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32" r:id="rId6"/>
    <p:sldMasterId id="2147483744" r:id="rId7"/>
    <p:sldMasterId id="2147483756" r:id="rId8"/>
    <p:sldMasterId id="2147483765" r:id="rId9"/>
    <p:sldMasterId id="2147483778" r:id="rId10"/>
    <p:sldMasterId id="2147483790" r:id="rId11"/>
  </p:sldMasterIdLst>
  <p:notesMasterIdLst>
    <p:notesMasterId r:id="rId66"/>
  </p:notesMasterIdLst>
  <p:sldIdLst>
    <p:sldId id="594" r:id="rId12"/>
    <p:sldId id="340" r:id="rId13"/>
    <p:sldId id="341" r:id="rId14"/>
    <p:sldId id="600" r:id="rId15"/>
    <p:sldId id="281" r:id="rId16"/>
    <p:sldId id="305" r:id="rId17"/>
    <p:sldId id="396" r:id="rId18"/>
    <p:sldId id="307" r:id="rId19"/>
    <p:sldId id="386" r:id="rId20"/>
    <p:sldId id="394" r:id="rId21"/>
    <p:sldId id="395" r:id="rId22"/>
    <p:sldId id="346" r:id="rId23"/>
    <p:sldId id="308" r:id="rId24"/>
    <p:sldId id="309" r:id="rId25"/>
    <p:sldId id="596" r:id="rId26"/>
    <p:sldId id="326" r:id="rId27"/>
    <p:sldId id="327" r:id="rId28"/>
    <p:sldId id="597" r:id="rId29"/>
    <p:sldId id="598" r:id="rId30"/>
    <p:sldId id="599" r:id="rId31"/>
    <p:sldId id="592" r:id="rId32"/>
    <p:sldId id="593" r:id="rId33"/>
    <p:sldId id="362" r:id="rId34"/>
    <p:sldId id="363" r:id="rId35"/>
    <p:sldId id="383" r:id="rId36"/>
    <p:sldId id="376" r:id="rId37"/>
    <p:sldId id="595" r:id="rId38"/>
    <p:sldId id="347" r:id="rId39"/>
    <p:sldId id="352" r:id="rId40"/>
    <p:sldId id="359" r:id="rId41"/>
    <p:sldId id="358" r:id="rId42"/>
    <p:sldId id="398" r:id="rId43"/>
    <p:sldId id="387" r:id="rId44"/>
    <p:sldId id="360" r:id="rId45"/>
    <p:sldId id="391" r:id="rId46"/>
    <p:sldId id="389" r:id="rId47"/>
    <p:sldId id="368" r:id="rId48"/>
    <p:sldId id="298" r:id="rId49"/>
    <p:sldId id="406" r:id="rId50"/>
    <p:sldId id="405" r:id="rId51"/>
    <p:sldId id="407" r:id="rId52"/>
    <p:sldId id="404" r:id="rId53"/>
    <p:sldId id="408" r:id="rId54"/>
    <p:sldId id="257" r:id="rId55"/>
    <p:sldId id="374" r:id="rId56"/>
    <p:sldId id="375" r:id="rId57"/>
    <p:sldId id="403" r:id="rId58"/>
    <p:sldId id="379" r:id="rId59"/>
    <p:sldId id="333" r:id="rId60"/>
    <p:sldId id="392" r:id="rId61"/>
    <p:sldId id="393" r:id="rId62"/>
    <p:sldId id="384" r:id="rId63"/>
    <p:sldId id="448" r:id="rId64"/>
    <p:sldId id="26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F9933"/>
    <a:srgbClr val="FF6699"/>
    <a:srgbClr val="FFFF66"/>
    <a:srgbClr val="EE6000"/>
    <a:srgbClr val="FF66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2" autoAdjust="0"/>
    <p:restoredTop sz="73280" autoAdjust="0"/>
  </p:normalViewPr>
  <p:slideViewPr>
    <p:cSldViewPr snapToGrid="0">
      <p:cViewPr varScale="1">
        <p:scale>
          <a:sx n="80" d="100"/>
          <a:sy n="80" d="100"/>
        </p:scale>
        <p:origin x="1380"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B70A-4ECC-4E2C-8BB7-D22BF8185A52}"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40D6-E934-4ED0-8001-7C93A190EE2D}" type="slidenum">
              <a:rPr lang="en-GB" smtClean="0"/>
              <a:t>‹#›</a:t>
            </a:fld>
            <a:endParaRPr lang="en-GB"/>
          </a:p>
        </p:txBody>
      </p:sp>
    </p:spTree>
    <p:extLst>
      <p:ext uri="{BB962C8B-B14F-4D97-AF65-F5344CB8AC3E}">
        <p14:creationId xmlns:p14="http://schemas.microsoft.com/office/powerpoint/2010/main" val="227942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ne…pas negation with single-verb structures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verb </a:t>
            </a:r>
            <a:r>
              <a:rPr lang="en-GB" sz="1200" b="0" i="1" dirty="0" err="1">
                <a:solidFill>
                  <a:prstClr val="white"/>
                </a:solidFill>
                <a:latin typeface="Calibri" panose="020F0502020204030204" pitchFamily="34" charset="0"/>
                <a:cs typeface="Calibri" panose="020F0502020204030204" pitchFamily="34" charset="0"/>
              </a:rPr>
              <a:t>dormir</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7.3.1.4 (introduce) </a:t>
            </a:r>
            <a:r>
              <a:rPr lang="fr-FR" sz="1200" b="0" i="0" u="none" strike="noStrike" cap="none" dirty="0">
                <a:solidFill>
                  <a:schemeClr val="dk1"/>
                </a:solidFill>
                <a:effectLst/>
                <a:latin typeface="+mn-lt"/>
                <a:ea typeface="Calibri"/>
                <a:cs typeface="Calibri"/>
                <a:sym typeface="Calibri"/>
              </a:rPr>
              <a:t>dormir [1836], dors [1836], dort [1836], bureau</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apprendre [327], comprendre [95], dire [37], dis [37], dit [37], prend [43], prendre [43], prends [43], erreur [612], vérité [907], facile [822]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aller [53], va [53], vais [53], vas [53], caisse [1881], collège [2116], jour [78], parc [1240], poste [489], samedi [1355], train [232], où [48], comment ? [234], quand ? [119]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 learning version </a:t>
            </a:r>
            <a:r>
              <a:rPr lang="en-GB" b="0" dirty="0"/>
              <a:t>(NB: an in-class version of this activity can be found on slide 8).</a:t>
            </a:r>
            <a:endParaRPr lang="en-US" dirty="0"/>
          </a:p>
          <a:p>
            <a:endParaRPr lang="en-US"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soi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pain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poids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nain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croix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noix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droit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drain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crin</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0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 learning version </a:t>
            </a:r>
            <a:r>
              <a:rPr lang="en-GB" b="0" dirty="0"/>
              <a:t>(NB: an in-class version of this activity can be found on slide 8).</a:t>
            </a:r>
            <a:endParaRPr lang="en-GB" b="1" dirty="0"/>
          </a:p>
          <a:p>
            <a:endParaRPr lang="en-US"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voix </a:t>
            </a:r>
          </a:p>
          <a:p>
            <a:pPr marL="228600" indent="-228600">
              <a:buFont typeface="+mj-lt"/>
              <a:buAutoNum type="arabicPeriod"/>
            </a:pPr>
            <a:r>
              <a:rPr lang="fr-FR" sz="1200" kern="1200" dirty="0">
                <a:solidFill>
                  <a:schemeClr val="tx1"/>
                </a:solidFill>
                <a:effectLst/>
                <a:latin typeface="+mn-lt"/>
                <a:ea typeface="+mn-ea"/>
                <a:cs typeface="+mn-cs"/>
              </a:rPr>
              <a:t>pain </a:t>
            </a:r>
          </a:p>
          <a:p>
            <a:pPr marL="228600" indent="-228600">
              <a:buFont typeface="+mj-lt"/>
              <a:buAutoNum type="arabicPeriod"/>
            </a:pPr>
            <a:r>
              <a:rPr lang="fr-FR" sz="1200" kern="1200" dirty="0">
                <a:solidFill>
                  <a:schemeClr val="tx1"/>
                </a:solidFill>
                <a:effectLst/>
                <a:latin typeface="+mn-lt"/>
                <a:ea typeface="+mn-ea"/>
                <a:cs typeface="+mn-cs"/>
              </a:rPr>
              <a:t>croix </a:t>
            </a:r>
          </a:p>
          <a:p>
            <a:pPr marL="228600" indent="-228600">
              <a:buFont typeface="+mj-lt"/>
              <a:buAutoNum type="arabicPeriod"/>
            </a:pPr>
            <a:r>
              <a:rPr lang="fr-FR" sz="1200" kern="1200" dirty="0">
                <a:solidFill>
                  <a:schemeClr val="tx1"/>
                </a:solidFill>
                <a:effectLst/>
                <a:latin typeface="+mn-lt"/>
                <a:ea typeface="+mn-ea"/>
                <a:cs typeface="+mn-cs"/>
              </a:rPr>
              <a:t>moi </a:t>
            </a:r>
          </a:p>
          <a:p>
            <a:pPr marL="228600" indent="-228600">
              <a:buFont typeface="+mj-lt"/>
              <a:buAutoNum type="arabicPeriod"/>
            </a:pPr>
            <a:r>
              <a:rPr lang="fr-FR" sz="1200" kern="1200" dirty="0">
                <a:solidFill>
                  <a:schemeClr val="tx1"/>
                </a:solidFill>
                <a:effectLst/>
                <a:latin typeface="+mn-lt"/>
                <a:ea typeface="+mn-ea"/>
                <a:cs typeface="+mn-cs"/>
              </a:rPr>
              <a:t>crin </a:t>
            </a:r>
          </a:p>
          <a:p>
            <a:pPr marL="228600" indent="-228600">
              <a:buFont typeface="+mj-lt"/>
              <a:buAutoNum type="arabicPeriod"/>
            </a:pPr>
            <a:r>
              <a:rPr lang="fr-FR" sz="1200" kern="1200" dirty="0">
                <a:solidFill>
                  <a:schemeClr val="tx1"/>
                </a:solidFill>
                <a:effectLst/>
                <a:latin typeface="+mn-lt"/>
                <a:ea typeface="+mn-ea"/>
                <a:cs typeface="+mn-cs"/>
              </a:rPr>
              <a:t>vin </a:t>
            </a:r>
          </a:p>
          <a:p>
            <a:pPr marL="228600" indent="-228600">
              <a:buFont typeface="+mj-lt"/>
              <a:buAutoNum type="arabicPeriod"/>
            </a:pPr>
            <a:r>
              <a:rPr lang="fr-FR" sz="1200" kern="1200" dirty="0">
                <a:solidFill>
                  <a:schemeClr val="tx1"/>
                </a:solidFill>
                <a:effectLst/>
                <a:latin typeface="+mn-lt"/>
                <a:ea typeface="+mn-ea"/>
                <a:cs typeface="+mn-cs"/>
              </a:rPr>
              <a:t>nain </a:t>
            </a:r>
          </a:p>
          <a:p>
            <a:pPr marL="228600" indent="-228600">
              <a:buFont typeface="+mj-lt"/>
              <a:buAutoNum type="arabicPeriod"/>
            </a:pPr>
            <a:r>
              <a:rPr lang="fr-FR" sz="1200" kern="1200" dirty="0">
                <a:solidFill>
                  <a:schemeClr val="tx1"/>
                </a:solidFill>
                <a:effectLst/>
                <a:latin typeface="+mn-lt"/>
                <a:ea typeface="+mn-ea"/>
                <a:cs typeface="+mn-cs"/>
              </a:rPr>
              <a:t>foi </a:t>
            </a:r>
          </a:p>
          <a:p>
            <a:pPr marL="228600" indent="-228600">
              <a:buFont typeface="+mj-lt"/>
              <a:buAutoNum type="arabicPeriod"/>
            </a:pPr>
            <a:r>
              <a:rPr lang="fr-FR" sz="1200" kern="1200" dirty="0">
                <a:solidFill>
                  <a:schemeClr val="tx1"/>
                </a:solidFill>
                <a:effectLst/>
                <a:latin typeface="+mn-lt"/>
                <a:ea typeface="+mn-ea"/>
                <a:cs typeface="+mn-cs"/>
              </a:rPr>
              <a:t>drain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47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In-class version </a:t>
            </a:r>
            <a:r>
              <a:rPr lang="en-GB" b="0" dirty="0"/>
              <a:t>(NB: a home-learning version of this activity can be found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recognition, categorisation and pronunciation of new vocabulary (NB the new verb </a:t>
            </a:r>
            <a:r>
              <a:rPr lang="en-GB" b="0" i="1" dirty="0" err="1"/>
              <a:t>dormir</a:t>
            </a:r>
            <a:r>
              <a:rPr lang="en-GB" b="0" i="1" dirty="0"/>
              <a:t> </a:t>
            </a:r>
            <a:r>
              <a:rPr lang="en-GB" b="0" i="0" dirty="0"/>
              <a:t>is introduced separately using the verbs slides 18-23).</a:t>
            </a:r>
            <a:endParaRPr lang="en-GB"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Procedure: whole class</a:t>
            </a:r>
          </a:p>
          <a:p>
            <a:pPr marL="228600" indent="-228600">
              <a:buFont typeface="+mj-lt"/>
              <a:buAutoNum type="arabicPeriod"/>
            </a:pPr>
            <a:r>
              <a:rPr lang="en-US" dirty="0"/>
              <a:t>Click on the arrows to hear a French word said aloud.</a:t>
            </a:r>
          </a:p>
          <a:p>
            <a:pPr marL="228600" indent="-228600">
              <a:buFont typeface="+mj-lt"/>
              <a:buAutoNum type="arabicPeriod"/>
            </a:pPr>
            <a:r>
              <a:rPr lang="en-US" dirty="0"/>
              <a:t>Elicit English translations from students by asking ‘</a:t>
            </a:r>
            <a:r>
              <a:rPr lang="en-US" dirty="0" err="1"/>
              <a:t>en</a:t>
            </a:r>
            <a:r>
              <a:rPr lang="en-US" dirty="0"/>
              <a:t> </a:t>
            </a:r>
            <a:r>
              <a:rPr lang="en-US" dirty="0" err="1"/>
              <a:t>anglais</a:t>
            </a:r>
            <a:r>
              <a:rPr lang="en-US" dirty="0"/>
              <a:t>?’ or ‘</a:t>
            </a:r>
            <a:r>
              <a:rPr lang="en-US" dirty="0" err="1"/>
              <a:t>c’est</a:t>
            </a:r>
            <a:r>
              <a:rPr lang="en-US" dirty="0"/>
              <a:t> quoi’?</a:t>
            </a:r>
          </a:p>
          <a:p>
            <a:pPr marL="228600" indent="-228600">
              <a:buFont typeface="+mj-lt"/>
              <a:buAutoNum type="arabicPeriod"/>
            </a:pPr>
            <a:r>
              <a:rPr lang="en-US" dirty="0"/>
              <a:t>Click to reveal a transcript.</a:t>
            </a:r>
          </a:p>
          <a:p>
            <a:pPr marL="228600" indent="-228600">
              <a:buFont typeface="+mj-lt"/>
              <a:buAutoNum type="arabicPeriod"/>
            </a:pPr>
            <a:r>
              <a:rPr lang="en-US" dirty="0"/>
              <a:t>Click again to reveal the English.</a:t>
            </a:r>
          </a:p>
          <a:p>
            <a:pPr marL="228600" indent="-228600">
              <a:buFont typeface="+mj-lt"/>
              <a:buAutoNum type="arabicPeriod"/>
            </a:pPr>
            <a:r>
              <a:rPr lang="en-US" dirty="0"/>
              <a:t>Tell students the words are grouped by grammatical category and ask them to suggest what the categories might be.</a:t>
            </a:r>
          </a:p>
          <a:p>
            <a:pPr marL="228600" indent="-228600">
              <a:buFont typeface="+mj-lt"/>
              <a:buAutoNum type="arabicPeriod"/>
            </a:pPr>
            <a:r>
              <a:rPr lang="en-US" dirty="0"/>
              <a:t>Answers revealed on clicks.</a:t>
            </a:r>
          </a:p>
          <a:p>
            <a:pPr marL="228600" indent="-228600">
              <a:buFont typeface="+mj-lt"/>
              <a:buAutoNum type="arabicPeriod"/>
            </a:pPr>
            <a:r>
              <a:rPr lang="en-US" dirty="0"/>
              <a:t>SSCs to highlight:</a:t>
            </a:r>
          </a:p>
          <a:p>
            <a:pPr marL="628650" lvl="1" indent="-171450">
              <a:buFont typeface="Arial" panose="020B0604020202020204" pitchFamily="34" charset="0"/>
              <a:buChar char="•"/>
            </a:pPr>
            <a:r>
              <a:rPr lang="en-US" dirty="0"/>
              <a:t>[-</a:t>
            </a:r>
            <a:r>
              <a:rPr lang="en-US" dirty="0" err="1"/>
              <a:t>eau</a:t>
            </a:r>
            <a:r>
              <a:rPr lang="en-US" dirty="0"/>
              <a:t>]</a:t>
            </a:r>
          </a:p>
          <a:p>
            <a:pPr marL="628650" lvl="1" indent="-171450">
              <a:buFont typeface="Arial" panose="020B0604020202020204" pitchFamily="34" charset="0"/>
              <a:buChar char="•"/>
            </a:pPr>
            <a:r>
              <a:rPr lang="en-US" dirty="0"/>
              <a:t>[</a:t>
            </a:r>
            <a:r>
              <a:rPr lang="en-US" dirty="0" err="1"/>
              <a:t>qu</a:t>
            </a:r>
            <a:r>
              <a:rPr lang="en-US" dirty="0"/>
              <a:t>] </a:t>
            </a:r>
          </a:p>
          <a:p>
            <a:pPr marL="628650" lvl="1" indent="-171450">
              <a:buFont typeface="Arial" panose="020B0604020202020204" pitchFamily="34" charset="0"/>
              <a:buChar char="•"/>
            </a:pPr>
            <a:r>
              <a:rPr lang="en-US" dirty="0"/>
              <a:t>SFC: </a:t>
            </a:r>
            <a:r>
              <a:rPr lang="en-US" dirty="0" err="1"/>
              <a:t>parfois</a:t>
            </a:r>
            <a:r>
              <a:rPr lang="en-US" dirty="0"/>
              <a:t>, dans, sous (but not sur - </a:t>
            </a:r>
            <a:r>
              <a:rPr lang="en-US" dirty="0" err="1"/>
              <a:t>crfl</a:t>
            </a:r>
            <a:r>
              <a:rPr lang="en-US" dirty="0"/>
              <a:t>)</a:t>
            </a:r>
          </a:p>
          <a:p>
            <a:pPr marL="628650" lvl="1" indent="-171450">
              <a:buFont typeface="Arial" panose="020B0604020202020204" pitchFamily="34" charset="0"/>
              <a:buChar char="•"/>
            </a:pPr>
            <a:r>
              <a:rPr lang="en-US" b="1" dirty="0"/>
              <a:t>[u] vs [</a:t>
            </a:r>
            <a:r>
              <a:rPr lang="en-US" b="1" dirty="0" err="1"/>
              <a:t>ou</a:t>
            </a:r>
            <a:r>
              <a:rPr lang="en-US" b="1" dirty="0"/>
              <a:t>] {important as risk of confusion in speaking and listening}</a:t>
            </a:r>
          </a:p>
          <a:p>
            <a:pPr marL="1085850" lvl="2" indent="-171450">
              <a:buFont typeface="Arial" panose="020B0604020202020204" pitchFamily="34" charset="0"/>
              <a:buChar char="•"/>
            </a:pPr>
            <a:r>
              <a:rPr lang="en-US" dirty="0"/>
              <a:t>[u]: rounded lips, tongue stretched towards teeth</a:t>
            </a:r>
          </a:p>
          <a:p>
            <a:pPr marL="1085850" lvl="2" indent="-171450">
              <a:buFont typeface="Arial" panose="020B0604020202020204" pitchFamily="34" charset="0"/>
              <a:buChar char="•"/>
            </a:pPr>
            <a:r>
              <a:rPr lang="en-US" dirty="0"/>
              <a:t>[</a:t>
            </a:r>
            <a:r>
              <a:rPr lang="en-US" dirty="0" err="1"/>
              <a:t>ou</a:t>
            </a:r>
            <a:r>
              <a:rPr lang="en-US" dirty="0"/>
              <a:t>]: rounded lips BUT tongue scrunched up towards throat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869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Timing: 5 minutes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Aim: </a:t>
            </a:r>
            <a:r>
              <a:rPr lang="en-US" b="0" dirty="0"/>
              <a:t>Recognition of forms of the new vocabulary introduced this week.</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dirty="0"/>
              <a:t>Print copies of the worksheet </a:t>
            </a:r>
            <a:r>
              <a:rPr lang="en-GB" b="0" dirty="0"/>
              <a:t>(found on the portal alongside this resource)</a:t>
            </a:r>
            <a:r>
              <a:rPr lang="en-US" dirty="0"/>
              <a:t> as .pdf (x3 worksheets on 1 pdf).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dirty="0"/>
              <a:t>Students highlight/</a:t>
            </a:r>
            <a:r>
              <a:rPr lang="en-US" dirty="0" err="1"/>
              <a:t>colour</a:t>
            </a:r>
            <a:r>
              <a:rPr lang="en-US" dirty="0"/>
              <a:t> the French words in the Jenga tower for each word in the table (1 </a:t>
            </a:r>
            <a:r>
              <a:rPr lang="en-US" dirty="0" err="1"/>
              <a:t>colour</a:t>
            </a:r>
            <a:r>
              <a:rPr lang="en-US" dirty="0"/>
              <a:t> per word) and tally the number of occurrences for each word. </a:t>
            </a:r>
            <a:r>
              <a:rPr lang="en-US" b="1" dirty="0"/>
              <a:t>NB:</a:t>
            </a:r>
            <a:r>
              <a:rPr lang="en-US" b="0" dirty="0"/>
              <a:t> </a:t>
            </a:r>
            <a:r>
              <a:rPr lang="en-US" dirty="0"/>
              <a:t>the number of occurrences of prepositions and adverbs is higher since, as functional words, their meanings are less concrete/easy to </a:t>
            </a:r>
            <a:r>
              <a:rPr lang="en-US" dirty="0" err="1"/>
              <a:t>memorise</a:t>
            </a:r>
            <a:r>
              <a:rPr lang="en-US" dirty="0"/>
              <a:t>.</a:t>
            </a:r>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to the activity on the previous slide.</a:t>
            </a:r>
          </a:p>
          <a:p>
            <a:endParaRPr lang="en-GB" dirty="0"/>
          </a:p>
          <a:p>
            <a:r>
              <a:rPr lang="en-GB" dirty="0"/>
              <a:t>Teacher asks ‘</a:t>
            </a:r>
            <a:r>
              <a:rPr lang="fr-FR" noProof="0" dirty="0"/>
              <a:t>combien?</a:t>
            </a:r>
            <a:r>
              <a:rPr lang="en-GB" dirty="0"/>
              <a:t>’ to obtain total from students</a:t>
            </a:r>
          </a:p>
          <a:p>
            <a:endParaRPr lang="en-GB" dirty="0"/>
          </a:p>
          <a:p>
            <a:r>
              <a:rPr lang="en-GB" dirty="0"/>
              <a:t>34 animations in total, all appear with 1 click</a:t>
            </a: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873037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dormir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Dormir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dormir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sleeping]</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dort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Present irregular verb forms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The first three persons singular of the</a:t>
            </a:r>
            <a:r>
              <a:rPr lang="en-GB" b="0" i="0" baseline="0" dirty="0"/>
              <a:t> verb </a:t>
            </a:r>
            <a:r>
              <a:rPr lang="en-GB" b="0" i="1" baseline="0" dirty="0" err="1"/>
              <a:t>dormir</a:t>
            </a:r>
            <a:r>
              <a:rPr lang="en-GB" b="0" i="0" baseline="0" dirty="0"/>
              <a:t> are now presented.</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baseline="0" dirty="0"/>
              <a:t>Highlight that all short forms sound the same, despite their different endings, due to the SFC.</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6362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Written recognition of the singular forms of </a:t>
            </a:r>
            <a:r>
              <a:rPr lang="en-GB" b="0" i="1" dirty="0" err="1"/>
              <a:t>dormir</a:t>
            </a:r>
            <a:r>
              <a:rPr lang="en-GB" b="0" i="0" dirty="0"/>
              <a:t>, and connecting these with meaning.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write 1-8 and either </a:t>
            </a:r>
            <a:r>
              <a:rPr lang="en-GB" b="0" i="1" dirty="0"/>
              <a:t>je </a:t>
            </a:r>
            <a:r>
              <a:rPr lang="en-GB" b="0" i="0" dirty="0"/>
              <a:t>or </a:t>
            </a:r>
            <a:r>
              <a:rPr lang="en-GB" b="0" i="1" dirty="0" err="1"/>
              <a:t>il</a:t>
            </a:r>
            <a:r>
              <a:rPr lang="en-GB" b="0" i="0" dirty="0"/>
              <a:t>, using their knowledge of verb forms to help them.</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Answers are revealed on clicks.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English translations can also be elicited, using the time phrases to choose between the present simple and continuous.</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3983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Introduce </a:t>
            </a:r>
            <a:r>
              <a:rPr lang="en-GB" b="0" dirty="0"/>
              <a:t>ne…pas 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French and English negation 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800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raise awareness of the position of the negation elements on either side of verb. Intransitive</a:t>
            </a:r>
            <a:r>
              <a:rPr lang="en-GB" b="1" dirty="0"/>
              <a:t> </a:t>
            </a:r>
            <a:r>
              <a:rPr lang="en-GB" dirty="0"/>
              <a:t>verbs (no complement) only are used, to focus on position of negation either side of the verb and avoid over-burdening learner with a more complex sentence structure.</a:t>
            </a:r>
          </a:p>
          <a:p>
            <a:endParaRPr lang="en-GB" b="1" dirty="0"/>
          </a:p>
          <a:p>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A-F, with the numbered items for each. A1 = , A2  = </a:t>
            </a:r>
          </a:p>
          <a:p>
            <a:pPr marL="228600" indent="-228600">
              <a:buFont typeface="+mj-lt"/>
              <a:buAutoNum type="arabicPeriod"/>
            </a:pPr>
            <a:r>
              <a:rPr lang="en-GB" dirty="0"/>
              <a:t>Using the illustrations as a prompt, students decide whether the splodges hide </a:t>
            </a:r>
            <a:r>
              <a:rPr lang="en-GB" i="1" dirty="0"/>
              <a:t>ne</a:t>
            </a:r>
            <a:r>
              <a:rPr lang="en-GB" dirty="0"/>
              <a:t>, </a:t>
            </a:r>
            <a:r>
              <a:rPr lang="en-GB" i="1" dirty="0"/>
              <a:t>pas</a:t>
            </a:r>
            <a:r>
              <a:rPr lang="en-GB" dirty="0"/>
              <a:t> or nothing.</a:t>
            </a:r>
          </a:p>
          <a:p>
            <a:pPr marL="228600" indent="-228600">
              <a:buFont typeface="+mj-lt"/>
              <a:buAutoNum type="arabicPeriod"/>
            </a:pPr>
            <a:r>
              <a:rPr lang="en-GB" dirty="0">
                <a:sym typeface="Wingdings" panose="05000000000000000000" pitchFamily="2" charset="2"/>
              </a:rPr>
              <a:t>Then, for each statement, students decide whether splodges hide ‘ne’, ‘pas’ or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Answers: splodges disappear one by one on clicks. Teachers can elicit the answers from students in French by asking e.g. ‘</a:t>
            </a:r>
            <a:r>
              <a:rPr lang="en-GB" dirty="0" err="1"/>
              <a:t>personne</a:t>
            </a:r>
            <a:r>
              <a:rPr lang="en-GB" dirty="0"/>
              <a:t> B: mange-t-</a:t>
            </a:r>
            <a:r>
              <a:rPr lang="en-GB" dirty="0" err="1"/>
              <a:t>elle</a:t>
            </a:r>
            <a:r>
              <a:rPr lang="en-GB" dirty="0"/>
              <a:t>?’ </a:t>
            </a:r>
            <a:r>
              <a:rPr lang="en-GB" dirty="0">
                <a:sym typeface="Wingdings" panose="05000000000000000000" pitchFamily="2" charset="2"/>
              </a:rPr>
              <a:t> students reply yes or no</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22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sz="1200" b="0" dirty="0">
                <a:solidFill>
                  <a:schemeClr val="tx1"/>
                </a:solidFill>
                <a:latin typeface="+mn-lt"/>
              </a:rPr>
              <a:t>Aural comprehension of affirmative and negative </a:t>
            </a:r>
            <a:r>
              <a:rPr lang="en-US" sz="1200" dirty="0">
                <a:solidFill>
                  <a:srgbClr val="115076"/>
                </a:solidFill>
                <a:latin typeface="Century Gothic" panose="020B0502020202020204" pitchFamily="34" charset="0"/>
              </a:rPr>
              <a:t>statements.</a:t>
            </a:r>
          </a:p>
          <a:p>
            <a:endParaRPr lang="en-GB" dirty="0"/>
          </a:p>
          <a:p>
            <a:r>
              <a:rPr lang="en-GB" b="1" dirty="0"/>
              <a:t>Procedure:</a:t>
            </a:r>
          </a:p>
          <a:p>
            <a:pPr marL="228600" indent="-228600">
              <a:buFont typeface="+mj-lt"/>
              <a:buAutoNum type="arabicPeriod"/>
            </a:pPr>
            <a:r>
              <a:rPr lang="en-GB" dirty="0"/>
              <a:t>Go over the 5 pictures to recall/prompt verbs (</a:t>
            </a:r>
            <a:r>
              <a:rPr lang="fr-FR" noProof="0" dirty="0"/>
              <a:t>apprendre, comprendre, venir, sortir, dire</a:t>
            </a:r>
            <a:r>
              <a:rPr lang="en-GB" dirty="0">
                <a:sym typeface="Wingdings" panose="05000000000000000000" pitchFamily="2" charset="2"/>
              </a:rPr>
              <a:t>)</a:t>
            </a:r>
          </a:p>
          <a:p>
            <a:pPr marL="228600" indent="-228600">
              <a:buFont typeface="+mj-lt"/>
              <a:buAutoNum type="arabicPeriod"/>
            </a:pPr>
            <a:r>
              <a:rPr lang="en-GB" dirty="0"/>
              <a:t>Gist listening: students complete column 2 with </a:t>
            </a:r>
            <a:r>
              <a:rPr lang="en-US" sz="1200" dirty="0">
                <a:solidFill>
                  <a:srgbClr val="115076"/>
                </a:solidFill>
                <a:latin typeface="Century Gothic" panose="020B0502020202020204" pitchFamily="34" charset="0"/>
              </a:rPr>
              <a:t>✔ or ✖ </a:t>
            </a:r>
          </a:p>
          <a:p>
            <a:pPr marL="685800" lvl="1" indent="-228600">
              <a:buFont typeface="Arial" panose="020B0604020202020204" pitchFamily="34" charset="0"/>
              <a:buChar char="•"/>
            </a:pPr>
            <a:r>
              <a:rPr lang="en-US" sz="1200" dirty="0">
                <a:solidFill>
                  <a:srgbClr val="115076"/>
                </a:solidFill>
                <a:latin typeface="Century Gothic" panose="020B0502020202020204" pitchFamily="34" charset="0"/>
              </a:rPr>
              <a:t>students compare their results in pairs + justify their answer to each other (I heard/I didn’t hear ‘ne pas’), </a:t>
            </a:r>
          </a:p>
          <a:p>
            <a:pPr marL="685800" lvl="1" indent="-228600">
              <a:buFont typeface="Arial" panose="020B0604020202020204" pitchFamily="34" charset="0"/>
              <a:buChar char="•"/>
            </a:pPr>
            <a:r>
              <a:rPr lang="en-US" sz="1200" dirty="0">
                <a:solidFill>
                  <a:srgbClr val="115076"/>
                </a:solidFill>
                <a:latin typeface="Century Gothic" panose="020B0502020202020204" pitchFamily="34" charset="0"/>
              </a:rPr>
              <a:t>teacher circulates to prompt justification </a:t>
            </a:r>
          </a:p>
          <a:p>
            <a:pPr marL="685800" lvl="1" indent="-228600">
              <a:buFont typeface="Arial" panose="020B0604020202020204" pitchFamily="34" charset="0"/>
              <a:buChar char="•"/>
            </a:pPr>
            <a:r>
              <a:rPr lang="en-US" sz="1200" dirty="0">
                <a:solidFill>
                  <a:srgbClr val="115076"/>
                </a:solidFill>
                <a:latin typeface="Century Gothic" panose="020B0502020202020204" pitchFamily="34" charset="0"/>
              </a:rPr>
              <a:t>whole class correction (answers to column 2 appear on click)</a:t>
            </a:r>
          </a:p>
          <a:p>
            <a:pPr marL="0" lvl="0" indent="0">
              <a:buFont typeface="+mj-lt"/>
              <a:buNone/>
            </a:pPr>
            <a:r>
              <a:rPr lang="en-GB" dirty="0"/>
              <a:t>3. Writing task based on detailed listening: </a:t>
            </a:r>
          </a:p>
          <a:p>
            <a:pPr marL="685800" lvl="1" indent="-228600">
              <a:buFont typeface="+mj-lt"/>
              <a:buAutoNum type="arabicPeriod"/>
            </a:pPr>
            <a:r>
              <a:rPr lang="en-GB" dirty="0"/>
              <a:t>students write the answer from 2</a:t>
            </a:r>
            <a:r>
              <a:rPr lang="en-GB" baseline="30000" dirty="0"/>
              <a:t>nd</a:t>
            </a:r>
            <a:r>
              <a:rPr lang="en-GB" dirty="0"/>
              <a:t> listening</a:t>
            </a:r>
          </a:p>
          <a:p>
            <a:pPr marL="685800" lvl="1" indent="-228600">
              <a:buFont typeface="+mj-lt"/>
              <a:buAutoNum type="arabicPeriod"/>
            </a:pPr>
            <a:r>
              <a:rPr lang="en-GB" dirty="0"/>
              <a:t>students compare their results as above</a:t>
            </a:r>
          </a:p>
          <a:p>
            <a:pPr marL="685800" lvl="1" indent="-228600">
              <a:buFont typeface="+mj-lt"/>
              <a:buAutoNum type="arabicPeriod"/>
            </a:pPr>
            <a:r>
              <a:rPr lang="en-GB" dirty="0"/>
              <a:t>whole class correction (answers to column 3 appear on click, 2 clicks per line (click 1: ‘</a:t>
            </a:r>
            <a:r>
              <a:rPr lang="en-GB" dirty="0" err="1"/>
              <a:t>parfois</a:t>
            </a:r>
            <a:r>
              <a:rPr lang="en-GB" dirty="0"/>
              <a:t>’, click 2: sentence)</a:t>
            </a:r>
          </a:p>
          <a:p>
            <a:pPr marL="685800" lvl="1" indent="-228600">
              <a:buFont typeface="+mj-lt"/>
              <a:buAutoNum type="arabicPeriod"/>
            </a:pPr>
            <a:endParaRPr lang="en-GB" dirty="0"/>
          </a:p>
          <a:p>
            <a:r>
              <a:rPr lang="en-GB" b="1" dirty="0"/>
              <a:t>Transcript</a:t>
            </a:r>
          </a:p>
          <a:p>
            <a:pPr marL="228600" indent="-228600">
              <a:buFont typeface="+mj-lt"/>
              <a:buAutoNum type="arabicPeriod"/>
            </a:pPr>
            <a:r>
              <a:rPr lang="fr-FR" noProof="0" dirty="0"/>
              <a:t>Parfois, j’apprends</a:t>
            </a:r>
          </a:p>
          <a:p>
            <a:pPr marL="228600" indent="-228600">
              <a:buFont typeface="+mj-lt"/>
              <a:buAutoNum type="arabicPeriod"/>
            </a:pPr>
            <a:r>
              <a:rPr lang="fr-FR" noProof="0" dirty="0"/>
              <a:t>Parfois, je ne comprends pas</a:t>
            </a:r>
          </a:p>
          <a:p>
            <a:pPr marL="228600" indent="-228600">
              <a:buFont typeface="+mj-lt"/>
              <a:buAutoNum type="arabicPeriod"/>
            </a:pPr>
            <a:r>
              <a:rPr lang="fr-FR" noProof="0" dirty="0"/>
              <a:t>Parfois, je viens</a:t>
            </a:r>
          </a:p>
          <a:p>
            <a:pPr marL="228600" indent="-228600">
              <a:buFont typeface="+mj-lt"/>
              <a:buAutoNum type="arabicPeriod"/>
            </a:pPr>
            <a:r>
              <a:rPr lang="fr-FR" noProof="0" dirty="0"/>
              <a:t>Parfois, je ne sors pas</a:t>
            </a:r>
          </a:p>
          <a:p>
            <a:pPr marL="228600" indent="-228600">
              <a:buFont typeface="+mj-lt"/>
              <a:buAutoNum type="arabicPeriod"/>
            </a:pPr>
            <a:r>
              <a:rPr lang="fr-FR" noProof="0" dirty="0"/>
              <a:t>Parfois, je ne parle pas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732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Written production of simple negative sentences with ne [verb] pas. </a:t>
            </a:r>
          </a:p>
          <a:p>
            <a:endParaRPr lang="en-GB" dirty="0"/>
          </a:p>
          <a:p>
            <a:r>
              <a:rPr lang="en-GB" b="1" dirty="0"/>
              <a:t>Suggested 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Teacher to draw attention to the fact that </a:t>
            </a:r>
            <a:r>
              <a:rPr kumimoji="0" lang="en-GB" sz="12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comes after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i.e.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ne</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still surround the verb, </a:t>
            </a:r>
            <a:r>
              <a:rPr kumimoji="0" lang="en-GB"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is not necessarily the last thing in the sentence. This will prime students for the next lesson.</a:t>
            </a:r>
          </a:p>
          <a:p>
            <a:pPr marL="228600" indent="-228600">
              <a:buAutoNum type="arabicPeriod"/>
            </a:pPr>
            <a:r>
              <a:rPr lang="en-GB" sz="1200" kern="1200" dirty="0">
                <a:solidFill>
                  <a:schemeClr val="tx1"/>
                </a:solidFill>
                <a:effectLst/>
                <a:latin typeface="+mn-lt"/>
                <a:ea typeface="+mn-ea"/>
                <a:cs typeface="+mn-cs"/>
              </a:rPr>
              <a:t>Teacher elicits responses (That’s true, That isn’t true) by making a statement about each picture.  E.g., </a:t>
            </a:r>
            <a:r>
              <a:rPr lang="en-GB" sz="1200" kern="1200" dirty="0" err="1">
                <a:solidFill>
                  <a:schemeClr val="tx1"/>
                </a:solidFill>
                <a:effectLst/>
                <a:latin typeface="+mn-lt"/>
                <a:ea typeface="+mn-ea"/>
                <a:cs typeface="+mn-cs"/>
              </a:rPr>
              <a: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chante</a:t>
            </a:r>
            <a:r>
              <a:rPr lang="en-GB" sz="1200" kern="1200" dirty="0">
                <a:solidFill>
                  <a:schemeClr val="tx1"/>
                </a:solidFill>
                <a:effectLst/>
                <a:latin typeface="+mn-lt"/>
                <a:ea typeface="+mn-ea"/>
                <a:cs typeface="+mn-cs"/>
              </a:rPr>
              <a:t>.</a:t>
            </a:r>
          </a:p>
          <a:p>
            <a:pPr marL="228600" indent="-228600">
              <a:buAutoNum type="arabicPeriod"/>
            </a:pPr>
            <a:r>
              <a:rPr lang="en-GB" dirty="0"/>
              <a:t>Students respond orally, using </a:t>
            </a:r>
            <a:r>
              <a:rPr lang="en-GB" i="1" dirty="0" err="1"/>
              <a:t>c’est</a:t>
            </a:r>
            <a:r>
              <a:rPr lang="en-GB" i="1" dirty="0"/>
              <a:t> </a:t>
            </a:r>
            <a:r>
              <a:rPr lang="en-GB" i="1" dirty="0" err="1"/>
              <a:t>vrai</a:t>
            </a:r>
            <a:r>
              <a:rPr lang="en-GB" i="1" dirty="0"/>
              <a:t> </a:t>
            </a:r>
            <a:r>
              <a:rPr lang="en-GB" i="0" dirty="0"/>
              <a:t> or </a:t>
            </a:r>
            <a:r>
              <a:rPr lang="en-GB" i="1" dirty="0" err="1"/>
              <a:t>ce</a:t>
            </a:r>
            <a:r>
              <a:rPr lang="en-GB" i="1" dirty="0"/>
              <a:t> </a:t>
            </a:r>
            <a:r>
              <a:rPr lang="en-GB" i="1" dirty="0" err="1"/>
              <a:t>n’est</a:t>
            </a:r>
            <a:r>
              <a:rPr lang="en-GB" i="1" dirty="0"/>
              <a:t> pas </a:t>
            </a:r>
            <a:r>
              <a:rPr lang="en-GB" i="1" dirty="0" err="1"/>
              <a:t>vrai</a:t>
            </a:r>
            <a:r>
              <a:rPr lang="en-GB" i="0" dirty="0"/>
              <a:t> </a:t>
            </a:r>
            <a:r>
              <a:rPr lang="en-GB" b="1" i="0" dirty="0"/>
              <a:t>only</a:t>
            </a:r>
            <a:r>
              <a:rPr lang="en-GB" b="0" i="0" dirty="0"/>
              <a:t> at this stage. Answers appear on clicks.</a:t>
            </a:r>
          </a:p>
          <a:p>
            <a:pPr marL="228600" indent="-228600">
              <a:buAutoNum type="arabicPeriod"/>
            </a:pPr>
            <a:r>
              <a:rPr lang="fr-FR" noProof="0" dirty="0"/>
              <a:t>Click to </a:t>
            </a:r>
            <a:r>
              <a:rPr lang="fr-FR" noProof="0" dirty="0" err="1"/>
              <a:t>bring</a:t>
            </a:r>
            <a:r>
              <a:rPr lang="fr-FR" noProof="0" dirty="0"/>
              <a:t> up the new </a:t>
            </a:r>
            <a:r>
              <a:rPr lang="fr-FR" noProof="0" dirty="0" err="1"/>
              <a:t>task</a:t>
            </a:r>
            <a:r>
              <a:rPr lang="fr-FR" noProof="0" dirty="0"/>
              <a:t> instruction, ‘</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Écris la phrase correcte.’</a:t>
            </a:r>
          </a:p>
          <a:p>
            <a:pPr marL="228600" indent="-228600">
              <a:buAutoNum type="arabicPeriod"/>
            </a:pP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For the five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statements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which</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are not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true</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students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write</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justifications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using</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ne … pas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Answers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appear</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on clicks.</a:t>
            </a:r>
          </a:p>
          <a:p>
            <a:pPr marL="228600" indent="-228600">
              <a:buAutoNum type="arabicPeriod"/>
            </a:pP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Bring</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up the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bubble</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which</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allows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for introduction of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classroom</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phrase ‘je ne comprends pas’.</a:t>
            </a:r>
          </a:p>
          <a:p>
            <a:endParaRPr lang="fr-FR" b="1" noProof="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743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ne…pas negation with single-verb structures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7.3.1.4 (introduce) </a:t>
            </a:r>
            <a:r>
              <a:rPr lang="fr-FR" sz="1200" b="0" i="0" u="none" strike="noStrike" cap="none" dirty="0">
                <a:solidFill>
                  <a:schemeClr val="dk1"/>
                </a:solidFill>
                <a:effectLst/>
                <a:latin typeface="+mn-lt"/>
                <a:ea typeface="Calibri"/>
                <a:cs typeface="Calibri"/>
                <a:sym typeface="Calibri"/>
              </a:rPr>
              <a:t>dormir [1836], dors [1836], dort [1836], bureau</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apprendre [327], comprendre [95], dire [37], dis [37], dit [37], prend [43], prendre [43], prends [43], erreur [612], vérité [907], facile [822]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7.2.2.1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aller [53], va [53], vais [53], vas [53], caisse [1881], collège [2116], jour [78], parc [1240], poste [489], samedi [1355], train [232], où [48], comment ? [234], quand ? [119]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1 minute </a:t>
            </a:r>
            <a:r>
              <a:rPr lang="en-US" dirty="0"/>
              <a:t>for 3 slides</a:t>
            </a:r>
          </a:p>
          <a:p>
            <a:endParaRPr lang="en-US" dirty="0"/>
          </a:p>
          <a:p>
            <a:r>
              <a:rPr lang="en-US" b="1" dirty="0"/>
              <a:t>Aim: </a:t>
            </a:r>
            <a:r>
              <a:rPr lang="en-US" dirty="0"/>
              <a:t>Oral production of new vocabulary.</a:t>
            </a:r>
          </a:p>
          <a:p>
            <a:endParaRPr lang="en-US" dirty="0"/>
          </a:p>
          <a:p>
            <a:r>
              <a:rPr lang="en-US" b="1" dirty="0"/>
              <a:t>Procedure</a:t>
            </a:r>
            <a:endParaRPr lang="en-US" b="0" dirty="0"/>
          </a:p>
          <a:p>
            <a:pPr marL="0" indent="0">
              <a:buFont typeface="+mj-lt"/>
              <a:buNone/>
            </a:pPr>
            <a:r>
              <a:rPr lang="en-US" dirty="0"/>
              <a:t>1. Students all say 3 words before 3 seconds elapse</a:t>
            </a:r>
          </a:p>
          <a:p>
            <a:pPr marL="0" indent="0">
              <a:buFont typeface="+mj-lt"/>
              <a:buNone/>
            </a:pPr>
            <a:r>
              <a:rPr lang="en-US" dirty="0"/>
              <a:t>2. Click to reveal answers</a:t>
            </a:r>
          </a:p>
          <a:p>
            <a:pPr marL="0" indent="0">
              <a:buFont typeface="+mj-lt"/>
              <a:buNone/>
            </a:pPr>
            <a:r>
              <a:rPr lang="en-US" dirty="0"/>
              <a:t>3. Teacher can decide to repeat activity as s/he sees fit</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015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20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0027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In-class version </a:t>
            </a:r>
            <a:r>
              <a:rPr lang="en-GB" b="0" dirty="0"/>
              <a:t>(NB: a home-learning version of this activity can be found on slides 34-37).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a:t>
            </a:r>
            <a:r>
              <a:rPr lang="en-GB" b="0" dirty="0"/>
              <a:t>for three slides</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0" indent="0">
              <a:buFont typeface="Arial" panose="020B0604020202020204" pitchFamily="34" charset="0"/>
              <a:buNone/>
            </a:pPr>
            <a:r>
              <a:rPr lang="en-GB" b="0" dirty="0"/>
              <a:t>1. Print copies of the accompanying worksheet for this task can be found on the portal alongside this resource. </a:t>
            </a:r>
            <a:r>
              <a:rPr lang="en-US" b="1" dirty="0"/>
              <a:t> </a:t>
            </a:r>
            <a:r>
              <a:rPr lang="en-US" b="0" dirty="0"/>
              <a:t>NB: worksheet contents = 2x answer grids, 2x different version of desks: partner B round 1 &amp; 2. Single-sided printing.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Use this and the following slide to explain the task.</a:t>
            </a:r>
          </a:p>
          <a:p>
            <a:pPr marL="228600" indent="-228600">
              <a:buFont typeface="+mj-lt"/>
              <a:buAutoNum type="arabicPeriod"/>
            </a:pPr>
            <a:r>
              <a:rPr lang="en-GB" b="0" i="1" dirty="0"/>
              <a:t>Round 1: </a:t>
            </a:r>
          </a:p>
          <a:p>
            <a:pPr marL="685800" lvl="1" indent="-228600">
              <a:buFont typeface="Arial" panose="020B0604020202020204" pitchFamily="34" charset="0"/>
              <a:buChar char="•"/>
            </a:pPr>
            <a:r>
              <a:rPr lang="en-GB" b="0" dirty="0"/>
              <a:t>1 student (Partner</a:t>
            </a:r>
            <a:r>
              <a:rPr lang="en-GB" b="1" dirty="0"/>
              <a:t> A</a:t>
            </a:r>
            <a:r>
              <a:rPr lang="en-GB" b="0" dirty="0"/>
              <a:t>) </a:t>
            </a:r>
            <a:r>
              <a:rPr lang="en-GB" b="1" dirty="0"/>
              <a:t>asks</a:t>
            </a:r>
            <a:r>
              <a:rPr lang="en-GB" b="0" dirty="0"/>
              <a:t> where 10 items are on desk</a:t>
            </a:r>
          </a:p>
          <a:p>
            <a:pPr marL="685800" lvl="1" indent="-228600">
              <a:buFont typeface="Arial" panose="020B0604020202020204" pitchFamily="34" charset="0"/>
              <a:buChar char="•"/>
            </a:pPr>
            <a:r>
              <a:rPr lang="en-GB" b="0" dirty="0"/>
              <a:t>1 student (Partner </a:t>
            </a:r>
            <a:r>
              <a:rPr lang="en-GB" b="1" dirty="0"/>
              <a:t>B</a:t>
            </a:r>
            <a:r>
              <a:rPr lang="en-GB" b="0" dirty="0"/>
              <a:t>) </a:t>
            </a:r>
            <a:r>
              <a:rPr lang="en-GB" b="1" dirty="0"/>
              <a:t>answers</a:t>
            </a:r>
            <a:r>
              <a:rPr lang="en-GB" b="0" dirty="0"/>
              <a:t> describing where 10 items are on desk</a:t>
            </a:r>
          </a:p>
          <a:p>
            <a:pPr marL="228600" indent="-228600">
              <a:buFont typeface="+mj-lt"/>
              <a:buAutoNum type="arabicPeriod"/>
            </a:pPr>
            <a:r>
              <a:rPr lang="en-US" i="1" dirty="0"/>
              <a:t>Round 2: </a:t>
            </a:r>
            <a:r>
              <a:rPr lang="en-US" dirty="0"/>
              <a:t>Exchange roles </a:t>
            </a:r>
          </a:p>
          <a:p>
            <a:pPr marL="685800" lvl="1" indent="-228600">
              <a:buFont typeface="Arial" panose="020B0604020202020204" pitchFamily="34" charset="0"/>
              <a:buChar char="•"/>
            </a:pPr>
            <a:r>
              <a:rPr lang="en-GB" b="0" dirty="0"/>
              <a:t>1 student (Partner</a:t>
            </a:r>
            <a:r>
              <a:rPr lang="en-GB" b="1" dirty="0"/>
              <a:t> B</a:t>
            </a:r>
            <a:r>
              <a:rPr lang="en-GB" b="0" dirty="0"/>
              <a:t>) </a:t>
            </a:r>
            <a:r>
              <a:rPr lang="en-GB" b="1" dirty="0"/>
              <a:t>asks</a:t>
            </a:r>
            <a:r>
              <a:rPr lang="en-GB" b="0" dirty="0"/>
              <a:t> where 10 items are on desk</a:t>
            </a:r>
          </a:p>
          <a:p>
            <a:pPr marL="685800" lvl="1" indent="-228600">
              <a:buFont typeface="Arial" panose="020B0604020202020204" pitchFamily="34" charset="0"/>
              <a:buChar char="•"/>
            </a:pPr>
            <a:r>
              <a:rPr lang="en-GB" b="0" dirty="0"/>
              <a:t>1 student (Partner </a:t>
            </a:r>
            <a:r>
              <a:rPr lang="en-GB" b="1" dirty="0"/>
              <a:t>A</a:t>
            </a:r>
            <a:r>
              <a:rPr lang="en-GB" b="0" dirty="0"/>
              <a:t>) </a:t>
            </a:r>
            <a:r>
              <a:rPr lang="en-GB" b="1" dirty="0"/>
              <a:t>answers</a:t>
            </a:r>
            <a:r>
              <a:rPr lang="en-GB" b="0" dirty="0"/>
              <a:t> describing where 10 items are on desk</a:t>
            </a:r>
          </a:p>
          <a:p>
            <a:pPr marL="228600" indent="-228600">
              <a:buFont typeface="+mj-lt"/>
              <a:buAutoNum type="arabicPeriod"/>
            </a:pPr>
            <a:r>
              <a:rPr lang="en-GB" b="0" i="1" dirty="0"/>
              <a:t>Correction</a:t>
            </a:r>
            <a:r>
              <a:rPr lang="en-GB" b="0" dirty="0"/>
              <a:t> – see </a:t>
            </a:r>
            <a:r>
              <a:rPr lang="en-GB" b="1" dirty="0"/>
              <a:t>slide 36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804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Model Q&amp;A</a:t>
            </a:r>
            <a:endParaRPr lang="en-US" dirty="0"/>
          </a:p>
          <a:p>
            <a:r>
              <a:rPr lang="en-US" dirty="0"/>
              <a:t>Teacher clarifies task for each partner</a:t>
            </a:r>
          </a:p>
          <a:p>
            <a:pPr marL="171450" indent="-171450">
              <a:buFont typeface="Arial" panose="020B0604020202020204" pitchFamily="34" charset="0"/>
              <a:buChar char="•"/>
            </a:pPr>
            <a:r>
              <a:rPr lang="en-US" dirty="0"/>
              <a:t>Partner A: Question formation</a:t>
            </a:r>
          </a:p>
          <a:p>
            <a:pPr marL="171450" indent="-171450">
              <a:buFont typeface="Arial" panose="020B0604020202020204" pitchFamily="34" charset="0"/>
              <a:buChar char="•"/>
            </a:pPr>
            <a:r>
              <a:rPr lang="en-US" dirty="0"/>
              <a:t>Partner B: Sentence formation, with particular attention paid to prepositions</a:t>
            </a:r>
          </a:p>
          <a:p>
            <a:pPr marL="171450" indent="-171450">
              <a:buFont typeface="Arial" panose="020B0604020202020204" pitchFamily="34" charset="0"/>
              <a:buChar char="•"/>
            </a:pPr>
            <a:r>
              <a:rPr lang="en-US" dirty="0"/>
              <a:t>Partner A: ticks preposition heard and writes sentence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86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b="1" dirty="0"/>
          </a:p>
          <a:p>
            <a:pPr marL="0" indent="0">
              <a:buFont typeface="+mj-lt"/>
              <a:buNone/>
            </a:pPr>
            <a:r>
              <a:rPr lang="en-GB" b="0" i="1" dirty="0"/>
              <a:t>Correction procedure</a:t>
            </a:r>
            <a:r>
              <a:rPr lang="en-GB" b="0" dirty="0"/>
              <a:t> – Teacher displays desks for students to check their answers individually</a:t>
            </a:r>
          </a:p>
          <a:p>
            <a:pPr marL="228600" indent="-228600">
              <a:buFont typeface="+mj-lt"/>
              <a:buAutoNum type="arabicPeriod"/>
            </a:pPr>
            <a:r>
              <a:rPr lang="en-GB" b="0" dirty="0"/>
              <a:t>‘Round 1’ desk displayed on left hand-side for Partner </a:t>
            </a:r>
            <a:r>
              <a:rPr lang="en-GB" b="1" dirty="0"/>
              <a:t>A</a:t>
            </a:r>
            <a:r>
              <a:rPr lang="en-GB" b="0" dirty="0"/>
              <a:t> to check where items were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‘Round 2’ desk displayed on right hand-side for Partner </a:t>
            </a:r>
            <a:r>
              <a:rPr lang="en-GB" b="1" dirty="0"/>
              <a:t>B</a:t>
            </a:r>
            <a:r>
              <a:rPr lang="en-GB" b="0" dirty="0"/>
              <a:t> to check where items were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85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33-35).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a:t>
            </a:r>
            <a:r>
              <a:rPr lang="en-GB" b="0" dirty="0"/>
              <a:t>for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b="0" dirty="0"/>
              <a:t>:</a:t>
            </a:r>
          </a:p>
          <a:p>
            <a:pPr marL="457200" indent="-457200">
              <a:buFont typeface="+mj-lt"/>
              <a:buAutoNum type="arabicPeriod"/>
              <a:defRPr/>
            </a:pPr>
            <a:r>
              <a:rPr lang="fr-FR" sz="1200" dirty="0">
                <a:solidFill>
                  <a:srgbClr val="1F4E79"/>
                </a:solidFill>
                <a:latin typeface="Century Gothic" panose="020B0502020202020204" pitchFamily="34" charset="0"/>
              </a:rPr>
              <a:t>L’ordinateur est </a:t>
            </a:r>
            <a:r>
              <a:rPr lang="fr-FR" sz="1200" b="1" dirty="0">
                <a:solidFill>
                  <a:srgbClr val="FF6600"/>
                </a:solidFill>
                <a:latin typeface="Century Gothic" panose="020B0502020202020204" pitchFamily="34" charset="0"/>
              </a:rPr>
              <a:t>dans</a:t>
            </a:r>
            <a:r>
              <a:rPr lang="fr-FR" sz="1200" dirty="0">
                <a:solidFill>
                  <a:srgbClr val="1F4E79"/>
                </a:solidFill>
                <a:latin typeface="Century Gothic" panose="020B0502020202020204" pitchFamily="34" charset="0"/>
              </a:rPr>
              <a:t> le bureau.</a:t>
            </a:r>
          </a:p>
          <a:p>
            <a:pPr marL="457200" indent="-457200">
              <a:buFont typeface="+mj-lt"/>
              <a:buAutoNum type="arabicPeriod"/>
              <a:defRPr/>
            </a:pPr>
            <a:r>
              <a:rPr lang="fr-FR" sz="1200" dirty="0">
                <a:solidFill>
                  <a:srgbClr val="1F4E79"/>
                </a:solidFill>
                <a:latin typeface="Century Gothic" panose="020B0502020202020204" pitchFamily="34" charset="0"/>
              </a:rPr>
              <a:t>La règle est </a:t>
            </a:r>
            <a:r>
              <a:rPr lang="fr-FR" sz="1200" b="1" dirty="0">
                <a:solidFill>
                  <a:srgbClr val="FF6600"/>
                </a:solidFill>
                <a:latin typeface="Century Gothic" panose="020B0502020202020204" pitchFamily="34" charset="0"/>
              </a:rPr>
              <a:t>dans</a:t>
            </a:r>
            <a:r>
              <a:rPr lang="fr-FR" sz="12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Le livre est </a:t>
            </a:r>
            <a:r>
              <a:rPr lang="fr-FR" sz="1200" b="1" dirty="0">
                <a:solidFill>
                  <a:srgbClr val="FF6600"/>
                </a:solidFill>
                <a:latin typeface="Century Gothic" panose="020B0502020202020204" pitchFamily="34" charset="0"/>
              </a:rPr>
              <a:t>sur</a:t>
            </a:r>
            <a:r>
              <a:rPr lang="fr-FR" sz="1200" dirty="0">
                <a:solidFill>
                  <a:srgbClr val="1F4E79"/>
                </a:solidFill>
                <a:latin typeface="Century Gothic" panose="020B0502020202020204" pitchFamily="34" charset="0"/>
              </a:rPr>
              <a:t> le bureau.</a:t>
            </a:r>
          </a:p>
          <a:p>
            <a:pPr marL="457200" indent="-457200">
              <a:buFont typeface="+mj-lt"/>
              <a:buAutoNum type="arabicPeriod"/>
              <a:defRPr/>
            </a:pPr>
            <a:r>
              <a:rPr lang="fr-FR" sz="1200" dirty="0">
                <a:solidFill>
                  <a:srgbClr val="1F4E79"/>
                </a:solidFill>
                <a:latin typeface="Century Gothic" panose="020B0502020202020204" pitchFamily="34" charset="0"/>
              </a:rPr>
              <a:t>Le cadeau est </a:t>
            </a:r>
            <a:r>
              <a:rPr lang="fr-FR" sz="1200" b="1" dirty="0">
                <a:solidFill>
                  <a:srgbClr val="FF6600"/>
                </a:solidFill>
                <a:latin typeface="Century Gothic" panose="020B0502020202020204" pitchFamily="34" charset="0"/>
              </a:rPr>
              <a:t>sous</a:t>
            </a:r>
            <a:r>
              <a:rPr lang="fr-FR" sz="1200" dirty="0">
                <a:solidFill>
                  <a:srgbClr val="1F4E79"/>
                </a:solidFill>
                <a:latin typeface="Century Gothic" panose="020B0502020202020204" pitchFamily="34" charset="0"/>
              </a:rPr>
              <a:t> le bureau.</a:t>
            </a:r>
          </a:p>
          <a:p>
            <a:pPr marL="457200" indent="-457200">
              <a:buFont typeface="+mj-lt"/>
              <a:buAutoNum type="arabicPeriod"/>
              <a:defRPr/>
            </a:pPr>
            <a:r>
              <a:rPr lang="fr-FR" sz="1200" dirty="0">
                <a:solidFill>
                  <a:srgbClr val="1F4E79"/>
                </a:solidFill>
                <a:latin typeface="Century Gothic" panose="020B0502020202020204" pitchFamily="34" charset="0"/>
              </a:rPr>
              <a:t>Le bateau est </a:t>
            </a:r>
            <a:r>
              <a:rPr lang="fr-FR" sz="1200" b="1" dirty="0">
                <a:solidFill>
                  <a:srgbClr val="FF6600"/>
                </a:solidFill>
                <a:latin typeface="Century Gothic" panose="020B0502020202020204" pitchFamily="34" charset="0"/>
              </a:rPr>
              <a:t>sur</a:t>
            </a:r>
            <a:r>
              <a:rPr lang="fr-FR" sz="1200" dirty="0">
                <a:solidFill>
                  <a:srgbClr val="1F4E79"/>
                </a:solidFill>
                <a:latin typeface="Century Gothic" panose="020B0502020202020204" pitchFamily="34" charset="0"/>
              </a:rPr>
              <a:t> le bureau.</a:t>
            </a:r>
          </a:p>
          <a:p>
            <a:pPr marL="457200" indent="-457200">
              <a:buFont typeface="+mj-lt"/>
              <a:buAutoNum type="arabicPeriod"/>
              <a:defRPr/>
            </a:pPr>
            <a:r>
              <a:rPr lang="fr-FR" sz="1200" dirty="0">
                <a:solidFill>
                  <a:srgbClr val="1F4E79"/>
                </a:solidFill>
                <a:latin typeface="Century Gothic" panose="020B0502020202020204" pitchFamily="34" charset="0"/>
              </a:rPr>
              <a:t>Le garçon est </a:t>
            </a:r>
            <a:r>
              <a:rPr lang="fr-FR" sz="1200" b="1" dirty="0">
                <a:solidFill>
                  <a:srgbClr val="FF6600"/>
                </a:solidFill>
                <a:latin typeface="Century Gothic" panose="020B0502020202020204" pitchFamily="34" charset="0"/>
              </a:rPr>
              <a:t>dans</a:t>
            </a:r>
            <a:r>
              <a:rPr lang="fr-FR" sz="1200" dirty="0">
                <a:solidFill>
                  <a:srgbClr val="1F4E79"/>
                </a:solidFill>
                <a:latin typeface="Century Gothic" panose="020B0502020202020204" pitchFamily="34" charset="0"/>
              </a:rPr>
              <a:t> le bureau. </a:t>
            </a:r>
          </a:p>
          <a:p>
            <a:pPr marL="457200" indent="-457200">
              <a:buFont typeface="+mj-lt"/>
              <a:buAutoNum type="arabicPeriod"/>
              <a:defRPr/>
            </a:pPr>
            <a:r>
              <a:rPr lang="fr-FR" sz="1200" dirty="0">
                <a:solidFill>
                  <a:srgbClr val="1F4E79"/>
                </a:solidFill>
                <a:latin typeface="Century Gothic" panose="020B0502020202020204" pitchFamily="34" charset="0"/>
              </a:rPr>
              <a:t>La fille est </a:t>
            </a:r>
            <a:r>
              <a:rPr lang="fr-FR" sz="1200" b="1" dirty="0">
                <a:solidFill>
                  <a:srgbClr val="FF6600"/>
                </a:solidFill>
                <a:latin typeface="Century Gothic" panose="020B0502020202020204" pitchFamily="34" charset="0"/>
              </a:rPr>
              <a:t>dans</a:t>
            </a:r>
            <a:r>
              <a:rPr lang="fr-FR" sz="1200" dirty="0">
                <a:solidFill>
                  <a:srgbClr val="1F4E79"/>
                </a:solidFill>
                <a:latin typeface="Century Gothic" panose="020B0502020202020204" pitchFamily="34" charset="0"/>
              </a:rPr>
              <a:t> le bureau.</a:t>
            </a:r>
          </a:p>
          <a:p>
            <a:pPr marL="457200" indent="-457200">
              <a:buFont typeface="+mj-lt"/>
              <a:buAutoNum type="arabicPeriod"/>
              <a:defRPr/>
            </a:pPr>
            <a:r>
              <a:rPr lang="fr-FR" sz="1200" dirty="0">
                <a:solidFill>
                  <a:srgbClr val="1F4E79"/>
                </a:solidFill>
                <a:latin typeface="Century Gothic" panose="020B0502020202020204" pitchFamily="34" charset="0"/>
              </a:rPr>
              <a:t>Le chien est </a:t>
            </a:r>
            <a:r>
              <a:rPr lang="fr-FR" sz="1200" b="1" dirty="0">
                <a:solidFill>
                  <a:srgbClr val="FF6600"/>
                </a:solidFill>
                <a:latin typeface="Century Gothic" panose="020B0502020202020204" pitchFamily="34" charset="0"/>
              </a:rPr>
              <a:t>dans</a:t>
            </a:r>
            <a:r>
              <a:rPr lang="fr-FR" sz="12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Le train est </a:t>
            </a:r>
            <a:r>
              <a:rPr lang="fr-FR" sz="1200" b="1" dirty="0">
                <a:solidFill>
                  <a:srgbClr val="FF6600"/>
                </a:solidFill>
                <a:latin typeface="Century Gothic" panose="020B0502020202020204" pitchFamily="34" charset="0"/>
              </a:rPr>
              <a:t>sur</a:t>
            </a:r>
            <a:r>
              <a:rPr lang="fr-FR" sz="12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Le vélo est </a:t>
            </a:r>
            <a:r>
              <a:rPr lang="fr-FR" sz="1200" b="1" dirty="0">
                <a:solidFill>
                  <a:srgbClr val="FF6600"/>
                </a:solidFill>
                <a:latin typeface="Century Gothic" panose="020B0502020202020204" pitchFamily="34" charset="0"/>
              </a:rPr>
              <a:t>sous</a:t>
            </a:r>
            <a:r>
              <a:rPr lang="fr-FR" sz="1200" dirty="0">
                <a:solidFill>
                  <a:srgbClr val="1F4E79"/>
                </a:solidFill>
                <a:latin typeface="Century Gothic" panose="020B0502020202020204" pitchFamily="34" charset="0"/>
              </a:rPr>
              <a:t> le bureau.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b="1" dirty="0"/>
          </a:p>
          <a:p>
            <a:pPr marL="0" indent="0">
              <a:buFont typeface="Arial" panose="020B0604020202020204" pitchFamily="34" charset="0"/>
              <a:buNone/>
            </a:pP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574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31-33).</a:t>
            </a:r>
            <a:endParaRPr lang="en-GB" b="1" dirty="0"/>
          </a:p>
          <a:p>
            <a:endParaRPr lang="en-GB" b="1" dirty="0"/>
          </a:p>
          <a:p>
            <a:r>
              <a:rPr lang="en-GB" b="1" dirty="0"/>
              <a:t>ANSWERS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534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31-33).</a:t>
            </a:r>
            <a:endParaRPr lang="en-GB" b="1" dirty="0"/>
          </a:p>
          <a:p>
            <a:pPr marL="0" indent="0">
              <a:buFont typeface="Arial" panose="020B0604020202020204" pitchFamily="34" charset="0"/>
              <a:buNone/>
            </a:pPr>
            <a:r>
              <a:rPr lang="en-US" b="1" dirty="0"/>
              <a:t>Transcript:</a:t>
            </a:r>
          </a:p>
          <a:p>
            <a:pPr marL="457200" indent="-457200">
              <a:buFont typeface="+mj-lt"/>
              <a:buAutoNum type="arabicPeriod"/>
              <a:defRPr/>
            </a:pPr>
            <a:r>
              <a:rPr lang="fr-FR" sz="1200" dirty="0">
                <a:solidFill>
                  <a:srgbClr val="1F4E79"/>
                </a:solidFill>
                <a:latin typeface="Century Gothic" panose="020B0502020202020204" pitchFamily="34" charset="0"/>
              </a:rPr>
              <a:t>Où est l’ordinateur?</a:t>
            </a:r>
          </a:p>
          <a:p>
            <a:pPr marL="457200" indent="-457200">
              <a:buFont typeface="+mj-lt"/>
              <a:buAutoNum type="arabicPeriod"/>
              <a:defRPr/>
            </a:pPr>
            <a:r>
              <a:rPr lang="fr-FR" sz="1200" dirty="0">
                <a:solidFill>
                  <a:srgbClr val="1F4E79"/>
                </a:solidFill>
                <a:latin typeface="Century Gothic" panose="020B0502020202020204" pitchFamily="34" charset="0"/>
              </a:rPr>
              <a:t>Où est la règle?</a:t>
            </a:r>
          </a:p>
          <a:p>
            <a:pPr marL="457200" indent="-457200">
              <a:buFont typeface="+mj-lt"/>
              <a:buAutoNum type="arabicPeriod"/>
              <a:defRPr/>
            </a:pPr>
            <a:r>
              <a:rPr lang="fr-FR" sz="1200" dirty="0">
                <a:solidFill>
                  <a:srgbClr val="1F4E79"/>
                </a:solidFill>
                <a:latin typeface="Century Gothic" panose="020B0502020202020204" pitchFamily="34" charset="0"/>
              </a:rPr>
              <a:t>Où est le livre?</a:t>
            </a:r>
          </a:p>
          <a:p>
            <a:pPr marL="457200" indent="-457200">
              <a:buFont typeface="+mj-lt"/>
              <a:buAutoNum type="arabicPeriod"/>
              <a:defRPr/>
            </a:pPr>
            <a:r>
              <a:rPr lang="fr-FR" sz="1200" dirty="0">
                <a:solidFill>
                  <a:srgbClr val="1F4E79"/>
                </a:solidFill>
                <a:latin typeface="Century Gothic" panose="020B0502020202020204" pitchFamily="34" charset="0"/>
              </a:rPr>
              <a:t>Où est le cadeau?</a:t>
            </a:r>
          </a:p>
          <a:p>
            <a:pPr marL="457200" indent="-457200">
              <a:buFont typeface="+mj-lt"/>
              <a:buAutoNum type="arabicPeriod"/>
              <a:defRPr/>
            </a:pPr>
            <a:r>
              <a:rPr lang="fr-FR" sz="1200" dirty="0">
                <a:solidFill>
                  <a:srgbClr val="1F4E79"/>
                </a:solidFill>
                <a:latin typeface="Century Gothic" panose="020B0502020202020204" pitchFamily="34" charset="0"/>
              </a:rPr>
              <a:t>Où est le bateau?</a:t>
            </a:r>
          </a:p>
          <a:p>
            <a:pPr marL="457200" indent="-457200">
              <a:buFont typeface="+mj-lt"/>
              <a:buAutoNum type="arabicPeriod"/>
              <a:defRPr/>
            </a:pPr>
            <a:r>
              <a:rPr lang="fr-FR" sz="1200" dirty="0">
                <a:solidFill>
                  <a:srgbClr val="1F4E79"/>
                </a:solidFill>
                <a:latin typeface="Century Gothic" panose="020B0502020202020204" pitchFamily="34" charset="0"/>
              </a:rPr>
              <a:t>Où est le garçon?</a:t>
            </a:r>
          </a:p>
          <a:p>
            <a:pPr marL="457200" indent="-457200">
              <a:buFont typeface="+mj-lt"/>
              <a:buAutoNum type="arabicPeriod"/>
              <a:defRPr/>
            </a:pPr>
            <a:r>
              <a:rPr lang="fr-FR" sz="1200" dirty="0">
                <a:solidFill>
                  <a:srgbClr val="1F4E79"/>
                </a:solidFill>
                <a:latin typeface="Century Gothic" panose="020B0502020202020204" pitchFamily="34" charset="0"/>
              </a:rPr>
              <a:t>Où est la fille?</a:t>
            </a:r>
          </a:p>
          <a:p>
            <a:pPr marL="457200" indent="-457200">
              <a:buFont typeface="+mj-lt"/>
              <a:buAutoNum type="arabicPeriod"/>
              <a:defRPr/>
            </a:pPr>
            <a:r>
              <a:rPr lang="fr-FR" sz="1200" dirty="0">
                <a:solidFill>
                  <a:srgbClr val="1F4E79"/>
                </a:solidFill>
                <a:latin typeface="Century Gothic" panose="020B0502020202020204" pitchFamily="34" charset="0"/>
              </a:rPr>
              <a:t>Où est le chien?</a:t>
            </a:r>
          </a:p>
          <a:p>
            <a:pPr marL="457200" indent="-457200">
              <a:buFont typeface="+mj-lt"/>
              <a:buAutoNum type="arabicPeriod"/>
              <a:defRPr/>
            </a:pPr>
            <a:r>
              <a:rPr lang="fr-FR" sz="1200" dirty="0">
                <a:solidFill>
                  <a:srgbClr val="1F4E79"/>
                </a:solidFill>
                <a:latin typeface="Century Gothic" panose="020B0502020202020204" pitchFamily="34" charset="0"/>
              </a:rPr>
              <a:t>Où est le train?</a:t>
            </a:r>
          </a:p>
          <a:p>
            <a:pPr marL="457200" indent="-457200">
              <a:buFont typeface="+mj-lt"/>
              <a:buAutoNum type="arabicPeriod"/>
              <a:defRPr/>
            </a:pPr>
            <a:r>
              <a:rPr lang="fr-FR" sz="1200" dirty="0">
                <a:solidFill>
                  <a:srgbClr val="1F4E79"/>
                </a:solidFill>
                <a:latin typeface="Century Gothic" panose="020B0502020202020204" pitchFamily="34" charset="0"/>
              </a:rPr>
              <a:t>Où est le vélo?</a:t>
            </a:r>
            <a:endParaRPr lang="en-US" b="1" dirty="0"/>
          </a:p>
          <a:p>
            <a:pPr marL="0" indent="0">
              <a:buFont typeface="Arial" panose="020B0604020202020204" pitchFamily="34" charset="0"/>
              <a:buNone/>
            </a:pP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19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31-33).</a:t>
            </a:r>
            <a:endParaRPr lang="en-GB" b="1" dirty="0"/>
          </a:p>
          <a:p>
            <a:endParaRPr lang="en-US" dirty="0"/>
          </a:p>
          <a:p>
            <a:r>
              <a:rPr lang="en-US" b="1" dirty="0"/>
              <a:t>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815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a:t>
            </a:r>
            <a:r>
              <a:rPr lang="en-GB" dirty="0"/>
              <a:t>: Consolidation of ne…pas negation structure in longer sentences. Introducing morphology (word formation)/spelling changes preceding a vowel</a:t>
            </a:r>
          </a:p>
          <a:p>
            <a:endParaRPr lang="en-GB" dirty="0"/>
          </a:p>
          <a:p>
            <a:r>
              <a:rPr lang="en-GB" b="1" dirty="0"/>
              <a:t>Procedure:</a:t>
            </a:r>
          </a:p>
          <a:p>
            <a:pPr marL="228600" indent="-228600">
              <a:buAutoNum type="arabicPeriod"/>
            </a:pPr>
            <a:r>
              <a:rPr lang="en-GB" dirty="0"/>
              <a:t>This slide revisits lesson 1 negation structure in longer sentences teaching students that the structure remains the same (i.e. placing ne …pas around the verb) no matter the length of the sentence.</a:t>
            </a:r>
          </a:p>
          <a:p>
            <a:pPr marL="228600" indent="-228600">
              <a:buAutoNum type="arabicPeriod"/>
            </a:pPr>
            <a:r>
              <a:rPr lang="en-GB" dirty="0"/>
              <a:t>Bubbles alert to changes to the morphology of ‘ne’ when preceding a vowel </a:t>
            </a:r>
            <a:r>
              <a:rPr lang="en-GB" dirty="0">
                <a:sym typeface="Wingdings" panose="05000000000000000000" pitchFamily="2" charset="2"/>
              </a:rPr>
              <a:t> n’, similar to other –e ending words such as je, le, </a:t>
            </a:r>
            <a:r>
              <a:rPr lang="en-GB" dirty="0" err="1">
                <a:sym typeface="Wingdings" panose="05000000000000000000" pitchFamily="2" charset="2"/>
              </a:rPr>
              <a:t>ce</a:t>
            </a:r>
            <a:r>
              <a:rPr lang="en-GB" dirty="0">
                <a:sym typeface="Wingdings" panose="05000000000000000000" pitchFamily="2" charset="2"/>
              </a:rPr>
              <a:t>.</a:t>
            </a:r>
          </a:p>
          <a:p>
            <a:pPr marL="228600" indent="-228600">
              <a:buAutoNum type="arabicPeriod"/>
            </a:pPr>
            <a:r>
              <a:rPr lang="en-GB" dirty="0">
                <a:sym typeface="Wingdings" panose="05000000000000000000" pitchFamily="2" charset="2"/>
              </a:rPr>
              <a:t>The last bubble reminds students of liaison, which is the focus of the next six slides.</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233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a:t>
            </a:r>
            <a:r>
              <a:rPr lang="en-GB" b="0" i="0" dirty="0"/>
              <a:t>for 6 slides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Aim: </a:t>
            </a:r>
            <a:r>
              <a:rPr lang="en-GB" i="0" dirty="0"/>
              <a:t>Pronunciation practice with ‘ne…pas’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8934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5891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7168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89057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3783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49330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6669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5 minutes</a:t>
            </a:r>
          </a:p>
          <a:p>
            <a:endParaRPr lang="en-GB" b="1" dirty="0"/>
          </a:p>
          <a:p>
            <a:r>
              <a:rPr lang="en-GB" b="1" dirty="0"/>
              <a:t>Aim: </a:t>
            </a:r>
            <a:r>
              <a:rPr lang="en-GB" b="0" dirty="0"/>
              <a:t>Written recognition of</a:t>
            </a:r>
            <a:r>
              <a:rPr lang="en-GB" dirty="0"/>
              <a:t> negation with morphology/spelling changes, and connecting the presence or absence of these with meaning.</a:t>
            </a:r>
            <a:br>
              <a:rPr lang="en-GB" dirty="0"/>
            </a:br>
            <a:endParaRPr lang="en-GB" dirty="0"/>
          </a:p>
          <a:p>
            <a:r>
              <a:rPr lang="en-GB" b="1" dirty="0"/>
              <a:t>Procedure</a:t>
            </a:r>
          </a:p>
          <a:p>
            <a:pPr marL="0" indent="0">
              <a:buFont typeface="+mj-lt"/>
              <a:buNone/>
            </a:pPr>
            <a:r>
              <a:rPr lang="en-GB" dirty="0"/>
              <a:t>1.Remind students that the presence or absence of the apostrophe tells them whether the missing verb starts with a vowel or a consonant.</a:t>
            </a:r>
          </a:p>
          <a:p>
            <a:pPr marL="0" indent="0">
              <a:buFont typeface="+mj-lt"/>
              <a:buNone/>
            </a:pPr>
            <a:r>
              <a:rPr lang="en-GB" dirty="0"/>
              <a:t>2.Students write 1-8 and the appropriate vowel.</a:t>
            </a:r>
            <a:br>
              <a:rPr lang="en-GB" dirty="0"/>
            </a:br>
            <a:r>
              <a:rPr lang="en-GB" dirty="0"/>
              <a:t>3. Then teachers elicit </a:t>
            </a:r>
            <a:r>
              <a:rPr lang="en-GB" b="1" dirty="0"/>
              <a:t>full sentence answers from students</a:t>
            </a:r>
            <a:r>
              <a:rPr lang="en-GB" b="1" baseline="0" dirty="0"/>
              <a:t> in French</a:t>
            </a:r>
            <a:r>
              <a:rPr lang="en-GB" baseline="0" dirty="0"/>
              <a:t>, and </a:t>
            </a:r>
            <a:r>
              <a:rPr lang="en-GB" dirty="0"/>
              <a:t>display answers one by one. Correct verb appears on clicks.</a:t>
            </a:r>
            <a:br>
              <a:rPr lang="en-GB" dirty="0"/>
            </a:br>
            <a:r>
              <a:rPr lang="en-GB" dirty="0"/>
              <a:t>This</a:t>
            </a:r>
            <a:r>
              <a:rPr lang="en-GB" baseline="0" dirty="0"/>
              <a:t> ensures that students practise producing both the full and contracted forms of ne/n’ in sentences.  </a:t>
            </a:r>
            <a:br>
              <a:rPr lang="en-GB" baseline="0" dirty="0"/>
            </a:br>
            <a:r>
              <a:rPr lang="en-GB" baseline="0" dirty="0"/>
              <a:t>4. Teachers also elicit </a:t>
            </a:r>
            <a:r>
              <a:rPr lang="en-GB" b="1" baseline="0" dirty="0"/>
              <a:t>the English meanings </a:t>
            </a:r>
            <a:r>
              <a:rPr lang="en-GB" baseline="0" dirty="0"/>
              <a:t>of each sentence, as they proceed.  </a:t>
            </a:r>
            <a:br>
              <a:rPr lang="en-GB" baseline="0" dirty="0"/>
            </a:br>
            <a:r>
              <a:rPr lang="en-GB" baseline="0" dirty="0"/>
              <a:t>Extension: With more proficient classes or individual students, it may be possible to elicit the </a:t>
            </a:r>
            <a:r>
              <a:rPr lang="en-GB" b="1" baseline="0" dirty="0"/>
              <a:t>alternative French sentences </a:t>
            </a:r>
            <a:r>
              <a:rPr lang="en-GB" baseline="0" dirty="0"/>
              <a:t>from students, and </a:t>
            </a:r>
            <a:r>
              <a:rPr lang="en-GB" b="1" baseline="0" dirty="0"/>
              <a:t>their English translations</a:t>
            </a:r>
            <a:r>
              <a:rPr lang="en-GB" baseline="0" dirty="0"/>
              <a:t>, too.</a:t>
            </a:r>
            <a:br>
              <a:rPr lang="en-GB" baseline="0" dirty="0"/>
            </a:br>
            <a:r>
              <a:rPr lang="en-GB" baseline="0" dirty="0"/>
              <a:t>e.g., 1. </a:t>
            </a:r>
            <a:r>
              <a:rPr lang="en-GB" baseline="0" dirty="0" err="1"/>
              <a:t>Tu</a:t>
            </a:r>
            <a:r>
              <a:rPr lang="en-GB" baseline="0" dirty="0"/>
              <a:t> ne </a:t>
            </a:r>
            <a:r>
              <a:rPr lang="en-GB" baseline="0" dirty="0" err="1"/>
              <a:t>fermes</a:t>
            </a:r>
            <a:r>
              <a:rPr lang="en-GB" baseline="0" dirty="0"/>
              <a:t> pas le </a:t>
            </a:r>
            <a:r>
              <a:rPr lang="en-GB" baseline="0" dirty="0" err="1"/>
              <a:t>parc</a:t>
            </a:r>
            <a:r>
              <a:rPr lang="en-GB" baseline="0" dirty="0"/>
              <a:t>.  </a:t>
            </a:r>
            <a:r>
              <a:rPr lang="en-GB" i="1" baseline="0" dirty="0"/>
              <a:t>You are not shutting/closing the park.</a:t>
            </a:r>
            <a:endParaRPr lang="en-GB" i="1" dirty="0"/>
          </a:p>
          <a:p>
            <a:pPr marL="0" indent="0">
              <a:buFont typeface="Arial" panose="020B0604020202020204" pitchFamily="34" charset="0"/>
              <a:buNone/>
            </a:pPr>
            <a:r>
              <a:rPr lang="en-GB" dirty="0"/>
              <a:t>5. Speech bubbles alert to apostrophe changes: </a:t>
            </a:r>
          </a:p>
          <a:p>
            <a:pPr marL="628650" lvl="1" indent="-171450">
              <a:buFont typeface="Arial" panose="020B0604020202020204" pitchFamily="34" charset="0"/>
              <a:buChar char="•"/>
            </a:pPr>
            <a:r>
              <a:rPr lang="en-GB" dirty="0"/>
              <a:t>Sentence No3: re-establishment of ‘e’ in ‘</a:t>
            </a:r>
            <a:r>
              <a:rPr lang="en-GB" dirty="0" err="1"/>
              <a:t>ce</a:t>
            </a:r>
            <a:r>
              <a:rPr lang="en-GB" dirty="0"/>
              <a:t>’ as it is no longer in front of a vowel.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Sentence No4: re-establishment of ‘e’ in ‘je’ as it is no longer in front of a vowel.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199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Timing:</a:t>
            </a:r>
            <a:r>
              <a:rPr lang="en-US" b="0" dirty="0"/>
              <a:t> </a:t>
            </a:r>
            <a:r>
              <a:rPr lang="en-US" b="1" dirty="0"/>
              <a:t>5 minutes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Aim: </a:t>
            </a:r>
            <a:r>
              <a:rPr lang="en-GB" b="0" dirty="0"/>
              <a:t>Written recognition of</a:t>
            </a:r>
            <a:r>
              <a:rPr lang="en-GB" dirty="0"/>
              <a:t> affirmative and negative sentence structure.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Students write A-F and choose sentence ending 1 or 2, using their knowledge </a:t>
            </a:r>
            <a:r>
              <a:rPr lang="en-GB" b="0" dirty="0"/>
              <a:t>of</a:t>
            </a:r>
            <a:r>
              <a:rPr lang="en-GB" dirty="0"/>
              <a:t> affirmative and negative sentence structure to inform them.</a:t>
            </a:r>
            <a:endParaRPr lang="en-US" b="0" dirty="0"/>
          </a:p>
          <a:p>
            <a:pPr marL="228600" indent="-228600">
              <a:buFont typeface="+mj-lt"/>
              <a:buAutoNum type="arabicPeriod"/>
            </a:pPr>
            <a:r>
              <a:rPr lang="en-US" b="0" dirty="0"/>
              <a:t>Students pair-compare + justify their answers (do they see ‘ne’ in the first half of the sentence?) and amend accordingly.</a:t>
            </a:r>
          </a:p>
          <a:p>
            <a:pPr marL="228600" indent="-228600">
              <a:buFont typeface="+mj-lt"/>
              <a:buAutoNum type="arabicPeriod"/>
            </a:pPr>
            <a:r>
              <a:rPr lang="en-US" b="0" dirty="0"/>
              <a:t>Elicit choral answers.</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jazz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40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Timing: 5 minutes.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Aim: </a:t>
            </a:r>
            <a:r>
              <a:rPr lang="en-GB" b="0" dirty="0"/>
              <a:t>Aural recognition of</a:t>
            </a:r>
            <a:r>
              <a:rPr lang="en-GB" dirty="0"/>
              <a:t> affirmative and negative sentence structure.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Click on a letter to hear the first half of an affirmative or negative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Students write A-F and choose sentence ending 1 or 2, using their knowledge </a:t>
            </a:r>
            <a:r>
              <a:rPr lang="en-GB" b="0" dirty="0"/>
              <a:t>of</a:t>
            </a:r>
            <a:r>
              <a:rPr lang="en-GB" dirty="0"/>
              <a:t> affirmative and negative sentence structure to inform them.</a:t>
            </a:r>
            <a:endParaRPr lang="en-US" b="0" dirty="0"/>
          </a:p>
          <a:p>
            <a:pPr marL="228600" indent="-228600">
              <a:buFont typeface="+mj-lt"/>
              <a:buAutoNum type="arabicPeriod"/>
            </a:pPr>
            <a:r>
              <a:rPr lang="en-US" b="0" dirty="0"/>
              <a:t>Students pair-compare + justify their answers (did they hear ‘ne’ in the first half of the sentence?) and amend accordingly.</a:t>
            </a:r>
          </a:p>
          <a:p>
            <a:pPr marL="228600" indent="-228600">
              <a:buFont typeface="+mj-lt"/>
              <a:buAutoNum type="arabicPeriod"/>
            </a:pPr>
            <a:r>
              <a:rPr lang="en-US" b="0" dirty="0"/>
              <a:t>Elicit choral answers.</a:t>
            </a:r>
          </a:p>
          <a:p>
            <a:pPr marL="228600" indent="-228600">
              <a:buFont typeface="+mj-lt"/>
              <a:buAutoNum type="arabicPeriod"/>
            </a:pPr>
            <a:r>
              <a:rPr lang="en-US" b="0" dirty="0"/>
              <a:t>Full sentence can be found on the next slide.</a:t>
            </a:r>
          </a:p>
          <a:p>
            <a:endParaRPr lang="en-US"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je </a:t>
            </a:r>
            <a:r>
              <a:rPr lang="en-US" dirty="0" err="1"/>
              <a:t>suis</a:t>
            </a:r>
            <a:r>
              <a:rPr lang="en-US" dirty="0"/>
              <a:t> [</a:t>
            </a:r>
            <a:r>
              <a:rPr lang="fr-FR" dirty="0"/>
              <a:t>strict avec mes frères].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Normalement</a:t>
            </a:r>
            <a:r>
              <a:rPr lang="en-US" dirty="0"/>
              <a:t> </a:t>
            </a:r>
            <a:r>
              <a:rPr lang="en-US" dirty="0" err="1"/>
              <a:t>ils</a:t>
            </a:r>
            <a:r>
              <a:rPr lang="en-US" dirty="0"/>
              <a:t> </a:t>
            </a:r>
            <a:r>
              <a:rPr lang="en-US" dirty="0" err="1"/>
              <a:t>sont</a:t>
            </a:r>
            <a:r>
              <a:rPr lang="en-GB" dirty="0"/>
              <a:t> [</a:t>
            </a:r>
            <a:r>
              <a:rPr lang="fr-FR" dirty="0"/>
              <a:t>sages].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a:t>
            </a:r>
            <a:r>
              <a:rPr lang="en-US" dirty="0" err="1"/>
              <a:t>ils</a:t>
            </a:r>
            <a:r>
              <a:rPr lang="en-US" dirty="0"/>
              <a:t> ne font</a:t>
            </a:r>
            <a:r>
              <a:rPr lang="en-GB" dirty="0"/>
              <a:t> [</a:t>
            </a:r>
            <a:r>
              <a:rPr lang="fr-FR" dirty="0"/>
              <a:t>pas le ménage].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Rarement</a:t>
            </a:r>
            <a:r>
              <a:rPr lang="en-US" dirty="0"/>
              <a:t> nous </a:t>
            </a:r>
            <a:r>
              <a:rPr lang="en-US" dirty="0" err="1"/>
              <a:t>faisons</a:t>
            </a:r>
            <a:r>
              <a:rPr lang="en-GB" dirty="0"/>
              <a:t> [</a:t>
            </a:r>
            <a:r>
              <a:rPr lang="fr-FR" dirty="0"/>
              <a:t>un tour au parc].</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la </a:t>
            </a:r>
            <a:r>
              <a:rPr lang="en-US" dirty="0" err="1"/>
              <a:t>famille</a:t>
            </a:r>
            <a:r>
              <a:rPr lang="en-US" dirty="0"/>
              <a:t> ne fait</a:t>
            </a:r>
            <a:r>
              <a:rPr lang="en-GB" dirty="0"/>
              <a:t> [</a:t>
            </a:r>
            <a:r>
              <a:rPr lang="fr-FR" dirty="0"/>
              <a:t>pas les magasins].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Parfois</a:t>
            </a:r>
            <a:r>
              <a:rPr lang="en-US" dirty="0"/>
              <a:t> </a:t>
            </a:r>
            <a:r>
              <a:rPr lang="en-US" dirty="0" err="1"/>
              <a:t>ce</a:t>
            </a:r>
            <a:r>
              <a:rPr lang="en-US" dirty="0"/>
              <a:t> </a:t>
            </a:r>
            <a:r>
              <a:rPr lang="en-US" dirty="0" err="1"/>
              <a:t>n’est</a:t>
            </a:r>
            <a:r>
              <a:rPr lang="en-GB" dirty="0"/>
              <a:t> [</a:t>
            </a:r>
            <a:r>
              <a:rPr lang="fr-FR" dirty="0"/>
              <a:t>pas la vérité].</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004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Answers to the activity on the previous slide. Full sentence play on letter clicks.</a:t>
            </a:r>
          </a:p>
          <a:p>
            <a:pPr marL="0" indent="0">
              <a:buFont typeface="Arial" panose="020B0604020202020204" pitchFamily="34" charset="0"/>
              <a:buNone/>
            </a:pPr>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je </a:t>
            </a:r>
            <a:r>
              <a:rPr lang="en-US" dirty="0" err="1"/>
              <a:t>suis</a:t>
            </a:r>
            <a:r>
              <a:rPr lang="en-US" dirty="0"/>
              <a:t> </a:t>
            </a:r>
            <a:r>
              <a:rPr lang="fr-FR" dirty="0"/>
              <a:t>strict avec mes frères.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Normalement</a:t>
            </a:r>
            <a:r>
              <a:rPr lang="en-US" dirty="0"/>
              <a:t> </a:t>
            </a:r>
            <a:r>
              <a:rPr lang="en-US" dirty="0" err="1"/>
              <a:t>ils</a:t>
            </a:r>
            <a:r>
              <a:rPr lang="en-US" dirty="0"/>
              <a:t> </a:t>
            </a:r>
            <a:r>
              <a:rPr lang="en-US" dirty="0" err="1"/>
              <a:t>sont</a:t>
            </a:r>
            <a:r>
              <a:rPr lang="en-GB" dirty="0"/>
              <a:t> </a:t>
            </a:r>
            <a:r>
              <a:rPr lang="fr-FR" dirty="0"/>
              <a:t>sages.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a:t>
            </a:r>
            <a:r>
              <a:rPr lang="en-US" dirty="0" err="1"/>
              <a:t>ils</a:t>
            </a:r>
            <a:r>
              <a:rPr lang="en-US" dirty="0"/>
              <a:t> ne font</a:t>
            </a:r>
            <a:r>
              <a:rPr lang="en-GB" dirty="0"/>
              <a:t> </a:t>
            </a:r>
            <a:r>
              <a:rPr lang="fr-FR" dirty="0"/>
              <a:t>pas le ménage.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Rarement</a:t>
            </a:r>
            <a:r>
              <a:rPr lang="en-US" dirty="0"/>
              <a:t> nous </a:t>
            </a:r>
            <a:r>
              <a:rPr lang="en-US" dirty="0" err="1"/>
              <a:t>faisons</a:t>
            </a:r>
            <a:r>
              <a:rPr lang="en-GB" dirty="0"/>
              <a:t> </a:t>
            </a:r>
            <a:r>
              <a:rPr lang="fr-FR" dirty="0"/>
              <a:t>un tour au parc.</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la </a:t>
            </a:r>
            <a:r>
              <a:rPr lang="en-US" dirty="0" err="1"/>
              <a:t>famille</a:t>
            </a:r>
            <a:r>
              <a:rPr lang="en-US" dirty="0"/>
              <a:t> </a:t>
            </a:r>
            <a:r>
              <a:rPr lang="en-GB" dirty="0"/>
              <a:t>ne fait pas les </a:t>
            </a:r>
            <a:r>
              <a:rPr lang="en-GB" dirty="0" err="1"/>
              <a:t>magasins</a:t>
            </a:r>
            <a:r>
              <a:rPr lang="en-GB" dirty="0"/>
              <a:t>.</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Parfois</a:t>
            </a:r>
            <a:r>
              <a:rPr lang="en-US" dirty="0"/>
              <a:t> </a:t>
            </a:r>
            <a:r>
              <a:rPr lang="en-US" dirty="0" err="1"/>
              <a:t>ce</a:t>
            </a:r>
            <a:r>
              <a:rPr lang="en-US" dirty="0"/>
              <a:t> </a:t>
            </a:r>
            <a:r>
              <a:rPr lang="en-US" dirty="0" err="1"/>
              <a:t>n’est</a:t>
            </a:r>
            <a:r>
              <a:rPr lang="en-GB" dirty="0"/>
              <a:t> </a:t>
            </a:r>
            <a:r>
              <a:rPr lang="fr-FR" dirty="0"/>
              <a:t>pas la vérité.</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269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In-class version </a:t>
            </a:r>
            <a:r>
              <a:rPr lang="en-GB" b="0" dirty="0"/>
              <a:t>(NB: a home-learning version of this activity can be found on slides 51-52).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production and aural comprehension of affirmative and negative sentences.</a:t>
            </a:r>
            <a:endParaRPr lang="en-GB" b="1" dirty="0"/>
          </a:p>
          <a:p>
            <a:endParaRPr lang="en-GB"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1" dirty="0"/>
              <a:t>Print copies of the accompanying worksheet for this task, which  can be found on the portal alongside this resource. </a:t>
            </a:r>
            <a:r>
              <a:rPr lang="en-GB" dirty="0"/>
              <a:t>Print once, cut widthways. Contents = two grids for describing, two grids for asking/writing. One top grid and one bottom grid for each student.</a:t>
            </a:r>
            <a:endParaRPr lang="en-GB" b="1" dirty="0"/>
          </a:p>
          <a:p>
            <a:pPr marL="0" indent="0">
              <a:buFont typeface="Arial" panose="020B0604020202020204" pitchFamily="34" charset="0"/>
              <a:buNone/>
            </a:pPr>
            <a:r>
              <a:rPr lang="en-GB" b="0" i="0" dirty="0"/>
              <a:t>2. Student </a:t>
            </a:r>
            <a:r>
              <a:rPr lang="en-GB" i="0" dirty="0"/>
              <a:t>A says the appropriate</a:t>
            </a:r>
            <a:r>
              <a:rPr lang="en-GB" i="0" baseline="0" dirty="0"/>
              <a:t> positive or negative </a:t>
            </a:r>
            <a:r>
              <a:rPr lang="en-GB" i="0" dirty="0"/>
              <a:t>sentence in the 3</a:t>
            </a:r>
            <a:r>
              <a:rPr lang="en-GB" i="0" baseline="30000" dirty="0"/>
              <a:t>rd</a:t>
            </a:r>
            <a:r>
              <a:rPr lang="en-GB" i="0" dirty="0"/>
              <a:t> person singular from the cues/phrases in the infinitive. Teacher can use this slide to practise eliciting sentences from a positive and negative prompt.</a:t>
            </a:r>
          </a:p>
          <a:p>
            <a:pPr marL="0" indent="0">
              <a:buFont typeface="Arial" panose="020B0604020202020204" pitchFamily="34" charset="0"/>
              <a:buNone/>
            </a:pPr>
            <a:r>
              <a:rPr lang="en-GB" b="0" i="0" dirty="0"/>
              <a:t>3. </a:t>
            </a:r>
            <a:r>
              <a:rPr lang="en-GB" i="0" dirty="0"/>
              <a:t>Student B listens, and ticks the correct information (i.e. puts a </a:t>
            </a:r>
            <a:r>
              <a:rPr lang="fr-FR" sz="1200" b="1"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dirty="0"/>
              <a:t> for affirmative and a </a:t>
            </a:r>
            <a:r>
              <a:rPr lang="fr-FR" sz="1200" b="1"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baseline="0" dirty="0"/>
              <a:t> for negative statements)</a:t>
            </a:r>
            <a:r>
              <a:rPr lang="en-GB" i="0" dirty="0"/>
              <a:t> and transcribes what Student A says. At more advanced levels, student B can transcribe the sentence in full.</a:t>
            </a:r>
            <a:br>
              <a:rPr lang="en-GB" sz="1200" b="1" i="1"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4. </a:t>
            </a:r>
            <a:r>
              <a:rPr lang="en-GB" dirty="0"/>
              <a:t>Continue until all phrases are completed.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5. S</a:t>
            </a:r>
            <a:r>
              <a:rPr lang="en-GB" dirty="0"/>
              <a:t>wap roles.</a:t>
            </a:r>
          </a:p>
          <a:p>
            <a:pPr marL="0" indent="0">
              <a:buFont typeface="Arial" panose="020B0604020202020204" pitchFamily="34" charset="0"/>
              <a:buNone/>
            </a:pPr>
            <a:r>
              <a:rPr lang="en-GB" b="0" dirty="0"/>
              <a:t>6. </a:t>
            </a:r>
            <a:r>
              <a:rPr lang="en-GB" dirty="0"/>
              <a:t>Peer-correct answers.</a:t>
            </a:r>
          </a:p>
          <a:p>
            <a:pPr marL="0" indent="0">
              <a:buFont typeface="Arial" panose="020B0604020202020204" pitchFamily="34" charset="0"/>
              <a:buNone/>
            </a:pPr>
            <a:r>
              <a:rPr lang="en-GB" b="0" dirty="0"/>
              <a:t>7. </a:t>
            </a:r>
            <a:r>
              <a:rPr lang="en-GB" dirty="0"/>
              <a:t>Teacher displays whole sentence for whole class correction.</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sexisme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Disclaimer: all facts true to our knowledge, source: Wikipedia.fr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6502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373584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49-50).</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US" b="1" dirty="0"/>
              <a:t>Transcript</a:t>
            </a:r>
            <a:r>
              <a:rPr lang="en-US" dirty="0"/>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est chanteuse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1200" dirty="0">
                <a:solidFill>
                  <a:srgbClr val="1F4E79"/>
                </a:solidFill>
                <a:latin typeface="Century Gothic" panose="020B0502020202020204" pitchFamily="34" charset="0"/>
              </a:rPr>
              <a:t>Elle vient de </a:t>
            </a:r>
            <a:r>
              <a:rPr lang="fr-FR" sz="1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1200" dirty="0">
                <a:solidFill>
                  <a:srgbClr val="1F4E79"/>
                </a:solidFill>
                <a:latin typeface="Century Gothic" panose="020B0502020202020204" pitchFamily="34" charset="0"/>
              </a:rPr>
              <a:t>Elle a un </a:t>
            </a:r>
            <a:r>
              <a:rPr lang="fr-FR" sz="1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aime </a:t>
            </a:r>
            <a:r>
              <a:rPr lang="fr-FR" sz="1200" b="1" dirty="0">
                <a:solidFill>
                  <a:srgbClr val="FF6600"/>
                </a:solidFill>
                <a:latin typeface="Century Gothic" panose="020B0502020202020204" pitchFamily="34" charset="0"/>
              </a:rPr>
              <a:t>pas </a:t>
            </a:r>
            <a:r>
              <a:rPr lang="fr-FR" sz="1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a:t>
            </a:r>
            <a:r>
              <a:rPr lang="fr-FR" sz="1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ne</a:t>
            </a:r>
            <a:r>
              <a:rPr lang="fr-FR" sz="1200" dirty="0">
                <a:solidFill>
                  <a:srgbClr val="1F4E79"/>
                </a:solidFill>
                <a:latin typeface="Century Gothic" panose="020B0502020202020204" pitchFamily="34" charset="0"/>
              </a:rPr>
              <a:t> chante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en Angleterre.</a:t>
            </a:r>
            <a:endParaRPr kumimoji="0" lang="fr-FR" sz="1200" i="0" u="none" strike="noStrike" kern="1200" cap="none" spc="0" normalizeH="0" baseline="0" dirty="0">
              <a:ln>
                <a:noFill/>
              </a:ln>
              <a:solidFill>
                <a:srgbClr val="1F4E79"/>
              </a:solidFill>
              <a:effectLst/>
              <a:uLnTx/>
              <a:uFillTx/>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9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a:t>
            </a:r>
            <a:r>
              <a:rPr lang="en-GB" b="0" dirty="0"/>
              <a:t>(NB: an in-class version of this activity can be found on slides 49-50).</a:t>
            </a:r>
            <a:endParaRPr lang="en-GB" b="1" dirty="0"/>
          </a:p>
          <a:p>
            <a:endParaRPr lang="en-US" dirty="0"/>
          </a:p>
          <a:p>
            <a:r>
              <a:rPr lang="en-US" b="1" dirty="0"/>
              <a:t>Transcript</a:t>
            </a:r>
          </a:p>
          <a:p>
            <a:pPr marL="457200" lvl="0" indent="-457200">
              <a:buFont typeface="+mj-lt"/>
              <a:buAutoNum type="arabicPeriod"/>
              <a:defRPr/>
            </a:pPr>
            <a:r>
              <a:rPr lang="fr-FR" sz="1200" dirty="0">
                <a:solidFill>
                  <a:srgbClr val="1F4E79"/>
                </a:solidFill>
                <a:latin typeface="Century Gothic" panose="020B0502020202020204" pitchFamily="34" charset="0"/>
              </a:rPr>
              <a:t>Il est chanteur.</a:t>
            </a:r>
          </a:p>
          <a:p>
            <a:pPr marL="457200" indent="-457200">
              <a:buFont typeface="+mj-lt"/>
              <a:buAutoNum type="arabicPeriod"/>
              <a:defRPr/>
            </a:pPr>
            <a:r>
              <a:rPr lang="fr-FR" sz="1200" dirty="0">
                <a:solidFill>
                  <a:srgbClr val="1F4E79"/>
                </a:solidFill>
                <a:latin typeface="Century Gothic" panose="020B0502020202020204" pitchFamily="34" charset="0"/>
              </a:rPr>
              <a:t>Il chante le rap.</a:t>
            </a:r>
          </a:p>
          <a:p>
            <a:pPr marL="45720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jeune.</a:t>
            </a:r>
          </a:p>
          <a:p>
            <a:pPr marL="457200" lvl="0" indent="-457200">
              <a:buFont typeface="+mj-lt"/>
              <a:buAutoNum type="arabicPeriod"/>
              <a:defRPr/>
            </a:pPr>
            <a:r>
              <a:rPr lang="fr-FR" sz="1200" dirty="0">
                <a:solidFill>
                  <a:srgbClr val="1F4E79"/>
                </a:solidFill>
                <a:latin typeface="Century Gothic" panose="020B0502020202020204" pitchFamily="34" charset="0"/>
              </a:rPr>
              <a:t>Il parle français.</a:t>
            </a:r>
          </a:p>
          <a:p>
            <a:pPr marL="457200" lvl="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français.</a:t>
            </a:r>
          </a:p>
          <a:p>
            <a:pPr marL="45720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habite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à Londres.</a:t>
            </a:r>
          </a:p>
          <a:p>
            <a:pPr marL="457200" lvl="0" indent="-457200">
              <a:buFont typeface="+mj-lt"/>
              <a:buAutoNum type="arabicPeriod"/>
              <a:defRPr/>
            </a:pPr>
            <a:r>
              <a:rPr lang="fr-FR" sz="1200" dirty="0">
                <a:solidFill>
                  <a:srgbClr val="1F4E79"/>
                </a:solidFill>
                <a:latin typeface="Century Gothic" panose="020B0502020202020204" pitchFamily="34" charset="0"/>
              </a:rPr>
              <a:t>Il habite à Paris.</a:t>
            </a:r>
          </a:p>
          <a:p>
            <a:pPr marL="457200" lvl="0" indent="-457200">
              <a:buFont typeface="+mj-lt"/>
              <a:buAutoNum type="arabicPeriod"/>
              <a:defRPr/>
            </a:pPr>
            <a:r>
              <a:rPr lang="fr-FR" sz="1200" dirty="0">
                <a:solidFill>
                  <a:srgbClr val="1F4E79"/>
                </a:solidFill>
                <a:latin typeface="Century Gothic" panose="020B0502020202020204" pitchFamily="34" charset="0"/>
              </a:rPr>
              <a:t>Il écoute Eminem.</a:t>
            </a:r>
          </a:p>
          <a:p>
            <a:pPr marL="457200" lvl="0" indent="-457200">
              <a:buFont typeface="+mj-lt"/>
              <a:buAutoNum type="arabicPeriod"/>
              <a:defRPr/>
            </a:pPr>
            <a:r>
              <a:rPr lang="fr-FR" sz="1200" dirty="0">
                <a:solidFill>
                  <a:srgbClr val="1F4E79"/>
                </a:solidFill>
                <a:latin typeface="Century Gothic" panose="020B0502020202020204" pitchFamily="34" charset="0"/>
              </a:rPr>
              <a:t>Il crée des vêtements.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1827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a:t>
            </a:r>
            <a:r>
              <a:rPr lang="en-US" dirty="0"/>
              <a:t> Written production of words in this week’s revisited vocabulary set. Revision of question formation.</a:t>
            </a:r>
            <a:endParaRPr lang="en-US" b="1" dirty="0"/>
          </a:p>
          <a:p>
            <a:endParaRPr lang="en-US" dirty="0"/>
          </a:p>
          <a:p>
            <a:r>
              <a:rPr lang="en-US" b="1" dirty="0"/>
              <a:t>Suggested procedure</a:t>
            </a:r>
          </a:p>
          <a:p>
            <a:pPr marL="228600" indent="-228600">
              <a:buFont typeface="+mj-lt"/>
              <a:buAutoNum type="arabicPeriod"/>
            </a:pPr>
            <a:r>
              <a:rPr lang="en-US" dirty="0"/>
              <a:t>Students translate the questions and answers in </a:t>
            </a:r>
            <a:r>
              <a:rPr lang="en-US" dirty="0" err="1"/>
              <a:t>paris</a:t>
            </a:r>
            <a:r>
              <a:rPr lang="en-US" dirty="0"/>
              <a:t>.</a:t>
            </a:r>
          </a:p>
          <a:p>
            <a:pPr marL="228600" indent="-228600">
              <a:buFont typeface="+mj-lt"/>
              <a:buAutoNum type="arabicPeriod"/>
            </a:pPr>
            <a:r>
              <a:rPr lang="en-US" dirty="0"/>
              <a:t>Teachers can elicit answers from students by asking ‘</a:t>
            </a:r>
            <a:r>
              <a:rPr lang="en-US" dirty="0" err="1"/>
              <a:t>en</a:t>
            </a:r>
            <a:r>
              <a:rPr lang="en-US" dirty="0"/>
              <a:t> </a:t>
            </a:r>
            <a:r>
              <a:rPr lang="en-US" dirty="0" err="1"/>
              <a:t>français</a:t>
            </a:r>
            <a:r>
              <a:rPr lang="en-US" dirty="0"/>
              <a:t>?’</a:t>
            </a:r>
          </a:p>
          <a:p>
            <a:pPr marL="228600" indent="-228600">
              <a:buFont typeface="+mj-lt"/>
              <a:buAutoNum type="arabicPeriod"/>
            </a:pPr>
            <a:r>
              <a:rPr lang="en-US" dirty="0"/>
              <a:t>Suggested translations revealed on clicks.</a:t>
            </a:r>
            <a:r>
              <a:rPr lang="en-US" b="0" dirty="0"/>
              <a:t> </a:t>
            </a:r>
            <a:r>
              <a:rPr lang="en-US" b="1" dirty="0"/>
              <a:t>NB: </a:t>
            </a:r>
            <a:r>
              <a:rPr lang="en-US" b="0" dirty="0"/>
              <a:t>The answers on the slides are suggested translations only. Alternative, correct translations from students should be encouraged and accepted. In particular, remind students of the various types of question formation. Accepted alternatives for questions translations include:</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2. </a:t>
            </a:r>
            <a:r>
              <a:rPr lang="fr-FR" sz="1200" b="0" dirty="0">
                <a:solidFill>
                  <a:srgbClr val="FF6600"/>
                </a:solidFill>
                <a:latin typeface="Century Gothic" panose="020B0502020202020204" pitchFamily="34" charset="0"/>
              </a:rPr>
              <a:t>Tu vas au collège quand?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4. Tu travailles?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5. Où et quel jour travailles-tu?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6. Que fais-tu?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10. Tu dors comment en ce moment?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001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775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5035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In-class version </a:t>
            </a:r>
            <a:endParaRPr lang="en-GB" b="0" dirty="0"/>
          </a:p>
          <a:p>
            <a:endParaRPr lang="en-GB" b="0" dirty="0"/>
          </a:p>
          <a:p>
            <a:r>
              <a:rPr lang="en-GB" b="1" dirty="0"/>
              <a:t>Timing: 5 minutes</a:t>
            </a:r>
          </a:p>
          <a:p>
            <a:endParaRPr lang="en-GB" dirty="0"/>
          </a:p>
          <a:p>
            <a:r>
              <a:rPr lang="en-GB" b="1" dirty="0"/>
              <a:t>Aim: </a:t>
            </a:r>
            <a:r>
              <a:rPr lang="en-US" b="0" dirty="0"/>
              <a:t>P</a:t>
            </a:r>
            <a:r>
              <a:rPr lang="en-US" dirty="0"/>
              <a:t>roduction and recognition of SSCs [oi] and [</a:t>
            </a:r>
            <a:r>
              <a:rPr lang="en-US" dirty="0" err="1"/>
              <a:t>ain</a:t>
            </a:r>
            <a:r>
              <a:rPr lang="en-US" dirty="0"/>
              <a:t>/in].</a:t>
            </a:r>
          </a:p>
          <a:p>
            <a:endParaRPr lang="en-US" dirty="0"/>
          </a:p>
          <a:p>
            <a:r>
              <a:rPr lang="en-US" b="1" dirty="0"/>
              <a:t>Procedure:</a:t>
            </a:r>
          </a:p>
          <a:p>
            <a:pPr marL="228600" indent="-228600">
              <a:buAutoNum type="arabicPeriod"/>
            </a:pPr>
            <a:r>
              <a:rPr lang="en-US" dirty="0"/>
              <a:t>Each student writes 1-10 in their workbooks and chooses 10 words to write down in order (this number can be increased or decreased to fit the time available).</a:t>
            </a:r>
          </a:p>
          <a:p>
            <a:pPr marL="228600" indent="-228600">
              <a:buAutoNum type="arabicPeriod"/>
            </a:pPr>
            <a:r>
              <a:rPr lang="en-US" dirty="0"/>
              <a:t>Students then take turns to read their list aloud, while their partner notes down either [</a:t>
            </a:r>
            <a:r>
              <a:rPr lang="en-US" dirty="0" err="1"/>
              <a:t>ain</a:t>
            </a:r>
            <a:r>
              <a:rPr lang="en-US" dirty="0"/>
              <a:t>] or [oi] for each word. For a more challenging task, students could find the word on the board and write it down in full as they listen. </a:t>
            </a:r>
          </a:p>
          <a:p>
            <a:pPr marL="228600" indent="-228600">
              <a:buAutoNum type="arabicPeriod"/>
            </a:pPr>
            <a:r>
              <a:rPr lang="en-US" dirty="0"/>
              <a:t>The partners then compare lists and work together to correct any words that were mispronounced or misheard.</a:t>
            </a:r>
          </a:p>
          <a:p>
            <a:pPr marL="228600" indent="-228600">
              <a:buAutoNum type="arabicPeriod"/>
            </a:pPr>
            <a:r>
              <a:rPr lang="en-US" dirty="0"/>
              <a:t>The teacher circulates and listens for any areas of difficulty – in particular, students may need to be reminded about the SFC.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bain</a:t>
            </a:r>
            <a:r>
              <a:rPr lang="en-US" b="0" dirty="0"/>
              <a:t> [3458], pain [2808], </a:t>
            </a:r>
            <a:r>
              <a:rPr lang="en-US" b="0" dirty="0" err="1"/>
              <a:t>crin</a:t>
            </a:r>
            <a:r>
              <a:rPr lang="en-US" b="0" dirty="0"/>
              <a:t> [&gt;5000], drain = cognate, vin [2309], </a:t>
            </a:r>
            <a:r>
              <a:rPr lang="en-US" b="0" dirty="0" err="1"/>
              <a:t>nain</a:t>
            </a:r>
            <a:r>
              <a:rPr lang="en-US" b="0" dirty="0"/>
              <a:t> [&gt;5000], </a:t>
            </a:r>
            <a:r>
              <a:rPr lang="en-US" b="0" dirty="0" err="1"/>
              <a:t>sain</a:t>
            </a:r>
            <a:r>
              <a:rPr lang="en-US" b="0" dirty="0"/>
              <a:t> [1763], fin [111], droit [143], </a:t>
            </a:r>
            <a:r>
              <a:rPr lang="en-US" b="0" dirty="0" err="1"/>
              <a:t>toi</a:t>
            </a:r>
            <a:r>
              <a:rPr lang="en-US" b="0" dirty="0"/>
              <a:t> [510], </a:t>
            </a:r>
            <a:r>
              <a:rPr lang="en-US" b="0" dirty="0" err="1"/>
              <a:t>voix</a:t>
            </a:r>
            <a:r>
              <a:rPr lang="en-US" b="0" dirty="0"/>
              <a:t> [414], </a:t>
            </a:r>
            <a:r>
              <a:rPr lang="en-US" b="0" dirty="0" err="1"/>
              <a:t>croix</a:t>
            </a:r>
            <a:r>
              <a:rPr lang="en-US" b="0" dirty="0"/>
              <a:t> [3904], </a:t>
            </a:r>
            <a:r>
              <a:rPr lang="en-US" b="0" dirty="0" err="1"/>
              <a:t>poids</a:t>
            </a:r>
            <a:r>
              <a:rPr lang="en-US" b="0" dirty="0"/>
              <a:t> [1102], </a:t>
            </a:r>
            <a:r>
              <a:rPr lang="en-US" b="0" dirty="0" err="1"/>
              <a:t>soi</a:t>
            </a:r>
            <a:r>
              <a:rPr lang="en-US" b="0" dirty="0"/>
              <a:t> [1365], </a:t>
            </a:r>
            <a:r>
              <a:rPr lang="en-US" b="0" dirty="0" err="1"/>
              <a:t>foi</a:t>
            </a:r>
            <a:r>
              <a:rPr lang="en-US" b="0" dirty="0"/>
              <a:t> [1368], </a:t>
            </a:r>
            <a:r>
              <a:rPr lang="en-US" b="0" dirty="0" err="1"/>
              <a:t>moi</a:t>
            </a:r>
            <a:r>
              <a:rPr lang="en-US" b="0" dirty="0"/>
              <a:t> [131], </a:t>
            </a:r>
            <a:r>
              <a:rPr lang="en-US" b="0" dirty="0" err="1"/>
              <a:t>noix</a:t>
            </a:r>
            <a:r>
              <a:rPr lang="en-US" b="0" dirty="0"/>
              <a:t> [&gt;5000], bois [1425]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2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 learning version </a:t>
            </a:r>
            <a:r>
              <a:rPr lang="en-GB" b="0" dirty="0"/>
              <a:t>(NB: an in-class version of this activity can be found on slide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Aim: </a:t>
            </a:r>
            <a:r>
              <a:rPr lang="en-US" b="0" dirty="0"/>
              <a:t>P</a:t>
            </a:r>
            <a:r>
              <a:rPr lang="en-US" dirty="0"/>
              <a:t>roduction and recognition of SSCs [oi] and [</a:t>
            </a:r>
            <a:r>
              <a:rPr lang="en-US" dirty="0" err="1"/>
              <a:t>ain</a:t>
            </a:r>
            <a:r>
              <a:rPr lang="en-US"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on the play button to hear a list of nine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Write down whether you hear [oi] or [ain/in]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Write the full word if you recognise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the space bar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Practise pronunciation along with the audio</a:t>
            </a:r>
          </a:p>
          <a:p>
            <a:endParaRPr lang="en-US"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main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moi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sain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fin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foi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voix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vin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bain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bois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744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257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8855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83973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6227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89258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57478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567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62280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24588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0494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00415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056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08406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565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071332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403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83606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487358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347447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40212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183312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91707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6771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9173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56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6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704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2963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37711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494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56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1365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1393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041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42123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36146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2991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1372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4381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802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2557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80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9348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9653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777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897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1047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18492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079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799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913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114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9140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481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13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8508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4407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56140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23276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734624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2569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95538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1563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862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6000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92546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371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55684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389501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7019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879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5251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9113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48364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552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147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299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15225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39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30236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54619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53658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20603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48149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9790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90791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556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4277731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812990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77294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442716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5836486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45664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64752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61782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Edit Master text styles</a:t>
            </a:r>
          </a:p>
        </p:txBody>
      </p:sp>
    </p:spTree>
    <p:extLst>
      <p:ext uri="{BB962C8B-B14F-4D97-AF65-F5344CB8AC3E}">
        <p14:creationId xmlns:p14="http://schemas.microsoft.com/office/powerpoint/2010/main" val="31880293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784745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4490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4419718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3245707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2772606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12892890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1819674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272201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42053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67662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6329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757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21536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24450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465248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35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839487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5014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61791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13012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130579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84537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898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jp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jp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3.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1.jpg"/><Relationship Id="rId4" Type="http://schemas.openxmlformats.org/officeDocument/2006/relationships/slideLayout" Target="../slideLayouts/slideLayout8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568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90578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3567267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39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974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071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6330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986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60832373"/>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892578836"/>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2376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5.xml"/><Relationship Id="rId1" Type="http://schemas.openxmlformats.org/officeDocument/2006/relationships/slideLayout" Target="../slideLayouts/slideLayout79.xml"/><Relationship Id="rId5" Type="http://schemas.openxmlformats.org/officeDocument/2006/relationships/image" Target="../media/image12.png"/><Relationship Id="rId4" Type="http://schemas.openxmlformats.org/officeDocument/2006/relationships/audio" Target="../media/audio18.wav"/></Relationships>
</file>

<file path=ppt/slides/_rels/slide1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79.xml"/><Relationship Id="rId4" Type="http://schemas.openxmlformats.org/officeDocument/2006/relationships/audio" Target="../media/audio18.wav"/></Relationships>
</file>

<file path=ppt/slides/_rels/slide17.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audio" Target="../media/audio19.wav"/></Relationships>
</file>

<file path=ppt/slides/_rels/slide18.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8.xml"/><Relationship Id="rId1" Type="http://schemas.openxmlformats.org/officeDocument/2006/relationships/slideLayout" Target="../slideLayouts/slideLayout79.xml"/><Relationship Id="rId4" Type="http://schemas.openxmlformats.org/officeDocument/2006/relationships/audio" Target="../media/audio20.wav"/></Relationships>
</file>

<file path=ppt/slides/_rels/slide19.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0.xml"/><Relationship Id="rId1" Type="http://schemas.openxmlformats.org/officeDocument/2006/relationships/slideLayout" Target="../slideLayouts/slideLayout79.xml"/><Relationship Id="rId4"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87.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notesSlide" Target="../notesSlides/notesSlide24.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1.png"/><Relationship Id="rId3" Type="http://schemas.openxmlformats.org/officeDocument/2006/relationships/audio" Target="../media/audio21.wav"/><Relationship Id="rId7" Type="http://schemas.openxmlformats.org/officeDocument/2006/relationships/audio" Target="../media/audio23.wav"/><Relationship Id="rId12"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7.jpeg"/><Relationship Id="rId5" Type="http://schemas.openxmlformats.org/officeDocument/2006/relationships/audio" Target="../media/audio22.wav"/><Relationship Id="rId10" Type="http://schemas.openxmlformats.org/officeDocument/2006/relationships/audio" Target="../media/audio25.wav"/><Relationship Id="rId4" Type="http://schemas.openxmlformats.org/officeDocument/2006/relationships/image" Target="../media/image34.png"/><Relationship Id="rId9" Type="http://schemas.openxmlformats.org/officeDocument/2006/relationships/audio" Target="../media/audio24.wav"/></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1.png"/><Relationship Id="rId3" Type="http://schemas.openxmlformats.org/officeDocument/2006/relationships/image" Target="../media/image39.png"/><Relationship Id="rId7" Type="http://schemas.openxmlformats.org/officeDocument/2006/relationships/image" Target="../media/image37.jpeg"/><Relationship Id="rId12"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11.png"/><Relationship Id="rId3" Type="http://schemas.openxmlformats.org/officeDocument/2006/relationships/image" Target="../media/image54.png"/><Relationship Id="rId7" Type="http://schemas.openxmlformats.org/officeDocument/2006/relationships/image" Target="../media/image56.png"/><Relationship Id="rId12" Type="http://schemas.microsoft.com/office/2007/relationships/hdphoto" Target="../media/hdphoto5.wdp"/><Relationship Id="rId17" Type="http://schemas.microsoft.com/office/2007/relationships/hdphoto" Target="../media/hdphoto6.wdp"/><Relationship Id="rId2" Type="http://schemas.openxmlformats.org/officeDocument/2006/relationships/notesSlide" Target="../notesSlides/notesSlide30.xml"/><Relationship Id="rId16"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2.png"/><Relationship Id="rId10" Type="http://schemas.openxmlformats.org/officeDocument/2006/relationships/image" Target="../media/image58.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png"/><Relationship Id="rId18" Type="http://schemas.openxmlformats.org/officeDocument/2006/relationships/image" Target="../media/image11.png"/><Relationship Id="rId3" Type="http://schemas.openxmlformats.org/officeDocument/2006/relationships/image" Target="../media/image49.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60.png"/><Relationship Id="rId2" Type="http://schemas.openxmlformats.org/officeDocument/2006/relationships/notesSlide" Target="../notesSlides/notesSlide32.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microsoft.com/office/2007/relationships/hdphoto" Target="../media/hdphoto2.wdp"/><Relationship Id="rId15" Type="http://schemas.openxmlformats.org/officeDocument/2006/relationships/image" Target="../media/image61.png"/><Relationship Id="rId10" Type="http://schemas.microsoft.com/office/2007/relationships/hdphoto" Target="../media/hdphoto4.wdp"/><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png"/><Relationship Id="rId18" Type="http://schemas.openxmlformats.org/officeDocument/2006/relationships/image" Target="../media/image49.png"/><Relationship Id="rId26" Type="http://schemas.openxmlformats.org/officeDocument/2006/relationships/audio" Target="../media/audio30.wav"/><Relationship Id="rId3" Type="http://schemas.openxmlformats.org/officeDocument/2006/relationships/image" Target="../media/image63.png"/><Relationship Id="rId21" Type="http://schemas.openxmlformats.org/officeDocument/2006/relationships/image" Target="../media/image69.png"/><Relationship Id="rId7" Type="http://schemas.openxmlformats.org/officeDocument/2006/relationships/image" Target="../media/image66.png"/><Relationship Id="rId12" Type="http://schemas.openxmlformats.org/officeDocument/2006/relationships/image" Target="../media/image58.png"/><Relationship Id="rId17" Type="http://schemas.openxmlformats.org/officeDocument/2006/relationships/image" Target="../media/image62.png"/><Relationship Id="rId25" Type="http://schemas.openxmlformats.org/officeDocument/2006/relationships/audio" Target="../media/audio29.wav"/><Relationship Id="rId2" Type="http://schemas.openxmlformats.org/officeDocument/2006/relationships/notesSlide" Target="../notesSlides/notesSlide33.xml"/><Relationship Id="rId16" Type="http://schemas.openxmlformats.org/officeDocument/2006/relationships/image" Target="../media/image61.png"/><Relationship Id="rId20" Type="http://schemas.openxmlformats.org/officeDocument/2006/relationships/image" Target="../media/image68.png"/><Relationship Id="rId29" Type="http://schemas.openxmlformats.org/officeDocument/2006/relationships/audio" Target="../media/audio33.wav"/><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audio" Target="../media/audio28.wav"/><Relationship Id="rId32" Type="http://schemas.openxmlformats.org/officeDocument/2006/relationships/image" Target="../media/image11.png"/><Relationship Id="rId5" Type="http://schemas.openxmlformats.org/officeDocument/2006/relationships/image" Target="../media/image65.png"/><Relationship Id="rId15" Type="http://schemas.openxmlformats.org/officeDocument/2006/relationships/image" Target="../media/image60.png"/><Relationship Id="rId23" Type="http://schemas.openxmlformats.org/officeDocument/2006/relationships/audio" Target="../media/audio27.wav"/><Relationship Id="rId28" Type="http://schemas.openxmlformats.org/officeDocument/2006/relationships/audio" Target="../media/audio32.wav"/><Relationship Id="rId10" Type="http://schemas.openxmlformats.org/officeDocument/2006/relationships/image" Target="../media/image57.png"/><Relationship Id="rId19" Type="http://schemas.openxmlformats.org/officeDocument/2006/relationships/image" Target="../media/image67.png"/><Relationship Id="rId31" Type="http://schemas.openxmlformats.org/officeDocument/2006/relationships/audio" Target="../media/audio35.wav"/><Relationship Id="rId4" Type="http://schemas.microsoft.com/office/2007/relationships/hdphoto" Target="../media/hdphoto6.wdp"/><Relationship Id="rId9" Type="http://schemas.openxmlformats.org/officeDocument/2006/relationships/image" Target="../media/image56.png"/><Relationship Id="rId14" Type="http://schemas.microsoft.com/office/2007/relationships/hdphoto" Target="../media/hdphoto5.wdp"/><Relationship Id="rId22" Type="http://schemas.openxmlformats.org/officeDocument/2006/relationships/audio" Target="../media/audio26.wav"/><Relationship Id="rId27" Type="http://schemas.openxmlformats.org/officeDocument/2006/relationships/audio" Target="../media/audio31.wav"/><Relationship Id="rId30" Type="http://schemas.openxmlformats.org/officeDocument/2006/relationships/audio" Target="../media/audio34.wav"/></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png"/><Relationship Id="rId3" Type="http://schemas.openxmlformats.org/officeDocument/2006/relationships/image" Target="../media/image49.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11.png"/><Relationship Id="rId2" Type="http://schemas.openxmlformats.org/officeDocument/2006/relationships/notesSlide" Target="../notesSlides/notesSlide34.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microsoft.com/office/2007/relationships/hdphoto" Target="../media/hdphoto2.wdp"/><Relationship Id="rId15" Type="http://schemas.openxmlformats.org/officeDocument/2006/relationships/image" Target="../media/image61.png"/><Relationship Id="rId10" Type="http://schemas.microsoft.com/office/2007/relationships/hdphoto" Target="../media/hdphoto4.wdp"/><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3.wdp"/><Relationship Id="rId18" Type="http://schemas.openxmlformats.org/officeDocument/2006/relationships/audio" Target="../media/audio39.wav"/><Relationship Id="rId26" Type="http://schemas.openxmlformats.org/officeDocument/2006/relationships/image" Target="../media/image11.png"/><Relationship Id="rId3" Type="http://schemas.openxmlformats.org/officeDocument/2006/relationships/image" Target="../media/image49.png"/><Relationship Id="rId21" Type="http://schemas.openxmlformats.org/officeDocument/2006/relationships/audio" Target="../media/audio42.wav"/><Relationship Id="rId7" Type="http://schemas.openxmlformats.org/officeDocument/2006/relationships/image" Target="../media/image57.png"/><Relationship Id="rId12" Type="http://schemas.openxmlformats.org/officeDocument/2006/relationships/image" Target="../media/image55.png"/><Relationship Id="rId17" Type="http://schemas.openxmlformats.org/officeDocument/2006/relationships/audio" Target="../media/audio38.wav"/><Relationship Id="rId25" Type="http://schemas.openxmlformats.org/officeDocument/2006/relationships/audio" Target="../media/audio46.wav"/><Relationship Id="rId2" Type="http://schemas.openxmlformats.org/officeDocument/2006/relationships/notesSlide" Target="../notesSlides/notesSlide35.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audio" Target="../media/audio45.wav"/><Relationship Id="rId5" Type="http://schemas.microsoft.com/office/2007/relationships/hdphoto" Target="../media/hdphoto2.wdp"/><Relationship Id="rId15" Type="http://schemas.openxmlformats.org/officeDocument/2006/relationships/audio" Target="../media/audio36.wav"/><Relationship Id="rId23" Type="http://schemas.openxmlformats.org/officeDocument/2006/relationships/audio" Target="../media/audio44.wav"/><Relationship Id="rId10" Type="http://schemas.openxmlformats.org/officeDocument/2006/relationships/image" Target="../media/image60.png"/><Relationship Id="rId19" Type="http://schemas.openxmlformats.org/officeDocument/2006/relationships/audio" Target="../media/audio40.wav"/><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70.png"/><Relationship Id="rId22" Type="http://schemas.openxmlformats.org/officeDocument/2006/relationships/audio" Target="../media/audio43.wav"/></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57.png"/><Relationship Id="rId12" Type="http://schemas.openxmlformats.org/officeDocument/2006/relationships/image" Target="../media/image55.png"/><Relationship Id="rId17" Type="http://schemas.openxmlformats.org/officeDocument/2006/relationships/image" Target="../media/image11.png"/><Relationship Id="rId2" Type="http://schemas.openxmlformats.org/officeDocument/2006/relationships/notesSlide" Target="../notesSlides/notesSlide36.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microsoft.com/office/2007/relationships/hdphoto" Target="../media/hdphoto2.wdp"/><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38.xml"/><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39.xml"/><Relationship Id="rId1" Type="http://schemas.openxmlformats.org/officeDocument/2006/relationships/slideLayout" Target="../slideLayouts/slideLayout68.xml"/><Relationship Id="rId6" Type="http://schemas.openxmlformats.org/officeDocument/2006/relationships/image" Target="../media/image11.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40.xml"/><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42.xml"/><Relationship Id="rId1" Type="http://schemas.openxmlformats.org/officeDocument/2006/relationships/slideLayout" Target="../slideLayouts/slideLayout68.xml"/><Relationship Id="rId6" Type="http://schemas.openxmlformats.org/officeDocument/2006/relationships/image" Target="../media/image11.png"/><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43.xml"/><Relationship Id="rId1" Type="http://schemas.openxmlformats.org/officeDocument/2006/relationships/slideLayout" Target="../slideLayouts/slideLayout68.xml"/><Relationship Id="rId5" Type="http://schemas.openxmlformats.org/officeDocument/2006/relationships/image" Target="../media/image11.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audio" Target="../media/audio53.wav"/><Relationship Id="rId7" Type="http://schemas.openxmlformats.org/officeDocument/2006/relationships/audio" Target="../media/audio57.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56.wav"/><Relationship Id="rId5" Type="http://schemas.openxmlformats.org/officeDocument/2006/relationships/audio" Target="../media/audio55.wav"/><Relationship Id="rId10" Type="http://schemas.openxmlformats.org/officeDocument/2006/relationships/image" Target="../media/image11.png"/><Relationship Id="rId4" Type="http://schemas.openxmlformats.org/officeDocument/2006/relationships/audio" Target="../media/audio54.wav"/><Relationship Id="rId9" Type="http://schemas.openxmlformats.org/officeDocument/2006/relationships/image" Target="../media/image84.jpeg"/></Relationships>
</file>

<file path=ppt/slides/_rels/slide47.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audio" Target="../media/audio59.wav"/><Relationship Id="rId7" Type="http://schemas.openxmlformats.org/officeDocument/2006/relationships/audio" Target="../media/audio63.wav"/><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62.wav"/><Relationship Id="rId5" Type="http://schemas.openxmlformats.org/officeDocument/2006/relationships/audio" Target="../media/audio61.wav"/><Relationship Id="rId10" Type="http://schemas.openxmlformats.org/officeDocument/2006/relationships/image" Target="../media/image11.png"/><Relationship Id="rId4" Type="http://schemas.openxmlformats.org/officeDocument/2006/relationships/audio" Target="../media/audio60.wav"/><Relationship Id="rId9" Type="http://schemas.openxmlformats.org/officeDocument/2006/relationships/image" Target="../media/image84.jpeg"/></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jpeg"/><Relationship Id="rId7"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0.png"/><Relationship Id="rId4" Type="http://schemas.openxmlformats.org/officeDocument/2006/relationships/image" Target="../media/image86.jpeg"/><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4.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3" Type="http://schemas.openxmlformats.org/officeDocument/2006/relationships/image" Target="../media/image85.jpeg"/><Relationship Id="rId7" Type="http://schemas.openxmlformats.org/officeDocument/2006/relationships/audio" Target="../media/audio67.wav"/><Relationship Id="rId12" Type="http://schemas.openxmlformats.org/officeDocument/2006/relationships/audio" Target="../media/audio72.wav"/><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image" Target="../media/image70.png"/><Relationship Id="rId9" Type="http://schemas.openxmlformats.org/officeDocument/2006/relationships/audio" Target="../media/audio69.wav"/><Relationship Id="rId14" Type="http://schemas.openxmlformats.org/officeDocument/2006/relationships/image" Target="../media/image11.png"/></Relationships>
</file>

<file path=ppt/slides/_rels/slide51.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audio" Target="../media/audio82.wav"/><Relationship Id="rId3" Type="http://schemas.openxmlformats.org/officeDocument/2006/relationships/image" Target="../media/image87.png"/><Relationship Id="rId7" Type="http://schemas.openxmlformats.org/officeDocument/2006/relationships/audio" Target="../media/audio76.wav"/><Relationship Id="rId12" Type="http://schemas.openxmlformats.org/officeDocument/2006/relationships/audio" Target="../media/audio81.wav"/><Relationship Id="rId2" Type="http://schemas.openxmlformats.org/officeDocument/2006/relationships/notesSlide" Target="../notesSlides/notesSlide51.xml"/><Relationship Id="rId16"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audio" Target="../media/audio75.wav"/><Relationship Id="rId11" Type="http://schemas.openxmlformats.org/officeDocument/2006/relationships/audio" Target="../media/audio80.wav"/><Relationship Id="rId5" Type="http://schemas.openxmlformats.org/officeDocument/2006/relationships/audio" Target="../media/audio74.wav"/><Relationship Id="rId15" Type="http://schemas.openxmlformats.org/officeDocument/2006/relationships/image" Target="../media/image11.png"/><Relationship Id="rId10" Type="http://schemas.openxmlformats.org/officeDocument/2006/relationships/audio" Target="../media/audio79.wav"/><Relationship Id="rId4" Type="http://schemas.openxmlformats.org/officeDocument/2006/relationships/image" Target="../media/image90.png"/><Relationship Id="rId9" Type="http://schemas.openxmlformats.org/officeDocument/2006/relationships/audio" Target="../media/audio78.wav"/><Relationship Id="rId1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hyperlink" Target="https://quizlet.com/_84818x?x=1jqt" TargetMode="External"/><Relationship Id="rId3" Type="http://schemas.openxmlformats.org/officeDocument/2006/relationships/image" Target="../media/image11.png"/><Relationship Id="rId7" Type="http://schemas.openxmlformats.org/officeDocument/2006/relationships/hyperlink" Target="https://quizlet.com/gb/497108837/year-7-french-term-31-week-5-flash-cards/" TargetMode="External"/><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hyperlink" Target="https://resources.ncelp.org/concern/resources/wh246s50p?locale=en" TargetMode="External"/><Relationship Id="rId11" Type="http://schemas.openxmlformats.org/officeDocument/2006/relationships/image" Target="../media/image94.png"/><Relationship Id="rId5" Type="http://schemas.openxmlformats.org/officeDocument/2006/relationships/hyperlink" Target="https://drive.google.com/file/d/1of25tXi0LlJAwM1CerPOkYbsBHhbBlxj/view" TargetMode="External"/><Relationship Id="rId10"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hyperlink" Target="https://quizlet.com/_7m1f3c?x=1jqt"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114.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268630" cy="1062010"/>
          </a:xfrm>
        </p:spPr>
        <p:txBody>
          <a:bodyPr>
            <a:normAutofit fontScale="90000"/>
          </a:bodyPr>
          <a:lstStyle/>
          <a:p>
            <a:pPr algn="l"/>
            <a:r>
              <a:rPr lang="en-GB" sz="4000" b="1" dirty="0">
                <a:solidFill>
                  <a:prstClr val="white"/>
                </a:solidFill>
              </a:rPr>
              <a:t>Talking about what isn’t happening</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Negation: ne…pas</a:t>
            </a:r>
          </a:p>
          <a:p>
            <a:pPr algn="l"/>
            <a:r>
              <a:rPr lang="en-GB" sz="3000" dirty="0">
                <a:solidFill>
                  <a:prstClr val="white"/>
                </a:solidFill>
              </a:rPr>
              <a:t>(with single-verb structures)</a:t>
            </a:r>
          </a:p>
          <a:p>
            <a:pPr algn="l"/>
            <a:r>
              <a:rPr lang="en-GB" sz="3000" dirty="0" err="1">
                <a:solidFill>
                  <a:prstClr val="white"/>
                </a:solidFill>
              </a:rPr>
              <a:t>dormir</a:t>
            </a:r>
            <a:r>
              <a:rPr lang="en-GB" sz="3000" dirty="0">
                <a:solidFill>
                  <a:prstClr val="white"/>
                </a:solidFill>
              </a:rPr>
              <a:t> (je, </a:t>
            </a:r>
            <a:r>
              <a:rPr lang="en-GB" sz="3000" dirty="0" err="1">
                <a:solidFill>
                  <a:prstClr val="white"/>
                </a:solidFill>
              </a:rPr>
              <a:t>tu</a:t>
            </a:r>
            <a:r>
              <a:rPr lang="en-GB" sz="3000" dirty="0">
                <a:solidFill>
                  <a:prstClr val="white"/>
                </a:solidFill>
              </a:rPr>
              <a:t>, </a:t>
            </a:r>
            <a:r>
              <a:rPr lang="en-GB" sz="3000" dirty="0" err="1">
                <a:solidFill>
                  <a:prstClr val="white"/>
                </a:solidFill>
              </a:rPr>
              <a:t>il</a:t>
            </a:r>
            <a:r>
              <a:rPr lang="en-GB" sz="3000" dirty="0">
                <a:solidFill>
                  <a:prstClr val="white"/>
                </a:solidFill>
              </a:rPr>
              <a:t>/</a:t>
            </a:r>
            <a:r>
              <a:rPr lang="en-GB" sz="3000" dirty="0" err="1">
                <a:solidFill>
                  <a:prstClr val="white"/>
                </a:solidFill>
              </a:rPr>
              <a:t>elle</a:t>
            </a:r>
            <a:r>
              <a:rPr lang="en-GB" sz="3000" dirty="0">
                <a:solidFill>
                  <a:prstClr val="white"/>
                </a:solidFill>
              </a:rPr>
              <a:t>)</a:t>
            </a:r>
          </a:p>
          <a:p>
            <a:pPr algn="l"/>
            <a:r>
              <a:rPr lang="en-GB" sz="3000" dirty="0">
                <a:solidFill>
                  <a:prstClr val="white"/>
                </a:solidFill>
              </a:rPr>
              <a:t>SSC [oi]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Adeline Charlton / Natalie Finlayson/ Kirsten Somerville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16/08/2021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Phonétique</a:t>
            </a:r>
            <a:r>
              <a:rPr lang="en-GB" sz="3600" b="1" dirty="0">
                <a:solidFill>
                  <a:schemeClr val="bg1"/>
                </a:solidFill>
              </a:rPr>
              <a:t> 2 (self-study)</a:t>
            </a: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flipH="1">
            <a:off x="6202326" y="2677181"/>
            <a:ext cx="22870" cy="3881884"/>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271320" y="2657158"/>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8997722" y="2677181"/>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536596" y="3046511"/>
            <a:ext cx="111120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028798" y="5505905"/>
            <a:ext cx="1271502"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bois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E3060A0-B115-449E-BAEA-1352B4A048EA}"/>
              </a:ext>
            </a:extLst>
          </p:cNvPr>
          <p:cNvSpPr txBox="1"/>
          <p:nvPr/>
        </p:nvSpPr>
        <p:spPr>
          <a:xfrm>
            <a:off x="2366700" y="3421704"/>
            <a:ext cx="175400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825467" y="3816194"/>
            <a:ext cx="113364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417963" y="2838054"/>
            <a:ext cx="1162499"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902246" y="3046512"/>
            <a:ext cx="148630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droit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[straight]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BEC630-2681-4081-87F4-661C224A9C52}"/>
              </a:ext>
            </a:extLst>
          </p:cNvPr>
          <p:cNvSpPr txBox="1"/>
          <p:nvPr/>
        </p:nvSpPr>
        <p:spPr>
          <a:xfrm>
            <a:off x="1889578" y="4867876"/>
            <a:ext cx="98937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612194" y="4204197"/>
            <a:ext cx="1058303"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[faith]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2D1BB65-65E1-416A-9600-770EAAA446F5}"/>
              </a:ext>
            </a:extLst>
          </p:cNvPr>
          <p:cNvSpPr txBox="1"/>
          <p:nvPr/>
        </p:nvSpPr>
        <p:spPr>
          <a:xfrm>
            <a:off x="2927960" y="5440888"/>
            <a:ext cx="1196161"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38B4630-F925-4818-9E75-1D49110E162B}"/>
              </a:ext>
            </a:extLst>
          </p:cNvPr>
          <p:cNvSpPr txBox="1"/>
          <p:nvPr/>
        </p:nvSpPr>
        <p:spPr>
          <a:xfrm>
            <a:off x="7120012" y="5207690"/>
            <a:ext cx="1506492" cy="1200329"/>
          </a:xfrm>
          <a:prstGeom prst="rect">
            <a:avLst/>
          </a:prstGeom>
          <a:noFill/>
        </p:spPr>
        <p:txBody>
          <a:bodyPr wrap="square" rtlCol="0">
            <a:spAutoFit/>
          </a:bodyPr>
          <a:lstStyle>
            <a:defPPr>
              <a:defRPr lang="en-US"/>
            </a:defPPr>
            <a:lvl1pPr lvl="0" algn="ctr">
              <a:defRPr sz="2400" b="1">
                <a:solidFill>
                  <a:srgbClr val="115076"/>
                </a:solidFill>
              </a:defRPr>
            </a:lvl1pPr>
          </a:lstStyle>
          <a:p>
            <a:r>
              <a:rPr lang="en-GB" dirty="0" err="1"/>
              <a:t>moi</a:t>
            </a:r>
            <a:endParaRPr lang="en-GB" dirty="0"/>
          </a:p>
          <a:p>
            <a:r>
              <a:rPr lang="en-GB" b="0" dirty="0"/>
              <a:t>[me/</a:t>
            </a:r>
          </a:p>
          <a:p>
            <a:r>
              <a:rPr lang="en-GB" b="0" dirty="0"/>
              <a:t>myself]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A831FA23-61C6-4784-819E-CB905F1A1AD6}"/>
              </a:ext>
            </a:extLst>
          </p:cNvPr>
          <p:cNvSpPr txBox="1"/>
          <p:nvPr/>
        </p:nvSpPr>
        <p:spPr>
          <a:xfrm>
            <a:off x="4674436" y="4139312"/>
            <a:ext cx="126669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[dwarf]</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85E1CFE-487A-4AED-A83B-4F03768CCFB7}"/>
              </a:ext>
            </a:extLst>
          </p:cNvPr>
          <p:cNvSpPr txBox="1"/>
          <p:nvPr/>
        </p:nvSpPr>
        <p:spPr>
          <a:xfrm>
            <a:off x="10604984" y="4856688"/>
            <a:ext cx="140615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[walnut]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787C2A0-73CC-4B55-9F6E-73E6F855C6B4}"/>
              </a:ext>
            </a:extLst>
          </p:cNvPr>
          <p:cNvSpPr txBox="1"/>
          <p:nvPr/>
        </p:nvSpPr>
        <p:spPr>
          <a:xfrm>
            <a:off x="564704" y="4194968"/>
            <a:ext cx="13244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9002518" y="4590458"/>
            <a:ext cx="141577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poids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[weight]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06DB4D5-BF36-4271-A4D4-15FBB620B56D}"/>
              </a:ext>
            </a:extLst>
          </p:cNvPr>
          <p:cNvSpPr txBox="1"/>
          <p:nvPr/>
        </p:nvSpPr>
        <p:spPr>
          <a:xfrm>
            <a:off x="533343" y="5302388"/>
            <a:ext cx="1515158"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[healthy]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ED153BC-CA4A-415E-9182-260257DB9F81}"/>
              </a:ext>
            </a:extLst>
          </p:cNvPr>
          <p:cNvSpPr txBox="1"/>
          <p:nvPr/>
        </p:nvSpPr>
        <p:spPr>
          <a:xfrm>
            <a:off x="10255634" y="3807551"/>
            <a:ext cx="1467068"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[oneself]</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3E0CD60-2142-439B-82D5-C5A964CD890D}"/>
              </a:ext>
            </a:extLst>
          </p:cNvPr>
          <p:cNvSpPr txBox="1"/>
          <p:nvPr/>
        </p:nvSpPr>
        <p:spPr>
          <a:xfrm>
            <a:off x="3221667" y="4467766"/>
            <a:ext cx="1104790"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11022824" y="2998139"/>
            <a:ext cx="1231427"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[voice]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B51BBB3-8A5B-4BC1-BC85-AAD3D0813DE2}"/>
              </a:ext>
            </a:extLst>
          </p:cNvPr>
          <p:cNvSpPr txBox="1"/>
          <p:nvPr/>
        </p:nvSpPr>
        <p:spPr>
          <a:xfrm>
            <a:off x="54811" y="1211754"/>
            <a:ext cx="12082378" cy="1323439"/>
          </a:xfrm>
          <a:prstGeom prst="rect">
            <a:avLst/>
          </a:prstGeom>
          <a:noFill/>
          <a:ln>
            <a:solidFill>
              <a:srgbClr val="FF6600"/>
            </a:solidFill>
          </a:ln>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rPr>
              <a:t>Click on the arrow to listen to </a:t>
            </a:r>
            <a:r>
              <a:rPr lang="en-GB" sz="2000" b="1" dirty="0">
                <a:solidFill>
                  <a:srgbClr val="FF6600"/>
                </a:solidFill>
                <a:latin typeface="Century Gothic" panose="020B0502020202020204" pitchFamily="34" charset="0"/>
              </a:rPr>
              <a:t>a second list of nine of the words </a:t>
            </a:r>
            <a:r>
              <a:rPr lang="en-GB" sz="2000" dirty="0">
                <a:solidFill>
                  <a:schemeClr val="accent1">
                    <a:lumMod val="50000"/>
                  </a:schemeClr>
                </a:solidFill>
                <a:latin typeface="Century Gothic" panose="020B0502020202020204" pitchFamily="34" charset="0"/>
              </a:rPr>
              <a:t>from below. </a:t>
            </a:r>
          </a:p>
          <a:p>
            <a:pPr lvl="0">
              <a:defRPr/>
            </a:pPr>
            <a:r>
              <a:rPr lang="en-GB" sz="2000" dirty="0">
                <a:solidFill>
                  <a:schemeClr val="accent1">
                    <a:lumMod val="50000"/>
                  </a:schemeClr>
                </a:solidFill>
                <a:latin typeface="Century Gothic" panose="020B0502020202020204" pitchFamily="34" charset="0"/>
              </a:rPr>
              <a:t>Write down whether you hear [oi] or [(a)in]. You can write the full word if you recognise it.</a:t>
            </a:r>
          </a:p>
          <a:p>
            <a:pPr lvl="0">
              <a:defRPr/>
            </a:pPr>
            <a:r>
              <a:rPr lang="en-GB" sz="2000" dirty="0">
                <a:solidFill>
                  <a:schemeClr val="accent1">
                    <a:lumMod val="50000"/>
                  </a:schemeClr>
                </a:solidFill>
                <a:latin typeface="Century Gothic" panose="020B0502020202020204" pitchFamily="34" charset="0"/>
              </a:rPr>
              <a:t>Once you have listened to nine words, click the space bar to see answers. </a:t>
            </a:r>
          </a:p>
          <a:p>
            <a:pPr lvl="0">
              <a:defRPr/>
            </a:pPr>
            <a:r>
              <a:rPr lang="en-GB" sz="2000" dirty="0">
                <a:solidFill>
                  <a:schemeClr val="accent1">
                    <a:lumMod val="50000"/>
                  </a:schemeClr>
                </a:solidFill>
                <a:latin typeface="Century Gothic" panose="020B0502020202020204" pitchFamily="34" charset="0"/>
              </a:rPr>
              <a:t>Practise saying [oi] and [(a)in] by playing the audio again and repeating the words.</a:t>
            </a:r>
          </a:p>
        </p:txBody>
      </p:sp>
      <p:sp>
        <p:nvSpPr>
          <p:cNvPr id="31" name="Action Button: Go Forward or Next 30">
            <a:hlinkClick r:id="" action="ppaction://noaction" highlightClick="1">
              <a:snd r:embed="rId3" name="Phon 2.wav"/>
            </a:hlinkClick>
            <a:extLst>
              <a:ext uri="{FF2B5EF4-FFF2-40B4-BE49-F238E27FC236}">
                <a16:creationId xmlns:a16="http://schemas.microsoft.com/office/drawing/2014/main" id="{D0FCB14E-4F81-42FE-8866-55B4A86259D8}"/>
              </a:ext>
            </a:extLst>
          </p:cNvPr>
          <p:cNvSpPr/>
          <p:nvPr/>
        </p:nvSpPr>
        <p:spPr>
          <a:xfrm>
            <a:off x="8750194" y="205852"/>
            <a:ext cx="557207" cy="6026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876A9636-ECA2-492C-8442-D95101D0DBC0}"/>
              </a:ext>
            </a:extLst>
          </p:cNvPr>
          <p:cNvSpPr/>
          <p:nvPr/>
        </p:nvSpPr>
        <p:spPr>
          <a:xfrm>
            <a:off x="4450766" y="4896877"/>
            <a:ext cx="3730040" cy="1662188"/>
          </a:xfrm>
          <a:prstGeom prst="wedgeRoundRectCallout">
            <a:avLst>
              <a:gd name="adj1" fmla="val -13241"/>
              <a:gd name="adj2" fmla="val -67383"/>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bg1"/>
                </a:solidFill>
              </a:rPr>
              <a:t>Remember! </a:t>
            </a:r>
            <a:r>
              <a:rPr lang="en-GB" sz="2000" dirty="0">
                <a:solidFill>
                  <a:schemeClr val="bg1"/>
                </a:solidFill>
              </a:rPr>
              <a:t>Silent Final Consonants (SFC): none of the words on this slide has the final [n], [s] or [x] pronounced.</a:t>
            </a:r>
          </a:p>
        </p:txBody>
      </p:sp>
      <p:pic>
        <p:nvPicPr>
          <p:cNvPr id="33" name="Picture 32" descr="background rectangle">
            <a:extLst>
              <a:ext uri="{FF2B5EF4-FFF2-40B4-BE49-F238E27FC236}">
                <a16:creationId xmlns:a16="http://schemas.microsoft.com/office/drawing/2014/main" id="{36AB6CE5-4A31-4129-822C-C47E07E29EA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D407C1F1-B855-4FD9-924B-63561E7D964C}"/>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 2 – self study</a:t>
            </a:r>
            <a:endParaRPr lang="en-GB" sz="3600" b="1" dirty="0">
              <a:solidFill>
                <a:schemeClr val="bg1"/>
              </a:solidFill>
            </a:endParaRPr>
          </a:p>
        </p:txBody>
      </p:sp>
      <p:sp>
        <p:nvSpPr>
          <p:cNvPr id="36" name="Rounded Rectangle 46">
            <a:extLst>
              <a:ext uri="{FF2B5EF4-FFF2-40B4-BE49-F238E27FC236}">
                <a16:creationId xmlns:a16="http://schemas.microsoft.com/office/drawing/2014/main" id="{4C6BBB08-1F4F-44C8-9C58-78372C7AF517}"/>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32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chemeClr val="accent2"/>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2"/>
                                        </p:tgtEl>
                                        <p:attrNameLst>
                                          <p:attrName>fillcolor</p:attrName>
                                        </p:attrNameLst>
                                      </p:cBhvr>
                                      <p:to>
                                        <a:schemeClr val="accent2"/>
                                      </p:to>
                                    </p:animClr>
                                    <p:set>
                                      <p:cBhvr>
                                        <p:cTn id="13" dur="2000" fill="hold"/>
                                        <p:tgtEl>
                                          <p:spTgt spid="22"/>
                                        </p:tgtEl>
                                        <p:attrNameLst>
                                          <p:attrName>fill.type</p:attrName>
                                        </p:attrNameLst>
                                      </p:cBhvr>
                                      <p:to>
                                        <p:strVal val="solid"/>
                                      </p:to>
                                    </p:set>
                                    <p:set>
                                      <p:cBhvr>
                                        <p:cTn id="14" dur="2000" fill="hold"/>
                                        <p:tgtEl>
                                          <p:spTgt spid="2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3"/>
                                        </p:tgtEl>
                                        <p:attrNameLst>
                                          <p:attrName>fillcolor</p:attrName>
                                        </p:attrNameLst>
                                      </p:cBhvr>
                                      <p:to>
                                        <a:schemeClr val="accent2"/>
                                      </p:to>
                                    </p:animClr>
                                    <p:set>
                                      <p:cBhvr>
                                        <p:cTn id="19" dur="2000" fill="hold"/>
                                        <p:tgtEl>
                                          <p:spTgt spid="23"/>
                                        </p:tgtEl>
                                        <p:attrNameLst>
                                          <p:attrName>fill.type</p:attrName>
                                        </p:attrNameLst>
                                      </p:cBhvr>
                                      <p:to>
                                        <p:strVal val="solid"/>
                                      </p:to>
                                    </p:set>
                                    <p:set>
                                      <p:cBhvr>
                                        <p:cTn id="20" dur="2000" fill="hold"/>
                                        <p:tgtEl>
                                          <p:spTgt spid="2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0"/>
                                        </p:tgtEl>
                                        <p:attrNameLst>
                                          <p:attrName>fillcolor</p:attrName>
                                        </p:attrNameLst>
                                      </p:cBhvr>
                                      <p:to>
                                        <a:schemeClr val="accent2"/>
                                      </p:to>
                                    </p:animClr>
                                    <p:set>
                                      <p:cBhvr>
                                        <p:cTn id="25" dur="2000" fill="hold"/>
                                        <p:tgtEl>
                                          <p:spTgt spid="20"/>
                                        </p:tgtEl>
                                        <p:attrNameLst>
                                          <p:attrName>fill.type</p:attrName>
                                        </p:attrNameLst>
                                      </p:cBhvr>
                                      <p:to>
                                        <p:strVal val="solid"/>
                                      </p:to>
                                    </p:set>
                                    <p:set>
                                      <p:cBhvr>
                                        <p:cTn id="26" dur="2000" fill="hold"/>
                                        <p:tgtEl>
                                          <p:spTgt spid="20"/>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3"/>
                                        </p:tgtEl>
                                        <p:attrNameLst>
                                          <p:attrName>fillcolor</p:attrName>
                                        </p:attrNameLst>
                                      </p:cBhvr>
                                      <p:to>
                                        <a:schemeClr val="accent2"/>
                                      </p:to>
                                    </p:animClr>
                                    <p:set>
                                      <p:cBhvr>
                                        <p:cTn id="31" dur="2000" fill="hold"/>
                                        <p:tgtEl>
                                          <p:spTgt spid="13"/>
                                        </p:tgtEl>
                                        <p:attrNameLst>
                                          <p:attrName>fill.type</p:attrName>
                                        </p:attrNameLst>
                                      </p:cBhvr>
                                      <p:to>
                                        <p:strVal val="solid"/>
                                      </p:to>
                                    </p:set>
                                    <p:set>
                                      <p:cBhvr>
                                        <p:cTn id="32" dur="2000" fill="hold"/>
                                        <p:tgtEl>
                                          <p:spTgt spid="13"/>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1"/>
                                        </p:tgtEl>
                                        <p:attrNameLst>
                                          <p:attrName>fillcolor</p:attrName>
                                        </p:attrNameLst>
                                      </p:cBhvr>
                                      <p:to>
                                        <a:schemeClr val="accent2"/>
                                      </p:to>
                                    </p:animClr>
                                    <p:set>
                                      <p:cBhvr>
                                        <p:cTn id="37" dur="2000" fill="hold"/>
                                        <p:tgtEl>
                                          <p:spTgt spid="21"/>
                                        </p:tgtEl>
                                        <p:attrNameLst>
                                          <p:attrName>fill.type</p:attrName>
                                        </p:attrNameLst>
                                      </p:cBhvr>
                                      <p:to>
                                        <p:strVal val="solid"/>
                                      </p:to>
                                    </p:set>
                                    <p:set>
                                      <p:cBhvr>
                                        <p:cTn id="38" dur="2000" fill="hold"/>
                                        <p:tgtEl>
                                          <p:spTgt spid="21"/>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4"/>
                                        </p:tgtEl>
                                        <p:attrNameLst>
                                          <p:attrName>fillcolor</p:attrName>
                                        </p:attrNameLst>
                                      </p:cBhvr>
                                      <p:to>
                                        <a:schemeClr val="accent2"/>
                                      </p:to>
                                    </p:animClr>
                                    <p:set>
                                      <p:cBhvr>
                                        <p:cTn id="49" dur="2000" fill="hold"/>
                                        <p:tgtEl>
                                          <p:spTgt spid="14"/>
                                        </p:tgtEl>
                                        <p:attrNameLst>
                                          <p:attrName>fill.type</p:attrName>
                                        </p:attrNameLst>
                                      </p:cBhvr>
                                      <p:to>
                                        <p:strVal val="solid"/>
                                      </p:to>
                                    </p:set>
                                    <p:set>
                                      <p:cBhvr>
                                        <p:cTn id="50" dur="2000" fill="hold"/>
                                        <p:tgtEl>
                                          <p:spTgt spid="14"/>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2"/>
                                        </p:tgtEl>
                                        <p:attrNameLst>
                                          <p:attrName>fillcolor</p:attrName>
                                        </p:attrNameLst>
                                      </p:cBhvr>
                                      <p:to>
                                        <a:schemeClr val="accent2"/>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Phonétique</a:t>
            </a:r>
            <a:r>
              <a:rPr lang="en-GB" sz="3600" b="1" dirty="0">
                <a:solidFill>
                  <a:schemeClr val="bg1"/>
                </a:solidFill>
              </a:rPr>
              <a:t> 3 (self-study)</a:t>
            </a: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flipH="1">
            <a:off x="6202326" y="2677181"/>
            <a:ext cx="22870" cy="3881884"/>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271320" y="2657158"/>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8997722" y="2677181"/>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536596" y="3046511"/>
            <a:ext cx="111120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028798" y="5505905"/>
            <a:ext cx="1271502"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bois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E3060A0-B115-449E-BAEA-1352B4A048EA}"/>
              </a:ext>
            </a:extLst>
          </p:cNvPr>
          <p:cNvSpPr txBox="1"/>
          <p:nvPr/>
        </p:nvSpPr>
        <p:spPr>
          <a:xfrm>
            <a:off x="2366700" y="3421704"/>
            <a:ext cx="175400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825467" y="3816194"/>
            <a:ext cx="113364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croix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417963" y="2838054"/>
            <a:ext cx="1162499"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902246" y="3046512"/>
            <a:ext cx="1486304"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droit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[straight]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BEC630-2681-4081-87F4-661C224A9C52}"/>
              </a:ext>
            </a:extLst>
          </p:cNvPr>
          <p:cNvSpPr txBox="1"/>
          <p:nvPr/>
        </p:nvSpPr>
        <p:spPr>
          <a:xfrm>
            <a:off x="1889578" y="4867876"/>
            <a:ext cx="989374"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504708" y="4124167"/>
            <a:ext cx="10583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foi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[faith]</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2D1BB65-65E1-416A-9600-770EAAA446F5}"/>
              </a:ext>
            </a:extLst>
          </p:cNvPr>
          <p:cNvSpPr txBox="1"/>
          <p:nvPr/>
        </p:nvSpPr>
        <p:spPr>
          <a:xfrm>
            <a:off x="2927960" y="5440888"/>
            <a:ext cx="1196161"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938B4630-F925-4818-9E75-1D49110E162B}"/>
              </a:ext>
            </a:extLst>
          </p:cNvPr>
          <p:cNvSpPr txBox="1"/>
          <p:nvPr/>
        </p:nvSpPr>
        <p:spPr>
          <a:xfrm>
            <a:off x="7120013" y="5207690"/>
            <a:ext cx="1223412" cy="1200329"/>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moi</a:t>
            </a:r>
            <a:endParaRPr lang="en-GB" dirty="0"/>
          </a:p>
          <a:p>
            <a:r>
              <a:rPr lang="en-GB" b="0" dirty="0"/>
              <a:t>[me/</a:t>
            </a:r>
          </a:p>
          <a:p>
            <a:r>
              <a:rPr lang="en-GB" b="0" dirty="0"/>
              <a:t>myself]</a:t>
            </a:r>
          </a:p>
        </p:txBody>
      </p:sp>
      <p:sp>
        <p:nvSpPr>
          <p:cNvPr id="20" name="TextBox 19">
            <a:extLst>
              <a:ext uri="{FF2B5EF4-FFF2-40B4-BE49-F238E27FC236}">
                <a16:creationId xmlns:a16="http://schemas.microsoft.com/office/drawing/2014/main" id="{A831FA23-61C6-4784-819E-CB905F1A1AD6}"/>
              </a:ext>
            </a:extLst>
          </p:cNvPr>
          <p:cNvSpPr txBox="1"/>
          <p:nvPr/>
        </p:nvSpPr>
        <p:spPr>
          <a:xfrm>
            <a:off x="4596508" y="4158449"/>
            <a:ext cx="126669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[dwarf]</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85E1CFE-487A-4AED-A83B-4F03768CCFB7}"/>
              </a:ext>
            </a:extLst>
          </p:cNvPr>
          <p:cNvSpPr txBox="1"/>
          <p:nvPr/>
        </p:nvSpPr>
        <p:spPr>
          <a:xfrm>
            <a:off x="10604984" y="4856688"/>
            <a:ext cx="1406154"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noix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[walnut]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787C2A0-73CC-4B55-9F6E-73E6F855C6B4}"/>
              </a:ext>
            </a:extLst>
          </p:cNvPr>
          <p:cNvSpPr txBox="1"/>
          <p:nvPr/>
        </p:nvSpPr>
        <p:spPr>
          <a:xfrm>
            <a:off x="564704" y="4194968"/>
            <a:ext cx="132440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9002518" y="4590458"/>
            <a:ext cx="1415772"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poids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[weight]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06DB4D5-BF36-4271-A4D4-15FBB620B56D}"/>
              </a:ext>
            </a:extLst>
          </p:cNvPr>
          <p:cNvSpPr txBox="1"/>
          <p:nvPr/>
        </p:nvSpPr>
        <p:spPr>
          <a:xfrm>
            <a:off x="533343" y="5302388"/>
            <a:ext cx="1515158"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sain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[healthy]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ED153BC-CA4A-415E-9182-260257DB9F81}"/>
              </a:ext>
            </a:extLst>
          </p:cNvPr>
          <p:cNvSpPr txBox="1"/>
          <p:nvPr/>
        </p:nvSpPr>
        <p:spPr>
          <a:xfrm>
            <a:off x="10255634" y="3807551"/>
            <a:ext cx="1467068" cy="1200329"/>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soi</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[oneself]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3E0CD60-2142-439B-82D5-C5A964CD890D}"/>
              </a:ext>
            </a:extLst>
          </p:cNvPr>
          <p:cNvSpPr txBox="1"/>
          <p:nvPr/>
        </p:nvSpPr>
        <p:spPr>
          <a:xfrm>
            <a:off x="3221667" y="4467766"/>
            <a:ext cx="1104790"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11022824" y="2998139"/>
            <a:ext cx="1231426" cy="830997"/>
          </a:xfrm>
          <a:prstGeom prst="rect">
            <a:avLst/>
          </a:prstGeom>
          <a:noFill/>
        </p:spPr>
        <p:txBody>
          <a:bodyPr wrap="none" rtlCol="0">
            <a:spAutoFit/>
          </a:bodyPr>
          <a:lstStyle>
            <a:defPPr>
              <a:defRPr lang="en-US"/>
            </a:defPPr>
            <a:lvl1pPr lvl="0" algn="ctr">
              <a:defRPr sz="2400" b="1">
                <a:solidFill>
                  <a:srgbClr val="11507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voix</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[voice]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B51BBB3-8A5B-4BC1-BC85-AAD3D0813DE2}"/>
              </a:ext>
            </a:extLst>
          </p:cNvPr>
          <p:cNvSpPr txBox="1"/>
          <p:nvPr/>
        </p:nvSpPr>
        <p:spPr>
          <a:xfrm>
            <a:off x="54811" y="1211754"/>
            <a:ext cx="12082378" cy="1323439"/>
          </a:xfrm>
          <a:prstGeom prst="rect">
            <a:avLst/>
          </a:prstGeom>
          <a:noFill/>
          <a:ln>
            <a:solidFill>
              <a:srgbClr val="FF6600"/>
            </a:solidFill>
          </a:ln>
        </p:spPr>
        <p:txBody>
          <a:bodyPr wrap="square" rtlCol="0">
            <a:spAutoFit/>
          </a:bodyPr>
          <a:lstStyle/>
          <a:p>
            <a:pPr lvl="0">
              <a:defRPr/>
            </a:pPr>
            <a:r>
              <a:rPr lang="en-GB" sz="2000" dirty="0">
                <a:solidFill>
                  <a:schemeClr val="accent1">
                    <a:lumMod val="50000"/>
                  </a:schemeClr>
                </a:solidFill>
                <a:latin typeface="Century Gothic" panose="020B0502020202020204" pitchFamily="34" charset="0"/>
              </a:rPr>
              <a:t>Click on the arrow to listen to </a:t>
            </a:r>
            <a:r>
              <a:rPr lang="en-GB" sz="2000" b="1" dirty="0">
                <a:solidFill>
                  <a:srgbClr val="FF6600"/>
                </a:solidFill>
                <a:latin typeface="Century Gothic" panose="020B0502020202020204" pitchFamily="34" charset="0"/>
              </a:rPr>
              <a:t>a third list of nine of the words </a:t>
            </a:r>
            <a:r>
              <a:rPr lang="en-GB" sz="2000" dirty="0">
                <a:solidFill>
                  <a:schemeClr val="accent1">
                    <a:lumMod val="50000"/>
                  </a:schemeClr>
                </a:solidFill>
                <a:latin typeface="Century Gothic" panose="020B0502020202020204" pitchFamily="34" charset="0"/>
              </a:rPr>
              <a:t>from below. </a:t>
            </a:r>
          </a:p>
          <a:p>
            <a:pPr lvl="0">
              <a:defRPr/>
            </a:pPr>
            <a:r>
              <a:rPr lang="en-GB" sz="2000" dirty="0">
                <a:solidFill>
                  <a:schemeClr val="accent1">
                    <a:lumMod val="50000"/>
                  </a:schemeClr>
                </a:solidFill>
                <a:latin typeface="Century Gothic" panose="020B0502020202020204" pitchFamily="34" charset="0"/>
              </a:rPr>
              <a:t>Write down whether you hear [oi] or [(a)in]. You can write the full word if you recognise it.</a:t>
            </a:r>
          </a:p>
          <a:p>
            <a:pPr lvl="0">
              <a:defRPr/>
            </a:pPr>
            <a:r>
              <a:rPr lang="en-GB" sz="2000" dirty="0">
                <a:solidFill>
                  <a:schemeClr val="accent1">
                    <a:lumMod val="50000"/>
                  </a:schemeClr>
                </a:solidFill>
                <a:latin typeface="Century Gothic" panose="020B0502020202020204" pitchFamily="34" charset="0"/>
              </a:rPr>
              <a:t>Once you have listened to nine words, click the space bar to see answers. </a:t>
            </a:r>
          </a:p>
          <a:p>
            <a:pPr lvl="0">
              <a:defRPr/>
            </a:pPr>
            <a:r>
              <a:rPr lang="en-GB" sz="2000" dirty="0">
                <a:solidFill>
                  <a:schemeClr val="accent1">
                    <a:lumMod val="50000"/>
                  </a:schemeClr>
                </a:solidFill>
                <a:latin typeface="Century Gothic" panose="020B0502020202020204" pitchFamily="34" charset="0"/>
              </a:rPr>
              <a:t>Practise saying [oi] and [(a)in] by playing the audio again and repeating the words.</a:t>
            </a:r>
          </a:p>
        </p:txBody>
      </p:sp>
      <p:sp>
        <p:nvSpPr>
          <p:cNvPr id="31" name="Action Button: Go Forward or Next 30">
            <a:hlinkClick r:id="" action="ppaction://noaction" highlightClick="1">
              <a:snd r:embed="rId3" name="Phon 3.wav"/>
            </a:hlinkClick>
            <a:extLst>
              <a:ext uri="{FF2B5EF4-FFF2-40B4-BE49-F238E27FC236}">
                <a16:creationId xmlns:a16="http://schemas.microsoft.com/office/drawing/2014/main" id="{D0FCB14E-4F81-42FE-8866-55B4A86259D8}"/>
              </a:ext>
            </a:extLst>
          </p:cNvPr>
          <p:cNvSpPr/>
          <p:nvPr/>
        </p:nvSpPr>
        <p:spPr>
          <a:xfrm>
            <a:off x="8750194" y="201252"/>
            <a:ext cx="557207" cy="6026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Speech Bubble: Rectangle with Corners Rounded 33">
            <a:extLst>
              <a:ext uri="{FF2B5EF4-FFF2-40B4-BE49-F238E27FC236}">
                <a16:creationId xmlns:a16="http://schemas.microsoft.com/office/drawing/2014/main" id="{625DED2D-C2DC-48BA-B8DF-3F6F5F4EDB83}"/>
              </a:ext>
            </a:extLst>
          </p:cNvPr>
          <p:cNvSpPr/>
          <p:nvPr/>
        </p:nvSpPr>
        <p:spPr>
          <a:xfrm>
            <a:off x="4450766" y="4896877"/>
            <a:ext cx="3730040" cy="1662188"/>
          </a:xfrm>
          <a:prstGeom prst="wedgeRoundRectCallout">
            <a:avLst>
              <a:gd name="adj1" fmla="val -13241"/>
              <a:gd name="adj2" fmla="val -67383"/>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bg1"/>
                </a:solidFill>
              </a:rPr>
              <a:t>Remember! </a:t>
            </a:r>
            <a:r>
              <a:rPr lang="en-GB" sz="2000" dirty="0">
                <a:solidFill>
                  <a:schemeClr val="bg1"/>
                </a:solidFill>
              </a:rPr>
              <a:t>Silent Final Consonants (SFC): none of the words on this slide has the final [n], [s] or [x] pronounced.</a:t>
            </a:r>
          </a:p>
        </p:txBody>
      </p:sp>
      <p:pic>
        <p:nvPicPr>
          <p:cNvPr id="33" name="Picture 32" descr="background rectangle">
            <a:extLst>
              <a:ext uri="{FF2B5EF4-FFF2-40B4-BE49-F238E27FC236}">
                <a16:creationId xmlns:a16="http://schemas.microsoft.com/office/drawing/2014/main" id="{214C5219-FFB2-4E55-941C-5ACD624D4DA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D7F9BEE4-DBFD-4316-AB9D-3F64041786AC}"/>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Phonétique</a:t>
            </a:r>
            <a:r>
              <a:rPr lang="en-GB" sz="3600" b="1" dirty="0">
                <a:solidFill>
                  <a:schemeClr val="bg1"/>
                </a:solidFill>
              </a:rPr>
              <a:t> 3 – self study</a:t>
            </a:r>
          </a:p>
        </p:txBody>
      </p:sp>
      <p:sp>
        <p:nvSpPr>
          <p:cNvPr id="36" name="Rounded Rectangle 46">
            <a:extLst>
              <a:ext uri="{FF2B5EF4-FFF2-40B4-BE49-F238E27FC236}">
                <a16:creationId xmlns:a16="http://schemas.microsoft.com/office/drawing/2014/main" id="{EBA5AF1E-DE7E-4ECC-AA46-AFD1A29DE9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524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chemeClr val="accent2"/>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2"/>
                                        </p:tgtEl>
                                        <p:attrNameLst>
                                          <p:attrName>fillcolor</p:attrName>
                                        </p:attrNameLst>
                                      </p:cBhvr>
                                      <p:to>
                                        <a:schemeClr val="accent2"/>
                                      </p:to>
                                    </p:animClr>
                                    <p:set>
                                      <p:cBhvr>
                                        <p:cTn id="13" dur="2000" fill="hold"/>
                                        <p:tgtEl>
                                          <p:spTgt spid="22"/>
                                        </p:tgtEl>
                                        <p:attrNameLst>
                                          <p:attrName>fill.type</p:attrName>
                                        </p:attrNameLst>
                                      </p:cBhvr>
                                      <p:to>
                                        <p:strVal val="solid"/>
                                      </p:to>
                                    </p:set>
                                    <p:set>
                                      <p:cBhvr>
                                        <p:cTn id="14" dur="2000" fill="hold"/>
                                        <p:tgtEl>
                                          <p:spTgt spid="2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3"/>
                                        </p:tgtEl>
                                        <p:attrNameLst>
                                          <p:attrName>fillcolor</p:attrName>
                                        </p:attrNameLst>
                                      </p:cBhvr>
                                      <p:to>
                                        <a:schemeClr val="accent2"/>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9"/>
                                        </p:tgtEl>
                                        <p:attrNameLst>
                                          <p:attrName>fillcolor</p:attrName>
                                        </p:attrNameLst>
                                      </p:cBhvr>
                                      <p:to>
                                        <a:schemeClr val="accent2"/>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2"/>
                                        </p:tgtEl>
                                        <p:attrNameLst>
                                          <p:attrName>fillcolor</p:attrName>
                                        </p:attrNameLst>
                                      </p:cBhvr>
                                      <p:to>
                                        <a:schemeClr val="accent2"/>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8"/>
                                        </p:tgtEl>
                                        <p:attrNameLst>
                                          <p:attrName>fillcolor</p:attrName>
                                        </p:attrNameLst>
                                      </p:cBhvr>
                                      <p:to>
                                        <a:schemeClr val="accent2"/>
                                      </p:to>
                                    </p:animClr>
                                    <p:set>
                                      <p:cBhvr>
                                        <p:cTn id="37" dur="2000" fill="hold"/>
                                        <p:tgtEl>
                                          <p:spTgt spid="28"/>
                                        </p:tgtEl>
                                        <p:attrNameLst>
                                          <p:attrName>fill.type</p:attrName>
                                        </p:attrNameLst>
                                      </p:cBhvr>
                                      <p:to>
                                        <p:strVal val="solid"/>
                                      </p:to>
                                    </p:set>
                                    <p:set>
                                      <p:cBhvr>
                                        <p:cTn id="38" dur="2000" fill="hold"/>
                                        <p:tgtEl>
                                          <p:spTgt spid="2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0"/>
                                        </p:tgtEl>
                                        <p:attrNameLst>
                                          <p:attrName>fillcolor</p:attrName>
                                        </p:attrNameLst>
                                      </p:cBhvr>
                                      <p:to>
                                        <a:schemeClr val="accent2"/>
                                      </p:to>
                                    </p:animClr>
                                    <p:set>
                                      <p:cBhvr>
                                        <p:cTn id="43" dur="2000" fill="hold"/>
                                        <p:tgtEl>
                                          <p:spTgt spid="20"/>
                                        </p:tgtEl>
                                        <p:attrNameLst>
                                          <p:attrName>fill.type</p:attrName>
                                        </p:attrNameLst>
                                      </p:cBhvr>
                                      <p:to>
                                        <p:strVal val="solid"/>
                                      </p:to>
                                    </p:set>
                                    <p:set>
                                      <p:cBhvr>
                                        <p:cTn id="44" dur="2000" fill="hold"/>
                                        <p:tgtEl>
                                          <p:spTgt spid="2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7"/>
                                        </p:tgtEl>
                                        <p:attrNameLst>
                                          <p:attrName>fillcolor</p:attrName>
                                        </p:attrNameLst>
                                      </p:cBhvr>
                                      <p:to>
                                        <a:schemeClr val="accent2"/>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4"/>
                                        </p:tgtEl>
                                        <p:attrNameLst>
                                          <p:attrName>fillcolor</p:attrName>
                                        </p:attrNameLst>
                                      </p:cBhvr>
                                      <p:to>
                                        <a:schemeClr val="accent2"/>
                                      </p:to>
                                    </p:animClr>
                                    <p:set>
                                      <p:cBhvr>
                                        <p:cTn id="55" dur="2000" fill="hold"/>
                                        <p:tgtEl>
                                          <p:spTgt spid="14"/>
                                        </p:tgtEl>
                                        <p:attrNameLst>
                                          <p:attrName>fill.type</p:attrName>
                                        </p:attrNameLst>
                                      </p:cBhvr>
                                      <p:to>
                                        <p:strVal val="solid"/>
                                      </p:to>
                                    </p:set>
                                    <p:set>
                                      <p:cBhvr>
                                        <p:cTn id="56" dur="2000" fill="hold"/>
                                        <p:tgtEl>
                                          <p:spTgt spid="14"/>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rgbClr val="FF6600"/>
              </a:solidFill>
            </a:endParaRPr>
          </a:p>
        </p:txBody>
      </p:sp>
      <p:sp>
        <p:nvSpPr>
          <p:cNvPr id="5" name="TextBox 4">
            <a:extLst>
              <a:ext uri="{FF2B5EF4-FFF2-40B4-BE49-F238E27FC236}">
                <a16:creationId xmlns:a16="http://schemas.microsoft.com/office/drawing/2014/main" id="{27E82A76-FB8B-4C65-9CBC-79CFF61129C2}"/>
              </a:ext>
            </a:extLst>
          </p:cNvPr>
          <p:cNvSpPr txBox="1"/>
          <p:nvPr/>
        </p:nvSpPr>
        <p:spPr>
          <a:xfrm>
            <a:off x="4210196" y="1807510"/>
            <a:ext cx="20842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7" name="TextBox 6">
            <a:extLst>
              <a:ext uri="{FF2B5EF4-FFF2-40B4-BE49-F238E27FC236}">
                <a16:creationId xmlns:a16="http://schemas.microsoft.com/office/drawing/2014/main" id="{B538C313-78BE-4C2F-BADF-CCD007F84DCB}"/>
              </a:ext>
            </a:extLst>
          </p:cNvPr>
          <p:cNvSpPr txBox="1"/>
          <p:nvPr/>
        </p:nvSpPr>
        <p:spPr>
          <a:xfrm>
            <a:off x="4222096" y="2361508"/>
            <a:ext cx="20842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l’équipe</a:t>
            </a:r>
          </a:p>
        </p:txBody>
      </p:sp>
      <p:sp>
        <p:nvSpPr>
          <p:cNvPr id="8" name="TextBox 7">
            <a:extLst>
              <a:ext uri="{FF2B5EF4-FFF2-40B4-BE49-F238E27FC236}">
                <a16:creationId xmlns:a16="http://schemas.microsoft.com/office/drawing/2014/main" id="{C0213009-2E82-4699-A367-43CEF5064739}"/>
              </a:ext>
            </a:extLst>
          </p:cNvPr>
          <p:cNvSpPr txBox="1"/>
          <p:nvPr/>
        </p:nvSpPr>
        <p:spPr>
          <a:xfrm>
            <a:off x="7245963" y="1807510"/>
            <a:ext cx="25316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desk</a:t>
            </a:r>
            <a:endParaRPr kumimoji="0" lang="en-GB" sz="3000" b="0" i="0" u="none" strike="noStrike" kern="1200" cap="none" spc="0" normalizeH="0" baseline="0" dirty="0">
              <a:ln>
                <a:noFill/>
              </a:ln>
              <a:solidFill>
                <a:srgbClr val="FF00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7871204-CC97-4E88-AFDB-899A187A63D5}"/>
              </a:ext>
            </a:extLst>
          </p:cNvPr>
          <p:cNvSpPr txBox="1"/>
          <p:nvPr/>
        </p:nvSpPr>
        <p:spPr>
          <a:xfrm>
            <a:off x="7270337" y="2437627"/>
            <a:ext cx="127645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team</a:t>
            </a:r>
            <a:endParaRPr kumimoji="0" lang="en-GB" sz="3000" b="0" i="0" u="none" strike="noStrike" kern="1200" cap="none" spc="0" normalizeH="0" baseline="0" dirty="0">
              <a:ln>
                <a:noFill/>
              </a:ln>
              <a:solidFill>
                <a:srgbClr val="FF0000"/>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A18310F8-D301-4489-9C6F-C2AB0C979746}"/>
              </a:ext>
            </a:extLst>
          </p:cNvPr>
          <p:cNvGrpSpPr/>
          <p:nvPr/>
        </p:nvGrpSpPr>
        <p:grpSpPr>
          <a:xfrm>
            <a:off x="608621" y="1865427"/>
            <a:ext cx="3613475" cy="1050079"/>
            <a:chOff x="-1954977" y="4010048"/>
            <a:chExt cx="3708262" cy="2284582"/>
          </a:xfrm>
        </p:grpSpPr>
        <p:sp>
          <p:nvSpPr>
            <p:cNvPr id="12" name="TextBox 11">
              <a:extLst>
                <a:ext uri="{FF2B5EF4-FFF2-40B4-BE49-F238E27FC236}">
                  <a16:creationId xmlns:a16="http://schemas.microsoft.com/office/drawing/2014/main" id="{63DAE378-40C8-4C46-8692-1B44EABF4241}"/>
                </a:ext>
              </a:extLst>
            </p:cNvPr>
            <p:cNvSpPr txBox="1"/>
            <p:nvPr/>
          </p:nvSpPr>
          <p:spPr>
            <a:xfrm>
              <a:off x="-1954977" y="4010048"/>
              <a:ext cx="3506571"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determiner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noun  </a:t>
              </a:r>
            </a:p>
          </p:txBody>
        </p:sp>
        <p:sp>
          <p:nvSpPr>
            <p:cNvPr id="13" name="Left Brace 12">
              <a:extLst>
                <a:ext uri="{FF2B5EF4-FFF2-40B4-BE49-F238E27FC236}">
                  <a16:creationId xmlns:a16="http://schemas.microsoft.com/office/drawing/2014/main" id="{E1E13FCC-DC93-454A-A4B5-37829913FA19}"/>
                </a:ext>
              </a:extLst>
            </p:cNvPr>
            <p:cNvSpPr/>
            <p:nvPr/>
          </p:nvSpPr>
          <p:spPr>
            <a:xfrm>
              <a:off x="1349902" y="4058939"/>
              <a:ext cx="403383" cy="22356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C38C9E4C-4FAD-42B3-8E4F-09167B96E847}"/>
              </a:ext>
            </a:extLst>
          </p:cNvPr>
          <p:cNvSpPr txBox="1"/>
          <p:nvPr/>
        </p:nvSpPr>
        <p:spPr>
          <a:xfrm>
            <a:off x="4215966" y="3298492"/>
            <a:ext cx="15540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parfois</a:t>
            </a:r>
          </a:p>
        </p:txBody>
      </p:sp>
      <p:sp>
        <p:nvSpPr>
          <p:cNvPr id="16" name="TextBox 15">
            <a:extLst>
              <a:ext uri="{FF2B5EF4-FFF2-40B4-BE49-F238E27FC236}">
                <a16:creationId xmlns:a16="http://schemas.microsoft.com/office/drawing/2014/main" id="{C3AE165E-10B1-451E-82AB-F101F36D2466}"/>
              </a:ext>
            </a:extLst>
          </p:cNvPr>
          <p:cNvSpPr txBox="1"/>
          <p:nvPr/>
        </p:nvSpPr>
        <p:spPr>
          <a:xfrm>
            <a:off x="4222096" y="4404706"/>
            <a:ext cx="130779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17" name="TextBox 16">
            <a:extLst>
              <a:ext uri="{FF2B5EF4-FFF2-40B4-BE49-F238E27FC236}">
                <a16:creationId xmlns:a16="http://schemas.microsoft.com/office/drawing/2014/main" id="{E03A2292-4534-4D2E-A7EC-6052ECA2B2DD}"/>
              </a:ext>
            </a:extLst>
          </p:cNvPr>
          <p:cNvSpPr txBox="1"/>
          <p:nvPr/>
        </p:nvSpPr>
        <p:spPr>
          <a:xfrm>
            <a:off x="4263180" y="4936510"/>
            <a:ext cx="130779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grpSp>
        <p:nvGrpSpPr>
          <p:cNvPr id="18" name="Group 17">
            <a:extLst>
              <a:ext uri="{FF2B5EF4-FFF2-40B4-BE49-F238E27FC236}">
                <a16:creationId xmlns:a16="http://schemas.microsoft.com/office/drawing/2014/main" id="{D4907B33-FA5C-4D5E-B91F-6188E0EAB7BB}"/>
              </a:ext>
            </a:extLst>
          </p:cNvPr>
          <p:cNvGrpSpPr/>
          <p:nvPr/>
        </p:nvGrpSpPr>
        <p:grpSpPr>
          <a:xfrm>
            <a:off x="1505259" y="3182856"/>
            <a:ext cx="2645379" cy="755319"/>
            <a:chOff x="-1982989" y="4058939"/>
            <a:chExt cx="3736274" cy="1159753"/>
          </a:xfrm>
        </p:grpSpPr>
        <p:sp>
          <p:nvSpPr>
            <p:cNvPr id="20" name="Left Brace 19">
              <a:extLst>
                <a:ext uri="{FF2B5EF4-FFF2-40B4-BE49-F238E27FC236}">
                  <a16:creationId xmlns:a16="http://schemas.microsoft.com/office/drawing/2014/main" id="{C4519404-EC69-4AC8-9A1E-3D910BA74975}"/>
                </a:ext>
              </a:extLst>
            </p:cNvPr>
            <p:cNvSpPr/>
            <p:nvPr/>
          </p:nvSpPr>
          <p:spPr>
            <a:xfrm>
              <a:off x="1349901" y="4058939"/>
              <a:ext cx="403384" cy="11597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0B67ADE-DC33-451E-A17B-1D356B9EDF21}"/>
                </a:ext>
              </a:extLst>
            </p:cNvPr>
            <p:cNvSpPr txBox="1"/>
            <p:nvPr/>
          </p:nvSpPr>
          <p:spPr>
            <a:xfrm>
              <a:off x="-1982989" y="4104640"/>
              <a:ext cx="3506571" cy="8270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adverb</a:t>
              </a:r>
            </a:p>
          </p:txBody>
        </p:sp>
      </p:grpSp>
      <p:sp>
        <p:nvSpPr>
          <p:cNvPr id="21" name="TextBox 20">
            <a:extLst>
              <a:ext uri="{FF2B5EF4-FFF2-40B4-BE49-F238E27FC236}">
                <a16:creationId xmlns:a16="http://schemas.microsoft.com/office/drawing/2014/main" id="{9D206039-0673-40FE-A3E5-2A998BCFCA7D}"/>
              </a:ext>
            </a:extLst>
          </p:cNvPr>
          <p:cNvSpPr txBox="1"/>
          <p:nvPr/>
        </p:nvSpPr>
        <p:spPr>
          <a:xfrm>
            <a:off x="7262402" y="3334876"/>
            <a:ext cx="219521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sometimes</a:t>
            </a:r>
            <a:endParaRPr kumimoji="0" lang="en-GB" sz="3000" b="0" i="0" u="none" strike="noStrike" kern="1200" cap="none" spc="0" normalizeH="0" baseline="0" dirty="0">
              <a:ln>
                <a:noFill/>
              </a:ln>
              <a:solidFill>
                <a:srgbClr val="FF000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06DAA3E-769C-43C4-8D98-4EAA47103410}"/>
              </a:ext>
            </a:extLst>
          </p:cNvPr>
          <p:cNvSpPr txBox="1"/>
          <p:nvPr/>
        </p:nvSpPr>
        <p:spPr>
          <a:xfrm>
            <a:off x="7289969" y="4427287"/>
            <a:ext cx="1276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under</a:t>
            </a:r>
            <a:endParaRPr kumimoji="0" lang="en-GB" sz="3000" b="0" i="0" u="none" strike="noStrike" kern="1200" cap="none" spc="0" normalizeH="0" baseline="0" dirty="0">
              <a:ln>
                <a:noFill/>
              </a:ln>
              <a:solidFill>
                <a:srgbClr val="FF000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C210BB2-4D98-4D62-B991-A6EC4F030094}"/>
              </a:ext>
            </a:extLst>
          </p:cNvPr>
          <p:cNvSpPr txBox="1"/>
          <p:nvPr/>
        </p:nvSpPr>
        <p:spPr>
          <a:xfrm>
            <a:off x="7245963" y="4936510"/>
            <a:ext cx="2800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on/on top of</a:t>
            </a:r>
            <a:endParaRPr kumimoji="0" lang="en-GB" sz="3000" b="0" i="0" u="none" strike="noStrike" kern="1200" cap="none" spc="0" normalizeH="0" baseline="0" dirty="0">
              <a:ln>
                <a:noFill/>
              </a:ln>
              <a:solidFill>
                <a:srgbClr val="FF000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BDEF4930-07C3-4632-820F-FAFA8A65CF79}"/>
              </a:ext>
            </a:extLst>
          </p:cNvPr>
          <p:cNvSpPr txBox="1"/>
          <p:nvPr/>
        </p:nvSpPr>
        <p:spPr>
          <a:xfrm>
            <a:off x="735350" y="4797847"/>
            <a:ext cx="3397064"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preposition</a:t>
            </a:r>
          </a:p>
        </p:txBody>
      </p:sp>
      <p:sp>
        <p:nvSpPr>
          <p:cNvPr id="31" name="Action Button: Go Forward or Next 30">
            <a:hlinkClick r:id="" action="ppaction://noaction" highlightClick="1">
              <a:snd r:embed="rId3" name="bureau.wav"/>
            </a:hlinkClick>
            <a:extLst>
              <a:ext uri="{FF2B5EF4-FFF2-40B4-BE49-F238E27FC236}">
                <a16:creationId xmlns:a16="http://schemas.microsoft.com/office/drawing/2014/main" id="{DE39055B-63A3-4BD7-920D-874703D97317}"/>
              </a:ext>
            </a:extLst>
          </p:cNvPr>
          <p:cNvSpPr/>
          <p:nvPr/>
        </p:nvSpPr>
        <p:spPr>
          <a:xfrm>
            <a:off x="6487834" y="1887899"/>
            <a:ext cx="369470" cy="3806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Go Forward or Next 32">
            <a:hlinkClick r:id="" action="ppaction://noaction" highlightClick="1">
              <a:snd r:embed="rId4" name="l’équipe.wav"/>
            </a:hlinkClick>
            <a:extLst>
              <a:ext uri="{FF2B5EF4-FFF2-40B4-BE49-F238E27FC236}">
                <a16:creationId xmlns:a16="http://schemas.microsoft.com/office/drawing/2014/main" id="{12E85F91-5FAA-45C0-946B-BEE8455091FA}"/>
              </a:ext>
            </a:extLst>
          </p:cNvPr>
          <p:cNvSpPr/>
          <p:nvPr/>
        </p:nvSpPr>
        <p:spPr>
          <a:xfrm>
            <a:off x="6487834" y="2477894"/>
            <a:ext cx="369470" cy="3806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on Button: Go Forward or Next 33">
            <a:hlinkClick r:id="" action="ppaction://noaction" highlightClick="1">
              <a:snd r:embed="rId5" name="parfois.wav"/>
            </a:hlinkClick>
            <a:extLst>
              <a:ext uri="{FF2B5EF4-FFF2-40B4-BE49-F238E27FC236}">
                <a16:creationId xmlns:a16="http://schemas.microsoft.com/office/drawing/2014/main" id="{D53215E7-375F-4450-9DCD-7B7DC1A08F08}"/>
              </a:ext>
            </a:extLst>
          </p:cNvPr>
          <p:cNvSpPr/>
          <p:nvPr/>
        </p:nvSpPr>
        <p:spPr>
          <a:xfrm>
            <a:off x="6487834" y="3410049"/>
            <a:ext cx="369470" cy="3806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Go Forward or Next 35">
            <a:hlinkClick r:id="" action="ppaction://noaction" highlightClick="1">
              <a:snd r:embed="rId6" name="sous.wav"/>
            </a:hlinkClick>
            <a:extLst>
              <a:ext uri="{FF2B5EF4-FFF2-40B4-BE49-F238E27FC236}">
                <a16:creationId xmlns:a16="http://schemas.microsoft.com/office/drawing/2014/main" id="{340A50A5-6644-42A6-A8E0-550359050877}"/>
              </a:ext>
            </a:extLst>
          </p:cNvPr>
          <p:cNvSpPr/>
          <p:nvPr/>
        </p:nvSpPr>
        <p:spPr>
          <a:xfrm>
            <a:off x="6487834" y="4460521"/>
            <a:ext cx="369470" cy="3806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ction Button: Go Forward or Next 36">
            <a:hlinkClick r:id="" action="ppaction://noaction" highlightClick="1">
              <a:snd r:embed="rId7" name="sur.wav"/>
            </a:hlinkClick>
            <a:extLst>
              <a:ext uri="{FF2B5EF4-FFF2-40B4-BE49-F238E27FC236}">
                <a16:creationId xmlns:a16="http://schemas.microsoft.com/office/drawing/2014/main" id="{29D4558D-07EB-4EBB-A27B-0DB8051DD598}"/>
              </a:ext>
            </a:extLst>
          </p:cNvPr>
          <p:cNvSpPr/>
          <p:nvPr/>
        </p:nvSpPr>
        <p:spPr>
          <a:xfrm>
            <a:off x="6487834" y="5074682"/>
            <a:ext cx="369470" cy="3806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Left Brace 47">
            <a:extLst>
              <a:ext uri="{FF2B5EF4-FFF2-40B4-BE49-F238E27FC236}">
                <a16:creationId xmlns:a16="http://schemas.microsoft.com/office/drawing/2014/main" id="{BE4362B3-554E-4E24-89C7-DB9DD8270A95}"/>
              </a:ext>
            </a:extLst>
          </p:cNvPr>
          <p:cNvSpPr/>
          <p:nvPr/>
        </p:nvSpPr>
        <p:spPr>
          <a:xfrm>
            <a:off x="3772120" y="4444900"/>
            <a:ext cx="393072" cy="10276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D292F5EC-8BAC-4A70-B671-966A04E82E1E}"/>
              </a:ext>
            </a:extLst>
          </p:cNvPr>
          <p:cNvGrpSpPr/>
          <p:nvPr/>
        </p:nvGrpSpPr>
        <p:grpSpPr>
          <a:xfrm>
            <a:off x="1818374" y="3331892"/>
            <a:ext cx="2376510" cy="1631988"/>
            <a:chOff x="1380635" y="3307399"/>
            <a:chExt cx="2376510" cy="1631988"/>
          </a:xfrm>
        </p:grpSpPr>
        <p:sp>
          <p:nvSpPr>
            <p:cNvPr id="50" name="Left Brace 49">
              <a:extLst>
                <a:ext uri="{FF2B5EF4-FFF2-40B4-BE49-F238E27FC236}">
                  <a16:creationId xmlns:a16="http://schemas.microsoft.com/office/drawing/2014/main" id="{63E8F424-D404-4B19-9B16-81C08CD7CA1A}"/>
                </a:ext>
              </a:extLst>
            </p:cNvPr>
            <p:cNvSpPr/>
            <p:nvPr/>
          </p:nvSpPr>
          <p:spPr>
            <a:xfrm>
              <a:off x="3189654" y="3307399"/>
              <a:ext cx="567491" cy="1631988"/>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Speech Bubble: Rectangle with Corners Rounded 50">
              <a:extLst>
                <a:ext uri="{FF2B5EF4-FFF2-40B4-BE49-F238E27FC236}">
                  <a16:creationId xmlns:a16="http://schemas.microsoft.com/office/drawing/2014/main" id="{115236C8-AF80-445D-B187-0FD9A6D8536D}"/>
                </a:ext>
              </a:extLst>
            </p:cNvPr>
            <p:cNvSpPr/>
            <p:nvPr/>
          </p:nvSpPr>
          <p:spPr>
            <a:xfrm>
              <a:off x="1380635" y="3709776"/>
              <a:ext cx="1671806" cy="864739"/>
            </a:xfrm>
            <a:prstGeom prst="wedgeRoundRectCallout">
              <a:avLst>
                <a:gd name="adj1" fmla="val 57423"/>
                <a:gd name="adj2" fmla="val -18841"/>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Silent Final Consonants</a:t>
              </a:r>
            </a:p>
          </p:txBody>
        </p:sp>
      </p:grpSp>
      <p:pic>
        <p:nvPicPr>
          <p:cNvPr id="32" name="Picture 31" descr="background rectangle">
            <a:extLst>
              <a:ext uri="{FF2B5EF4-FFF2-40B4-BE49-F238E27FC236}">
                <a16:creationId xmlns:a16="http://schemas.microsoft.com/office/drawing/2014/main" id="{245CBB5E-E577-4CF8-A228-D8FE4D288662}"/>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61582B0A-87F9-4F70-A669-070D0824129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a:t>
            </a:r>
            <a:endParaRPr lang="en-GB" sz="3600" b="1" dirty="0">
              <a:solidFill>
                <a:schemeClr val="bg1"/>
              </a:solidFill>
            </a:endParaRPr>
          </a:p>
        </p:txBody>
      </p:sp>
      <p:sp>
        <p:nvSpPr>
          <p:cNvPr id="40" name="Rounded Rectangle 46">
            <a:extLst>
              <a:ext uri="{FF2B5EF4-FFF2-40B4-BE49-F238E27FC236}">
                <a16:creationId xmlns:a16="http://schemas.microsoft.com/office/drawing/2014/main" id="{98C7D4EB-3D2B-4134-B9E2-1E0EA25E633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4" grpId="0"/>
      <p:bldP spid="16" grpId="0"/>
      <p:bldP spid="17" grpId="0"/>
      <p:bldP spid="21" grpId="0"/>
      <p:bldP spid="23" grpId="0"/>
      <p:bldP spid="24" grpId="0"/>
      <p:bldP spid="29" grpId="0"/>
      <p:bldP spid="31" grpId="0" animBg="1"/>
      <p:bldP spid="33" grpId="0" animBg="1"/>
      <p:bldP spid="34" grpId="0" animBg="1"/>
      <p:bldP spid="36" grpId="0" animBg="1"/>
      <p:bldP spid="3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488" y="395205"/>
            <a:ext cx="5676219" cy="750497"/>
          </a:xfrm>
        </p:spPr>
        <p:txBody>
          <a:bodyPr>
            <a:noAutofit/>
          </a:bodyPr>
          <a:lstStyle/>
          <a:p>
            <a:r>
              <a:rPr lang="fr-FR" sz="3000" b="1" dirty="0">
                <a:solidFill>
                  <a:schemeClr val="bg1"/>
                </a:solidFill>
              </a:rPr>
              <a:t>Vocabulaire – Word </a:t>
            </a:r>
            <a:r>
              <a:rPr lang="fr-FR" sz="3000" b="1" dirty="0" err="1">
                <a:solidFill>
                  <a:schemeClr val="bg1"/>
                </a:solidFill>
              </a:rPr>
              <a:t>Jenga</a:t>
            </a:r>
            <a:br>
              <a:rPr lang="fr-FR" sz="3000" b="1" dirty="0">
                <a:solidFill>
                  <a:schemeClr val="bg1"/>
                </a:solidFill>
                <a:latin typeface="Century Gothic" panose="020B0502020202020204" pitchFamily="34" charset="0"/>
              </a:rPr>
            </a:br>
            <a:endParaRPr lang="fr-FR" sz="3000" b="1" dirty="0">
              <a:solidFill>
                <a:schemeClr val="bg1"/>
              </a:solidFill>
              <a:latin typeface="Century Gothic" panose="020B0502020202020204" pitchFamily="34" charset="0"/>
            </a:endParaRPr>
          </a:p>
        </p:txBody>
      </p:sp>
      <p:graphicFrame>
        <p:nvGraphicFramePr>
          <p:cNvPr id="44" name="Table 43" descr="Table for exercises">
            <a:extLst>
              <a:ext uri="{FF2B5EF4-FFF2-40B4-BE49-F238E27FC236}">
                <a16:creationId xmlns:a16="http://schemas.microsoft.com/office/drawing/2014/main" id="{D6E9466C-ECC4-427C-AC9C-028EED0C1DD8}"/>
              </a:ext>
            </a:extLst>
          </p:cNvPr>
          <p:cNvGraphicFramePr>
            <a:graphicFrameLocks noGrp="1"/>
          </p:cNvGraphicFramePr>
          <p:nvPr>
            <p:extLst>
              <p:ext uri="{D42A27DB-BD31-4B8C-83A1-F6EECF244321}">
                <p14:modId xmlns:p14="http://schemas.microsoft.com/office/powerpoint/2010/main" val="3588680693"/>
              </p:ext>
            </p:extLst>
          </p:nvPr>
        </p:nvGraphicFramePr>
        <p:xfrm>
          <a:off x="579819" y="2564140"/>
          <a:ext cx="6068382" cy="2533659"/>
        </p:xfrm>
        <a:graphic>
          <a:graphicData uri="http://schemas.openxmlformats.org/drawingml/2006/table">
            <a:tbl>
              <a:tblPr firstRow="1" bandRow="1">
                <a:tableStyleId>{5940675A-B579-460E-94D1-54222C63F5DA}</a:tableStyleId>
              </a:tblPr>
              <a:tblGrid>
                <a:gridCol w="1984944">
                  <a:extLst>
                    <a:ext uri="{9D8B030D-6E8A-4147-A177-3AD203B41FA5}">
                      <a16:colId xmlns:a16="http://schemas.microsoft.com/office/drawing/2014/main" val="20000"/>
                    </a:ext>
                  </a:extLst>
                </a:gridCol>
                <a:gridCol w="4083438">
                  <a:extLst>
                    <a:ext uri="{9D8B030D-6E8A-4147-A177-3AD203B41FA5}">
                      <a16:colId xmlns:a16="http://schemas.microsoft.com/office/drawing/2014/main" val="2718503455"/>
                    </a:ext>
                  </a:extLst>
                </a:gridCol>
              </a:tblGrid>
              <a:tr h="552459">
                <a:tc>
                  <a:txBody>
                    <a:bodyPr/>
                    <a:lstStyle/>
                    <a:p>
                      <a:pPr algn="ctr"/>
                      <a:r>
                        <a:rPr lang="en-GB" sz="2000" b="1" dirty="0">
                          <a:solidFill>
                            <a:schemeClr val="accent5">
                              <a:lumMod val="50000"/>
                            </a:schemeClr>
                          </a:solidFill>
                          <a:latin typeface="+mj-lt"/>
                        </a:rPr>
                        <a:t>Word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chemeClr val="accent5">
                              <a:lumMod val="50000"/>
                            </a:schemeClr>
                          </a:solidFill>
                          <a:latin typeface="+mj-lt"/>
                        </a:rPr>
                        <a:t>Number of times words appear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31110">
                <a:tc>
                  <a:txBody>
                    <a:bodyPr/>
                    <a:lstStyle/>
                    <a:p>
                      <a:r>
                        <a:rPr lang="en-GB" sz="2000" noProof="0">
                          <a:solidFill>
                            <a:srgbClr val="002060"/>
                          </a:solidFill>
                        </a:rPr>
                        <a:t>desk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31110">
                <a:tc>
                  <a:txBody>
                    <a:bodyPr/>
                    <a:lstStyle/>
                    <a:p>
                      <a:r>
                        <a:rPr lang="en-GB" sz="2000" noProof="0">
                          <a:solidFill>
                            <a:srgbClr val="002060"/>
                          </a:solidFill>
                        </a:rPr>
                        <a:t>team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31110">
                <a:tc>
                  <a:txBody>
                    <a:bodyPr/>
                    <a:lstStyle/>
                    <a:p>
                      <a:r>
                        <a:rPr lang="en-GB" sz="2000" noProof="0" dirty="0">
                          <a:solidFill>
                            <a:srgbClr val="002060"/>
                          </a:solidFill>
                        </a:rPr>
                        <a:t>sometimes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31110">
                <a:tc>
                  <a:txBody>
                    <a:bodyPr/>
                    <a:lstStyle/>
                    <a:p>
                      <a:r>
                        <a:rPr lang="en-GB" sz="2000" noProof="0" dirty="0">
                          <a:solidFill>
                            <a:srgbClr val="002060"/>
                          </a:solidFill>
                        </a:rPr>
                        <a:t>on/on top of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r>
                        <a:rPr lang="en-GB" sz="2000" noProof="0" dirty="0">
                          <a:solidFill>
                            <a:srgbClr val="002060"/>
                          </a:solidFill>
                        </a:rPr>
                        <a:t>under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TextBox 37">
            <a:extLst>
              <a:ext uri="{FF2B5EF4-FFF2-40B4-BE49-F238E27FC236}">
                <a16:creationId xmlns:a16="http://schemas.microsoft.com/office/drawing/2014/main" id="{F9506C68-FF43-4FAB-BD69-7BBF5C8BBD79}"/>
              </a:ext>
            </a:extLst>
          </p:cNvPr>
          <p:cNvSpPr txBox="1"/>
          <p:nvPr/>
        </p:nvSpPr>
        <p:spPr>
          <a:xfrm>
            <a:off x="-113284" y="1264451"/>
            <a:ext cx="7589212" cy="923330"/>
          </a:xfrm>
          <a:prstGeom prst="rect">
            <a:avLst/>
          </a:prstGeom>
          <a:noFill/>
        </p:spPr>
        <p:txBody>
          <a:bodyPr wrap="square" rtlCol="0">
            <a:spAutoFit/>
          </a:bodyPr>
          <a:lstStyle/>
          <a:p>
            <a:pPr lvl="0">
              <a:defRPr/>
            </a:pPr>
            <a:r>
              <a:rPr lang="fr-FR" sz="5400" dirty="0">
                <a:solidFill>
                  <a:srgbClr val="1F4E79"/>
                </a:solidFill>
                <a:latin typeface="Century Gothic" panose="020B0502020202020204" pitchFamily="34" charset="0"/>
                <a:sym typeface="Webdings" panose="05030102010509060703" pitchFamily="18" charset="2"/>
              </a:rPr>
              <a:t></a:t>
            </a:r>
            <a:r>
              <a:rPr lang="fr-FR" sz="2800" dirty="0">
                <a:solidFill>
                  <a:srgbClr val="1F4E79"/>
                </a:solidFill>
                <a:latin typeface="Century Gothic" panose="020B0502020202020204" pitchFamily="34" charset="0"/>
              </a:rPr>
              <a:t>Trouve le vocabulaire dans le </a:t>
            </a:r>
            <a:r>
              <a:rPr lang="fr-FR" sz="2800" dirty="0" err="1">
                <a:solidFill>
                  <a:srgbClr val="1F4E79"/>
                </a:solidFill>
                <a:latin typeface="Century Gothic" panose="020B0502020202020204" pitchFamily="34" charset="0"/>
              </a:rPr>
              <a:t>Jenga</a:t>
            </a:r>
            <a:r>
              <a:rPr lang="fr-FR" sz="2800" dirty="0">
                <a:solidFill>
                  <a:srgbClr val="1F4E79"/>
                </a:solidFill>
                <a:latin typeface="Century Gothic" panose="020B0502020202020204" pitchFamily="34" charset="0"/>
              </a:rPr>
              <a:t>.</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grpSp>
        <p:nvGrpSpPr>
          <p:cNvPr id="39" name="Group 38">
            <a:extLst>
              <a:ext uri="{FF2B5EF4-FFF2-40B4-BE49-F238E27FC236}">
                <a16:creationId xmlns:a16="http://schemas.microsoft.com/office/drawing/2014/main" id="{A94D8B78-F014-448C-ADDB-88B18838E61F}"/>
              </a:ext>
            </a:extLst>
          </p:cNvPr>
          <p:cNvGrpSpPr/>
          <p:nvPr/>
        </p:nvGrpSpPr>
        <p:grpSpPr>
          <a:xfrm>
            <a:off x="7989943" y="728859"/>
            <a:ext cx="1845469" cy="5400281"/>
            <a:chOff x="827143" y="1216652"/>
            <a:chExt cx="1845469" cy="5400281"/>
          </a:xfrm>
        </p:grpSpPr>
        <p:sp>
          <p:nvSpPr>
            <p:cNvPr id="41" name="TextBox 40">
              <a:extLst>
                <a:ext uri="{FF2B5EF4-FFF2-40B4-BE49-F238E27FC236}">
                  <a16:creationId xmlns:a16="http://schemas.microsoft.com/office/drawing/2014/main" id="{705C2D27-D032-4AFF-B8C0-08AA17C30F42}"/>
                </a:ext>
              </a:extLst>
            </p:cNvPr>
            <p:cNvSpPr txBox="1"/>
            <p:nvPr/>
          </p:nvSpPr>
          <p:spPr>
            <a:xfrm>
              <a:off x="1819528" y="1216652"/>
              <a:ext cx="842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grpSp>
          <p:nvGrpSpPr>
            <p:cNvPr id="43" name="Group 42">
              <a:extLst>
                <a:ext uri="{FF2B5EF4-FFF2-40B4-BE49-F238E27FC236}">
                  <a16:creationId xmlns:a16="http://schemas.microsoft.com/office/drawing/2014/main" id="{E4AD2A2C-0102-415C-A017-CBFFEF67980F}"/>
                </a:ext>
              </a:extLst>
            </p:cNvPr>
            <p:cNvGrpSpPr/>
            <p:nvPr/>
          </p:nvGrpSpPr>
          <p:grpSpPr>
            <a:xfrm>
              <a:off x="827143" y="1261818"/>
              <a:ext cx="1845469" cy="5355115"/>
              <a:chOff x="827143" y="1261818"/>
              <a:chExt cx="1845469" cy="5355115"/>
            </a:xfrm>
          </p:grpSpPr>
          <p:grpSp>
            <p:nvGrpSpPr>
              <p:cNvPr id="47" name="Group 46">
                <a:extLst>
                  <a:ext uri="{FF2B5EF4-FFF2-40B4-BE49-F238E27FC236}">
                    <a16:creationId xmlns:a16="http://schemas.microsoft.com/office/drawing/2014/main" id="{35C52128-F63D-4962-A962-74E5517B6616}"/>
                  </a:ext>
                </a:extLst>
              </p:cNvPr>
              <p:cNvGrpSpPr/>
              <p:nvPr/>
            </p:nvGrpSpPr>
            <p:grpSpPr>
              <a:xfrm>
                <a:off x="827143" y="1268656"/>
                <a:ext cx="1845469" cy="5348277"/>
                <a:chOff x="8404375" y="-154132"/>
                <a:chExt cx="1845469" cy="5348277"/>
              </a:xfrm>
            </p:grpSpPr>
            <p:sp>
              <p:nvSpPr>
                <p:cNvPr id="52" name="TextBox 51">
                  <a:extLst>
                    <a:ext uri="{FF2B5EF4-FFF2-40B4-BE49-F238E27FC236}">
                      <a16:creationId xmlns:a16="http://schemas.microsoft.com/office/drawing/2014/main" id="{5A3F8971-F4C0-4394-BB35-7D85CC6F5AAC}"/>
                    </a:ext>
                  </a:extLst>
                </p:cNvPr>
                <p:cNvSpPr txBox="1"/>
                <p:nvPr/>
              </p:nvSpPr>
              <p:spPr>
                <a:xfrm>
                  <a:off x="8711015" y="4355132"/>
                  <a:ext cx="118878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t>parfois</a:t>
                  </a:r>
                </a:p>
              </p:txBody>
            </p:sp>
            <p:sp>
              <p:nvSpPr>
                <p:cNvPr id="53" name="TextBox 52">
                  <a:extLst>
                    <a:ext uri="{FF2B5EF4-FFF2-40B4-BE49-F238E27FC236}">
                      <a16:creationId xmlns:a16="http://schemas.microsoft.com/office/drawing/2014/main" id="{6F9E2310-445F-46C7-A441-764A55B529C0}"/>
                    </a:ext>
                  </a:extLst>
                </p:cNvPr>
                <p:cNvSpPr txBox="1"/>
                <p:nvPr/>
              </p:nvSpPr>
              <p:spPr>
                <a:xfrm rot="16200000">
                  <a:off x="8698668" y="457269"/>
                  <a:ext cx="1173894"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t>parfois</a:t>
                  </a:r>
                </a:p>
              </p:txBody>
            </p:sp>
            <p:sp>
              <p:nvSpPr>
                <p:cNvPr id="54" name="TextBox 53">
                  <a:extLst>
                    <a:ext uri="{FF2B5EF4-FFF2-40B4-BE49-F238E27FC236}">
                      <a16:creationId xmlns:a16="http://schemas.microsoft.com/office/drawing/2014/main" id="{991E7BF0-FAB3-4C68-997C-24AC5FAE247B}"/>
                    </a:ext>
                  </a:extLst>
                </p:cNvPr>
                <p:cNvSpPr txBox="1"/>
                <p:nvPr/>
              </p:nvSpPr>
              <p:spPr>
                <a:xfrm rot="16200000">
                  <a:off x="8790236" y="1240284"/>
                  <a:ext cx="969855"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t>sous</a:t>
                  </a:r>
                </a:p>
              </p:txBody>
            </p:sp>
            <p:sp>
              <p:nvSpPr>
                <p:cNvPr id="55" name="TextBox 54">
                  <a:extLst>
                    <a:ext uri="{FF2B5EF4-FFF2-40B4-BE49-F238E27FC236}">
                      <a16:creationId xmlns:a16="http://schemas.microsoft.com/office/drawing/2014/main" id="{54BD89C2-CDA4-490D-9C4A-911176E0B448}"/>
                    </a:ext>
                  </a:extLst>
                </p:cNvPr>
                <p:cNvSpPr txBox="1"/>
                <p:nvPr/>
              </p:nvSpPr>
              <p:spPr>
                <a:xfrm rot="5400000">
                  <a:off x="8950834" y="623696"/>
                  <a:ext cx="14718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l’équipe</a:t>
                  </a:r>
                </a:p>
              </p:txBody>
            </p:sp>
            <p:grpSp>
              <p:nvGrpSpPr>
                <p:cNvPr id="56" name="Group 55">
                  <a:extLst>
                    <a:ext uri="{FF2B5EF4-FFF2-40B4-BE49-F238E27FC236}">
                      <a16:creationId xmlns:a16="http://schemas.microsoft.com/office/drawing/2014/main" id="{6F65BBC3-04B6-4820-AFFB-EB2AD16EB89C}"/>
                    </a:ext>
                  </a:extLst>
                </p:cNvPr>
                <p:cNvGrpSpPr/>
                <p:nvPr/>
              </p:nvGrpSpPr>
              <p:grpSpPr>
                <a:xfrm>
                  <a:off x="8404375" y="-154132"/>
                  <a:ext cx="1845469" cy="5348277"/>
                  <a:chOff x="7857236" y="-68083"/>
                  <a:chExt cx="1845469" cy="5348277"/>
                </a:xfrm>
              </p:grpSpPr>
              <p:sp>
                <p:nvSpPr>
                  <p:cNvPr id="58" name="TextBox 57">
                    <a:extLst>
                      <a:ext uri="{FF2B5EF4-FFF2-40B4-BE49-F238E27FC236}">
                        <a16:creationId xmlns:a16="http://schemas.microsoft.com/office/drawing/2014/main" id="{A05E68E7-2D95-494F-926B-0791C3F89D92}"/>
                      </a:ext>
                    </a:extLst>
                  </p:cNvPr>
                  <p:cNvSpPr txBox="1"/>
                  <p:nvPr/>
                </p:nvSpPr>
                <p:spPr>
                  <a:xfrm rot="10800000">
                    <a:off x="8855748" y="4818529"/>
                    <a:ext cx="837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59" name="TextBox 58">
                    <a:extLst>
                      <a:ext uri="{FF2B5EF4-FFF2-40B4-BE49-F238E27FC236}">
                        <a16:creationId xmlns:a16="http://schemas.microsoft.com/office/drawing/2014/main" id="{4AE05C64-10DA-48DC-A867-844A74B1D03A}"/>
                      </a:ext>
                    </a:extLst>
                  </p:cNvPr>
                  <p:cNvSpPr txBox="1"/>
                  <p:nvPr/>
                </p:nvSpPr>
                <p:spPr>
                  <a:xfrm>
                    <a:off x="7885900" y="4755642"/>
                    <a:ext cx="1188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parfois</a:t>
                    </a:r>
                  </a:p>
                </p:txBody>
              </p:sp>
              <p:sp>
                <p:nvSpPr>
                  <p:cNvPr id="60" name="TextBox 59">
                    <a:extLst>
                      <a:ext uri="{FF2B5EF4-FFF2-40B4-BE49-F238E27FC236}">
                        <a16:creationId xmlns:a16="http://schemas.microsoft.com/office/drawing/2014/main" id="{52B47428-3726-42F0-A267-DA9F8ACB3C26}"/>
                      </a:ext>
                    </a:extLst>
                  </p:cNvPr>
                  <p:cNvSpPr txBox="1"/>
                  <p:nvPr/>
                </p:nvSpPr>
                <p:spPr>
                  <a:xfrm rot="10800000">
                    <a:off x="8150954" y="4210348"/>
                    <a:ext cx="1195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parfois</a:t>
                    </a:r>
                  </a:p>
                </p:txBody>
              </p:sp>
              <p:sp>
                <p:nvSpPr>
                  <p:cNvPr id="61" name="TextBox 60">
                    <a:extLst>
                      <a:ext uri="{FF2B5EF4-FFF2-40B4-BE49-F238E27FC236}">
                        <a16:creationId xmlns:a16="http://schemas.microsoft.com/office/drawing/2014/main" id="{910F756A-3EEB-4CBC-9124-AE4918430C39}"/>
                      </a:ext>
                    </a:extLst>
                  </p:cNvPr>
                  <p:cNvSpPr txBox="1"/>
                  <p:nvPr/>
                </p:nvSpPr>
                <p:spPr>
                  <a:xfrm rot="5400000">
                    <a:off x="7307941" y="1370878"/>
                    <a:ext cx="1692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62" name="TextBox 61">
                    <a:extLst>
                      <a:ext uri="{FF2B5EF4-FFF2-40B4-BE49-F238E27FC236}">
                        <a16:creationId xmlns:a16="http://schemas.microsoft.com/office/drawing/2014/main" id="{8194F44E-B055-4924-BF32-A34C84BE2025}"/>
                      </a:ext>
                    </a:extLst>
                  </p:cNvPr>
                  <p:cNvSpPr txBox="1"/>
                  <p:nvPr/>
                </p:nvSpPr>
                <p:spPr>
                  <a:xfrm rot="16200000">
                    <a:off x="8488614" y="1817713"/>
                    <a:ext cx="11738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parfois</a:t>
                    </a:r>
                  </a:p>
                </p:txBody>
              </p:sp>
              <p:sp>
                <p:nvSpPr>
                  <p:cNvPr id="63" name="TextBox 62">
                    <a:extLst>
                      <a:ext uri="{FF2B5EF4-FFF2-40B4-BE49-F238E27FC236}">
                        <a16:creationId xmlns:a16="http://schemas.microsoft.com/office/drawing/2014/main" id="{C0C8D7D4-9074-47E6-B866-C095755E57C4}"/>
                      </a:ext>
                    </a:extLst>
                  </p:cNvPr>
                  <p:cNvSpPr txBox="1"/>
                  <p:nvPr/>
                </p:nvSpPr>
                <p:spPr>
                  <a:xfrm rot="5400000">
                    <a:off x="8422863" y="3007436"/>
                    <a:ext cx="1419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l’équipe</a:t>
                    </a:r>
                  </a:p>
                </p:txBody>
              </p:sp>
              <p:sp>
                <p:nvSpPr>
                  <p:cNvPr id="64" name="TextBox 63">
                    <a:extLst>
                      <a:ext uri="{FF2B5EF4-FFF2-40B4-BE49-F238E27FC236}">
                        <a16:creationId xmlns:a16="http://schemas.microsoft.com/office/drawing/2014/main" id="{5AA4C74A-876B-4DA5-832D-FB3AC60F5679}"/>
                      </a:ext>
                    </a:extLst>
                  </p:cNvPr>
                  <p:cNvSpPr txBox="1"/>
                  <p:nvPr/>
                </p:nvSpPr>
                <p:spPr>
                  <a:xfrm rot="5400000">
                    <a:off x="8855819" y="624904"/>
                    <a:ext cx="12321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parfois</a:t>
                    </a:r>
                  </a:p>
                </p:txBody>
              </p:sp>
              <p:sp>
                <p:nvSpPr>
                  <p:cNvPr id="65" name="TextBox 64">
                    <a:extLst>
                      <a:ext uri="{FF2B5EF4-FFF2-40B4-BE49-F238E27FC236}">
                        <a16:creationId xmlns:a16="http://schemas.microsoft.com/office/drawing/2014/main" id="{BE754F04-AE35-4D37-9C30-643D2C41B8CA}"/>
                      </a:ext>
                    </a:extLst>
                  </p:cNvPr>
                  <p:cNvSpPr txBox="1"/>
                  <p:nvPr/>
                </p:nvSpPr>
                <p:spPr>
                  <a:xfrm rot="16200000">
                    <a:off x="8058606" y="3154776"/>
                    <a:ext cx="683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66" name="TextBox 65">
                    <a:extLst>
                      <a:ext uri="{FF2B5EF4-FFF2-40B4-BE49-F238E27FC236}">
                        <a16:creationId xmlns:a16="http://schemas.microsoft.com/office/drawing/2014/main" id="{999FD750-9BB0-42F5-BBDB-061BD50F7DA1}"/>
                      </a:ext>
                    </a:extLst>
                  </p:cNvPr>
                  <p:cNvSpPr txBox="1"/>
                  <p:nvPr/>
                </p:nvSpPr>
                <p:spPr>
                  <a:xfrm rot="16200000">
                    <a:off x="7287946" y="3257063"/>
                    <a:ext cx="1604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67" name="TextBox 66">
                    <a:extLst>
                      <a:ext uri="{FF2B5EF4-FFF2-40B4-BE49-F238E27FC236}">
                        <a16:creationId xmlns:a16="http://schemas.microsoft.com/office/drawing/2014/main" id="{E8DD167A-B64B-4B99-BED1-5BA195CF806B}"/>
                      </a:ext>
                    </a:extLst>
                  </p:cNvPr>
                  <p:cNvSpPr txBox="1"/>
                  <p:nvPr/>
                </p:nvSpPr>
                <p:spPr>
                  <a:xfrm rot="5400000">
                    <a:off x="7952452" y="2527493"/>
                    <a:ext cx="16773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68" name="TextBox 67">
                    <a:extLst>
                      <a:ext uri="{FF2B5EF4-FFF2-40B4-BE49-F238E27FC236}">
                        <a16:creationId xmlns:a16="http://schemas.microsoft.com/office/drawing/2014/main" id="{4E0F4E04-54CF-4F80-ACF7-91FCB480E924}"/>
                      </a:ext>
                    </a:extLst>
                  </p:cNvPr>
                  <p:cNvSpPr txBox="1"/>
                  <p:nvPr/>
                </p:nvSpPr>
                <p:spPr>
                  <a:xfrm rot="16200000">
                    <a:off x="7783768" y="1499476"/>
                    <a:ext cx="1219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parfois</a:t>
                    </a:r>
                  </a:p>
                </p:txBody>
              </p:sp>
              <p:sp>
                <p:nvSpPr>
                  <p:cNvPr id="69" name="TextBox 68">
                    <a:extLst>
                      <a:ext uri="{FF2B5EF4-FFF2-40B4-BE49-F238E27FC236}">
                        <a16:creationId xmlns:a16="http://schemas.microsoft.com/office/drawing/2014/main" id="{8E429925-2DF3-4EC3-9F0D-0542966C34EA}"/>
                      </a:ext>
                    </a:extLst>
                  </p:cNvPr>
                  <p:cNvSpPr txBox="1"/>
                  <p:nvPr/>
                </p:nvSpPr>
                <p:spPr>
                  <a:xfrm rot="16200000">
                    <a:off x="8948967" y="2936614"/>
                    <a:ext cx="842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70" name="TextBox 69">
                    <a:extLst>
                      <a:ext uri="{FF2B5EF4-FFF2-40B4-BE49-F238E27FC236}">
                        <a16:creationId xmlns:a16="http://schemas.microsoft.com/office/drawing/2014/main" id="{411A5E27-5C97-40F1-A768-076E973D7E6D}"/>
                      </a:ext>
                    </a:extLst>
                  </p:cNvPr>
                  <p:cNvSpPr txBox="1"/>
                  <p:nvPr/>
                </p:nvSpPr>
                <p:spPr>
                  <a:xfrm rot="16200000">
                    <a:off x="7648883" y="4306184"/>
                    <a:ext cx="8783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71" name="TextBox 70">
                    <a:extLst>
                      <a:ext uri="{FF2B5EF4-FFF2-40B4-BE49-F238E27FC236}">
                        <a16:creationId xmlns:a16="http://schemas.microsoft.com/office/drawing/2014/main" id="{DE4287F5-6ACB-4F5E-9C7D-3D51AFF6A56E}"/>
                      </a:ext>
                    </a:extLst>
                  </p:cNvPr>
                  <p:cNvSpPr txBox="1"/>
                  <p:nvPr/>
                </p:nvSpPr>
                <p:spPr>
                  <a:xfrm rot="10800000">
                    <a:off x="8214673" y="-68083"/>
                    <a:ext cx="621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72" name="TextBox 71">
                    <a:extLst>
                      <a:ext uri="{FF2B5EF4-FFF2-40B4-BE49-F238E27FC236}">
                        <a16:creationId xmlns:a16="http://schemas.microsoft.com/office/drawing/2014/main" id="{D88F76FD-0D21-458A-A7B2-C87087BDC2D5}"/>
                      </a:ext>
                    </a:extLst>
                  </p:cNvPr>
                  <p:cNvSpPr txBox="1"/>
                  <p:nvPr/>
                </p:nvSpPr>
                <p:spPr>
                  <a:xfrm>
                    <a:off x="8800005" y="3829456"/>
                    <a:ext cx="622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73" name="TextBox 72">
                    <a:extLst>
                      <a:ext uri="{FF2B5EF4-FFF2-40B4-BE49-F238E27FC236}">
                        <a16:creationId xmlns:a16="http://schemas.microsoft.com/office/drawing/2014/main" id="{04F45D4A-B5E7-46AF-B962-CB8203EF67B1}"/>
                      </a:ext>
                    </a:extLst>
                  </p:cNvPr>
                  <p:cNvSpPr txBox="1"/>
                  <p:nvPr/>
                </p:nvSpPr>
                <p:spPr>
                  <a:xfrm rot="5400000">
                    <a:off x="8156602" y="3793569"/>
                    <a:ext cx="629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74" name="TextBox 73">
                    <a:extLst>
                      <a:ext uri="{FF2B5EF4-FFF2-40B4-BE49-F238E27FC236}">
                        <a16:creationId xmlns:a16="http://schemas.microsoft.com/office/drawing/2014/main" id="{897E8B75-2397-4B8D-8CD9-260FCAB361FE}"/>
                      </a:ext>
                    </a:extLst>
                  </p:cNvPr>
                  <p:cNvSpPr txBox="1"/>
                  <p:nvPr/>
                </p:nvSpPr>
                <p:spPr>
                  <a:xfrm rot="16200000">
                    <a:off x="7779774" y="2286112"/>
                    <a:ext cx="629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75" name="TextBox 74">
                    <a:extLst>
                      <a:ext uri="{FF2B5EF4-FFF2-40B4-BE49-F238E27FC236}">
                        <a16:creationId xmlns:a16="http://schemas.microsoft.com/office/drawing/2014/main" id="{10632F06-0A13-4AC0-9D59-DC6828C5ED04}"/>
                      </a:ext>
                    </a:extLst>
                  </p:cNvPr>
                  <p:cNvSpPr txBox="1"/>
                  <p:nvPr/>
                </p:nvSpPr>
                <p:spPr>
                  <a:xfrm rot="16200000">
                    <a:off x="8582800" y="1792006"/>
                    <a:ext cx="164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grpSp>
            <p:sp>
              <p:nvSpPr>
                <p:cNvPr id="57" name="TextBox 56">
                  <a:extLst>
                    <a:ext uri="{FF2B5EF4-FFF2-40B4-BE49-F238E27FC236}">
                      <a16:creationId xmlns:a16="http://schemas.microsoft.com/office/drawing/2014/main" id="{90C2DE71-C459-4B92-ADEC-568AA55D0417}"/>
                    </a:ext>
                  </a:extLst>
                </p:cNvPr>
                <p:cNvSpPr txBox="1"/>
                <p:nvPr/>
              </p:nvSpPr>
              <p:spPr>
                <a:xfrm rot="16200000">
                  <a:off x="9230718" y="3906939"/>
                  <a:ext cx="1471852"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t>l’équipe</a:t>
                  </a:r>
                </a:p>
              </p:txBody>
            </p:sp>
          </p:grpSp>
          <p:sp>
            <p:nvSpPr>
              <p:cNvPr id="48" name="TextBox 47">
                <a:extLst>
                  <a:ext uri="{FF2B5EF4-FFF2-40B4-BE49-F238E27FC236}">
                    <a16:creationId xmlns:a16="http://schemas.microsoft.com/office/drawing/2014/main" id="{7997E162-D766-46B1-BAD1-3B04C463F59D}"/>
                  </a:ext>
                </a:extLst>
              </p:cNvPr>
              <p:cNvSpPr txBox="1"/>
              <p:nvPr/>
            </p:nvSpPr>
            <p:spPr>
              <a:xfrm rot="5400000">
                <a:off x="991974" y="3849592"/>
                <a:ext cx="842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49" name="TextBox 48">
                <a:extLst>
                  <a:ext uri="{FF2B5EF4-FFF2-40B4-BE49-F238E27FC236}">
                    <a16:creationId xmlns:a16="http://schemas.microsoft.com/office/drawing/2014/main" id="{4458DA5C-F570-4CF5-A270-92E225536D74}"/>
                  </a:ext>
                </a:extLst>
              </p:cNvPr>
              <p:cNvSpPr txBox="1"/>
              <p:nvPr/>
            </p:nvSpPr>
            <p:spPr>
              <a:xfrm rot="16200000">
                <a:off x="645412" y="1452473"/>
                <a:ext cx="842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50" name="TextBox 49">
                <a:extLst>
                  <a:ext uri="{FF2B5EF4-FFF2-40B4-BE49-F238E27FC236}">
                    <a16:creationId xmlns:a16="http://schemas.microsoft.com/office/drawing/2014/main" id="{C3FCC6BD-B7AF-4486-A981-6478191D463B}"/>
                  </a:ext>
                </a:extLst>
              </p:cNvPr>
              <p:cNvSpPr txBox="1"/>
              <p:nvPr/>
            </p:nvSpPr>
            <p:spPr>
              <a:xfrm rot="5400000">
                <a:off x="842826" y="1849127"/>
                <a:ext cx="11738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parfois</a:t>
                </a:r>
              </a:p>
            </p:txBody>
          </p:sp>
          <p:sp>
            <p:nvSpPr>
              <p:cNvPr id="51" name="TextBox 50">
                <a:extLst>
                  <a:ext uri="{FF2B5EF4-FFF2-40B4-BE49-F238E27FC236}">
                    <a16:creationId xmlns:a16="http://schemas.microsoft.com/office/drawing/2014/main" id="{7142A6D1-F8BA-4782-BC72-EA4D710C5D1D}"/>
                  </a:ext>
                </a:extLst>
              </p:cNvPr>
              <p:cNvSpPr txBox="1"/>
              <p:nvPr/>
            </p:nvSpPr>
            <p:spPr>
              <a:xfrm rot="16200000">
                <a:off x="1406963" y="4841309"/>
                <a:ext cx="622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grpSp>
      </p:grpSp>
      <p:pic>
        <p:nvPicPr>
          <p:cNvPr id="42" name="Picture 41" descr="background rectangle">
            <a:extLst>
              <a:ext uri="{FF2B5EF4-FFF2-40B4-BE49-F238E27FC236}">
                <a16:creationId xmlns:a16="http://schemas.microsoft.com/office/drawing/2014/main" id="{A4CD6C9A-0939-4506-A622-1341138274C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5" name="Title 3">
            <a:extLst>
              <a:ext uri="{FF2B5EF4-FFF2-40B4-BE49-F238E27FC236}">
                <a16:creationId xmlns:a16="http://schemas.microsoft.com/office/drawing/2014/main" id="{C85882BE-3106-4CB0-A1B4-6684F289CC6E}"/>
              </a:ext>
            </a:extLst>
          </p:cNvPr>
          <p:cNvSpPr txBox="1">
            <a:spLocks/>
          </p:cNvSpPr>
          <p:nvPr/>
        </p:nvSpPr>
        <p:spPr>
          <a:xfrm>
            <a:off x="0" y="296864"/>
            <a:ext cx="5842000"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 Word Jenga</a:t>
            </a:r>
            <a:endParaRPr lang="en-GB" sz="3600" b="1" dirty="0">
              <a:solidFill>
                <a:schemeClr val="bg1"/>
              </a:solidFill>
            </a:endParaRPr>
          </a:p>
        </p:txBody>
      </p:sp>
      <p:sp>
        <p:nvSpPr>
          <p:cNvPr id="46" name="Rounded Rectangle 46">
            <a:extLst>
              <a:ext uri="{FF2B5EF4-FFF2-40B4-BE49-F238E27FC236}">
                <a16:creationId xmlns:a16="http://schemas.microsoft.com/office/drawing/2014/main" id="{EE918B07-CB05-4671-AAE9-97174678F6E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04501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4" y="249869"/>
            <a:ext cx="6308751" cy="927112"/>
          </a:xfrm>
          <a:prstGeom prst="rect">
            <a:avLst/>
          </a:prstGeom>
        </p:spPr>
      </p:pic>
      <p:sp>
        <p:nvSpPr>
          <p:cNvPr id="4" name="Title 3"/>
          <p:cNvSpPr>
            <a:spLocks noGrp="1"/>
          </p:cNvSpPr>
          <p:nvPr>
            <p:ph type="title"/>
          </p:nvPr>
        </p:nvSpPr>
        <p:spPr>
          <a:xfrm>
            <a:off x="128765" y="362879"/>
            <a:ext cx="5335660" cy="548432"/>
          </a:xfrm>
        </p:spPr>
        <p:txBody>
          <a:bodyPr>
            <a:normAutofit/>
          </a:bodyPr>
          <a:lstStyle/>
          <a:p>
            <a:r>
              <a:rPr lang="fr-FR" sz="3000" b="1" dirty="0">
                <a:solidFill>
                  <a:schemeClr val="bg1"/>
                </a:solidFill>
                <a:latin typeface="Century Gothic" panose="020B0502020202020204" pitchFamily="34" charset="0"/>
              </a:rPr>
              <a:t>Word </a:t>
            </a:r>
            <a:r>
              <a:rPr lang="fr-FR" sz="3000" b="1" dirty="0" err="1">
                <a:solidFill>
                  <a:schemeClr val="bg1"/>
                </a:solidFill>
                <a:latin typeface="Century Gothic" panose="020B0502020202020204" pitchFamily="34" charset="0"/>
              </a:rPr>
              <a:t>Jenga</a:t>
            </a:r>
            <a:r>
              <a:rPr lang="fr-FR" sz="3000" b="1" dirty="0">
                <a:solidFill>
                  <a:schemeClr val="bg1"/>
                </a:solidFill>
                <a:latin typeface="Century Gothic" panose="020B0502020202020204" pitchFamily="34" charset="0"/>
              </a:rPr>
              <a:t> - </a:t>
            </a:r>
            <a:r>
              <a:rPr lang="fr-FR" sz="3000" b="1" dirty="0">
                <a:solidFill>
                  <a:schemeClr val="bg1"/>
                </a:solidFill>
              </a:rPr>
              <a:t>r</a:t>
            </a:r>
            <a:r>
              <a:rPr lang="fr-FR" sz="3000" b="1" dirty="0">
                <a:solidFill>
                  <a:schemeClr val="bg1"/>
                </a:solidFill>
                <a:latin typeface="Century Gothic" panose="020B0502020202020204" pitchFamily="34" charset="0"/>
              </a:rPr>
              <a:t>éponses</a:t>
            </a:r>
          </a:p>
        </p:txBody>
      </p:sp>
      <p:graphicFrame>
        <p:nvGraphicFramePr>
          <p:cNvPr id="42" name="Table 41" descr="Table for exercises">
            <a:extLst>
              <a:ext uri="{FF2B5EF4-FFF2-40B4-BE49-F238E27FC236}">
                <a16:creationId xmlns:a16="http://schemas.microsoft.com/office/drawing/2014/main" id="{176E07B1-85FD-49C8-B53A-71F07C371711}"/>
              </a:ext>
            </a:extLst>
          </p:cNvPr>
          <p:cNvGraphicFramePr>
            <a:graphicFrameLocks noGrp="1"/>
          </p:cNvGraphicFramePr>
          <p:nvPr>
            <p:extLst>
              <p:ext uri="{D42A27DB-BD31-4B8C-83A1-F6EECF244321}">
                <p14:modId xmlns:p14="http://schemas.microsoft.com/office/powerpoint/2010/main" val="3409495244"/>
              </p:ext>
            </p:extLst>
          </p:nvPr>
        </p:nvGraphicFramePr>
        <p:xfrm>
          <a:off x="737716" y="2586353"/>
          <a:ext cx="3408931" cy="2431189"/>
        </p:xfrm>
        <a:graphic>
          <a:graphicData uri="http://schemas.openxmlformats.org/drawingml/2006/table">
            <a:tbl>
              <a:tblPr firstRow="1" bandRow="1">
                <a:tableStyleId>{5940675A-B579-460E-94D1-54222C63F5DA}</a:tableStyleId>
              </a:tblPr>
              <a:tblGrid>
                <a:gridCol w="2013268">
                  <a:extLst>
                    <a:ext uri="{9D8B030D-6E8A-4147-A177-3AD203B41FA5}">
                      <a16:colId xmlns:a16="http://schemas.microsoft.com/office/drawing/2014/main" val="20000"/>
                    </a:ext>
                  </a:extLst>
                </a:gridCol>
                <a:gridCol w="1395663">
                  <a:extLst>
                    <a:ext uri="{9D8B030D-6E8A-4147-A177-3AD203B41FA5}">
                      <a16:colId xmlns:a16="http://schemas.microsoft.com/office/drawing/2014/main" val="2718503455"/>
                    </a:ext>
                  </a:extLst>
                </a:gridCol>
              </a:tblGrid>
              <a:tr h="331110">
                <a:tc>
                  <a:txBody>
                    <a:bodyPr/>
                    <a:lstStyle/>
                    <a:p>
                      <a:pPr algn="ctr"/>
                      <a:r>
                        <a:rPr lang="en-GB" sz="2000" b="1" dirty="0">
                          <a:solidFill>
                            <a:schemeClr val="accent5">
                              <a:lumMod val="50000"/>
                            </a:schemeClr>
                          </a:solidFill>
                        </a:rPr>
                        <a:t>Word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chemeClr val="accent5">
                              <a:lumMod val="50000"/>
                            </a:schemeClr>
                          </a:solidFill>
                        </a:rPr>
                        <a:t>Number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49989">
                <a:tc>
                  <a:txBody>
                    <a:bodyPr/>
                    <a:lstStyle/>
                    <a:p>
                      <a:r>
                        <a:rPr lang="en-GB" sz="2000" noProof="0" dirty="0">
                          <a:solidFill>
                            <a:srgbClr val="002060"/>
                          </a:solidFill>
                        </a:rPr>
                        <a:t>desk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6699"/>
                    </a:solidFill>
                  </a:tcPr>
                </a:tc>
                <a:tc>
                  <a:txBody>
                    <a:bodyPr/>
                    <a:lstStyle/>
                    <a:p>
                      <a:pPr algn="ct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31110">
                <a:tc>
                  <a:txBody>
                    <a:bodyPr/>
                    <a:lstStyle/>
                    <a:p>
                      <a:r>
                        <a:rPr lang="en-GB" sz="2000" noProof="0" dirty="0">
                          <a:solidFill>
                            <a:srgbClr val="002060"/>
                          </a:solidFill>
                        </a:rPr>
                        <a:t>team</a:t>
                      </a:r>
                      <a:endParaRPr lang="fr-FR" sz="2000" noProof="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F66"/>
                    </a:solidFill>
                  </a:tcPr>
                </a:tc>
                <a:tc>
                  <a:txBody>
                    <a:bodyPr/>
                    <a:lstStyle/>
                    <a:p>
                      <a:pPr algn="ct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31110">
                <a:tc>
                  <a:txBody>
                    <a:bodyPr/>
                    <a:lstStyle/>
                    <a:p>
                      <a:r>
                        <a:rPr lang="en-GB" sz="2000" b="0" noProof="0" dirty="0">
                          <a:solidFill>
                            <a:schemeClr val="accent1">
                              <a:lumMod val="50000"/>
                            </a:schemeClr>
                          </a:solidFill>
                        </a:rPr>
                        <a:t>sometimes</a:t>
                      </a:r>
                      <a:endParaRPr lang="fr-FR" sz="2000" b="0" noProof="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accent1"/>
                    </a:solidFill>
                  </a:tcPr>
                </a:tc>
                <a:tc>
                  <a:txBody>
                    <a:bodyPr/>
                    <a:lstStyle/>
                    <a:p>
                      <a:pPr algn="ct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31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rPr>
                        <a:t>on/on top of </a:t>
                      </a:r>
                      <a:r>
                        <a:rPr lang="fr-FR" sz="2000" noProof="0" dirty="0">
                          <a:solidFill>
                            <a:srgbClr val="002060"/>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9933"/>
                    </a:solidFill>
                  </a:tcPr>
                </a:tc>
                <a:tc>
                  <a:txBody>
                    <a:bodyPr/>
                    <a:lstStyle/>
                    <a:p>
                      <a:pPr algn="ct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31110">
                <a:tc>
                  <a:txBody>
                    <a:bodyPr/>
                    <a:lstStyle/>
                    <a:p>
                      <a:r>
                        <a:rPr lang="en-GB" sz="2000" noProof="0" dirty="0">
                          <a:solidFill>
                            <a:srgbClr val="002060"/>
                          </a:solidFill>
                        </a:rPr>
                        <a:t>under</a:t>
                      </a:r>
                      <a:endParaRPr lang="fr-FR" sz="2000" noProof="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92D050"/>
                    </a:solidFill>
                  </a:tcPr>
                </a:tc>
                <a:tc>
                  <a:txBody>
                    <a:bodyPr/>
                    <a:lstStyle/>
                    <a:p>
                      <a:pPr algn="ct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2" name="TextBox 101">
            <a:extLst>
              <a:ext uri="{FF2B5EF4-FFF2-40B4-BE49-F238E27FC236}">
                <a16:creationId xmlns:a16="http://schemas.microsoft.com/office/drawing/2014/main" id="{13058162-1A82-4B4A-8136-ED2F120FE6E2}"/>
              </a:ext>
            </a:extLst>
          </p:cNvPr>
          <p:cNvSpPr txBox="1"/>
          <p:nvPr/>
        </p:nvSpPr>
        <p:spPr>
          <a:xfrm>
            <a:off x="3182985" y="2876915"/>
            <a:ext cx="3955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4</a:t>
            </a:r>
          </a:p>
        </p:txBody>
      </p:sp>
      <p:sp>
        <p:nvSpPr>
          <p:cNvPr id="103" name="TextBox 102">
            <a:extLst>
              <a:ext uri="{FF2B5EF4-FFF2-40B4-BE49-F238E27FC236}">
                <a16:creationId xmlns:a16="http://schemas.microsoft.com/office/drawing/2014/main" id="{10B4AB4B-067C-4EA8-9379-499F7101E57B}"/>
              </a:ext>
            </a:extLst>
          </p:cNvPr>
          <p:cNvSpPr txBox="1"/>
          <p:nvPr/>
        </p:nvSpPr>
        <p:spPr>
          <a:xfrm>
            <a:off x="3156443" y="4544821"/>
            <a:ext cx="3472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7</a:t>
            </a:r>
          </a:p>
        </p:txBody>
      </p:sp>
      <p:sp>
        <p:nvSpPr>
          <p:cNvPr id="104" name="TextBox 103">
            <a:extLst>
              <a:ext uri="{FF2B5EF4-FFF2-40B4-BE49-F238E27FC236}">
                <a16:creationId xmlns:a16="http://schemas.microsoft.com/office/drawing/2014/main" id="{E95620CE-E3BA-4797-9D56-7CC7F3425114}"/>
              </a:ext>
            </a:extLst>
          </p:cNvPr>
          <p:cNvSpPr txBox="1"/>
          <p:nvPr/>
        </p:nvSpPr>
        <p:spPr>
          <a:xfrm>
            <a:off x="3179264" y="3745394"/>
            <a:ext cx="3955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000" b="1" dirty="0">
                <a:solidFill>
                  <a:srgbClr val="4472C4">
                    <a:lumMod val="50000"/>
                  </a:srgbClr>
                </a:solidFill>
                <a:latin typeface="Century Gothic" panose="020B0502020202020204" pitchFamily="34" charset="0"/>
              </a:rPr>
              <a:t>8</a:t>
            </a:r>
            <a:endParaRPr kumimoji="0" lang="fr-FR" sz="30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43CED90E-56BC-4EA5-A17F-BF9C48937D87}"/>
              </a:ext>
            </a:extLst>
          </p:cNvPr>
          <p:cNvSpPr txBox="1"/>
          <p:nvPr/>
        </p:nvSpPr>
        <p:spPr>
          <a:xfrm>
            <a:off x="3188107" y="3330464"/>
            <a:ext cx="3955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3</a:t>
            </a:r>
          </a:p>
        </p:txBody>
      </p:sp>
      <p:sp>
        <p:nvSpPr>
          <p:cNvPr id="106" name="TextBox 105">
            <a:extLst>
              <a:ext uri="{FF2B5EF4-FFF2-40B4-BE49-F238E27FC236}">
                <a16:creationId xmlns:a16="http://schemas.microsoft.com/office/drawing/2014/main" id="{BB222643-8969-4FAF-B5A6-07D21AA3A351}"/>
              </a:ext>
            </a:extLst>
          </p:cNvPr>
          <p:cNvSpPr txBox="1"/>
          <p:nvPr/>
        </p:nvSpPr>
        <p:spPr>
          <a:xfrm rot="10800000" flipH="1" flipV="1">
            <a:off x="3145861" y="4143246"/>
            <a:ext cx="3296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000" b="1" dirty="0">
                <a:solidFill>
                  <a:srgbClr val="4472C4">
                    <a:lumMod val="50000"/>
                  </a:srgbClr>
                </a:solidFill>
                <a:latin typeface="Century Gothic" panose="020B0502020202020204" pitchFamily="34" charset="0"/>
              </a:rPr>
              <a:t>6</a:t>
            </a:r>
            <a:endParaRPr kumimoji="0" lang="fr-FR" sz="30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Rounded Rectangle 46">
            <a:extLst>
              <a:ext uri="{FF2B5EF4-FFF2-40B4-BE49-F238E27FC236}">
                <a16:creationId xmlns:a16="http://schemas.microsoft.com/office/drawing/2014/main" id="{23F3F2D5-C1D8-4619-923B-C8EB69E1F67C}"/>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 lire</a:t>
            </a:r>
          </a:p>
        </p:txBody>
      </p:sp>
      <p:sp>
        <p:nvSpPr>
          <p:cNvPr id="109" name="TextBox 108">
            <a:extLst>
              <a:ext uri="{FF2B5EF4-FFF2-40B4-BE49-F238E27FC236}">
                <a16:creationId xmlns:a16="http://schemas.microsoft.com/office/drawing/2014/main" id="{78AEABB0-8D80-4882-8480-E094E7346574}"/>
              </a:ext>
            </a:extLst>
          </p:cNvPr>
          <p:cNvSpPr txBox="1"/>
          <p:nvPr/>
        </p:nvSpPr>
        <p:spPr>
          <a:xfrm>
            <a:off x="8410953" y="754911"/>
            <a:ext cx="842976" cy="461665"/>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116" name="TextBox 115">
            <a:extLst>
              <a:ext uri="{FF2B5EF4-FFF2-40B4-BE49-F238E27FC236}">
                <a16:creationId xmlns:a16="http://schemas.microsoft.com/office/drawing/2014/main" id="{A45C94ED-B8F0-47D3-B4BF-F425F40273AF}"/>
              </a:ext>
            </a:extLst>
          </p:cNvPr>
          <p:cNvSpPr txBox="1"/>
          <p:nvPr/>
        </p:nvSpPr>
        <p:spPr>
          <a:xfrm>
            <a:off x="7725208" y="5316179"/>
            <a:ext cx="1188783" cy="461665"/>
          </a:xfrm>
          <a:prstGeom prst="rect">
            <a:avLst/>
          </a:prstGeom>
          <a:solidFill>
            <a:schemeClr val="accent1"/>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solidFill>
                  <a:schemeClr val="accent1">
                    <a:lumMod val="50000"/>
                  </a:schemeClr>
                </a:solidFill>
              </a:rPr>
              <a:t>parfois</a:t>
            </a:r>
          </a:p>
        </p:txBody>
      </p:sp>
      <p:sp>
        <p:nvSpPr>
          <p:cNvPr id="117" name="TextBox 116">
            <a:extLst>
              <a:ext uri="{FF2B5EF4-FFF2-40B4-BE49-F238E27FC236}">
                <a16:creationId xmlns:a16="http://schemas.microsoft.com/office/drawing/2014/main" id="{799985D7-614E-4F8A-9A22-4C7639D4E245}"/>
              </a:ext>
            </a:extLst>
          </p:cNvPr>
          <p:cNvSpPr txBox="1"/>
          <p:nvPr/>
        </p:nvSpPr>
        <p:spPr>
          <a:xfrm rot="16200000">
            <a:off x="7712861" y="1418316"/>
            <a:ext cx="1173894" cy="461665"/>
          </a:xfrm>
          <a:prstGeom prst="rect">
            <a:avLst/>
          </a:prstGeom>
          <a:solidFill>
            <a:schemeClr val="accent1"/>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solidFill>
                  <a:schemeClr val="accent1">
                    <a:lumMod val="50000"/>
                  </a:schemeClr>
                </a:solidFill>
              </a:rPr>
              <a:t>parfois</a:t>
            </a:r>
          </a:p>
        </p:txBody>
      </p:sp>
      <p:sp>
        <p:nvSpPr>
          <p:cNvPr id="118" name="TextBox 117">
            <a:extLst>
              <a:ext uri="{FF2B5EF4-FFF2-40B4-BE49-F238E27FC236}">
                <a16:creationId xmlns:a16="http://schemas.microsoft.com/office/drawing/2014/main" id="{64D90320-40B5-425F-A592-E0F6A6BB2B6D}"/>
              </a:ext>
            </a:extLst>
          </p:cNvPr>
          <p:cNvSpPr txBox="1"/>
          <p:nvPr/>
        </p:nvSpPr>
        <p:spPr>
          <a:xfrm rot="16200000">
            <a:off x="7804429" y="2201331"/>
            <a:ext cx="969855" cy="461665"/>
          </a:xfrm>
          <a:prstGeom prst="rect">
            <a:avLst/>
          </a:prstGeom>
          <a:solidFill>
            <a:srgbClr val="92D050"/>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t>sous</a:t>
            </a:r>
          </a:p>
        </p:txBody>
      </p:sp>
      <p:sp>
        <p:nvSpPr>
          <p:cNvPr id="119" name="TextBox 118">
            <a:extLst>
              <a:ext uri="{FF2B5EF4-FFF2-40B4-BE49-F238E27FC236}">
                <a16:creationId xmlns:a16="http://schemas.microsoft.com/office/drawing/2014/main" id="{72C543E8-6137-4FD7-A812-B2B98F44960B}"/>
              </a:ext>
            </a:extLst>
          </p:cNvPr>
          <p:cNvSpPr txBox="1"/>
          <p:nvPr/>
        </p:nvSpPr>
        <p:spPr>
          <a:xfrm rot="5400000">
            <a:off x="7965027" y="1584743"/>
            <a:ext cx="1471853" cy="461665"/>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l’équipe</a:t>
            </a:r>
          </a:p>
        </p:txBody>
      </p:sp>
      <p:sp>
        <p:nvSpPr>
          <p:cNvPr id="122" name="TextBox 121">
            <a:extLst>
              <a:ext uri="{FF2B5EF4-FFF2-40B4-BE49-F238E27FC236}">
                <a16:creationId xmlns:a16="http://schemas.microsoft.com/office/drawing/2014/main" id="{22C703B4-743B-4A7E-BF79-03F1522880C2}"/>
              </a:ext>
            </a:extLst>
          </p:cNvPr>
          <p:cNvSpPr txBox="1"/>
          <p:nvPr/>
        </p:nvSpPr>
        <p:spPr>
          <a:xfrm rot="10800000">
            <a:off x="8417080" y="5693527"/>
            <a:ext cx="837590" cy="461665"/>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123" name="TextBox 122">
            <a:extLst>
              <a:ext uri="{FF2B5EF4-FFF2-40B4-BE49-F238E27FC236}">
                <a16:creationId xmlns:a16="http://schemas.microsoft.com/office/drawing/2014/main" id="{EBC2B59B-5FAF-46CB-88B2-0AD36CE41C6C}"/>
              </a:ext>
            </a:extLst>
          </p:cNvPr>
          <p:cNvSpPr txBox="1"/>
          <p:nvPr/>
        </p:nvSpPr>
        <p:spPr>
          <a:xfrm>
            <a:off x="7447232" y="5630640"/>
            <a:ext cx="1188783"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parfois</a:t>
            </a:r>
          </a:p>
        </p:txBody>
      </p:sp>
      <p:sp>
        <p:nvSpPr>
          <p:cNvPr id="124" name="TextBox 123">
            <a:extLst>
              <a:ext uri="{FF2B5EF4-FFF2-40B4-BE49-F238E27FC236}">
                <a16:creationId xmlns:a16="http://schemas.microsoft.com/office/drawing/2014/main" id="{7F0156C3-D000-4653-80D4-5FA20E53A3E1}"/>
              </a:ext>
            </a:extLst>
          </p:cNvPr>
          <p:cNvSpPr txBox="1"/>
          <p:nvPr/>
        </p:nvSpPr>
        <p:spPr>
          <a:xfrm rot="10800000">
            <a:off x="7712286" y="5085346"/>
            <a:ext cx="1195257"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parfois</a:t>
            </a:r>
          </a:p>
        </p:txBody>
      </p:sp>
      <p:sp>
        <p:nvSpPr>
          <p:cNvPr id="125" name="TextBox 124">
            <a:extLst>
              <a:ext uri="{FF2B5EF4-FFF2-40B4-BE49-F238E27FC236}">
                <a16:creationId xmlns:a16="http://schemas.microsoft.com/office/drawing/2014/main" id="{A6BCFB51-D2E3-4E5E-AED4-A781B2C3BF96}"/>
              </a:ext>
            </a:extLst>
          </p:cNvPr>
          <p:cNvSpPr txBox="1"/>
          <p:nvPr/>
        </p:nvSpPr>
        <p:spPr>
          <a:xfrm rot="5400000">
            <a:off x="6869273" y="2245876"/>
            <a:ext cx="1692831" cy="461665"/>
          </a:xfrm>
          <a:prstGeom prst="rect">
            <a:avLst/>
          </a:prstGeom>
          <a:solidFill>
            <a:srgbClr val="FF66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126" name="TextBox 125">
            <a:extLst>
              <a:ext uri="{FF2B5EF4-FFF2-40B4-BE49-F238E27FC236}">
                <a16:creationId xmlns:a16="http://schemas.microsoft.com/office/drawing/2014/main" id="{EC6A875B-3EB1-4A95-A389-6926C0C832B6}"/>
              </a:ext>
            </a:extLst>
          </p:cNvPr>
          <p:cNvSpPr txBox="1"/>
          <p:nvPr/>
        </p:nvSpPr>
        <p:spPr>
          <a:xfrm rot="16200000">
            <a:off x="8049946" y="2692711"/>
            <a:ext cx="1173893"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parfois</a:t>
            </a:r>
          </a:p>
        </p:txBody>
      </p:sp>
      <p:sp>
        <p:nvSpPr>
          <p:cNvPr id="127" name="TextBox 126">
            <a:extLst>
              <a:ext uri="{FF2B5EF4-FFF2-40B4-BE49-F238E27FC236}">
                <a16:creationId xmlns:a16="http://schemas.microsoft.com/office/drawing/2014/main" id="{CF5C886F-1144-4A42-BD6E-DCA06B1F611D}"/>
              </a:ext>
            </a:extLst>
          </p:cNvPr>
          <p:cNvSpPr txBox="1"/>
          <p:nvPr/>
        </p:nvSpPr>
        <p:spPr>
          <a:xfrm rot="5400000">
            <a:off x="7984195" y="3882434"/>
            <a:ext cx="1419818" cy="461665"/>
          </a:xfrm>
          <a:prstGeom prst="rect">
            <a:avLst/>
          </a:prstGeom>
          <a:solidFill>
            <a:srgbClr val="FFFF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l’équipe</a:t>
            </a:r>
          </a:p>
        </p:txBody>
      </p:sp>
      <p:sp>
        <p:nvSpPr>
          <p:cNvPr id="128" name="TextBox 127">
            <a:extLst>
              <a:ext uri="{FF2B5EF4-FFF2-40B4-BE49-F238E27FC236}">
                <a16:creationId xmlns:a16="http://schemas.microsoft.com/office/drawing/2014/main" id="{72312B2C-3E26-45F2-AABA-E1A9CDF0E9AA}"/>
              </a:ext>
            </a:extLst>
          </p:cNvPr>
          <p:cNvSpPr txBox="1"/>
          <p:nvPr/>
        </p:nvSpPr>
        <p:spPr>
          <a:xfrm rot="5400000">
            <a:off x="8417151" y="1499902"/>
            <a:ext cx="1232108"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parfois</a:t>
            </a:r>
          </a:p>
        </p:txBody>
      </p:sp>
      <p:sp>
        <p:nvSpPr>
          <p:cNvPr id="129" name="TextBox 128">
            <a:extLst>
              <a:ext uri="{FF2B5EF4-FFF2-40B4-BE49-F238E27FC236}">
                <a16:creationId xmlns:a16="http://schemas.microsoft.com/office/drawing/2014/main" id="{BFF30266-67B7-4350-87B1-64D1D69525C9}"/>
              </a:ext>
            </a:extLst>
          </p:cNvPr>
          <p:cNvSpPr txBox="1"/>
          <p:nvPr/>
        </p:nvSpPr>
        <p:spPr>
          <a:xfrm rot="16200000">
            <a:off x="7619938" y="4029774"/>
            <a:ext cx="683146" cy="461665"/>
          </a:xfrm>
          <a:prstGeom prst="rect">
            <a:avLst/>
          </a:prstGeom>
          <a:solidFill>
            <a:srgbClr val="FF99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130" name="TextBox 129">
            <a:extLst>
              <a:ext uri="{FF2B5EF4-FFF2-40B4-BE49-F238E27FC236}">
                <a16:creationId xmlns:a16="http://schemas.microsoft.com/office/drawing/2014/main" id="{4B44D1AC-8AE7-4208-BFB5-289E5C5957FC}"/>
              </a:ext>
            </a:extLst>
          </p:cNvPr>
          <p:cNvSpPr txBox="1"/>
          <p:nvPr/>
        </p:nvSpPr>
        <p:spPr>
          <a:xfrm rot="16200000">
            <a:off x="6849278" y="4132061"/>
            <a:ext cx="1604697" cy="461665"/>
          </a:xfrm>
          <a:prstGeom prst="rect">
            <a:avLst/>
          </a:prstGeom>
          <a:solidFill>
            <a:srgbClr val="FF66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131" name="TextBox 130">
            <a:extLst>
              <a:ext uri="{FF2B5EF4-FFF2-40B4-BE49-F238E27FC236}">
                <a16:creationId xmlns:a16="http://schemas.microsoft.com/office/drawing/2014/main" id="{CB195357-1109-438F-8AAE-0872D335EE39}"/>
              </a:ext>
            </a:extLst>
          </p:cNvPr>
          <p:cNvSpPr txBox="1"/>
          <p:nvPr/>
        </p:nvSpPr>
        <p:spPr>
          <a:xfrm rot="5400000">
            <a:off x="7513784" y="3402491"/>
            <a:ext cx="1677316" cy="461665"/>
          </a:xfrm>
          <a:prstGeom prst="rect">
            <a:avLst/>
          </a:prstGeom>
          <a:solidFill>
            <a:srgbClr val="FF66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132" name="TextBox 131">
            <a:extLst>
              <a:ext uri="{FF2B5EF4-FFF2-40B4-BE49-F238E27FC236}">
                <a16:creationId xmlns:a16="http://schemas.microsoft.com/office/drawing/2014/main" id="{CFA6E31C-705D-495F-96F9-D9C35E1F2F50}"/>
              </a:ext>
            </a:extLst>
          </p:cNvPr>
          <p:cNvSpPr txBox="1"/>
          <p:nvPr/>
        </p:nvSpPr>
        <p:spPr>
          <a:xfrm rot="16200000">
            <a:off x="7345100" y="2374474"/>
            <a:ext cx="1219478"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parfois</a:t>
            </a:r>
          </a:p>
        </p:txBody>
      </p:sp>
      <p:sp>
        <p:nvSpPr>
          <p:cNvPr id="133" name="TextBox 132">
            <a:extLst>
              <a:ext uri="{FF2B5EF4-FFF2-40B4-BE49-F238E27FC236}">
                <a16:creationId xmlns:a16="http://schemas.microsoft.com/office/drawing/2014/main" id="{EB65920D-13A0-4200-96D4-2B68283B17B9}"/>
              </a:ext>
            </a:extLst>
          </p:cNvPr>
          <p:cNvSpPr txBox="1"/>
          <p:nvPr/>
        </p:nvSpPr>
        <p:spPr>
          <a:xfrm rot="16200000">
            <a:off x="8510299" y="3811612"/>
            <a:ext cx="842976" cy="461665"/>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134" name="TextBox 133">
            <a:extLst>
              <a:ext uri="{FF2B5EF4-FFF2-40B4-BE49-F238E27FC236}">
                <a16:creationId xmlns:a16="http://schemas.microsoft.com/office/drawing/2014/main" id="{91DD531E-AA2F-4FF3-B686-18768EFEF247}"/>
              </a:ext>
            </a:extLst>
          </p:cNvPr>
          <p:cNvSpPr txBox="1"/>
          <p:nvPr/>
        </p:nvSpPr>
        <p:spPr>
          <a:xfrm rot="16200000">
            <a:off x="7210215" y="5181182"/>
            <a:ext cx="878372" cy="461665"/>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135" name="TextBox 134">
            <a:extLst>
              <a:ext uri="{FF2B5EF4-FFF2-40B4-BE49-F238E27FC236}">
                <a16:creationId xmlns:a16="http://schemas.microsoft.com/office/drawing/2014/main" id="{B66FAE0E-BE9E-42B2-9E33-0E8C1D05EDA8}"/>
              </a:ext>
            </a:extLst>
          </p:cNvPr>
          <p:cNvSpPr txBox="1"/>
          <p:nvPr/>
        </p:nvSpPr>
        <p:spPr>
          <a:xfrm rot="10800000">
            <a:off x="7776005" y="806915"/>
            <a:ext cx="621587" cy="461665"/>
          </a:xfrm>
          <a:prstGeom prst="rect">
            <a:avLst/>
          </a:prstGeom>
          <a:solidFill>
            <a:srgbClr val="FF99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136" name="TextBox 135">
            <a:extLst>
              <a:ext uri="{FF2B5EF4-FFF2-40B4-BE49-F238E27FC236}">
                <a16:creationId xmlns:a16="http://schemas.microsoft.com/office/drawing/2014/main" id="{A607A443-1249-49D1-A041-047D7CCE4C1B}"/>
              </a:ext>
            </a:extLst>
          </p:cNvPr>
          <p:cNvSpPr txBox="1"/>
          <p:nvPr/>
        </p:nvSpPr>
        <p:spPr>
          <a:xfrm>
            <a:off x="8361337" y="4704454"/>
            <a:ext cx="622218" cy="461665"/>
          </a:xfrm>
          <a:prstGeom prst="rect">
            <a:avLst/>
          </a:prstGeom>
          <a:solidFill>
            <a:srgbClr val="FF99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137" name="TextBox 136">
            <a:extLst>
              <a:ext uri="{FF2B5EF4-FFF2-40B4-BE49-F238E27FC236}">
                <a16:creationId xmlns:a16="http://schemas.microsoft.com/office/drawing/2014/main" id="{4F66CE89-2244-4EC2-9512-3020DAE2793F}"/>
              </a:ext>
            </a:extLst>
          </p:cNvPr>
          <p:cNvSpPr txBox="1"/>
          <p:nvPr/>
        </p:nvSpPr>
        <p:spPr>
          <a:xfrm rot="5400000">
            <a:off x="7717934" y="4668567"/>
            <a:ext cx="629798" cy="461665"/>
          </a:xfrm>
          <a:prstGeom prst="rect">
            <a:avLst/>
          </a:prstGeom>
          <a:solidFill>
            <a:srgbClr val="FF99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138" name="TextBox 137">
            <a:extLst>
              <a:ext uri="{FF2B5EF4-FFF2-40B4-BE49-F238E27FC236}">
                <a16:creationId xmlns:a16="http://schemas.microsoft.com/office/drawing/2014/main" id="{DD6E0E87-2DA6-41B5-9BDD-43A3E2599040}"/>
              </a:ext>
            </a:extLst>
          </p:cNvPr>
          <p:cNvSpPr txBox="1"/>
          <p:nvPr/>
        </p:nvSpPr>
        <p:spPr>
          <a:xfrm rot="16200000">
            <a:off x="7341106" y="3161110"/>
            <a:ext cx="629796" cy="461665"/>
          </a:xfrm>
          <a:prstGeom prst="rect">
            <a:avLst/>
          </a:prstGeom>
          <a:solidFill>
            <a:srgbClr val="FF99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
        <p:nvSpPr>
          <p:cNvPr id="139" name="TextBox 138">
            <a:extLst>
              <a:ext uri="{FF2B5EF4-FFF2-40B4-BE49-F238E27FC236}">
                <a16:creationId xmlns:a16="http://schemas.microsoft.com/office/drawing/2014/main" id="{249D3F5E-5502-4A84-8CAB-38E9D4AB1CC8}"/>
              </a:ext>
            </a:extLst>
          </p:cNvPr>
          <p:cNvSpPr txBox="1"/>
          <p:nvPr/>
        </p:nvSpPr>
        <p:spPr>
          <a:xfrm rot="16200000">
            <a:off x="8144132" y="2667004"/>
            <a:ext cx="1641800" cy="461665"/>
          </a:xfrm>
          <a:prstGeom prst="rect">
            <a:avLst/>
          </a:prstGeom>
          <a:solidFill>
            <a:srgbClr val="FF66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121" name="TextBox 120">
            <a:extLst>
              <a:ext uri="{FF2B5EF4-FFF2-40B4-BE49-F238E27FC236}">
                <a16:creationId xmlns:a16="http://schemas.microsoft.com/office/drawing/2014/main" id="{574F12B1-0568-47BE-99FF-F2663E9EF927}"/>
              </a:ext>
            </a:extLst>
          </p:cNvPr>
          <p:cNvSpPr txBox="1"/>
          <p:nvPr/>
        </p:nvSpPr>
        <p:spPr>
          <a:xfrm rot="16200000">
            <a:off x="8244911" y="4867986"/>
            <a:ext cx="1471852" cy="461665"/>
          </a:xfrm>
          <a:prstGeom prst="rect">
            <a:avLst/>
          </a:prstGeom>
          <a:solidFill>
            <a:srgbClr val="FFFF66"/>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000" b="0" i="0" u="none" strike="noStrike" cap="none" spc="0" normalizeH="0" baseline="0">
                <a:ln>
                  <a:noFill/>
                </a:ln>
                <a:solidFill>
                  <a:srgbClr val="4472C4">
                    <a:lumMod val="50000"/>
                  </a:srgbClr>
                </a:solidFill>
                <a:effectLst/>
                <a:uLnTx/>
                <a:uFillTx/>
                <a:latin typeface="Century Gothic" panose="020B0502020202020204" pitchFamily="34" charset="0"/>
              </a:defRPr>
            </a:lvl1pPr>
          </a:lstStyle>
          <a:p>
            <a:r>
              <a:rPr lang="fr-FR" sz="2400" dirty="0"/>
              <a:t>l’équipe</a:t>
            </a:r>
          </a:p>
        </p:txBody>
      </p:sp>
      <p:sp>
        <p:nvSpPr>
          <p:cNvPr id="112" name="TextBox 111">
            <a:extLst>
              <a:ext uri="{FF2B5EF4-FFF2-40B4-BE49-F238E27FC236}">
                <a16:creationId xmlns:a16="http://schemas.microsoft.com/office/drawing/2014/main" id="{605E37EB-D368-48F6-BC62-B4C75C0590BD}"/>
              </a:ext>
            </a:extLst>
          </p:cNvPr>
          <p:cNvSpPr txBox="1"/>
          <p:nvPr/>
        </p:nvSpPr>
        <p:spPr>
          <a:xfrm rot="5400000">
            <a:off x="7583399" y="3387851"/>
            <a:ext cx="842976" cy="461665"/>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113" name="TextBox 112">
            <a:extLst>
              <a:ext uri="{FF2B5EF4-FFF2-40B4-BE49-F238E27FC236}">
                <a16:creationId xmlns:a16="http://schemas.microsoft.com/office/drawing/2014/main" id="{5393C524-1C9B-4AE1-B462-BF214A4F6FBE}"/>
              </a:ext>
            </a:extLst>
          </p:cNvPr>
          <p:cNvSpPr txBox="1"/>
          <p:nvPr/>
        </p:nvSpPr>
        <p:spPr>
          <a:xfrm rot="16200000">
            <a:off x="7236837" y="990732"/>
            <a:ext cx="842976" cy="461665"/>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sp>
        <p:nvSpPr>
          <p:cNvPr id="114" name="TextBox 113">
            <a:extLst>
              <a:ext uri="{FF2B5EF4-FFF2-40B4-BE49-F238E27FC236}">
                <a16:creationId xmlns:a16="http://schemas.microsoft.com/office/drawing/2014/main" id="{6EF93061-0B7D-4CCB-B224-78EE4608ECD8}"/>
              </a:ext>
            </a:extLst>
          </p:cNvPr>
          <p:cNvSpPr txBox="1"/>
          <p:nvPr/>
        </p:nvSpPr>
        <p:spPr>
          <a:xfrm rot="5400000">
            <a:off x="7434251" y="1387386"/>
            <a:ext cx="1173893"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parfois</a:t>
            </a:r>
          </a:p>
        </p:txBody>
      </p:sp>
      <p:sp>
        <p:nvSpPr>
          <p:cNvPr id="115" name="TextBox 114">
            <a:extLst>
              <a:ext uri="{FF2B5EF4-FFF2-40B4-BE49-F238E27FC236}">
                <a16:creationId xmlns:a16="http://schemas.microsoft.com/office/drawing/2014/main" id="{6105AC95-6220-4D9C-8877-52C3A4AEE7AA}"/>
              </a:ext>
            </a:extLst>
          </p:cNvPr>
          <p:cNvSpPr txBox="1"/>
          <p:nvPr/>
        </p:nvSpPr>
        <p:spPr>
          <a:xfrm rot="16200000">
            <a:off x="7998388" y="4379568"/>
            <a:ext cx="622218" cy="461665"/>
          </a:xfrm>
          <a:prstGeom prst="rect">
            <a:avLst/>
          </a:prstGeom>
          <a:solidFill>
            <a:srgbClr val="FF99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spTree>
    <p:extLst>
      <p:ext uri="{BB962C8B-B14F-4D97-AF65-F5344CB8AC3E}">
        <p14:creationId xmlns:p14="http://schemas.microsoft.com/office/powerpoint/2010/main" val="32739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3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3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1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1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1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3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3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06" grpId="0"/>
      <p:bldP spid="109" grpId="0" animBg="1"/>
      <p:bldP spid="116" grpId="0" animBg="1"/>
      <p:bldP spid="117" grpId="0" animBg="1"/>
      <p:bldP spid="118" grpId="0" animBg="1"/>
      <p:bldP spid="119"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21" grpId="0" animBg="1"/>
      <p:bldP spid="112" grpId="0" animBg="1"/>
      <p:bldP spid="113" grpId="0" animBg="1"/>
      <p:bldP spid="114" grpId="0" animBg="1"/>
      <p:bldP spid="1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dormir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sleep|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dort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[sleeps| is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 name="Picture 4" descr="Free Sleeping Baby Cliparts, Download Free Clip Art, Free Clip Art ...">
            <a:extLst>
              <a:ext uri="{FF2B5EF4-FFF2-40B4-BE49-F238E27FC236}">
                <a16:creationId xmlns:a16="http://schemas.microsoft.com/office/drawing/2014/main" id="{79506DC8-3610-407B-B852-6D0B33036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242" y="467440"/>
            <a:ext cx="3330358" cy="2542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dorm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or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dormir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sleep|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dor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dort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[sleeps| is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2;p12" descr="question mark action button">
            <a:hlinkClick r:id="" action="ppaction://noaction">
              <a:snd r:embed="rId3" name="dormi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dorm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do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dort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[sleeps| is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dort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au lit.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909067" y="5166000"/>
            <a:ext cx="8373865" cy="612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sleeps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sleeping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bed.]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d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dort au l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dormir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sleep|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dormir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lit.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985681" y="5165639"/>
            <a:ext cx="8220637" cy="61236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sleep</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sleeping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bed.]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dorm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aime dormir au l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dor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dort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[sleeps| is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il dort au lit.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au lit.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4440248" y="4039200"/>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dort</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sleeps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sleeping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bed.]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d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dort au l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160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sleep| sleeping]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dormi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dormir</a:t>
            </a:r>
            <a:endParaRPr sz="11500" dirty="0"/>
          </a:p>
        </p:txBody>
      </p:sp>
      <p:sp>
        <p:nvSpPr>
          <p:cNvPr id="106" name="Google Shape;106;p16" descr="question mark action button">
            <a:hlinkClick r:id="" action="ppaction://noaction">
              <a:snd r:embed="rId4" name="il aime dormir au lit.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au lit.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5029200" y="3960890"/>
            <a:ext cx="26817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dormir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sleep</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sleeping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bed.]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dorm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aime dormir au l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EA45B3FD-5539-4D9F-AF5F-438E11F004DA}"/>
              </a:ext>
            </a:extLst>
          </p:cNvPr>
          <p:cNvSpPr txBox="1"/>
          <p:nvPr/>
        </p:nvSpPr>
        <p:spPr>
          <a:xfrm>
            <a:off x="3108011" y="5125834"/>
            <a:ext cx="849343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sleeps / she is sleeping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3108011" y="4284168"/>
            <a:ext cx="816958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 sleeps / he is sleeping</a:t>
            </a:r>
          </a:p>
        </p:txBody>
      </p:sp>
      <p:sp>
        <p:nvSpPr>
          <p:cNvPr id="4" name="Rectangle 3">
            <a:extLst>
              <a:ext uri="{FF2B5EF4-FFF2-40B4-BE49-F238E27FC236}">
                <a16:creationId xmlns:a16="http://schemas.microsoft.com/office/drawing/2014/main" id="{8132F48A-915B-4E31-8C93-5D8BB29C529D}"/>
              </a:ext>
            </a:extLst>
          </p:cNvPr>
          <p:cNvSpPr/>
          <p:nvPr/>
        </p:nvSpPr>
        <p:spPr>
          <a:xfrm>
            <a:off x="145145" y="1437365"/>
            <a:ext cx="1190170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This is the pattern of endings for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first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second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third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person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singular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forms of </a:t>
            </a:r>
            <a:r>
              <a:rPr kumimoji="0" lang="en-GB" sz="2400" b="0" i="1"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dormir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829ABE20-583E-4FFA-A34C-A512B8D2D5E2}"/>
              </a:ext>
            </a:extLst>
          </p:cNvPr>
          <p:cNvSpPr txBox="1"/>
          <p:nvPr/>
        </p:nvSpPr>
        <p:spPr>
          <a:xfrm>
            <a:off x="392795" y="2600836"/>
            <a:ext cx="2412360"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dor</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3108010" y="2600836"/>
            <a:ext cx="736948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sleep / I am sleeping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264962" y="4273499"/>
            <a:ext cx="2540193"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dor</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t</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0" name="Rectangle 9">
            <a:extLst>
              <a:ext uri="{FF2B5EF4-FFF2-40B4-BE49-F238E27FC236}">
                <a16:creationId xmlns:a16="http://schemas.microsoft.com/office/drawing/2014/main" id="{618442BA-8AE7-4F81-8308-5BDF92A8A587}"/>
              </a:ext>
            </a:extLst>
          </p:cNvPr>
          <p:cNvSpPr/>
          <p:nvPr/>
        </p:nvSpPr>
        <p:spPr>
          <a:xfrm>
            <a:off x="82571" y="5125834"/>
            <a:ext cx="272258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dor</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t</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1785505-E840-45D2-8EFC-A07818020BB4}"/>
              </a:ext>
            </a:extLst>
          </p:cNvPr>
          <p:cNvSpPr txBox="1"/>
          <p:nvPr/>
        </p:nvSpPr>
        <p:spPr>
          <a:xfrm>
            <a:off x="-141485" y="3442502"/>
            <a:ext cx="294664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dor</a:t>
            </a:r>
            <a:r>
              <a:rPr kumimoji="0" lang="en-GB" sz="48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endPar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C2CD311-430F-47DC-AB63-9F70C17F3870}"/>
              </a:ext>
            </a:extLst>
          </p:cNvPr>
          <p:cNvSpPr txBox="1"/>
          <p:nvPr/>
        </p:nvSpPr>
        <p:spPr>
          <a:xfrm>
            <a:off x="3108011" y="3442502"/>
            <a:ext cx="881902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sleep / you</a:t>
            </a:r>
            <a:r>
              <a:rPr kumimoji="0" lang="en-GB" sz="48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are sleeping</a:t>
            </a:r>
            <a:endPar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Using the verb ‘</a:t>
            </a:r>
            <a:r>
              <a:rPr lang="en-GB" sz="3600" b="1" dirty="0" err="1">
                <a:solidFill>
                  <a:srgbClr val="FFFFFF"/>
                </a:solidFill>
                <a:ea typeface="+mn-ea"/>
                <a:cs typeface="+mn-cs"/>
              </a:rPr>
              <a:t>dormir</a:t>
            </a:r>
            <a:r>
              <a:rPr lang="en-GB" sz="3600" b="1" i="0" spc="0" baseline="0" dirty="0">
                <a:ln>
                  <a:noFill/>
                </a:ln>
                <a:solidFill>
                  <a:srgbClr val="FFFFFF"/>
                </a:solidFill>
                <a:effectLst/>
                <a:latin typeface="Century Gothic" panose="020B0502020202020204" pitchFamily="34" charset="0"/>
                <a:ea typeface="+mn-ea"/>
                <a:cs typeface="+mn-cs"/>
              </a:rPr>
              <a:t>’</a:t>
            </a:r>
            <a:endParaRPr lang="en-GB" dirty="0">
              <a:effectLst/>
            </a:endParaRPr>
          </a:p>
        </p:txBody>
      </p:sp>
      <p:sp>
        <p:nvSpPr>
          <p:cNvPr id="14" name="TextBox 13">
            <a:extLst>
              <a:ext uri="{FF2B5EF4-FFF2-40B4-BE49-F238E27FC236}">
                <a16:creationId xmlns:a16="http://schemas.microsoft.com/office/drawing/2014/main" id="{D871DFE7-447A-4C1A-84BB-C5492C230E18}"/>
              </a:ext>
            </a:extLst>
          </p:cNvPr>
          <p:cNvSpPr txBox="1"/>
          <p:nvPr/>
        </p:nvSpPr>
        <p:spPr>
          <a:xfrm>
            <a:off x="657705" y="1188855"/>
            <a:ext cx="5351064" cy="1428214"/>
          </a:xfrm>
          <a:prstGeom prst="wedgeEllipseCallout">
            <a:avLst>
              <a:gd name="adj1" fmla="val -13548"/>
              <a:gd name="adj2" fmla="val 65446"/>
            </a:avLst>
          </a:prstGeom>
          <a:solidFill>
            <a:srgbClr val="115076"/>
          </a:solidFill>
          <a:ln>
            <a:solidFill>
              <a:srgbClr val="EE6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seen this pattern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endings before: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sortir</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also follows this pattern.</a:t>
            </a:r>
          </a:p>
        </p:txBody>
      </p:sp>
      <p:sp>
        <p:nvSpPr>
          <p:cNvPr id="18" name="TextBox 17">
            <a:extLst>
              <a:ext uri="{FF2B5EF4-FFF2-40B4-BE49-F238E27FC236}">
                <a16:creationId xmlns:a16="http://schemas.microsoft.com/office/drawing/2014/main" id="{4ED4A2DB-9AF2-4BED-B894-28EDE23ACEFA}"/>
              </a:ext>
            </a:extLst>
          </p:cNvPr>
          <p:cNvSpPr txBox="1"/>
          <p:nvPr/>
        </p:nvSpPr>
        <p:spPr>
          <a:xfrm>
            <a:off x="6174185" y="1539818"/>
            <a:ext cx="5351064" cy="995422"/>
          </a:xfrm>
          <a:prstGeom prst="wedgeEllipseCallout">
            <a:avLst>
              <a:gd name="adj1" fmla="val -48792"/>
              <a:gd name="adj2" fmla="val 53441"/>
            </a:avLst>
          </a:prstGeom>
          <a:solidFill>
            <a:srgbClr val="115076"/>
          </a:solidFill>
          <a:ln>
            <a:solidFill>
              <a:srgbClr val="EE6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All of these verb</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forms sound the same due to the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SFC</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7" name="Picture 16" descr="background rectangle">
            <a:extLst>
              <a:ext uri="{FF2B5EF4-FFF2-40B4-BE49-F238E27FC236}">
                <a16:creationId xmlns:a16="http://schemas.microsoft.com/office/drawing/2014/main" id="{8C8BE848-E15B-4323-B846-E599AC48260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10054C86-0F61-4264-BCEB-E64CAB1E47B8}"/>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Using the verb ‘</a:t>
            </a:r>
            <a:r>
              <a:rPr lang="en-GB" sz="3600" b="1" dirty="0" err="1">
                <a:solidFill>
                  <a:schemeClr val="bg1"/>
                </a:solidFill>
              </a:rPr>
              <a:t>dormir</a:t>
            </a:r>
            <a:r>
              <a:rPr lang="en-GB" sz="3600" b="1" dirty="0">
                <a:solidFill>
                  <a:schemeClr val="bg1"/>
                </a:solidFill>
              </a:rPr>
              <a:t>’</a:t>
            </a:r>
          </a:p>
        </p:txBody>
      </p:sp>
      <p:sp>
        <p:nvSpPr>
          <p:cNvPr id="20" name="Rounded Rectangle 46">
            <a:extLst>
              <a:ext uri="{FF2B5EF4-FFF2-40B4-BE49-F238E27FC236}">
                <a16:creationId xmlns:a16="http://schemas.microsoft.com/office/drawing/2014/main" id="{D578B4C1-1EEC-4CA4-8176-2E8EDE9B7E44}"/>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30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7" grpId="0" animBg="1"/>
      <p:bldP spid="10" grpId="0"/>
      <p:bldP spid="14"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Qui </a:t>
            </a:r>
            <a:r>
              <a:rPr lang="en-GB" sz="3600" b="1" i="0" spc="0" baseline="0" dirty="0" err="1">
                <a:ln>
                  <a:noFill/>
                </a:ln>
                <a:solidFill>
                  <a:srgbClr val="FFFFFF"/>
                </a:solidFill>
                <a:effectLst/>
                <a:latin typeface="Century Gothic" panose="020B0502020202020204" pitchFamily="34" charset="0"/>
                <a:ea typeface="+mn-ea"/>
                <a:cs typeface="+mn-cs"/>
              </a:rPr>
              <a:t>dort</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où</a:t>
            </a:r>
            <a:r>
              <a:rPr lang="en-GB" sz="3600" b="1" i="0" spc="0" baseline="0" dirty="0">
                <a:ln>
                  <a:noFill/>
                </a:ln>
                <a:solidFill>
                  <a:srgbClr val="FFFFFF"/>
                </a:solidFill>
                <a:effectLst/>
                <a:latin typeface="Century Gothic" panose="020B0502020202020204" pitchFamily="34" charset="0"/>
                <a:ea typeface="+mn-ea"/>
                <a:cs typeface="+mn-cs"/>
              </a:rPr>
              <a:t> et </a:t>
            </a:r>
            <a:r>
              <a:rPr lang="en-GB" sz="3600" b="1" i="0" spc="0" baseline="0" dirty="0" err="1">
                <a:ln>
                  <a:noFill/>
                </a:ln>
                <a:solidFill>
                  <a:srgbClr val="FFFFFF"/>
                </a:solidFill>
                <a:effectLst/>
                <a:latin typeface="Century Gothic" panose="020B0502020202020204" pitchFamily="34" charset="0"/>
                <a:ea typeface="+mn-ea"/>
                <a:cs typeface="+mn-cs"/>
              </a:rPr>
              <a:t>quand</a:t>
            </a:r>
            <a:r>
              <a:rPr lang="en-GB" sz="3600" b="1" i="0" spc="0" baseline="0" dirty="0">
                <a:ln>
                  <a:noFill/>
                </a:ln>
                <a:solidFill>
                  <a:srgbClr val="FFFFFF"/>
                </a:solidFill>
                <a:effectLst/>
                <a:latin typeface="Century Gothic" panose="020B0502020202020204" pitchFamily="34" charset="0"/>
                <a:ea typeface="+mn-ea"/>
                <a:cs typeface="+mn-cs"/>
              </a:rPr>
              <a:t> ?</a:t>
            </a:r>
            <a:endParaRPr lang="en-GB" dirty="0">
              <a:effectLst/>
            </a:endParaRPr>
          </a:p>
        </p:txBody>
      </p:sp>
      <p:sp>
        <p:nvSpPr>
          <p:cNvPr id="15" name="TextBox 14">
            <a:extLst>
              <a:ext uri="{FF2B5EF4-FFF2-40B4-BE49-F238E27FC236}">
                <a16:creationId xmlns:a16="http://schemas.microsoft.com/office/drawing/2014/main" id="{1B5BF9DE-5F40-4A7A-A7C9-29FDB9CA0AE4}"/>
              </a:ext>
            </a:extLst>
          </p:cNvPr>
          <p:cNvSpPr txBox="1"/>
          <p:nvPr/>
        </p:nvSpPr>
        <p:spPr>
          <a:xfrm>
            <a:off x="210729" y="1356760"/>
            <a:ext cx="7816563" cy="769441"/>
          </a:xfrm>
          <a:prstGeom prst="rect">
            <a:avLst/>
          </a:prstGeom>
          <a:noFill/>
        </p:spPr>
        <p:txBody>
          <a:bodyPr wrap="none" rtlCol="0">
            <a:spAutoFit/>
          </a:bodyPr>
          <a:lstStyle/>
          <a:p>
            <a:r>
              <a:rPr lang="en-GB" sz="2200" dirty="0">
                <a:solidFill>
                  <a:srgbClr val="1F4E79"/>
                </a:solidFill>
              </a:rPr>
              <a:t>Amir </a:t>
            </a:r>
            <a:r>
              <a:rPr lang="en-GB" sz="2200" dirty="0" err="1">
                <a:solidFill>
                  <a:srgbClr val="1F4E79"/>
                </a:solidFill>
              </a:rPr>
              <a:t>écrit</a:t>
            </a:r>
            <a:r>
              <a:rPr lang="en-GB" sz="2200" dirty="0">
                <a:solidFill>
                  <a:srgbClr val="1F4E79"/>
                </a:solidFill>
              </a:rPr>
              <a:t> </a:t>
            </a:r>
            <a:r>
              <a:rPr lang="en-GB" sz="2200" dirty="0" err="1">
                <a:solidFill>
                  <a:srgbClr val="1F4E79"/>
                </a:solidFill>
              </a:rPr>
              <a:t>où</a:t>
            </a:r>
            <a:r>
              <a:rPr lang="en-GB" sz="2200" dirty="0">
                <a:solidFill>
                  <a:srgbClr val="1F4E79"/>
                </a:solidFill>
              </a:rPr>
              <a:t> </a:t>
            </a:r>
            <a:r>
              <a:rPr lang="en-GB" sz="2200" dirty="0" err="1">
                <a:solidFill>
                  <a:srgbClr val="1F4E79"/>
                </a:solidFill>
              </a:rPr>
              <a:t>il</a:t>
            </a:r>
            <a:r>
              <a:rPr lang="en-GB" sz="2200" dirty="0">
                <a:solidFill>
                  <a:srgbClr val="1F4E79"/>
                </a:solidFill>
              </a:rPr>
              <a:t> </a:t>
            </a:r>
            <a:r>
              <a:rPr lang="en-GB" sz="2200" dirty="0" err="1">
                <a:solidFill>
                  <a:srgbClr val="1F4E79"/>
                </a:solidFill>
              </a:rPr>
              <a:t>dort</a:t>
            </a:r>
            <a:r>
              <a:rPr lang="en-GB" sz="2200" dirty="0">
                <a:solidFill>
                  <a:srgbClr val="1F4E79"/>
                </a:solidFill>
              </a:rPr>
              <a:t>, et </a:t>
            </a:r>
            <a:r>
              <a:rPr lang="en-GB" sz="2200" dirty="0" err="1">
                <a:solidFill>
                  <a:srgbClr val="1F4E79"/>
                </a:solidFill>
              </a:rPr>
              <a:t>où</a:t>
            </a:r>
            <a:r>
              <a:rPr lang="en-GB" sz="2200" dirty="0">
                <a:solidFill>
                  <a:srgbClr val="1F4E79"/>
                </a:solidFill>
              </a:rPr>
              <a:t> Apollon (le </a:t>
            </a:r>
            <a:r>
              <a:rPr lang="en-GB" sz="2200" dirty="0" err="1">
                <a:solidFill>
                  <a:srgbClr val="1F4E79"/>
                </a:solidFill>
              </a:rPr>
              <a:t>chien</a:t>
            </a:r>
            <a:r>
              <a:rPr lang="en-GB" sz="2200" dirty="0">
                <a:solidFill>
                  <a:srgbClr val="1F4E79"/>
                </a:solidFill>
              </a:rPr>
              <a:t> </a:t>
            </a:r>
            <a:r>
              <a:rPr lang="en-GB" sz="2200" dirty="0" err="1">
                <a:solidFill>
                  <a:srgbClr val="1F4E79"/>
                </a:solidFill>
              </a:rPr>
              <a:t>d’Amir</a:t>
            </a:r>
            <a:r>
              <a:rPr lang="en-GB" sz="2200" dirty="0">
                <a:solidFill>
                  <a:srgbClr val="1F4E79"/>
                </a:solidFill>
              </a:rPr>
              <a:t>) </a:t>
            </a:r>
            <a:r>
              <a:rPr lang="en-GB" sz="2200" dirty="0" err="1">
                <a:solidFill>
                  <a:srgbClr val="1F4E79"/>
                </a:solidFill>
              </a:rPr>
              <a:t>dort</a:t>
            </a:r>
            <a:r>
              <a:rPr lang="en-GB" sz="2200" dirty="0">
                <a:solidFill>
                  <a:srgbClr val="1F4E79"/>
                </a:solidFill>
              </a:rPr>
              <a:t>.</a:t>
            </a:r>
          </a:p>
          <a:p>
            <a:r>
              <a:rPr lang="en-GB" sz="2200" dirty="0">
                <a:solidFill>
                  <a:srgbClr val="1F4E79"/>
                </a:solidFill>
              </a:rPr>
              <a:t>Qui </a:t>
            </a:r>
            <a:r>
              <a:rPr lang="en-GB" sz="2200" dirty="0" err="1">
                <a:solidFill>
                  <a:srgbClr val="1F4E79"/>
                </a:solidFill>
              </a:rPr>
              <a:t>dort</a:t>
            </a:r>
            <a:r>
              <a:rPr lang="en-GB" sz="2200" dirty="0">
                <a:solidFill>
                  <a:srgbClr val="1F4E79"/>
                </a:solidFill>
              </a:rPr>
              <a:t> </a:t>
            </a:r>
            <a:r>
              <a:rPr lang="en-GB" sz="2200" dirty="0" err="1">
                <a:solidFill>
                  <a:srgbClr val="1F4E79"/>
                </a:solidFill>
              </a:rPr>
              <a:t>où</a:t>
            </a:r>
            <a:r>
              <a:rPr lang="en-GB" sz="2200" dirty="0">
                <a:solidFill>
                  <a:srgbClr val="1F4E79"/>
                </a:solidFill>
              </a:rPr>
              <a:t>, et </a:t>
            </a:r>
            <a:r>
              <a:rPr lang="en-GB" sz="2200" dirty="0" err="1">
                <a:solidFill>
                  <a:srgbClr val="1F4E79"/>
                </a:solidFill>
              </a:rPr>
              <a:t>quand</a:t>
            </a:r>
            <a:r>
              <a:rPr lang="en-GB" sz="2200" dirty="0">
                <a:solidFill>
                  <a:srgbClr val="1F4E79"/>
                </a:solidFill>
              </a:rPr>
              <a:t> ? Coche </a:t>
            </a:r>
            <a:r>
              <a:rPr lang="en-GB" sz="2200" b="1" dirty="0">
                <a:solidFill>
                  <a:srgbClr val="1F4E79"/>
                </a:solidFill>
              </a:rPr>
              <a:t>Amir (je) </a:t>
            </a:r>
            <a:r>
              <a:rPr lang="en-GB" sz="2200" dirty="0" err="1">
                <a:solidFill>
                  <a:srgbClr val="1F4E79"/>
                </a:solidFill>
              </a:rPr>
              <a:t>ou</a:t>
            </a:r>
            <a:r>
              <a:rPr lang="en-GB" sz="2200" dirty="0">
                <a:solidFill>
                  <a:srgbClr val="1F4E79"/>
                </a:solidFill>
              </a:rPr>
              <a:t> </a:t>
            </a:r>
            <a:r>
              <a:rPr lang="en-GB" sz="2200" b="1" dirty="0">
                <a:solidFill>
                  <a:srgbClr val="1F4E79"/>
                </a:solidFill>
              </a:rPr>
              <a:t>Apollon (</a:t>
            </a:r>
            <a:r>
              <a:rPr lang="en-GB" sz="2200" b="1" dirty="0" err="1">
                <a:solidFill>
                  <a:srgbClr val="1F4E79"/>
                </a:solidFill>
              </a:rPr>
              <a:t>il</a:t>
            </a:r>
            <a:r>
              <a:rPr lang="en-GB" sz="2200" b="1" dirty="0">
                <a:solidFill>
                  <a:srgbClr val="1F4E79"/>
                </a:solidFill>
              </a:rPr>
              <a:t>)</a:t>
            </a:r>
            <a:r>
              <a:rPr lang="en-GB" sz="2200" dirty="0">
                <a:solidFill>
                  <a:srgbClr val="1F4E79"/>
                </a:solidFill>
              </a:rPr>
              <a:t>.</a:t>
            </a:r>
          </a:p>
        </p:txBody>
      </p:sp>
      <p:graphicFrame>
        <p:nvGraphicFramePr>
          <p:cNvPr id="17" name="Table 16">
            <a:extLst>
              <a:ext uri="{FF2B5EF4-FFF2-40B4-BE49-F238E27FC236}">
                <a16:creationId xmlns:a16="http://schemas.microsoft.com/office/drawing/2014/main" id="{52375A54-6E6E-407E-B05D-FB36BB6D5325}"/>
              </a:ext>
            </a:extLst>
          </p:cNvPr>
          <p:cNvGraphicFramePr>
            <a:graphicFrameLocks noGrp="1"/>
          </p:cNvGraphicFramePr>
          <p:nvPr>
            <p:extLst>
              <p:ext uri="{D42A27DB-BD31-4B8C-83A1-F6EECF244321}">
                <p14:modId xmlns:p14="http://schemas.microsoft.com/office/powerpoint/2010/main" val="1920525991"/>
              </p:ext>
            </p:extLst>
          </p:nvPr>
        </p:nvGraphicFramePr>
        <p:xfrm>
          <a:off x="2581458" y="1994989"/>
          <a:ext cx="9360000" cy="399288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760972202"/>
                    </a:ext>
                  </a:extLst>
                </a:gridCol>
                <a:gridCol w="5040000">
                  <a:extLst>
                    <a:ext uri="{9D8B030D-6E8A-4147-A177-3AD203B41FA5}">
                      <a16:colId xmlns:a16="http://schemas.microsoft.com/office/drawing/2014/main" val="2907373685"/>
                    </a:ext>
                  </a:extLst>
                </a:gridCol>
                <a:gridCol w="1800000">
                  <a:extLst>
                    <a:ext uri="{9D8B030D-6E8A-4147-A177-3AD203B41FA5}">
                      <a16:colId xmlns:a16="http://schemas.microsoft.com/office/drawing/2014/main" val="3189765698"/>
                    </a:ext>
                  </a:extLst>
                </a:gridCol>
                <a:gridCol w="1800000">
                  <a:extLst>
                    <a:ext uri="{9D8B030D-6E8A-4147-A177-3AD203B41FA5}">
                      <a16:colId xmlns:a16="http://schemas.microsoft.com/office/drawing/2014/main" val="4177571359"/>
                    </a:ext>
                  </a:extLst>
                </a:gridCol>
              </a:tblGrid>
              <a:tr h="720000">
                <a:tc>
                  <a:txBody>
                    <a:bodyPr/>
                    <a:lstStyle/>
                    <a:p>
                      <a:endParaRPr lang="en-GB" sz="2000" dirty="0">
                        <a:solidFill>
                          <a:schemeClr val="accent1">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no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pPr algn="ctr"/>
                      <a:r>
                        <a:rPr lang="en-GB" sz="2400" b="1" dirty="0">
                          <a:solidFill>
                            <a:schemeClr val="accent1">
                              <a:lumMod val="50000"/>
                            </a:schemeClr>
                          </a:solidFill>
                        </a:rPr>
                        <a:t>Amir</a:t>
                      </a:r>
                    </a:p>
                    <a:p>
                      <a:pPr algn="ctr"/>
                      <a:r>
                        <a:rPr lang="en-GB" sz="2400" b="1" dirty="0">
                          <a:solidFill>
                            <a:schemeClr val="accent1">
                              <a:lumMod val="50000"/>
                            </a:schemeClr>
                          </a:solidFill>
                        </a:rPr>
                        <a:t>(je)</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pPr algn="ctr"/>
                      <a:r>
                        <a:rPr lang="en-GB" sz="2400" b="1" dirty="0">
                          <a:solidFill>
                            <a:schemeClr val="accent1">
                              <a:lumMod val="50000"/>
                            </a:schemeClr>
                          </a:solidFill>
                        </a:rPr>
                        <a:t>Apollon</a:t>
                      </a:r>
                    </a:p>
                    <a:p>
                      <a:pPr algn="ctr"/>
                      <a:r>
                        <a:rPr lang="en-GB" sz="2400" b="1" dirty="0">
                          <a:solidFill>
                            <a:schemeClr val="accent1">
                              <a:lumMod val="50000"/>
                            </a:schemeClr>
                          </a:solidFill>
                        </a:rPr>
                        <a:t>(</a:t>
                      </a:r>
                      <a:r>
                        <a:rPr lang="en-GB" sz="2400" b="1" dirty="0" err="1">
                          <a:solidFill>
                            <a:schemeClr val="accent1">
                              <a:lumMod val="50000"/>
                            </a:schemeClr>
                          </a:solidFill>
                        </a:rPr>
                        <a:t>il</a:t>
                      </a:r>
                      <a:r>
                        <a:rPr lang="en-GB" sz="2400" b="1" dirty="0">
                          <a:solidFill>
                            <a:schemeClr val="accent1">
                              <a:lumMod val="50000"/>
                            </a:schemeClr>
                          </a:solidFill>
                        </a:rPr>
                        <a:t>)</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481617004"/>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Souvent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dort</a:t>
                      </a:r>
                      <a:r>
                        <a:rPr lang="en-GB" sz="2000" dirty="0">
                          <a:solidFill>
                            <a:schemeClr val="accent1">
                              <a:lumMod val="50000"/>
                            </a:schemeClr>
                          </a:solidFill>
                        </a:rPr>
                        <a:t> à la </a:t>
                      </a:r>
                      <a:r>
                        <a:rPr lang="en-GB" sz="2000" dirty="0" err="1">
                          <a:solidFill>
                            <a:schemeClr val="accent1">
                              <a:lumMod val="50000"/>
                            </a:schemeClr>
                          </a:solidFill>
                        </a:rPr>
                        <a:t>maison</a:t>
                      </a:r>
                      <a:r>
                        <a:rPr lang="en-GB" sz="2000" dirty="0">
                          <a:solidFill>
                            <a:schemeClr val="accent1">
                              <a:lumMod val="50000"/>
                            </a:schemeClr>
                          </a:solidFill>
                        </a:rPr>
                        <a:t>.</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730837514"/>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r>
                        <a:rPr lang="en-GB" sz="2000" dirty="0" err="1">
                          <a:solidFill>
                            <a:schemeClr val="accent1">
                              <a:lumMod val="50000"/>
                            </a:schemeClr>
                          </a:solidFill>
                        </a:rPr>
                        <a:t>Quand</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fait beau,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dort</a:t>
                      </a:r>
                      <a:r>
                        <a:rPr lang="en-GB" sz="2000" dirty="0">
                          <a:solidFill>
                            <a:schemeClr val="accent1">
                              <a:lumMod val="50000"/>
                            </a:schemeClr>
                          </a:solidFill>
                        </a:rPr>
                        <a:t> dehors.</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410641177"/>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r>
                        <a:rPr lang="en-GB" sz="2000" dirty="0" err="1">
                          <a:solidFill>
                            <a:schemeClr val="accent1">
                              <a:lumMod val="50000"/>
                            </a:schemeClr>
                          </a:solidFill>
                        </a:rPr>
                        <a:t>Aujourd’hui</a:t>
                      </a:r>
                      <a:r>
                        <a:rPr lang="en-GB" sz="2000" dirty="0">
                          <a:solidFill>
                            <a:schemeClr val="accent1">
                              <a:lumMod val="50000"/>
                            </a:schemeClr>
                          </a:solidFill>
                        </a:rPr>
                        <a:t>, je </a:t>
                      </a:r>
                      <a:r>
                        <a:rPr lang="en-GB" sz="2000" dirty="0" err="1">
                          <a:solidFill>
                            <a:schemeClr val="accent1">
                              <a:lumMod val="50000"/>
                            </a:schemeClr>
                          </a:solidFill>
                        </a:rPr>
                        <a:t>dors</a:t>
                      </a:r>
                      <a:r>
                        <a:rPr lang="en-GB" sz="2000" dirty="0">
                          <a:solidFill>
                            <a:schemeClr val="accent1">
                              <a:lumMod val="50000"/>
                            </a:schemeClr>
                          </a:solidFill>
                        </a:rPr>
                        <a:t> dans ma </a:t>
                      </a:r>
                      <a:r>
                        <a:rPr lang="en-GB" sz="2000" dirty="0" err="1">
                          <a:solidFill>
                            <a:schemeClr val="accent1">
                              <a:lumMod val="50000"/>
                            </a:schemeClr>
                          </a:solidFill>
                        </a:rPr>
                        <a:t>chambre</a:t>
                      </a:r>
                      <a:r>
                        <a:rPr lang="en-GB" sz="2000" dirty="0">
                          <a:solidFill>
                            <a:schemeClr val="accent1">
                              <a:lumMod val="50000"/>
                            </a:schemeClr>
                          </a:solidFill>
                        </a:rPr>
                        <a:t>.</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897721252"/>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r>
                        <a:rPr lang="en-GB" sz="2000" dirty="0" err="1">
                          <a:solidFill>
                            <a:schemeClr val="accent1">
                              <a:lumMod val="50000"/>
                            </a:schemeClr>
                          </a:solidFill>
                        </a:rPr>
                        <a:t>Parfois</a:t>
                      </a:r>
                      <a:r>
                        <a:rPr lang="en-GB" sz="2000" dirty="0">
                          <a:solidFill>
                            <a:schemeClr val="accent1">
                              <a:lumMod val="50000"/>
                            </a:schemeClr>
                          </a:solidFill>
                        </a:rPr>
                        <a:t>, je </a:t>
                      </a:r>
                      <a:r>
                        <a:rPr lang="en-GB" sz="2000" dirty="0" err="1">
                          <a:solidFill>
                            <a:schemeClr val="accent1">
                              <a:lumMod val="50000"/>
                            </a:schemeClr>
                          </a:solidFill>
                        </a:rPr>
                        <a:t>dors</a:t>
                      </a:r>
                      <a:r>
                        <a:rPr lang="en-GB" sz="2000" dirty="0">
                          <a:solidFill>
                            <a:schemeClr val="accent1">
                              <a:lumMod val="50000"/>
                            </a:schemeClr>
                          </a:solidFill>
                        </a:rPr>
                        <a:t> dans un </a:t>
                      </a:r>
                      <a:r>
                        <a:rPr lang="en-GB" sz="2000" dirty="0" err="1">
                          <a:solidFill>
                            <a:schemeClr val="accent1">
                              <a:lumMod val="50000"/>
                            </a:schemeClr>
                          </a:solidFill>
                        </a:rPr>
                        <a:t>hôtel</a:t>
                      </a:r>
                      <a:r>
                        <a:rPr lang="en-GB" sz="2000" dirty="0">
                          <a:solidFill>
                            <a:schemeClr val="accent1">
                              <a:lumMod val="50000"/>
                            </a:schemeClr>
                          </a:solidFill>
                        </a:rPr>
                        <a:t>.</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331977487"/>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r>
                        <a:rPr lang="en-GB" sz="2000" dirty="0" err="1">
                          <a:solidFill>
                            <a:schemeClr val="accent1">
                              <a:lumMod val="50000"/>
                            </a:schemeClr>
                          </a:solidFill>
                        </a:rPr>
                        <a:t>Rarement</a:t>
                      </a:r>
                      <a:r>
                        <a:rPr lang="en-GB" sz="2000" dirty="0">
                          <a:solidFill>
                            <a:schemeClr val="accent1">
                              <a:lumMod val="50000"/>
                            </a:schemeClr>
                          </a:solidFill>
                        </a:rPr>
                        <a:t>, je </a:t>
                      </a:r>
                      <a:r>
                        <a:rPr lang="en-GB" sz="2000" dirty="0" err="1">
                          <a:solidFill>
                            <a:schemeClr val="accent1">
                              <a:lumMod val="50000"/>
                            </a:schemeClr>
                          </a:solidFill>
                        </a:rPr>
                        <a:t>dors</a:t>
                      </a:r>
                      <a:r>
                        <a:rPr lang="en-GB" sz="2000" dirty="0">
                          <a:solidFill>
                            <a:schemeClr val="accent1">
                              <a:lumMod val="50000"/>
                            </a:schemeClr>
                          </a:solidFill>
                        </a:rPr>
                        <a:t> dans le train.</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72817556"/>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dort</a:t>
                      </a:r>
                      <a:r>
                        <a:rPr lang="en-GB" sz="2000" dirty="0">
                          <a:solidFill>
                            <a:schemeClr val="accent1">
                              <a:lumMod val="50000"/>
                            </a:schemeClr>
                          </a:solidFill>
                        </a:rPr>
                        <a:t> dans la </a:t>
                      </a:r>
                      <a:r>
                        <a:rPr lang="en-GB" sz="2000" dirty="0" err="1">
                          <a:solidFill>
                            <a:schemeClr val="accent1">
                              <a:lumMod val="50000"/>
                            </a:schemeClr>
                          </a:solidFill>
                        </a:rPr>
                        <a:t>voiture</a:t>
                      </a:r>
                      <a:r>
                        <a:rPr lang="en-GB" sz="2000" dirty="0">
                          <a:solidFill>
                            <a:schemeClr val="accent1">
                              <a:lumMod val="50000"/>
                            </a:schemeClr>
                          </a:solidFill>
                        </a:rPr>
                        <a:t>.</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554040854"/>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r>
                        <a:rPr lang="en-GB" sz="2000" dirty="0" err="1">
                          <a:solidFill>
                            <a:schemeClr val="accent1">
                              <a:lumMod val="50000"/>
                            </a:schemeClr>
                          </a:solidFill>
                        </a:rPr>
                        <a:t>Normalement</a:t>
                      </a:r>
                      <a:r>
                        <a:rPr lang="en-GB" sz="2000" dirty="0">
                          <a:solidFill>
                            <a:schemeClr val="accent1">
                              <a:lumMod val="50000"/>
                            </a:schemeClr>
                          </a:solidFill>
                        </a:rPr>
                        <a:t>, </a:t>
                      </a:r>
                      <a:r>
                        <a:rPr lang="en-GB" sz="2000" dirty="0" err="1">
                          <a:solidFill>
                            <a:schemeClr val="accent1">
                              <a:lumMod val="50000"/>
                            </a:schemeClr>
                          </a:solidFill>
                        </a:rPr>
                        <a:t>il</a:t>
                      </a:r>
                      <a:r>
                        <a:rPr lang="en-GB" sz="2000" dirty="0">
                          <a:solidFill>
                            <a:schemeClr val="accent1">
                              <a:lumMod val="50000"/>
                            </a:schemeClr>
                          </a:solidFill>
                        </a:rPr>
                        <a:t>  </a:t>
                      </a:r>
                      <a:r>
                        <a:rPr lang="en-GB" sz="2000" dirty="0" err="1">
                          <a:solidFill>
                            <a:schemeClr val="accent1">
                              <a:lumMod val="50000"/>
                            </a:schemeClr>
                          </a:solidFill>
                        </a:rPr>
                        <a:t>dort</a:t>
                      </a:r>
                      <a:r>
                        <a:rPr lang="en-GB" sz="2000" dirty="0">
                          <a:solidFill>
                            <a:schemeClr val="accent1">
                              <a:lumMod val="50000"/>
                            </a:schemeClr>
                          </a:solidFill>
                        </a:rPr>
                        <a:t> sous la </a:t>
                      </a:r>
                      <a:r>
                        <a:rPr lang="en-GB" sz="2000" dirty="0" err="1">
                          <a:solidFill>
                            <a:schemeClr val="accent1">
                              <a:lumMod val="50000"/>
                            </a:schemeClr>
                          </a:solidFill>
                        </a:rPr>
                        <a:t>fenêtre</a:t>
                      </a:r>
                      <a:r>
                        <a:rPr lang="en-GB" sz="2000" dirty="0">
                          <a:solidFill>
                            <a:schemeClr val="accent1">
                              <a:lumMod val="50000"/>
                            </a:schemeClr>
                          </a:solidFill>
                        </a:rPr>
                        <a:t>.</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491464393"/>
                  </a:ext>
                </a:extLst>
              </a:tr>
              <a:tr h="370840">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r>
                        <a:rPr lang="en-GB" sz="2000" dirty="0">
                          <a:solidFill>
                            <a:schemeClr val="accent1">
                              <a:lumMod val="50000"/>
                            </a:schemeClr>
                          </a:solidFill>
                        </a:rPr>
                        <a:t>Le week-end, je </a:t>
                      </a:r>
                      <a:r>
                        <a:rPr lang="en-GB" sz="2000" dirty="0" err="1">
                          <a:solidFill>
                            <a:schemeClr val="accent1">
                              <a:lumMod val="50000"/>
                            </a:schemeClr>
                          </a:solidFill>
                        </a:rPr>
                        <a:t>dors</a:t>
                      </a:r>
                      <a:r>
                        <a:rPr lang="en-GB" sz="2000" dirty="0">
                          <a:solidFill>
                            <a:schemeClr val="accent1">
                              <a:lumMod val="50000"/>
                            </a:schemeClr>
                          </a:solidFill>
                        </a:rPr>
                        <a:t> sur la </a:t>
                      </a:r>
                      <a:r>
                        <a:rPr lang="en-GB" sz="2000" dirty="0" err="1">
                          <a:solidFill>
                            <a:schemeClr val="accent1">
                              <a:lumMod val="50000"/>
                            </a:schemeClr>
                          </a:solidFill>
                        </a:rPr>
                        <a:t>plage</a:t>
                      </a:r>
                      <a:r>
                        <a:rPr lang="en-GB" sz="2000" dirty="0">
                          <a:solidFill>
                            <a:schemeClr val="accent1">
                              <a:lumMod val="50000"/>
                            </a:schemeClr>
                          </a:solidFill>
                        </a:rPr>
                        <a:t>.</a:t>
                      </a: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F4E79"/>
                      </a:solidFill>
                      <a:prstDash val="solid"/>
                      <a:round/>
                      <a:headEnd type="none" w="med" len="med"/>
                      <a:tailEnd type="none" w="med" len="med"/>
                    </a:lnL>
                    <a:lnR w="12700" cap="flat" cmpd="sng" algn="ctr">
                      <a:solidFill>
                        <a:srgbClr val="1F4E79"/>
                      </a:solidFill>
                      <a:prstDash val="solid"/>
                      <a:round/>
                      <a:headEnd type="none" w="med" len="med"/>
                      <a:tailEnd type="none" w="med" len="med"/>
                    </a:lnR>
                    <a:lnT w="12700" cap="flat" cmpd="sng" algn="ctr">
                      <a:solidFill>
                        <a:srgbClr val="1F4E79"/>
                      </a:solidFill>
                      <a:prstDash val="solid"/>
                      <a:round/>
                      <a:headEnd type="none" w="med" len="med"/>
                      <a:tailEnd type="none" w="med" len="med"/>
                    </a:lnT>
                    <a:lnB w="12700"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776537859"/>
                  </a:ext>
                </a:extLst>
              </a:tr>
            </a:tbl>
          </a:graphicData>
        </a:graphic>
      </p:graphicFrame>
      <p:sp>
        <p:nvSpPr>
          <p:cNvPr id="20" name="Action Button: Custom 66" descr="number 1">
            <a:hlinkClick r:id="" action="ppaction://noaction" highlightClick="1"/>
            <a:extLst>
              <a:ext uri="{FF2B5EF4-FFF2-40B4-BE49-F238E27FC236}">
                <a16:creationId xmlns:a16="http://schemas.microsoft.com/office/drawing/2014/main" id="{00AC360E-F642-44FD-A200-F0E1A0714963}"/>
              </a:ext>
            </a:extLst>
          </p:cNvPr>
          <p:cNvSpPr/>
          <p:nvPr/>
        </p:nvSpPr>
        <p:spPr>
          <a:xfrm>
            <a:off x="2688622" y="3229950"/>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21" name="Action Button: Custom 66" descr="number 1">
            <a:hlinkClick r:id="" action="ppaction://noaction" highlightClick="1"/>
            <a:extLst>
              <a:ext uri="{FF2B5EF4-FFF2-40B4-BE49-F238E27FC236}">
                <a16:creationId xmlns:a16="http://schemas.microsoft.com/office/drawing/2014/main" id="{EB8EF7A9-D2B4-4CDE-A234-78E46E1B15C3}"/>
              </a:ext>
            </a:extLst>
          </p:cNvPr>
          <p:cNvSpPr/>
          <p:nvPr/>
        </p:nvSpPr>
        <p:spPr>
          <a:xfrm>
            <a:off x="2688622" y="2839462"/>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2" name="Action Button: Custom 66" descr="number 1">
            <a:hlinkClick r:id="" action="ppaction://noaction" highlightClick="1"/>
            <a:extLst>
              <a:ext uri="{FF2B5EF4-FFF2-40B4-BE49-F238E27FC236}">
                <a16:creationId xmlns:a16="http://schemas.microsoft.com/office/drawing/2014/main" id="{E87F2E48-6FC0-49C6-A156-6B357D0739E4}"/>
              </a:ext>
            </a:extLst>
          </p:cNvPr>
          <p:cNvSpPr/>
          <p:nvPr/>
        </p:nvSpPr>
        <p:spPr>
          <a:xfrm>
            <a:off x="2688622" y="3612379"/>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23" name="Action Button: Custom 66" descr="number 1">
            <a:hlinkClick r:id="" action="ppaction://noaction" highlightClick="1"/>
            <a:extLst>
              <a:ext uri="{FF2B5EF4-FFF2-40B4-BE49-F238E27FC236}">
                <a16:creationId xmlns:a16="http://schemas.microsoft.com/office/drawing/2014/main" id="{37F56A3E-AAC6-458F-BCEB-C10AE62E22F5}"/>
              </a:ext>
            </a:extLst>
          </p:cNvPr>
          <p:cNvSpPr/>
          <p:nvPr/>
        </p:nvSpPr>
        <p:spPr>
          <a:xfrm>
            <a:off x="2688622" y="4013858"/>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24" name="Action Button: Custom 66" descr="number 1">
            <a:hlinkClick r:id="" action="ppaction://noaction" highlightClick="1"/>
            <a:extLst>
              <a:ext uri="{FF2B5EF4-FFF2-40B4-BE49-F238E27FC236}">
                <a16:creationId xmlns:a16="http://schemas.microsoft.com/office/drawing/2014/main" id="{D5827777-C328-40B8-B025-36AB3356A629}"/>
              </a:ext>
            </a:extLst>
          </p:cNvPr>
          <p:cNvSpPr/>
          <p:nvPr/>
        </p:nvSpPr>
        <p:spPr>
          <a:xfrm>
            <a:off x="2688622" y="4396287"/>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25" name="Action Button: Custom 66" descr="number 1">
            <a:hlinkClick r:id="" action="ppaction://noaction" highlightClick="1"/>
            <a:extLst>
              <a:ext uri="{FF2B5EF4-FFF2-40B4-BE49-F238E27FC236}">
                <a16:creationId xmlns:a16="http://schemas.microsoft.com/office/drawing/2014/main" id="{6197018C-45BF-411D-A1C3-E0ABCEEC9AFD}"/>
              </a:ext>
            </a:extLst>
          </p:cNvPr>
          <p:cNvSpPr/>
          <p:nvPr/>
        </p:nvSpPr>
        <p:spPr>
          <a:xfrm>
            <a:off x="2688622" y="4809649"/>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26" name="Action Button: Custom 66" descr="number 1">
            <a:hlinkClick r:id="" action="ppaction://noaction" highlightClick="1"/>
            <a:extLst>
              <a:ext uri="{FF2B5EF4-FFF2-40B4-BE49-F238E27FC236}">
                <a16:creationId xmlns:a16="http://schemas.microsoft.com/office/drawing/2014/main" id="{DF88DE2B-0E02-4D87-90B2-524FBD2E2BAC}"/>
              </a:ext>
            </a:extLst>
          </p:cNvPr>
          <p:cNvSpPr/>
          <p:nvPr/>
        </p:nvSpPr>
        <p:spPr>
          <a:xfrm>
            <a:off x="2688622" y="5208193"/>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27" name="Action Button: Custom 66" descr="number 1">
            <a:hlinkClick r:id="" action="ppaction://noaction" highlightClick="1"/>
            <a:extLst>
              <a:ext uri="{FF2B5EF4-FFF2-40B4-BE49-F238E27FC236}">
                <a16:creationId xmlns:a16="http://schemas.microsoft.com/office/drawing/2014/main" id="{07A0467B-8BD2-4381-864B-4AC0C1DB36BD}"/>
              </a:ext>
            </a:extLst>
          </p:cNvPr>
          <p:cNvSpPr/>
          <p:nvPr/>
        </p:nvSpPr>
        <p:spPr>
          <a:xfrm>
            <a:off x="2688622" y="5604351"/>
            <a:ext cx="540000" cy="3600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pic>
        <p:nvPicPr>
          <p:cNvPr id="29" name="Picture 28">
            <a:extLst>
              <a:ext uri="{FF2B5EF4-FFF2-40B4-BE49-F238E27FC236}">
                <a16:creationId xmlns:a16="http://schemas.microsoft.com/office/drawing/2014/main" id="{F73C3722-FA6D-4C78-903C-BBA2994A0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984" y="556931"/>
            <a:ext cx="1440000" cy="1440000"/>
          </a:xfrm>
          <a:prstGeom prst="rect">
            <a:avLst/>
          </a:prstGeom>
        </p:spPr>
      </p:pic>
      <p:pic>
        <p:nvPicPr>
          <p:cNvPr id="2054" name="Picture 6" descr="Sleep Computer Icons Clip art - sleepy png download - 600*600 ...">
            <a:extLst>
              <a:ext uri="{FF2B5EF4-FFF2-40B4-BE49-F238E27FC236}">
                <a16:creationId xmlns:a16="http://schemas.microsoft.com/office/drawing/2014/main" id="{BAD28A49-0757-4ECF-81F2-11899DCB2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29" y="3229950"/>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31" name="Flowchart: Process 30">
            <a:extLst>
              <a:ext uri="{FF2B5EF4-FFF2-40B4-BE49-F238E27FC236}">
                <a16:creationId xmlns:a16="http://schemas.microsoft.com/office/drawing/2014/main" id="{03CADEC7-8B36-445A-8537-00D6808F0951}"/>
              </a:ext>
            </a:extLst>
          </p:cNvPr>
          <p:cNvSpPr/>
          <p:nvPr/>
        </p:nvSpPr>
        <p:spPr>
          <a:xfrm>
            <a:off x="4457700" y="2826773"/>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5" name="Flowchart: Process 34">
            <a:extLst>
              <a:ext uri="{FF2B5EF4-FFF2-40B4-BE49-F238E27FC236}">
                <a16:creationId xmlns:a16="http://schemas.microsoft.com/office/drawing/2014/main" id="{4C8D2C79-9ADE-4CC6-80BF-34D02D44D7FB}"/>
              </a:ext>
            </a:extLst>
          </p:cNvPr>
          <p:cNvSpPr/>
          <p:nvPr/>
        </p:nvSpPr>
        <p:spPr>
          <a:xfrm>
            <a:off x="5744014" y="3222319"/>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Flowchart: Process 35">
            <a:extLst>
              <a:ext uri="{FF2B5EF4-FFF2-40B4-BE49-F238E27FC236}">
                <a16:creationId xmlns:a16="http://schemas.microsoft.com/office/drawing/2014/main" id="{001B67CB-3BC1-4388-AE06-706FE5F8B909}"/>
              </a:ext>
            </a:extLst>
          </p:cNvPr>
          <p:cNvSpPr/>
          <p:nvPr/>
        </p:nvSpPr>
        <p:spPr>
          <a:xfrm>
            <a:off x="4914088" y="3624347"/>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7" name="Flowchart: Process 36">
            <a:extLst>
              <a:ext uri="{FF2B5EF4-FFF2-40B4-BE49-F238E27FC236}">
                <a16:creationId xmlns:a16="http://schemas.microsoft.com/office/drawing/2014/main" id="{17D92BEC-462B-445E-83ED-CAE26A88EBE0}"/>
              </a:ext>
            </a:extLst>
          </p:cNvPr>
          <p:cNvSpPr/>
          <p:nvPr/>
        </p:nvSpPr>
        <p:spPr>
          <a:xfrm>
            <a:off x="4300962" y="4013858"/>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8" name="Flowchart: Process 37">
            <a:extLst>
              <a:ext uri="{FF2B5EF4-FFF2-40B4-BE49-F238E27FC236}">
                <a16:creationId xmlns:a16="http://schemas.microsoft.com/office/drawing/2014/main" id="{9DA26468-22FB-46F5-B7B0-9EF90EEAE0B8}"/>
              </a:ext>
            </a:extLst>
          </p:cNvPr>
          <p:cNvSpPr/>
          <p:nvPr/>
        </p:nvSpPr>
        <p:spPr>
          <a:xfrm>
            <a:off x="4723588" y="4415337"/>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9" name="Flowchart: Process 38">
            <a:extLst>
              <a:ext uri="{FF2B5EF4-FFF2-40B4-BE49-F238E27FC236}">
                <a16:creationId xmlns:a16="http://schemas.microsoft.com/office/drawing/2014/main" id="{0A83A950-52D0-42CB-BC40-AA4F0C0960CA}"/>
              </a:ext>
            </a:extLst>
          </p:cNvPr>
          <p:cNvSpPr/>
          <p:nvPr/>
        </p:nvSpPr>
        <p:spPr>
          <a:xfrm>
            <a:off x="5314950" y="4809649"/>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0" name="Flowchart: Process 39">
            <a:extLst>
              <a:ext uri="{FF2B5EF4-FFF2-40B4-BE49-F238E27FC236}">
                <a16:creationId xmlns:a16="http://schemas.microsoft.com/office/drawing/2014/main" id="{7358B699-FB55-422D-AE4E-39DC65000A61}"/>
              </a:ext>
            </a:extLst>
          </p:cNvPr>
          <p:cNvSpPr/>
          <p:nvPr/>
        </p:nvSpPr>
        <p:spPr>
          <a:xfrm>
            <a:off x="5218888" y="5208193"/>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1" name="Flowchart: Process 40">
            <a:extLst>
              <a:ext uri="{FF2B5EF4-FFF2-40B4-BE49-F238E27FC236}">
                <a16:creationId xmlns:a16="http://schemas.microsoft.com/office/drawing/2014/main" id="{A04AA710-D3F3-41A7-B246-7CB31ECC6B45}"/>
              </a:ext>
            </a:extLst>
          </p:cNvPr>
          <p:cNvSpPr/>
          <p:nvPr/>
        </p:nvSpPr>
        <p:spPr>
          <a:xfrm>
            <a:off x="5123638" y="5608819"/>
            <a:ext cx="228600" cy="360000"/>
          </a:xfrm>
          <a:prstGeom prst="flowChartProcess">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33" name="Picture 32">
            <a:extLst>
              <a:ext uri="{FF2B5EF4-FFF2-40B4-BE49-F238E27FC236}">
                <a16:creationId xmlns:a16="http://schemas.microsoft.com/office/drawing/2014/main" id="{151EB83F-21EB-4861-904C-33BF68ED1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1429" y="2839462"/>
            <a:ext cx="345600" cy="360000"/>
          </a:xfrm>
          <a:prstGeom prst="rect">
            <a:avLst/>
          </a:prstGeom>
        </p:spPr>
      </p:pic>
      <p:pic>
        <p:nvPicPr>
          <p:cNvPr id="44" name="Picture 43">
            <a:extLst>
              <a:ext uri="{FF2B5EF4-FFF2-40B4-BE49-F238E27FC236}">
                <a16:creationId xmlns:a16="http://schemas.microsoft.com/office/drawing/2014/main" id="{838159EF-3423-46FF-8068-4EE7F83D25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1429" y="3221400"/>
            <a:ext cx="345600" cy="360000"/>
          </a:xfrm>
          <a:prstGeom prst="rect">
            <a:avLst/>
          </a:prstGeom>
        </p:spPr>
      </p:pic>
      <p:pic>
        <p:nvPicPr>
          <p:cNvPr id="45" name="Picture 44">
            <a:extLst>
              <a:ext uri="{FF2B5EF4-FFF2-40B4-BE49-F238E27FC236}">
                <a16:creationId xmlns:a16="http://schemas.microsoft.com/office/drawing/2014/main" id="{24AC8A5C-41B8-43F4-93EB-2A4F365F6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7778" y="3643973"/>
            <a:ext cx="345600" cy="360000"/>
          </a:xfrm>
          <a:prstGeom prst="rect">
            <a:avLst/>
          </a:prstGeom>
        </p:spPr>
      </p:pic>
      <p:pic>
        <p:nvPicPr>
          <p:cNvPr id="46" name="Picture 45">
            <a:extLst>
              <a:ext uri="{FF2B5EF4-FFF2-40B4-BE49-F238E27FC236}">
                <a16:creationId xmlns:a16="http://schemas.microsoft.com/office/drawing/2014/main" id="{7DE95392-D38D-47CC-A0B3-B68F3AE97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7778" y="4019281"/>
            <a:ext cx="345600" cy="360000"/>
          </a:xfrm>
          <a:prstGeom prst="rect">
            <a:avLst/>
          </a:prstGeom>
        </p:spPr>
      </p:pic>
      <p:pic>
        <p:nvPicPr>
          <p:cNvPr id="47" name="Picture 46">
            <a:extLst>
              <a:ext uri="{FF2B5EF4-FFF2-40B4-BE49-F238E27FC236}">
                <a16:creationId xmlns:a16="http://schemas.microsoft.com/office/drawing/2014/main" id="{B9491EC3-2D96-4F83-87E4-9FB2E7303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7778" y="4420760"/>
            <a:ext cx="345600" cy="360000"/>
          </a:xfrm>
          <a:prstGeom prst="rect">
            <a:avLst/>
          </a:prstGeom>
        </p:spPr>
      </p:pic>
      <p:pic>
        <p:nvPicPr>
          <p:cNvPr id="48" name="Picture 47">
            <a:extLst>
              <a:ext uri="{FF2B5EF4-FFF2-40B4-BE49-F238E27FC236}">
                <a16:creationId xmlns:a16="http://schemas.microsoft.com/office/drawing/2014/main" id="{9F585FC5-CC8A-4EFC-A3D8-CF074483D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1808" y="4809649"/>
            <a:ext cx="345600" cy="360000"/>
          </a:xfrm>
          <a:prstGeom prst="rect">
            <a:avLst/>
          </a:prstGeom>
        </p:spPr>
      </p:pic>
      <p:pic>
        <p:nvPicPr>
          <p:cNvPr id="49" name="Picture 48">
            <a:extLst>
              <a:ext uri="{FF2B5EF4-FFF2-40B4-BE49-F238E27FC236}">
                <a16:creationId xmlns:a16="http://schemas.microsoft.com/office/drawing/2014/main" id="{9BD9388C-A358-4AD4-BFE1-E2F727484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1429" y="5218759"/>
            <a:ext cx="345600" cy="360000"/>
          </a:xfrm>
          <a:prstGeom prst="rect">
            <a:avLst/>
          </a:prstGeom>
        </p:spPr>
      </p:pic>
      <p:pic>
        <p:nvPicPr>
          <p:cNvPr id="50" name="Picture 49">
            <a:extLst>
              <a:ext uri="{FF2B5EF4-FFF2-40B4-BE49-F238E27FC236}">
                <a16:creationId xmlns:a16="http://schemas.microsoft.com/office/drawing/2014/main" id="{4C5D8079-7798-49A5-AA68-47450F794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984" y="5604351"/>
            <a:ext cx="345600" cy="360000"/>
          </a:xfrm>
          <a:prstGeom prst="rect">
            <a:avLst/>
          </a:prstGeom>
        </p:spPr>
      </p:pic>
      <p:pic>
        <p:nvPicPr>
          <p:cNvPr id="34" name="Picture 33" descr="background rectangle">
            <a:extLst>
              <a:ext uri="{FF2B5EF4-FFF2-40B4-BE49-F238E27FC236}">
                <a16:creationId xmlns:a16="http://schemas.microsoft.com/office/drawing/2014/main" id="{5155C408-4556-4076-A2A5-2E115B4ECB2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2" name="Title 3">
            <a:extLst>
              <a:ext uri="{FF2B5EF4-FFF2-40B4-BE49-F238E27FC236}">
                <a16:creationId xmlns:a16="http://schemas.microsoft.com/office/drawing/2014/main" id="{32B58600-3755-4445-A63B-64ABFF079BAF}"/>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Qui </a:t>
            </a:r>
            <a:r>
              <a:rPr lang="en-GB" sz="3600" b="1" dirty="0" err="1">
                <a:solidFill>
                  <a:schemeClr val="bg1"/>
                </a:solidFill>
              </a:rPr>
              <a:t>dort</a:t>
            </a:r>
            <a:r>
              <a:rPr lang="en-GB" sz="3600" b="1" dirty="0">
                <a:solidFill>
                  <a:schemeClr val="bg1"/>
                </a:solidFill>
              </a:rPr>
              <a:t> </a:t>
            </a:r>
            <a:r>
              <a:rPr lang="en-GB" sz="3600" b="1" dirty="0" err="1">
                <a:solidFill>
                  <a:srgbClr val="FFFFFF"/>
                </a:solidFill>
                <a:ea typeface="+mn-ea"/>
                <a:cs typeface="+mn-cs"/>
              </a:rPr>
              <a:t>où</a:t>
            </a:r>
            <a:r>
              <a:rPr lang="en-GB" sz="3600" b="1" dirty="0">
                <a:solidFill>
                  <a:srgbClr val="FFFFFF"/>
                </a:solidFill>
                <a:ea typeface="+mn-ea"/>
                <a:cs typeface="+mn-cs"/>
              </a:rPr>
              <a:t> et </a:t>
            </a:r>
            <a:r>
              <a:rPr lang="en-GB" sz="3600" b="1" dirty="0" err="1">
                <a:solidFill>
                  <a:srgbClr val="FFFFFF"/>
                </a:solidFill>
                <a:ea typeface="+mn-ea"/>
                <a:cs typeface="+mn-cs"/>
              </a:rPr>
              <a:t>quand</a:t>
            </a:r>
            <a:r>
              <a:rPr lang="en-GB" sz="3600" b="1" dirty="0">
                <a:solidFill>
                  <a:srgbClr val="FFFFFF"/>
                </a:solidFill>
                <a:ea typeface="+mn-ea"/>
                <a:cs typeface="+mn-cs"/>
              </a:rPr>
              <a:t> ?</a:t>
            </a:r>
            <a:endParaRPr lang="en-GB" sz="3600" b="1" dirty="0">
              <a:solidFill>
                <a:schemeClr val="bg1"/>
              </a:solidFill>
            </a:endParaRPr>
          </a:p>
        </p:txBody>
      </p:sp>
      <p:sp>
        <p:nvSpPr>
          <p:cNvPr id="43" name="Rounded Rectangle 46">
            <a:extLst>
              <a:ext uri="{FF2B5EF4-FFF2-40B4-BE49-F238E27FC236}">
                <a16:creationId xmlns:a16="http://schemas.microsoft.com/office/drawing/2014/main" id="{6436BA6A-694E-433D-AF9D-78ED310D75D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close up of a stuffed animal&#10;&#10;Description automatically generated">
            <a:extLst>
              <a:ext uri="{FF2B5EF4-FFF2-40B4-BE49-F238E27FC236}">
                <a16:creationId xmlns:a16="http://schemas.microsoft.com/office/drawing/2014/main" id="{55DEF5E0-2AE1-4B02-A7C0-46F88272F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1363" y="758289"/>
            <a:ext cx="1225731" cy="1225731"/>
          </a:xfrm>
          <a:prstGeom prst="rect">
            <a:avLst/>
          </a:prstGeom>
        </p:spPr>
      </p:pic>
    </p:spTree>
    <p:extLst>
      <p:ext uri="{BB962C8B-B14F-4D97-AF65-F5344CB8AC3E}">
        <p14:creationId xmlns:p14="http://schemas.microsoft.com/office/powerpoint/2010/main" val="248543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6" grpId="0" animBg="1"/>
      <p:bldP spid="37" grpId="0" animBg="1"/>
      <p:bldP spid="38" grpId="0" animBg="1"/>
      <p:bldP spid="39"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CFFE536-D67F-490B-9C9B-E4C931500466}"/>
              </a:ext>
            </a:extLst>
          </p:cNvPr>
          <p:cNvSpPr txBox="1"/>
          <p:nvPr/>
        </p:nvSpPr>
        <p:spPr>
          <a:xfrm>
            <a:off x="6586079" y="4225444"/>
            <a:ext cx="5490964" cy="1077218"/>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Add </a:t>
            </a:r>
            <a:r>
              <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rPr>
              <a:t>ne…pas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before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and </a:t>
            </a:r>
            <a:r>
              <a:rPr lang="en-GB" sz="3200" b="1" dirty="0">
                <a:solidFill>
                  <a:schemeClr val="bg1"/>
                </a:solidFill>
                <a:latin typeface="Century Gothic" panose="020B0502020202020204" pitchFamily="34" charset="0"/>
              </a:rPr>
              <a:t>after</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the verb</a:t>
            </a:r>
          </a:p>
        </p:txBody>
      </p:sp>
      <p:sp>
        <p:nvSpPr>
          <p:cNvPr id="30" name="TextBox 29">
            <a:extLst>
              <a:ext uri="{FF2B5EF4-FFF2-40B4-BE49-F238E27FC236}">
                <a16:creationId xmlns:a16="http://schemas.microsoft.com/office/drawing/2014/main" id="{06FC0C05-89DB-4EAE-827D-4A9252760972}"/>
              </a:ext>
            </a:extLst>
          </p:cNvPr>
          <p:cNvSpPr txBox="1"/>
          <p:nvPr/>
        </p:nvSpPr>
        <p:spPr>
          <a:xfrm>
            <a:off x="8721983" y="3457415"/>
            <a:ext cx="38336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solidFill>
                  <a:srgbClr val="1F4E79"/>
                </a:solidFill>
                <a:latin typeface="Century Gothic" panose="020B0502020202020204" pitchFamily="34" charset="0"/>
              </a:rPr>
              <a:t>Je</a:t>
            </a:r>
            <a:r>
              <a:rPr kumimoji="0" lang="fr-FR" sz="3200" b="0" i="0" u="none" strike="noStrike" kern="1200" cap="none" spc="0" normalizeH="0" baseline="0" noProof="0" dirty="0">
                <a:ln>
                  <a:noFill/>
                </a:ln>
                <a:solidFill>
                  <a:srgbClr val="1F4E79"/>
                </a:solidFill>
                <a:effectLst/>
                <a:uLnTx/>
                <a:uFillTx/>
                <a:latin typeface="Century Gothic" panose="020B0502020202020204" pitchFamily="34" charset="0"/>
              </a:rPr>
              <a:t>       parle</a:t>
            </a:r>
          </a:p>
        </p:txBody>
      </p:sp>
      <p:sp>
        <p:nvSpPr>
          <p:cNvPr id="29" name="TextBox 28">
            <a:extLst>
              <a:ext uri="{FF2B5EF4-FFF2-40B4-BE49-F238E27FC236}">
                <a16:creationId xmlns:a16="http://schemas.microsoft.com/office/drawing/2014/main" id="{C22057F0-9289-433E-AD27-2939F3EBA5D2}"/>
              </a:ext>
            </a:extLst>
          </p:cNvPr>
          <p:cNvSpPr txBox="1"/>
          <p:nvPr/>
        </p:nvSpPr>
        <p:spPr>
          <a:xfrm>
            <a:off x="309799" y="4398599"/>
            <a:ext cx="5631472" cy="584775"/>
          </a:xfrm>
          <a:prstGeom prst="rect">
            <a:avLst/>
          </a:prstGeom>
          <a:noFill/>
          <a:ln>
            <a:solidFill>
              <a:srgbClr val="0070C0"/>
            </a:solidFill>
          </a:ln>
        </p:spPr>
        <p:txBody>
          <a:bodyPr wrap="square" rtlCol="0">
            <a:spAutoFit/>
          </a:bodyPr>
          <a:lstStyle/>
          <a:p>
            <a:pPr>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Add </a:t>
            </a:r>
            <a:r>
              <a:rPr lang="en-GB" sz="3200" b="1" dirty="0">
                <a:solidFill>
                  <a:srgbClr val="FF6600"/>
                </a:solidFill>
                <a:latin typeface="Century Gothic" panose="020B0502020202020204" pitchFamily="34" charset="0"/>
              </a:rPr>
              <a:t>don’t               </a:t>
            </a:r>
            <a:r>
              <a:rPr kumimoji="0" lang="en-GB" sz="3200" i="0" u="none" strike="noStrike" kern="1200" cap="none" spc="0" normalizeH="0" baseline="0" noProof="0" dirty="0">
                <a:ln>
                  <a:noFill/>
                </a:ln>
                <a:solidFill>
                  <a:srgbClr val="1F4E79"/>
                </a:solidFill>
                <a:effectLst/>
                <a:uLnTx/>
                <a:uFillTx/>
                <a:latin typeface="Century Gothic" panose="020B0502020202020204" pitchFamily="34" charset="0"/>
              </a:rPr>
              <a:t>the verb</a:t>
            </a:r>
          </a:p>
        </p:txBody>
      </p:sp>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Autofit/>
          </a:bodyPr>
          <a:lstStyle/>
          <a:p>
            <a:r>
              <a:rPr lang="fr-FR" sz="3600" b="1" dirty="0">
                <a:solidFill>
                  <a:schemeClr val="bg1"/>
                </a:solidFill>
              </a:rPr>
              <a:t>Grammaire: </a:t>
            </a:r>
            <a:r>
              <a:rPr lang="en-GB" sz="3600" b="1" dirty="0">
                <a:solidFill>
                  <a:schemeClr val="bg1"/>
                </a:solidFill>
              </a:rPr>
              <a:t>ne…pas </a:t>
            </a:r>
            <a:endParaRPr lang="fr-FR" sz="3600" b="1" dirty="0">
              <a:solidFill>
                <a:srgbClr val="FF6600"/>
              </a:solidFill>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B2F905CE-BB40-42FA-BF96-6EE78402AAD1}"/>
              </a:ext>
            </a:extLst>
          </p:cNvPr>
          <p:cNvSpPr txBox="1"/>
          <p:nvPr/>
        </p:nvSpPr>
        <p:spPr>
          <a:xfrm>
            <a:off x="1249367" y="1210846"/>
            <a:ext cx="2638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English</a:t>
            </a:r>
          </a:p>
        </p:txBody>
      </p:sp>
      <p:sp>
        <p:nvSpPr>
          <p:cNvPr id="10" name="TextBox 9">
            <a:extLst>
              <a:ext uri="{FF2B5EF4-FFF2-40B4-BE49-F238E27FC236}">
                <a16:creationId xmlns:a16="http://schemas.microsoft.com/office/drawing/2014/main" id="{00579F47-C4A8-40BA-A3B8-7486FB6FBCBF}"/>
              </a:ext>
            </a:extLst>
          </p:cNvPr>
          <p:cNvSpPr txBox="1"/>
          <p:nvPr/>
        </p:nvSpPr>
        <p:spPr>
          <a:xfrm>
            <a:off x="364158" y="3822884"/>
            <a:ext cx="3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a:t>
            </a:r>
          </a:p>
        </p:txBody>
      </p:sp>
      <p:sp>
        <p:nvSpPr>
          <p:cNvPr id="11" name="TextBox 10">
            <a:extLst>
              <a:ext uri="{FF2B5EF4-FFF2-40B4-BE49-F238E27FC236}">
                <a16:creationId xmlns:a16="http://schemas.microsoft.com/office/drawing/2014/main" id="{42653EB7-B013-419D-A3F1-10DCA57CAFAA}"/>
              </a:ext>
            </a:extLst>
          </p:cNvPr>
          <p:cNvSpPr txBox="1"/>
          <p:nvPr/>
        </p:nvSpPr>
        <p:spPr>
          <a:xfrm>
            <a:off x="2995462" y="3816490"/>
            <a:ext cx="30601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            speak</a:t>
            </a:r>
          </a:p>
        </p:txBody>
      </p:sp>
      <p:sp>
        <p:nvSpPr>
          <p:cNvPr id="12" name="TextBox 11">
            <a:extLst>
              <a:ext uri="{FF2B5EF4-FFF2-40B4-BE49-F238E27FC236}">
                <a16:creationId xmlns:a16="http://schemas.microsoft.com/office/drawing/2014/main" id="{447D0F52-E493-49CA-8C5B-51FDDF545504}"/>
              </a:ext>
            </a:extLst>
          </p:cNvPr>
          <p:cNvSpPr txBox="1"/>
          <p:nvPr/>
        </p:nvSpPr>
        <p:spPr>
          <a:xfrm>
            <a:off x="659903" y="3808075"/>
            <a:ext cx="19868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speak</a:t>
            </a:r>
          </a:p>
        </p:txBody>
      </p:sp>
      <p:sp>
        <p:nvSpPr>
          <p:cNvPr id="13" name="TextBox 12">
            <a:extLst>
              <a:ext uri="{FF2B5EF4-FFF2-40B4-BE49-F238E27FC236}">
                <a16:creationId xmlns:a16="http://schemas.microsoft.com/office/drawing/2014/main" id="{8A108963-E0E7-4EA1-93F6-63640BD1BE23}"/>
              </a:ext>
            </a:extLst>
          </p:cNvPr>
          <p:cNvSpPr txBox="1"/>
          <p:nvPr/>
        </p:nvSpPr>
        <p:spPr>
          <a:xfrm>
            <a:off x="3169580" y="3822885"/>
            <a:ext cx="1247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FF6600"/>
                </a:solidFill>
                <a:latin typeface="Century Gothic" panose="020B0502020202020204" pitchFamily="34" charset="0"/>
              </a:rPr>
              <a:t>d</a:t>
            </a:r>
            <a:r>
              <a:rPr kumimoji="0" lang="en-GB" sz="32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on’t</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pic>
        <p:nvPicPr>
          <p:cNvPr id="14" name="Picture 13" descr="A picture containing room&#10;&#10;Description automatically generated">
            <a:extLst>
              <a:ext uri="{FF2B5EF4-FFF2-40B4-BE49-F238E27FC236}">
                <a16:creationId xmlns:a16="http://schemas.microsoft.com/office/drawing/2014/main" id="{39851CAF-E110-4890-942F-939D94A274E6}"/>
              </a:ext>
            </a:extLst>
          </p:cNvPr>
          <p:cNvPicPr>
            <a:picLocks noChangeAspect="1"/>
          </p:cNvPicPr>
          <p:nvPr/>
        </p:nvPicPr>
        <p:blipFill rotWithShape="1">
          <a:blip r:embed="rId3">
            <a:extLst>
              <a:ext uri="{28A0092B-C50C-407E-A947-70E740481C1C}">
                <a14:useLocalDpi xmlns:a14="http://schemas.microsoft.com/office/drawing/2010/main" val="0"/>
              </a:ext>
            </a:extLst>
          </a:blip>
          <a:srcRect l="-67" t="14959" r="36630" b="23871"/>
          <a:stretch/>
        </p:blipFill>
        <p:spPr>
          <a:xfrm>
            <a:off x="316451" y="1766831"/>
            <a:ext cx="1780175" cy="1716554"/>
          </a:xfrm>
          <a:prstGeom prst="rect">
            <a:avLst/>
          </a:prstGeom>
        </p:spPr>
      </p:pic>
      <p:pic>
        <p:nvPicPr>
          <p:cNvPr id="15" name="Picture 14" descr="A picture containing room&#10;&#10;Description automatically generated">
            <a:extLst>
              <a:ext uri="{FF2B5EF4-FFF2-40B4-BE49-F238E27FC236}">
                <a16:creationId xmlns:a16="http://schemas.microsoft.com/office/drawing/2014/main" id="{2C81D82A-1CF4-4EA1-85A0-970C8AD5D534}"/>
              </a:ext>
            </a:extLst>
          </p:cNvPr>
          <p:cNvPicPr>
            <a:picLocks noChangeAspect="1"/>
          </p:cNvPicPr>
          <p:nvPr/>
        </p:nvPicPr>
        <p:blipFill rotWithShape="1">
          <a:blip r:embed="rId3">
            <a:extLst>
              <a:ext uri="{28A0092B-C50C-407E-A947-70E740481C1C}">
                <a14:useLocalDpi xmlns:a14="http://schemas.microsoft.com/office/drawing/2010/main" val="0"/>
              </a:ext>
            </a:extLst>
          </a:blip>
          <a:srcRect l="59596" t="22458" b="20551"/>
          <a:stretch/>
        </p:blipFill>
        <p:spPr>
          <a:xfrm>
            <a:off x="3076629" y="1666238"/>
            <a:ext cx="1133376" cy="1598693"/>
          </a:xfrm>
          <a:prstGeom prst="rect">
            <a:avLst/>
          </a:prstGeom>
        </p:spPr>
      </p:pic>
      <p:sp>
        <p:nvSpPr>
          <p:cNvPr id="16" name="TextBox 15">
            <a:extLst>
              <a:ext uri="{FF2B5EF4-FFF2-40B4-BE49-F238E27FC236}">
                <a16:creationId xmlns:a16="http://schemas.microsoft.com/office/drawing/2014/main" id="{E8C0EF05-7AF4-4242-B1C1-6E2F37388279}"/>
              </a:ext>
            </a:extLst>
          </p:cNvPr>
          <p:cNvSpPr txBox="1"/>
          <p:nvPr/>
        </p:nvSpPr>
        <p:spPr>
          <a:xfrm>
            <a:off x="2553288" y="4384435"/>
            <a:ext cx="1971192"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before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18" name="Picture 17" descr="A picture containing room&#10;&#10;Description automatically generated">
            <a:extLst>
              <a:ext uri="{FF2B5EF4-FFF2-40B4-BE49-F238E27FC236}">
                <a16:creationId xmlns:a16="http://schemas.microsoft.com/office/drawing/2014/main" id="{5917E661-3DEC-4052-8C95-8008BCCFEB66}"/>
              </a:ext>
            </a:extLst>
          </p:cNvPr>
          <p:cNvPicPr>
            <a:picLocks noChangeAspect="1"/>
          </p:cNvPicPr>
          <p:nvPr/>
        </p:nvPicPr>
        <p:blipFill rotWithShape="1">
          <a:blip r:embed="rId3">
            <a:extLst>
              <a:ext uri="{28A0092B-C50C-407E-A947-70E740481C1C}">
                <a14:useLocalDpi xmlns:a14="http://schemas.microsoft.com/office/drawing/2010/main" val="0"/>
              </a:ext>
            </a:extLst>
          </a:blip>
          <a:srcRect l="-67" t="14959" r="36630" b="23871"/>
          <a:stretch/>
        </p:blipFill>
        <p:spPr>
          <a:xfrm>
            <a:off x="6812177" y="1588691"/>
            <a:ext cx="1780175" cy="1782550"/>
          </a:xfrm>
          <a:prstGeom prst="rect">
            <a:avLst/>
          </a:prstGeom>
        </p:spPr>
      </p:pic>
      <p:pic>
        <p:nvPicPr>
          <p:cNvPr id="19" name="Picture 18" descr="A picture containing room&#10;&#10;Description automatically generated">
            <a:extLst>
              <a:ext uri="{FF2B5EF4-FFF2-40B4-BE49-F238E27FC236}">
                <a16:creationId xmlns:a16="http://schemas.microsoft.com/office/drawing/2014/main" id="{812C9138-B151-4D28-8A38-508DEEDB9FFB}"/>
              </a:ext>
            </a:extLst>
          </p:cNvPr>
          <p:cNvPicPr>
            <a:picLocks noChangeAspect="1"/>
          </p:cNvPicPr>
          <p:nvPr/>
        </p:nvPicPr>
        <p:blipFill rotWithShape="1">
          <a:blip r:embed="rId3">
            <a:extLst>
              <a:ext uri="{28A0092B-C50C-407E-A947-70E740481C1C}">
                <a14:useLocalDpi xmlns:a14="http://schemas.microsoft.com/office/drawing/2010/main" val="0"/>
              </a:ext>
            </a:extLst>
          </a:blip>
          <a:srcRect l="59596" t="22458" b="20551"/>
          <a:stretch/>
        </p:blipFill>
        <p:spPr>
          <a:xfrm>
            <a:off x="9454717" y="1615266"/>
            <a:ext cx="1198867" cy="1598693"/>
          </a:xfrm>
          <a:prstGeom prst="rect">
            <a:avLst/>
          </a:prstGeom>
        </p:spPr>
      </p:pic>
      <p:pic>
        <p:nvPicPr>
          <p:cNvPr id="20" name="Picture 19">
            <a:extLst>
              <a:ext uri="{FF2B5EF4-FFF2-40B4-BE49-F238E27FC236}">
                <a16:creationId xmlns:a16="http://schemas.microsoft.com/office/drawing/2014/main" id="{2507FC44-BED4-434E-812C-7383D0A8C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7374" y="2741923"/>
            <a:ext cx="590924" cy="744837"/>
          </a:xfrm>
          <a:prstGeom prst="rect">
            <a:avLst/>
          </a:prstGeom>
        </p:spPr>
      </p:pic>
      <p:sp>
        <p:nvSpPr>
          <p:cNvPr id="21" name="TextBox 20">
            <a:extLst>
              <a:ext uri="{FF2B5EF4-FFF2-40B4-BE49-F238E27FC236}">
                <a16:creationId xmlns:a16="http://schemas.microsoft.com/office/drawing/2014/main" id="{2A860751-09B2-483E-A9F8-87715B2805F8}"/>
              </a:ext>
            </a:extLst>
          </p:cNvPr>
          <p:cNvSpPr txBox="1"/>
          <p:nvPr/>
        </p:nvSpPr>
        <p:spPr>
          <a:xfrm>
            <a:off x="6598093" y="3457104"/>
            <a:ext cx="8493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solidFill>
                  <a:srgbClr val="1F4E79"/>
                </a:solidFill>
                <a:latin typeface="Century Gothic" panose="020B0502020202020204" pitchFamily="34" charset="0"/>
              </a:rPr>
              <a:t>Je</a:t>
            </a:r>
            <a:endParaRPr kumimoji="0" lang="fr-FR" sz="3200" b="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3BE77540-72DE-4EC5-B9F7-C527E0A6782B}"/>
              </a:ext>
            </a:extLst>
          </p:cNvPr>
          <p:cNvSpPr txBox="1"/>
          <p:nvPr/>
        </p:nvSpPr>
        <p:spPr>
          <a:xfrm>
            <a:off x="7273690" y="3448195"/>
            <a:ext cx="12583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rPr>
              <a:t>parle</a:t>
            </a:r>
            <a:endParaRPr kumimoji="0" lang="fr-FR" sz="36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ADEF5B0B-EE9F-418A-A887-1CAEC8455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7549" y="3004021"/>
            <a:ext cx="390640" cy="539080"/>
          </a:xfrm>
          <a:prstGeom prst="rect">
            <a:avLst/>
          </a:prstGeom>
        </p:spPr>
      </p:pic>
      <p:sp>
        <p:nvSpPr>
          <p:cNvPr id="24" name="TextBox 23">
            <a:extLst>
              <a:ext uri="{FF2B5EF4-FFF2-40B4-BE49-F238E27FC236}">
                <a16:creationId xmlns:a16="http://schemas.microsoft.com/office/drawing/2014/main" id="{3B3D30E3-2357-42A7-A5F8-4455E1656A98}"/>
              </a:ext>
            </a:extLst>
          </p:cNvPr>
          <p:cNvSpPr txBox="1"/>
          <p:nvPr/>
        </p:nvSpPr>
        <p:spPr>
          <a:xfrm>
            <a:off x="9292088" y="3470631"/>
            <a:ext cx="7150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rPr>
              <a:t>ne</a:t>
            </a:r>
          </a:p>
        </p:txBody>
      </p:sp>
      <p:sp>
        <p:nvSpPr>
          <p:cNvPr id="25" name="TextBox 24">
            <a:extLst>
              <a:ext uri="{FF2B5EF4-FFF2-40B4-BE49-F238E27FC236}">
                <a16:creationId xmlns:a16="http://schemas.microsoft.com/office/drawing/2014/main" id="{A6978445-B524-46B7-ABE7-9419F115E676}"/>
              </a:ext>
            </a:extLst>
          </p:cNvPr>
          <p:cNvSpPr txBox="1"/>
          <p:nvPr/>
        </p:nvSpPr>
        <p:spPr>
          <a:xfrm>
            <a:off x="11072925" y="3448195"/>
            <a:ext cx="10778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rPr>
              <a:t>pas</a:t>
            </a:r>
            <a:endParaRPr kumimoji="0" lang="fr-FR" sz="36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E90FD7A2-3A01-4541-B97A-ED80CB06BE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0629" y="3019424"/>
            <a:ext cx="390640" cy="539080"/>
          </a:xfrm>
          <a:prstGeom prst="rect">
            <a:avLst/>
          </a:prstGeom>
        </p:spPr>
      </p:pic>
      <p:sp>
        <p:nvSpPr>
          <p:cNvPr id="28" name="TextBox 27">
            <a:extLst>
              <a:ext uri="{FF2B5EF4-FFF2-40B4-BE49-F238E27FC236}">
                <a16:creationId xmlns:a16="http://schemas.microsoft.com/office/drawing/2014/main" id="{70529658-237E-431A-86D2-21615704CA4E}"/>
              </a:ext>
            </a:extLst>
          </p:cNvPr>
          <p:cNvSpPr txBox="1"/>
          <p:nvPr/>
        </p:nvSpPr>
        <p:spPr>
          <a:xfrm>
            <a:off x="6620653" y="4737259"/>
            <a:ext cx="3939075"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before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r>
              <a:rPr lang="en-GB" sz="3200" b="1" dirty="0">
                <a:solidFill>
                  <a:schemeClr val="accent1">
                    <a:lumMod val="50000"/>
                  </a:schemeClr>
                </a:solidFill>
                <a:latin typeface="Century Gothic" panose="020B0502020202020204" pitchFamily="34" charset="0"/>
              </a:rPr>
              <a:t>after</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4833126D-4AE1-4D30-BBF0-BE8489B12E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081" y="2892513"/>
            <a:ext cx="715044" cy="744837"/>
          </a:xfrm>
          <a:prstGeom prst="rect">
            <a:avLst/>
          </a:prstGeom>
        </p:spPr>
      </p:pic>
      <p:pic>
        <p:nvPicPr>
          <p:cNvPr id="9" name="Picture 8">
            <a:extLst>
              <a:ext uri="{FF2B5EF4-FFF2-40B4-BE49-F238E27FC236}">
                <a16:creationId xmlns:a16="http://schemas.microsoft.com/office/drawing/2014/main" id="{F382EEEA-C398-4D09-BA08-1B73DC8556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8757" y="3099789"/>
            <a:ext cx="715045" cy="815472"/>
          </a:xfrm>
          <a:prstGeom prst="rect">
            <a:avLst/>
          </a:prstGeom>
        </p:spPr>
      </p:pic>
      <p:sp>
        <p:nvSpPr>
          <p:cNvPr id="4" name="Speech Bubble: Rectangle with Corners Rounded 3">
            <a:extLst>
              <a:ext uri="{FF2B5EF4-FFF2-40B4-BE49-F238E27FC236}">
                <a16:creationId xmlns:a16="http://schemas.microsoft.com/office/drawing/2014/main" id="{17019380-481E-4A0B-BF92-8E42F2B71BBE}"/>
              </a:ext>
            </a:extLst>
          </p:cNvPr>
          <p:cNvSpPr/>
          <p:nvPr/>
        </p:nvSpPr>
        <p:spPr>
          <a:xfrm>
            <a:off x="3707728" y="5368441"/>
            <a:ext cx="8510737" cy="965234"/>
          </a:xfrm>
          <a:prstGeom prst="wedgeRoundRectCallout">
            <a:avLst>
              <a:gd name="adj1" fmla="val -19176"/>
              <a:gd name="adj2" fmla="val -6518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Ne</a:t>
            </a:r>
            <a:r>
              <a:rPr lang="en-GB" sz="2400" dirty="0"/>
              <a:t> changes to </a:t>
            </a:r>
            <a:r>
              <a:rPr lang="en-GB" sz="2400" b="1" dirty="0"/>
              <a:t>n’ </a:t>
            </a:r>
            <a:r>
              <a:rPr lang="en-GB" sz="2400" dirty="0"/>
              <a:t>before a verb starting with a vowel.</a:t>
            </a:r>
          </a:p>
          <a:p>
            <a:pPr algn="ctr"/>
            <a:r>
              <a:rPr lang="en-GB" sz="2400" dirty="0"/>
              <a:t>For example: je </a:t>
            </a:r>
            <a:r>
              <a:rPr lang="en-GB" sz="2400" b="1" dirty="0" err="1">
                <a:solidFill>
                  <a:srgbClr val="FF6600"/>
                </a:solidFill>
              </a:rPr>
              <a:t>n’</a:t>
            </a:r>
            <a:r>
              <a:rPr lang="en-GB" sz="2400" b="1" dirty="0" err="1"/>
              <a:t>a</a:t>
            </a:r>
            <a:r>
              <a:rPr lang="en-GB" sz="2400" dirty="0" err="1"/>
              <a:t>ime</a:t>
            </a:r>
            <a:r>
              <a:rPr lang="en-GB" sz="2400" dirty="0"/>
              <a:t> pas [I don’t like]</a:t>
            </a:r>
          </a:p>
        </p:txBody>
      </p:sp>
      <p:sp>
        <p:nvSpPr>
          <p:cNvPr id="17" name="TextBox 16">
            <a:extLst>
              <a:ext uri="{FF2B5EF4-FFF2-40B4-BE49-F238E27FC236}">
                <a16:creationId xmlns:a16="http://schemas.microsoft.com/office/drawing/2014/main" id="{736EB06C-FB02-4A22-8A24-22D1924BC9CC}"/>
              </a:ext>
            </a:extLst>
          </p:cNvPr>
          <p:cNvSpPr txBox="1"/>
          <p:nvPr/>
        </p:nvSpPr>
        <p:spPr>
          <a:xfrm>
            <a:off x="8167609" y="1231096"/>
            <a:ext cx="2067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French</a:t>
            </a:r>
          </a:p>
        </p:txBody>
      </p:sp>
      <p:pic>
        <p:nvPicPr>
          <p:cNvPr id="31" name="Picture 30" descr="background rectangle">
            <a:extLst>
              <a:ext uri="{FF2B5EF4-FFF2-40B4-BE49-F238E27FC236}">
                <a16:creationId xmlns:a16="http://schemas.microsoft.com/office/drawing/2014/main" id="{8451E823-5AD5-4BD8-AF7D-6B246C86B23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684454D0-D6F8-47A8-9237-046421D2AF6D}"/>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Grammaire: ne…pas</a:t>
            </a:r>
            <a:endParaRPr lang="en-GB" sz="3600" b="1" dirty="0">
              <a:solidFill>
                <a:schemeClr val="bg1"/>
              </a:solidFill>
            </a:endParaRPr>
          </a:p>
        </p:txBody>
      </p:sp>
      <p:sp>
        <p:nvSpPr>
          <p:cNvPr id="34" name="Rounded Rectangle 46">
            <a:extLst>
              <a:ext uri="{FF2B5EF4-FFF2-40B4-BE49-F238E27FC236}">
                <a16:creationId xmlns:a16="http://schemas.microsoft.com/office/drawing/2014/main" id="{3F37A273-B564-4077-8458-93E18F097753}"/>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25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p:bldP spid="29" grpId="0" animBg="1"/>
      <p:bldP spid="10" grpId="0"/>
      <p:bldP spid="11" grpId="0"/>
      <p:bldP spid="12" grpId="0"/>
      <p:bldP spid="13" grpId="0"/>
      <p:bldP spid="16" grpId="0"/>
      <p:bldP spid="21" grpId="0"/>
      <p:bldP spid="22" grpId="0"/>
      <p:bldP spid="24" grpId="0"/>
      <p:bldP spid="25" grpId="0"/>
      <p:bldP spid="28"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2B279DF6-6CDD-4BEC-B630-B8B639C7B051}"/>
              </a:ext>
            </a:extLst>
          </p:cNvPr>
          <p:cNvGrpSpPr/>
          <p:nvPr/>
        </p:nvGrpSpPr>
        <p:grpSpPr>
          <a:xfrm rot="18436340">
            <a:off x="10441170" y="1932363"/>
            <a:ext cx="1412126" cy="1551138"/>
            <a:chOff x="3379690" y="3905714"/>
            <a:chExt cx="1542399" cy="1640850"/>
          </a:xfrm>
        </p:grpSpPr>
        <p:pic>
          <p:nvPicPr>
            <p:cNvPr id="24" name="Picture 2" descr="Blue Splat Clip Art">
              <a:extLst>
                <a:ext uri="{FF2B5EF4-FFF2-40B4-BE49-F238E27FC236}">
                  <a16:creationId xmlns:a16="http://schemas.microsoft.com/office/drawing/2014/main" id="{A7BACAFC-348C-4F39-9E52-275851BF85D2}"/>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3042642">
              <a:off x="3330465" y="3954939"/>
              <a:ext cx="1640850" cy="154239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1BA2CB5-68B1-4234-A4E6-9A232867E121}"/>
                </a:ext>
              </a:extLst>
            </p:cNvPr>
            <p:cNvSpPr txBox="1"/>
            <p:nvPr/>
          </p:nvSpPr>
          <p:spPr>
            <a:xfrm rot="3163660">
              <a:off x="4035698" y="4435113"/>
              <a:ext cx="318572" cy="4131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grpSp>
      <p:grpSp>
        <p:nvGrpSpPr>
          <p:cNvPr id="76" name="Group 75">
            <a:extLst>
              <a:ext uri="{FF2B5EF4-FFF2-40B4-BE49-F238E27FC236}">
                <a16:creationId xmlns:a16="http://schemas.microsoft.com/office/drawing/2014/main" id="{C01856AE-90A0-4BEC-904C-1E1FA65338B0}"/>
              </a:ext>
            </a:extLst>
          </p:cNvPr>
          <p:cNvGrpSpPr/>
          <p:nvPr/>
        </p:nvGrpSpPr>
        <p:grpSpPr>
          <a:xfrm>
            <a:off x="7549086" y="2038161"/>
            <a:ext cx="1412125" cy="1327397"/>
            <a:chOff x="1474084" y="4083015"/>
            <a:chExt cx="1412125" cy="1327397"/>
          </a:xfrm>
        </p:grpSpPr>
        <p:pic>
          <p:nvPicPr>
            <p:cNvPr id="23" name="Picture 2" descr="Blue Splat Clip Art">
              <a:extLst>
                <a:ext uri="{FF2B5EF4-FFF2-40B4-BE49-F238E27FC236}">
                  <a16:creationId xmlns:a16="http://schemas.microsoft.com/office/drawing/2014/main" id="{382154A8-2249-4701-B9C3-461AC69E1093}"/>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74084" y="4083015"/>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F0C88445-F5D2-4567-BC93-9DF5730420B6}"/>
                </a:ext>
              </a:extLst>
            </p:cNvPr>
            <p:cNvSpPr txBox="1"/>
            <p:nvPr/>
          </p:nvSpPr>
          <p:spPr>
            <a:xfrm>
              <a:off x="2019530" y="445620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grpSp>
      <p:sp>
        <p:nvSpPr>
          <p:cNvPr id="15" name="TextBox 14">
            <a:extLst>
              <a:ext uri="{FF2B5EF4-FFF2-40B4-BE49-F238E27FC236}">
                <a16:creationId xmlns:a16="http://schemas.microsoft.com/office/drawing/2014/main" id="{F6E995A5-0F27-4515-B3A7-AFF35BFBA8E1}"/>
              </a:ext>
            </a:extLst>
          </p:cNvPr>
          <p:cNvSpPr txBox="1"/>
          <p:nvPr/>
        </p:nvSpPr>
        <p:spPr>
          <a:xfrm>
            <a:off x="1475404" y="3504115"/>
            <a:ext cx="9730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p>
        </p:txBody>
      </p:sp>
      <p:grpSp>
        <p:nvGrpSpPr>
          <p:cNvPr id="72" name="Group 71">
            <a:extLst>
              <a:ext uri="{FF2B5EF4-FFF2-40B4-BE49-F238E27FC236}">
                <a16:creationId xmlns:a16="http://schemas.microsoft.com/office/drawing/2014/main" id="{E22CB1F2-7263-4AAF-AEDA-1A04B3F0628C}"/>
              </a:ext>
            </a:extLst>
          </p:cNvPr>
          <p:cNvGrpSpPr/>
          <p:nvPr/>
        </p:nvGrpSpPr>
        <p:grpSpPr>
          <a:xfrm>
            <a:off x="1180122" y="3326652"/>
            <a:ext cx="1482073" cy="1257430"/>
            <a:chOff x="1760059" y="1877809"/>
            <a:chExt cx="1512843" cy="1422072"/>
          </a:xfrm>
        </p:grpSpPr>
        <p:pic>
          <p:nvPicPr>
            <p:cNvPr id="26" name="Picture 2" descr="Blue Splat Clip Art">
              <a:extLst>
                <a:ext uri="{FF2B5EF4-FFF2-40B4-BE49-F238E27FC236}">
                  <a16:creationId xmlns:a16="http://schemas.microsoft.com/office/drawing/2014/main" id="{C0848E9F-03D7-470F-B909-5C90BE304974}"/>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819603">
              <a:off x="1760059" y="1877809"/>
              <a:ext cx="1512843" cy="142207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BF562169-B28E-4F14-ACB1-68230CBEE17D}"/>
                </a:ext>
              </a:extLst>
            </p:cNvPr>
            <p:cNvSpPr txBox="1"/>
            <p:nvPr/>
          </p:nvSpPr>
          <p:spPr>
            <a:xfrm>
              <a:off x="2281189" y="2258809"/>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grpSp>
        <p:nvGrpSpPr>
          <p:cNvPr id="71" name="Group 70">
            <a:extLst>
              <a:ext uri="{FF2B5EF4-FFF2-40B4-BE49-F238E27FC236}">
                <a16:creationId xmlns:a16="http://schemas.microsoft.com/office/drawing/2014/main" id="{F235CECD-10A7-457B-A291-36BB7BB0A9C4}"/>
              </a:ext>
            </a:extLst>
          </p:cNvPr>
          <p:cNvGrpSpPr/>
          <p:nvPr/>
        </p:nvGrpSpPr>
        <p:grpSpPr>
          <a:xfrm>
            <a:off x="4046779" y="1930827"/>
            <a:ext cx="1691525" cy="1443892"/>
            <a:chOff x="3363757" y="1186479"/>
            <a:chExt cx="1121548" cy="1054255"/>
          </a:xfrm>
        </p:grpSpPr>
        <p:pic>
          <p:nvPicPr>
            <p:cNvPr id="58" name="Picture 2" descr="Blue Splat Clip Art">
              <a:extLst>
                <a:ext uri="{FF2B5EF4-FFF2-40B4-BE49-F238E27FC236}">
                  <a16:creationId xmlns:a16="http://schemas.microsoft.com/office/drawing/2014/main" id="{99CE4A4B-2AD3-4F5B-A979-422B7324922D}"/>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363757" y="1186479"/>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4EA98931-09C8-41B3-919B-CC7F50FF002D}"/>
                </a:ext>
              </a:extLst>
            </p:cNvPr>
            <p:cNvSpPr txBox="1"/>
            <p:nvPr/>
          </p:nvSpPr>
          <p:spPr>
            <a:xfrm>
              <a:off x="3794706" y="1483393"/>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grpSp>
        <p:nvGrpSpPr>
          <p:cNvPr id="59" name="Group 58">
            <a:extLst>
              <a:ext uri="{FF2B5EF4-FFF2-40B4-BE49-F238E27FC236}">
                <a16:creationId xmlns:a16="http://schemas.microsoft.com/office/drawing/2014/main" id="{160CCF89-ADBC-4C0F-A9F3-D4C79C6DBFA6}"/>
              </a:ext>
            </a:extLst>
          </p:cNvPr>
          <p:cNvGrpSpPr/>
          <p:nvPr/>
        </p:nvGrpSpPr>
        <p:grpSpPr>
          <a:xfrm>
            <a:off x="1493018" y="1870968"/>
            <a:ext cx="1395016" cy="1443892"/>
            <a:chOff x="1181189" y="1233934"/>
            <a:chExt cx="1121548" cy="1054255"/>
          </a:xfrm>
        </p:grpSpPr>
        <p:pic>
          <p:nvPicPr>
            <p:cNvPr id="34"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181189" y="1233934"/>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883A5F-9B32-43FC-BB48-F1B9A9074D42}"/>
                </a:ext>
              </a:extLst>
            </p:cNvPr>
            <p:cNvSpPr txBox="1"/>
            <p:nvPr/>
          </p:nvSpPr>
          <p:spPr>
            <a:xfrm>
              <a:off x="1633138" y="1552417"/>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ne? pas? --?</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72DB0063-D9F3-44D3-B86E-3E9050ED169D}"/>
              </a:ext>
            </a:extLst>
          </p:cNvPr>
          <p:cNvSpPr txBox="1"/>
          <p:nvPr/>
        </p:nvSpPr>
        <p:spPr>
          <a:xfrm>
            <a:off x="8339690" y="3826471"/>
            <a:ext cx="7966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p>
        </p:txBody>
      </p:sp>
      <p:sp>
        <p:nvSpPr>
          <p:cNvPr id="12" name="TextBox 11">
            <a:extLst>
              <a:ext uri="{FF2B5EF4-FFF2-40B4-BE49-F238E27FC236}">
                <a16:creationId xmlns:a16="http://schemas.microsoft.com/office/drawing/2014/main" id="{79CECE98-E458-4636-9207-9DDB3F431DB5}"/>
              </a:ext>
            </a:extLst>
          </p:cNvPr>
          <p:cNvSpPr txBox="1"/>
          <p:nvPr/>
        </p:nvSpPr>
        <p:spPr>
          <a:xfrm>
            <a:off x="1557481" y="4957465"/>
            <a:ext cx="8181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p>
        </p:txBody>
      </p:sp>
      <p:sp>
        <p:nvSpPr>
          <p:cNvPr id="13" name="TextBox 12">
            <a:extLst>
              <a:ext uri="{FF2B5EF4-FFF2-40B4-BE49-F238E27FC236}">
                <a16:creationId xmlns:a16="http://schemas.microsoft.com/office/drawing/2014/main" id="{BB1BD7B5-91B9-4C0F-9977-FA3C6E541A0E}"/>
              </a:ext>
            </a:extLst>
          </p:cNvPr>
          <p:cNvSpPr txBox="1"/>
          <p:nvPr/>
        </p:nvSpPr>
        <p:spPr>
          <a:xfrm>
            <a:off x="4049519" y="3509788"/>
            <a:ext cx="10053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p>
        </p:txBody>
      </p:sp>
      <p:sp>
        <p:nvSpPr>
          <p:cNvPr id="14" name="TextBox 13">
            <a:extLst>
              <a:ext uri="{FF2B5EF4-FFF2-40B4-BE49-F238E27FC236}">
                <a16:creationId xmlns:a16="http://schemas.microsoft.com/office/drawing/2014/main" id="{B4F6FCF4-8601-43F5-AAAA-7BCCCA5E3E53}"/>
              </a:ext>
            </a:extLst>
          </p:cNvPr>
          <p:cNvSpPr txBox="1"/>
          <p:nvPr/>
        </p:nvSpPr>
        <p:spPr>
          <a:xfrm>
            <a:off x="4104083" y="4972798"/>
            <a:ext cx="10407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p>
        </p:txBody>
      </p:sp>
      <p:sp>
        <p:nvSpPr>
          <p:cNvPr id="25" name="TextBox 24">
            <a:extLst>
              <a:ext uri="{FF2B5EF4-FFF2-40B4-BE49-F238E27FC236}">
                <a16:creationId xmlns:a16="http://schemas.microsoft.com/office/drawing/2014/main" id="{577E742D-1C77-494B-96B5-E65150565827}"/>
              </a:ext>
            </a:extLst>
          </p:cNvPr>
          <p:cNvSpPr txBox="1"/>
          <p:nvPr/>
        </p:nvSpPr>
        <p:spPr>
          <a:xfrm>
            <a:off x="10420056" y="3841611"/>
            <a:ext cx="98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p>
        </p:txBody>
      </p:sp>
      <p:sp>
        <p:nvSpPr>
          <p:cNvPr id="28" name="TextBox 27">
            <a:extLst>
              <a:ext uri="{FF2B5EF4-FFF2-40B4-BE49-F238E27FC236}">
                <a16:creationId xmlns:a16="http://schemas.microsoft.com/office/drawing/2014/main" id="{36C88ED1-D99C-49AA-9680-7008EB5D1E4D}"/>
              </a:ext>
            </a:extLst>
          </p:cNvPr>
          <p:cNvSpPr txBox="1"/>
          <p:nvPr/>
        </p:nvSpPr>
        <p:spPr>
          <a:xfrm>
            <a:off x="1103648" y="3481982"/>
            <a:ext cx="4537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a:t>
            </a:r>
          </a:p>
        </p:txBody>
      </p:sp>
      <p:sp>
        <p:nvSpPr>
          <p:cNvPr id="31" name="TextBox 30">
            <a:extLst>
              <a:ext uri="{FF2B5EF4-FFF2-40B4-BE49-F238E27FC236}">
                <a16:creationId xmlns:a16="http://schemas.microsoft.com/office/drawing/2014/main" id="{FEEED1FF-55FD-481F-A2A8-3F27D447287A}"/>
              </a:ext>
            </a:extLst>
          </p:cNvPr>
          <p:cNvSpPr txBox="1"/>
          <p:nvPr/>
        </p:nvSpPr>
        <p:spPr>
          <a:xfrm>
            <a:off x="6991636" y="2271698"/>
            <a:ext cx="9826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p>
        </p:txBody>
      </p:sp>
      <p:grpSp>
        <p:nvGrpSpPr>
          <p:cNvPr id="9" name="Group 8">
            <a:extLst>
              <a:ext uri="{FF2B5EF4-FFF2-40B4-BE49-F238E27FC236}">
                <a16:creationId xmlns:a16="http://schemas.microsoft.com/office/drawing/2014/main" id="{ABDB41AD-4DC2-4A30-8F93-416738D382D5}"/>
              </a:ext>
            </a:extLst>
          </p:cNvPr>
          <p:cNvGrpSpPr/>
          <p:nvPr/>
        </p:nvGrpSpPr>
        <p:grpSpPr>
          <a:xfrm>
            <a:off x="267231" y="3260302"/>
            <a:ext cx="948721" cy="1163601"/>
            <a:chOff x="267231" y="3260302"/>
            <a:chExt cx="948721" cy="1163601"/>
          </a:xfrm>
          <a:effectLst/>
        </p:grpSpPr>
        <p:pic>
          <p:nvPicPr>
            <p:cNvPr id="20" name="Picture 19" descr="A picture containing toy&#10;&#10;Description automatically generated">
              <a:extLst>
                <a:ext uri="{FF2B5EF4-FFF2-40B4-BE49-F238E27FC236}">
                  <a16:creationId xmlns:a16="http://schemas.microsoft.com/office/drawing/2014/main" id="{6D6D2B0D-6D15-4656-86EB-6C38735B6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650" y="3417180"/>
              <a:ext cx="788302" cy="761646"/>
            </a:xfrm>
            <a:prstGeom prst="rect">
              <a:avLst/>
            </a:prstGeom>
          </p:spPr>
        </p:pic>
        <p:grpSp>
          <p:nvGrpSpPr>
            <p:cNvPr id="39" name="Group 38">
              <a:extLst>
                <a:ext uri="{FF2B5EF4-FFF2-40B4-BE49-F238E27FC236}">
                  <a16:creationId xmlns:a16="http://schemas.microsoft.com/office/drawing/2014/main" id="{5CB2987F-89F1-4581-B806-4BC19AB74B5C}"/>
                </a:ext>
              </a:extLst>
            </p:cNvPr>
            <p:cNvGrpSpPr/>
            <p:nvPr/>
          </p:nvGrpSpPr>
          <p:grpSpPr>
            <a:xfrm>
              <a:off x="267231" y="3260302"/>
              <a:ext cx="916511" cy="1163601"/>
              <a:chOff x="475357" y="3640555"/>
              <a:chExt cx="1523948" cy="1958554"/>
            </a:xfrm>
          </p:grpSpPr>
          <p:pic>
            <p:nvPicPr>
              <p:cNvPr id="41" name="Picture 40">
                <a:extLst>
                  <a:ext uri="{FF2B5EF4-FFF2-40B4-BE49-F238E27FC236}">
                    <a16:creationId xmlns:a16="http://schemas.microsoft.com/office/drawing/2014/main" id="{39625300-87A9-43E2-81E5-DCE5E593F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9654" y="4983665"/>
                <a:ext cx="539651" cy="615444"/>
              </a:xfrm>
              <a:prstGeom prst="rect">
                <a:avLst/>
              </a:prstGeom>
            </p:spPr>
          </p:pic>
          <p:sp>
            <p:nvSpPr>
              <p:cNvPr id="42" name="Action Button: Custom 16">
                <a:hlinkClick r:id="" action="ppaction://noaction" highlightClick="1"/>
                <a:extLst>
                  <a:ext uri="{FF2B5EF4-FFF2-40B4-BE49-F238E27FC236}">
                    <a16:creationId xmlns:a16="http://schemas.microsoft.com/office/drawing/2014/main" id="{A138A2FC-3B15-4E6E-A56E-843F7C9E2461}"/>
                  </a:ext>
                </a:extLst>
              </p:cNvPr>
              <p:cNvSpPr/>
              <p:nvPr/>
            </p:nvSpPr>
            <p:spPr>
              <a:xfrm>
                <a:off x="475357" y="3640555"/>
                <a:ext cx="766205" cy="775611"/>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B</a:t>
                </a:r>
              </a:p>
            </p:txBody>
          </p:sp>
        </p:grpSp>
      </p:grpSp>
      <p:grpSp>
        <p:nvGrpSpPr>
          <p:cNvPr id="35" name="Group 34">
            <a:extLst>
              <a:ext uri="{FF2B5EF4-FFF2-40B4-BE49-F238E27FC236}">
                <a16:creationId xmlns:a16="http://schemas.microsoft.com/office/drawing/2014/main" id="{913EFB5E-ACC4-4ADD-A692-4FB1D76A586A}"/>
              </a:ext>
            </a:extLst>
          </p:cNvPr>
          <p:cNvGrpSpPr/>
          <p:nvPr/>
        </p:nvGrpSpPr>
        <p:grpSpPr>
          <a:xfrm>
            <a:off x="1085049" y="2166292"/>
            <a:ext cx="3719887" cy="664636"/>
            <a:chOff x="1131275" y="953712"/>
            <a:chExt cx="3719887" cy="664636"/>
          </a:xfrm>
        </p:grpSpPr>
        <p:sp>
          <p:nvSpPr>
            <p:cNvPr id="37" name="TextBox 36">
              <a:extLst>
                <a:ext uri="{FF2B5EF4-FFF2-40B4-BE49-F238E27FC236}">
                  <a16:creationId xmlns:a16="http://schemas.microsoft.com/office/drawing/2014/main" id="{7BCDBF97-E1B5-464F-8B3E-C32E75F9592A}"/>
                </a:ext>
              </a:extLst>
            </p:cNvPr>
            <p:cNvSpPr txBox="1"/>
            <p:nvPr/>
          </p:nvSpPr>
          <p:spPr>
            <a:xfrm>
              <a:off x="2469901" y="972017"/>
              <a:ext cx="23812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apprend</a:t>
              </a:r>
              <a:endPar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5F49487A-2CA7-44EF-A33C-1DA39ECE32CD}"/>
                </a:ext>
              </a:extLst>
            </p:cNvPr>
            <p:cNvSpPr txBox="1"/>
            <p:nvPr/>
          </p:nvSpPr>
          <p:spPr>
            <a:xfrm>
              <a:off x="1131275" y="953712"/>
              <a:ext cx="943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p>
          </p:txBody>
        </p:sp>
      </p:grpSp>
      <p:grpSp>
        <p:nvGrpSpPr>
          <p:cNvPr id="10" name="Group 9">
            <a:extLst>
              <a:ext uri="{FF2B5EF4-FFF2-40B4-BE49-F238E27FC236}">
                <a16:creationId xmlns:a16="http://schemas.microsoft.com/office/drawing/2014/main" id="{E609F681-88DB-4F88-8A8C-BC780FE55770}"/>
              </a:ext>
            </a:extLst>
          </p:cNvPr>
          <p:cNvGrpSpPr/>
          <p:nvPr/>
        </p:nvGrpSpPr>
        <p:grpSpPr>
          <a:xfrm>
            <a:off x="275348" y="4453922"/>
            <a:ext cx="1029589" cy="1123005"/>
            <a:chOff x="275348" y="4453922"/>
            <a:chExt cx="1029589" cy="1123005"/>
          </a:xfrm>
        </p:grpSpPr>
        <p:pic>
          <p:nvPicPr>
            <p:cNvPr id="104" name="Picture 103" descr="Hiker Hiking Clip Art">
              <a:extLst>
                <a:ext uri="{FF2B5EF4-FFF2-40B4-BE49-F238E27FC236}">
                  <a16:creationId xmlns:a16="http://schemas.microsoft.com/office/drawing/2014/main" id="{5754E5B7-99DD-4959-BAA1-C8BE97606861}"/>
                </a:ext>
              </a:extLst>
            </p:cNvPr>
            <p:cNvPicPr/>
            <p:nvPr/>
          </p:nvPicPr>
          <p:blipFill rotWithShape="1">
            <a:blip r:embed="rId6">
              <a:extLst>
                <a:ext uri="{BEBA8EAE-BF5A-486C-A8C5-ECC9F3942E4B}">
                  <a14:imgProps xmlns:a14="http://schemas.microsoft.com/office/drawing/2010/main">
                    <a14:imgLayer r:embed="rId7">
                      <a14:imgEffect>
                        <a14:backgroundRemoval t="3704" b="97531" l="4000" r="63000">
                          <a14:foregroundMark x1="16000" y1="8642" x2="16000" y2="8642"/>
                          <a14:foregroundMark x1="18000" y1="33333" x2="18000" y2="33333"/>
                          <a14:foregroundMark x1="10000" y1="37037" x2="10000" y2="37037"/>
                          <a14:foregroundMark x1="25000" y1="38272" x2="25000" y2="38272"/>
                          <a14:foregroundMark x1="23000" y1="27160" x2="23000" y2="27160"/>
                          <a14:foregroundMark x1="17000" y1="3704" x2="17000" y2="3704"/>
                          <a14:foregroundMark x1="13000" y1="25926" x2="13000" y2="25926"/>
                          <a14:foregroundMark x1="16000" y1="3704" x2="16000" y2="3704"/>
                          <a14:foregroundMark x1="14000" y1="82716" x2="14000" y2="82716"/>
                          <a14:foregroundMark x1="48000" y1="76543" x2="48000" y2="76543"/>
                          <a14:foregroundMark x1="43000" y1="66667" x2="43000" y2="66667"/>
                          <a14:foregroundMark x1="43000" y1="71605" x2="43000" y2="71605"/>
                          <a14:foregroundMark x1="35000" y1="83951" x2="35000" y2="83951"/>
                          <a14:foregroundMark x1="49000" y1="65432" x2="49000" y2="65432"/>
                          <a14:foregroundMark x1="55000" y1="72840" x2="55000" y2="72840"/>
                          <a14:foregroundMark x1="54000" y1="72840" x2="54000" y2="72840"/>
                          <a14:foregroundMark x1="53000" y1="59259" x2="53000" y2="59259"/>
                          <a14:foregroundMark x1="61000" y1="61728" x2="61000" y2="61728"/>
                          <a14:foregroundMark x1="51000" y1="74074" x2="51000" y2="74074"/>
                          <a14:foregroundMark x1="48000" y1="79012" x2="48000" y2="79012"/>
                          <a14:foregroundMark x1="46000" y1="81481" x2="46000" y2="81481"/>
                          <a14:foregroundMark x1="45000" y1="83951" x2="45000" y2="83951"/>
                          <a14:foregroundMark x1="42000" y1="86420" x2="42000" y2="86420"/>
                          <a14:foregroundMark x1="41000" y1="87654" x2="41000" y2="87654"/>
                          <a14:foregroundMark x1="42000" y1="91358" x2="42000" y2="91358"/>
                          <a14:foregroundMark x1="42000" y1="93827" x2="42000" y2="93827"/>
                          <a14:foregroundMark x1="13000" y1="60494" x2="13000" y2="60494"/>
                          <a14:foregroundMark x1="28000" y1="41975" x2="28000" y2="41975"/>
                          <a14:foregroundMark x1="25000" y1="43210" x2="25000" y2="43210"/>
                          <a14:foregroundMark x1="17000" y1="46914" x2="17000" y2="46914"/>
                          <a14:foregroundMark x1="24000" y1="46914" x2="24000" y2="46914"/>
                          <a14:foregroundMark x1="57000" y1="72840" x2="57000" y2="72840"/>
                          <a14:foregroundMark x1="56000" y1="64198" x2="56000" y2="64198"/>
                          <a14:foregroundMark x1="32000" y1="75309" x2="32000" y2="75309"/>
                          <a14:foregroundMark x1="16000" y1="76543" x2="16000" y2="76543"/>
                          <a14:foregroundMark x1="30000" y1="81481" x2="30000" y2="81481"/>
                          <a14:foregroundMark x1="42000" y1="97531" x2="42000" y2="97531"/>
                          <a14:foregroundMark x1="9000" y1="92593" x2="9000" y2="92593"/>
                          <a14:foregroundMark x1="8000" y1="80247" x2="8000" y2="80247"/>
                          <a14:foregroundMark x1="7000" y1="76543" x2="7000" y2="76543"/>
                          <a14:foregroundMark x1="10000" y1="86420" x2="10000" y2="86420"/>
                          <a14:foregroundMark x1="4000" y1="93827" x2="4000" y2="93827"/>
                          <a14:backgroundMark x1="61000" y1="6173" x2="61000" y2="6173"/>
                          <a14:backgroundMark x1="58000" y1="22222" x2="58000" y2="22222"/>
                          <a14:backgroundMark x1="55000" y1="9877" x2="55000" y2="9877"/>
                          <a14:backgroundMark x1="51000" y1="11111" x2="51000" y2="11111"/>
                        </a14:backgroundRemoval>
                      </a14:imgEffect>
                    </a14:imgLayer>
                  </a14:imgProps>
                </a:ext>
                <a:ext uri="{28A0092B-C50C-407E-A947-70E740481C1C}">
                  <a14:useLocalDpi xmlns:a14="http://schemas.microsoft.com/office/drawing/2010/main" val="0"/>
                </a:ext>
              </a:extLst>
            </a:blip>
            <a:srcRect r="30000"/>
            <a:stretch/>
          </p:blipFill>
          <p:spPr bwMode="auto">
            <a:xfrm>
              <a:off x="638187" y="4659156"/>
              <a:ext cx="666750" cy="771525"/>
            </a:xfrm>
            <a:prstGeom prst="rect">
              <a:avLst/>
            </a:prstGeom>
            <a:noFill/>
            <a:ln>
              <a:noFill/>
            </a:ln>
            <a:extLst>
              <a:ext uri="{53640926-AAD7-44D8-BBD7-CCE9431645EC}">
                <a14:shadowObscured xmlns:a14="http://schemas.microsoft.com/office/drawing/2010/main"/>
              </a:ext>
            </a:extLst>
          </p:spPr>
        </p:pic>
        <p:grpSp>
          <p:nvGrpSpPr>
            <p:cNvPr id="43" name="Group 42">
              <a:extLst>
                <a:ext uri="{FF2B5EF4-FFF2-40B4-BE49-F238E27FC236}">
                  <a16:creationId xmlns:a16="http://schemas.microsoft.com/office/drawing/2014/main" id="{D51A4965-D43B-4986-BA4B-720361709314}"/>
                </a:ext>
              </a:extLst>
            </p:cNvPr>
            <p:cNvGrpSpPr/>
            <p:nvPr/>
          </p:nvGrpSpPr>
          <p:grpSpPr>
            <a:xfrm>
              <a:off x="275348" y="4453922"/>
              <a:ext cx="966773" cy="1123005"/>
              <a:chOff x="354734" y="4531058"/>
              <a:chExt cx="1479280" cy="1822924"/>
            </a:xfrm>
          </p:grpSpPr>
          <p:sp>
            <p:nvSpPr>
              <p:cNvPr id="45" name="Action Button: Custom 16">
                <a:hlinkClick r:id="" action="ppaction://noaction" highlightClick="1"/>
                <a:extLst>
                  <a:ext uri="{FF2B5EF4-FFF2-40B4-BE49-F238E27FC236}">
                    <a16:creationId xmlns:a16="http://schemas.microsoft.com/office/drawing/2014/main" id="{3A0F61F5-E8C5-41B9-9189-BE707066488D}"/>
                  </a:ext>
                </a:extLst>
              </p:cNvPr>
              <p:cNvSpPr/>
              <p:nvPr/>
            </p:nvSpPr>
            <p:spPr>
              <a:xfrm>
                <a:off x="354734" y="4531058"/>
                <a:ext cx="705080" cy="747996"/>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C</a:t>
                </a:r>
              </a:p>
            </p:txBody>
          </p:sp>
          <p:pic>
            <p:nvPicPr>
              <p:cNvPr id="46" name="Picture 45">
                <a:extLst>
                  <a:ext uri="{FF2B5EF4-FFF2-40B4-BE49-F238E27FC236}">
                    <a16:creationId xmlns:a16="http://schemas.microsoft.com/office/drawing/2014/main" id="{9098B1AC-4508-4D22-9F8B-2878D2C339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5494" y="5819660"/>
                <a:ext cx="468520" cy="534322"/>
              </a:xfrm>
              <a:prstGeom prst="rect">
                <a:avLst/>
              </a:prstGeom>
            </p:spPr>
          </p:pic>
        </p:grpSp>
      </p:grpSp>
      <p:grpSp>
        <p:nvGrpSpPr>
          <p:cNvPr id="7" name="Group 6">
            <a:extLst>
              <a:ext uri="{FF2B5EF4-FFF2-40B4-BE49-F238E27FC236}">
                <a16:creationId xmlns:a16="http://schemas.microsoft.com/office/drawing/2014/main" id="{6576F9CB-20A8-495F-9852-523ECA94218D}"/>
              </a:ext>
            </a:extLst>
          </p:cNvPr>
          <p:cNvGrpSpPr/>
          <p:nvPr/>
        </p:nvGrpSpPr>
        <p:grpSpPr>
          <a:xfrm>
            <a:off x="6158200" y="2121427"/>
            <a:ext cx="932221" cy="942975"/>
            <a:chOff x="6158200" y="2121427"/>
            <a:chExt cx="932221" cy="942975"/>
          </a:xfrm>
        </p:grpSpPr>
        <p:pic>
          <p:nvPicPr>
            <p:cNvPr id="102" name="Picture 101" descr="Student Asking A Question Clip Art">
              <a:extLst>
                <a:ext uri="{FF2B5EF4-FFF2-40B4-BE49-F238E27FC236}">
                  <a16:creationId xmlns:a16="http://schemas.microsoft.com/office/drawing/2014/main" id="{DB0307F8-67DE-4308-94C2-A6D7739C03A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355727" y="2121427"/>
              <a:ext cx="695325" cy="942975"/>
            </a:xfrm>
            <a:prstGeom prst="rect">
              <a:avLst/>
            </a:prstGeom>
            <a:noFill/>
            <a:ln>
              <a:noFill/>
            </a:ln>
          </p:spPr>
        </p:pic>
        <p:grpSp>
          <p:nvGrpSpPr>
            <p:cNvPr id="47" name="Group 46">
              <a:extLst>
                <a:ext uri="{FF2B5EF4-FFF2-40B4-BE49-F238E27FC236}">
                  <a16:creationId xmlns:a16="http://schemas.microsoft.com/office/drawing/2014/main" id="{613BCC57-6CAA-4F6B-AB95-E315725F6409}"/>
                </a:ext>
              </a:extLst>
            </p:cNvPr>
            <p:cNvGrpSpPr/>
            <p:nvPr/>
          </p:nvGrpSpPr>
          <p:grpSpPr>
            <a:xfrm>
              <a:off x="6158200" y="2135592"/>
              <a:ext cx="932221" cy="863386"/>
              <a:chOff x="521275" y="2439668"/>
              <a:chExt cx="1734718" cy="1621545"/>
            </a:xfrm>
          </p:grpSpPr>
          <p:sp>
            <p:nvSpPr>
              <p:cNvPr id="49" name="Action Button: Custom 16">
                <a:hlinkClick r:id="" action="ppaction://noaction" highlightClick="1"/>
                <a:extLst>
                  <a:ext uri="{FF2B5EF4-FFF2-40B4-BE49-F238E27FC236}">
                    <a16:creationId xmlns:a16="http://schemas.microsoft.com/office/drawing/2014/main" id="{B1307DD9-3AFC-45D5-8FCD-DDCA9B8350B4}"/>
                  </a:ext>
                </a:extLst>
              </p:cNvPr>
              <p:cNvSpPr/>
              <p:nvPr/>
            </p:nvSpPr>
            <p:spPr>
              <a:xfrm>
                <a:off x="521275" y="2439668"/>
                <a:ext cx="857477" cy="865439"/>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D</a:t>
                </a:r>
              </a:p>
            </p:txBody>
          </p:sp>
          <p:pic>
            <p:nvPicPr>
              <p:cNvPr id="50" name="Picture 49">
                <a:extLst>
                  <a:ext uri="{FF2B5EF4-FFF2-40B4-BE49-F238E27FC236}">
                    <a16:creationId xmlns:a16="http://schemas.microsoft.com/office/drawing/2014/main" id="{5D1B6456-BD8D-42D2-B9DE-26760F5C09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7063" y="3489411"/>
                <a:ext cx="548930" cy="571802"/>
              </a:xfrm>
              <a:prstGeom prst="rect">
                <a:avLst/>
              </a:prstGeom>
            </p:spPr>
          </p:pic>
        </p:grpSp>
      </p:grpSp>
      <p:grpSp>
        <p:nvGrpSpPr>
          <p:cNvPr id="6" name="Group 5">
            <a:extLst>
              <a:ext uri="{FF2B5EF4-FFF2-40B4-BE49-F238E27FC236}">
                <a16:creationId xmlns:a16="http://schemas.microsoft.com/office/drawing/2014/main" id="{A88A64BA-B07D-42BF-93E6-A4EE0CC77845}"/>
              </a:ext>
            </a:extLst>
          </p:cNvPr>
          <p:cNvGrpSpPr/>
          <p:nvPr/>
        </p:nvGrpSpPr>
        <p:grpSpPr>
          <a:xfrm>
            <a:off x="6158200" y="3506892"/>
            <a:ext cx="1144710" cy="1116144"/>
            <a:chOff x="6158200" y="3506892"/>
            <a:chExt cx="1144710" cy="1116144"/>
          </a:xfrm>
        </p:grpSpPr>
        <p:pic>
          <p:nvPicPr>
            <p:cNvPr id="3074" name="Picture 2" descr="clipart sleep - Clip Art Library">
              <a:extLst>
                <a:ext uri="{FF2B5EF4-FFF2-40B4-BE49-F238E27FC236}">
                  <a16:creationId xmlns:a16="http://schemas.microsoft.com/office/drawing/2014/main" id="{2FD699CA-480C-4C05-A1D8-936438660E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7459" y="3676236"/>
              <a:ext cx="796673" cy="946800"/>
            </a:xfrm>
            <a:prstGeom prst="rect">
              <a:avLst/>
            </a:prstGeom>
            <a:noFill/>
            <a:extLst>
              <a:ext uri="{909E8E84-426E-40DD-AFC4-6F175D3DCCD1}">
                <a14:hiddenFill xmlns:a14="http://schemas.microsoft.com/office/drawing/2010/main">
                  <a:solidFill>
                    <a:srgbClr val="FFFFFF"/>
                  </a:solidFill>
                </a14:hiddenFill>
              </a:ext>
            </a:extLst>
          </p:spPr>
        </p:pic>
        <p:sp>
          <p:nvSpPr>
            <p:cNvPr id="54" name="Action Button: Custom 16">
              <a:hlinkClick r:id="" action="ppaction://noaction" highlightClick="1"/>
              <a:extLst>
                <a:ext uri="{FF2B5EF4-FFF2-40B4-BE49-F238E27FC236}">
                  <a16:creationId xmlns:a16="http://schemas.microsoft.com/office/drawing/2014/main" id="{35A20F54-0D64-42DA-A7CF-07CFF6D125C2}"/>
                </a:ext>
              </a:extLst>
            </p:cNvPr>
            <p:cNvSpPr/>
            <p:nvPr/>
          </p:nvSpPr>
          <p:spPr>
            <a:xfrm>
              <a:off x="6158200" y="3506892"/>
              <a:ext cx="460800" cy="460800"/>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E</a:t>
              </a:r>
            </a:p>
          </p:txBody>
        </p:sp>
        <p:pic>
          <p:nvPicPr>
            <p:cNvPr id="55" name="Picture 54">
              <a:extLst>
                <a:ext uri="{FF2B5EF4-FFF2-40B4-BE49-F238E27FC236}">
                  <a16:creationId xmlns:a16="http://schemas.microsoft.com/office/drawing/2014/main" id="{B211DEC1-FAD4-454A-813E-651E606191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93297" y="4268906"/>
              <a:ext cx="309613" cy="343914"/>
            </a:xfrm>
            <a:prstGeom prst="rect">
              <a:avLst/>
            </a:prstGeom>
          </p:spPr>
        </p:pic>
      </p:grpSp>
      <p:grpSp>
        <p:nvGrpSpPr>
          <p:cNvPr id="75" name="Group 74">
            <a:extLst>
              <a:ext uri="{FF2B5EF4-FFF2-40B4-BE49-F238E27FC236}">
                <a16:creationId xmlns:a16="http://schemas.microsoft.com/office/drawing/2014/main" id="{82624728-DBAE-4DC3-99F0-37CB4442103A}"/>
              </a:ext>
            </a:extLst>
          </p:cNvPr>
          <p:cNvGrpSpPr/>
          <p:nvPr/>
        </p:nvGrpSpPr>
        <p:grpSpPr>
          <a:xfrm>
            <a:off x="3732781" y="4636663"/>
            <a:ext cx="1687537" cy="1588035"/>
            <a:chOff x="3165505" y="2771186"/>
            <a:chExt cx="1808500" cy="1651706"/>
          </a:xfrm>
        </p:grpSpPr>
        <p:pic>
          <p:nvPicPr>
            <p:cNvPr id="18" name="Picture 2" descr="Blue Splat Clip Art">
              <a:extLst>
                <a:ext uri="{FF2B5EF4-FFF2-40B4-BE49-F238E27FC236}">
                  <a16:creationId xmlns:a16="http://schemas.microsoft.com/office/drawing/2014/main" id="{8B414E45-4DA0-46E2-862B-49A9E395471F}"/>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64846">
              <a:off x="3165505" y="2771186"/>
              <a:ext cx="1808500" cy="165170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25DA7D51-97A8-4D9A-9ED1-544CE0757EE5}"/>
                </a:ext>
              </a:extLst>
            </p:cNvPr>
            <p:cNvSpPr txBox="1"/>
            <p:nvPr/>
          </p:nvSpPr>
          <p:spPr>
            <a:xfrm>
              <a:off x="3883770" y="326263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grpSp>
        <p:nvGrpSpPr>
          <p:cNvPr id="73" name="Group 72">
            <a:extLst>
              <a:ext uri="{FF2B5EF4-FFF2-40B4-BE49-F238E27FC236}">
                <a16:creationId xmlns:a16="http://schemas.microsoft.com/office/drawing/2014/main" id="{89EEEC44-E1BF-4DDB-A44D-0AE8EDA16044}"/>
              </a:ext>
            </a:extLst>
          </p:cNvPr>
          <p:cNvGrpSpPr/>
          <p:nvPr/>
        </p:nvGrpSpPr>
        <p:grpSpPr>
          <a:xfrm>
            <a:off x="3681100" y="3188448"/>
            <a:ext cx="1673327" cy="1504510"/>
            <a:chOff x="4073122" y="1773781"/>
            <a:chExt cx="1500888" cy="1691300"/>
          </a:xfrm>
        </p:grpSpPr>
        <p:pic>
          <p:nvPicPr>
            <p:cNvPr id="16" name="Picture 2" descr="Blue Splat Clip Art">
              <a:extLst>
                <a:ext uri="{FF2B5EF4-FFF2-40B4-BE49-F238E27FC236}">
                  <a16:creationId xmlns:a16="http://schemas.microsoft.com/office/drawing/2014/main" id="{CA65464D-8D75-40CE-B9AE-047636AAA689}"/>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530196">
              <a:off x="4073122" y="1773781"/>
              <a:ext cx="1500888" cy="16913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90B8F1F-4C8B-4568-8B83-3F19C104B996}"/>
                </a:ext>
              </a:extLst>
            </p:cNvPr>
            <p:cNvSpPr txBox="1"/>
            <p:nvPr/>
          </p:nvSpPr>
          <p:spPr>
            <a:xfrm>
              <a:off x="4592592" y="2309643"/>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grpSp>
        <p:nvGrpSpPr>
          <p:cNvPr id="78" name="Group 77">
            <a:extLst>
              <a:ext uri="{FF2B5EF4-FFF2-40B4-BE49-F238E27FC236}">
                <a16:creationId xmlns:a16="http://schemas.microsoft.com/office/drawing/2014/main" id="{E941F8FF-FF52-4D03-89E1-D138598F4032}"/>
              </a:ext>
            </a:extLst>
          </p:cNvPr>
          <p:cNvGrpSpPr/>
          <p:nvPr/>
        </p:nvGrpSpPr>
        <p:grpSpPr>
          <a:xfrm>
            <a:off x="7843765" y="3546796"/>
            <a:ext cx="1611440" cy="1366213"/>
            <a:chOff x="1542723" y="5042266"/>
            <a:chExt cx="1412125" cy="1327397"/>
          </a:xfrm>
        </p:grpSpPr>
        <p:pic>
          <p:nvPicPr>
            <p:cNvPr id="69" name="Picture 2" descr="Blue Splat Clip Art">
              <a:extLst>
                <a:ext uri="{FF2B5EF4-FFF2-40B4-BE49-F238E27FC236}">
                  <a16:creationId xmlns:a16="http://schemas.microsoft.com/office/drawing/2014/main" id="{E83F46FD-02AD-47A1-BE2F-E3BEADE738FD}"/>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42723" y="5042266"/>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C43CB80C-09C9-44EF-959E-7999CEB373DF}"/>
                </a:ext>
              </a:extLst>
            </p:cNvPr>
            <p:cNvSpPr txBox="1"/>
            <p:nvPr/>
          </p:nvSpPr>
          <p:spPr>
            <a:xfrm>
              <a:off x="2066754" y="5440159"/>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grpSp>
      <p:grpSp>
        <p:nvGrpSpPr>
          <p:cNvPr id="79" name="Group 78">
            <a:extLst>
              <a:ext uri="{FF2B5EF4-FFF2-40B4-BE49-F238E27FC236}">
                <a16:creationId xmlns:a16="http://schemas.microsoft.com/office/drawing/2014/main" id="{9013A463-63CD-4217-8A70-35E65ED3D4E9}"/>
              </a:ext>
            </a:extLst>
          </p:cNvPr>
          <p:cNvGrpSpPr/>
          <p:nvPr/>
        </p:nvGrpSpPr>
        <p:grpSpPr>
          <a:xfrm>
            <a:off x="10134997" y="3568565"/>
            <a:ext cx="1540510" cy="1479958"/>
            <a:chOff x="3782065" y="5075468"/>
            <a:chExt cx="1412125" cy="1327397"/>
          </a:xfrm>
        </p:grpSpPr>
        <p:pic>
          <p:nvPicPr>
            <p:cNvPr id="70" name="Picture 2" descr="Blue Splat Clip Art">
              <a:extLst>
                <a:ext uri="{FF2B5EF4-FFF2-40B4-BE49-F238E27FC236}">
                  <a16:creationId xmlns:a16="http://schemas.microsoft.com/office/drawing/2014/main" id="{410FF380-205B-47E3-9355-6D053B390B2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782065" y="5075468"/>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D0A92478-2697-4D08-9DFC-8A6D21ADF731}"/>
                </a:ext>
              </a:extLst>
            </p:cNvPr>
            <p:cNvSpPr txBox="1"/>
            <p:nvPr/>
          </p:nvSpPr>
          <p:spPr>
            <a:xfrm>
              <a:off x="4217086" y="5507620"/>
              <a:ext cx="473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grpSp>
      <p:sp>
        <p:nvSpPr>
          <p:cNvPr id="38" name="TextBox 37">
            <a:extLst>
              <a:ext uri="{FF2B5EF4-FFF2-40B4-BE49-F238E27FC236}">
                <a16:creationId xmlns:a16="http://schemas.microsoft.com/office/drawing/2014/main" id="{4F030E53-612B-4607-B68B-D228BCFB347A}"/>
              </a:ext>
            </a:extLst>
          </p:cNvPr>
          <p:cNvSpPr txBox="1"/>
          <p:nvPr/>
        </p:nvSpPr>
        <p:spPr>
          <a:xfrm>
            <a:off x="7261665" y="3810521"/>
            <a:ext cx="9091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p>
        </p:txBody>
      </p:sp>
      <p:sp>
        <p:nvSpPr>
          <p:cNvPr id="33" name="TextBox 32">
            <a:extLst>
              <a:ext uri="{FF2B5EF4-FFF2-40B4-BE49-F238E27FC236}">
                <a16:creationId xmlns:a16="http://schemas.microsoft.com/office/drawing/2014/main" id="{D2DE33A8-265C-4CFC-BB53-BDABF384A5F4}"/>
              </a:ext>
            </a:extLst>
          </p:cNvPr>
          <p:cNvSpPr txBox="1"/>
          <p:nvPr/>
        </p:nvSpPr>
        <p:spPr>
          <a:xfrm>
            <a:off x="8919582" y="3842529"/>
            <a:ext cx="1549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dort</a:t>
            </a:r>
          </a:p>
        </p:txBody>
      </p:sp>
      <p:sp>
        <p:nvSpPr>
          <p:cNvPr id="85" name="TextBox 84">
            <a:extLst>
              <a:ext uri="{FF2B5EF4-FFF2-40B4-BE49-F238E27FC236}">
                <a16:creationId xmlns:a16="http://schemas.microsoft.com/office/drawing/2014/main" id="{B1E466BA-E439-43E3-894C-6E5074E2BE3E}"/>
              </a:ext>
            </a:extLst>
          </p:cNvPr>
          <p:cNvSpPr txBox="1"/>
          <p:nvPr/>
        </p:nvSpPr>
        <p:spPr>
          <a:xfrm>
            <a:off x="4803322" y="1289528"/>
            <a:ext cx="56167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Où est </a:t>
            </a:r>
            <a:r>
              <a:rPr lang="fr-FR" sz="2400" dirty="0">
                <a:solidFill>
                  <a:srgbClr val="1F4E79"/>
                </a:solidFill>
                <a:latin typeface="Century Gothic" panose="020B0502020202020204" pitchFamily="34" charset="0"/>
              </a:rPr>
              <a:t>(-)</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91" name="Group 90">
            <a:extLst>
              <a:ext uri="{FF2B5EF4-FFF2-40B4-BE49-F238E27FC236}">
                <a16:creationId xmlns:a16="http://schemas.microsoft.com/office/drawing/2014/main" id="{FC93199D-85B4-4BC6-B1E4-1F275C4DD502}"/>
              </a:ext>
            </a:extLst>
          </p:cNvPr>
          <p:cNvGrpSpPr/>
          <p:nvPr/>
        </p:nvGrpSpPr>
        <p:grpSpPr>
          <a:xfrm>
            <a:off x="9660006" y="4655765"/>
            <a:ext cx="1542399" cy="1640850"/>
            <a:chOff x="3280358" y="3885735"/>
            <a:chExt cx="1542399" cy="1640850"/>
          </a:xfrm>
        </p:grpSpPr>
        <p:pic>
          <p:nvPicPr>
            <p:cNvPr id="92" name="Picture 2" descr="Blue Splat Clip Art">
              <a:extLst>
                <a:ext uri="{FF2B5EF4-FFF2-40B4-BE49-F238E27FC236}">
                  <a16:creationId xmlns:a16="http://schemas.microsoft.com/office/drawing/2014/main" id="{564B3DFE-0736-454B-B4DE-A59A3A9B29A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3042642">
              <a:off x="3231133" y="3934960"/>
              <a:ext cx="1640850" cy="1542399"/>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9A31C5CA-27D1-42E4-9D60-ABE0CEFA25FC}"/>
                </a:ext>
              </a:extLst>
            </p:cNvPr>
            <p:cNvSpPr txBox="1"/>
            <p:nvPr/>
          </p:nvSpPr>
          <p:spPr>
            <a:xfrm>
              <a:off x="3952494" y="4446925"/>
              <a:ext cx="473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grpSp>
      <p:grpSp>
        <p:nvGrpSpPr>
          <p:cNvPr id="94" name="Group 93">
            <a:extLst>
              <a:ext uri="{FF2B5EF4-FFF2-40B4-BE49-F238E27FC236}">
                <a16:creationId xmlns:a16="http://schemas.microsoft.com/office/drawing/2014/main" id="{CD31614E-CB7D-4C86-93B3-B8E3A86FCDAA}"/>
              </a:ext>
            </a:extLst>
          </p:cNvPr>
          <p:cNvGrpSpPr/>
          <p:nvPr/>
        </p:nvGrpSpPr>
        <p:grpSpPr>
          <a:xfrm>
            <a:off x="7461172" y="4863843"/>
            <a:ext cx="1412125" cy="1327397"/>
            <a:chOff x="1474084" y="4083015"/>
            <a:chExt cx="1412125" cy="1327397"/>
          </a:xfrm>
        </p:grpSpPr>
        <p:pic>
          <p:nvPicPr>
            <p:cNvPr id="95" name="Picture 2" descr="Blue Splat Clip Art">
              <a:extLst>
                <a:ext uri="{FF2B5EF4-FFF2-40B4-BE49-F238E27FC236}">
                  <a16:creationId xmlns:a16="http://schemas.microsoft.com/office/drawing/2014/main" id="{38E75F09-67AF-45B6-BEF6-874036C644EE}"/>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74084" y="4083015"/>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A375851-2CD3-4F46-9700-73D28A7746EC}"/>
                </a:ext>
              </a:extLst>
            </p:cNvPr>
            <p:cNvSpPr txBox="1"/>
            <p:nvPr/>
          </p:nvSpPr>
          <p:spPr>
            <a:xfrm>
              <a:off x="1921175" y="4437714"/>
              <a:ext cx="473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grpSp>
      <p:sp>
        <p:nvSpPr>
          <p:cNvPr id="97" name="TextBox 96">
            <a:extLst>
              <a:ext uri="{FF2B5EF4-FFF2-40B4-BE49-F238E27FC236}">
                <a16:creationId xmlns:a16="http://schemas.microsoft.com/office/drawing/2014/main" id="{AE7BADDD-1CE3-4FE0-AED8-EC1CE1EDD1C5}"/>
              </a:ext>
            </a:extLst>
          </p:cNvPr>
          <p:cNvSpPr txBox="1"/>
          <p:nvPr/>
        </p:nvSpPr>
        <p:spPr>
          <a:xfrm>
            <a:off x="7373258" y="5097380"/>
            <a:ext cx="5131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a:t>
            </a:r>
          </a:p>
        </p:txBody>
      </p:sp>
      <p:sp>
        <p:nvSpPr>
          <p:cNvPr id="101" name="TextBox 100">
            <a:extLst>
              <a:ext uri="{FF2B5EF4-FFF2-40B4-BE49-F238E27FC236}">
                <a16:creationId xmlns:a16="http://schemas.microsoft.com/office/drawing/2014/main" id="{503CCA9C-45E9-4F9C-BC70-C6CB60E4FC46}"/>
              </a:ext>
            </a:extLst>
          </p:cNvPr>
          <p:cNvSpPr txBox="1"/>
          <p:nvPr/>
        </p:nvSpPr>
        <p:spPr>
          <a:xfrm>
            <a:off x="8472324" y="2271834"/>
            <a:ext cx="25934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comprend</a:t>
            </a:r>
          </a:p>
        </p:txBody>
      </p:sp>
      <p:grpSp>
        <p:nvGrpSpPr>
          <p:cNvPr id="8" name="Group 7">
            <a:extLst>
              <a:ext uri="{FF2B5EF4-FFF2-40B4-BE49-F238E27FC236}">
                <a16:creationId xmlns:a16="http://schemas.microsoft.com/office/drawing/2014/main" id="{FF4EA748-DA67-4A19-881B-A49D3B3CC379}"/>
              </a:ext>
            </a:extLst>
          </p:cNvPr>
          <p:cNvGrpSpPr/>
          <p:nvPr/>
        </p:nvGrpSpPr>
        <p:grpSpPr>
          <a:xfrm>
            <a:off x="404250" y="2262933"/>
            <a:ext cx="738169" cy="748719"/>
            <a:chOff x="404250" y="2262933"/>
            <a:chExt cx="738169" cy="748719"/>
          </a:xfrm>
        </p:grpSpPr>
        <p:pic>
          <p:nvPicPr>
            <p:cNvPr id="100" name="Picture 99" descr="A close up of a logo&#10;&#10;Description automatically generated">
              <a:extLst>
                <a:ext uri="{FF2B5EF4-FFF2-40B4-BE49-F238E27FC236}">
                  <a16:creationId xmlns:a16="http://schemas.microsoft.com/office/drawing/2014/main" id="{DCF27EAD-75E4-4777-BCA5-42F32937C8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50" y="2262933"/>
              <a:ext cx="738169" cy="738169"/>
            </a:xfrm>
            <a:prstGeom prst="rect">
              <a:avLst/>
            </a:prstGeom>
          </p:spPr>
        </p:pic>
        <p:pic>
          <p:nvPicPr>
            <p:cNvPr id="22" name="Picture 21">
              <a:extLst>
                <a:ext uri="{FF2B5EF4-FFF2-40B4-BE49-F238E27FC236}">
                  <a16:creationId xmlns:a16="http://schemas.microsoft.com/office/drawing/2014/main" id="{BEF012D0-9EFE-43E5-B551-0B1EB090FA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9359" y="2669493"/>
              <a:ext cx="339969" cy="342159"/>
            </a:xfrm>
            <a:prstGeom prst="rect">
              <a:avLst/>
            </a:prstGeom>
          </p:spPr>
        </p:pic>
      </p:grpSp>
      <p:sp>
        <p:nvSpPr>
          <p:cNvPr id="103" name="TextBox 102">
            <a:extLst>
              <a:ext uri="{FF2B5EF4-FFF2-40B4-BE49-F238E27FC236}">
                <a16:creationId xmlns:a16="http://schemas.microsoft.com/office/drawing/2014/main" id="{BDA16F53-19D2-4174-B680-F9FDC55A19EB}"/>
              </a:ext>
            </a:extLst>
          </p:cNvPr>
          <p:cNvSpPr txBox="1"/>
          <p:nvPr/>
        </p:nvSpPr>
        <p:spPr>
          <a:xfrm>
            <a:off x="2264284" y="3525202"/>
            <a:ext cx="18474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mange</a:t>
            </a:r>
          </a:p>
        </p:txBody>
      </p:sp>
      <p:grpSp>
        <p:nvGrpSpPr>
          <p:cNvPr id="107" name="Group 106">
            <a:extLst>
              <a:ext uri="{FF2B5EF4-FFF2-40B4-BE49-F238E27FC236}">
                <a16:creationId xmlns:a16="http://schemas.microsoft.com/office/drawing/2014/main" id="{7AF216CC-D932-4AD4-8D95-31896345AF14}"/>
              </a:ext>
            </a:extLst>
          </p:cNvPr>
          <p:cNvGrpSpPr/>
          <p:nvPr/>
        </p:nvGrpSpPr>
        <p:grpSpPr>
          <a:xfrm>
            <a:off x="6224079" y="4957465"/>
            <a:ext cx="1144629" cy="949841"/>
            <a:chOff x="6224079" y="4957465"/>
            <a:chExt cx="1144629" cy="949841"/>
          </a:xfrm>
        </p:grpSpPr>
        <p:pic>
          <p:nvPicPr>
            <p:cNvPr id="106" name="Picture 105" descr="System Search Clip Art">
              <a:extLst>
                <a:ext uri="{FF2B5EF4-FFF2-40B4-BE49-F238E27FC236}">
                  <a16:creationId xmlns:a16="http://schemas.microsoft.com/office/drawing/2014/main" id="{BD8FF0D2-0262-4397-A4F0-601016150CE1}"/>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6416208" y="5025131"/>
              <a:ext cx="952500" cy="876300"/>
            </a:xfrm>
            <a:prstGeom prst="rect">
              <a:avLst/>
            </a:prstGeom>
            <a:noFill/>
            <a:ln>
              <a:noFill/>
            </a:ln>
          </p:spPr>
        </p:pic>
        <p:pic>
          <p:nvPicPr>
            <p:cNvPr id="99" name="Picture 98">
              <a:extLst>
                <a:ext uri="{FF2B5EF4-FFF2-40B4-BE49-F238E27FC236}">
                  <a16:creationId xmlns:a16="http://schemas.microsoft.com/office/drawing/2014/main" id="{2F7FEAC7-E46A-48F3-A463-5312435489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7387" y="5602852"/>
              <a:ext cx="294990" cy="304454"/>
            </a:xfrm>
            <a:prstGeom prst="rect">
              <a:avLst/>
            </a:prstGeom>
          </p:spPr>
        </p:pic>
        <p:sp>
          <p:nvSpPr>
            <p:cNvPr id="89" name="Action Button: Custom 16">
              <a:hlinkClick r:id="" action="ppaction://noaction" highlightClick="1"/>
              <a:extLst>
                <a:ext uri="{FF2B5EF4-FFF2-40B4-BE49-F238E27FC236}">
                  <a16:creationId xmlns:a16="http://schemas.microsoft.com/office/drawing/2014/main" id="{F7A2E21E-AFD7-4140-999A-A98E61C8B637}"/>
                </a:ext>
              </a:extLst>
            </p:cNvPr>
            <p:cNvSpPr/>
            <p:nvPr/>
          </p:nvSpPr>
          <p:spPr>
            <a:xfrm>
              <a:off x="6224079" y="4957465"/>
              <a:ext cx="460800" cy="460800"/>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F</a:t>
              </a:r>
            </a:p>
          </p:txBody>
        </p:sp>
      </p:grpSp>
      <p:sp>
        <p:nvSpPr>
          <p:cNvPr id="105" name="TextBox 104">
            <a:extLst>
              <a:ext uri="{FF2B5EF4-FFF2-40B4-BE49-F238E27FC236}">
                <a16:creationId xmlns:a16="http://schemas.microsoft.com/office/drawing/2014/main" id="{11803EA9-4D39-47DA-AB60-3EA763810CB9}"/>
              </a:ext>
            </a:extLst>
          </p:cNvPr>
          <p:cNvSpPr txBox="1"/>
          <p:nvPr/>
        </p:nvSpPr>
        <p:spPr>
          <a:xfrm>
            <a:off x="2260127" y="4967626"/>
            <a:ext cx="20574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marche</a:t>
            </a:r>
            <a:endPar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3D97C6E8-6674-4D19-ABD7-93C840DD12FE}"/>
              </a:ext>
            </a:extLst>
          </p:cNvPr>
          <p:cNvSpPr txBox="1"/>
          <p:nvPr/>
        </p:nvSpPr>
        <p:spPr>
          <a:xfrm>
            <a:off x="8472324" y="5095099"/>
            <a:ext cx="18115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trouve</a:t>
            </a:r>
          </a:p>
        </p:txBody>
      </p:sp>
      <p:grpSp>
        <p:nvGrpSpPr>
          <p:cNvPr id="74" name="Group 73">
            <a:extLst>
              <a:ext uri="{FF2B5EF4-FFF2-40B4-BE49-F238E27FC236}">
                <a16:creationId xmlns:a16="http://schemas.microsoft.com/office/drawing/2014/main" id="{CA8132D3-401E-4003-A9C9-37E29BA04B53}"/>
              </a:ext>
            </a:extLst>
          </p:cNvPr>
          <p:cNvGrpSpPr/>
          <p:nvPr/>
        </p:nvGrpSpPr>
        <p:grpSpPr>
          <a:xfrm>
            <a:off x="1223682" y="4724937"/>
            <a:ext cx="1476834" cy="1388225"/>
            <a:chOff x="2819742" y="2519477"/>
            <a:chExt cx="1476834" cy="1388225"/>
          </a:xfrm>
        </p:grpSpPr>
        <p:pic>
          <p:nvPicPr>
            <p:cNvPr id="17" name="Picture 2" descr="Blue Splat Clip Art">
              <a:extLst>
                <a:ext uri="{FF2B5EF4-FFF2-40B4-BE49-F238E27FC236}">
                  <a16:creationId xmlns:a16="http://schemas.microsoft.com/office/drawing/2014/main" id="{2AC477B0-F7ED-4682-80D5-1D029B12EE6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1224687">
              <a:off x="2819742" y="2519477"/>
              <a:ext cx="1476834" cy="1388225"/>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45FC925-B923-443C-B8CA-282A1EF8271A}"/>
                </a:ext>
              </a:extLst>
            </p:cNvPr>
            <p:cNvSpPr txBox="1"/>
            <p:nvPr/>
          </p:nvSpPr>
          <p:spPr>
            <a:xfrm>
              <a:off x="3351021" y="2921751"/>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grpSp>
      <p:sp>
        <p:nvSpPr>
          <p:cNvPr id="27" name="TextBox 26">
            <a:extLst>
              <a:ext uri="{FF2B5EF4-FFF2-40B4-BE49-F238E27FC236}">
                <a16:creationId xmlns:a16="http://schemas.microsoft.com/office/drawing/2014/main" id="{5580E8BD-9077-42A5-93C7-B1CE5C321DBB}"/>
              </a:ext>
            </a:extLst>
          </p:cNvPr>
          <p:cNvSpPr txBox="1"/>
          <p:nvPr/>
        </p:nvSpPr>
        <p:spPr>
          <a:xfrm>
            <a:off x="1170408" y="4926902"/>
            <a:ext cx="4340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a:t>
            </a:r>
          </a:p>
        </p:txBody>
      </p:sp>
      <p:sp>
        <p:nvSpPr>
          <p:cNvPr id="119" name="TextBox 118">
            <a:extLst>
              <a:ext uri="{FF2B5EF4-FFF2-40B4-BE49-F238E27FC236}">
                <a16:creationId xmlns:a16="http://schemas.microsoft.com/office/drawing/2014/main" id="{F21CBCF4-58BA-494E-9B62-48D9D323097F}"/>
              </a:ext>
            </a:extLst>
          </p:cNvPr>
          <p:cNvSpPr txBox="1"/>
          <p:nvPr/>
        </p:nvSpPr>
        <p:spPr>
          <a:xfrm>
            <a:off x="188942" y="1295439"/>
            <a:ext cx="6125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Phrase négative ou positive?</a:t>
            </a:r>
          </a:p>
        </p:txBody>
      </p:sp>
      <p:sp>
        <p:nvSpPr>
          <p:cNvPr id="109" name="Action Button: Custom 16">
            <a:hlinkClick r:id="" action="ppaction://noaction" highlightClick="1"/>
            <a:extLst>
              <a:ext uri="{FF2B5EF4-FFF2-40B4-BE49-F238E27FC236}">
                <a16:creationId xmlns:a16="http://schemas.microsoft.com/office/drawing/2014/main" id="{A138A2FC-3B15-4E6E-A56E-843F7C9E2461}"/>
              </a:ext>
            </a:extLst>
          </p:cNvPr>
          <p:cNvSpPr/>
          <p:nvPr/>
        </p:nvSpPr>
        <p:spPr>
          <a:xfrm>
            <a:off x="267942" y="199913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A</a:t>
            </a:r>
          </a:p>
        </p:txBody>
      </p:sp>
      <p:pic>
        <p:nvPicPr>
          <p:cNvPr id="90" name="Picture 89" descr="background rectangle">
            <a:extLst>
              <a:ext uri="{FF2B5EF4-FFF2-40B4-BE49-F238E27FC236}">
                <a16:creationId xmlns:a16="http://schemas.microsoft.com/office/drawing/2014/main" id="{A11005C2-EC1F-4B7C-8D82-B83DB9D17774}"/>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8" name="Title 3">
            <a:extLst>
              <a:ext uri="{FF2B5EF4-FFF2-40B4-BE49-F238E27FC236}">
                <a16:creationId xmlns:a16="http://schemas.microsoft.com/office/drawing/2014/main" id="{6FB5D859-E946-44A0-AD49-249A131587C7}"/>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ne ? pas ? --?</a:t>
            </a:r>
            <a:endParaRPr lang="en-GB" sz="3600" b="1" dirty="0">
              <a:solidFill>
                <a:schemeClr val="bg1"/>
              </a:solidFill>
            </a:endParaRPr>
          </a:p>
        </p:txBody>
      </p:sp>
      <p:sp>
        <p:nvSpPr>
          <p:cNvPr id="110" name="Rounded Rectangle 46">
            <a:extLst>
              <a:ext uri="{FF2B5EF4-FFF2-40B4-BE49-F238E27FC236}">
                <a16:creationId xmlns:a16="http://schemas.microsoft.com/office/drawing/2014/main" id="{F785324F-6E3E-4D56-9DCA-47020B4EB82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2678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5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7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7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7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7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7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77"/>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7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7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P spid="13" grpId="0"/>
      <p:bldP spid="14" grpId="0"/>
      <p:bldP spid="25" grpId="0"/>
      <p:bldP spid="28" grpId="0"/>
      <p:bldP spid="31" grpId="0"/>
      <p:bldP spid="38" grpId="0"/>
      <p:bldP spid="33" grpId="0"/>
      <p:bldP spid="85" grpId="0"/>
      <p:bldP spid="97" grpId="0"/>
      <p:bldP spid="101" grpId="0"/>
      <p:bldP spid="103" grpId="0"/>
      <p:bldP spid="105" grpId="0"/>
      <p:bldP spid="108" grpId="0"/>
      <p:bldP spid="27" grpId="0"/>
      <p:bldP spid="1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Parfois …</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7" name="Table 6" descr="Table for exercises">
            <a:extLst>
              <a:ext uri="{FF2B5EF4-FFF2-40B4-BE49-F238E27FC236}">
                <a16:creationId xmlns:a16="http://schemas.microsoft.com/office/drawing/2014/main" id="{069EA9F1-F694-43D4-AC91-650467CB5308}"/>
              </a:ext>
            </a:extLst>
          </p:cNvPr>
          <p:cNvGraphicFramePr>
            <a:graphicFrameLocks noGrp="1"/>
          </p:cNvGraphicFramePr>
          <p:nvPr>
            <p:extLst>
              <p:ext uri="{D42A27DB-BD31-4B8C-83A1-F6EECF244321}">
                <p14:modId xmlns:p14="http://schemas.microsoft.com/office/powerpoint/2010/main" val="3493755774"/>
              </p:ext>
            </p:extLst>
          </p:nvPr>
        </p:nvGraphicFramePr>
        <p:xfrm>
          <a:off x="559692" y="2124007"/>
          <a:ext cx="11072616" cy="4067998"/>
        </p:xfrm>
        <a:graphic>
          <a:graphicData uri="http://schemas.openxmlformats.org/drawingml/2006/table">
            <a:tbl>
              <a:tblPr firstRow="1" bandRow="1">
                <a:tableStyleId>{5940675A-B579-460E-94D1-54222C63F5DA}</a:tableStyleId>
              </a:tblPr>
              <a:tblGrid>
                <a:gridCol w="2502131">
                  <a:extLst>
                    <a:ext uri="{9D8B030D-6E8A-4147-A177-3AD203B41FA5}">
                      <a16:colId xmlns:a16="http://schemas.microsoft.com/office/drawing/2014/main" val="20000"/>
                    </a:ext>
                  </a:extLst>
                </a:gridCol>
                <a:gridCol w="2130691">
                  <a:extLst>
                    <a:ext uri="{9D8B030D-6E8A-4147-A177-3AD203B41FA5}">
                      <a16:colId xmlns:a16="http://schemas.microsoft.com/office/drawing/2014/main" val="2718503455"/>
                    </a:ext>
                  </a:extLst>
                </a:gridCol>
                <a:gridCol w="6439794">
                  <a:extLst>
                    <a:ext uri="{9D8B030D-6E8A-4147-A177-3AD203B41FA5}">
                      <a16:colId xmlns:a16="http://schemas.microsoft.com/office/drawing/2014/main" val="20001"/>
                    </a:ext>
                  </a:extLst>
                </a:gridCol>
              </a:tblGrid>
              <a:tr h="513543">
                <a:tc>
                  <a:txBody>
                    <a:bodyPr/>
                    <a:lstStyle/>
                    <a:p>
                      <a:r>
                        <a:rPr lang="fr-FR" sz="2200" b="1" noProof="0" dirty="0">
                          <a:solidFill>
                            <a:schemeClr val="accent1">
                              <a:lumMod val="50000"/>
                            </a:schemeClr>
                          </a:solidFill>
                          <a:latin typeface="Century Gothic" panose="020B0502020202020204" pitchFamily="34" charset="0"/>
                        </a:rPr>
                        <a:t>activité</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200" dirty="0">
                          <a:solidFill>
                            <a:srgbClr val="115076"/>
                          </a:solidFill>
                          <a:latin typeface="Century Gothic" panose="020B0502020202020204" pitchFamily="34" charset="0"/>
                        </a:rPr>
                        <a:t>✔ </a:t>
                      </a:r>
                      <a:r>
                        <a:rPr lang="fr-FR" sz="2200" noProof="0" dirty="0">
                          <a:solidFill>
                            <a:srgbClr val="115076"/>
                          </a:solidFill>
                          <a:latin typeface="Century Gothic" panose="020B0502020202020204" pitchFamily="34" charset="0"/>
                        </a:rPr>
                        <a:t>ou</a:t>
                      </a:r>
                      <a:r>
                        <a:rPr lang="en-US" sz="2200" dirty="0">
                          <a:solidFill>
                            <a:srgbClr val="115076"/>
                          </a:solidFill>
                          <a:latin typeface="Century Gothic" panose="020B0502020202020204" pitchFamily="34" charset="0"/>
                        </a:rPr>
                        <a:t> ✖ ?</a:t>
                      </a:r>
                      <a:endParaRPr lang="en-GB" sz="22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200" b="1" noProof="0" dirty="0">
                          <a:solidFill>
                            <a:schemeClr val="accent1">
                              <a:lumMod val="50000"/>
                            </a:schemeClr>
                          </a:solidFill>
                          <a:latin typeface="Century Gothic" panose="020B0502020202020204" pitchFamily="34" charset="0"/>
                        </a:rPr>
                        <a:t>français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3A859293-4E88-4B29-A8A3-9E2F050EC0B3}"/>
              </a:ext>
            </a:extLst>
          </p:cNvPr>
          <p:cNvSpPr txBox="1"/>
          <p:nvPr/>
        </p:nvSpPr>
        <p:spPr>
          <a:xfrm>
            <a:off x="5186553" y="2777058"/>
            <a:ext cx="3527308"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Parfois, j’apprends.</a:t>
            </a:r>
          </a:p>
        </p:txBody>
      </p:sp>
      <p:sp>
        <p:nvSpPr>
          <p:cNvPr id="10" name="TextBox 9">
            <a:extLst>
              <a:ext uri="{FF2B5EF4-FFF2-40B4-BE49-F238E27FC236}">
                <a16:creationId xmlns:a16="http://schemas.microsoft.com/office/drawing/2014/main" id="{1287083D-0B49-4DA1-8CA9-E697A7019E9C}"/>
              </a:ext>
            </a:extLst>
          </p:cNvPr>
          <p:cNvSpPr txBox="1"/>
          <p:nvPr/>
        </p:nvSpPr>
        <p:spPr>
          <a:xfrm>
            <a:off x="5186553" y="3495212"/>
            <a:ext cx="6148999" cy="461665"/>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Parfois</a:t>
            </a:r>
            <a:r>
              <a:rPr lang="fr-FR" sz="2400" b="1" dirty="0">
                <a:solidFill>
                  <a:srgbClr val="1F4E79"/>
                </a:solidFill>
                <a:latin typeface="Century Gothic" panose="020B0502020202020204" pitchFamily="34" charset="0"/>
              </a:rPr>
              <a:t>, je</a:t>
            </a:r>
            <a:r>
              <a:rPr lang="fr-FR" sz="2400" b="1" dirty="0">
                <a:solidFill>
                  <a:srgbClr val="FF9933"/>
                </a:solidFill>
                <a:latin typeface="Century Gothic" panose="020B0502020202020204" pitchFamily="34" charset="0"/>
              </a:rPr>
              <a:t> ne</a:t>
            </a:r>
            <a:r>
              <a:rPr lang="fr-FR" sz="2400" b="1" dirty="0">
                <a:solidFill>
                  <a:srgbClr val="1F4E79"/>
                </a:solidFill>
                <a:latin typeface="Century Gothic" panose="020B0502020202020204" pitchFamily="34" charset="0"/>
              </a:rPr>
              <a:t> comprends </a:t>
            </a:r>
            <a:r>
              <a:rPr lang="fr-FR" sz="2400" b="1" dirty="0">
                <a:solidFill>
                  <a:srgbClr val="FF9933"/>
                </a:solidFill>
                <a:latin typeface="Century Gothic" panose="020B0502020202020204" pitchFamily="34" charset="0"/>
              </a:rPr>
              <a:t>pas.</a:t>
            </a:r>
            <a:endParaRPr lang="fr-FR" sz="2400" b="1" dirty="0">
              <a:solidFill>
                <a:srgbClr val="1F4E79"/>
              </a:solidFill>
              <a:latin typeface="Century Gothic" panose="020B0502020202020204" pitchFamily="34" charset="0"/>
            </a:endParaRPr>
          </a:p>
        </p:txBody>
      </p:sp>
      <p:sp>
        <p:nvSpPr>
          <p:cNvPr id="11" name="TextBox 10">
            <a:extLst>
              <a:ext uri="{FF2B5EF4-FFF2-40B4-BE49-F238E27FC236}">
                <a16:creationId xmlns:a16="http://schemas.microsoft.com/office/drawing/2014/main" id="{FBC52503-7835-41D7-BD8D-740F360507CB}"/>
              </a:ext>
            </a:extLst>
          </p:cNvPr>
          <p:cNvSpPr txBox="1"/>
          <p:nvPr/>
        </p:nvSpPr>
        <p:spPr>
          <a:xfrm>
            <a:off x="5201209" y="4164038"/>
            <a:ext cx="3414485" cy="461665"/>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Parfois</a:t>
            </a:r>
            <a:r>
              <a:rPr lang="fr-FR" sz="2400" b="1" dirty="0">
                <a:solidFill>
                  <a:srgbClr val="1F4E79"/>
                </a:solidFill>
                <a:latin typeface="Century Gothic" panose="020B0502020202020204" pitchFamily="34" charset="0"/>
              </a:rPr>
              <a:t>, je viens.</a:t>
            </a:r>
          </a:p>
        </p:txBody>
      </p:sp>
      <p:sp>
        <p:nvSpPr>
          <p:cNvPr id="12" name="TextBox 11">
            <a:extLst>
              <a:ext uri="{FF2B5EF4-FFF2-40B4-BE49-F238E27FC236}">
                <a16:creationId xmlns:a16="http://schemas.microsoft.com/office/drawing/2014/main" id="{8AAC500C-1F36-4C21-A2BB-F8B3A77BE7A6}"/>
              </a:ext>
            </a:extLst>
          </p:cNvPr>
          <p:cNvSpPr txBox="1"/>
          <p:nvPr/>
        </p:nvSpPr>
        <p:spPr>
          <a:xfrm>
            <a:off x="5186553" y="4739268"/>
            <a:ext cx="5356084" cy="646331"/>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Parfois</a:t>
            </a:r>
            <a:r>
              <a:rPr kumimoji="0" lang="fr-FR"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fr-FR" sz="2400" b="1" dirty="0">
                <a:solidFill>
                  <a:srgbClr val="1F4E79"/>
                </a:solidFill>
                <a:latin typeface="Century Gothic" panose="020B0502020202020204" pitchFamily="34" charset="0"/>
              </a:rPr>
              <a:t>je</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ne</a:t>
            </a:r>
            <a:r>
              <a:rPr lang="fr-FR" sz="3600" b="1" dirty="0">
                <a:solidFill>
                  <a:srgbClr val="1F4E79"/>
                </a:solidFill>
                <a:latin typeface="Century Gothic" panose="020B0502020202020204" pitchFamily="34" charset="0"/>
              </a:rPr>
              <a:t> </a:t>
            </a:r>
            <a:r>
              <a:rPr lang="fr-FR" sz="2400" b="1" dirty="0">
                <a:solidFill>
                  <a:srgbClr val="1F4E79"/>
                </a:solidFill>
                <a:latin typeface="Century Gothic" panose="020B0502020202020204" pitchFamily="34" charset="0"/>
              </a:rPr>
              <a:t>sors</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pas.</a:t>
            </a:r>
          </a:p>
        </p:txBody>
      </p:sp>
      <p:sp>
        <p:nvSpPr>
          <p:cNvPr id="13" name="TextBox 12">
            <a:extLst>
              <a:ext uri="{FF2B5EF4-FFF2-40B4-BE49-F238E27FC236}">
                <a16:creationId xmlns:a16="http://schemas.microsoft.com/office/drawing/2014/main" id="{0FEE26C8-C852-4C57-BDC9-A351E9713F59}"/>
              </a:ext>
            </a:extLst>
          </p:cNvPr>
          <p:cNvSpPr txBox="1"/>
          <p:nvPr/>
        </p:nvSpPr>
        <p:spPr>
          <a:xfrm>
            <a:off x="5186553" y="5425364"/>
            <a:ext cx="4706839" cy="707886"/>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Parfois</a:t>
            </a:r>
            <a:r>
              <a:rPr kumimoji="0" lang="fr-FR"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fr-FR" sz="2400" b="1" dirty="0">
                <a:solidFill>
                  <a:srgbClr val="5B9BD5">
                    <a:lumMod val="50000"/>
                  </a:srgbClr>
                </a:solidFill>
                <a:latin typeface="Century Gothic" panose="020B0502020202020204" pitchFamily="34" charset="0"/>
              </a:rPr>
              <a:t>je</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ne</a:t>
            </a:r>
            <a:r>
              <a:rPr lang="fr-FR" sz="3600" b="1" dirty="0">
                <a:solidFill>
                  <a:srgbClr val="FF6600"/>
                </a:solidFill>
                <a:latin typeface="Century Gothic" panose="020B0502020202020204" pitchFamily="34" charset="0"/>
              </a:rPr>
              <a:t> </a:t>
            </a:r>
            <a:r>
              <a:rPr lang="fr-FR" sz="2400" b="1" dirty="0">
                <a:solidFill>
                  <a:srgbClr val="5B9BD5">
                    <a:lumMod val="50000"/>
                  </a:srgbClr>
                </a:solidFill>
                <a:latin typeface="Century Gothic" panose="020B0502020202020204" pitchFamily="34" charset="0"/>
              </a:rPr>
              <a:t>parle</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pas.</a:t>
            </a:r>
          </a:p>
        </p:txBody>
      </p:sp>
      <p:sp>
        <p:nvSpPr>
          <p:cNvPr id="14" name="TextBox 13">
            <a:extLst>
              <a:ext uri="{FF2B5EF4-FFF2-40B4-BE49-F238E27FC236}">
                <a16:creationId xmlns:a16="http://schemas.microsoft.com/office/drawing/2014/main" id="{46402A78-BAE0-4267-B83B-728ECC9827C4}"/>
              </a:ext>
            </a:extLst>
          </p:cNvPr>
          <p:cNvSpPr txBox="1"/>
          <p:nvPr/>
        </p:nvSpPr>
        <p:spPr>
          <a:xfrm>
            <a:off x="6383279" y="4206565"/>
            <a:ext cx="238194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F4C02EE-3080-4AA4-8A2C-D1B93EED5891}"/>
              </a:ext>
            </a:extLst>
          </p:cNvPr>
          <p:cNvSpPr txBox="1"/>
          <p:nvPr/>
        </p:nvSpPr>
        <p:spPr>
          <a:xfrm>
            <a:off x="6383279" y="4926050"/>
            <a:ext cx="372076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snd r:embed="rId3" name="Slide_13_1._parfois, j'apprends.wav"/>
            </a:hlinkClick>
            <a:extLst>
              <a:ext uri="{FF2B5EF4-FFF2-40B4-BE49-F238E27FC236}">
                <a16:creationId xmlns:a16="http://schemas.microsoft.com/office/drawing/2014/main" id="{258F2AB5-E81C-4C0F-93F9-DA0121BEC414}"/>
              </a:ext>
            </a:extLst>
          </p:cNvPr>
          <p:cNvSpPr/>
          <p:nvPr/>
        </p:nvSpPr>
        <p:spPr>
          <a:xfrm>
            <a:off x="674935" y="2711590"/>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pic>
        <p:nvPicPr>
          <p:cNvPr id="28" name="Picture 27" descr="A close up of a logo&#10;&#10;Description automatically generated">
            <a:extLst>
              <a:ext uri="{FF2B5EF4-FFF2-40B4-BE49-F238E27FC236}">
                <a16:creationId xmlns:a16="http://schemas.microsoft.com/office/drawing/2014/main" id="{50B60031-B87C-4D91-A963-6685C114F6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02" t="9057" r="15046" b="4043"/>
          <a:stretch/>
        </p:blipFill>
        <p:spPr>
          <a:xfrm>
            <a:off x="1251672" y="2688908"/>
            <a:ext cx="473748" cy="583655"/>
          </a:xfrm>
          <a:prstGeom prst="rect">
            <a:avLst/>
          </a:prstGeom>
          <a:ln>
            <a:noFill/>
          </a:ln>
        </p:spPr>
      </p:pic>
      <p:sp>
        <p:nvSpPr>
          <p:cNvPr id="25" name="Action Button: Custom 16">
            <a:hlinkClick r:id="" action="ppaction://noaction" highlightClick="1">
              <a:snd r:embed="rId5" name="Slide_13_2._Parfois, je ne compends pas.wav"/>
            </a:hlinkClick>
            <a:extLst>
              <a:ext uri="{FF2B5EF4-FFF2-40B4-BE49-F238E27FC236}">
                <a16:creationId xmlns:a16="http://schemas.microsoft.com/office/drawing/2014/main" id="{BBCA3D48-89D2-4D60-A6BF-572996B89BC4}"/>
              </a:ext>
            </a:extLst>
          </p:cNvPr>
          <p:cNvSpPr/>
          <p:nvPr/>
        </p:nvSpPr>
        <p:spPr>
          <a:xfrm>
            <a:off x="659828" y="3457797"/>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pic>
        <p:nvPicPr>
          <p:cNvPr id="26" name="Picture 25" descr="A close up of a logo&#10;&#10;Description automatically generated">
            <a:extLst>
              <a:ext uri="{FF2B5EF4-FFF2-40B4-BE49-F238E27FC236}">
                <a16:creationId xmlns:a16="http://schemas.microsoft.com/office/drawing/2014/main" id="{999A4202-2FE4-44B7-879E-B795F246B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826" y="3443888"/>
            <a:ext cx="532014" cy="551749"/>
          </a:xfrm>
          <a:prstGeom prst="rect">
            <a:avLst/>
          </a:prstGeom>
          <a:solidFill>
            <a:schemeClr val="accent1">
              <a:lumMod val="50000"/>
            </a:schemeClr>
          </a:solidFill>
          <a:ln>
            <a:noFill/>
          </a:ln>
          <a:effectLst/>
        </p:spPr>
      </p:pic>
      <p:sp>
        <p:nvSpPr>
          <p:cNvPr id="23" name="Action Button: Custom 16">
            <a:hlinkClick r:id="" action="ppaction://noaction" highlightClick="1">
              <a:snd r:embed="rId7" name="Slide_13_4._Parfois, je ne sors pas.wav"/>
            </a:hlinkClick>
            <a:extLst>
              <a:ext uri="{FF2B5EF4-FFF2-40B4-BE49-F238E27FC236}">
                <a16:creationId xmlns:a16="http://schemas.microsoft.com/office/drawing/2014/main" id="{1CA77C48-AF40-4587-8ACE-A392CDE13A41}"/>
              </a:ext>
            </a:extLst>
          </p:cNvPr>
          <p:cNvSpPr/>
          <p:nvPr/>
        </p:nvSpPr>
        <p:spPr>
          <a:xfrm>
            <a:off x="657772" y="4861809"/>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pic>
        <p:nvPicPr>
          <p:cNvPr id="24" name="Picture 23">
            <a:extLst>
              <a:ext uri="{FF2B5EF4-FFF2-40B4-BE49-F238E27FC236}">
                <a16:creationId xmlns:a16="http://schemas.microsoft.com/office/drawing/2014/main" id="{DBB0C891-4BD4-49B0-8BED-A243DB3F56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726" r="9139"/>
          <a:stretch/>
        </p:blipFill>
        <p:spPr>
          <a:xfrm>
            <a:off x="1322991" y="4861809"/>
            <a:ext cx="419411" cy="556684"/>
          </a:xfrm>
          <a:prstGeom prst="rect">
            <a:avLst/>
          </a:prstGeom>
          <a:solidFill>
            <a:schemeClr val="accent1">
              <a:lumMod val="50000"/>
            </a:schemeClr>
          </a:solidFill>
          <a:ln>
            <a:noFill/>
          </a:ln>
          <a:effectLst/>
        </p:spPr>
      </p:pic>
      <p:sp>
        <p:nvSpPr>
          <p:cNvPr id="21" name="Action Button: Custom 16">
            <a:hlinkClick r:id="" action="ppaction://noaction" highlightClick="1">
              <a:snd r:embed="rId9" name="parfois.wav"/>
            </a:hlinkClick>
            <a:extLst>
              <a:ext uri="{FF2B5EF4-FFF2-40B4-BE49-F238E27FC236}">
                <a16:creationId xmlns:a16="http://schemas.microsoft.com/office/drawing/2014/main" id="{B7BBBB33-FDA5-4831-B311-7C5036B6C504}"/>
              </a:ext>
            </a:extLst>
          </p:cNvPr>
          <p:cNvSpPr/>
          <p:nvPr/>
        </p:nvSpPr>
        <p:spPr>
          <a:xfrm>
            <a:off x="663349" y="5585235"/>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a:t>
            </a:r>
          </a:p>
        </p:txBody>
      </p:sp>
      <p:sp>
        <p:nvSpPr>
          <p:cNvPr id="22" name="Action Button: Custom 16">
            <a:hlinkClick r:id="" action="ppaction://noaction" highlightClick="1">
              <a:snd r:embed="rId10" name="Slide_13_3._Parfois, je viens.wav"/>
            </a:hlinkClick>
            <a:extLst>
              <a:ext uri="{FF2B5EF4-FFF2-40B4-BE49-F238E27FC236}">
                <a16:creationId xmlns:a16="http://schemas.microsoft.com/office/drawing/2014/main" id="{1F7C9CC0-7F5E-4DC5-8736-A3333D75A527}"/>
              </a:ext>
            </a:extLst>
          </p:cNvPr>
          <p:cNvSpPr/>
          <p:nvPr/>
        </p:nvSpPr>
        <p:spPr>
          <a:xfrm>
            <a:off x="654790" y="4158006"/>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29" name="TextBox 28">
            <a:extLst>
              <a:ext uri="{FF2B5EF4-FFF2-40B4-BE49-F238E27FC236}">
                <a16:creationId xmlns:a16="http://schemas.microsoft.com/office/drawing/2014/main" id="{5F84BE8D-E6F9-4B2C-8397-F0E55D6616EC}"/>
              </a:ext>
            </a:extLst>
          </p:cNvPr>
          <p:cNvSpPr txBox="1"/>
          <p:nvPr/>
        </p:nvSpPr>
        <p:spPr>
          <a:xfrm>
            <a:off x="3851410" y="2749343"/>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0" name="TextBox 29">
            <a:extLst>
              <a:ext uri="{FF2B5EF4-FFF2-40B4-BE49-F238E27FC236}">
                <a16:creationId xmlns:a16="http://schemas.microsoft.com/office/drawing/2014/main" id="{1936ECDD-55F3-4C19-A070-7CC0A1335BF2}"/>
              </a:ext>
            </a:extLst>
          </p:cNvPr>
          <p:cNvSpPr txBox="1"/>
          <p:nvPr/>
        </p:nvSpPr>
        <p:spPr>
          <a:xfrm>
            <a:off x="3831951" y="4180664"/>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1" name="TextBox 30">
            <a:extLst>
              <a:ext uri="{FF2B5EF4-FFF2-40B4-BE49-F238E27FC236}">
                <a16:creationId xmlns:a16="http://schemas.microsoft.com/office/drawing/2014/main" id="{FCF389E9-5815-4E5C-8D21-57F7F4EAD802}"/>
              </a:ext>
            </a:extLst>
          </p:cNvPr>
          <p:cNvSpPr txBox="1"/>
          <p:nvPr/>
        </p:nvSpPr>
        <p:spPr>
          <a:xfrm>
            <a:off x="3828078" y="3477425"/>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40B9595A-9D31-4D1B-AEE4-EFFE66450602}"/>
              </a:ext>
            </a:extLst>
          </p:cNvPr>
          <p:cNvSpPr txBox="1"/>
          <p:nvPr/>
        </p:nvSpPr>
        <p:spPr>
          <a:xfrm>
            <a:off x="3851410" y="4859889"/>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3" name="TextBox 32">
            <a:extLst>
              <a:ext uri="{FF2B5EF4-FFF2-40B4-BE49-F238E27FC236}">
                <a16:creationId xmlns:a16="http://schemas.microsoft.com/office/drawing/2014/main" id="{149A72AF-DF24-401C-952A-769086EE02A6}"/>
              </a:ext>
            </a:extLst>
          </p:cNvPr>
          <p:cNvSpPr txBox="1"/>
          <p:nvPr/>
        </p:nvSpPr>
        <p:spPr>
          <a:xfrm>
            <a:off x="3848070" y="5587971"/>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pic>
        <p:nvPicPr>
          <p:cNvPr id="34" name="Picture 33" descr="A picture containing room, drawing&#10;&#10;Description automatically generated">
            <a:extLst>
              <a:ext uri="{FF2B5EF4-FFF2-40B4-BE49-F238E27FC236}">
                <a16:creationId xmlns:a16="http://schemas.microsoft.com/office/drawing/2014/main" id="{42FC2455-36A9-438C-BCFD-F1BC8BE7F4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909" t="10856" b="4701"/>
          <a:stretch/>
        </p:blipFill>
        <p:spPr>
          <a:xfrm>
            <a:off x="1200221" y="5523853"/>
            <a:ext cx="668853" cy="641165"/>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F2272C89-D6D1-41C1-AB95-6871491E2A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960" y="4116480"/>
            <a:ext cx="619182" cy="551750"/>
          </a:xfrm>
          <a:prstGeom prst="rect">
            <a:avLst/>
          </a:prstGeom>
        </p:spPr>
      </p:pic>
      <p:sp>
        <p:nvSpPr>
          <p:cNvPr id="37" name="Arrow: Striped Right 36">
            <a:extLst>
              <a:ext uri="{FF2B5EF4-FFF2-40B4-BE49-F238E27FC236}">
                <a16:creationId xmlns:a16="http://schemas.microsoft.com/office/drawing/2014/main" id="{B37D8166-6757-4877-82E6-AD5F140BCE3B}"/>
              </a:ext>
            </a:extLst>
          </p:cNvPr>
          <p:cNvSpPr/>
          <p:nvPr/>
        </p:nvSpPr>
        <p:spPr>
          <a:xfrm rot="2995204">
            <a:off x="1300452" y="4282176"/>
            <a:ext cx="187929" cy="1047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7FFC812-9A57-402C-B6BC-331457EF94BB}"/>
              </a:ext>
            </a:extLst>
          </p:cNvPr>
          <p:cNvSpPr txBox="1"/>
          <p:nvPr/>
        </p:nvSpPr>
        <p:spPr>
          <a:xfrm>
            <a:off x="89210" y="1209575"/>
            <a:ext cx="113674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Manon sometimes changes her </a:t>
            </a:r>
            <a:r>
              <a:rPr lang="en-GB" sz="2200" dirty="0">
                <a:solidFill>
                  <a:srgbClr val="1F4E79"/>
                </a:solidFill>
                <a:latin typeface="Century Gothic" panose="020B0502020202020204" pitchFamily="34" charset="0"/>
              </a:rPr>
              <a:t>mind about doing things! </a:t>
            </a:r>
            <a:br>
              <a:rPr lang="en-GB" sz="2200" dirty="0">
                <a:solidFill>
                  <a:srgbClr val="1F4E79"/>
                </a:solidFill>
                <a:latin typeface="Century Gothic" panose="020B0502020202020204" pitchFamily="34" charset="0"/>
              </a:rPr>
            </a:b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Écoute , coche (</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ou (</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écris en français.</a:t>
            </a:r>
          </a:p>
        </p:txBody>
      </p:sp>
      <p:sp>
        <p:nvSpPr>
          <p:cNvPr id="39" name="TextBox 38">
            <a:extLst>
              <a:ext uri="{FF2B5EF4-FFF2-40B4-BE49-F238E27FC236}">
                <a16:creationId xmlns:a16="http://schemas.microsoft.com/office/drawing/2014/main" id="{D74F7613-769D-456D-AAFB-E7AB7A5E3CB8}"/>
              </a:ext>
            </a:extLst>
          </p:cNvPr>
          <p:cNvSpPr txBox="1"/>
          <p:nvPr/>
        </p:nvSpPr>
        <p:spPr>
          <a:xfrm>
            <a:off x="6383279" y="3554055"/>
            <a:ext cx="39442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B91FFD2-4DF4-49C6-9A01-221EB9BEED2E}"/>
              </a:ext>
            </a:extLst>
          </p:cNvPr>
          <p:cNvSpPr txBox="1"/>
          <p:nvPr/>
        </p:nvSpPr>
        <p:spPr>
          <a:xfrm>
            <a:off x="6383279" y="2689119"/>
            <a:ext cx="297664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97E33DAE-E34C-4408-A0D0-563B7DAC3A85}"/>
              </a:ext>
            </a:extLst>
          </p:cNvPr>
          <p:cNvSpPr txBox="1"/>
          <p:nvPr/>
        </p:nvSpPr>
        <p:spPr>
          <a:xfrm>
            <a:off x="6466500" y="5667408"/>
            <a:ext cx="483496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endParaRPr>
          </a:p>
        </p:txBody>
      </p:sp>
      <p:pic>
        <p:nvPicPr>
          <p:cNvPr id="35" name="Picture 34" descr="background rectangle">
            <a:extLst>
              <a:ext uri="{FF2B5EF4-FFF2-40B4-BE49-F238E27FC236}">
                <a16:creationId xmlns:a16="http://schemas.microsoft.com/office/drawing/2014/main" id="{C9271236-67A5-49F0-9BE5-81533E71BD3C}"/>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1" name="Title 3">
            <a:extLst>
              <a:ext uri="{FF2B5EF4-FFF2-40B4-BE49-F238E27FC236}">
                <a16:creationId xmlns:a16="http://schemas.microsoft.com/office/drawing/2014/main" id="{8645D4F2-8CD0-46AA-BDFC-CFC7DFEBC92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Parfois …</a:t>
            </a:r>
            <a:endParaRPr lang="en-GB" sz="3600" b="1" dirty="0">
              <a:solidFill>
                <a:schemeClr val="bg1"/>
              </a:solidFill>
            </a:endParaRPr>
          </a:p>
        </p:txBody>
      </p:sp>
      <p:sp>
        <p:nvSpPr>
          <p:cNvPr id="43" name="Rounded Rectangle 46">
            <a:extLst>
              <a:ext uri="{FF2B5EF4-FFF2-40B4-BE49-F238E27FC236}">
                <a16:creationId xmlns:a16="http://schemas.microsoft.com/office/drawing/2014/main" id="{8539BC2C-B481-4D56-BF57-F953152FDF0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81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4" grpId="1" animBg="1"/>
      <p:bldP spid="15" grpId="0" animBg="1"/>
      <p:bldP spid="15" grpId="1" animBg="1"/>
      <p:bldP spid="29" grpId="0"/>
      <p:bldP spid="30" grpId="0"/>
      <p:bldP spid="31" grpId="0"/>
      <p:bldP spid="32" grpId="0"/>
      <p:bldP spid="33" grpId="0"/>
      <p:bldP spid="39" grpId="0" animBg="1"/>
      <p:bldP spid="39" grpId="1" animBg="1"/>
      <p:bldP spid="8" grpId="0" animBg="1"/>
      <p:bldP spid="8" grpId="1" animBg="1"/>
      <p:bldP spid="42" grpId="0" animBg="1"/>
      <p:bldP spid="4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C’est vrai?</a:t>
            </a:r>
            <a:endParaRPr lang="fr-FR" sz="3600" b="1" dirty="0">
              <a:solidFill>
                <a:schemeClr val="bg1"/>
              </a:solidFill>
              <a:latin typeface="Century Gothic" panose="020B0502020202020204" pitchFamily="34" charset="0"/>
            </a:endParaRPr>
          </a:p>
        </p:txBody>
      </p:sp>
      <p:sp>
        <p:nvSpPr>
          <p:cNvPr id="38" name="TextBox 37">
            <a:extLst>
              <a:ext uri="{FF2B5EF4-FFF2-40B4-BE49-F238E27FC236}">
                <a16:creationId xmlns:a16="http://schemas.microsoft.com/office/drawing/2014/main" id="{77FFC812-9A57-402C-B6BC-331457EF94BB}"/>
              </a:ext>
            </a:extLst>
          </p:cNvPr>
          <p:cNvSpPr txBox="1"/>
          <p:nvPr/>
        </p:nvSpPr>
        <p:spPr>
          <a:xfrm>
            <a:off x="205778" y="1201257"/>
            <a:ext cx="11986222" cy="430887"/>
          </a:xfrm>
          <a:prstGeom prst="rect">
            <a:avLst/>
          </a:prstGeom>
          <a:noFill/>
        </p:spPr>
        <p:txBody>
          <a:bodyPr wrap="square" rtlCol="0">
            <a:spAutoFit/>
          </a:bodyPr>
          <a:lstStyle/>
          <a:p>
            <a:pPr>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la description</a:t>
            </a:r>
            <a:r>
              <a:rPr lang="fr-FR" sz="2200" dirty="0">
                <a:solidFill>
                  <a:srgbClr val="1F4E79"/>
                </a:solidFill>
                <a:latin typeface="Century Gothic" panose="020B0502020202020204" pitchFamily="34" charset="0"/>
              </a:rPr>
              <a:t>, trouve l’image. C’est vrai / ce </a:t>
            </a:r>
            <a:r>
              <a:rPr lang="fr-FR" sz="2200" b="1" dirty="0">
                <a:solidFill>
                  <a:srgbClr val="1F4E79"/>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1F4E79"/>
                </a:solidFill>
                <a:latin typeface="Century Gothic" panose="020B0502020202020204" pitchFamily="34" charset="0"/>
              </a:rPr>
              <a:t>pas</a:t>
            </a:r>
            <a:r>
              <a:rPr lang="fr-FR" sz="2200" dirty="0">
                <a:solidFill>
                  <a:srgbClr val="1F4E79"/>
                </a:solidFill>
                <a:latin typeface="Century Gothic" panose="020B0502020202020204" pitchFamily="34" charset="0"/>
              </a:rPr>
              <a:t> vrai? Écris la phrase correcte.</a:t>
            </a:r>
          </a:p>
        </p:txBody>
      </p:sp>
      <p:grpSp>
        <p:nvGrpSpPr>
          <p:cNvPr id="23" name="Group 22">
            <a:extLst>
              <a:ext uri="{FF2B5EF4-FFF2-40B4-BE49-F238E27FC236}">
                <a16:creationId xmlns:a16="http://schemas.microsoft.com/office/drawing/2014/main" id="{5E89AA87-297C-4906-B476-C98BB6DCF7E5}"/>
              </a:ext>
            </a:extLst>
          </p:cNvPr>
          <p:cNvGrpSpPr/>
          <p:nvPr/>
        </p:nvGrpSpPr>
        <p:grpSpPr>
          <a:xfrm>
            <a:off x="332200" y="2792898"/>
            <a:ext cx="2288661" cy="464823"/>
            <a:chOff x="288784" y="2163628"/>
            <a:chExt cx="2228495" cy="471744"/>
          </a:xfrm>
        </p:grpSpPr>
        <p:sp>
          <p:nvSpPr>
            <p:cNvPr id="39" name="TextBox 38">
              <a:extLst>
                <a:ext uri="{FF2B5EF4-FFF2-40B4-BE49-F238E27FC236}">
                  <a16:creationId xmlns:a16="http://schemas.microsoft.com/office/drawing/2014/main" id="{D74F7613-769D-456D-AAFB-E7AB7A5E3CB8}"/>
                </a:ext>
              </a:extLst>
            </p:cNvPr>
            <p:cNvSpPr txBox="1"/>
            <p:nvPr/>
          </p:nvSpPr>
          <p:spPr>
            <a:xfrm>
              <a:off x="737469" y="2166833"/>
              <a:ext cx="1779810" cy="468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Il mange.</a:t>
              </a:r>
            </a:p>
          </p:txBody>
        </p:sp>
        <p:sp>
          <p:nvSpPr>
            <p:cNvPr id="41" name="Action Button: Custom 16">
              <a:hlinkClick r:id="" action="ppaction://noaction" highlightClick="1"/>
              <a:extLst>
                <a:ext uri="{FF2B5EF4-FFF2-40B4-BE49-F238E27FC236}">
                  <a16:creationId xmlns:a16="http://schemas.microsoft.com/office/drawing/2014/main" id="{E200CA6E-F483-4C69-B8EF-FF86981D509B}"/>
                </a:ext>
              </a:extLst>
            </p:cNvPr>
            <p:cNvSpPr/>
            <p:nvPr/>
          </p:nvSpPr>
          <p:spPr>
            <a:xfrm>
              <a:off x="288784" y="2163628"/>
              <a:ext cx="448686" cy="467661"/>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2 </a:t>
              </a:r>
            </a:p>
          </p:txBody>
        </p:sp>
      </p:grpSp>
      <p:grpSp>
        <p:nvGrpSpPr>
          <p:cNvPr id="26" name="Group 25">
            <a:extLst>
              <a:ext uri="{FF2B5EF4-FFF2-40B4-BE49-F238E27FC236}">
                <a16:creationId xmlns:a16="http://schemas.microsoft.com/office/drawing/2014/main" id="{0352169F-FDF6-45AB-AEAB-B5402D492F33}"/>
              </a:ext>
            </a:extLst>
          </p:cNvPr>
          <p:cNvGrpSpPr/>
          <p:nvPr/>
        </p:nvGrpSpPr>
        <p:grpSpPr>
          <a:xfrm>
            <a:off x="332201" y="3703555"/>
            <a:ext cx="2394100" cy="461666"/>
            <a:chOff x="288783" y="2596701"/>
            <a:chExt cx="2394100" cy="461666"/>
          </a:xfrm>
        </p:grpSpPr>
        <p:sp>
          <p:nvSpPr>
            <p:cNvPr id="42" name="Action Button: Custom 16">
              <a:hlinkClick r:id="" action="ppaction://noaction" highlightClick="1"/>
              <a:extLst>
                <a:ext uri="{FF2B5EF4-FFF2-40B4-BE49-F238E27FC236}">
                  <a16:creationId xmlns:a16="http://schemas.microsoft.com/office/drawing/2014/main" id="{6138B312-B265-412B-BC66-742B23ED895B}"/>
                </a:ext>
              </a:extLst>
            </p:cNvPr>
            <p:cNvSpPr/>
            <p:nvPr/>
          </p:nvSpPr>
          <p:spPr>
            <a:xfrm>
              <a:off x="288783" y="259670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3 </a:t>
              </a:r>
            </a:p>
          </p:txBody>
        </p:sp>
        <p:sp>
          <p:nvSpPr>
            <p:cNvPr id="29" name="TextBox 28">
              <a:extLst>
                <a:ext uri="{FF2B5EF4-FFF2-40B4-BE49-F238E27FC236}">
                  <a16:creationId xmlns:a16="http://schemas.microsoft.com/office/drawing/2014/main" id="{89D58DAB-E5E5-4C7B-BE0A-60A081A99CC4}"/>
                </a:ext>
              </a:extLst>
            </p:cNvPr>
            <p:cNvSpPr txBox="1"/>
            <p:nvPr/>
          </p:nvSpPr>
          <p:spPr>
            <a:xfrm>
              <a:off x="834784" y="2596701"/>
              <a:ext cx="1848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regarde.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56" name="Group 55">
            <a:extLst>
              <a:ext uri="{FF2B5EF4-FFF2-40B4-BE49-F238E27FC236}">
                <a16:creationId xmlns:a16="http://schemas.microsoft.com/office/drawing/2014/main" id="{7D8271F0-0D11-4B88-80C5-9A25F32EA294}"/>
              </a:ext>
            </a:extLst>
          </p:cNvPr>
          <p:cNvGrpSpPr/>
          <p:nvPr/>
        </p:nvGrpSpPr>
        <p:grpSpPr>
          <a:xfrm>
            <a:off x="332200" y="4611055"/>
            <a:ext cx="2078703" cy="466395"/>
            <a:chOff x="288782" y="3044057"/>
            <a:chExt cx="2078703" cy="466395"/>
          </a:xfrm>
        </p:grpSpPr>
        <p:sp>
          <p:nvSpPr>
            <p:cNvPr id="43" name="Action Button: Custom 16">
              <a:hlinkClick r:id="" action="ppaction://noaction" highlightClick="1"/>
              <a:extLst>
                <a:ext uri="{FF2B5EF4-FFF2-40B4-BE49-F238E27FC236}">
                  <a16:creationId xmlns:a16="http://schemas.microsoft.com/office/drawing/2014/main" id="{13248C95-6BBE-43B0-959F-BD83FF10E41F}"/>
                </a:ext>
              </a:extLst>
            </p:cNvPr>
            <p:cNvSpPr/>
            <p:nvPr/>
          </p:nvSpPr>
          <p:spPr>
            <a:xfrm>
              <a:off x="288782" y="304405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4 </a:t>
              </a:r>
            </a:p>
          </p:txBody>
        </p:sp>
        <p:sp>
          <p:nvSpPr>
            <p:cNvPr id="30" name="TextBox 29">
              <a:extLst>
                <a:ext uri="{FF2B5EF4-FFF2-40B4-BE49-F238E27FC236}">
                  <a16:creationId xmlns:a16="http://schemas.microsoft.com/office/drawing/2014/main" id="{19EAC2EC-B2BF-4C05-A161-E7E1C1442406}"/>
                </a:ext>
              </a:extLst>
            </p:cNvPr>
            <p:cNvSpPr txBox="1"/>
            <p:nvPr/>
          </p:nvSpPr>
          <p:spPr>
            <a:xfrm>
              <a:off x="832921" y="3048787"/>
              <a:ext cx="1534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joue.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57" name="Group 56">
            <a:extLst>
              <a:ext uri="{FF2B5EF4-FFF2-40B4-BE49-F238E27FC236}">
                <a16:creationId xmlns:a16="http://schemas.microsoft.com/office/drawing/2014/main" id="{B0C87353-D31C-4465-B01F-F2583B155B51}"/>
              </a:ext>
            </a:extLst>
          </p:cNvPr>
          <p:cNvGrpSpPr/>
          <p:nvPr/>
        </p:nvGrpSpPr>
        <p:grpSpPr>
          <a:xfrm>
            <a:off x="332200" y="5523283"/>
            <a:ext cx="2422472" cy="467999"/>
            <a:chOff x="288782" y="3510825"/>
            <a:chExt cx="2422472" cy="467999"/>
          </a:xfrm>
        </p:grpSpPr>
        <p:sp>
          <p:nvSpPr>
            <p:cNvPr id="44" name="Action Button: Custom 16">
              <a:hlinkClick r:id="" action="ppaction://noaction" highlightClick="1"/>
              <a:extLst>
                <a:ext uri="{FF2B5EF4-FFF2-40B4-BE49-F238E27FC236}">
                  <a16:creationId xmlns:a16="http://schemas.microsoft.com/office/drawing/2014/main" id="{DBFEDF90-B10E-4003-BE0C-9073EE2AAFFD}"/>
                </a:ext>
              </a:extLst>
            </p:cNvPr>
            <p:cNvSpPr/>
            <p:nvPr/>
          </p:nvSpPr>
          <p:spPr>
            <a:xfrm>
              <a:off x="288782" y="3510825"/>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5 </a:t>
              </a:r>
            </a:p>
          </p:txBody>
        </p:sp>
        <p:sp>
          <p:nvSpPr>
            <p:cNvPr id="31" name="TextBox 30">
              <a:extLst>
                <a:ext uri="{FF2B5EF4-FFF2-40B4-BE49-F238E27FC236}">
                  <a16:creationId xmlns:a16="http://schemas.microsoft.com/office/drawing/2014/main" id="{86BE62F0-EA47-44FD-B064-FDE9DEC0B91C}"/>
                </a:ext>
              </a:extLst>
            </p:cNvPr>
            <p:cNvSpPr txBox="1"/>
            <p:nvPr/>
          </p:nvSpPr>
          <p:spPr>
            <a:xfrm>
              <a:off x="863155" y="3517159"/>
              <a:ext cx="1848099" cy="461665"/>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lang="fr-FR" sz="2400" b="1" dirty="0">
                  <a:solidFill>
                    <a:srgbClr val="5B9BD5">
                      <a:lumMod val="50000"/>
                    </a:srgbClr>
                  </a:solidFill>
                  <a:latin typeface="Century Gothic" panose="020B0502020202020204" pitchFamily="34" charset="0"/>
                </a:rPr>
                <a:t>écoute</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pic>
        <p:nvPicPr>
          <p:cNvPr id="1032" name="Picture 8" descr="Watching The Watchmen Clip Art">
            <a:extLst>
              <a:ext uri="{FF2B5EF4-FFF2-40B4-BE49-F238E27FC236}">
                <a16:creationId xmlns:a16="http://schemas.microsoft.com/office/drawing/2014/main" id="{8EFAF933-D799-4B2C-8178-BFF3782E3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301" y="3635404"/>
            <a:ext cx="942975"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ician Clip Art">
            <a:extLst>
              <a:ext uri="{FF2B5EF4-FFF2-40B4-BE49-F238E27FC236}">
                <a16:creationId xmlns:a16="http://schemas.microsoft.com/office/drawing/2014/main" id="{8195D718-FF20-4655-9EE7-0EA1F944D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499" y="1732989"/>
            <a:ext cx="525551" cy="7432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arpenter Clip Art">
            <a:extLst>
              <a:ext uri="{FF2B5EF4-FFF2-40B4-BE49-F238E27FC236}">
                <a16:creationId xmlns:a16="http://schemas.microsoft.com/office/drawing/2014/main" id="{AA5F5D65-BA47-4972-9E1E-DD4729877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9148" y="4531005"/>
            <a:ext cx="599341" cy="665413"/>
          </a:xfrm>
          <a:prstGeom prst="rect">
            <a:avLst/>
          </a:prstGeom>
          <a:solidFill>
            <a:schemeClr val="bg1"/>
          </a:solidFill>
          <a:ln w="28575">
            <a:noFill/>
          </a:ln>
        </p:spPr>
      </p:pic>
      <p:grpSp>
        <p:nvGrpSpPr>
          <p:cNvPr id="13" name="Group 12">
            <a:extLst>
              <a:ext uri="{FF2B5EF4-FFF2-40B4-BE49-F238E27FC236}">
                <a16:creationId xmlns:a16="http://schemas.microsoft.com/office/drawing/2014/main" id="{9631611C-3688-4123-8AF2-5C451284742F}"/>
              </a:ext>
            </a:extLst>
          </p:cNvPr>
          <p:cNvGrpSpPr/>
          <p:nvPr/>
        </p:nvGrpSpPr>
        <p:grpSpPr>
          <a:xfrm>
            <a:off x="332200" y="1879774"/>
            <a:ext cx="2394101" cy="467291"/>
            <a:chOff x="264375" y="1814037"/>
            <a:chExt cx="2394101" cy="467291"/>
          </a:xfrm>
        </p:grpSpPr>
        <p:sp>
          <p:nvSpPr>
            <p:cNvPr id="8" name="TextBox 7">
              <a:extLst>
                <a:ext uri="{FF2B5EF4-FFF2-40B4-BE49-F238E27FC236}">
                  <a16:creationId xmlns:a16="http://schemas.microsoft.com/office/drawing/2014/main" id="{AB91FFD2-4DF4-49C6-9A01-221EB9BEED2E}"/>
                </a:ext>
              </a:extLst>
            </p:cNvPr>
            <p:cNvSpPr txBox="1"/>
            <p:nvPr/>
          </p:nvSpPr>
          <p:spPr>
            <a:xfrm>
              <a:off x="810377" y="1814037"/>
              <a:ext cx="1848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chante.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r>
                <a:rPr lang="en-GB" dirty="0"/>
                <a:t>1</a:t>
              </a:r>
            </a:p>
          </p:txBody>
        </p:sp>
      </p:grpSp>
      <p:grpSp>
        <p:nvGrpSpPr>
          <p:cNvPr id="73" name="Group 72">
            <a:extLst>
              <a:ext uri="{FF2B5EF4-FFF2-40B4-BE49-F238E27FC236}">
                <a16:creationId xmlns:a16="http://schemas.microsoft.com/office/drawing/2014/main" id="{5CEB3437-47AC-4878-A173-39DFD21520EE}"/>
              </a:ext>
            </a:extLst>
          </p:cNvPr>
          <p:cNvGrpSpPr/>
          <p:nvPr/>
        </p:nvGrpSpPr>
        <p:grpSpPr>
          <a:xfrm>
            <a:off x="6059719" y="2792073"/>
            <a:ext cx="2221490" cy="468124"/>
            <a:chOff x="288784" y="2156195"/>
            <a:chExt cx="2163090" cy="475094"/>
          </a:xfrm>
        </p:grpSpPr>
        <p:sp>
          <p:nvSpPr>
            <p:cNvPr id="74" name="TextBox 73">
              <a:extLst>
                <a:ext uri="{FF2B5EF4-FFF2-40B4-BE49-F238E27FC236}">
                  <a16:creationId xmlns:a16="http://schemas.microsoft.com/office/drawing/2014/main" id="{0E3CFEBA-5155-4EDA-8DB4-E9AB423E48C5}"/>
                </a:ext>
              </a:extLst>
            </p:cNvPr>
            <p:cNvSpPr txBox="1"/>
            <p:nvPr/>
          </p:nvSpPr>
          <p:spPr>
            <a:xfrm>
              <a:off x="840138" y="2156195"/>
              <a:ext cx="1611736" cy="468539"/>
            </a:xfrm>
            <a:prstGeom prst="rect">
              <a:avLst/>
            </a:prstGeom>
            <a:noFill/>
          </p:spPr>
          <p:txBody>
            <a:bodyPr wrap="square" rtlCol="0">
              <a:spAutoFit/>
            </a:bodyPr>
            <a:lstStyle/>
            <a:p>
              <a:pPr lvl="0">
                <a:defRPr/>
              </a:pPr>
              <a:r>
                <a:rPr lang="fr-FR" sz="2400" b="1" dirty="0">
                  <a:solidFill>
                    <a:srgbClr val="5B9BD5">
                      <a:lumMod val="50000"/>
                    </a:srgbClr>
                  </a:solidFill>
                  <a:latin typeface="Century Gothic" panose="020B0502020202020204" pitchFamily="34" charset="0"/>
                </a:rPr>
                <a:t>Il parle.</a:t>
              </a:r>
            </a:p>
          </p:txBody>
        </p:sp>
        <p:sp>
          <p:nvSpPr>
            <p:cNvPr id="75" name="Action Button: Custom 16">
              <a:hlinkClick r:id="" action="ppaction://noaction" highlightClick="1"/>
              <a:extLst>
                <a:ext uri="{FF2B5EF4-FFF2-40B4-BE49-F238E27FC236}">
                  <a16:creationId xmlns:a16="http://schemas.microsoft.com/office/drawing/2014/main" id="{A14667BD-62FA-4BF6-9BF8-6ABDFB57A027}"/>
                </a:ext>
              </a:extLst>
            </p:cNvPr>
            <p:cNvSpPr/>
            <p:nvPr/>
          </p:nvSpPr>
          <p:spPr>
            <a:xfrm>
              <a:off x="288784" y="2163628"/>
              <a:ext cx="448686" cy="467661"/>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7 </a:t>
              </a:r>
            </a:p>
          </p:txBody>
        </p:sp>
      </p:grpSp>
      <p:grpSp>
        <p:nvGrpSpPr>
          <p:cNvPr id="76" name="Group 75">
            <a:extLst>
              <a:ext uri="{FF2B5EF4-FFF2-40B4-BE49-F238E27FC236}">
                <a16:creationId xmlns:a16="http://schemas.microsoft.com/office/drawing/2014/main" id="{99FCEA23-C005-44DC-B0E2-741E3B8A8B4E}"/>
              </a:ext>
            </a:extLst>
          </p:cNvPr>
          <p:cNvGrpSpPr/>
          <p:nvPr/>
        </p:nvGrpSpPr>
        <p:grpSpPr>
          <a:xfrm>
            <a:off x="6059719" y="3705205"/>
            <a:ext cx="2394100" cy="461666"/>
            <a:chOff x="288783" y="2596701"/>
            <a:chExt cx="2394100" cy="461666"/>
          </a:xfrm>
        </p:grpSpPr>
        <p:sp>
          <p:nvSpPr>
            <p:cNvPr id="77" name="Action Button: Custom 16">
              <a:hlinkClick r:id="" action="ppaction://noaction" highlightClick="1"/>
              <a:extLst>
                <a:ext uri="{FF2B5EF4-FFF2-40B4-BE49-F238E27FC236}">
                  <a16:creationId xmlns:a16="http://schemas.microsoft.com/office/drawing/2014/main" id="{464C26A1-6F67-4B2C-8ACD-68E03D520FF5}"/>
                </a:ext>
              </a:extLst>
            </p:cNvPr>
            <p:cNvSpPr/>
            <p:nvPr/>
          </p:nvSpPr>
          <p:spPr>
            <a:xfrm>
              <a:off x="288783" y="259670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8 </a:t>
              </a:r>
            </a:p>
          </p:txBody>
        </p:sp>
        <p:sp>
          <p:nvSpPr>
            <p:cNvPr id="78" name="TextBox 77">
              <a:extLst>
                <a:ext uri="{FF2B5EF4-FFF2-40B4-BE49-F238E27FC236}">
                  <a16:creationId xmlns:a16="http://schemas.microsoft.com/office/drawing/2014/main" id="{3BDA08C4-13CA-4736-B49E-191FD97C28CE}"/>
                </a:ext>
              </a:extLst>
            </p:cNvPr>
            <p:cNvSpPr txBox="1"/>
            <p:nvPr/>
          </p:nvSpPr>
          <p:spPr>
            <a:xfrm>
              <a:off x="834784" y="2596701"/>
              <a:ext cx="1848099"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Elle écrit.</a:t>
              </a:r>
            </a:p>
          </p:txBody>
        </p:sp>
      </p:grpSp>
      <p:grpSp>
        <p:nvGrpSpPr>
          <p:cNvPr id="79" name="Group 78">
            <a:extLst>
              <a:ext uri="{FF2B5EF4-FFF2-40B4-BE49-F238E27FC236}">
                <a16:creationId xmlns:a16="http://schemas.microsoft.com/office/drawing/2014/main" id="{E55D0811-0325-4B2E-A212-7DF62DA9952D}"/>
              </a:ext>
            </a:extLst>
          </p:cNvPr>
          <p:cNvGrpSpPr/>
          <p:nvPr/>
        </p:nvGrpSpPr>
        <p:grpSpPr>
          <a:xfrm>
            <a:off x="6059719" y="4611879"/>
            <a:ext cx="2695662" cy="482664"/>
            <a:chOff x="288782" y="3044057"/>
            <a:chExt cx="2695662" cy="482664"/>
          </a:xfrm>
        </p:grpSpPr>
        <p:sp>
          <p:nvSpPr>
            <p:cNvPr id="80" name="Action Button: Custom 16">
              <a:hlinkClick r:id="" action="ppaction://noaction" highlightClick="1"/>
              <a:extLst>
                <a:ext uri="{FF2B5EF4-FFF2-40B4-BE49-F238E27FC236}">
                  <a16:creationId xmlns:a16="http://schemas.microsoft.com/office/drawing/2014/main" id="{0FBF5FF0-ABAA-4657-9FF8-15730274FCEC}"/>
                </a:ext>
              </a:extLst>
            </p:cNvPr>
            <p:cNvSpPr/>
            <p:nvPr/>
          </p:nvSpPr>
          <p:spPr>
            <a:xfrm>
              <a:off x="288782" y="304405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9 </a:t>
              </a:r>
            </a:p>
          </p:txBody>
        </p:sp>
        <p:sp>
          <p:nvSpPr>
            <p:cNvPr id="81" name="TextBox 80">
              <a:extLst>
                <a:ext uri="{FF2B5EF4-FFF2-40B4-BE49-F238E27FC236}">
                  <a16:creationId xmlns:a16="http://schemas.microsoft.com/office/drawing/2014/main" id="{C69E5212-CB47-49AF-9398-D5E741866930}"/>
                </a:ext>
              </a:extLst>
            </p:cNvPr>
            <p:cNvSpPr txBox="1"/>
            <p:nvPr/>
          </p:nvSpPr>
          <p:spPr>
            <a:xfrm>
              <a:off x="748723" y="3065056"/>
              <a:ext cx="2235721"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 Il travaille.</a:t>
              </a:r>
            </a:p>
          </p:txBody>
        </p:sp>
      </p:grpSp>
      <p:grpSp>
        <p:nvGrpSpPr>
          <p:cNvPr id="82" name="Group 81">
            <a:extLst>
              <a:ext uri="{FF2B5EF4-FFF2-40B4-BE49-F238E27FC236}">
                <a16:creationId xmlns:a16="http://schemas.microsoft.com/office/drawing/2014/main" id="{3958325E-5EEB-4368-96F9-7FED040CE966}"/>
              </a:ext>
            </a:extLst>
          </p:cNvPr>
          <p:cNvGrpSpPr/>
          <p:nvPr/>
        </p:nvGrpSpPr>
        <p:grpSpPr>
          <a:xfrm>
            <a:off x="6078689" y="5523283"/>
            <a:ext cx="2633830" cy="469018"/>
            <a:chOff x="288782" y="3510825"/>
            <a:chExt cx="2332825" cy="469018"/>
          </a:xfrm>
        </p:grpSpPr>
        <p:sp>
          <p:nvSpPr>
            <p:cNvPr id="83" name="Action Button: Custom 16">
              <a:hlinkClick r:id="" action="ppaction://noaction" highlightClick="1"/>
              <a:extLst>
                <a:ext uri="{FF2B5EF4-FFF2-40B4-BE49-F238E27FC236}">
                  <a16:creationId xmlns:a16="http://schemas.microsoft.com/office/drawing/2014/main" id="{25C1D4BB-08DE-494C-A597-7BC13B9246A2}"/>
                </a:ext>
              </a:extLst>
            </p:cNvPr>
            <p:cNvSpPr/>
            <p:nvPr/>
          </p:nvSpPr>
          <p:spPr>
            <a:xfrm>
              <a:off x="288782" y="3510825"/>
              <a:ext cx="408138" cy="461665"/>
            </a:xfrm>
            <a:prstGeom prst="actionButtonBlank">
              <a:avLst/>
            </a:prstGeom>
            <a:solidFill>
              <a:schemeClr val="bg1"/>
            </a:solidFill>
            <a:ln w="28575">
              <a:solidFill>
                <a:schemeClr val="accent1">
                  <a:lumMod val="50000"/>
                </a:schemeClr>
              </a:solidFill>
            </a:ln>
          </p:spPr>
          <p:txBody>
            <a:bodyPr wrap="square" lIns="0" rIns="0" rtlCol="0" anchor="ctr">
              <a:spAutoFit/>
            </a:bodyPr>
            <a:lstStyle/>
            <a:p>
              <a:pPr algn="ctr"/>
              <a:r>
                <a:rPr lang="en-GB" sz="2400" b="1" dirty="0">
                  <a:solidFill>
                    <a:schemeClr val="accent1">
                      <a:lumMod val="50000"/>
                    </a:schemeClr>
                  </a:solidFill>
                </a:rPr>
                <a:t>10 </a:t>
              </a:r>
            </a:p>
          </p:txBody>
        </p:sp>
        <p:sp>
          <p:nvSpPr>
            <p:cNvPr id="84" name="TextBox 83">
              <a:extLst>
                <a:ext uri="{FF2B5EF4-FFF2-40B4-BE49-F238E27FC236}">
                  <a16:creationId xmlns:a16="http://schemas.microsoft.com/office/drawing/2014/main" id="{C9380322-729B-45CE-B15B-3F804366506E}"/>
                </a:ext>
              </a:extLst>
            </p:cNvPr>
            <p:cNvSpPr txBox="1"/>
            <p:nvPr/>
          </p:nvSpPr>
          <p:spPr>
            <a:xfrm>
              <a:off x="773508" y="3518178"/>
              <a:ext cx="1848099"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Il comprend.</a:t>
              </a:r>
            </a:p>
          </p:txBody>
        </p:sp>
      </p:grpSp>
      <p:grpSp>
        <p:nvGrpSpPr>
          <p:cNvPr id="85" name="Group 84">
            <a:extLst>
              <a:ext uri="{FF2B5EF4-FFF2-40B4-BE49-F238E27FC236}">
                <a16:creationId xmlns:a16="http://schemas.microsoft.com/office/drawing/2014/main" id="{FBD4D25A-E9BA-40FE-AD32-B82C3DFA31E8}"/>
              </a:ext>
            </a:extLst>
          </p:cNvPr>
          <p:cNvGrpSpPr/>
          <p:nvPr/>
        </p:nvGrpSpPr>
        <p:grpSpPr>
          <a:xfrm>
            <a:off x="6059718" y="1879774"/>
            <a:ext cx="2750866" cy="467291"/>
            <a:chOff x="264375" y="1814037"/>
            <a:chExt cx="2305754" cy="467291"/>
          </a:xfrm>
        </p:grpSpPr>
        <p:sp>
          <p:nvSpPr>
            <p:cNvPr id="86" name="TextBox 85">
              <a:extLst>
                <a:ext uri="{FF2B5EF4-FFF2-40B4-BE49-F238E27FC236}">
                  <a16:creationId xmlns:a16="http://schemas.microsoft.com/office/drawing/2014/main" id="{D1C70E34-ECD5-4635-BDD2-D7AB382EA342}"/>
                </a:ext>
              </a:extLst>
            </p:cNvPr>
            <p:cNvSpPr txBox="1"/>
            <p:nvPr/>
          </p:nvSpPr>
          <p:spPr>
            <a:xfrm>
              <a:off x="722030" y="1814037"/>
              <a:ext cx="1848099"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Elle dort.</a:t>
              </a:r>
            </a:p>
          </p:txBody>
        </p:sp>
        <p:sp>
          <p:nvSpPr>
            <p:cNvPr id="87" name="TextBox 86">
              <a:extLst>
                <a:ext uri="{FF2B5EF4-FFF2-40B4-BE49-F238E27FC236}">
                  <a16:creationId xmlns:a16="http://schemas.microsoft.com/office/drawing/2014/main" id="{DF90CE80-F809-4C64-BE79-0DB84347B0A7}"/>
                </a:ext>
              </a:extLst>
            </p:cNvPr>
            <p:cNvSpPr txBox="1"/>
            <p:nvPr/>
          </p:nvSpPr>
          <p:spPr>
            <a:xfrm>
              <a:off x="264375" y="1819663"/>
              <a:ext cx="386239"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r>
                <a:rPr lang="en-GB" dirty="0"/>
                <a:t>6</a:t>
              </a:r>
            </a:p>
          </p:txBody>
        </p:sp>
      </p:grpSp>
      <p:pic>
        <p:nvPicPr>
          <p:cNvPr id="22" name="Picture 2" descr="Paper Pencil Clip Art">
            <a:extLst>
              <a:ext uri="{FF2B5EF4-FFF2-40B4-BE49-F238E27FC236}">
                <a16:creationId xmlns:a16="http://schemas.microsoft.com/office/drawing/2014/main" id="{1BC4B2C5-5998-499E-A967-96408D5869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981378">
            <a:off x="8942561" y="3627977"/>
            <a:ext cx="517571" cy="57507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A picture containing room, drawing&#10;&#10;Description automatically generated">
            <a:extLst>
              <a:ext uri="{FF2B5EF4-FFF2-40B4-BE49-F238E27FC236}">
                <a16:creationId xmlns:a16="http://schemas.microsoft.com/office/drawing/2014/main" id="{16623366-F4B1-41D9-A5DC-D3AA14AAC6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909" t="10856" b="4701"/>
          <a:stretch/>
        </p:blipFill>
        <p:spPr>
          <a:xfrm>
            <a:off x="2833149" y="4531005"/>
            <a:ext cx="700403" cy="671409"/>
          </a:xfrm>
          <a:prstGeom prst="rect">
            <a:avLst/>
          </a:prstGeom>
        </p:spPr>
      </p:pic>
      <p:pic>
        <p:nvPicPr>
          <p:cNvPr id="24" name="Picture 4" descr="Question Smiley Clip Art">
            <a:extLst>
              <a:ext uri="{FF2B5EF4-FFF2-40B4-BE49-F238E27FC236}">
                <a16:creationId xmlns:a16="http://schemas.microsoft.com/office/drawing/2014/main" id="{12BA4338-3D89-4618-A78A-2944AC4BDA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1016" y="5428552"/>
            <a:ext cx="718568" cy="697011"/>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C041773D-302E-4443-BD9B-613396B47A03}"/>
              </a:ext>
            </a:extLst>
          </p:cNvPr>
          <p:cNvSpPr txBox="1"/>
          <p:nvPr/>
        </p:nvSpPr>
        <p:spPr>
          <a:xfrm>
            <a:off x="3893993" y="1892330"/>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96" name="TextBox 95">
            <a:extLst>
              <a:ext uri="{FF2B5EF4-FFF2-40B4-BE49-F238E27FC236}">
                <a16:creationId xmlns:a16="http://schemas.microsoft.com/office/drawing/2014/main" id="{B23519F3-7C48-473B-84A9-23D2F2018313}"/>
              </a:ext>
            </a:extLst>
          </p:cNvPr>
          <p:cNvSpPr txBox="1"/>
          <p:nvPr/>
        </p:nvSpPr>
        <p:spPr>
          <a:xfrm>
            <a:off x="3893992" y="2658052"/>
            <a:ext cx="1728573"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97" name="TextBox 96">
            <a:extLst>
              <a:ext uri="{FF2B5EF4-FFF2-40B4-BE49-F238E27FC236}">
                <a16:creationId xmlns:a16="http://schemas.microsoft.com/office/drawing/2014/main" id="{697F748B-1442-4880-92E5-66B4832A2EA7}"/>
              </a:ext>
            </a:extLst>
          </p:cNvPr>
          <p:cNvSpPr txBox="1"/>
          <p:nvPr/>
        </p:nvSpPr>
        <p:spPr>
          <a:xfrm>
            <a:off x="3893993" y="3718943"/>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98" name="TextBox 97">
            <a:extLst>
              <a:ext uri="{FF2B5EF4-FFF2-40B4-BE49-F238E27FC236}">
                <a16:creationId xmlns:a16="http://schemas.microsoft.com/office/drawing/2014/main" id="{5A622F84-8948-491F-8C83-20168AE5C38E}"/>
              </a:ext>
            </a:extLst>
          </p:cNvPr>
          <p:cNvSpPr txBox="1"/>
          <p:nvPr/>
        </p:nvSpPr>
        <p:spPr>
          <a:xfrm>
            <a:off x="3893993" y="4497113"/>
            <a:ext cx="1728572"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99" name="TextBox 98">
            <a:extLst>
              <a:ext uri="{FF2B5EF4-FFF2-40B4-BE49-F238E27FC236}">
                <a16:creationId xmlns:a16="http://schemas.microsoft.com/office/drawing/2014/main" id="{0E29DDCD-8D44-4DDC-8723-057F11999678}"/>
              </a:ext>
            </a:extLst>
          </p:cNvPr>
          <p:cNvSpPr txBox="1"/>
          <p:nvPr/>
        </p:nvSpPr>
        <p:spPr>
          <a:xfrm>
            <a:off x="3893993" y="5538670"/>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100" name="TextBox 99">
            <a:extLst>
              <a:ext uri="{FF2B5EF4-FFF2-40B4-BE49-F238E27FC236}">
                <a16:creationId xmlns:a16="http://schemas.microsoft.com/office/drawing/2014/main" id="{06A02818-5391-4BF7-A6A1-AC3788792804}"/>
              </a:ext>
            </a:extLst>
          </p:cNvPr>
          <p:cNvSpPr txBox="1"/>
          <p:nvPr/>
        </p:nvSpPr>
        <p:spPr>
          <a:xfrm>
            <a:off x="9975864" y="1657110"/>
            <a:ext cx="1728572"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101" name="TextBox 100">
            <a:extLst>
              <a:ext uri="{FF2B5EF4-FFF2-40B4-BE49-F238E27FC236}">
                <a16:creationId xmlns:a16="http://schemas.microsoft.com/office/drawing/2014/main" id="{43F0597B-33A4-4231-8BA4-D4547BC86257}"/>
              </a:ext>
            </a:extLst>
          </p:cNvPr>
          <p:cNvSpPr txBox="1"/>
          <p:nvPr/>
        </p:nvSpPr>
        <p:spPr>
          <a:xfrm>
            <a:off x="9975863" y="2658051"/>
            <a:ext cx="1728573"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err="1">
                <a:ln>
                  <a:noFill/>
                </a:ln>
                <a:solidFill>
                  <a:srgbClr val="FF6600"/>
                </a:solidFill>
                <a:effectLst/>
                <a:uLnTx/>
                <a:uFillTx/>
                <a:latin typeface="Century Gothic" panose="020B0502020202020204" pitchFamily="34" charset="0"/>
              </a:rPr>
              <a:t>pa</a:t>
            </a:r>
            <a:r>
              <a:rPr lang="fr-FR" sz="2200" b="1" dirty="0">
                <a:solidFill>
                  <a:srgbClr val="FF6600"/>
                </a:solidFill>
                <a:latin typeface="Century Gothic" panose="020B0502020202020204" pitchFamily="34" charset="0"/>
              </a:rPr>
              <a:t>s</a:t>
            </a:r>
            <a:r>
              <a:rPr lang="fr-FR" sz="2200" dirty="0">
                <a:solidFill>
                  <a:srgbClr val="1F4E79"/>
                </a:solidFill>
                <a:latin typeface="Century Gothic" panose="020B0502020202020204" pitchFamily="34" charset="0"/>
              </a:rPr>
              <a:t>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vrai !</a:t>
            </a:r>
          </a:p>
        </p:txBody>
      </p:sp>
      <p:sp>
        <p:nvSpPr>
          <p:cNvPr id="102" name="TextBox 101">
            <a:extLst>
              <a:ext uri="{FF2B5EF4-FFF2-40B4-BE49-F238E27FC236}">
                <a16:creationId xmlns:a16="http://schemas.microsoft.com/office/drawing/2014/main" id="{0806F5D6-066C-469F-87D6-59E212993FB8}"/>
              </a:ext>
            </a:extLst>
          </p:cNvPr>
          <p:cNvSpPr txBox="1"/>
          <p:nvPr/>
        </p:nvSpPr>
        <p:spPr>
          <a:xfrm>
            <a:off x="9975864" y="3718942"/>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103" name="TextBox 102">
            <a:extLst>
              <a:ext uri="{FF2B5EF4-FFF2-40B4-BE49-F238E27FC236}">
                <a16:creationId xmlns:a16="http://schemas.microsoft.com/office/drawing/2014/main" id="{FE943B94-41A3-4053-B7AC-02DE42C1E998}"/>
              </a:ext>
            </a:extLst>
          </p:cNvPr>
          <p:cNvSpPr txBox="1"/>
          <p:nvPr/>
        </p:nvSpPr>
        <p:spPr>
          <a:xfrm>
            <a:off x="9962286" y="5356122"/>
            <a:ext cx="1728571"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104" name="TextBox 103">
            <a:extLst>
              <a:ext uri="{FF2B5EF4-FFF2-40B4-BE49-F238E27FC236}">
                <a16:creationId xmlns:a16="http://schemas.microsoft.com/office/drawing/2014/main" id="{D0EB2BF5-6A8D-46B1-9122-1CF5241F0D3B}"/>
              </a:ext>
            </a:extLst>
          </p:cNvPr>
          <p:cNvSpPr txBox="1"/>
          <p:nvPr/>
        </p:nvSpPr>
        <p:spPr>
          <a:xfrm>
            <a:off x="9962285" y="4654376"/>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27" name="TextBox 26">
            <a:extLst>
              <a:ext uri="{FF2B5EF4-FFF2-40B4-BE49-F238E27FC236}">
                <a16:creationId xmlns:a16="http://schemas.microsoft.com/office/drawing/2014/main" id="{3C50BA14-7460-45B3-9D39-DB512F95B7C0}"/>
              </a:ext>
            </a:extLst>
          </p:cNvPr>
          <p:cNvSpPr txBox="1"/>
          <p:nvPr/>
        </p:nvSpPr>
        <p:spPr>
          <a:xfrm>
            <a:off x="8810585" y="1177279"/>
            <a:ext cx="3222726" cy="46815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110" name="TextBox 109">
            <a:extLst>
              <a:ext uri="{FF2B5EF4-FFF2-40B4-BE49-F238E27FC236}">
                <a16:creationId xmlns:a16="http://schemas.microsoft.com/office/drawing/2014/main" id="{19E56C21-BD3E-40D5-8074-574B0CD4EB20}"/>
              </a:ext>
            </a:extLst>
          </p:cNvPr>
          <p:cNvSpPr txBox="1"/>
          <p:nvPr/>
        </p:nvSpPr>
        <p:spPr>
          <a:xfrm>
            <a:off x="3893991" y="2658051"/>
            <a:ext cx="1728573" cy="769441"/>
          </a:xfrm>
          <a:prstGeom prst="rect">
            <a:avLst/>
          </a:prstGeom>
          <a:solidFill>
            <a:schemeClr val="bg1"/>
          </a:solidFill>
          <a:ln>
            <a:solidFill>
              <a:srgbClr val="FF6600"/>
            </a:solidFill>
          </a:ln>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2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mange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1" name="TextBox 110">
            <a:extLst>
              <a:ext uri="{FF2B5EF4-FFF2-40B4-BE49-F238E27FC236}">
                <a16:creationId xmlns:a16="http://schemas.microsoft.com/office/drawing/2014/main" id="{389A97C1-71ED-46AB-B809-6BC54BC72F8D}"/>
              </a:ext>
            </a:extLst>
          </p:cNvPr>
          <p:cNvSpPr txBox="1"/>
          <p:nvPr/>
        </p:nvSpPr>
        <p:spPr>
          <a:xfrm>
            <a:off x="3893992" y="4497112"/>
            <a:ext cx="1728572"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2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joue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3" name="TextBox 112">
            <a:extLst>
              <a:ext uri="{FF2B5EF4-FFF2-40B4-BE49-F238E27FC236}">
                <a16:creationId xmlns:a16="http://schemas.microsoft.com/office/drawing/2014/main" id="{1FF7D903-938A-48E2-A88E-604D4C48F281}"/>
              </a:ext>
            </a:extLst>
          </p:cNvPr>
          <p:cNvSpPr txBox="1"/>
          <p:nvPr/>
        </p:nvSpPr>
        <p:spPr>
          <a:xfrm>
            <a:off x="9975864" y="1657109"/>
            <a:ext cx="1728572" cy="769441"/>
          </a:xfrm>
          <a:prstGeom prst="rect">
            <a:avLst/>
          </a:prstGeom>
          <a:solidFill>
            <a:schemeClr val="bg1"/>
          </a:solidFill>
          <a:ln>
            <a:solidFill>
              <a:srgbClr val="FF6600"/>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ne</a:t>
            </a:r>
            <a:r>
              <a:rPr kumimoji="0" lang="fr-FR" sz="220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dort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pas</a:t>
            </a:r>
            <a:r>
              <a:rPr kumimoji="0" lang="fr-FR" sz="220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fr-FR" sz="22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3EC25CE7-D246-4A34-991E-E466C738190B}"/>
              </a:ext>
            </a:extLst>
          </p:cNvPr>
          <p:cNvSpPr txBox="1"/>
          <p:nvPr/>
        </p:nvSpPr>
        <p:spPr>
          <a:xfrm>
            <a:off x="9975863" y="2658051"/>
            <a:ext cx="1728573"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fr-FR" sz="22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parle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err="1">
                <a:ln>
                  <a:noFill/>
                </a:ln>
                <a:solidFill>
                  <a:srgbClr val="FF6600"/>
                </a:solidFill>
                <a:effectLst/>
                <a:uLnTx/>
                <a:uFillTx/>
                <a:latin typeface="Century Gothic" panose="020B0502020202020204" pitchFamily="34" charset="0"/>
              </a:rPr>
              <a:t>pa</a:t>
            </a:r>
            <a:r>
              <a:rPr lang="fr-FR" sz="2200" b="1" dirty="0">
                <a:solidFill>
                  <a:srgbClr val="FF6600"/>
                </a:solidFill>
                <a:latin typeface="Century Gothic" panose="020B0502020202020204" pitchFamily="34" charset="0"/>
              </a:rPr>
              <a:t>s</a:t>
            </a:r>
            <a:r>
              <a:rPr lang="fr-FR" sz="2200" dirty="0">
                <a:solidFill>
                  <a:srgbClr val="1F4E79"/>
                </a:solidFill>
                <a:latin typeface="Century Gothic" panose="020B0502020202020204" pitchFamily="34" charset="0"/>
              </a:rPr>
              <a:t>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5" name="TextBox 114">
            <a:extLst>
              <a:ext uri="{FF2B5EF4-FFF2-40B4-BE49-F238E27FC236}">
                <a16:creationId xmlns:a16="http://schemas.microsoft.com/office/drawing/2014/main" id="{FE732279-ECCE-4EE1-9FC8-8FE3577898D9}"/>
              </a:ext>
            </a:extLst>
          </p:cNvPr>
          <p:cNvSpPr txBox="1"/>
          <p:nvPr/>
        </p:nvSpPr>
        <p:spPr>
          <a:xfrm>
            <a:off x="9962285" y="5356122"/>
            <a:ext cx="1728571" cy="1107996"/>
          </a:xfrm>
          <a:prstGeom prst="rect">
            <a:avLst/>
          </a:prstGeom>
          <a:solidFill>
            <a:schemeClr val="bg1"/>
          </a:solidFill>
          <a:ln>
            <a:solidFill>
              <a:srgbClr val="FF6600"/>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comprend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pic>
        <p:nvPicPr>
          <p:cNvPr id="32" name="Picture 8" descr="Carrot, Carrots, Comic Characters">
            <a:extLst>
              <a:ext uri="{FF2B5EF4-FFF2-40B4-BE49-F238E27FC236}">
                <a16:creationId xmlns:a16="http://schemas.microsoft.com/office/drawing/2014/main" id="{9C97E55E-6293-4AE6-8EB5-37B57F057C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6601" y="2589069"/>
            <a:ext cx="816649" cy="8899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7135236-A6A6-444F-9EF0-3BE45F6E2D12}"/>
              </a:ext>
            </a:extLst>
          </p:cNvPr>
          <p:cNvPicPr>
            <a:picLocks noChangeAspect="1"/>
          </p:cNvPicPr>
          <p:nvPr/>
        </p:nvPicPr>
        <p:blipFill>
          <a:blip r:embed="rId10"/>
          <a:stretch>
            <a:fillRect/>
          </a:stretch>
        </p:blipFill>
        <p:spPr>
          <a:xfrm>
            <a:off x="2881009" y="2725744"/>
            <a:ext cx="623529" cy="749379"/>
          </a:xfrm>
          <a:prstGeom prst="rect">
            <a:avLst/>
          </a:prstGeom>
        </p:spPr>
      </p:pic>
      <p:grpSp>
        <p:nvGrpSpPr>
          <p:cNvPr id="54" name="Group 53">
            <a:extLst>
              <a:ext uri="{FF2B5EF4-FFF2-40B4-BE49-F238E27FC236}">
                <a16:creationId xmlns:a16="http://schemas.microsoft.com/office/drawing/2014/main" id="{BADF6607-3194-4FF4-80D8-B4B7F80B7B53}"/>
              </a:ext>
            </a:extLst>
          </p:cNvPr>
          <p:cNvGrpSpPr/>
          <p:nvPr/>
        </p:nvGrpSpPr>
        <p:grpSpPr>
          <a:xfrm>
            <a:off x="2667734" y="5360313"/>
            <a:ext cx="1069428" cy="643162"/>
            <a:chOff x="-3463627" y="5437304"/>
            <a:chExt cx="2409715" cy="1348022"/>
          </a:xfrm>
        </p:grpSpPr>
        <p:pic>
          <p:nvPicPr>
            <p:cNvPr id="37" name="Picture 10" descr="Ear, Auricle, Listen, Listen To, Listeners, Therapist">
              <a:extLst>
                <a:ext uri="{FF2B5EF4-FFF2-40B4-BE49-F238E27FC236}">
                  <a16:creationId xmlns:a16="http://schemas.microsoft.com/office/drawing/2014/main" id="{3AB7165C-BA6B-407A-8BCE-1BE2C1DFD93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3627" y="5437304"/>
              <a:ext cx="2037954" cy="1348022"/>
            </a:xfrm>
            <a:prstGeom prst="rect">
              <a:avLst/>
            </a:prstGeom>
            <a:noFill/>
            <a:extLst>
              <a:ext uri="{909E8E84-426E-40DD-AFC4-6F175D3DCCD1}">
                <a14:hiddenFill xmlns:a14="http://schemas.microsoft.com/office/drawing/2010/main">
                  <a:solidFill>
                    <a:srgbClr val="FFFFFF"/>
                  </a:solidFill>
                </a14:hiddenFill>
              </a:ext>
            </a:extLst>
          </p:spPr>
        </p:pic>
        <p:sp>
          <p:nvSpPr>
            <p:cNvPr id="40" name="Arrow: Left 39">
              <a:extLst>
                <a:ext uri="{FF2B5EF4-FFF2-40B4-BE49-F238E27FC236}">
                  <a16:creationId xmlns:a16="http://schemas.microsoft.com/office/drawing/2014/main" id="{EFF422C6-5C0A-4D8D-862D-AA23A02B451F}"/>
                </a:ext>
              </a:extLst>
            </p:cNvPr>
            <p:cNvSpPr/>
            <p:nvPr/>
          </p:nvSpPr>
          <p:spPr>
            <a:xfrm rot="19655288">
              <a:off x="-1546501" y="6196274"/>
              <a:ext cx="492589" cy="19015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5" name="Picture 14" descr="Game, Console, Icon, Video, Play, Gaming">
            <a:extLst>
              <a:ext uri="{FF2B5EF4-FFF2-40B4-BE49-F238E27FC236}">
                <a16:creationId xmlns:a16="http://schemas.microsoft.com/office/drawing/2014/main" id="{A2F62BEB-A770-4052-8539-49BFD18D12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12013" y="1570341"/>
            <a:ext cx="942975" cy="942975"/>
          </a:xfrm>
          <a:prstGeom prst="rect">
            <a:avLst/>
          </a:prstGeom>
          <a:noFill/>
          <a:extLst>
            <a:ext uri="{909E8E84-426E-40DD-AFC4-6F175D3DCCD1}">
              <a14:hiddenFill xmlns:a14="http://schemas.microsoft.com/office/drawing/2010/main">
                <a:solidFill>
                  <a:srgbClr val="FFFFFF"/>
                </a:solidFill>
              </a14:hiddenFill>
            </a:ext>
          </a:extLst>
        </p:spPr>
      </p:pic>
      <p:sp>
        <p:nvSpPr>
          <p:cNvPr id="66" name="Speech Bubble: Rectangle with Corners Rounded 65">
            <a:extLst>
              <a:ext uri="{FF2B5EF4-FFF2-40B4-BE49-F238E27FC236}">
                <a16:creationId xmlns:a16="http://schemas.microsoft.com/office/drawing/2014/main" id="{CF7B1BC7-B1C2-4BC9-AF6B-719960ABA587}"/>
              </a:ext>
            </a:extLst>
          </p:cNvPr>
          <p:cNvSpPr/>
          <p:nvPr/>
        </p:nvSpPr>
        <p:spPr>
          <a:xfrm>
            <a:off x="8281209" y="3004824"/>
            <a:ext cx="3696542" cy="2089439"/>
          </a:xfrm>
          <a:prstGeom prst="wedgeRoundRectCallout">
            <a:avLst>
              <a:gd name="adj1" fmla="val 20290"/>
              <a:gd name="adj2" fmla="val 65086"/>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would you say ‘I don’t understand?’</a:t>
            </a:r>
          </a:p>
          <a:p>
            <a:pPr algn="ctr"/>
            <a:endParaRPr lang="en-GB" sz="2400" dirty="0"/>
          </a:p>
          <a:p>
            <a:pPr algn="ctr"/>
            <a:r>
              <a:rPr lang="en-GB" sz="2400" dirty="0"/>
              <a:t>Je </a:t>
            </a:r>
            <a:r>
              <a:rPr lang="en-GB" sz="2400" b="1" dirty="0"/>
              <a:t>ne</a:t>
            </a:r>
            <a:r>
              <a:rPr lang="en-GB" sz="2400" dirty="0"/>
              <a:t> </a:t>
            </a:r>
            <a:r>
              <a:rPr lang="en-GB" sz="2400" dirty="0" err="1"/>
              <a:t>comprend</a:t>
            </a:r>
            <a:r>
              <a:rPr lang="en-GB" sz="2400" b="1" dirty="0" err="1"/>
              <a:t>s</a:t>
            </a:r>
            <a:r>
              <a:rPr lang="en-GB" sz="2400" b="1" dirty="0"/>
              <a:t> pas</a:t>
            </a:r>
          </a:p>
        </p:txBody>
      </p:sp>
      <p:sp>
        <p:nvSpPr>
          <p:cNvPr id="67" name="TextBox 66">
            <a:extLst>
              <a:ext uri="{FF2B5EF4-FFF2-40B4-BE49-F238E27FC236}">
                <a16:creationId xmlns:a16="http://schemas.microsoft.com/office/drawing/2014/main" id="{C48D9E09-7FA9-4A47-96AF-08131AA79060}"/>
              </a:ext>
            </a:extLst>
          </p:cNvPr>
          <p:cNvSpPr txBox="1"/>
          <p:nvPr/>
        </p:nvSpPr>
        <p:spPr>
          <a:xfrm>
            <a:off x="8522726" y="4431450"/>
            <a:ext cx="3337074" cy="400110"/>
          </a:xfrm>
          <a:prstGeom prst="rect">
            <a:avLst/>
          </a:prstGeom>
          <a:solidFill>
            <a:schemeClr val="accent1">
              <a:lumMod val="50000"/>
            </a:schemeClr>
          </a:solidFill>
        </p:spPr>
        <p:txBody>
          <a:bodyPr wrap="square" rtlCol="0">
            <a:spAutoFit/>
          </a:bodyPr>
          <a:lstStyle/>
          <a:p>
            <a:endParaRPr lang="en-GB" sz="2000" dirty="0">
              <a:solidFill>
                <a:schemeClr val="accent5">
                  <a:lumMod val="50000"/>
                </a:schemeClr>
              </a:solidFill>
            </a:endParaRPr>
          </a:p>
        </p:txBody>
      </p:sp>
      <p:pic>
        <p:nvPicPr>
          <p:cNvPr id="68" name="Picture 67" descr="background rectangle">
            <a:extLst>
              <a:ext uri="{FF2B5EF4-FFF2-40B4-BE49-F238E27FC236}">
                <a16:creationId xmlns:a16="http://schemas.microsoft.com/office/drawing/2014/main" id="{D52C33C7-8403-445A-8157-7266FE865C45}"/>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9" name="Title 3">
            <a:extLst>
              <a:ext uri="{FF2B5EF4-FFF2-40B4-BE49-F238E27FC236}">
                <a16:creationId xmlns:a16="http://schemas.microsoft.com/office/drawing/2014/main" id="{CE73B99E-EBEB-4CC4-9A79-D81E95857B1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vrai ?</a:t>
            </a:r>
            <a:endParaRPr lang="en-GB" sz="3600" b="1" dirty="0">
              <a:solidFill>
                <a:schemeClr val="bg1"/>
              </a:solidFill>
            </a:endParaRPr>
          </a:p>
        </p:txBody>
      </p:sp>
      <p:sp>
        <p:nvSpPr>
          <p:cNvPr id="71" name="Rounded Rectangle 46">
            <a:extLst>
              <a:ext uri="{FF2B5EF4-FFF2-40B4-BE49-F238E27FC236}">
                <a16:creationId xmlns:a16="http://schemas.microsoft.com/office/drawing/2014/main" id="{454A2043-8F4C-4A74-A6B4-F4A5274CBC92}"/>
              </a:ext>
            </a:extLst>
          </p:cNvPr>
          <p:cNvSpPr/>
          <p:nvPr/>
        </p:nvSpPr>
        <p:spPr>
          <a:xfrm>
            <a:off x="9067800" y="248084"/>
            <a:ext cx="2842121" cy="39960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39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27" grpId="0" animBg="1"/>
      <p:bldP spid="110" grpId="0" animBg="1"/>
      <p:bldP spid="111" grpId="0" animBg="1"/>
      <p:bldP spid="113" grpId="0" animBg="1"/>
      <p:bldP spid="114" grpId="0" animBg="1"/>
      <p:bldP spid="115" grpId="0" animBg="1"/>
      <p:bldP spid="66" grpId="0" animBg="1"/>
      <p:bldP spid="67" grpId="0" animBg="1"/>
      <p:bldP spid="67"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268630" cy="1062010"/>
          </a:xfrm>
        </p:spPr>
        <p:txBody>
          <a:bodyPr>
            <a:normAutofit fontScale="90000"/>
          </a:bodyPr>
          <a:lstStyle/>
          <a:p>
            <a:pPr algn="l"/>
            <a:r>
              <a:rPr lang="en-GB" sz="4000" b="1" dirty="0">
                <a:solidFill>
                  <a:prstClr val="white"/>
                </a:solidFill>
              </a:rPr>
              <a:t>Talking about what isn’t happening</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Negation: ne…pas</a:t>
            </a:r>
          </a:p>
          <a:p>
            <a:pPr algn="l"/>
            <a:r>
              <a:rPr lang="en-GB" sz="3000" dirty="0">
                <a:solidFill>
                  <a:prstClr val="white"/>
                </a:solidFill>
              </a:rPr>
              <a:t>(with single-verb structures)</a:t>
            </a:r>
          </a:p>
          <a:p>
            <a:pPr algn="l"/>
            <a:r>
              <a:rPr lang="en-GB" sz="3000" dirty="0">
                <a:solidFill>
                  <a:prstClr val="white"/>
                </a:solidFill>
              </a:rPr>
              <a:t>SSC [oi]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a:t>
            </a:r>
            <a:r>
              <a:rPr lang="en-GB" sz="2000" dirty="0">
                <a:solidFill>
                  <a:prstClr val="white"/>
                </a:solidFill>
                <a:latin typeface="Century Gothic" panose="020B0502020202020204" pitchFamily="34" charset="0"/>
              </a:rPr>
              <a:t>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Adeline Charlton / Natalie Finlayson/ Kirsten Somerville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57061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defRPr/>
            </a:pPr>
            <a:r>
              <a:rPr lang="fr-FR" sz="1800" b="1">
                <a:solidFill>
                  <a:prstClr val="white"/>
                </a:solidFill>
                <a:ea typeface="+mn-ea"/>
                <a:cs typeface="+mn-cs"/>
              </a:rPr>
              <a:t> </a:t>
            </a:r>
            <a:r>
              <a:rPr lang="fr-FR" sz="1800" b="1">
                <a:solidFill>
                  <a:prstClr val="white"/>
                </a:solidFill>
              </a:rPr>
              <a:t>parler</a:t>
            </a:r>
            <a:r>
              <a:rPr lang="fr-FR" sz="1800" b="1">
                <a:solidFill>
                  <a:prstClr val="white"/>
                </a:solidFill>
                <a:ea typeface="+mn-ea"/>
                <a:cs typeface="+mn-cs"/>
              </a:rPr>
              <a:t> 1/8</a:t>
            </a:r>
            <a:endParaRPr lang="fr-FR" dirty="0"/>
          </a:p>
        </p:txBody>
      </p:sp>
      <p:sp>
        <p:nvSpPr>
          <p:cNvPr id="6" name="TextBox 5">
            <a:extLst>
              <a:ext uri="{FF2B5EF4-FFF2-40B4-BE49-F238E27FC236}">
                <a16:creationId xmlns:a16="http://schemas.microsoft.com/office/drawing/2014/main" id="{E207EE62-61D5-4294-B97A-5D5772A250FE}"/>
              </a:ext>
            </a:extLst>
          </p:cNvPr>
          <p:cNvSpPr txBox="1"/>
          <p:nvPr/>
        </p:nvSpPr>
        <p:spPr>
          <a:xfrm>
            <a:off x="98526" y="4290250"/>
            <a:ext cx="345508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le bureau</a:t>
            </a: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3</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25" name="TextBox 24">
            <a:extLst>
              <a:ext uri="{FF2B5EF4-FFF2-40B4-BE49-F238E27FC236}">
                <a16:creationId xmlns:a16="http://schemas.microsoft.com/office/drawing/2014/main" id="{87B69C96-8055-4CFE-83EC-0DFFB6FD1797}"/>
              </a:ext>
            </a:extLst>
          </p:cNvPr>
          <p:cNvSpPr txBox="1"/>
          <p:nvPr/>
        </p:nvSpPr>
        <p:spPr>
          <a:xfrm>
            <a:off x="3917522" y="4290384"/>
            <a:ext cx="32875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l’équipe</a:t>
            </a:r>
          </a:p>
        </p:txBody>
      </p:sp>
      <p:grpSp>
        <p:nvGrpSpPr>
          <p:cNvPr id="26" name="Group 25">
            <a:extLst>
              <a:ext uri="{FF2B5EF4-FFF2-40B4-BE49-F238E27FC236}">
                <a16:creationId xmlns:a16="http://schemas.microsoft.com/office/drawing/2014/main" id="{DD219A9C-8A82-485A-99C2-FAF5134F4252}"/>
              </a:ext>
            </a:extLst>
          </p:cNvPr>
          <p:cNvGrpSpPr/>
          <p:nvPr/>
        </p:nvGrpSpPr>
        <p:grpSpPr>
          <a:xfrm>
            <a:off x="4172723" y="1644420"/>
            <a:ext cx="2482894" cy="2215594"/>
            <a:chOff x="3021714" y="270713"/>
            <a:chExt cx="5932246" cy="4529887"/>
          </a:xfrm>
        </p:grpSpPr>
        <p:pic>
          <p:nvPicPr>
            <p:cNvPr id="27" name="Picture 2">
              <a:extLst>
                <a:ext uri="{FF2B5EF4-FFF2-40B4-BE49-F238E27FC236}">
                  <a16:creationId xmlns:a16="http://schemas.microsoft.com/office/drawing/2014/main" id="{39E508F1-0939-4ACB-9257-EF04BB21F05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45701" y="1774050"/>
              <a:ext cx="2847975"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93EFE082-E2B1-4902-9FA7-80ACA5FBDA19}"/>
                </a:ext>
              </a:extLst>
            </p:cNvPr>
            <p:cNvGrpSpPr/>
            <p:nvPr/>
          </p:nvGrpSpPr>
          <p:grpSpPr>
            <a:xfrm>
              <a:off x="3021714" y="3429000"/>
              <a:ext cx="5932246" cy="1371600"/>
              <a:chOff x="3626398" y="2499049"/>
              <a:chExt cx="5932246" cy="1371600"/>
            </a:xfrm>
          </p:grpSpPr>
          <p:pic>
            <p:nvPicPr>
              <p:cNvPr id="30" name="Picture 2">
                <a:extLst>
                  <a:ext uri="{FF2B5EF4-FFF2-40B4-BE49-F238E27FC236}">
                    <a16:creationId xmlns:a16="http://schemas.microsoft.com/office/drawing/2014/main" id="{CE5E34D6-928B-4512-BD8E-0FF6E9AA02D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6398" y="2499049"/>
                <a:ext cx="284797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7C6F01FC-40D8-4025-A440-02336E63839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0669" y="2499049"/>
                <a:ext cx="2847975"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DF4F2E7A-D675-4FA6-AB63-8822237A39AC}"/>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50000"/>
            <a:stretch/>
          </p:blipFill>
          <p:spPr bwMode="auto">
            <a:xfrm>
              <a:off x="5157693" y="270713"/>
              <a:ext cx="1423989"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7B1A03BA-DA50-4D60-A95F-A522B604C68F}"/>
              </a:ext>
            </a:extLst>
          </p:cNvPr>
          <p:cNvSpPr txBox="1"/>
          <p:nvPr/>
        </p:nvSpPr>
        <p:spPr>
          <a:xfrm>
            <a:off x="7335294" y="2469276"/>
            <a:ext cx="282559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rPr>
              <a:t>[</a:t>
            </a:r>
            <a:r>
              <a:rPr kumimoji="0" lang="fr-FR" sz="3400" b="1" i="0" u="none" strike="noStrike" kern="1200" cap="none" spc="0" normalizeH="0" baseline="0" dirty="0" err="1">
                <a:ln>
                  <a:noFill/>
                </a:ln>
                <a:solidFill>
                  <a:srgbClr val="FF6600"/>
                </a:solidFill>
                <a:effectLst/>
                <a:uLnTx/>
                <a:uFillTx/>
                <a:latin typeface="Century Gothic" panose="020B0502020202020204" pitchFamily="34" charset="0"/>
                <a:ea typeface="+mn-ea"/>
                <a:cs typeface="+mn-cs"/>
              </a:rPr>
              <a:t>sometimes</a:t>
            </a:r>
            <a:r>
              <a:rPr kumimoji="0" lang="fr-FR" sz="34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rPr>
              <a:t>]</a:t>
            </a:r>
          </a:p>
        </p:txBody>
      </p:sp>
      <p:sp>
        <p:nvSpPr>
          <p:cNvPr id="33" name="TextBox 32">
            <a:extLst>
              <a:ext uri="{FF2B5EF4-FFF2-40B4-BE49-F238E27FC236}">
                <a16:creationId xmlns:a16="http://schemas.microsoft.com/office/drawing/2014/main" id="{5317B6BD-CB65-4DAC-8B19-8890B73FFF73}"/>
              </a:ext>
            </a:extLst>
          </p:cNvPr>
          <p:cNvSpPr txBox="1"/>
          <p:nvPr/>
        </p:nvSpPr>
        <p:spPr>
          <a:xfrm>
            <a:off x="6910355" y="4249732"/>
            <a:ext cx="33124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dirty="0" err="1">
                <a:ln>
                  <a:noFill/>
                </a:ln>
                <a:solidFill>
                  <a:srgbClr val="4472C4">
                    <a:lumMod val="50000"/>
                  </a:srgbClr>
                </a:solidFill>
                <a:effectLst/>
                <a:uLnTx/>
                <a:uFillTx/>
                <a:latin typeface="Century Gothic" panose="020B0502020202020204" pitchFamily="34" charset="0"/>
                <a:ea typeface="+mn-ea"/>
                <a:cs typeface="+mn-cs"/>
              </a:rPr>
              <a:t>parfois</a:t>
            </a:r>
            <a:endParaRPr kumimoji="0" lang="fr-FR" sz="5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6" name="Picture 35" descr="Desk, Furniture, Workspace, Brown, Wood">
            <a:extLst>
              <a:ext uri="{FF2B5EF4-FFF2-40B4-BE49-F238E27FC236}">
                <a16:creationId xmlns:a16="http://schemas.microsoft.com/office/drawing/2014/main" id="{F8366888-6198-4DF5-A67E-13B52B9E339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6394" y="2266040"/>
            <a:ext cx="1899344" cy="1462617"/>
          </a:xfrm>
          <a:prstGeom prst="rect">
            <a:avLst/>
          </a:prstGeom>
          <a:noFill/>
          <a:ln>
            <a:noFill/>
          </a:ln>
        </p:spPr>
      </p:pic>
      <p:pic>
        <p:nvPicPr>
          <p:cNvPr id="35" name="Picture 34" descr="background rectangle">
            <a:extLst>
              <a:ext uri="{FF2B5EF4-FFF2-40B4-BE49-F238E27FC236}">
                <a16:creationId xmlns:a16="http://schemas.microsoft.com/office/drawing/2014/main" id="{A60CB432-12D5-44AA-B7EE-C5741BAB39B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7" name="Title 3">
            <a:extLst>
              <a:ext uri="{FF2B5EF4-FFF2-40B4-BE49-F238E27FC236}">
                <a16:creationId xmlns:a16="http://schemas.microsoft.com/office/drawing/2014/main" id="{911B93F8-2E4C-4257-8DD6-F12724D00B21}"/>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38" name="Rounded Rectangle 46">
            <a:extLst>
              <a:ext uri="{FF2B5EF4-FFF2-40B4-BE49-F238E27FC236}">
                <a16:creationId xmlns:a16="http://schemas.microsoft.com/office/drawing/2014/main" id="{F2A98F7B-5C87-4F68-8342-9A91AF7BAD7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1/2</a:t>
            </a:r>
          </a:p>
        </p:txBody>
      </p:sp>
    </p:spTree>
    <p:extLst>
      <p:ext uri="{BB962C8B-B14F-4D97-AF65-F5344CB8AC3E}">
        <p14:creationId xmlns:p14="http://schemas.microsoft.com/office/powerpoint/2010/main" val="156124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15"/>
                                        </p:tgtEl>
                                      </p:cBhvr>
                                    </p:animEffect>
                                    <p:set>
                                      <p:cBhvr>
                                        <p:cTn id="16" dur="1" fill="hold">
                                          <p:stCondLst>
                                            <p:cond delay="2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25"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Vocabulaire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BD308A0B-5E86-46A3-AA31-D2FF25BF477F}"/>
              </a:ext>
            </a:extLst>
          </p:cNvPr>
          <p:cNvSpPr txBox="1"/>
          <p:nvPr/>
        </p:nvSpPr>
        <p:spPr>
          <a:xfrm>
            <a:off x="3512007" y="4951487"/>
            <a:ext cx="22328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400" dirty="0">
                <a:solidFill>
                  <a:srgbClr val="4472C4">
                    <a:lumMod val="50000"/>
                  </a:srgbClr>
                </a:solidFill>
                <a:latin typeface="Century Gothic" panose="020B0502020202020204" pitchFamily="34" charset="0"/>
              </a:rPr>
              <a:t>dans</a:t>
            </a:r>
            <a:endPar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28" name="Group 27">
            <a:extLst>
              <a:ext uri="{FF2B5EF4-FFF2-40B4-BE49-F238E27FC236}">
                <a16:creationId xmlns:a16="http://schemas.microsoft.com/office/drawing/2014/main" id="{C130272E-8BF8-4C29-BB48-0FCC8D279C6E}"/>
              </a:ext>
            </a:extLst>
          </p:cNvPr>
          <p:cNvGrpSpPr/>
          <p:nvPr/>
        </p:nvGrpSpPr>
        <p:grpSpPr>
          <a:xfrm>
            <a:off x="2682003" y="1719830"/>
            <a:ext cx="2725412" cy="3220144"/>
            <a:chOff x="4962392" y="1570821"/>
            <a:chExt cx="2725412" cy="3220144"/>
          </a:xfrm>
        </p:grpSpPr>
        <p:pic>
          <p:nvPicPr>
            <p:cNvPr id="7" name="Picture 2">
              <a:extLst>
                <a:ext uri="{FF2B5EF4-FFF2-40B4-BE49-F238E27FC236}">
                  <a16:creationId xmlns:a16="http://schemas.microsoft.com/office/drawing/2014/main" id="{77FA2973-ADB1-4DC9-8FE3-E6D14AB85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204" y="1933465"/>
              <a:ext cx="25146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Curved Down 7">
              <a:extLst>
                <a:ext uri="{FF2B5EF4-FFF2-40B4-BE49-F238E27FC236}">
                  <a16:creationId xmlns:a16="http://schemas.microsoft.com/office/drawing/2014/main" id="{0568BDBB-ADAD-45AC-A6E7-9AE5B872A3B7}"/>
                </a:ext>
              </a:extLst>
            </p:cNvPr>
            <p:cNvSpPr/>
            <p:nvPr/>
          </p:nvSpPr>
          <p:spPr>
            <a:xfrm>
              <a:off x="4962392" y="1570821"/>
              <a:ext cx="1698378" cy="1229710"/>
            </a:xfrm>
            <a:prstGeom prst="curvedDownArrow">
              <a:avLst/>
            </a:prstGeom>
            <a:solidFill>
              <a:srgbClr val="FF99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pSp>
      <p:sp>
        <p:nvSpPr>
          <p:cNvPr id="11" name="TextBox 10">
            <a:extLst>
              <a:ext uri="{FF2B5EF4-FFF2-40B4-BE49-F238E27FC236}">
                <a16:creationId xmlns:a16="http://schemas.microsoft.com/office/drawing/2014/main" id="{53E8DDC8-1055-44B0-AE10-B930D7ABD743}"/>
              </a:ext>
            </a:extLst>
          </p:cNvPr>
          <p:cNvSpPr txBox="1"/>
          <p:nvPr/>
        </p:nvSpPr>
        <p:spPr>
          <a:xfrm>
            <a:off x="6296053" y="4933773"/>
            <a:ext cx="17905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sous</a:t>
            </a:r>
          </a:p>
        </p:txBody>
      </p:sp>
      <p:grpSp>
        <p:nvGrpSpPr>
          <p:cNvPr id="29" name="Group 28">
            <a:extLst>
              <a:ext uri="{FF2B5EF4-FFF2-40B4-BE49-F238E27FC236}">
                <a16:creationId xmlns:a16="http://schemas.microsoft.com/office/drawing/2014/main" id="{BE8FBA23-F93C-4B69-921B-4AAD883ED730}"/>
              </a:ext>
            </a:extLst>
          </p:cNvPr>
          <p:cNvGrpSpPr/>
          <p:nvPr/>
        </p:nvGrpSpPr>
        <p:grpSpPr>
          <a:xfrm>
            <a:off x="5707051" y="1447527"/>
            <a:ext cx="2857500" cy="3492447"/>
            <a:chOff x="6870812" y="380845"/>
            <a:chExt cx="2857500" cy="3492447"/>
          </a:xfrm>
        </p:grpSpPr>
        <p:pic>
          <p:nvPicPr>
            <p:cNvPr id="10" name="Picture 8">
              <a:extLst>
                <a:ext uri="{FF2B5EF4-FFF2-40B4-BE49-F238E27FC236}">
                  <a16:creationId xmlns:a16="http://schemas.microsoft.com/office/drawing/2014/main" id="{B052F5EB-2D19-431F-9C8A-B11AF02C3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525" y="2330242"/>
              <a:ext cx="13620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858CEDF-E7D6-4957-A44E-56A21AE75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870812" y="380845"/>
              <a:ext cx="28575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F1D13737-3C39-430D-9C18-95E16FEB87F8}"/>
                </a:ext>
              </a:extLst>
            </p:cNvPr>
            <p:cNvSpPr/>
            <p:nvPr/>
          </p:nvSpPr>
          <p:spPr>
            <a:xfrm rot="10800000">
              <a:off x="7809410" y="1769697"/>
              <a:ext cx="551793" cy="548489"/>
            </a:xfrm>
            <a:prstGeom prst="downArrow">
              <a:avLst/>
            </a:prstGeom>
            <a:solidFill>
              <a:srgbClr val="FF99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8EC93049-8E74-438C-ACED-3B4F7D95CBB5}"/>
              </a:ext>
            </a:extLst>
          </p:cNvPr>
          <p:cNvSpPr txBox="1"/>
          <p:nvPr/>
        </p:nvSpPr>
        <p:spPr>
          <a:xfrm>
            <a:off x="699885" y="4915252"/>
            <a:ext cx="13620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sur</a:t>
            </a:r>
          </a:p>
        </p:txBody>
      </p:sp>
      <p:grpSp>
        <p:nvGrpSpPr>
          <p:cNvPr id="4" name="Group 3">
            <a:extLst>
              <a:ext uri="{FF2B5EF4-FFF2-40B4-BE49-F238E27FC236}">
                <a16:creationId xmlns:a16="http://schemas.microsoft.com/office/drawing/2014/main" id="{F419DB59-2304-4C05-A7F3-3A9A1FFE818D}"/>
              </a:ext>
            </a:extLst>
          </p:cNvPr>
          <p:cNvGrpSpPr/>
          <p:nvPr/>
        </p:nvGrpSpPr>
        <p:grpSpPr>
          <a:xfrm>
            <a:off x="331752" y="1719830"/>
            <a:ext cx="1966283" cy="3142046"/>
            <a:chOff x="861663" y="1747168"/>
            <a:chExt cx="1966283" cy="3142046"/>
          </a:xfrm>
        </p:grpSpPr>
        <p:pic>
          <p:nvPicPr>
            <p:cNvPr id="15" name="Picture 6">
              <a:extLst>
                <a:ext uri="{FF2B5EF4-FFF2-40B4-BE49-F238E27FC236}">
                  <a16:creationId xmlns:a16="http://schemas.microsoft.com/office/drawing/2014/main" id="{6C2CC3F6-6B67-466B-B976-BDB006BC07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663" y="2789026"/>
              <a:ext cx="1966283" cy="21001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E3B86B7C-D095-4F18-8418-4780ED2A3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66" y="1747168"/>
              <a:ext cx="1362075" cy="1543050"/>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5926D76F-1127-4D95-9AAA-34D3BE4A4958}"/>
                </a:ext>
              </a:extLst>
            </p:cNvPr>
            <p:cNvSpPr/>
            <p:nvPr/>
          </p:nvSpPr>
          <p:spPr>
            <a:xfrm>
              <a:off x="2104861" y="2675809"/>
              <a:ext cx="551793" cy="548489"/>
            </a:xfrm>
            <a:prstGeom prst="downArrow">
              <a:avLst/>
            </a:prstGeom>
            <a:solidFill>
              <a:srgbClr val="FF99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31" name="Rectangle 3">
            <a:extLst>
              <a:ext uri="{FF2B5EF4-FFF2-40B4-BE49-F238E27FC236}">
                <a16:creationId xmlns:a16="http://schemas.microsoft.com/office/drawing/2014/main" id="{0A087034-323F-4026-B4D3-10C3F83EE860}"/>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AutoShape 11">
            <a:hlinkClick r:id="" action="ppaction://noaction" highlightClick="1"/>
            <a:extLst>
              <a:ext uri="{FF2B5EF4-FFF2-40B4-BE49-F238E27FC236}">
                <a16:creationId xmlns:a16="http://schemas.microsoft.com/office/drawing/2014/main" id="{1EE0AEB6-1A0D-455F-B2E2-B16997C61CF5}"/>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3" name="Rectangle 2">
            <a:extLst>
              <a:ext uri="{FF2B5EF4-FFF2-40B4-BE49-F238E27FC236}">
                <a16:creationId xmlns:a16="http://schemas.microsoft.com/office/drawing/2014/main" id="{0E099949-024F-41C8-8A27-B3AF8FD53B1A}"/>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34" name="Group 33">
            <a:extLst>
              <a:ext uri="{FF2B5EF4-FFF2-40B4-BE49-F238E27FC236}">
                <a16:creationId xmlns:a16="http://schemas.microsoft.com/office/drawing/2014/main" id="{F0920398-1B6C-47A0-97DA-5F15EC5A70E9}"/>
              </a:ext>
            </a:extLst>
          </p:cNvPr>
          <p:cNvGrpSpPr/>
          <p:nvPr/>
        </p:nvGrpSpPr>
        <p:grpSpPr>
          <a:xfrm>
            <a:off x="10912563" y="1275928"/>
            <a:ext cx="1439862" cy="4462189"/>
            <a:chOff x="10558328" y="1163992"/>
            <a:chExt cx="1439862" cy="4462189"/>
          </a:xfrm>
        </p:grpSpPr>
        <p:sp>
          <p:nvSpPr>
            <p:cNvPr id="35" name="Line 4">
              <a:extLst>
                <a:ext uri="{FF2B5EF4-FFF2-40B4-BE49-F238E27FC236}">
                  <a16:creationId xmlns:a16="http://schemas.microsoft.com/office/drawing/2014/main" id="{E2B2F543-4337-4EA2-9B02-3F31B2A5A47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Line 7">
              <a:extLst>
                <a:ext uri="{FF2B5EF4-FFF2-40B4-BE49-F238E27FC236}">
                  <a16:creationId xmlns:a16="http://schemas.microsoft.com/office/drawing/2014/main" id="{AAF008E0-3AD2-4C03-ACE1-391AF995035F}"/>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7" name="Line 9">
              <a:extLst>
                <a:ext uri="{FF2B5EF4-FFF2-40B4-BE49-F238E27FC236}">
                  <a16:creationId xmlns:a16="http://schemas.microsoft.com/office/drawing/2014/main" id="{23B6D383-15A2-4C6C-897A-E72D0CAA96B5}"/>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8" name="Text Box 10">
              <a:extLst>
                <a:ext uri="{FF2B5EF4-FFF2-40B4-BE49-F238E27FC236}">
                  <a16:creationId xmlns:a16="http://schemas.microsoft.com/office/drawing/2014/main" id="{57B9076A-1146-41E8-874C-F01579765F7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39" name="Text Box 12">
              <a:extLst>
                <a:ext uri="{FF2B5EF4-FFF2-40B4-BE49-F238E27FC236}">
                  <a16:creationId xmlns:a16="http://schemas.microsoft.com/office/drawing/2014/main" id="{3033DE75-0538-4738-862E-A5F1EED7B95C}"/>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1" dirty="0">
                  <a:solidFill>
                    <a:srgbClr val="5B9BD5">
                      <a:lumMod val="50000"/>
                    </a:srgbClr>
                  </a:solidFill>
                  <a:latin typeface="Century Gothic" panose="020B0502020202020204" pitchFamily="34" charset="0"/>
                </a:rPr>
                <a:t>3</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0" name="Text Box 14">
              <a:extLst>
                <a:ext uri="{FF2B5EF4-FFF2-40B4-BE49-F238E27FC236}">
                  <a16:creationId xmlns:a16="http://schemas.microsoft.com/office/drawing/2014/main" id="{5ED13639-C9EC-4E5F-B072-A4095F576ADB}"/>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pic>
        <p:nvPicPr>
          <p:cNvPr id="41" name="Picture 40" descr="background rectangle">
            <a:extLst>
              <a:ext uri="{FF2B5EF4-FFF2-40B4-BE49-F238E27FC236}">
                <a16:creationId xmlns:a16="http://schemas.microsoft.com/office/drawing/2014/main" id="{30930FFA-916A-4559-BDE3-A434DCEA4C9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2" name="Title 3">
            <a:extLst>
              <a:ext uri="{FF2B5EF4-FFF2-40B4-BE49-F238E27FC236}">
                <a16:creationId xmlns:a16="http://schemas.microsoft.com/office/drawing/2014/main" id="{53B5D48A-5486-491B-AC36-2C5F9879CA4C}"/>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43" name="Rounded Rectangle 46">
            <a:extLst>
              <a:ext uri="{FF2B5EF4-FFF2-40B4-BE49-F238E27FC236}">
                <a16:creationId xmlns:a16="http://schemas.microsoft.com/office/drawing/2014/main" id="{220785E5-09DC-4824-92D5-F13330792FF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2/2</a:t>
            </a:r>
          </a:p>
        </p:txBody>
      </p:sp>
    </p:spTree>
    <p:extLst>
      <p:ext uri="{BB962C8B-B14F-4D97-AF65-F5344CB8AC3E}">
        <p14:creationId xmlns:p14="http://schemas.microsoft.com/office/powerpoint/2010/main" val="30662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2"/>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withEffect">
                                  <p:stCondLst>
                                    <p:cond delay="0"/>
                                  </p:stCondLst>
                                  <p:childTnLst>
                                    <p:animEffect transition="out" filter="slide(fromBottom)">
                                      <p:cBhvr>
                                        <p:cTn id="15" dur="3000"/>
                                        <p:tgtEl>
                                          <p:spTgt spid="31"/>
                                        </p:tgtEl>
                                      </p:cBhvr>
                                    </p:animEffect>
                                    <p:set>
                                      <p:cBhvr>
                                        <p:cTn id="16" dur="1" fill="hold">
                                          <p:stCondLst>
                                            <p:cond delay="2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CF8DF-F8E4-5648-8688-7F89183E5585}"/>
              </a:ext>
            </a:extLst>
          </p:cNvPr>
          <p:cNvSpPr>
            <a:spLocks noGrp="1"/>
          </p:cNvSpPr>
          <p:nvPr>
            <p:ph type="title"/>
          </p:nvPr>
        </p:nvSpPr>
        <p:spPr>
          <a:xfrm>
            <a:off x="0" y="-320859"/>
            <a:ext cx="3914775" cy="351634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sp>
        <p:nvSpPr>
          <p:cNvPr id="3" name="TextBox 2"/>
          <p:cNvSpPr txBox="1"/>
          <p:nvPr/>
        </p:nvSpPr>
        <p:spPr>
          <a:xfrm>
            <a:off x="4543096" y="1862443"/>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6394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pSp>
        <p:nvGrpSpPr>
          <p:cNvPr id="3" name="Group 2">
            <a:extLst>
              <a:ext uri="{FF2B5EF4-FFF2-40B4-BE49-F238E27FC236}">
                <a16:creationId xmlns:a16="http://schemas.microsoft.com/office/drawing/2014/main" id="{E71C6E8C-C9E8-44E6-8E0C-3EFD08BCEB4B}"/>
              </a:ext>
            </a:extLst>
          </p:cNvPr>
          <p:cNvGrpSpPr/>
          <p:nvPr/>
        </p:nvGrpSpPr>
        <p:grpSpPr>
          <a:xfrm>
            <a:off x="6096000" y="2360463"/>
            <a:ext cx="5227476" cy="2324254"/>
            <a:chOff x="6689312" y="1829567"/>
            <a:chExt cx="5227476" cy="2324254"/>
          </a:xfrm>
        </p:grpSpPr>
        <p:pic>
          <p:nvPicPr>
            <p:cNvPr id="10" name="Picture 9" descr="Pc, Computer, Screen, Monitor, Ad">
              <a:extLst>
                <a:ext uri="{FF2B5EF4-FFF2-40B4-BE49-F238E27FC236}">
                  <a16:creationId xmlns:a16="http://schemas.microsoft.com/office/drawing/2014/main" id="{C7C489C0-D2F9-4E58-9DCC-88024160BEC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9079755" y="3341974"/>
              <a:ext cx="868486" cy="709295"/>
            </a:xfrm>
            <a:prstGeom prst="rect">
              <a:avLst/>
            </a:prstGeom>
            <a:noFill/>
            <a:ln>
              <a:noFill/>
            </a:ln>
            <a:extLst>
              <a:ext uri="{53640926-AAD7-44D8-BBD7-CCE9431645EC}">
                <a14:shadowObscured xmlns:a14="http://schemas.microsoft.com/office/drawing/2010/main"/>
              </a:ext>
            </a:extLst>
          </p:spPr>
        </p:pic>
        <p:pic>
          <p:nvPicPr>
            <p:cNvPr id="11" name="Picture 10" descr="Ruler Clip Art">
              <a:extLst>
                <a:ext uri="{FF2B5EF4-FFF2-40B4-BE49-F238E27FC236}">
                  <a16:creationId xmlns:a16="http://schemas.microsoft.com/office/drawing/2014/main" id="{8E74AAF7-D779-466C-BFFB-FEE3CF066D79}"/>
                </a:ext>
              </a:extLst>
            </p:cNvPr>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625606">
              <a:off x="8335766" y="2185361"/>
              <a:ext cx="1852252" cy="815094"/>
            </a:xfrm>
            <a:prstGeom prst="rect">
              <a:avLst/>
            </a:prstGeom>
            <a:noFill/>
            <a:ln>
              <a:noFill/>
            </a:ln>
          </p:spPr>
        </p:pic>
        <p:pic>
          <p:nvPicPr>
            <p:cNvPr id="12" name="Picture 11" descr="Kolo Clip Art">
              <a:extLst>
                <a:ext uri="{FF2B5EF4-FFF2-40B4-BE49-F238E27FC236}">
                  <a16:creationId xmlns:a16="http://schemas.microsoft.com/office/drawing/2014/main" id="{506F8571-FBAE-4D48-AEA8-FCC733B8246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964288" y="3140871"/>
              <a:ext cx="952500" cy="581025"/>
            </a:xfrm>
            <a:prstGeom prst="rect">
              <a:avLst/>
            </a:prstGeom>
            <a:noFill/>
            <a:ln>
              <a:noFill/>
            </a:ln>
          </p:spPr>
        </p:pic>
        <p:pic>
          <p:nvPicPr>
            <p:cNvPr id="13" name="Picture 12" descr="Kiddy Train Clip Art">
              <a:extLst>
                <a:ext uri="{FF2B5EF4-FFF2-40B4-BE49-F238E27FC236}">
                  <a16:creationId xmlns:a16="http://schemas.microsoft.com/office/drawing/2014/main" id="{2AD06FEB-FB8A-4433-A7C0-3D2A502B26FF}"/>
                </a:ext>
              </a:extLst>
            </p:cNvPr>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89312" y="3226683"/>
              <a:ext cx="952500" cy="838200"/>
            </a:xfrm>
            <a:prstGeom prst="rect">
              <a:avLst/>
            </a:prstGeom>
            <a:noFill/>
            <a:ln>
              <a:noFill/>
            </a:ln>
          </p:spPr>
        </p:pic>
        <p:pic>
          <p:nvPicPr>
            <p:cNvPr id="14" name="Picture 13" descr="Girl And Boy Clip Art">
              <a:extLst>
                <a:ext uri="{FF2B5EF4-FFF2-40B4-BE49-F238E27FC236}">
                  <a16:creationId xmlns:a16="http://schemas.microsoft.com/office/drawing/2014/main" id="{E80ADE8E-A490-48E9-AEE8-183B0799616E}"/>
                </a:ext>
              </a:extLst>
            </p:cNvPr>
            <p:cNvPicPr/>
            <p:nvPr/>
          </p:nvPicPr>
          <p:blipFill rotWithShape="1">
            <a:blip r:embed="rId10">
              <a:extLst>
                <a:ext uri="{28A0092B-C50C-407E-A947-70E740481C1C}">
                  <a14:useLocalDpi xmlns:a14="http://schemas.microsoft.com/office/drawing/2010/main" val="0"/>
                </a:ext>
              </a:extLst>
            </a:blip>
            <a:srcRect l="50000"/>
            <a:stretch/>
          </p:blipFill>
          <p:spPr bwMode="auto">
            <a:xfrm>
              <a:off x="6743550" y="2061329"/>
              <a:ext cx="390525" cy="942975"/>
            </a:xfrm>
            <a:prstGeom prst="rect">
              <a:avLst/>
            </a:prstGeom>
            <a:noFill/>
            <a:ln>
              <a:noFill/>
            </a:ln>
            <a:extLst>
              <a:ext uri="{53640926-AAD7-44D8-BBD7-CCE9431645EC}">
                <a14:shadowObscured xmlns:a14="http://schemas.microsoft.com/office/drawing/2010/main"/>
              </a:ext>
            </a:extLst>
          </p:spPr>
        </p:pic>
        <p:pic>
          <p:nvPicPr>
            <p:cNvPr id="15" name="Picture 14" descr="Sailing Boat Clip Art">
              <a:extLst>
                <a:ext uri="{FF2B5EF4-FFF2-40B4-BE49-F238E27FC236}">
                  <a16:creationId xmlns:a16="http://schemas.microsoft.com/office/drawing/2014/main" id="{24547628-8DFA-48E6-937C-F70BCBC28E10}"/>
                </a:ext>
              </a:extLst>
            </p:cNvPr>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70974" y="1829567"/>
              <a:ext cx="952500" cy="904875"/>
            </a:xfrm>
            <a:prstGeom prst="rect">
              <a:avLst/>
            </a:prstGeom>
            <a:noFill/>
            <a:ln>
              <a:noFill/>
            </a:ln>
          </p:spPr>
        </p:pic>
        <p:pic>
          <p:nvPicPr>
            <p:cNvPr id="16" name="Picture 15" descr="Dog 03 Drawn With Straight Lines Clip Art">
              <a:extLst>
                <a:ext uri="{FF2B5EF4-FFF2-40B4-BE49-F238E27FC236}">
                  <a16:creationId xmlns:a16="http://schemas.microsoft.com/office/drawing/2014/main" id="{AAA88C6C-FF73-4BFA-99C6-2CE64A7A1647}"/>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10089944" y="3239421"/>
              <a:ext cx="952500" cy="914400"/>
            </a:xfrm>
            <a:prstGeom prst="rect">
              <a:avLst/>
            </a:prstGeom>
            <a:noFill/>
            <a:ln>
              <a:noFill/>
            </a:ln>
          </p:spPr>
        </p:pic>
        <p:pic>
          <p:nvPicPr>
            <p:cNvPr id="17" name="Picture 16" descr="Present Clip Art">
              <a:extLst>
                <a:ext uri="{FF2B5EF4-FFF2-40B4-BE49-F238E27FC236}">
                  <a16:creationId xmlns:a16="http://schemas.microsoft.com/office/drawing/2014/main" id="{11E76EAE-DCB5-43C2-88F7-14C25E0E9B8C}"/>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7404207" y="2114076"/>
              <a:ext cx="857250" cy="942975"/>
            </a:xfrm>
            <a:prstGeom prst="rect">
              <a:avLst/>
            </a:prstGeom>
            <a:noFill/>
            <a:ln>
              <a:noFill/>
            </a:ln>
          </p:spPr>
        </p:pic>
        <p:pic>
          <p:nvPicPr>
            <p:cNvPr id="18" name="Picture 17" descr="Open Bible 01 Clip Art">
              <a:extLst>
                <a:ext uri="{FF2B5EF4-FFF2-40B4-BE49-F238E27FC236}">
                  <a16:creationId xmlns:a16="http://schemas.microsoft.com/office/drawing/2014/main" id="{E6C880CC-2BCE-4F61-84C5-1FC68C732433}"/>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7858532" y="3277025"/>
              <a:ext cx="952500" cy="676275"/>
            </a:xfrm>
            <a:prstGeom prst="rect">
              <a:avLst/>
            </a:prstGeom>
            <a:noFill/>
            <a:ln>
              <a:noFill/>
            </a:ln>
          </p:spPr>
        </p:pic>
        <p:pic>
          <p:nvPicPr>
            <p:cNvPr id="19" name="Picture 18" descr="Girl And Boy Clip Art">
              <a:extLst>
                <a:ext uri="{FF2B5EF4-FFF2-40B4-BE49-F238E27FC236}">
                  <a16:creationId xmlns:a16="http://schemas.microsoft.com/office/drawing/2014/main" id="{8DB2F19A-C81D-434A-9791-CA5B17460027}"/>
                </a:ext>
              </a:extLst>
            </p:cNvPr>
            <p:cNvPicPr/>
            <p:nvPr/>
          </p:nvPicPr>
          <p:blipFill rotWithShape="1">
            <a:blip r:embed="rId10">
              <a:extLst>
                <a:ext uri="{28A0092B-C50C-407E-A947-70E740481C1C}">
                  <a14:useLocalDpi xmlns:a14="http://schemas.microsoft.com/office/drawing/2010/main" val="0"/>
                </a:ext>
              </a:extLst>
            </a:blip>
            <a:srcRect r="45122"/>
            <a:stretch/>
          </p:blipFill>
          <p:spPr bwMode="auto">
            <a:xfrm>
              <a:off x="11226226" y="2024481"/>
              <a:ext cx="428625" cy="942975"/>
            </a:xfrm>
            <a:prstGeom prst="rect">
              <a:avLst/>
            </a:prstGeom>
            <a:noFill/>
            <a:ln>
              <a:noFill/>
            </a:ln>
            <a:extLst>
              <a:ext uri="{53640926-AAD7-44D8-BBD7-CCE9431645EC}">
                <a14:shadowObscured xmlns:a14="http://schemas.microsoft.com/office/drawing/2010/main"/>
              </a:ext>
            </a:extLst>
          </p:spPr>
        </p:pic>
      </p:grpSp>
      <p:sp>
        <p:nvSpPr>
          <p:cNvPr id="20" name="TextBox 19">
            <a:extLst>
              <a:ext uri="{FF2B5EF4-FFF2-40B4-BE49-F238E27FC236}">
                <a16:creationId xmlns:a16="http://schemas.microsoft.com/office/drawing/2014/main" id="{62878EA2-181B-4D72-A722-C713C3DFAEFB}"/>
              </a:ext>
            </a:extLst>
          </p:cNvPr>
          <p:cNvSpPr txBox="1"/>
          <p:nvPr/>
        </p:nvSpPr>
        <p:spPr>
          <a:xfrm>
            <a:off x="255595" y="1282222"/>
            <a:ext cx="5408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200" dirty="0">
                <a:solidFill>
                  <a:srgbClr val="1F4E79"/>
                </a:solidFill>
                <a:latin typeface="Century Gothic" panose="020B0502020202020204" pitchFamily="34" charset="0"/>
              </a:rPr>
              <a:t>Ask your partner where things are on the desk</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6E684ED7-823D-4041-8B41-0AF600272A2D}"/>
              </a:ext>
            </a:extLst>
          </p:cNvPr>
          <p:cNvSpPr txBox="1"/>
          <p:nvPr/>
        </p:nvSpPr>
        <p:spPr>
          <a:xfrm>
            <a:off x="5819654" y="1122256"/>
            <a:ext cx="62551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B</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describe where objects are on your desk using the correct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prepositions. </a:t>
            </a:r>
          </a:p>
        </p:txBody>
      </p:sp>
      <p:pic>
        <p:nvPicPr>
          <p:cNvPr id="22" name="Picture 21" descr="Desk, Furniture, Workspace, Brown, Wood">
            <a:extLst>
              <a:ext uri="{FF2B5EF4-FFF2-40B4-BE49-F238E27FC236}">
                <a16:creationId xmlns:a16="http://schemas.microsoft.com/office/drawing/2014/main" id="{7FC70BE2-708E-447B-B809-5137AA0515E5}"/>
              </a:ext>
            </a:extLst>
          </p:cNvPr>
          <p:cNvPicPr/>
          <p:nvPr/>
        </p:nvPicPr>
        <p:blipFill>
          <a:blip r:embed="rId16">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76048" y="2759014"/>
            <a:ext cx="5133975" cy="3238500"/>
          </a:xfrm>
          <a:prstGeom prst="rect">
            <a:avLst/>
          </a:prstGeom>
          <a:noFill/>
          <a:ln>
            <a:noFill/>
          </a:ln>
        </p:spPr>
      </p:pic>
      <p:sp>
        <p:nvSpPr>
          <p:cNvPr id="24" name="Title 3">
            <a:extLst>
              <a:ext uri="{FF2B5EF4-FFF2-40B4-BE49-F238E27FC236}">
                <a16:creationId xmlns:a16="http://schemas.microsoft.com/office/drawing/2014/main" id="{D10F74B2-D822-4DB9-91FE-1EB68572A0C6}"/>
              </a:ext>
            </a:extLst>
          </p:cNvPr>
          <p:cNvSpPr>
            <a:spLocks noGrp="1"/>
          </p:cNvSpPr>
          <p:nvPr>
            <p:ph type="title"/>
          </p:nvPr>
        </p:nvSpPr>
        <p:spPr>
          <a:xfrm>
            <a:off x="188913" y="296863"/>
            <a:ext cx="5630862" cy="712787"/>
          </a:xfrm>
        </p:spPr>
        <p:txBody>
          <a:bodyPr>
            <a:noAutofit/>
          </a:bodyPr>
          <a:lstStyle/>
          <a:p>
            <a:r>
              <a:rPr lang="fr-FR" sz="2800" b="1" dirty="0">
                <a:solidFill>
                  <a:schemeClr val="bg1"/>
                </a:solidFill>
                <a:latin typeface="Century Gothic" panose="020B0502020202020204" pitchFamily="34" charset="0"/>
              </a:rPr>
              <a:t>Vocabulaire - sur, dans, sous </a:t>
            </a:r>
          </a:p>
        </p:txBody>
      </p:sp>
      <p:sp>
        <p:nvSpPr>
          <p:cNvPr id="4" name="Speech Bubble: Rectangle with Corners Rounded 3">
            <a:extLst>
              <a:ext uri="{FF2B5EF4-FFF2-40B4-BE49-F238E27FC236}">
                <a16:creationId xmlns:a16="http://schemas.microsoft.com/office/drawing/2014/main" id="{97B8B84F-58FF-4256-940C-594E52C24213}"/>
              </a:ext>
            </a:extLst>
          </p:cNvPr>
          <p:cNvSpPr/>
          <p:nvPr/>
        </p:nvSpPr>
        <p:spPr>
          <a:xfrm>
            <a:off x="3314700" y="2051663"/>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t>
            </a:r>
          </a:p>
        </p:txBody>
      </p:sp>
      <p:sp>
        <p:nvSpPr>
          <p:cNvPr id="27" name="Speech Bubble: Rectangle with Corners Rounded 26">
            <a:extLst>
              <a:ext uri="{FF2B5EF4-FFF2-40B4-BE49-F238E27FC236}">
                <a16:creationId xmlns:a16="http://schemas.microsoft.com/office/drawing/2014/main" id="{73C8CD74-2C4A-4111-A695-5D852762CC7F}"/>
              </a:ext>
            </a:extLst>
          </p:cNvPr>
          <p:cNvSpPr/>
          <p:nvPr/>
        </p:nvSpPr>
        <p:spPr>
          <a:xfrm>
            <a:off x="10590835" y="4684717"/>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sous</a:t>
            </a:r>
          </a:p>
        </p:txBody>
      </p:sp>
      <p:sp>
        <p:nvSpPr>
          <p:cNvPr id="28" name="Speech Bubble: Rectangle with Corners Rounded 27">
            <a:extLst>
              <a:ext uri="{FF2B5EF4-FFF2-40B4-BE49-F238E27FC236}">
                <a16:creationId xmlns:a16="http://schemas.microsoft.com/office/drawing/2014/main" id="{3BE586A0-67B6-480A-BCB5-1B65B632A2A5}"/>
              </a:ext>
            </a:extLst>
          </p:cNvPr>
          <p:cNvSpPr/>
          <p:nvPr/>
        </p:nvSpPr>
        <p:spPr>
          <a:xfrm>
            <a:off x="8486443" y="5273820"/>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dans</a:t>
            </a:r>
          </a:p>
        </p:txBody>
      </p:sp>
      <p:sp>
        <p:nvSpPr>
          <p:cNvPr id="29" name="Speech Bubble: Rectangle with Corners Rounded 28">
            <a:extLst>
              <a:ext uri="{FF2B5EF4-FFF2-40B4-BE49-F238E27FC236}">
                <a16:creationId xmlns:a16="http://schemas.microsoft.com/office/drawing/2014/main" id="{B4D90FD7-EFAE-477F-BD76-05981BADA111}"/>
              </a:ext>
            </a:extLst>
          </p:cNvPr>
          <p:cNvSpPr/>
          <p:nvPr/>
        </p:nvSpPr>
        <p:spPr>
          <a:xfrm>
            <a:off x="6344169" y="4765411"/>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sur</a:t>
            </a:r>
          </a:p>
        </p:txBody>
      </p:sp>
      <p:pic>
        <p:nvPicPr>
          <p:cNvPr id="25" name="Picture 24" descr="background rectangle">
            <a:extLst>
              <a:ext uri="{FF2B5EF4-FFF2-40B4-BE49-F238E27FC236}">
                <a16:creationId xmlns:a16="http://schemas.microsoft.com/office/drawing/2014/main" id="{E48EE1BE-3DDE-4C8E-B09F-9C0E255C5FC2}"/>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9C865AD4-E4A9-4A34-BD46-AE95BE8C175B}"/>
              </a:ext>
            </a:extLst>
          </p:cNvPr>
          <p:cNvSpPr txBox="1">
            <a:spLocks/>
          </p:cNvSpPr>
          <p:nvPr/>
        </p:nvSpPr>
        <p:spPr>
          <a:xfrm>
            <a:off x="0" y="296864"/>
            <a:ext cx="6096000"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sur, dans, sous</a:t>
            </a:r>
            <a:endParaRPr lang="en-GB" sz="3600" b="1" dirty="0">
              <a:solidFill>
                <a:schemeClr val="bg1"/>
              </a:solidFill>
            </a:endParaRPr>
          </a:p>
        </p:txBody>
      </p:sp>
      <p:sp>
        <p:nvSpPr>
          <p:cNvPr id="31" name="Rounded Rectangle 46">
            <a:extLst>
              <a:ext uri="{FF2B5EF4-FFF2-40B4-BE49-F238E27FC236}">
                <a16:creationId xmlns:a16="http://schemas.microsoft.com/office/drawing/2014/main" id="{88D5517E-0FAE-4E20-98D9-CA5CE0EE002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5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6151994F-9745-4C63-9ECE-BCA2654951D0}"/>
              </a:ext>
            </a:extLst>
          </p:cNvPr>
          <p:cNvSpPr txBox="1"/>
          <p:nvPr/>
        </p:nvSpPr>
        <p:spPr>
          <a:xfrm>
            <a:off x="9728421" y="1204770"/>
            <a:ext cx="16027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B</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3F9EBD9-4006-4E79-895D-0015921AE65A}"/>
              </a:ext>
            </a:extLst>
          </p:cNvPr>
          <p:cNvSpPr txBox="1"/>
          <p:nvPr/>
        </p:nvSpPr>
        <p:spPr>
          <a:xfrm>
            <a:off x="188913" y="1237725"/>
            <a:ext cx="15473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16" name="Picture 15" descr="Desk, Furniture, Workspace, Brown, Wood">
            <a:extLst>
              <a:ext uri="{FF2B5EF4-FFF2-40B4-BE49-F238E27FC236}">
                <a16:creationId xmlns:a16="http://schemas.microsoft.com/office/drawing/2014/main" id="{3F9C0816-777E-44E6-AE1D-D891BFE8D3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98312" y="3121004"/>
            <a:ext cx="5133975" cy="3238500"/>
          </a:xfrm>
          <a:prstGeom prst="rect">
            <a:avLst/>
          </a:prstGeom>
          <a:noFill/>
          <a:ln>
            <a:noFill/>
          </a:ln>
        </p:spPr>
      </p:pic>
      <p:pic>
        <p:nvPicPr>
          <p:cNvPr id="17" name="Picture 16" descr="Desk, Furniture, Workspace, Brown, Wood">
            <a:extLst>
              <a:ext uri="{FF2B5EF4-FFF2-40B4-BE49-F238E27FC236}">
                <a16:creationId xmlns:a16="http://schemas.microsoft.com/office/drawing/2014/main" id="{17F4543B-C1FE-4D65-A7C2-0B41A277CA85}"/>
              </a:ext>
            </a:extLst>
          </p:cNvPr>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620036" y="3135565"/>
            <a:ext cx="5133975" cy="3238500"/>
          </a:xfrm>
          <a:prstGeom prst="rect">
            <a:avLst/>
          </a:prstGeom>
          <a:noFill/>
          <a:ln>
            <a:noFill/>
          </a:ln>
        </p:spPr>
      </p:pic>
      <p:pic>
        <p:nvPicPr>
          <p:cNvPr id="19" name="Picture 18" descr="Kiddy Train Clip Art">
            <a:extLst>
              <a:ext uri="{FF2B5EF4-FFF2-40B4-BE49-F238E27FC236}">
                <a16:creationId xmlns:a16="http://schemas.microsoft.com/office/drawing/2014/main" id="{6C9BA22A-2E93-4FA0-B98D-41AF34971562}"/>
              </a:ext>
            </a:extLst>
          </p:cNvPr>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36324" y="5442611"/>
            <a:ext cx="952500" cy="838200"/>
          </a:xfrm>
          <a:prstGeom prst="rect">
            <a:avLst/>
          </a:prstGeom>
          <a:noFill/>
          <a:ln>
            <a:noFill/>
          </a:ln>
        </p:spPr>
      </p:pic>
      <p:sp>
        <p:nvSpPr>
          <p:cNvPr id="22" name="Title 3">
            <a:extLst>
              <a:ext uri="{FF2B5EF4-FFF2-40B4-BE49-F238E27FC236}">
                <a16:creationId xmlns:a16="http://schemas.microsoft.com/office/drawing/2014/main" id="{0A8D76CB-AD6A-4922-828C-FFE6AE55D242}"/>
              </a:ext>
            </a:extLst>
          </p:cNvPr>
          <p:cNvSpPr>
            <a:spLocks noGrp="1"/>
          </p:cNvSpPr>
          <p:nvPr>
            <p:ph type="title"/>
          </p:nvPr>
        </p:nvSpPr>
        <p:spPr>
          <a:xfrm>
            <a:off x="188913" y="296863"/>
            <a:ext cx="5630862" cy="712787"/>
          </a:xfrm>
        </p:spPr>
        <p:txBody>
          <a:bodyPr>
            <a:normAutofit fontScale="90000"/>
          </a:bodyPr>
          <a:lstStyle/>
          <a:p>
            <a:r>
              <a:rPr lang="en-GB" sz="3600" b="1" dirty="0">
                <a:solidFill>
                  <a:schemeClr val="bg1"/>
                </a:solidFill>
                <a:latin typeface="Century Gothic" panose="020B0502020202020204" pitchFamily="34" charset="0"/>
              </a:rPr>
              <a:t>Sur, dans, sous? </a:t>
            </a:r>
            <a:r>
              <a:rPr lang="fr-FR" sz="3600" b="1" dirty="0">
                <a:solidFill>
                  <a:srgbClr val="FF9933"/>
                </a:solidFill>
                <a:latin typeface="Century Gothic" panose="020B0502020202020204" pitchFamily="34" charset="0"/>
              </a:rPr>
              <a:t>Exemple</a:t>
            </a:r>
          </a:p>
        </p:txBody>
      </p:sp>
      <p:sp>
        <p:nvSpPr>
          <p:cNvPr id="21" name="Speech Bubble: Rectangle with Corners Rounded 20">
            <a:extLst>
              <a:ext uri="{FF2B5EF4-FFF2-40B4-BE49-F238E27FC236}">
                <a16:creationId xmlns:a16="http://schemas.microsoft.com/office/drawing/2014/main" id="{4F99B2F3-BC9C-4D90-B429-D85CE71BC4BE}"/>
              </a:ext>
            </a:extLst>
          </p:cNvPr>
          <p:cNvSpPr/>
          <p:nvPr/>
        </p:nvSpPr>
        <p:spPr>
          <a:xfrm>
            <a:off x="962582" y="1849079"/>
            <a:ext cx="4138056" cy="867128"/>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Où est le train?</a:t>
            </a:r>
          </a:p>
        </p:txBody>
      </p:sp>
      <p:sp>
        <p:nvSpPr>
          <p:cNvPr id="23" name="Speech Bubble: Rectangle with Corners Rounded 22">
            <a:extLst>
              <a:ext uri="{FF2B5EF4-FFF2-40B4-BE49-F238E27FC236}">
                <a16:creationId xmlns:a16="http://schemas.microsoft.com/office/drawing/2014/main" id="{F051714B-67E6-4DC8-BDE8-0121043B15E6}"/>
              </a:ext>
            </a:extLst>
          </p:cNvPr>
          <p:cNvSpPr/>
          <p:nvPr/>
        </p:nvSpPr>
        <p:spPr>
          <a:xfrm>
            <a:off x="7358063" y="1864595"/>
            <a:ext cx="4324350" cy="867128"/>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Le train est </a:t>
            </a:r>
            <a:r>
              <a:rPr lang="fr-FR" sz="2400" b="1" dirty="0">
                <a:solidFill>
                  <a:srgbClr val="FF6600"/>
                </a:solidFill>
              </a:rPr>
              <a:t>sous</a:t>
            </a:r>
            <a:r>
              <a:rPr lang="fr-FR" sz="2400" b="1" dirty="0">
                <a:solidFill>
                  <a:schemeClr val="bg1"/>
                </a:solidFill>
              </a:rPr>
              <a:t> le bureau.</a:t>
            </a:r>
          </a:p>
        </p:txBody>
      </p:sp>
      <p:pic>
        <p:nvPicPr>
          <p:cNvPr id="18" name="Picture 17" descr="background rectangle">
            <a:extLst>
              <a:ext uri="{FF2B5EF4-FFF2-40B4-BE49-F238E27FC236}">
                <a16:creationId xmlns:a16="http://schemas.microsoft.com/office/drawing/2014/main" id="{8BEAC373-C189-4BA9-AD13-B71A19D1FD6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9928FAB-6D36-4854-8C9C-8405711B0A6B}"/>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Sur, dans, sous: </a:t>
            </a:r>
            <a:r>
              <a:rPr lang="en-GB" sz="3600" b="1" dirty="0" err="1">
                <a:solidFill>
                  <a:schemeClr val="bg1"/>
                </a:solidFill>
              </a:rPr>
              <a:t>exemple</a:t>
            </a:r>
            <a:endParaRPr lang="en-GB" sz="3600" b="1" dirty="0">
              <a:solidFill>
                <a:schemeClr val="bg1"/>
              </a:solidFill>
            </a:endParaRPr>
          </a:p>
        </p:txBody>
      </p:sp>
      <p:sp>
        <p:nvSpPr>
          <p:cNvPr id="24" name="Rounded Rectangle 46">
            <a:extLst>
              <a:ext uri="{FF2B5EF4-FFF2-40B4-BE49-F238E27FC236}">
                <a16:creationId xmlns:a16="http://schemas.microsoft.com/office/drawing/2014/main" id="{E455FD75-9A93-459F-8676-3ADEB335CAC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9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fontScale="90000"/>
          </a:bodyPr>
          <a:lstStyle/>
          <a:p>
            <a:r>
              <a:rPr lang="en-GB" sz="3600" b="1" dirty="0">
                <a:solidFill>
                  <a:schemeClr val="bg1"/>
                </a:solidFill>
              </a:rPr>
              <a:t>Sur, dans, sous? </a:t>
            </a:r>
            <a:r>
              <a:rPr lang="fr-FR" sz="3600" b="1" dirty="0">
                <a:solidFill>
                  <a:srgbClr val="FF9933"/>
                </a:solidFill>
              </a:rPr>
              <a:t>Réponses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2" name="TextBox 31">
            <a:extLst>
              <a:ext uri="{FF2B5EF4-FFF2-40B4-BE49-F238E27FC236}">
                <a16:creationId xmlns:a16="http://schemas.microsoft.com/office/drawing/2014/main" id="{56915F02-E0C7-4FE6-9284-F7E52B47FB50}"/>
              </a:ext>
            </a:extLst>
          </p:cNvPr>
          <p:cNvSpPr txBox="1"/>
          <p:nvPr/>
        </p:nvSpPr>
        <p:spPr>
          <a:xfrm>
            <a:off x="219293" y="1382613"/>
            <a:ext cx="2716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Round 1</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A86D501E-2491-4C7B-A6AE-D8F5ABB91E31}"/>
              </a:ext>
            </a:extLst>
          </p:cNvPr>
          <p:cNvSpPr txBox="1"/>
          <p:nvPr/>
        </p:nvSpPr>
        <p:spPr>
          <a:xfrm>
            <a:off x="7328475" y="1396498"/>
            <a:ext cx="2716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Round 2</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56DE7017-195C-4223-99F9-E4EE57D85B87}"/>
              </a:ext>
            </a:extLst>
          </p:cNvPr>
          <p:cNvGrpSpPr/>
          <p:nvPr/>
        </p:nvGrpSpPr>
        <p:grpSpPr>
          <a:xfrm>
            <a:off x="191475" y="1895645"/>
            <a:ext cx="5308147" cy="4083168"/>
            <a:chOff x="238272" y="1927972"/>
            <a:chExt cx="5308147" cy="4083168"/>
          </a:xfrm>
        </p:grpSpPr>
        <p:grpSp>
          <p:nvGrpSpPr>
            <p:cNvPr id="16" name="Group 15">
              <a:extLst>
                <a:ext uri="{FF2B5EF4-FFF2-40B4-BE49-F238E27FC236}">
                  <a16:creationId xmlns:a16="http://schemas.microsoft.com/office/drawing/2014/main" id="{18E300CB-B293-410C-BAC7-378D237066CE}"/>
                </a:ext>
              </a:extLst>
            </p:cNvPr>
            <p:cNvGrpSpPr/>
            <p:nvPr/>
          </p:nvGrpSpPr>
          <p:grpSpPr>
            <a:xfrm>
              <a:off x="238272" y="1927972"/>
              <a:ext cx="5133975" cy="4066858"/>
              <a:chOff x="196143" y="2318694"/>
              <a:chExt cx="5133975" cy="4066858"/>
            </a:xfrm>
          </p:grpSpPr>
          <p:grpSp>
            <p:nvGrpSpPr>
              <p:cNvPr id="4" name="Group 3">
                <a:extLst>
                  <a:ext uri="{FF2B5EF4-FFF2-40B4-BE49-F238E27FC236}">
                    <a16:creationId xmlns:a16="http://schemas.microsoft.com/office/drawing/2014/main" id="{DB68F680-6129-42BF-A804-4D253D6D3962}"/>
                  </a:ext>
                </a:extLst>
              </p:cNvPr>
              <p:cNvGrpSpPr/>
              <p:nvPr/>
            </p:nvGrpSpPr>
            <p:grpSpPr>
              <a:xfrm>
                <a:off x="196143" y="2318694"/>
                <a:ext cx="5133975" cy="4066858"/>
                <a:chOff x="446346" y="2043153"/>
                <a:chExt cx="5133975" cy="4066858"/>
              </a:xfrm>
            </p:grpSpPr>
            <p:pic>
              <p:nvPicPr>
                <p:cNvPr id="6" name="Picture 5" descr="Desk, Furniture, Workspace, Brown, Wood">
                  <a:extLst>
                    <a:ext uri="{FF2B5EF4-FFF2-40B4-BE49-F238E27FC236}">
                      <a16:creationId xmlns:a16="http://schemas.microsoft.com/office/drawing/2014/main" id="{AE4D8210-F183-4F0D-AA9D-9F2344A00F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6346" y="2871511"/>
                  <a:ext cx="5133975" cy="3238500"/>
                </a:xfrm>
                <a:prstGeom prst="rect">
                  <a:avLst/>
                </a:prstGeom>
                <a:noFill/>
                <a:ln>
                  <a:noFill/>
                </a:ln>
              </p:spPr>
            </p:pic>
            <p:pic>
              <p:nvPicPr>
                <p:cNvPr id="10" name="Picture 9" descr="Pc, Computer, Screen, Monitor, Ad">
                  <a:extLst>
                    <a:ext uri="{FF2B5EF4-FFF2-40B4-BE49-F238E27FC236}">
                      <a16:creationId xmlns:a16="http://schemas.microsoft.com/office/drawing/2014/main" id="{BB28A068-D45B-4E54-85B8-E7E07B999E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3168852" y="3785911"/>
                  <a:ext cx="1403927" cy="849217"/>
                </a:xfrm>
                <a:prstGeom prst="rect">
                  <a:avLst/>
                </a:prstGeom>
                <a:noFill/>
                <a:ln>
                  <a:noFill/>
                </a:ln>
                <a:extLst>
                  <a:ext uri="{53640926-AAD7-44D8-BBD7-CCE9431645EC}">
                    <a14:shadowObscured xmlns:a14="http://schemas.microsoft.com/office/drawing/2010/main"/>
                  </a:ext>
                </a:extLst>
              </p:spPr>
            </p:pic>
            <p:pic>
              <p:nvPicPr>
                <p:cNvPr id="11" name="Picture 10" descr="Ruler Clip Art">
                  <a:extLst>
                    <a:ext uri="{FF2B5EF4-FFF2-40B4-BE49-F238E27FC236}">
                      <a16:creationId xmlns:a16="http://schemas.microsoft.com/office/drawing/2014/main" id="{4C22D4D3-B434-4E4F-AE8B-A638DD23F2BF}"/>
                    </a:ext>
                  </a:extLst>
                </p:cNvPr>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577461">
                  <a:off x="2765039" y="3193872"/>
                  <a:ext cx="1366331" cy="664061"/>
                </a:xfrm>
                <a:prstGeom prst="rect">
                  <a:avLst/>
                </a:prstGeom>
                <a:noFill/>
                <a:ln>
                  <a:noFill/>
                </a:ln>
              </p:spPr>
            </p:pic>
            <p:pic>
              <p:nvPicPr>
                <p:cNvPr id="12" name="Picture 11" descr="Kolo Clip Art">
                  <a:extLst>
                    <a:ext uri="{FF2B5EF4-FFF2-40B4-BE49-F238E27FC236}">
                      <a16:creationId xmlns:a16="http://schemas.microsoft.com/office/drawing/2014/main" id="{E6F92ACA-2E68-4613-A5E2-0B9E15F3F38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556737" y="5044944"/>
                  <a:ext cx="1301745" cy="796571"/>
                </a:xfrm>
                <a:prstGeom prst="rect">
                  <a:avLst/>
                </a:prstGeom>
                <a:noFill/>
                <a:ln>
                  <a:noFill/>
                </a:ln>
              </p:spPr>
            </p:pic>
            <p:pic>
              <p:nvPicPr>
                <p:cNvPr id="13" name="Picture 12" descr="Kiddy Train Clip Art">
                  <a:extLst>
                    <a:ext uri="{FF2B5EF4-FFF2-40B4-BE49-F238E27FC236}">
                      <a16:creationId xmlns:a16="http://schemas.microsoft.com/office/drawing/2014/main" id="{5C1BCC59-EFF2-4B2B-8333-19EA04F13169}"/>
                    </a:ext>
                  </a:extLst>
                </p:cNvPr>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389243">
                  <a:off x="4319597" y="2169799"/>
                  <a:ext cx="952500" cy="838200"/>
                </a:xfrm>
                <a:prstGeom prst="rect">
                  <a:avLst/>
                </a:prstGeom>
                <a:noFill/>
                <a:ln>
                  <a:noFill/>
                </a:ln>
              </p:spPr>
            </p:pic>
            <p:pic>
              <p:nvPicPr>
                <p:cNvPr id="15" name="Picture 14" descr="Sailing Boat Clip Art">
                  <a:extLst>
                    <a:ext uri="{FF2B5EF4-FFF2-40B4-BE49-F238E27FC236}">
                      <a16:creationId xmlns:a16="http://schemas.microsoft.com/office/drawing/2014/main" id="{157AAC30-4A54-4EF0-9056-4B67F7CB4608}"/>
                    </a:ext>
                  </a:extLst>
                </p:cNvPr>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88505" y="2043153"/>
                  <a:ext cx="952500" cy="904875"/>
                </a:xfrm>
                <a:prstGeom prst="rect">
                  <a:avLst/>
                </a:prstGeom>
                <a:noFill/>
                <a:ln>
                  <a:noFill/>
                </a:ln>
              </p:spPr>
            </p:pic>
            <p:pic>
              <p:nvPicPr>
                <p:cNvPr id="18" name="Picture 17" descr="Open Bible 01 Clip Art">
                  <a:extLst>
                    <a:ext uri="{FF2B5EF4-FFF2-40B4-BE49-F238E27FC236}">
                      <a16:creationId xmlns:a16="http://schemas.microsoft.com/office/drawing/2014/main" id="{690E2326-8D31-4323-826F-1B94699928A5}"/>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918380">
                  <a:off x="730920" y="2371069"/>
                  <a:ext cx="952500" cy="676275"/>
                </a:xfrm>
                <a:prstGeom prst="rect">
                  <a:avLst/>
                </a:prstGeom>
                <a:noFill/>
                <a:ln>
                  <a:noFill/>
                </a:ln>
              </p:spPr>
            </p:pic>
            <p:pic>
              <p:nvPicPr>
                <p:cNvPr id="19" name="Picture 18" descr="Girl And Boy Clip Art">
                  <a:extLst>
                    <a:ext uri="{FF2B5EF4-FFF2-40B4-BE49-F238E27FC236}">
                      <a16:creationId xmlns:a16="http://schemas.microsoft.com/office/drawing/2014/main" id="{70FC1AE8-81C6-4660-8F32-B02F8BDC8B69}"/>
                    </a:ext>
                  </a:extLst>
                </p:cNvPr>
                <p:cNvPicPr/>
                <p:nvPr/>
              </p:nvPicPr>
              <p:blipFill rotWithShape="1">
                <a:blip r:embed="rId14">
                  <a:lum bright="70000" contrast="-70000"/>
                  <a:extLst>
                    <a:ext uri="{28A0092B-C50C-407E-A947-70E740481C1C}">
                      <a14:useLocalDpi xmlns:a14="http://schemas.microsoft.com/office/drawing/2010/main" val="0"/>
                    </a:ext>
                  </a:extLst>
                </a:blip>
                <a:srcRect r="45122"/>
                <a:stretch/>
              </p:blipFill>
              <p:spPr bwMode="auto">
                <a:xfrm>
                  <a:off x="2453049" y="3529581"/>
                  <a:ext cx="428625" cy="942975"/>
                </a:xfrm>
                <a:prstGeom prst="rect">
                  <a:avLst/>
                </a:prstGeom>
                <a:noFill/>
                <a:ln>
                  <a:noFill/>
                </a:ln>
                <a:extLst>
                  <a:ext uri="{53640926-AAD7-44D8-BBD7-CCE9431645EC}">
                    <a14:shadowObscured xmlns:a14="http://schemas.microsoft.com/office/drawing/2010/main"/>
                  </a:ext>
                </a:extLst>
              </p:spPr>
            </p:pic>
          </p:grpSp>
          <p:pic>
            <p:nvPicPr>
              <p:cNvPr id="36" name="Picture 35" descr="Present Clip Art">
                <a:extLst>
                  <a:ext uri="{FF2B5EF4-FFF2-40B4-BE49-F238E27FC236}">
                    <a16:creationId xmlns:a16="http://schemas.microsoft.com/office/drawing/2014/main" id="{6C3A1DBB-7B23-438A-8146-979767B7BA61}"/>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3871079" y="5385315"/>
                <a:ext cx="562739" cy="626492"/>
              </a:xfrm>
              <a:prstGeom prst="rect">
                <a:avLst/>
              </a:prstGeom>
              <a:noFill/>
              <a:ln>
                <a:noFill/>
              </a:ln>
            </p:spPr>
          </p:pic>
          <p:pic>
            <p:nvPicPr>
              <p:cNvPr id="14" name="Picture 13">
                <a:extLst>
                  <a:ext uri="{FF2B5EF4-FFF2-40B4-BE49-F238E27FC236}">
                    <a16:creationId xmlns:a16="http://schemas.microsoft.com/office/drawing/2014/main" id="{319037C2-0EF8-457C-8947-6B71A2E46C46}"/>
                  </a:ext>
                </a:extLst>
              </p:cNvPr>
              <p:cNvPicPr>
                <a:picLocks noChangeAspect="1"/>
              </p:cNvPicPr>
              <p:nvPr/>
            </p:nvPicPr>
            <p:blipFill>
              <a:blip r:embed="rId16"/>
              <a:stretch>
                <a:fillRect/>
              </a:stretch>
            </p:blipFill>
            <p:spPr>
              <a:xfrm>
                <a:off x="1202859" y="3955475"/>
                <a:ext cx="877900" cy="871804"/>
              </a:xfrm>
              <a:prstGeom prst="rect">
                <a:avLst/>
              </a:prstGeom>
            </p:spPr>
          </p:pic>
          <p:pic>
            <p:nvPicPr>
              <p:cNvPr id="41" name="Picture 40" descr="Girl And Boy Clip Art">
                <a:extLst>
                  <a:ext uri="{FF2B5EF4-FFF2-40B4-BE49-F238E27FC236}">
                    <a16:creationId xmlns:a16="http://schemas.microsoft.com/office/drawing/2014/main" id="{0814F769-6BFD-4D4C-A163-6F473B189CBB}"/>
                  </a:ext>
                </a:extLst>
              </p:cNvPr>
              <p:cNvPicPr/>
              <p:nvPr/>
            </p:nvPicPr>
            <p:blipFill rotWithShape="1">
              <a:blip r:embed="rId14">
                <a:extLst>
                  <a:ext uri="{28A0092B-C50C-407E-A947-70E740481C1C}">
                    <a14:useLocalDpi xmlns:a14="http://schemas.microsoft.com/office/drawing/2010/main" val="0"/>
                  </a:ext>
                </a:extLst>
              </a:blip>
              <a:srcRect l="50000"/>
              <a:stretch/>
            </p:blipFill>
            <p:spPr bwMode="auto">
              <a:xfrm>
                <a:off x="2534614" y="3762495"/>
                <a:ext cx="390525" cy="942975"/>
              </a:xfrm>
              <a:prstGeom prst="rect">
                <a:avLst/>
              </a:prstGeom>
              <a:noFill/>
              <a:ln>
                <a:noFill/>
              </a:ln>
              <a:extLst>
                <a:ext uri="{53640926-AAD7-44D8-BBD7-CCE9431645EC}">
                  <a14:shadowObscured xmlns:a14="http://schemas.microsoft.com/office/drawing/2010/main"/>
                </a:ext>
              </a:extLst>
            </p:spPr>
          </p:pic>
        </p:grpSp>
        <p:sp>
          <p:nvSpPr>
            <p:cNvPr id="45" name="Speech Bubble: Rectangle with Corners Rounded 44">
              <a:extLst>
                <a:ext uri="{FF2B5EF4-FFF2-40B4-BE49-F238E27FC236}">
                  <a16:creationId xmlns:a16="http://schemas.microsoft.com/office/drawing/2014/main" id="{6B525569-4039-4859-8BC6-9EF02E5B6D70}"/>
                </a:ext>
              </a:extLst>
            </p:cNvPr>
            <p:cNvSpPr/>
            <p:nvPr/>
          </p:nvSpPr>
          <p:spPr>
            <a:xfrm>
              <a:off x="4307337" y="5467688"/>
              <a:ext cx="1111019" cy="543452"/>
            </a:xfrm>
            <a:prstGeom prst="wedgeRoundRectCallout">
              <a:avLst>
                <a:gd name="adj1" fmla="val -27263"/>
                <a:gd name="adj2" fmla="val -6632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under</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Speech Bubble: Rectangle with Corners Rounded 45">
              <a:extLst>
                <a:ext uri="{FF2B5EF4-FFF2-40B4-BE49-F238E27FC236}">
                  <a16:creationId xmlns:a16="http://schemas.microsoft.com/office/drawing/2014/main" id="{F82ECE7A-EA4B-4029-9A04-3001A8A631EC}"/>
                </a:ext>
              </a:extLst>
            </p:cNvPr>
            <p:cNvSpPr/>
            <p:nvPr/>
          </p:nvSpPr>
          <p:spPr>
            <a:xfrm>
              <a:off x="4489144" y="3709826"/>
              <a:ext cx="1057275" cy="553009"/>
            </a:xfrm>
            <a:prstGeom prst="wedgeRoundRectCallout">
              <a:avLst>
                <a:gd name="adj1" fmla="val -69482"/>
                <a:gd name="adj2" fmla="val -1500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in</a:t>
              </a:r>
            </a:p>
          </p:txBody>
        </p:sp>
        <p:sp>
          <p:nvSpPr>
            <p:cNvPr id="47" name="Speech Bubble: Rectangle with Corners Rounded 46">
              <a:extLst>
                <a:ext uri="{FF2B5EF4-FFF2-40B4-BE49-F238E27FC236}">
                  <a16:creationId xmlns:a16="http://schemas.microsoft.com/office/drawing/2014/main" id="{F78F02E1-0A29-4E5F-A608-5D43E1A03700}"/>
                </a:ext>
              </a:extLst>
            </p:cNvPr>
            <p:cNvSpPr/>
            <p:nvPr/>
          </p:nvSpPr>
          <p:spPr>
            <a:xfrm>
              <a:off x="1759920" y="2066130"/>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p>
          </p:txBody>
        </p:sp>
      </p:grpSp>
      <p:grpSp>
        <p:nvGrpSpPr>
          <p:cNvPr id="31" name="Group 30">
            <a:extLst>
              <a:ext uri="{FF2B5EF4-FFF2-40B4-BE49-F238E27FC236}">
                <a16:creationId xmlns:a16="http://schemas.microsoft.com/office/drawing/2014/main" id="{0CB3946C-5EB4-4065-B9A6-E6AA6C429C02}"/>
              </a:ext>
            </a:extLst>
          </p:cNvPr>
          <p:cNvGrpSpPr/>
          <p:nvPr/>
        </p:nvGrpSpPr>
        <p:grpSpPr>
          <a:xfrm>
            <a:off x="6332166" y="2033803"/>
            <a:ext cx="5518082" cy="4127584"/>
            <a:chOff x="6575745" y="2127349"/>
            <a:chExt cx="5518082" cy="4127584"/>
          </a:xfrm>
        </p:grpSpPr>
        <p:sp>
          <p:nvSpPr>
            <p:cNvPr id="64" name="Speech Bubble: Rectangle with Corners Rounded 63">
              <a:extLst>
                <a:ext uri="{FF2B5EF4-FFF2-40B4-BE49-F238E27FC236}">
                  <a16:creationId xmlns:a16="http://schemas.microsoft.com/office/drawing/2014/main" id="{80AD6E2A-7D73-4C51-BDB0-BDD547DB365C}"/>
                </a:ext>
              </a:extLst>
            </p:cNvPr>
            <p:cNvSpPr/>
            <p:nvPr/>
          </p:nvSpPr>
          <p:spPr>
            <a:xfrm>
              <a:off x="7667494" y="2284662"/>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p>
          </p:txBody>
        </p:sp>
        <p:grpSp>
          <p:nvGrpSpPr>
            <p:cNvPr id="27" name="Group 26">
              <a:extLst>
                <a:ext uri="{FF2B5EF4-FFF2-40B4-BE49-F238E27FC236}">
                  <a16:creationId xmlns:a16="http://schemas.microsoft.com/office/drawing/2014/main" id="{D765EAFD-E3AB-47F0-93E8-E13E3423D390}"/>
                </a:ext>
              </a:extLst>
            </p:cNvPr>
            <p:cNvGrpSpPr/>
            <p:nvPr/>
          </p:nvGrpSpPr>
          <p:grpSpPr>
            <a:xfrm>
              <a:off x="6575745" y="2127349"/>
              <a:ext cx="5301879" cy="4048989"/>
              <a:chOff x="6305582" y="2113362"/>
              <a:chExt cx="5301879" cy="4048989"/>
            </a:xfrm>
          </p:grpSpPr>
          <p:grpSp>
            <p:nvGrpSpPr>
              <p:cNvPr id="17" name="Group 16">
                <a:extLst>
                  <a:ext uri="{FF2B5EF4-FFF2-40B4-BE49-F238E27FC236}">
                    <a16:creationId xmlns:a16="http://schemas.microsoft.com/office/drawing/2014/main" id="{D6A76E46-BADA-401D-B56B-586475717FAB}"/>
                  </a:ext>
                </a:extLst>
              </p:cNvPr>
              <p:cNvGrpSpPr/>
              <p:nvPr/>
            </p:nvGrpSpPr>
            <p:grpSpPr>
              <a:xfrm>
                <a:off x="6305582" y="2121547"/>
                <a:ext cx="5301879" cy="4040804"/>
                <a:chOff x="6305582" y="2121547"/>
                <a:chExt cx="5301879" cy="4040804"/>
              </a:xfrm>
            </p:grpSpPr>
            <p:grpSp>
              <p:nvGrpSpPr>
                <p:cNvPr id="37" name="Group 36">
                  <a:extLst>
                    <a:ext uri="{FF2B5EF4-FFF2-40B4-BE49-F238E27FC236}">
                      <a16:creationId xmlns:a16="http://schemas.microsoft.com/office/drawing/2014/main" id="{D0195087-58FF-48E6-9DD3-5A3D51BB2011}"/>
                    </a:ext>
                  </a:extLst>
                </p:cNvPr>
                <p:cNvGrpSpPr/>
                <p:nvPr/>
              </p:nvGrpSpPr>
              <p:grpSpPr>
                <a:xfrm>
                  <a:off x="6305582" y="2121547"/>
                  <a:ext cx="5301879" cy="4040804"/>
                  <a:chOff x="7004059" y="2111575"/>
                  <a:chExt cx="5301879" cy="4040804"/>
                </a:xfrm>
              </p:grpSpPr>
              <p:pic>
                <p:nvPicPr>
                  <p:cNvPr id="34" name="Picture 33" descr="Desk, Furniture, Workspace, Brown, Wood">
                    <a:extLst>
                      <a:ext uri="{FF2B5EF4-FFF2-40B4-BE49-F238E27FC236}">
                        <a16:creationId xmlns:a16="http://schemas.microsoft.com/office/drawing/2014/main" id="{1BC77251-6A93-42F3-94F9-A17F4902D67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71963" y="2913879"/>
                    <a:ext cx="5133975" cy="3238500"/>
                  </a:xfrm>
                  <a:prstGeom prst="rect">
                    <a:avLst/>
                  </a:prstGeom>
                  <a:noFill/>
                  <a:ln>
                    <a:noFill/>
                  </a:ln>
                </p:spPr>
              </p:pic>
              <p:pic>
                <p:nvPicPr>
                  <p:cNvPr id="22" name="Picture 21" descr="Pc, Computer, Screen, Monitor, Ad">
                    <a:extLst>
                      <a:ext uri="{FF2B5EF4-FFF2-40B4-BE49-F238E27FC236}">
                        <a16:creationId xmlns:a16="http://schemas.microsoft.com/office/drawing/2014/main" id="{C591B73B-71D9-4174-B947-7A48D637EBF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9698774" y="5169985"/>
                    <a:ext cx="1403927" cy="849217"/>
                  </a:xfrm>
                  <a:prstGeom prst="rect">
                    <a:avLst/>
                  </a:prstGeom>
                  <a:noFill/>
                  <a:ln>
                    <a:noFill/>
                  </a:ln>
                  <a:extLst>
                    <a:ext uri="{53640926-AAD7-44D8-BBD7-CCE9431645EC}">
                      <a14:shadowObscured xmlns:a14="http://schemas.microsoft.com/office/drawing/2010/main"/>
                    </a:ext>
                  </a:extLst>
                </p:spPr>
              </p:pic>
              <p:pic>
                <p:nvPicPr>
                  <p:cNvPr id="23" name="Picture 22" descr="Ruler Clip Art">
                    <a:extLst>
                      <a:ext uri="{FF2B5EF4-FFF2-40B4-BE49-F238E27FC236}">
                        <a16:creationId xmlns:a16="http://schemas.microsoft.com/office/drawing/2014/main" id="{290E19CD-4227-422B-883C-EDF7AF9A4B04}"/>
                      </a:ext>
                    </a:extLst>
                  </p:cNvPr>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8931111">
                    <a:off x="7004059" y="2544082"/>
                    <a:ext cx="1366331" cy="664061"/>
                  </a:xfrm>
                  <a:prstGeom prst="rect">
                    <a:avLst/>
                  </a:prstGeom>
                  <a:noFill/>
                  <a:ln>
                    <a:noFill/>
                  </a:ln>
                </p:spPr>
              </p:pic>
              <p:pic>
                <p:nvPicPr>
                  <p:cNvPr id="24" name="Picture 23" descr="Kolo Clip Art">
                    <a:extLst>
                      <a:ext uri="{FF2B5EF4-FFF2-40B4-BE49-F238E27FC236}">
                        <a16:creationId xmlns:a16="http://schemas.microsoft.com/office/drawing/2014/main" id="{7899E0EE-F134-457B-8A6A-5998F68B24C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851319" y="2235876"/>
                    <a:ext cx="1301745" cy="796571"/>
                  </a:xfrm>
                  <a:prstGeom prst="rect">
                    <a:avLst/>
                  </a:prstGeom>
                  <a:noFill/>
                  <a:ln>
                    <a:noFill/>
                  </a:ln>
                </p:spPr>
              </p:pic>
              <p:pic>
                <p:nvPicPr>
                  <p:cNvPr id="25" name="Picture 24" descr="Kiddy Train Clip Art">
                    <a:extLst>
                      <a:ext uri="{FF2B5EF4-FFF2-40B4-BE49-F238E27FC236}">
                        <a16:creationId xmlns:a16="http://schemas.microsoft.com/office/drawing/2014/main" id="{B0A2CA21-8FAF-477D-A207-44EA8AF7AAEA}"/>
                      </a:ext>
                    </a:extLst>
                  </p:cNvPr>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468656">
                    <a:off x="10472760" y="3621594"/>
                    <a:ext cx="952500" cy="838200"/>
                  </a:xfrm>
                  <a:prstGeom prst="rect">
                    <a:avLst/>
                  </a:prstGeom>
                  <a:noFill/>
                  <a:ln>
                    <a:noFill/>
                  </a:ln>
                </p:spPr>
              </p:pic>
              <p:pic>
                <p:nvPicPr>
                  <p:cNvPr id="26" name="Picture 25" descr="Girl And Boy Clip Art">
                    <a:extLst>
                      <a:ext uri="{FF2B5EF4-FFF2-40B4-BE49-F238E27FC236}">
                        <a16:creationId xmlns:a16="http://schemas.microsoft.com/office/drawing/2014/main" id="{B754C1D9-3CB6-4BE9-9DCE-40BBA17341D1}"/>
                      </a:ext>
                    </a:extLst>
                  </p:cNvPr>
                  <p:cNvPicPr/>
                  <p:nvPr/>
                </p:nvPicPr>
                <p:blipFill rotWithShape="1">
                  <a:blip r:embed="rId14">
                    <a:extLst>
                      <a:ext uri="{28A0092B-C50C-407E-A947-70E740481C1C}">
                        <a14:useLocalDpi xmlns:a14="http://schemas.microsoft.com/office/drawing/2010/main" val="0"/>
                      </a:ext>
                    </a:extLst>
                  </a:blip>
                  <a:srcRect l="50000"/>
                  <a:stretch/>
                </p:blipFill>
                <p:spPr bwMode="auto">
                  <a:xfrm>
                    <a:off x="11057091" y="2111575"/>
                    <a:ext cx="390525" cy="942975"/>
                  </a:xfrm>
                  <a:prstGeom prst="rect">
                    <a:avLst/>
                  </a:prstGeom>
                  <a:noFill/>
                  <a:ln>
                    <a:noFill/>
                  </a:ln>
                  <a:extLst>
                    <a:ext uri="{53640926-AAD7-44D8-BBD7-CCE9431645EC}">
                      <a14:shadowObscured xmlns:a14="http://schemas.microsoft.com/office/drawing/2010/main"/>
                    </a:ext>
                  </a:extLst>
                </p:spPr>
              </p:pic>
              <p:pic>
                <p:nvPicPr>
                  <p:cNvPr id="28" name="Picture 27" descr="Dog 03 Drawn With Straight Lines Clip Art">
                    <a:extLst>
                      <a:ext uri="{FF2B5EF4-FFF2-40B4-BE49-F238E27FC236}">
                        <a16:creationId xmlns:a16="http://schemas.microsoft.com/office/drawing/2014/main" id="{4F291219-0F63-4F28-986C-844F73DCE82D}"/>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rot="20567791">
                    <a:off x="9062586" y="5209435"/>
                    <a:ext cx="698015" cy="689955"/>
                  </a:xfrm>
                  <a:prstGeom prst="rect">
                    <a:avLst/>
                  </a:prstGeom>
                  <a:noFill/>
                  <a:ln>
                    <a:noFill/>
                  </a:ln>
                </p:spPr>
              </p:pic>
              <p:pic>
                <p:nvPicPr>
                  <p:cNvPr id="29" name="Picture 28" descr="Present Clip Art">
                    <a:extLst>
                      <a:ext uri="{FF2B5EF4-FFF2-40B4-BE49-F238E27FC236}">
                        <a16:creationId xmlns:a16="http://schemas.microsoft.com/office/drawing/2014/main" id="{8EB75C91-E51C-452A-B3BC-A61F390EC7CD}"/>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7969844" y="3925630"/>
                    <a:ext cx="562739" cy="626492"/>
                  </a:xfrm>
                  <a:prstGeom prst="rect">
                    <a:avLst/>
                  </a:prstGeom>
                  <a:noFill/>
                  <a:ln>
                    <a:noFill/>
                  </a:ln>
                </p:spPr>
              </p:pic>
            </p:grpSp>
            <p:pic>
              <p:nvPicPr>
                <p:cNvPr id="39" name="Picture 38" descr="Sailing Boat Clip Art">
                  <a:extLst>
                    <a:ext uri="{FF2B5EF4-FFF2-40B4-BE49-F238E27FC236}">
                      <a16:creationId xmlns:a16="http://schemas.microsoft.com/office/drawing/2014/main" id="{70E2A2B3-F55B-4338-B56D-6C90298A0A5F}"/>
                    </a:ext>
                  </a:extLst>
                </p:cNvPr>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328065">
                  <a:off x="8278490" y="3665201"/>
                  <a:ext cx="952500" cy="904875"/>
                </a:xfrm>
                <a:prstGeom prst="rect">
                  <a:avLst/>
                </a:prstGeom>
                <a:noFill/>
                <a:ln>
                  <a:noFill/>
                </a:ln>
              </p:spPr>
            </p:pic>
            <p:pic>
              <p:nvPicPr>
                <p:cNvPr id="40" name="Picture 39" descr="Open Bible 01 Clip Art">
                  <a:extLst>
                    <a:ext uri="{FF2B5EF4-FFF2-40B4-BE49-F238E27FC236}">
                      <a16:creationId xmlns:a16="http://schemas.microsoft.com/office/drawing/2014/main" id="{B7096366-5E53-4C24-95E4-48426F9D7783}"/>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918380">
                  <a:off x="9043368" y="3863780"/>
                  <a:ext cx="952500" cy="676275"/>
                </a:xfrm>
                <a:prstGeom prst="rect">
                  <a:avLst/>
                </a:prstGeom>
                <a:noFill/>
                <a:ln>
                  <a:noFill/>
                </a:ln>
              </p:spPr>
            </p:pic>
          </p:grpSp>
          <p:pic>
            <p:nvPicPr>
              <p:cNvPr id="42" name="Picture 41" descr="Girl And Boy Clip Art">
                <a:extLst>
                  <a:ext uri="{FF2B5EF4-FFF2-40B4-BE49-F238E27FC236}">
                    <a16:creationId xmlns:a16="http://schemas.microsoft.com/office/drawing/2014/main" id="{8AA029E4-EBB9-44F3-87F3-3A6C11E8095A}"/>
                  </a:ext>
                </a:extLst>
              </p:cNvPr>
              <p:cNvPicPr/>
              <p:nvPr/>
            </p:nvPicPr>
            <p:blipFill rotWithShape="1">
              <a:blip r:embed="rId14">
                <a:lum bright="70000" contrast="-70000"/>
                <a:extLst>
                  <a:ext uri="{28A0092B-C50C-407E-A947-70E740481C1C}">
                    <a14:useLocalDpi xmlns:a14="http://schemas.microsoft.com/office/drawing/2010/main" val="0"/>
                  </a:ext>
                </a:extLst>
              </a:blip>
              <a:srcRect r="45122"/>
              <a:stretch/>
            </p:blipFill>
            <p:spPr bwMode="auto">
              <a:xfrm>
                <a:off x="10062335" y="2113362"/>
                <a:ext cx="428625" cy="942975"/>
              </a:xfrm>
              <a:prstGeom prst="rect">
                <a:avLst/>
              </a:prstGeom>
              <a:noFill/>
              <a:ln>
                <a:noFill/>
              </a:ln>
              <a:extLst>
                <a:ext uri="{53640926-AAD7-44D8-BBD7-CCE9431645EC}">
                  <a14:shadowObscured xmlns:a14="http://schemas.microsoft.com/office/drawing/2010/main"/>
                </a:ext>
              </a:extLst>
            </p:spPr>
          </p:pic>
        </p:grpSp>
        <p:sp>
          <p:nvSpPr>
            <p:cNvPr id="62" name="Speech Bubble: Rectangle with Corners Rounded 61">
              <a:extLst>
                <a:ext uri="{FF2B5EF4-FFF2-40B4-BE49-F238E27FC236}">
                  <a16:creationId xmlns:a16="http://schemas.microsoft.com/office/drawing/2014/main" id="{2BD99D83-A0FB-4B3D-9D45-BD0424D9CEB1}"/>
                </a:ext>
              </a:extLst>
            </p:cNvPr>
            <p:cNvSpPr/>
            <p:nvPr/>
          </p:nvSpPr>
          <p:spPr>
            <a:xfrm>
              <a:off x="10471530" y="5711481"/>
              <a:ext cx="1111019" cy="543452"/>
            </a:xfrm>
            <a:prstGeom prst="wedgeRoundRectCallout">
              <a:avLst>
                <a:gd name="adj1" fmla="val -27263"/>
                <a:gd name="adj2" fmla="val -6632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under</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Speech Bubble: Rectangle with Corners Rounded 62">
              <a:extLst>
                <a:ext uri="{FF2B5EF4-FFF2-40B4-BE49-F238E27FC236}">
                  <a16:creationId xmlns:a16="http://schemas.microsoft.com/office/drawing/2014/main" id="{94E9D3F7-594F-486B-9611-E8B1309473D0}"/>
                </a:ext>
              </a:extLst>
            </p:cNvPr>
            <p:cNvSpPr/>
            <p:nvPr/>
          </p:nvSpPr>
          <p:spPr>
            <a:xfrm>
              <a:off x="11036552" y="4000655"/>
              <a:ext cx="1057275" cy="553009"/>
            </a:xfrm>
            <a:prstGeom prst="wedgeRoundRectCallout">
              <a:avLst>
                <a:gd name="adj1" fmla="val -62725"/>
                <a:gd name="adj2" fmla="val -356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in</a:t>
              </a:r>
            </a:p>
          </p:txBody>
        </p:sp>
      </p:grpSp>
      <p:pic>
        <p:nvPicPr>
          <p:cNvPr id="44" name="Picture 43" descr="background rectangle">
            <a:extLst>
              <a:ext uri="{FF2B5EF4-FFF2-40B4-BE49-F238E27FC236}">
                <a16:creationId xmlns:a16="http://schemas.microsoft.com/office/drawing/2014/main" id="{3FAA3DFC-88E3-425F-B90C-BE589A250D26}"/>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8" name="Title 3">
            <a:extLst>
              <a:ext uri="{FF2B5EF4-FFF2-40B4-BE49-F238E27FC236}">
                <a16:creationId xmlns:a16="http://schemas.microsoft.com/office/drawing/2014/main" id="{7812113E-055D-43B9-B625-5FA05F145E5F}"/>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Sur, dans, sous: réponses</a:t>
            </a:r>
            <a:endParaRPr lang="en-GB" sz="3600" b="1" dirty="0">
              <a:solidFill>
                <a:schemeClr val="bg1"/>
              </a:solidFill>
            </a:endParaRPr>
          </a:p>
        </p:txBody>
      </p:sp>
      <p:sp>
        <p:nvSpPr>
          <p:cNvPr id="49" name="Rounded Rectangle 46">
            <a:extLst>
              <a:ext uri="{FF2B5EF4-FFF2-40B4-BE49-F238E27FC236}">
                <a16:creationId xmlns:a16="http://schemas.microsoft.com/office/drawing/2014/main" id="{5E58C468-CADE-41FD-8B48-ABFD1B7382D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582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62878EA2-181B-4D72-A722-C713C3DFAEFB}"/>
              </a:ext>
            </a:extLst>
          </p:cNvPr>
          <p:cNvSpPr txBox="1"/>
          <p:nvPr/>
        </p:nvSpPr>
        <p:spPr>
          <a:xfrm>
            <a:off x="131912" y="1213402"/>
            <a:ext cx="48200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Ask</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where things are on the desk.</a:t>
            </a:r>
            <a:endPar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22" name="Picture 21" descr="Desk, Furniture, Workspace, Brown, Wood">
            <a:extLst>
              <a:ext uri="{FF2B5EF4-FFF2-40B4-BE49-F238E27FC236}">
                <a16:creationId xmlns:a16="http://schemas.microsoft.com/office/drawing/2014/main" id="{7FC70BE2-708E-447B-B809-5137AA0515E5}"/>
              </a:ext>
            </a:extLst>
          </p:cNvPr>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99381" y="2116128"/>
            <a:ext cx="2085290" cy="1529739"/>
          </a:xfrm>
          <a:prstGeom prst="rect">
            <a:avLst/>
          </a:prstGeom>
          <a:noFill/>
          <a:ln>
            <a:noFill/>
          </a:ln>
        </p:spPr>
      </p:pic>
      <p:sp>
        <p:nvSpPr>
          <p:cNvPr id="24" name="Title 3">
            <a:extLst>
              <a:ext uri="{FF2B5EF4-FFF2-40B4-BE49-F238E27FC236}">
                <a16:creationId xmlns:a16="http://schemas.microsoft.com/office/drawing/2014/main" id="{D10F74B2-D822-4DB9-91FE-1EB68572A0C6}"/>
              </a:ext>
            </a:extLst>
          </p:cNvPr>
          <p:cNvSpPr>
            <a:spLocks noGrp="1"/>
          </p:cNvSpPr>
          <p:nvPr>
            <p:ph type="title"/>
          </p:nvPr>
        </p:nvSpPr>
        <p:spPr>
          <a:xfrm>
            <a:off x="188913" y="296863"/>
            <a:ext cx="5630862" cy="712787"/>
          </a:xfrm>
        </p:spPr>
        <p:txBody>
          <a:bodyPr>
            <a:noAutofit/>
          </a:bodyPr>
          <a:lstStyle/>
          <a:p>
            <a:r>
              <a:rPr lang="fr-FR" sz="2400" b="1" dirty="0">
                <a:solidFill>
                  <a:schemeClr val="bg1"/>
                </a:solidFill>
                <a:latin typeface="Century Gothic" panose="020B0502020202020204" pitchFamily="34" charset="0"/>
              </a:rPr>
              <a:t>Sur, dans, sous? Q</a:t>
            </a:r>
            <a:r>
              <a:rPr lang="fr-FR" sz="2000" b="1" dirty="0">
                <a:solidFill>
                  <a:schemeClr val="bg1"/>
                </a:solidFill>
                <a:latin typeface="Century Gothic" panose="020B0502020202020204" pitchFamily="34" charset="0"/>
              </a:rPr>
              <a:t>uestions/Réponses</a:t>
            </a:r>
            <a:br>
              <a:rPr lang="fr-FR" sz="2000" b="1" dirty="0">
                <a:solidFill>
                  <a:schemeClr val="bg1"/>
                </a:solidFill>
                <a:latin typeface="Century Gothic" panose="020B0502020202020204" pitchFamily="34" charset="0"/>
              </a:rPr>
            </a:br>
            <a:r>
              <a:rPr lang="fr-FR" sz="2000" b="1" dirty="0">
                <a:solidFill>
                  <a:srgbClr val="FF6600"/>
                </a:solidFill>
                <a:latin typeface="Century Gothic" panose="020B0502020202020204" pitchFamily="34" charset="0"/>
              </a:rPr>
              <a:t>Instructions et exemples</a:t>
            </a:r>
            <a:endParaRPr lang="fr-FR" sz="2400" b="1" dirty="0">
              <a:solidFill>
                <a:srgbClr val="FF6600"/>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52F9EC38-A6ED-47D9-9632-47ED7F633ECD}"/>
              </a:ext>
            </a:extLst>
          </p:cNvPr>
          <p:cNvGrpSpPr/>
          <p:nvPr/>
        </p:nvGrpSpPr>
        <p:grpSpPr>
          <a:xfrm>
            <a:off x="553771" y="1562540"/>
            <a:ext cx="4952449" cy="488229"/>
            <a:chOff x="132754" y="1648040"/>
            <a:chExt cx="4952449" cy="488229"/>
          </a:xfrm>
        </p:grpSpPr>
        <p:pic>
          <p:nvPicPr>
            <p:cNvPr id="29" name="Picture 28" descr="Pc, Computer, Screen, Monitor, Ad">
              <a:extLst>
                <a:ext uri="{FF2B5EF4-FFF2-40B4-BE49-F238E27FC236}">
                  <a16:creationId xmlns:a16="http://schemas.microsoft.com/office/drawing/2014/main" id="{9D0D5AE8-3ED0-44ED-8721-6B1A4F4D951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132754" y="1769029"/>
              <a:ext cx="496127" cy="367240"/>
            </a:xfrm>
            <a:prstGeom prst="rect">
              <a:avLst/>
            </a:prstGeom>
            <a:noFill/>
            <a:ln>
              <a:noFill/>
            </a:ln>
            <a:extLst>
              <a:ext uri="{53640926-AAD7-44D8-BBD7-CCE9431645EC}">
                <a14:shadowObscured xmlns:a14="http://schemas.microsoft.com/office/drawing/2010/main"/>
              </a:ext>
            </a:extLst>
          </p:spPr>
        </p:pic>
        <p:pic>
          <p:nvPicPr>
            <p:cNvPr id="30" name="Picture 29" descr="Ruler Clip Art">
              <a:extLst>
                <a:ext uri="{FF2B5EF4-FFF2-40B4-BE49-F238E27FC236}">
                  <a16:creationId xmlns:a16="http://schemas.microsoft.com/office/drawing/2014/main" id="{CBC45437-6FD7-4DAD-93D1-7EF8665964D4}"/>
                </a:ext>
              </a:extLst>
            </p:cNvPr>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625606">
              <a:off x="616495" y="1761187"/>
              <a:ext cx="679760" cy="316181"/>
            </a:xfrm>
            <a:prstGeom prst="rect">
              <a:avLst/>
            </a:prstGeom>
            <a:noFill/>
            <a:ln>
              <a:noFill/>
            </a:ln>
          </p:spPr>
        </p:pic>
        <p:pic>
          <p:nvPicPr>
            <p:cNvPr id="31" name="Picture 30" descr="Kolo Clip Art">
              <a:extLst>
                <a:ext uri="{FF2B5EF4-FFF2-40B4-BE49-F238E27FC236}">
                  <a16:creationId xmlns:a16="http://schemas.microsoft.com/office/drawing/2014/main" id="{B74972DA-0A5B-4A2D-9AFE-154AF1D779C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541083" y="1835441"/>
              <a:ext cx="544120" cy="300828"/>
            </a:xfrm>
            <a:prstGeom prst="rect">
              <a:avLst/>
            </a:prstGeom>
            <a:noFill/>
            <a:ln>
              <a:noFill/>
            </a:ln>
          </p:spPr>
        </p:pic>
        <p:pic>
          <p:nvPicPr>
            <p:cNvPr id="32" name="Picture 31" descr="Kiddy Train Clip Art">
              <a:extLst>
                <a:ext uri="{FF2B5EF4-FFF2-40B4-BE49-F238E27FC236}">
                  <a16:creationId xmlns:a16="http://schemas.microsoft.com/office/drawing/2014/main" id="{1861279A-BD4F-47AC-A26F-8312261C2055}"/>
                </a:ext>
              </a:extLst>
            </p:cNvPr>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002628" y="1702288"/>
              <a:ext cx="544120" cy="433981"/>
            </a:xfrm>
            <a:prstGeom prst="rect">
              <a:avLst/>
            </a:prstGeom>
            <a:noFill/>
            <a:ln>
              <a:noFill/>
            </a:ln>
          </p:spPr>
        </p:pic>
        <p:pic>
          <p:nvPicPr>
            <p:cNvPr id="33" name="Picture 32" descr="Girl And Boy Clip Art">
              <a:extLst>
                <a:ext uri="{FF2B5EF4-FFF2-40B4-BE49-F238E27FC236}">
                  <a16:creationId xmlns:a16="http://schemas.microsoft.com/office/drawing/2014/main" id="{EFE07D87-01EE-4CD0-8008-E214B1F85C87}"/>
                </a:ext>
              </a:extLst>
            </p:cNvPr>
            <p:cNvPicPr/>
            <p:nvPr/>
          </p:nvPicPr>
          <p:blipFill rotWithShape="1">
            <a:blip r:embed="rId12">
              <a:extLst>
                <a:ext uri="{28A0092B-C50C-407E-A947-70E740481C1C}">
                  <a14:useLocalDpi xmlns:a14="http://schemas.microsoft.com/office/drawing/2010/main" val="0"/>
                </a:ext>
              </a:extLst>
            </a:blip>
            <a:srcRect l="50000"/>
            <a:stretch/>
          </p:blipFill>
          <p:spPr bwMode="auto">
            <a:xfrm>
              <a:off x="2967601" y="1648040"/>
              <a:ext cx="223089" cy="488229"/>
            </a:xfrm>
            <a:prstGeom prst="rect">
              <a:avLst/>
            </a:prstGeom>
            <a:noFill/>
            <a:ln>
              <a:noFill/>
            </a:ln>
            <a:extLst>
              <a:ext uri="{53640926-AAD7-44D8-BBD7-CCE9431645EC}">
                <a14:shadowObscured xmlns:a14="http://schemas.microsoft.com/office/drawing/2010/main"/>
              </a:ext>
            </a:extLst>
          </p:spPr>
        </p:pic>
        <p:pic>
          <p:nvPicPr>
            <p:cNvPr id="34" name="Picture 33" descr="Sailing Boat Clip Art">
              <a:extLst>
                <a:ext uri="{FF2B5EF4-FFF2-40B4-BE49-F238E27FC236}">
                  <a16:creationId xmlns:a16="http://schemas.microsoft.com/office/drawing/2014/main" id="{21BFE7CC-CD94-440A-8012-0F8AB32C5B3C}"/>
                </a:ext>
              </a:extLst>
            </p:cNvPr>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53878" y="1667767"/>
              <a:ext cx="544120" cy="468502"/>
            </a:xfrm>
            <a:prstGeom prst="rect">
              <a:avLst/>
            </a:prstGeom>
            <a:noFill/>
            <a:ln>
              <a:noFill/>
            </a:ln>
          </p:spPr>
        </p:pic>
        <p:pic>
          <p:nvPicPr>
            <p:cNvPr id="35" name="Picture 34" descr="Dog 03 Drawn With Straight Lines Clip Art">
              <a:extLst>
                <a:ext uri="{FF2B5EF4-FFF2-40B4-BE49-F238E27FC236}">
                  <a16:creationId xmlns:a16="http://schemas.microsoft.com/office/drawing/2014/main" id="{DB15E47D-B843-4FD1-8890-C7CDDD1784C5}"/>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3437764" y="1662835"/>
              <a:ext cx="544120" cy="473434"/>
            </a:xfrm>
            <a:prstGeom prst="rect">
              <a:avLst/>
            </a:prstGeom>
            <a:noFill/>
            <a:ln>
              <a:noFill/>
            </a:ln>
          </p:spPr>
        </p:pic>
        <p:pic>
          <p:nvPicPr>
            <p:cNvPr id="36" name="Picture 35" descr="Present Clip Art">
              <a:extLst>
                <a:ext uri="{FF2B5EF4-FFF2-40B4-BE49-F238E27FC236}">
                  <a16:creationId xmlns:a16="http://schemas.microsoft.com/office/drawing/2014/main" id="{D19BDAEC-EF9B-4F21-838F-E2E858AE69FC}"/>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1886683" y="1648040"/>
              <a:ext cx="489707" cy="488229"/>
            </a:xfrm>
            <a:prstGeom prst="rect">
              <a:avLst/>
            </a:prstGeom>
            <a:noFill/>
            <a:ln>
              <a:noFill/>
            </a:ln>
          </p:spPr>
        </p:pic>
        <p:pic>
          <p:nvPicPr>
            <p:cNvPr id="37" name="Picture 36" descr="Open Bible 01 Clip Art">
              <a:extLst>
                <a:ext uri="{FF2B5EF4-FFF2-40B4-BE49-F238E27FC236}">
                  <a16:creationId xmlns:a16="http://schemas.microsoft.com/office/drawing/2014/main" id="{CEDA4D7D-59AD-40ED-BCDC-B159DE697DFF}"/>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280565" y="1786125"/>
              <a:ext cx="544120" cy="350144"/>
            </a:xfrm>
            <a:prstGeom prst="rect">
              <a:avLst/>
            </a:prstGeom>
            <a:noFill/>
            <a:ln>
              <a:noFill/>
            </a:ln>
          </p:spPr>
        </p:pic>
        <p:pic>
          <p:nvPicPr>
            <p:cNvPr id="38" name="Picture 37" descr="Girl And Boy Clip Art">
              <a:extLst>
                <a:ext uri="{FF2B5EF4-FFF2-40B4-BE49-F238E27FC236}">
                  <a16:creationId xmlns:a16="http://schemas.microsoft.com/office/drawing/2014/main" id="{641B7FCC-52E2-4C2C-86BC-1640301613AA}"/>
                </a:ext>
              </a:extLst>
            </p:cNvPr>
            <p:cNvPicPr/>
            <p:nvPr/>
          </p:nvPicPr>
          <p:blipFill rotWithShape="1">
            <a:blip r:embed="rId12">
              <a:extLst>
                <a:ext uri="{28A0092B-C50C-407E-A947-70E740481C1C}">
                  <a14:useLocalDpi xmlns:a14="http://schemas.microsoft.com/office/drawing/2010/main" val="0"/>
                </a:ext>
              </a:extLst>
            </a:blip>
            <a:srcRect r="45122"/>
            <a:stretch/>
          </p:blipFill>
          <p:spPr bwMode="auto">
            <a:xfrm>
              <a:off x="3250063" y="1648040"/>
              <a:ext cx="244854" cy="488229"/>
            </a:xfrm>
            <a:prstGeom prst="rect">
              <a:avLst/>
            </a:prstGeom>
            <a:noFill/>
            <a:ln>
              <a:noFill/>
            </a:ln>
            <a:extLst>
              <a:ext uri="{53640926-AAD7-44D8-BBD7-CCE9431645EC}">
                <a14:shadowObscured xmlns:a14="http://schemas.microsoft.com/office/drawing/2010/main"/>
              </a:ext>
            </a:extLst>
          </p:spPr>
        </p:pic>
      </p:grpSp>
      <p:grpSp>
        <p:nvGrpSpPr>
          <p:cNvPr id="7" name="Group 6">
            <a:extLst>
              <a:ext uri="{FF2B5EF4-FFF2-40B4-BE49-F238E27FC236}">
                <a16:creationId xmlns:a16="http://schemas.microsoft.com/office/drawing/2014/main" id="{65771FA4-E755-4A2F-A5DE-3C5D122149E5}"/>
              </a:ext>
            </a:extLst>
          </p:cNvPr>
          <p:cNvGrpSpPr/>
          <p:nvPr/>
        </p:nvGrpSpPr>
        <p:grpSpPr>
          <a:xfrm>
            <a:off x="20576" y="4875585"/>
            <a:ext cx="1899344" cy="1569058"/>
            <a:chOff x="217756" y="4686888"/>
            <a:chExt cx="1899344" cy="1569058"/>
          </a:xfrm>
        </p:grpSpPr>
        <p:pic>
          <p:nvPicPr>
            <p:cNvPr id="40" name="Picture 39" descr="Desk, Furniture, Workspace, Brown, Wood">
              <a:extLst>
                <a:ext uri="{FF2B5EF4-FFF2-40B4-BE49-F238E27FC236}">
                  <a16:creationId xmlns:a16="http://schemas.microsoft.com/office/drawing/2014/main" id="{654C4930-607C-4A15-82BD-A5AB4A10A100}"/>
                </a:ext>
              </a:extLst>
            </p:cNvPr>
            <p:cNvPicPr/>
            <p:nvPr/>
          </p:nvPicPr>
          <p:blipFill>
            <a:blip r:embed="rId18">
              <a:extLst>
                <a:ext uri="{28A0092B-C50C-407E-A947-70E740481C1C}">
                  <a14:useLocalDpi xmlns:a14="http://schemas.microsoft.com/office/drawing/2010/main" val="0"/>
                </a:ext>
              </a:extLst>
            </a:blip>
            <a:srcRect/>
            <a:stretch>
              <a:fillRect/>
            </a:stretch>
          </p:blipFill>
          <p:spPr bwMode="auto">
            <a:xfrm>
              <a:off x="217756" y="4686888"/>
              <a:ext cx="1899344" cy="1462617"/>
            </a:xfrm>
            <a:prstGeom prst="rect">
              <a:avLst/>
            </a:prstGeom>
            <a:noFill/>
            <a:ln>
              <a:noFill/>
            </a:ln>
          </p:spPr>
        </p:pic>
        <p:pic>
          <p:nvPicPr>
            <p:cNvPr id="43" name="Picture 42" descr="Kiddy Train Clip Art">
              <a:extLst>
                <a:ext uri="{FF2B5EF4-FFF2-40B4-BE49-F238E27FC236}">
                  <a16:creationId xmlns:a16="http://schemas.microsoft.com/office/drawing/2014/main" id="{8CF0D0EB-0E29-47E5-A615-F0A6106F760B}"/>
                </a:ext>
              </a:extLst>
            </p:cNvPr>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8987615">
              <a:off x="1109804" y="5769947"/>
              <a:ext cx="562187" cy="485999"/>
            </a:xfrm>
            <a:prstGeom prst="rect">
              <a:avLst/>
            </a:prstGeom>
            <a:noFill/>
            <a:ln>
              <a:noFill/>
            </a:ln>
          </p:spPr>
        </p:pic>
      </p:grpSp>
      <p:sp>
        <p:nvSpPr>
          <p:cNvPr id="3" name="Callout: Bent Line 2">
            <a:extLst>
              <a:ext uri="{FF2B5EF4-FFF2-40B4-BE49-F238E27FC236}">
                <a16:creationId xmlns:a16="http://schemas.microsoft.com/office/drawing/2014/main" id="{E49D6F68-191B-46A9-94C1-A43F28A5BFE3}"/>
              </a:ext>
            </a:extLst>
          </p:cNvPr>
          <p:cNvSpPr/>
          <p:nvPr/>
        </p:nvSpPr>
        <p:spPr>
          <a:xfrm>
            <a:off x="2343975" y="2103633"/>
            <a:ext cx="3333599" cy="655979"/>
          </a:xfrm>
          <a:prstGeom prst="borderCallout2">
            <a:avLst>
              <a:gd name="adj1" fmla="val 39822"/>
              <a:gd name="adj2" fmla="val -360"/>
              <a:gd name="adj3" fmla="val 57651"/>
              <a:gd name="adj4" fmla="val -9969"/>
              <a:gd name="adj5" fmla="val 153922"/>
              <a:gd name="adj6" fmla="val -5763"/>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Here is an example question:</a:t>
            </a:r>
          </a:p>
        </p:txBody>
      </p:sp>
      <p:sp>
        <p:nvSpPr>
          <p:cNvPr id="44" name="Callout: Bent Line 43">
            <a:extLst>
              <a:ext uri="{FF2B5EF4-FFF2-40B4-BE49-F238E27FC236}">
                <a16:creationId xmlns:a16="http://schemas.microsoft.com/office/drawing/2014/main" id="{E4828313-5BC3-4E12-83E9-56C2F9C79B6B}"/>
              </a:ext>
            </a:extLst>
          </p:cNvPr>
          <p:cNvSpPr/>
          <p:nvPr/>
        </p:nvSpPr>
        <p:spPr>
          <a:xfrm>
            <a:off x="2135189" y="4686888"/>
            <a:ext cx="1809653" cy="1462617"/>
          </a:xfrm>
          <a:prstGeom prst="borderCallout2">
            <a:avLst>
              <a:gd name="adj1" fmla="val 27515"/>
              <a:gd name="adj2" fmla="val 103006"/>
              <a:gd name="adj3" fmla="val 34878"/>
              <a:gd name="adj4" fmla="val 106022"/>
              <a:gd name="adj5" fmla="val 43059"/>
              <a:gd name="adj6" fmla="val 136014"/>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Here is an example description:</a:t>
            </a:r>
          </a:p>
        </p:txBody>
      </p:sp>
      <p:graphicFrame>
        <p:nvGraphicFramePr>
          <p:cNvPr id="12" name="Table 11">
            <a:extLst>
              <a:ext uri="{FF2B5EF4-FFF2-40B4-BE49-F238E27FC236}">
                <a16:creationId xmlns:a16="http://schemas.microsoft.com/office/drawing/2014/main" id="{5674D8D7-1909-41D7-82DD-83E91A7393E7}"/>
              </a:ext>
            </a:extLst>
          </p:cNvPr>
          <p:cNvGraphicFramePr>
            <a:graphicFrameLocks noGrp="1"/>
          </p:cNvGraphicFramePr>
          <p:nvPr>
            <p:extLst>
              <p:ext uri="{D42A27DB-BD31-4B8C-83A1-F6EECF244321}">
                <p14:modId xmlns:p14="http://schemas.microsoft.com/office/powerpoint/2010/main" val="316595701"/>
              </p:ext>
            </p:extLst>
          </p:nvPr>
        </p:nvGraphicFramePr>
        <p:xfrm>
          <a:off x="6665512" y="1550968"/>
          <a:ext cx="5423324" cy="4518282"/>
        </p:xfrm>
        <a:graphic>
          <a:graphicData uri="http://schemas.openxmlformats.org/drawingml/2006/table">
            <a:tbl>
              <a:tblPr firstRow="1" firstCol="1" bandRow="1"/>
              <a:tblGrid>
                <a:gridCol w="325507">
                  <a:extLst>
                    <a:ext uri="{9D8B030D-6E8A-4147-A177-3AD203B41FA5}">
                      <a16:colId xmlns:a16="http://schemas.microsoft.com/office/drawing/2014/main" val="327956492"/>
                    </a:ext>
                  </a:extLst>
                </a:gridCol>
                <a:gridCol w="772056">
                  <a:extLst>
                    <a:ext uri="{9D8B030D-6E8A-4147-A177-3AD203B41FA5}">
                      <a16:colId xmlns:a16="http://schemas.microsoft.com/office/drawing/2014/main" val="2662851029"/>
                    </a:ext>
                  </a:extLst>
                </a:gridCol>
                <a:gridCol w="590561">
                  <a:extLst>
                    <a:ext uri="{9D8B030D-6E8A-4147-A177-3AD203B41FA5}">
                      <a16:colId xmlns:a16="http://schemas.microsoft.com/office/drawing/2014/main" val="500167546"/>
                    </a:ext>
                  </a:extLst>
                </a:gridCol>
                <a:gridCol w="511278">
                  <a:extLst>
                    <a:ext uri="{9D8B030D-6E8A-4147-A177-3AD203B41FA5}">
                      <a16:colId xmlns:a16="http://schemas.microsoft.com/office/drawing/2014/main" val="1114200525"/>
                    </a:ext>
                  </a:extLst>
                </a:gridCol>
                <a:gridCol w="501445">
                  <a:extLst>
                    <a:ext uri="{9D8B030D-6E8A-4147-A177-3AD203B41FA5}">
                      <a16:colId xmlns:a16="http://schemas.microsoft.com/office/drawing/2014/main" val="2258328686"/>
                    </a:ext>
                  </a:extLst>
                </a:gridCol>
                <a:gridCol w="2722477">
                  <a:extLst>
                    <a:ext uri="{9D8B030D-6E8A-4147-A177-3AD203B41FA5}">
                      <a16:colId xmlns:a16="http://schemas.microsoft.com/office/drawing/2014/main" val="3966488593"/>
                    </a:ext>
                  </a:extLst>
                </a:gridCol>
              </a:tblGrid>
              <a:tr h="395137">
                <a:tc>
                  <a:txBody>
                    <a:bodyPr/>
                    <a:lstStyle/>
                    <a:p>
                      <a:pPr>
                        <a:lnSpc>
                          <a:spcPct val="107000"/>
                        </a:lnSpc>
                        <a:spcAft>
                          <a:spcPts val="0"/>
                        </a:spcAft>
                      </a:pPr>
                      <a:r>
                        <a:rPr lang="fr-FR"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objet</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on,</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on top of </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in,</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inside</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under</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Phrase de </a:t>
                      </a:r>
                      <a:r>
                        <a:rPr lang="fr-FR" sz="10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réponse</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51525"/>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503071"/>
                  </a:ext>
                </a:extLst>
              </a:tr>
              <a:tr h="395189">
                <a:tc>
                  <a:txBody>
                    <a:bodyPr/>
                    <a:lstStyle/>
                    <a:p>
                      <a:pPr>
                        <a:lnSpc>
                          <a:spcPct val="107000"/>
                        </a:lnSpc>
                        <a:spcAft>
                          <a:spcPts val="0"/>
                        </a:spcAft>
                      </a:pPr>
                      <a:endParaRPr lang="en-GB" sz="1200" b="1"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568132"/>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430778"/>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897113"/>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73327"/>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261461"/>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15799"/>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769788"/>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196976"/>
                  </a:ext>
                </a:extLst>
              </a:tr>
              <a:tr h="395189">
                <a:tc>
                  <a:txBody>
                    <a:bodyPr/>
                    <a:lstStyle/>
                    <a:p>
                      <a:pPr>
                        <a:lnSpc>
                          <a:spcPct val="107000"/>
                        </a:lnSpc>
                        <a:spcAft>
                          <a:spcPts val="0"/>
                        </a:spcAft>
                      </a:pP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dirty="0">
                          <a:solidFill>
                            <a:schemeClr val="accent1">
                              <a:lumMod val="50000"/>
                            </a:schemeClr>
                          </a:solidFill>
                          <a:effectLst/>
                          <a:latin typeface="Century Gothic" panose="020B0502020202020204" pitchFamily="34" charset="0"/>
                          <a:ea typeface="Calibri" panose="020F0502020204030204" pitchFamily="34" charset="0"/>
                          <a:cs typeface="Arial" panose="020B0604020202020204" pitchFamily="34" charset="0"/>
                        </a:rPr>
                        <a:t> </a:t>
                      </a:r>
                      <a:endParaRPr lang="en-GB" sz="1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9566" marR="59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683681"/>
                  </a:ext>
                </a:extLst>
              </a:tr>
            </a:tbl>
          </a:graphicData>
        </a:graphic>
      </p:graphicFrame>
      <p:grpSp>
        <p:nvGrpSpPr>
          <p:cNvPr id="13" name="Group 12">
            <a:extLst>
              <a:ext uri="{FF2B5EF4-FFF2-40B4-BE49-F238E27FC236}">
                <a16:creationId xmlns:a16="http://schemas.microsoft.com/office/drawing/2014/main" id="{C48B2250-CA49-431D-9031-79F6FF0FADFF}"/>
              </a:ext>
            </a:extLst>
          </p:cNvPr>
          <p:cNvGrpSpPr/>
          <p:nvPr/>
        </p:nvGrpSpPr>
        <p:grpSpPr>
          <a:xfrm>
            <a:off x="7008288" y="2052656"/>
            <a:ext cx="695325" cy="4020603"/>
            <a:chOff x="7368136" y="1999628"/>
            <a:chExt cx="695325" cy="4020603"/>
          </a:xfrm>
        </p:grpSpPr>
        <p:pic>
          <p:nvPicPr>
            <p:cNvPr id="2068" name="Picture 2" descr="Pc, Computer, Screen, Monitor, Ad">
              <a:extLst>
                <a:ext uri="{FF2B5EF4-FFF2-40B4-BE49-F238E27FC236}">
                  <a16:creationId xmlns:a16="http://schemas.microsoft.com/office/drawing/2014/main" id="{4425C52F-8D37-4D5F-8981-13C5D223740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l="12688" t="19511" r="12633" b="19505"/>
            <a:stretch>
              <a:fillRect/>
            </a:stretch>
          </p:blipFill>
          <p:spPr bwMode="auto">
            <a:xfrm>
              <a:off x="7450238" y="1999628"/>
              <a:ext cx="565150" cy="461962"/>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7" descr="Ruler Clip Art">
              <a:extLst>
                <a:ext uri="{FF2B5EF4-FFF2-40B4-BE49-F238E27FC236}">
                  <a16:creationId xmlns:a16="http://schemas.microsoft.com/office/drawing/2014/main" id="{21BD32AC-2698-4B5F-A4AB-BCE9D08B7CA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12138" y="2491003"/>
              <a:ext cx="6413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20" descr="Open Bible 01 Clip Art">
              <a:extLst>
                <a:ext uri="{FF2B5EF4-FFF2-40B4-BE49-F238E27FC236}">
                  <a16:creationId xmlns:a16="http://schemas.microsoft.com/office/drawing/2014/main" id="{55D5161D-7896-45F7-A6E0-3708B1F46F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8136" y="2877138"/>
              <a:ext cx="695325" cy="3556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26" descr="Present Clip Art">
              <a:extLst>
                <a:ext uri="{FF2B5EF4-FFF2-40B4-BE49-F238E27FC236}">
                  <a16:creationId xmlns:a16="http://schemas.microsoft.com/office/drawing/2014/main" id="{2A261E83-331F-49D9-BC7B-F65A04AE42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98310" y="3278295"/>
              <a:ext cx="434975" cy="3556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34" descr="Sailing Boat Clip Art">
              <a:extLst>
                <a:ext uri="{FF2B5EF4-FFF2-40B4-BE49-F238E27FC236}">
                  <a16:creationId xmlns:a16="http://schemas.microsoft.com/office/drawing/2014/main" id="{F28E643C-D80F-4C12-ABFB-E88DC809A1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4647" y="3630937"/>
              <a:ext cx="461962" cy="395287"/>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37" descr="Girl And Boy Clip Art">
              <a:extLst>
                <a:ext uri="{FF2B5EF4-FFF2-40B4-BE49-F238E27FC236}">
                  <a16:creationId xmlns:a16="http://schemas.microsoft.com/office/drawing/2014/main" id="{D7F3D005-C18B-4B70-80EF-EA32B1C317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0000"/>
            <a:stretch>
              <a:fillRect/>
            </a:stretch>
          </p:blipFill>
          <p:spPr bwMode="auto">
            <a:xfrm>
              <a:off x="7601580" y="4065479"/>
              <a:ext cx="222619" cy="32915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44" descr="Girl And Boy Clip Art">
              <a:extLst>
                <a:ext uri="{FF2B5EF4-FFF2-40B4-BE49-F238E27FC236}">
                  <a16:creationId xmlns:a16="http://schemas.microsoft.com/office/drawing/2014/main" id="{5D0B76F7-15CE-4429-91EF-2D7C3BD557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45122"/>
            <a:stretch>
              <a:fillRect/>
            </a:stretch>
          </p:blipFill>
          <p:spPr bwMode="auto">
            <a:xfrm>
              <a:off x="7630094" y="4453974"/>
              <a:ext cx="212661" cy="377301"/>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47" descr="Dog 03 Drawn With Straight Lines Clip Art">
              <a:extLst>
                <a:ext uri="{FF2B5EF4-FFF2-40B4-BE49-F238E27FC236}">
                  <a16:creationId xmlns:a16="http://schemas.microsoft.com/office/drawing/2014/main" id="{149F295B-DE84-42A3-8EC8-4D8FA12A8C7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10199" y="4892324"/>
              <a:ext cx="395288" cy="30003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53" descr="Kolo Clip Art">
              <a:extLst>
                <a:ext uri="{FF2B5EF4-FFF2-40B4-BE49-F238E27FC236}">
                  <a16:creationId xmlns:a16="http://schemas.microsoft.com/office/drawing/2014/main" id="{4E736D2D-0DEB-4DBF-B268-4AF900EAC7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5899" y="5637643"/>
              <a:ext cx="477838" cy="3825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50" descr="Kiddy Train Clip Art">
              <a:extLst>
                <a:ext uri="{FF2B5EF4-FFF2-40B4-BE49-F238E27FC236}">
                  <a16:creationId xmlns:a16="http://schemas.microsoft.com/office/drawing/2014/main" id="{573FC497-15BF-494A-86BE-B16AE84F5A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0199" y="5209884"/>
              <a:ext cx="354012" cy="381000"/>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Box 57">
            <a:extLst>
              <a:ext uri="{FF2B5EF4-FFF2-40B4-BE49-F238E27FC236}">
                <a16:creationId xmlns:a16="http://schemas.microsoft.com/office/drawing/2014/main" id="{0D9BA35D-74DD-4229-9BD5-32CAED520724}"/>
              </a:ext>
            </a:extLst>
          </p:cNvPr>
          <p:cNvSpPr txBox="1"/>
          <p:nvPr/>
        </p:nvSpPr>
        <p:spPr>
          <a:xfrm>
            <a:off x="6529767" y="859034"/>
            <a:ext cx="5562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B0502020202020204" pitchFamily="34" charset="0"/>
              </a:rPr>
              <a:t>Tick </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what</a:t>
            </a:r>
            <a:r>
              <a:rPr kumimoji="0" lang="en-GB" sz="20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you hear and write full answers.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19138A04-BBAE-4C69-AB00-03C141EDD755}"/>
              </a:ext>
            </a:extLst>
          </p:cNvPr>
          <p:cNvSpPr txBox="1"/>
          <p:nvPr/>
        </p:nvSpPr>
        <p:spPr>
          <a:xfrm>
            <a:off x="131912" y="3849196"/>
            <a:ext cx="62837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Then, click on the numbers </a:t>
            </a:r>
            <a:r>
              <a:rPr lang="en-GB" sz="2000" b="1" dirty="0">
                <a:solidFill>
                  <a:schemeClr val="accent1">
                    <a:lumMod val="50000"/>
                  </a:schemeClr>
                </a:solidFill>
                <a:latin typeface="Century Gothic" panose="020B0502020202020204" pitchFamily="34" charset="0"/>
              </a:rPr>
              <a:t>to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listen</a:t>
            </a:r>
            <a:r>
              <a:rPr kumimoji="0" lang="en-GB" sz="20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the descriptions of where things are on</a:t>
            </a: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the desk</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p>
        </p:txBody>
      </p:sp>
      <p:sp>
        <p:nvSpPr>
          <p:cNvPr id="46" name="Speech Bubble: Rectangle with Corners Rounded 45">
            <a:extLst>
              <a:ext uri="{FF2B5EF4-FFF2-40B4-BE49-F238E27FC236}">
                <a16:creationId xmlns:a16="http://schemas.microsoft.com/office/drawing/2014/main" id="{C0B8AA01-1665-4BA3-AA23-C4BADA0373B3}"/>
              </a:ext>
            </a:extLst>
          </p:cNvPr>
          <p:cNvSpPr/>
          <p:nvPr/>
        </p:nvSpPr>
        <p:spPr>
          <a:xfrm>
            <a:off x="2306989" y="2941325"/>
            <a:ext cx="2909843" cy="655979"/>
          </a:xfrm>
          <a:prstGeom prst="wedgeRoundRectCallout">
            <a:avLst>
              <a:gd name="adj1" fmla="val -25322"/>
              <a:gd name="adj2" fmla="val -6804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Où est le train?</a:t>
            </a:r>
          </a:p>
        </p:txBody>
      </p:sp>
      <p:sp>
        <p:nvSpPr>
          <p:cNvPr id="47" name="Speech Bubble: Rectangle with Corners Rounded 46">
            <a:extLst>
              <a:ext uri="{FF2B5EF4-FFF2-40B4-BE49-F238E27FC236}">
                <a16:creationId xmlns:a16="http://schemas.microsoft.com/office/drawing/2014/main" id="{0709451F-7D14-47BB-9759-EB007C4A0CB2}"/>
              </a:ext>
            </a:extLst>
          </p:cNvPr>
          <p:cNvSpPr/>
          <p:nvPr/>
        </p:nvSpPr>
        <p:spPr>
          <a:xfrm>
            <a:off x="4662893" y="4703568"/>
            <a:ext cx="1866875" cy="1384325"/>
          </a:xfrm>
          <a:prstGeom prst="wedgeRoundRectCallout">
            <a:avLst>
              <a:gd name="adj1" fmla="val -58151"/>
              <a:gd name="adj2" fmla="val -22426"/>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Le train est </a:t>
            </a:r>
            <a:r>
              <a:rPr lang="fr-FR" sz="2400" b="1" dirty="0">
                <a:solidFill>
                  <a:srgbClr val="FF6600"/>
                </a:solidFill>
              </a:rPr>
              <a:t>sous</a:t>
            </a:r>
            <a:r>
              <a:rPr lang="fr-FR" sz="2400" b="1" dirty="0">
                <a:solidFill>
                  <a:schemeClr val="bg1"/>
                </a:solidFill>
              </a:rPr>
              <a:t> le bureau.</a:t>
            </a:r>
          </a:p>
        </p:txBody>
      </p:sp>
      <p:sp>
        <p:nvSpPr>
          <p:cNvPr id="48" name="Action Button: Custom 16">
            <a:hlinkClick r:id="" action="ppaction://noaction" highlightClick="1">
              <a:snd r:embed="rId22" name="ordinateur.wav"/>
            </a:hlinkClick>
            <a:extLst>
              <a:ext uri="{FF2B5EF4-FFF2-40B4-BE49-F238E27FC236}">
                <a16:creationId xmlns:a16="http://schemas.microsoft.com/office/drawing/2014/main" id="{3C62D5C3-77FC-40B9-8E12-6473019EE307}"/>
              </a:ext>
            </a:extLst>
          </p:cNvPr>
          <p:cNvSpPr/>
          <p:nvPr/>
        </p:nvSpPr>
        <p:spPr>
          <a:xfrm>
            <a:off x="6706739" y="2100976"/>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sp>
        <p:nvSpPr>
          <p:cNvPr id="50" name="Action Button: Custom 16">
            <a:hlinkClick r:id="" action="ppaction://noaction" highlightClick="1">
              <a:snd r:embed="rId23" name="regle.wav"/>
            </a:hlinkClick>
            <a:extLst>
              <a:ext uri="{FF2B5EF4-FFF2-40B4-BE49-F238E27FC236}">
                <a16:creationId xmlns:a16="http://schemas.microsoft.com/office/drawing/2014/main" id="{188CC03B-D8CE-4AF8-83A8-123E62B77BB8}"/>
              </a:ext>
            </a:extLst>
          </p:cNvPr>
          <p:cNvSpPr/>
          <p:nvPr/>
        </p:nvSpPr>
        <p:spPr>
          <a:xfrm>
            <a:off x="6706739" y="2527710"/>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 </a:t>
            </a:r>
          </a:p>
        </p:txBody>
      </p:sp>
      <p:sp>
        <p:nvSpPr>
          <p:cNvPr id="51" name="Action Button: Custom 16">
            <a:hlinkClick r:id="" action="ppaction://noaction" highlightClick="1">
              <a:snd r:embed="rId24" name="le livre.wav"/>
            </a:hlinkClick>
            <a:extLst>
              <a:ext uri="{FF2B5EF4-FFF2-40B4-BE49-F238E27FC236}">
                <a16:creationId xmlns:a16="http://schemas.microsoft.com/office/drawing/2014/main" id="{E7B16E14-75B5-4CCE-80AB-DF82731C4492}"/>
              </a:ext>
            </a:extLst>
          </p:cNvPr>
          <p:cNvSpPr/>
          <p:nvPr/>
        </p:nvSpPr>
        <p:spPr>
          <a:xfrm>
            <a:off x="6706739" y="2929819"/>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 </a:t>
            </a:r>
          </a:p>
        </p:txBody>
      </p:sp>
      <p:sp>
        <p:nvSpPr>
          <p:cNvPr id="53" name="Action Button: Custom 16">
            <a:hlinkClick r:id="" action="ppaction://noaction" highlightClick="1">
              <a:snd r:embed="rId25" name="bateau.wav"/>
            </a:hlinkClick>
            <a:extLst>
              <a:ext uri="{FF2B5EF4-FFF2-40B4-BE49-F238E27FC236}">
                <a16:creationId xmlns:a16="http://schemas.microsoft.com/office/drawing/2014/main" id="{4CA8AB4E-D1D3-4ECE-98A3-1A5CDF975500}"/>
              </a:ext>
            </a:extLst>
          </p:cNvPr>
          <p:cNvSpPr/>
          <p:nvPr/>
        </p:nvSpPr>
        <p:spPr>
          <a:xfrm>
            <a:off x="6704651" y="3730159"/>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54" name="Action Button: Custom 16">
            <a:hlinkClick r:id="" action="ppaction://noaction" highlightClick="1">
              <a:snd r:embed="rId26" name="garcon.wav"/>
            </a:hlinkClick>
            <a:extLst>
              <a:ext uri="{FF2B5EF4-FFF2-40B4-BE49-F238E27FC236}">
                <a16:creationId xmlns:a16="http://schemas.microsoft.com/office/drawing/2014/main" id="{911A6BA1-08CA-44F0-8EEC-E1C39B509D95}"/>
              </a:ext>
            </a:extLst>
          </p:cNvPr>
          <p:cNvSpPr/>
          <p:nvPr/>
        </p:nvSpPr>
        <p:spPr>
          <a:xfrm>
            <a:off x="6704650" y="4134045"/>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 </a:t>
            </a:r>
          </a:p>
        </p:txBody>
      </p:sp>
      <p:sp>
        <p:nvSpPr>
          <p:cNvPr id="55" name="Action Button: Custom 16">
            <a:hlinkClick r:id="" action="ppaction://noaction" highlightClick="1">
              <a:snd r:embed="rId27" name="fille.wav"/>
            </a:hlinkClick>
            <a:extLst>
              <a:ext uri="{FF2B5EF4-FFF2-40B4-BE49-F238E27FC236}">
                <a16:creationId xmlns:a16="http://schemas.microsoft.com/office/drawing/2014/main" id="{531192D7-CCE3-47D4-A490-3713E2472F09}"/>
              </a:ext>
            </a:extLst>
          </p:cNvPr>
          <p:cNvSpPr/>
          <p:nvPr/>
        </p:nvSpPr>
        <p:spPr>
          <a:xfrm>
            <a:off x="6704650" y="4521565"/>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7 </a:t>
            </a:r>
          </a:p>
        </p:txBody>
      </p:sp>
      <p:sp>
        <p:nvSpPr>
          <p:cNvPr id="56" name="Action Button: Custom 16">
            <a:hlinkClick r:id="" action="ppaction://noaction" highlightClick="1">
              <a:snd r:embed="rId28" name="chien.wav"/>
            </a:hlinkClick>
            <a:extLst>
              <a:ext uri="{FF2B5EF4-FFF2-40B4-BE49-F238E27FC236}">
                <a16:creationId xmlns:a16="http://schemas.microsoft.com/office/drawing/2014/main" id="{30876985-4F1E-4162-93F7-81E2FFC7C507}"/>
              </a:ext>
            </a:extLst>
          </p:cNvPr>
          <p:cNvSpPr/>
          <p:nvPr/>
        </p:nvSpPr>
        <p:spPr>
          <a:xfrm>
            <a:off x="6704650" y="4914743"/>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8 </a:t>
            </a:r>
          </a:p>
        </p:txBody>
      </p:sp>
      <p:sp>
        <p:nvSpPr>
          <p:cNvPr id="57" name="Action Button: Custom 16">
            <a:hlinkClick r:id="" action="ppaction://noaction" highlightClick="1">
              <a:snd r:embed="rId29" name="train.wav"/>
            </a:hlinkClick>
            <a:extLst>
              <a:ext uri="{FF2B5EF4-FFF2-40B4-BE49-F238E27FC236}">
                <a16:creationId xmlns:a16="http://schemas.microsoft.com/office/drawing/2014/main" id="{65FD01CB-4895-4C36-AF91-FFEAF9E85821}"/>
              </a:ext>
            </a:extLst>
          </p:cNvPr>
          <p:cNvSpPr/>
          <p:nvPr/>
        </p:nvSpPr>
        <p:spPr>
          <a:xfrm>
            <a:off x="6704650" y="5307032"/>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9 </a:t>
            </a:r>
          </a:p>
        </p:txBody>
      </p:sp>
      <p:sp>
        <p:nvSpPr>
          <p:cNvPr id="59" name="Action Button: Custom 16">
            <a:hlinkClick r:id="" action="ppaction://noaction" highlightClick="1">
              <a:snd r:embed="rId30" name="velo.wav"/>
            </a:hlinkClick>
            <a:extLst>
              <a:ext uri="{FF2B5EF4-FFF2-40B4-BE49-F238E27FC236}">
                <a16:creationId xmlns:a16="http://schemas.microsoft.com/office/drawing/2014/main" id="{7AB7A7F2-75B4-460D-975C-FEF7C40984F0}"/>
              </a:ext>
            </a:extLst>
          </p:cNvPr>
          <p:cNvSpPr/>
          <p:nvPr/>
        </p:nvSpPr>
        <p:spPr>
          <a:xfrm>
            <a:off x="6708651" y="5694600"/>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prstClr val="white"/>
                </a:solidFill>
                <a:latin typeface="Century Gothic" panose="020B0502020202020204" pitchFamily="34" charset="0"/>
              </a:rPr>
              <a:t>10 </a:t>
            </a:r>
          </a:p>
        </p:txBody>
      </p:sp>
      <p:sp>
        <p:nvSpPr>
          <p:cNvPr id="60" name="Action Button: Custom 16">
            <a:hlinkClick r:id="" action="ppaction://noaction" highlightClick="1">
              <a:snd r:embed="rId31" name="cadeau.wav"/>
            </a:hlinkClick>
            <a:extLst>
              <a:ext uri="{FF2B5EF4-FFF2-40B4-BE49-F238E27FC236}">
                <a16:creationId xmlns:a16="http://schemas.microsoft.com/office/drawing/2014/main" id="{2350B006-DF6A-4B10-B4CC-6D121B67A29B}"/>
              </a:ext>
            </a:extLst>
          </p:cNvPr>
          <p:cNvSpPr/>
          <p:nvPr/>
        </p:nvSpPr>
        <p:spPr>
          <a:xfrm>
            <a:off x="6704650" y="3319133"/>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 </a:t>
            </a:r>
          </a:p>
        </p:txBody>
      </p:sp>
      <p:pic>
        <p:nvPicPr>
          <p:cNvPr id="52" name="Picture 51" descr="background rectangle">
            <a:extLst>
              <a:ext uri="{FF2B5EF4-FFF2-40B4-BE49-F238E27FC236}">
                <a16:creationId xmlns:a16="http://schemas.microsoft.com/office/drawing/2014/main" id="{DA1C60AF-3C15-4726-A7C4-B22FBB0296D2}"/>
              </a:ext>
              <a:ext uri="{C183D7F6-B498-43B3-948B-1728B52AA6E4}">
                <adec:decorative xmlns:adec="http://schemas.microsoft.com/office/drawing/2017/decorative" val="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1" name="Title 3">
            <a:extLst>
              <a:ext uri="{FF2B5EF4-FFF2-40B4-BE49-F238E27FC236}">
                <a16:creationId xmlns:a16="http://schemas.microsoft.com/office/drawing/2014/main" id="{4E46B81D-0FC8-4117-9CFD-CCE92CA22CBC}"/>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Sur, dans, sous: devoirs</a:t>
            </a:r>
            <a:endParaRPr lang="en-GB" sz="3600" b="1" dirty="0">
              <a:solidFill>
                <a:schemeClr val="bg1"/>
              </a:solidFill>
            </a:endParaRPr>
          </a:p>
        </p:txBody>
      </p:sp>
      <p:sp>
        <p:nvSpPr>
          <p:cNvPr id="62" name="Rounded Rectangle 46">
            <a:extLst>
              <a:ext uri="{FF2B5EF4-FFF2-40B4-BE49-F238E27FC236}">
                <a16:creationId xmlns:a16="http://schemas.microsoft.com/office/drawing/2014/main" id="{74418F19-7CEC-445F-A09F-E0CD540DB74D}"/>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8450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fontScale="90000"/>
          </a:bodyPr>
          <a:lstStyle/>
          <a:p>
            <a:r>
              <a:rPr lang="en-GB" sz="3600" b="1" dirty="0">
                <a:solidFill>
                  <a:schemeClr val="bg1"/>
                </a:solidFill>
              </a:rPr>
              <a:t>Sur, dans, sous? </a:t>
            </a:r>
            <a:r>
              <a:rPr lang="fr-FR" sz="3600" b="1" dirty="0">
                <a:solidFill>
                  <a:srgbClr val="FF6600"/>
                </a:solidFill>
              </a:rPr>
              <a:t>Réponses</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6" name="Picture 5" descr="Desk, Furniture, Workspace, Brown, Wood">
            <a:extLst>
              <a:ext uri="{FF2B5EF4-FFF2-40B4-BE49-F238E27FC236}">
                <a16:creationId xmlns:a16="http://schemas.microsoft.com/office/drawing/2014/main" id="{AE4D8210-F183-4F0D-AA9D-9F2344A00F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92262" y="2675703"/>
            <a:ext cx="3372724" cy="2283254"/>
          </a:xfrm>
          <a:prstGeom prst="rect">
            <a:avLst/>
          </a:prstGeom>
          <a:noFill/>
          <a:ln>
            <a:noFill/>
          </a:ln>
        </p:spPr>
      </p:pic>
      <p:pic>
        <p:nvPicPr>
          <p:cNvPr id="10" name="Picture 9" descr="Pc, Computer, Screen, Monitor, Ad">
            <a:extLst>
              <a:ext uri="{FF2B5EF4-FFF2-40B4-BE49-F238E27FC236}">
                <a16:creationId xmlns:a16="http://schemas.microsoft.com/office/drawing/2014/main" id="{BB28A068-D45B-4E54-85B8-E7E07B999E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9955753" y="3288175"/>
            <a:ext cx="940364" cy="568814"/>
          </a:xfrm>
          <a:prstGeom prst="rect">
            <a:avLst/>
          </a:prstGeom>
          <a:noFill/>
          <a:ln>
            <a:noFill/>
          </a:ln>
          <a:extLst>
            <a:ext uri="{53640926-AAD7-44D8-BBD7-CCE9431645EC}">
              <a14:shadowObscured xmlns:a14="http://schemas.microsoft.com/office/drawing/2010/main"/>
            </a:ext>
          </a:extLst>
        </p:spPr>
      </p:pic>
      <p:pic>
        <p:nvPicPr>
          <p:cNvPr id="11" name="Picture 10" descr="Ruler Clip Art">
            <a:extLst>
              <a:ext uri="{FF2B5EF4-FFF2-40B4-BE49-F238E27FC236}">
                <a16:creationId xmlns:a16="http://schemas.microsoft.com/office/drawing/2014/main" id="{4C22D4D3-B434-4E4F-AE8B-A638DD23F2BF}"/>
              </a:ext>
            </a:extLst>
          </p:cNvPr>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577461">
            <a:off x="9866161" y="2832883"/>
            <a:ext cx="1186711" cy="530674"/>
          </a:xfrm>
          <a:prstGeom prst="rect">
            <a:avLst/>
          </a:prstGeom>
          <a:noFill/>
          <a:ln>
            <a:noFill/>
          </a:ln>
        </p:spPr>
      </p:pic>
      <p:pic>
        <p:nvPicPr>
          <p:cNvPr id="12" name="Picture 11" descr="Kolo Clip Art">
            <a:extLst>
              <a:ext uri="{FF2B5EF4-FFF2-40B4-BE49-F238E27FC236}">
                <a16:creationId xmlns:a16="http://schemas.microsoft.com/office/drawing/2014/main" id="{E6F92ACA-2E68-4613-A5E2-0B9E15F3F38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814451" y="4222653"/>
            <a:ext cx="994369" cy="533260"/>
          </a:xfrm>
          <a:prstGeom prst="rect">
            <a:avLst/>
          </a:prstGeom>
          <a:noFill/>
          <a:ln>
            <a:noFill/>
          </a:ln>
        </p:spPr>
      </p:pic>
      <p:pic>
        <p:nvPicPr>
          <p:cNvPr id="13" name="Picture 12" descr="Kiddy Train Clip Art">
            <a:extLst>
              <a:ext uri="{FF2B5EF4-FFF2-40B4-BE49-F238E27FC236}">
                <a16:creationId xmlns:a16="http://schemas.microsoft.com/office/drawing/2014/main" id="{5C1BCC59-EFF2-4B2B-8333-19EA04F13169}"/>
              </a:ext>
            </a:extLst>
          </p:cNvPr>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389243">
            <a:off x="11082362" y="2403138"/>
            <a:ext cx="563646" cy="439882"/>
          </a:xfrm>
          <a:prstGeom prst="rect">
            <a:avLst/>
          </a:prstGeom>
          <a:noFill/>
          <a:ln>
            <a:noFill/>
          </a:ln>
        </p:spPr>
      </p:pic>
      <p:pic>
        <p:nvPicPr>
          <p:cNvPr id="15" name="Picture 14" descr="Sailing Boat Clip Art">
            <a:extLst>
              <a:ext uri="{FF2B5EF4-FFF2-40B4-BE49-F238E27FC236}">
                <a16:creationId xmlns:a16="http://schemas.microsoft.com/office/drawing/2014/main" id="{157AAC30-4A54-4EF0-9056-4B67F7CB4608}"/>
              </a:ext>
            </a:extLst>
          </p:cNvPr>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570105" y="2171616"/>
            <a:ext cx="549800" cy="551931"/>
          </a:xfrm>
          <a:prstGeom prst="rect">
            <a:avLst/>
          </a:prstGeom>
          <a:noFill/>
          <a:ln>
            <a:noFill/>
          </a:ln>
        </p:spPr>
      </p:pic>
      <p:pic>
        <p:nvPicPr>
          <p:cNvPr id="18" name="Picture 17" descr="Open Bible 01 Clip Art">
            <a:extLst>
              <a:ext uri="{FF2B5EF4-FFF2-40B4-BE49-F238E27FC236}">
                <a16:creationId xmlns:a16="http://schemas.microsoft.com/office/drawing/2014/main" id="{690E2326-8D31-4323-826F-1B94699928A5}"/>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918380">
            <a:off x="8729383" y="2292940"/>
            <a:ext cx="621096" cy="479117"/>
          </a:xfrm>
          <a:prstGeom prst="rect">
            <a:avLst/>
          </a:prstGeom>
          <a:noFill/>
          <a:ln>
            <a:noFill/>
          </a:ln>
        </p:spPr>
      </p:pic>
      <p:pic>
        <p:nvPicPr>
          <p:cNvPr id="19" name="Picture 18" descr="Girl And Boy Clip Art">
            <a:extLst>
              <a:ext uri="{FF2B5EF4-FFF2-40B4-BE49-F238E27FC236}">
                <a16:creationId xmlns:a16="http://schemas.microsoft.com/office/drawing/2014/main" id="{70FC1AE8-81C6-4660-8F32-B02F8BDC8B69}"/>
              </a:ext>
            </a:extLst>
          </p:cNvPr>
          <p:cNvPicPr/>
          <p:nvPr/>
        </p:nvPicPr>
        <p:blipFill rotWithShape="1">
          <a:blip r:embed="rId14">
            <a:lum bright="70000" contrast="-70000"/>
            <a:extLst>
              <a:ext uri="{28A0092B-C50C-407E-A947-70E740481C1C}">
                <a14:useLocalDpi xmlns:a14="http://schemas.microsoft.com/office/drawing/2010/main" val="0"/>
              </a:ext>
            </a:extLst>
          </a:blip>
          <a:srcRect r="45122"/>
          <a:stretch/>
        </p:blipFill>
        <p:spPr bwMode="auto">
          <a:xfrm>
            <a:off x="9375683" y="3135005"/>
            <a:ext cx="307376" cy="586693"/>
          </a:xfrm>
          <a:prstGeom prst="rect">
            <a:avLst/>
          </a:prstGeom>
          <a:noFill/>
          <a:ln>
            <a:noFill/>
          </a:ln>
          <a:extLst>
            <a:ext uri="{53640926-AAD7-44D8-BBD7-CCE9431645EC}">
              <a14:shadowObscured xmlns:a14="http://schemas.microsoft.com/office/drawing/2010/main"/>
            </a:ext>
          </a:extLst>
        </p:spPr>
      </p:pic>
      <p:sp>
        <p:nvSpPr>
          <p:cNvPr id="32" name="TextBox 31">
            <a:extLst>
              <a:ext uri="{FF2B5EF4-FFF2-40B4-BE49-F238E27FC236}">
                <a16:creationId xmlns:a16="http://schemas.microsoft.com/office/drawing/2014/main" id="{56915F02-E0C7-4FE6-9284-F7E52B47FB50}"/>
              </a:ext>
            </a:extLst>
          </p:cNvPr>
          <p:cNvSpPr txBox="1"/>
          <p:nvPr/>
        </p:nvSpPr>
        <p:spPr>
          <a:xfrm>
            <a:off x="3981180" y="1579049"/>
            <a:ext cx="2716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Descriptions</a:t>
            </a:r>
            <a:endPar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AC5BB2DC-85D8-4DC4-ABD7-184E516F9252}"/>
              </a:ext>
            </a:extLst>
          </p:cNvPr>
          <p:cNvSpPr txBox="1"/>
          <p:nvPr/>
        </p:nvSpPr>
        <p:spPr>
          <a:xfrm>
            <a:off x="3625479" y="2171616"/>
            <a:ext cx="4580992" cy="3170099"/>
          </a:xfrm>
          <a:prstGeom prst="rect">
            <a:avLst/>
          </a:prstGeom>
          <a:noFill/>
        </p:spPr>
        <p:txBody>
          <a:bodyPr wrap="square" rtlCol="0">
            <a:spAutoFit/>
          </a:bodyPr>
          <a:lstStyle/>
          <a:p>
            <a:pPr marL="457200" indent="-457200">
              <a:buFont typeface="+mj-lt"/>
              <a:buAutoNum type="arabicPeriod"/>
              <a:defRPr/>
            </a:pPr>
            <a:r>
              <a:rPr lang="fr-FR" sz="2000" dirty="0">
                <a:solidFill>
                  <a:srgbClr val="1F4E79"/>
                </a:solidFill>
                <a:latin typeface="Century Gothic" panose="020B0502020202020204" pitchFamily="34" charset="0"/>
              </a:rPr>
              <a:t>L’ordinateur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La règle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1F4E79"/>
                </a:solidFill>
                <a:latin typeface="Century Gothic" panose="020B0502020202020204" pitchFamily="34" charset="0"/>
              </a:rPr>
              <a:t>Le livre est </a:t>
            </a:r>
            <a:r>
              <a:rPr lang="fr-FR" sz="2000" b="1" dirty="0">
                <a:solidFill>
                  <a:srgbClr val="FF6600"/>
                </a:solidFill>
                <a:latin typeface="Century Gothic" panose="020B0502020202020204" pitchFamily="34" charset="0"/>
              </a:rPr>
              <a:t>sur</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cadeau est </a:t>
            </a:r>
            <a:r>
              <a:rPr lang="fr-FR" sz="2000" b="1" dirty="0">
                <a:solidFill>
                  <a:srgbClr val="FF6600"/>
                </a:solidFill>
                <a:latin typeface="Century Gothic" panose="020B0502020202020204" pitchFamily="34" charset="0"/>
              </a:rPr>
              <a:t>sous</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bateau est </a:t>
            </a:r>
            <a:r>
              <a:rPr lang="fr-FR" sz="2000" b="1" dirty="0">
                <a:solidFill>
                  <a:srgbClr val="FF6600"/>
                </a:solidFill>
                <a:latin typeface="Century Gothic" panose="020B0502020202020204" pitchFamily="34" charset="0"/>
              </a:rPr>
              <a:t>sur</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garçon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 </a:t>
            </a:r>
          </a:p>
          <a:p>
            <a:pPr marL="457200" indent="-457200">
              <a:buFont typeface="+mj-lt"/>
              <a:buAutoNum type="arabicPeriod"/>
              <a:defRPr/>
            </a:pPr>
            <a:r>
              <a:rPr lang="fr-FR" sz="2000" dirty="0">
                <a:solidFill>
                  <a:srgbClr val="1F4E79"/>
                </a:solidFill>
                <a:latin typeface="Century Gothic" panose="020B0502020202020204" pitchFamily="34" charset="0"/>
              </a:rPr>
              <a:t>La fille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chien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1F4E79"/>
                </a:solidFill>
                <a:latin typeface="Century Gothic" panose="020B0502020202020204" pitchFamily="34" charset="0"/>
              </a:rPr>
              <a:t>Le train est </a:t>
            </a:r>
            <a:r>
              <a:rPr lang="fr-FR" sz="2000" b="1" dirty="0">
                <a:solidFill>
                  <a:srgbClr val="FF6600"/>
                </a:solidFill>
                <a:latin typeface="Century Gothic" panose="020B0502020202020204" pitchFamily="34" charset="0"/>
              </a:rPr>
              <a:t>sur</a:t>
            </a:r>
            <a:r>
              <a:rPr lang="fr-FR" sz="20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1F4E79"/>
                </a:solidFill>
                <a:latin typeface="Century Gothic" panose="020B0502020202020204" pitchFamily="34" charset="0"/>
              </a:rPr>
              <a:t>Le vélo est </a:t>
            </a:r>
            <a:r>
              <a:rPr lang="fr-FR" sz="2000" b="1" dirty="0">
                <a:solidFill>
                  <a:srgbClr val="FF6600"/>
                </a:solidFill>
                <a:latin typeface="Century Gothic" panose="020B0502020202020204" pitchFamily="34" charset="0"/>
              </a:rPr>
              <a:t>sous</a:t>
            </a:r>
            <a:r>
              <a:rPr lang="fr-FR" sz="2000" dirty="0">
                <a:solidFill>
                  <a:srgbClr val="1F4E79"/>
                </a:solidFill>
                <a:latin typeface="Century Gothic" panose="020B0502020202020204" pitchFamily="34" charset="0"/>
              </a:rPr>
              <a:t> le bureau.</a:t>
            </a:r>
          </a:p>
        </p:txBody>
      </p:sp>
      <p:sp>
        <p:nvSpPr>
          <p:cNvPr id="20" name="TextBox 19">
            <a:extLst>
              <a:ext uri="{FF2B5EF4-FFF2-40B4-BE49-F238E27FC236}">
                <a16:creationId xmlns:a16="http://schemas.microsoft.com/office/drawing/2014/main" id="{B1E56D62-CD10-41F1-84B9-FDD0FB1F6C97}"/>
              </a:ext>
            </a:extLst>
          </p:cNvPr>
          <p:cNvSpPr txBox="1"/>
          <p:nvPr/>
        </p:nvSpPr>
        <p:spPr>
          <a:xfrm>
            <a:off x="188942" y="1547787"/>
            <a:ext cx="228978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Questions</a:t>
            </a:r>
            <a:endPar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A902F2D-E494-4956-809B-1ED6F7BE9B58}"/>
              </a:ext>
            </a:extLst>
          </p:cNvPr>
          <p:cNvSpPr txBox="1"/>
          <p:nvPr/>
        </p:nvSpPr>
        <p:spPr>
          <a:xfrm>
            <a:off x="160290" y="2171616"/>
            <a:ext cx="4656762" cy="3170099"/>
          </a:xfrm>
          <a:prstGeom prst="rect">
            <a:avLst/>
          </a:prstGeom>
          <a:noFill/>
        </p:spPr>
        <p:txBody>
          <a:bodyPr wrap="square" rtlCol="0">
            <a:spAutoFit/>
          </a:bodyPr>
          <a:lstStyle/>
          <a:p>
            <a:pPr marL="457200" indent="-457200">
              <a:buFont typeface="+mj-lt"/>
              <a:buAutoNum type="arabicPeriod"/>
              <a:defRPr/>
            </a:pPr>
            <a:r>
              <a:rPr lang="fr-FR" sz="2000" dirty="0">
                <a:solidFill>
                  <a:srgbClr val="1F4E79"/>
                </a:solidFill>
                <a:latin typeface="Century Gothic" panose="020B0502020202020204" pitchFamily="34" charset="0"/>
              </a:rPr>
              <a:t>Où est l’ordinateur?</a:t>
            </a:r>
          </a:p>
          <a:p>
            <a:pPr marL="457200" indent="-457200">
              <a:buFont typeface="+mj-lt"/>
              <a:buAutoNum type="arabicPeriod"/>
              <a:defRPr/>
            </a:pPr>
            <a:r>
              <a:rPr lang="fr-FR" sz="2000" dirty="0">
                <a:solidFill>
                  <a:srgbClr val="1F4E79"/>
                </a:solidFill>
                <a:latin typeface="Century Gothic" panose="020B0502020202020204" pitchFamily="34" charset="0"/>
              </a:rPr>
              <a:t>Où est la règle?</a:t>
            </a:r>
          </a:p>
          <a:p>
            <a:pPr marL="457200" indent="-457200">
              <a:buFont typeface="+mj-lt"/>
              <a:buAutoNum type="arabicPeriod"/>
              <a:defRPr/>
            </a:pPr>
            <a:r>
              <a:rPr lang="fr-FR" sz="2000" dirty="0">
                <a:solidFill>
                  <a:srgbClr val="1F4E79"/>
                </a:solidFill>
                <a:latin typeface="Century Gothic" panose="020B0502020202020204" pitchFamily="34" charset="0"/>
              </a:rPr>
              <a:t>Où est le livre?</a:t>
            </a:r>
          </a:p>
          <a:p>
            <a:pPr marL="457200" indent="-457200">
              <a:buFont typeface="+mj-lt"/>
              <a:buAutoNum type="arabicPeriod"/>
              <a:defRPr/>
            </a:pPr>
            <a:r>
              <a:rPr lang="fr-FR" sz="2000" dirty="0">
                <a:solidFill>
                  <a:srgbClr val="1F4E79"/>
                </a:solidFill>
                <a:latin typeface="Century Gothic" panose="020B0502020202020204" pitchFamily="34" charset="0"/>
              </a:rPr>
              <a:t>Où est le cadeau?</a:t>
            </a:r>
          </a:p>
          <a:p>
            <a:pPr marL="457200" indent="-457200">
              <a:buFont typeface="+mj-lt"/>
              <a:buAutoNum type="arabicPeriod"/>
              <a:defRPr/>
            </a:pPr>
            <a:r>
              <a:rPr lang="fr-FR" sz="2000" dirty="0">
                <a:solidFill>
                  <a:srgbClr val="1F4E79"/>
                </a:solidFill>
                <a:latin typeface="Century Gothic" panose="020B0502020202020204" pitchFamily="34" charset="0"/>
              </a:rPr>
              <a:t>Où est le bateau?</a:t>
            </a:r>
          </a:p>
          <a:p>
            <a:pPr marL="457200" indent="-457200">
              <a:buFont typeface="+mj-lt"/>
              <a:buAutoNum type="arabicPeriod"/>
              <a:defRPr/>
            </a:pPr>
            <a:r>
              <a:rPr lang="fr-FR" sz="2000" dirty="0">
                <a:solidFill>
                  <a:srgbClr val="1F4E79"/>
                </a:solidFill>
                <a:latin typeface="Century Gothic" panose="020B0502020202020204" pitchFamily="34" charset="0"/>
              </a:rPr>
              <a:t>Où est le garçon?</a:t>
            </a:r>
          </a:p>
          <a:p>
            <a:pPr marL="457200" indent="-457200">
              <a:buFont typeface="+mj-lt"/>
              <a:buAutoNum type="arabicPeriod"/>
              <a:defRPr/>
            </a:pPr>
            <a:r>
              <a:rPr lang="fr-FR" sz="2000" dirty="0">
                <a:solidFill>
                  <a:srgbClr val="1F4E79"/>
                </a:solidFill>
                <a:latin typeface="Century Gothic" panose="020B0502020202020204" pitchFamily="34" charset="0"/>
              </a:rPr>
              <a:t>Où est la fille?</a:t>
            </a:r>
          </a:p>
          <a:p>
            <a:pPr marL="457200" indent="-457200">
              <a:buFont typeface="+mj-lt"/>
              <a:buAutoNum type="arabicPeriod"/>
              <a:defRPr/>
            </a:pPr>
            <a:r>
              <a:rPr lang="fr-FR" sz="2000" dirty="0">
                <a:solidFill>
                  <a:srgbClr val="1F4E79"/>
                </a:solidFill>
                <a:latin typeface="Century Gothic" panose="020B0502020202020204" pitchFamily="34" charset="0"/>
              </a:rPr>
              <a:t>Où est le chien?</a:t>
            </a:r>
          </a:p>
          <a:p>
            <a:pPr marL="457200" indent="-457200">
              <a:buFont typeface="+mj-lt"/>
              <a:buAutoNum type="arabicPeriod"/>
              <a:defRPr/>
            </a:pPr>
            <a:r>
              <a:rPr lang="fr-FR" sz="2000" dirty="0">
                <a:solidFill>
                  <a:srgbClr val="1F4E79"/>
                </a:solidFill>
                <a:latin typeface="Century Gothic" panose="020B0502020202020204" pitchFamily="34" charset="0"/>
              </a:rPr>
              <a:t>Où est le train?</a:t>
            </a:r>
          </a:p>
          <a:p>
            <a:pPr marL="457200" indent="-457200">
              <a:buFont typeface="+mj-lt"/>
              <a:buAutoNum type="arabicPeriod"/>
              <a:defRPr/>
            </a:pPr>
            <a:r>
              <a:rPr lang="fr-FR" sz="2000" dirty="0">
                <a:solidFill>
                  <a:srgbClr val="1F4E79"/>
                </a:solidFill>
                <a:latin typeface="Century Gothic" panose="020B0502020202020204" pitchFamily="34" charset="0"/>
              </a:rPr>
              <a:t>Où est le vélo?</a:t>
            </a:r>
          </a:p>
        </p:txBody>
      </p:sp>
      <p:pic>
        <p:nvPicPr>
          <p:cNvPr id="25" name="Picture 24" descr="Present Clip Art">
            <a:extLst>
              <a:ext uri="{FF2B5EF4-FFF2-40B4-BE49-F238E27FC236}">
                <a16:creationId xmlns:a16="http://schemas.microsoft.com/office/drawing/2014/main" id="{1837C937-C5C4-45DC-9F8D-463CABEECF01}"/>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10894772" y="4243132"/>
            <a:ext cx="469413" cy="533260"/>
          </a:xfrm>
          <a:prstGeom prst="rect">
            <a:avLst/>
          </a:prstGeom>
          <a:noFill/>
          <a:ln>
            <a:noFill/>
          </a:ln>
        </p:spPr>
      </p:pic>
      <p:pic>
        <p:nvPicPr>
          <p:cNvPr id="26" name="Picture 25">
            <a:extLst>
              <a:ext uri="{FF2B5EF4-FFF2-40B4-BE49-F238E27FC236}">
                <a16:creationId xmlns:a16="http://schemas.microsoft.com/office/drawing/2014/main" id="{F49976E0-9F6A-417A-A18F-CCE5796CFBE8}"/>
              </a:ext>
            </a:extLst>
          </p:cNvPr>
          <p:cNvPicPr>
            <a:picLocks noChangeAspect="1"/>
          </p:cNvPicPr>
          <p:nvPr/>
        </p:nvPicPr>
        <p:blipFill>
          <a:blip r:embed="rId16"/>
          <a:stretch>
            <a:fillRect/>
          </a:stretch>
        </p:blipFill>
        <p:spPr>
          <a:xfrm rot="700414">
            <a:off x="8723465" y="3062020"/>
            <a:ext cx="823598" cy="817879"/>
          </a:xfrm>
          <a:prstGeom prst="rect">
            <a:avLst/>
          </a:prstGeom>
        </p:spPr>
      </p:pic>
      <p:pic>
        <p:nvPicPr>
          <p:cNvPr id="27" name="Picture 26" descr="Girl And Boy Clip Art">
            <a:extLst>
              <a:ext uri="{FF2B5EF4-FFF2-40B4-BE49-F238E27FC236}">
                <a16:creationId xmlns:a16="http://schemas.microsoft.com/office/drawing/2014/main" id="{CE665AC7-AF09-4B57-A367-3D8A11B254CA}"/>
              </a:ext>
            </a:extLst>
          </p:cNvPr>
          <p:cNvPicPr/>
          <p:nvPr/>
        </p:nvPicPr>
        <p:blipFill rotWithShape="1">
          <a:blip r:embed="rId14">
            <a:extLst>
              <a:ext uri="{28A0092B-C50C-407E-A947-70E740481C1C}">
                <a14:useLocalDpi xmlns:a14="http://schemas.microsoft.com/office/drawing/2010/main" val="0"/>
              </a:ext>
            </a:extLst>
          </a:blip>
          <a:srcRect l="50000"/>
          <a:stretch/>
        </p:blipFill>
        <p:spPr bwMode="auto">
          <a:xfrm>
            <a:off x="9630318" y="3098220"/>
            <a:ext cx="307377" cy="677667"/>
          </a:xfrm>
          <a:prstGeom prst="rect">
            <a:avLst/>
          </a:prstGeom>
          <a:noFill/>
          <a:ln>
            <a:noFill/>
          </a:ln>
          <a:extLst>
            <a:ext uri="{53640926-AAD7-44D8-BBD7-CCE9431645EC}">
              <a14:shadowObscured xmlns:a14="http://schemas.microsoft.com/office/drawing/2010/main"/>
            </a:ext>
          </a:extLst>
        </p:spPr>
      </p:pic>
      <p:sp>
        <p:nvSpPr>
          <p:cNvPr id="28" name="Speech Bubble: Rectangle with Corners Rounded 27">
            <a:extLst>
              <a:ext uri="{FF2B5EF4-FFF2-40B4-BE49-F238E27FC236}">
                <a16:creationId xmlns:a16="http://schemas.microsoft.com/office/drawing/2014/main" id="{80917DD9-0CD0-4D17-9000-9E22FCBDD252}"/>
              </a:ext>
            </a:extLst>
          </p:cNvPr>
          <p:cNvSpPr/>
          <p:nvPr/>
        </p:nvSpPr>
        <p:spPr>
          <a:xfrm>
            <a:off x="9410600" y="1982962"/>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on</a:t>
            </a:r>
          </a:p>
        </p:txBody>
      </p:sp>
      <p:sp>
        <p:nvSpPr>
          <p:cNvPr id="29" name="Speech Bubble: Rectangle with Corners Rounded 28">
            <a:extLst>
              <a:ext uri="{FF2B5EF4-FFF2-40B4-BE49-F238E27FC236}">
                <a16:creationId xmlns:a16="http://schemas.microsoft.com/office/drawing/2014/main" id="{C5BC619D-4A74-4C34-B964-DD9AE7A88821}"/>
              </a:ext>
            </a:extLst>
          </p:cNvPr>
          <p:cNvSpPr/>
          <p:nvPr/>
        </p:nvSpPr>
        <p:spPr>
          <a:xfrm>
            <a:off x="10549072" y="4740691"/>
            <a:ext cx="1111019" cy="543452"/>
          </a:xfrm>
          <a:prstGeom prst="wedgeRoundRectCallout">
            <a:avLst>
              <a:gd name="adj1" fmla="val -27263"/>
              <a:gd name="adj2" fmla="val -6632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under</a:t>
            </a:r>
            <a:endParaRPr lang="fr-FR" sz="2400" b="1" dirty="0">
              <a:solidFill>
                <a:schemeClr val="bg1"/>
              </a:solidFill>
            </a:endParaRPr>
          </a:p>
        </p:txBody>
      </p:sp>
      <p:sp>
        <p:nvSpPr>
          <p:cNvPr id="30" name="Speech Bubble: Rectangle with Corners Rounded 29">
            <a:extLst>
              <a:ext uri="{FF2B5EF4-FFF2-40B4-BE49-F238E27FC236}">
                <a16:creationId xmlns:a16="http://schemas.microsoft.com/office/drawing/2014/main" id="{70798569-3ADD-4948-91F4-FF7C5DBA4011}"/>
              </a:ext>
            </a:extLst>
          </p:cNvPr>
          <p:cNvSpPr/>
          <p:nvPr/>
        </p:nvSpPr>
        <p:spPr>
          <a:xfrm>
            <a:off x="11010315" y="3480160"/>
            <a:ext cx="1057275" cy="553009"/>
          </a:xfrm>
          <a:prstGeom prst="wedgeRoundRectCallout">
            <a:avLst>
              <a:gd name="adj1" fmla="val -62725"/>
              <a:gd name="adj2" fmla="val -356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in</a:t>
            </a:r>
          </a:p>
        </p:txBody>
      </p:sp>
      <p:pic>
        <p:nvPicPr>
          <p:cNvPr id="31" name="Picture 30" descr="background rectangle">
            <a:extLst>
              <a:ext uri="{FF2B5EF4-FFF2-40B4-BE49-F238E27FC236}">
                <a16:creationId xmlns:a16="http://schemas.microsoft.com/office/drawing/2014/main" id="{9D1055B8-2C32-4DED-8B25-4A911DF5A668}"/>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B0CA845B-4E64-4C07-A906-39A97FDFA113}"/>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Sur, dans, sous: devoirs</a:t>
            </a:r>
            <a:endParaRPr lang="en-GB" sz="3600" b="1" dirty="0">
              <a:solidFill>
                <a:schemeClr val="bg1"/>
              </a:solidFill>
            </a:endParaRPr>
          </a:p>
        </p:txBody>
      </p:sp>
      <p:sp>
        <p:nvSpPr>
          <p:cNvPr id="34" name="Rounded Rectangle 46">
            <a:extLst>
              <a:ext uri="{FF2B5EF4-FFF2-40B4-BE49-F238E27FC236}">
                <a16:creationId xmlns:a16="http://schemas.microsoft.com/office/drawing/2014/main" id="{2B55A93F-D27F-450E-BFFD-4AC979067A1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74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6">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62878EA2-181B-4D72-A722-C713C3DFAEFB}"/>
              </a:ext>
            </a:extLst>
          </p:cNvPr>
          <p:cNvSpPr txBox="1"/>
          <p:nvPr/>
        </p:nvSpPr>
        <p:spPr>
          <a:xfrm>
            <a:off x="280715" y="1301559"/>
            <a:ext cx="6013759"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Now swap roles: </a:t>
            </a:r>
            <a:endParaRPr kumimoji="0" lang="en-GB" sz="1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4" name="Title 3">
            <a:extLst>
              <a:ext uri="{FF2B5EF4-FFF2-40B4-BE49-F238E27FC236}">
                <a16:creationId xmlns:a16="http://schemas.microsoft.com/office/drawing/2014/main" id="{D10F74B2-D822-4DB9-91FE-1EB68572A0C6}"/>
              </a:ext>
            </a:extLst>
          </p:cNvPr>
          <p:cNvSpPr>
            <a:spLocks noGrp="1"/>
          </p:cNvSpPr>
          <p:nvPr>
            <p:ph type="title"/>
          </p:nvPr>
        </p:nvSpPr>
        <p:spPr>
          <a:xfrm>
            <a:off x="188913" y="296863"/>
            <a:ext cx="5630862" cy="712787"/>
          </a:xfrm>
        </p:spPr>
        <p:txBody>
          <a:bodyPr>
            <a:noAutofit/>
          </a:bodyPr>
          <a:lstStyle/>
          <a:p>
            <a:r>
              <a:rPr lang="fr-FR" sz="2400" b="1" dirty="0">
                <a:solidFill>
                  <a:schemeClr val="bg1"/>
                </a:solidFill>
                <a:latin typeface="Century Gothic" panose="020B0502020202020204" pitchFamily="34" charset="0"/>
              </a:rPr>
              <a:t>Sur, dans, sous? Q</a:t>
            </a:r>
            <a:r>
              <a:rPr lang="fr-FR" sz="2000" b="1" dirty="0">
                <a:solidFill>
                  <a:schemeClr val="bg1"/>
                </a:solidFill>
                <a:latin typeface="Century Gothic" panose="020B0502020202020204" pitchFamily="34" charset="0"/>
              </a:rPr>
              <a:t>uestions/Réponses</a:t>
            </a:r>
            <a:br>
              <a:rPr lang="fr-FR" sz="2000" b="1" dirty="0">
                <a:solidFill>
                  <a:schemeClr val="bg1"/>
                </a:solidFill>
                <a:latin typeface="Century Gothic" panose="020B0502020202020204" pitchFamily="34" charset="0"/>
              </a:rPr>
            </a:br>
            <a:r>
              <a:rPr lang="fr-FR" sz="2000" b="1" dirty="0">
                <a:solidFill>
                  <a:schemeClr val="bg1"/>
                </a:solidFill>
                <a:latin typeface="Century Gothic" panose="020B0502020202020204" pitchFamily="34" charset="0"/>
              </a:rPr>
              <a:t>Swap </a:t>
            </a:r>
            <a:r>
              <a:rPr lang="fr-FR" sz="2000" b="1" dirty="0" err="1">
                <a:solidFill>
                  <a:schemeClr val="bg1"/>
                </a:solidFill>
                <a:latin typeface="Century Gothic" panose="020B0502020202020204" pitchFamily="34" charset="0"/>
              </a:rPr>
              <a:t>roles</a:t>
            </a:r>
            <a:r>
              <a:rPr lang="fr-FR" sz="2000" b="1" dirty="0">
                <a:solidFill>
                  <a:schemeClr val="bg1"/>
                </a:solidFill>
                <a:latin typeface="Century Gothic" panose="020B0502020202020204" pitchFamily="34" charset="0"/>
              </a:rPr>
              <a:t> - </a:t>
            </a:r>
            <a:r>
              <a:rPr lang="fr-FR" sz="2000" b="1" dirty="0">
                <a:solidFill>
                  <a:srgbClr val="FF6600"/>
                </a:solidFill>
                <a:latin typeface="Century Gothic" panose="020B0502020202020204" pitchFamily="34" charset="0"/>
              </a:rPr>
              <a:t>Instructions et exemples</a:t>
            </a:r>
            <a:endParaRPr lang="fr-FR" sz="2400" b="1" dirty="0">
              <a:solidFill>
                <a:srgbClr val="FF6600"/>
              </a:solidFill>
              <a:latin typeface="Century Gothic" panose="020B0502020202020204" pitchFamily="34" charset="0"/>
            </a:endParaRPr>
          </a:p>
        </p:txBody>
      </p:sp>
      <p:sp>
        <p:nvSpPr>
          <p:cNvPr id="3" name="Callout: Bent Line 2">
            <a:extLst>
              <a:ext uri="{FF2B5EF4-FFF2-40B4-BE49-F238E27FC236}">
                <a16:creationId xmlns:a16="http://schemas.microsoft.com/office/drawing/2014/main" id="{E49D6F68-191B-46A9-94C1-A43F28A5BFE3}"/>
              </a:ext>
            </a:extLst>
          </p:cNvPr>
          <p:cNvSpPr/>
          <p:nvPr/>
        </p:nvSpPr>
        <p:spPr>
          <a:xfrm>
            <a:off x="317129" y="2683641"/>
            <a:ext cx="3333599" cy="655979"/>
          </a:xfrm>
          <a:prstGeom prst="borderCallout2">
            <a:avLst>
              <a:gd name="adj1" fmla="val 21992"/>
              <a:gd name="adj2" fmla="val 102023"/>
              <a:gd name="adj3" fmla="val 20371"/>
              <a:gd name="adj4" fmla="val 108999"/>
              <a:gd name="adj5" fmla="val 37219"/>
              <a:gd name="adj6" fmla="val 120861"/>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Here is an example of question:</a:t>
            </a:r>
          </a:p>
        </p:txBody>
      </p:sp>
      <p:sp>
        <p:nvSpPr>
          <p:cNvPr id="44" name="Callout: Bent Line 43">
            <a:extLst>
              <a:ext uri="{FF2B5EF4-FFF2-40B4-BE49-F238E27FC236}">
                <a16:creationId xmlns:a16="http://schemas.microsoft.com/office/drawing/2014/main" id="{E4828313-5BC3-4E12-83E9-56C2F9C79B6B}"/>
              </a:ext>
            </a:extLst>
          </p:cNvPr>
          <p:cNvSpPr/>
          <p:nvPr/>
        </p:nvSpPr>
        <p:spPr>
          <a:xfrm>
            <a:off x="320711" y="4869562"/>
            <a:ext cx="2314024" cy="1077218"/>
          </a:xfrm>
          <a:prstGeom prst="borderCallout2">
            <a:avLst>
              <a:gd name="adj1" fmla="val 27515"/>
              <a:gd name="adj2" fmla="val 103006"/>
              <a:gd name="adj3" fmla="val 34878"/>
              <a:gd name="adj4" fmla="val 106022"/>
              <a:gd name="adj5" fmla="val 43059"/>
              <a:gd name="adj6" fmla="val 136014"/>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Here is an example of description:</a:t>
            </a:r>
          </a:p>
        </p:txBody>
      </p:sp>
      <p:sp>
        <p:nvSpPr>
          <p:cNvPr id="39" name="TextBox 38">
            <a:extLst>
              <a:ext uri="{FF2B5EF4-FFF2-40B4-BE49-F238E27FC236}">
                <a16:creationId xmlns:a16="http://schemas.microsoft.com/office/drawing/2014/main" id="{19138A04-BBAE-4C69-AB00-03C141EDD755}"/>
              </a:ext>
            </a:extLst>
          </p:cNvPr>
          <p:cNvSpPr txBox="1"/>
          <p:nvPr/>
        </p:nvSpPr>
        <p:spPr>
          <a:xfrm>
            <a:off x="280715" y="1869676"/>
            <a:ext cx="62837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Click on the numbers to listen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the questions asking where things are on the desk. </a:t>
            </a:r>
          </a:p>
        </p:txBody>
      </p:sp>
      <p:grpSp>
        <p:nvGrpSpPr>
          <p:cNvPr id="9" name="Group 8">
            <a:extLst>
              <a:ext uri="{FF2B5EF4-FFF2-40B4-BE49-F238E27FC236}">
                <a16:creationId xmlns:a16="http://schemas.microsoft.com/office/drawing/2014/main" id="{A99E31BA-18D2-468F-B6FF-0C78843EA6FE}"/>
              </a:ext>
            </a:extLst>
          </p:cNvPr>
          <p:cNvGrpSpPr/>
          <p:nvPr/>
        </p:nvGrpSpPr>
        <p:grpSpPr>
          <a:xfrm>
            <a:off x="7089634" y="1974218"/>
            <a:ext cx="4771612" cy="3820264"/>
            <a:chOff x="7420388" y="1919902"/>
            <a:chExt cx="4188867" cy="3253656"/>
          </a:xfrm>
        </p:grpSpPr>
        <p:pic>
          <p:nvPicPr>
            <p:cNvPr id="45" name="Picture 44" descr="Desk, Furniture, Workspace, Brown, Wood">
              <a:extLst>
                <a:ext uri="{FF2B5EF4-FFF2-40B4-BE49-F238E27FC236}">
                  <a16:creationId xmlns:a16="http://schemas.microsoft.com/office/drawing/2014/main" id="{A98B230E-98AA-4C59-8285-C82AF1D950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20388" y="2520147"/>
              <a:ext cx="4188867" cy="2653411"/>
            </a:xfrm>
            <a:prstGeom prst="rect">
              <a:avLst/>
            </a:prstGeom>
            <a:noFill/>
            <a:ln>
              <a:noFill/>
            </a:ln>
          </p:spPr>
        </p:pic>
        <p:grpSp>
          <p:nvGrpSpPr>
            <p:cNvPr id="4" name="Group 3">
              <a:extLst>
                <a:ext uri="{FF2B5EF4-FFF2-40B4-BE49-F238E27FC236}">
                  <a16:creationId xmlns:a16="http://schemas.microsoft.com/office/drawing/2014/main" id="{F003BA78-EC44-4763-B0F5-33D31BAB3C35}"/>
                </a:ext>
              </a:extLst>
            </p:cNvPr>
            <p:cNvGrpSpPr/>
            <p:nvPr/>
          </p:nvGrpSpPr>
          <p:grpSpPr>
            <a:xfrm>
              <a:off x="7519197" y="1919902"/>
              <a:ext cx="3405443" cy="3018196"/>
              <a:chOff x="8101942" y="1533638"/>
              <a:chExt cx="3405443" cy="3018196"/>
            </a:xfrm>
          </p:grpSpPr>
          <p:pic>
            <p:nvPicPr>
              <p:cNvPr id="48" name="Picture 47" descr="Pc, Computer, Screen, Monitor, Ad">
                <a:extLst>
                  <a:ext uri="{FF2B5EF4-FFF2-40B4-BE49-F238E27FC236}">
                    <a16:creationId xmlns:a16="http://schemas.microsoft.com/office/drawing/2014/main" id="{4313258F-5C0E-4679-95D8-D0276A5492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10328931" y="3913246"/>
                <a:ext cx="1055714" cy="638588"/>
              </a:xfrm>
              <a:prstGeom prst="rect">
                <a:avLst/>
              </a:prstGeom>
              <a:noFill/>
              <a:ln>
                <a:noFill/>
              </a:ln>
              <a:extLst>
                <a:ext uri="{53640926-AAD7-44D8-BBD7-CCE9431645EC}">
                  <a14:shadowObscured xmlns:a14="http://schemas.microsoft.com/office/drawing/2010/main"/>
                </a:ext>
              </a:extLst>
            </p:spPr>
          </p:pic>
          <p:pic>
            <p:nvPicPr>
              <p:cNvPr id="49" name="Picture 48" descr="Kolo Clip Art">
                <a:extLst>
                  <a:ext uri="{FF2B5EF4-FFF2-40B4-BE49-F238E27FC236}">
                    <a16:creationId xmlns:a16="http://schemas.microsoft.com/office/drawing/2014/main" id="{288F7E6A-F084-4AC6-AD17-4FCC9989D36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420235">
                <a:off x="9197242" y="1646222"/>
                <a:ext cx="950944" cy="632690"/>
              </a:xfrm>
              <a:prstGeom prst="rect">
                <a:avLst/>
              </a:prstGeom>
              <a:noFill/>
              <a:ln>
                <a:noFill/>
              </a:ln>
            </p:spPr>
          </p:pic>
          <p:pic>
            <p:nvPicPr>
              <p:cNvPr id="50" name="Picture 49" descr="Kiddy Train Clip Art">
                <a:extLst>
                  <a:ext uri="{FF2B5EF4-FFF2-40B4-BE49-F238E27FC236}">
                    <a16:creationId xmlns:a16="http://schemas.microsoft.com/office/drawing/2014/main" id="{9FBDE3FC-7270-4D8F-8A71-F1F062531361}"/>
                  </a:ext>
                </a:extLst>
              </p:cNvPr>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10277273" y="2958429"/>
                <a:ext cx="568357" cy="469415"/>
              </a:xfrm>
              <a:prstGeom prst="rect">
                <a:avLst/>
              </a:prstGeom>
              <a:noFill/>
              <a:ln>
                <a:noFill/>
              </a:ln>
            </p:spPr>
          </p:pic>
          <p:pic>
            <p:nvPicPr>
              <p:cNvPr id="51" name="Picture 50" descr="Girl And Boy Clip Art">
                <a:extLst>
                  <a:ext uri="{FF2B5EF4-FFF2-40B4-BE49-F238E27FC236}">
                    <a16:creationId xmlns:a16="http://schemas.microsoft.com/office/drawing/2014/main" id="{4BC6785F-0F54-471D-B67A-89B4A0584A8E}"/>
                  </a:ext>
                </a:extLst>
              </p:cNvPr>
              <p:cNvPicPr/>
              <p:nvPr/>
            </p:nvPicPr>
            <p:blipFill rotWithShape="1">
              <a:blip r:embed="rId9">
                <a:extLst>
                  <a:ext uri="{28A0092B-C50C-407E-A947-70E740481C1C}">
                    <a14:useLocalDpi xmlns:a14="http://schemas.microsoft.com/office/drawing/2010/main" val="0"/>
                  </a:ext>
                </a:extLst>
              </a:blip>
              <a:srcRect l="50000"/>
              <a:stretch/>
            </p:blipFill>
            <p:spPr bwMode="auto">
              <a:xfrm>
                <a:off x="11225197" y="1533638"/>
                <a:ext cx="282188" cy="630176"/>
              </a:xfrm>
              <a:prstGeom prst="rect">
                <a:avLst/>
              </a:prstGeom>
              <a:noFill/>
              <a:ln>
                <a:noFill/>
              </a:ln>
              <a:extLst>
                <a:ext uri="{53640926-AAD7-44D8-BBD7-CCE9431645EC}">
                  <a14:shadowObscured xmlns:a14="http://schemas.microsoft.com/office/drawing/2010/main"/>
                </a:ext>
              </a:extLst>
            </p:spPr>
          </p:pic>
          <p:pic>
            <p:nvPicPr>
              <p:cNvPr id="52" name="Picture 51" descr="Dog 03 Drawn With Straight Lines Clip Art">
                <a:extLst>
                  <a:ext uri="{FF2B5EF4-FFF2-40B4-BE49-F238E27FC236}">
                    <a16:creationId xmlns:a16="http://schemas.microsoft.com/office/drawing/2014/main" id="{BAAF397D-FE4A-4840-A75A-AD1D82B3B6EF}"/>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rot="20567791">
                <a:off x="9769111" y="4047066"/>
                <a:ext cx="503267" cy="458554"/>
              </a:xfrm>
              <a:prstGeom prst="rect">
                <a:avLst/>
              </a:prstGeom>
              <a:noFill/>
              <a:ln>
                <a:noFill/>
              </a:ln>
            </p:spPr>
          </p:pic>
          <p:pic>
            <p:nvPicPr>
              <p:cNvPr id="53" name="Picture 52" descr="Present Clip Art">
                <a:extLst>
                  <a:ext uri="{FF2B5EF4-FFF2-40B4-BE49-F238E27FC236}">
                    <a16:creationId xmlns:a16="http://schemas.microsoft.com/office/drawing/2014/main" id="{A36AE5A5-807A-4590-8C8C-93877A028A69}"/>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8897362" y="3036204"/>
                <a:ext cx="519910" cy="471042"/>
              </a:xfrm>
              <a:prstGeom prst="rect">
                <a:avLst/>
              </a:prstGeom>
              <a:noFill/>
              <a:ln>
                <a:noFill/>
              </a:ln>
            </p:spPr>
          </p:pic>
          <p:pic>
            <p:nvPicPr>
              <p:cNvPr id="56" name="Picture 55" descr="Ruler Clip Art">
                <a:extLst>
                  <a:ext uri="{FF2B5EF4-FFF2-40B4-BE49-F238E27FC236}">
                    <a16:creationId xmlns:a16="http://schemas.microsoft.com/office/drawing/2014/main" id="{05147032-EA5E-481A-8CBF-290D60CA2345}"/>
                  </a:ext>
                </a:extLst>
              </p:cNvPr>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8931111">
                <a:off x="8101942" y="1828010"/>
                <a:ext cx="936560" cy="590056"/>
              </a:xfrm>
              <a:prstGeom prst="rect">
                <a:avLst/>
              </a:prstGeom>
              <a:noFill/>
              <a:ln>
                <a:noFill/>
              </a:ln>
            </p:spPr>
          </p:pic>
        </p:grpSp>
      </p:grpSp>
      <p:grpSp>
        <p:nvGrpSpPr>
          <p:cNvPr id="10" name="Group 9">
            <a:extLst>
              <a:ext uri="{FF2B5EF4-FFF2-40B4-BE49-F238E27FC236}">
                <a16:creationId xmlns:a16="http://schemas.microsoft.com/office/drawing/2014/main" id="{2FD749C4-2847-42F9-BDC1-70E3718FDA4A}"/>
              </a:ext>
            </a:extLst>
          </p:cNvPr>
          <p:cNvGrpSpPr/>
          <p:nvPr/>
        </p:nvGrpSpPr>
        <p:grpSpPr>
          <a:xfrm>
            <a:off x="234725" y="4050418"/>
            <a:ext cx="6283756" cy="707886"/>
            <a:chOff x="305301" y="3792344"/>
            <a:chExt cx="6283756" cy="707886"/>
          </a:xfrm>
        </p:grpSpPr>
        <p:sp>
          <p:nvSpPr>
            <p:cNvPr id="54" name="TextBox 53">
              <a:extLst>
                <a:ext uri="{FF2B5EF4-FFF2-40B4-BE49-F238E27FC236}">
                  <a16:creationId xmlns:a16="http://schemas.microsoft.com/office/drawing/2014/main" id="{1E1D6544-1409-4CD6-919E-7D11D997F1EB}"/>
                </a:ext>
              </a:extLst>
            </p:cNvPr>
            <p:cNvSpPr txBox="1"/>
            <p:nvPr/>
          </p:nvSpPr>
          <p:spPr>
            <a:xfrm>
              <a:off x="305301" y="3792344"/>
              <a:ext cx="62837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Then, answer            the question by describing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where things are on the desk. </a:t>
              </a:r>
            </a:p>
          </p:txBody>
        </p:sp>
        <p:pic>
          <p:nvPicPr>
            <p:cNvPr id="61" name="Picture 5" descr="Speaking Man Clip Art">
              <a:extLst>
                <a:ext uri="{FF2B5EF4-FFF2-40B4-BE49-F238E27FC236}">
                  <a16:creationId xmlns:a16="http://schemas.microsoft.com/office/drawing/2014/main" id="{D4E97B41-84B3-4F35-B9DE-BDBAD508B72B}"/>
                </a:ext>
              </a:extLst>
            </p:cNvPr>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2181" y="3792344"/>
              <a:ext cx="456055" cy="39220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Speech Bubble: Rectangle with Corners Rounded 32">
            <a:extLst>
              <a:ext uri="{FF2B5EF4-FFF2-40B4-BE49-F238E27FC236}">
                <a16:creationId xmlns:a16="http://schemas.microsoft.com/office/drawing/2014/main" id="{3F37A354-BECE-4E98-9BDE-3ED924E0F01D}"/>
              </a:ext>
            </a:extLst>
          </p:cNvPr>
          <p:cNvSpPr/>
          <p:nvPr/>
        </p:nvSpPr>
        <p:spPr>
          <a:xfrm>
            <a:off x="9645525" y="2045345"/>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on</a:t>
            </a:r>
          </a:p>
        </p:txBody>
      </p:sp>
      <p:sp>
        <p:nvSpPr>
          <p:cNvPr id="34" name="Speech Bubble: Rectangle with Corners Rounded 33">
            <a:extLst>
              <a:ext uri="{FF2B5EF4-FFF2-40B4-BE49-F238E27FC236}">
                <a16:creationId xmlns:a16="http://schemas.microsoft.com/office/drawing/2014/main" id="{562470AE-0BEA-4833-B0AF-E0252F3D5A4C}"/>
              </a:ext>
            </a:extLst>
          </p:cNvPr>
          <p:cNvSpPr/>
          <p:nvPr/>
        </p:nvSpPr>
        <p:spPr>
          <a:xfrm>
            <a:off x="10881080" y="5163363"/>
            <a:ext cx="1111019" cy="543452"/>
          </a:xfrm>
          <a:prstGeom prst="wedgeRoundRectCallout">
            <a:avLst>
              <a:gd name="adj1" fmla="val -27263"/>
              <a:gd name="adj2" fmla="val -6632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under</a:t>
            </a:r>
            <a:endParaRPr lang="fr-FR" sz="2400" b="1" dirty="0">
              <a:solidFill>
                <a:schemeClr val="bg1"/>
              </a:solidFill>
            </a:endParaRPr>
          </a:p>
        </p:txBody>
      </p:sp>
      <p:sp>
        <p:nvSpPr>
          <p:cNvPr id="35" name="Speech Bubble: Rectangle with Corners Rounded 34">
            <a:extLst>
              <a:ext uri="{FF2B5EF4-FFF2-40B4-BE49-F238E27FC236}">
                <a16:creationId xmlns:a16="http://schemas.microsoft.com/office/drawing/2014/main" id="{DFF49894-C976-4602-9E28-50E29014A7B1}"/>
              </a:ext>
            </a:extLst>
          </p:cNvPr>
          <p:cNvSpPr/>
          <p:nvPr/>
        </p:nvSpPr>
        <p:spPr>
          <a:xfrm>
            <a:off x="11010315" y="3480160"/>
            <a:ext cx="1057275" cy="553009"/>
          </a:xfrm>
          <a:prstGeom prst="wedgeRoundRectCallout">
            <a:avLst>
              <a:gd name="adj1" fmla="val -62725"/>
              <a:gd name="adj2" fmla="val -356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in</a:t>
            </a:r>
          </a:p>
        </p:txBody>
      </p:sp>
      <p:sp>
        <p:nvSpPr>
          <p:cNvPr id="36" name="Speech Bubble: Rectangle with Corners Rounded 35">
            <a:extLst>
              <a:ext uri="{FF2B5EF4-FFF2-40B4-BE49-F238E27FC236}">
                <a16:creationId xmlns:a16="http://schemas.microsoft.com/office/drawing/2014/main" id="{871A6C20-B97A-433B-8099-9317550B6029}"/>
              </a:ext>
            </a:extLst>
          </p:cNvPr>
          <p:cNvSpPr/>
          <p:nvPr/>
        </p:nvSpPr>
        <p:spPr>
          <a:xfrm>
            <a:off x="3838419" y="3082469"/>
            <a:ext cx="2909843" cy="655979"/>
          </a:xfrm>
          <a:prstGeom prst="wedgeRoundRectCallout">
            <a:avLst>
              <a:gd name="adj1" fmla="val -25322"/>
              <a:gd name="adj2" fmla="val -6804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Où est le train?</a:t>
            </a:r>
          </a:p>
        </p:txBody>
      </p:sp>
      <p:sp>
        <p:nvSpPr>
          <p:cNvPr id="37" name="Speech Bubble: Rectangle with Corners Rounded 36">
            <a:extLst>
              <a:ext uri="{FF2B5EF4-FFF2-40B4-BE49-F238E27FC236}">
                <a16:creationId xmlns:a16="http://schemas.microsoft.com/office/drawing/2014/main" id="{0CB597BF-DA85-44BA-B593-4256A9391847}"/>
              </a:ext>
            </a:extLst>
          </p:cNvPr>
          <p:cNvSpPr/>
          <p:nvPr/>
        </p:nvSpPr>
        <p:spPr>
          <a:xfrm>
            <a:off x="3838419" y="4703568"/>
            <a:ext cx="2691349" cy="1384325"/>
          </a:xfrm>
          <a:prstGeom prst="wedgeRoundRectCallout">
            <a:avLst>
              <a:gd name="adj1" fmla="val -58151"/>
              <a:gd name="adj2" fmla="val -22426"/>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Le train est </a:t>
            </a:r>
            <a:r>
              <a:rPr lang="fr-FR" sz="2400" b="1" dirty="0">
                <a:solidFill>
                  <a:srgbClr val="FF6600"/>
                </a:solidFill>
              </a:rPr>
              <a:t>sous</a:t>
            </a:r>
            <a:r>
              <a:rPr lang="fr-FR" sz="2400" b="1" dirty="0">
                <a:solidFill>
                  <a:schemeClr val="bg1"/>
                </a:solidFill>
              </a:rPr>
              <a:t> le bureau.</a:t>
            </a:r>
          </a:p>
        </p:txBody>
      </p:sp>
      <p:sp>
        <p:nvSpPr>
          <p:cNvPr id="31" name="Action Button: Custom 16">
            <a:hlinkClick r:id="" action="ppaction://noaction" highlightClick="1">
              <a:snd r:embed="rId15" name="Q3.wav"/>
            </a:hlinkClick>
            <a:extLst>
              <a:ext uri="{FF2B5EF4-FFF2-40B4-BE49-F238E27FC236}">
                <a16:creationId xmlns:a16="http://schemas.microsoft.com/office/drawing/2014/main" id="{1204E357-8581-4BCA-988D-FEB98FB0A775}"/>
              </a:ext>
            </a:extLst>
          </p:cNvPr>
          <p:cNvSpPr/>
          <p:nvPr/>
        </p:nvSpPr>
        <p:spPr>
          <a:xfrm>
            <a:off x="8831852" y="1036350"/>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 </a:t>
            </a:r>
          </a:p>
        </p:txBody>
      </p:sp>
      <p:sp>
        <p:nvSpPr>
          <p:cNvPr id="38" name="Action Button: Custom 16">
            <a:hlinkClick r:id="" action="ppaction://noaction" highlightClick="1">
              <a:snd r:embed="rId16" name="Q4.wav"/>
            </a:hlinkClick>
            <a:extLst>
              <a:ext uri="{FF2B5EF4-FFF2-40B4-BE49-F238E27FC236}">
                <a16:creationId xmlns:a16="http://schemas.microsoft.com/office/drawing/2014/main" id="{62F4107D-7168-42FE-AF4D-F988B7845AB0}"/>
              </a:ext>
            </a:extLst>
          </p:cNvPr>
          <p:cNvSpPr/>
          <p:nvPr/>
        </p:nvSpPr>
        <p:spPr>
          <a:xfrm>
            <a:off x="9237232" y="1036350"/>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 </a:t>
            </a:r>
          </a:p>
        </p:txBody>
      </p:sp>
      <p:sp>
        <p:nvSpPr>
          <p:cNvPr id="41" name="Action Button: Custom 16">
            <a:hlinkClick r:id="" action="ppaction://noaction" highlightClick="1">
              <a:snd r:embed="rId17" name="Q9.wav"/>
            </a:hlinkClick>
            <a:extLst>
              <a:ext uri="{FF2B5EF4-FFF2-40B4-BE49-F238E27FC236}">
                <a16:creationId xmlns:a16="http://schemas.microsoft.com/office/drawing/2014/main" id="{7972635E-15DE-463C-893B-5C4B85A907DF}"/>
              </a:ext>
            </a:extLst>
          </p:cNvPr>
          <p:cNvSpPr/>
          <p:nvPr/>
        </p:nvSpPr>
        <p:spPr>
          <a:xfrm>
            <a:off x="11264132" y="1031989"/>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9 </a:t>
            </a:r>
          </a:p>
        </p:txBody>
      </p:sp>
      <p:sp>
        <p:nvSpPr>
          <p:cNvPr id="42" name="Action Button: Custom 16">
            <a:hlinkClick r:id="" action="ppaction://noaction" highlightClick="1">
              <a:snd r:embed="rId18" name="Q8.wav"/>
            </a:hlinkClick>
            <a:extLst>
              <a:ext uri="{FF2B5EF4-FFF2-40B4-BE49-F238E27FC236}">
                <a16:creationId xmlns:a16="http://schemas.microsoft.com/office/drawing/2014/main" id="{FB69A367-AD95-4F81-A99F-C6057229BC49}"/>
              </a:ext>
            </a:extLst>
          </p:cNvPr>
          <p:cNvSpPr/>
          <p:nvPr/>
        </p:nvSpPr>
        <p:spPr>
          <a:xfrm>
            <a:off x="10858752" y="1031989"/>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8 </a:t>
            </a:r>
          </a:p>
        </p:txBody>
      </p:sp>
      <p:sp>
        <p:nvSpPr>
          <p:cNvPr id="43" name="Action Button: Custom 16">
            <a:hlinkClick r:id="" action="ppaction://noaction" highlightClick="1">
              <a:snd r:embed="rId19" name="Q7.wav"/>
            </a:hlinkClick>
            <a:extLst>
              <a:ext uri="{FF2B5EF4-FFF2-40B4-BE49-F238E27FC236}">
                <a16:creationId xmlns:a16="http://schemas.microsoft.com/office/drawing/2014/main" id="{3B3DEB4D-34DF-4330-895E-E059F8A0F870}"/>
              </a:ext>
            </a:extLst>
          </p:cNvPr>
          <p:cNvSpPr/>
          <p:nvPr/>
        </p:nvSpPr>
        <p:spPr>
          <a:xfrm>
            <a:off x="10453372" y="1033935"/>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7 </a:t>
            </a:r>
          </a:p>
        </p:txBody>
      </p:sp>
      <p:sp>
        <p:nvSpPr>
          <p:cNvPr id="46" name="Action Button: Custom 16">
            <a:hlinkClick r:id="" action="ppaction://noaction" highlightClick="1">
              <a:snd r:embed="rId20" name="Q6.wav"/>
            </a:hlinkClick>
            <a:extLst>
              <a:ext uri="{FF2B5EF4-FFF2-40B4-BE49-F238E27FC236}">
                <a16:creationId xmlns:a16="http://schemas.microsoft.com/office/drawing/2014/main" id="{9F5BAB49-E035-4DF3-BF1E-AE29D61913E2}"/>
              </a:ext>
            </a:extLst>
          </p:cNvPr>
          <p:cNvSpPr/>
          <p:nvPr/>
        </p:nvSpPr>
        <p:spPr>
          <a:xfrm>
            <a:off x="10047992" y="1031989"/>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 </a:t>
            </a:r>
          </a:p>
        </p:txBody>
      </p:sp>
      <p:sp>
        <p:nvSpPr>
          <p:cNvPr id="47" name="Action Button: Custom 16">
            <a:hlinkClick r:id="" action="ppaction://noaction" highlightClick="1">
              <a:snd r:embed="rId21" name="Q5.wav"/>
            </a:hlinkClick>
            <a:extLst>
              <a:ext uri="{FF2B5EF4-FFF2-40B4-BE49-F238E27FC236}">
                <a16:creationId xmlns:a16="http://schemas.microsoft.com/office/drawing/2014/main" id="{AFC8AC6B-0CB9-490B-80CF-4D4172452979}"/>
              </a:ext>
            </a:extLst>
          </p:cNvPr>
          <p:cNvSpPr/>
          <p:nvPr/>
        </p:nvSpPr>
        <p:spPr>
          <a:xfrm>
            <a:off x="9642612" y="1031989"/>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55" name="Action Button: Custom 16">
            <a:hlinkClick r:id="" action="ppaction://noaction" highlightClick="1">
              <a:snd r:embed="rId22" name="Q2.wav"/>
            </a:hlinkClick>
            <a:extLst>
              <a:ext uri="{FF2B5EF4-FFF2-40B4-BE49-F238E27FC236}">
                <a16:creationId xmlns:a16="http://schemas.microsoft.com/office/drawing/2014/main" id="{7FFCD806-2923-49AE-96B5-C99B9B05273A}"/>
              </a:ext>
            </a:extLst>
          </p:cNvPr>
          <p:cNvSpPr/>
          <p:nvPr/>
        </p:nvSpPr>
        <p:spPr>
          <a:xfrm>
            <a:off x="8426472" y="1036350"/>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 </a:t>
            </a:r>
          </a:p>
        </p:txBody>
      </p:sp>
      <p:sp>
        <p:nvSpPr>
          <p:cNvPr id="57" name="Action Button: Custom 16">
            <a:hlinkClick r:id="" action="ppaction://noaction" highlightClick="1">
              <a:snd r:embed="rId23" name="Q10.wav"/>
            </a:hlinkClick>
            <a:extLst>
              <a:ext uri="{FF2B5EF4-FFF2-40B4-BE49-F238E27FC236}">
                <a16:creationId xmlns:a16="http://schemas.microsoft.com/office/drawing/2014/main" id="{BFEB1AB3-EE0E-4460-94BC-6F07DA546743}"/>
              </a:ext>
            </a:extLst>
          </p:cNvPr>
          <p:cNvSpPr/>
          <p:nvPr/>
        </p:nvSpPr>
        <p:spPr>
          <a:xfrm>
            <a:off x="11650239" y="1027229"/>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prstClr val="white"/>
                </a:solidFill>
                <a:latin typeface="Century Gothic" panose="020B0502020202020204" pitchFamily="34" charset="0"/>
              </a:rPr>
              <a:t>10 </a:t>
            </a:r>
          </a:p>
        </p:txBody>
      </p:sp>
      <p:sp>
        <p:nvSpPr>
          <p:cNvPr id="6" name="Action Button: Sound 5">
            <a:hlinkClick r:id="" action="ppaction://noaction" highlightClick="1">
              <a:snd r:embed="rId24" name="applause.wav"/>
            </a:hlinkClick>
            <a:extLst>
              <a:ext uri="{FF2B5EF4-FFF2-40B4-BE49-F238E27FC236}">
                <a16:creationId xmlns:a16="http://schemas.microsoft.com/office/drawing/2014/main" id="{035577BF-750C-42F5-9C2B-1345D74C144A}"/>
              </a:ext>
            </a:extLst>
          </p:cNvPr>
          <p:cNvSpPr/>
          <p:nvPr/>
        </p:nvSpPr>
        <p:spPr>
          <a:xfrm>
            <a:off x="7515184" y="1063518"/>
            <a:ext cx="304852" cy="29911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ction Button: Custom 16">
            <a:hlinkClick r:id="" action="ppaction://noaction" highlightClick="1">
              <a:snd r:embed="rId25" name="Q1 ou est.wav"/>
            </a:hlinkClick>
            <a:extLst>
              <a:ext uri="{FF2B5EF4-FFF2-40B4-BE49-F238E27FC236}">
                <a16:creationId xmlns:a16="http://schemas.microsoft.com/office/drawing/2014/main" id="{02A2AC9D-0BC2-4FC3-A5AA-DAC1E34D7E32}"/>
              </a:ext>
            </a:extLst>
          </p:cNvPr>
          <p:cNvSpPr/>
          <p:nvPr/>
        </p:nvSpPr>
        <p:spPr>
          <a:xfrm>
            <a:off x="8023002" y="1033935"/>
            <a:ext cx="258729" cy="330646"/>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pic>
        <p:nvPicPr>
          <p:cNvPr id="40" name="Picture 39" descr="background rectangle">
            <a:extLst>
              <a:ext uri="{FF2B5EF4-FFF2-40B4-BE49-F238E27FC236}">
                <a16:creationId xmlns:a16="http://schemas.microsoft.com/office/drawing/2014/main" id="{1346BE41-B635-4B9D-A686-ECBB809463DB}"/>
              </a:ext>
              <a:ext uri="{C183D7F6-B498-43B3-948B-1728B52AA6E4}">
                <adec:decorative xmlns:adec="http://schemas.microsoft.com/office/drawing/2017/decorative" val="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8" name="Title 3">
            <a:extLst>
              <a:ext uri="{FF2B5EF4-FFF2-40B4-BE49-F238E27FC236}">
                <a16:creationId xmlns:a16="http://schemas.microsoft.com/office/drawing/2014/main" id="{E9D419A6-E0EA-42C8-ADE5-B392CB4A3DE7}"/>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Sur, dans, sous: devoirs</a:t>
            </a:r>
            <a:endParaRPr lang="en-GB" sz="3600" b="1" dirty="0">
              <a:solidFill>
                <a:schemeClr val="bg1"/>
              </a:solidFill>
            </a:endParaRPr>
          </a:p>
        </p:txBody>
      </p:sp>
      <p:sp>
        <p:nvSpPr>
          <p:cNvPr id="60" name="Rounded Rectangle 46">
            <a:extLst>
              <a:ext uri="{FF2B5EF4-FFF2-40B4-BE49-F238E27FC236}">
                <a16:creationId xmlns:a16="http://schemas.microsoft.com/office/drawing/2014/main" id="{F10EBAD3-3BE7-409B-B0C0-3F3ADF9E8B1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825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fontScale="90000"/>
          </a:bodyPr>
          <a:lstStyle/>
          <a:p>
            <a:r>
              <a:rPr lang="en-GB" sz="3600" b="1" dirty="0">
                <a:solidFill>
                  <a:schemeClr val="bg1"/>
                </a:solidFill>
              </a:rPr>
              <a:t>Sur, dans, sous? </a:t>
            </a:r>
            <a:r>
              <a:rPr lang="fr-FR" sz="3600" b="1" dirty="0">
                <a:solidFill>
                  <a:srgbClr val="FF6600"/>
                </a:solidFill>
              </a:rPr>
              <a:t>Réponses</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2" name="TextBox 31">
            <a:extLst>
              <a:ext uri="{FF2B5EF4-FFF2-40B4-BE49-F238E27FC236}">
                <a16:creationId xmlns:a16="http://schemas.microsoft.com/office/drawing/2014/main" id="{56915F02-E0C7-4FE6-9284-F7E52B47FB50}"/>
              </a:ext>
            </a:extLst>
          </p:cNvPr>
          <p:cNvSpPr txBox="1"/>
          <p:nvPr/>
        </p:nvSpPr>
        <p:spPr>
          <a:xfrm>
            <a:off x="4030202" y="1843061"/>
            <a:ext cx="2716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Descriptions</a:t>
            </a:r>
            <a:endPar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D78A5A02-148F-4CD6-B796-BEC563F030D3}"/>
              </a:ext>
            </a:extLst>
          </p:cNvPr>
          <p:cNvSpPr txBox="1"/>
          <p:nvPr/>
        </p:nvSpPr>
        <p:spPr>
          <a:xfrm>
            <a:off x="414638" y="1843062"/>
            <a:ext cx="228978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Questions</a:t>
            </a:r>
            <a:endParaRPr kumimoji="0" lang="en-GB" sz="20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B941C08-2859-4183-9385-220D96409A11}"/>
              </a:ext>
            </a:extLst>
          </p:cNvPr>
          <p:cNvSpPr txBox="1"/>
          <p:nvPr/>
        </p:nvSpPr>
        <p:spPr>
          <a:xfrm>
            <a:off x="414638" y="2273949"/>
            <a:ext cx="5524956" cy="3170099"/>
          </a:xfrm>
          <a:prstGeom prst="rect">
            <a:avLst/>
          </a:prstGeom>
          <a:noFill/>
        </p:spPr>
        <p:txBody>
          <a:bodyPr wrap="square" rtlCol="0">
            <a:spAutoFit/>
          </a:bodyPr>
          <a:lstStyle/>
          <a:p>
            <a:pPr marL="457200" indent="-457200">
              <a:buFont typeface="+mj-lt"/>
              <a:buAutoNum type="arabicPeriod"/>
              <a:defRPr/>
            </a:pPr>
            <a:r>
              <a:rPr lang="fr-FR" sz="2000" dirty="0">
                <a:solidFill>
                  <a:srgbClr val="1F4E79"/>
                </a:solidFill>
                <a:latin typeface="Century Gothic" panose="020B0502020202020204" pitchFamily="34" charset="0"/>
              </a:rPr>
              <a:t>Où est l’ordinateur?</a:t>
            </a:r>
          </a:p>
          <a:p>
            <a:pPr marL="457200" indent="-457200">
              <a:buFont typeface="+mj-lt"/>
              <a:buAutoNum type="arabicPeriod"/>
              <a:defRPr/>
            </a:pPr>
            <a:r>
              <a:rPr lang="fr-FR" sz="2000" dirty="0">
                <a:solidFill>
                  <a:srgbClr val="1F4E79"/>
                </a:solidFill>
                <a:latin typeface="Century Gothic" panose="020B0502020202020204" pitchFamily="34" charset="0"/>
              </a:rPr>
              <a:t>Où est la règle?</a:t>
            </a:r>
          </a:p>
          <a:p>
            <a:pPr marL="457200" indent="-457200">
              <a:buFont typeface="+mj-lt"/>
              <a:buAutoNum type="arabicPeriod"/>
              <a:defRPr/>
            </a:pPr>
            <a:r>
              <a:rPr lang="fr-FR" sz="2000" dirty="0">
                <a:solidFill>
                  <a:srgbClr val="1F4E79"/>
                </a:solidFill>
                <a:latin typeface="Century Gothic" panose="020B0502020202020204" pitchFamily="34" charset="0"/>
              </a:rPr>
              <a:t>Où est le livre?</a:t>
            </a:r>
          </a:p>
          <a:p>
            <a:pPr marL="457200" indent="-457200">
              <a:buFont typeface="+mj-lt"/>
              <a:buAutoNum type="arabicPeriod"/>
              <a:defRPr/>
            </a:pPr>
            <a:r>
              <a:rPr lang="fr-FR" sz="2000" dirty="0">
                <a:solidFill>
                  <a:srgbClr val="1F4E79"/>
                </a:solidFill>
                <a:latin typeface="Century Gothic" panose="020B0502020202020204" pitchFamily="34" charset="0"/>
              </a:rPr>
              <a:t>Où est le cadeau?</a:t>
            </a:r>
          </a:p>
          <a:p>
            <a:pPr marL="457200" indent="-457200">
              <a:buFont typeface="+mj-lt"/>
              <a:buAutoNum type="arabicPeriod"/>
              <a:defRPr/>
            </a:pPr>
            <a:r>
              <a:rPr lang="fr-FR" sz="2000" dirty="0">
                <a:solidFill>
                  <a:srgbClr val="1F4E79"/>
                </a:solidFill>
                <a:latin typeface="Century Gothic" panose="020B0502020202020204" pitchFamily="34" charset="0"/>
              </a:rPr>
              <a:t>Où est le bateau?</a:t>
            </a:r>
          </a:p>
          <a:p>
            <a:pPr marL="457200" indent="-457200">
              <a:buFont typeface="+mj-lt"/>
              <a:buAutoNum type="arabicPeriod"/>
              <a:defRPr/>
            </a:pPr>
            <a:r>
              <a:rPr lang="fr-FR" sz="2000" dirty="0">
                <a:solidFill>
                  <a:srgbClr val="1F4E79"/>
                </a:solidFill>
                <a:latin typeface="Century Gothic" panose="020B0502020202020204" pitchFamily="34" charset="0"/>
              </a:rPr>
              <a:t>Où est le garçon?</a:t>
            </a:r>
          </a:p>
          <a:p>
            <a:pPr marL="457200" indent="-457200">
              <a:buFont typeface="+mj-lt"/>
              <a:buAutoNum type="arabicPeriod"/>
              <a:defRPr/>
            </a:pPr>
            <a:r>
              <a:rPr lang="fr-FR" sz="2000" dirty="0">
                <a:solidFill>
                  <a:srgbClr val="1F4E79"/>
                </a:solidFill>
                <a:latin typeface="Century Gothic" panose="020B0502020202020204" pitchFamily="34" charset="0"/>
              </a:rPr>
              <a:t>Où est la fille?</a:t>
            </a:r>
          </a:p>
          <a:p>
            <a:pPr marL="457200" indent="-457200">
              <a:buFont typeface="+mj-lt"/>
              <a:buAutoNum type="arabicPeriod"/>
              <a:defRPr/>
            </a:pPr>
            <a:r>
              <a:rPr lang="fr-FR" sz="2000" dirty="0">
                <a:solidFill>
                  <a:srgbClr val="1F4E79"/>
                </a:solidFill>
                <a:latin typeface="Century Gothic" panose="020B0502020202020204" pitchFamily="34" charset="0"/>
              </a:rPr>
              <a:t>Où est le chien?</a:t>
            </a:r>
          </a:p>
          <a:p>
            <a:pPr marL="457200" indent="-457200">
              <a:buFont typeface="+mj-lt"/>
              <a:buAutoNum type="arabicPeriod"/>
              <a:defRPr/>
            </a:pPr>
            <a:r>
              <a:rPr lang="fr-FR" sz="2000" dirty="0">
                <a:solidFill>
                  <a:srgbClr val="1F4E79"/>
                </a:solidFill>
                <a:latin typeface="Century Gothic" panose="020B0502020202020204" pitchFamily="34" charset="0"/>
              </a:rPr>
              <a:t>Où est le train?</a:t>
            </a:r>
          </a:p>
          <a:p>
            <a:pPr marL="457200" indent="-457200">
              <a:buFont typeface="+mj-lt"/>
              <a:buAutoNum type="arabicPeriod"/>
              <a:defRPr/>
            </a:pPr>
            <a:r>
              <a:rPr lang="fr-FR" sz="2000" dirty="0">
                <a:solidFill>
                  <a:srgbClr val="1F4E79"/>
                </a:solidFill>
                <a:latin typeface="Century Gothic" panose="020B0502020202020204" pitchFamily="34" charset="0"/>
              </a:rPr>
              <a:t>Où est le vélo?</a:t>
            </a:r>
          </a:p>
        </p:txBody>
      </p:sp>
      <p:sp>
        <p:nvSpPr>
          <p:cNvPr id="33" name="TextBox 32">
            <a:extLst>
              <a:ext uri="{FF2B5EF4-FFF2-40B4-BE49-F238E27FC236}">
                <a16:creationId xmlns:a16="http://schemas.microsoft.com/office/drawing/2014/main" id="{A4EACCDD-7C96-454C-BE47-589512D34937}"/>
              </a:ext>
            </a:extLst>
          </p:cNvPr>
          <p:cNvSpPr txBox="1"/>
          <p:nvPr/>
        </p:nvSpPr>
        <p:spPr>
          <a:xfrm>
            <a:off x="3592853" y="2312142"/>
            <a:ext cx="4580992" cy="3170099"/>
          </a:xfrm>
          <a:prstGeom prst="rect">
            <a:avLst/>
          </a:prstGeom>
          <a:noFill/>
        </p:spPr>
        <p:txBody>
          <a:bodyPr wrap="square" rtlCol="0">
            <a:spAutoFit/>
          </a:bodyPr>
          <a:lstStyle/>
          <a:p>
            <a:pPr marL="457200" indent="-457200">
              <a:buFont typeface="+mj-lt"/>
              <a:buAutoNum type="arabicPeriod"/>
              <a:defRPr/>
            </a:pPr>
            <a:r>
              <a:rPr lang="fr-FR" sz="2000" dirty="0">
                <a:solidFill>
                  <a:srgbClr val="1F4E79"/>
                </a:solidFill>
                <a:latin typeface="Century Gothic" panose="020B0502020202020204" pitchFamily="34" charset="0"/>
              </a:rPr>
              <a:t>L’ordinateur est </a:t>
            </a:r>
            <a:r>
              <a:rPr lang="fr-FR" sz="2000" b="1" dirty="0">
                <a:solidFill>
                  <a:srgbClr val="FF6600"/>
                </a:solidFill>
                <a:latin typeface="Century Gothic" panose="020B0502020202020204" pitchFamily="34" charset="0"/>
              </a:rPr>
              <a:t>sous</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La règle est </a:t>
            </a:r>
            <a:r>
              <a:rPr lang="fr-FR" sz="2000" b="1" dirty="0">
                <a:solidFill>
                  <a:srgbClr val="FF6600"/>
                </a:solidFill>
                <a:latin typeface="Century Gothic" panose="020B0502020202020204" pitchFamily="34" charset="0"/>
              </a:rPr>
              <a:t>sur</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livre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cadeau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bateau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Le garçon est </a:t>
            </a:r>
            <a:r>
              <a:rPr lang="fr-FR" sz="2000" b="1" dirty="0">
                <a:solidFill>
                  <a:srgbClr val="FF6600"/>
                </a:solidFill>
                <a:latin typeface="Century Gothic" panose="020B0502020202020204" pitchFamily="34" charset="0"/>
              </a:rPr>
              <a:t>sur</a:t>
            </a:r>
            <a:r>
              <a:rPr lang="fr-FR" sz="2000" dirty="0">
                <a:solidFill>
                  <a:srgbClr val="1F4E79"/>
                </a:solidFill>
                <a:latin typeface="Century Gothic" panose="020B0502020202020204" pitchFamily="34" charset="0"/>
              </a:rPr>
              <a:t> le bureau.</a:t>
            </a:r>
          </a:p>
          <a:p>
            <a:pPr marL="457200" indent="-457200">
              <a:buFont typeface="+mj-lt"/>
              <a:buAutoNum type="arabicPeriod"/>
              <a:defRPr/>
            </a:pPr>
            <a:r>
              <a:rPr lang="fr-FR" sz="2000" dirty="0">
                <a:solidFill>
                  <a:srgbClr val="1F4E79"/>
                </a:solidFill>
                <a:latin typeface="Century Gothic" panose="020B0502020202020204" pitchFamily="34" charset="0"/>
              </a:rPr>
              <a:t>La fille est </a:t>
            </a:r>
            <a:r>
              <a:rPr lang="fr-FR" sz="2000" b="1" dirty="0">
                <a:solidFill>
                  <a:srgbClr val="FF6600"/>
                </a:solidFill>
                <a:latin typeface="Century Gothic" panose="020B0502020202020204" pitchFamily="34" charset="0"/>
              </a:rPr>
              <a:t>sur</a:t>
            </a:r>
            <a:r>
              <a:rPr lang="fr-FR" sz="20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1F4E79"/>
                </a:solidFill>
                <a:latin typeface="Century Gothic" panose="020B0502020202020204" pitchFamily="34" charset="0"/>
              </a:rPr>
              <a:t>Le chien est </a:t>
            </a:r>
            <a:r>
              <a:rPr lang="fr-FR" sz="2000" b="1" dirty="0">
                <a:solidFill>
                  <a:srgbClr val="FF6600"/>
                </a:solidFill>
                <a:latin typeface="Century Gothic" panose="020B0502020202020204" pitchFamily="34" charset="0"/>
              </a:rPr>
              <a:t>sous</a:t>
            </a:r>
            <a:r>
              <a:rPr lang="fr-FR" sz="20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1F4E79"/>
                </a:solidFill>
                <a:latin typeface="Century Gothic" panose="020B0502020202020204" pitchFamily="34" charset="0"/>
              </a:rPr>
              <a:t>Le train est </a:t>
            </a:r>
            <a:r>
              <a:rPr lang="fr-FR" sz="2000" b="1" dirty="0">
                <a:solidFill>
                  <a:srgbClr val="FF6600"/>
                </a:solidFill>
                <a:latin typeface="Century Gothic" panose="020B0502020202020204" pitchFamily="34" charset="0"/>
              </a:rPr>
              <a:t>dans</a:t>
            </a:r>
            <a:r>
              <a:rPr lang="fr-FR" sz="2000" dirty="0">
                <a:solidFill>
                  <a:srgbClr val="1F4E79"/>
                </a:solidFill>
                <a:latin typeface="Century Gothic" panose="020B0502020202020204" pitchFamily="34" charset="0"/>
              </a:rPr>
              <a:t> le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000" dirty="0">
                <a:solidFill>
                  <a:srgbClr val="1F4E79"/>
                </a:solidFill>
                <a:latin typeface="Century Gothic" panose="020B0502020202020204" pitchFamily="34" charset="0"/>
              </a:rPr>
              <a:t>Le vélo est </a:t>
            </a:r>
            <a:r>
              <a:rPr lang="fr-FR" sz="2000" b="1" dirty="0">
                <a:solidFill>
                  <a:srgbClr val="FF6600"/>
                </a:solidFill>
                <a:latin typeface="Century Gothic" panose="020B0502020202020204" pitchFamily="34" charset="0"/>
              </a:rPr>
              <a:t>sur</a:t>
            </a:r>
            <a:r>
              <a:rPr lang="fr-FR" sz="2000" dirty="0">
                <a:solidFill>
                  <a:srgbClr val="1F4E79"/>
                </a:solidFill>
                <a:latin typeface="Century Gothic" panose="020B0502020202020204" pitchFamily="34" charset="0"/>
              </a:rPr>
              <a:t> le bureau.</a:t>
            </a:r>
          </a:p>
        </p:txBody>
      </p:sp>
      <p:pic>
        <p:nvPicPr>
          <p:cNvPr id="48" name="Picture 47" descr="Desk, Furniture, Workspace, Brown, Wood">
            <a:extLst>
              <a:ext uri="{FF2B5EF4-FFF2-40B4-BE49-F238E27FC236}">
                <a16:creationId xmlns:a16="http://schemas.microsoft.com/office/drawing/2014/main" id="{C2F5CB41-8F38-4C3A-9B3C-D6A72C8347F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21262" y="2694167"/>
            <a:ext cx="4771612" cy="3115489"/>
          </a:xfrm>
          <a:prstGeom prst="rect">
            <a:avLst/>
          </a:prstGeom>
          <a:noFill/>
          <a:ln>
            <a:noFill/>
          </a:ln>
        </p:spPr>
      </p:pic>
      <p:pic>
        <p:nvPicPr>
          <p:cNvPr id="41" name="Picture 40" descr="Pc, Computer, Screen, Monitor, Ad">
            <a:extLst>
              <a:ext uri="{FF2B5EF4-FFF2-40B4-BE49-F238E27FC236}">
                <a16:creationId xmlns:a16="http://schemas.microsoft.com/office/drawing/2014/main" id="{13220FF2-C803-4C1A-9CBC-9E487D3E47D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10270620" y="4783397"/>
            <a:ext cx="1202582" cy="749795"/>
          </a:xfrm>
          <a:prstGeom prst="rect">
            <a:avLst/>
          </a:prstGeom>
          <a:noFill/>
          <a:ln>
            <a:noFill/>
          </a:ln>
          <a:extLst>
            <a:ext uri="{53640926-AAD7-44D8-BBD7-CCE9431645EC}">
              <a14:shadowObscured xmlns:a14="http://schemas.microsoft.com/office/drawing/2010/main"/>
            </a:ext>
          </a:extLst>
        </p:spPr>
      </p:pic>
      <p:pic>
        <p:nvPicPr>
          <p:cNvPr id="42" name="Picture 41" descr="Kolo Clip Art">
            <a:extLst>
              <a:ext uri="{FF2B5EF4-FFF2-40B4-BE49-F238E27FC236}">
                <a16:creationId xmlns:a16="http://schemas.microsoft.com/office/drawing/2014/main" id="{33408677-B37F-4A37-B69B-3D84A097CD6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20420235">
            <a:off x="8981493" y="2121582"/>
            <a:ext cx="1083237" cy="742870"/>
          </a:xfrm>
          <a:prstGeom prst="rect">
            <a:avLst/>
          </a:prstGeom>
          <a:noFill/>
          <a:ln>
            <a:noFill/>
          </a:ln>
        </p:spPr>
      </p:pic>
      <p:pic>
        <p:nvPicPr>
          <p:cNvPr id="43" name="Picture 42" descr="Kiddy Train Clip Art">
            <a:extLst>
              <a:ext uri="{FF2B5EF4-FFF2-40B4-BE49-F238E27FC236}">
                <a16:creationId xmlns:a16="http://schemas.microsoft.com/office/drawing/2014/main" id="{963BC872-AE8D-4803-8484-209DF853D1F4}"/>
              </a:ext>
            </a:extLst>
          </p:cNvPr>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10704634" y="3603233"/>
            <a:ext cx="647426" cy="551161"/>
          </a:xfrm>
          <a:prstGeom prst="rect">
            <a:avLst/>
          </a:prstGeom>
          <a:noFill/>
          <a:ln>
            <a:noFill/>
          </a:ln>
        </p:spPr>
      </p:pic>
      <p:pic>
        <p:nvPicPr>
          <p:cNvPr id="44" name="Picture 43" descr="Girl And Boy Clip Art">
            <a:extLst>
              <a:ext uri="{FF2B5EF4-FFF2-40B4-BE49-F238E27FC236}">
                <a16:creationId xmlns:a16="http://schemas.microsoft.com/office/drawing/2014/main" id="{DF334DAB-23E6-442A-B579-5E6821643F42}"/>
              </a:ext>
            </a:extLst>
          </p:cNvPr>
          <p:cNvPicPr/>
          <p:nvPr/>
        </p:nvPicPr>
        <p:blipFill rotWithShape="1">
          <a:blip r:embed="rId9">
            <a:extLst>
              <a:ext uri="{28A0092B-C50C-407E-A947-70E740481C1C}">
                <a14:useLocalDpi xmlns:a14="http://schemas.microsoft.com/office/drawing/2010/main" val="0"/>
              </a:ext>
            </a:extLst>
          </a:blip>
          <a:srcRect l="50000"/>
          <a:stretch/>
        </p:blipFill>
        <p:spPr bwMode="auto">
          <a:xfrm>
            <a:off x="11291572" y="1989392"/>
            <a:ext cx="321445" cy="739918"/>
          </a:xfrm>
          <a:prstGeom prst="rect">
            <a:avLst/>
          </a:prstGeom>
          <a:noFill/>
          <a:ln>
            <a:noFill/>
          </a:ln>
          <a:extLst>
            <a:ext uri="{53640926-AAD7-44D8-BBD7-CCE9431645EC}">
              <a14:shadowObscured xmlns:a14="http://schemas.microsoft.com/office/drawing/2010/main"/>
            </a:ext>
          </a:extLst>
        </p:spPr>
      </p:pic>
      <p:pic>
        <p:nvPicPr>
          <p:cNvPr id="45" name="Picture 44" descr="Dog 03 Drawn With Straight Lines Clip Art">
            <a:extLst>
              <a:ext uri="{FF2B5EF4-FFF2-40B4-BE49-F238E27FC236}">
                <a16:creationId xmlns:a16="http://schemas.microsoft.com/office/drawing/2014/main" id="{45F6C5D7-326C-43F1-8B03-5712E2B0E8D5}"/>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rot="20567791">
            <a:off x="9632919" y="4940521"/>
            <a:ext cx="573280" cy="538409"/>
          </a:xfrm>
          <a:prstGeom prst="rect">
            <a:avLst/>
          </a:prstGeom>
          <a:noFill/>
          <a:ln>
            <a:noFill/>
          </a:ln>
        </p:spPr>
      </p:pic>
      <p:pic>
        <p:nvPicPr>
          <p:cNvPr id="46" name="Picture 45" descr="Present Clip Art">
            <a:extLst>
              <a:ext uri="{FF2B5EF4-FFF2-40B4-BE49-F238E27FC236}">
                <a16:creationId xmlns:a16="http://schemas.microsoft.com/office/drawing/2014/main" id="{E7FC9BE5-4C15-4399-B396-EA4D04F57639}"/>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8284946" y="3620655"/>
            <a:ext cx="592239" cy="553072"/>
          </a:xfrm>
          <a:prstGeom prst="rect">
            <a:avLst/>
          </a:prstGeom>
          <a:noFill/>
          <a:ln>
            <a:noFill/>
          </a:ln>
        </p:spPr>
      </p:pic>
      <p:pic>
        <p:nvPicPr>
          <p:cNvPr id="47" name="Picture 46" descr="Ruler Clip Art">
            <a:extLst>
              <a:ext uri="{FF2B5EF4-FFF2-40B4-BE49-F238E27FC236}">
                <a16:creationId xmlns:a16="http://schemas.microsoft.com/office/drawing/2014/main" id="{0BEB9203-4C47-4041-9818-274EBC9FA891}"/>
              </a:ext>
            </a:extLst>
          </p:cNvPr>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8931111">
            <a:off x="7733817" y="2335027"/>
            <a:ext cx="1066852" cy="692811"/>
          </a:xfrm>
          <a:prstGeom prst="rect">
            <a:avLst/>
          </a:prstGeom>
          <a:noFill/>
          <a:ln>
            <a:noFill/>
          </a:ln>
        </p:spPr>
      </p:pic>
      <p:pic>
        <p:nvPicPr>
          <p:cNvPr id="24" name="Picture 23" descr="Sailing Boat Clip Art">
            <a:extLst>
              <a:ext uri="{FF2B5EF4-FFF2-40B4-BE49-F238E27FC236}">
                <a16:creationId xmlns:a16="http://schemas.microsoft.com/office/drawing/2014/main" id="{6844788A-4F8D-4AE4-9937-AA5870866D3E}"/>
              </a:ext>
            </a:extLst>
          </p:cNvPr>
          <p:cNvPicPr/>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328065">
            <a:off x="8900494" y="3285713"/>
            <a:ext cx="955842" cy="944994"/>
          </a:xfrm>
          <a:prstGeom prst="rect">
            <a:avLst/>
          </a:prstGeom>
          <a:noFill/>
          <a:ln>
            <a:noFill/>
          </a:ln>
        </p:spPr>
      </p:pic>
      <p:pic>
        <p:nvPicPr>
          <p:cNvPr id="25" name="Picture 24" descr="Open Bible 01 Clip Art">
            <a:extLst>
              <a:ext uri="{FF2B5EF4-FFF2-40B4-BE49-F238E27FC236}">
                <a16:creationId xmlns:a16="http://schemas.microsoft.com/office/drawing/2014/main" id="{EDDB7CFB-33D2-47E6-8FB4-033735585380}"/>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rot="918380">
            <a:off x="9770550" y="3599879"/>
            <a:ext cx="952500" cy="676275"/>
          </a:xfrm>
          <a:prstGeom prst="rect">
            <a:avLst/>
          </a:prstGeom>
          <a:noFill/>
          <a:ln>
            <a:noFill/>
          </a:ln>
        </p:spPr>
      </p:pic>
      <p:pic>
        <p:nvPicPr>
          <p:cNvPr id="26" name="Picture 25" descr="Girl And Boy Clip Art">
            <a:extLst>
              <a:ext uri="{FF2B5EF4-FFF2-40B4-BE49-F238E27FC236}">
                <a16:creationId xmlns:a16="http://schemas.microsoft.com/office/drawing/2014/main" id="{5ADEC23F-9560-43CD-BD03-E43FB8694CF7}"/>
              </a:ext>
            </a:extLst>
          </p:cNvPr>
          <p:cNvPicPr/>
          <p:nvPr/>
        </p:nvPicPr>
        <p:blipFill rotWithShape="1">
          <a:blip r:embed="rId9">
            <a:lum bright="70000" contrast="-70000"/>
            <a:extLst>
              <a:ext uri="{28A0092B-C50C-407E-A947-70E740481C1C}">
                <a14:useLocalDpi xmlns:a14="http://schemas.microsoft.com/office/drawing/2010/main" val="0"/>
              </a:ext>
            </a:extLst>
          </a:blip>
          <a:srcRect r="45122"/>
          <a:stretch/>
        </p:blipFill>
        <p:spPr bwMode="auto">
          <a:xfrm>
            <a:off x="11013568" y="1989392"/>
            <a:ext cx="389928" cy="756043"/>
          </a:xfrm>
          <a:prstGeom prst="rect">
            <a:avLst/>
          </a:prstGeom>
          <a:noFill/>
          <a:ln>
            <a:noFill/>
          </a:ln>
          <a:extLst>
            <a:ext uri="{53640926-AAD7-44D8-BBD7-CCE9431645EC}">
              <a14:shadowObscured xmlns:a14="http://schemas.microsoft.com/office/drawing/2010/main"/>
            </a:ext>
          </a:extLst>
        </p:spPr>
      </p:pic>
      <p:sp>
        <p:nvSpPr>
          <p:cNvPr id="28" name="Speech Bubble: Rectangle with Corners Rounded 27">
            <a:extLst>
              <a:ext uri="{FF2B5EF4-FFF2-40B4-BE49-F238E27FC236}">
                <a16:creationId xmlns:a16="http://schemas.microsoft.com/office/drawing/2014/main" id="{EC3CF62B-E052-4DBD-9BB4-1D2EEEF88766}"/>
              </a:ext>
            </a:extLst>
          </p:cNvPr>
          <p:cNvSpPr/>
          <p:nvPr/>
        </p:nvSpPr>
        <p:spPr>
          <a:xfrm>
            <a:off x="10127231" y="2030850"/>
            <a:ext cx="795817" cy="615175"/>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on</a:t>
            </a:r>
          </a:p>
        </p:txBody>
      </p:sp>
      <p:sp>
        <p:nvSpPr>
          <p:cNvPr id="29" name="Speech Bubble: Rectangle with Corners Rounded 28">
            <a:extLst>
              <a:ext uri="{FF2B5EF4-FFF2-40B4-BE49-F238E27FC236}">
                <a16:creationId xmlns:a16="http://schemas.microsoft.com/office/drawing/2014/main" id="{A440E3B1-23EF-4F32-87FF-2445EB521C7A}"/>
              </a:ext>
            </a:extLst>
          </p:cNvPr>
          <p:cNvSpPr/>
          <p:nvPr/>
        </p:nvSpPr>
        <p:spPr>
          <a:xfrm>
            <a:off x="11196484" y="5376591"/>
            <a:ext cx="1111019" cy="543452"/>
          </a:xfrm>
          <a:prstGeom prst="wedgeRoundRectCallout">
            <a:avLst>
              <a:gd name="adj1" fmla="val -27263"/>
              <a:gd name="adj2" fmla="val -6632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bg1"/>
                </a:solidFill>
              </a:rPr>
              <a:t>under</a:t>
            </a:r>
            <a:endParaRPr lang="fr-FR" sz="2400" b="1" dirty="0">
              <a:solidFill>
                <a:schemeClr val="bg1"/>
              </a:solidFill>
            </a:endParaRPr>
          </a:p>
        </p:txBody>
      </p:sp>
      <p:sp>
        <p:nvSpPr>
          <p:cNvPr id="30" name="Speech Bubble: Rectangle with Corners Rounded 29">
            <a:extLst>
              <a:ext uri="{FF2B5EF4-FFF2-40B4-BE49-F238E27FC236}">
                <a16:creationId xmlns:a16="http://schemas.microsoft.com/office/drawing/2014/main" id="{900B8C4A-B0A0-45D8-81CA-EE184A91DBB0}"/>
              </a:ext>
            </a:extLst>
          </p:cNvPr>
          <p:cNvSpPr/>
          <p:nvPr/>
        </p:nvSpPr>
        <p:spPr>
          <a:xfrm>
            <a:off x="11514702" y="3657039"/>
            <a:ext cx="715530" cy="543452"/>
          </a:xfrm>
          <a:prstGeom prst="wedgeRoundRectCallout">
            <a:avLst>
              <a:gd name="adj1" fmla="val -62725"/>
              <a:gd name="adj2" fmla="val -356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in</a:t>
            </a:r>
          </a:p>
        </p:txBody>
      </p:sp>
      <p:pic>
        <p:nvPicPr>
          <p:cNvPr id="31" name="Picture 30" descr="background rectangle">
            <a:extLst>
              <a:ext uri="{FF2B5EF4-FFF2-40B4-BE49-F238E27FC236}">
                <a16:creationId xmlns:a16="http://schemas.microsoft.com/office/drawing/2014/main" id="{F7D89D17-1F08-4067-98D0-22DAABBEBDE4}"/>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AA47E325-689B-4F71-A408-F056E1B584AF}"/>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Sur, dans, sous: devoirs</a:t>
            </a:r>
            <a:endParaRPr lang="en-GB" sz="3600" b="1" dirty="0">
              <a:solidFill>
                <a:schemeClr val="bg1"/>
              </a:solidFill>
            </a:endParaRPr>
          </a:p>
        </p:txBody>
      </p:sp>
      <p:sp>
        <p:nvSpPr>
          <p:cNvPr id="35" name="Rounded Rectangle 46">
            <a:extLst>
              <a:ext uri="{FF2B5EF4-FFF2-40B4-BE49-F238E27FC236}">
                <a16:creationId xmlns:a16="http://schemas.microsoft.com/office/drawing/2014/main" id="{135C267C-C1BB-4307-BD37-F9AC83CB1430}"/>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58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3">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DFED091-3182-49CD-8F30-B48E76C6C3DE}"/>
              </a:ext>
            </a:extLst>
          </p:cNvPr>
          <p:cNvSpPr txBox="1"/>
          <p:nvPr/>
        </p:nvSpPr>
        <p:spPr>
          <a:xfrm>
            <a:off x="259297" y="5623174"/>
            <a:ext cx="6457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vais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au collège samedi.</a:t>
            </a:r>
          </a:p>
        </p:txBody>
      </p:sp>
      <p:pic>
        <p:nvPicPr>
          <p:cNvPr id="12" name="Picture 11" descr="A picture containing room&#10;&#10;Description automatically generated">
            <a:extLst>
              <a:ext uri="{FF2B5EF4-FFF2-40B4-BE49-F238E27FC236}">
                <a16:creationId xmlns:a16="http://schemas.microsoft.com/office/drawing/2014/main" id="{484E4A2D-1D57-49A0-A886-810BFEA58EFC}"/>
              </a:ext>
            </a:extLst>
          </p:cNvPr>
          <p:cNvPicPr>
            <a:picLocks noChangeAspect="1"/>
          </p:cNvPicPr>
          <p:nvPr/>
        </p:nvPicPr>
        <p:blipFill rotWithShape="1">
          <a:blip r:embed="rId3">
            <a:extLst>
              <a:ext uri="{28A0092B-C50C-407E-A947-70E740481C1C}">
                <a14:useLocalDpi xmlns:a14="http://schemas.microsoft.com/office/drawing/2010/main" val="0"/>
              </a:ext>
            </a:extLst>
          </a:blip>
          <a:srcRect l="59596" t="28764" b="20551"/>
          <a:stretch/>
        </p:blipFill>
        <p:spPr>
          <a:xfrm>
            <a:off x="188942" y="2046306"/>
            <a:ext cx="951307" cy="1193402"/>
          </a:xfrm>
          <a:prstGeom prst="rect">
            <a:avLst/>
          </a:prstGeom>
        </p:spPr>
      </p:pic>
      <p:sp>
        <p:nvSpPr>
          <p:cNvPr id="4" name="Title 3"/>
          <p:cNvSpPr>
            <a:spLocks noGrp="1"/>
          </p:cNvSpPr>
          <p:nvPr>
            <p:ph type="title"/>
          </p:nvPr>
        </p:nvSpPr>
        <p:spPr>
          <a:xfrm>
            <a:off x="188942" y="296864"/>
            <a:ext cx="9800878" cy="707849"/>
          </a:xfrm>
        </p:spPr>
        <p:txBody>
          <a:bodyPr>
            <a:noAutofit/>
          </a:bodyPr>
          <a:lstStyle/>
          <a:p>
            <a:r>
              <a:rPr lang="fr-FR" sz="3400" b="1" dirty="0">
                <a:solidFill>
                  <a:schemeClr val="bg1"/>
                </a:solidFill>
              </a:rPr>
              <a:t>Négation</a:t>
            </a:r>
            <a:endParaRPr lang="en-GB" sz="3400" b="1" dirty="0">
              <a:solidFill>
                <a:srgbClr val="FF9933"/>
              </a:solidFill>
            </a:endParaRPr>
          </a:p>
        </p:txBody>
      </p:sp>
      <p:sp>
        <p:nvSpPr>
          <p:cNvPr id="25" name="TextBox 24">
            <a:extLst>
              <a:ext uri="{FF2B5EF4-FFF2-40B4-BE49-F238E27FC236}">
                <a16:creationId xmlns:a16="http://schemas.microsoft.com/office/drawing/2014/main" id="{63E39DC9-73F8-4302-9747-B4D679DF2488}"/>
              </a:ext>
            </a:extLst>
          </p:cNvPr>
          <p:cNvSpPr txBox="1"/>
          <p:nvPr/>
        </p:nvSpPr>
        <p:spPr>
          <a:xfrm>
            <a:off x="175358" y="1295941"/>
            <a:ext cx="11768796" cy="430887"/>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To </a:t>
            </a:r>
            <a:r>
              <a:rPr lang="en-GB" sz="2200" dirty="0">
                <a:solidFill>
                  <a:srgbClr val="1F4E79"/>
                </a:solidFill>
                <a:latin typeface="Century Gothic" panose="020B0502020202020204" pitchFamily="34" charset="0"/>
              </a:rPr>
              <a:t>say that we </a:t>
            </a:r>
            <a:r>
              <a:rPr lang="en-GB" sz="2200" b="1" dirty="0">
                <a:solidFill>
                  <a:srgbClr val="1F4E79"/>
                </a:solidFill>
                <a:latin typeface="Century Gothic" panose="020B0502020202020204" pitchFamily="34" charset="0"/>
              </a:rPr>
              <a:t>do not </a:t>
            </a:r>
            <a:r>
              <a:rPr lang="en-GB" sz="2200" dirty="0">
                <a:solidFill>
                  <a:srgbClr val="1F4E79"/>
                </a:solidFill>
                <a:latin typeface="Century Gothic" panose="020B0502020202020204" pitchFamily="34" charset="0"/>
              </a:rPr>
              <a:t>do something, we 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dd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rPr>
              <a:t>ne…pas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before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  and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after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  the verb.</a:t>
            </a:r>
          </a:p>
        </p:txBody>
      </p:sp>
      <p:sp>
        <p:nvSpPr>
          <p:cNvPr id="26" name="TextBox 25">
            <a:extLst>
              <a:ext uri="{FF2B5EF4-FFF2-40B4-BE49-F238E27FC236}">
                <a16:creationId xmlns:a16="http://schemas.microsoft.com/office/drawing/2014/main" id="{A45E8137-6E4B-47C0-85EF-7FB730818AE0}"/>
              </a:ext>
            </a:extLst>
          </p:cNvPr>
          <p:cNvSpPr txBox="1"/>
          <p:nvPr/>
        </p:nvSpPr>
        <p:spPr>
          <a:xfrm>
            <a:off x="7450316" y="1295941"/>
            <a:ext cx="120296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before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5" name="Speech Bubble: Rectangle with Corners Rounded 54">
            <a:extLst>
              <a:ext uri="{FF2B5EF4-FFF2-40B4-BE49-F238E27FC236}">
                <a16:creationId xmlns:a16="http://schemas.microsoft.com/office/drawing/2014/main" id="{D2FEED76-9670-42D5-B2C0-334FFEAFBC55}"/>
              </a:ext>
            </a:extLst>
          </p:cNvPr>
          <p:cNvSpPr/>
          <p:nvPr/>
        </p:nvSpPr>
        <p:spPr>
          <a:xfrm>
            <a:off x="6998858" y="2075200"/>
            <a:ext cx="5059933" cy="1259573"/>
          </a:xfrm>
          <a:prstGeom prst="wedgeRoundRectCallout">
            <a:avLst>
              <a:gd name="adj1" fmla="val -53316"/>
              <a:gd name="adj2" fmla="val -2302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In front of a vowel </a:t>
            </a:r>
            <a:r>
              <a:rPr lang="en-GB" sz="2600" b="1" dirty="0">
                <a:solidFill>
                  <a:schemeClr val="bg1"/>
                </a:solidFill>
                <a:latin typeface="Century Gothic" panose="020F0302020204030204"/>
              </a:rPr>
              <a:t>ne</a:t>
            </a:r>
            <a:r>
              <a:rPr lang="en-GB" sz="2600" dirty="0">
                <a:solidFill>
                  <a:schemeClr val="bg1"/>
                </a:solidFill>
                <a:latin typeface="Century Gothic" panose="020F0302020204030204"/>
              </a:rPr>
              <a:t> </a:t>
            </a:r>
            <a:r>
              <a:rPr lang="en-GB" sz="2600" dirty="0">
                <a:solidFill>
                  <a:schemeClr val="bg1"/>
                </a:solidFill>
                <a:latin typeface="Century Gothic" panose="020F0302020204030204"/>
                <a:sym typeface="Wingdings" panose="05000000000000000000" pitchFamily="2" charset="2"/>
              </a:rPr>
              <a:t> </a:t>
            </a:r>
            <a:r>
              <a:rPr lang="en-GB" sz="2600" b="1" dirty="0">
                <a:solidFill>
                  <a:schemeClr val="bg1"/>
                </a:solidFill>
                <a:latin typeface="Century Gothic" panose="020F0302020204030204"/>
                <a:sym typeface="Wingdings" panose="05000000000000000000" pitchFamily="2" charset="2"/>
              </a:rPr>
              <a:t>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sym typeface="Wingdings" panose="05000000000000000000" pitchFamily="2" charset="2"/>
              </a:rPr>
              <a:t>For example: </a:t>
            </a:r>
            <a:r>
              <a:rPr kumimoji="0" lang="en-GB" sz="2600" i="0" u="none" strike="noStrike" kern="1200" cap="none" spc="0" normalizeH="0" baseline="0" noProof="0" dirty="0">
                <a:ln>
                  <a:noFill/>
                </a:ln>
                <a:solidFill>
                  <a:schemeClr val="bg1"/>
                </a:solidFill>
                <a:effectLst/>
                <a:uLnTx/>
                <a:uFillTx/>
                <a:latin typeface="Century Gothic" panose="020F0302020204030204"/>
                <a:sym typeface="Wingdings" panose="05000000000000000000" pitchFamily="2" charset="2"/>
              </a:rPr>
              <a:t>Je </a:t>
            </a:r>
            <a:r>
              <a:rPr kumimoji="0" lang="en-GB" sz="2600" b="1" i="0" u="none" strike="noStrike" kern="1200" cap="none" spc="0" normalizeH="0" baseline="0" noProof="0" dirty="0" err="1">
                <a:ln>
                  <a:noFill/>
                </a:ln>
                <a:solidFill>
                  <a:srgbClr val="FF6600"/>
                </a:solidFill>
                <a:effectLst/>
                <a:uLnTx/>
                <a:uFillTx/>
                <a:latin typeface="Century Gothic" panose="020F0302020204030204"/>
                <a:sym typeface="Wingdings" panose="05000000000000000000" pitchFamily="2" charset="2"/>
              </a:rPr>
              <a:t>n’</a:t>
            </a:r>
            <a:r>
              <a:rPr kumimoji="0" lang="en-GB" sz="2600" b="1"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a</a:t>
            </a:r>
            <a:r>
              <a:rPr kumimoji="0" lang="en-GB" sz="2600"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ime</a:t>
            </a:r>
            <a:r>
              <a:rPr kumimoji="0" lang="en-GB" sz="2600" i="0" u="none" strike="noStrike" kern="1200" cap="none" spc="0" normalizeH="0" noProof="0" dirty="0">
                <a:ln>
                  <a:noFill/>
                </a:ln>
                <a:solidFill>
                  <a:schemeClr val="bg1"/>
                </a:solidFill>
                <a:effectLst/>
                <a:uLnTx/>
                <a:uFillTx/>
                <a:latin typeface="Century Gothic" panose="020F0302020204030204"/>
                <a:sym typeface="Wingdings" panose="05000000000000000000" pitchFamily="2" charset="2"/>
              </a:rPr>
              <a:t> pas</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56" name="Speech Bubble: Rectangle with Corners Rounded 55">
            <a:extLst>
              <a:ext uri="{FF2B5EF4-FFF2-40B4-BE49-F238E27FC236}">
                <a16:creationId xmlns:a16="http://schemas.microsoft.com/office/drawing/2014/main" id="{810EF073-A56D-4AFF-9872-7947BF3D951D}"/>
              </a:ext>
            </a:extLst>
          </p:cNvPr>
          <p:cNvSpPr/>
          <p:nvPr/>
        </p:nvSpPr>
        <p:spPr>
          <a:xfrm>
            <a:off x="7284039" y="3977698"/>
            <a:ext cx="4660115" cy="1699931"/>
          </a:xfrm>
          <a:prstGeom prst="wedgeRoundRectCallout">
            <a:avLst>
              <a:gd name="adj1" fmla="val 22934"/>
              <a:gd name="adj2" fmla="val -58604"/>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Similar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rPr>
              <a:t>je </a:t>
            </a:r>
            <a:r>
              <a:rPr lang="en-GB" sz="2600" b="1" dirty="0">
                <a:solidFill>
                  <a:schemeClr val="bg1"/>
                </a:solidFill>
                <a:latin typeface="Century Gothic" panose="020F0302020204030204"/>
                <a:sym typeface="Wingdings" panose="05000000000000000000" pitchFamily="2" charset="2"/>
              </a:rPr>
              <a:t> j’</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j’</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ime</a:t>
            </a:r>
            <a:endParaRPr lang="en-GB" sz="2600" dirty="0">
              <a:solidFill>
                <a:schemeClr val="bg1"/>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sym typeface="Wingdings" panose="05000000000000000000" pitchFamily="2" charset="2"/>
              </a:rPr>
              <a:t>le  l’</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l’</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mi</a:t>
            </a:r>
            <a:endParaRPr lang="en-GB" sz="2600" dirty="0">
              <a:solidFill>
                <a:schemeClr val="bg1"/>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err="1">
                <a:solidFill>
                  <a:schemeClr val="bg1"/>
                </a:solidFill>
                <a:latin typeface="Century Gothic" panose="020F0302020204030204"/>
              </a:rPr>
              <a:t>ce</a:t>
            </a:r>
            <a:r>
              <a:rPr lang="en-GB" sz="2600" b="1" dirty="0">
                <a:solidFill>
                  <a:schemeClr val="bg1"/>
                </a:solidFill>
                <a:latin typeface="Century Gothic" panose="020F0302020204030204"/>
              </a:rPr>
              <a:t> </a:t>
            </a:r>
            <a:r>
              <a:rPr lang="en-GB" sz="2600" b="1" dirty="0">
                <a:solidFill>
                  <a:schemeClr val="bg1"/>
                </a:solidFill>
                <a:latin typeface="Century Gothic" panose="020F0302020204030204"/>
                <a:sym typeface="Wingdings" panose="05000000000000000000" pitchFamily="2" charset="2"/>
              </a:rPr>
              <a:t> c’</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c’</a:t>
            </a:r>
            <a:r>
              <a:rPr lang="en-GB" sz="2600" b="1" dirty="0" err="1">
                <a:solidFill>
                  <a:schemeClr val="bg1"/>
                </a:solidFill>
                <a:latin typeface="Century Gothic" panose="020F0302020204030204"/>
                <a:sym typeface="Wingdings" panose="05000000000000000000" pitchFamily="2" charset="2"/>
              </a:rPr>
              <a:t>e</a:t>
            </a:r>
            <a:r>
              <a:rPr lang="en-GB" sz="2600" dirty="0" err="1">
                <a:solidFill>
                  <a:schemeClr val="bg1"/>
                </a:solidFill>
                <a:latin typeface="Century Gothic" panose="020F0302020204030204"/>
                <a:sym typeface="Wingdings" panose="05000000000000000000" pitchFamily="2" charset="2"/>
              </a:rPr>
              <a:t>st</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91" name="TextBox 90">
            <a:extLst>
              <a:ext uri="{FF2B5EF4-FFF2-40B4-BE49-F238E27FC236}">
                <a16:creationId xmlns:a16="http://schemas.microsoft.com/office/drawing/2014/main" id="{42395C03-A1BF-427E-BAEA-0F26CE2FEC47}"/>
              </a:ext>
            </a:extLst>
          </p:cNvPr>
          <p:cNvSpPr txBox="1"/>
          <p:nvPr/>
        </p:nvSpPr>
        <p:spPr>
          <a:xfrm>
            <a:off x="9191945" y="1292408"/>
            <a:ext cx="82835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after</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D1399F02-B7C4-4780-BE9A-A0008E999BF0}"/>
              </a:ext>
            </a:extLst>
          </p:cNvPr>
          <p:cNvSpPr txBox="1"/>
          <p:nvPr/>
        </p:nvSpPr>
        <p:spPr>
          <a:xfrm>
            <a:off x="247845" y="3518126"/>
            <a:ext cx="6468698" cy="1785104"/>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If the sentence is longer and contains more words after the verb, keep the same structure: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Spot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baseline="0" dirty="0">
                <a:solidFill>
                  <a:srgbClr val="1F4E79"/>
                </a:solidFill>
                <a:latin typeface="Century Gothic" panose="020B0502020202020204" pitchFamily="34" charset="0"/>
              </a:rPr>
              <a:t>Place </a:t>
            </a:r>
            <a:r>
              <a:rPr lang="en-GB" sz="2200" b="1" dirty="0">
                <a:solidFill>
                  <a:srgbClr val="1F4E79"/>
                </a:solidFill>
                <a:latin typeface="Century Gothic" panose="020B0502020202020204" pitchFamily="34" charset="0"/>
              </a:rPr>
              <a:t>ne</a:t>
            </a:r>
            <a:r>
              <a:rPr lang="en-GB" sz="2200" dirty="0">
                <a:solidFill>
                  <a:srgbClr val="1F4E79"/>
                </a:solidFill>
                <a:latin typeface="Century Gothic" panose="020B0502020202020204" pitchFamily="34" charset="0"/>
              </a:rPr>
              <a:t>…</a:t>
            </a:r>
            <a:r>
              <a:rPr lang="en-GB" sz="2200" b="1" dirty="0">
                <a:solidFill>
                  <a:srgbClr val="1F4E79"/>
                </a:solidFill>
                <a:latin typeface="Century Gothic" panose="020B0502020202020204" pitchFamily="34" charset="0"/>
              </a:rPr>
              <a:t>pas</a:t>
            </a:r>
            <a:r>
              <a:rPr lang="en-GB" sz="2200" dirty="0">
                <a:solidFill>
                  <a:srgbClr val="1F4E79"/>
                </a:solidFill>
                <a:latin typeface="Century Gothic" panose="020B0502020202020204" pitchFamily="34" charset="0"/>
              </a:rPr>
              <a:t>  </a:t>
            </a:r>
            <a:r>
              <a:rPr lang="en-GB" sz="2200" b="1" dirty="0">
                <a:solidFill>
                  <a:srgbClr val="FF6600"/>
                </a:solidFill>
                <a:latin typeface="Century Gothic" panose="020B0502020202020204" pitchFamily="34" charset="0"/>
              </a:rPr>
              <a:t>before</a:t>
            </a:r>
            <a:r>
              <a:rPr lang="en-GB" sz="2200" dirty="0">
                <a:solidFill>
                  <a:srgbClr val="1F4E79"/>
                </a:solidFill>
                <a:latin typeface="Century Gothic" panose="020B0502020202020204" pitchFamily="34" charset="0"/>
              </a:rPr>
              <a:t> and </a:t>
            </a:r>
            <a:r>
              <a:rPr lang="en-GB" sz="2200" b="1" dirty="0">
                <a:solidFill>
                  <a:srgbClr val="FF6600"/>
                </a:solidFill>
                <a:latin typeface="Century Gothic" panose="020B0502020202020204" pitchFamily="34" charset="0"/>
              </a:rPr>
              <a:t>after</a:t>
            </a:r>
            <a:r>
              <a:rPr lang="en-GB" sz="2200" dirty="0">
                <a:solidFill>
                  <a:srgbClr val="1F4E79"/>
                </a:solidFill>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dirty="0">
                <a:solidFill>
                  <a:srgbClr val="1F4E79"/>
                </a:solidFill>
                <a:latin typeface="Century Gothic" panose="020B0502020202020204" pitchFamily="34" charset="0"/>
              </a:rPr>
              <a:t>Continue the sentence</a:t>
            </a:r>
          </a:p>
        </p:txBody>
      </p:sp>
      <p:sp>
        <p:nvSpPr>
          <p:cNvPr id="99" name="TextBox 98">
            <a:extLst>
              <a:ext uri="{FF2B5EF4-FFF2-40B4-BE49-F238E27FC236}">
                <a16:creationId xmlns:a16="http://schemas.microsoft.com/office/drawing/2014/main" id="{A7005CF1-A876-4FA1-A953-C1A45D754BB3}"/>
              </a:ext>
            </a:extLst>
          </p:cNvPr>
          <p:cNvSpPr txBox="1"/>
          <p:nvPr/>
        </p:nvSpPr>
        <p:spPr>
          <a:xfrm>
            <a:off x="1058328" y="2357681"/>
            <a:ext cx="3258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parle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endParaRPr kumimoji="0" lang="fr-FR"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nvGrpSpPr>
          <p:cNvPr id="100" name="Group 99">
            <a:extLst>
              <a:ext uri="{FF2B5EF4-FFF2-40B4-BE49-F238E27FC236}">
                <a16:creationId xmlns:a16="http://schemas.microsoft.com/office/drawing/2014/main" id="{89CED3DE-5803-4F26-BADA-2E52A43C7925}"/>
              </a:ext>
            </a:extLst>
          </p:cNvPr>
          <p:cNvGrpSpPr/>
          <p:nvPr/>
        </p:nvGrpSpPr>
        <p:grpSpPr>
          <a:xfrm>
            <a:off x="1746237" y="2403070"/>
            <a:ext cx="472908" cy="523220"/>
            <a:chOff x="9353480" y="3358354"/>
            <a:chExt cx="472908" cy="523220"/>
          </a:xfrm>
        </p:grpSpPr>
        <p:sp>
          <p:nvSpPr>
            <p:cNvPr id="101" name="TextBox 100">
              <a:extLst>
                <a:ext uri="{FF2B5EF4-FFF2-40B4-BE49-F238E27FC236}">
                  <a16:creationId xmlns:a16="http://schemas.microsoft.com/office/drawing/2014/main" id="{4A4EF00F-B8E4-4CE8-8422-BC7CCEC8E512}"/>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2" name="Picture 101">
              <a:extLst>
                <a:ext uri="{FF2B5EF4-FFF2-40B4-BE49-F238E27FC236}">
                  <a16:creationId xmlns:a16="http://schemas.microsoft.com/office/drawing/2014/main" id="{86A613BE-2936-4AAB-BC76-8D0D219CFC48}"/>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103" name="Group 102">
            <a:extLst>
              <a:ext uri="{FF2B5EF4-FFF2-40B4-BE49-F238E27FC236}">
                <a16:creationId xmlns:a16="http://schemas.microsoft.com/office/drawing/2014/main" id="{9F65CE9E-99F6-483F-806D-899DE9C2D8B5}"/>
              </a:ext>
            </a:extLst>
          </p:cNvPr>
          <p:cNvGrpSpPr/>
          <p:nvPr/>
        </p:nvGrpSpPr>
        <p:grpSpPr>
          <a:xfrm>
            <a:off x="3375276" y="2402478"/>
            <a:ext cx="734136" cy="523220"/>
            <a:chOff x="10020300" y="4170217"/>
            <a:chExt cx="734136" cy="523220"/>
          </a:xfrm>
        </p:grpSpPr>
        <p:sp>
          <p:nvSpPr>
            <p:cNvPr id="104" name="TextBox 103">
              <a:extLst>
                <a:ext uri="{FF2B5EF4-FFF2-40B4-BE49-F238E27FC236}">
                  <a16:creationId xmlns:a16="http://schemas.microsoft.com/office/drawing/2014/main" id="{5380D3FE-02A9-40BF-8841-4D75F8931095}"/>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5" name="Picture 104">
              <a:extLst>
                <a:ext uri="{FF2B5EF4-FFF2-40B4-BE49-F238E27FC236}">
                  <a16:creationId xmlns:a16="http://schemas.microsoft.com/office/drawing/2014/main" id="{B53867A9-CDE9-480F-8733-A8A207FB2380}"/>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115" name="TextBox 114">
            <a:extLst>
              <a:ext uri="{FF2B5EF4-FFF2-40B4-BE49-F238E27FC236}">
                <a16:creationId xmlns:a16="http://schemas.microsoft.com/office/drawing/2014/main" id="{B4237868-3C17-46A6-97DB-93D126DA3549}"/>
              </a:ext>
            </a:extLst>
          </p:cNvPr>
          <p:cNvSpPr txBox="1"/>
          <p:nvPr/>
        </p:nvSpPr>
        <p:spPr>
          <a:xfrm>
            <a:off x="2359236" y="5623174"/>
            <a:ext cx="858744" cy="523220"/>
          </a:xfrm>
          <a:prstGeom prst="rect">
            <a:avLst/>
          </a:prstGeom>
          <a:solidFill>
            <a:schemeClr val="bg1"/>
          </a:solid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solidFill>
                <a:effectLst/>
                <a:uLnTx/>
                <a:uFillTx/>
                <a:latin typeface="Century Gothic" panose="020B0502020202020204" pitchFamily="34" charset="0"/>
              </a:defRPr>
            </a:lvl1pPr>
          </a:lstStyle>
          <a:p>
            <a:r>
              <a:rPr lang="fr-FR" dirty="0"/>
              <a:t>pas</a:t>
            </a:r>
          </a:p>
        </p:txBody>
      </p:sp>
      <p:sp>
        <p:nvSpPr>
          <p:cNvPr id="116" name="TextBox 115">
            <a:extLst>
              <a:ext uri="{FF2B5EF4-FFF2-40B4-BE49-F238E27FC236}">
                <a16:creationId xmlns:a16="http://schemas.microsoft.com/office/drawing/2014/main" id="{FF4029C2-3C06-4BEE-9E80-BFB41013D2D7}"/>
              </a:ext>
            </a:extLst>
          </p:cNvPr>
          <p:cNvSpPr txBox="1"/>
          <p:nvPr/>
        </p:nvSpPr>
        <p:spPr>
          <a:xfrm>
            <a:off x="782975" y="5623174"/>
            <a:ext cx="749467" cy="52322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ne</a:t>
            </a:r>
          </a:p>
        </p:txBody>
      </p:sp>
      <p:grpSp>
        <p:nvGrpSpPr>
          <p:cNvPr id="5" name="Group 4">
            <a:extLst>
              <a:ext uri="{FF2B5EF4-FFF2-40B4-BE49-F238E27FC236}">
                <a16:creationId xmlns:a16="http://schemas.microsoft.com/office/drawing/2014/main" id="{076991AA-0209-4517-8520-83BE5D43921C}"/>
              </a:ext>
            </a:extLst>
          </p:cNvPr>
          <p:cNvGrpSpPr/>
          <p:nvPr/>
        </p:nvGrpSpPr>
        <p:grpSpPr>
          <a:xfrm>
            <a:off x="921254" y="5638205"/>
            <a:ext cx="472908" cy="523220"/>
            <a:chOff x="9353480" y="3358354"/>
            <a:chExt cx="472908" cy="523220"/>
          </a:xfrm>
        </p:grpSpPr>
        <p:sp>
          <p:nvSpPr>
            <p:cNvPr id="94" name="TextBox 93">
              <a:extLst>
                <a:ext uri="{FF2B5EF4-FFF2-40B4-BE49-F238E27FC236}">
                  <a16:creationId xmlns:a16="http://schemas.microsoft.com/office/drawing/2014/main" id="{9DD7E778-F831-46C1-AB62-3A495AD91805}"/>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5" name="Picture 94">
              <a:extLst>
                <a:ext uri="{FF2B5EF4-FFF2-40B4-BE49-F238E27FC236}">
                  <a16:creationId xmlns:a16="http://schemas.microsoft.com/office/drawing/2014/main" id="{1A34E11F-1ECB-4619-A2C3-C34F11D4452C}"/>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6" name="Group 5">
            <a:extLst>
              <a:ext uri="{FF2B5EF4-FFF2-40B4-BE49-F238E27FC236}">
                <a16:creationId xmlns:a16="http://schemas.microsoft.com/office/drawing/2014/main" id="{6E994542-B7F6-40CC-970A-6DE8615E5303}"/>
              </a:ext>
            </a:extLst>
          </p:cNvPr>
          <p:cNvGrpSpPr/>
          <p:nvPr/>
        </p:nvGrpSpPr>
        <p:grpSpPr>
          <a:xfrm>
            <a:off x="2452223" y="5638205"/>
            <a:ext cx="734136" cy="523220"/>
            <a:chOff x="10020300" y="4170217"/>
            <a:chExt cx="734136" cy="523220"/>
          </a:xfrm>
        </p:grpSpPr>
        <p:sp>
          <p:nvSpPr>
            <p:cNvPr id="97" name="TextBox 96">
              <a:extLst>
                <a:ext uri="{FF2B5EF4-FFF2-40B4-BE49-F238E27FC236}">
                  <a16:creationId xmlns:a16="http://schemas.microsoft.com/office/drawing/2014/main" id="{4B84AECB-5440-47D9-81B2-8D5FC970E24A}"/>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8" name="Picture 97">
              <a:extLst>
                <a:ext uri="{FF2B5EF4-FFF2-40B4-BE49-F238E27FC236}">
                  <a16:creationId xmlns:a16="http://schemas.microsoft.com/office/drawing/2014/main" id="{6C34B4CF-F6B3-4464-BA59-1E29313E91BD}"/>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28" name="Speech Bubble: Rectangle with Corners Rounded 27">
            <a:extLst>
              <a:ext uri="{FF2B5EF4-FFF2-40B4-BE49-F238E27FC236}">
                <a16:creationId xmlns:a16="http://schemas.microsoft.com/office/drawing/2014/main" id="{1FBF283A-8C8D-4D61-977E-2E3D4A74140C}"/>
              </a:ext>
            </a:extLst>
          </p:cNvPr>
          <p:cNvSpPr/>
          <p:nvPr/>
        </p:nvSpPr>
        <p:spPr>
          <a:xfrm>
            <a:off x="1486586" y="3618330"/>
            <a:ext cx="4312703" cy="1699931"/>
          </a:xfrm>
          <a:prstGeom prst="wedgeRoundRectCallout">
            <a:avLst>
              <a:gd name="adj1" fmla="val -19551"/>
              <a:gd name="adj2" fmla="val 6610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err="1">
                <a:solidFill>
                  <a:schemeClr val="bg1"/>
                </a:solidFill>
              </a:rPr>
              <a:t>What</a:t>
            </a:r>
            <a:r>
              <a:rPr lang="fr-FR" sz="2200" dirty="0">
                <a:solidFill>
                  <a:schemeClr val="bg1"/>
                </a:solidFill>
              </a:rPr>
              <a:t> </a:t>
            </a:r>
            <a:r>
              <a:rPr lang="fr-FR" sz="2200" dirty="0" err="1">
                <a:solidFill>
                  <a:schemeClr val="bg1"/>
                </a:solidFill>
              </a:rPr>
              <a:t>happens</a:t>
            </a:r>
            <a:r>
              <a:rPr lang="fr-FR" sz="2200" dirty="0">
                <a:solidFill>
                  <a:schemeClr val="bg1"/>
                </a:solidFill>
              </a:rPr>
              <a:t> if </a:t>
            </a:r>
            <a:r>
              <a:rPr lang="fr-FR" sz="2200" i="1" dirty="0">
                <a:solidFill>
                  <a:schemeClr val="bg1"/>
                </a:solidFill>
              </a:rPr>
              <a:t>pas</a:t>
            </a:r>
            <a:r>
              <a:rPr lang="fr-FR" sz="2200" dirty="0">
                <a:solidFill>
                  <a:schemeClr val="bg1"/>
                </a:solidFill>
              </a:rPr>
              <a:t> </a:t>
            </a:r>
            <a:r>
              <a:rPr lang="fr-FR" sz="2200" dirty="0" err="1">
                <a:solidFill>
                  <a:schemeClr val="bg1"/>
                </a:solidFill>
              </a:rPr>
              <a:t>comes</a:t>
            </a:r>
            <a:r>
              <a:rPr lang="fr-FR" sz="2200" dirty="0">
                <a:solidFill>
                  <a:schemeClr val="bg1"/>
                </a:solidFill>
              </a:rPr>
              <a:t> </a:t>
            </a:r>
            <a:r>
              <a:rPr lang="fr-FR" sz="2200" dirty="0" err="1">
                <a:solidFill>
                  <a:schemeClr val="bg1"/>
                </a:solidFill>
              </a:rPr>
              <a:t>before</a:t>
            </a:r>
            <a:r>
              <a:rPr lang="fr-FR" sz="2200" dirty="0">
                <a:solidFill>
                  <a:schemeClr val="bg1"/>
                </a:solidFill>
              </a:rPr>
              <a:t> a </a:t>
            </a:r>
            <a:r>
              <a:rPr lang="fr-FR" sz="2200" dirty="0" err="1">
                <a:solidFill>
                  <a:schemeClr val="bg1"/>
                </a:solidFill>
              </a:rPr>
              <a:t>vowel</a:t>
            </a:r>
            <a:r>
              <a:rPr lang="fr-FR" sz="2200" dirty="0">
                <a:solidFill>
                  <a:schemeClr val="bg1"/>
                </a:solidFill>
              </a:rPr>
              <a:t>?</a:t>
            </a:r>
          </a:p>
          <a:p>
            <a:pPr lvl="0" algn="ctr">
              <a:defRPr/>
            </a:pPr>
            <a:r>
              <a:rPr lang="fr-FR" sz="2200" dirty="0">
                <a:solidFill>
                  <a:schemeClr val="bg1"/>
                </a:solidFill>
              </a:rPr>
              <a:t>Je ne vais pa</a:t>
            </a:r>
            <a:r>
              <a:rPr lang="fr-FR" sz="2200" b="1" dirty="0">
                <a:solidFill>
                  <a:schemeClr val="bg1"/>
                </a:solidFill>
              </a:rPr>
              <a:t>s</a:t>
            </a:r>
            <a:r>
              <a:rPr lang="fr-FR" sz="2200" dirty="0">
                <a:solidFill>
                  <a:schemeClr val="bg1"/>
                </a:solidFill>
              </a:rPr>
              <a:t> </a:t>
            </a:r>
            <a:r>
              <a:rPr lang="fr-FR" sz="2200" b="1" dirty="0">
                <a:solidFill>
                  <a:schemeClr val="bg1"/>
                </a:solidFill>
              </a:rPr>
              <a:t>a</a:t>
            </a:r>
            <a:r>
              <a:rPr lang="fr-FR" sz="2200" dirty="0">
                <a:solidFill>
                  <a:schemeClr val="bg1"/>
                </a:solidFill>
              </a:rPr>
              <a:t>u collège.</a:t>
            </a:r>
          </a:p>
        </p:txBody>
      </p:sp>
      <p:sp>
        <p:nvSpPr>
          <p:cNvPr id="30" name="Arc 29">
            <a:extLst>
              <a:ext uri="{FF2B5EF4-FFF2-40B4-BE49-F238E27FC236}">
                <a16:creationId xmlns:a16="http://schemas.microsoft.com/office/drawing/2014/main" id="{6A78C1B8-A841-45F5-B1D7-AED58AB8E017}"/>
              </a:ext>
            </a:extLst>
          </p:cNvPr>
          <p:cNvSpPr/>
          <p:nvPr/>
        </p:nvSpPr>
        <p:spPr>
          <a:xfrm rot="8257527">
            <a:off x="3652461" y="4624000"/>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31" name="Picture 30" descr="background rectangle">
            <a:extLst>
              <a:ext uri="{FF2B5EF4-FFF2-40B4-BE49-F238E27FC236}">
                <a16:creationId xmlns:a16="http://schemas.microsoft.com/office/drawing/2014/main" id="{4A3600C1-BAC9-49FE-959C-35EA3199B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BDBF7E92-9044-4B35-A01E-334C286771F4}"/>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Négation</a:t>
            </a:r>
            <a:endParaRPr lang="en-GB" sz="3600" b="1" dirty="0">
              <a:solidFill>
                <a:schemeClr val="bg1"/>
              </a:solidFill>
            </a:endParaRPr>
          </a:p>
        </p:txBody>
      </p:sp>
      <p:sp>
        <p:nvSpPr>
          <p:cNvPr id="33" name="Rounded Rectangle 46">
            <a:extLst>
              <a:ext uri="{FF2B5EF4-FFF2-40B4-BE49-F238E27FC236}">
                <a16:creationId xmlns:a16="http://schemas.microsoft.com/office/drawing/2014/main" id="{3E079301-4774-45F1-A6CB-30377ADFD43C}"/>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1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5" grpId="0" animBg="1"/>
      <p:bldP spid="26" grpId="0"/>
      <p:bldP spid="55" grpId="0" animBg="1"/>
      <p:bldP spid="56" grpId="0" animBg="1"/>
      <p:bldP spid="91" grpId="0"/>
      <p:bldP spid="92" grpId="0" animBg="1"/>
      <p:bldP spid="99" grpId="0"/>
      <p:bldP spid="115" grpId="0" animBg="1"/>
      <p:bldP spid="116" grpId="0" animBg="1"/>
      <p:bldP spid="28"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6" name="TextBox 5"/>
          <p:cNvSpPr txBox="1"/>
          <p:nvPr/>
        </p:nvSpPr>
        <p:spPr>
          <a:xfrm>
            <a:off x="1104404" y="1747159"/>
            <a:ext cx="10640291"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Tu ne vas pa</a:t>
            </a:r>
            <a:r>
              <a:rPr lang="fr-FR" sz="6600" b="1" dirty="0">
                <a:solidFill>
                  <a:srgbClr val="FF6600"/>
                </a:solidFill>
                <a:latin typeface="Century Gothic" panose="020B0502020202020204" pitchFamily="34" charset="0"/>
              </a:rPr>
              <a:t>s à </a:t>
            </a:r>
            <a:r>
              <a:rPr lang="fr-FR" sz="6600" b="1" dirty="0">
                <a:solidFill>
                  <a:srgbClr val="5B9BD5">
                    <a:lumMod val="50000"/>
                  </a:srgbClr>
                </a:solidFill>
                <a:latin typeface="Century Gothic" panose="020B0502020202020204" pitchFamily="34" charset="0"/>
              </a:rPr>
              <a:t>l'école.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3" name="tu ne vas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You don’t</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go / aren’t going to </a:t>
            </a:r>
            <a:r>
              <a:rPr kumimoji="0" lang="en-GB" sz="3600" b="1" i="0" u="none" strike="noStrike" kern="0" cap="none" spc="0" normalizeH="0" noProof="0" dirty="0" err="1">
                <a:ln>
                  <a:noFill/>
                </a:ln>
                <a:solidFill>
                  <a:srgbClr val="5B9BD5">
                    <a:lumMod val="50000"/>
                  </a:srgbClr>
                </a:solidFill>
                <a:effectLst/>
                <a:uLnTx/>
                <a:uFillTx/>
                <a:latin typeface="Century Gothic" panose="020B0502020202020204" pitchFamily="34" charset="0"/>
                <a:ea typeface="+mn-ea"/>
                <a:cs typeface="Arial"/>
                <a:sym typeface="Arial"/>
              </a:rPr>
              <a:t>schoo</a:t>
            </a:r>
            <a:r>
              <a:rPr lang="en-GB" sz="3600" b="1" kern="0" dirty="0">
                <a:solidFill>
                  <a:srgbClr val="5B9BD5">
                    <a:lumMod val="50000"/>
                  </a:srgbClr>
                </a:solidFill>
                <a:latin typeface="Century Gothic" panose="020B0502020202020204" pitchFamily="34" charset="0"/>
                <a:cs typeface="Arial"/>
                <a:sym typeface="Arial"/>
              </a:rPr>
              <a:t>l</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3" name="Arc 12">
            <a:extLst>
              <a:ext uri="{FF2B5EF4-FFF2-40B4-BE49-F238E27FC236}">
                <a16:creationId xmlns:a16="http://schemas.microsoft.com/office/drawing/2014/main" id="{BBEDF7A1-D7E2-4EF4-84E0-07724C0EF18B}"/>
              </a:ext>
            </a:extLst>
          </p:cNvPr>
          <p:cNvSpPr/>
          <p:nvPr/>
        </p:nvSpPr>
        <p:spPr>
          <a:xfrm rot="7751927">
            <a:off x="6274990" y="1899500"/>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0A87B214-87DA-4CC7-9B67-30DD671D08A5}"/>
              </a:ext>
            </a:extLst>
          </p:cNvPr>
          <p:cNvGrpSpPr/>
          <p:nvPr/>
        </p:nvGrpSpPr>
        <p:grpSpPr>
          <a:xfrm>
            <a:off x="9915896" y="4206531"/>
            <a:ext cx="1967290" cy="1967290"/>
            <a:chOff x="9915896" y="4206531"/>
            <a:chExt cx="1967290" cy="196729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p:blipFill>
          <p:spPr>
            <a:xfrm>
              <a:off x="9915896" y="4206531"/>
              <a:ext cx="1967290" cy="1967290"/>
            </a:xfrm>
            <a:prstGeom prst="rect">
              <a:avLst/>
            </a:prstGeom>
          </p:spPr>
        </p:pic>
        <p:sp>
          <p:nvSpPr>
            <p:cNvPr id="9" name="Multiplication Sign 8">
              <a:extLst>
                <a:ext uri="{FF2B5EF4-FFF2-40B4-BE49-F238E27FC236}">
                  <a16:creationId xmlns:a16="http://schemas.microsoft.com/office/drawing/2014/main" id="{B1C887B2-767C-4DDF-85DC-6D752011AAD1}"/>
                </a:ext>
              </a:extLst>
            </p:cNvPr>
            <p:cNvSpPr/>
            <p:nvPr/>
          </p:nvSpPr>
          <p:spPr>
            <a:xfrm>
              <a:off x="10438410" y="4717162"/>
              <a:ext cx="1306285" cy="1124857"/>
            </a:xfrm>
            <a:prstGeom prst="mathMultiply">
              <a:avLst/>
            </a:prstGeom>
            <a:solidFill>
              <a:srgbClr val="FF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13" descr="background rectangle">
            <a:extLst>
              <a:ext uri="{FF2B5EF4-FFF2-40B4-BE49-F238E27FC236}">
                <a16:creationId xmlns:a16="http://schemas.microsoft.com/office/drawing/2014/main" id="{9990781E-4C6E-482A-9646-1C92B047722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C6D0DB12-0612-4437-9AA4-F0DCD840AFFE}"/>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La liaison avec ‘ne…pas’  </a:t>
            </a:r>
            <a:endParaRPr lang="en-GB" sz="3600" b="1" kern="0" dirty="0">
              <a:solidFill>
                <a:schemeClr val="bg1"/>
              </a:solidFill>
            </a:endParaRPr>
          </a:p>
        </p:txBody>
      </p:sp>
      <p:sp>
        <p:nvSpPr>
          <p:cNvPr id="2" name="Rounded Rectangle 46">
            <a:extLst>
              <a:ext uri="{FF2B5EF4-FFF2-40B4-BE49-F238E27FC236}">
                <a16:creationId xmlns:a16="http://schemas.microsoft.com/office/drawing/2014/main" id="{6D36FE6C-5553-4F1F-A8C8-80515A94C79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95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ne vas 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6" name="TextBox 5"/>
          <p:cNvSpPr txBox="1"/>
          <p:nvPr/>
        </p:nvSpPr>
        <p:spPr>
          <a:xfrm>
            <a:off x="561860" y="1747159"/>
            <a:ext cx="11182835"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Je n'habite pa</a:t>
            </a:r>
            <a:r>
              <a:rPr lang="fr-FR" sz="6600" b="1" dirty="0">
                <a:solidFill>
                  <a:srgbClr val="FF6600"/>
                </a:solidFill>
                <a:latin typeface="Century Gothic" panose="020B0502020202020204" pitchFamily="34" charset="0"/>
              </a:rPr>
              <a:t>s</a:t>
            </a:r>
            <a:r>
              <a:rPr lang="fr-FR" sz="6600" b="1" dirty="0">
                <a:solidFill>
                  <a:srgbClr val="5B9BD5">
                    <a:lumMod val="50000"/>
                  </a:srgbClr>
                </a:solidFill>
                <a:latin typeface="Century Gothic" panose="020B0502020202020204" pitchFamily="34" charset="0"/>
              </a:rPr>
              <a:t> </a:t>
            </a:r>
            <a:r>
              <a:rPr lang="fr-FR" sz="6600" b="1" dirty="0">
                <a:solidFill>
                  <a:srgbClr val="FF6600"/>
                </a:solidFill>
                <a:latin typeface="Century Gothic" panose="020B0502020202020204" pitchFamily="34" charset="0"/>
              </a:rPr>
              <a:t>e</a:t>
            </a:r>
            <a:r>
              <a:rPr lang="fr-FR" sz="6600" b="1" dirty="0">
                <a:solidFill>
                  <a:srgbClr val="5B9BD5">
                    <a:lumMod val="50000"/>
                  </a:srgbClr>
                </a:solidFill>
                <a:latin typeface="Century Gothic" panose="020B0502020202020204" pitchFamily="34" charset="0"/>
              </a:rPr>
              <a:t>n Écosse..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Action Button: Forward or Next 6">
            <a:hlinkClick r:id="" action="ppaction://noaction" highlightClick="1">
              <a:snd r:embed="rId3" name="je n'habite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don’t live / am not living in Scotland.</a:t>
            </a:r>
          </a:p>
        </p:txBody>
      </p:sp>
      <p:sp>
        <p:nvSpPr>
          <p:cNvPr id="13" name="Arc 12">
            <a:extLst>
              <a:ext uri="{FF2B5EF4-FFF2-40B4-BE49-F238E27FC236}">
                <a16:creationId xmlns:a16="http://schemas.microsoft.com/office/drawing/2014/main" id="{BBEDF7A1-D7E2-4EF4-84E0-07724C0EF18B}"/>
              </a:ext>
            </a:extLst>
          </p:cNvPr>
          <p:cNvSpPr/>
          <p:nvPr/>
        </p:nvSpPr>
        <p:spPr>
          <a:xfrm rot="7913054">
            <a:off x="6495328" y="1910567"/>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FD436DA-B8F4-46F4-96E7-9A41AB905B5E}"/>
              </a:ext>
            </a:extLst>
          </p:cNvPr>
          <p:cNvGrpSpPr/>
          <p:nvPr/>
        </p:nvGrpSpPr>
        <p:grpSpPr>
          <a:xfrm>
            <a:off x="9827046" y="3429001"/>
            <a:ext cx="1996465" cy="2784078"/>
            <a:chOff x="10037273" y="3753462"/>
            <a:chExt cx="1872648" cy="2608029"/>
          </a:xfrm>
        </p:grpSpPr>
        <p:pic>
          <p:nvPicPr>
            <p:cNvPr id="5122" name="Picture 2" descr="Map Of Scotland Clip Art">
              <a:extLst>
                <a:ext uri="{FF2B5EF4-FFF2-40B4-BE49-F238E27FC236}">
                  <a16:creationId xmlns:a16="http://schemas.microsoft.com/office/drawing/2014/main" id="{133CDB60-950E-4C9B-8E40-6EAD13692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273" y="3753462"/>
              <a:ext cx="1707422" cy="23311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me 2 Clip Art">
              <a:extLst>
                <a:ext uri="{FF2B5EF4-FFF2-40B4-BE49-F238E27FC236}">
                  <a16:creationId xmlns:a16="http://schemas.microsoft.com/office/drawing/2014/main" id="{5CF623FE-CD56-4DBA-95C9-0D129640F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866" y="5150606"/>
              <a:ext cx="573811" cy="601998"/>
            </a:xfrm>
            <a:prstGeom prst="rect">
              <a:avLst/>
            </a:prstGeom>
            <a:noFill/>
            <a:extLst>
              <a:ext uri="{909E8E84-426E-40DD-AFC4-6F175D3DCCD1}">
                <a14:hiddenFill xmlns:a14="http://schemas.microsoft.com/office/drawing/2010/main">
                  <a:solidFill>
                    <a:srgbClr val="FFFFFF"/>
                  </a:solidFill>
                </a14:hiddenFill>
              </a:ext>
            </a:extLst>
          </p:spPr>
        </p:pic>
        <p:sp>
          <p:nvSpPr>
            <p:cNvPr id="9" name="Multiplication Sign 8">
              <a:extLst>
                <a:ext uri="{FF2B5EF4-FFF2-40B4-BE49-F238E27FC236}">
                  <a16:creationId xmlns:a16="http://schemas.microsoft.com/office/drawing/2014/main" id="{B1C887B2-767C-4DDF-85DC-6D752011AAD1}"/>
                </a:ext>
              </a:extLst>
            </p:cNvPr>
            <p:cNvSpPr/>
            <p:nvPr/>
          </p:nvSpPr>
          <p:spPr>
            <a:xfrm>
              <a:off x="10978944" y="5475712"/>
              <a:ext cx="930977" cy="885779"/>
            </a:xfrm>
            <a:prstGeom prst="mathMultiply">
              <a:avLst/>
            </a:prstGeom>
            <a:solidFill>
              <a:srgbClr val="FF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7" name="Title 3">
            <a:extLst>
              <a:ext uri="{FF2B5EF4-FFF2-40B4-BE49-F238E27FC236}">
                <a16:creationId xmlns:a16="http://schemas.microsoft.com/office/drawing/2014/main" id="{62455430-B09E-4E2D-A9C8-59F8833E34F4}"/>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La liaison avec ‘ne…pas’  </a:t>
            </a:r>
            <a:endParaRPr lang="en-GB" sz="3600" b="1" kern="0" dirty="0">
              <a:solidFill>
                <a:schemeClr val="bg1"/>
              </a:solidFill>
            </a:endParaRPr>
          </a:p>
        </p:txBody>
      </p:sp>
      <p:pic>
        <p:nvPicPr>
          <p:cNvPr id="18" name="Picture 17" descr="background rectangle">
            <a:extLst>
              <a:ext uri="{FF2B5EF4-FFF2-40B4-BE49-F238E27FC236}">
                <a16:creationId xmlns:a16="http://schemas.microsoft.com/office/drawing/2014/main" id="{9CBB1FC3-9CB6-49E5-94A4-C10E633305C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64742EEC-8397-4499-9A2B-301FFDC699D3}"/>
              </a:ext>
            </a:extLst>
          </p:cNvPr>
          <p:cNvSpPr txBox="1">
            <a:spLocks/>
          </p:cNvSpPr>
          <p:nvPr/>
        </p:nvSpPr>
        <p:spPr>
          <a:xfrm>
            <a:off x="0" y="296864"/>
            <a:ext cx="5842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kern="0">
                <a:solidFill>
                  <a:schemeClr val="bg1"/>
                </a:solidFill>
              </a:rPr>
              <a:t>La liaison avec ‘ne…pas’</a:t>
            </a:r>
            <a:endParaRPr lang="en-GB" sz="3200" b="1" kern="0" dirty="0">
              <a:solidFill>
                <a:schemeClr val="bg1"/>
              </a:solidFill>
            </a:endParaRPr>
          </a:p>
        </p:txBody>
      </p:sp>
      <p:sp>
        <p:nvSpPr>
          <p:cNvPr id="20" name="Rounded Rectangle 46">
            <a:extLst>
              <a:ext uri="{FF2B5EF4-FFF2-40B4-BE49-F238E27FC236}">
                <a16:creationId xmlns:a16="http://schemas.microsoft.com/office/drawing/2014/main" id="{54C32B0C-4988-47EB-A1FA-42C2A9DB9DB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95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n'habite 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6" name="Picture 2" descr="person looking into a microscope">
            <a:extLst>
              <a:ext uri="{FF2B5EF4-FFF2-40B4-BE49-F238E27FC236}">
                <a16:creationId xmlns:a16="http://schemas.microsoft.com/office/drawing/2014/main" id="{14294537-EFB7-4CDC-A2B3-DCD4EFF9E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84CA14-A60B-40C1-A863-DA38B6A6CCF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1735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6" name="TextBox 5"/>
          <p:cNvSpPr txBox="1"/>
          <p:nvPr/>
        </p:nvSpPr>
        <p:spPr>
          <a:xfrm>
            <a:off x="760935" y="1965445"/>
            <a:ext cx="10804686" cy="830997"/>
          </a:xfrm>
          <a:prstGeom prst="rect">
            <a:avLst/>
          </a:prstGeom>
          <a:noFill/>
        </p:spPr>
        <p:txBody>
          <a:bodyPr wrap="square" rtlCol="0">
            <a:spAutoFit/>
          </a:bodyPr>
          <a:lstStyle/>
          <a:p>
            <a:pPr lvl="0">
              <a:buClr>
                <a:srgbClr val="000000"/>
              </a:buClr>
              <a:defRPr/>
            </a:pPr>
            <a:r>
              <a:rPr lang="fr-FR" sz="4800" b="1" dirty="0">
                <a:solidFill>
                  <a:srgbClr val="5B9BD5">
                    <a:lumMod val="50000"/>
                  </a:srgbClr>
                </a:solidFill>
                <a:latin typeface="Century Gothic" panose="020B0502020202020204" pitchFamily="34" charset="0"/>
              </a:rPr>
              <a:t>Nous n'aimons pa</a:t>
            </a:r>
            <a:r>
              <a:rPr lang="fr-FR" sz="4800" b="1" dirty="0">
                <a:solidFill>
                  <a:srgbClr val="FF6600"/>
                </a:solidFill>
                <a:latin typeface="Century Gothic" panose="020B0502020202020204" pitchFamily="34" charset="0"/>
              </a:rPr>
              <a:t>s</a:t>
            </a:r>
            <a:r>
              <a:rPr lang="fr-FR" sz="4800" b="1" dirty="0">
                <a:solidFill>
                  <a:srgbClr val="5B9BD5">
                    <a:lumMod val="50000"/>
                  </a:srgbClr>
                </a:solidFill>
                <a:latin typeface="Century Gothic" panose="020B0502020202020204" pitchFamily="34" charset="0"/>
              </a:rPr>
              <a:t> </a:t>
            </a:r>
            <a:r>
              <a:rPr lang="fr-FR" sz="4800" b="1" dirty="0">
                <a:solidFill>
                  <a:srgbClr val="FF6600"/>
                </a:solidFill>
                <a:latin typeface="Century Gothic" panose="020B0502020202020204" pitchFamily="34" charset="0"/>
              </a:rPr>
              <a:t>é</a:t>
            </a:r>
            <a:r>
              <a:rPr lang="fr-FR" sz="4800" b="1" dirty="0">
                <a:solidFill>
                  <a:srgbClr val="5B9BD5">
                    <a:lumMod val="50000"/>
                  </a:srgbClr>
                </a:solidFill>
                <a:latin typeface="Century Gothic" panose="020B0502020202020204" pitchFamily="34" charset="0"/>
              </a:rPr>
              <a:t>couter la radio.</a:t>
            </a:r>
            <a:endParaRPr kumimoji="0" lang="en-GB" sz="4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3" name="nous n'aimons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534786" y="3017291"/>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We don’t </a:t>
            </a:r>
            <a:r>
              <a:rPr lang="en-GB" sz="3600" b="1" kern="0" dirty="0">
                <a:solidFill>
                  <a:srgbClr val="5B9BD5">
                    <a:lumMod val="50000"/>
                  </a:srgbClr>
                </a:solidFill>
                <a:latin typeface="Century Gothic" panose="020B0502020202020204" pitchFamily="34" charset="0"/>
                <a:cs typeface="Arial"/>
                <a:sym typeface="Arial"/>
              </a:rPr>
              <a:t>like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listening</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to</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the radio.</a:t>
            </a:r>
          </a:p>
        </p:txBody>
      </p:sp>
      <p:sp>
        <p:nvSpPr>
          <p:cNvPr id="13" name="Arc 12">
            <a:extLst>
              <a:ext uri="{FF2B5EF4-FFF2-40B4-BE49-F238E27FC236}">
                <a16:creationId xmlns:a16="http://schemas.microsoft.com/office/drawing/2014/main" id="{BBEDF7A1-D7E2-4EF4-84E0-07724C0EF18B}"/>
              </a:ext>
            </a:extLst>
          </p:cNvPr>
          <p:cNvSpPr/>
          <p:nvPr/>
        </p:nvSpPr>
        <p:spPr>
          <a:xfrm rot="8027456">
            <a:off x="6153221" y="2117098"/>
            <a:ext cx="653151" cy="711476"/>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17485037-4DEE-4DAA-87A1-471F9595F413}"/>
              </a:ext>
            </a:extLst>
          </p:cNvPr>
          <p:cNvGrpSpPr/>
          <p:nvPr/>
        </p:nvGrpSpPr>
        <p:grpSpPr>
          <a:xfrm>
            <a:off x="9563347" y="4578916"/>
            <a:ext cx="1950048" cy="1365723"/>
            <a:chOff x="9563347" y="4578916"/>
            <a:chExt cx="1950048" cy="1365723"/>
          </a:xfrm>
        </p:grpSpPr>
        <p:pic>
          <p:nvPicPr>
            <p:cNvPr id="4098" name="Picture 2" descr="Old Alarm Clock Radio Clip Art">
              <a:extLst>
                <a:ext uri="{FF2B5EF4-FFF2-40B4-BE49-F238E27FC236}">
                  <a16:creationId xmlns:a16="http://schemas.microsoft.com/office/drawing/2014/main" id="{319E7B6D-AEEC-4184-B437-4D2C5B677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490" y="4578916"/>
              <a:ext cx="1296905" cy="1350943"/>
            </a:xfrm>
            <a:prstGeom prst="rect">
              <a:avLst/>
            </a:prstGeom>
            <a:noFill/>
            <a:extLst>
              <a:ext uri="{909E8E84-426E-40DD-AFC4-6F175D3DCCD1}">
                <a14:hiddenFill xmlns:a14="http://schemas.microsoft.com/office/drawing/2010/main">
                  <a:solidFill>
                    <a:srgbClr val="FFFFFF"/>
                  </a:solidFill>
                </a14:hiddenFill>
              </a:ext>
            </a:extLst>
          </p:spPr>
        </p:pic>
        <p:sp>
          <p:nvSpPr>
            <p:cNvPr id="16" name="Multiplication Sign 15">
              <a:extLst>
                <a:ext uri="{FF2B5EF4-FFF2-40B4-BE49-F238E27FC236}">
                  <a16:creationId xmlns:a16="http://schemas.microsoft.com/office/drawing/2014/main" id="{6FD23547-4FA4-4600-9175-B7AD7939A8B8}"/>
                </a:ext>
              </a:extLst>
            </p:cNvPr>
            <p:cNvSpPr/>
            <p:nvPr/>
          </p:nvSpPr>
          <p:spPr>
            <a:xfrm>
              <a:off x="9563347" y="4819782"/>
              <a:ext cx="1306285" cy="1124857"/>
            </a:xfrm>
            <a:prstGeom prst="mathMultiply">
              <a:avLst/>
            </a:prstGeom>
            <a:solidFill>
              <a:srgbClr val="FF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13" descr="background rectangle">
            <a:extLst>
              <a:ext uri="{FF2B5EF4-FFF2-40B4-BE49-F238E27FC236}">
                <a16:creationId xmlns:a16="http://schemas.microsoft.com/office/drawing/2014/main" id="{34312710-ACD6-4D16-ACF3-F67087C6C33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D1FF2F13-79B7-42DD-8DBC-11C02A31A903}"/>
              </a:ext>
            </a:extLst>
          </p:cNvPr>
          <p:cNvSpPr txBox="1">
            <a:spLocks/>
          </p:cNvSpPr>
          <p:nvPr/>
        </p:nvSpPr>
        <p:spPr>
          <a:xfrm>
            <a:off x="0" y="296864"/>
            <a:ext cx="5842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kern="0">
                <a:solidFill>
                  <a:schemeClr val="bg1"/>
                </a:solidFill>
              </a:rPr>
              <a:t>La liaison avec ‘ne…pas’</a:t>
            </a:r>
            <a:endParaRPr lang="en-GB" sz="3200" b="1" kern="0" dirty="0">
              <a:solidFill>
                <a:schemeClr val="bg1"/>
              </a:solidFill>
            </a:endParaRPr>
          </a:p>
        </p:txBody>
      </p:sp>
      <p:sp>
        <p:nvSpPr>
          <p:cNvPr id="17" name="Rounded Rectangle 46">
            <a:extLst>
              <a:ext uri="{FF2B5EF4-FFF2-40B4-BE49-F238E27FC236}">
                <a16:creationId xmlns:a16="http://schemas.microsoft.com/office/drawing/2014/main" id="{B592A65B-6DE7-4F0D-89F8-624362BD7D0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495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nous n'aimons 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6" name="TextBox 5"/>
          <p:cNvSpPr txBox="1"/>
          <p:nvPr/>
        </p:nvSpPr>
        <p:spPr>
          <a:xfrm>
            <a:off x="594910" y="1722536"/>
            <a:ext cx="11149785" cy="954107"/>
          </a:xfrm>
          <a:prstGeom prst="rect">
            <a:avLst/>
          </a:prstGeom>
          <a:noFill/>
        </p:spPr>
        <p:txBody>
          <a:bodyPr wrap="square" rtlCol="0">
            <a:spAutoFit/>
          </a:bodyPr>
          <a:lstStyle/>
          <a:p>
            <a:pPr lvl="0">
              <a:buClr>
                <a:srgbClr val="000000"/>
              </a:buClr>
              <a:defRPr/>
            </a:pPr>
            <a:r>
              <a:rPr lang="fr-FR" sz="5600" b="1" dirty="0">
                <a:solidFill>
                  <a:srgbClr val="5B9BD5">
                    <a:lumMod val="50000"/>
                  </a:srgbClr>
                </a:solidFill>
                <a:latin typeface="Century Gothic" panose="020B0502020202020204" pitchFamily="34" charset="0"/>
              </a:rPr>
              <a:t>La situation n'est pa</a:t>
            </a:r>
            <a:r>
              <a:rPr lang="fr-FR" sz="5600" b="1" dirty="0">
                <a:solidFill>
                  <a:srgbClr val="FF6600"/>
                </a:solidFill>
                <a:latin typeface="Century Gothic" panose="020B0502020202020204" pitchFamily="34" charset="0"/>
              </a:rPr>
              <a:t>s</a:t>
            </a:r>
            <a:r>
              <a:rPr lang="fr-FR" sz="5600" b="1" dirty="0">
                <a:solidFill>
                  <a:srgbClr val="5B9BD5">
                    <a:lumMod val="50000"/>
                  </a:srgbClr>
                </a:solidFill>
                <a:latin typeface="Century Gothic" panose="020B0502020202020204" pitchFamily="34" charset="0"/>
              </a:rPr>
              <a:t> </a:t>
            </a:r>
            <a:r>
              <a:rPr lang="fr-FR" sz="5600" b="1" dirty="0">
                <a:solidFill>
                  <a:srgbClr val="FF6600"/>
                </a:solidFill>
                <a:latin typeface="Century Gothic" panose="020B0502020202020204" pitchFamily="34" charset="0"/>
              </a:rPr>
              <a:t>a</a:t>
            </a:r>
            <a:r>
              <a:rPr lang="fr-FR" sz="5600" b="1" dirty="0">
                <a:solidFill>
                  <a:srgbClr val="5B9BD5">
                    <a:lumMod val="50000"/>
                  </a:srgbClr>
                </a:solidFill>
                <a:latin typeface="Century Gothic" panose="020B0502020202020204" pitchFamily="34" charset="0"/>
              </a:rPr>
              <a:t>musante.</a:t>
            </a:r>
            <a:endParaRPr kumimoji="0" lang="en-GB" sz="5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3" name="la situation n'est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situation isn’t funny.</a:t>
            </a:r>
          </a:p>
        </p:txBody>
      </p:sp>
      <p:sp>
        <p:nvSpPr>
          <p:cNvPr id="13" name="Arc 12">
            <a:extLst>
              <a:ext uri="{FF2B5EF4-FFF2-40B4-BE49-F238E27FC236}">
                <a16:creationId xmlns:a16="http://schemas.microsoft.com/office/drawing/2014/main" id="{BBEDF7A1-D7E2-4EF4-84E0-07724C0EF18B}"/>
              </a:ext>
            </a:extLst>
          </p:cNvPr>
          <p:cNvSpPr/>
          <p:nvPr/>
        </p:nvSpPr>
        <p:spPr>
          <a:xfrm rot="7839426">
            <a:off x="7359011" y="1671572"/>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mn-cs"/>
              <a:sym typeface="Arial"/>
            </a:endParaRPr>
          </a:p>
        </p:txBody>
      </p:sp>
      <p:grpSp>
        <p:nvGrpSpPr>
          <p:cNvPr id="14" name="Group 13">
            <a:extLst>
              <a:ext uri="{FF2B5EF4-FFF2-40B4-BE49-F238E27FC236}">
                <a16:creationId xmlns:a16="http://schemas.microsoft.com/office/drawing/2014/main" id="{72EA699C-CB64-46F2-B027-693606AEA196}"/>
              </a:ext>
            </a:extLst>
          </p:cNvPr>
          <p:cNvGrpSpPr/>
          <p:nvPr/>
        </p:nvGrpSpPr>
        <p:grpSpPr>
          <a:xfrm>
            <a:off x="7564686" y="2732443"/>
            <a:ext cx="4555245" cy="3245276"/>
            <a:chOff x="7564686" y="2732443"/>
            <a:chExt cx="4555245" cy="3245276"/>
          </a:xfrm>
        </p:grpSpPr>
        <p:pic>
          <p:nvPicPr>
            <p:cNvPr id="6146" name="Picture 2" descr="Television, Tv, Broken, Smashed, Electronics">
              <a:extLst>
                <a:ext uri="{FF2B5EF4-FFF2-40B4-BE49-F238E27FC236}">
                  <a16:creationId xmlns:a16="http://schemas.microsoft.com/office/drawing/2014/main" id="{9713E6A6-A068-462C-A5FE-981075AAD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3089" y="4867678"/>
              <a:ext cx="1571740" cy="11100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ppy Running Dog Clip Art">
              <a:extLst>
                <a:ext uri="{FF2B5EF4-FFF2-40B4-BE49-F238E27FC236}">
                  <a16:creationId xmlns:a16="http://schemas.microsoft.com/office/drawing/2014/main" id="{0B673FF5-BCA7-49D7-BF0F-056194084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4686" y="5195903"/>
              <a:ext cx="1347959" cy="781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oll&#10;&#10;Description automatically generated">
              <a:extLst>
                <a:ext uri="{FF2B5EF4-FFF2-40B4-BE49-F238E27FC236}">
                  <a16:creationId xmlns:a16="http://schemas.microsoft.com/office/drawing/2014/main" id="{6561FBD6-6C72-4378-A17D-8C68B8E03E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7986" y="2732443"/>
              <a:ext cx="2521945" cy="2521945"/>
            </a:xfrm>
            <a:prstGeom prst="rect">
              <a:avLst/>
            </a:prstGeom>
          </p:spPr>
        </p:pic>
      </p:grpSp>
      <p:pic>
        <p:nvPicPr>
          <p:cNvPr id="15" name="Picture 14" descr="background rectangle">
            <a:extLst>
              <a:ext uri="{FF2B5EF4-FFF2-40B4-BE49-F238E27FC236}">
                <a16:creationId xmlns:a16="http://schemas.microsoft.com/office/drawing/2014/main" id="{BF8AA18A-9221-4361-B61B-5B6ACDB5292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6FB34E8D-9C55-4984-8503-384364D2BC86}"/>
              </a:ext>
            </a:extLst>
          </p:cNvPr>
          <p:cNvSpPr txBox="1">
            <a:spLocks/>
          </p:cNvSpPr>
          <p:nvPr/>
        </p:nvSpPr>
        <p:spPr>
          <a:xfrm>
            <a:off x="0" y="296864"/>
            <a:ext cx="5842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kern="0">
                <a:solidFill>
                  <a:schemeClr val="bg1"/>
                </a:solidFill>
              </a:rPr>
              <a:t>La liaison avec ‘ne…pas’</a:t>
            </a:r>
            <a:endParaRPr lang="en-GB" sz="3200" b="1" kern="0" dirty="0">
              <a:solidFill>
                <a:schemeClr val="bg1"/>
              </a:solidFill>
            </a:endParaRPr>
          </a:p>
        </p:txBody>
      </p:sp>
      <p:sp>
        <p:nvSpPr>
          <p:cNvPr id="17" name="Rounded Rectangle 46">
            <a:extLst>
              <a:ext uri="{FF2B5EF4-FFF2-40B4-BE49-F238E27FC236}">
                <a16:creationId xmlns:a16="http://schemas.microsoft.com/office/drawing/2014/main" id="{6342C47F-EE45-4994-A854-C6D64093EE40}"/>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32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a situation n'est 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6" name="TextBox 5"/>
          <p:cNvSpPr txBox="1"/>
          <p:nvPr/>
        </p:nvSpPr>
        <p:spPr>
          <a:xfrm>
            <a:off x="902525" y="1751015"/>
            <a:ext cx="10640291"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Elle ne fait pa</a:t>
            </a:r>
            <a:r>
              <a:rPr lang="fr-FR" sz="6600" b="1" dirty="0">
                <a:solidFill>
                  <a:srgbClr val="FF6600"/>
                </a:solidFill>
                <a:latin typeface="Century Gothic" panose="020B0502020202020204" pitchFamily="34" charset="0"/>
              </a:rPr>
              <a:t>s</a:t>
            </a:r>
            <a:r>
              <a:rPr lang="fr-FR" sz="6600" b="1" dirty="0">
                <a:solidFill>
                  <a:srgbClr val="5B9BD5">
                    <a:lumMod val="50000"/>
                  </a:srgbClr>
                </a:solidFill>
                <a:latin typeface="Century Gothic" panose="020B0502020202020204" pitchFamily="34" charset="0"/>
              </a:rPr>
              <a:t> </a:t>
            </a:r>
            <a:r>
              <a:rPr lang="fr-FR" sz="6600" b="1" dirty="0">
                <a:solidFill>
                  <a:srgbClr val="FF6600"/>
                </a:solidFill>
                <a:latin typeface="Century Gothic" panose="020B0502020202020204" pitchFamily="34" charset="0"/>
              </a:rPr>
              <a:t>a</a:t>
            </a:r>
            <a:r>
              <a:rPr lang="fr-FR" sz="6600" b="1" dirty="0">
                <a:solidFill>
                  <a:srgbClr val="5B9BD5">
                    <a:lumMod val="50000"/>
                  </a:srgbClr>
                </a:solidFill>
                <a:latin typeface="Century Gothic" panose="020B0502020202020204" pitchFamily="34" charset="0"/>
              </a:rPr>
              <a:t>ttention.</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Action Button: Forward or Next 6">
            <a:hlinkClick r:id="" action="ppaction://noaction" highlightClick="1">
              <a:snd r:embed="rId3" name="elle ne fait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doesn’t pay</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isn’t paying attention.</a:t>
            </a:r>
          </a:p>
        </p:txBody>
      </p:sp>
      <p:sp>
        <p:nvSpPr>
          <p:cNvPr id="13" name="Arc 12">
            <a:extLst>
              <a:ext uri="{FF2B5EF4-FFF2-40B4-BE49-F238E27FC236}">
                <a16:creationId xmlns:a16="http://schemas.microsoft.com/office/drawing/2014/main" id="{BBEDF7A1-D7E2-4EF4-84E0-07724C0EF18B}"/>
              </a:ext>
            </a:extLst>
          </p:cNvPr>
          <p:cNvSpPr/>
          <p:nvPr/>
        </p:nvSpPr>
        <p:spPr>
          <a:xfrm rot="7905738">
            <a:off x="6488537" y="1860323"/>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3C45DB67-C53D-4169-BD50-98838178D85F}"/>
              </a:ext>
            </a:extLst>
          </p:cNvPr>
          <p:cNvGrpSpPr/>
          <p:nvPr/>
        </p:nvGrpSpPr>
        <p:grpSpPr>
          <a:xfrm>
            <a:off x="9233052" y="3452423"/>
            <a:ext cx="2676869" cy="3058750"/>
            <a:chOff x="9233052" y="3452423"/>
            <a:chExt cx="2676869" cy="3058750"/>
          </a:xfrm>
        </p:grpSpPr>
        <p:pic>
          <p:nvPicPr>
            <p:cNvPr id="8" name="Picture 7" descr="A close up of a logo&#10;&#10;Description automatically generated">
              <a:extLst>
                <a:ext uri="{FF2B5EF4-FFF2-40B4-BE49-F238E27FC236}">
                  <a16:creationId xmlns:a16="http://schemas.microsoft.com/office/drawing/2014/main" id="{8A9E61D8-4643-4717-B69D-0D68E4B82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052" y="4720932"/>
              <a:ext cx="1790241" cy="1790241"/>
            </a:xfrm>
            <a:prstGeom prst="rect">
              <a:avLst/>
            </a:prstGeom>
          </p:spPr>
        </p:pic>
        <p:sp>
          <p:nvSpPr>
            <p:cNvPr id="14" name="Thought Bubble: Cloud 13">
              <a:extLst>
                <a:ext uri="{FF2B5EF4-FFF2-40B4-BE49-F238E27FC236}">
                  <a16:creationId xmlns:a16="http://schemas.microsoft.com/office/drawing/2014/main" id="{0BFA3A4E-620B-4875-BC29-94C3539BDD0A}"/>
                </a:ext>
              </a:extLst>
            </p:cNvPr>
            <p:cNvSpPr/>
            <p:nvPr/>
          </p:nvSpPr>
          <p:spPr>
            <a:xfrm>
              <a:off x="10525930" y="3452423"/>
              <a:ext cx="1383991" cy="1176049"/>
            </a:xfrm>
            <a:prstGeom prst="cloudCallout">
              <a:avLst>
                <a:gd name="adj1" fmla="val -46145"/>
                <a:gd name="adj2" fmla="val 728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Cartoon Cat 3 Clip Art">
              <a:extLst>
                <a:ext uri="{FF2B5EF4-FFF2-40B4-BE49-F238E27FC236}">
                  <a16:creationId xmlns:a16="http://schemas.microsoft.com/office/drawing/2014/main" id="{FED6F256-6732-45D6-B82D-5BC31F437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4827" y="3740285"/>
              <a:ext cx="757989" cy="568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background rectangle">
            <a:extLst>
              <a:ext uri="{FF2B5EF4-FFF2-40B4-BE49-F238E27FC236}">
                <a16:creationId xmlns:a16="http://schemas.microsoft.com/office/drawing/2014/main" id="{67347352-ACF5-44D1-A3A4-574CCB2DB0E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24D6E82B-129E-4D8D-AB10-11D503FF6775}"/>
              </a:ext>
            </a:extLst>
          </p:cNvPr>
          <p:cNvSpPr txBox="1">
            <a:spLocks/>
          </p:cNvSpPr>
          <p:nvPr/>
        </p:nvSpPr>
        <p:spPr>
          <a:xfrm>
            <a:off x="0" y="296864"/>
            <a:ext cx="5842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kern="0">
                <a:solidFill>
                  <a:schemeClr val="bg1"/>
                </a:solidFill>
              </a:rPr>
              <a:t>La liaison avec ‘ne…pas’</a:t>
            </a:r>
            <a:endParaRPr lang="en-GB" sz="3200" b="1" kern="0" dirty="0">
              <a:solidFill>
                <a:schemeClr val="bg1"/>
              </a:solidFill>
            </a:endParaRPr>
          </a:p>
        </p:txBody>
      </p:sp>
      <p:sp>
        <p:nvSpPr>
          <p:cNvPr id="18" name="Rounded Rectangle 46">
            <a:extLst>
              <a:ext uri="{FF2B5EF4-FFF2-40B4-BE49-F238E27FC236}">
                <a16:creationId xmlns:a16="http://schemas.microsoft.com/office/drawing/2014/main" id="{66EFE34C-17EF-48E1-89CD-754DA395FB4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43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ne fait 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6" name="TextBox 5"/>
          <p:cNvSpPr txBox="1"/>
          <p:nvPr/>
        </p:nvSpPr>
        <p:spPr>
          <a:xfrm>
            <a:off x="1104404" y="1747159"/>
            <a:ext cx="10640291"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Ce n'est pa</a:t>
            </a:r>
            <a:r>
              <a:rPr lang="fr-FR" sz="6600" b="1" dirty="0">
                <a:solidFill>
                  <a:srgbClr val="FF6600"/>
                </a:solidFill>
                <a:latin typeface="Century Gothic" panose="020B0502020202020204" pitchFamily="34" charset="0"/>
              </a:rPr>
              <a:t>s</a:t>
            </a:r>
            <a:r>
              <a:rPr lang="fr-FR" sz="6600" b="1" dirty="0">
                <a:solidFill>
                  <a:srgbClr val="5B9BD5">
                    <a:lumMod val="50000"/>
                  </a:srgbClr>
                </a:solidFill>
                <a:latin typeface="Century Gothic" panose="020B0502020202020204" pitchFamily="34" charset="0"/>
              </a:rPr>
              <a:t> </a:t>
            </a:r>
            <a:r>
              <a:rPr lang="fr-FR" sz="6600" b="1" dirty="0">
                <a:solidFill>
                  <a:srgbClr val="FF6600"/>
                </a:solidFill>
                <a:latin typeface="Century Gothic" panose="020B0502020202020204" pitchFamily="34" charset="0"/>
              </a:rPr>
              <a:t>i</a:t>
            </a:r>
            <a:r>
              <a:rPr lang="fr-FR" sz="6600" b="1" dirty="0">
                <a:solidFill>
                  <a:srgbClr val="5B9BD5">
                    <a:lumMod val="50000"/>
                  </a:srgbClr>
                </a:solidFill>
                <a:latin typeface="Century Gothic" panose="020B0502020202020204" pitchFamily="34" charset="0"/>
              </a:rPr>
              <a:t>ntéressant.</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Action Button: Forward or Next 6">
            <a:hlinkClick r:id="" action="ppaction://noaction" highlightClick="1">
              <a:snd r:embed="rId3" name="ce n'est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not interesting.</a:t>
            </a:r>
          </a:p>
        </p:txBody>
      </p:sp>
      <p:sp>
        <p:nvSpPr>
          <p:cNvPr id="13" name="Arc 12">
            <a:extLst>
              <a:ext uri="{FF2B5EF4-FFF2-40B4-BE49-F238E27FC236}">
                <a16:creationId xmlns:a16="http://schemas.microsoft.com/office/drawing/2014/main" id="{BBEDF7A1-D7E2-4EF4-84E0-07724C0EF18B}"/>
              </a:ext>
            </a:extLst>
          </p:cNvPr>
          <p:cNvSpPr/>
          <p:nvPr/>
        </p:nvSpPr>
        <p:spPr>
          <a:xfrm rot="7905738">
            <a:off x="5721405" y="1966849"/>
            <a:ext cx="849566" cy="98530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7170" name="Picture 2" descr="Yawning, Bored, Talk, Young, Woman">
            <a:extLst>
              <a:ext uri="{FF2B5EF4-FFF2-40B4-BE49-F238E27FC236}">
                <a16:creationId xmlns:a16="http://schemas.microsoft.com/office/drawing/2014/main" id="{5CF76135-59B8-4E92-B0D1-8556950DD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920" y="4426857"/>
            <a:ext cx="16287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ackground rectangle">
            <a:extLst>
              <a:ext uri="{FF2B5EF4-FFF2-40B4-BE49-F238E27FC236}">
                <a16:creationId xmlns:a16="http://schemas.microsoft.com/office/drawing/2014/main" id="{AE74AD55-0B4F-4961-8429-DA46D67176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B39FC268-84E8-4A51-8FEE-CAB58FC8D552}"/>
              </a:ext>
            </a:extLst>
          </p:cNvPr>
          <p:cNvSpPr txBox="1">
            <a:spLocks/>
          </p:cNvSpPr>
          <p:nvPr/>
        </p:nvSpPr>
        <p:spPr>
          <a:xfrm>
            <a:off x="0" y="296864"/>
            <a:ext cx="5842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kern="0">
                <a:solidFill>
                  <a:schemeClr val="bg1"/>
                </a:solidFill>
              </a:rPr>
              <a:t>La liaison avec ‘ne…pas’</a:t>
            </a:r>
            <a:endParaRPr lang="en-GB" sz="3200" b="1" kern="0" dirty="0">
              <a:solidFill>
                <a:schemeClr val="bg1"/>
              </a:solidFill>
            </a:endParaRPr>
          </a:p>
        </p:txBody>
      </p:sp>
      <p:sp>
        <p:nvSpPr>
          <p:cNvPr id="14" name="Rounded Rectangle 46">
            <a:extLst>
              <a:ext uri="{FF2B5EF4-FFF2-40B4-BE49-F238E27FC236}">
                <a16:creationId xmlns:a16="http://schemas.microsoft.com/office/drawing/2014/main" id="{F1A286D2-9586-437C-B3A1-F863FFDB542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25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 n'est 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765370" cy="707849"/>
          </a:xfrm>
        </p:spPr>
        <p:txBody>
          <a:bodyPr>
            <a:noAutofit/>
          </a:bodyPr>
          <a:lstStyle/>
          <a:p>
            <a:r>
              <a:rPr lang="fr-FR" sz="3400" b="1" dirty="0">
                <a:solidFill>
                  <a:schemeClr val="bg1"/>
                </a:solidFill>
              </a:rPr>
              <a:t>Que ne font-ils pas?</a:t>
            </a:r>
            <a:endParaRPr lang="en-GB" sz="3400" b="1" dirty="0">
              <a:solidFill>
                <a:srgbClr val="FF9933"/>
              </a:solidFill>
            </a:endParaRPr>
          </a:p>
        </p:txBody>
      </p:sp>
      <p:sp>
        <p:nvSpPr>
          <p:cNvPr id="78" name="Action Button: Custom 66" descr="number 1">
            <a:hlinkClick r:id="" action="ppaction://noaction" highlightClick="1"/>
            <a:extLst>
              <a:ext uri="{FF2B5EF4-FFF2-40B4-BE49-F238E27FC236}">
                <a16:creationId xmlns:a16="http://schemas.microsoft.com/office/drawing/2014/main" id="{A29D797F-785E-4648-8ECD-34F1DAF8B17B}"/>
              </a:ext>
            </a:extLst>
          </p:cNvPr>
          <p:cNvSpPr/>
          <p:nvPr/>
        </p:nvSpPr>
        <p:spPr>
          <a:xfrm>
            <a:off x="347004" y="2559046"/>
            <a:ext cx="449047" cy="4248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79" name="Action Button: Custom 66" descr="number 1">
            <a:hlinkClick r:id="" action="ppaction://noaction" highlightClick="1"/>
            <a:extLst>
              <a:ext uri="{FF2B5EF4-FFF2-40B4-BE49-F238E27FC236}">
                <a16:creationId xmlns:a16="http://schemas.microsoft.com/office/drawing/2014/main" id="{65B32DB3-6579-430B-8F20-86013ED7BFE1}"/>
              </a:ext>
            </a:extLst>
          </p:cNvPr>
          <p:cNvSpPr/>
          <p:nvPr/>
        </p:nvSpPr>
        <p:spPr>
          <a:xfrm>
            <a:off x="347004" y="1944271"/>
            <a:ext cx="449047"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80" name="Action Button: Custom 66" descr="number 1">
            <a:hlinkClick r:id="" action="ppaction://noaction" highlightClick="1"/>
            <a:extLst>
              <a:ext uri="{FF2B5EF4-FFF2-40B4-BE49-F238E27FC236}">
                <a16:creationId xmlns:a16="http://schemas.microsoft.com/office/drawing/2014/main" id="{AA3FC997-C259-4EEA-A969-D26D1477D446}"/>
              </a:ext>
            </a:extLst>
          </p:cNvPr>
          <p:cNvSpPr/>
          <p:nvPr/>
        </p:nvSpPr>
        <p:spPr>
          <a:xfrm>
            <a:off x="347004" y="3174385"/>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81" name="Action Button: Custom 66" descr="number 1">
            <a:hlinkClick r:id="" action="ppaction://noaction" highlightClick="1"/>
            <a:extLst>
              <a:ext uri="{FF2B5EF4-FFF2-40B4-BE49-F238E27FC236}">
                <a16:creationId xmlns:a16="http://schemas.microsoft.com/office/drawing/2014/main" id="{0F656735-2529-4617-8D9F-424F357D57D5}"/>
              </a:ext>
            </a:extLst>
          </p:cNvPr>
          <p:cNvSpPr/>
          <p:nvPr/>
        </p:nvSpPr>
        <p:spPr>
          <a:xfrm>
            <a:off x="347004" y="3789160"/>
            <a:ext cx="450263"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82" name="Action Button: Custom 66" descr="number 1">
            <a:hlinkClick r:id="" action="ppaction://noaction" highlightClick="1"/>
            <a:extLst>
              <a:ext uri="{FF2B5EF4-FFF2-40B4-BE49-F238E27FC236}">
                <a16:creationId xmlns:a16="http://schemas.microsoft.com/office/drawing/2014/main" id="{A9C2979E-0505-4B05-A5AF-CC3E4437B39A}"/>
              </a:ext>
            </a:extLst>
          </p:cNvPr>
          <p:cNvSpPr/>
          <p:nvPr/>
        </p:nvSpPr>
        <p:spPr>
          <a:xfrm>
            <a:off x="347004" y="4403935"/>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4" name="TextBox 63">
            <a:extLst>
              <a:ext uri="{FF2B5EF4-FFF2-40B4-BE49-F238E27FC236}">
                <a16:creationId xmlns:a16="http://schemas.microsoft.com/office/drawing/2014/main" id="{3D19D776-A3DF-4EDE-94F8-06D6DE1A32B1}"/>
              </a:ext>
            </a:extLst>
          </p:cNvPr>
          <p:cNvSpPr txBox="1"/>
          <p:nvPr/>
        </p:nvSpPr>
        <p:spPr>
          <a:xfrm>
            <a:off x="230093" y="1240574"/>
            <a:ext cx="237662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Que dit Amir?</a:t>
            </a:r>
          </a:p>
        </p:txBody>
      </p:sp>
      <p:sp>
        <p:nvSpPr>
          <p:cNvPr id="69" name="Action Button: Custom 66" descr="number 1">
            <a:hlinkClick r:id="" action="ppaction://noaction" highlightClick="1"/>
            <a:extLst>
              <a:ext uri="{FF2B5EF4-FFF2-40B4-BE49-F238E27FC236}">
                <a16:creationId xmlns:a16="http://schemas.microsoft.com/office/drawing/2014/main" id="{A0BEF4C5-4DA1-4BDD-8C0F-51FBF132C38B}"/>
              </a:ext>
            </a:extLst>
          </p:cNvPr>
          <p:cNvSpPr/>
          <p:nvPr/>
        </p:nvSpPr>
        <p:spPr>
          <a:xfrm>
            <a:off x="347004" y="5018710"/>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70" name="Action Button: Custom 66" descr="number 1">
            <a:hlinkClick r:id="" action="ppaction://noaction" highlightClick="1"/>
            <a:extLst>
              <a:ext uri="{FF2B5EF4-FFF2-40B4-BE49-F238E27FC236}">
                <a16:creationId xmlns:a16="http://schemas.microsoft.com/office/drawing/2014/main" id="{E0830481-F181-4010-B479-6280E19257E5}"/>
              </a:ext>
            </a:extLst>
          </p:cNvPr>
          <p:cNvSpPr/>
          <p:nvPr/>
        </p:nvSpPr>
        <p:spPr>
          <a:xfrm>
            <a:off x="347004" y="5633484"/>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1" name="TextBox 70">
            <a:extLst>
              <a:ext uri="{FF2B5EF4-FFF2-40B4-BE49-F238E27FC236}">
                <a16:creationId xmlns:a16="http://schemas.microsoft.com/office/drawing/2014/main" id="{A7A9FE27-A412-4F1F-B662-175740198AE2}"/>
              </a:ext>
            </a:extLst>
          </p:cNvPr>
          <p:cNvSpPr txBox="1"/>
          <p:nvPr/>
        </p:nvSpPr>
        <p:spPr>
          <a:xfrm>
            <a:off x="796050" y="1924507"/>
            <a:ext cx="41455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Tu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a</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imes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le parc.</a:t>
            </a:r>
          </a:p>
        </p:txBody>
      </p:sp>
      <p:sp>
        <p:nvSpPr>
          <p:cNvPr id="73" name="TextBox 72">
            <a:extLst>
              <a:ext uri="{FF2B5EF4-FFF2-40B4-BE49-F238E27FC236}">
                <a16:creationId xmlns:a16="http://schemas.microsoft.com/office/drawing/2014/main" id="{F1591BA2-0F22-4CE6-B8F2-3F343E379498}"/>
              </a:ext>
            </a:extLst>
          </p:cNvPr>
          <p:cNvSpPr txBox="1"/>
          <p:nvPr/>
        </p:nvSpPr>
        <p:spPr>
          <a:xfrm>
            <a:off x="796051" y="5009777"/>
            <a:ext cx="62146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Je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ne</a:t>
            </a:r>
            <a:r>
              <a:rPr lang="fr-FR" sz="2200" dirty="0">
                <a:solidFill>
                  <a:srgbClr val="1F4E79"/>
                </a:solidFill>
                <a:latin typeface="Century Gothic" panose="020F0302020204030204"/>
              </a:rPr>
              <a:t>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v</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en vacances samedi.</a:t>
            </a:r>
          </a:p>
        </p:txBody>
      </p:sp>
      <p:sp>
        <p:nvSpPr>
          <p:cNvPr id="74" name="TextBox 73">
            <a:extLst>
              <a:ext uri="{FF2B5EF4-FFF2-40B4-BE49-F238E27FC236}">
                <a16:creationId xmlns:a16="http://schemas.microsoft.com/office/drawing/2014/main" id="{7BDEBD5C-A2CC-4E28-B0A4-8C401E4559EE}"/>
              </a:ext>
            </a:extLst>
          </p:cNvPr>
          <p:cNvSpPr txBox="1"/>
          <p:nvPr/>
        </p:nvSpPr>
        <p:spPr>
          <a:xfrm>
            <a:off x="796050" y="2541561"/>
            <a:ext cx="46439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Elle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ne</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p</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arle      </a:t>
            </a:r>
            <a:r>
              <a:rPr kumimoji="0" lang="fr-FR" sz="2200" b="1" i="0" u="none" strike="noStrike" kern="1200" cap="none" spc="0" normalizeH="0" baseline="0" noProof="0">
                <a:ln>
                  <a:noFill/>
                </a:ln>
                <a:solidFill>
                  <a:srgbClr val="1F4E79"/>
                </a:solidFill>
                <a:effectLst/>
                <a:uLnTx/>
                <a:uFillTx/>
                <a:latin typeface="Century Gothic" panose="020F0302020204030204"/>
                <a:ea typeface="+mn-ea"/>
                <a:cs typeface="+mn-cs"/>
              </a:rPr>
              <a:t>pas </a:t>
            </a:r>
            <a:r>
              <a:rPr kumimoji="0" lang="fr-FR" sz="2200" b="0" i="0" u="none" strike="noStrike" kern="1200" cap="none" spc="0" normalizeH="0" baseline="0" noProof="0">
                <a:ln>
                  <a:noFill/>
                </a:ln>
                <a:solidFill>
                  <a:srgbClr val="1F4E79"/>
                </a:solidFill>
                <a:effectLst/>
                <a:uLnTx/>
                <a:uFillTx/>
                <a:latin typeface="Century Gothic" panose="020F0302020204030204"/>
                <a:ea typeface="+mn-ea"/>
                <a:cs typeface="+mn-cs"/>
              </a:rPr>
              <a:t>anglais.</a:t>
            </a:r>
            <a:endPar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9AFD7BF3-5DEF-4839-A66C-7E71ABF49185}"/>
              </a:ext>
            </a:extLst>
          </p:cNvPr>
          <p:cNvSpPr txBox="1"/>
          <p:nvPr/>
        </p:nvSpPr>
        <p:spPr>
          <a:xfrm>
            <a:off x="801411" y="3158615"/>
            <a:ext cx="41401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Ce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e</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 </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beau.</a:t>
            </a:r>
          </a:p>
        </p:txBody>
      </p:sp>
      <p:sp>
        <p:nvSpPr>
          <p:cNvPr id="84" name="TextBox 83">
            <a:extLst>
              <a:ext uri="{FF2B5EF4-FFF2-40B4-BE49-F238E27FC236}">
                <a16:creationId xmlns:a16="http://schemas.microsoft.com/office/drawing/2014/main" id="{941C7720-0A43-4B53-872F-85A3DC906C22}"/>
              </a:ext>
            </a:extLst>
          </p:cNvPr>
          <p:cNvSpPr txBox="1"/>
          <p:nvPr/>
        </p:nvSpPr>
        <p:spPr>
          <a:xfrm>
            <a:off x="796051" y="3775669"/>
            <a:ext cx="4951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Je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a</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le temps.</a:t>
            </a:r>
          </a:p>
        </p:txBody>
      </p:sp>
      <p:sp>
        <p:nvSpPr>
          <p:cNvPr id="89" name="TextBox 88">
            <a:extLst>
              <a:ext uri="{FF2B5EF4-FFF2-40B4-BE49-F238E27FC236}">
                <a16:creationId xmlns:a16="http://schemas.microsoft.com/office/drawing/2014/main" id="{2F485269-327F-474A-806C-B5FBEC4FD711}"/>
              </a:ext>
            </a:extLst>
          </p:cNvPr>
          <p:cNvSpPr txBox="1"/>
          <p:nvPr/>
        </p:nvSpPr>
        <p:spPr>
          <a:xfrm>
            <a:off x="796051" y="5626833"/>
            <a:ext cx="76833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Elles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o</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nt</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un </a:t>
            </a:r>
            <a:r>
              <a:rPr kumimoji="0" lang="fr-FR" sz="2200" b="0" i="0" u="none" strike="noStrike" kern="1200" cap="none" spc="0" normalizeH="0" baseline="0" noProof="0">
                <a:ln>
                  <a:noFill/>
                </a:ln>
                <a:solidFill>
                  <a:srgbClr val="1F4E79"/>
                </a:solidFill>
                <a:effectLst/>
                <a:uLnTx/>
                <a:uFillTx/>
                <a:latin typeface="Century Gothic" panose="020F0302020204030204"/>
                <a:ea typeface="+mn-ea"/>
                <a:cs typeface="+mn-cs"/>
              </a:rPr>
              <a:t>uniforme rouge.</a:t>
            </a:r>
            <a:endPar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1517C6FB-57B4-452F-874E-BC7804FB7100}"/>
              </a:ext>
            </a:extLst>
          </p:cNvPr>
          <p:cNvSpPr txBox="1"/>
          <p:nvPr/>
        </p:nvSpPr>
        <p:spPr>
          <a:xfrm>
            <a:off x="796051" y="4392723"/>
            <a:ext cx="4951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Nous </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a</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llons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à l’étranger.</a:t>
            </a:r>
          </a:p>
        </p:txBody>
      </p:sp>
      <p:sp>
        <p:nvSpPr>
          <p:cNvPr id="100" name="Speech Bubble: Rectangle with Corners Rounded 99">
            <a:extLst>
              <a:ext uri="{FF2B5EF4-FFF2-40B4-BE49-F238E27FC236}">
                <a16:creationId xmlns:a16="http://schemas.microsoft.com/office/drawing/2014/main" id="{A7CE10A0-D998-494A-AE6D-27EAA40A0B1E}"/>
              </a:ext>
            </a:extLst>
          </p:cNvPr>
          <p:cNvSpPr/>
          <p:nvPr/>
        </p:nvSpPr>
        <p:spPr>
          <a:xfrm>
            <a:off x="8420364" y="3105883"/>
            <a:ext cx="3489556" cy="430888"/>
          </a:xfrm>
          <a:prstGeom prst="wedgeRoundRectCallout">
            <a:avLst>
              <a:gd name="adj1" fmla="val -51853"/>
              <a:gd name="adj2" fmla="val 214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Note: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c’</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c</a:t>
            </a:r>
            <a:r>
              <a:rPr kumimoji="0" lang="en-GB" sz="2200" b="1" i="0" u="none" strike="noStrike" kern="1200" cap="none" spc="0" normalizeH="0" baseline="0" noProof="0" dirty="0" err="1">
                <a:ln>
                  <a:noFill/>
                </a:ln>
                <a:solidFill>
                  <a:srgbClr val="FF6600"/>
                </a:solidFill>
                <a:effectLst/>
                <a:uLnTx/>
                <a:uFillTx/>
                <a:latin typeface="Century Gothic" panose="020F0302020204030204"/>
                <a:ea typeface="+mn-ea"/>
                <a:cs typeface="+mn-cs"/>
                <a:sym typeface="Wingdings" panose="05000000000000000000" pitchFamily="2" charset="2"/>
              </a:rPr>
              <a: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err="1">
                <a:ln>
                  <a:noFill/>
                </a:ln>
                <a:solidFill>
                  <a:srgbClr val="FF6600"/>
                </a:solidFill>
                <a:effectLst/>
                <a:uLnTx/>
                <a:uFillTx/>
                <a:latin typeface="Century Gothic" panose="020F0302020204030204"/>
                <a:ea typeface="+mn-ea"/>
                <a:cs typeface="+mn-cs"/>
                <a:sym typeface="Wingdings" panose="05000000000000000000" pitchFamily="2" charset="2"/>
              </a:rPr>
              <a:t>n</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’est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2CA72CFD-99B4-4A4B-9918-D55665D53E5A}"/>
              </a:ext>
            </a:extLst>
          </p:cNvPr>
          <p:cNvSpPr/>
          <p:nvPr/>
        </p:nvSpPr>
        <p:spPr>
          <a:xfrm>
            <a:off x="8758239" y="3748825"/>
            <a:ext cx="3151681" cy="430887"/>
          </a:xfrm>
          <a:prstGeom prst="wedgeRoundRectCallout">
            <a:avLst>
              <a:gd name="adj1" fmla="val -52025"/>
              <a:gd name="adj2" fmla="val -36012"/>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Note: j’</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j</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e: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j</a:t>
            </a:r>
            <a:r>
              <a:rPr kumimoji="0" lang="en-GB" sz="2200" b="1" i="0" u="none" strike="noStrike" kern="1200" cap="none" spc="0" normalizeH="0" baseline="0" noProof="0" dirty="0">
                <a:ln>
                  <a:noFill/>
                </a:ln>
                <a:solidFill>
                  <a:srgbClr val="FF6600"/>
                </a:solidFill>
                <a:effectLst/>
                <a:uLnTx/>
                <a:uFillTx/>
                <a:latin typeface="Century Gothic" panose="020F0302020204030204"/>
                <a:ea typeface="+mn-ea"/>
                <a:cs typeface="+mn-cs"/>
                <a:sym typeface="Wingdings" panose="05000000000000000000" pitchFamily="2" charset="2"/>
              </a:rPr>
              <a: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err="1">
                <a:ln>
                  <a:noFill/>
                </a:ln>
                <a:solidFill>
                  <a:srgbClr val="FF6600"/>
                </a:solidFill>
                <a:effectLst/>
                <a:uLnTx/>
                <a:uFillTx/>
                <a:latin typeface="Century Gothic" panose="020F0302020204030204"/>
                <a:ea typeface="+mn-ea"/>
                <a:cs typeface="+mn-cs"/>
                <a:sym typeface="Wingdings" panose="05000000000000000000" pitchFamily="2" charset="2"/>
              </a:rPr>
              <a:t>n</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’ai</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BB862042-3022-4A86-AA38-53E6605774D1}"/>
              </a:ext>
            </a:extLst>
          </p:cNvPr>
          <p:cNvSpPr txBox="1"/>
          <p:nvPr/>
        </p:nvSpPr>
        <p:spPr>
          <a:xfrm>
            <a:off x="4826175" y="3169322"/>
            <a:ext cx="1766802"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fait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est?</a:t>
            </a:r>
          </a:p>
        </p:txBody>
      </p:sp>
      <p:sp>
        <p:nvSpPr>
          <p:cNvPr id="59" name="TextBox 58">
            <a:extLst>
              <a:ext uri="{FF2B5EF4-FFF2-40B4-BE49-F238E27FC236}">
                <a16:creationId xmlns:a16="http://schemas.microsoft.com/office/drawing/2014/main" id="{8066C02A-CF4F-4FFE-BEC6-F0ED2E899F0F}"/>
              </a:ext>
            </a:extLst>
          </p:cNvPr>
          <p:cNvSpPr txBox="1"/>
          <p:nvPr/>
        </p:nvSpPr>
        <p:spPr>
          <a:xfrm>
            <a:off x="5440032" y="4412060"/>
            <a:ext cx="3189202"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travaillons ou allons?</a:t>
            </a:r>
          </a:p>
        </p:txBody>
      </p:sp>
      <p:sp>
        <p:nvSpPr>
          <p:cNvPr id="61" name="TextBox 60">
            <a:extLst>
              <a:ext uri="{FF2B5EF4-FFF2-40B4-BE49-F238E27FC236}">
                <a16:creationId xmlns:a16="http://schemas.microsoft.com/office/drawing/2014/main" id="{521289A1-7C9F-4C5A-B696-828CE1B6A444}"/>
              </a:ext>
            </a:extLst>
          </p:cNvPr>
          <p:cNvSpPr txBox="1"/>
          <p:nvPr/>
        </p:nvSpPr>
        <p:spPr>
          <a:xfrm>
            <a:off x="4953752" y="3790691"/>
            <a:ext cx="2102386"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prends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ai?</a:t>
            </a:r>
          </a:p>
        </p:txBody>
      </p:sp>
      <p:sp>
        <p:nvSpPr>
          <p:cNvPr id="65" name="TextBox 64">
            <a:extLst>
              <a:ext uri="{FF2B5EF4-FFF2-40B4-BE49-F238E27FC236}">
                <a16:creationId xmlns:a16="http://schemas.microsoft.com/office/drawing/2014/main" id="{FA1C7661-43C1-404A-BDC9-960132E89F79}"/>
              </a:ext>
            </a:extLst>
          </p:cNvPr>
          <p:cNvSpPr txBox="1"/>
          <p:nvPr/>
        </p:nvSpPr>
        <p:spPr>
          <a:xfrm>
            <a:off x="6655102" y="5033429"/>
            <a:ext cx="2232620"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vais ou arrive?</a:t>
            </a:r>
          </a:p>
        </p:txBody>
      </p:sp>
      <p:sp>
        <p:nvSpPr>
          <p:cNvPr id="66" name="TextBox 65">
            <a:extLst>
              <a:ext uri="{FF2B5EF4-FFF2-40B4-BE49-F238E27FC236}">
                <a16:creationId xmlns:a16="http://schemas.microsoft.com/office/drawing/2014/main" id="{D9B37256-EA7B-43DB-9655-911BD516DF33}"/>
              </a:ext>
            </a:extLst>
          </p:cNvPr>
          <p:cNvSpPr txBox="1"/>
          <p:nvPr/>
        </p:nvSpPr>
        <p:spPr>
          <a:xfrm>
            <a:off x="6678010" y="5654797"/>
            <a:ext cx="2436385"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ont ou portent?</a:t>
            </a:r>
          </a:p>
        </p:txBody>
      </p:sp>
      <p:sp>
        <p:nvSpPr>
          <p:cNvPr id="77" name="TextBox 76">
            <a:extLst>
              <a:ext uri="{FF2B5EF4-FFF2-40B4-BE49-F238E27FC236}">
                <a16:creationId xmlns:a16="http://schemas.microsoft.com/office/drawing/2014/main" id="{2BF5895E-705F-4269-83ED-8352B6E04130}"/>
              </a:ext>
            </a:extLst>
          </p:cNvPr>
          <p:cNvSpPr txBox="1"/>
          <p:nvPr/>
        </p:nvSpPr>
        <p:spPr>
          <a:xfrm>
            <a:off x="4917526" y="1926586"/>
            <a:ext cx="2710946" cy="430887"/>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aimes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ou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fermes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83" name="TextBox 82">
            <a:extLst>
              <a:ext uri="{FF2B5EF4-FFF2-40B4-BE49-F238E27FC236}">
                <a16:creationId xmlns:a16="http://schemas.microsoft.com/office/drawing/2014/main" id="{5432DFB4-4D69-4BDE-A9D1-0916D48EF8A3}"/>
              </a:ext>
            </a:extLst>
          </p:cNvPr>
          <p:cNvSpPr txBox="1"/>
          <p:nvPr/>
        </p:nvSpPr>
        <p:spPr>
          <a:xfrm>
            <a:off x="5231160" y="2547954"/>
            <a:ext cx="2811153" cy="430887"/>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parle</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ou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apprend</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pic>
        <p:nvPicPr>
          <p:cNvPr id="3" name="Picture 2" descr="A picture containing shirt&#10;&#10;Description automatically generated">
            <a:extLst>
              <a:ext uri="{FF2B5EF4-FFF2-40B4-BE49-F238E27FC236}">
                <a16:creationId xmlns:a16="http://schemas.microsoft.com/office/drawing/2014/main" id="{762DBA47-6385-4E09-A26B-626BA6389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2976" y="-65965"/>
            <a:ext cx="1303227" cy="1303227"/>
          </a:xfrm>
          <a:prstGeom prst="rect">
            <a:avLst/>
          </a:prstGeom>
        </p:spPr>
      </p:pic>
      <p:sp>
        <p:nvSpPr>
          <p:cNvPr id="37" name="TextBox 36">
            <a:extLst>
              <a:ext uri="{FF2B5EF4-FFF2-40B4-BE49-F238E27FC236}">
                <a16:creationId xmlns:a16="http://schemas.microsoft.com/office/drawing/2014/main" id="{90732167-7BF9-4D6F-8047-D1AF75863B6E}"/>
              </a:ext>
            </a:extLst>
          </p:cNvPr>
          <p:cNvSpPr txBox="1"/>
          <p:nvPr/>
        </p:nvSpPr>
        <p:spPr>
          <a:xfrm>
            <a:off x="1505671" y="1906415"/>
            <a:ext cx="1449981" cy="43088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est</a:t>
            </a:r>
          </a:p>
        </p:txBody>
      </p:sp>
      <p:sp>
        <p:nvSpPr>
          <p:cNvPr id="40" name="TextBox 39">
            <a:extLst>
              <a:ext uri="{FF2B5EF4-FFF2-40B4-BE49-F238E27FC236}">
                <a16:creationId xmlns:a16="http://schemas.microsoft.com/office/drawing/2014/main" id="{63752465-1081-4109-9E3F-E5081C648B3E}"/>
              </a:ext>
            </a:extLst>
          </p:cNvPr>
          <p:cNvSpPr txBox="1"/>
          <p:nvPr/>
        </p:nvSpPr>
        <p:spPr>
          <a:xfrm>
            <a:off x="1740315" y="2518908"/>
            <a:ext cx="1183761"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estv</a:t>
            </a: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EFB56483-EB77-44E4-B9C8-D39EA1B98F40}"/>
              </a:ext>
            </a:extLst>
          </p:cNvPr>
          <p:cNvSpPr txBox="1"/>
          <p:nvPr/>
        </p:nvSpPr>
        <p:spPr>
          <a:xfrm>
            <a:off x="1621945" y="3176707"/>
            <a:ext cx="1286395"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estv</a:t>
            </a: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1298BEC3-02F0-4656-862B-3D69FA007FFD}"/>
              </a:ext>
            </a:extLst>
          </p:cNvPr>
          <p:cNvSpPr txBox="1"/>
          <p:nvPr/>
        </p:nvSpPr>
        <p:spPr>
          <a:xfrm>
            <a:off x="1515445" y="3838498"/>
            <a:ext cx="1408631"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89B64BD3-A624-440A-B814-A97A8ED574F9}"/>
              </a:ext>
            </a:extLst>
          </p:cNvPr>
          <p:cNvSpPr txBox="1"/>
          <p:nvPr/>
        </p:nvSpPr>
        <p:spPr>
          <a:xfrm>
            <a:off x="1885950" y="4410815"/>
            <a:ext cx="929643"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t>
            </a:r>
          </a:p>
        </p:txBody>
      </p:sp>
      <p:sp>
        <p:nvSpPr>
          <p:cNvPr id="44" name="TextBox 43">
            <a:extLst>
              <a:ext uri="{FF2B5EF4-FFF2-40B4-BE49-F238E27FC236}">
                <a16:creationId xmlns:a16="http://schemas.microsoft.com/office/drawing/2014/main" id="{C2087205-92DA-4015-B31E-A1C53D22BC02}"/>
              </a:ext>
            </a:extLst>
          </p:cNvPr>
          <p:cNvSpPr txBox="1"/>
          <p:nvPr/>
        </p:nvSpPr>
        <p:spPr>
          <a:xfrm>
            <a:off x="1689956" y="4998379"/>
            <a:ext cx="929643"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est</a:t>
            </a: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41D28C8D-FE85-4F19-BD98-1326996E2A7F}"/>
              </a:ext>
            </a:extLst>
          </p:cNvPr>
          <p:cNvSpPr txBox="1"/>
          <p:nvPr/>
        </p:nvSpPr>
        <p:spPr>
          <a:xfrm>
            <a:off x="1746166" y="5657754"/>
            <a:ext cx="1069427"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t>
            </a:r>
          </a:p>
        </p:txBody>
      </p:sp>
      <p:pic>
        <p:nvPicPr>
          <p:cNvPr id="38" name="Picture 37" descr="background rectangle">
            <a:extLst>
              <a:ext uri="{FF2B5EF4-FFF2-40B4-BE49-F238E27FC236}">
                <a16:creationId xmlns:a16="http://schemas.microsoft.com/office/drawing/2014/main" id="{AF581E9A-90DF-455E-B72A-BD2779F11FF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522870DD-ABE1-438E-8BD4-13CE89814DB4}"/>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 ne font-ils pas ?</a:t>
            </a:r>
            <a:endParaRPr lang="en-GB" sz="3600" b="1" dirty="0">
              <a:solidFill>
                <a:schemeClr val="bg1"/>
              </a:solidFill>
            </a:endParaRPr>
          </a:p>
        </p:txBody>
      </p:sp>
      <p:sp>
        <p:nvSpPr>
          <p:cNvPr id="46" name="Rounded Rectangle 46">
            <a:extLst>
              <a:ext uri="{FF2B5EF4-FFF2-40B4-BE49-F238E27FC236}">
                <a16:creationId xmlns:a16="http://schemas.microsoft.com/office/drawing/2014/main" id="{0AC7768E-7D74-49AE-A300-C81D4E21AE9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4439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37" grpId="0" animBg="1"/>
      <p:bldP spid="40" grpId="0" animBg="1"/>
      <p:bldP spid="41" grpId="0" animBg="1"/>
      <p:bldP spid="42" grpId="0" animBg="1"/>
      <p:bldP spid="43" grpId="0" animBg="1"/>
      <p:bldP spid="44" grpId="0" animBg="1"/>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descr="Table for exercises">
            <a:extLst>
              <a:ext uri="{FF2B5EF4-FFF2-40B4-BE49-F238E27FC236}">
                <a16:creationId xmlns:a16="http://schemas.microsoft.com/office/drawing/2014/main" id="{8DE93B07-DFF4-4EB2-8D6A-C65C407FE707}"/>
              </a:ext>
            </a:extLst>
          </p:cNvPr>
          <p:cNvGraphicFramePr>
            <a:graphicFrameLocks noGrp="1"/>
          </p:cNvGraphicFramePr>
          <p:nvPr>
            <p:extLst>
              <p:ext uri="{D42A27DB-BD31-4B8C-83A1-F6EECF244321}">
                <p14:modId xmlns:p14="http://schemas.microsoft.com/office/powerpoint/2010/main" val="2915737436"/>
              </p:ext>
            </p:extLst>
          </p:nvPr>
        </p:nvGraphicFramePr>
        <p:xfrm>
          <a:off x="120567" y="2762247"/>
          <a:ext cx="11849271" cy="2984222"/>
        </p:xfrm>
        <a:graphic>
          <a:graphicData uri="http://schemas.openxmlformats.org/drawingml/2006/table">
            <a:tbl>
              <a:tblPr firstRow="1" bandRow="1">
                <a:tableStyleId>{5940675A-B579-460E-94D1-54222C63F5DA}</a:tableStyleId>
              </a:tblPr>
              <a:tblGrid>
                <a:gridCol w="4117605">
                  <a:extLst>
                    <a:ext uri="{9D8B030D-6E8A-4147-A177-3AD203B41FA5}">
                      <a16:colId xmlns:a16="http://schemas.microsoft.com/office/drawing/2014/main" val="20000"/>
                    </a:ext>
                  </a:extLst>
                </a:gridCol>
                <a:gridCol w="4412669">
                  <a:extLst>
                    <a:ext uri="{9D8B030D-6E8A-4147-A177-3AD203B41FA5}">
                      <a16:colId xmlns:a16="http://schemas.microsoft.com/office/drawing/2014/main" val="832713470"/>
                    </a:ext>
                  </a:extLst>
                </a:gridCol>
                <a:gridCol w="3318997">
                  <a:extLst>
                    <a:ext uri="{9D8B030D-6E8A-4147-A177-3AD203B41FA5}">
                      <a16:colId xmlns:a16="http://schemas.microsoft.com/office/drawing/2014/main" val="20001"/>
                    </a:ext>
                  </a:extLst>
                </a:gridCol>
              </a:tblGrid>
              <a:tr h="500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F4E79"/>
                          </a:solidFill>
                          <a:latin typeface="Century Gothic" panose="020B0502020202020204" pitchFamily="34" charset="0"/>
                        </a:rPr>
                        <a:t>        Souvent, je ne vais…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…aux Etats-Unis.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…pas aux Etats-Unis.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r>
                        <a:rPr lang="en-GB" sz="2000" dirty="0"/>
                        <a:t>        </a:t>
                      </a:r>
                      <a:r>
                        <a:rPr lang="en-GB" sz="2000" dirty="0" err="1">
                          <a:solidFill>
                            <a:schemeClr val="accent1">
                              <a:lumMod val="50000"/>
                            </a:schemeClr>
                          </a:solidFill>
                        </a:rPr>
                        <a:t>Normalement</a:t>
                      </a:r>
                      <a:r>
                        <a:rPr lang="en-GB" sz="2000" dirty="0">
                          <a:solidFill>
                            <a:schemeClr val="accent1">
                              <a:lumMod val="50000"/>
                            </a:schemeClr>
                          </a:solidFill>
                        </a:rPr>
                        <a:t>, </a:t>
                      </a:r>
                      <a:r>
                        <a:rPr lang="en-GB" sz="2000" dirty="0" err="1">
                          <a:solidFill>
                            <a:schemeClr val="accent1">
                              <a:lumMod val="50000"/>
                            </a:schemeClr>
                          </a:solidFill>
                        </a:rPr>
                        <a:t>j’écoute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latin typeface="Century Gothic" panose="020B0502020202020204" pitchFamily="34" charset="0"/>
                        </a:rPr>
                        <a:t>…le rap.</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 jazz.</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Parfois, je ne viens…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…avec ma famille.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en France.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Rarement, ma famille va…</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 …en vacances à l’étranger.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en France.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Souvent, je dors…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…très bien.</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très bien.</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Parfois, c’est…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…facile.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facile.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itle 3">
            <a:extLst>
              <a:ext uri="{FF2B5EF4-FFF2-40B4-BE49-F238E27FC236}">
                <a16:creationId xmlns:a16="http://schemas.microsoft.com/office/drawing/2014/main" id="{8A240DF6-3E85-4019-BAF7-136B35B75BBE}"/>
              </a:ext>
            </a:extLst>
          </p:cNvPr>
          <p:cNvSpPr>
            <a:spLocks noGrp="1"/>
          </p:cNvSpPr>
          <p:nvPr>
            <p:ph type="title"/>
          </p:nvPr>
        </p:nvSpPr>
        <p:spPr>
          <a:xfrm>
            <a:off x="188912" y="296863"/>
            <a:ext cx="6709399" cy="712787"/>
          </a:xfrm>
        </p:spPr>
        <p:txBody>
          <a:bodyPr>
            <a:noAutofit/>
          </a:bodyPr>
          <a:lstStyle/>
          <a:p>
            <a:r>
              <a:rPr lang="fr-FR" sz="3000" b="1" dirty="0">
                <a:solidFill>
                  <a:schemeClr val="bg1"/>
                </a:solidFill>
              </a:rPr>
              <a:t>Ne … pas ou _ ? </a:t>
            </a:r>
            <a:endParaRPr lang="en-GB" sz="3000" b="1" dirty="0">
              <a:solidFill>
                <a:srgbClr val="FF9933"/>
              </a:solidFill>
            </a:endParaRPr>
          </a:p>
        </p:txBody>
      </p:sp>
      <p:sp>
        <p:nvSpPr>
          <p:cNvPr id="11" name="TextBox 10">
            <a:extLst>
              <a:ext uri="{FF2B5EF4-FFF2-40B4-BE49-F238E27FC236}">
                <a16:creationId xmlns:a16="http://schemas.microsoft.com/office/drawing/2014/main" id="{EACB7C66-00BE-4E5E-A3E8-86A0373D37AD}"/>
              </a:ext>
            </a:extLst>
          </p:cNvPr>
          <p:cNvSpPr txBox="1"/>
          <p:nvPr/>
        </p:nvSpPr>
        <p:spPr>
          <a:xfrm>
            <a:off x="120567" y="1251799"/>
            <a:ext cx="1025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et décide le reste de la phrase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 2?</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extLst>
              <a:ext uri="{FF2B5EF4-FFF2-40B4-BE49-F238E27FC236}">
                <a16:creationId xmlns:a16="http://schemas.microsoft.com/office/drawing/2014/main" id="{EC44A833-6D2D-47F6-98DA-08B615121E31}"/>
              </a:ext>
            </a:extLst>
          </p:cNvPr>
          <p:cNvSpPr/>
          <p:nvPr/>
        </p:nvSpPr>
        <p:spPr>
          <a:xfrm>
            <a:off x="251547" y="2809785"/>
            <a:ext cx="357941" cy="38918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32" name="Action Button: Custom 16">
            <a:hlinkClick r:id="" action="ppaction://noaction" highlightClick="1"/>
            <a:extLst>
              <a:ext uri="{FF2B5EF4-FFF2-40B4-BE49-F238E27FC236}">
                <a16:creationId xmlns:a16="http://schemas.microsoft.com/office/drawing/2014/main" id="{2250F57B-DC98-4CB1-B6EC-981DD224B84E}"/>
              </a:ext>
            </a:extLst>
          </p:cNvPr>
          <p:cNvSpPr/>
          <p:nvPr/>
        </p:nvSpPr>
        <p:spPr>
          <a:xfrm>
            <a:off x="251547" y="3292727"/>
            <a:ext cx="357942" cy="389181"/>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B</a:t>
            </a:r>
          </a:p>
        </p:txBody>
      </p:sp>
      <p:sp>
        <p:nvSpPr>
          <p:cNvPr id="28" name="Action Button: Custom 16">
            <a:hlinkClick r:id="" action="ppaction://noaction" highlightClick="1"/>
            <a:extLst>
              <a:ext uri="{FF2B5EF4-FFF2-40B4-BE49-F238E27FC236}">
                <a16:creationId xmlns:a16="http://schemas.microsoft.com/office/drawing/2014/main" id="{F953F867-EA17-4749-B497-9FAE398FFAE6}"/>
              </a:ext>
            </a:extLst>
          </p:cNvPr>
          <p:cNvSpPr/>
          <p:nvPr/>
        </p:nvSpPr>
        <p:spPr>
          <a:xfrm>
            <a:off x="250241" y="3809992"/>
            <a:ext cx="356400" cy="38918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a:t>
            </a:r>
          </a:p>
        </p:txBody>
      </p:sp>
      <p:sp>
        <p:nvSpPr>
          <p:cNvPr id="29" name="Action Button: Custom 16">
            <a:hlinkClick r:id="" action="ppaction://noaction" highlightClick="1"/>
            <a:extLst>
              <a:ext uri="{FF2B5EF4-FFF2-40B4-BE49-F238E27FC236}">
                <a16:creationId xmlns:a16="http://schemas.microsoft.com/office/drawing/2014/main" id="{5CC712E3-9C97-4228-B10D-25323C679BAD}"/>
              </a:ext>
            </a:extLst>
          </p:cNvPr>
          <p:cNvSpPr/>
          <p:nvPr/>
        </p:nvSpPr>
        <p:spPr>
          <a:xfrm>
            <a:off x="252110" y="4324411"/>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a:t>
            </a:r>
          </a:p>
        </p:txBody>
      </p:sp>
      <p:sp>
        <p:nvSpPr>
          <p:cNvPr id="30" name="Action Button: Custom 16">
            <a:hlinkClick r:id="" action="ppaction://noaction" highlightClick="1"/>
            <a:extLst>
              <a:ext uri="{FF2B5EF4-FFF2-40B4-BE49-F238E27FC236}">
                <a16:creationId xmlns:a16="http://schemas.microsoft.com/office/drawing/2014/main" id="{5A490A65-D5B5-481B-A9CE-46F3B1093BAE}"/>
              </a:ext>
            </a:extLst>
          </p:cNvPr>
          <p:cNvSpPr/>
          <p:nvPr/>
        </p:nvSpPr>
        <p:spPr>
          <a:xfrm>
            <a:off x="251435" y="4806245"/>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a:t>
            </a:r>
          </a:p>
        </p:txBody>
      </p:sp>
      <p:sp>
        <p:nvSpPr>
          <p:cNvPr id="31" name="Action Button: Custom 16">
            <a:hlinkClick r:id="" action="ppaction://noaction" highlightClick="1"/>
            <a:extLst>
              <a:ext uri="{FF2B5EF4-FFF2-40B4-BE49-F238E27FC236}">
                <a16:creationId xmlns:a16="http://schemas.microsoft.com/office/drawing/2014/main" id="{06585418-898F-4F65-8DC9-8F628B387ED8}"/>
              </a:ext>
            </a:extLst>
          </p:cNvPr>
          <p:cNvSpPr/>
          <p:nvPr/>
        </p:nvSpPr>
        <p:spPr>
          <a:xfrm>
            <a:off x="250241" y="5308960"/>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F</a:t>
            </a:r>
          </a:p>
        </p:txBody>
      </p:sp>
      <p:sp>
        <p:nvSpPr>
          <p:cNvPr id="89" name="Action Button: Custom 16">
            <a:hlinkClick r:id="" action="ppaction://noaction" highlightClick="1"/>
            <a:extLst>
              <a:ext uri="{FF2B5EF4-FFF2-40B4-BE49-F238E27FC236}">
                <a16:creationId xmlns:a16="http://schemas.microsoft.com/office/drawing/2014/main" id="{CA011015-6A24-4E0D-B9C5-89402F7D49CB}"/>
              </a:ext>
            </a:extLst>
          </p:cNvPr>
          <p:cNvSpPr/>
          <p:nvPr/>
        </p:nvSpPr>
        <p:spPr>
          <a:xfrm>
            <a:off x="4306403" y="2798951"/>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95" name="Action Button: Custom 16">
            <a:hlinkClick r:id="" action="ppaction://noaction" highlightClick="1"/>
            <a:extLst>
              <a:ext uri="{FF2B5EF4-FFF2-40B4-BE49-F238E27FC236}">
                <a16:creationId xmlns:a16="http://schemas.microsoft.com/office/drawing/2014/main" id="{86B91E8B-452D-4750-A1BF-2EDCE3F4538F}"/>
              </a:ext>
            </a:extLst>
          </p:cNvPr>
          <p:cNvSpPr/>
          <p:nvPr/>
        </p:nvSpPr>
        <p:spPr>
          <a:xfrm>
            <a:off x="4306403" y="3295641"/>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98" name="Action Button: Custom 16">
            <a:hlinkClick r:id="" action="ppaction://noaction" highlightClick="1"/>
            <a:extLst>
              <a:ext uri="{FF2B5EF4-FFF2-40B4-BE49-F238E27FC236}">
                <a16:creationId xmlns:a16="http://schemas.microsoft.com/office/drawing/2014/main" id="{F83EDE7A-B020-4E76-B0D1-89093D67FA7E}"/>
              </a:ext>
            </a:extLst>
          </p:cNvPr>
          <p:cNvSpPr/>
          <p:nvPr/>
        </p:nvSpPr>
        <p:spPr>
          <a:xfrm>
            <a:off x="4310968" y="4790994"/>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107" name="Action Button: Custom 16">
            <a:hlinkClick r:id="" action="ppaction://noaction" highlightClick="1"/>
            <a:extLst>
              <a:ext uri="{FF2B5EF4-FFF2-40B4-BE49-F238E27FC236}">
                <a16:creationId xmlns:a16="http://schemas.microsoft.com/office/drawing/2014/main" id="{CA86F1A2-6A95-404C-8E67-7E33C50DF230}"/>
              </a:ext>
            </a:extLst>
          </p:cNvPr>
          <p:cNvSpPr/>
          <p:nvPr/>
        </p:nvSpPr>
        <p:spPr>
          <a:xfrm>
            <a:off x="4306403" y="4292543"/>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123" name="Action Button: Custom 16">
            <a:hlinkClick r:id="" action="ppaction://noaction" highlightClick="1"/>
            <a:extLst>
              <a:ext uri="{FF2B5EF4-FFF2-40B4-BE49-F238E27FC236}">
                <a16:creationId xmlns:a16="http://schemas.microsoft.com/office/drawing/2014/main" id="{679F2EA3-E7B9-4786-B368-64ABD9384D70}"/>
              </a:ext>
            </a:extLst>
          </p:cNvPr>
          <p:cNvSpPr/>
          <p:nvPr/>
        </p:nvSpPr>
        <p:spPr>
          <a:xfrm>
            <a:off x="4306403" y="3794092"/>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69" name="Action Button: Custom 16">
            <a:hlinkClick r:id="" action="ppaction://noaction" highlightClick="1"/>
            <a:extLst>
              <a:ext uri="{FF2B5EF4-FFF2-40B4-BE49-F238E27FC236}">
                <a16:creationId xmlns:a16="http://schemas.microsoft.com/office/drawing/2014/main" id="{A4FAA09D-A219-43FF-B8A5-332AC1A6D0D7}"/>
              </a:ext>
            </a:extLst>
          </p:cNvPr>
          <p:cNvSpPr/>
          <p:nvPr/>
        </p:nvSpPr>
        <p:spPr>
          <a:xfrm>
            <a:off x="4310968" y="5287685"/>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pic>
        <p:nvPicPr>
          <p:cNvPr id="4" name="Picture 3">
            <a:extLst>
              <a:ext uri="{FF2B5EF4-FFF2-40B4-BE49-F238E27FC236}">
                <a16:creationId xmlns:a16="http://schemas.microsoft.com/office/drawing/2014/main" id="{4BC2FFF6-B951-4C68-B67F-5A768F0F03ED}"/>
              </a:ext>
            </a:extLst>
          </p:cNvPr>
          <p:cNvPicPr>
            <a:picLocks noChangeAspect="1"/>
          </p:cNvPicPr>
          <p:nvPr/>
        </p:nvPicPr>
        <p:blipFill>
          <a:blip r:embed="rId3"/>
          <a:stretch>
            <a:fillRect/>
          </a:stretch>
        </p:blipFill>
        <p:spPr>
          <a:xfrm>
            <a:off x="7761459" y="114741"/>
            <a:ext cx="2487384" cy="2462997"/>
          </a:xfrm>
          <a:prstGeom prst="rect">
            <a:avLst/>
          </a:prstGeom>
        </p:spPr>
      </p:pic>
      <p:sp>
        <p:nvSpPr>
          <p:cNvPr id="13" name="Rectangle 12">
            <a:extLst>
              <a:ext uri="{FF2B5EF4-FFF2-40B4-BE49-F238E27FC236}">
                <a16:creationId xmlns:a16="http://schemas.microsoft.com/office/drawing/2014/main" id="{EEFB6E90-A0CD-4FE9-8976-2758B10DA264}"/>
              </a:ext>
            </a:extLst>
          </p:cNvPr>
          <p:cNvSpPr/>
          <p:nvPr/>
        </p:nvSpPr>
        <p:spPr>
          <a:xfrm>
            <a:off x="4755199" y="2798952"/>
            <a:ext cx="2157573" cy="389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C328B445-FC0D-4B44-B4DC-DF524C2380E3}"/>
              </a:ext>
            </a:extLst>
          </p:cNvPr>
          <p:cNvSpPr/>
          <p:nvPr/>
        </p:nvSpPr>
        <p:spPr>
          <a:xfrm>
            <a:off x="9186591" y="3415894"/>
            <a:ext cx="2157573" cy="266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23722941-5F15-4717-9607-278994033E83}"/>
              </a:ext>
            </a:extLst>
          </p:cNvPr>
          <p:cNvSpPr/>
          <p:nvPr/>
        </p:nvSpPr>
        <p:spPr>
          <a:xfrm>
            <a:off x="4792642" y="3826521"/>
            <a:ext cx="3611820" cy="389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F33BDF52-0E7C-4FDD-B8EC-552A7129C13D}"/>
              </a:ext>
            </a:extLst>
          </p:cNvPr>
          <p:cNvSpPr/>
          <p:nvPr/>
        </p:nvSpPr>
        <p:spPr>
          <a:xfrm>
            <a:off x="9170056" y="4290999"/>
            <a:ext cx="2450016" cy="38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C74603B2-7881-4B59-A068-54E2FED53E62}"/>
              </a:ext>
            </a:extLst>
          </p:cNvPr>
          <p:cNvSpPr/>
          <p:nvPr/>
        </p:nvSpPr>
        <p:spPr>
          <a:xfrm>
            <a:off x="9170056" y="4806245"/>
            <a:ext cx="2450016" cy="38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Rectangle 75">
            <a:extLst>
              <a:ext uri="{FF2B5EF4-FFF2-40B4-BE49-F238E27FC236}">
                <a16:creationId xmlns:a16="http://schemas.microsoft.com/office/drawing/2014/main" id="{AA235C10-9E3F-4BB2-A792-566FE0840917}"/>
              </a:ext>
            </a:extLst>
          </p:cNvPr>
          <p:cNvSpPr/>
          <p:nvPr/>
        </p:nvSpPr>
        <p:spPr>
          <a:xfrm>
            <a:off x="9186591" y="5313049"/>
            <a:ext cx="2450016" cy="34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Action Button: Custom 16">
            <a:hlinkClick r:id="" action="ppaction://noaction" highlightClick="1"/>
            <a:extLst>
              <a:ext uri="{FF2B5EF4-FFF2-40B4-BE49-F238E27FC236}">
                <a16:creationId xmlns:a16="http://schemas.microsoft.com/office/drawing/2014/main" id="{9606E95C-729E-4D36-98E8-CF20CDE209C2}"/>
              </a:ext>
            </a:extLst>
          </p:cNvPr>
          <p:cNvSpPr/>
          <p:nvPr/>
        </p:nvSpPr>
        <p:spPr>
          <a:xfrm>
            <a:off x="8719249" y="2798951"/>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78" name="Action Button: Custom 16">
            <a:hlinkClick r:id="" action="ppaction://noaction" highlightClick="1"/>
            <a:extLst>
              <a:ext uri="{FF2B5EF4-FFF2-40B4-BE49-F238E27FC236}">
                <a16:creationId xmlns:a16="http://schemas.microsoft.com/office/drawing/2014/main" id="{962CDF97-E874-4178-A9E9-54080828EEFE}"/>
              </a:ext>
            </a:extLst>
          </p:cNvPr>
          <p:cNvSpPr/>
          <p:nvPr/>
        </p:nvSpPr>
        <p:spPr>
          <a:xfrm>
            <a:off x="8719249" y="3295641"/>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79" name="Action Button: Custom 16">
            <a:hlinkClick r:id="" action="ppaction://noaction" highlightClick="1"/>
            <a:extLst>
              <a:ext uri="{FF2B5EF4-FFF2-40B4-BE49-F238E27FC236}">
                <a16:creationId xmlns:a16="http://schemas.microsoft.com/office/drawing/2014/main" id="{1A7444ED-A294-46DB-A9D0-1D8652F88E37}"/>
              </a:ext>
            </a:extLst>
          </p:cNvPr>
          <p:cNvSpPr/>
          <p:nvPr/>
        </p:nvSpPr>
        <p:spPr>
          <a:xfrm>
            <a:off x="8723814" y="4790994"/>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86" name="Action Button: Custom 16">
            <a:hlinkClick r:id="" action="ppaction://noaction" highlightClick="1"/>
            <a:extLst>
              <a:ext uri="{FF2B5EF4-FFF2-40B4-BE49-F238E27FC236}">
                <a16:creationId xmlns:a16="http://schemas.microsoft.com/office/drawing/2014/main" id="{7C7AF39C-C375-4E53-98C4-8BD99335C05E}"/>
              </a:ext>
            </a:extLst>
          </p:cNvPr>
          <p:cNvSpPr/>
          <p:nvPr/>
        </p:nvSpPr>
        <p:spPr>
          <a:xfrm>
            <a:off x="8719249" y="4292543"/>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115" name="Action Button: Custom 16">
            <a:hlinkClick r:id="" action="ppaction://noaction" highlightClick="1"/>
            <a:extLst>
              <a:ext uri="{FF2B5EF4-FFF2-40B4-BE49-F238E27FC236}">
                <a16:creationId xmlns:a16="http://schemas.microsoft.com/office/drawing/2014/main" id="{7A415CCA-4D65-44FC-BC88-1D1D0F2719E1}"/>
              </a:ext>
            </a:extLst>
          </p:cNvPr>
          <p:cNvSpPr/>
          <p:nvPr/>
        </p:nvSpPr>
        <p:spPr>
          <a:xfrm>
            <a:off x="8719249" y="3794092"/>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116" name="Action Button: Custom 16">
            <a:hlinkClick r:id="" action="ppaction://noaction" highlightClick="1"/>
            <a:extLst>
              <a:ext uri="{FF2B5EF4-FFF2-40B4-BE49-F238E27FC236}">
                <a16:creationId xmlns:a16="http://schemas.microsoft.com/office/drawing/2014/main" id="{87FF4F42-C0CE-4E3B-95CA-C7190D5C130F}"/>
              </a:ext>
            </a:extLst>
          </p:cNvPr>
          <p:cNvSpPr/>
          <p:nvPr/>
        </p:nvSpPr>
        <p:spPr>
          <a:xfrm>
            <a:off x="8723814" y="5287685"/>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pic>
        <p:nvPicPr>
          <p:cNvPr id="33" name="Picture 32" descr="background rectangle">
            <a:extLst>
              <a:ext uri="{FF2B5EF4-FFF2-40B4-BE49-F238E27FC236}">
                <a16:creationId xmlns:a16="http://schemas.microsoft.com/office/drawing/2014/main" id="{B800D4CF-BADD-41A7-B252-BE520AD1E5A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E54D6A0C-5068-4C72-8E64-E6D2774794D5}"/>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Ne…pas ou -- ?</a:t>
            </a:r>
            <a:endParaRPr lang="en-GB" sz="3600" b="1" dirty="0">
              <a:solidFill>
                <a:schemeClr val="bg1"/>
              </a:solidFill>
            </a:endParaRPr>
          </a:p>
        </p:txBody>
      </p:sp>
      <p:sp>
        <p:nvSpPr>
          <p:cNvPr id="35" name="Rounded Rectangle 46">
            <a:extLst>
              <a:ext uri="{FF2B5EF4-FFF2-40B4-BE49-F238E27FC236}">
                <a16:creationId xmlns:a16="http://schemas.microsoft.com/office/drawing/2014/main" id="{E564EE5C-F0D3-4E46-9742-DD29BFF9159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6986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2" grpId="0" animBg="1"/>
      <p:bldP spid="73" grpId="0" animBg="1"/>
      <p:bldP spid="74" grpId="0" animBg="1"/>
      <p:bldP spid="75" grpId="0" animBg="1"/>
      <p:bldP spid="7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descr="Table for exercises">
            <a:extLst>
              <a:ext uri="{FF2B5EF4-FFF2-40B4-BE49-F238E27FC236}">
                <a16:creationId xmlns:a16="http://schemas.microsoft.com/office/drawing/2014/main" id="{8DE93B07-DFF4-4EB2-8D6A-C65C407FE707}"/>
              </a:ext>
            </a:extLst>
          </p:cNvPr>
          <p:cNvGraphicFramePr>
            <a:graphicFrameLocks noGrp="1"/>
          </p:cNvGraphicFramePr>
          <p:nvPr>
            <p:extLst>
              <p:ext uri="{D42A27DB-BD31-4B8C-83A1-F6EECF244321}">
                <p14:modId xmlns:p14="http://schemas.microsoft.com/office/powerpoint/2010/main" val="2547392541"/>
              </p:ext>
            </p:extLst>
          </p:nvPr>
        </p:nvGraphicFramePr>
        <p:xfrm>
          <a:off x="92659" y="3045721"/>
          <a:ext cx="12030847" cy="2984222"/>
        </p:xfrm>
        <a:graphic>
          <a:graphicData uri="http://schemas.openxmlformats.org/drawingml/2006/table">
            <a:tbl>
              <a:tblPr firstRow="1" bandRow="1">
                <a:tableStyleId>{5940675A-B579-460E-94D1-54222C63F5DA}</a:tableStyleId>
              </a:tblPr>
              <a:tblGrid>
                <a:gridCol w="3869741">
                  <a:extLst>
                    <a:ext uri="{9D8B030D-6E8A-4147-A177-3AD203B41FA5}">
                      <a16:colId xmlns:a16="http://schemas.microsoft.com/office/drawing/2014/main" val="20000"/>
                    </a:ext>
                  </a:extLst>
                </a:gridCol>
                <a:gridCol w="3657600">
                  <a:extLst>
                    <a:ext uri="{9D8B030D-6E8A-4147-A177-3AD203B41FA5}">
                      <a16:colId xmlns:a16="http://schemas.microsoft.com/office/drawing/2014/main" val="832713470"/>
                    </a:ext>
                  </a:extLst>
                </a:gridCol>
                <a:gridCol w="4503506">
                  <a:extLst>
                    <a:ext uri="{9D8B030D-6E8A-4147-A177-3AD203B41FA5}">
                      <a16:colId xmlns:a16="http://schemas.microsoft.com/office/drawing/2014/main" val="20001"/>
                    </a:ext>
                  </a:extLst>
                </a:gridCol>
              </a:tblGrid>
              <a:tr h="500617">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…strict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…pas calme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…sages.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méchants.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fête.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 ménage.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…un tour au parc.</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cuisine.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latin typeface="Century Gothic" panose="020B0502020202020204" pitchFamily="34" charset="0"/>
                        </a:rPr>
                        <a:t>…regarde la télé.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les magasins.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4" name="Title 3">
            <a:extLst>
              <a:ext uri="{FF2B5EF4-FFF2-40B4-BE49-F238E27FC236}">
                <a16:creationId xmlns:a16="http://schemas.microsoft.com/office/drawing/2014/main" id="{8A240DF6-3E85-4019-BAF7-136B35B75BBE}"/>
              </a:ext>
            </a:extLst>
          </p:cNvPr>
          <p:cNvSpPr>
            <a:spLocks noGrp="1"/>
          </p:cNvSpPr>
          <p:nvPr>
            <p:ph type="title"/>
          </p:nvPr>
        </p:nvSpPr>
        <p:spPr>
          <a:xfrm>
            <a:off x="188912" y="296863"/>
            <a:ext cx="6709399" cy="712787"/>
          </a:xfrm>
        </p:spPr>
        <p:txBody>
          <a:bodyPr>
            <a:noAutofit/>
          </a:bodyPr>
          <a:lstStyle/>
          <a:p>
            <a:r>
              <a:rPr lang="fr-FR" sz="3000" b="1" dirty="0">
                <a:solidFill>
                  <a:schemeClr val="bg1"/>
                </a:solidFill>
              </a:rPr>
              <a:t>Ne … pas ou _ ? </a:t>
            </a:r>
            <a:endParaRPr lang="en-GB" sz="3000" b="1" dirty="0">
              <a:solidFill>
                <a:srgbClr val="FF9933"/>
              </a:solidFill>
            </a:endParaRPr>
          </a:p>
        </p:txBody>
      </p:sp>
      <p:sp>
        <p:nvSpPr>
          <p:cNvPr id="12" name="Action Button: Custom 16">
            <a:hlinkClick r:id="" action="ppaction://noaction" highlightClick="1">
              <a:snd r:embed="rId3" name="33-A.wav"/>
            </a:hlinkClick>
            <a:extLst>
              <a:ext uri="{FF2B5EF4-FFF2-40B4-BE49-F238E27FC236}">
                <a16:creationId xmlns:a16="http://schemas.microsoft.com/office/drawing/2014/main" id="{EC44A833-6D2D-47F6-98DA-08B615121E31}"/>
              </a:ext>
            </a:extLst>
          </p:cNvPr>
          <p:cNvSpPr/>
          <p:nvPr/>
        </p:nvSpPr>
        <p:spPr>
          <a:xfrm>
            <a:off x="165193" y="3087745"/>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A</a:t>
            </a:r>
          </a:p>
        </p:txBody>
      </p:sp>
      <p:sp>
        <p:nvSpPr>
          <p:cNvPr id="28" name="Action Button: Custom 16">
            <a:hlinkClick r:id="" action="ppaction://noaction" highlightClick="1">
              <a:snd r:embed="rId4" name="33-C.wav"/>
            </a:hlinkClick>
            <a:extLst>
              <a:ext uri="{FF2B5EF4-FFF2-40B4-BE49-F238E27FC236}">
                <a16:creationId xmlns:a16="http://schemas.microsoft.com/office/drawing/2014/main" id="{F953F867-EA17-4749-B497-9FAE398FFAE6}"/>
              </a:ext>
            </a:extLst>
          </p:cNvPr>
          <p:cNvSpPr/>
          <p:nvPr/>
        </p:nvSpPr>
        <p:spPr>
          <a:xfrm>
            <a:off x="165193" y="4081713"/>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C</a:t>
            </a:r>
          </a:p>
        </p:txBody>
      </p:sp>
      <p:sp>
        <p:nvSpPr>
          <p:cNvPr id="29" name="Action Button: Custom 16">
            <a:hlinkClick r:id="" action="ppaction://noaction" highlightClick="1">
              <a:snd r:embed="rId5" name="33-D.wav"/>
            </a:hlinkClick>
            <a:extLst>
              <a:ext uri="{FF2B5EF4-FFF2-40B4-BE49-F238E27FC236}">
                <a16:creationId xmlns:a16="http://schemas.microsoft.com/office/drawing/2014/main" id="{5CC712E3-9C97-4228-B10D-25323C679BAD}"/>
              </a:ext>
            </a:extLst>
          </p:cNvPr>
          <p:cNvSpPr/>
          <p:nvPr/>
        </p:nvSpPr>
        <p:spPr>
          <a:xfrm>
            <a:off x="165192" y="4579504"/>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D</a:t>
            </a:r>
          </a:p>
        </p:txBody>
      </p:sp>
      <p:sp>
        <p:nvSpPr>
          <p:cNvPr id="30" name="Action Button: Custom 16">
            <a:hlinkClick r:id="" action="ppaction://noaction" highlightClick="1">
              <a:snd r:embed="rId6" name="e beep.wav"/>
            </a:hlinkClick>
            <a:extLst>
              <a:ext uri="{FF2B5EF4-FFF2-40B4-BE49-F238E27FC236}">
                <a16:creationId xmlns:a16="http://schemas.microsoft.com/office/drawing/2014/main" id="{5A490A65-D5B5-481B-A9CE-46F3B1093BAE}"/>
              </a:ext>
            </a:extLst>
          </p:cNvPr>
          <p:cNvSpPr/>
          <p:nvPr/>
        </p:nvSpPr>
        <p:spPr>
          <a:xfrm>
            <a:off x="151383" y="5089283"/>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E</a:t>
            </a:r>
          </a:p>
        </p:txBody>
      </p:sp>
      <p:sp>
        <p:nvSpPr>
          <p:cNvPr id="31" name="Action Button: Custom 16">
            <a:hlinkClick r:id="" action="ppaction://noaction" highlightClick="1">
              <a:snd r:embed="rId7" name="33-F.wav"/>
            </a:hlinkClick>
            <a:extLst>
              <a:ext uri="{FF2B5EF4-FFF2-40B4-BE49-F238E27FC236}">
                <a16:creationId xmlns:a16="http://schemas.microsoft.com/office/drawing/2014/main" id="{06585418-898F-4F65-8DC9-8F628B387ED8}"/>
              </a:ext>
            </a:extLst>
          </p:cNvPr>
          <p:cNvSpPr/>
          <p:nvPr/>
        </p:nvSpPr>
        <p:spPr>
          <a:xfrm>
            <a:off x="159316" y="5589344"/>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F</a:t>
            </a:r>
          </a:p>
        </p:txBody>
      </p:sp>
      <p:sp>
        <p:nvSpPr>
          <p:cNvPr id="32" name="Action Button: Custom 16">
            <a:hlinkClick r:id="" action="ppaction://noaction" highlightClick="1">
              <a:snd r:embed="rId8" name="33-B.wav"/>
            </a:hlinkClick>
            <a:extLst>
              <a:ext uri="{FF2B5EF4-FFF2-40B4-BE49-F238E27FC236}">
                <a16:creationId xmlns:a16="http://schemas.microsoft.com/office/drawing/2014/main" id="{2250F57B-DC98-4CB1-B6EC-981DD224B84E}"/>
              </a:ext>
            </a:extLst>
          </p:cNvPr>
          <p:cNvSpPr/>
          <p:nvPr/>
        </p:nvSpPr>
        <p:spPr>
          <a:xfrm>
            <a:off x="165192" y="3600996"/>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B</a:t>
            </a:r>
          </a:p>
        </p:txBody>
      </p:sp>
      <p:pic>
        <p:nvPicPr>
          <p:cNvPr id="73" name="Picture 72" descr="A picture containing shirt, sign&#10;&#10;Description automatically generated">
            <a:extLst>
              <a:ext uri="{FF2B5EF4-FFF2-40B4-BE49-F238E27FC236}">
                <a16:creationId xmlns:a16="http://schemas.microsoft.com/office/drawing/2014/main" id="{0E9E57B9-7E83-4C7C-98D3-54FC69D114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7413" y="752696"/>
            <a:ext cx="1799957" cy="1799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6" name="TextBox 65">
            <a:extLst>
              <a:ext uri="{FF2B5EF4-FFF2-40B4-BE49-F238E27FC236}">
                <a16:creationId xmlns:a16="http://schemas.microsoft.com/office/drawing/2014/main" id="{AA7F6B60-53A1-45D3-A6A6-5C435EF4A5AD}"/>
              </a:ext>
            </a:extLst>
          </p:cNvPr>
          <p:cNvSpPr txBox="1"/>
          <p:nvPr/>
        </p:nvSpPr>
        <p:spPr>
          <a:xfrm>
            <a:off x="120567" y="1251799"/>
            <a:ext cx="1025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et décide le reste de la phrase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 2?</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9" name="Action Button: Custom 16">
            <a:hlinkClick r:id="" action="ppaction://noaction" highlightClick="1"/>
            <a:extLst>
              <a:ext uri="{FF2B5EF4-FFF2-40B4-BE49-F238E27FC236}">
                <a16:creationId xmlns:a16="http://schemas.microsoft.com/office/drawing/2014/main" id="{A5ADDC89-C1E3-4FFC-8E40-B2EEF0538012}"/>
              </a:ext>
            </a:extLst>
          </p:cNvPr>
          <p:cNvSpPr/>
          <p:nvPr/>
        </p:nvSpPr>
        <p:spPr>
          <a:xfrm>
            <a:off x="4020030"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0" name="Action Button: Custom 16">
            <a:hlinkClick r:id="" action="ppaction://noaction" highlightClick="1"/>
            <a:extLst>
              <a:ext uri="{FF2B5EF4-FFF2-40B4-BE49-F238E27FC236}">
                <a16:creationId xmlns:a16="http://schemas.microsoft.com/office/drawing/2014/main" id="{0CB1846B-953B-4DFD-812F-57DAF8C8547A}"/>
              </a:ext>
            </a:extLst>
          </p:cNvPr>
          <p:cNvSpPr/>
          <p:nvPr/>
        </p:nvSpPr>
        <p:spPr>
          <a:xfrm>
            <a:off x="4020030"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1" name="Action Button: Custom 16">
            <a:hlinkClick r:id="" action="ppaction://noaction" highlightClick="1"/>
            <a:extLst>
              <a:ext uri="{FF2B5EF4-FFF2-40B4-BE49-F238E27FC236}">
                <a16:creationId xmlns:a16="http://schemas.microsoft.com/office/drawing/2014/main" id="{386907CB-398D-4BAE-A3C9-76ECB5929CDE}"/>
              </a:ext>
            </a:extLst>
          </p:cNvPr>
          <p:cNvSpPr/>
          <p:nvPr/>
        </p:nvSpPr>
        <p:spPr>
          <a:xfrm>
            <a:off x="4024595"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2" name="Action Button: Custom 16">
            <a:hlinkClick r:id="" action="ppaction://noaction" highlightClick="1"/>
            <a:extLst>
              <a:ext uri="{FF2B5EF4-FFF2-40B4-BE49-F238E27FC236}">
                <a16:creationId xmlns:a16="http://schemas.microsoft.com/office/drawing/2014/main" id="{AE9A8994-DBB0-4E4D-BB60-AFD2E6B15304}"/>
              </a:ext>
            </a:extLst>
          </p:cNvPr>
          <p:cNvSpPr/>
          <p:nvPr/>
        </p:nvSpPr>
        <p:spPr>
          <a:xfrm>
            <a:off x="4020030"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3" name="Action Button: Custom 16">
            <a:hlinkClick r:id="" action="ppaction://noaction" highlightClick="1"/>
            <a:extLst>
              <a:ext uri="{FF2B5EF4-FFF2-40B4-BE49-F238E27FC236}">
                <a16:creationId xmlns:a16="http://schemas.microsoft.com/office/drawing/2014/main" id="{30A05BD2-7646-458A-B908-21247B837DE8}"/>
              </a:ext>
            </a:extLst>
          </p:cNvPr>
          <p:cNvSpPr/>
          <p:nvPr/>
        </p:nvSpPr>
        <p:spPr>
          <a:xfrm>
            <a:off x="4020030"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4" name="Action Button: Custom 16">
            <a:hlinkClick r:id="" action="ppaction://noaction" highlightClick="1"/>
            <a:extLst>
              <a:ext uri="{FF2B5EF4-FFF2-40B4-BE49-F238E27FC236}">
                <a16:creationId xmlns:a16="http://schemas.microsoft.com/office/drawing/2014/main" id="{4C808B80-61B5-4814-9E86-39C69C79904D}"/>
              </a:ext>
            </a:extLst>
          </p:cNvPr>
          <p:cNvSpPr/>
          <p:nvPr/>
        </p:nvSpPr>
        <p:spPr>
          <a:xfrm>
            <a:off x="4027887"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5" name="Action Button: Custom 16">
            <a:hlinkClick r:id="" action="ppaction://noaction" highlightClick="1"/>
            <a:extLst>
              <a:ext uri="{FF2B5EF4-FFF2-40B4-BE49-F238E27FC236}">
                <a16:creationId xmlns:a16="http://schemas.microsoft.com/office/drawing/2014/main" id="{A90579B5-A2CC-46F5-8936-BE2FC7EEFE8F}"/>
              </a:ext>
            </a:extLst>
          </p:cNvPr>
          <p:cNvSpPr/>
          <p:nvPr/>
        </p:nvSpPr>
        <p:spPr>
          <a:xfrm>
            <a:off x="7672323"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6" name="Action Button: Custom 16">
            <a:hlinkClick r:id="" action="ppaction://noaction" highlightClick="1"/>
            <a:extLst>
              <a:ext uri="{FF2B5EF4-FFF2-40B4-BE49-F238E27FC236}">
                <a16:creationId xmlns:a16="http://schemas.microsoft.com/office/drawing/2014/main" id="{400A40D5-2258-4CAB-8B7A-55085184843F}"/>
              </a:ext>
            </a:extLst>
          </p:cNvPr>
          <p:cNvSpPr/>
          <p:nvPr/>
        </p:nvSpPr>
        <p:spPr>
          <a:xfrm>
            <a:off x="7672323"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7" name="Action Button: Custom 16">
            <a:hlinkClick r:id="" action="ppaction://noaction" highlightClick="1"/>
            <a:extLst>
              <a:ext uri="{FF2B5EF4-FFF2-40B4-BE49-F238E27FC236}">
                <a16:creationId xmlns:a16="http://schemas.microsoft.com/office/drawing/2014/main" id="{0552C97D-57D4-4A13-89D9-81A404D3ECD0}"/>
              </a:ext>
            </a:extLst>
          </p:cNvPr>
          <p:cNvSpPr/>
          <p:nvPr/>
        </p:nvSpPr>
        <p:spPr>
          <a:xfrm>
            <a:off x="7676888"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8" name="Action Button: Custom 16">
            <a:hlinkClick r:id="" action="ppaction://noaction" highlightClick="1"/>
            <a:extLst>
              <a:ext uri="{FF2B5EF4-FFF2-40B4-BE49-F238E27FC236}">
                <a16:creationId xmlns:a16="http://schemas.microsoft.com/office/drawing/2014/main" id="{7878541E-A6F5-4ABA-9DF0-DD331B2B4043}"/>
              </a:ext>
            </a:extLst>
          </p:cNvPr>
          <p:cNvSpPr/>
          <p:nvPr/>
        </p:nvSpPr>
        <p:spPr>
          <a:xfrm>
            <a:off x="7672323"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9" name="Action Button: Custom 16">
            <a:hlinkClick r:id="" action="ppaction://noaction" highlightClick="1"/>
            <a:extLst>
              <a:ext uri="{FF2B5EF4-FFF2-40B4-BE49-F238E27FC236}">
                <a16:creationId xmlns:a16="http://schemas.microsoft.com/office/drawing/2014/main" id="{DFCC473E-1E56-431F-8F57-6F400EBC9404}"/>
              </a:ext>
            </a:extLst>
          </p:cNvPr>
          <p:cNvSpPr/>
          <p:nvPr/>
        </p:nvSpPr>
        <p:spPr>
          <a:xfrm>
            <a:off x="7672323"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10" name="Action Button: Custom 16">
            <a:hlinkClick r:id="" action="ppaction://noaction" highlightClick="1"/>
            <a:extLst>
              <a:ext uri="{FF2B5EF4-FFF2-40B4-BE49-F238E27FC236}">
                <a16:creationId xmlns:a16="http://schemas.microsoft.com/office/drawing/2014/main" id="{D3577B35-ECC6-4DC8-812C-C3DE4BA1F3EC}"/>
              </a:ext>
            </a:extLst>
          </p:cNvPr>
          <p:cNvSpPr/>
          <p:nvPr/>
        </p:nvSpPr>
        <p:spPr>
          <a:xfrm>
            <a:off x="7680180"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pic>
        <p:nvPicPr>
          <p:cNvPr id="26" name="Picture 25" descr="background rectangle">
            <a:extLst>
              <a:ext uri="{FF2B5EF4-FFF2-40B4-BE49-F238E27FC236}">
                <a16:creationId xmlns:a16="http://schemas.microsoft.com/office/drawing/2014/main" id="{66A336C1-E3C0-4588-A7BD-FE20A20D46B1}"/>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127D47F6-29AD-42F0-93F8-4E0894E2D307}"/>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Ne…pas ou -- ?</a:t>
            </a:r>
            <a:endParaRPr lang="en-GB" sz="3600" b="1" dirty="0">
              <a:solidFill>
                <a:schemeClr val="bg1"/>
              </a:solidFill>
            </a:endParaRPr>
          </a:p>
        </p:txBody>
      </p:sp>
      <p:sp>
        <p:nvSpPr>
          <p:cNvPr id="33" name="Rounded Rectangle 46">
            <a:extLst>
              <a:ext uri="{FF2B5EF4-FFF2-40B4-BE49-F238E27FC236}">
                <a16:creationId xmlns:a16="http://schemas.microsoft.com/office/drawing/2014/main" id="{23D38069-22E5-4567-AB5E-49C330B0867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8610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descr="Table for exercises">
            <a:extLst>
              <a:ext uri="{FF2B5EF4-FFF2-40B4-BE49-F238E27FC236}">
                <a16:creationId xmlns:a16="http://schemas.microsoft.com/office/drawing/2014/main" id="{8DE93B07-DFF4-4EB2-8D6A-C65C407FE707}"/>
              </a:ext>
            </a:extLst>
          </p:cNvPr>
          <p:cNvGraphicFramePr>
            <a:graphicFrameLocks noGrp="1"/>
          </p:cNvGraphicFramePr>
          <p:nvPr>
            <p:extLst>
              <p:ext uri="{D42A27DB-BD31-4B8C-83A1-F6EECF244321}">
                <p14:modId xmlns:p14="http://schemas.microsoft.com/office/powerpoint/2010/main" val="2003745516"/>
              </p:ext>
            </p:extLst>
          </p:nvPr>
        </p:nvGraphicFramePr>
        <p:xfrm>
          <a:off x="92659" y="3045721"/>
          <a:ext cx="12030847" cy="2984222"/>
        </p:xfrm>
        <a:graphic>
          <a:graphicData uri="http://schemas.openxmlformats.org/drawingml/2006/table">
            <a:tbl>
              <a:tblPr firstRow="1" bandRow="1">
                <a:tableStyleId>{5940675A-B579-460E-94D1-54222C63F5DA}</a:tableStyleId>
              </a:tblPr>
              <a:tblGrid>
                <a:gridCol w="3869741">
                  <a:extLst>
                    <a:ext uri="{9D8B030D-6E8A-4147-A177-3AD203B41FA5}">
                      <a16:colId xmlns:a16="http://schemas.microsoft.com/office/drawing/2014/main" val="20000"/>
                    </a:ext>
                  </a:extLst>
                </a:gridCol>
                <a:gridCol w="3657600">
                  <a:extLst>
                    <a:ext uri="{9D8B030D-6E8A-4147-A177-3AD203B41FA5}">
                      <a16:colId xmlns:a16="http://schemas.microsoft.com/office/drawing/2014/main" val="832713470"/>
                    </a:ext>
                  </a:extLst>
                </a:gridCol>
                <a:gridCol w="4503506">
                  <a:extLst>
                    <a:ext uri="{9D8B030D-6E8A-4147-A177-3AD203B41FA5}">
                      <a16:colId xmlns:a16="http://schemas.microsoft.com/office/drawing/2014/main" val="20001"/>
                    </a:ext>
                  </a:extLst>
                </a:gridCol>
              </a:tblGrid>
              <a:tr h="500617">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…strict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…pas calme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…sages.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méchants.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fête.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 ménage.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…un tour au parc.</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d’exercice.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latin typeface="Century Gothic" panose="020B0502020202020204" pitchFamily="34" charset="0"/>
                        </a:rPr>
                        <a:t>…regarde la télé.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les magasins.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4" name="Title 3">
            <a:extLst>
              <a:ext uri="{FF2B5EF4-FFF2-40B4-BE49-F238E27FC236}">
                <a16:creationId xmlns:a16="http://schemas.microsoft.com/office/drawing/2014/main" id="{8A240DF6-3E85-4019-BAF7-136B35B75BBE}"/>
              </a:ext>
            </a:extLst>
          </p:cNvPr>
          <p:cNvSpPr>
            <a:spLocks noGrp="1"/>
          </p:cNvSpPr>
          <p:nvPr>
            <p:ph type="title"/>
          </p:nvPr>
        </p:nvSpPr>
        <p:spPr>
          <a:xfrm>
            <a:off x="188912" y="296863"/>
            <a:ext cx="6709399" cy="712787"/>
          </a:xfrm>
        </p:spPr>
        <p:txBody>
          <a:bodyPr>
            <a:noAutofit/>
          </a:bodyPr>
          <a:lstStyle/>
          <a:p>
            <a:r>
              <a:rPr lang="fr-FR" sz="3000" b="1" dirty="0">
                <a:solidFill>
                  <a:schemeClr val="bg1"/>
                </a:solidFill>
              </a:rPr>
              <a:t>Ne … pas ou _ ? </a:t>
            </a:r>
            <a:r>
              <a:rPr lang="fr-FR" sz="3000" b="1" dirty="0">
                <a:solidFill>
                  <a:srgbClr val="FF6600"/>
                </a:solidFill>
              </a:rPr>
              <a:t>Réponses</a:t>
            </a:r>
            <a:r>
              <a:rPr lang="fr-FR" sz="3000" b="1" dirty="0">
                <a:solidFill>
                  <a:schemeClr val="bg1"/>
                </a:solidFill>
              </a:rPr>
              <a:t> </a:t>
            </a:r>
            <a:endParaRPr lang="en-GB" sz="3000" b="1" dirty="0">
              <a:solidFill>
                <a:srgbClr val="FF9933"/>
              </a:solidFill>
            </a:endParaRPr>
          </a:p>
        </p:txBody>
      </p:sp>
      <p:sp>
        <p:nvSpPr>
          <p:cNvPr id="12" name="Action Button: Custom 16">
            <a:hlinkClick r:id="" action="ppaction://noaction" highlightClick="1">
              <a:snd r:embed="rId3" name="34-A.wav"/>
            </a:hlinkClick>
            <a:extLst>
              <a:ext uri="{FF2B5EF4-FFF2-40B4-BE49-F238E27FC236}">
                <a16:creationId xmlns:a16="http://schemas.microsoft.com/office/drawing/2014/main" id="{EC44A833-6D2D-47F6-98DA-08B615121E31}"/>
              </a:ext>
            </a:extLst>
          </p:cNvPr>
          <p:cNvSpPr/>
          <p:nvPr/>
        </p:nvSpPr>
        <p:spPr>
          <a:xfrm>
            <a:off x="165193" y="3087745"/>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8" name="Action Button: Custom 16">
            <a:hlinkClick r:id="" action="ppaction://noaction" highlightClick="1">
              <a:snd r:embed="rId4" name="34-C.wav"/>
            </a:hlinkClick>
            <a:extLst>
              <a:ext uri="{FF2B5EF4-FFF2-40B4-BE49-F238E27FC236}">
                <a16:creationId xmlns:a16="http://schemas.microsoft.com/office/drawing/2014/main" id="{F953F867-EA17-4749-B497-9FAE398FFAE6}"/>
              </a:ext>
            </a:extLst>
          </p:cNvPr>
          <p:cNvSpPr/>
          <p:nvPr/>
        </p:nvSpPr>
        <p:spPr>
          <a:xfrm>
            <a:off x="165193" y="4081713"/>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9" name="Action Button: Custom 16">
            <a:hlinkClick r:id="" action="ppaction://noaction" highlightClick="1">
              <a:snd r:embed="rId5" name="34-D.wav"/>
            </a:hlinkClick>
            <a:extLst>
              <a:ext uri="{FF2B5EF4-FFF2-40B4-BE49-F238E27FC236}">
                <a16:creationId xmlns:a16="http://schemas.microsoft.com/office/drawing/2014/main" id="{5CC712E3-9C97-4228-B10D-25323C679BAD}"/>
              </a:ext>
            </a:extLst>
          </p:cNvPr>
          <p:cNvSpPr/>
          <p:nvPr/>
        </p:nvSpPr>
        <p:spPr>
          <a:xfrm>
            <a:off x="165192" y="4579504"/>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0" name="Action Button: Custom 16">
            <a:hlinkClick r:id="" action="ppaction://noaction" highlightClick="1">
              <a:snd r:embed="rId6" name="e answer.wav"/>
            </a:hlinkClick>
            <a:extLst>
              <a:ext uri="{FF2B5EF4-FFF2-40B4-BE49-F238E27FC236}">
                <a16:creationId xmlns:a16="http://schemas.microsoft.com/office/drawing/2014/main" id="{5A490A65-D5B5-481B-A9CE-46F3B1093BAE}"/>
              </a:ext>
            </a:extLst>
          </p:cNvPr>
          <p:cNvSpPr/>
          <p:nvPr/>
        </p:nvSpPr>
        <p:spPr>
          <a:xfrm>
            <a:off x="151383" y="5089283"/>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1" name="Action Button: Custom 16">
            <a:hlinkClick r:id="" action="ppaction://noaction" highlightClick="1">
              <a:snd r:embed="rId7" name="34-F.wav"/>
            </a:hlinkClick>
            <a:extLst>
              <a:ext uri="{FF2B5EF4-FFF2-40B4-BE49-F238E27FC236}">
                <a16:creationId xmlns:a16="http://schemas.microsoft.com/office/drawing/2014/main" id="{06585418-898F-4F65-8DC9-8F628B387ED8}"/>
              </a:ext>
            </a:extLst>
          </p:cNvPr>
          <p:cNvSpPr/>
          <p:nvPr/>
        </p:nvSpPr>
        <p:spPr>
          <a:xfrm>
            <a:off x="159316" y="5589344"/>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2" name="Action Button: Custom 16">
            <a:hlinkClick r:id="" action="ppaction://noaction" highlightClick="1">
              <a:snd r:embed="rId8" name="34-B.wav"/>
            </a:hlinkClick>
            <a:extLst>
              <a:ext uri="{FF2B5EF4-FFF2-40B4-BE49-F238E27FC236}">
                <a16:creationId xmlns:a16="http://schemas.microsoft.com/office/drawing/2014/main" id="{2250F57B-DC98-4CB1-B6EC-981DD224B84E}"/>
              </a:ext>
            </a:extLst>
          </p:cNvPr>
          <p:cNvSpPr/>
          <p:nvPr/>
        </p:nvSpPr>
        <p:spPr>
          <a:xfrm>
            <a:off x="165192" y="3600996"/>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pic>
        <p:nvPicPr>
          <p:cNvPr id="73" name="Picture 72" descr="A picture containing shirt, sign&#10;&#10;Description automatically generated">
            <a:extLst>
              <a:ext uri="{FF2B5EF4-FFF2-40B4-BE49-F238E27FC236}">
                <a16:creationId xmlns:a16="http://schemas.microsoft.com/office/drawing/2014/main" id="{0E9E57B9-7E83-4C7C-98D3-54FC69D114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7413" y="752696"/>
            <a:ext cx="1799957" cy="1799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6" name="TextBox 65">
            <a:extLst>
              <a:ext uri="{FF2B5EF4-FFF2-40B4-BE49-F238E27FC236}">
                <a16:creationId xmlns:a16="http://schemas.microsoft.com/office/drawing/2014/main" id="{AA7F6B60-53A1-45D3-A6A6-5C435EF4A5AD}"/>
              </a:ext>
            </a:extLst>
          </p:cNvPr>
          <p:cNvSpPr txBox="1"/>
          <p:nvPr/>
        </p:nvSpPr>
        <p:spPr>
          <a:xfrm>
            <a:off x="120567" y="1251799"/>
            <a:ext cx="1025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et décide le reste de la phrase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 2?</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4" name="Action Button: Custom 16">
            <a:hlinkClick r:id="" action="ppaction://noaction" highlightClick="1"/>
            <a:extLst>
              <a:ext uri="{FF2B5EF4-FFF2-40B4-BE49-F238E27FC236}">
                <a16:creationId xmlns:a16="http://schemas.microsoft.com/office/drawing/2014/main" id="{17A2C97C-B0C5-4230-A3C2-20C8373E0674}"/>
              </a:ext>
            </a:extLst>
          </p:cNvPr>
          <p:cNvSpPr/>
          <p:nvPr/>
        </p:nvSpPr>
        <p:spPr>
          <a:xfrm>
            <a:off x="4020030"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5" name="Action Button: Custom 16">
            <a:hlinkClick r:id="" action="ppaction://noaction" highlightClick="1"/>
            <a:extLst>
              <a:ext uri="{FF2B5EF4-FFF2-40B4-BE49-F238E27FC236}">
                <a16:creationId xmlns:a16="http://schemas.microsoft.com/office/drawing/2014/main" id="{C68575FF-713B-405C-A7B2-AE5BED31A4B3}"/>
              </a:ext>
            </a:extLst>
          </p:cNvPr>
          <p:cNvSpPr/>
          <p:nvPr/>
        </p:nvSpPr>
        <p:spPr>
          <a:xfrm>
            <a:off x="4020030"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6" name="Action Button: Custom 16">
            <a:hlinkClick r:id="" action="ppaction://noaction" highlightClick="1"/>
            <a:extLst>
              <a:ext uri="{FF2B5EF4-FFF2-40B4-BE49-F238E27FC236}">
                <a16:creationId xmlns:a16="http://schemas.microsoft.com/office/drawing/2014/main" id="{E7D9753F-B331-43AD-8903-4AA1BDA44AF3}"/>
              </a:ext>
            </a:extLst>
          </p:cNvPr>
          <p:cNvSpPr/>
          <p:nvPr/>
        </p:nvSpPr>
        <p:spPr>
          <a:xfrm>
            <a:off x="4024595"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7" name="Action Button: Custom 16">
            <a:hlinkClick r:id="" action="ppaction://noaction" highlightClick="1"/>
            <a:extLst>
              <a:ext uri="{FF2B5EF4-FFF2-40B4-BE49-F238E27FC236}">
                <a16:creationId xmlns:a16="http://schemas.microsoft.com/office/drawing/2014/main" id="{1F24CA10-9D39-4686-88E2-F820976C8919}"/>
              </a:ext>
            </a:extLst>
          </p:cNvPr>
          <p:cNvSpPr/>
          <p:nvPr/>
        </p:nvSpPr>
        <p:spPr>
          <a:xfrm>
            <a:off x="4020030"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8" name="Action Button: Custom 16">
            <a:hlinkClick r:id="" action="ppaction://noaction" highlightClick="1"/>
            <a:extLst>
              <a:ext uri="{FF2B5EF4-FFF2-40B4-BE49-F238E27FC236}">
                <a16:creationId xmlns:a16="http://schemas.microsoft.com/office/drawing/2014/main" id="{9D2BBC1D-AC91-4CCF-B940-02F2272432F3}"/>
              </a:ext>
            </a:extLst>
          </p:cNvPr>
          <p:cNvSpPr/>
          <p:nvPr/>
        </p:nvSpPr>
        <p:spPr>
          <a:xfrm>
            <a:off x="4020030"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extLst>
              <a:ext uri="{FF2B5EF4-FFF2-40B4-BE49-F238E27FC236}">
                <a16:creationId xmlns:a16="http://schemas.microsoft.com/office/drawing/2014/main" id="{CE6D5C0A-C0E2-44EB-9E61-087E6DA63ED2}"/>
              </a:ext>
            </a:extLst>
          </p:cNvPr>
          <p:cNvSpPr/>
          <p:nvPr/>
        </p:nvSpPr>
        <p:spPr>
          <a:xfrm>
            <a:off x="4027887"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93" name="Rectangle 92">
            <a:extLst>
              <a:ext uri="{FF2B5EF4-FFF2-40B4-BE49-F238E27FC236}">
                <a16:creationId xmlns:a16="http://schemas.microsoft.com/office/drawing/2014/main" id="{5877674E-B9D5-40BC-A43E-8E05A72D724F}"/>
              </a:ext>
            </a:extLst>
          </p:cNvPr>
          <p:cNvSpPr/>
          <p:nvPr/>
        </p:nvSpPr>
        <p:spPr>
          <a:xfrm>
            <a:off x="8209797" y="3125861"/>
            <a:ext cx="3817010" cy="351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65D2EED8-E231-481D-BA28-3792CA8A814B}"/>
              </a:ext>
            </a:extLst>
          </p:cNvPr>
          <p:cNvSpPr/>
          <p:nvPr/>
        </p:nvSpPr>
        <p:spPr>
          <a:xfrm>
            <a:off x="8209797" y="3637464"/>
            <a:ext cx="3817010" cy="351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E23D4A8D-769A-4CEC-AA9B-87FF890953B0}"/>
              </a:ext>
            </a:extLst>
          </p:cNvPr>
          <p:cNvSpPr/>
          <p:nvPr/>
        </p:nvSpPr>
        <p:spPr>
          <a:xfrm>
            <a:off x="4548740" y="4151422"/>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2333C715-92D8-4983-BDB7-2B1DC9471ABC}"/>
              </a:ext>
            </a:extLst>
          </p:cNvPr>
          <p:cNvSpPr/>
          <p:nvPr/>
        </p:nvSpPr>
        <p:spPr>
          <a:xfrm>
            <a:off x="8209797" y="4646696"/>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D6777661-FA2B-431F-BA0F-B4443BC26062}"/>
              </a:ext>
            </a:extLst>
          </p:cNvPr>
          <p:cNvSpPr/>
          <p:nvPr/>
        </p:nvSpPr>
        <p:spPr>
          <a:xfrm>
            <a:off x="4470996" y="5148436"/>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DD3FEC8A-E5D8-4F07-B86D-51602A92FBFD}"/>
              </a:ext>
            </a:extLst>
          </p:cNvPr>
          <p:cNvSpPr/>
          <p:nvPr/>
        </p:nvSpPr>
        <p:spPr>
          <a:xfrm>
            <a:off x="4486001" y="5576594"/>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Action Button: Custom 16">
            <a:hlinkClick r:id="" action="ppaction://noaction" highlightClick="1"/>
            <a:extLst>
              <a:ext uri="{FF2B5EF4-FFF2-40B4-BE49-F238E27FC236}">
                <a16:creationId xmlns:a16="http://schemas.microsoft.com/office/drawing/2014/main" id="{5A7DDD34-4C67-4CA8-9971-6674B8323CF6}"/>
              </a:ext>
            </a:extLst>
          </p:cNvPr>
          <p:cNvSpPr/>
          <p:nvPr/>
        </p:nvSpPr>
        <p:spPr>
          <a:xfrm>
            <a:off x="7672323"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extLst>
              <a:ext uri="{FF2B5EF4-FFF2-40B4-BE49-F238E27FC236}">
                <a16:creationId xmlns:a16="http://schemas.microsoft.com/office/drawing/2014/main" id="{7349DFBC-F81E-4B37-A099-83D4B327B3E9}"/>
              </a:ext>
            </a:extLst>
          </p:cNvPr>
          <p:cNvSpPr/>
          <p:nvPr/>
        </p:nvSpPr>
        <p:spPr>
          <a:xfrm>
            <a:off x="7672323"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1" name="Action Button: Custom 16">
            <a:hlinkClick r:id="" action="ppaction://noaction" highlightClick="1"/>
            <a:extLst>
              <a:ext uri="{FF2B5EF4-FFF2-40B4-BE49-F238E27FC236}">
                <a16:creationId xmlns:a16="http://schemas.microsoft.com/office/drawing/2014/main" id="{6B15A647-281A-4E1E-9D89-70E06403F13A}"/>
              </a:ext>
            </a:extLst>
          </p:cNvPr>
          <p:cNvSpPr/>
          <p:nvPr/>
        </p:nvSpPr>
        <p:spPr>
          <a:xfrm>
            <a:off x="7676888"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extLst>
              <a:ext uri="{FF2B5EF4-FFF2-40B4-BE49-F238E27FC236}">
                <a16:creationId xmlns:a16="http://schemas.microsoft.com/office/drawing/2014/main" id="{04F8D5DC-D8F0-4D22-8A60-02AD4E2A6FE5}"/>
              </a:ext>
            </a:extLst>
          </p:cNvPr>
          <p:cNvSpPr/>
          <p:nvPr/>
        </p:nvSpPr>
        <p:spPr>
          <a:xfrm>
            <a:off x="7672323"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extLst>
              <a:ext uri="{FF2B5EF4-FFF2-40B4-BE49-F238E27FC236}">
                <a16:creationId xmlns:a16="http://schemas.microsoft.com/office/drawing/2014/main" id="{87F4A5DA-5CB6-46BE-A9A0-C674654D8C61}"/>
              </a:ext>
            </a:extLst>
          </p:cNvPr>
          <p:cNvSpPr/>
          <p:nvPr/>
        </p:nvSpPr>
        <p:spPr>
          <a:xfrm>
            <a:off x="7672323"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4" name="Action Button: Custom 16">
            <a:hlinkClick r:id="" action="ppaction://noaction" highlightClick="1"/>
            <a:extLst>
              <a:ext uri="{FF2B5EF4-FFF2-40B4-BE49-F238E27FC236}">
                <a16:creationId xmlns:a16="http://schemas.microsoft.com/office/drawing/2014/main" id="{39E6E9FC-A31E-45F0-B725-171B7560957E}"/>
              </a:ext>
            </a:extLst>
          </p:cNvPr>
          <p:cNvSpPr/>
          <p:nvPr/>
        </p:nvSpPr>
        <p:spPr>
          <a:xfrm>
            <a:off x="7680180"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pic>
        <p:nvPicPr>
          <p:cNvPr id="33" name="Picture 32" descr="background rectangle">
            <a:extLst>
              <a:ext uri="{FF2B5EF4-FFF2-40B4-BE49-F238E27FC236}">
                <a16:creationId xmlns:a16="http://schemas.microsoft.com/office/drawing/2014/main" id="{AE0985D1-8543-47DF-87C9-2992DC39BF80}"/>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6DAD7FF9-4A4E-4B88-9B40-AFCED9F38181}"/>
              </a:ext>
            </a:extLst>
          </p:cNvPr>
          <p:cNvSpPr txBox="1">
            <a:spLocks/>
          </p:cNvSpPr>
          <p:nvPr/>
        </p:nvSpPr>
        <p:spPr>
          <a:xfrm>
            <a:off x="0" y="296864"/>
            <a:ext cx="5740400"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Ne…pas ou -- ? réponses</a:t>
            </a:r>
            <a:endParaRPr lang="en-GB" sz="3600" b="1" dirty="0">
              <a:solidFill>
                <a:schemeClr val="bg1"/>
              </a:solidFill>
            </a:endParaRPr>
          </a:p>
        </p:txBody>
      </p:sp>
      <p:sp>
        <p:nvSpPr>
          <p:cNvPr id="35" name="Rounded Rectangle 46">
            <a:extLst>
              <a:ext uri="{FF2B5EF4-FFF2-40B4-BE49-F238E27FC236}">
                <a16:creationId xmlns:a16="http://schemas.microsoft.com/office/drawing/2014/main" id="{AEE29737-1604-4766-AF46-64E3DB5F51B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5753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P spid="97" grpId="0" animBg="1"/>
      <p:bldP spid="9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rot="20820234">
            <a:off x="8150069" y="64414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858"/>
          <a:stretch/>
        </p:blipFill>
        <p:spPr bwMode="auto">
          <a:xfrm rot="1453712">
            <a:off x="9442787" y="847465"/>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 y="296864"/>
            <a:ext cx="5818820" cy="707849"/>
          </a:xfrm>
        </p:spPr>
        <p:txBody>
          <a:bodyPr>
            <a:noAutofit/>
          </a:bodyPr>
          <a:lstStyle/>
          <a:p>
            <a:r>
              <a:rPr lang="fr-FR" sz="2500" b="1" dirty="0">
                <a:solidFill>
                  <a:schemeClr val="bg1"/>
                </a:solidFill>
              </a:rPr>
              <a:t>Elle est comment? Il est comment?</a:t>
            </a:r>
          </a:p>
        </p:txBody>
      </p:sp>
      <p:sp>
        <p:nvSpPr>
          <p:cNvPr id="12" name="TextBox 11">
            <a:extLst>
              <a:ext uri="{FF2B5EF4-FFF2-40B4-BE49-F238E27FC236}">
                <a16:creationId xmlns:a16="http://schemas.microsoft.com/office/drawing/2014/main" id="{45736B70-821C-48ED-9B58-B6D0DC2FDD02}"/>
              </a:ext>
            </a:extLst>
          </p:cNvPr>
          <p:cNvSpPr txBox="1"/>
          <p:nvPr/>
        </p:nvSpPr>
        <p:spPr>
          <a:xfrm>
            <a:off x="1218857" y="1586680"/>
            <a:ext cx="6802317" cy="1323439"/>
          </a:xfrm>
          <a:prstGeom prst="rect">
            <a:avLst/>
          </a:prstGeom>
          <a:noFill/>
        </p:spPr>
        <p:txBody>
          <a:bodyPr wrap="square" rtlCol="0">
            <a:spAutoFit/>
          </a:bodyPr>
          <a:lstStyle/>
          <a:p>
            <a:r>
              <a:rPr lang="fr-FR" sz="2000" b="1" dirty="0" err="1">
                <a:solidFill>
                  <a:schemeClr val="accent1">
                    <a:lumMod val="50000"/>
                  </a:schemeClr>
                </a:solidFill>
              </a:rPr>
              <a:t>Student</a:t>
            </a:r>
            <a:r>
              <a:rPr lang="fr-FR" sz="2000" b="1" dirty="0">
                <a:solidFill>
                  <a:schemeClr val="accent1">
                    <a:lumMod val="50000"/>
                  </a:schemeClr>
                </a:solidFill>
              </a:rPr>
              <a:t> A: Dis une description de l’artiste. </a:t>
            </a:r>
            <a:endParaRPr lang="en-GB" sz="2000" dirty="0">
              <a:solidFill>
                <a:schemeClr val="accent1">
                  <a:lumMod val="50000"/>
                </a:schemeClr>
              </a:solidFill>
            </a:endParaRPr>
          </a:p>
          <a:p>
            <a:r>
              <a:rPr lang="fr-FR" sz="2000" dirty="0">
                <a:solidFill>
                  <a:schemeClr val="accent1">
                    <a:lumMod val="50000"/>
                  </a:schemeClr>
                </a:solidFill>
              </a:rPr>
              <a:t>Exemples :</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manger des carottes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mange des carottes.</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regarder la télé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a:t>
            </a:r>
            <a:r>
              <a:rPr lang="fr-FR" sz="2000" b="1" dirty="0">
                <a:solidFill>
                  <a:schemeClr val="accent1">
                    <a:lumMod val="50000"/>
                  </a:schemeClr>
                </a:solidFill>
              </a:rPr>
              <a:t>ne</a:t>
            </a:r>
            <a:r>
              <a:rPr lang="fr-FR" sz="2000" dirty="0">
                <a:solidFill>
                  <a:schemeClr val="accent1">
                    <a:lumMod val="50000"/>
                  </a:schemeClr>
                </a:solidFill>
              </a:rPr>
              <a:t> regarde </a:t>
            </a:r>
            <a:r>
              <a:rPr lang="fr-FR" sz="2000" b="1" dirty="0">
                <a:solidFill>
                  <a:schemeClr val="accent1">
                    <a:lumMod val="50000"/>
                  </a:schemeClr>
                </a:solidFill>
              </a:rPr>
              <a:t>pas</a:t>
            </a:r>
            <a:r>
              <a:rPr lang="fr-FR" sz="2000" dirty="0">
                <a:solidFill>
                  <a:schemeClr val="accent1">
                    <a:lumMod val="50000"/>
                  </a:schemeClr>
                </a:solidFill>
              </a:rPr>
              <a:t> la télé.</a:t>
            </a:r>
            <a:endParaRPr lang="en-GB" sz="2000" dirty="0">
              <a:solidFill>
                <a:schemeClr val="accent1">
                  <a:lumMod val="50000"/>
                </a:schemeClr>
              </a:solidFill>
            </a:endParaRPr>
          </a:p>
        </p:txBody>
      </p:sp>
      <p:sp>
        <p:nvSpPr>
          <p:cNvPr id="18" name="TextBox 17">
            <a:extLst>
              <a:ext uri="{FF2B5EF4-FFF2-40B4-BE49-F238E27FC236}">
                <a16:creationId xmlns:a16="http://schemas.microsoft.com/office/drawing/2014/main" id="{B82AB367-8943-499E-AABD-A6E9B00D27CC}"/>
              </a:ext>
            </a:extLst>
          </p:cNvPr>
          <p:cNvSpPr txBox="1"/>
          <p:nvPr/>
        </p:nvSpPr>
        <p:spPr>
          <a:xfrm>
            <a:off x="3008563" y="3327509"/>
            <a:ext cx="6802317" cy="1323439"/>
          </a:xfrm>
          <a:prstGeom prst="rect">
            <a:avLst/>
          </a:prstGeom>
          <a:noFill/>
        </p:spPr>
        <p:txBody>
          <a:bodyPr wrap="square" rtlCol="0">
            <a:spAutoFit/>
          </a:bodyPr>
          <a:lstStyle/>
          <a:p>
            <a:r>
              <a:rPr lang="fr-FR" sz="2000" b="1" dirty="0" err="1">
                <a:solidFill>
                  <a:schemeClr val="accent1">
                    <a:lumMod val="50000"/>
                  </a:schemeClr>
                </a:solidFill>
              </a:rPr>
              <a:t>Student</a:t>
            </a:r>
            <a:r>
              <a:rPr lang="fr-FR" sz="2000" b="1" dirty="0">
                <a:solidFill>
                  <a:schemeClr val="accent1">
                    <a:lumMod val="50000"/>
                  </a:schemeClr>
                </a:solidFill>
              </a:rPr>
              <a:t> B: Ecoute, coche (</a:t>
            </a:r>
            <a:r>
              <a:rPr lang="fr-FR" sz="2000" b="1" dirty="0">
                <a:solidFill>
                  <a:schemeClr val="accent1">
                    <a:lumMod val="50000"/>
                  </a:schemeClr>
                </a:solidFill>
                <a:sym typeface="Wingdings" panose="05000000000000000000" pitchFamily="2" charset="2"/>
              </a:rPr>
              <a:t></a:t>
            </a:r>
            <a:r>
              <a:rPr lang="fr-FR" sz="2000" b="1" dirty="0">
                <a:solidFill>
                  <a:schemeClr val="accent1">
                    <a:lumMod val="50000"/>
                  </a:schemeClr>
                </a:solidFill>
              </a:rPr>
              <a:t>) et écris la description. </a:t>
            </a:r>
            <a:r>
              <a:rPr lang="fr-FR" sz="2000" dirty="0">
                <a:solidFill>
                  <a:schemeClr val="accent1">
                    <a:lumMod val="50000"/>
                  </a:schemeClr>
                </a:solidFill>
              </a:rPr>
              <a:t>Exemples :</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manger des carottes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mange des carottes.</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regarder la télé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a:t>
            </a:r>
            <a:r>
              <a:rPr lang="fr-FR" sz="2000" b="1" dirty="0">
                <a:solidFill>
                  <a:schemeClr val="accent1">
                    <a:lumMod val="50000"/>
                  </a:schemeClr>
                </a:solidFill>
              </a:rPr>
              <a:t>ne</a:t>
            </a:r>
            <a:r>
              <a:rPr lang="fr-FR" sz="2000" dirty="0">
                <a:solidFill>
                  <a:schemeClr val="accent1">
                    <a:lumMod val="50000"/>
                  </a:schemeClr>
                </a:solidFill>
              </a:rPr>
              <a:t> regarde </a:t>
            </a:r>
            <a:r>
              <a:rPr lang="fr-FR" sz="2000" b="1" dirty="0">
                <a:solidFill>
                  <a:schemeClr val="accent1">
                    <a:lumMod val="50000"/>
                  </a:schemeClr>
                </a:solidFill>
              </a:rPr>
              <a:t>pas</a:t>
            </a:r>
            <a:r>
              <a:rPr lang="fr-FR" sz="2000" dirty="0">
                <a:solidFill>
                  <a:schemeClr val="accent1">
                    <a:lumMod val="50000"/>
                  </a:schemeClr>
                </a:solidFill>
              </a:rPr>
              <a:t> la télé.</a:t>
            </a:r>
            <a:endParaRPr lang="en-GB" sz="2000" dirty="0">
              <a:solidFill>
                <a:schemeClr val="accent1">
                  <a:lumMod val="50000"/>
                </a:schemeClr>
              </a:solidFill>
            </a:endParaRP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805" y="1667739"/>
            <a:ext cx="9525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ar Clip Art">
            <a:extLst>
              <a:ext uri="{FF2B5EF4-FFF2-40B4-BE49-F238E27FC236}">
                <a16:creationId xmlns:a16="http://schemas.microsoft.com/office/drawing/2014/main" id="{64473CCE-9CD7-491B-B41C-17E9B8180F2B}"/>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058" y="3327509"/>
            <a:ext cx="1128712" cy="18318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64183DF6-D0F2-4333-A956-6F7ECFCE9E26}"/>
              </a:ext>
            </a:extLst>
          </p:cNvPr>
          <p:cNvGraphicFramePr>
            <a:graphicFrameLocks noGrp="1"/>
          </p:cNvGraphicFramePr>
          <p:nvPr>
            <p:extLst>
              <p:ext uri="{D42A27DB-BD31-4B8C-83A1-F6EECF244321}">
                <p14:modId xmlns:p14="http://schemas.microsoft.com/office/powerpoint/2010/main" val="2520122050"/>
              </p:ext>
            </p:extLst>
          </p:nvPr>
        </p:nvGraphicFramePr>
        <p:xfrm>
          <a:off x="3104115" y="4885393"/>
          <a:ext cx="8221636" cy="1069087"/>
        </p:xfrm>
        <a:graphic>
          <a:graphicData uri="http://schemas.openxmlformats.org/drawingml/2006/table">
            <a:tbl>
              <a:tblPr firstRow="1" firstCol="1" bandRow="1"/>
              <a:tblGrid>
                <a:gridCol w="444101">
                  <a:extLst>
                    <a:ext uri="{9D8B030D-6E8A-4147-A177-3AD203B41FA5}">
                      <a16:colId xmlns:a16="http://schemas.microsoft.com/office/drawing/2014/main" val="2159651037"/>
                    </a:ext>
                  </a:extLst>
                </a:gridCol>
                <a:gridCol w="2815119">
                  <a:extLst>
                    <a:ext uri="{9D8B030D-6E8A-4147-A177-3AD203B41FA5}">
                      <a16:colId xmlns:a16="http://schemas.microsoft.com/office/drawing/2014/main" val="1750774193"/>
                    </a:ext>
                  </a:extLst>
                </a:gridCol>
                <a:gridCol w="647272">
                  <a:extLst>
                    <a:ext uri="{9D8B030D-6E8A-4147-A177-3AD203B41FA5}">
                      <a16:colId xmlns:a16="http://schemas.microsoft.com/office/drawing/2014/main" val="1931459988"/>
                    </a:ext>
                  </a:extLst>
                </a:gridCol>
                <a:gridCol w="626724">
                  <a:extLst>
                    <a:ext uri="{9D8B030D-6E8A-4147-A177-3AD203B41FA5}">
                      <a16:colId xmlns:a16="http://schemas.microsoft.com/office/drawing/2014/main" val="850638556"/>
                    </a:ext>
                  </a:extLst>
                </a:gridCol>
                <a:gridCol w="3688420">
                  <a:extLst>
                    <a:ext uri="{9D8B030D-6E8A-4147-A177-3AD203B41FA5}">
                      <a16:colId xmlns:a16="http://schemas.microsoft.com/office/drawing/2014/main" val="2237597651"/>
                    </a:ext>
                  </a:extLst>
                </a:gridCol>
              </a:tblGrid>
              <a:tr h="0">
                <a:tc>
                  <a:txBody>
                    <a:bodyPr/>
                    <a:lstStyle/>
                    <a:p>
                      <a:pPr algn="l">
                        <a:lnSpc>
                          <a:spcPct val="107000"/>
                        </a:lnSpc>
                        <a:spcAft>
                          <a:spcPts val="0"/>
                        </a:spcAft>
                      </a:pPr>
                      <a:r>
                        <a:rPr lang="fr-FR"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b="1">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89495278"/>
                  </a:ext>
                </a:extLst>
              </a:tr>
              <a:tr h="0">
                <a:tc>
                  <a:txBody>
                    <a:bodyPr/>
                    <a:lstStyle/>
                    <a:p>
                      <a:pPr marL="0" lvl="0" indent="0" algn="l">
                        <a:lnSpc>
                          <a:spcPct val="107000"/>
                        </a:lnSpc>
                        <a:spcAft>
                          <a:spcPts val="0"/>
                        </a:spcAft>
                        <a:buFont typeface="+mj-lt"/>
                        <a:buNone/>
                      </a:pPr>
                      <a:r>
                        <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000" dirty="0">
                          <a:solidFill>
                            <a:schemeClr val="accent1">
                              <a:lumMod val="50000"/>
                            </a:schemeClr>
                          </a:solidFill>
                        </a:rPr>
                        <a:t>manger des carottes </a:t>
                      </a:r>
                      <a:endParaRPr lang="en-GB"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lnSpc>
                          <a:spcPct val="107000"/>
                        </a:lnSpc>
                        <a:spcAft>
                          <a:spcPts val="0"/>
                        </a:spcAft>
                      </a:pPr>
                      <a:r>
                        <a:rPr lang="fr-FR" sz="2400" b="1"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dirty="0">
                          <a:solidFill>
                            <a:schemeClr val="accent1">
                              <a:lumMod val="50000"/>
                            </a:schemeClr>
                          </a:solidFill>
                          <a:latin typeface="Bradley Hand ITC" panose="03070402050302030203" pitchFamily="66" charset="0"/>
                        </a:rPr>
                        <a:t>Elle mange des carottes.</a:t>
                      </a:r>
                      <a:endParaRPr lang="en-GB" sz="2000" dirty="0">
                        <a:solidFill>
                          <a:schemeClr val="accent1">
                            <a:lumMod val="50000"/>
                          </a:schemeClr>
                        </a:solidFill>
                        <a:latin typeface="Bradley Hand ITC" panose="03070402050302030203" pitchFamily="66"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46496118"/>
                  </a:ext>
                </a:extLst>
              </a:tr>
              <a:tr h="0">
                <a:tc>
                  <a:txBody>
                    <a:bodyPr/>
                    <a:lstStyle/>
                    <a:p>
                      <a:pPr marL="0" lvl="0" indent="0" algn="l">
                        <a:lnSpc>
                          <a:spcPct val="107000"/>
                        </a:lnSpc>
                        <a:spcAft>
                          <a:spcPts val="0"/>
                        </a:spcAft>
                        <a:buFont typeface="+mj-lt"/>
                        <a:buNone/>
                      </a:pPr>
                      <a:r>
                        <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en-GB" sz="2000" dirty="0" err="1">
                          <a:solidFill>
                            <a:schemeClr val="accent1">
                              <a:lumMod val="50000"/>
                            </a:schemeClr>
                          </a:solidFill>
                          <a:effectLst/>
                          <a:latin typeface="+mj-lt"/>
                          <a:ea typeface="Calibri" panose="020F0502020204030204" pitchFamily="34" charset="0"/>
                          <a:cs typeface="Times New Roman" panose="02020603050405020304" pitchFamily="18" charset="0"/>
                        </a:rPr>
                        <a:t>regarder</a:t>
                      </a:r>
                      <a:r>
                        <a:rPr lang="en-GB" sz="2000" dirty="0">
                          <a:solidFill>
                            <a:schemeClr val="accent1">
                              <a:lumMod val="50000"/>
                            </a:schemeClr>
                          </a:solidFill>
                          <a:effectLst/>
                          <a:latin typeface="+mj-lt"/>
                          <a:ea typeface="Calibri" panose="020F0502020204030204" pitchFamily="34" charset="0"/>
                          <a:cs typeface="Times New Roman" panose="02020603050405020304" pitchFamily="18" charset="0"/>
                        </a:rPr>
                        <a:t> la </a:t>
                      </a:r>
                      <a:r>
                        <a:rPr lang="en-GB" sz="2000" dirty="0" err="1">
                          <a:solidFill>
                            <a:schemeClr val="accent1">
                              <a:lumMod val="50000"/>
                            </a:schemeClr>
                          </a:solidFill>
                          <a:effectLst/>
                          <a:latin typeface="+mj-lt"/>
                          <a:ea typeface="Calibri" panose="020F0502020204030204" pitchFamily="34" charset="0"/>
                          <a:cs typeface="Times New Roman" panose="02020603050405020304" pitchFamily="18" charset="0"/>
                        </a:rPr>
                        <a:t>télé</a:t>
                      </a:r>
                      <a:r>
                        <a:rPr lang="en-GB" sz="2000" dirty="0">
                          <a:solidFill>
                            <a:schemeClr val="accent1">
                              <a:lumMod val="50000"/>
                            </a:schemeClr>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b="0" dirty="0">
                          <a:solidFill>
                            <a:schemeClr val="accent1">
                              <a:lumMod val="50000"/>
                            </a:schemeClr>
                          </a:solidFill>
                          <a:latin typeface="Bradley Hand ITC" panose="03070402050302030203" pitchFamily="66" charset="0"/>
                        </a:rPr>
                        <a:t>Elle ne regarde pas la télé.</a:t>
                      </a:r>
                      <a:endParaRPr lang="en-GB" sz="2000" b="0" dirty="0">
                        <a:solidFill>
                          <a:schemeClr val="accent1">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18091355"/>
                  </a:ext>
                </a:extLst>
              </a:tr>
            </a:tbl>
          </a:graphicData>
        </a:graphic>
      </p:graphicFrame>
      <p:sp>
        <p:nvSpPr>
          <p:cNvPr id="17" name="Rectangle 16">
            <a:extLst>
              <a:ext uri="{FF2B5EF4-FFF2-40B4-BE49-F238E27FC236}">
                <a16:creationId xmlns:a16="http://schemas.microsoft.com/office/drawing/2014/main" id="{4CECC965-79BB-43C5-8BC2-3D479BF666BB}"/>
              </a:ext>
            </a:extLst>
          </p:cNvPr>
          <p:cNvSpPr/>
          <p:nvPr/>
        </p:nvSpPr>
        <p:spPr>
          <a:xfrm>
            <a:off x="4724708" y="2211759"/>
            <a:ext cx="3196667" cy="359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_________________________</a:t>
            </a:r>
          </a:p>
        </p:txBody>
      </p:sp>
      <p:sp>
        <p:nvSpPr>
          <p:cNvPr id="21" name="Rectangle 20">
            <a:extLst>
              <a:ext uri="{FF2B5EF4-FFF2-40B4-BE49-F238E27FC236}">
                <a16:creationId xmlns:a16="http://schemas.microsoft.com/office/drawing/2014/main" id="{1966B94E-3463-4D2E-B32D-0595380DD1F4}"/>
              </a:ext>
            </a:extLst>
          </p:cNvPr>
          <p:cNvSpPr/>
          <p:nvPr/>
        </p:nvSpPr>
        <p:spPr>
          <a:xfrm>
            <a:off x="3989795" y="2552684"/>
            <a:ext cx="3368824" cy="3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_________________________</a:t>
            </a:r>
          </a:p>
        </p:txBody>
      </p:sp>
      <p:sp>
        <p:nvSpPr>
          <p:cNvPr id="25" name="Rectangle 24">
            <a:extLst>
              <a:ext uri="{FF2B5EF4-FFF2-40B4-BE49-F238E27FC236}">
                <a16:creationId xmlns:a16="http://schemas.microsoft.com/office/drawing/2014/main" id="{BB8354FE-B84B-4525-97D3-AD72AF87E8A6}"/>
              </a:ext>
            </a:extLst>
          </p:cNvPr>
          <p:cNvSpPr/>
          <p:nvPr/>
        </p:nvSpPr>
        <p:spPr>
          <a:xfrm flipH="1">
            <a:off x="7678422" y="5301854"/>
            <a:ext cx="2650733"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9EBEEE3B-E003-4484-99A1-DDAC80325643}"/>
              </a:ext>
            </a:extLst>
          </p:cNvPr>
          <p:cNvSpPr/>
          <p:nvPr/>
        </p:nvSpPr>
        <p:spPr>
          <a:xfrm flipH="1">
            <a:off x="7678417" y="5662740"/>
            <a:ext cx="2907589"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Pen Clip Art">
            <a:extLst>
              <a:ext uri="{FF2B5EF4-FFF2-40B4-BE49-F238E27FC236}">
                <a16:creationId xmlns:a16="http://schemas.microsoft.com/office/drawing/2014/main" id="{62BED5ED-EF12-41FC-8527-A140EF6DA3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2119" y="5254144"/>
            <a:ext cx="274620" cy="275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en Clip Art">
            <a:extLst>
              <a:ext uri="{FF2B5EF4-FFF2-40B4-BE49-F238E27FC236}">
                <a16:creationId xmlns:a16="http://schemas.microsoft.com/office/drawing/2014/main" id="{BDACC77D-B370-4259-A623-6967EDEF97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2119" y="5620323"/>
            <a:ext cx="274620" cy="2755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ymbol Thumbs Up Clip Art">
            <a:extLst>
              <a:ext uri="{FF2B5EF4-FFF2-40B4-BE49-F238E27FC236}">
                <a16:creationId xmlns:a16="http://schemas.microsoft.com/office/drawing/2014/main" id="{2F4B1EDC-BD51-490D-BCCA-452255F4AD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6983" y="4908797"/>
            <a:ext cx="259177" cy="3199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ymbol Thumbs Up Clip Art">
            <a:extLst>
              <a:ext uri="{FF2B5EF4-FFF2-40B4-BE49-F238E27FC236}">
                <a16:creationId xmlns:a16="http://schemas.microsoft.com/office/drawing/2014/main" id="{F1D62D03-AD3D-44EE-924E-106A190C4A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516314">
            <a:off x="7201499" y="4911255"/>
            <a:ext cx="259910" cy="32087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E62B4D1-874D-4FCC-8E67-030FEE2EB8F0}"/>
              </a:ext>
            </a:extLst>
          </p:cNvPr>
          <p:cNvSpPr/>
          <p:nvPr/>
        </p:nvSpPr>
        <p:spPr>
          <a:xfrm flipH="1">
            <a:off x="6516803" y="5290429"/>
            <a:ext cx="330046" cy="23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D094B34-6646-4098-8369-A627F7AC9E37}"/>
              </a:ext>
            </a:extLst>
          </p:cNvPr>
          <p:cNvSpPr/>
          <p:nvPr/>
        </p:nvSpPr>
        <p:spPr>
          <a:xfrm flipH="1">
            <a:off x="7151469" y="5676402"/>
            <a:ext cx="340318" cy="16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background rectangle">
            <a:extLst>
              <a:ext uri="{FF2B5EF4-FFF2-40B4-BE49-F238E27FC236}">
                <a16:creationId xmlns:a16="http://schemas.microsoft.com/office/drawing/2014/main" id="{04A0C4BA-2856-4031-A1A2-3F02B79B7F7D}"/>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ADBEE344-C36A-48F8-9F5A-139DDF647418}"/>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33" name="Rounded Rectangle 46">
            <a:extLst>
              <a:ext uri="{FF2B5EF4-FFF2-40B4-BE49-F238E27FC236}">
                <a16:creationId xmlns:a16="http://schemas.microsoft.com/office/drawing/2014/main" id="{08C79EE0-814D-40B5-9A39-3190D8CA2D37}"/>
              </a:ext>
            </a:extLst>
          </p:cNvPr>
          <p:cNvSpPr/>
          <p:nvPr/>
        </p:nvSpPr>
        <p:spPr>
          <a:xfrm>
            <a:off x="8559801" y="249870"/>
            <a:ext cx="33501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290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1" grpId="0" animBg="1"/>
      <p:bldP spid="25" grpId="0" animBg="1"/>
      <p:bldP spid="25" grpId="1" animBg="1"/>
      <p:bldP spid="26" grpId="0" animBg="1"/>
      <p:bldP spid="26" grpId="1" animBg="1"/>
      <p:bldP spid="30" grpId="0" animBg="1"/>
      <p:bldP spid="30" grpId="1" animBg="1"/>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C8E9EC-8379-43A7-A301-2FBF9BAF6894}"/>
              </a:ext>
            </a:extLst>
          </p:cNvPr>
          <p:cNvSpPr txBox="1"/>
          <p:nvPr/>
        </p:nvSpPr>
        <p:spPr>
          <a:xfrm>
            <a:off x="6100901" y="3039026"/>
            <a:ext cx="6091099"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est chanteur</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indent="-457200">
              <a:buFont typeface="+mj-lt"/>
              <a:buAutoNum type="arabicPeriod"/>
              <a:defRPr/>
            </a:pPr>
            <a:r>
              <a:rPr lang="fr-FR" sz="2200" dirty="0">
                <a:solidFill>
                  <a:srgbClr val="1F4E79"/>
                </a:solidFill>
                <a:latin typeface="Century Gothic" panose="020B0502020202020204" pitchFamily="34" charset="0"/>
              </a:rPr>
              <a:t>Il chante le rap.</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parle français.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Il </a:t>
            </a:r>
            <a:r>
              <a:rPr lang="fr-FR" sz="2200" b="1" dirty="0">
                <a:solidFill>
                  <a:srgbClr val="FF6600"/>
                </a:solidFill>
                <a:latin typeface="Century Gothic" panose="020B0502020202020204" pitchFamily="34" charset="0"/>
              </a:rPr>
              <a:t>n’</a:t>
            </a:r>
            <a:r>
              <a:rPr kumimoji="0" lang="fr-FR" sz="2200" i="0" u="none" strike="noStrike" kern="1200" cap="none" spc="0" normalizeH="0" dirty="0">
                <a:ln>
                  <a:noFill/>
                </a:ln>
                <a:solidFill>
                  <a:srgbClr val="1F4E79"/>
                </a:solidFill>
                <a:effectLst/>
                <a:uLnTx/>
                <a:uFillTx/>
                <a:latin typeface="Century Gothic" panose="020B0502020202020204" pitchFamily="34" charset="0"/>
              </a:rPr>
              <a:t>est </a:t>
            </a:r>
            <a:r>
              <a:rPr lang="fr-FR" sz="2200" b="1" dirty="0">
                <a:solidFill>
                  <a:srgbClr val="FF6600"/>
                </a:solidFill>
                <a:latin typeface="Century Gothic" panose="020B0502020202020204" pitchFamily="34" charset="0"/>
              </a:rPr>
              <a:t>pas</a:t>
            </a:r>
            <a:r>
              <a:rPr kumimoji="0" lang="fr-FR" sz="2200" i="0" u="none" strike="noStrike" kern="1200" cap="none" spc="0" normalizeH="0" dirty="0">
                <a:ln>
                  <a:noFill/>
                </a:ln>
                <a:solidFill>
                  <a:srgbClr val="1F4E79"/>
                </a:solidFill>
                <a:effectLst/>
                <a:uLnTx/>
                <a:uFillTx/>
                <a:latin typeface="Century Gothic" panose="020B0502020202020204" pitchFamily="34" charset="0"/>
              </a:rPr>
              <a:t> français.</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habite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à Londres.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habite à Paris.</a:t>
            </a:r>
            <a:endParaRPr kumimoji="0" lang="fr-FR" sz="2200" i="0" u="none" strike="noStrike" kern="1200" cap="none" spc="0" normalizeH="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écoute Eminem.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crée des vêtements.</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rot="20820234">
            <a:off x="354004" y="1301789"/>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a:extLst>
              <a:ext uri="{FF2B5EF4-FFF2-40B4-BE49-F238E27FC236}">
                <a16:creationId xmlns:a16="http://schemas.microsoft.com/office/drawing/2014/main" id="{6D755FE9-7A8F-438A-8FAF-2B80AA460B6F}"/>
              </a:ext>
            </a:extLst>
          </p:cNvPr>
          <p:cNvSpPr txBox="1"/>
          <p:nvPr/>
        </p:nvSpPr>
        <p:spPr>
          <a:xfrm>
            <a:off x="1395756" y="1429462"/>
            <a:ext cx="1589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Angèle</a:t>
            </a:r>
          </a:p>
        </p:txBody>
      </p:sp>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858"/>
          <a:stretch/>
        </p:blipFill>
        <p:spPr bwMode="auto">
          <a:xfrm rot="1453712">
            <a:off x="9419092" y="1515836"/>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311DE657-877C-4F75-8EB0-32978B94F45B}"/>
              </a:ext>
            </a:extLst>
          </p:cNvPr>
          <p:cNvSpPr txBox="1"/>
          <p:nvPr/>
        </p:nvSpPr>
        <p:spPr>
          <a:xfrm>
            <a:off x="9099375" y="1008228"/>
            <a:ext cx="1145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Gims</a:t>
            </a:r>
          </a:p>
        </p:txBody>
      </p:sp>
      <p:sp>
        <p:nvSpPr>
          <p:cNvPr id="13" name="TextBox 12">
            <a:extLst>
              <a:ext uri="{FF2B5EF4-FFF2-40B4-BE49-F238E27FC236}">
                <a16:creationId xmlns:a16="http://schemas.microsoft.com/office/drawing/2014/main" id="{6389F0F3-41D2-4D74-83F2-9902D890DC54}"/>
              </a:ext>
            </a:extLst>
          </p:cNvPr>
          <p:cNvSpPr txBox="1"/>
          <p:nvPr/>
        </p:nvSpPr>
        <p:spPr>
          <a:xfrm>
            <a:off x="221140" y="3039026"/>
            <a:ext cx="5797236"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vient de l’étranger.</a:t>
            </a:r>
            <a:endParaRPr lang="fr-FR" sz="2200" baseline="0" noProof="0" dirty="0">
              <a:solidFill>
                <a:srgbClr val="1F4E79"/>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a un frère.</a:t>
            </a:r>
          </a:p>
          <a:p>
            <a:pPr marL="457200" indent="-457200">
              <a:buFont typeface="+mj-lt"/>
              <a:buAutoNum type="arabicPeriod"/>
              <a:defRPr/>
            </a:pPr>
            <a:r>
              <a:rPr lang="fr-FR" sz="2200" dirty="0">
                <a:solidFill>
                  <a:srgbClr val="1F4E79"/>
                </a:solidFill>
                <a:latin typeface="Century Gothic" panose="020B0502020202020204" pitchFamily="34" charset="0"/>
              </a:rPr>
              <a:t>Elle est sur Instagram.</a:t>
            </a:r>
          </a:p>
          <a:p>
            <a:pPr marL="45720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le sexisme.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baseline="0" dirty="0">
                <a:ln>
                  <a:noFill/>
                </a:ln>
                <a:solidFill>
                  <a:srgbClr val="1F4E79"/>
                </a:solidFill>
                <a:effectLst/>
                <a:uLnTx/>
                <a:uFillTx/>
                <a:latin typeface="Century Gothic" panose="020B0502020202020204" pitchFamily="34" charset="0"/>
              </a:rPr>
              <a:t>Elle</a:t>
            </a:r>
            <a:r>
              <a:rPr kumimoji="0" lang="fr-FR" sz="2200" i="0" u="none" strike="noStrike" kern="1200" cap="none" spc="0" normalizeH="0" dirty="0">
                <a:ln>
                  <a:noFill/>
                </a:ln>
                <a:solidFill>
                  <a:srgbClr val="1F4E79"/>
                </a:solidFill>
                <a:effectLst/>
                <a:uLnTx/>
                <a:uFillTx/>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15" name="Title 3">
            <a:extLst>
              <a:ext uri="{FF2B5EF4-FFF2-40B4-BE49-F238E27FC236}">
                <a16:creationId xmlns:a16="http://schemas.microsoft.com/office/drawing/2014/main" id="{48492FF6-203A-41D6-969E-4440C58809A8}"/>
              </a:ext>
            </a:extLst>
          </p:cNvPr>
          <p:cNvSpPr>
            <a:spLocks noGrp="1"/>
          </p:cNvSpPr>
          <p:nvPr>
            <p:ph type="title"/>
          </p:nvPr>
        </p:nvSpPr>
        <p:spPr>
          <a:xfrm>
            <a:off x="15821" y="300204"/>
            <a:ext cx="5629275" cy="708025"/>
          </a:xfrm>
        </p:spPr>
        <p:txBody>
          <a:bodyPr>
            <a:noAutofit/>
          </a:bodyPr>
          <a:lstStyle/>
          <a:p>
            <a:r>
              <a:rPr lang="fr-FR" sz="2500" b="1" dirty="0">
                <a:solidFill>
                  <a:schemeClr val="bg1"/>
                </a:solidFill>
              </a:rPr>
              <a:t>Elle est comment? Il est comment?</a:t>
            </a:r>
          </a:p>
        </p:txBody>
      </p:sp>
      <p:pic>
        <p:nvPicPr>
          <p:cNvPr id="14" name="Picture 13" descr="background rectangle">
            <a:extLst>
              <a:ext uri="{FF2B5EF4-FFF2-40B4-BE49-F238E27FC236}">
                <a16:creationId xmlns:a16="http://schemas.microsoft.com/office/drawing/2014/main" id="{3F668376-61BF-41CE-BC6C-178CDFAE6C1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4C3CCD44-B65E-4F85-B5AC-393FC0BE600E}"/>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17" name="Rounded Rectangle 46">
            <a:extLst>
              <a:ext uri="{FF2B5EF4-FFF2-40B4-BE49-F238E27FC236}">
                <a16:creationId xmlns:a16="http://schemas.microsoft.com/office/drawing/2014/main" id="{F7BFEA18-135C-45BD-9C0A-BDD51BE3440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22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4"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30608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5736B70-821C-48ED-9B58-B6D0DC2FDD02}"/>
              </a:ext>
            </a:extLst>
          </p:cNvPr>
          <p:cNvSpPr txBox="1"/>
          <p:nvPr/>
        </p:nvSpPr>
        <p:spPr>
          <a:xfrm>
            <a:off x="1583781" y="1329402"/>
            <a:ext cx="80910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la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liste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verbes</a:t>
            </a:r>
            <a:r>
              <a:rPr lang="en-GB" sz="2000" b="1" dirty="0">
                <a:solidFill>
                  <a:srgbClr val="5B9BD5">
                    <a:lumMod val="50000"/>
                  </a:srgbClr>
                </a:solidFill>
                <a:latin typeface="Century Gothic" panose="020F0302020204030204"/>
              </a:rPr>
              <a:t>, dis </a:t>
            </a:r>
            <a:r>
              <a:rPr lang="en-GB" sz="2000" b="1" dirty="0" err="1">
                <a:solidFill>
                  <a:srgbClr val="5B9BD5">
                    <a:lumMod val="50000"/>
                  </a:srgbClr>
                </a:solidFill>
                <a:latin typeface="Century Gothic" panose="020F0302020204030204"/>
              </a:rPr>
              <a:t>une</a:t>
            </a:r>
            <a:r>
              <a:rPr lang="en-GB" sz="2000" b="1" dirty="0">
                <a:solidFill>
                  <a:srgbClr val="5B9BD5">
                    <a:lumMod val="50000"/>
                  </a:srgbClr>
                </a:solidFill>
                <a:latin typeface="Century Gothic" panose="020F0302020204030204"/>
              </a:rPr>
              <a:t> description de </a:t>
            </a:r>
            <a:r>
              <a:rPr lang="en-GB" sz="2000" b="1" dirty="0" err="1">
                <a:solidFill>
                  <a:srgbClr val="5B9BD5">
                    <a:lumMod val="50000"/>
                  </a:srgbClr>
                </a:solidFill>
                <a:latin typeface="Century Gothic" panose="020F0302020204030204"/>
              </a:rPr>
              <a:t>l’artiste</a:t>
            </a:r>
            <a:r>
              <a:rPr lang="en-GB" sz="2000" b="1" dirty="0">
                <a:solidFill>
                  <a:srgbClr val="5B9BD5">
                    <a:lumMod val="50000"/>
                  </a:srgbClr>
                </a:solidFill>
                <a:latin typeface="Century Gothic" panose="020F0302020204030204"/>
              </a:rPr>
              <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Exemples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manger des carottes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mange des carottes.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regarder la télé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regarde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la télé.</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26BDA04-FEB6-4BBA-91C0-C6538986135C}"/>
              </a:ext>
            </a:extLst>
          </p:cNvPr>
          <p:cNvSpPr txBox="1"/>
          <p:nvPr/>
        </p:nvSpPr>
        <p:spPr>
          <a:xfrm>
            <a:off x="4364551" y="2951434"/>
            <a:ext cx="5291693"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2200" dirty="0">
                <a:solidFill>
                  <a:srgbClr val="1F4E79"/>
                </a:solidFill>
                <a:latin typeface="Century Gothic" panose="020B0502020202020204" pitchFamily="34" charset="0"/>
              </a:rPr>
              <a:t>Elle vient de </a:t>
            </a:r>
            <a:r>
              <a:rPr lang="fr-FR" sz="2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2200" dirty="0">
                <a:solidFill>
                  <a:srgbClr val="1F4E79"/>
                </a:solidFill>
                <a:latin typeface="Century Gothic" panose="020B0502020202020204" pitchFamily="34" charset="0"/>
              </a:rPr>
              <a:t>Elle a un </a:t>
            </a: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 </a:t>
            </a:r>
            <a:r>
              <a:rPr lang="fr-FR" sz="2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a:t>
            </a:r>
            <a:r>
              <a:rPr lang="fr-FR" sz="2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6F4BDE70-69EF-4DBD-B7B7-0196B4FAA8DA}"/>
              </a:ext>
            </a:extLst>
          </p:cNvPr>
          <p:cNvSpPr txBox="1"/>
          <p:nvPr/>
        </p:nvSpPr>
        <p:spPr>
          <a:xfrm>
            <a:off x="10053177" y="911542"/>
            <a:ext cx="200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Check your pronunciation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by clicking on the arrows.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a:off x="188941" y="128169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 y="246828"/>
            <a:ext cx="5632175" cy="757886"/>
          </a:xfrm>
        </p:spPr>
        <p:txBody>
          <a:bodyPr>
            <a:noAutofit/>
          </a:bodyPr>
          <a:lstStyle/>
          <a:p>
            <a:r>
              <a:rPr lang="fr-FR" sz="2500" b="1" dirty="0">
                <a:solidFill>
                  <a:schemeClr val="bg1"/>
                </a:solidFill>
              </a:rPr>
              <a:t>Elle est comment? Il est comment? </a:t>
            </a: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391489" y="2472766"/>
            <a:ext cx="1078794" cy="8881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94860C0-0E2A-490A-AABA-7D19D642C268}"/>
              </a:ext>
            </a:extLst>
          </p:cNvPr>
          <p:cNvSpPr txBox="1"/>
          <p:nvPr/>
        </p:nvSpPr>
        <p:spPr>
          <a:xfrm>
            <a:off x="222141" y="2966823"/>
            <a:ext cx="4349872" cy="3139321"/>
          </a:xfrm>
          <a:prstGeom prst="rect">
            <a:avLst/>
          </a:prstGeom>
          <a:noFill/>
        </p:spPr>
        <p:txBody>
          <a:bodyPr wrap="square" rtlCol="0">
            <a:spAutoFit/>
          </a:bodyPr>
          <a:lstStyle/>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être chanteuse</a:t>
            </a:r>
            <a:endPar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endParaRP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sym typeface="Wingdings" panose="05000000000000000000" pitchFamily="2" charset="2"/>
              </a:rPr>
              <a:t>être </a:t>
            </a:r>
            <a:r>
              <a:rPr lang="fr-FR" sz="2200" baseline="0" noProof="0" dirty="0">
                <a:solidFill>
                  <a:schemeClr val="accent1">
                    <a:lumMod val="50000"/>
                  </a:schemeClr>
                </a:solidFill>
                <a:latin typeface="Century Gothic" panose="020B0502020202020204" pitchFamily="34" charset="0"/>
              </a:rPr>
              <a:t>française</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venir de l’étranger</a:t>
            </a:r>
            <a:endParaRPr lang="fr-FR" sz="2200" baseline="0" noProof="0" dirty="0">
              <a:solidFill>
                <a:schemeClr val="accent1">
                  <a:lumMod val="50000"/>
                </a:schemeClr>
              </a:solidFill>
              <a:latin typeface="Century Gothic" panose="020B0502020202020204" pitchFamily="34" charset="0"/>
            </a:endParaRP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avoir un frère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être sur Instagram</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aimer le sexisme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travailler en France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rPr>
              <a:t>être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jeune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baseline="0" dirty="0">
                <a:solidFill>
                  <a:schemeClr val="accent1">
                    <a:lumMod val="50000"/>
                  </a:schemeClr>
                </a:solidFill>
                <a:latin typeface="Century Gothic" panose="020B0502020202020204" pitchFamily="34" charset="0"/>
              </a:rPr>
              <a:t>chanter en Angleterre</a:t>
            </a:r>
            <a:endPar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3" name="Action Button: Go Forward or Next 12">
            <a:hlinkClick r:id="" action="ppaction://noaction" highlightClick="1">
              <a:snd r:embed="rId5" name="A1.wav"/>
            </a:hlinkClick>
            <a:extLst>
              <a:ext uri="{FF2B5EF4-FFF2-40B4-BE49-F238E27FC236}">
                <a16:creationId xmlns:a16="http://schemas.microsoft.com/office/drawing/2014/main" id="{421F2BCB-CD5B-481D-B9C5-302895CFA71E}"/>
              </a:ext>
            </a:extLst>
          </p:cNvPr>
          <p:cNvSpPr/>
          <p:nvPr/>
        </p:nvSpPr>
        <p:spPr>
          <a:xfrm>
            <a:off x="9674849" y="3016311"/>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ction Button: Go Forward or Next 13">
            <a:hlinkClick r:id="" action="ppaction://noaction" highlightClick="1">
              <a:snd r:embed="rId6" name="A2.wav"/>
            </a:hlinkClick>
            <a:extLst>
              <a:ext uri="{FF2B5EF4-FFF2-40B4-BE49-F238E27FC236}">
                <a16:creationId xmlns:a16="http://schemas.microsoft.com/office/drawing/2014/main" id="{80E1AA31-52C2-4AFD-9800-B66553B455FE}"/>
              </a:ext>
            </a:extLst>
          </p:cNvPr>
          <p:cNvSpPr/>
          <p:nvPr/>
        </p:nvSpPr>
        <p:spPr>
          <a:xfrm>
            <a:off x="9674849" y="3352008"/>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Action Button: Go Forward or Next 14">
            <a:hlinkClick r:id="" action="ppaction://noaction" highlightClick="1">
              <a:snd r:embed="rId7" name="A3.wav"/>
            </a:hlinkClick>
            <a:extLst>
              <a:ext uri="{FF2B5EF4-FFF2-40B4-BE49-F238E27FC236}">
                <a16:creationId xmlns:a16="http://schemas.microsoft.com/office/drawing/2014/main" id="{970735F4-9FD4-4487-BA43-17CB006F5939}"/>
              </a:ext>
            </a:extLst>
          </p:cNvPr>
          <p:cNvSpPr/>
          <p:nvPr/>
        </p:nvSpPr>
        <p:spPr>
          <a:xfrm>
            <a:off x="9674849" y="3687705"/>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Forward or Next 17">
            <a:hlinkClick r:id="" action="ppaction://noaction" highlightClick="1">
              <a:snd r:embed="rId8" name="A4.wav"/>
            </a:hlinkClick>
            <a:extLst>
              <a:ext uri="{FF2B5EF4-FFF2-40B4-BE49-F238E27FC236}">
                <a16:creationId xmlns:a16="http://schemas.microsoft.com/office/drawing/2014/main" id="{6D3F0754-7D50-4463-B755-E9FF9D69AE23}"/>
              </a:ext>
            </a:extLst>
          </p:cNvPr>
          <p:cNvSpPr/>
          <p:nvPr/>
        </p:nvSpPr>
        <p:spPr>
          <a:xfrm>
            <a:off x="9674849" y="4023402"/>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Go Forward or Next 21">
            <a:hlinkClick r:id="" action="ppaction://noaction" highlightClick="1">
              <a:snd r:embed="rId9" name="A5.wav"/>
            </a:hlinkClick>
            <a:extLst>
              <a:ext uri="{FF2B5EF4-FFF2-40B4-BE49-F238E27FC236}">
                <a16:creationId xmlns:a16="http://schemas.microsoft.com/office/drawing/2014/main" id="{0DB3B36B-D6DC-4E79-96A2-B09D6286F17F}"/>
              </a:ext>
            </a:extLst>
          </p:cNvPr>
          <p:cNvSpPr/>
          <p:nvPr/>
        </p:nvSpPr>
        <p:spPr>
          <a:xfrm>
            <a:off x="9674849" y="435909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Go Forward or Next 22">
            <a:hlinkClick r:id="" action="ppaction://noaction" highlightClick="1">
              <a:snd r:embed="rId10" name="A6.wav"/>
            </a:hlinkClick>
            <a:extLst>
              <a:ext uri="{FF2B5EF4-FFF2-40B4-BE49-F238E27FC236}">
                <a16:creationId xmlns:a16="http://schemas.microsoft.com/office/drawing/2014/main" id="{E65721AE-BA05-4DA6-BE3F-D99C5B739571}"/>
              </a:ext>
            </a:extLst>
          </p:cNvPr>
          <p:cNvSpPr/>
          <p:nvPr/>
        </p:nvSpPr>
        <p:spPr>
          <a:xfrm>
            <a:off x="9674849" y="4694796"/>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Forward or Next 24">
            <a:hlinkClick r:id="" action="ppaction://noaction" highlightClick="1">
              <a:snd r:embed="rId11" name="A7.wav"/>
            </a:hlinkClick>
            <a:extLst>
              <a:ext uri="{FF2B5EF4-FFF2-40B4-BE49-F238E27FC236}">
                <a16:creationId xmlns:a16="http://schemas.microsoft.com/office/drawing/2014/main" id="{96FC3845-CD86-4247-9EEB-167BC4AC6AD0}"/>
              </a:ext>
            </a:extLst>
          </p:cNvPr>
          <p:cNvSpPr/>
          <p:nvPr/>
        </p:nvSpPr>
        <p:spPr>
          <a:xfrm>
            <a:off x="9674849" y="5030493"/>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Go Forward or Next 25">
            <a:hlinkClick r:id="" action="ppaction://noaction" highlightClick="1">
              <a:snd r:embed="rId12" name="A8.wav"/>
            </a:hlinkClick>
            <a:extLst>
              <a:ext uri="{FF2B5EF4-FFF2-40B4-BE49-F238E27FC236}">
                <a16:creationId xmlns:a16="http://schemas.microsoft.com/office/drawing/2014/main" id="{5C1CA742-36F7-4948-9952-A2683D9C5CB0}"/>
              </a:ext>
            </a:extLst>
          </p:cNvPr>
          <p:cNvSpPr/>
          <p:nvPr/>
        </p:nvSpPr>
        <p:spPr>
          <a:xfrm>
            <a:off x="9674849" y="5366190"/>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noaction" highlightClick="1">
              <a:snd r:embed="rId13" name="A9.wav"/>
            </a:hlinkClick>
            <a:extLst>
              <a:ext uri="{FF2B5EF4-FFF2-40B4-BE49-F238E27FC236}">
                <a16:creationId xmlns:a16="http://schemas.microsoft.com/office/drawing/2014/main" id="{C7CEBE6B-18F2-44B8-8689-C0FBBBC89537}"/>
              </a:ext>
            </a:extLst>
          </p:cNvPr>
          <p:cNvSpPr/>
          <p:nvPr/>
        </p:nvSpPr>
        <p:spPr>
          <a:xfrm>
            <a:off x="9674849" y="570188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C53BBCB4-AAF7-4071-A670-47BAB4230528}"/>
              </a:ext>
            </a:extLst>
          </p:cNvPr>
          <p:cNvSpPr/>
          <p:nvPr/>
        </p:nvSpPr>
        <p:spPr>
          <a:xfrm>
            <a:off x="5445691" y="4275235"/>
            <a:ext cx="3336874" cy="1259538"/>
          </a:xfrm>
          <a:prstGeom prst="wedgeRoundRectCallout">
            <a:avLst>
              <a:gd name="adj1" fmla="val -19551"/>
              <a:gd name="adj2" fmla="val 6610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a:solidFill>
                  <a:schemeClr val="bg1"/>
                </a:solidFill>
              </a:rPr>
              <a:t>Elle ne chante pa</a:t>
            </a:r>
            <a:r>
              <a:rPr lang="fr-FR" sz="2200" b="1" dirty="0">
                <a:solidFill>
                  <a:schemeClr val="bg1"/>
                </a:solidFill>
              </a:rPr>
              <a:t>s</a:t>
            </a:r>
            <a:r>
              <a:rPr lang="fr-FR" sz="2200" dirty="0">
                <a:solidFill>
                  <a:schemeClr val="bg1"/>
                </a:solidFill>
              </a:rPr>
              <a:t> </a:t>
            </a:r>
            <a:r>
              <a:rPr lang="fr-FR" sz="2200" b="1" dirty="0">
                <a:solidFill>
                  <a:schemeClr val="bg1"/>
                </a:solidFill>
              </a:rPr>
              <a:t>e</a:t>
            </a:r>
            <a:r>
              <a:rPr lang="fr-FR" sz="2200" dirty="0">
                <a:solidFill>
                  <a:schemeClr val="bg1"/>
                </a:solidFill>
              </a:rPr>
              <a:t>n Angleterre</a:t>
            </a:r>
          </a:p>
        </p:txBody>
      </p:sp>
      <p:sp>
        <p:nvSpPr>
          <p:cNvPr id="29" name="Arc 28">
            <a:extLst>
              <a:ext uri="{FF2B5EF4-FFF2-40B4-BE49-F238E27FC236}">
                <a16:creationId xmlns:a16="http://schemas.microsoft.com/office/drawing/2014/main" id="{60CD34CA-B269-4038-913E-3562EFA83524}"/>
              </a:ext>
            </a:extLst>
          </p:cNvPr>
          <p:cNvSpPr/>
          <p:nvPr/>
        </p:nvSpPr>
        <p:spPr>
          <a:xfrm rot="8257527">
            <a:off x="8060705" y="4540292"/>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28" name="Picture 27" descr="background rectangle">
            <a:extLst>
              <a:ext uri="{FF2B5EF4-FFF2-40B4-BE49-F238E27FC236}">
                <a16:creationId xmlns:a16="http://schemas.microsoft.com/office/drawing/2014/main" id="{68E0CB38-0A35-49CD-AAE8-81BA53AEB458}"/>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2D0DB140-3CFC-4B5B-A707-B71A307F7437}"/>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2" name="Rounded Rectangle 46">
            <a:extLst>
              <a:ext uri="{FF2B5EF4-FFF2-40B4-BE49-F238E27FC236}">
                <a16:creationId xmlns:a16="http://schemas.microsoft.com/office/drawing/2014/main" id="{92A02177-1237-43B8-8A04-11407EEEE7E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7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22" grpId="0" animBg="1"/>
      <p:bldP spid="23" grpId="0" animBg="1"/>
      <p:bldP spid="25" grpId="0" animBg="1"/>
      <p:bldP spid="26" grpId="0" animBg="1"/>
      <p:bldP spid="27" grpId="0" animBg="1"/>
      <p:bldP spid="21"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649F015-2D66-4BEB-8A6C-D63735C27499}"/>
              </a:ext>
            </a:extLst>
          </p:cNvPr>
          <p:cNvGraphicFramePr>
            <a:graphicFrameLocks noGrp="1"/>
          </p:cNvGraphicFramePr>
          <p:nvPr>
            <p:extLst>
              <p:ext uri="{D42A27DB-BD31-4B8C-83A1-F6EECF244321}">
                <p14:modId xmlns:p14="http://schemas.microsoft.com/office/powerpoint/2010/main" val="2819318488"/>
              </p:ext>
            </p:extLst>
          </p:nvPr>
        </p:nvGraphicFramePr>
        <p:xfrm>
          <a:off x="1682750" y="2508105"/>
          <a:ext cx="5401065" cy="3708400"/>
        </p:xfrm>
        <a:graphic>
          <a:graphicData uri="http://schemas.openxmlformats.org/drawingml/2006/table">
            <a:tbl>
              <a:tblPr firstRow="1" bandRow="1">
                <a:tableStyleId>{5940675A-B579-460E-94D1-54222C63F5DA}</a:tableStyleId>
              </a:tblPr>
              <a:tblGrid>
                <a:gridCol w="4029281">
                  <a:extLst>
                    <a:ext uri="{9D8B030D-6E8A-4147-A177-3AD203B41FA5}">
                      <a16:colId xmlns:a16="http://schemas.microsoft.com/office/drawing/2014/main" val="3309004838"/>
                    </a:ext>
                  </a:extLst>
                </a:gridCol>
                <a:gridCol w="685892">
                  <a:extLst>
                    <a:ext uri="{9D8B030D-6E8A-4147-A177-3AD203B41FA5}">
                      <a16:colId xmlns:a16="http://schemas.microsoft.com/office/drawing/2014/main" val="63708099"/>
                    </a:ext>
                  </a:extLst>
                </a:gridCol>
                <a:gridCol w="685892">
                  <a:extLst>
                    <a:ext uri="{9D8B030D-6E8A-4147-A177-3AD203B41FA5}">
                      <a16:colId xmlns:a16="http://schemas.microsoft.com/office/drawing/2014/main" val="853578888"/>
                    </a:ext>
                  </a:extLst>
                </a:gridCol>
              </a:tblGrid>
              <a:tr h="370840">
                <a:tc>
                  <a:txBody>
                    <a:bodyPr/>
                    <a:lstStyle/>
                    <a:p>
                      <a:endParaRPr lang="en-GB" sz="1600" dirty="0"/>
                    </a:p>
                  </a:txBody>
                  <a:tcPr/>
                </a:tc>
                <a:tc>
                  <a:txBody>
                    <a:bodyPr/>
                    <a:lstStyle/>
                    <a:p>
                      <a:endParaRPr lang="en-GB" sz="1600" dirty="0"/>
                    </a:p>
                  </a:txBody>
                  <a:tcPr/>
                </a:tc>
                <a:tc>
                  <a:txBody>
                    <a:bodyPr/>
                    <a:lstStyle/>
                    <a:p>
                      <a:endParaRPr lang="en-GB" sz="1600" dirty="0"/>
                    </a:p>
                  </a:txBody>
                  <a:tcPr/>
                </a:tc>
                <a:extLst>
                  <a:ext uri="{0D108BD9-81ED-4DB2-BD59-A6C34878D82A}">
                    <a16:rowId xmlns:a16="http://schemas.microsoft.com/office/drawing/2014/main" val="128279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a:p>
                  </a:txBody>
                  <a:tcPr/>
                </a:tc>
                <a:extLst>
                  <a:ext uri="{0D108BD9-81ED-4DB2-BD59-A6C34878D82A}">
                    <a16:rowId xmlns:a16="http://schemas.microsoft.com/office/drawing/2014/main" val="1424179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86816218"/>
                  </a:ext>
                </a:extLst>
              </a:tr>
              <a:tr h="370840">
                <a:tc>
                  <a:txBody>
                    <a:bodyPr/>
                    <a:lstStyle/>
                    <a:p>
                      <a:endParaRPr lang="en-GB" sz="1600" dirty="0"/>
                    </a:p>
                  </a:txBody>
                  <a:tcPr/>
                </a:tc>
                <a:tc>
                  <a:txBody>
                    <a:bodyPr/>
                    <a:lstStyle/>
                    <a:p>
                      <a:endParaRPr lang="en-GB"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14664614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1879300669"/>
                  </a:ext>
                </a:extLst>
              </a:tr>
              <a:tr h="370840">
                <a:tc>
                  <a:txBody>
                    <a:bodyPr/>
                    <a:lstStyle/>
                    <a:p>
                      <a:endParaRPr lang="en-GB" sz="1600" dirty="0"/>
                    </a:p>
                  </a:txBody>
                  <a:tcPr/>
                </a:tc>
                <a:tc>
                  <a:txBody>
                    <a:bodyPr/>
                    <a:lstStyle/>
                    <a:p>
                      <a:endParaRPr lang="en-GB"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644585912"/>
                  </a:ext>
                </a:extLst>
              </a:tr>
              <a:tr h="370840">
                <a:tc>
                  <a:txBody>
                    <a:bodyPr/>
                    <a:lstStyle/>
                    <a:p>
                      <a:endParaRPr lang="en-GB" sz="1600"/>
                    </a:p>
                  </a:txBody>
                  <a:tcPr/>
                </a:tc>
                <a:tc>
                  <a:txBody>
                    <a:bodyPr/>
                    <a:lstStyle/>
                    <a:p>
                      <a:endParaRPr lang="en-GB"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40501455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251922393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32981947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2744562414"/>
                  </a:ext>
                </a:extLst>
              </a:tr>
            </a:tbl>
          </a:graphicData>
        </a:graphic>
      </p:graphicFrame>
      <p:sp>
        <p:nvSpPr>
          <p:cNvPr id="18" name="TextBox 17">
            <a:extLst>
              <a:ext uri="{FF2B5EF4-FFF2-40B4-BE49-F238E27FC236}">
                <a16:creationId xmlns:a16="http://schemas.microsoft.com/office/drawing/2014/main" id="{B82AB367-8943-499E-AABD-A6E9B00D27CC}"/>
              </a:ext>
            </a:extLst>
          </p:cNvPr>
          <p:cNvSpPr txBox="1"/>
          <p:nvPr/>
        </p:nvSpPr>
        <p:spPr>
          <a:xfrm>
            <a:off x="5773898" y="1306444"/>
            <a:ext cx="6457245" cy="769441"/>
          </a:xfrm>
          <a:prstGeom prst="rect">
            <a:avLst/>
          </a:prstGeom>
          <a:noFill/>
        </p:spPr>
        <p:txBody>
          <a:bodyPr wrap="square" rtlCol="0">
            <a:spAutoFit/>
          </a:bodyPr>
          <a:lstStyle/>
          <a:p>
            <a:pPr>
              <a:defRPr/>
            </a:pPr>
            <a:r>
              <a:rPr lang="en-GB" sz="2200" b="1" dirty="0">
                <a:solidFill>
                  <a:srgbClr val="5B9BD5">
                    <a:lumMod val="50000"/>
                  </a:srgbClr>
                </a:solidFill>
              </a:rPr>
              <a:t>1. </a:t>
            </a:r>
            <a:r>
              <a:rPr lang="en-GB" sz="2200" b="1" dirty="0" err="1">
                <a:solidFill>
                  <a:srgbClr val="5B9BD5">
                    <a:lumMod val="50000"/>
                  </a:srgbClr>
                </a:solidFill>
              </a:rPr>
              <a:t>Écoute</a:t>
            </a:r>
            <a:r>
              <a:rPr lang="en-GB" sz="2200" b="1" dirty="0">
                <a:solidFill>
                  <a:srgbClr val="5B9BD5">
                    <a:lumMod val="50000"/>
                  </a:srgbClr>
                </a:solidFill>
              </a:rPr>
              <a:t> et </a:t>
            </a:r>
            <a:r>
              <a:rPr lang="en-GB" sz="2200" b="1" dirty="0" err="1">
                <a:solidFill>
                  <a:srgbClr val="5B9BD5">
                    <a:lumMod val="50000"/>
                  </a:srgbClr>
                </a:solidFill>
              </a:rPr>
              <a:t>coche</a:t>
            </a:r>
            <a:r>
              <a:rPr lang="en-GB" sz="2200" b="1" dirty="0">
                <a:solidFill>
                  <a:srgbClr val="5B9BD5">
                    <a:lumMod val="50000"/>
                  </a:srgbClr>
                </a:solidFill>
              </a:rPr>
              <a:t> les descriptions de </a:t>
            </a:r>
            <a:r>
              <a:rPr lang="en-GB" sz="2200" b="1" dirty="0" err="1">
                <a:solidFill>
                  <a:srgbClr val="5B9BD5">
                    <a:lumMod val="50000"/>
                  </a:srgbClr>
                </a:solidFill>
              </a:rPr>
              <a:t>l’artiste</a:t>
            </a:r>
            <a:r>
              <a:rPr lang="en-GB" sz="2200" b="1" dirty="0">
                <a:solidFill>
                  <a:srgbClr val="5B9BD5">
                    <a:lumMod val="50000"/>
                  </a:srgbClr>
                </a:solidFill>
              </a:rPr>
              <a:t>.</a:t>
            </a:r>
            <a:endPar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rPr>
              <a:t>2. Écris la description de l’artiste.</a:t>
            </a:r>
          </a:p>
        </p:txBody>
      </p:sp>
      <p:pic>
        <p:nvPicPr>
          <p:cNvPr id="2057" name="Picture 9" descr="Ear Clip Art">
            <a:extLst>
              <a:ext uri="{FF2B5EF4-FFF2-40B4-BE49-F238E27FC236}">
                <a16:creationId xmlns:a16="http://schemas.microsoft.com/office/drawing/2014/main" id="{64473CCE-9CD7-491B-B41C-17E9B8180F2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98462" y="1291055"/>
            <a:ext cx="246532" cy="4001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94860C0-0E2A-490A-AABA-7D19D642C268}"/>
              </a:ext>
            </a:extLst>
          </p:cNvPr>
          <p:cNvSpPr txBox="1"/>
          <p:nvPr/>
        </p:nvSpPr>
        <p:spPr>
          <a:xfrm>
            <a:off x="1270105" y="2849581"/>
            <a:ext cx="4407809" cy="34163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être chanteur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400" dirty="0">
                <a:solidFill>
                  <a:srgbClr val="5B9BD5">
                    <a:lumMod val="50000"/>
                  </a:srgbClr>
                </a:solidFill>
                <a:latin typeface="Century Gothic" panose="020B0502020202020204" pitchFamily="34" charset="0"/>
              </a:rPr>
              <a:t>chanter le rap</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lvl="0" indent="-457200">
              <a:buFont typeface="+mj-lt"/>
              <a:buAutoNum type="arabicPeriod"/>
              <a:defRPr/>
            </a:pPr>
            <a:r>
              <a:rPr lang="fr-FR" sz="2400" dirty="0">
                <a:solidFill>
                  <a:srgbClr val="5B9BD5">
                    <a:lumMod val="50000"/>
                  </a:srgbClr>
                </a:solidFill>
                <a:latin typeface="Century Gothic" panose="020B0502020202020204" pitchFamily="34" charset="0"/>
              </a:rPr>
              <a:t>être jeune</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Wingdings" panose="05000000000000000000" pitchFamily="2" charset="2"/>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Wingdings" panose="05000000000000000000" pitchFamily="2" charset="2"/>
              </a:rPr>
              <a:t>parler </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français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être français</a:t>
            </a:r>
          </a:p>
          <a:p>
            <a:pPr marL="457200" lvl="0" indent="-457200">
              <a:buFont typeface="+mj-lt"/>
              <a:buAutoNum type="arabicPeriod"/>
              <a:defRPr/>
            </a:pPr>
            <a:r>
              <a:rPr lang="fr-FR" sz="2400" dirty="0">
                <a:solidFill>
                  <a:srgbClr val="5B9BD5">
                    <a:lumMod val="50000"/>
                  </a:srgbClr>
                </a:solidFill>
                <a:latin typeface="Century Gothic" panose="020B0502020202020204" pitchFamily="34" charset="0"/>
              </a:rPr>
              <a:t>habiter</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fr-FR" sz="2400" dirty="0">
                <a:solidFill>
                  <a:srgbClr val="1F4E79"/>
                </a:solidFill>
                <a:latin typeface="Century Gothic" panose="020B0502020202020204" pitchFamily="34" charset="0"/>
              </a:rPr>
              <a:t>à Londres</a:t>
            </a:r>
          </a:p>
          <a:p>
            <a:pPr marL="457200" indent="-457200">
              <a:buFont typeface="+mj-lt"/>
              <a:buAutoNum type="arabicPeriod"/>
              <a:defRPr/>
            </a:pPr>
            <a:r>
              <a:rPr lang="fr-FR" sz="2400" dirty="0">
                <a:solidFill>
                  <a:srgbClr val="5B9BD5">
                    <a:lumMod val="50000"/>
                  </a:srgbClr>
                </a:solidFill>
                <a:latin typeface="Century Gothic" panose="020B0502020202020204" pitchFamily="34" charset="0"/>
              </a:rPr>
              <a:t>habiter </a:t>
            </a:r>
            <a:r>
              <a:rPr lang="fr-FR" sz="2400" dirty="0">
                <a:solidFill>
                  <a:srgbClr val="1F4E79"/>
                </a:solidFill>
                <a:latin typeface="Century Gothic" panose="020B0502020202020204" pitchFamily="34" charset="0"/>
              </a:rPr>
              <a:t>à Paris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écouter Eminem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créer des vêtements</a:t>
            </a:r>
          </a:p>
        </p:txBody>
      </p:sp>
      <p:sp>
        <p:nvSpPr>
          <p:cNvPr id="22" name="TextBox 21">
            <a:extLst>
              <a:ext uri="{FF2B5EF4-FFF2-40B4-BE49-F238E27FC236}">
                <a16:creationId xmlns:a16="http://schemas.microsoft.com/office/drawing/2014/main" id="{1B6CF2D5-56E3-42F3-BDB4-4BAAF6B4590C}"/>
              </a:ext>
            </a:extLst>
          </p:cNvPr>
          <p:cNvSpPr txBox="1"/>
          <p:nvPr/>
        </p:nvSpPr>
        <p:spPr>
          <a:xfrm>
            <a:off x="7573937" y="2833140"/>
            <a:ext cx="4335984" cy="3416320"/>
          </a:xfrm>
          <a:prstGeom prst="rect">
            <a:avLst/>
          </a:prstGeom>
          <a:noFill/>
        </p:spPr>
        <p:txBody>
          <a:bodyPr wrap="square" rtlCol="0">
            <a:spAutoFit/>
          </a:bodyPr>
          <a:lstStyle/>
          <a:p>
            <a:pPr marL="457200" lvl="0" indent="-457200">
              <a:buFont typeface="+mj-lt"/>
              <a:buAutoNum type="arabicPeriod"/>
              <a:defRPr/>
            </a:pPr>
            <a:r>
              <a:rPr lang="fr-FR" sz="2400" dirty="0">
                <a:solidFill>
                  <a:srgbClr val="1F4E79"/>
                </a:solidFill>
                <a:latin typeface="Century Gothic" panose="020B0502020202020204" pitchFamily="34" charset="0"/>
              </a:rPr>
              <a:t>Il est chanteur.</a:t>
            </a:r>
          </a:p>
          <a:p>
            <a:pPr marL="457200" indent="-457200">
              <a:buFont typeface="+mj-lt"/>
              <a:buAutoNum type="arabicPeriod"/>
              <a:defRPr/>
            </a:pPr>
            <a:r>
              <a:rPr lang="fr-FR" sz="2400" dirty="0">
                <a:solidFill>
                  <a:srgbClr val="1F4E79"/>
                </a:solidFill>
                <a:latin typeface="Century Gothic" panose="020B0502020202020204" pitchFamily="34" charset="0"/>
              </a:rPr>
              <a:t>Il chante le rap.</a:t>
            </a:r>
          </a:p>
          <a:p>
            <a:pPr marL="45720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est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jeune.</a:t>
            </a:r>
          </a:p>
          <a:p>
            <a:pPr marL="457200" lvl="0" indent="-457200">
              <a:buFont typeface="+mj-lt"/>
              <a:buAutoNum type="arabicPeriod"/>
              <a:defRPr/>
            </a:pPr>
            <a:r>
              <a:rPr lang="fr-FR" sz="2400" dirty="0">
                <a:solidFill>
                  <a:srgbClr val="1F4E79"/>
                </a:solidFill>
                <a:latin typeface="Century Gothic" panose="020B0502020202020204" pitchFamily="34" charset="0"/>
              </a:rPr>
              <a:t>Il parle français.</a:t>
            </a:r>
          </a:p>
          <a:p>
            <a:pPr marL="457200" lvl="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est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français.</a:t>
            </a:r>
          </a:p>
          <a:p>
            <a:pPr marL="45720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habite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à Londres.</a:t>
            </a:r>
          </a:p>
          <a:p>
            <a:pPr marL="457200" lvl="0" indent="-457200">
              <a:buFont typeface="+mj-lt"/>
              <a:buAutoNum type="arabicPeriod"/>
              <a:defRPr/>
            </a:pPr>
            <a:r>
              <a:rPr lang="fr-FR" sz="2400" dirty="0">
                <a:solidFill>
                  <a:srgbClr val="1F4E79"/>
                </a:solidFill>
                <a:latin typeface="Century Gothic" panose="020B0502020202020204" pitchFamily="34" charset="0"/>
              </a:rPr>
              <a:t>Il habite à Paris.</a:t>
            </a:r>
          </a:p>
          <a:p>
            <a:pPr marL="457200" lvl="0" indent="-457200">
              <a:buFont typeface="+mj-lt"/>
              <a:buAutoNum type="arabicPeriod"/>
              <a:defRPr/>
            </a:pPr>
            <a:r>
              <a:rPr lang="fr-FR" sz="2400" dirty="0">
                <a:solidFill>
                  <a:srgbClr val="1F4E79"/>
                </a:solidFill>
                <a:latin typeface="Century Gothic" panose="020B0502020202020204" pitchFamily="34" charset="0"/>
              </a:rPr>
              <a:t>Il écoute Eminem.</a:t>
            </a:r>
          </a:p>
          <a:p>
            <a:pPr marL="457200" lvl="0" indent="-457200">
              <a:buFont typeface="+mj-lt"/>
              <a:buAutoNum type="arabicPeriod"/>
              <a:defRPr/>
            </a:pPr>
            <a:r>
              <a:rPr lang="fr-FR" sz="2400" dirty="0">
                <a:solidFill>
                  <a:srgbClr val="1F4E79"/>
                </a:solidFill>
                <a:latin typeface="Century Gothic" panose="020B0502020202020204" pitchFamily="34" charset="0"/>
              </a:rPr>
              <a:t>Il crée des vêtements.</a:t>
            </a:r>
          </a:p>
        </p:txBody>
      </p:sp>
      <p:pic>
        <p:nvPicPr>
          <p:cNvPr id="3074" name="Picture 2" descr="Hand, Writing, Pen, Pencil, Black">
            <a:extLst>
              <a:ext uri="{FF2B5EF4-FFF2-40B4-BE49-F238E27FC236}">
                <a16:creationId xmlns:a16="http://schemas.microsoft.com/office/drawing/2014/main" id="{85CC06C3-71D6-406B-8CB6-337A7ACAD0A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3748" y="1697681"/>
            <a:ext cx="320150" cy="269434"/>
          </a:xfrm>
          <a:prstGeom prst="rect">
            <a:avLst/>
          </a:prstGeom>
          <a:noFill/>
          <a:extLst>
            <a:ext uri="{909E8E84-426E-40DD-AFC4-6F175D3DCCD1}">
              <a14:hiddenFill xmlns:a14="http://schemas.microsoft.com/office/drawing/2010/main">
                <a:solidFill>
                  <a:srgbClr val="FFFFFF"/>
                </a:solidFill>
              </a14:hiddenFill>
            </a:ext>
          </a:extLst>
        </p:spPr>
      </p:pic>
      <p:sp>
        <p:nvSpPr>
          <p:cNvPr id="24" name="Action Button: Go Forward or Next 23">
            <a:hlinkClick r:id="" action="ppaction://noaction" highlightClick="1">
              <a:snd r:embed="rId5" name="G1.wav"/>
            </a:hlinkClick>
            <a:extLst>
              <a:ext uri="{FF2B5EF4-FFF2-40B4-BE49-F238E27FC236}">
                <a16:creationId xmlns:a16="http://schemas.microsoft.com/office/drawing/2014/main" id="{BA2C9272-7B6D-4A33-842A-E7D1B9C1ECB4}"/>
              </a:ext>
            </a:extLst>
          </p:cNvPr>
          <p:cNvSpPr/>
          <p:nvPr/>
        </p:nvSpPr>
        <p:spPr>
          <a:xfrm>
            <a:off x="940162" y="2938922"/>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Forward or Next 24">
            <a:hlinkClick r:id="" action="ppaction://noaction" highlightClick="1">
              <a:snd r:embed="rId6" name="G2.wav"/>
            </a:hlinkClick>
            <a:extLst>
              <a:ext uri="{FF2B5EF4-FFF2-40B4-BE49-F238E27FC236}">
                <a16:creationId xmlns:a16="http://schemas.microsoft.com/office/drawing/2014/main" id="{2AC0E613-0FB6-40A7-9F9D-1493144ABE6B}"/>
              </a:ext>
            </a:extLst>
          </p:cNvPr>
          <p:cNvSpPr/>
          <p:nvPr/>
        </p:nvSpPr>
        <p:spPr>
          <a:xfrm>
            <a:off x="940162" y="3307080"/>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Go Forward or Next 25">
            <a:hlinkClick r:id="" action="ppaction://noaction" highlightClick="1">
              <a:snd r:embed="rId7" name="G3.wav"/>
            </a:hlinkClick>
            <a:extLst>
              <a:ext uri="{FF2B5EF4-FFF2-40B4-BE49-F238E27FC236}">
                <a16:creationId xmlns:a16="http://schemas.microsoft.com/office/drawing/2014/main" id="{5B3F08FB-A7FE-4E75-A9A5-7AF5ED6E63B1}"/>
              </a:ext>
            </a:extLst>
          </p:cNvPr>
          <p:cNvSpPr/>
          <p:nvPr/>
        </p:nvSpPr>
        <p:spPr>
          <a:xfrm>
            <a:off x="940162" y="3675238"/>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noaction" highlightClick="1">
              <a:snd r:embed="rId8" name="G4.wav"/>
            </a:hlinkClick>
            <a:extLst>
              <a:ext uri="{FF2B5EF4-FFF2-40B4-BE49-F238E27FC236}">
                <a16:creationId xmlns:a16="http://schemas.microsoft.com/office/drawing/2014/main" id="{6A25AE54-245B-4492-9359-A03A2680F6E3}"/>
              </a:ext>
            </a:extLst>
          </p:cNvPr>
          <p:cNvSpPr/>
          <p:nvPr/>
        </p:nvSpPr>
        <p:spPr>
          <a:xfrm>
            <a:off x="940162" y="4043396"/>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Go Forward or Next 27">
            <a:hlinkClick r:id="" action="ppaction://noaction" highlightClick="1">
              <a:snd r:embed="rId9" name="G5.wav"/>
            </a:hlinkClick>
            <a:extLst>
              <a:ext uri="{FF2B5EF4-FFF2-40B4-BE49-F238E27FC236}">
                <a16:creationId xmlns:a16="http://schemas.microsoft.com/office/drawing/2014/main" id="{421B03DC-7525-4930-8D16-F6A1E1BC102F}"/>
              </a:ext>
            </a:extLst>
          </p:cNvPr>
          <p:cNvSpPr/>
          <p:nvPr/>
        </p:nvSpPr>
        <p:spPr>
          <a:xfrm>
            <a:off x="940162" y="4411554"/>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Go Forward or Next 28">
            <a:hlinkClick r:id="" action="ppaction://noaction" highlightClick="1">
              <a:snd r:embed="rId10" name="G6.wav"/>
            </a:hlinkClick>
            <a:extLst>
              <a:ext uri="{FF2B5EF4-FFF2-40B4-BE49-F238E27FC236}">
                <a16:creationId xmlns:a16="http://schemas.microsoft.com/office/drawing/2014/main" id="{DEDD10AA-3241-4DF3-8B38-FBACF6167253}"/>
              </a:ext>
            </a:extLst>
          </p:cNvPr>
          <p:cNvSpPr/>
          <p:nvPr/>
        </p:nvSpPr>
        <p:spPr>
          <a:xfrm>
            <a:off x="940162" y="4779712"/>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Go Forward or Next 29">
            <a:hlinkClick r:id="" action="ppaction://noaction" highlightClick="1">
              <a:snd r:embed="rId11" name="G7.wav"/>
            </a:hlinkClick>
            <a:extLst>
              <a:ext uri="{FF2B5EF4-FFF2-40B4-BE49-F238E27FC236}">
                <a16:creationId xmlns:a16="http://schemas.microsoft.com/office/drawing/2014/main" id="{6209A163-7D79-4FE2-8F18-03E6AB86CAF6}"/>
              </a:ext>
            </a:extLst>
          </p:cNvPr>
          <p:cNvSpPr/>
          <p:nvPr/>
        </p:nvSpPr>
        <p:spPr>
          <a:xfrm>
            <a:off x="940162" y="5147870"/>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ction Button: Go Forward or Next 30">
            <a:hlinkClick r:id="" action="ppaction://noaction" highlightClick="1">
              <a:snd r:embed="rId12" name="G8.wav"/>
            </a:hlinkClick>
            <a:extLst>
              <a:ext uri="{FF2B5EF4-FFF2-40B4-BE49-F238E27FC236}">
                <a16:creationId xmlns:a16="http://schemas.microsoft.com/office/drawing/2014/main" id="{B463D581-B895-423F-A5D1-22F57EACC0C7}"/>
              </a:ext>
            </a:extLst>
          </p:cNvPr>
          <p:cNvSpPr/>
          <p:nvPr/>
        </p:nvSpPr>
        <p:spPr>
          <a:xfrm>
            <a:off x="940162" y="5516028"/>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Go Forward or Next 31">
            <a:hlinkClick r:id="" action="ppaction://noaction" highlightClick="1">
              <a:snd r:embed="rId13" name="G9.wav"/>
            </a:hlinkClick>
            <a:extLst>
              <a:ext uri="{FF2B5EF4-FFF2-40B4-BE49-F238E27FC236}">
                <a16:creationId xmlns:a16="http://schemas.microsoft.com/office/drawing/2014/main" id="{7F8DE365-344C-4037-BD16-E523F1FC5DF8}"/>
              </a:ext>
            </a:extLst>
          </p:cNvPr>
          <p:cNvSpPr/>
          <p:nvPr/>
        </p:nvSpPr>
        <p:spPr>
          <a:xfrm>
            <a:off x="940162" y="5884185"/>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99C70A3-6F00-4506-80DD-6A82324B8FB0}"/>
              </a:ext>
            </a:extLst>
          </p:cNvPr>
          <p:cNvSpPr txBox="1"/>
          <p:nvPr/>
        </p:nvSpPr>
        <p:spPr>
          <a:xfrm>
            <a:off x="2435049" y="1482574"/>
            <a:ext cx="2597171"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Now swap roles </a:t>
            </a:r>
            <a:endParaRPr kumimoji="0" lang="en-GB" sz="1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5" name="Title 3">
            <a:extLst>
              <a:ext uri="{FF2B5EF4-FFF2-40B4-BE49-F238E27FC236}">
                <a16:creationId xmlns:a16="http://schemas.microsoft.com/office/drawing/2014/main" id="{BE92D2F3-A2BF-4862-8E52-CC3E5D790524}"/>
              </a:ext>
            </a:extLst>
          </p:cNvPr>
          <p:cNvSpPr>
            <a:spLocks noGrp="1"/>
          </p:cNvSpPr>
          <p:nvPr>
            <p:ph type="title"/>
          </p:nvPr>
        </p:nvSpPr>
        <p:spPr>
          <a:xfrm>
            <a:off x="7785" y="307195"/>
            <a:ext cx="5629275" cy="708025"/>
          </a:xfrm>
        </p:spPr>
        <p:txBody>
          <a:bodyPr>
            <a:noAutofit/>
          </a:bodyPr>
          <a:lstStyle/>
          <a:p>
            <a:r>
              <a:rPr lang="fr-FR" sz="2500" b="1" dirty="0">
                <a:solidFill>
                  <a:schemeClr val="bg1"/>
                </a:solidFill>
              </a:rPr>
              <a:t>Elle est comment? Il est comment?</a:t>
            </a:r>
          </a:p>
        </p:txBody>
      </p:sp>
      <p:pic>
        <p:nvPicPr>
          <p:cNvPr id="2050" name="Picture 2" descr="Symbol Thumbs Up Clip Art">
            <a:extLst>
              <a:ext uri="{FF2B5EF4-FFF2-40B4-BE49-F238E27FC236}">
                <a16:creationId xmlns:a16="http://schemas.microsoft.com/office/drawing/2014/main" id="{D714B910-B119-4787-B68F-71F674251E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32160" y="2529610"/>
            <a:ext cx="259177" cy="31997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ymbol Thumbs Up Clip Art">
            <a:extLst>
              <a:ext uri="{FF2B5EF4-FFF2-40B4-BE49-F238E27FC236}">
                <a16:creationId xmlns:a16="http://schemas.microsoft.com/office/drawing/2014/main" id="{90A530E6-E98A-4AF2-ACFF-4811B067A4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1516314">
            <a:off x="6630903" y="2530899"/>
            <a:ext cx="259910" cy="3208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7E3F01B-CAB0-4BFC-8A45-DB2C2C4D3B0A}"/>
              </a:ext>
            </a:extLst>
          </p:cNvPr>
          <p:cNvSpPr txBox="1"/>
          <p:nvPr/>
        </p:nvSpPr>
        <p:spPr>
          <a:xfrm>
            <a:off x="8265221" y="2938922"/>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7" name="TextBox 36">
            <a:extLst>
              <a:ext uri="{FF2B5EF4-FFF2-40B4-BE49-F238E27FC236}">
                <a16:creationId xmlns:a16="http://schemas.microsoft.com/office/drawing/2014/main" id="{E6495417-6AD1-4A1D-B7E7-CF113F6DBDC4}"/>
              </a:ext>
            </a:extLst>
          </p:cNvPr>
          <p:cNvSpPr txBox="1"/>
          <p:nvPr/>
        </p:nvSpPr>
        <p:spPr>
          <a:xfrm>
            <a:off x="8265225" y="3303070"/>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8" name="TextBox 37">
            <a:extLst>
              <a:ext uri="{FF2B5EF4-FFF2-40B4-BE49-F238E27FC236}">
                <a16:creationId xmlns:a16="http://schemas.microsoft.com/office/drawing/2014/main" id="{C5104C3F-C614-4511-9F8C-790EE5D620A4}"/>
              </a:ext>
            </a:extLst>
          </p:cNvPr>
          <p:cNvSpPr txBox="1"/>
          <p:nvPr/>
        </p:nvSpPr>
        <p:spPr>
          <a:xfrm>
            <a:off x="8265224" y="3667218"/>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9" name="TextBox 38">
            <a:extLst>
              <a:ext uri="{FF2B5EF4-FFF2-40B4-BE49-F238E27FC236}">
                <a16:creationId xmlns:a16="http://schemas.microsoft.com/office/drawing/2014/main" id="{30A64F4F-9AE4-4240-99DA-9A1D9475FB16}"/>
              </a:ext>
            </a:extLst>
          </p:cNvPr>
          <p:cNvSpPr txBox="1"/>
          <p:nvPr/>
        </p:nvSpPr>
        <p:spPr>
          <a:xfrm>
            <a:off x="8265223" y="4031366"/>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1" name="TextBox 40">
            <a:extLst>
              <a:ext uri="{FF2B5EF4-FFF2-40B4-BE49-F238E27FC236}">
                <a16:creationId xmlns:a16="http://schemas.microsoft.com/office/drawing/2014/main" id="{A002245D-DA93-4C3B-B7C8-DBA0F98F1D74}"/>
              </a:ext>
            </a:extLst>
          </p:cNvPr>
          <p:cNvSpPr txBox="1"/>
          <p:nvPr/>
        </p:nvSpPr>
        <p:spPr>
          <a:xfrm>
            <a:off x="8265222" y="4759662"/>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2" name="TextBox 41">
            <a:extLst>
              <a:ext uri="{FF2B5EF4-FFF2-40B4-BE49-F238E27FC236}">
                <a16:creationId xmlns:a16="http://schemas.microsoft.com/office/drawing/2014/main" id="{768D5582-292D-4BE0-B7EA-6A7039D28CBD}"/>
              </a:ext>
            </a:extLst>
          </p:cNvPr>
          <p:cNvSpPr txBox="1"/>
          <p:nvPr/>
        </p:nvSpPr>
        <p:spPr>
          <a:xfrm>
            <a:off x="8265221" y="5123810"/>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3" name="TextBox 42">
            <a:extLst>
              <a:ext uri="{FF2B5EF4-FFF2-40B4-BE49-F238E27FC236}">
                <a16:creationId xmlns:a16="http://schemas.microsoft.com/office/drawing/2014/main" id="{BEE5D553-EBD6-461A-9AA4-52779B721BE7}"/>
              </a:ext>
            </a:extLst>
          </p:cNvPr>
          <p:cNvSpPr txBox="1"/>
          <p:nvPr/>
        </p:nvSpPr>
        <p:spPr>
          <a:xfrm>
            <a:off x="8265220" y="5487958"/>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4" name="TextBox 43">
            <a:extLst>
              <a:ext uri="{FF2B5EF4-FFF2-40B4-BE49-F238E27FC236}">
                <a16:creationId xmlns:a16="http://schemas.microsoft.com/office/drawing/2014/main" id="{A33913F9-934D-498F-974B-D5D2B066F00C}"/>
              </a:ext>
            </a:extLst>
          </p:cNvPr>
          <p:cNvSpPr txBox="1"/>
          <p:nvPr/>
        </p:nvSpPr>
        <p:spPr>
          <a:xfrm>
            <a:off x="8271127" y="5852104"/>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10" name="Rectangle 9">
            <a:extLst>
              <a:ext uri="{FF2B5EF4-FFF2-40B4-BE49-F238E27FC236}">
                <a16:creationId xmlns:a16="http://schemas.microsoft.com/office/drawing/2014/main" id="{AB30EAC7-226E-4B27-937F-4DF1CD461C3B}"/>
              </a:ext>
            </a:extLst>
          </p:cNvPr>
          <p:cNvSpPr/>
          <p:nvPr/>
        </p:nvSpPr>
        <p:spPr>
          <a:xfrm>
            <a:off x="5801180" y="2905428"/>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87296D8-9228-4D95-8ED3-580EA1DDEE7E}"/>
              </a:ext>
            </a:extLst>
          </p:cNvPr>
          <p:cNvSpPr/>
          <p:nvPr/>
        </p:nvSpPr>
        <p:spPr>
          <a:xfrm>
            <a:off x="5773898" y="3293959"/>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86FAC76-F074-40E1-903D-483D066D8D48}"/>
              </a:ext>
            </a:extLst>
          </p:cNvPr>
          <p:cNvSpPr/>
          <p:nvPr/>
        </p:nvSpPr>
        <p:spPr>
          <a:xfrm>
            <a:off x="6445583" y="3667218"/>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8B29412-8366-4C9C-BF0B-460DA0062455}"/>
              </a:ext>
            </a:extLst>
          </p:cNvPr>
          <p:cNvSpPr/>
          <p:nvPr/>
        </p:nvSpPr>
        <p:spPr>
          <a:xfrm>
            <a:off x="5773898" y="4058055"/>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18A1345-B76D-4684-97B8-527A8C0D73F2}"/>
              </a:ext>
            </a:extLst>
          </p:cNvPr>
          <p:cNvSpPr/>
          <p:nvPr/>
        </p:nvSpPr>
        <p:spPr>
          <a:xfrm>
            <a:off x="6476849" y="4421505"/>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F2661DA-C94D-4017-9457-C0D7B330A2D5}"/>
              </a:ext>
            </a:extLst>
          </p:cNvPr>
          <p:cNvSpPr/>
          <p:nvPr/>
        </p:nvSpPr>
        <p:spPr>
          <a:xfrm>
            <a:off x="6476849" y="4759662"/>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812E169B-85A4-4B5E-A924-ABBE0240FB03}"/>
              </a:ext>
            </a:extLst>
          </p:cNvPr>
          <p:cNvSpPr/>
          <p:nvPr/>
        </p:nvSpPr>
        <p:spPr>
          <a:xfrm>
            <a:off x="5764822" y="5168186"/>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1808C0AD-F12D-43FC-BECA-51ED8C3823ED}"/>
              </a:ext>
            </a:extLst>
          </p:cNvPr>
          <p:cNvSpPr/>
          <p:nvPr/>
        </p:nvSpPr>
        <p:spPr>
          <a:xfrm>
            <a:off x="5764822" y="5537724"/>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6E64E3FE-1647-4BCF-98E3-4783D63EB58E}"/>
              </a:ext>
            </a:extLst>
          </p:cNvPr>
          <p:cNvSpPr/>
          <p:nvPr/>
        </p:nvSpPr>
        <p:spPr>
          <a:xfrm>
            <a:off x="5757959" y="5905630"/>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EB371CC1-11EF-4FE7-9C16-BA50CA3F5ED2}"/>
              </a:ext>
            </a:extLst>
          </p:cNvPr>
          <p:cNvSpPr txBox="1"/>
          <p:nvPr/>
        </p:nvSpPr>
        <p:spPr>
          <a:xfrm>
            <a:off x="8265222" y="4395514"/>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pic>
        <p:nvPicPr>
          <p:cNvPr id="53" name="Picture 52" descr="background rectangle">
            <a:extLst>
              <a:ext uri="{FF2B5EF4-FFF2-40B4-BE49-F238E27FC236}">
                <a16:creationId xmlns:a16="http://schemas.microsoft.com/office/drawing/2014/main" id="{A0298767-AFCF-49CA-8DBE-38F9CA2010CD}"/>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5" name="Title 3">
            <a:extLst>
              <a:ext uri="{FF2B5EF4-FFF2-40B4-BE49-F238E27FC236}">
                <a16:creationId xmlns:a16="http://schemas.microsoft.com/office/drawing/2014/main" id="{4E7132D4-3F14-403E-BD85-517F1F9E22E9}"/>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Il/Elle est comment ?</a:t>
            </a:r>
            <a:endParaRPr lang="en-GB" sz="3200" b="1" dirty="0">
              <a:solidFill>
                <a:schemeClr val="bg1"/>
              </a:solidFill>
            </a:endParaRPr>
          </a:p>
        </p:txBody>
      </p:sp>
      <p:sp>
        <p:nvSpPr>
          <p:cNvPr id="56" name="Rounded Rectangle 46">
            <a:extLst>
              <a:ext uri="{FF2B5EF4-FFF2-40B4-BE49-F238E27FC236}">
                <a16:creationId xmlns:a16="http://schemas.microsoft.com/office/drawing/2014/main" id="{8771025F-025D-4A7F-8DE0-3D79AD321E30}"/>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42858"/>
          <a:stretch/>
        </p:blipFill>
        <p:spPr bwMode="auto">
          <a:xfrm>
            <a:off x="384974" y="1155067"/>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186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39" grpId="0" animBg="1"/>
      <p:bldP spid="41" grpId="0" animBg="1"/>
      <p:bldP spid="42" grpId="0" animBg="1"/>
      <p:bldP spid="43" grpId="0" animBg="1"/>
      <p:bldP spid="44" grpId="0" animBg="1"/>
      <p:bldP spid="10" grpId="0" animBg="1"/>
      <p:bldP spid="45" grpId="0" animBg="1"/>
      <p:bldP spid="46" grpId="0" animBg="1"/>
      <p:bldP spid="47" grpId="0" animBg="1"/>
      <p:bldP spid="48" grpId="0" animBg="1"/>
      <p:bldP spid="49" grpId="0" animBg="1"/>
      <p:bldP spid="50" grpId="0" animBg="1"/>
      <p:bldP spid="51" grpId="0" animBg="1"/>
      <p:bldP spid="52" grpId="0" animBg="1"/>
      <p:bldP spid="5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irt, sign&#10;&#10;Description automatically generated">
            <a:extLst>
              <a:ext uri="{FF2B5EF4-FFF2-40B4-BE49-F238E27FC236}">
                <a16:creationId xmlns:a16="http://schemas.microsoft.com/office/drawing/2014/main" id="{755E9E20-9A99-4E0F-BD93-B3DEF38BF2C9}"/>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9951611" y="753893"/>
            <a:ext cx="1799957" cy="1799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88941" y="296864"/>
            <a:ext cx="5629879" cy="707849"/>
          </a:xfrm>
        </p:spPr>
        <p:txBody>
          <a:bodyPr>
            <a:noAutofit/>
          </a:bodyPr>
          <a:lstStyle/>
          <a:p>
            <a:r>
              <a:rPr lang="fr-FR" sz="2800" b="1" dirty="0">
                <a:solidFill>
                  <a:schemeClr val="bg1"/>
                </a:solidFill>
              </a:rPr>
              <a:t>Interview </a:t>
            </a:r>
            <a:endParaRPr lang="fr-FR" sz="2800" b="1" dirty="0">
              <a:solidFill>
                <a:srgbClr val="FF6600"/>
              </a:solidFill>
            </a:endParaRPr>
          </a:p>
        </p:txBody>
      </p:sp>
      <p:sp>
        <p:nvSpPr>
          <p:cNvPr id="11" name="TextBox 10">
            <a:extLst>
              <a:ext uri="{FF2B5EF4-FFF2-40B4-BE49-F238E27FC236}">
                <a16:creationId xmlns:a16="http://schemas.microsoft.com/office/drawing/2014/main" id="{2EC8E9EC-8379-43A7-A301-2FBF9BAF6894}"/>
              </a:ext>
            </a:extLst>
          </p:cNvPr>
          <p:cNvSpPr txBox="1"/>
          <p:nvPr/>
        </p:nvSpPr>
        <p:spPr>
          <a:xfrm>
            <a:off x="5613506" y="2464588"/>
            <a:ext cx="6389554"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Bonjour, ça va ?</a:t>
            </a:r>
          </a:p>
          <a:p>
            <a:pPr marL="457200" lvl="0" indent="-457200">
              <a:buFont typeface="+mj-lt"/>
              <a:buAutoNum type="arabicPeriod"/>
              <a:defRPr/>
            </a:pPr>
            <a:r>
              <a:rPr lang="fr-FR" sz="2000" b="1" dirty="0">
                <a:solidFill>
                  <a:srgbClr val="FF6600"/>
                </a:solidFill>
                <a:latin typeface="Century Gothic" panose="020B0502020202020204" pitchFamily="34" charset="0"/>
              </a:rPr>
              <a:t>Quand vas-tu au collège ?</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ndParaRPr>
          </a:p>
          <a:p>
            <a:pPr marL="457200" indent="-457200">
              <a:buFont typeface="+mj-lt"/>
              <a:buAutoNum type="arabicPeriod"/>
              <a:defRPr/>
            </a:pPr>
            <a:r>
              <a:rPr lang="fr-FR" sz="2000" dirty="0">
                <a:solidFill>
                  <a:srgbClr val="FF6600"/>
                </a:solidFill>
                <a:latin typeface="Century Gothic" panose="020B0502020202020204" pitchFamily="34" charset="0"/>
              </a:rPr>
              <a:t>Je ne vais pas au collège, je vais à l’université.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Travailles-tu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Oui, je travaille.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Tu travailles où et quel jour ?</a:t>
            </a:r>
          </a:p>
          <a:p>
            <a:pPr marL="457200" lvl="0" indent="-457200">
              <a:buFont typeface="+mj-lt"/>
              <a:buAutoNum type="arabicPeriod"/>
              <a:defRPr/>
            </a:pPr>
            <a:r>
              <a:rPr lang="fr-FR" sz="2000" dirty="0">
                <a:solidFill>
                  <a:srgbClr val="FF6600"/>
                </a:solidFill>
                <a:latin typeface="Century Gothic" panose="020B0502020202020204" pitchFamily="34" charset="0"/>
              </a:rPr>
              <a:t>Je travaille à la poste le samedi</a:t>
            </a: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Tu fais quoi ?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Je suis à la</a:t>
            </a:r>
            <a:r>
              <a:rPr kumimoji="0" lang="fr-FR" sz="2000" b="0" i="0" u="none" strike="noStrike" kern="1200" cap="none" spc="0" normalizeH="0" noProof="0" dirty="0">
                <a:ln>
                  <a:noFill/>
                </a:ln>
                <a:solidFill>
                  <a:srgbClr val="FF6600"/>
                </a:solidFill>
                <a:effectLst/>
                <a:uLnTx/>
                <a:uFillTx/>
                <a:latin typeface="Century Gothic" panose="020B0502020202020204" pitchFamily="34" charset="0"/>
              </a:rPr>
              <a:t> caisse.</a:t>
            </a:r>
            <a:endPar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Comment</a:t>
            </a:r>
            <a:r>
              <a:rPr kumimoji="0" lang="fr-FR" sz="2000" b="1" i="0" u="none" strike="noStrike" kern="1200" cap="none" spc="0" normalizeH="0" noProof="0" dirty="0">
                <a:ln>
                  <a:noFill/>
                </a:ln>
                <a:solidFill>
                  <a:srgbClr val="FF6600"/>
                </a:solidFill>
                <a:effectLst/>
                <a:uLnTx/>
                <a:uFillTx/>
                <a:latin typeface="Century Gothic" panose="020B0502020202020204" pitchFamily="34" charset="0"/>
              </a:rPr>
              <a:t> dors-tu en ce moment ?</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ndParaRPr>
          </a:p>
          <a:p>
            <a:pPr marL="457200" lvl="0" indent="-457200">
              <a:buFont typeface="+mj-lt"/>
              <a:buAutoNum type="arabicPeriod"/>
              <a:defRPr/>
            </a:pPr>
            <a:r>
              <a:rPr lang="fr-FR" sz="2000" dirty="0">
                <a:solidFill>
                  <a:srgbClr val="FF6600"/>
                </a:solidFill>
                <a:latin typeface="Century Gothic" panose="020B0502020202020204" pitchFamily="34" charset="0"/>
              </a:rPr>
              <a:t>Très bien. Je </a:t>
            </a: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fais un voyage chaque jour et je dors</a:t>
            </a:r>
            <a:r>
              <a:rPr kumimoji="0" lang="fr-FR" sz="2000" b="0" i="0" u="none" strike="noStrike" kern="1200" cap="none" spc="0" normalizeH="0" noProof="0" dirty="0">
                <a:ln>
                  <a:noFill/>
                </a:ln>
                <a:solidFill>
                  <a:srgbClr val="FF6600"/>
                </a:solidFill>
                <a:effectLst/>
                <a:uLnTx/>
                <a:uFillTx/>
                <a:latin typeface="Century Gothic" panose="020B0502020202020204" pitchFamily="34" charset="0"/>
              </a:rPr>
              <a:t> dans le train.</a:t>
            </a:r>
            <a:endPar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6389F0F3-41D2-4D74-83F2-9902D890DC54}"/>
              </a:ext>
            </a:extLst>
          </p:cNvPr>
          <p:cNvSpPr txBox="1"/>
          <p:nvPr/>
        </p:nvSpPr>
        <p:spPr>
          <a:xfrm>
            <a:off x="188941" y="2464588"/>
            <a:ext cx="5424564"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b="1" dirty="0">
                <a:solidFill>
                  <a:srgbClr val="1F4E79"/>
                </a:solidFill>
                <a:latin typeface="Century Gothic" panose="020B0502020202020204" pitchFamily="34" charset="0"/>
              </a:rPr>
              <a:t>Hello, how are you?</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lvl="0" indent="-457200">
              <a:buFont typeface="+mj-lt"/>
              <a:buAutoNum type="arabicPeriod"/>
              <a:defRPr/>
            </a:pPr>
            <a:r>
              <a:rPr lang="fr-FR" sz="2000" b="1" dirty="0" err="1">
                <a:solidFill>
                  <a:srgbClr val="1F4E79"/>
                </a:solidFill>
                <a:latin typeface="Century Gothic" panose="020B0502020202020204" pitchFamily="34" charset="0"/>
              </a:rPr>
              <a:t>When</a:t>
            </a:r>
            <a:r>
              <a:rPr lang="fr-FR" sz="2000" b="1" dirty="0">
                <a:solidFill>
                  <a:srgbClr val="1F4E79"/>
                </a:solidFill>
                <a:latin typeface="Century Gothic" panose="020B0502020202020204" pitchFamily="34" charset="0"/>
              </a:rPr>
              <a:t> do </a:t>
            </a:r>
            <a:r>
              <a:rPr lang="fr-FR" sz="2000" b="1" dirty="0" err="1">
                <a:solidFill>
                  <a:srgbClr val="1F4E79"/>
                </a:solidFill>
                <a:latin typeface="Century Gothic" panose="020B0502020202020204" pitchFamily="34" charset="0"/>
              </a:rPr>
              <a:t>you</a:t>
            </a:r>
            <a:r>
              <a:rPr lang="fr-FR" sz="2000" b="1" dirty="0">
                <a:solidFill>
                  <a:srgbClr val="1F4E79"/>
                </a:solidFill>
                <a:latin typeface="Century Gothic" panose="020B0502020202020204" pitchFamily="34" charset="0"/>
              </a:rPr>
              <a:t> go to </a:t>
            </a:r>
            <a:r>
              <a:rPr lang="fr-FR" sz="2000" b="1" dirty="0" err="1">
                <a:solidFill>
                  <a:srgbClr val="1F4E79"/>
                </a:solidFill>
                <a:latin typeface="Century Gothic" panose="020B0502020202020204" pitchFamily="34" charset="0"/>
              </a:rPr>
              <a:t>school</a:t>
            </a:r>
            <a:r>
              <a:rPr lang="fr-FR" sz="2000" b="1" dirty="0">
                <a:solidFill>
                  <a:srgbClr val="1F4E79"/>
                </a:solidFill>
                <a:latin typeface="Century Gothic" panose="020B0502020202020204" pitchFamily="34" charset="0"/>
              </a:rPr>
              <a:t>?</a:t>
            </a:r>
            <a:endParaRPr lang="en-GB" sz="2000" b="1" dirty="0">
              <a:solidFill>
                <a:srgbClr val="1F4E79"/>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dirty="0">
                <a:solidFill>
                  <a:srgbClr val="1F4E79"/>
                </a:solidFill>
                <a:latin typeface="Century Gothic" panose="020B0502020202020204" pitchFamily="34" charset="0"/>
              </a:rPr>
              <a:t>I don’t go to school! I go to university.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Do you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Yes, I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Where and which day do you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dirty="0">
                <a:solidFill>
                  <a:srgbClr val="1F4E79"/>
                </a:solidFill>
                <a:latin typeface="Century Gothic" panose="020B0502020202020204" pitchFamily="34" charset="0"/>
              </a:rPr>
              <a:t>I work at the post office on Saturdays.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What do</a:t>
            </a:r>
            <a:r>
              <a:rPr kumimoji="0" lang="en-GB" sz="2000" b="1" i="0" u="none" strike="noStrike" kern="1200" cap="none" spc="0" normalizeH="0" noProof="0" dirty="0">
                <a:ln>
                  <a:noFill/>
                </a:ln>
                <a:solidFill>
                  <a:srgbClr val="1F4E79"/>
                </a:solidFill>
                <a:effectLst/>
                <a:uLnTx/>
                <a:uFillTx/>
                <a:latin typeface="Century Gothic" panose="020B0502020202020204" pitchFamily="34" charset="0"/>
              </a:rPr>
              <a:t> you do?</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dirty="0">
                <a:solidFill>
                  <a:srgbClr val="1F4E79"/>
                </a:solidFill>
                <a:latin typeface="Century Gothic" panose="020B0502020202020204" pitchFamily="34" charset="0"/>
              </a:rPr>
              <a:t>I am at the till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How are you sleeping at the moment</a:t>
            </a:r>
            <a:r>
              <a:rPr lang="en-GB" sz="2000" b="1" dirty="0">
                <a:solidFill>
                  <a:srgbClr val="1F4E79"/>
                </a:solidFill>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Very well.</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I go on a journey every day and</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 I sleep on the train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a:t>
            </a:r>
          </a:p>
        </p:txBody>
      </p:sp>
      <p:sp>
        <p:nvSpPr>
          <p:cNvPr id="12" name="TextBox 11">
            <a:extLst>
              <a:ext uri="{FF2B5EF4-FFF2-40B4-BE49-F238E27FC236}">
                <a16:creationId xmlns:a16="http://schemas.microsoft.com/office/drawing/2014/main" id="{01B507CF-6AB8-4A22-A569-EE92913C6607}"/>
              </a:ext>
            </a:extLst>
          </p:cNvPr>
          <p:cNvSpPr txBox="1"/>
          <p:nvPr/>
        </p:nvSpPr>
        <p:spPr>
          <a:xfrm>
            <a:off x="244793" y="1441215"/>
            <a:ext cx="9219247" cy="830997"/>
          </a:xfrm>
          <a:prstGeom prst="rect">
            <a:avLst/>
          </a:prstGeom>
          <a:noFill/>
        </p:spPr>
        <p:txBody>
          <a:bodyPr wrap="square" rtlCol="0">
            <a:spAutoFit/>
          </a:bodyPr>
          <a:lstStyle/>
          <a:p>
            <a:r>
              <a:rPr lang="fr-FR" sz="2400" b="1" dirty="0">
                <a:solidFill>
                  <a:schemeClr val="accent1">
                    <a:lumMod val="50000"/>
                  </a:schemeClr>
                </a:solidFill>
                <a:sym typeface="Wingdings" panose="05000000000000000000" pitchFamily="2" charset="2"/>
              </a:rPr>
              <a:t>Écris en français les questions-réponses de l’interview d’Abdel, le cousin d’Amir.</a:t>
            </a:r>
            <a:endParaRPr lang="fr-FR" sz="2400" b="1" dirty="0">
              <a:solidFill>
                <a:schemeClr val="accent1">
                  <a:lumMod val="50000"/>
                </a:schemeClr>
              </a:solidFill>
            </a:endParaRPr>
          </a:p>
        </p:txBody>
      </p:sp>
      <p:pic>
        <p:nvPicPr>
          <p:cNvPr id="14" name="Picture 13" descr="background rectangle">
            <a:extLst>
              <a:ext uri="{FF2B5EF4-FFF2-40B4-BE49-F238E27FC236}">
                <a16:creationId xmlns:a16="http://schemas.microsoft.com/office/drawing/2014/main" id="{65A48EAF-6BEC-410B-ABF5-65EF25BCD2D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1C74F60D-6BBC-42C4-9461-36999FC15DF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Interview</a:t>
            </a:r>
            <a:endParaRPr lang="en-GB" sz="3600" b="1" dirty="0">
              <a:solidFill>
                <a:schemeClr val="bg1"/>
              </a:solidFill>
            </a:endParaRPr>
          </a:p>
        </p:txBody>
      </p:sp>
      <p:sp>
        <p:nvSpPr>
          <p:cNvPr id="16" name="Rounded Rectangle 46">
            <a:extLst>
              <a:ext uri="{FF2B5EF4-FFF2-40B4-BE49-F238E27FC236}">
                <a16:creationId xmlns:a16="http://schemas.microsoft.com/office/drawing/2014/main" id="{9D7A5B49-7B7B-441C-B970-5951B311EBE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899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3.1</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 Week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5</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3.1 Week 1</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2.2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3E345A8F-ED7C-4C44-885D-110BAA3A7389}"/>
              </a:ext>
            </a:extLst>
          </p:cNvPr>
          <p:cNvPicPr/>
          <p:nvPr/>
        </p:nvPicPr>
        <p:blipFill>
          <a:blip r:embed="rId11" cstate="print">
            <a:extLst>
              <a:ext uri="{28A0092B-C50C-407E-A947-70E740481C1C}">
                <a14:useLocalDpi xmlns:a14="http://schemas.microsoft.com/office/drawing/2010/main" val="0"/>
              </a:ext>
            </a:extLst>
          </a:blip>
          <a:stretch>
            <a:fillRect/>
          </a:stretch>
        </p:blipFill>
        <p:spPr bwMode="auto">
          <a:xfrm>
            <a:off x="3250523" y="2813473"/>
            <a:ext cx="1064301" cy="1036356"/>
          </a:xfrm>
          <a:prstGeom prst="rect">
            <a:avLst/>
          </a:prstGeom>
          <a:noFill/>
          <a:ln>
            <a:noFill/>
          </a:ln>
        </p:spPr>
      </p:pic>
    </p:spTree>
    <p:extLst>
      <p:ext uri="{BB962C8B-B14F-4D97-AF65-F5344CB8AC3E}">
        <p14:creationId xmlns:p14="http://schemas.microsoft.com/office/powerpoint/2010/main" val="2318665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9625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oi voi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oi droi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oi avo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oi au revoi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9" name="oi pourquoi.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Tree>
    <p:extLst>
      <p:ext uri="{BB962C8B-B14F-4D97-AF65-F5344CB8AC3E}">
        <p14:creationId xmlns:p14="http://schemas.microsoft.com/office/powerpoint/2010/main" val="41683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a:off x="6046079" y="1322043"/>
            <a:ext cx="49921" cy="4699033"/>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561265" y="1397052"/>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9175161" y="1322043"/>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284456" y="1933727"/>
            <a:ext cx="12199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115076"/>
                </a:solidFill>
                <a:latin typeface="Century Gothic" panose="020F0302020204030204"/>
              </a:rPr>
              <a:t>bain</a:t>
            </a:r>
            <a:endParaRPr lang="en-GB" sz="2400" b="1" dirty="0">
              <a:solidFill>
                <a:srgbClr val="115076"/>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534187" y="5305124"/>
            <a:ext cx="127150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bois</a:t>
            </a:r>
            <a:endParaRPr lang="en-GB" dirty="0"/>
          </a:p>
          <a:p>
            <a:r>
              <a:rPr lang="en-GB" b="0" dirty="0"/>
              <a:t>[wood]</a:t>
            </a:r>
          </a:p>
        </p:txBody>
      </p:sp>
      <p:sp>
        <p:nvSpPr>
          <p:cNvPr id="12" name="TextBox 11">
            <a:extLst>
              <a:ext uri="{FF2B5EF4-FFF2-40B4-BE49-F238E27FC236}">
                <a16:creationId xmlns:a16="http://schemas.microsoft.com/office/drawing/2014/main" id="{8E3060A0-B115-449E-BAEA-1352B4A048EA}"/>
              </a:ext>
            </a:extLst>
          </p:cNvPr>
          <p:cNvSpPr txBox="1"/>
          <p:nvPr/>
        </p:nvSpPr>
        <p:spPr>
          <a:xfrm>
            <a:off x="1959748" y="2553025"/>
            <a:ext cx="193442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crin</a:t>
            </a:r>
            <a:endParaRPr lang="en-GB" dirty="0"/>
          </a:p>
          <a:p>
            <a:r>
              <a:rPr lang="en-GB" b="0" dirty="0"/>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368479" y="3042289"/>
            <a:ext cx="113364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croix</a:t>
            </a:r>
            <a:endParaRPr lang="en-GB" dirty="0"/>
          </a:p>
          <a:p>
            <a:r>
              <a:rPr lang="en-GB" b="0" dirty="0"/>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530409" y="1806804"/>
            <a:ext cx="1162498"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a:t>drain</a:t>
            </a:r>
          </a:p>
          <a:p>
            <a:r>
              <a:rPr lang="en-GB" b="0" dirty="0"/>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862816" y="2139192"/>
            <a:ext cx="148630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a:t>droit</a:t>
            </a:r>
          </a:p>
          <a:p>
            <a:r>
              <a:rPr lang="en-GB" b="0" dirty="0"/>
              <a:t>[straight]</a:t>
            </a:r>
          </a:p>
        </p:txBody>
      </p:sp>
      <p:sp>
        <p:nvSpPr>
          <p:cNvPr id="16" name="TextBox 15">
            <a:extLst>
              <a:ext uri="{FF2B5EF4-FFF2-40B4-BE49-F238E27FC236}">
                <a16:creationId xmlns:a16="http://schemas.microsoft.com/office/drawing/2014/main" id="{C4BEC630-2681-4081-87F4-661C224A9C52}"/>
              </a:ext>
            </a:extLst>
          </p:cNvPr>
          <p:cNvSpPr txBox="1"/>
          <p:nvPr/>
        </p:nvSpPr>
        <p:spPr>
          <a:xfrm>
            <a:off x="2468354" y="4994282"/>
            <a:ext cx="998991"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a:t>fin</a:t>
            </a:r>
          </a:p>
          <a:p>
            <a:r>
              <a:rPr lang="en-GB" b="0" dirty="0"/>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933488" y="4118644"/>
            <a:ext cx="1058303"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foi</a:t>
            </a:r>
            <a:endParaRPr lang="en-GB" dirty="0"/>
          </a:p>
          <a:p>
            <a:r>
              <a:rPr lang="en-GB" b="0" dirty="0"/>
              <a:t>[faith]</a:t>
            </a:r>
          </a:p>
        </p:txBody>
      </p:sp>
      <p:sp>
        <p:nvSpPr>
          <p:cNvPr id="18" name="TextBox 17">
            <a:extLst>
              <a:ext uri="{FF2B5EF4-FFF2-40B4-BE49-F238E27FC236}">
                <a16:creationId xmlns:a16="http://schemas.microsoft.com/office/drawing/2014/main" id="{32D1BB65-65E1-416A-9600-770EAAA446F5}"/>
              </a:ext>
            </a:extLst>
          </p:cNvPr>
          <p:cNvSpPr txBox="1"/>
          <p:nvPr/>
        </p:nvSpPr>
        <p:spPr>
          <a:xfrm>
            <a:off x="4423093" y="4962908"/>
            <a:ext cx="1196161"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a:t>main</a:t>
            </a:r>
          </a:p>
          <a:p>
            <a:r>
              <a:rPr lang="en-GB" b="0" dirty="0"/>
              <a:t>[hand]</a:t>
            </a:r>
          </a:p>
        </p:txBody>
      </p:sp>
      <p:sp>
        <p:nvSpPr>
          <p:cNvPr id="19" name="TextBox 18">
            <a:extLst>
              <a:ext uri="{FF2B5EF4-FFF2-40B4-BE49-F238E27FC236}">
                <a16:creationId xmlns:a16="http://schemas.microsoft.com/office/drawing/2014/main" id="{938B4630-F925-4818-9E75-1D49110E162B}"/>
              </a:ext>
            </a:extLst>
          </p:cNvPr>
          <p:cNvSpPr txBox="1"/>
          <p:nvPr/>
        </p:nvSpPr>
        <p:spPr>
          <a:xfrm>
            <a:off x="7975889" y="4831461"/>
            <a:ext cx="1330814" cy="120032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moi</a:t>
            </a:r>
            <a:endParaRPr lang="en-GB" dirty="0"/>
          </a:p>
          <a:p>
            <a:r>
              <a:rPr lang="en-GB" b="0" dirty="0"/>
              <a:t>[me/</a:t>
            </a:r>
          </a:p>
          <a:p>
            <a:r>
              <a:rPr lang="en-GB" b="0" dirty="0"/>
              <a:t>myself]</a:t>
            </a:r>
          </a:p>
        </p:txBody>
      </p:sp>
      <p:sp>
        <p:nvSpPr>
          <p:cNvPr id="20" name="TextBox 19">
            <a:extLst>
              <a:ext uri="{FF2B5EF4-FFF2-40B4-BE49-F238E27FC236}">
                <a16:creationId xmlns:a16="http://schemas.microsoft.com/office/drawing/2014/main" id="{A831FA23-61C6-4784-819E-CB905F1A1AD6}"/>
              </a:ext>
            </a:extLst>
          </p:cNvPr>
          <p:cNvSpPr txBox="1"/>
          <p:nvPr/>
        </p:nvSpPr>
        <p:spPr>
          <a:xfrm>
            <a:off x="4226704" y="3187931"/>
            <a:ext cx="1334673"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nain</a:t>
            </a:r>
            <a:endParaRPr lang="en-GB" dirty="0"/>
          </a:p>
          <a:p>
            <a:r>
              <a:rPr lang="en-GB" b="0" dirty="0"/>
              <a:t>[dwarf]</a:t>
            </a:r>
          </a:p>
        </p:txBody>
      </p:sp>
      <p:sp>
        <p:nvSpPr>
          <p:cNvPr id="21" name="TextBox 20">
            <a:extLst>
              <a:ext uri="{FF2B5EF4-FFF2-40B4-BE49-F238E27FC236}">
                <a16:creationId xmlns:a16="http://schemas.microsoft.com/office/drawing/2014/main" id="{185E1CFE-487A-4AED-A83B-4F03768CCFB7}"/>
              </a:ext>
            </a:extLst>
          </p:cNvPr>
          <p:cNvSpPr txBox="1"/>
          <p:nvPr/>
        </p:nvSpPr>
        <p:spPr>
          <a:xfrm>
            <a:off x="10498658" y="4318699"/>
            <a:ext cx="1406154"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noix</a:t>
            </a:r>
            <a:endParaRPr lang="en-GB" dirty="0"/>
          </a:p>
          <a:p>
            <a:r>
              <a:rPr lang="en-GB" b="0" dirty="0"/>
              <a:t>[walnut]</a:t>
            </a:r>
          </a:p>
        </p:txBody>
      </p:sp>
      <p:sp>
        <p:nvSpPr>
          <p:cNvPr id="22" name="TextBox 21">
            <a:extLst>
              <a:ext uri="{FF2B5EF4-FFF2-40B4-BE49-F238E27FC236}">
                <a16:creationId xmlns:a16="http://schemas.microsoft.com/office/drawing/2014/main" id="{7787C2A0-73CC-4B55-9F6E-73E6F855C6B4}"/>
              </a:ext>
            </a:extLst>
          </p:cNvPr>
          <p:cNvSpPr txBox="1"/>
          <p:nvPr/>
        </p:nvSpPr>
        <p:spPr>
          <a:xfrm>
            <a:off x="340869" y="3440717"/>
            <a:ext cx="132440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a:t>pain</a:t>
            </a:r>
          </a:p>
          <a:p>
            <a:r>
              <a:rPr lang="en-GB" b="0" dirty="0"/>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8901316" y="3698944"/>
            <a:ext cx="1415772"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poids</a:t>
            </a:r>
            <a:endParaRPr lang="en-GB" dirty="0"/>
          </a:p>
          <a:p>
            <a:r>
              <a:rPr lang="en-GB" b="0" dirty="0"/>
              <a:t>[weight]</a:t>
            </a:r>
          </a:p>
        </p:txBody>
      </p:sp>
      <p:sp>
        <p:nvSpPr>
          <p:cNvPr id="24" name="TextBox 23">
            <a:extLst>
              <a:ext uri="{FF2B5EF4-FFF2-40B4-BE49-F238E27FC236}">
                <a16:creationId xmlns:a16="http://schemas.microsoft.com/office/drawing/2014/main" id="{C06DB4D5-BF36-4271-A4D4-15FBB620B56D}"/>
              </a:ext>
            </a:extLst>
          </p:cNvPr>
          <p:cNvSpPr txBox="1"/>
          <p:nvPr/>
        </p:nvSpPr>
        <p:spPr>
          <a:xfrm>
            <a:off x="211551" y="5149696"/>
            <a:ext cx="1515158"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sain</a:t>
            </a:r>
            <a:endParaRPr lang="en-GB" dirty="0"/>
          </a:p>
          <a:p>
            <a:r>
              <a:rPr lang="en-GB" b="0" dirty="0"/>
              <a:t>[healthy]</a:t>
            </a:r>
          </a:p>
        </p:txBody>
      </p:sp>
      <p:sp>
        <p:nvSpPr>
          <p:cNvPr id="25" name="TextBox 24">
            <a:extLst>
              <a:ext uri="{FF2B5EF4-FFF2-40B4-BE49-F238E27FC236}">
                <a16:creationId xmlns:a16="http://schemas.microsoft.com/office/drawing/2014/main" id="{9ED153BC-CA4A-415E-9182-260257DB9F81}"/>
              </a:ext>
            </a:extLst>
          </p:cNvPr>
          <p:cNvSpPr txBox="1"/>
          <p:nvPr/>
        </p:nvSpPr>
        <p:spPr>
          <a:xfrm>
            <a:off x="10321498" y="3183775"/>
            <a:ext cx="1467068"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soi</a:t>
            </a:r>
            <a:endParaRPr lang="en-GB" dirty="0"/>
          </a:p>
          <a:p>
            <a:r>
              <a:rPr lang="en-GB" b="0" dirty="0"/>
              <a:t>[oneself]</a:t>
            </a:r>
          </a:p>
        </p:txBody>
      </p:sp>
      <p:sp>
        <p:nvSpPr>
          <p:cNvPr id="28" name="TextBox 27">
            <a:extLst>
              <a:ext uri="{FF2B5EF4-FFF2-40B4-BE49-F238E27FC236}">
                <a16:creationId xmlns:a16="http://schemas.microsoft.com/office/drawing/2014/main" id="{23E0CD60-2142-439B-82D5-C5A964CD890D}"/>
              </a:ext>
            </a:extLst>
          </p:cNvPr>
          <p:cNvSpPr txBox="1"/>
          <p:nvPr/>
        </p:nvSpPr>
        <p:spPr>
          <a:xfrm>
            <a:off x="2449054" y="3902310"/>
            <a:ext cx="1104790"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a:t>vin</a:t>
            </a:r>
          </a:p>
          <a:p>
            <a:r>
              <a:rPr lang="en-GB" b="0" dirty="0"/>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9363469" y="2257259"/>
            <a:ext cx="1231427"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srgbClr val="115076"/>
                </a:solidFill>
                <a:latin typeface="Century Gothic" panose="020F0302020204030204"/>
              </a:defRPr>
            </a:lvl1pPr>
          </a:lstStyle>
          <a:p>
            <a:r>
              <a:rPr lang="en-GB" dirty="0" err="1"/>
              <a:t>voix</a:t>
            </a:r>
            <a:endParaRPr lang="en-GB" dirty="0"/>
          </a:p>
          <a:p>
            <a:r>
              <a:rPr lang="en-GB" b="0" dirty="0"/>
              <a:t>[voice]</a:t>
            </a:r>
          </a:p>
        </p:txBody>
      </p:sp>
      <p:pic>
        <p:nvPicPr>
          <p:cNvPr id="26" name="Picture 25" descr="background rectangle">
            <a:extLst>
              <a:ext uri="{FF2B5EF4-FFF2-40B4-BE49-F238E27FC236}">
                <a16:creationId xmlns:a16="http://schemas.microsoft.com/office/drawing/2014/main" id="{E12AF6F9-2770-4B6E-8D07-837B243497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05E8FC3C-BA41-4FDD-BAFF-F41BB016EAE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a:t>
            </a:r>
            <a:endParaRPr lang="en-GB" sz="3600" b="1" dirty="0">
              <a:solidFill>
                <a:schemeClr val="bg1"/>
              </a:solidFill>
            </a:endParaRPr>
          </a:p>
        </p:txBody>
      </p:sp>
      <p:sp>
        <p:nvSpPr>
          <p:cNvPr id="30" name="Rounded Rectangle 46">
            <a:extLst>
              <a:ext uri="{FF2B5EF4-FFF2-40B4-BE49-F238E27FC236}">
                <a16:creationId xmlns:a16="http://schemas.microsoft.com/office/drawing/2014/main" id="{A69D03C3-9716-49B3-B03B-FDFA67C28F5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9698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8812" y="331618"/>
            <a:ext cx="5265384" cy="707849"/>
          </a:xfrm>
        </p:spPr>
        <p:txBody>
          <a:bodyPr>
            <a:normAutofit fontScale="90000"/>
          </a:bodyPr>
          <a:lstStyle/>
          <a:p>
            <a:r>
              <a:rPr lang="en-GB" sz="3600" b="1" dirty="0" err="1">
                <a:solidFill>
                  <a:schemeClr val="bg1"/>
                </a:solidFill>
              </a:rPr>
              <a:t>Phonétique</a:t>
            </a:r>
            <a:r>
              <a:rPr lang="en-GB" sz="3600" b="1" dirty="0">
                <a:solidFill>
                  <a:schemeClr val="bg1"/>
                </a:solidFill>
              </a:rPr>
              <a:t> 1 (self-study)</a:t>
            </a:r>
          </a:p>
        </p:txBody>
      </p:sp>
      <p:cxnSp>
        <p:nvCxnSpPr>
          <p:cNvPr id="3" name="Straight Connector 2">
            <a:extLst>
              <a:ext uri="{FF2B5EF4-FFF2-40B4-BE49-F238E27FC236}">
                <a16:creationId xmlns:a16="http://schemas.microsoft.com/office/drawing/2014/main" id="{DA9CC147-628B-41A6-A817-3F137CDB4AEB}"/>
              </a:ext>
            </a:extLst>
          </p:cNvPr>
          <p:cNvCxnSpPr>
            <a:cxnSpLocks/>
          </p:cNvCxnSpPr>
          <p:nvPr/>
        </p:nvCxnSpPr>
        <p:spPr>
          <a:xfrm flipH="1">
            <a:off x="6202326" y="2677181"/>
            <a:ext cx="22870" cy="3881884"/>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3065208-9E32-4EF3-AF70-252511113EB0}"/>
              </a:ext>
            </a:extLst>
          </p:cNvPr>
          <p:cNvSpPr txBox="1"/>
          <p:nvPr/>
        </p:nvSpPr>
        <p:spPr>
          <a:xfrm>
            <a:off x="2271320" y="2657158"/>
            <a:ext cx="880369"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a:t>
            </a:r>
          </a:p>
        </p:txBody>
      </p:sp>
      <p:sp>
        <p:nvSpPr>
          <p:cNvPr id="9" name="TextBox 8">
            <a:extLst>
              <a:ext uri="{FF2B5EF4-FFF2-40B4-BE49-F238E27FC236}">
                <a16:creationId xmlns:a16="http://schemas.microsoft.com/office/drawing/2014/main" id="{AB813D63-40CF-4C62-81EC-7A611989304A}"/>
              </a:ext>
            </a:extLst>
          </p:cNvPr>
          <p:cNvSpPr txBox="1"/>
          <p:nvPr/>
        </p:nvSpPr>
        <p:spPr>
          <a:xfrm>
            <a:off x="8997722" y="2677181"/>
            <a:ext cx="455574" cy="461665"/>
          </a:xfrm>
          <a:prstGeom prst="rect">
            <a:avLst/>
          </a:prstGeom>
          <a:solidFill>
            <a:srgbClr val="EE6000">
              <a:alpha val="50000"/>
            </a:srgb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oi</a:t>
            </a:r>
          </a:p>
        </p:txBody>
      </p:sp>
      <p:sp>
        <p:nvSpPr>
          <p:cNvPr id="10" name="TextBox 9">
            <a:extLst>
              <a:ext uri="{FF2B5EF4-FFF2-40B4-BE49-F238E27FC236}">
                <a16:creationId xmlns:a16="http://schemas.microsoft.com/office/drawing/2014/main" id="{B99494F2-06B2-476E-9F0A-D341527156D6}"/>
              </a:ext>
            </a:extLst>
          </p:cNvPr>
          <p:cNvSpPr txBox="1"/>
          <p:nvPr/>
        </p:nvSpPr>
        <p:spPr>
          <a:xfrm>
            <a:off x="536596" y="3046511"/>
            <a:ext cx="1111202" cy="830997"/>
          </a:xfrm>
          <a:prstGeom prst="rect">
            <a:avLst/>
          </a:prstGeom>
          <a:noFill/>
        </p:spPr>
        <p:txBody>
          <a:bodyPr wrap="none" rtlCol="0">
            <a:spAutoFit/>
          </a:bodyPr>
          <a:lstStyle/>
          <a:p>
            <a:pPr lvl="0" algn="ctr">
              <a:defRPr/>
            </a:pPr>
            <a:r>
              <a:rPr lang="en-GB" sz="2400" b="1" dirty="0" err="1">
                <a:solidFill>
                  <a:srgbClr val="115076"/>
                </a:solidFill>
              </a:rPr>
              <a:t>bain</a:t>
            </a:r>
            <a:endParaRPr lang="en-GB" sz="2400" b="1" dirty="0">
              <a:solidFill>
                <a:srgbClr val="115076"/>
              </a:solidFill>
            </a:endParaRPr>
          </a:p>
          <a:p>
            <a:pPr lvl="0" algn="ctr">
              <a:defRPr/>
            </a:pPr>
            <a:r>
              <a:rPr lang="en-GB" sz="2400" dirty="0">
                <a:solidFill>
                  <a:srgbClr val="115076"/>
                </a:solidFill>
              </a:rPr>
              <a:t>[bath]</a:t>
            </a:r>
          </a:p>
        </p:txBody>
      </p:sp>
      <p:sp>
        <p:nvSpPr>
          <p:cNvPr id="11" name="TextBox 10">
            <a:extLst>
              <a:ext uri="{FF2B5EF4-FFF2-40B4-BE49-F238E27FC236}">
                <a16:creationId xmlns:a16="http://schemas.microsoft.com/office/drawing/2014/main" id="{4FDEF299-93AA-448B-8DAB-5EC39643365C}"/>
              </a:ext>
            </a:extLst>
          </p:cNvPr>
          <p:cNvSpPr txBox="1"/>
          <p:nvPr/>
        </p:nvSpPr>
        <p:spPr>
          <a:xfrm>
            <a:off x="9028798" y="5505905"/>
            <a:ext cx="1271502"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bois</a:t>
            </a:r>
            <a:endParaRPr lang="en-GB" dirty="0"/>
          </a:p>
          <a:p>
            <a:r>
              <a:rPr lang="en-GB" b="0" dirty="0"/>
              <a:t>[wood]</a:t>
            </a:r>
            <a:endParaRPr lang="en-GB" dirty="0"/>
          </a:p>
        </p:txBody>
      </p:sp>
      <p:sp>
        <p:nvSpPr>
          <p:cNvPr id="12" name="TextBox 11">
            <a:extLst>
              <a:ext uri="{FF2B5EF4-FFF2-40B4-BE49-F238E27FC236}">
                <a16:creationId xmlns:a16="http://schemas.microsoft.com/office/drawing/2014/main" id="{8E3060A0-B115-449E-BAEA-1352B4A048EA}"/>
              </a:ext>
            </a:extLst>
          </p:cNvPr>
          <p:cNvSpPr txBox="1"/>
          <p:nvPr/>
        </p:nvSpPr>
        <p:spPr>
          <a:xfrm>
            <a:off x="2366700" y="3421704"/>
            <a:ext cx="1754006"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crin</a:t>
            </a:r>
            <a:endParaRPr lang="en-GB" dirty="0"/>
          </a:p>
          <a:p>
            <a:r>
              <a:rPr lang="en-GB" b="0" dirty="0"/>
              <a:t>[horsehair]</a:t>
            </a:r>
          </a:p>
        </p:txBody>
      </p:sp>
      <p:sp>
        <p:nvSpPr>
          <p:cNvPr id="13" name="TextBox 12">
            <a:extLst>
              <a:ext uri="{FF2B5EF4-FFF2-40B4-BE49-F238E27FC236}">
                <a16:creationId xmlns:a16="http://schemas.microsoft.com/office/drawing/2014/main" id="{6F97FA7C-3D2F-4AF4-9CB6-3B06AD73C626}"/>
              </a:ext>
            </a:extLst>
          </p:cNvPr>
          <p:cNvSpPr txBox="1"/>
          <p:nvPr/>
        </p:nvSpPr>
        <p:spPr>
          <a:xfrm>
            <a:off x="7825467" y="3816194"/>
            <a:ext cx="1133644"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croix</a:t>
            </a:r>
            <a:endParaRPr lang="en-GB" dirty="0"/>
          </a:p>
          <a:p>
            <a:r>
              <a:rPr lang="en-GB" b="0" dirty="0"/>
              <a:t>[cross]</a:t>
            </a:r>
          </a:p>
        </p:txBody>
      </p:sp>
      <p:sp>
        <p:nvSpPr>
          <p:cNvPr id="14" name="TextBox 13">
            <a:extLst>
              <a:ext uri="{FF2B5EF4-FFF2-40B4-BE49-F238E27FC236}">
                <a16:creationId xmlns:a16="http://schemas.microsoft.com/office/drawing/2014/main" id="{B1EA3CDD-9416-4E66-B022-25D1C3032264}"/>
              </a:ext>
            </a:extLst>
          </p:cNvPr>
          <p:cNvSpPr txBox="1"/>
          <p:nvPr/>
        </p:nvSpPr>
        <p:spPr>
          <a:xfrm>
            <a:off x="4480785" y="2821539"/>
            <a:ext cx="1162499"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a:t>drain</a:t>
            </a:r>
          </a:p>
          <a:p>
            <a:r>
              <a:rPr lang="en-GB" b="0" dirty="0"/>
              <a:t>[drain]</a:t>
            </a:r>
          </a:p>
        </p:txBody>
      </p:sp>
      <p:sp>
        <p:nvSpPr>
          <p:cNvPr id="15" name="TextBox 14">
            <a:extLst>
              <a:ext uri="{FF2B5EF4-FFF2-40B4-BE49-F238E27FC236}">
                <a16:creationId xmlns:a16="http://schemas.microsoft.com/office/drawing/2014/main" id="{552AB5AD-C3D3-4244-8388-830BB84AEEA0}"/>
              </a:ext>
            </a:extLst>
          </p:cNvPr>
          <p:cNvSpPr txBox="1"/>
          <p:nvPr/>
        </p:nvSpPr>
        <p:spPr>
          <a:xfrm>
            <a:off x="6902246" y="3046512"/>
            <a:ext cx="1486304" cy="1200329"/>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a:t>droit</a:t>
            </a:r>
          </a:p>
          <a:p>
            <a:r>
              <a:rPr lang="en-GB" b="0" dirty="0"/>
              <a:t>[straight]</a:t>
            </a:r>
          </a:p>
          <a:p>
            <a:endParaRPr lang="en-GB" dirty="0"/>
          </a:p>
        </p:txBody>
      </p:sp>
      <p:sp>
        <p:nvSpPr>
          <p:cNvPr id="16" name="TextBox 15">
            <a:extLst>
              <a:ext uri="{FF2B5EF4-FFF2-40B4-BE49-F238E27FC236}">
                <a16:creationId xmlns:a16="http://schemas.microsoft.com/office/drawing/2014/main" id="{C4BEC630-2681-4081-87F4-661C224A9C52}"/>
              </a:ext>
            </a:extLst>
          </p:cNvPr>
          <p:cNvSpPr txBox="1"/>
          <p:nvPr/>
        </p:nvSpPr>
        <p:spPr>
          <a:xfrm>
            <a:off x="2080214" y="4490241"/>
            <a:ext cx="989374"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a:t>fin</a:t>
            </a:r>
          </a:p>
          <a:p>
            <a:r>
              <a:rPr lang="en-GB" b="0" dirty="0"/>
              <a:t>[end]</a:t>
            </a:r>
          </a:p>
        </p:txBody>
      </p:sp>
      <p:sp>
        <p:nvSpPr>
          <p:cNvPr id="17" name="TextBox 16">
            <a:extLst>
              <a:ext uri="{FF2B5EF4-FFF2-40B4-BE49-F238E27FC236}">
                <a16:creationId xmlns:a16="http://schemas.microsoft.com/office/drawing/2014/main" id="{E2638824-B9F2-40BD-9A36-86CD85904867}"/>
              </a:ext>
            </a:extLst>
          </p:cNvPr>
          <p:cNvSpPr txBox="1"/>
          <p:nvPr/>
        </p:nvSpPr>
        <p:spPr>
          <a:xfrm>
            <a:off x="6444577" y="4008800"/>
            <a:ext cx="1058302"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foi</a:t>
            </a:r>
            <a:endParaRPr lang="en-GB" dirty="0"/>
          </a:p>
          <a:p>
            <a:r>
              <a:rPr lang="en-GB" b="0" dirty="0"/>
              <a:t>[faith]</a:t>
            </a:r>
            <a:endParaRPr lang="en-GB" dirty="0"/>
          </a:p>
        </p:txBody>
      </p:sp>
      <p:sp>
        <p:nvSpPr>
          <p:cNvPr id="18" name="TextBox 17">
            <a:extLst>
              <a:ext uri="{FF2B5EF4-FFF2-40B4-BE49-F238E27FC236}">
                <a16:creationId xmlns:a16="http://schemas.microsoft.com/office/drawing/2014/main" id="{32D1BB65-65E1-416A-9600-770EAAA446F5}"/>
              </a:ext>
            </a:extLst>
          </p:cNvPr>
          <p:cNvSpPr txBox="1"/>
          <p:nvPr/>
        </p:nvSpPr>
        <p:spPr>
          <a:xfrm>
            <a:off x="2927960" y="5440888"/>
            <a:ext cx="1196160"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a:t>main</a:t>
            </a:r>
          </a:p>
          <a:p>
            <a:r>
              <a:rPr lang="en-GB" b="0" dirty="0"/>
              <a:t>[hand]</a:t>
            </a:r>
            <a:endParaRPr lang="en-GB" dirty="0"/>
          </a:p>
        </p:txBody>
      </p:sp>
      <p:sp>
        <p:nvSpPr>
          <p:cNvPr id="19" name="TextBox 18">
            <a:extLst>
              <a:ext uri="{FF2B5EF4-FFF2-40B4-BE49-F238E27FC236}">
                <a16:creationId xmlns:a16="http://schemas.microsoft.com/office/drawing/2014/main" id="{938B4630-F925-4818-9E75-1D49110E162B}"/>
              </a:ext>
            </a:extLst>
          </p:cNvPr>
          <p:cNvSpPr txBox="1"/>
          <p:nvPr/>
        </p:nvSpPr>
        <p:spPr>
          <a:xfrm>
            <a:off x="7120013" y="5207690"/>
            <a:ext cx="1223412" cy="1200329"/>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moi</a:t>
            </a:r>
            <a:endParaRPr lang="en-GB" dirty="0"/>
          </a:p>
          <a:p>
            <a:r>
              <a:rPr lang="en-GB" b="0" dirty="0"/>
              <a:t>[me/</a:t>
            </a:r>
          </a:p>
          <a:p>
            <a:r>
              <a:rPr lang="en-GB" b="0" dirty="0"/>
              <a:t>myself]</a:t>
            </a:r>
          </a:p>
        </p:txBody>
      </p:sp>
      <p:sp>
        <p:nvSpPr>
          <p:cNvPr id="20" name="TextBox 19">
            <a:extLst>
              <a:ext uri="{FF2B5EF4-FFF2-40B4-BE49-F238E27FC236}">
                <a16:creationId xmlns:a16="http://schemas.microsoft.com/office/drawing/2014/main" id="{A831FA23-61C6-4784-819E-CB905F1A1AD6}"/>
              </a:ext>
            </a:extLst>
          </p:cNvPr>
          <p:cNvSpPr txBox="1"/>
          <p:nvPr/>
        </p:nvSpPr>
        <p:spPr>
          <a:xfrm>
            <a:off x="4401609" y="4305576"/>
            <a:ext cx="1266693" cy="1200329"/>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nain</a:t>
            </a:r>
            <a:endParaRPr lang="en-GB" dirty="0"/>
          </a:p>
          <a:p>
            <a:r>
              <a:rPr lang="en-GB" b="0" dirty="0"/>
              <a:t>[dwarf]</a:t>
            </a:r>
          </a:p>
          <a:p>
            <a:endParaRPr lang="en-GB" dirty="0"/>
          </a:p>
        </p:txBody>
      </p:sp>
      <p:sp>
        <p:nvSpPr>
          <p:cNvPr id="21" name="TextBox 20">
            <a:extLst>
              <a:ext uri="{FF2B5EF4-FFF2-40B4-BE49-F238E27FC236}">
                <a16:creationId xmlns:a16="http://schemas.microsoft.com/office/drawing/2014/main" id="{185E1CFE-487A-4AED-A83B-4F03768CCFB7}"/>
              </a:ext>
            </a:extLst>
          </p:cNvPr>
          <p:cNvSpPr txBox="1"/>
          <p:nvPr/>
        </p:nvSpPr>
        <p:spPr>
          <a:xfrm>
            <a:off x="10604984" y="4856688"/>
            <a:ext cx="1406154" cy="1200329"/>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noix</a:t>
            </a:r>
            <a:endParaRPr lang="en-GB" dirty="0"/>
          </a:p>
          <a:p>
            <a:r>
              <a:rPr lang="en-GB" b="0" dirty="0"/>
              <a:t>[walnut]</a:t>
            </a:r>
          </a:p>
          <a:p>
            <a:endParaRPr lang="en-GB" dirty="0"/>
          </a:p>
        </p:txBody>
      </p:sp>
      <p:sp>
        <p:nvSpPr>
          <p:cNvPr id="22" name="TextBox 21">
            <a:extLst>
              <a:ext uri="{FF2B5EF4-FFF2-40B4-BE49-F238E27FC236}">
                <a16:creationId xmlns:a16="http://schemas.microsoft.com/office/drawing/2014/main" id="{7787C2A0-73CC-4B55-9F6E-73E6F855C6B4}"/>
              </a:ext>
            </a:extLst>
          </p:cNvPr>
          <p:cNvSpPr txBox="1"/>
          <p:nvPr/>
        </p:nvSpPr>
        <p:spPr>
          <a:xfrm>
            <a:off x="564704" y="4194968"/>
            <a:ext cx="1324402"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a:t>pain</a:t>
            </a:r>
          </a:p>
          <a:p>
            <a:r>
              <a:rPr lang="en-GB" b="0" dirty="0"/>
              <a:t>[bread]</a:t>
            </a:r>
          </a:p>
        </p:txBody>
      </p:sp>
      <p:sp>
        <p:nvSpPr>
          <p:cNvPr id="23" name="TextBox 22">
            <a:extLst>
              <a:ext uri="{FF2B5EF4-FFF2-40B4-BE49-F238E27FC236}">
                <a16:creationId xmlns:a16="http://schemas.microsoft.com/office/drawing/2014/main" id="{AFBE1380-9FDA-4B33-8CBF-CCF9920424AF}"/>
              </a:ext>
            </a:extLst>
          </p:cNvPr>
          <p:cNvSpPr txBox="1"/>
          <p:nvPr/>
        </p:nvSpPr>
        <p:spPr>
          <a:xfrm>
            <a:off x="9002518" y="4590458"/>
            <a:ext cx="1415772"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poids</a:t>
            </a:r>
            <a:endParaRPr lang="en-GB" dirty="0"/>
          </a:p>
          <a:p>
            <a:r>
              <a:rPr lang="en-GB" b="0" dirty="0"/>
              <a:t>[weight]</a:t>
            </a:r>
            <a:endParaRPr lang="en-GB" dirty="0"/>
          </a:p>
        </p:txBody>
      </p:sp>
      <p:sp>
        <p:nvSpPr>
          <p:cNvPr id="24" name="TextBox 23">
            <a:extLst>
              <a:ext uri="{FF2B5EF4-FFF2-40B4-BE49-F238E27FC236}">
                <a16:creationId xmlns:a16="http://schemas.microsoft.com/office/drawing/2014/main" id="{C06DB4D5-BF36-4271-A4D4-15FBB620B56D}"/>
              </a:ext>
            </a:extLst>
          </p:cNvPr>
          <p:cNvSpPr txBox="1"/>
          <p:nvPr/>
        </p:nvSpPr>
        <p:spPr>
          <a:xfrm>
            <a:off x="533343" y="5302388"/>
            <a:ext cx="1515158"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sain</a:t>
            </a:r>
            <a:endParaRPr lang="en-GB" dirty="0"/>
          </a:p>
          <a:p>
            <a:r>
              <a:rPr lang="en-GB" b="0" dirty="0"/>
              <a:t>[healthy]</a:t>
            </a:r>
            <a:endParaRPr lang="en-GB" dirty="0"/>
          </a:p>
        </p:txBody>
      </p:sp>
      <p:sp>
        <p:nvSpPr>
          <p:cNvPr id="25" name="TextBox 24">
            <a:extLst>
              <a:ext uri="{FF2B5EF4-FFF2-40B4-BE49-F238E27FC236}">
                <a16:creationId xmlns:a16="http://schemas.microsoft.com/office/drawing/2014/main" id="{9ED153BC-CA4A-415E-9182-260257DB9F81}"/>
              </a:ext>
            </a:extLst>
          </p:cNvPr>
          <p:cNvSpPr txBox="1"/>
          <p:nvPr/>
        </p:nvSpPr>
        <p:spPr>
          <a:xfrm>
            <a:off x="10255634" y="3807551"/>
            <a:ext cx="1467068" cy="1200329"/>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soi</a:t>
            </a:r>
            <a:endParaRPr lang="en-GB" dirty="0"/>
          </a:p>
          <a:p>
            <a:r>
              <a:rPr lang="en-GB" b="0" dirty="0"/>
              <a:t>[oneself]</a:t>
            </a:r>
          </a:p>
          <a:p>
            <a:endParaRPr lang="en-GB" dirty="0"/>
          </a:p>
        </p:txBody>
      </p:sp>
      <p:sp>
        <p:nvSpPr>
          <p:cNvPr id="28" name="TextBox 27">
            <a:extLst>
              <a:ext uri="{FF2B5EF4-FFF2-40B4-BE49-F238E27FC236}">
                <a16:creationId xmlns:a16="http://schemas.microsoft.com/office/drawing/2014/main" id="{23E0CD60-2142-439B-82D5-C5A964CD890D}"/>
              </a:ext>
            </a:extLst>
          </p:cNvPr>
          <p:cNvSpPr txBox="1"/>
          <p:nvPr/>
        </p:nvSpPr>
        <p:spPr>
          <a:xfrm>
            <a:off x="3221667" y="4467766"/>
            <a:ext cx="1104790"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a:t>vin</a:t>
            </a:r>
          </a:p>
          <a:p>
            <a:r>
              <a:rPr lang="en-GB" b="0" dirty="0"/>
              <a:t>[wine]</a:t>
            </a:r>
          </a:p>
        </p:txBody>
      </p:sp>
      <p:sp>
        <p:nvSpPr>
          <p:cNvPr id="29" name="TextBox 28">
            <a:extLst>
              <a:ext uri="{FF2B5EF4-FFF2-40B4-BE49-F238E27FC236}">
                <a16:creationId xmlns:a16="http://schemas.microsoft.com/office/drawing/2014/main" id="{C07B80A9-45C7-4CC6-BAE7-F2C5BADF6C25}"/>
              </a:ext>
            </a:extLst>
          </p:cNvPr>
          <p:cNvSpPr txBox="1"/>
          <p:nvPr/>
        </p:nvSpPr>
        <p:spPr>
          <a:xfrm>
            <a:off x="11022824" y="2998139"/>
            <a:ext cx="1231426" cy="830997"/>
          </a:xfrm>
          <a:prstGeom prst="rect">
            <a:avLst/>
          </a:prstGeom>
          <a:noFill/>
        </p:spPr>
        <p:txBody>
          <a:bodyPr wrap="none" rtlCol="0">
            <a:spAutoFit/>
          </a:bodyPr>
          <a:lstStyle>
            <a:defPPr>
              <a:defRPr lang="en-US"/>
            </a:defPPr>
            <a:lvl1pPr lvl="0" algn="ctr">
              <a:defRPr sz="2400" b="1">
                <a:solidFill>
                  <a:srgbClr val="115076"/>
                </a:solidFill>
              </a:defRPr>
            </a:lvl1pPr>
          </a:lstStyle>
          <a:p>
            <a:r>
              <a:rPr lang="en-GB" dirty="0" err="1"/>
              <a:t>voix</a:t>
            </a:r>
            <a:endParaRPr lang="en-GB" dirty="0"/>
          </a:p>
          <a:p>
            <a:r>
              <a:rPr lang="en-GB" b="0" dirty="0"/>
              <a:t>[voice]</a:t>
            </a:r>
            <a:endParaRPr lang="en-GB" dirty="0"/>
          </a:p>
        </p:txBody>
      </p:sp>
      <p:sp>
        <p:nvSpPr>
          <p:cNvPr id="30" name="TextBox 29">
            <a:extLst>
              <a:ext uri="{FF2B5EF4-FFF2-40B4-BE49-F238E27FC236}">
                <a16:creationId xmlns:a16="http://schemas.microsoft.com/office/drawing/2014/main" id="{3B51BBB3-8A5B-4BC1-BC85-AAD3D0813DE2}"/>
              </a:ext>
            </a:extLst>
          </p:cNvPr>
          <p:cNvSpPr txBox="1"/>
          <p:nvPr/>
        </p:nvSpPr>
        <p:spPr>
          <a:xfrm>
            <a:off x="54811" y="1211754"/>
            <a:ext cx="12082378" cy="1323439"/>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Click on the arrow to listen to </a:t>
            </a:r>
            <a:r>
              <a:rPr kumimoji="0" lang="en-GB" sz="20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rPr>
              <a:t>a list of nine of the words </a:t>
            </a:r>
            <a:r>
              <a:rPr kumimoji="0" lang="en-GB" sz="200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mn-cs"/>
              </a:rPr>
              <a:t>from be</a:t>
            </a:r>
            <a:r>
              <a:rPr lang="en-GB" sz="2000" dirty="0">
                <a:solidFill>
                  <a:schemeClr val="accent1">
                    <a:lumMod val="50000"/>
                  </a:schemeClr>
                </a:solidFill>
                <a:latin typeface="Century Gothic" panose="020B0502020202020204" pitchFamily="34" charset="0"/>
              </a:rPr>
              <a:t>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B0502020202020204" pitchFamily="34" charset="0"/>
              </a:rPr>
              <a:t>Write down whether you hear [oi] or [(a)in]. You can write the full word if you recognise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B0502020202020204" pitchFamily="34" charset="0"/>
              </a:rPr>
              <a:t>Once you have listened to nine words, click the space bar to see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B0502020202020204" pitchFamily="34" charset="0"/>
              </a:rPr>
              <a:t>Practise saying [oi] and [(a)in] by playing the audio again and repeating the words.</a:t>
            </a:r>
            <a:endParaRPr kumimoji="0" lang="en-GB" sz="20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31" name="Action Button: Go Forward or Next 30">
            <a:hlinkClick r:id="" action="ppaction://noaction" highlightClick="1">
              <a:snd r:embed="rId3" name="Phon 1.wav"/>
            </a:hlinkClick>
            <a:extLst>
              <a:ext uri="{FF2B5EF4-FFF2-40B4-BE49-F238E27FC236}">
                <a16:creationId xmlns:a16="http://schemas.microsoft.com/office/drawing/2014/main" id="{D0FCB14E-4F81-42FE-8866-55B4A86259D8}"/>
              </a:ext>
            </a:extLst>
          </p:cNvPr>
          <p:cNvSpPr/>
          <p:nvPr/>
        </p:nvSpPr>
        <p:spPr>
          <a:xfrm>
            <a:off x="8750194" y="217639"/>
            <a:ext cx="557207" cy="6026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peech Bubble: Rectangle with Corners Rounded 31">
            <a:extLst>
              <a:ext uri="{FF2B5EF4-FFF2-40B4-BE49-F238E27FC236}">
                <a16:creationId xmlns:a16="http://schemas.microsoft.com/office/drawing/2014/main" id="{757C3C8D-AE4F-4174-B435-E420CB13C4D2}"/>
              </a:ext>
            </a:extLst>
          </p:cNvPr>
          <p:cNvSpPr/>
          <p:nvPr/>
        </p:nvSpPr>
        <p:spPr>
          <a:xfrm>
            <a:off x="4450766" y="4896877"/>
            <a:ext cx="3730040" cy="1662188"/>
          </a:xfrm>
          <a:prstGeom prst="wedgeRoundRectCallout">
            <a:avLst>
              <a:gd name="adj1" fmla="val -13241"/>
              <a:gd name="adj2" fmla="val -67383"/>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bg1"/>
                </a:solidFill>
              </a:rPr>
              <a:t>Remember! </a:t>
            </a:r>
            <a:r>
              <a:rPr lang="en-GB" sz="2000" dirty="0">
                <a:solidFill>
                  <a:schemeClr val="bg1"/>
                </a:solidFill>
              </a:rPr>
              <a:t>Silent Final Consonants (SFC): none of the words on this slide has the final [n], [s] or [x] pronounced.</a:t>
            </a:r>
          </a:p>
        </p:txBody>
      </p:sp>
      <p:pic>
        <p:nvPicPr>
          <p:cNvPr id="33" name="Picture 32" descr="background rectangle">
            <a:extLst>
              <a:ext uri="{FF2B5EF4-FFF2-40B4-BE49-F238E27FC236}">
                <a16:creationId xmlns:a16="http://schemas.microsoft.com/office/drawing/2014/main" id="{A3E53DC7-E604-478E-9B8E-B0CA3D09AF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B00B1E41-7E8B-4650-9B70-6900EDF30336}"/>
              </a:ext>
            </a:extLst>
          </p:cNvPr>
          <p:cNvSpPr txBox="1">
            <a:spLocks/>
          </p:cNvSpPr>
          <p:nvPr/>
        </p:nvSpPr>
        <p:spPr>
          <a:xfrm>
            <a:off x="0" y="296864"/>
            <a:ext cx="5265384" cy="70784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Phonétique</a:t>
            </a:r>
            <a:r>
              <a:rPr lang="en-GB" sz="3600" b="1" dirty="0">
                <a:solidFill>
                  <a:schemeClr val="bg1"/>
                </a:solidFill>
              </a:rPr>
              <a:t> 1 – self study</a:t>
            </a:r>
          </a:p>
        </p:txBody>
      </p:sp>
      <p:sp>
        <p:nvSpPr>
          <p:cNvPr id="35" name="Rounded Rectangle 46">
            <a:extLst>
              <a:ext uri="{FF2B5EF4-FFF2-40B4-BE49-F238E27FC236}">
                <a16:creationId xmlns:a16="http://schemas.microsoft.com/office/drawing/2014/main" id="{18899BD9-8874-4C84-96E9-BEE09D10489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591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8"/>
                                        </p:tgtEl>
                                        <p:attrNameLst>
                                          <p:attrName>fillcolor</p:attrName>
                                        </p:attrNameLst>
                                      </p:cBhvr>
                                      <p:to>
                                        <a:schemeClr val="accent2"/>
                                      </p:to>
                                    </p:animClr>
                                    <p:set>
                                      <p:cBhvr>
                                        <p:cTn id="7" dur="2000" fill="hold"/>
                                        <p:tgtEl>
                                          <p:spTgt spid="18"/>
                                        </p:tgtEl>
                                        <p:attrNameLst>
                                          <p:attrName>fill.type</p:attrName>
                                        </p:attrNameLst>
                                      </p:cBhvr>
                                      <p:to>
                                        <p:strVal val="solid"/>
                                      </p:to>
                                    </p:set>
                                    <p:set>
                                      <p:cBhvr>
                                        <p:cTn id="8" dur="2000" fill="hold"/>
                                        <p:tgtEl>
                                          <p:spTgt spid="1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9"/>
                                        </p:tgtEl>
                                        <p:attrNameLst>
                                          <p:attrName>fillcolor</p:attrName>
                                        </p:attrNameLst>
                                      </p:cBhvr>
                                      <p:to>
                                        <a:schemeClr val="accent2"/>
                                      </p:to>
                                    </p:animClr>
                                    <p:set>
                                      <p:cBhvr>
                                        <p:cTn id="13" dur="2000" fill="hold"/>
                                        <p:tgtEl>
                                          <p:spTgt spid="19"/>
                                        </p:tgtEl>
                                        <p:attrNameLst>
                                          <p:attrName>fill.type</p:attrName>
                                        </p:attrNameLst>
                                      </p:cBhvr>
                                      <p:to>
                                        <p:strVal val="solid"/>
                                      </p:to>
                                    </p:set>
                                    <p:set>
                                      <p:cBhvr>
                                        <p:cTn id="14" dur="2000" fill="hold"/>
                                        <p:tgtEl>
                                          <p:spTgt spid="1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4"/>
                                        </p:tgtEl>
                                        <p:attrNameLst>
                                          <p:attrName>fillcolor</p:attrName>
                                        </p:attrNameLst>
                                      </p:cBhvr>
                                      <p:to>
                                        <a:schemeClr val="accent2"/>
                                      </p:to>
                                    </p:animClr>
                                    <p:set>
                                      <p:cBhvr>
                                        <p:cTn id="19" dur="2000" fill="hold"/>
                                        <p:tgtEl>
                                          <p:spTgt spid="24"/>
                                        </p:tgtEl>
                                        <p:attrNameLst>
                                          <p:attrName>fill.type</p:attrName>
                                        </p:attrNameLst>
                                      </p:cBhvr>
                                      <p:to>
                                        <p:strVal val="solid"/>
                                      </p:to>
                                    </p:set>
                                    <p:set>
                                      <p:cBhvr>
                                        <p:cTn id="20" dur="2000" fill="hold"/>
                                        <p:tgtEl>
                                          <p:spTgt spid="2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accent2"/>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7"/>
                                        </p:tgtEl>
                                        <p:attrNameLst>
                                          <p:attrName>fillcolor</p:attrName>
                                        </p:attrNameLst>
                                      </p:cBhvr>
                                      <p:to>
                                        <a:schemeClr val="accent2"/>
                                      </p:to>
                                    </p:animClr>
                                    <p:set>
                                      <p:cBhvr>
                                        <p:cTn id="31" dur="2000" fill="hold"/>
                                        <p:tgtEl>
                                          <p:spTgt spid="17"/>
                                        </p:tgtEl>
                                        <p:attrNameLst>
                                          <p:attrName>fill.type</p:attrName>
                                        </p:attrNameLst>
                                      </p:cBhvr>
                                      <p:to>
                                        <p:strVal val="solid"/>
                                      </p:to>
                                    </p:set>
                                    <p:set>
                                      <p:cBhvr>
                                        <p:cTn id="32" dur="20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9"/>
                                        </p:tgtEl>
                                        <p:attrNameLst>
                                          <p:attrName>fillcolor</p:attrName>
                                        </p:attrNameLst>
                                      </p:cBhvr>
                                      <p:to>
                                        <a:schemeClr val="accent2"/>
                                      </p:to>
                                    </p:animClr>
                                    <p:set>
                                      <p:cBhvr>
                                        <p:cTn id="37" dur="2000" fill="hold"/>
                                        <p:tgtEl>
                                          <p:spTgt spid="29"/>
                                        </p:tgtEl>
                                        <p:attrNameLst>
                                          <p:attrName>fill.type</p:attrName>
                                        </p:attrNameLst>
                                      </p:cBhvr>
                                      <p:to>
                                        <p:strVal val="solid"/>
                                      </p:to>
                                    </p:set>
                                    <p:set>
                                      <p:cBhvr>
                                        <p:cTn id="38" dur="2000" fill="hold"/>
                                        <p:tgtEl>
                                          <p:spTgt spid="2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8"/>
                                        </p:tgtEl>
                                        <p:attrNameLst>
                                          <p:attrName>fillcolor</p:attrName>
                                        </p:attrNameLst>
                                      </p:cBhvr>
                                      <p:to>
                                        <a:schemeClr val="accent2"/>
                                      </p:to>
                                    </p:animClr>
                                    <p:set>
                                      <p:cBhvr>
                                        <p:cTn id="43" dur="2000" fill="hold"/>
                                        <p:tgtEl>
                                          <p:spTgt spid="28"/>
                                        </p:tgtEl>
                                        <p:attrNameLst>
                                          <p:attrName>fill.type</p:attrName>
                                        </p:attrNameLst>
                                      </p:cBhvr>
                                      <p:to>
                                        <p:strVal val="solid"/>
                                      </p:to>
                                    </p:set>
                                    <p:set>
                                      <p:cBhvr>
                                        <p:cTn id="44" dur="2000" fill="hold"/>
                                        <p:tgtEl>
                                          <p:spTgt spid="28"/>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chemeClr val="accent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chemeClr val="accent2"/>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2000" fill="hold"/>
                                        <p:tgtEl>
                                          <p:spTgt spid="20"/>
                                        </p:tgtEl>
                                        <p:attrNameLst>
                                          <p:attrName>fillcolor</p:attrName>
                                        </p:attrNameLst>
                                      </p:cBhvr>
                                      <p:to>
                                        <a:srgbClr val="FFFFFF"/>
                                      </p:to>
                                    </p:animClr>
                                    <p:set>
                                      <p:cBhvr>
                                        <p:cTn id="59" dur="2000" fill="hold"/>
                                        <p:tgtEl>
                                          <p:spTgt spid="20"/>
                                        </p:tgtEl>
                                        <p:attrNameLst>
                                          <p:attrName>fill.type</p:attrName>
                                        </p:attrNameLst>
                                      </p:cBhvr>
                                      <p:to>
                                        <p:strVal val="solid"/>
                                      </p:to>
                                    </p:set>
                                    <p:set>
                                      <p:cBhvr>
                                        <p:cTn id="60" dur="2000" fill="hold"/>
                                        <p:tgtEl>
                                          <p:spTgt spid="20"/>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1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1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8BD94B91-2EDA-4C40-9EB8-2A7E92634BF3}" vid="{162E7203-B908-4E3C-A26A-7D79DF28941F}"/>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6.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7.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docProps/app.xml><?xml version="1.0" encoding="utf-8"?>
<Properties xmlns="http://schemas.openxmlformats.org/officeDocument/2006/extended-properties" xmlns:vt="http://schemas.openxmlformats.org/officeDocument/2006/docPropsVTypes">
  <TotalTime>0</TotalTime>
  <Words>8700</Words>
  <Application>Microsoft Office PowerPoint</Application>
  <PresentationFormat>Widescreen</PresentationFormat>
  <Paragraphs>1567</Paragraphs>
  <Slides>54</Slides>
  <Notes>54</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54</vt:i4>
      </vt:variant>
    </vt:vector>
  </HeadingPairs>
  <TitlesOfParts>
    <vt:vector size="72" baseType="lpstr">
      <vt:lpstr>arial</vt:lpstr>
      <vt:lpstr>arial</vt:lpstr>
      <vt:lpstr>Bradley Hand ITC</vt:lpstr>
      <vt:lpstr>Calibri</vt:lpstr>
      <vt:lpstr>Century Gothic</vt:lpstr>
      <vt:lpstr>Tw Cen MT</vt:lpstr>
      <vt:lpstr>Wingdings</vt:lpstr>
      <vt:lpstr>1_Office Theme</vt:lpstr>
      <vt:lpstr>2_Office Theme</vt:lpstr>
      <vt:lpstr>3_Office Theme</vt:lpstr>
      <vt:lpstr>4_Office Theme</vt:lpstr>
      <vt:lpstr>6_Office Theme</vt:lpstr>
      <vt:lpstr>NCELP Theme</vt:lpstr>
      <vt:lpstr>7_Office Theme</vt:lpstr>
      <vt:lpstr>8_Office Theme</vt:lpstr>
      <vt:lpstr>9_Office Theme</vt:lpstr>
      <vt:lpstr>10_Office Theme</vt:lpstr>
      <vt:lpstr>5_Office Theme</vt:lpstr>
      <vt:lpstr>Talking about what isn’t happening </vt:lpstr>
      <vt:lpstr>oi</vt:lpstr>
      <vt:lpstr>oi</vt:lpstr>
      <vt:lpstr>oi</vt:lpstr>
      <vt:lpstr>oi</vt:lpstr>
      <vt:lpstr>oi</vt:lpstr>
      <vt:lpstr>oi</vt:lpstr>
      <vt:lpstr>Phonétique</vt:lpstr>
      <vt:lpstr>Phonétique 1 (self-study)</vt:lpstr>
      <vt:lpstr>Phonétique 2 (self-study)</vt:lpstr>
      <vt:lpstr>Phonétique 3 (self-study)</vt:lpstr>
      <vt:lpstr>Vocabulaire</vt:lpstr>
      <vt:lpstr>Vocabulaire – Word Jenga </vt:lpstr>
      <vt:lpstr>Word Jenga - réponses</vt:lpstr>
      <vt:lpstr>dormir</vt:lpstr>
      <vt:lpstr>dormir</vt:lpstr>
      <vt:lpstr>dort</vt:lpstr>
      <vt:lpstr>dormir</vt:lpstr>
      <vt:lpstr>dort</vt:lpstr>
      <vt:lpstr>dormir</vt:lpstr>
      <vt:lpstr>Using the verb ‘dormir’</vt:lpstr>
      <vt:lpstr>Qui dort où et quand ?</vt:lpstr>
      <vt:lpstr>Grammaire: ne…pas </vt:lpstr>
      <vt:lpstr>ne? pas? --?</vt:lpstr>
      <vt:lpstr>Parfois …</vt:lpstr>
      <vt:lpstr>C’est vrai?</vt:lpstr>
      <vt:lpstr>Talking about what isn’t happening </vt:lpstr>
      <vt:lpstr>Vocabulaire</vt:lpstr>
      <vt:lpstr>Vocabulaire</vt:lpstr>
      <vt:lpstr>Vocabulaire - sur, dans, sous </vt:lpstr>
      <vt:lpstr>Sur, dans, sous? Exemple</vt:lpstr>
      <vt:lpstr>Sur, dans, sous? Réponses</vt:lpstr>
      <vt:lpstr>Sur, dans, sous? Questions/Réponses Instructions et exemples</vt:lpstr>
      <vt:lpstr>Sur, dans, sous? Réponses</vt:lpstr>
      <vt:lpstr>Sur, dans, sous? Questions/Réponses Swap roles - Instructions et exemples</vt:lpstr>
      <vt:lpstr>Sur, dans, sous? Réponses</vt:lpstr>
      <vt:lpstr>Négation</vt:lpstr>
      <vt:lpstr>Vocabulaire</vt:lpstr>
      <vt:lpstr>Vocabulaire</vt:lpstr>
      <vt:lpstr>Vocabulaire</vt:lpstr>
      <vt:lpstr>Vocabulaire</vt:lpstr>
      <vt:lpstr>Vocabulaire</vt:lpstr>
      <vt:lpstr>Vocabulaire</vt:lpstr>
      <vt:lpstr>Que ne font-ils pas?</vt:lpstr>
      <vt:lpstr>Ne … pas ou _ ? </vt:lpstr>
      <vt:lpstr>Ne … pas ou _ ? </vt:lpstr>
      <vt:lpstr>Ne … pas ou _ ? Réponses </vt:lpstr>
      <vt:lpstr>Elle est comment? Il est comment?</vt:lpstr>
      <vt:lpstr>Elle est comment? Il est comment?</vt:lpstr>
      <vt:lpstr>Elle est comment? Il est comment? </vt:lpstr>
      <vt:lpstr>Elle est comment? Il est comment?</vt:lpstr>
      <vt:lpstr>Interview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Aidan Charlton</dc:creator>
  <cp:lastModifiedBy>Louise Bibbey</cp:lastModifiedBy>
  <cp:revision>544</cp:revision>
  <dcterms:created xsi:type="dcterms:W3CDTF">2020-02-19T10:18:41Z</dcterms:created>
  <dcterms:modified xsi:type="dcterms:W3CDTF">2021-08-16T08:57:36Z</dcterms:modified>
</cp:coreProperties>
</file>