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44"/>
  </p:notesMasterIdLst>
  <p:sldIdLst>
    <p:sldId id="257" r:id="rId6"/>
    <p:sldId id="262" r:id="rId7"/>
    <p:sldId id="258" r:id="rId8"/>
    <p:sldId id="263" r:id="rId9"/>
    <p:sldId id="264" r:id="rId10"/>
    <p:sldId id="266" r:id="rId11"/>
    <p:sldId id="267" r:id="rId12"/>
    <p:sldId id="268" r:id="rId13"/>
    <p:sldId id="270" r:id="rId14"/>
    <p:sldId id="274" r:id="rId15"/>
    <p:sldId id="276" r:id="rId16"/>
    <p:sldId id="282" r:id="rId17"/>
    <p:sldId id="281" r:id="rId18"/>
    <p:sldId id="283" r:id="rId19"/>
    <p:sldId id="280" r:id="rId20"/>
    <p:sldId id="279" r:id="rId21"/>
    <p:sldId id="269" r:id="rId22"/>
    <p:sldId id="284" r:id="rId23"/>
    <p:sldId id="265" r:id="rId24"/>
    <p:sldId id="261" r:id="rId25"/>
    <p:sldId id="285" r:id="rId26"/>
    <p:sldId id="260" r:id="rId27"/>
    <p:sldId id="287" r:id="rId28"/>
    <p:sldId id="286" r:id="rId29"/>
    <p:sldId id="288" r:id="rId30"/>
    <p:sldId id="259" r:id="rId31"/>
    <p:sldId id="290" r:id="rId32"/>
    <p:sldId id="291" r:id="rId33"/>
    <p:sldId id="293" r:id="rId34"/>
    <p:sldId id="300" r:id="rId35"/>
    <p:sldId id="303" r:id="rId36"/>
    <p:sldId id="295" r:id="rId37"/>
    <p:sldId id="296" r:id="rId38"/>
    <p:sldId id="292" r:id="rId39"/>
    <p:sldId id="294" r:id="rId40"/>
    <p:sldId id="298" r:id="rId41"/>
    <p:sldId id="297" r:id="rId42"/>
    <p:sldId id="29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7181" autoAdjust="0"/>
  </p:normalViewPr>
  <p:slideViewPr>
    <p:cSldViewPr snapToGrid="0">
      <p:cViewPr>
        <p:scale>
          <a:sx n="39" d="100"/>
          <a:sy n="39" d="100"/>
        </p:scale>
        <p:origin x="3216" y="318"/>
      </p:cViewPr>
      <p:guideLst/>
    </p:cSldViewPr>
  </p:slideViewPr>
  <p:notesTextViewPr>
    <p:cViewPr>
      <p:scale>
        <a:sx n="1" d="1"/>
        <a:sy n="1" d="1"/>
      </p:scale>
      <p:origin x="0" y="0"/>
    </p:cViewPr>
  </p:notesTextViewPr>
  <p:sorterViewPr>
    <p:cViewPr>
      <p:scale>
        <a:sx n="100" d="100"/>
        <a:sy n="100" d="100"/>
      </p:scale>
      <p:origin x="0" y="-60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31987-212D-4035-9F3F-02CFAAFEC623}" type="datetimeFigureOut">
              <a:rPr lang="en-GB" smtClean="0"/>
              <a:t>17/05/2019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E7089-B545-4A14-8FBC-19A308418CDD}" type="slidenum">
              <a:rPr lang="en-GB" smtClean="0"/>
              <a:t>‹#›</a:t>
            </a:fld>
            <a:endParaRPr lang="en-GB"/>
          </a:p>
        </p:txBody>
      </p:sp>
    </p:spTree>
    <p:extLst>
      <p:ext uri="{BB962C8B-B14F-4D97-AF65-F5344CB8AC3E}">
        <p14:creationId xmlns:p14="http://schemas.microsoft.com/office/powerpoint/2010/main" val="3314999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389799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454102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142686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950997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87164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422376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4254362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813920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a:t>
            </a:r>
            <a:r>
              <a:rPr lang="en-GB" b="1" baseline="0" dirty="0" smtClean="0"/>
              <a:t> details:</a:t>
            </a:r>
            <a:r>
              <a:rPr lang="en-GB" baseline="0" dirty="0" smtClean="0"/>
              <a:t/>
            </a:r>
            <a:br>
              <a:rPr lang="en-GB" baseline="0" dirty="0" smtClean="0"/>
            </a:br>
            <a:r>
              <a:rPr lang="en-GB" dirty="0" smtClean="0"/>
              <a:t>Learners</a:t>
            </a:r>
            <a:r>
              <a:rPr lang="en-GB" baseline="0" dirty="0" smtClean="0"/>
              <a:t> can work in pairs to do this routine.</a:t>
            </a:r>
            <a:r>
              <a:rPr lang="en-GB" dirty="0" smtClean="0"/>
              <a:t/>
            </a:r>
            <a:br>
              <a:rPr lang="en-GB" dirty="0" smtClean="0"/>
            </a:br>
            <a:r>
              <a:rPr lang="en-GB" dirty="0" smtClean="0"/>
              <a:t>There are many uses for these</a:t>
            </a:r>
            <a:r>
              <a:rPr lang="en-GB" baseline="0" dirty="0" smtClean="0"/>
              <a:t> paper flashcards, also in the consolidation phase.</a:t>
            </a:r>
            <a:br>
              <a:rPr lang="en-GB" baseline="0" dirty="0" smtClean="0"/>
            </a:br>
            <a:r>
              <a:rPr lang="en-GB" baseline="0" dirty="0" smtClean="0"/>
              <a:t>1) in pairs, </a:t>
            </a:r>
            <a:r>
              <a:rPr lang="en-GB" baseline="0" dirty="0" err="1" smtClean="0"/>
              <a:t>pelmanism</a:t>
            </a:r>
            <a:r>
              <a:rPr lang="en-GB" baseline="0" dirty="0" smtClean="0"/>
              <a:t> (not guessing of course, but working from English to German – have to say the words correctly to claim the pair)</a:t>
            </a:r>
            <a:br>
              <a:rPr lang="en-GB" baseline="0" dirty="0" smtClean="0"/>
            </a:br>
            <a:r>
              <a:rPr lang="en-GB" baseline="0" dirty="0" smtClean="0"/>
              <a:t>2) in fours, happy families – Hast du ‘die </a:t>
            </a:r>
            <a:r>
              <a:rPr lang="en-GB" baseline="0" dirty="0" err="1" smtClean="0"/>
              <a:t>Stadt</a:t>
            </a:r>
            <a:r>
              <a:rPr lang="en-GB" baseline="0" dirty="0" smtClean="0"/>
              <a:t>’</a:t>
            </a:r>
            <a:br>
              <a:rPr lang="en-GB" baseline="0" dirty="0" smtClean="0"/>
            </a:br>
            <a:r>
              <a:rPr lang="en-GB" baseline="0" dirty="0" smtClean="0"/>
              <a:t>3) listening tasks – one partner calls out the words in German, the other has to put his/her cards in the correct order (when viewing English side up)</a:t>
            </a:r>
            <a:br>
              <a:rPr lang="en-GB" baseline="0" dirty="0" smtClean="0"/>
            </a:br>
            <a:r>
              <a:rPr lang="en-GB" baseline="0" dirty="0" smtClean="0"/>
              <a:t>4) sentence-building tasks – take two at random and put them into a sentence (can be written or spoken)</a:t>
            </a:r>
            <a:br>
              <a:rPr lang="en-GB" baseline="0"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47848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Formatting here shows the ‘target words’ to be learned.</a:t>
            </a:r>
            <a:br>
              <a:rPr lang="en-GB" dirty="0" smtClean="0"/>
            </a:br>
            <a:r>
              <a:rPr lang="en-GB" dirty="0" smtClean="0"/>
              <a:t>Routine</a:t>
            </a:r>
            <a:r>
              <a:rPr lang="en-GB" baseline="0" dirty="0" smtClean="0"/>
              <a:t> might be used either as very first encounter or after one of the methods 1,2 or 4:</a:t>
            </a:r>
            <a:br>
              <a:rPr lang="en-GB" baseline="0" dirty="0" smtClean="0"/>
            </a:br>
            <a:r>
              <a:rPr lang="en-GB" baseline="0" dirty="0" smtClean="0"/>
              <a:t>1) Pupils read aloud (either for themselves or in pairs) as decoding task – teacher circulates to listen in</a:t>
            </a:r>
            <a:br>
              <a:rPr lang="en-GB" baseline="0" dirty="0" smtClean="0"/>
            </a:br>
            <a:r>
              <a:rPr lang="en-GB" baseline="0" dirty="0" smtClean="0"/>
              <a:t>2) Teacher reads aloud, emphasising meaning through intonation and, where appropriate, gestures to support meaning.</a:t>
            </a:r>
            <a:br>
              <a:rPr lang="en-GB" baseline="0" dirty="0" smtClean="0"/>
            </a:br>
            <a:r>
              <a:rPr lang="en-GB" baseline="0" dirty="0" smtClean="0"/>
              <a:t>3) Teacher elicits meaning of the key words from pupils (elicits meaning of the verb forms and relates them back to the infinitive</a:t>
            </a:r>
            <a:br>
              <a:rPr lang="en-GB" baseline="0" dirty="0" smtClean="0"/>
            </a:br>
            <a:r>
              <a:rPr lang="en-GB" baseline="0" dirty="0" smtClean="0"/>
              <a:t>4) One pupil can read aloud, partner put his/her paper flashcards in order.</a:t>
            </a:r>
            <a:br>
              <a:rPr lang="en-GB" baseline="0" dirty="0" smtClean="0"/>
            </a:br>
            <a:r>
              <a:rPr lang="en-GB" baseline="0" dirty="0" smtClean="0"/>
              <a:t>5) Pupils read and draw their understanding of the text in a picture.</a:t>
            </a:r>
            <a:endParaRPr lang="en-GB" dirty="0" smtClean="0"/>
          </a:p>
          <a:p>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518992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930927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116090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583599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282368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Pupils</a:t>
            </a:r>
            <a:r>
              <a:rPr lang="en-GB" sz="1200" b="1" kern="1200" baseline="0" dirty="0" smtClean="0">
                <a:solidFill>
                  <a:schemeClr val="tx1"/>
                </a:solidFill>
                <a:effectLst/>
                <a:latin typeface="+mn-lt"/>
                <a:ea typeface="+mn-ea"/>
                <a:cs typeface="+mn-cs"/>
              </a:rPr>
              <a:t> are looking away anyway, but if desired, this slide can be hidden, so pupils cannot see which number the teacher is clicking (because s/he will repeat the words several times).</a:t>
            </a:r>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1  individual words recorded</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Use these in conjunction with the self-made flashcards, in several ways.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First, pupils look at German side facing up, and when they hear the word, they just turn it over to the English side (simple recognition). The turn it back.</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Second, pupils look at English side facing up and select the correct card in response to what they hear [individual words]. Then turn it back.</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Transcript</a:t>
            </a:r>
          </a:p>
          <a:p>
            <a:r>
              <a:rPr lang="en-GB" sz="1200" kern="1200" dirty="0" smtClean="0">
                <a:solidFill>
                  <a:schemeClr val="tx1"/>
                </a:solidFill>
                <a:effectLst/>
                <a:latin typeface="+mn-lt"/>
                <a:ea typeface="+mn-ea"/>
                <a:cs typeface="+mn-cs"/>
              </a:rPr>
              <a:t>das Auto</a:t>
            </a:r>
          </a:p>
          <a:p>
            <a:r>
              <a:rPr lang="en-GB" sz="1200" kern="1200" dirty="0" smtClean="0">
                <a:solidFill>
                  <a:schemeClr val="tx1"/>
                </a:solidFill>
                <a:effectLst/>
                <a:latin typeface="+mn-lt"/>
                <a:ea typeface="+mn-ea"/>
                <a:cs typeface="+mn-cs"/>
              </a:rPr>
              <a:t>der Zug</a:t>
            </a:r>
          </a:p>
          <a:p>
            <a:r>
              <a:rPr lang="en-GB" sz="1200" kern="1200" dirty="0" err="1" smtClean="0">
                <a:solidFill>
                  <a:schemeClr val="tx1"/>
                </a:solidFill>
                <a:effectLst/>
                <a:latin typeface="+mn-lt"/>
                <a:ea typeface="+mn-ea"/>
                <a:cs typeface="+mn-cs"/>
              </a:rPr>
              <a:t>spät</a:t>
            </a:r>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schnell</a:t>
            </a:r>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langsam</a:t>
            </a:r>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fahren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das </a:t>
            </a:r>
            <a:r>
              <a:rPr lang="en-GB" sz="1200" kern="1200" dirty="0" err="1" smtClean="0">
                <a:solidFill>
                  <a:schemeClr val="tx1"/>
                </a:solidFill>
                <a:effectLst/>
                <a:latin typeface="+mn-lt"/>
                <a:ea typeface="+mn-ea"/>
                <a:cs typeface="+mn-cs"/>
              </a:rPr>
              <a:t>Fahrrad</a:t>
            </a:r>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nehmen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oft</a:t>
            </a:r>
          </a:p>
          <a:p>
            <a:r>
              <a:rPr lang="en-GB" sz="1200" kern="1200" dirty="0" smtClean="0">
                <a:solidFill>
                  <a:schemeClr val="tx1"/>
                </a:solidFill>
                <a:effectLst/>
                <a:latin typeface="+mn-lt"/>
                <a:ea typeface="+mn-ea"/>
                <a:cs typeface="+mn-cs"/>
              </a:rPr>
              <a:t>die </a:t>
            </a:r>
            <a:r>
              <a:rPr lang="en-GB" sz="1200" kern="1200" dirty="0" err="1" smtClean="0">
                <a:solidFill>
                  <a:schemeClr val="tx1"/>
                </a:solidFill>
                <a:effectLst/>
                <a:latin typeface="+mn-lt"/>
                <a:ea typeface="+mn-ea"/>
                <a:cs typeface="+mn-cs"/>
              </a:rPr>
              <a:t>Stadt</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874719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 Sentences recorded [I suggest 3 x sets of 6 sentences for each bunch of 10 words]</a:t>
            </a:r>
            <a:br>
              <a:rPr lang="en-GB" dirty="0" smtClean="0"/>
            </a:br>
            <a:r>
              <a:rPr lang="en-GB" dirty="0" smtClean="0"/>
              <a:t>SET 1a</a:t>
            </a:r>
            <a:br>
              <a:rPr lang="en-GB" dirty="0" smtClean="0"/>
            </a:br>
            <a:r>
              <a:rPr lang="en-GB" dirty="0" smtClean="0"/>
              <a:t>Third, with German side up, pupils hear sentences with 2-3-4 of the items in them and they place them down in order – this might sound easy, but remember they will be seeing the infinitive, but hearing the short form, so there is still some significant processing to do (plus the fact that you will have several items together in an order, so not as easy as it might seem).  </a:t>
            </a:r>
          </a:p>
          <a:p>
            <a:r>
              <a:rPr lang="en-GB" dirty="0" smtClean="0"/>
              <a:t/>
            </a:r>
            <a:br>
              <a:rPr lang="en-GB" dirty="0" smtClean="0"/>
            </a:br>
            <a:r>
              <a:rPr lang="en-GB" dirty="0" smtClean="0"/>
              <a:t>Fourth, a bingo game.  Pupils place 6 of their cards English side up in a 3 x 2 formation and they turn them to German when they hear the word called. Winner is </a:t>
            </a:r>
            <a:r>
              <a:rPr lang="en-GB" dirty="0" err="1" smtClean="0"/>
              <a:t>i</a:t>
            </a:r>
            <a:r>
              <a:rPr lang="en-GB" dirty="0" smtClean="0"/>
              <a:t>) a complete row then ii) a full house.  </a:t>
            </a:r>
            <a:br>
              <a:rPr lang="en-GB" dirty="0" smtClean="0"/>
            </a:br>
            <a:r>
              <a:rPr lang="en-GB" dirty="0" smtClean="0"/>
              <a:t>Fifth, with English side up, pupils listen to a set of sentences containing 2-4 of the items and have to put them in order.  E.g. Der Zug </a:t>
            </a:r>
            <a:r>
              <a:rPr lang="en-GB" dirty="0" err="1" smtClean="0"/>
              <a:t>fährt</a:t>
            </a:r>
            <a:r>
              <a:rPr lang="en-GB" dirty="0" smtClean="0"/>
              <a:t> </a:t>
            </a:r>
            <a:r>
              <a:rPr lang="en-GB" dirty="0" err="1" smtClean="0"/>
              <a:t>schnell</a:t>
            </a:r>
            <a:r>
              <a:rPr lang="en-GB" baseline="0" dirty="0" smtClean="0"/>
              <a:t> </a:t>
            </a:r>
            <a:r>
              <a:rPr lang="en-GB" dirty="0" smtClean="0"/>
              <a:t>(they would need to place ‘train’, then ‘to travel’ then ‘fast’.  </a:t>
            </a:r>
            <a:br>
              <a:rPr lang="en-GB" dirty="0" smtClean="0"/>
            </a:br>
            <a:r>
              <a:rPr lang="en-GB" dirty="0" smtClean="0"/>
              <a:t>This is challenging - (sentences will be slow and careful), but it will be useful to have them recorded at 3 different speeds! I normally do this just with my voice).</a:t>
            </a:r>
          </a:p>
          <a:p>
            <a:endParaRPr lang="en-GB" dirty="0" smtClean="0"/>
          </a:p>
          <a:p>
            <a:r>
              <a:rPr lang="en-GB" dirty="0" smtClean="0"/>
              <a:t>TRANSCRIPT</a:t>
            </a:r>
            <a:br>
              <a:rPr lang="en-GB" dirty="0" smtClean="0"/>
            </a:br>
            <a:r>
              <a:rPr lang="en-GB" sz="1200" kern="1200" dirty="0" smtClean="0">
                <a:solidFill>
                  <a:schemeClr val="tx1"/>
                </a:solidFill>
                <a:effectLst/>
                <a:latin typeface="+mn-lt"/>
                <a:ea typeface="+mn-ea"/>
                <a:cs typeface="+mn-cs"/>
              </a:rPr>
              <a:t>1 Der Zug </a:t>
            </a:r>
            <a:r>
              <a:rPr lang="en-GB" sz="1200" kern="1200" dirty="0" err="1" smtClean="0">
                <a:solidFill>
                  <a:schemeClr val="tx1"/>
                </a:solidFill>
                <a:effectLst/>
                <a:latin typeface="+mn-lt"/>
                <a:ea typeface="+mn-ea"/>
                <a:cs typeface="+mn-cs"/>
              </a:rPr>
              <a:t>fährt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schnell</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2 </a:t>
            </a:r>
            <a:r>
              <a:rPr lang="en-GB" sz="1200" kern="1200" dirty="0" err="1" smtClean="0">
                <a:solidFill>
                  <a:schemeClr val="tx1"/>
                </a:solidFill>
                <a:effectLst/>
                <a:latin typeface="+mn-lt"/>
                <a:ea typeface="+mn-ea"/>
                <a:cs typeface="+mn-cs"/>
              </a:rPr>
              <a:t>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nimmt</a:t>
            </a:r>
            <a:r>
              <a:rPr lang="en-GB" sz="1200" kern="1200" dirty="0" smtClean="0">
                <a:solidFill>
                  <a:schemeClr val="tx1"/>
                </a:solidFill>
                <a:effectLst/>
                <a:latin typeface="+mn-lt"/>
                <a:ea typeface="+mn-ea"/>
                <a:cs typeface="+mn-cs"/>
              </a:rPr>
              <a:t> oft das </a:t>
            </a:r>
            <a:r>
              <a:rPr lang="en-GB" sz="1200" kern="1200" dirty="0" err="1" smtClean="0">
                <a:solidFill>
                  <a:schemeClr val="tx1"/>
                </a:solidFill>
                <a:effectLst/>
                <a:latin typeface="+mn-lt"/>
                <a:ea typeface="+mn-ea"/>
                <a:cs typeface="+mn-cs"/>
              </a:rPr>
              <a:t>Fahrrad</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3 Das Auto </a:t>
            </a:r>
            <a:r>
              <a:rPr lang="en-GB" sz="1200" kern="1200" dirty="0" err="1" smtClean="0">
                <a:solidFill>
                  <a:schemeClr val="tx1"/>
                </a:solidFill>
                <a:effectLst/>
                <a:latin typeface="+mn-lt"/>
                <a:ea typeface="+mn-ea"/>
                <a:cs typeface="+mn-cs"/>
              </a:rPr>
              <a:t>fährt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langsam</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4 Der Zug </a:t>
            </a:r>
            <a:r>
              <a:rPr lang="en-GB" sz="1200" kern="1200" dirty="0" err="1" smtClean="0">
                <a:solidFill>
                  <a:schemeClr val="tx1"/>
                </a:solidFill>
                <a:effectLst/>
                <a:latin typeface="+mn-lt"/>
                <a:ea typeface="+mn-ea"/>
                <a:cs typeface="+mn-cs"/>
              </a:rPr>
              <a:t>ist</a:t>
            </a:r>
            <a:r>
              <a:rPr lang="en-GB" sz="1200" kern="1200" dirty="0" smtClean="0">
                <a:solidFill>
                  <a:schemeClr val="tx1"/>
                </a:solidFill>
                <a:effectLst/>
                <a:latin typeface="+mn-lt"/>
                <a:ea typeface="+mn-ea"/>
                <a:cs typeface="+mn-cs"/>
              </a:rPr>
              <a:t> oft </a:t>
            </a:r>
            <a:r>
              <a:rPr lang="en-GB" sz="1200" kern="1200" dirty="0" err="1" smtClean="0">
                <a:solidFill>
                  <a:schemeClr val="tx1"/>
                </a:solidFill>
                <a:effectLst/>
                <a:latin typeface="+mn-lt"/>
                <a:ea typeface="+mn-ea"/>
                <a:cs typeface="+mn-cs"/>
              </a:rPr>
              <a:t>spät</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5 </a:t>
            </a:r>
            <a:r>
              <a:rPr lang="en-GB" sz="1200" kern="1200" dirty="0" err="1" smtClean="0">
                <a:solidFill>
                  <a:schemeClr val="tx1"/>
                </a:solidFill>
                <a:effectLst/>
                <a:latin typeface="+mn-lt"/>
                <a:ea typeface="+mn-ea"/>
                <a:cs typeface="+mn-cs"/>
              </a:rPr>
              <a:t>Sie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fährt</a:t>
            </a:r>
            <a:r>
              <a:rPr lang="en-GB" sz="1200" kern="1200" dirty="0" smtClean="0">
                <a:solidFill>
                  <a:schemeClr val="tx1"/>
                </a:solidFill>
                <a:effectLst/>
                <a:latin typeface="+mn-lt"/>
                <a:ea typeface="+mn-ea"/>
                <a:cs typeface="+mn-cs"/>
              </a:rPr>
              <a:t> in die </a:t>
            </a:r>
            <a:r>
              <a:rPr lang="en-GB" sz="1200" kern="1200" dirty="0" err="1" smtClean="0">
                <a:solidFill>
                  <a:schemeClr val="tx1"/>
                </a:solidFill>
                <a:effectLst/>
                <a:latin typeface="+mn-lt"/>
                <a:ea typeface="+mn-ea"/>
                <a:cs typeface="+mn-cs"/>
              </a:rPr>
              <a:t>Stadt</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6 </a:t>
            </a:r>
            <a:r>
              <a:rPr lang="en-GB" sz="1200" kern="1200" dirty="0" err="1" smtClean="0">
                <a:solidFill>
                  <a:schemeClr val="tx1"/>
                </a:solidFill>
                <a:effectLst/>
                <a:latin typeface="+mn-lt"/>
                <a:ea typeface="+mn-ea"/>
                <a:cs typeface="+mn-cs"/>
              </a:rPr>
              <a:t>Sie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nimmt</a:t>
            </a:r>
            <a:r>
              <a:rPr lang="en-GB" sz="1200" kern="1200" dirty="0" smtClean="0">
                <a:solidFill>
                  <a:schemeClr val="tx1"/>
                </a:solidFill>
                <a:effectLst/>
                <a:latin typeface="+mn-lt"/>
                <a:ea typeface="+mn-ea"/>
                <a:cs typeface="+mn-cs"/>
              </a:rPr>
              <a:t> den Zug.</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1529218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 </a:t>
            </a:r>
            <a:r>
              <a:rPr lang="en-GB" sz="1200" kern="1200" dirty="0" err="1" smtClean="0">
                <a:solidFill>
                  <a:schemeClr val="tx1"/>
                </a:solidFill>
                <a:effectLst/>
                <a:latin typeface="+mn-lt"/>
                <a:ea typeface="+mn-ea"/>
                <a:cs typeface="+mn-cs"/>
              </a:rPr>
              <a:t>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fährt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langsam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Fahrrad</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2 Der Zug </a:t>
            </a:r>
            <a:r>
              <a:rPr lang="en-GB" sz="1200" kern="1200" dirty="0" err="1" smtClean="0">
                <a:solidFill>
                  <a:schemeClr val="tx1"/>
                </a:solidFill>
                <a:effectLst/>
                <a:latin typeface="+mn-lt"/>
                <a:ea typeface="+mn-ea"/>
                <a:cs typeface="+mn-cs"/>
              </a:rPr>
              <a:t>fährt</a:t>
            </a:r>
            <a:r>
              <a:rPr lang="en-GB" sz="1200" kern="1200" dirty="0" smtClean="0">
                <a:solidFill>
                  <a:schemeClr val="tx1"/>
                </a:solidFill>
                <a:effectLst/>
                <a:latin typeface="+mn-lt"/>
                <a:ea typeface="+mn-ea"/>
                <a:cs typeface="+mn-cs"/>
              </a:rPr>
              <a:t> in die </a:t>
            </a:r>
            <a:r>
              <a:rPr lang="en-GB" sz="1200" kern="1200" dirty="0" err="1" smtClean="0">
                <a:solidFill>
                  <a:schemeClr val="tx1"/>
                </a:solidFill>
                <a:effectLst/>
                <a:latin typeface="+mn-lt"/>
                <a:ea typeface="+mn-ea"/>
                <a:cs typeface="+mn-cs"/>
              </a:rPr>
              <a:t>Stadt</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3 Das Auto </a:t>
            </a:r>
            <a:r>
              <a:rPr lang="en-GB" sz="1200" kern="1200" dirty="0" err="1" smtClean="0">
                <a:solidFill>
                  <a:schemeClr val="tx1"/>
                </a:solidFill>
                <a:effectLst/>
                <a:latin typeface="+mn-lt"/>
                <a:ea typeface="+mn-ea"/>
                <a:cs typeface="+mn-cs"/>
              </a:rPr>
              <a:t>fährt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schnell</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4 </a:t>
            </a:r>
            <a:r>
              <a:rPr lang="en-GB" sz="1200" kern="1200" dirty="0" err="1" smtClean="0">
                <a:solidFill>
                  <a:schemeClr val="tx1"/>
                </a:solidFill>
                <a:effectLst/>
                <a:latin typeface="+mn-lt"/>
                <a:ea typeface="+mn-ea"/>
                <a:cs typeface="+mn-cs"/>
              </a:rPr>
              <a:t>Sie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nimmt</a:t>
            </a:r>
            <a:r>
              <a:rPr lang="en-GB" sz="1200" kern="1200" dirty="0" smtClean="0">
                <a:solidFill>
                  <a:schemeClr val="tx1"/>
                </a:solidFill>
                <a:effectLst/>
                <a:latin typeface="+mn-lt"/>
                <a:ea typeface="+mn-ea"/>
                <a:cs typeface="+mn-cs"/>
              </a:rPr>
              <a:t> oft den Zug.</a:t>
            </a:r>
          </a:p>
          <a:p>
            <a:r>
              <a:rPr lang="en-GB" sz="1200" kern="1200" dirty="0" smtClean="0">
                <a:solidFill>
                  <a:schemeClr val="tx1"/>
                </a:solidFill>
                <a:effectLst/>
                <a:latin typeface="+mn-lt"/>
                <a:ea typeface="+mn-ea"/>
                <a:cs typeface="+mn-cs"/>
              </a:rPr>
              <a:t>5 </a:t>
            </a:r>
            <a:r>
              <a:rPr lang="en-GB" sz="1200" kern="1200" dirty="0" err="1" smtClean="0">
                <a:solidFill>
                  <a:schemeClr val="tx1"/>
                </a:solidFill>
                <a:effectLst/>
                <a:latin typeface="+mn-lt"/>
                <a:ea typeface="+mn-ea"/>
                <a:cs typeface="+mn-cs"/>
              </a:rPr>
              <a:t>Sie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fährt</a:t>
            </a:r>
            <a:r>
              <a:rPr lang="en-GB" sz="1200" kern="1200" dirty="0" smtClean="0">
                <a:solidFill>
                  <a:schemeClr val="tx1"/>
                </a:solidFill>
                <a:effectLst/>
                <a:latin typeface="+mn-lt"/>
                <a:ea typeface="+mn-ea"/>
                <a:cs typeface="+mn-cs"/>
              </a:rPr>
              <a:t> in die </a:t>
            </a:r>
            <a:r>
              <a:rPr lang="en-GB" sz="1200" kern="1200" dirty="0" err="1" smtClean="0">
                <a:solidFill>
                  <a:schemeClr val="tx1"/>
                </a:solidFill>
                <a:effectLst/>
                <a:latin typeface="+mn-lt"/>
                <a:ea typeface="+mn-ea"/>
                <a:cs typeface="+mn-cs"/>
              </a:rPr>
              <a:t>Stadt</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6 </a:t>
            </a:r>
            <a:r>
              <a:rPr lang="en-GB" sz="1200" kern="1200" dirty="0" err="1" smtClean="0">
                <a:solidFill>
                  <a:schemeClr val="tx1"/>
                </a:solidFill>
                <a:effectLst/>
                <a:latin typeface="+mn-lt"/>
                <a:ea typeface="+mn-ea"/>
                <a:cs typeface="+mn-cs"/>
              </a:rPr>
              <a:t>Sie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kann</a:t>
            </a:r>
            <a:r>
              <a:rPr lang="en-GB" sz="1200" kern="1200" dirty="0" smtClean="0">
                <a:solidFill>
                  <a:schemeClr val="tx1"/>
                </a:solidFill>
                <a:effectLst/>
                <a:latin typeface="+mn-lt"/>
                <a:ea typeface="+mn-ea"/>
                <a:cs typeface="+mn-cs"/>
              </a:rPr>
              <a:t> Auto </a:t>
            </a:r>
            <a:r>
              <a:rPr lang="en-GB" sz="1200" kern="1200" dirty="0" err="1" smtClean="0">
                <a:solidFill>
                  <a:schemeClr val="tx1"/>
                </a:solidFill>
                <a:effectLst/>
                <a:latin typeface="+mn-lt"/>
                <a:ea typeface="+mn-ea"/>
                <a:cs typeface="+mn-cs"/>
              </a:rPr>
              <a:t>fahren</a:t>
            </a:r>
            <a:r>
              <a:rPr lang="en-GB"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2 Sentences recorded [Suggestion: 3 x sets of 6 sentences for each bunch of 10 words]</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SET 1b</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dirty="0" smtClean="0"/>
              <a:t>Third, with German side up, pupils hear sentences with 2-3-4 of the items in them and they place them down in order – this might sound easy, but remember they will be seeing the infinitive, but hearing the short form, so there is still some significant processing to do (plus the fact that you will have several items together in an order, so not as easy as it might seem).  </a:t>
            </a:r>
          </a:p>
          <a:p>
            <a:r>
              <a:rPr lang="en-GB" dirty="0" smtClean="0"/>
              <a:t/>
            </a:r>
            <a:br>
              <a:rPr lang="en-GB" dirty="0" smtClean="0"/>
            </a:br>
            <a:r>
              <a:rPr lang="en-GB" dirty="0" smtClean="0"/>
              <a:t>Fourth, a bingo game.  Pupils place 6 of their cards English side up in a 3 x 2 formation and they turn them to German when they hear the word called. Winner is </a:t>
            </a:r>
            <a:r>
              <a:rPr lang="en-GB" dirty="0" err="1" smtClean="0"/>
              <a:t>i</a:t>
            </a:r>
            <a:r>
              <a:rPr lang="en-GB" dirty="0" smtClean="0"/>
              <a:t>) a complete row then ii) a full house.  </a:t>
            </a:r>
            <a:br>
              <a:rPr lang="en-GB" dirty="0" smtClean="0"/>
            </a:br>
            <a:r>
              <a:rPr lang="en-GB" dirty="0" smtClean="0"/>
              <a:t>Fifth, with English side up, pupils listen to a set of sentences containing 2-4 of the items and have to put them in order.  E.g. Der Zug </a:t>
            </a:r>
            <a:r>
              <a:rPr lang="en-GB" dirty="0" err="1" smtClean="0"/>
              <a:t>fährt</a:t>
            </a:r>
            <a:r>
              <a:rPr lang="en-GB" dirty="0" smtClean="0"/>
              <a:t> </a:t>
            </a:r>
            <a:r>
              <a:rPr lang="en-GB" dirty="0" err="1" smtClean="0"/>
              <a:t>schnell</a:t>
            </a:r>
            <a:r>
              <a:rPr lang="en-GB" baseline="0" dirty="0" smtClean="0"/>
              <a:t> </a:t>
            </a:r>
            <a:r>
              <a:rPr lang="en-GB" dirty="0" smtClean="0"/>
              <a:t>(they would need to place ‘train’, then ‘to travel’ then ‘fast’.  </a:t>
            </a:r>
            <a:br>
              <a:rPr lang="en-GB" dirty="0" smtClean="0"/>
            </a:br>
            <a:r>
              <a:rPr lang="en-GB" dirty="0" smtClean="0"/>
              <a:t>This is challenging - (sentences will be slow and careful), but it will be useful to have them recorded at 3 different speeds! I normally do this just with my voice).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928939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1 </a:t>
            </a:r>
            <a:r>
              <a:rPr lang="en-GB" sz="1200" kern="1200" dirty="0" err="1" smtClean="0">
                <a:solidFill>
                  <a:schemeClr val="tx1"/>
                </a:solidFill>
                <a:effectLst/>
                <a:latin typeface="+mn-lt"/>
                <a:ea typeface="+mn-ea"/>
                <a:cs typeface="+mn-cs"/>
              </a:rPr>
              <a:t>Sie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fährt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schnell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Fahrrad</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2 </a:t>
            </a:r>
            <a:r>
              <a:rPr lang="en-GB" sz="1200" kern="1200" dirty="0" err="1" smtClean="0">
                <a:solidFill>
                  <a:schemeClr val="tx1"/>
                </a:solidFill>
                <a:effectLst/>
                <a:latin typeface="+mn-lt"/>
                <a:ea typeface="+mn-ea"/>
                <a:cs typeface="+mn-cs"/>
              </a:rPr>
              <a:t>Nimmt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sie</a:t>
            </a:r>
            <a:r>
              <a:rPr lang="en-GB" sz="1200" kern="1200" dirty="0" smtClean="0">
                <a:solidFill>
                  <a:schemeClr val="tx1"/>
                </a:solidFill>
                <a:effectLst/>
                <a:latin typeface="+mn-lt"/>
                <a:ea typeface="+mn-ea"/>
                <a:cs typeface="+mn-cs"/>
              </a:rPr>
              <a:t> den Zug?</a:t>
            </a:r>
          </a:p>
          <a:p>
            <a:r>
              <a:rPr lang="en-GB" sz="1200" kern="1200" dirty="0" smtClean="0">
                <a:solidFill>
                  <a:schemeClr val="tx1"/>
                </a:solidFill>
                <a:effectLst/>
                <a:latin typeface="+mn-lt"/>
                <a:ea typeface="+mn-ea"/>
                <a:cs typeface="+mn-cs"/>
              </a:rPr>
              <a:t>3 Der Zug </a:t>
            </a:r>
            <a:r>
              <a:rPr lang="en-GB" sz="1200" kern="1200" dirty="0" err="1" smtClean="0">
                <a:solidFill>
                  <a:schemeClr val="tx1"/>
                </a:solidFill>
                <a:effectLst/>
                <a:latin typeface="+mn-lt"/>
                <a:ea typeface="+mn-ea"/>
                <a:cs typeface="+mn-cs"/>
              </a:rPr>
              <a:t>fährt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langsam</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4 </a:t>
            </a:r>
            <a:r>
              <a:rPr lang="en-GB" sz="1200" kern="1200" dirty="0" err="1" smtClean="0">
                <a:solidFill>
                  <a:schemeClr val="tx1"/>
                </a:solidFill>
                <a:effectLst/>
                <a:latin typeface="+mn-lt"/>
                <a:ea typeface="+mn-ea"/>
                <a:cs typeface="+mn-cs"/>
              </a:rPr>
              <a:t>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nimmt</a:t>
            </a:r>
            <a:r>
              <a:rPr lang="en-GB" sz="1200" kern="1200" dirty="0" smtClean="0">
                <a:solidFill>
                  <a:schemeClr val="tx1"/>
                </a:solidFill>
                <a:effectLst/>
                <a:latin typeface="+mn-lt"/>
                <a:ea typeface="+mn-ea"/>
                <a:cs typeface="+mn-cs"/>
              </a:rPr>
              <a:t> oft das Auto.</a:t>
            </a:r>
          </a:p>
          <a:p>
            <a:r>
              <a:rPr lang="en-GB" sz="1200" kern="1200" dirty="0" smtClean="0">
                <a:solidFill>
                  <a:schemeClr val="tx1"/>
                </a:solidFill>
                <a:effectLst/>
                <a:latin typeface="+mn-lt"/>
                <a:ea typeface="+mn-ea"/>
                <a:cs typeface="+mn-cs"/>
              </a:rPr>
              <a:t>5 </a:t>
            </a:r>
            <a:r>
              <a:rPr lang="en-GB" sz="1200" kern="1200" dirty="0" err="1" smtClean="0">
                <a:solidFill>
                  <a:schemeClr val="tx1"/>
                </a:solidFill>
                <a:effectLst/>
                <a:latin typeface="+mn-lt"/>
                <a:ea typeface="+mn-ea"/>
                <a:cs typeface="+mn-cs"/>
              </a:rPr>
              <a:t>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nimmt</a:t>
            </a:r>
            <a:r>
              <a:rPr lang="en-GB" sz="1200" kern="1200" dirty="0" smtClean="0">
                <a:solidFill>
                  <a:schemeClr val="tx1"/>
                </a:solidFill>
                <a:effectLst/>
                <a:latin typeface="+mn-lt"/>
                <a:ea typeface="+mn-ea"/>
                <a:cs typeface="+mn-cs"/>
              </a:rPr>
              <a:t> das </a:t>
            </a:r>
            <a:r>
              <a:rPr lang="en-GB" sz="1200" kern="1200" dirty="0" err="1" smtClean="0">
                <a:solidFill>
                  <a:schemeClr val="tx1"/>
                </a:solidFill>
                <a:effectLst/>
                <a:latin typeface="+mn-lt"/>
                <a:ea typeface="+mn-ea"/>
                <a:cs typeface="+mn-cs"/>
              </a:rPr>
              <a:t>Fahrrad</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6 </a:t>
            </a:r>
            <a:r>
              <a:rPr lang="en-GB" sz="1200" kern="1200" dirty="0" err="1" smtClean="0">
                <a:solidFill>
                  <a:schemeClr val="tx1"/>
                </a:solidFill>
                <a:effectLst/>
                <a:latin typeface="+mn-lt"/>
                <a:ea typeface="+mn-ea"/>
                <a:cs typeface="+mn-cs"/>
              </a:rPr>
              <a:t>Ist</a:t>
            </a:r>
            <a:r>
              <a:rPr lang="en-GB" sz="1200" kern="1200" dirty="0" smtClean="0">
                <a:solidFill>
                  <a:schemeClr val="tx1"/>
                </a:solidFill>
                <a:effectLst/>
                <a:latin typeface="+mn-lt"/>
                <a:ea typeface="+mn-ea"/>
                <a:cs typeface="+mn-cs"/>
              </a:rPr>
              <a:t> der Zug oft </a:t>
            </a:r>
            <a:r>
              <a:rPr lang="en-GB" sz="1200" kern="1200" dirty="0" err="1" smtClean="0">
                <a:solidFill>
                  <a:schemeClr val="tx1"/>
                </a:solidFill>
                <a:effectLst/>
                <a:latin typeface="+mn-lt"/>
                <a:ea typeface="+mn-ea"/>
                <a:cs typeface="+mn-cs"/>
              </a:rPr>
              <a:t>zu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spät</a:t>
            </a:r>
            <a:r>
              <a:rPr lang="en-GB"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2 Sentences recorded [Suggestion: 3 x sets of 6 sentences for each bunch of 10 words]</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SET 1c</a:t>
            </a:r>
            <a:endParaRPr lang="en-GB" sz="1200" kern="1200" dirty="0" smtClean="0">
              <a:solidFill>
                <a:schemeClr val="tx1"/>
              </a:solidFill>
              <a:effectLst/>
              <a:latin typeface="+mn-lt"/>
              <a:ea typeface="+mn-ea"/>
              <a:cs typeface="+mn-cs"/>
            </a:endParaRPr>
          </a:p>
          <a:p>
            <a:r>
              <a:rPr lang="en-GB" dirty="0" smtClean="0"/>
              <a:t>Third, with German side up, pupils hear sentences with 2-3-4 of the items in them and they place them down in order – this might sound easy, but remember they will be seeing the infinitive, but hearing the short form, so there is still some significant processing to do (plus the fact that you will have several items together in an order, so not as easy as it might seem).  </a:t>
            </a:r>
          </a:p>
          <a:p>
            <a:r>
              <a:rPr lang="en-GB" dirty="0" smtClean="0"/>
              <a:t/>
            </a:r>
            <a:br>
              <a:rPr lang="en-GB" dirty="0" smtClean="0"/>
            </a:br>
            <a:r>
              <a:rPr lang="en-GB" dirty="0" smtClean="0"/>
              <a:t>Fourth, a bingo game.  Pupils place 6 of their cards English side up in a 3 x 2 formation and they turn them to German when they hear the word called. Winner is </a:t>
            </a:r>
            <a:r>
              <a:rPr lang="en-GB" dirty="0" err="1" smtClean="0"/>
              <a:t>i</a:t>
            </a:r>
            <a:r>
              <a:rPr lang="en-GB" dirty="0" smtClean="0"/>
              <a:t>) a complete row then ii) a full house.  </a:t>
            </a:r>
            <a:br>
              <a:rPr lang="en-GB" dirty="0" smtClean="0"/>
            </a:br>
            <a:r>
              <a:rPr lang="en-GB" dirty="0" smtClean="0"/>
              <a:t>Fifth, with English side up, pupils listen to a set of sentences containing 2-4 of the items and have to put them in order.  E.g. Der Zug </a:t>
            </a:r>
            <a:r>
              <a:rPr lang="en-GB" dirty="0" err="1" smtClean="0"/>
              <a:t>fährt</a:t>
            </a:r>
            <a:r>
              <a:rPr lang="en-GB" dirty="0" smtClean="0"/>
              <a:t> </a:t>
            </a:r>
            <a:r>
              <a:rPr lang="en-GB" dirty="0" err="1" smtClean="0"/>
              <a:t>schnell</a:t>
            </a:r>
            <a:r>
              <a:rPr lang="en-GB" baseline="0" dirty="0" smtClean="0"/>
              <a:t> </a:t>
            </a:r>
            <a:r>
              <a:rPr lang="en-GB" dirty="0" smtClean="0"/>
              <a:t>(they would need to place ‘train’, then ‘to travel’ then ‘fast’.  </a:t>
            </a:r>
            <a:br>
              <a:rPr lang="en-GB" dirty="0" smtClean="0"/>
            </a:br>
            <a:r>
              <a:rPr lang="en-GB" dirty="0" smtClean="0"/>
              <a:t>This is challenging - (sentences will be slow and careful), but it will be useful to have them recorded at 3 different speeds! I normally do this just with my voice).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4161118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smtClean="0">
                <a:solidFill>
                  <a:schemeClr val="tx1"/>
                </a:solidFill>
                <a:effectLst/>
                <a:latin typeface="+mn-lt"/>
                <a:ea typeface="+mn-ea"/>
                <a:cs typeface="+mn-cs"/>
              </a:rPr>
              <a:t>Teacher Notes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Player A rolls the dice to generate 1) a place and 2) a verb.  They then choose a word from the oval to finish their sentence.  Each word from the oval can only be used once.  Players keep a tally of their correctly formed sentences.  Once a word is used it can be crossed out.  As the number of possible words decreases, players may have to ‘knock’ if there is no appropriate word to finish their sentence.  In this case, play passes to their partner.  E.g. Player A throws 1) </a:t>
            </a:r>
            <a:r>
              <a:rPr lang="en-GB" sz="1200" i="1" kern="1200" dirty="0" smtClean="0">
                <a:solidFill>
                  <a:schemeClr val="tx1"/>
                </a:solidFill>
                <a:effectLst/>
                <a:latin typeface="+mn-lt"/>
                <a:ea typeface="+mn-ea"/>
                <a:cs typeface="+mn-cs"/>
              </a:rPr>
              <a:t>der Zug</a:t>
            </a:r>
            <a:r>
              <a:rPr lang="en-GB" sz="1200" kern="1200" dirty="0" smtClean="0">
                <a:solidFill>
                  <a:schemeClr val="tx1"/>
                </a:solidFill>
                <a:effectLst/>
                <a:latin typeface="+mn-lt"/>
                <a:ea typeface="+mn-ea"/>
                <a:cs typeface="+mn-cs"/>
              </a:rPr>
              <a:t> and 2) </a:t>
            </a:r>
            <a:r>
              <a:rPr lang="en-GB" sz="1200" i="1" kern="1200" dirty="0" err="1" smtClean="0">
                <a:solidFill>
                  <a:schemeClr val="tx1"/>
                </a:solidFill>
                <a:effectLst/>
                <a:latin typeface="+mn-lt"/>
                <a:ea typeface="+mn-ea"/>
                <a:cs typeface="+mn-cs"/>
              </a:rPr>
              <a:t>fährt</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but there are only nouns remaining.  No correct sentence can be formed and play passes to the Player B.  The player who is able to make the most sentences within the time or until all the words run out is the winner.  </a:t>
            </a:r>
          </a:p>
          <a:p>
            <a:r>
              <a:rPr lang="en-GB" sz="1200" kern="1200" dirty="0" smtClean="0">
                <a:solidFill>
                  <a:schemeClr val="tx1"/>
                </a:solidFill>
                <a:effectLst/>
                <a:latin typeface="+mn-lt"/>
                <a:ea typeface="+mn-ea"/>
                <a:cs typeface="+mn-cs"/>
              </a:rPr>
              <a:t>You could use up to 11 places by using 2 dice together – in that case, just no number one and add extra rows to the first column.</a:t>
            </a:r>
          </a:p>
          <a:p>
            <a:r>
              <a:rPr lang="en-GB" sz="1200" kern="1200" dirty="0" smtClean="0">
                <a:solidFill>
                  <a:schemeClr val="tx1"/>
                </a:solidFill>
                <a:effectLst/>
                <a:latin typeface="+mn-lt"/>
                <a:ea typeface="+mn-ea"/>
                <a:cs typeface="+mn-cs"/>
              </a:rPr>
              <a:t>The sheets could be laminated so that players could cross out the words but then wipe clean the sheets and re-use.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[NB: introduce some new vocabulary items / contexts]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4232824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Give two words – pupils create sentences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4232353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289363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964018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570033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Handout:</a:t>
            </a:r>
            <a:r>
              <a:rPr lang="en-GB" b="1" baseline="0" dirty="0" smtClean="0"/>
              <a:t> with the resources handouts</a:t>
            </a:r>
            <a:endParaRPr lang="en-GB" b="1" dirty="0" smtClean="0"/>
          </a:p>
          <a:p>
            <a:r>
              <a:rPr lang="en-GB" dirty="0" smtClean="0"/>
              <a:t>A </a:t>
            </a:r>
            <a:r>
              <a:rPr lang="en-GB" dirty="0"/>
              <a:t>collaborative information gap exercise to practise the verbs introduced in the 15 concrete verbs </a:t>
            </a:r>
            <a:r>
              <a:rPr lang="en-GB" dirty="0" smtClean="0"/>
              <a:t>PowerPoint resource/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each have a set of pictures and ask each other questions about what is in their pictures in order to find out which pictures occur in both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picture/ person is numbered in order to reduce cognitive load and focus attention on verbs rather than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a:t>
            </a:r>
            <a:r>
              <a:rPr lang="en-GB" dirty="0" err="1"/>
              <a:t>Eins</a:t>
            </a:r>
            <a:r>
              <a:rPr lang="en-GB" dirty="0"/>
              <a:t> </a:t>
            </a:r>
            <a:r>
              <a:rPr lang="en-GB" dirty="0" err="1"/>
              <a:t>schläft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the numbers do not match across the sets so as not to give the solution away that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Bold text shows the</a:t>
            </a:r>
            <a:r>
              <a:rPr lang="en-GB" baseline="0" dirty="0" smtClean="0"/>
              <a:t> pictures in common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1. </a:t>
            </a:r>
            <a:r>
              <a:rPr lang="en-GB" b="1" dirty="0" err="1" smtClean="0"/>
              <a:t>Eins</a:t>
            </a:r>
            <a:r>
              <a:rPr lang="en-GB" b="1" baseline="0" dirty="0" smtClean="0"/>
              <a:t> – das Auto </a:t>
            </a:r>
            <a:r>
              <a:rPr lang="en-GB" b="1" baseline="0" dirty="0" err="1" smtClean="0"/>
              <a:t>fährt</a:t>
            </a:r>
            <a:r>
              <a:rPr lang="en-GB" b="1" baseline="0" dirty="0" smtClean="0"/>
              <a:t> </a:t>
            </a:r>
            <a:r>
              <a:rPr lang="en-GB" b="1" baseline="0" dirty="0" err="1" smtClean="0"/>
              <a:t>langsam</a:t>
            </a:r>
            <a:r>
              <a:rPr lang="en-GB" b="1" baseline="0" dirty="0" smtClean="0"/>
              <a:t>.</a:t>
            </a:r>
            <a:r>
              <a:rPr lang="en-GB" baseline="0" dirty="0" smtClean="0"/>
              <a:t/>
            </a:r>
            <a:br>
              <a:rPr lang="en-GB" baseline="0" dirty="0" smtClean="0"/>
            </a:br>
            <a:r>
              <a:rPr lang="en-GB" baseline="0" dirty="0" smtClean="0"/>
              <a:t>2. </a:t>
            </a:r>
            <a:r>
              <a:rPr lang="en-GB" baseline="0" dirty="0" err="1" smtClean="0"/>
              <a:t>Zwei</a:t>
            </a:r>
            <a:r>
              <a:rPr lang="en-GB" baseline="0" dirty="0" smtClean="0"/>
              <a:t> </a:t>
            </a:r>
            <a:r>
              <a:rPr lang="en-GB" baseline="0" dirty="0" err="1" smtClean="0"/>
              <a:t>nimmt</a:t>
            </a:r>
            <a:r>
              <a:rPr lang="en-GB" baseline="0" dirty="0" smtClean="0"/>
              <a:t> oft den Zug</a:t>
            </a:r>
            <a:br>
              <a:rPr lang="en-GB" baseline="0" dirty="0" smtClean="0"/>
            </a:br>
            <a:r>
              <a:rPr lang="en-GB" baseline="0" dirty="0" smtClean="0"/>
              <a:t>3. </a:t>
            </a:r>
            <a:r>
              <a:rPr lang="en-GB" baseline="0" dirty="0" err="1" smtClean="0"/>
              <a:t>Drei</a:t>
            </a:r>
            <a:r>
              <a:rPr lang="en-GB" baseline="0" dirty="0" smtClean="0"/>
              <a:t> - der Zug </a:t>
            </a:r>
            <a:r>
              <a:rPr lang="en-GB" baseline="0" dirty="0" err="1" smtClean="0"/>
              <a:t>kommt</a:t>
            </a:r>
            <a:r>
              <a:rPr lang="en-GB" baseline="0" dirty="0" smtClean="0"/>
              <a:t> </a:t>
            </a:r>
            <a:r>
              <a:rPr lang="en-GB" baseline="0" dirty="0" err="1" smtClean="0"/>
              <a:t>zu</a:t>
            </a:r>
            <a:r>
              <a:rPr lang="en-GB" baseline="0" dirty="0" smtClean="0"/>
              <a:t> </a:t>
            </a:r>
            <a:r>
              <a:rPr lang="en-GB" baseline="0" dirty="0" err="1" smtClean="0"/>
              <a:t>spät</a:t>
            </a:r>
            <a:r>
              <a:rPr lang="en-GB" baseline="0" dirty="0" smtClean="0"/>
              <a:t>.</a:t>
            </a:r>
            <a:br>
              <a:rPr lang="en-GB" baseline="0" dirty="0" smtClean="0"/>
            </a:br>
            <a:r>
              <a:rPr lang="en-GB" baseline="0" dirty="0" smtClean="0"/>
              <a:t>4. </a:t>
            </a:r>
            <a:r>
              <a:rPr lang="en-GB" baseline="0" dirty="0" err="1" smtClean="0"/>
              <a:t>Vier</a:t>
            </a:r>
            <a:r>
              <a:rPr lang="en-GB" baseline="0" dirty="0" smtClean="0"/>
              <a:t> </a:t>
            </a:r>
            <a:r>
              <a:rPr lang="en-GB" baseline="0" dirty="0" err="1" smtClean="0"/>
              <a:t>nimmt</a:t>
            </a:r>
            <a:r>
              <a:rPr lang="en-GB" baseline="0" dirty="0" smtClean="0"/>
              <a:t> oft das Auto.</a:t>
            </a:r>
            <a:br>
              <a:rPr lang="en-GB" baseline="0" dirty="0" smtClean="0"/>
            </a:br>
            <a:r>
              <a:rPr lang="en-GB" baseline="0" dirty="0" smtClean="0"/>
              <a:t>5 </a:t>
            </a:r>
            <a:r>
              <a:rPr lang="en-GB" baseline="0" dirty="0" err="1" smtClean="0"/>
              <a:t>Fünf</a:t>
            </a:r>
            <a:r>
              <a:rPr lang="en-GB" baseline="0" dirty="0" smtClean="0"/>
              <a:t> – das </a:t>
            </a:r>
            <a:r>
              <a:rPr lang="en-GB" baseline="0" dirty="0" err="1" smtClean="0"/>
              <a:t>Fahrrad</a:t>
            </a:r>
            <a:r>
              <a:rPr lang="en-GB" baseline="0" dirty="0" smtClean="0"/>
              <a:t> </a:t>
            </a:r>
            <a:r>
              <a:rPr lang="en-GB" baseline="0" dirty="0" err="1" smtClean="0"/>
              <a:t>fährt</a:t>
            </a:r>
            <a:r>
              <a:rPr lang="en-GB" baseline="0" dirty="0" smtClean="0"/>
              <a:t> </a:t>
            </a:r>
            <a:r>
              <a:rPr lang="en-GB" baseline="0" dirty="0" err="1" smtClean="0"/>
              <a:t>schnell</a:t>
            </a:r>
            <a:r>
              <a:rPr lang="en-GB" baseline="0" dirty="0" smtClean="0"/>
              <a:t>.</a:t>
            </a:r>
            <a:br>
              <a:rPr lang="en-GB" baseline="0" dirty="0" smtClean="0"/>
            </a:br>
            <a:r>
              <a:rPr lang="en-GB" b="1" baseline="0" dirty="0" smtClean="0"/>
              <a:t>6 </a:t>
            </a:r>
            <a:r>
              <a:rPr lang="en-GB" b="1" baseline="0" dirty="0" err="1" smtClean="0"/>
              <a:t>Sechs</a:t>
            </a:r>
            <a:r>
              <a:rPr lang="en-GB" b="1" baseline="0" dirty="0" smtClean="0"/>
              <a:t> </a:t>
            </a:r>
            <a:r>
              <a:rPr lang="en-GB" b="1" baseline="0" dirty="0" err="1" smtClean="0"/>
              <a:t>fährt</a:t>
            </a:r>
            <a:r>
              <a:rPr lang="en-GB" b="1" baseline="0" dirty="0" smtClean="0"/>
              <a:t> in die </a:t>
            </a:r>
            <a:r>
              <a:rPr lang="en-GB" b="1" baseline="0" dirty="0" err="1" smtClean="0"/>
              <a:t>Stadt</a:t>
            </a:r>
            <a:r>
              <a:rPr lang="en-GB" b="1" baseline="0" dirty="0" smtClean="0"/>
              <a:t>.</a:t>
            </a:r>
            <a:r>
              <a:rPr lang="en-GB" baseline="0" dirty="0" smtClean="0"/>
              <a:t/>
            </a:r>
            <a:br>
              <a:rPr lang="en-GB" baseline="0" dirty="0" smtClean="0"/>
            </a:br>
            <a:r>
              <a:rPr lang="en-GB" b="1" baseline="0" dirty="0" smtClean="0"/>
              <a:t>7 </a:t>
            </a:r>
            <a:r>
              <a:rPr lang="en-GB" b="1" baseline="0" dirty="0" err="1" smtClean="0"/>
              <a:t>Sieben</a:t>
            </a:r>
            <a:r>
              <a:rPr lang="en-GB" b="1" baseline="0" dirty="0" smtClean="0"/>
              <a:t> der Zug </a:t>
            </a:r>
            <a:r>
              <a:rPr lang="en-GB" b="1" baseline="0" dirty="0" err="1" smtClean="0"/>
              <a:t>fährt</a:t>
            </a:r>
            <a:r>
              <a:rPr lang="en-GB" b="1" baseline="0" dirty="0" smtClean="0"/>
              <a:t> </a:t>
            </a:r>
            <a:r>
              <a:rPr lang="en-GB" b="1" baseline="0" dirty="0" err="1" smtClean="0"/>
              <a:t>schnell</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8 </a:t>
            </a:r>
            <a:r>
              <a:rPr lang="en-GB" dirty="0" err="1" smtClean="0"/>
              <a:t>Acht</a:t>
            </a:r>
            <a:r>
              <a:rPr lang="en-GB" baseline="0" dirty="0" smtClean="0"/>
              <a:t> das Auto </a:t>
            </a:r>
            <a:r>
              <a:rPr lang="en-GB" baseline="0" dirty="0" err="1" smtClean="0"/>
              <a:t>fährt</a:t>
            </a:r>
            <a:r>
              <a:rPr lang="en-GB" baseline="0" dirty="0" smtClean="0"/>
              <a:t> </a:t>
            </a:r>
            <a:r>
              <a:rPr lang="en-GB" baseline="0" dirty="0" err="1" smtClean="0"/>
              <a:t>schnell</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1697164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Handout:</a:t>
            </a:r>
            <a:r>
              <a:rPr lang="en-GB" b="1" baseline="0" dirty="0" smtClean="0"/>
              <a:t> with the resources handouts</a:t>
            </a:r>
            <a:endParaRPr lang="en-GB" b="1" dirty="0" smtClean="0"/>
          </a:p>
          <a:p>
            <a:r>
              <a:rPr lang="en-GB" dirty="0" smtClean="0"/>
              <a:t>A </a:t>
            </a:r>
            <a:r>
              <a:rPr lang="en-GB" dirty="0"/>
              <a:t>collaborative information gap exercise to practise the verbs introduced in the 15 concrete verbs </a:t>
            </a:r>
            <a:r>
              <a:rPr lang="en-GB" dirty="0" smtClean="0"/>
              <a:t>PowerPoint resource/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each have a set of pictures and ask each other questions about what is in their pictures in order to find out which pictures occur in both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picture/ person is numbered in order to reduce cognitive load and focus attention on verbs rather than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a:t>
            </a:r>
            <a:r>
              <a:rPr lang="en-GB" dirty="0" err="1"/>
              <a:t>Eins</a:t>
            </a:r>
            <a:r>
              <a:rPr lang="en-GB" dirty="0"/>
              <a:t> </a:t>
            </a:r>
            <a:r>
              <a:rPr lang="en-GB" dirty="0" err="1"/>
              <a:t>schläft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the numbers do not match across the sets so as not to give the solution away that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Bold type shows the three pictures in common.</a:t>
            </a:r>
            <a:br>
              <a:rPr lang="en-GB" dirty="0" smtClean="0"/>
            </a:b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 </a:t>
            </a:r>
            <a:r>
              <a:rPr lang="en-GB" dirty="0" err="1" smtClean="0"/>
              <a:t>Eins</a:t>
            </a:r>
            <a:r>
              <a:rPr lang="en-GB" baseline="0" dirty="0" smtClean="0"/>
              <a:t> </a:t>
            </a:r>
            <a:r>
              <a:rPr lang="en-GB" baseline="0" dirty="0" err="1" smtClean="0"/>
              <a:t>nimmt</a:t>
            </a:r>
            <a:r>
              <a:rPr lang="en-GB" baseline="0" dirty="0" smtClean="0"/>
              <a:t> oft den Zug.</a:t>
            </a:r>
            <a:br>
              <a:rPr lang="en-GB" baseline="0" dirty="0" smtClean="0"/>
            </a:br>
            <a:r>
              <a:rPr lang="en-GB" baseline="0" dirty="0" smtClean="0"/>
              <a:t>2. </a:t>
            </a:r>
            <a:r>
              <a:rPr lang="en-GB" baseline="0" dirty="0" err="1" smtClean="0"/>
              <a:t>Zwei</a:t>
            </a:r>
            <a:r>
              <a:rPr lang="en-GB" baseline="0" dirty="0" smtClean="0"/>
              <a:t> </a:t>
            </a:r>
            <a:r>
              <a:rPr lang="en-GB" baseline="0" dirty="0" err="1" smtClean="0"/>
              <a:t>fährt</a:t>
            </a:r>
            <a:r>
              <a:rPr lang="en-GB" baseline="0" dirty="0" smtClean="0"/>
              <a:t> oft </a:t>
            </a:r>
            <a:r>
              <a:rPr lang="en-GB" baseline="0" dirty="0" err="1" smtClean="0"/>
              <a:t>Fahrrad</a:t>
            </a:r>
            <a:r>
              <a:rPr lang="en-GB" baseline="0" dirty="0" smtClean="0"/>
              <a:t>.</a:t>
            </a:r>
            <a:br>
              <a:rPr lang="en-GB" baseline="0" dirty="0" smtClean="0"/>
            </a:br>
            <a:r>
              <a:rPr lang="en-GB" b="1" baseline="0" dirty="0" smtClean="0"/>
              <a:t>3. </a:t>
            </a:r>
            <a:r>
              <a:rPr lang="en-GB" b="1" baseline="0" dirty="0" err="1" smtClean="0"/>
              <a:t>Drei</a:t>
            </a:r>
            <a:r>
              <a:rPr lang="en-GB" b="1" baseline="0" dirty="0" smtClean="0"/>
              <a:t> - Der Zug </a:t>
            </a:r>
            <a:r>
              <a:rPr lang="en-GB" b="1" baseline="0" dirty="0" err="1" smtClean="0"/>
              <a:t>fäht</a:t>
            </a:r>
            <a:r>
              <a:rPr lang="en-GB" b="1" baseline="0" dirty="0" smtClean="0"/>
              <a:t> </a:t>
            </a:r>
            <a:r>
              <a:rPr lang="en-GB" b="1" baseline="0" dirty="0" err="1" smtClean="0"/>
              <a:t>schnell</a:t>
            </a:r>
            <a:r>
              <a:rPr lang="en-GB" b="1" baseline="0" dirty="0" smtClean="0"/>
              <a:t>.</a:t>
            </a:r>
            <a:r>
              <a:rPr lang="en-GB" baseline="0" dirty="0" smtClean="0"/>
              <a:t/>
            </a:r>
            <a:br>
              <a:rPr lang="en-GB" baseline="0" dirty="0" smtClean="0"/>
            </a:br>
            <a:r>
              <a:rPr lang="en-GB" b="1" baseline="0" dirty="0" smtClean="0"/>
              <a:t>4. </a:t>
            </a:r>
            <a:r>
              <a:rPr lang="en-GB" b="1" baseline="0" dirty="0" err="1" smtClean="0"/>
              <a:t>Vier</a:t>
            </a:r>
            <a:r>
              <a:rPr lang="en-GB" b="1" baseline="0" dirty="0" smtClean="0"/>
              <a:t> </a:t>
            </a:r>
            <a:r>
              <a:rPr lang="en-GB" b="1" baseline="0" dirty="0" err="1" smtClean="0"/>
              <a:t>fährt</a:t>
            </a:r>
            <a:r>
              <a:rPr lang="en-GB" b="1" baseline="0" dirty="0" smtClean="0"/>
              <a:t> in die </a:t>
            </a:r>
            <a:r>
              <a:rPr lang="en-GB" b="1" baseline="0" dirty="0" err="1" smtClean="0"/>
              <a:t>Stadt</a:t>
            </a:r>
            <a:r>
              <a:rPr lang="en-GB" b="1" baseline="0" dirty="0" smtClean="0"/>
              <a:t>.</a:t>
            </a:r>
            <a:r>
              <a:rPr lang="en-GB" baseline="0" dirty="0" smtClean="0"/>
              <a:t/>
            </a:r>
            <a:br>
              <a:rPr lang="en-GB" baseline="0" dirty="0" smtClean="0"/>
            </a:br>
            <a:r>
              <a:rPr lang="en-GB" baseline="0" dirty="0" smtClean="0"/>
              <a:t>5 </a:t>
            </a:r>
            <a:r>
              <a:rPr lang="en-GB" baseline="0" dirty="0" err="1" smtClean="0"/>
              <a:t>Fünf</a:t>
            </a:r>
            <a:r>
              <a:rPr lang="en-GB" baseline="0" dirty="0" smtClean="0"/>
              <a:t> – der Zug </a:t>
            </a:r>
            <a:r>
              <a:rPr lang="en-GB" baseline="0" dirty="0" err="1" smtClean="0"/>
              <a:t>fährt</a:t>
            </a:r>
            <a:r>
              <a:rPr lang="en-GB" baseline="0" dirty="0" smtClean="0"/>
              <a:t> </a:t>
            </a:r>
            <a:r>
              <a:rPr lang="en-GB" baseline="0" dirty="0" err="1" smtClean="0"/>
              <a:t>langsam</a:t>
            </a:r>
            <a:r>
              <a:rPr lang="en-GB" baseline="0" dirty="0" smtClean="0"/>
              <a:t>.</a:t>
            </a:r>
            <a:br>
              <a:rPr lang="en-GB" baseline="0" dirty="0" smtClean="0"/>
            </a:br>
            <a:r>
              <a:rPr lang="en-GB" baseline="0" dirty="0" smtClean="0"/>
              <a:t>6 </a:t>
            </a:r>
            <a:r>
              <a:rPr lang="en-GB" baseline="0" dirty="0" err="1" smtClean="0"/>
              <a:t>Sechs</a:t>
            </a:r>
            <a:r>
              <a:rPr lang="en-GB" baseline="0" dirty="0" smtClean="0"/>
              <a:t> </a:t>
            </a:r>
            <a:r>
              <a:rPr lang="en-GB" baseline="0" dirty="0" err="1" smtClean="0"/>
              <a:t>ist</a:t>
            </a:r>
            <a:r>
              <a:rPr lang="en-GB" baseline="0" dirty="0" smtClean="0"/>
              <a:t> oft </a:t>
            </a:r>
            <a:r>
              <a:rPr lang="en-GB" baseline="0" dirty="0" err="1" smtClean="0"/>
              <a:t>spät</a:t>
            </a:r>
            <a:r>
              <a:rPr lang="en-GB" baseline="0" dirty="0" smtClean="0"/>
              <a:t>.</a:t>
            </a:r>
            <a:br>
              <a:rPr lang="en-GB" baseline="0" dirty="0" smtClean="0"/>
            </a:br>
            <a:r>
              <a:rPr lang="en-GB" baseline="0" dirty="0" smtClean="0"/>
              <a:t>7 </a:t>
            </a:r>
            <a:r>
              <a:rPr lang="en-GB" baseline="0" dirty="0" err="1" smtClean="0"/>
              <a:t>Sieben</a:t>
            </a:r>
            <a:r>
              <a:rPr lang="en-GB" baseline="0" dirty="0" smtClean="0"/>
              <a:t> das </a:t>
            </a:r>
            <a:r>
              <a:rPr lang="en-GB" baseline="0" dirty="0" err="1" smtClean="0"/>
              <a:t>Fahrrad</a:t>
            </a:r>
            <a:r>
              <a:rPr lang="en-GB" baseline="0" dirty="0" smtClean="0"/>
              <a:t> </a:t>
            </a:r>
            <a:r>
              <a:rPr lang="en-GB" baseline="0" dirty="0" err="1" smtClean="0"/>
              <a:t>fährt</a:t>
            </a:r>
            <a:r>
              <a:rPr lang="en-GB" baseline="0" dirty="0" smtClean="0"/>
              <a:t> </a:t>
            </a:r>
            <a:r>
              <a:rPr lang="en-GB" baseline="0" dirty="0" err="1" smtClean="0"/>
              <a:t>langsam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8 </a:t>
            </a:r>
            <a:r>
              <a:rPr lang="en-GB" b="1" dirty="0" err="1" smtClean="0"/>
              <a:t>Acht</a:t>
            </a:r>
            <a:r>
              <a:rPr lang="en-GB" b="1" baseline="0" dirty="0" smtClean="0"/>
              <a:t> das Auto </a:t>
            </a:r>
            <a:r>
              <a:rPr lang="en-GB" b="1" baseline="0" dirty="0" err="1" smtClean="0"/>
              <a:t>fährt</a:t>
            </a:r>
            <a:r>
              <a:rPr lang="en-GB" b="1" baseline="0" dirty="0" smtClean="0"/>
              <a:t> </a:t>
            </a:r>
            <a:r>
              <a:rPr lang="en-GB" b="1" baseline="0" dirty="0" err="1" smtClean="0"/>
              <a:t>langsam</a:t>
            </a:r>
            <a:endParaRPr lang="en-GB" b="1" dirty="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449543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This is available as a Handout within</a:t>
            </a:r>
            <a:r>
              <a:rPr lang="en-GB" sz="1200" b="1" kern="1200" baseline="0" dirty="0" smtClean="0">
                <a:solidFill>
                  <a:schemeClr val="tx1"/>
                </a:solidFill>
                <a:effectLst/>
                <a:latin typeface="+mn-lt"/>
                <a:ea typeface="+mn-ea"/>
                <a:cs typeface="+mn-cs"/>
              </a:rPr>
              <a:t> the Resources handouts.</a:t>
            </a:r>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Map Game</a:t>
            </a:r>
            <a:endParaRPr lang="en-GB"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rPr>
              <a:t>Instructions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Please look at the following map. Your partner’s map does not have the route. You must guide your partner’s car from start to finish (following the line as accurately as possible).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While you are communicating to complete this task, please </a:t>
            </a:r>
            <a:r>
              <a:rPr lang="en-GB" sz="1200" b="1" kern="1200" dirty="0" smtClean="0">
                <a:solidFill>
                  <a:schemeClr val="tx1"/>
                </a:solidFill>
                <a:effectLst/>
                <a:latin typeface="+mn-lt"/>
                <a:ea typeface="+mn-ea"/>
                <a:cs typeface="+mn-cs"/>
              </a:rPr>
              <a:t>do not </a:t>
            </a:r>
            <a:r>
              <a:rPr lang="en-GB" sz="1200" b="1" u="sng" kern="1200" dirty="0" smtClean="0">
                <a:solidFill>
                  <a:schemeClr val="tx1"/>
                </a:solidFill>
                <a:effectLst/>
                <a:latin typeface="+mn-lt"/>
                <a:ea typeface="+mn-ea"/>
                <a:cs typeface="+mn-cs"/>
              </a:rPr>
              <a:t>LOOK AT</a:t>
            </a:r>
            <a:r>
              <a:rPr lang="en-GB" sz="1200" b="1" kern="1200" dirty="0" smtClean="0">
                <a:solidFill>
                  <a:schemeClr val="tx1"/>
                </a:solidFill>
                <a:effectLst/>
                <a:latin typeface="+mn-lt"/>
                <a:ea typeface="+mn-ea"/>
                <a:cs typeface="+mn-cs"/>
              </a:rPr>
              <a:t> your partner’s map</a:t>
            </a:r>
            <a:r>
              <a:rPr lang="en-GB" sz="1200" kern="1200" dirty="0" smtClean="0">
                <a:solidFill>
                  <a:schemeClr val="tx1"/>
                </a:solidFill>
                <a:effectLst/>
                <a:latin typeface="+mn-lt"/>
                <a:ea typeface="+mn-ea"/>
                <a:cs typeface="+mn-cs"/>
              </a:rPr>
              <a:t>. The first step (line) has been done for your partner as an example.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NB: the vocab should be ok as it’s all been introduced here or in the phonics source words. </a:t>
            </a:r>
          </a:p>
          <a:p>
            <a:r>
              <a:rPr lang="en-GB" sz="1200" kern="1200" dirty="0" smtClean="0">
                <a:solidFill>
                  <a:schemeClr val="tx1"/>
                </a:solidFill>
                <a:effectLst/>
                <a:latin typeface="+mn-lt"/>
                <a:ea typeface="+mn-ea"/>
                <a:cs typeface="+mn-cs"/>
              </a:rPr>
              <a:t>However, pupils will need to know ‘</a:t>
            </a:r>
            <a:r>
              <a:rPr lang="en-GB" sz="1200" kern="1200" dirty="0" err="1" smtClean="0">
                <a:solidFill>
                  <a:schemeClr val="tx1"/>
                </a:solidFill>
                <a:effectLst/>
                <a:latin typeface="+mn-lt"/>
                <a:ea typeface="+mn-ea"/>
                <a:cs typeface="+mn-cs"/>
              </a:rPr>
              <a:t>zu</a:t>
            </a:r>
            <a:r>
              <a:rPr lang="en-GB" sz="1200" kern="1200" dirty="0" smtClean="0">
                <a:solidFill>
                  <a:schemeClr val="tx1"/>
                </a:solidFill>
                <a:effectLst/>
                <a:latin typeface="+mn-lt"/>
                <a:ea typeface="+mn-ea"/>
                <a:cs typeface="+mn-cs"/>
              </a:rPr>
              <a:t>’ and how t</a:t>
            </a:r>
            <a:r>
              <a:rPr lang="en-GB" sz="1200" kern="1200" baseline="0" dirty="0" smtClean="0">
                <a:solidFill>
                  <a:schemeClr val="tx1"/>
                </a:solidFill>
                <a:effectLst/>
                <a:latin typeface="+mn-lt"/>
                <a:ea typeface="+mn-ea"/>
                <a:cs typeface="+mn-cs"/>
              </a:rPr>
              <a:t>o change the articles in Row 3 (dative case).</a:t>
            </a:r>
            <a:br>
              <a:rPr lang="en-GB" sz="1200" kern="1200" baseline="0" dirty="0" smtClean="0">
                <a:solidFill>
                  <a:schemeClr val="tx1"/>
                </a:solidFill>
                <a:effectLst/>
                <a:latin typeface="+mn-lt"/>
                <a:ea typeface="+mn-ea"/>
                <a:cs typeface="+mn-cs"/>
              </a:rPr>
            </a:br>
            <a:r>
              <a:rPr lang="en-GB" sz="1200" kern="1200" baseline="0" dirty="0" err="1" smtClean="0">
                <a:solidFill>
                  <a:schemeClr val="tx1"/>
                </a:solidFill>
                <a:effectLst/>
                <a:latin typeface="+mn-lt"/>
                <a:ea typeface="+mn-ea"/>
                <a:cs typeface="+mn-cs"/>
              </a:rPr>
              <a:t>zur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Stadt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zum</a:t>
            </a:r>
            <a:r>
              <a:rPr lang="en-GB" sz="1200" kern="1200" baseline="0" dirty="0" smtClean="0">
                <a:solidFill>
                  <a:schemeClr val="tx1"/>
                </a:solidFill>
                <a:effectLst/>
                <a:latin typeface="+mn-lt"/>
                <a:ea typeface="+mn-ea"/>
                <a:cs typeface="+mn-cs"/>
              </a:rPr>
              <a:t> Zug, </a:t>
            </a:r>
            <a:r>
              <a:rPr lang="en-GB" sz="1200" kern="1200" baseline="0" dirty="0" err="1" smtClean="0">
                <a:solidFill>
                  <a:schemeClr val="tx1"/>
                </a:solidFill>
                <a:effectLst/>
                <a:latin typeface="+mn-lt"/>
                <a:ea typeface="+mn-ea"/>
                <a:cs typeface="+mn-cs"/>
              </a:rPr>
              <a:t>zur</a:t>
            </a:r>
            <a:r>
              <a:rPr lang="en-GB" sz="1200" kern="1200" baseline="0" dirty="0" smtClean="0">
                <a:solidFill>
                  <a:schemeClr val="tx1"/>
                </a:solidFill>
                <a:effectLst/>
                <a:latin typeface="+mn-lt"/>
                <a:ea typeface="+mn-ea"/>
                <a:cs typeface="+mn-cs"/>
              </a:rPr>
              <a:t> Welt.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They could also use ‘links / auf der </a:t>
            </a:r>
            <a:r>
              <a:rPr lang="en-GB" sz="1200" kern="1200" baseline="0" dirty="0" err="1" smtClean="0">
                <a:solidFill>
                  <a:schemeClr val="tx1"/>
                </a:solidFill>
                <a:effectLst/>
                <a:latin typeface="+mn-lt"/>
                <a:ea typeface="+mn-ea"/>
                <a:cs typeface="+mn-cs"/>
              </a:rPr>
              <a:t>linken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Seite</a:t>
            </a:r>
            <a:r>
              <a:rPr lang="en-GB" sz="1200" kern="1200" baseline="0" dirty="0" smtClean="0">
                <a:solidFill>
                  <a:schemeClr val="tx1"/>
                </a:solidFill>
                <a:effectLst/>
                <a:latin typeface="+mn-lt"/>
                <a:ea typeface="+mn-ea"/>
                <a:cs typeface="+mn-cs"/>
              </a:rPr>
              <a:t>’ and ‘</a:t>
            </a:r>
            <a:r>
              <a:rPr lang="en-GB" sz="1200" kern="1200" baseline="0" dirty="0" err="1" smtClean="0">
                <a:solidFill>
                  <a:schemeClr val="tx1"/>
                </a:solidFill>
                <a:effectLst/>
                <a:latin typeface="+mn-lt"/>
                <a:ea typeface="+mn-ea"/>
                <a:cs typeface="+mn-cs"/>
              </a:rPr>
              <a:t>rechts</a:t>
            </a:r>
            <a:r>
              <a:rPr lang="en-GB" sz="1200" kern="1200" baseline="0" dirty="0" smtClean="0">
                <a:solidFill>
                  <a:schemeClr val="tx1"/>
                </a:solidFill>
                <a:effectLst/>
                <a:latin typeface="+mn-lt"/>
                <a:ea typeface="+mn-ea"/>
                <a:cs typeface="+mn-cs"/>
              </a:rPr>
              <a:t> / auf der </a:t>
            </a:r>
            <a:r>
              <a:rPr lang="en-GB" sz="1200" kern="1200" baseline="0" dirty="0" err="1" smtClean="0">
                <a:solidFill>
                  <a:schemeClr val="tx1"/>
                </a:solidFill>
                <a:effectLst/>
                <a:latin typeface="+mn-lt"/>
                <a:ea typeface="+mn-ea"/>
                <a:cs typeface="+mn-cs"/>
              </a:rPr>
              <a:t>rechten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Seite</a:t>
            </a:r>
            <a:r>
              <a:rPr lang="en-GB" sz="1200" kern="1200" baseline="0" dirty="0" smtClean="0">
                <a:solidFill>
                  <a:schemeClr val="tx1"/>
                </a:solidFill>
                <a:effectLst/>
                <a:latin typeface="+mn-lt"/>
                <a:ea typeface="+mn-ea"/>
                <a:cs typeface="+mn-cs"/>
              </a:rPr>
              <a:t>’ to be sure that the partner draws the lines in exactly the right place.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It is a useful example of how to deepen and extend word knowledge.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528112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3944845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Handout</a:t>
            </a:r>
            <a:r>
              <a:rPr lang="en-GB" baseline="0" dirty="0" smtClean="0"/>
              <a:t> also available in the resources section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826996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Screen shot of full resource – just so the game can</a:t>
            </a:r>
            <a:r>
              <a:rPr lang="en-GB" baseline="0" dirty="0" smtClean="0"/>
              <a:t> be visualised!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545157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970913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446728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English sentences for translation</a:t>
            </a:r>
          </a:p>
          <a:p>
            <a:endParaRPr lang="en-GB" dirty="0" smtClean="0"/>
          </a:p>
          <a:p>
            <a:r>
              <a:rPr lang="en-GB" dirty="0" smtClean="0"/>
              <a:t>German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smtClean="0">
                <a:solidFill>
                  <a:schemeClr val="tx1"/>
                </a:solidFill>
                <a:effectLst/>
                <a:latin typeface="+mn-lt"/>
                <a:ea typeface="+mn-ea"/>
                <a:cs typeface="+mn-cs"/>
              </a:rPr>
              <a:t>Das Auto </a:t>
            </a:r>
            <a:r>
              <a:rPr lang="en-GB" sz="1200" kern="1200" dirty="0" err="1" smtClean="0">
                <a:solidFill>
                  <a:schemeClr val="tx1"/>
                </a:solidFill>
                <a:effectLst/>
                <a:latin typeface="+mn-lt"/>
                <a:ea typeface="+mn-ea"/>
                <a:cs typeface="+mn-cs"/>
              </a:rPr>
              <a:t>fährt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schnell</a:t>
            </a:r>
            <a:r>
              <a:rPr lang="en-GB"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smtClean="0">
                <a:solidFill>
                  <a:schemeClr val="tx1"/>
                </a:solidFill>
                <a:effectLst/>
                <a:latin typeface="+mn-lt"/>
                <a:ea typeface="+mn-ea"/>
                <a:cs typeface="+mn-cs"/>
              </a:rPr>
              <a:t>Sie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nimmt</a:t>
            </a:r>
            <a:r>
              <a:rPr lang="en-GB" sz="1200" kern="1200" dirty="0" smtClean="0">
                <a:solidFill>
                  <a:schemeClr val="tx1"/>
                </a:solidFill>
                <a:effectLst/>
                <a:latin typeface="+mn-lt"/>
                <a:ea typeface="+mn-ea"/>
                <a:cs typeface="+mn-cs"/>
              </a:rPr>
              <a:t> den Zug.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smtClean="0">
                <a:solidFill>
                  <a:schemeClr val="tx1"/>
                </a:solidFill>
                <a:effectLst/>
                <a:latin typeface="+mn-lt"/>
                <a:ea typeface="+mn-ea"/>
                <a:cs typeface="+mn-cs"/>
              </a:rPr>
              <a:t>Sie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fährt</a:t>
            </a:r>
            <a:r>
              <a:rPr lang="en-GB" sz="1200" kern="1200" dirty="0" smtClean="0">
                <a:solidFill>
                  <a:schemeClr val="tx1"/>
                </a:solidFill>
                <a:effectLst/>
                <a:latin typeface="+mn-lt"/>
                <a:ea typeface="+mn-ea"/>
                <a:cs typeface="+mn-cs"/>
              </a:rPr>
              <a:t> in die </a:t>
            </a:r>
            <a:r>
              <a:rPr lang="en-GB" sz="1200" kern="1200" dirty="0" err="1" smtClean="0">
                <a:solidFill>
                  <a:schemeClr val="tx1"/>
                </a:solidFill>
                <a:effectLst/>
                <a:latin typeface="+mn-lt"/>
                <a:ea typeface="+mn-ea"/>
                <a:cs typeface="+mn-cs"/>
              </a:rPr>
              <a:t>Stadt</a:t>
            </a:r>
            <a:r>
              <a:rPr lang="en-GB"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smtClean="0">
                <a:solidFill>
                  <a:schemeClr val="tx1"/>
                </a:solidFill>
                <a:effectLst/>
                <a:latin typeface="+mn-lt"/>
                <a:ea typeface="+mn-ea"/>
                <a:cs typeface="+mn-cs"/>
              </a:rPr>
              <a:t>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nimmt</a:t>
            </a:r>
            <a:r>
              <a:rPr lang="en-GB" sz="1200" kern="1200" dirty="0" smtClean="0">
                <a:solidFill>
                  <a:schemeClr val="tx1"/>
                </a:solidFill>
                <a:effectLst/>
                <a:latin typeface="+mn-lt"/>
                <a:ea typeface="+mn-ea"/>
                <a:cs typeface="+mn-cs"/>
              </a:rPr>
              <a:t> oft das </a:t>
            </a:r>
            <a:r>
              <a:rPr lang="en-GB" sz="1200" kern="1200" dirty="0" err="1" smtClean="0">
                <a:solidFill>
                  <a:schemeClr val="tx1"/>
                </a:solidFill>
                <a:effectLst/>
                <a:latin typeface="+mn-lt"/>
                <a:ea typeface="+mn-ea"/>
                <a:cs typeface="+mn-cs"/>
              </a:rPr>
              <a:t>Fahrrad</a:t>
            </a:r>
            <a:r>
              <a:rPr lang="en-GB"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smtClean="0">
                <a:solidFill>
                  <a:schemeClr val="tx1"/>
                </a:solidFill>
                <a:effectLst/>
                <a:latin typeface="+mn-lt"/>
                <a:ea typeface="+mn-ea"/>
                <a:cs typeface="+mn-cs"/>
              </a:rPr>
              <a:t>Der Zug </a:t>
            </a:r>
            <a:r>
              <a:rPr lang="en-GB" sz="1200" kern="1200" dirty="0" err="1" smtClean="0">
                <a:solidFill>
                  <a:schemeClr val="tx1"/>
                </a:solidFill>
                <a:effectLst/>
                <a:latin typeface="+mn-lt"/>
                <a:ea typeface="+mn-ea"/>
                <a:cs typeface="+mn-cs"/>
              </a:rPr>
              <a:t>ist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zu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spät</a:t>
            </a:r>
            <a:r>
              <a:rPr lang="en-GB" sz="1200" kern="1200" dirty="0" smtClean="0">
                <a:solidFill>
                  <a:schemeClr val="tx1"/>
                </a:solidFill>
                <a:effectLst/>
                <a:latin typeface="+mn-lt"/>
                <a:ea typeface="+mn-ea"/>
                <a:cs typeface="+mn-cs"/>
              </a:rPr>
              <a:t>.</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78305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a:t>
            </a:r>
            <a:r>
              <a:rPr lang="en-GB" baseline="0" dirty="0" smtClean="0"/>
              <a:t> slide of 10 words pupils are going to learn.</a:t>
            </a:r>
          </a:p>
          <a:p>
            <a:r>
              <a:rPr lang="en-GB" baseline="0" dirty="0" smtClean="0"/>
              <a:t>Note the mixed word class selection, and the frequency (all well within the top 2000 more frequently occurring words in German).</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20855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Pupils are given a 30-minute pre-learning homework.</a:t>
            </a:r>
            <a:br>
              <a:rPr lang="en-GB" dirty="0" smtClean="0"/>
            </a:br>
            <a:r>
              <a:rPr lang="en-GB" dirty="0" smtClean="0"/>
              <a:t>They need some guidance and instruction about how to use Quizlet.</a:t>
            </a:r>
            <a:br>
              <a:rPr lang="en-GB" dirty="0" smtClean="0"/>
            </a:br>
            <a:r>
              <a:rPr lang="en-GB" dirty="0" smtClean="0"/>
              <a:t>1. For pre-learning spend 30 minutes on LEARN</a:t>
            </a:r>
            <a:br>
              <a:rPr lang="en-GB" dirty="0" smtClean="0"/>
            </a:br>
            <a:r>
              <a:rPr lang="en-GB" dirty="0" smtClean="0"/>
              <a:t>2. Objective is to get ‘Mastered’ in all of the words</a:t>
            </a:r>
            <a:br>
              <a:rPr lang="en-GB" dirty="0" smtClean="0"/>
            </a:br>
            <a:r>
              <a:rPr lang="en-GB" dirty="0" smtClean="0"/>
              <a:t>3. Have</a:t>
            </a:r>
            <a:r>
              <a:rPr lang="en-GB" baseline="0" dirty="0" smtClean="0"/>
              <a:t> the audio audible (either headphones or out loud if you are working alone)</a:t>
            </a:r>
          </a:p>
          <a:p>
            <a:r>
              <a:rPr lang="en-GB" baseline="0" dirty="0" smtClean="0"/>
              <a:t>4. Vocalise the words as well as looking at them.  Don’t just do this silently in your head – get into the habit of saying the words out loud when you learn</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857945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2. Peer or self-introduction</a:t>
            </a:r>
            <a:r>
              <a:rPr lang="en-GB" dirty="0" smtClean="0"/>
              <a:t/>
            </a:r>
            <a:br>
              <a:rPr lang="en-GB" dirty="0" smtClean="0"/>
            </a:br>
            <a:r>
              <a:rPr lang="en-GB" dirty="0" smtClean="0"/>
              <a:t>Pupils</a:t>
            </a:r>
            <a:r>
              <a:rPr lang="en-GB" baseline="0" dirty="0" smtClean="0"/>
              <a:t> either work by themselves or in pairs, reading out the words and studying their English meaning (1 minute).</a:t>
            </a:r>
            <a:br>
              <a:rPr lang="en-GB" baseline="0" dirty="0" smtClean="0"/>
            </a:br>
            <a:r>
              <a:rPr lang="en-GB" baseline="0" dirty="0" smtClean="0"/>
              <a:t>Then the English meanings are removed and they try to recall them, looking at the German(1 minute).</a:t>
            </a:r>
            <a:br>
              <a:rPr lang="en-GB" baseline="0" dirty="0" smtClean="0"/>
            </a:br>
            <a:r>
              <a:rPr lang="en-GB" baseline="0" dirty="0" smtClean="0"/>
              <a:t>Then the German meanings are removed and they to recall them, looking at the English (1 minute)</a:t>
            </a:r>
            <a:br>
              <a:rPr lang="en-GB" baseline="0" dirty="0" smtClean="0"/>
            </a:br>
            <a:r>
              <a:rPr lang="en-GB" baseline="0" dirty="0" smtClean="0"/>
              <a:t>NB: It is not expected that they will be able to do them all.  However, in a mixed ability class, some pupils will come close to being able to do this, whilst others may just manage one or two.  It is important to have open-ended routines for first encounters of new words, where learners are ‘self-serving’, as it prevents the frustration hat can be caused by a mismatched pace of presentation.</a:t>
            </a:r>
          </a:p>
          <a:p>
            <a:endParaRPr lang="en-GB" baseline="0" dirty="0" smtClean="0"/>
          </a:p>
          <a:p>
            <a:r>
              <a:rPr lang="en-GB" baseline="0" dirty="0" smtClean="0"/>
              <a:t>Further rounds of learning can be facilitated by one pupil turning away from the board, and his/her partner asking him/her the meanings.  This activity can work from L2 </a:t>
            </a:r>
            <a:r>
              <a:rPr lang="en-GB" baseline="0" dirty="0" smtClean="0">
                <a:sym typeface="Wingdings" panose="05000000000000000000" pitchFamily="2" charset="2"/>
              </a:rPr>
              <a:t></a:t>
            </a:r>
            <a:r>
              <a:rPr lang="en-GB" baseline="0" dirty="0" smtClean="0"/>
              <a:t> L1 or L1 </a:t>
            </a:r>
            <a:r>
              <a:rPr lang="en-GB" baseline="0" dirty="0" smtClean="0">
                <a:sym typeface="Wingdings" panose="05000000000000000000" pitchFamily="2" charset="2"/>
              </a:rPr>
              <a:t> L2.</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426502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3"/>
            </a:pPr>
            <a:r>
              <a:rPr lang="en-GB" b="1" dirty="0" smtClean="0"/>
              <a:t>Teacher presentation</a:t>
            </a:r>
          </a:p>
          <a:p>
            <a:pPr marL="0" indent="0">
              <a:buNone/>
            </a:pPr>
            <a:r>
              <a:rPr lang="en-GB" b="0" dirty="0" smtClean="0"/>
              <a:t>Here the teacher is</a:t>
            </a:r>
            <a:r>
              <a:rPr lang="en-GB" b="0" baseline="0" dirty="0" smtClean="0"/>
              <a:t> the source of the input, and presents the written form of the word, says the spoken form and displays a picture.</a:t>
            </a:r>
            <a:br>
              <a:rPr lang="en-GB" b="0" baseline="0" dirty="0" smtClean="0"/>
            </a:br>
            <a:r>
              <a:rPr lang="en-GB" b="0" baseline="0" dirty="0" smtClean="0"/>
              <a:t>As there is no English in this presentation, it’s important to check that pupils are completely clear about the meanings of these new words.</a:t>
            </a:r>
            <a:br>
              <a:rPr lang="en-GB" b="0" baseline="0" dirty="0" smtClean="0"/>
            </a:br>
            <a:r>
              <a:rPr lang="en-GB" b="0" baseline="0" dirty="0" smtClean="0"/>
              <a:t>If they are unclear about the meaning, this may delay the learning.</a:t>
            </a:r>
            <a:endParaRPr lang="en-GB" b="0"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95564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768338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714654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4513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3297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91414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924333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184907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7835964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322727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6303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98282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3536555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0265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4658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53790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33882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9683831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13668689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09432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6834686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452733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0230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40475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71236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27549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49074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83889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31042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198866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96035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3724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1054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0334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4569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22984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4882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02031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4275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13024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950929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51352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98876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31628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5527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299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737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11806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64588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40864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2273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775963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04828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97756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47811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99233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434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79198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387425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253778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3525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5961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53340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audio" Target="../media/audio1.wav"/><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image" Target="../media/image4.jp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image" Target="../media/image6.png"/><Relationship Id="rId9" Type="http://schemas.openxmlformats.org/officeDocument/2006/relationships/audio" Target="../media/audio6.wav"/><Relationship Id="rId14" Type="http://schemas.openxmlformats.org/officeDocument/2006/relationships/audio" Target="../media/audio11.wav"/></Relationships>
</file>

<file path=ppt/slides/_rels/slide23.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4.jpg"/><Relationship Id="rId7" Type="http://schemas.openxmlformats.org/officeDocument/2006/relationships/audio" Target="../media/audio14.wav"/><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audio" Target="../media/audio17.wav"/><Relationship Id="rId4" Type="http://schemas.openxmlformats.org/officeDocument/2006/relationships/image" Target="../media/image6.png"/><Relationship Id="rId9" Type="http://schemas.openxmlformats.org/officeDocument/2006/relationships/audio" Target="../media/audio16.wav"/></Relationships>
</file>

<file path=ppt/slides/_rels/slide24.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4.jpg"/><Relationship Id="rId7" Type="http://schemas.openxmlformats.org/officeDocument/2006/relationships/audio" Target="../media/audio20.wav"/><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audio" Target="../media/audio22.wav"/><Relationship Id="rId4" Type="http://schemas.openxmlformats.org/officeDocument/2006/relationships/image" Target="../media/image6.png"/><Relationship Id="rId9" Type="http://schemas.openxmlformats.org/officeDocument/2006/relationships/audio" Target="../media/audio16.wav"/></Relationships>
</file>

<file path=ppt/slides/_rels/slide25.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4.jpg"/><Relationship Id="rId7" Type="http://schemas.openxmlformats.org/officeDocument/2006/relationships/audio" Target="../media/audio25.wav"/><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audio" Target="../media/audio24.wav"/><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image" Target="../media/image6.png"/><Relationship Id="rId9" Type="http://schemas.openxmlformats.org/officeDocument/2006/relationships/audio" Target="../media/audio27.wav"/></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jpeg"/><Relationship Id="rId7" Type="http://schemas.openxmlformats.org/officeDocument/2006/relationships/image" Target="../media/image18.png"/><Relationship Id="rId12"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23.jpe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jpeg"/><Relationship Id="rId12"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46.xml"/><Relationship Id="rId6" Type="http://schemas.openxmlformats.org/officeDocument/2006/relationships/image" Target="../media/image12.jpeg"/><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s://quizlet.com/_6cahn8"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1" y="2105561"/>
            <a:ext cx="6886222" cy="1323439"/>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German Vocabulary Learning </a:t>
            </a:r>
            <a:r>
              <a:rPr lang="en-GB" sz="4000" b="1" dirty="0" smtClean="0">
                <a:solidFill>
                  <a:prstClr val="white"/>
                </a:solidFill>
                <a:latin typeface="Century Gothic" panose="020B0502020202020204" pitchFamily="34" charset="0"/>
              </a:rPr>
              <a:t>Sequence</a:t>
            </a:r>
            <a:endParaRPr lang="en-GB" sz="4000" b="1" dirty="0">
              <a:solidFill>
                <a:prstClr val="white"/>
              </a:solidFill>
              <a:latin typeface="Century Gothic" panose="020B0502020202020204" pitchFamily="34" charset="0"/>
            </a:endParaRPr>
          </a:p>
        </p:txBody>
      </p:sp>
      <p:sp>
        <p:nvSpPr>
          <p:cNvPr id="14" name="Title 3"/>
          <p:cNvSpPr txBox="1">
            <a:spLocks/>
          </p:cNvSpPr>
          <p:nvPr/>
        </p:nvSpPr>
        <p:spPr>
          <a:xfrm>
            <a:off x="395111" y="3301204"/>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err="1" smtClean="0">
                <a:solidFill>
                  <a:prstClr val="white"/>
                </a:solidFill>
                <a:latin typeface="Century Gothic" panose="020B0502020202020204" pitchFamily="34" charset="0"/>
              </a:rPr>
              <a:t>Unterwegs</a:t>
            </a:r>
            <a:r>
              <a:rPr lang="en-GB" sz="3200" dirty="0" smtClean="0">
                <a:solidFill>
                  <a:prstClr val="white"/>
                </a:solidFill>
                <a:latin typeface="Century Gothic" panose="020B0502020202020204" pitchFamily="34" charset="0"/>
              </a:rPr>
              <a:t> [On the road]</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044534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85647" y="6467181"/>
            <a:ext cx="3463864"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pic>
        <p:nvPicPr>
          <p:cNvPr id="3" name="Picture 2">
            <a:extLst>
              <a:ext uri="{FF2B5EF4-FFF2-40B4-BE49-F238E27FC236}">
                <a16:creationId xmlns:a16="http://schemas.microsoft.com/office/drawing/2014/main" xmlns="" id="{8EC2F12C-08DF-7B40-9922-E4E8C6DC11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7542" y="777256"/>
            <a:ext cx="6114752" cy="4063223"/>
          </a:xfrm>
          <a:prstGeom prst="rect">
            <a:avLst/>
          </a:prstGeom>
        </p:spPr>
      </p:pic>
      <p:sp>
        <p:nvSpPr>
          <p:cNvPr id="5" name="TextBox 4"/>
          <p:cNvSpPr txBox="1"/>
          <p:nvPr/>
        </p:nvSpPr>
        <p:spPr>
          <a:xfrm>
            <a:off x="3080899" y="5312032"/>
            <a:ext cx="5414904" cy="923330"/>
          </a:xfrm>
          <a:prstGeom prst="rect">
            <a:avLst/>
          </a:prstGeom>
          <a:solidFill>
            <a:schemeClr val="bg1"/>
          </a:solidFill>
        </p:spPr>
        <p:txBody>
          <a:bodyPr wrap="square" rtlCol="0">
            <a:spAutoFit/>
          </a:bodyPr>
          <a:lstStyle/>
          <a:p>
            <a:pPr algn="ctr"/>
            <a:r>
              <a:rPr lang="en-GB" sz="5400" dirty="0" err="1" smtClean="0">
                <a:solidFill>
                  <a:schemeClr val="accent1">
                    <a:lumMod val="50000"/>
                  </a:schemeClr>
                </a:solidFill>
                <a:latin typeface="Century Gothic" panose="020B0502020202020204" pitchFamily="34" charset="0"/>
              </a:rPr>
              <a:t>schnell</a:t>
            </a:r>
            <a:endParaRPr lang="en-GB" sz="5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1303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23356" y="6480628"/>
            <a:ext cx="3463864"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0366" y="1706573"/>
            <a:ext cx="5065980" cy="2676527"/>
          </a:xfrm>
          <a:prstGeom prst="rect">
            <a:avLst/>
          </a:prstGeom>
        </p:spPr>
      </p:pic>
      <p:sp>
        <p:nvSpPr>
          <p:cNvPr id="5" name="TextBox 4"/>
          <p:cNvSpPr txBox="1"/>
          <p:nvPr/>
        </p:nvSpPr>
        <p:spPr>
          <a:xfrm>
            <a:off x="3080899" y="5312032"/>
            <a:ext cx="5414904" cy="923330"/>
          </a:xfrm>
          <a:prstGeom prst="rect">
            <a:avLst/>
          </a:prstGeom>
          <a:solidFill>
            <a:schemeClr val="bg1"/>
          </a:solidFill>
        </p:spPr>
        <p:txBody>
          <a:bodyPr wrap="square" rtlCol="0">
            <a:spAutoFit/>
          </a:bodyPr>
          <a:lstStyle/>
          <a:p>
            <a:pPr algn="ctr"/>
            <a:r>
              <a:rPr lang="en-GB" sz="5400" dirty="0" err="1" smtClean="0">
                <a:solidFill>
                  <a:schemeClr val="accent1">
                    <a:lumMod val="50000"/>
                  </a:schemeClr>
                </a:solidFill>
                <a:latin typeface="Century Gothic" panose="020B0502020202020204" pitchFamily="34" charset="0"/>
              </a:rPr>
              <a:t>langsam</a:t>
            </a:r>
            <a:endParaRPr lang="en-GB" sz="5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196460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5" name="TextBox 4"/>
          <p:cNvSpPr txBox="1"/>
          <p:nvPr/>
        </p:nvSpPr>
        <p:spPr>
          <a:xfrm>
            <a:off x="0" y="486077"/>
            <a:ext cx="12192000"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fahren</a:t>
            </a:r>
            <a:endParaRPr lang="en-GB" sz="11500" b="1" dirty="0">
              <a:solidFill>
                <a:srgbClr val="5B9BD5">
                  <a:lumMod val="50000"/>
                </a:srgbClr>
              </a:solidFill>
              <a:latin typeface="Century Gothic" panose="020B0502020202020204" pitchFamily="34" charset="0"/>
            </a:endParaRPr>
          </a:p>
        </p:txBody>
      </p:sp>
      <p:sp>
        <p:nvSpPr>
          <p:cNvPr id="7" name="TextBox 6"/>
          <p:cNvSpPr txBox="1"/>
          <p:nvPr/>
        </p:nvSpPr>
        <p:spPr>
          <a:xfrm>
            <a:off x="0" y="2189979"/>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drive, ride / driving, riding]</a:t>
            </a:r>
          </a:p>
        </p:txBody>
      </p:sp>
      <p:sp>
        <p:nvSpPr>
          <p:cNvPr id="8" name="TextBox 7"/>
          <p:cNvSpPr txBox="1"/>
          <p:nvPr/>
        </p:nvSpPr>
        <p:spPr>
          <a:xfrm>
            <a:off x="-1" y="3342749"/>
            <a:ext cx="12192000"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fährt</a:t>
            </a:r>
            <a:endParaRPr lang="en-GB" sz="11500" b="1" dirty="0">
              <a:solidFill>
                <a:srgbClr val="5B9BD5">
                  <a:lumMod val="50000"/>
                </a:srgbClr>
              </a:solidFill>
              <a:latin typeface="Century Gothic" panose="020B0502020202020204" pitchFamily="34" charset="0"/>
            </a:endParaRPr>
          </a:p>
        </p:txBody>
      </p:sp>
      <p:sp>
        <p:nvSpPr>
          <p:cNvPr id="9" name="TextBox 8"/>
          <p:cNvSpPr txBox="1"/>
          <p:nvPr/>
        </p:nvSpPr>
        <p:spPr>
          <a:xfrm>
            <a:off x="-1" y="5068813"/>
            <a:ext cx="12191999"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[drives, rides </a:t>
            </a:r>
            <a:r>
              <a:rPr lang="en-GB" sz="3200" dirty="0">
                <a:solidFill>
                  <a:srgbClr val="5B9BD5">
                    <a:lumMod val="50000"/>
                  </a:srgbClr>
                </a:solidFill>
                <a:latin typeface="Century Gothic" panose="020B0502020202020204" pitchFamily="34" charset="0"/>
              </a:rPr>
              <a:t>/ is </a:t>
            </a:r>
            <a:r>
              <a:rPr lang="en-GB" sz="3200" dirty="0" smtClean="0">
                <a:solidFill>
                  <a:srgbClr val="5B9BD5">
                    <a:lumMod val="50000"/>
                  </a:srgbClr>
                </a:solidFill>
                <a:latin typeface="Century Gothic" panose="020B0502020202020204" pitchFamily="34" charset="0"/>
              </a:rPr>
              <a:t>driving, riding]</a:t>
            </a:r>
            <a:endParaRPr lang="en-GB" sz="3200" dirty="0">
              <a:solidFill>
                <a:srgbClr val="5B9BD5">
                  <a:lumMod val="50000"/>
                </a:srgbClr>
              </a:solidFill>
              <a:latin typeface="Century Gothic" panose="020B0502020202020204" pitchFamily="34" charset="0"/>
            </a:endParaRPr>
          </a:p>
        </p:txBody>
      </p:sp>
      <p:pic>
        <p:nvPicPr>
          <p:cNvPr id="2" name="Picture 1"/>
          <p:cNvPicPr>
            <a:picLocks noChangeAspect="1"/>
          </p:cNvPicPr>
          <p:nvPr/>
        </p:nvPicPr>
        <p:blipFill>
          <a:blip r:embed="rId4"/>
          <a:stretch>
            <a:fillRect/>
          </a:stretch>
        </p:blipFill>
        <p:spPr>
          <a:xfrm>
            <a:off x="8936819" y="3465053"/>
            <a:ext cx="2225233" cy="1481456"/>
          </a:xfrm>
          <a:prstGeom prst="rect">
            <a:avLst/>
          </a:prstGeom>
        </p:spPr>
      </p:pic>
    </p:spTree>
    <p:extLst>
      <p:ext uri="{BB962C8B-B14F-4D97-AF65-F5344CB8AC3E}">
        <p14:creationId xmlns:p14="http://schemas.microsoft.com/office/powerpoint/2010/main" val="1585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123356" y="6480628"/>
            <a:ext cx="3463864"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434" y="1735776"/>
            <a:ext cx="5361132" cy="3386448"/>
          </a:xfrm>
          <a:prstGeom prst="rect">
            <a:avLst/>
          </a:prstGeom>
        </p:spPr>
      </p:pic>
      <p:sp>
        <p:nvSpPr>
          <p:cNvPr id="5" name="TextBox 4"/>
          <p:cNvSpPr txBox="1"/>
          <p:nvPr/>
        </p:nvSpPr>
        <p:spPr>
          <a:xfrm>
            <a:off x="3080899" y="5312032"/>
            <a:ext cx="5414904" cy="923330"/>
          </a:xfrm>
          <a:prstGeom prst="rect">
            <a:avLst/>
          </a:prstGeom>
          <a:solidFill>
            <a:schemeClr val="bg1"/>
          </a:solidFill>
        </p:spPr>
        <p:txBody>
          <a:bodyPr wrap="square" rtlCol="0">
            <a:spAutoFit/>
          </a:bodyPr>
          <a:lstStyle/>
          <a:p>
            <a:pPr algn="ctr"/>
            <a:r>
              <a:rPr lang="en-GB" sz="5400" dirty="0" smtClean="0">
                <a:solidFill>
                  <a:schemeClr val="accent1">
                    <a:lumMod val="50000"/>
                  </a:schemeClr>
                </a:solidFill>
                <a:latin typeface="Century Gothic" panose="020B0502020202020204" pitchFamily="34" charset="0"/>
              </a:rPr>
              <a:t>das </a:t>
            </a:r>
            <a:r>
              <a:rPr lang="en-GB" sz="5400" dirty="0" err="1" smtClean="0">
                <a:solidFill>
                  <a:schemeClr val="accent1">
                    <a:lumMod val="50000"/>
                  </a:schemeClr>
                </a:solidFill>
                <a:latin typeface="Century Gothic" panose="020B0502020202020204" pitchFamily="34" charset="0"/>
              </a:rPr>
              <a:t>Fahrrad</a:t>
            </a:r>
            <a:endParaRPr lang="en-GB" sz="5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20677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5" name="TextBox 4"/>
          <p:cNvSpPr txBox="1"/>
          <p:nvPr/>
        </p:nvSpPr>
        <p:spPr>
          <a:xfrm>
            <a:off x="0" y="486077"/>
            <a:ext cx="12192000"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nehmen</a:t>
            </a:r>
            <a:endParaRPr lang="en-GB" sz="11500" b="1" dirty="0">
              <a:solidFill>
                <a:srgbClr val="5B9BD5">
                  <a:lumMod val="50000"/>
                </a:srgbClr>
              </a:solidFill>
              <a:latin typeface="Century Gothic" panose="020B0502020202020204" pitchFamily="34" charset="0"/>
            </a:endParaRPr>
          </a:p>
        </p:txBody>
      </p:sp>
      <p:sp>
        <p:nvSpPr>
          <p:cNvPr id="7" name="TextBox 6"/>
          <p:cNvSpPr txBox="1"/>
          <p:nvPr/>
        </p:nvSpPr>
        <p:spPr>
          <a:xfrm>
            <a:off x="0" y="2289136"/>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take / taking</a:t>
            </a:r>
            <a:r>
              <a:rPr lang="en-GB" sz="3200" dirty="0">
                <a:solidFill>
                  <a:srgbClr val="5B9BD5">
                    <a:lumMod val="50000"/>
                  </a:srgbClr>
                </a:solidFill>
                <a:latin typeface="Century Gothic" panose="020B0502020202020204" pitchFamily="34" charset="0"/>
              </a:rPr>
              <a:t>]</a:t>
            </a:r>
          </a:p>
        </p:txBody>
      </p:sp>
      <p:sp>
        <p:nvSpPr>
          <p:cNvPr id="8" name="TextBox 7"/>
          <p:cNvSpPr txBox="1"/>
          <p:nvPr/>
        </p:nvSpPr>
        <p:spPr>
          <a:xfrm>
            <a:off x="3388548" y="3260797"/>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nimmt</a:t>
            </a:r>
            <a:endParaRPr lang="en-GB" sz="11500" b="1" dirty="0">
              <a:solidFill>
                <a:srgbClr val="5B9BD5">
                  <a:lumMod val="50000"/>
                </a:srgbClr>
              </a:solidFill>
              <a:latin typeface="Century Gothic" panose="020B0502020202020204" pitchFamily="34" charset="0"/>
            </a:endParaRPr>
          </a:p>
        </p:txBody>
      </p:sp>
      <p:sp>
        <p:nvSpPr>
          <p:cNvPr id="9" name="TextBox 8"/>
          <p:cNvSpPr txBox="1"/>
          <p:nvPr/>
        </p:nvSpPr>
        <p:spPr>
          <a:xfrm>
            <a:off x="0" y="502888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takes / is taking</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77986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058744" y="304207"/>
            <a:ext cx="4074511" cy="5093139"/>
            <a:chOff x="4058744" y="304207"/>
            <a:chExt cx="4074511" cy="509313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744" y="304207"/>
              <a:ext cx="4074511" cy="5093139"/>
            </a:xfrm>
            <a:prstGeom prst="rect">
              <a:avLst/>
            </a:prstGeom>
          </p:spPr>
        </p:pic>
        <p:sp>
          <p:nvSpPr>
            <p:cNvPr id="3" name="TextBox 2"/>
            <p:cNvSpPr txBox="1"/>
            <p:nvPr/>
          </p:nvSpPr>
          <p:spPr>
            <a:xfrm>
              <a:off x="4290180" y="2589166"/>
              <a:ext cx="475003" cy="276999"/>
            </a:xfrm>
            <a:prstGeom prst="rect">
              <a:avLst/>
            </a:prstGeom>
            <a:solidFill>
              <a:schemeClr val="bg1"/>
            </a:solidFill>
          </p:spPr>
          <p:txBody>
            <a:bodyPr wrap="square" rtlCol="0">
              <a:spAutoFit/>
            </a:bodyPr>
            <a:lstStyle/>
            <a:p>
              <a:r>
                <a:rPr lang="en-GB" sz="1200" b="1" dirty="0" smtClean="0">
                  <a:latin typeface="Century Gothic" panose="020B0502020202020204" pitchFamily="34" charset="0"/>
                </a:rPr>
                <a:t>Mo.</a:t>
              </a:r>
              <a:endParaRPr lang="en-GB" sz="1200" b="1" dirty="0">
                <a:latin typeface="Century Gothic" panose="020B0502020202020204" pitchFamily="34" charset="0"/>
              </a:endParaRPr>
            </a:p>
          </p:txBody>
        </p:sp>
        <p:sp>
          <p:nvSpPr>
            <p:cNvPr id="5" name="TextBox 4"/>
            <p:cNvSpPr txBox="1"/>
            <p:nvPr/>
          </p:nvSpPr>
          <p:spPr>
            <a:xfrm>
              <a:off x="4816696"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Di.</a:t>
              </a:r>
              <a:endParaRPr lang="en-GB" sz="1200" b="1" dirty="0">
                <a:latin typeface="Century Gothic" panose="020B0502020202020204" pitchFamily="34" charset="0"/>
              </a:endParaRPr>
            </a:p>
          </p:txBody>
        </p:sp>
        <p:sp>
          <p:nvSpPr>
            <p:cNvPr id="6" name="TextBox 5"/>
            <p:cNvSpPr txBox="1"/>
            <p:nvPr/>
          </p:nvSpPr>
          <p:spPr>
            <a:xfrm>
              <a:off x="5348134"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Mi.</a:t>
              </a:r>
              <a:endParaRPr lang="en-GB" sz="1200" b="1" dirty="0">
                <a:latin typeface="Century Gothic" panose="020B0502020202020204" pitchFamily="34" charset="0"/>
              </a:endParaRPr>
            </a:p>
          </p:txBody>
        </p:sp>
        <p:sp>
          <p:nvSpPr>
            <p:cNvPr id="7" name="TextBox 6"/>
            <p:cNvSpPr txBox="1"/>
            <p:nvPr/>
          </p:nvSpPr>
          <p:spPr>
            <a:xfrm>
              <a:off x="5858497"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Do.</a:t>
              </a:r>
              <a:endParaRPr lang="en-GB" sz="1200" b="1" dirty="0">
                <a:latin typeface="Century Gothic" panose="020B0502020202020204" pitchFamily="34" charset="0"/>
              </a:endParaRPr>
            </a:p>
          </p:txBody>
        </p:sp>
        <p:sp>
          <p:nvSpPr>
            <p:cNvPr id="8" name="TextBox 7"/>
            <p:cNvSpPr txBox="1"/>
            <p:nvPr/>
          </p:nvSpPr>
          <p:spPr>
            <a:xfrm>
              <a:off x="6385013"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Fr.</a:t>
              </a:r>
              <a:endParaRPr lang="en-GB" sz="1200" b="1" dirty="0">
                <a:latin typeface="Century Gothic" panose="020B0502020202020204" pitchFamily="34" charset="0"/>
              </a:endParaRPr>
            </a:p>
          </p:txBody>
        </p:sp>
        <p:sp>
          <p:nvSpPr>
            <p:cNvPr id="9" name="TextBox 8"/>
            <p:cNvSpPr txBox="1"/>
            <p:nvPr/>
          </p:nvSpPr>
          <p:spPr>
            <a:xfrm>
              <a:off x="6921503" y="2589165"/>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Sa.</a:t>
              </a:r>
              <a:endParaRPr lang="en-GB" sz="1200" b="1" dirty="0">
                <a:latin typeface="Century Gothic" panose="020B0502020202020204" pitchFamily="34" charset="0"/>
              </a:endParaRPr>
            </a:p>
          </p:txBody>
        </p:sp>
        <p:sp>
          <p:nvSpPr>
            <p:cNvPr id="10" name="TextBox 9"/>
            <p:cNvSpPr txBox="1"/>
            <p:nvPr/>
          </p:nvSpPr>
          <p:spPr>
            <a:xfrm>
              <a:off x="7457993" y="2581806"/>
              <a:ext cx="475003" cy="276999"/>
            </a:xfrm>
            <a:prstGeom prst="rect">
              <a:avLst/>
            </a:prstGeom>
            <a:solidFill>
              <a:schemeClr val="bg1"/>
            </a:solidFill>
          </p:spPr>
          <p:txBody>
            <a:bodyPr wrap="square" rtlCol="0">
              <a:spAutoFit/>
            </a:bodyPr>
            <a:lstStyle/>
            <a:p>
              <a:pPr algn="ctr"/>
              <a:r>
                <a:rPr lang="en-GB" sz="1200" b="1" dirty="0" err="1" smtClean="0">
                  <a:latin typeface="Century Gothic" panose="020B0502020202020204" pitchFamily="34" charset="0"/>
                </a:rPr>
                <a:t>So.</a:t>
              </a:r>
              <a:endParaRPr lang="en-GB" sz="1200" b="1" dirty="0">
                <a:latin typeface="Century Gothic" panose="020B0502020202020204" pitchFamily="34" charset="0"/>
              </a:endParaRPr>
            </a:p>
          </p:txBody>
        </p:sp>
        <p:sp>
          <p:nvSpPr>
            <p:cNvPr id="11" name="Oval 10">
              <a:extLst>
                <a:ext uri="{FF2B5EF4-FFF2-40B4-BE49-F238E27FC236}">
                  <a16:creationId xmlns:a16="http://schemas.microsoft.com/office/drawing/2014/main" xmlns="" id="{3594DC78-2F90-8940-8A75-93AF55231633}"/>
                </a:ext>
              </a:extLst>
            </p:cNvPr>
            <p:cNvSpPr/>
            <p:nvPr/>
          </p:nvSpPr>
          <p:spPr>
            <a:xfrm>
              <a:off x="6454742"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xmlns="" id="{487768CA-FAB4-7A42-A0B1-8893CD5B4D71}"/>
                </a:ext>
              </a:extLst>
            </p:cNvPr>
            <p:cNvSpPr/>
            <p:nvPr/>
          </p:nvSpPr>
          <p:spPr>
            <a:xfrm>
              <a:off x="5863747"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xmlns="" id="{90B47668-2146-934C-9AFD-F164E76B0227}"/>
                </a:ext>
              </a:extLst>
            </p:cNvPr>
            <p:cNvSpPr/>
            <p:nvPr/>
          </p:nvSpPr>
          <p:spPr>
            <a:xfrm>
              <a:off x="5921718"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xmlns="" id="{5C48B943-E1F9-1547-BEC9-30745EFE1BED}"/>
                </a:ext>
              </a:extLst>
            </p:cNvPr>
            <p:cNvSpPr/>
            <p:nvPr/>
          </p:nvSpPr>
          <p:spPr>
            <a:xfrm>
              <a:off x="48731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xmlns="" id="{52071D3F-0B83-5A46-BE1D-BD2C0D152B7F}"/>
                </a:ext>
              </a:extLst>
            </p:cNvPr>
            <p:cNvSpPr/>
            <p:nvPr/>
          </p:nvSpPr>
          <p:spPr>
            <a:xfrm>
              <a:off x="43270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xmlns="" id="{13DB5009-0312-1641-B0F8-B5C319084ECB}"/>
                </a:ext>
              </a:extLst>
            </p:cNvPr>
            <p:cNvSpPr/>
            <p:nvPr/>
          </p:nvSpPr>
          <p:spPr>
            <a:xfrm>
              <a:off x="6921503"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xmlns="" id="{F82543C9-8FFC-A74B-BCF2-665059C67DBF}"/>
                </a:ext>
              </a:extLst>
            </p:cNvPr>
            <p:cNvSpPr/>
            <p:nvPr/>
          </p:nvSpPr>
          <p:spPr>
            <a:xfrm>
              <a:off x="6921503" y="29993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xmlns="" id="{3C440835-6358-3D47-BA2F-D8571C80B6AF}"/>
                </a:ext>
              </a:extLst>
            </p:cNvPr>
            <p:cNvSpPr/>
            <p:nvPr/>
          </p:nvSpPr>
          <p:spPr>
            <a:xfrm>
              <a:off x="4873145" y="47519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xmlns="" id="{13DB5009-0312-1641-B0F8-B5C319084ECB}"/>
                </a:ext>
              </a:extLst>
            </p:cNvPr>
            <p:cNvSpPr/>
            <p:nvPr/>
          </p:nvSpPr>
          <p:spPr>
            <a:xfrm>
              <a:off x="6995633"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xmlns="" id="{13DB5009-0312-1641-B0F8-B5C319084ECB}"/>
                </a:ext>
              </a:extLst>
            </p:cNvPr>
            <p:cNvSpPr/>
            <p:nvPr/>
          </p:nvSpPr>
          <p:spPr>
            <a:xfrm>
              <a:off x="6441919" y="476473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p:cNvSpPr txBox="1"/>
          <p:nvPr/>
        </p:nvSpPr>
        <p:spPr>
          <a:xfrm>
            <a:off x="3080899" y="5312032"/>
            <a:ext cx="5414904" cy="923330"/>
          </a:xfrm>
          <a:prstGeom prst="rect">
            <a:avLst/>
          </a:prstGeom>
          <a:solidFill>
            <a:schemeClr val="bg1"/>
          </a:solidFill>
        </p:spPr>
        <p:txBody>
          <a:bodyPr wrap="square" rtlCol="0">
            <a:spAutoFit/>
          </a:bodyPr>
          <a:lstStyle/>
          <a:p>
            <a:pPr algn="ctr"/>
            <a:r>
              <a:rPr lang="en-GB" sz="5400" dirty="0" smtClean="0">
                <a:solidFill>
                  <a:schemeClr val="accent1">
                    <a:lumMod val="50000"/>
                  </a:schemeClr>
                </a:solidFill>
                <a:latin typeface="Century Gothic" panose="020B0502020202020204" pitchFamily="34" charset="0"/>
              </a:rPr>
              <a:t>oft</a:t>
            </a:r>
            <a:endParaRPr lang="en-GB" sz="5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83657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80899" y="5312032"/>
            <a:ext cx="5414904" cy="923330"/>
          </a:xfrm>
          <a:prstGeom prst="rect">
            <a:avLst/>
          </a:prstGeom>
          <a:solidFill>
            <a:schemeClr val="bg1"/>
          </a:solidFill>
        </p:spPr>
        <p:txBody>
          <a:bodyPr wrap="square" rtlCol="0">
            <a:spAutoFit/>
          </a:bodyPr>
          <a:lstStyle/>
          <a:p>
            <a:pPr algn="ctr"/>
            <a:r>
              <a:rPr lang="en-GB" sz="5400" dirty="0" smtClean="0">
                <a:solidFill>
                  <a:schemeClr val="accent1">
                    <a:lumMod val="50000"/>
                  </a:schemeClr>
                </a:solidFill>
                <a:latin typeface="Century Gothic" panose="020B0502020202020204" pitchFamily="34" charset="0"/>
              </a:rPr>
              <a:t>die </a:t>
            </a:r>
            <a:r>
              <a:rPr lang="en-GB" sz="5400" dirty="0" err="1" smtClean="0">
                <a:solidFill>
                  <a:schemeClr val="accent1">
                    <a:lumMod val="50000"/>
                  </a:schemeClr>
                </a:solidFill>
                <a:latin typeface="Century Gothic" panose="020B0502020202020204" pitchFamily="34" charset="0"/>
              </a:rPr>
              <a:t>Stadt</a:t>
            </a:r>
            <a:endParaRPr lang="en-GB" sz="5400" dirty="0">
              <a:solidFill>
                <a:schemeClr val="accent1">
                  <a:lumMod val="50000"/>
                </a:schemeClr>
              </a:solidFill>
              <a:latin typeface="Century Gothic" panose="020B0502020202020204" pitchFamily="34" charset="0"/>
            </a:endParaRPr>
          </a:p>
        </p:txBody>
      </p:sp>
      <p:sp>
        <p:nvSpPr>
          <p:cNvPr id="5" name="TextBox 4"/>
          <p:cNvSpPr txBox="1"/>
          <p:nvPr/>
        </p:nvSpPr>
        <p:spPr>
          <a:xfrm>
            <a:off x="6123356" y="6480628"/>
            <a:ext cx="3463864"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0899" y="1190232"/>
            <a:ext cx="5689544" cy="3731392"/>
          </a:xfrm>
          <a:prstGeom prst="rect">
            <a:avLst/>
          </a:prstGeom>
        </p:spPr>
      </p:pic>
    </p:spTree>
    <p:extLst>
      <p:ext uri="{BB962C8B-B14F-4D97-AF65-F5344CB8AC3E}">
        <p14:creationId xmlns:p14="http://schemas.microsoft.com/office/powerpoint/2010/main" val="234734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6356256" cy="707849"/>
          </a:xfrm>
        </p:spPr>
        <p:txBody>
          <a:bodyPr>
            <a:normAutofit/>
          </a:bodyPr>
          <a:lstStyle/>
          <a:p>
            <a:r>
              <a:rPr lang="en-GB" sz="2800" b="1" dirty="0" smtClean="0">
                <a:solidFill>
                  <a:schemeClr val="bg1"/>
                </a:solidFill>
              </a:rPr>
              <a:t>4. Self-made flashcard routines</a:t>
            </a:r>
            <a:endParaRPr lang="en-GB" sz="28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2" name="Rectangle 1"/>
          <p:cNvSpPr/>
          <p:nvPr/>
        </p:nvSpPr>
        <p:spPr>
          <a:xfrm>
            <a:off x="546847" y="1608552"/>
            <a:ext cx="9417424" cy="409548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GB" sz="2800" dirty="0">
                <a:solidFill>
                  <a:srgbClr val="4472C4">
                    <a:lumMod val="50000"/>
                  </a:srgbClr>
                </a:solidFill>
                <a:latin typeface="Century Gothic" panose="020B0502020202020204" pitchFamily="34" charset="0"/>
              </a:rPr>
              <a:t>Pupils create their own paper flashcards </a:t>
            </a:r>
            <a:br>
              <a:rPr lang="en-GB" sz="2800" dirty="0">
                <a:solidFill>
                  <a:srgbClr val="4472C4">
                    <a:lumMod val="50000"/>
                  </a:srgbClr>
                </a:solidFill>
                <a:latin typeface="Century Gothic" panose="020B0502020202020204" pitchFamily="34" charset="0"/>
              </a:rPr>
            </a:br>
            <a:r>
              <a:rPr lang="en-GB" sz="2800" dirty="0">
                <a:solidFill>
                  <a:srgbClr val="4472C4">
                    <a:lumMod val="50000"/>
                  </a:srgbClr>
                </a:solidFill>
                <a:latin typeface="Century Gothic" panose="020B0502020202020204" pitchFamily="34" charset="0"/>
              </a:rPr>
              <a:t>(English on one side, German on the other)</a:t>
            </a:r>
          </a:p>
          <a:p>
            <a:pPr marL="228600" lvl="0" indent="-228600">
              <a:lnSpc>
                <a:spcPct val="90000"/>
              </a:lnSpc>
              <a:spcBef>
                <a:spcPts val="1000"/>
              </a:spcBef>
              <a:buFont typeface="Arial" panose="020B0604020202020204" pitchFamily="34" charset="0"/>
              <a:buChar char="•"/>
            </a:pPr>
            <a:r>
              <a:rPr lang="en-GB" sz="2800" dirty="0">
                <a:solidFill>
                  <a:srgbClr val="4472C4">
                    <a:lumMod val="50000"/>
                  </a:srgbClr>
                </a:solidFill>
                <a:latin typeface="Century Gothic" panose="020B0502020202020204" pitchFamily="34" charset="0"/>
              </a:rPr>
              <a:t>Beginning with German side facing up, read the word aloud and turn it over to see the meaning</a:t>
            </a:r>
          </a:p>
          <a:p>
            <a:pPr marL="228600" lvl="0" indent="-228600">
              <a:lnSpc>
                <a:spcPct val="90000"/>
              </a:lnSpc>
              <a:spcBef>
                <a:spcPts val="1000"/>
              </a:spcBef>
              <a:buFont typeface="Arial" panose="020B0604020202020204" pitchFamily="34" charset="0"/>
              <a:buChar char="•"/>
            </a:pPr>
            <a:r>
              <a:rPr lang="en-GB" sz="2800" dirty="0">
                <a:solidFill>
                  <a:srgbClr val="4472C4">
                    <a:lumMod val="50000"/>
                  </a:srgbClr>
                </a:solidFill>
                <a:latin typeface="Century Gothic" panose="020B0502020202020204" pitchFamily="34" charset="0"/>
              </a:rPr>
              <a:t>Repeat 2-3 times with each word, then move to the next one</a:t>
            </a:r>
          </a:p>
          <a:p>
            <a:pPr marL="228600" lvl="0" indent="-228600">
              <a:lnSpc>
                <a:spcPct val="90000"/>
              </a:lnSpc>
              <a:spcBef>
                <a:spcPts val="1000"/>
              </a:spcBef>
              <a:buFont typeface="Arial" panose="020B0604020202020204" pitchFamily="34" charset="0"/>
              <a:buChar char="•"/>
            </a:pPr>
            <a:r>
              <a:rPr lang="en-GB" sz="2800" dirty="0">
                <a:solidFill>
                  <a:srgbClr val="4472C4">
                    <a:lumMod val="50000"/>
                  </a:srgbClr>
                </a:solidFill>
                <a:latin typeface="Century Gothic" panose="020B0502020202020204" pitchFamily="34" charset="0"/>
              </a:rPr>
              <a:t>After the third word, re-visit the first and second words and try to recall their meaning</a:t>
            </a:r>
          </a:p>
          <a:p>
            <a:pPr marL="228600" lvl="0" indent="-228600">
              <a:lnSpc>
                <a:spcPct val="90000"/>
              </a:lnSpc>
              <a:spcBef>
                <a:spcPts val="1000"/>
              </a:spcBef>
              <a:buFont typeface="Arial" panose="020B0604020202020204" pitchFamily="34" charset="0"/>
              <a:buChar char="•"/>
            </a:pPr>
            <a:r>
              <a:rPr lang="en-GB" sz="2800" dirty="0">
                <a:solidFill>
                  <a:srgbClr val="4472C4">
                    <a:lumMod val="50000"/>
                  </a:srgbClr>
                </a:solidFill>
                <a:latin typeface="Century Gothic" panose="020B0502020202020204" pitchFamily="34" charset="0"/>
              </a:rPr>
              <a:t>Build up until all words have been practised</a:t>
            </a:r>
          </a:p>
        </p:txBody>
      </p:sp>
    </p:spTree>
    <p:extLst>
      <p:ext uri="{BB962C8B-B14F-4D97-AF65-F5344CB8AC3E}">
        <p14:creationId xmlns:p14="http://schemas.microsoft.com/office/powerpoint/2010/main" val="3986338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6356256" cy="707849"/>
          </a:xfrm>
        </p:spPr>
        <p:txBody>
          <a:bodyPr>
            <a:normAutofit/>
          </a:bodyPr>
          <a:lstStyle/>
          <a:p>
            <a:r>
              <a:rPr lang="en-GB" sz="2800" b="1" dirty="0" smtClean="0">
                <a:solidFill>
                  <a:schemeClr val="bg1"/>
                </a:solidFill>
              </a:rPr>
              <a:t>5. Text / Story presentation</a:t>
            </a:r>
            <a:endParaRPr lang="en-GB" sz="28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7" name="Content Placeholder 2"/>
          <p:cNvSpPr>
            <a:spLocks noGrp="1"/>
          </p:cNvSpPr>
          <p:nvPr>
            <p:ph idx="1"/>
          </p:nvPr>
        </p:nvSpPr>
        <p:spPr>
          <a:xfrm>
            <a:off x="1733975" y="1450302"/>
            <a:ext cx="8493760" cy="4900295"/>
          </a:xfrm>
        </p:spPr>
        <p:txBody>
          <a:bodyPr>
            <a:normAutofit fontScale="92500"/>
          </a:bodyPr>
          <a:lstStyle/>
          <a:p>
            <a:pPr marL="0" indent="0">
              <a:lnSpc>
                <a:spcPct val="200000"/>
              </a:lnSpc>
              <a:buNone/>
            </a:pPr>
            <a:r>
              <a:rPr lang="en-GB" dirty="0" err="1"/>
              <a:t>Unterwegs</a:t>
            </a:r>
            <a:r>
              <a:rPr lang="en-GB" dirty="0"/>
              <a:t/>
            </a:r>
            <a:br>
              <a:rPr lang="en-GB" dirty="0"/>
            </a:br>
            <a:r>
              <a:rPr lang="en-GB" dirty="0"/>
              <a:t>Ich </a:t>
            </a:r>
            <a:r>
              <a:rPr lang="en-GB" dirty="0" err="1"/>
              <a:t>kann</a:t>
            </a:r>
            <a:r>
              <a:rPr lang="en-GB" dirty="0"/>
              <a:t> </a:t>
            </a:r>
            <a:r>
              <a:rPr lang="en-GB" dirty="0" err="1"/>
              <a:t>jetzt</a:t>
            </a:r>
            <a:r>
              <a:rPr lang="en-GB" dirty="0"/>
              <a:t> </a:t>
            </a:r>
            <a:r>
              <a:rPr lang="en-GB" b="1" dirty="0">
                <a:solidFill>
                  <a:srgbClr val="EA5F00"/>
                </a:solidFill>
              </a:rPr>
              <a:t>Auto</a:t>
            </a:r>
            <a:r>
              <a:rPr lang="en-GB" dirty="0"/>
              <a:t> </a:t>
            </a:r>
            <a:r>
              <a:rPr lang="en-GB" b="1" dirty="0" err="1">
                <a:solidFill>
                  <a:srgbClr val="EA5F00"/>
                </a:solidFill>
              </a:rPr>
              <a:t>fahren</a:t>
            </a:r>
            <a:r>
              <a:rPr lang="en-GB" dirty="0"/>
              <a:t> und das </a:t>
            </a:r>
            <a:r>
              <a:rPr lang="en-GB" dirty="0" err="1"/>
              <a:t>ist</a:t>
            </a:r>
            <a:r>
              <a:rPr lang="en-GB" dirty="0"/>
              <a:t> toll! Ich </a:t>
            </a:r>
            <a:r>
              <a:rPr lang="en-GB" dirty="0" err="1"/>
              <a:t>liebe</a:t>
            </a:r>
            <a:r>
              <a:rPr lang="en-GB" dirty="0"/>
              <a:t> </a:t>
            </a:r>
            <a:r>
              <a:rPr lang="en-GB" dirty="0" err="1"/>
              <a:t>mein</a:t>
            </a:r>
            <a:r>
              <a:rPr lang="en-GB" dirty="0"/>
              <a:t> </a:t>
            </a:r>
            <a:r>
              <a:rPr lang="en-GB" b="1" dirty="0" err="1">
                <a:solidFill>
                  <a:srgbClr val="EA5F00"/>
                </a:solidFill>
              </a:rPr>
              <a:t>Fahrrad</a:t>
            </a:r>
            <a:r>
              <a:rPr lang="en-GB" dirty="0"/>
              <a:t>, </a:t>
            </a:r>
            <a:r>
              <a:rPr lang="en-GB" dirty="0" err="1"/>
              <a:t>aber</a:t>
            </a:r>
            <a:r>
              <a:rPr lang="en-GB" dirty="0"/>
              <a:t> </a:t>
            </a:r>
            <a:r>
              <a:rPr lang="en-GB" dirty="0" err="1"/>
              <a:t>es</a:t>
            </a:r>
            <a:r>
              <a:rPr lang="en-GB" dirty="0"/>
              <a:t> </a:t>
            </a:r>
            <a:r>
              <a:rPr lang="en-GB" dirty="0" err="1"/>
              <a:t>ist</a:t>
            </a:r>
            <a:r>
              <a:rPr lang="en-GB" dirty="0"/>
              <a:t> </a:t>
            </a:r>
            <a:r>
              <a:rPr lang="en-GB" b="1" dirty="0" err="1">
                <a:solidFill>
                  <a:srgbClr val="EA5F00"/>
                </a:solidFill>
              </a:rPr>
              <a:t>langsam</a:t>
            </a:r>
            <a:r>
              <a:rPr lang="en-GB" dirty="0"/>
              <a:t>. Ich </a:t>
            </a:r>
            <a:r>
              <a:rPr lang="en-GB" b="1" dirty="0" err="1">
                <a:solidFill>
                  <a:srgbClr val="EA5F00"/>
                </a:solidFill>
              </a:rPr>
              <a:t>nehme</a:t>
            </a:r>
            <a:r>
              <a:rPr lang="en-GB" dirty="0"/>
              <a:t> </a:t>
            </a:r>
            <a:r>
              <a:rPr lang="en-GB" dirty="0" err="1"/>
              <a:t>manchmal</a:t>
            </a:r>
            <a:r>
              <a:rPr lang="en-GB" dirty="0"/>
              <a:t> </a:t>
            </a:r>
            <a:r>
              <a:rPr lang="en-GB" dirty="0" err="1"/>
              <a:t>auch</a:t>
            </a:r>
            <a:r>
              <a:rPr lang="en-GB" dirty="0"/>
              <a:t> </a:t>
            </a:r>
            <a:r>
              <a:rPr lang="en-GB" b="1" dirty="0">
                <a:solidFill>
                  <a:srgbClr val="EA5F00"/>
                </a:solidFill>
              </a:rPr>
              <a:t>den Zug </a:t>
            </a:r>
            <a:r>
              <a:rPr lang="en-GB" dirty="0"/>
              <a:t>und </a:t>
            </a:r>
            <a:r>
              <a:rPr lang="en-GB" b="1" dirty="0" err="1">
                <a:solidFill>
                  <a:srgbClr val="EA5F00"/>
                </a:solidFill>
              </a:rPr>
              <a:t>fahre</a:t>
            </a:r>
            <a:r>
              <a:rPr lang="en-GB" dirty="0"/>
              <a:t> in </a:t>
            </a:r>
            <a:r>
              <a:rPr lang="en-GB" b="1" dirty="0">
                <a:solidFill>
                  <a:srgbClr val="EA5F00"/>
                </a:solidFill>
              </a:rPr>
              <a:t>die Stadt</a:t>
            </a:r>
            <a:r>
              <a:rPr lang="en-GB" dirty="0"/>
              <a:t>. </a:t>
            </a:r>
            <a:r>
              <a:rPr lang="en-GB" b="1" dirty="0">
                <a:solidFill>
                  <a:srgbClr val="EA5F00"/>
                </a:solidFill>
              </a:rPr>
              <a:t>Der Zug </a:t>
            </a:r>
            <a:r>
              <a:rPr lang="en-GB" dirty="0" err="1"/>
              <a:t>ist</a:t>
            </a:r>
            <a:r>
              <a:rPr lang="en-GB" dirty="0"/>
              <a:t> </a:t>
            </a:r>
            <a:r>
              <a:rPr lang="en-GB" dirty="0" err="1"/>
              <a:t>normalerweise</a:t>
            </a:r>
            <a:r>
              <a:rPr lang="en-GB" dirty="0"/>
              <a:t> </a:t>
            </a:r>
            <a:r>
              <a:rPr lang="en-GB" b="1" dirty="0" err="1">
                <a:solidFill>
                  <a:srgbClr val="EA5F00"/>
                </a:solidFill>
              </a:rPr>
              <a:t>schnell</a:t>
            </a:r>
            <a:r>
              <a:rPr lang="en-GB" dirty="0"/>
              <a:t>, </a:t>
            </a:r>
            <a:r>
              <a:rPr lang="en-GB" dirty="0" err="1"/>
              <a:t>aber</a:t>
            </a:r>
            <a:r>
              <a:rPr lang="en-GB" dirty="0"/>
              <a:t> </a:t>
            </a:r>
            <a:r>
              <a:rPr lang="en-GB" b="1" dirty="0">
                <a:solidFill>
                  <a:srgbClr val="EA5F00"/>
                </a:solidFill>
              </a:rPr>
              <a:t>oft </a:t>
            </a:r>
            <a:r>
              <a:rPr lang="en-GB" b="1" dirty="0" err="1">
                <a:solidFill>
                  <a:srgbClr val="EA5F00"/>
                </a:solidFill>
              </a:rPr>
              <a:t>zu</a:t>
            </a:r>
            <a:r>
              <a:rPr lang="en-GB" dirty="0"/>
              <a:t> </a:t>
            </a:r>
            <a:r>
              <a:rPr lang="en-GB" b="1" dirty="0" err="1">
                <a:solidFill>
                  <a:srgbClr val="EA5F00"/>
                </a:solidFill>
              </a:rPr>
              <a:t>spät</a:t>
            </a:r>
            <a:r>
              <a:rPr lang="en-GB" dirty="0"/>
              <a:t>. </a:t>
            </a:r>
          </a:p>
        </p:txBody>
      </p:sp>
      <p:sp>
        <p:nvSpPr>
          <p:cNvPr id="8" name="Action Button: Forward or Next 7">
            <a:hlinkClick r:id="" action="ppaction://noaction" highlightClick="1">
              <a:snd r:embed="rId5" name="German_Unterwegs.wav"/>
            </a:hlinkClick>
          </p:cNvPr>
          <p:cNvSpPr/>
          <p:nvPr/>
        </p:nvSpPr>
        <p:spPr>
          <a:xfrm>
            <a:off x="11145328" y="296863"/>
            <a:ext cx="828136" cy="867128"/>
          </a:xfrm>
          <a:prstGeom prst="actionButtonForwardNex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1190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3745089" cy="707849"/>
          </a:xfrm>
        </p:spPr>
        <p:txBody>
          <a:bodyPr>
            <a:normAutofit/>
          </a:bodyPr>
          <a:lstStyle/>
          <a:p>
            <a:r>
              <a:rPr lang="en-GB" sz="3600" b="1" dirty="0" smtClean="0">
                <a:solidFill>
                  <a:schemeClr val="bg1"/>
                </a:solidFill>
              </a:rPr>
              <a:t>Consolidation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2" name="Rectangle 1"/>
          <p:cNvSpPr/>
          <p:nvPr/>
        </p:nvSpPr>
        <p:spPr>
          <a:xfrm>
            <a:off x="672351" y="1512801"/>
            <a:ext cx="10542495" cy="3662541"/>
          </a:xfrm>
          <a:prstGeom prst="rect">
            <a:avLst/>
          </a:prstGeom>
        </p:spPr>
        <p:txBody>
          <a:bodyPr wrap="square">
            <a:spAutoFit/>
          </a:bodyPr>
          <a:lstStyle/>
          <a:p>
            <a:pPr marL="228600" lvl="0" indent="-228600">
              <a:lnSpc>
                <a:spcPct val="150000"/>
              </a:lnSpc>
              <a:spcBef>
                <a:spcPts val="1000"/>
              </a:spcBef>
              <a:buFont typeface="Arial" panose="020B0604020202020204" pitchFamily="34" charset="0"/>
              <a:buChar char="•"/>
            </a:pPr>
            <a:r>
              <a:rPr lang="en-GB" sz="2800" dirty="0">
                <a:solidFill>
                  <a:srgbClr val="4472C4">
                    <a:lumMod val="50000"/>
                  </a:srgbClr>
                </a:solidFill>
                <a:latin typeface="Century Gothic" panose="020B0502020202020204" pitchFamily="34" charset="0"/>
              </a:rPr>
              <a:t>Individual word level tasks </a:t>
            </a:r>
            <a:br>
              <a:rPr lang="en-GB" sz="2800" dirty="0">
                <a:solidFill>
                  <a:srgbClr val="4472C4">
                    <a:lumMod val="50000"/>
                  </a:srgbClr>
                </a:solidFill>
                <a:latin typeface="Century Gothic" panose="020B0502020202020204" pitchFamily="34" charset="0"/>
              </a:rPr>
            </a:br>
            <a:r>
              <a:rPr lang="en-GB" sz="2600" i="1" dirty="0">
                <a:solidFill>
                  <a:srgbClr val="4472C4">
                    <a:lumMod val="50000"/>
                  </a:srgbClr>
                </a:solidFill>
                <a:latin typeface="Century Gothic" panose="020B0502020202020204" pitchFamily="34" charset="0"/>
              </a:rPr>
              <a:t>(e.g. L1:L2 table completion, Look-Say-Cover-Write-Check)</a:t>
            </a:r>
          </a:p>
          <a:p>
            <a:pPr marL="228600" lvl="0" indent="-228600">
              <a:lnSpc>
                <a:spcPct val="150000"/>
              </a:lnSpc>
              <a:spcBef>
                <a:spcPts val="1000"/>
              </a:spcBef>
              <a:buFont typeface="Arial" panose="020B0604020202020204" pitchFamily="34" charset="0"/>
              <a:buChar char="•"/>
            </a:pPr>
            <a:r>
              <a:rPr lang="en-GB" sz="2800" dirty="0">
                <a:solidFill>
                  <a:srgbClr val="4472C4">
                    <a:lumMod val="50000"/>
                  </a:srgbClr>
                </a:solidFill>
                <a:latin typeface="Century Gothic" panose="020B0502020202020204" pitchFamily="34" charset="0"/>
              </a:rPr>
              <a:t>Listening tasks</a:t>
            </a:r>
          </a:p>
          <a:p>
            <a:pPr marL="228600" lvl="0" indent="-228600">
              <a:lnSpc>
                <a:spcPct val="150000"/>
              </a:lnSpc>
              <a:spcBef>
                <a:spcPts val="1000"/>
              </a:spcBef>
              <a:buFont typeface="Arial" panose="020B0604020202020204" pitchFamily="34" charset="0"/>
              <a:buChar char="•"/>
            </a:pPr>
            <a:r>
              <a:rPr lang="en-GB" sz="2800" dirty="0">
                <a:solidFill>
                  <a:srgbClr val="4472C4">
                    <a:lumMod val="50000"/>
                  </a:srgbClr>
                </a:solidFill>
                <a:latin typeface="Century Gothic" panose="020B0502020202020204" pitchFamily="34" charset="0"/>
              </a:rPr>
              <a:t>Sentence-completion tasks</a:t>
            </a:r>
          </a:p>
          <a:p>
            <a:pPr marL="228600" lvl="0" indent="-228600">
              <a:lnSpc>
                <a:spcPct val="150000"/>
              </a:lnSpc>
              <a:spcBef>
                <a:spcPts val="1000"/>
              </a:spcBef>
              <a:buFont typeface="Arial" panose="020B0604020202020204" pitchFamily="34" charset="0"/>
              <a:buChar char="•"/>
            </a:pPr>
            <a:r>
              <a:rPr lang="en-GB" sz="2800" dirty="0">
                <a:solidFill>
                  <a:srgbClr val="4472C4">
                    <a:lumMod val="50000"/>
                  </a:srgbClr>
                </a:solidFill>
                <a:latin typeface="Century Gothic" panose="020B0502020202020204" pitchFamily="34" charset="0"/>
              </a:rPr>
              <a:t>Sentence-level production tasks</a:t>
            </a:r>
          </a:p>
        </p:txBody>
      </p:sp>
    </p:spTree>
    <p:extLst>
      <p:ext uri="{BB962C8B-B14F-4D97-AF65-F5344CB8AC3E}">
        <p14:creationId xmlns:p14="http://schemas.microsoft.com/office/powerpoint/2010/main" val="898529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7174"/>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266171" y="283984"/>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smtClean="0">
                <a:solidFill>
                  <a:prstClr val="white"/>
                </a:solidFill>
              </a:rPr>
              <a:t>Stages of vocabulary learning</a:t>
            </a:r>
            <a:endParaRPr lang="en-GB" sz="2800" b="1" dirty="0">
              <a:solidFill>
                <a:prstClr val="white"/>
              </a:solidFill>
            </a:endParaRPr>
          </a:p>
        </p:txBody>
      </p:sp>
      <p:sp>
        <p:nvSpPr>
          <p:cNvPr id="7" name="Content Placeholder 4"/>
          <p:cNvSpPr>
            <a:spLocks noGrp="1"/>
          </p:cNvSpPr>
          <p:nvPr>
            <p:ph idx="1"/>
          </p:nvPr>
        </p:nvSpPr>
        <p:spPr>
          <a:xfrm>
            <a:off x="950382" y="1520825"/>
            <a:ext cx="10632017" cy="4351338"/>
          </a:xfrm>
        </p:spPr>
        <p:txBody>
          <a:bodyPr/>
          <a:lstStyle/>
          <a:p>
            <a:pPr marL="514350" indent="-514350">
              <a:buFont typeface="+mj-lt"/>
              <a:buAutoNum type="arabicPeriod"/>
            </a:pPr>
            <a:r>
              <a:rPr lang="en-GB" b="1" dirty="0">
                <a:solidFill>
                  <a:srgbClr val="EA5F00"/>
                </a:solidFill>
              </a:rPr>
              <a:t>Introduction </a:t>
            </a:r>
            <a:r>
              <a:rPr lang="en-GB" dirty="0"/>
              <a:t/>
            </a:r>
            <a:br>
              <a:rPr lang="en-GB" dirty="0"/>
            </a:br>
            <a:r>
              <a:rPr lang="en-GB" sz="2400" i="1" dirty="0"/>
              <a:t>(i.e. first encounters with new words, and initial memorisation routines)</a:t>
            </a:r>
          </a:p>
          <a:p>
            <a:pPr marL="514350" indent="-514350">
              <a:buFont typeface="+mj-lt"/>
              <a:buAutoNum type="arabicPeriod"/>
            </a:pPr>
            <a:r>
              <a:rPr lang="en-GB" b="1" dirty="0">
                <a:solidFill>
                  <a:srgbClr val="EA5F00"/>
                </a:solidFill>
              </a:rPr>
              <a:t>Consolidation</a:t>
            </a:r>
            <a:r>
              <a:rPr lang="en-GB" dirty="0"/>
              <a:t> </a:t>
            </a:r>
            <a:br>
              <a:rPr lang="en-GB" dirty="0"/>
            </a:br>
            <a:r>
              <a:rPr lang="en-GB" sz="2400" i="1" dirty="0"/>
              <a:t>(i.e. speed of retrieval building, controlled production, e.g. sentence-building)</a:t>
            </a:r>
          </a:p>
          <a:p>
            <a:pPr marL="514350" indent="-514350">
              <a:buFont typeface="+mj-lt"/>
              <a:buAutoNum type="arabicPeriod"/>
            </a:pPr>
            <a:r>
              <a:rPr lang="en-GB" b="1" dirty="0">
                <a:solidFill>
                  <a:srgbClr val="EA5F00"/>
                </a:solidFill>
              </a:rPr>
              <a:t>Developing use </a:t>
            </a:r>
            <a:r>
              <a:rPr lang="en-GB" dirty="0"/>
              <a:t/>
            </a:r>
            <a:br>
              <a:rPr lang="en-GB" dirty="0"/>
            </a:br>
            <a:r>
              <a:rPr lang="en-GB" sz="2400" i="1" dirty="0"/>
              <a:t>(i.e. revisiting across different contexts, modalities, synthesising with previously-learnt language)</a:t>
            </a:r>
          </a:p>
          <a:p>
            <a:pPr marL="514350" indent="-514350">
              <a:buFont typeface="+mj-lt"/>
              <a:buAutoNum type="arabicPeriod"/>
            </a:pPr>
            <a:r>
              <a:rPr lang="en-GB" b="1" dirty="0">
                <a:solidFill>
                  <a:srgbClr val="EA5F00"/>
                </a:solidFill>
              </a:rPr>
              <a:t>Assessment</a:t>
            </a:r>
          </a:p>
        </p:txBody>
      </p:sp>
      <p:sp>
        <p:nvSpPr>
          <p:cNvPr id="8" name="Rounded Rectangle 7"/>
          <p:cNvSpPr/>
          <p:nvPr/>
        </p:nvSpPr>
        <p:spPr>
          <a:xfrm>
            <a:off x="8319563" y="226053"/>
            <a:ext cx="3674853" cy="134572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Topic-based vocabulary lists of one single word class are not </a:t>
            </a:r>
            <a:r>
              <a:rPr lang="en-GB" sz="2000" b="1" dirty="0" smtClean="0">
                <a:latin typeface="Century Gothic" panose="020B0502020202020204" pitchFamily="34" charset="0"/>
              </a:rPr>
              <a:t>optimal.</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15575215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9574306"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0" y="294041"/>
            <a:ext cx="8068235"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altLang="en-US" sz="2800" b="1" dirty="0">
                <a:solidFill>
                  <a:schemeClr val="bg1"/>
                </a:solidFill>
                <a:ea typeface="SimSun" panose="02010600030101010101" pitchFamily="2" charset="-122"/>
                <a:cs typeface="Times New Roman" panose="02020603050405020304" pitchFamily="18" charset="0"/>
              </a:rPr>
              <a:t>1a) Give the meanings of the following words:</a:t>
            </a:r>
            <a:endParaRPr lang="en-GB" altLang="en-US" sz="2800" b="1"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539050588"/>
              </p:ext>
            </p:extLst>
          </p:nvPr>
        </p:nvGraphicFramePr>
        <p:xfrm>
          <a:off x="1251628" y="2289408"/>
          <a:ext cx="9492572" cy="2348106"/>
        </p:xfrm>
        <a:graphic>
          <a:graphicData uri="http://schemas.openxmlformats.org/drawingml/2006/table">
            <a:tbl>
              <a:tblPr firstRow="1" firstCol="1" bandRow="1">
                <a:tableStyleId>{5940675A-B579-460E-94D1-54222C63F5DA}</a:tableStyleId>
              </a:tblPr>
              <a:tblGrid>
                <a:gridCol w="660709">
                  <a:extLst>
                    <a:ext uri="{9D8B030D-6E8A-4147-A177-3AD203B41FA5}">
                      <a16:colId xmlns:a16="http://schemas.microsoft.com/office/drawing/2014/main" xmlns="" val="20000"/>
                    </a:ext>
                  </a:extLst>
                </a:gridCol>
                <a:gridCol w="1886707">
                  <a:extLst>
                    <a:ext uri="{9D8B030D-6E8A-4147-A177-3AD203B41FA5}">
                      <a16:colId xmlns:a16="http://schemas.microsoft.com/office/drawing/2014/main" xmlns="" val="20001"/>
                    </a:ext>
                  </a:extLst>
                </a:gridCol>
                <a:gridCol w="1443445">
                  <a:extLst>
                    <a:ext uri="{9D8B030D-6E8A-4147-A177-3AD203B41FA5}">
                      <a16:colId xmlns:a16="http://schemas.microsoft.com/office/drawing/2014/main" xmlns="" val="20002"/>
                    </a:ext>
                  </a:extLst>
                </a:gridCol>
                <a:gridCol w="420531">
                  <a:extLst>
                    <a:ext uri="{9D8B030D-6E8A-4147-A177-3AD203B41FA5}">
                      <a16:colId xmlns:a16="http://schemas.microsoft.com/office/drawing/2014/main" xmlns="" val="20003"/>
                    </a:ext>
                  </a:extLst>
                </a:gridCol>
                <a:gridCol w="625114">
                  <a:extLst>
                    <a:ext uri="{9D8B030D-6E8A-4147-A177-3AD203B41FA5}">
                      <a16:colId xmlns:a16="http://schemas.microsoft.com/office/drawing/2014/main" xmlns="" val="20004"/>
                    </a:ext>
                  </a:extLst>
                </a:gridCol>
                <a:gridCol w="1988998">
                  <a:extLst>
                    <a:ext uri="{9D8B030D-6E8A-4147-A177-3AD203B41FA5}">
                      <a16:colId xmlns:a16="http://schemas.microsoft.com/office/drawing/2014/main" xmlns="" val="20005"/>
                    </a:ext>
                  </a:extLst>
                </a:gridCol>
                <a:gridCol w="2102655">
                  <a:extLst>
                    <a:ext uri="{9D8B030D-6E8A-4147-A177-3AD203B41FA5}">
                      <a16:colId xmlns:a16="http://schemas.microsoft.com/office/drawing/2014/main" xmlns="" val="20006"/>
                    </a:ext>
                  </a:extLst>
                </a:gridCol>
                <a:gridCol w="364413">
                  <a:extLst>
                    <a:ext uri="{9D8B030D-6E8A-4147-A177-3AD203B41FA5}">
                      <a16:colId xmlns:a16="http://schemas.microsoft.com/office/drawing/2014/main" xmlns="" val="20007"/>
                    </a:ext>
                  </a:extLst>
                </a:gridCol>
              </a:tblGrid>
              <a:tr h="148590">
                <a:tc>
                  <a:txBody>
                    <a:bodyPr/>
                    <a:lstStyle/>
                    <a:p>
                      <a:pPr algn="l">
                        <a:lnSpc>
                          <a:spcPct val="107000"/>
                        </a:lnSpc>
                        <a:spcAft>
                          <a:spcPts val="0"/>
                        </a:spcAft>
                        <a:tabLst>
                          <a:tab pos="675640" algn="l"/>
                        </a:tabLst>
                      </a:pPr>
                      <a:r>
                        <a:rPr lang="en-GB" sz="2400" i="0" dirty="0" err="1">
                          <a:solidFill>
                            <a:schemeClr val="accent1">
                              <a:lumMod val="50000"/>
                            </a:schemeClr>
                          </a:solidFill>
                          <a:effectLst/>
                          <a:latin typeface="Century Gothic" panose="020B0502020202020204" pitchFamily="34" charset="0"/>
                        </a:rPr>
                        <a:t>eg</a:t>
                      </a:r>
                      <a:endParaRPr lang="en-GB" sz="2400" i="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i="0" dirty="0">
                          <a:solidFill>
                            <a:schemeClr val="accent1">
                              <a:lumMod val="50000"/>
                            </a:schemeClr>
                          </a:solidFill>
                          <a:effectLst/>
                          <a:latin typeface="Century Gothic" panose="020B0502020202020204" pitchFamily="34" charset="0"/>
                        </a:rPr>
                        <a:t>der Bus</a:t>
                      </a:r>
                      <a:endParaRPr lang="en-GB" sz="2400" i="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i="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bus</a:t>
                      </a:r>
                    </a:p>
                  </a:txBody>
                  <a:tcPr marL="68580" marR="68580" marT="0" marB="0"/>
                </a:tc>
                <a:tc>
                  <a:txBody>
                    <a:bodyPr/>
                    <a:lstStyle/>
                    <a:p>
                      <a:pPr algn="l">
                        <a:lnSpc>
                          <a:spcPct val="107000"/>
                        </a:lnSpc>
                        <a:spcAft>
                          <a:spcPts val="0"/>
                        </a:spcAft>
                        <a:tabLst>
                          <a:tab pos="675640" algn="l"/>
                        </a:tabLst>
                      </a:pPr>
                      <a:r>
                        <a:rPr lang="en-GB" sz="2400" b="1" dirty="0">
                          <a:solidFill>
                            <a:schemeClr val="accent1">
                              <a:lumMod val="50000"/>
                            </a:schemeClr>
                          </a:solidFill>
                          <a:effectLst/>
                          <a:latin typeface="Bookshelf Symbol 7" panose="05010101010101010101" pitchFamily="2" charset="2"/>
                          <a:ea typeface="SimSun" panose="02010600030101010101" pitchFamily="2" charset="-122"/>
                          <a:cs typeface="Times New Roman" panose="02020603050405020304" pitchFamily="18" charset="0"/>
                        </a:rPr>
                        <a:t>p</a:t>
                      </a: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148590">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1</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Auto</a:t>
                      </a: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6</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fahren</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148590">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2</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die Stadt</a:t>
                      </a: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7</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schnell</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148590">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3</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der Zug</a:t>
                      </a: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8</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t>
                      </a:r>
                      <a:r>
                        <a:rPr lang="en-GB" sz="24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148590">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4</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nehmen</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9</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spät</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148590">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5</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oft</a:t>
                      </a: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10</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langsam</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a:solidFill>
                            <a:schemeClr val="accent1">
                              <a:lumMod val="50000"/>
                            </a:schemeClr>
                          </a:solidFill>
                          <a:effectLst/>
                          <a:latin typeface="Century Gothic" panose="020B0502020202020204" pitchFamily="34" charset="0"/>
                        </a:rPr>
                        <a:t> </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1251919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9574306"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0" y="294041"/>
            <a:ext cx="8068235"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altLang="en-US" sz="2800" b="1" dirty="0">
                <a:solidFill>
                  <a:schemeClr val="bg1"/>
                </a:solidFill>
                <a:ea typeface="SimSun" panose="02010600030101010101" pitchFamily="2" charset="-122"/>
                <a:cs typeface="Times New Roman" panose="02020603050405020304" pitchFamily="18" charset="0"/>
              </a:rPr>
              <a:t>1a) Give the </a:t>
            </a:r>
            <a:r>
              <a:rPr lang="en-GB" altLang="en-US" sz="2800" b="1" dirty="0" smtClean="0">
                <a:solidFill>
                  <a:schemeClr val="bg1"/>
                </a:solidFill>
                <a:ea typeface="SimSun" panose="02010600030101010101" pitchFamily="2" charset="-122"/>
                <a:cs typeface="Times New Roman" panose="02020603050405020304" pitchFamily="18" charset="0"/>
              </a:rPr>
              <a:t>correct German spellings</a:t>
            </a:r>
            <a:endParaRPr lang="en-GB" altLang="en-US" sz="2800" b="1" dirty="0">
              <a:solidFill>
                <a:schemeClr val="bg1"/>
              </a:solidFill>
            </a:endParaRPr>
          </a:p>
        </p:txBody>
      </p:sp>
      <p:sp>
        <p:nvSpPr>
          <p:cNvPr id="5" name="Rectangle 2"/>
          <p:cNvSpPr>
            <a:spLocks noChangeArrowheads="1"/>
          </p:cNvSpPr>
          <p:nvPr/>
        </p:nvSpPr>
        <p:spPr bwMode="auto">
          <a:xfrm>
            <a:off x="699247" y="1568250"/>
            <a:ext cx="112148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76275" algn="l"/>
              </a:tabLst>
              <a:defRPr>
                <a:solidFill>
                  <a:schemeClr val="tx1"/>
                </a:solidFill>
                <a:latin typeface="Arial" panose="020B0604020202020204" pitchFamily="34" charset="0"/>
              </a:defRPr>
            </a:lvl1pPr>
            <a:lvl2pPr eaLnBrk="0" fontAlgn="base" hangingPunct="0">
              <a:spcBef>
                <a:spcPct val="0"/>
              </a:spcBef>
              <a:spcAft>
                <a:spcPct val="0"/>
              </a:spcAft>
              <a:tabLst>
                <a:tab pos="676275" algn="l"/>
              </a:tabLst>
              <a:defRPr>
                <a:solidFill>
                  <a:schemeClr val="tx1"/>
                </a:solidFill>
                <a:latin typeface="Arial" panose="020B0604020202020204" pitchFamily="34" charset="0"/>
              </a:defRPr>
            </a:lvl2pPr>
            <a:lvl3pPr eaLnBrk="0" fontAlgn="base" hangingPunct="0">
              <a:spcBef>
                <a:spcPct val="0"/>
              </a:spcBef>
              <a:spcAft>
                <a:spcPct val="0"/>
              </a:spcAft>
              <a:tabLst>
                <a:tab pos="676275" algn="l"/>
              </a:tabLst>
              <a:defRPr>
                <a:solidFill>
                  <a:schemeClr val="tx1"/>
                </a:solidFill>
                <a:latin typeface="Arial" panose="020B0604020202020204" pitchFamily="34" charset="0"/>
              </a:defRPr>
            </a:lvl3pPr>
            <a:lvl4pPr eaLnBrk="0" fontAlgn="base" hangingPunct="0">
              <a:spcBef>
                <a:spcPct val="0"/>
              </a:spcBef>
              <a:spcAft>
                <a:spcPct val="0"/>
              </a:spcAft>
              <a:tabLst>
                <a:tab pos="676275" algn="l"/>
              </a:tabLst>
              <a:defRPr>
                <a:solidFill>
                  <a:schemeClr val="tx1"/>
                </a:solidFill>
                <a:latin typeface="Arial" panose="020B0604020202020204" pitchFamily="34" charset="0"/>
              </a:defRPr>
            </a:lvl4pPr>
            <a:lvl5pPr eaLnBrk="0" fontAlgn="base" hangingPunct="0">
              <a:spcBef>
                <a:spcPct val="0"/>
              </a:spcBef>
              <a:spcAft>
                <a:spcPct val="0"/>
              </a:spcAft>
              <a:tabLst>
                <a:tab pos="676275" algn="l"/>
              </a:tabLst>
              <a:defRPr>
                <a:solidFill>
                  <a:schemeClr val="tx1"/>
                </a:solidFill>
                <a:latin typeface="Arial" panose="020B0604020202020204" pitchFamily="34" charset="0"/>
              </a:defRPr>
            </a:lvl5pPr>
            <a:lvl6pPr eaLnBrk="0" fontAlgn="base" hangingPunct="0">
              <a:spcBef>
                <a:spcPct val="0"/>
              </a:spcBef>
              <a:spcAft>
                <a:spcPct val="0"/>
              </a:spcAft>
              <a:tabLst>
                <a:tab pos="676275" algn="l"/>
              </a:tabLst>
              <a:defRPr>
                <a:solidFill>
                  <a:schemeClr val="tx1"/>
                </a:solidFill>
                <a:latin typeface="Arial" panose="020B0604020202020204" pitchFamily="34" charset="0"/>
              </a:defRPr>
            </a:lvl6pPr>
            <a:lvl7pPr eaLnBrk="0" fontAlgn="base" hangingPunct="0">
              <a:spcBef>
                <a:spcPct val="0"/>
              </a:spcBef>
              <a:spcAft>
                <a:spcPct val="0"/>
              </a:spcAft>
              <a:tabLst>
                <a:tab pos="676275" algn="l"/>
              </a:tabLst>
              <a:defRPr>
                <a:solidFill>
                  <a:schemeClr val="tx1"/>
                </a:solidFill>
                <a:latin typeface="Arial" panose="020B0604020202020204" pitchFamily="34" charset="0"/>
              </a:defRPr>
            </a:lvl7pPr>
            <a:lvl8pPr eaLnBrk="0" fontAlgn="base" hangingPunct="0">
              <a:spcBef>
                <a:spcPct val="0"/>
              </a:spcBef>
              <a:spcAft>
                <a:spcPct val="0"/>
              </a:spcAft>
              <a:tabLst>
                <a:tab pos="676275" algn="l"/>
              </a:tabLst>
              <a:defRPr>
                <a:solidFill>
                  <a:schemeClr val="tx1"/>
                </a:solidFill>
                <a:latin typeface="Arial" panose="020B0604020202020204" pitchFamily="34" charset="0"/>
              </a:defRPr>
            </a:lvl8pPr>
            <a:lvl9pPr eaLnBrk="0" fontAlgn="base" hangingPunct="0">
              <a:spcBef>
                <a:spcPct val="0"/>
              </a:spcBef>
              <a:spcAft>
                <a:spcPct val="0"/>
              </a:spcAft>
              <a:tabLst>
                <a:tab pos="676275" algn="l"/>
              </a:tabLst>
              <a:defRPr>
                <a:solidFill>
                  <a:schemeClr val="tx1"/>
                </a:solidFill>
                <a:latin typeface="Arial" panose="020B0604020202020204" pitchFamily="34" charset="0"/>
              </a:defRPr>
            </a:lvl9pPr>
          </a:lstStyle>
          <a:p>
            <a:pPr lvl="0"/>
            <a:r>
              <a:rPr lang="en-GB" altLang="en-US" sz="2400"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(with the definite article </a:t>
            </a:r>
            <a:r>
              <a:rPr lang="en-GB" altLang="en-US" sz="2400" i="1" dirty="0" smtClean="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(der/die/das), </a:t>
            </a:r>
            <a:r>
              <a:rPr lang="en-GB" altLang="en-US" sz="2400" b="1" i="1" dirty="0">
                <a:solidFill>
                  <a:srgbClr val="EA5F00"/>
                </a:solidFill>
                <a:latin typeface="Century Gothic" panose="020B0502020202020204" pitchFamily="34" charset="0"/>
                <a:ea typeface="SimSun" panose="02010600030101010101" pitchFamily="2" charset="-122"/>
                <a:cs typeface="Times New Roman" panose="02020603050405020304" pitchFamily="18" charset="0"/>
              </a:rPr>
              <a:t>if needed</a:t>
            </a:r>
            <a:r>
              <a:rPr lang="en-GB" altLang="en-US" sz="2400"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for the following </a:t>
            </a:r>
            <a:r>
              <a:rPr lang="en-GB" altLang="en-US" sz="2400" i="1" dirty="0" smtClean="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words:</a:t>
            </a:r>
            <a:endParaRPr lang="en-GB" altLang="en-US" sz="3200" i="1" dirty="0">
              <a:solidFill>
                <a:schemeClr val="accent1">
                  <a:lumMod val="50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513919197"/>
              </p:ext>
            </p:extLst>
          </p:nvPr>
        </p:nvGraphicFramePr>
        <p:xfrm>
          <a:off x="1131578" y="2276960"/>
          <a:ext cx="9928844" cy="3261360"/>
        </p:xfrm>
        <a:graphic>
          <a:graphicData uri="http://schemas.openxmlformats.org/drawingml/2006/table">
            <a:tbl>
              <a:tblPr firstRow="1" firstCol="1" bandRow="1">
                <a:tableStyleId>{5940675A-B579-460E-94D1-54222C63F5DA}</a:tableStyleId>
              </a:tblPr>
              <a:tblGrid>
                <a:gridCol w="708774">
                  <a:extLst>
                    <a:ext uri="{9D8B030D-6E8A-4147-A177-3AD203B41FA5}">
                      <a16:colId xmlns:a16="http://schemas.microsoft.com/office/drawing/2014/main" xmlns="" val="20000"/>
                    </a:ext>
                  </a:extLst>
                </a:gridCol>
                <a:gridCol w="2129326">
                  <a:extLst>
                    <a:ext uri="{9D8B030D-6E8A-4147-A177-3AD203B41FA5}">
                      <a16:colId xmlns:a16="http://schemas.microsoft.com/office/drawing/2014/main" xmlns="" val="20001"/>
                    </a:ext>
                  </a:extLst>
                </a:gridCol>
                <a:gridCol w="639079">
                  <a:extLst>
                    <a:ext uri="{9D8B030D-6E8A-4147-A177-3AD203B41FA5}">
                      <a16:colId xmlns:a16="http://schemas.microsoft.com/office/drawing/2014/main" xmlns="" val="20002"/>
                    </a:ext>
                  </a:extLst>
                </a:gridCol>
                <a:gridCol w="5599734">
                  <a:extLst>
                    <a:ext uri="{9D8B030D-6E8A-4147-A177-3AD203B41FA5}">
                      <a16:colId xmlns:a16="http://schemas.microsoft.com/office/drawing/2014/main" xmlns="" val="20003"/>
                    </a:ext>
                  </a:extLst>
                </a:gridCol>
                <a:gridCol w="426466">
                  <a:extLst>
                    <a:ext uri="{9D8B030D-6E8A-4147-A177-3AD203B41FA5}">
                      <a16:colId xmlns:a16="http://schemas.microsoft.com/office/drawing/2014/main" xmlns="" val="20004"/>
                    </a:ext>
                  </a:extLst>
                </a:gridCol>
                <a:gridCol w="425465">
                  <a:extLst>
                    <a:ext uri="{9D8B030D-6E8A-4147-A177-3AD203B41FA5}">
                      <a16:colId xmlns:a16="http://schemas.microsoft.com/office/drawing/2014/main" xmlns="" val="20005"/>
                    </a:ext>
                  </a:extLst>
                </a:gridCol>
              </a:tblGrid>
              <a:tr h="172085">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e.g.</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train</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der</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Zug</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b="1" dirty="0">
                          <a:solidFill>
                            <a:schemeClr val="accent1">
                              <a:lumMod val="50000"/>
                            </a:schemeClr>
                          </a:solidFill>
                          <a:effectLst/>
                          <a:latin typeface="Bookshelf Symbol 7" panose="05010101010101010101" pitchFamily="2" charset="2"/>
                        </a:rPr>
                        <a:t>p</a:t>
                      </a:r>
                      <a:endParaRPr lang="en-GB" sz="1600" b="1" dirty="0">
                        <a:solidFill>
                          <a:schemeClr val="accent1">
                            <a:lumMod val="50000"/>
                          </a:schemeClr>
                        </a:solidFill>
                        <a:effectLst/>
                        <a:latin typeface="Bookshelf Symbol 7" panose="05010101010101010101" pitchFamily="2" charset="2"/>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b="1" dirty="0">
                          <a:solidFill>
                            <a:schemeClr val="accent1">
                              <a:lumMod val="50000"/>
                            </a:schemeClr>
                          </a:solidFill>
                          <a:effectLst/>
                          <a:latin typeface="Bookshelf Symbol 7" panose="05010101010101010101" pitchFamily="2" charset="2"/>
                        </a:rPr>
                        <a:t>p</a:t>
                      </a:r>
                      <a:endParaRPr lang="en-GB" sz="1600" b="1" dirty="0">
                        <a:solidFill>
                          <a:schemeClr val="accent1">
                            <a:lumMod val="50000"/>
                          </a:schemeClr>
                        </a:solidFill>
                        <a:effectLst/>
                        <a:latin typeface="Bookshelf Symbol 7" panose="05010101010101010101" pitchFamily="2" charset="2"/>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172085">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1</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city</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172085">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2</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fast</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172085">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3</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take</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172085">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4</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car</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172085">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5</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late</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69850">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6</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drive</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69850">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 bike</a:t>
                      </a:r>
                    </a:p>
                  </a:txBody>
                  <a:tcPr marL="68580" marR="68580" marT="0" marB="0"/>
                </a:tc>
                <a:tc>
                  <a:txBody>
                    <a:bodyPr/>
                    <a:lstStyle/>
                    <a:p>
                      <a:pPr algn="l">
                        <a:lnSpc>
                          <a:spcPct val="107000"/>
                        </a:lnSpc>
                        <a:spcAft>
                          <a:spcPts val="0"/>
                        </a:spcAft>
                        <a:tabLst>
                          <a:tab pos="675640" algn="l"/>
                        </a:tabLst>
                      </a:pP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224349286"/>
                  </a:ext>
                </a:extLst>
              </a:tr>
              <a:tr h="69850">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slow</a:t>
                      </a:r>
                    </a:p>
                  </a:txBody>
                  <a:tcPr marL="68580" marR="68580" marT="0" marB="0"/>
                </a:tc>
                <a:tc>
                  <a:txBody>
                    <a:bodyPr/>
                    <a:lstStyle/>
                    <a:p>
                      <a:pPr algn="l">
                        <a:lnSpc>
                          <a:spcPct val="107000"/>
                        </a:lnSpc>
                        <a:spcAft>
                          <a:spcPts val="0"/>
                        </a:spcAft>
                        <a:tabLst>
                          <a:tab pos="675640" algn="l"/>
                        </a:tabLst>
                      </a:pP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128405417"/>
                  </a:ext>
                </a:extLst>
              </a:tr>
              <a:tr h="69850">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often</a:t>
                      </a:r>
                    </a:p>
                  </a:txBody>
                  <a:tcPr marL="68580" marR="68580" marT="0" marB="0"/>
                </a:tc>
                <a:tc>
                  <a:txBody>
                    <a:bodyPr/>
                    <a:lstStyle/>
                    <a:p>
                      <a:pPr algn="l">
                        <a:lnSpc>
                          <a:spcPct val="107000"/>
                        </a:lnSpc>
                        <a:spcAft>
                          <a:spcPts val="0"/>
                        </a:spcAft>
                        <a:tabLst>
                          <a:tab pos="675640" algn="l"/>
                        </a:tabLst>
                      </a:pP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2838085334"/>
                  </a:ext>
                </a:extLst>
              </a:tr>
            </a:tbl>
          </a:graphicData>
        </a:graphic>
      </p:graphicFrame>
    </p:spTree>
    <p:extLst>
      <p:ext uri="{BB962C8B-B14F-4D97-AF65-F5344CB8AC3E}">
        <p14:creationId xmlns:p14="http://schemas.microsoft.com/office/powerpoint/2010/main" val="1905203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6342809" cy="707849"/>
          </a:xfrm>
        </p:spPr>
        <p:txBody>
          <a:bodyPr>
            <a:normAutofit fontScale="90000"/>
          </a:bodyPr>
          <a:lstStyle/>
          <a:p>
            <a:r>
              <a:rPr lang="en-GB" sz="3600" b="1" dirty="0" smtClean="0">
                <a:solidFill>
                  <a:schemeClr val="bg1"/>
                </a:solidFill>
              </a:rPr>
              <a:t>2) Listening: Individual words</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7" name="Action Button: Custom 6">
            <a:hlinkClick r:id="" action="ppaction://noaction" highlightClick="1">
              <a:snd r:embed="rId5" name="German_das_Auto.wav"/>
            </a:hlinkClick>
          </p:cNvPr>
          <p:cNvSpPr/>
          <p:nvPr/>
        </p:nvSpPr>
        <p:spPr>
          <a:xfrm>
            <a:off x="84214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8" name="Action Button: Custom 7">
            <a:hlinkClick r:id="" action="ppaction://noaction" highlightClick="1">
              <a:snd r:embed="rId6" name="German_fahren.wav"/>
            </a:hlinkClick>
          </p:cNvPr>
          <p:cNvSpPr/>
          <p:nvPr/>
        </p:nvSpPr>
        <p:spPr>
          <a:xfrm>
            <a:off x="1892919" y="4204275"/>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
        <p:nvSpPr>
          <p:cNvPr id="9" name="Action Button: Custom 8">
            <a:hlinkClick r:id="" action="ppaction://noaction" highlightClick="1">
              <a:snd r:embed="rId7" name="German_der_Zug.wav"/>
            </a:hlinkClick>
          </p:cNvPr>
          <p:cNvSpPr/>
          <p:nvPr/>
        </p:nvSpPr>
        <p:spPr>
          <a:xfrm>
            <a:off x="294368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1" name="Action Button: Custom 10">
            <a:hlinkClick r:id="" action="ppaction://noaction" highlightClick="1">
              <a:snd r:embed="rId8" name="German_das_Fahrrad.wav"/>
            </a:hlinkClick>
          </p:cNvPr>
          <p:cNvSpPr/>
          <p:nvPr/>
        </p:nvSpPr>
        <p:spPr>
          <a:xfrm>
            <a:off x="3998145" y="4204275"/>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7</a:t>
            </a:r>
          </a:p>
        </p:txBody>
      </p:sp>
      <p:sp>
        <p:nvSpPr>
          <p:cNvPr id="12" name="Action Button: Custom 11">
            <a:hlinkClick r:id="" action="ppaction://noaction" highlightClick="1">
              <a:snd r:embed="rId9" name="German_spat.wav"/>
            </a:hlinkClick>
          </p:cNvPr>
          <p:cNvSpPr/>
          <p:nvPr/>
        </p:nvSpPr>
        <p:spPr>
          <a:xfrm>
            <a:off x="504522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3" name="Action Button: Custom 12">
            <a:hlinkClick r:id="" action="ppaction://noaction" highlightClick="1">
              <a:snd r:embed="rId10" name="German_nehmen.wav"/>
            </a:hlinkClick>
          </p:cNvPr>
          <p:cNvSpPr/>
          <p:nvPr/>
        </p:nvSpPr>
        <p:spPr>
          <a:xfrm>
            <a:off x="6096000" y="4179203"/>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8</a:t>
            </a:r>
          </a:p>
        </p:txBody>
      </p:sp>
      <p:sp>
        <p:nvSpPr>
          <p:cNvPr id="14" name="Action Button: Custom 13">
            <a:hlinkClick r:id="" action="ppaction://noaction" highlightClick="1">
              <a:snd r:embed="rId11" name="German_schnell.wav"/>
            </a:hlinkClick>
          </p:cNvPr>
          <p:cNvSpPr/>
          <p:nvPr/>
        </p:nvSpPr>
        <p:spPr>
          <a:xfrm>
            <a:off x="7146770"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5" name="Action Button: Custom 14">
            <a:hlinkClick r:id="" action="ppaction://noaction" highlightClick="1">
              <a:snd r:embed="rId12" name="German_oft.wav"/>
            </a:hlinkClick>
          </p:cNvPr>
          <p:cNvSpPr/>
          <p:nvPr/>
        </p:nvSpPr>
        <p:spPr>
          <a:xfrm>
            <a:off x="8197540" y="4239598"/>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9</a:t>
            </a:r>
          </a:p>
        </p:txBody>
      </p:sp>
      <p:sp>
        <p:nvSpPr>
          <p:cNvPr id="16" name="Action Button: Custom 15">
            <a:hlinkClick r:id="" action="ppaction://noaction" highlightClick="1">
              <a:snd r:embed="rId13" name="German_langsam.wav"/>
            </a:hlinkClick>
          </p:cNvPr>
          <p:cNvSpPr/>
          <p:nvPr/>
        </p:nvSpPr>
        <p:spPr>
          <a:xfrm>
            <a:off x="9248310"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7" name="Action Button: Custom 16">
            <a:hlinkClick r:id="" action="ppaction://noaction" highlightClick="1">
              <a:snd r:embed="rId14" name="German_die_Stadt.wav"/>
            </a:hlinkClick>
          </p:cNvPr>
          <p:cNvSpPr/>
          <p:nvPr/>
        </p:nvSpPr>
        <p:spPr>
          <a:xfrm>
            <a:off x="10299080" y="4239598"/>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10</a:t>
            </a:r>
          </a:p>
        </p:txBody>
      </p:sp>
    </p:spTree>
    <p:extLst>
      <p:ext uri="{BB962C8B-B14F-4D97-AF65-F5344CB8AC3E}">
        <p14:creationId xmlns:p14="http://schemas.microsoft.com/office/powerpoint/2010/main" val="956353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643562" cy="707849"/>
          </a:xfrm>
        </p:spPr>
        <p:txBody>
          <a:bodyPr>
            <a:normAutofit fontScale="90000"/>
          </a:bodyPr>
          <a:lstStyle/>
          <a:p>
            <a:r>
              <a:rPr lang="en-GB" sz="3600" b="1" dirty="0" smtClean="0">
                <a:solidFill>
                  <a:schemeClr val="bg1"/>
                </a:solidFill>
              </a:rPr>
              <a:t>2) Listening: Sentences 1a</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7" name="Action Button: Custom 6">
            <a:hlinkClick r:id="" action="ppaction://noaction" highlightClick="1">
              <a:snd r:embed="rId5" name="German_1A1.wav"/>
            </a:hlinkClick>
          </p:cNvPr>
          <p:cNvSpPr/>
          <p:nvPr/>
        </p:nvSpPr>
        <p:spPr>
          <a:xfrm>
            <a:off x="1266746"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8" name="Action Button: Custom 7">
            <a:hlinkClick r:id="" action="ppaction://noaction" highlightClick="1">
              <a:snd r:embed="rId6" name="German_1A2.wav"/>
            </a:hlinkClick>
          </p:cNvPr>
          <p:cNvSpPr/>
          <p:nvPr/>
        </p:nvSpPr>
        <p:spPr>
          <a:xfrm>
            <a:off x="4596454"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9" name="Action Button: Custom 8">
            <a:hlinkClick r:id="" action="ppaction://noaction" highlightClick="1">
              <a:snd r:embed="rId7" name="German_1A3.wav"/>
            </a:hlinkClick>
          </p:cNvPr>
          <p:cNvSpPr/>
          <p:nvPr/>
        </p:nvSpPr>
        <p:spPr>
          <a:xfrm>
            <a:off x="7926162" y="1825061"/>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1" name="Action Button: Custom 10">
            <a:hlinkClick r:id="" action="ppaction://noaction" highlightClick="1">
              <a:snd r:embed="rId8" name="German_1A4.wav"/>
            </a:hlinkClick>
          </p:cNvPr>
          <p:cNvSpPr/>
          <p:nvPr/>
        </p:nvSpPr>
        <p:spPr>
          <a:xfrm>
            <a:off x="2919795"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2" name="Action Button: Custom 11">
            <a:hlinkClick r:id="" action="ppaction://noaction" highlightClick="1">
              <a:snd r:embed="rId9" name="German_1A5.wav"/>
            </a:hlinkClick>
          </p:cNvPr>
          <p:cNvSpPr/>
          <p:nvPr/>
        </p:nvSpPr>
        <p:spPr>
          <a:xfrm>
            <a:off x="6249499"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3" name="Action Button: Custom 12">
            <a:hlinkClick r:id="" action="ppaction://noaction" highlightClick="1">
              <a:snd r:embed="rId10" name="German_1A6.wav"/>
            </a:hlinkClick>
          </p:cNvPr>
          <p:cNvSpPr/>
          <p:nvPr/>
        </p:nvSpPr>
        <p:spPr>
          <a:xfrm>
            <a:off x="9579202"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Tree>
    <p:extLst>
      <p:ext uri="{BB962C8B-B14F-4D97-AF65-F5344CB8AC3E}">
        <p14:creationId xmlns:p14="http://schemas.microsoft.com/office/powerpoint/2010/main" val="1409508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7" name="Title 3"/>
          <p:cNvSpPr txBox="1">
            <a:spLocks/>
          </p:cNvSpPr>
          <p:nvPr/>
        </p:nvSpPr>
        <p:spPr>
          <a:xfrm>
            <a:off x="179014" y="294041"/>
            <a:ext cx="5643562"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2) Listening: Sentences 1b</a:t>
            </a:r>
            <a:endParaRPr lang="en-GB" sz="3600" b="1" dirty="0">
              <a:solidFill>
                <a:schemeClr val="bg1"/>
              </a:solidFill>
            </a:endParaRPr>
          </a:p>
        </p:txBody>
      </p:sp>
      <p:sp>
        <p:nvSpPr>
          <p:cNvPr id="8" name="Action Button: Custom 7">
            <a:hlinkClick r:id="" action="ppaction://noaction" highlightClick="1">
              <a:snd r:embed="rId5" name="German_1B1.wav"/>
            </a:hlinkClick>
          </p:cNvPr>
          <p:cNvSpPr/>
          <p:nvPr/>
        </p:nvSpPr>
        <p:spPr>
          <a:xfrm>
            <a:off x="1266746"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9" name="Action Button: Custom 8">
            <a:hlinkClick r:id="" action="ppaction://noaction" highlightClick="1">
              <a:snd r:embed="rId6" name="German_1B2.wav"/>
            </a:hlinkClick>
          </p:cNvPr>
          <p:cNvSpPr/>
          <p:nvPr/>
        </p:nvSpPr>
        <p:spPr>
          <a:xfrm>
            <a:off x="4596454"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1" name="Action Button: Custom 10">
            <a:hlinkClick r:id="" action="ppaction://noaction" highlightClick="1">
              <a:snd r:embed="rId7" name="German_1B3.wav"/>
            </a:hlinkClick>
          </p:cNvPr>
          <p:cNvSpPr/>
          <p:nvPr/>
        </p:nvSpPr>
        <p:spPr>
          <a:xfrm>
            <a:off x="7926162" y="1825061"/>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2" name="Action Button: Custom 11">
            <a:hlinkClick r:id="" action="ppaction://noaction" highlightClick="1">
              <a:snd r:embed="rId8" name="German_1B4.wav"/>
            </a:hlinkClick>
          </p:cNvPr>
          <p:cNvSpPr/>
          <p:nvPr/>
        </p:nvSpPr>
        <p:spPr>
          <a:xfrm>
            <a:off x="2919795"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3" name="Action Button: Custom 12">
            <a:hlinkClick r:id="" action="ppaction://noaction" highlightClick="1">
              <a:snd r:embed="rId9" name="German_1A5.wav"/>
            </a:hlinkClick>
          </p:cNvPr>
          <p:cNvSpPr/>
          <p:nvPr/>
        </p:nvSpPr>
        <p:spPr>
          <a:xfrm>
            <a:off x="6249499"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4" name="Action Button: Custom 13">
            <a:hlinkClick r:id="" action="ppaction://noaction" highlightClick="1">
              <a:snd r:embed="rId10" name="German_1B6.wav"/>
            </a:hlinkClick>
          </p:cNvPr>
          <p:cNvSpPr/>
          <p:nvPr/>
        </p:nvSpPr>
        <p:spPr>
          <a:xfrm>
            <a:off x="9579202"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Tree>
    <p:extLst>
      <p:ext uri="{BB962C8B-B14F-4D97-AF65-F5344CB8AC3E}">
        <p14:creationId xmlns:p14="http://schemas.microsoft.com/office/powerpoint/2010/main" val="37612334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7" name="Title 3"/>
          <p:cNvSpPr txBox="1">
            <a:spLocks/>
          </p:cNvSpPr>
          <p:nvPr/>
        </p:nvSpPr>
        <p:spPr>
          <a:xfrm>
            <a:off x="179014" y="294041"/>
            <a:ext cx="5643562"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2) Listening: Sentences 1c</a:t>
            </a:r>
            <a:endParaRPr lang="en-GB" sz="3600" b="1" dirty="0">
              <a:solidFill>
                <a:schemeClr val="bg1"/>
              </a:solidFill>
            </a:endParaRPr>
          </a:p>
        </p:txBody>
      </p:sp>
      <p:sp>
        <p:nvSpPr>
          <p:cNvPr id="8" name="Action Button: Custom 7">
            <a:hlinkClick r:id="" action="ppaction://noaction" highlightClick="1">
              <a:snd r:embed="rId5" name="German_1C1.wav"/>
            </a:hlinkClick>
          </p:cNvPr>
          <p:cNvSpPr/>
          <p:nvPr/>
        </p:nvSpPr>
        <p:spPr>
          <a:xfrm>
            <a:off x="1266746"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9" name="Action Button: Custom 8">
            <a:hlinkClick r:id="" action="ppaction://noaction" highlightClick="1">
              <a:snd r:embed="rId6" name="German_1C2.wav"/>
            </a:hlinkClick>
          </p:cNvPr>
          <p:cNvSpPr/>
          <p:nvPr/>
        </p:nvSpPr>
        <p:spPr>
          <a:xfrm>
            <a:off x="4596454"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1" name="Action Button: Custom 10">
            <a:hlinkClick r:id="" action="ppaction://noaction" highlightClick="1">
              <a:snd r:embed="rId7" name="German_1C3.wav"/>
            </a:hlinkClick>
          </p:cNvPr>
          <p:cNvSpPr/>
          <p:nvPr/>
        </p:nvSpPr>
        <p:spPr>
          <a:xfrm>
            <a:off x="7926162" y="1825061"/>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2" name="Action Button: Custom 11">
            <a:hlinkClick r:id="" action="ppaction://noaction" highlightClick="1">
              <a:snd r:embed="rId8" name="German_1C4.wav"/>
            </a:hlinkClick>
          </p:cNvPr>
          <p:cNvSpPr/>
          <p:nvPr/>
        </p:nvSpPr>
        <p:spPr>
          <a:xfrm>
            <a:off x="2919795"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3" name="Action Button: Custom 12">
            <a:hlinkClick r:id="" action="ppaction://noaction" highlightClick="1">
              <a:snd r:embed="rId9" name="German_1C5.wav"/>
            </a:hlinkClick>
          </p:cNvPr>
          <p:cNvSpPr/>
          <p:nvPr/>
        </p:nvSpPr>
        <p:spPr>
          <a:xfrm>
            <a:off x="6249499"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4" name="Action Button: Custom 13">
            <a:hlinkClick r:id="" action="ppaction://noaction" highlightClick="1">
              <a:snd r:embed="rId10" name="German_1C6.wav"/>
            </a:hlinkClick>
          </p:cNvPr>
          <p:cNvSpPr/>
          <p:nvPr/>
        </p:nvSpPr>
        <p:spPr>
          <a:xfrm>
            <a:off x="9579202"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Tree>
    <p:extLst>
      <p:ext uri="{BB962C8B-B14F-4D97-AF65-F5344CB8AC3E}">
        <p14:creationId xmlns:p14="http://schemas.microsoft.com/office/powerpoint/2010/main" val="1639543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3745089" cy="707849"/>
          </a:xfrm>
        </p:spPr>
        <p:txBody>
          <a:bodyPr>
            <a:normAutofit/>
          </a:bodyPr>
          <a:lstStyle/>
          <a:p>
            <a:r>
              <a:rPr lang="en-GB" sz="3600" b="1" dirty="0" smtClean="0">
                <a:solidFill>
                  <a:schemeClr val="bg1"/>
                </a:solidFill>
              </a:rPr>
              <a:t>German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German Blank Template</a:t>
            </a:r>
            <a:endParaRPr lang="en-GB" sz="3600" b="1" dirty="0">
              <a:solidFill>
                <a:prstClr val="white"/>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67147"/>
            <a:ext cx="9923929" cy="869950"/>
          </a:xfrm>
          <a:prstGeom prst="rect">
            <a:avLst/>
          </a:prstGeom>
        </p:spPr>
      </p:pic>
      <p:sp>
        <p:nvSpPr>
          <p:cNvPr id="8" name="Title 3"/>
          <p:cNvSpPr txBox="1">
            <a:spLocks/>
          </p:cNvSpPr>
          <p:nvPr/>
        </p:nvSpPr>
        <p:spPr>
          <a:xfrm>
            <a:off x="300037" y="311331"/>
            <a:ext cx="8647181"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Sentence-level production tasks [1]</a:t>
            </a:r>
            <a:endParaRPr lang="en-GB" sz="3600" b="1" dirty="0">
              <a:solidFill>
                <a:prstClr val="white"/>
              </a:solidFill>
            </a:endParaRPr>
          </a:p>
        </p:txBody>
      </p:sp>
      <p:pic>
        <p:nvPicPr>
          <p:cNvPr id="9" name="Picture 8">
            <a:extLst>
              <a:ext uri="{FF2B5EF4-FFF2-40B4-BE49-F238E27FC236}">
                <a16:creationId xmlns:a16="http://schemas.microsoft.com/office/drawing/2014/main" xmlns="" id="{BFAB9D34-D889-E14B-AA9C-A190A9F547DD}"/>
              </a:ext>
            </a:extLst>
          </p:cNvPr>
          <p:cNvPicPr>
            <a:picLocks noChangeAspect="1"/>
          </p:cNvPicPr>
          <p:nvPr/>
        </p:nvPicPr>
        <p:blipFill>
          <a:blip r:embed="rId5"/>
          <a:stretch>
            <a:fillRect/>
          </a:stretch>
        </p:blipFill>
        <p:spPr>
          <a:xfrm>
            <a:off x="1020454" y="1439285"/>
            <a:ext cx="3941509" cy="4752602"/>
          </a:xfrm>
          <a:prstGeom prst="rect">
            <a:avLst/>
          </a:prstGeom>
          <a:effectLst>
            <a:outerShdw blurRad="50800" dist="38100" dir="5400000" algn="t" rotWithShape="0">
              <a:prstClr val="black">
                <a:alpha val="40000"/>
              </a:prstClr>
            </a:outerShdw>
          </a:effectLst>
        </p:spPr>
      </p:pic>
      <p:graphicFrame>
        <p:nvGraphicFramePr>
          <p:cNvPr id="11" name="Table 10">
            <a:extLst>
              <a:ext uri="{FF2B5EF4-FFF2-40B4-BE49-F238E27FC236}">
                <a16:creationId xmlns="" xmlns:a16="http://schemas.microsoft.com/office/drawing/2014/main" id="{5FAB78C6-1ED3-7942-A489-0BA750528E23}"/>
              </a:ext>
            </a:extLst>
          </p:cNvPr>
          <p:cNvGraphicFramePr>
            <a:graphicFrameLocks noGrp="1"/>
          </p:cNvGraphicFramePr>
          <p:nvPr>
            <p:extLst>
              <p:ext uri="{D42A27DB-BD31-4B8C-83A1-F6EECF244321}">
                <p14:modId xmlns:p14="http://schemas.microsoft.com/office/powerpoint/2010/main" val="2878527012"/>
              </p:ext>
            </p:extLst>
          </p:nvPr>
        </p:nvGraphicFramePr>
        <p:xfrm>
          <a:off x="6087995" y="1439285"/>
          <a:ext cx="4952040" cy="4353624"/>
        </p:xfrm>
        <a:graphic>
          <a:graphicData uri="http://schemas.openxmlformats.org/drawingml/2006/table">
            <a:tbl>
              <a:tblPr firstRow="1" firstCol="1" bandRow="1">
                <a:tableStyleId>{5940675A-B579-460E-94D1-54222C63F5DA}</a:tableStyleId>
              </a:tblPr>
              <a:tblGrid>
                <a:gridCol w="393487">
                  <a:extLst>
                    <a:ext uri="{9D8B030D-6E8A-4147-A177-3AD203B41FA5}">
                      <a16:colId xmlns="" xmlns:a16="http://schemas.microsoft.com/office/drawing/2014/main" val="20000"/>
                    </a:ext>
                  </a:extLst>
                </a:gridCol>
                <a:gridCol w="1600200">
                  <a:extLst>
                    <a:ext uri="{9D8B030D-6E8A-4147-A177-3AD203B41FA5}">
                      <a16:colId xmlns="" xmlns:a16="http://schemas.microsoft.com/office/drawing/2014/main" val="20001"/>
                    </a:ext>
                  </a:extLst>
                </a:gridCol>
                <a:gridCol w="1264023">
                  <a:extLst>
                    <a:ext uri="{9D8B030D-6E8A-4147-A177-3AD203B41FA5}">
                      <a16:colId xmlns="" xmlns:a16="http://schemas.microsoft.com/office/drawing/2014/main" val="20002"/>
                    </a:ext>
                  </a:extLst>
                </a:gridCol>
                <a:gridCol w="1694330">
                  <a:extLst>
                    <a:ext uri="{9D8B030D-6E8A-4147-A177-3AD203B41FA5}">
                      <a16:colId xmlns="" xmlns:a16="http://schemas.microsoft.com/office/drawing/2014/main" val="20003"/>
                    </a:ext>
                  </a:extLst>
                </a:gridCol>
              </a:tblGrid>
              <a:tr h="366268">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b="1" dirty="0">
                          <a:solidFill>
                            <a:schemeClr val="accent1">
                              <a:lumMod val="50000"/>
                            </a:schemeClr>
                          </a:solidFill>
                          <a:effectLst/>
                          <a:latin typeface="Century Gothic" panose="020B0502020202020204" pitchFamily="34" charset="0"/>
                        </a:rPr>
                        <a:t>Word</a:t>
                      </a:r>
                      <a:endParaRPr lang="en-GB" sz="16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b="1" dirty="0">
                          <a:solidFill>
                            <a:schemeClr val="accent1">
                              <a:lumMod val="50000"/>
                            </a:schemeClr>
                          </a:solidFill>
                          <a:effectLst/>
                          <a:latin typeface="Century Gothic" panose="020B0502020202020204" pitchFamily="34" charset="0"/>
                        </a:rPr>
                        <a:t>Frequency ranking</a:t>
                      </a:r>
                      <a:endParaRPr lang="en-GB" sz="16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b="1" dirty="0">
                          <a:solidFill>
                            <a:schemeClr val="accent1">
                              <a:lumMod val="50000"/>
                            </a:schemeClr>
                          </a:solidFill>
                          <a:effectLst/>
                          <a:latin typeface="Century Gothic" panose="020B0502020202020204" pitchFamily="34" charset="0"/>
                        </a:rPr>
                        <a:t>Part of speech</a:t>
                      </a:r>
                      <a:endParaRPr lang="en-GB" sz="16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rPr>
                        <a:t>1</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Auto</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490</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noun</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rPr>
                        <a:t>2</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der Zug</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613</a:t>
                      </a:r>
                    </a:p>
                  </a:txBody>
                  <a:tcPr marL="68580" marR="68580" marT="0" marB="0"/>
                </a:tc>
                <a:tc>
                  <a:txBody>
                    <a:bodyPr/>
                    <a:lstStyle/>
                    <a:p>
                      <a:pPr>
                        <a:lnSpc>
                          <a:spcPct val="107000"/>
                        </a:lnSpc>
                        <a:spcAft>
                          <a:spcPts val="0"/>
                        </a:spcAft>
                      </a:pPr>
                      <a:r>
                        <a:rPr lang="en-GB" sz="1600">
                          <a:solidFill>
                            <a:schemeClr val="accent1">
                              <a:lumMod val="50000"/>
                            </a:schemeClr>
                          </a:solidFill>
                          <a:effectLst/>
                          <a:latin typeface="Century Gothic" panose="020B0502020202020204" pitchFamily="34" charset="0"/>
                        </a:rPr>
                        <a:t>noun</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rPr>
                        <a:t>3</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spät</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171</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adjective</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rPr>
                        <a:t>4</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err="1">
                          <a:solidFill>
                            <a:schemeClr val="accent1">
                              <a:lumMod val="50000"/>
                            </a:schemeClr>
                          </a:solidFill>
                          <a:effectLst/>
                          <a:latin typeface="Century Gothic" panose="020B0502020202020204" pitchFamily="34" charset="0"/>
                        </a:rPr>
                        <a:t>schnell</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233</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adjective</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rPr>
                        <a:t>5</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langsam</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604</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adjective</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rPr>
                        <a:t>6</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fahren</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169</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verb</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rPr>
                        <a:t>7</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t>
                      </a:r>
                      <a:r>
                        <a:rPr lang="en-GB" sz="16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1596</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noun</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rPr>
                        <a:t>8</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nehmen</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139</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verb</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rPr>
                        <a:t>9</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oft</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215</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adverb</a:t>
                      </a:r>
                    </a:p>
                  </a:txBody>
                  <a:tcPr marL="68580" marR="68580" marT="0" marB="0"/>
                </a:tc>
                <a:extLst>
                  <a:ext uri="{0D108BD9-81ED-4DB2-BD59-A6C34878D82A}">
                    <a16:rowId xmlns="" xmlns:a16="http://schemas.microsoft.com/office/drawing/2014/main" val="10009"/>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rPr>
                        <a:t>10</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die Stadt</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186</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rPr>
                        <a:t>noun</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der Bus</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1580</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p>
                  </a:txBody>
                  <a:tcPr marL="68580" marR="68580" marT="0" marB="0"/>
                </a:tc>
                <a:extLst>
                  <a:ext uri="{0D108BD9-81ED-4DB2-BD59-A6C34878D82A}">
                    <a16:rowId xmlns="" xmlns:a16="http://schemas.microsoft.com/office/drawing/2014/main" val="776750394"/>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12</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t>
                      </a:r>
                      <a:r>
                        <a:rPr lang="en-GB" sz="16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Mädchen</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537</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p>
                  </a:txBody>
                  <a:tcPr marL="68580" marR="68580" marT="0" marB="0"/>
                </a:tc>
                <a:extLst>
                  <a:ext uri="{0D108BD9-81ED-4DB2-BD59-A6C34878D82A}">
                    <a16:rowId xmlns="" xmlns:a16="http://schemas.microsoft.com/office/drawing/2014/main" val="2928526486"/>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13</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t>
                      </a:r>
                      <a:r>
                        <a:rPr lang="en-GB" sz="16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Flugzeug</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1395</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p>
                  </a:txBody>
                  <a:tcPr marL="68580" marR="68580" marT="0" marB="0"/>
                </a:tc>
                <a:extLst>
                  <a:ext uri="{0D108BD9-81ED-4DB2-BD59-A6C34878D82A}">
                    <a16:rowId xmlns="" xmlns:a16="http://schemas.microsoft.com/office/drawing/2014/main" val="515333348"/>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14</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Dorf</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682</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p>
                  </a:txBody>
                  <a:tcPr marL="68580" marR="68580" marT="0" marB="0"/>
                </a:tc>
                <a:extLst>
                  <a:ext uri="{0D108BD9-81ED-4DB2-BD59-A6C34878D82A}">
                    <a16:rowId xmlns="" xmlns:a16="http://schemas.microsoft.com/office/drawing/2014/main" val="2103332173"/>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16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Brücke</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2062</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p>
                  </a:txBody>
                  <a:tcPr marL="68580" marR="68580" marT="0" marB="0"/>
                </a:tc>
                <a:extLst>
                  <a:ext uri="{0D108BD9-81ED-4DB2-BD59-A6C34878D82A}">
                    <a16:rowId xmlns="" xmlns:a16="http://schemas.microsoft.com/office/drawing/2014/main" val="492145314"/>
                  </a:ext>
                </a:extLst>
              </a:tr>
              <a:tr h="216275">
                <a:tc>
                  <a:txBody>
                    <a:bodyPr/>
                    <a:lstStyle/>
                    <a:p>
                      <a:pPr algn="l">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16</a:t>
                      </a:r>
                    </a:p>
                  </a:txBody>
                  <a:tcPr marL="68580" marR="68580" marT="0" marB="0"/>
                </a:tc>
                <a:tc>
                  <a:txBody>
                    <a:bodyPr/>
                    <a:lstStyle/>
                    <a:p>
                      <a:pPr>
                        <a:lnSpc>
                          <a:spcPct val="107000"/>
                        </a:lnSpc>
                        <a:spcAft>
                          <a:spcPts val="0"/>
                        </a:spcAft>
                      </a:pPr>
                      <a:r>
                        <a:rPr lang="en-GB" sz="16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jetzt</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62</a:t>
                      </a:r>
                    </a:p>
                  </a:txBody>
                  <a:tcPr marL="68580" marR="68580" marT="0" marB="0"/>
                </a:tc>
                <a:tc>
                  <a:txBody>
                    <a:bodyPr/>
                    <a:lstStyle/>
                    <a:p>
                      <a:pPr>
                        <a:lnSpc>
                          <a:spcPct val="107000"/>
                        </a:lnSpc>
                        <a:spcAft>
                          <a:spcPts val="0"/>
                        </a:spcAft>
                      </a:pPr>
                      <a:r>
                        <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adverb</a:t>
                      </a:r>
                    </a:p>
                  </a:txBody>
                  <a:tcPr marL="68580" marR="68580" marT="0" marB="0"/>
                </a:tc>
                <a:extLst>
                  <a:ext uri="{0D108BD9-81ED-4DB2-BD59-A6C34878D82A}">
                    <a16:rowId xmlns="" xmlns:a16="http://schemas.microsoft.com/office/drawing/2014/main" val="468985509"/>
                  </a:ext>
                </a:extLst>
              </a:tr>
            </a:tbl>
          </a:graphicData>
        </a:graphic>
      </p:graphicFrame>
    </p:spTree>
    <p:extLst>
      <p:ext uri="{BB962C8B-B14F-4D97-AF65-F5344CB8AC3E}">
        <p14:creationId xmlns:p14="http://schemas.microsoft.com/office/powerpoint/2010/main" val="3626396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9883588" cy="869950"/>
          </a:xfrm>
          <a:prstGeom prst="rect">
            <a:avLst/>
          </a:prstGeom>
        </p:spPr>
      </p:pic>
      <p:sp>
        <p:nvSpPr>
          <p:cNvPr id="4" name="Title 3"/>
          <p:cNvSpPr>
            <a:spLocks noGrp="1"/>
          </p:cNvSpPr>
          <p:nvPr>
            <p:ph type="title"/>
          </p:nvPr>
        </p:nvSpPr>
        <p:spPr>
          <a:xfrm>
            <a:off x="300038" y="338225"/>
            <a:ext cx="7940853" cy="707849"/>
          </a:xfrm>
        </p:spPr>
        <p:txBody>
          <a:bodyPr>
            <a:normAutofit fontScale="90000"/>
          </a:bodyPr>
          <a:lstStyle/>
          <a:p>
            <a:r>
              <a:rPr lang="en-GB" sz="3600" b="1" dirty="0" smtClean="0">
                <a:solidFill>
                  <a:schemeClr val="bg1"/>
                </a:solidFill>
              </a:rPr>
              <a:t>Sentence-level production tasks [2]</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7" name="Action Button: Custom 6">
            <a:hlinkClick r:id="" action="ppaction://noaction" highlightClick="1"/>
          </p:cNvPr>
          <p:cNvSpPr/>
          <p:nvPr/>
        </p:nvSpPr>
        <p:spPr>
          <a:xfrm>
            <a:off x="3846689" y="146981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8" name="Action Button: Custom 7">
            <a:hlinkClick r:id="" action="ppaction://noaction" highlightClick="1"/>
          </p:cNvPr>
          <p:cNvSpPr/>
          <p:nvPr/>
        </p:nvSpPr>
        <p:spPr>
          <a:xfrm>
            <a:off x="3846689" y="246071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9" name="Action Button: Custom 8">
            <a:hlinkClick r:id="" action="ppaction://noaction" highlightClick="1"/>
          </p:cNvPr>
          <p:cNvSpPr/>
          <p:nvPr/>
        </p:nvSpPr>
        <p:spPr>
          <a:xfrm>
            <a:off x="3846689" y="345161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1" name="Action Button: Custom 10">
            <a:hlinkClick r:id="" action="ppaction://noaction" highlightClick="1"/>
          </p:cNvPr>
          <p:cNvSpPr/>
          <p:nvPr/>
        </p:nvSpPr>
        <p:spPr>
          <a:xfrm>
            <a:off x="3846689" y="444251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2" name="Action Button: Custom 11">
            <a:hlinkClick r:id="" action="ppaction://noaction" highlightClick="1"/>
          </p:cNvPr>
          <p:cNvSpPr/>
          <p:nvPr/>
        </p:nvSpPr>
        <p:spPr>
          <a:xfrm>
            <a:off x="3846689" y="5493587"/>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8" name="TextBox 17"/>
          <p:cNvSpPr txBox="1"/>
          <p:nvPr/>
        </p:nvSpPr>
        <p:spPr>
          <a:xfrm>
            <a:off x="4639169" y="1578770"/>
            <a:ext cx="6886222" cy="523220"/>
          </a:xfrm>
          <a:prstGeom prst="rect">
            <a:avLst/>
          </a:prstGeom>
          <a:noFill/>
        </p:spPr>
        <p:txBody>
          <a:bodyPr wrap="square" rtlCol="0">
            <a:spAutoFit/>
          </a:bodyPr>
          <a:lstStyle/>
          <a:p>
            <a:r>
              <a:rPr lang="es-ES" sz="2800" dirty="0" err="1">
                <a:solidFill>
                  <a:schemeClr val="accent1">
                    <a:lumMod val="50000"/>
                  </a:schemeClr>
                </a:solidFill>
                <a:latin typeface="Century Gothic" panose="020B0502020202020204" pitchFamily="34" charset="0"/>
              </a:rPr>
              <a:t>fahren</a:t>
            </a:r>
            <a:r>
              <a:rPr lang="es-ES" sz="2800" dirty="0">
                <a:solidFill>
                  <a:schemeClr val="accent1">
                    <a:lumMod val="50000"/>
                  </a:schemeClr>
                </a:solidFill>
                <a:latin typeface="Century Gothic" panose="020B0502020202020204" pitchFamily="34" charset="0"/>
              </a:rPr>
              <a:t> / der Zug</a:t>
            </a:r>
          </a:p>
        </p:txBody>
      </p:sp>
      <p:sp>
        <p:nvSpPr>
          <p:cNvPr id="19" name="TextBox 18"/>
          <p:cNvSpPr txBox="1"/>
          <p:nvPr/>
        </p:nvSpPr>
        <p:spPr>
          <a:xfrm>
            <a:off x="4639169" y="2558292"/>
            <a:ext cx="6886222" cy="523220"/>
          </a:xfrm>
          <a:prstGeom prst="rect">
            <a:avLst/>
          </a:prstGeom>
          <a:noFill/>
        </p:spPr>
        <p:txBody>
          <a:bodyPr wrap="square" rtlCol="0">
            <a:spAutoFit/>
          </a:bodyPr>
          <a:lstStyle/>
          <a:p>
            <a:r>
              <a:rPr lang="es-ES" sz="2800" dirty="0" err="1">
                <a:solidFill>
                  <a:schemeClr val="accent1">
                    <a:lumMod val="50000"/>
                  </a:schemeClr>
                </a:solidFill>
                <a:latin typeface="Century Gothic" panose="020B0502020202020204" pitchFamily="34" charset="0"/>
              </a:rPr>
              <a:t>schnell</a:t>
            </a:r>
            <a:r>
              <a:rPr lang="es-ES" sz="2800" dirty="0">
                <a:solidFill>
                  <a:schemeClr val="accent1">
                    <a:lumMod val="50000"/>
                  </a:schemeClr>
                </a:solidFill>
                <a:latin typeface="Century Gothic" panose="020B0502020202020204" pitchFamily="34" charset="0"/>
              </a:rPr>
              <a:t> / das Auto</a:t>
            </a:r>
          </a:p>
        </p:txBody>
      </p:sp>
      <p:sp>
        <p:nvSpPr>
          <p:cNvPr id="20" name="TextBox 19"/>
          <p:cNvSpPr txBox="1"/>
          <p:nvPr/>
        </p:nvSpPr>
        <p:spPr>
          <a:xfrm>
            <a:off x="4639169" y="3603672"/>
            <a:ext cx="6886222" cy="523220"/>
          </a:xfrm>
          <a:prstGeom prst="rect">
            <a:avLst/>
          </a:prstGeom>
          <a:noFill/>
        </p:spPr>
        <p:txBody>
          <a:bodyPr wrap="square" rtlCol="0">
            <a:spAutoFit/>
          </a:bodyPr>
          <a:lstStyle/>
          <a:p>
            <a:r>
              <a:rPr lang="es-ES" sz="2800" dirty="0">
                <a:solidFill>
                  <a:schemeClr val="accent1">
                    <a:lumMod val="50000"/>
                  </a:schemeClr>
                </a:solidFill>
                <a:latin typeface="Century Gothic" panose="020B0502020202020204" pitchFamily="34" charset="0"/>
              </a:rPr>
              <a:t>der Zug / </a:t>
            </a:r>
            <a:r>
              <a:rPr lang="es-ES" sz="2800" dirty="0" err="1">
                <a:solidFill>
                  <a:schemeClr val="accent1">
                    <a:lumMod val="50000"/>
                  </a:schemeClr>
                </a:solidFill>
                <a:latin typeface="Century Gothic" panose="020B0502020202020204" pitchFamily="34" charset="0"/>
              </a:rPr>
              <a:t>spät</a:t>
            </a:r>
            <a:endParaRPr lang="es-ES" sz="2800" dirty="0">
              <a:solidFill>
                <a:schemeClr val="accent1">
                  <a:lumMod val="50000"/>
                </a:schemeClr>
              </a:solidFill>
              <a:latin typeface="Century Gothic" panose="020B0502020202020204" pitchFamily="34" charset="0"/>
            </a:endParaRPr>
          </a:p>
        </p:txBody>
      </p:sp>
      <p:sp>
        <p:nvSpPr>
          <p:cNvPr id="21" name="TextBox 20"/>
          <p:cNvSpPr txBox="1"/>
          <p:nvPr/>
        </p:nvSpPr>
        <p:spPr>
          <a:xfrm>
            <a:off x="4639169" y="4540094"/>
            <a:ext cx="6886222" cy="523220"/>
          </a:xfrm>
          <a:prstGeom prst="rect">
            <a:avLst/>
          </a:prstGeom>
          <a:noFill/>
        </p:spPr>
        <p:txBody>
          <a:bodyPr wrap="square" rtlCol="0">
            <a:spAutoFit/>
          </a:bodyPr>
          <a:lstStyle/>
          <a:p>
            <a:r>
              <a:rPr lang="es-ES" sz="2800" dirty="0">
                <a:solidFill>
                  <a:schemeClr val="accent1">
                    <a:lumMod val="50000"/>
                  </a:schemeClr>
                </a:solidFill>
                <a:latin typeface="Century Gothic" panose="020B0502020202020204" pitchFamily="34" charset="0"/>
              </a:rPr>
              <a:t>das </a:t>
            </a:r>
            <a:r>
              <a:rPr lang="es-ES" sz="2800" dirty="0" err="1">
                <a:solidFill>
                  <a:schemeClr val="accent1">
                    <a:lumMod val="50000"/>
                  </a:schemeClr>
                </a:solidFill>
                <a:latin typeface="Century Gothic" panose="020B0502020202020204" pitchFamily="34" charset="0"/>
              </a:rPr>
              <a:t>Fahrrad</a:t>
            </a:r>
            <a:r>
              <a:rPr lang="es-ES" sz="2800" dirty="0">
                <a:solidFill>
                  <a:schemeClr val="accent1">
                    <a:lumMod val="50000"/>
                  </a:schemeClr>
                </a:solidFill>
                <a:latin typeface="Century Gothic" panose="020B0502020202020204" pitchFamily="34" charset="0"/>
              </a:rPr>
              <a:t> / </a:t>
            </a:r>
            <a:r>
              <a:rPr lang="es-ES" sz="2800" dirty="0" err="1">
                <a:solidFill>
                  <a:schemeClr val="accent1">
                    <a:lumMod val="50000"/>
                  </a:schemeClr>
                </a:solidFill>
                <a:latin typeface="Century Gothic" panose="020B0502020202020204" pitchFamily="34" charset="0"/>
              </a:rPr>
              <a:t>langsam</a:t>
            </a:r>
            <a:endParaRPr lang="es-ES" sz="2800" dirty="0">
              <a:solidFill>
                <a:schemeClr val="accent1">
                  <a:lumMod val="50000"/>
                </a:schemeClr>
              </a:solidFill>
              <a:latin typeface="Century Gothic" panose="020B0502020202020204" pitchFamily="34" charset="0"/>
            </a:endParaRPr>
          </a:p>
        </p:txBody>
      </p:sp>
      <p:sp>
        <p:nvSpPr>
          <p:cNvPr id="22" name="TextBox 21"/>
          <p:cNvSpPr txBox="1"/>
          <p:nvPr/>
        </p:nvSpPr>
        <p:spPr>
          <a:xfrm>
            <a:off x="4639169" y="5591167"/>
            <a:ext cx="6886222" cy="523220"/>
          </a:xfrm>
          <a:prstGeom prst="rect">
            <a:avLst/>
          </a:prstGeom>
          <a:noFill/>
        </p:spPr>
        <p:txBody>
          <a:bodyPr wrap="square" rtlCol="0">
            <a:spAutoFit/>
          </a:bodyPr>
          <a:lstStyle/>
          <a:p>
            <a:r>
              <a:rPr lang="es-ES" sz="2800" dirty="0" err="1">
                <a:solidFill>
                  <a:schemeClr val="accent1">
                    <a:lumMod val="50000"/>
                  </a:schemeClr>
                </a:solidFill>
                <a:latin typeface="Century Gothic" panose="020B0502020202020204" pitchFamily="34" charset="0"/>
              </a:rPr>
              <a:t>nehmen</a:t>
            </a:r>
            <a:r>
              <a:rPr lang="es-ES" sz="2800" dirty="0">
                <a:solidFill>
                  <a:schemeClr val="accent1">
                    <a:lumMod val="50000"/>
                  </a:schemeClr>
                </a:solidFill>
                <a:latin typeface="Century Gothic" panose="020B0502020202020204" pitchFamily="34" charset="0"/>
              </a:rPr>
              <a:t> / die </a:t>
            </a:r>
            <a:r>
              <a:rPr lang="es-ES" sz="2800" dirty="0" err="1">
                <a:solidFill>
                  <a:schemeClr val="accent1">
                    <a:lumMod val="50000"/>
                  </a:schemeClr>
                </a:solidFill>
                <a:latin typeface="Century Gothic" panose="020B0502020202020204" pitchFamily="34" charset="0"/>
              </a:rPr>
              <a:t>Stadt</a:t>
            </a:r>
            <a:endParaRPr lang="es-ES" sz="28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920369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7146"/>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98332" y="267146"/>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Developing use</a:t>
            </a:r>
            <a:endParaRPr lang="en-GB" sz="3600" b="1" dirty="0">
              <a:solidFill>
                <a:prstClr val="white"/>
              </a:solidFill>
            </a:endParaRPr>
          </a:p>
        </p:txBody>
      </p:sp>
      <p:sp>
        <p:nvSpPr>
          <p:cNvPr id="7" name="Content Placeholder 4"/>
          <p:cNvSpPr>
            <a:spLocks noGrp="1"/>
          </p:cNvSpPr>
          <p:nvPr>
            <p:ph idx="1"/>
          </p:nvPr>
        </p:nvSpPr>
        <p:spPr>
          <a:xfrm>
            <a:off x="747889" y="1988079"/>
            <a:ext cx="11179652" cy="3197930"/>
          </a:xfrm>
        </p:spPr>
        <p:txBody>
          <a:bodyPr>
            <a:normAutofit/>
          </a:bodyPr>
          <a:lstStyle/>
          <a:p>
            <a:pPr>
              <a:lnSpc>
                <a:spcPct val="150000"/>
              </a:lnSpc>
            </a:pPr>
            <a:r>
              <a:rPr lang="en-GB" dirty="0"/>
              <a:t>Build in new vocabulary (additional nouns, </a:t>
            </a:r>
            <a:r>
              <a:rPr lang="en-GB" dirty="0" smtClean="0"/>
              <a:t>adjectives, verbs)</a:t>
            </a:r>
            <a:endParaRPr lang="en-GB" dirty="0"/>
          </a:p>
          <a:p>
            <a:pPr>
              <a:lnSpc>
                <a:spcPct val="150000"/>
              </a:lnSpc>
            </a:pPr>
            <a:r>
              <a:rPr lang="en-GB" dirty="0" smtClean="0"/>
              <a:t>Spot </a:t>
            </a:r>
            <a:r>
              <a:rPr lang="en-GB" dirty="0"/>
              <a:t>the difference</a:t>
            </a:r>
          </a:p>
          <a:p>
            <a:pPr>
              <a:lnSpc>
                <a:spcPct val="150000"/>
              </a:lnSpc>
            </a:pPr>
            <a:r>
              <a:rPr lang="en-GB" dirty="0"/>
              <a:t>Map </a:t>
            </a:r>
            <a:r>
              <a:rPr lang="en-GB" dirty="0" smtClean="0"/>
              <a:t>task</a:t>
            </a:r>
          </a:p>
          <a:p>
            <a:pPr>
              <a:lnSpc>
                <a:spcPct val="150000"/>
              </a:lnSpc>
            </a:pPr>
            <a:r>
              <a:rPr lang="en-GB" dirty="0" smtClean="0"/>
              <a:t>Other information gap tasks</a:t>
            </a:r>
            <a:endParaRPr lang="en-GB" dirty="0"/>
          </a:p>
        </p:txBody>
      </p:sp>
    </p:spTree>
    <p:extLst>
      <p:ext uri="{BB962C8B-B14F-4D97-AF65-F5344CB8AC3E}">
        <p14:creationId xmlns:p14="http://schemas.microsoft.com/office/powerpoint/2010/main" val="10842339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165580" cy="707849"/>
          </a:xfrm>
        </p:spPr>
        <p:txBody>
          <a:bodyPr>
            <a:normAutofit/>
          </a:bodyPr>
          <a:lstStyle/>
          <a:p>
            <a:r>
              <a:rPr lang="en-GB" sz="3600" b="1" dirty="0" smtClean="0">
                <a:solidFill>
                  <a:schemeClr val="bg1"/>
                </a:solidFill>
              </a:rPr>
              <a:t>Spot the difference</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5"/>
          <a:stretch>
            <a:fillRect/>
          </a:stretch>
        </p:blipFill>
        <p:spPr>
          <a:xfrm>
            <a:off x="1150558" y="1371600"/>
            <a:ext cx="3507884" cy="4906297"/>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a:blip r:embed="rId6"/>
          <a:stretch>
            <a:fillRect/>
          </a:stretch>
        </p:blipFill>
        <p:spPr>
          <a:xfrm>
            <a:off x="5207483" y="1453023"/>
            <a:ext cx="4886325" cy="47434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17079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3745089" cy="707849"/>
          </a:xfrm>
        </p:spPr>
        <p:txBody>
          <a:bodyPr>
            <a:normAutofit/>
          </a:bodyPr>
          <a:lstStyle/>
          <a:p>
            <a:r>
              <a:rPr lang="en-GB" sz="3600" b="1" dirty="0" smtClean="0">
                <a:solidFill>
                  <a:schemeClr val="bg1"/>
                </a:solidFill>
              </a:rPr>
              <a:t>First encounters</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7" name="Content Placeholder 4"/>
          <p:cNvSpPr>
            <a:spLocks noGrp="1"/>
          </p:cNvSpPr>
          <p:nvPr>
            <p:ph idx="1"/>
          </p:nvPr>
        </p:nvSpPr>
        <p:spPr>
          <a:xfrm>
            <a:off x="838200" y="1460854"/>
            <a:ext cx="10515600" cy="4351338"/>
          </a:xfrm>
        </p:spPr>
        <p:txBody>
          <a:bodyPr>
            <a:normAutofit lnSpcReduction="10000"/>
          </a:bodyPr>
          <a:lstStyle/>
          <a:p>
            <a:pPr>
              <a:lnSpc>
                <a:spcPct val="150000"/>
              </a:lnSpc>
            </a:pPr>
            <a:r>
              <a:rPr lang="en-GB" dirty="0"/>
              <a:t>Directed, pre-learning (e.g. using Quizlet)</a:t>
            </a:r>
          </a:p>
          <a:p>
            <a:pPr>
              <a:lnSpc>
                <a:spcPct val="150000"/>
              </a:lnSpc>
            </a:pPr>
            <a:r>
              <a:rPr lang="en-GB" dirty="0"/>
              <a:t>Peer- / Self-introduction in the lesson</a:t>
            </a:r>
          </a:p>
          <a:p>
            <a:pPr>
              <a:lnSpc>
                <a:spcPct val="150000"/>
              </a:lnSpc>
            </a:pPr>
            <a:r>
              <a:rPr lang="en-GB" dirty="0"/>
              <a:t>Teacher-led presentation and elicitation (e.g. with pictures)</a:t>
            </a:r>
          </a:p>
          <a:p>
            <a:pPr>
              <a:lnSpc>
                <a:spcPct val="150000"/>
              </a:lnSpc>
            </a:pPr>
            <a:r>
              <a:rPr lang="en-GB" dirty="0"/>
              <a:t>Self-made flashcard routines</a:t>
            </a:r>
          </a:p>
          <a:p>
            <a:pPr>
              <a:lnSpc>
                <a:spcPct val="150000"/>
              </a:lnSpc>
            </a:pPr>
            <a:r>
              <a:rPr lang="en-GB" dirty="0"/>
              <a:t>Text / mini-story-based introduction</a:t>
            </a:r>
          </a:p>
        </p:txBody>
      </p:sp>
    </p:spTree>
    <p:extLst>
      <p:ext uri="{BB962C8B-B14F-4D97-AF65-F5344CB8AC3E}">
        <p14:creationId xmlns:p14="http://schemas.microsoft.com/office/powerpoint/2010/main" val="3121377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xmlns="" id="{8EC2F12C-08DF-7B40-9922-E4E8C6DC1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8107" y="2488891"/>
            <a:ext cx="1999072" cy="1328374"/>
          </a:xfrm>
          <a:prstGeom prst="rect">
            <a:avLst/>
          </a:prstGeom>
        </p:spPr>
      </p:pic>
      <p:grpSp>
        <p:nvGrpSpPr>
          <p:cNvPr id="77" name="Group 76"/>
          <p:cNvGrpSpPr/>
          <p:nvPr/>
        </p:nvGrpSpPr>
        <p:grpSpPr>
          <a:xfrm>
            <a:off x="8961980" y="3225190"/>
            <a:ext cx="1853450" cy="2316813"/>
            <a:chOff x="4058744" y="304207"/>
            <a:chExt cx="4074511" cy="5093139"/>
          </a:xfrm>
        </p:grpSpPr>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8744" y="304207"/>
              <a:ext cx="4074511" cy="5093139"/>
            </a:xfrm>
            <a:prstGeom prst="rect">
              <a:avLst/>
            </a:prstGeom>
          </p:spPr>
        </p:pic>
        <p:sp>
          <p:nvSpPr>
            <p:cNvPr id="79" name="TextBox 78"/>
            <p:cNvSpPr txBox="1"/>
            <p:nvPr/>
          </p:nvSpPr>
          <p:spPr>
            <a:xfrm>
              <a:off x="4290180" y="2589166"/>
              <a:ext cx="475003" cy="276999"/>
            </a:xfrm>
            <a:prstGeom prst="rect">
              <a:avLst/>
            </a:prstGeom>
            <a:solidFill>
              <a:schemeClr val="bg1"/>
            </a:solidFill>
          </p:spPr>
          <p:txBody>
            <a:bodyPr wrap="square" rtlCol="0">
              <a:spAutoFit/>
            </a:bodyPr>
            <a:lstStyle/>
            <a:p>
              <a:r>
                <a:rPr lang="en-GB" sz="1200" b="1" dirty="0" smtClean="0">
                  <a:latin typeface="Century Gothic" panose="020B0502020202020204" pitchFamily="34" charset="0"/>
                </a:rPr>
                <a:t>Mo.</a:t>
              </a:r>
              <a:endParaRPr lang="en-GB" sz="1200" b="1" dirty="0">
                <a:latin typeface="Century Gothic" panose="020B0502020202020204" pitchFamily="34" charset="0"/>
              </a:endParaRPr>
            </a:p>
          </p:txBody>
        </p:sp>
        <p:sp>
          <p:nvSpPr>
            <p:cNvPr id="80" name="TextBox 79"/>
            <p:cNvSpPr txBox="1"/>
            <p:nvPr/>
          </p:nvSpPr>
          <p:spPr>
            <a:xfrm>
              <a:off x="4816696"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Di.</a:t>
              </a:r>
              <a:endParaRPr lang="en-GB" sz="1200" b="1" dirty="0">
                <a:latin typeface="Century Gothic" panose="020B0502020202020204" pitchFamily="34" charset="0"/>
              </a:endParaRPr>
            </a:p>
          </p:txBody>
        </p:sp>
        <p:sp>
          <p:nvSpPr>
            <p:cNvPr id="81" name="TextBox 80"/>
            <p:cNvSpPr txBox="1"/>
            <p:nvPr/>
          </p:nvSpPr>
          <p:spPr>
            <a:xfrm>
              <a:off x="5348134"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Mi.</a:t>
              </a:r>
              <a:endParaRPr lang="en-GB" sz="1200" b="1" dirty="0">
                <a:latin typeface="Century Gothic" panose="020B0502020202020204" pitchFamily="34" charset="0"/>
              </a:endParaRPr>
            </a:p>
          </p:txBody>
        </p:sp>
        <p:sp>
          <p:nvSpPr>
            <p:cNvPr id="82" name="TextBox 81"/>
            <p:cNvSpPr txBox="1"/>
            <p:nvPr/>
          </p:nvSpPr>
          <p:spPr>
            <a:xfrm>
              <a:off x="5858497"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Do.</a:t>
              </a:r>
              <a:endParaRPr lang="en-GB" sz="1200" b="1" dirty="0">
                <a:latin typeface="Century Gothic" panose="020B0502020202020204" pitchFamily="34" charset="0"/>
              </a:endParaRPr>
            </a:p>
          </p:txBody>
        </p:sp>
        <p:sp>
          <p:nvSpPr>
            <p:cNvPr id="83" name="TextBox 82"/>
            <p:cNvSpPr txBox="1"/>
            <p:nvPr/>
          </p:nvSpPr>
          <p:spPr>
            <a:xfrm>
              <a:off x="6385013"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Fr.</a:t>
              </a:r>
              <a:endParaRPr lang="en-GB" sz="1200" b="1" dirty="0">
                <a:latin typeface="Century Gothic" panose="020B0502020202020204" pitchFamily="34" charset="0"/>
              </a:endParaRPr>
            </a:p>
          </p:txBody>
        </p:sp>
        <p:sp>
          <p:nvSpPr>
            <p:cNvPr id="84" name="TextBox 83"/>
            <p:cNvSpPr txBox="1"/>
            <p:nvPr/>
          </p:nvSpPr>
          <p:spPr>
            <a:xfrm>
              <a:off x="6921503" y="2589165"/>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Sa.</a:t>
              </a:r>
              <a:endParaRPr lang="en-GB" sz="1200" b="1" dirty="0">
                <a:latin typeface="Century Gothic" panose="020B0502020202020204" pitchFamily="34" charset="0"/>
              </a:endParaRPr>
            </a:p>
          </p:txBody>
        </p:sp>
        <p:sp>
          <p:nvSpPr>
            <p:cNvPr id="85" name="TextBox 84"/>
            <p:cNvSpPr txBox="1"/>
            <p:nvPr/>
          </p:nvSpPr>
          <p:spPr>
            <a:xfrm>
              <a:off x="7457993" y="2581806"/>
              <a:ext cx="475003" cy="276999"/>
            </a:xfrm>
            <a:prstGeom prst="rect">
              <a:avLst/>
            </a:prstGeom>
            <a:solidFill>
              <a:schemeClr val="bg1"/>
            </a:solidFill>
          </p:spPr>
          <p:txBody>
            <a:bodyPr wrap="square" rtlCol="0">
              <a:spAutoFit/>
            </a:bodyPr>
            <a:lstStyle/>
            <a:p>
              <a:pPr algn="ctr"/>
              <a:r>
                <a:rPr lang="en-GB" sz="1200" b="1" dirty="0" err="1" smtClean="0">
                  <a:latin typeface="Century Gothic" panose="020B0502020202020204" pitchFamily="34" charset="0"/>
                </a:rPr>
                <a:t>So.</a:t>
              </a:r>
              <a:endParaRPr lang="en-GB" sz="1200" b="1" dirty="0">
                <a:latin typeface="Century Gothic" panose="020B0502020202020204" pitchFamily="34" charset="0"/>
              </a:endParaRPr>
            </a:p>
          </p:txBody>
        </p:sp>
        <p:sp>
          <p:nvSpPr>
            <p:cNvPr id="86" name="Oval 85">
              <a:extLst>
                <a:ext uri="{FF2B5EF4-FFF2-40B4-BE49-F238E27FC236}">
                  <a16:creationId xmlns:a16="http://schemas.microsoft.com/office/drawing/2014/main" xmlns="" id="{3594DC78-2F90-8940-8A75-93AF55231633}"/>
                </a:ext>
              </a:extLst>
            </p:cNvPr>
            <p:cNvSpPr/>
            <p:nvPr/>
          </p:nvSpPr>
          <p:spPr>
            <a:xfrm>
              <a:off x="6454742"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xmlns="" id="{487768CA-FAB4-7A42-A0B1-8893CD5B4D71}"/>
                </a:ext>
              </a:extLst>
            </p:cNvPr>
            <p:cNvSpPr/>
            <p:nvPr/>
          </p:nvSpPr>
          <p:spPr>
            <a:xfrm>
              <a:off x="5863747"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Oval 87">
              <a:extLst>
                <a:ext uri="{FF2B5EF4-FFF2-40B4-BE49-F238E27FC236}">
                  <a16:creationId xmlns:a16="http://schemas.microsoft.com/office/drawing/2014/main" xmlns="" id="{90B47668-2146-934C-9AFD-F164E76B0227}"/>
                </a:ext>
              </a:extLst>
            </p:cNvPr>
            <p:cNvSpPr/>
            <p:nvPr/>
          </p:nvSpPr>
          <p:spPr>
            <a:xfrm>
              <a:off x="5921718"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Oval 88">
              <a:extLst>
                <a:ext uri="{FF2B5EF4-FFF2-40B4-BE49-F238E27FC236}">
                  <a16:creationId xmlns:a16="http://schemas.microsoft.com/office/drawing/2014/main" xmlns="" id="{5C48B943-E1F9-1547-BEC9-30745EFE1BED}"/>
                </a:ext>
              </a:extLst>
            </p:cNvPr>
            <p:cNvSpPr/>
            <p:nvPr/>
          </p:nvSpPr>
          <p:spPr>
            <a:xfrm>
              <a:off x="48731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xmlns="" id="{52071D3F-0B83-5A46-BE1D-BD2C0D152B7F}"/>
                </a:ext>
              </a:extLst>
            </p:cNvPr>
            <p:cNvSpPr/>
            <p:nvPr/>
          </p:nvSpPr>
          <p:spPr>
            <a:xfrm>
              <a:off x="43270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xmlns="" id="{13DB5009-0312-1641-B0F8-B5C319084ECB}"/>
                </a:ext>
              </a:extLst>
            </p:cNvPr>
            <p:cNvSpPr/>
            <p:nvPr/>
          </p:nvSpPr>
          <p:spPr>
            <a:xfrm>
              <a:off x="6921503"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xmlns="" id="{F82543C9-8FFC-A74B-BCF2-665059C67DBF}"/>
                </a:ext>
              </a:extLst>
            </p:cNvPr>
            <p:cNvSpPr/>
            <p:nvPr/>
          </p:nvSpPr>
          <p:spPr>
            <a:xfrm>
              <a:off x="6921503" y="29993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xmlns="" id="{3C440835-6358-3D47-BA2F-D8571C80B6AF}"/>
                </a:ext>
              </a:extLst>
            </p:cNvPr>
            <p:cNvSpPr/>
            <p:nvPr/>
          </p:nvSpPr>
          <p:spPr>
            <a:xfrm>
              <a:off x="4873145" y="47519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xmlns="" id="{13DB5009-0312-1641-B0F8-B5C319084ECB}"/>
                </a:ext>
              </a:extLst>
            </p:cNvPr>
            <p:cNvSpPr/>
            <p:nvPr/>
          </p:nvSpPr>
          <p:spPr>
            <a:xfrm>
              <a:off x="6995633"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xmlns="" id="{13DB5009-0312-1641-B0F8-B5C319084ECB}"/>
                </a:ext>
              </a:extLst>
            </p:cNvPr>
            <p:cNvSpPr/>
            <p:nvPr/>
          </p:nvSpPr>
          <p:spPr>
            <a:xfrm>
              <a:off x="6441919" y="476473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TextBox 35">
            <a:extLst>
              <a:ext uri="{FF2B5EF4-FFF2-40B4-BE49-F238E27FC236}">
                <a16:creationId xmlns="" xmlns:a16="http://schemas.microsoft.com/office/drawing/2014/main" id="{B593C9A8-5DF0-8541-893A-FAA01CBC4FC8}"/>
              </a:ext>
            </a:extLst>
          </p:cNvPr>
          <p:cNvSpPr txBox="1"/>
          <p:nvPr/>
        </p:nvSpPr>
        <p:spPr>
          <a:xfrm>
            <a:off x="5359039" y="4750470"/>
            <a:ext cx="442750" cy="646331"/>
          </a:xfrm>
          <a:prstGeom prst="rect">
            <a:avLst/>
          </a:prstGeom>
          <a:noFill/>
        </p:spPr>
        <p:txBody>
          <a:bodyPr wrap="none" rtlCol="0">
            <a:spAutoFit/>
          </a:bodyPr>
          <a:lstStyle/>
          <a:p>
            <a:r>
              <a:rPr lang="en-US" sz="3600" b="1" dirty="0">
                <a:solidFill>
                  <a:prstClr val="white"/>
                </a:solidFill>
                <a:latin typeface="Century Gothic" panose="020B0502020202020204" pitchFamily="34" charset="0"/>
              </a:rPr>
              <a:t>3</a:t>
            </a:r>
          </a:p>
        </p:txBody>
      </p:sp>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1724907" y="2291316"/>
            <a:ext cx="5414904" cy="1862048"/>
          </a:xfrm>
          <a:prstGeom prst="rect">
            <a:avLst/>
          </a:prstGeom>
          <a:noFill/>
        </p:spPr>
        <p:txBody>
          <a:bodyPr wrap="square" rtlCol="0">
            <a:spAutoFit/>
          </a:bodyPr>
          <a:lstStyle/>
          <a:p>
            <a:pPr algn="ctr">
              <a:defRPr/>
            </a:pPr>
            <a:r>
              <a:rPr lang="en-GB" sz="11500" b="1" dirty="0" smtClean="0">
                <a:solidFill>
                  <a:srgbClr val="5B9BD5">
                    <a:lumMod val="50000"/>
                  </a:srgbClr>
                </a:solidFill>
                <a:latin typeface="Century Gothic" panose="020B0502020202020204" pitchFamily="34" charset="0"/>
              </a:rPr>
              <a:t>A</a:t>
            </a:r>
            <a:endParaRPr lang="en-GB" sz="11500" b="1" dirty="0">
              <a:solidFill>
                <a:srgbClr val="5B9BD5">
                  <a:lumMod val="50000"/>
                </a:srgbClr>
              </a:solidFill>
              <a:latin typeface="Century Gothic" panose="020B0502020202020204" pitchFamily="34" charset="0"/>
            </a:endParaRPr>
          </a:p>
        </p:txBody>
      </p:sp>
      <p:sp>
        <p:nvSpPr>
          <p:cNvPr id="12" name="TextBox 11">
            <a:extLst>
              <a:ext uri="{FF2B5EF4-FFF2-40B4-BE49-F238E27FC236}">
                <a16:creationId xmlns="" xmlns:a16="http://schemas.microsoft.com/office/drawing/2014/main" id="{D79FADAA-8FB9-544D-B0AA-1E6401FEEC1D}"/>
              </a:ext>
            </a:extLst>
          </p:cNvPr>
          <p:cNvSpPr txBox="1"/>
          <p:nvPr/>
        </p:nvSpPr>
        <p:spPr>
          <a:xfrm>
            <a:off x="1427494" y="72093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1</a:t>
            </a:r>
          </a:p>
        </p:txBody>
      </p:sp>
      <p:grpSp>
        <p:nvGrpSpPr>
          <p:cNvPr id="44" name="Group 43"/>
          <p:cNvGrpSpPr/>
          <p:nvPr/>
        </p:nvGrpSpPr>
        <p:grpSpPr>
          <a:xfrm>
            <a:off x="8597175" y="268083"/>
            <a:ext cx="1853450" cy="2316813"/>
            <a:chOff x="4058744" y="304207"/>
            <a:chExt cx="4074511" cy="5093139"/>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8744" y="304207"/>
              <a:ext cx="4074511" cy="5093139"/>
            </a:xfrm>
            <a:prstGeom prst="rect">
              <a:avLst/>
            </a:prstGeom>
          </p:spPr>
        </p:pic>
        <p:sp>
          <p:nvSpPr>
            <p:cNvPr id="46" name="TextBox 45"/>
            <p:cNvSpPr txBox="1"/>
            <p:nvPr/>
          </p:nvSpPr>
          <p:spPr>
            <a:xfrm>
              <a:off x="4290180" y="2589166"/>
              <a:ext cx="475003" cy="276999"/>
            </a:xfrm>
            <a:prstGeom prst="rect">
              <a:avLst/>
            </a:prstGeom>
            <a:solidFill>
              <a:schemeClr val="bg1"/>
            </a:solidFill>
          </p:spPr>
          <p:txBody>
            <a:bodyPr wrap="square" rtlCol="0">
              <a:spAutoFit/>
            </a:bodyPr>
            <a:lstStyle/>
            <a:p>
              <a:r>
                <a:rPr lang="en-GB" sz="1200" b="1" dirty="0" smtClean="0">
                  <a:latin typeface="Century Gothic" panose="020B0502020202020204" pitchFamily="34" charset="0"/>
                </a:rPr>
                <a:t>Mo.</a:t>
              </a:r>
              <a:endParaRPr lang="en-GB" sz="1200" b="1" dirty="0">
                <a:latin typeface="Century Gothic" panose="020B0502020202020204" pitchFamily="34" charset="0"/>
              </a:endParaRPr>
            </a:p>
          </p:txBody>
        </p:sp>
        <p:sp>
          <p:nvSpPr>
            <p:cNvPr id="47" name="TextBox 46"/>
            <p:cNvSpPr txBox="1"/>
            <p:nvPr/>
          </p:nvSpPr>
          <p:spPr>
            <a:xfrm>
              <a:off x="4816696"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Di.</a:t>
              </a:r>
              <a:endParaRPr lang="en-GB" sz="1200" b="1" dirty="0">
                <a:latin typeface="Century Gothic" panose="020B0502020202020204" pitchFamily="34" charset="0"/>
              </a:endParaRPr>
            </a:p>
          </p:txBody>
        </p:sp>
        <p:sp>
          <p:nvSpPr>
            <p:cNvPr id="48" name="TextBox 47"/>
            <p:cNvSpPr txBox="1"/>
            <p:nvPr/>
          </p:nvSpPr>
          <p:spPr>
            <a:xfrm>
              <a:off x="5348134"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Mi.</a:t>
              </a:r>
              <a:endParaRPr lang="en-GB" sz="1200" b="1" dirty="0">
                <a:latin typeface="Century Gothic" panose="020B0502020202020204" pitchFamily="34" charset="0"/>
              </a:endParaRPr>
            </a:p>
          </p:txBody>
        </p:sp>
        <p:sp>
          <p:nvSpPr>
            <p:cNvPr id="49" name="TextBox 48"/>
            <p:cNvSpPr txBox="1"/>
            <p:nvPr/>
          </p:nvSpPr>
          <p:spPr>
            <a:xfrm>
              <a:off x="5858497"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Do.</a:t>
              </a:r>
              <a:endParaRPr lang="en-GB" sz="1200" b="1" dirty="0">
                <a:latin typeface="Century Gothic" panose="020B0502020202020204" pitchFamily="34" charset="0"/>
              </a:endParaRPr>
            </a:p>
          </p:txBody>
        </p:sp>
        <p:sp>
          <p:nvSpPr>
            <p:cNvPr id="50" name="TextBox 49"/>
            <p:cNvSpPr txBox="1"/>
            <p:nvPr/>
          </p:nvSpPr>
          <p:spPr>
            <a:xfrm>
              <a:off x="6385013"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Fr.</a:t>
              </a:r>
              <a:endParaRPr lang="en-GB" sz="1200" b="1" dirty="0">
                <a:latin typeface="Century Gothic" panose="020B0502020202020204" pitchFamily="34" charset="0"/>
              </a:endParaRPr>
            </a:p>
          </p:txBody>
        </p:sp>
        <p:sp>
          <p:nvSpPr>
            <p:cNvPr id="51" name="TextBox 50"/>
            <p:cNvSpPr txBox="1"/>
            <p:nvPr/>
          </p:nvSpPr>
          <p:spPr>
            <a:xfrm>
              <a:off x="6921503" y="2589165"/>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Sa.</a:t>
              </a:r>
              <a:endParaRPr lang="en-GB" sz="1200" b="1" dirty="0">
                <a:latin typeface="Century Gothic" panose="020B0502020202020204" pitchFamily="34" charset="0"/>
              </a:endParaRPr>
            </a:p>
          </p:txBody>
        </p:sp>
        <p:sp>
          <p:nvSpPr>
            <p:cNvPr id="52" name="TextBox 51"/>
            <p:cNvSpPr txBox="1"/>
            <p:nvPr/>
          </p:nvSpPr>
          <p:spPr>
            <a:xfrm>
              <a:off x="7457993" y="2581806"/>
              <a:ext cx="475003" cy="276999"/>
            </a:xfrm>
            <a:prstGeom prst="rect">
              <a:avLst/>
            </a:prstGeom>
            <a:solidFill>
              <a:schemeClr val="bg1"/>
            </a:solidFill>
          </p:spPr>
          <p:txBody>
            <a:bodyPr wrap="square" rtlCol="0">
              <a:spAutoFit/>
            </a:bodyPr>
            <a:lstStyle/>
            <a:p>
              <a:pPr algn="ctr"/>
              <a:r>
                <a:rPr lang="en-GB" sz="1200" b="1" dirty="0" err="1" smtClean="0">
                  <a:latin typeface="Century Gothic" panose="020B0502020202020204" pitchFamily="34" charset="0"/>
                </a:rPr>
                <a:t>So.</a:t>
              </a:r>
              <a:endParaRPr lang="en-GB" sz="1200" b="1" dirty="0">
                <a:latin typeface="Century Gothic" panose="020B0502020202020204" pitchFamily="34" charset="0"/>
              </a:endParaRPr>
            </a:p>
          </p:txBody>
        </p:sp>
        <p:sp>
          <p:nvSpPr>
            <p:cNvPr id="53" name="Oval 52">
              <a:extLst>
                <a:ext uri="{FF2B5EF4-FFF2-40B4-BE49-F238E27FC236}">
                  <a16:creationId xmlns:a16="http://schemas.microsoft.com/office/drawing/2014/main" xmlns="" id="{3594DC78-2F90-8940-8A75-93AF55231633}"/>
                </a:ext>
              </a:extLst>
            </p:cNvPr>
            <p:cNvSpPr/>
            <p:nvPr/>
          </p:nvSpPr>
          <p:spPr>
            <a:xfrm>
              <a:off x="6454742"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xmlns="" id="{487768CA-FAB4-7A42-A0B1-8893CD5B4D71}"/>
                </a:ext>
              </a:extLst>
            </p:cNvPr>
            <p:cNvSpPr/>
            <p:nvPr/>
          </p:nvSpPr>
          <p:spPr>
            <a:xfrm>
              <a:off x="5863747"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a:extLst>
                <a:ext uri="{FF2B5EF4-FFF2-40B4-BE49-F238E27FC236}">
                  <a16:creationId xmlns:a16="http://schemas.microsoft.com/office/drawing/2014/main" xmlns="" id="{90B47668-2146-934C-9AFD-F164E76B0227}"/>
                </a:ext>
              </a:extLst>
            </p:cNvPr>
            <p:cNvSpPr/>
            <p:nvPr/>
          </p:nvSpPr>
          <p:spPr>
            <a:xfrm>
              <a:off x="5921718"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a:extLst>
                <a:ext uri="{FF2B5EF4-FFF2-40B4-BE49-F238E27FC236}">
                  <a16:creationId xmlns:a16="http://schemas.microsoft.com/office/drawing/2014/main" xmlns="" id="{5C48B943-E1F9-1547-BEC9-30745EFE1BED}"/>
                </a:ext>
              </a:extLst>
            </p:cNvPr>
            <p:cNvSpPr/>
            <p:nvPr/>
          </p:nvSpPr>
          <p:spPr>
            <a:xfrm>
              <a:off x="48731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xmlns="" id="{52071D3F-0B83-5A46-BE1D-BD2C0D152B7F}"/>
                </a:ext>
              </a:extLst>
            </p:cNvPr>
            <p:cNvSpPr/>
            <p:nvPr/>
          </p:nvSpPr>
          <p:spPr>
            <a:xfrm>
              <a:off x="43270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xmlns="" id="{13DB5009-0312-1641-B0F8-B5C319084ECB}"/>
                </a:ext>
              </a:extLst>
            </p:cNvPr>
            <p:cNvSpPr/>
            <p:nvPr/>
          </p:nvSpPr>
          <p:spPr>
            <a:xfrm>
              <a:off x="6921503"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xmlns="" id="{F82543C9-8FFC-A74B-BCF2-665059C67DBF}"/>
                </a:ext>
              </a:extLst>
            </p:cNvPr>
            <p:cNvSpPr/>
            <p:nvPr/>
          </p:nvSpPr>
          <p:spPr>
            <a:xfrm>
              <a:off x="6921503" y="29993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xmlns="" id="{3C440835-6358-3D47-BA2F-D8571C80B6AF}"/>
                </a:ext>
              </a:extLst>
            </p:cNvPr>
            <p:cNvSpPr/>
            <p:nvPr/>
          </p:nvSpPr>
          <p:spPr>
            <a:xfrm>
              <a:off x="4873145" y="47519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xmlns="" id="{13DB5009-0312-1641-B0F8-B5C319084ECB}"/>
                </a:ext>
              </a:extLst>
            </p:cNvPr>
            <p:cNvSpPr/>
            <p:nvPr/>
          </p:nvSpPr>
          <p:spPr>
            <a:xfrm>
              <a:off x="6995633"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xmlns="" id="{13DB5009-0312-1641-B0F8-B5C319084ECB}"/>
                </a:ext>
              </a:extLst>
            </p:cNvPr>
            <p:cNvSpPr/>
            <p:nvPr/>
          </p:nvSpPr>
          <p:spPr>
            <a:xfrm>
              <a:off x="6441919" y="476473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p:cNvGrpSpPr/>
          <p:nvPr/>
        </p:nvGrpSpPr>
        <p:grpSpPr>
          <a:xfrm>
            <a:off x="531241" y="4449464"/>
            <a:ext cx="3377849" cy="1650235"/>
            <a:chOff x="7960613" y="583354"/>
            <a:chExt cx="3377849" cy="1650235"/>
          </a:xfrm>
        </p:grpSpPr>
        <p:pic>
          <p:nvPicPr>
            <p:cNvPr id="43" name="Picture 42">
              <a:extLst>
                <a:ext uri="{FF2B5EF4-FFF2-40B4-BE49-F238E27FC236}">
                  <a16:creationId xmlns:a16="http://schemas.microsoft.com/office/drawing/2014/main" xmlns="" id="{8EC2F12C-08DF-7B40-9922-E4E8C6DC11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7008" y="757444"/>
              <a:ext cx="2221454" cy="1476145"/>
            </a:xfrm>
            <a:prstGeom prst="rect">
              <a:avLst/>
            </a:prstGeom>
          </p:spPr>
        </p:pic>
        <p:pic>
          <p:nvPicPr>
            <p:cNvPr id="64" name="Picture 63">
              <a:extLst>
                <a:ext uri="{FF2B5EF4-FFF2-40B4-BE49-F238E27FC236}">
                  <a16:creationId xmlns:a16="http://schemas.microsoft.com/office/drawing/2014/main" xmlns="" id="{E86431D5-D449-3F4E-AB26-3A950A7AC7A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0613" y="1030111"/>
              <a:ext cx="1999402" cy="1126622"/>
            </a:xfrm>
            <a:prstGeom prst="rect">
              <a:avLst/>
            </a:prstGeom>
          </p:spPr>
        </p:pic>
        <p:sp>
          <p:nvSpPr>
            <p:cNvPr id="15" name="TextBox 14">
              <a:extLst>
                <a:ext uri="{FF2B5EF4-FFF2-40B4-BE49-F238E27FC236}">
                  <a16:creationId xmlns="" xmlns:a16="http://schemas.microsoft.com/office/drawing/2014/main" id="{9F27ECC5-21F1-E742-9884-A8A64B2B0D57}"/>
                </a:ext>
              </a:extLst>
            </p:cNvPr>
            <p:cNvSpPr txBox="1"/>
            <p:nvPr/>
          </p:nvSpPr>
          <p:spPr>
            <a:xfrm>
              <a:off x="9887705" y="583354"/>
              <a:ext cx="572593" cy="923330"/>
            </a:xfrm>
            <a:prstGeom prst="rect">
              <a:avLst/>
            </a:prstGeom>
            <a:noFill/>
          </p:spPr>
          <p:txBody>
            <a:bodyPr wrap="none" rtlCol="0">
              <a:spAutoFit/>
            </a:bodyPr>
            <a:lstStyle/>
            <a:p>
              <a:r>
                <a:rPr lang="en-US" sz="5400" b="1" dirty="0">
                  <a:solidFill>
                    <a:schemeClr val="accent5">
                      <a:lumMod val="50000"/>
                    </a:schemeClr>
                  </a:solidFill>
                  <a:latin typeface="Century Gothic" panose="020B0502020202020204" pitchFamily="34" charset="0"/>
                </a:rPr>
                <a:t>7</a:t>
              </a:r>
            </a:p>
          </p:txBody>
        </p:sp>
      </p:grpSp>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7555" y="4482590"/>
            <a:ext cx="2500691" cy="1640036"/>
          </a:xfrm>
          <a:prstGeom prst="rect">
            <a:avLst/>
          </a:prstGeom>
        </p:spPr>
      </p:pic>
      <p:pic>
        <p:nvPicPr>
          <p:cNvPr id="66" name="Picture 65"/>
          <p:cNvPicPr>
            <a:picLocks noChangeAspect="1"/>
          </p:cNvPicPr>
          <p:nvPr/>
        </p:nvPicPr>
        <p:blipFill>
          <a:blip r:embed="rId8"/>
          <a:stretch>
            <a:fillRect/>
          </a:stretch>
        </p:blipFill>
        <p:spPr>
          <a:xfrm>
            <a:off x="6157757" y="4561880"/>
            <a:ext cx="2225233" cy="1481456"/>
          </a:xfrm>
          <a:prstGeom prst="rect">
            <a:avLst/>
          </a:prstGeom>
        </p:spPr>
      </p:pic>
      <p:sp>
        <p:nvSpPr>
          <p:cNvPr id="67" name="TextBox 66">
            <a:extLst>
              <a:ext uri="{FF2B5EF4-FFF2-40B4-BE49-F238E27FC236}">
                <a16:creationId xmlns="" xmlns:a16="http://schemas.microsoft.com/office/drawing/2014/main" id="{45252602-4F2B-4E4F-B82E-5CF1FE29D9D1}"/>
              </a:ext>
            </a:extLst>
          </p:cNvPr>
          <p:cNvSpPr txBox="1"/>
          <p:nvPr/>
        </p:nvSpPr>
        <p:spPr>
          <a:xfrm>
            <a:off x="4540369" y="4300405"/>
            <a:ext cx="702436" cy="1200329"/>
          </a:xfrm>
          <a:prstGeom prst="rect">
            <a:avLst/>
          </a:prstGeom>
          <a:noFill/>
        </p:spPr>
        <p:txBody>
          <a:bodyPr wrap="none" rtlCol="0">
            <a:spAutoFit/>
          </a:bodyPr>
          <a:lstStyle/>
          <a:p>
            <a:r>
              <a:rPr lang="en-US" sz="7200" b="1" dirty="0" smtClean="0">
                <a:solidFill>
                  <a:srgbClr val="4472C4">
                    <a:lumMod val="50000"/>
                  </a:srgbClr>
                </a:solidFill>
                <a:latin typeface="Century Gothic" panose="020B0502020202020204" pitchFamily="34" charset="0"/>
              </a:rPr>
              <a:t>6</a:t>
            </a:r>
            <a:endParaRPr lang="en-US" sz="7200" b="1" dirty="0">
              <a:solidFill>
                <a:srgbClr val="4472C4">
                  <a:lumMod val="50000"/>
                </a:srgbClr>
              </a:solidFill>
              <a:latin typeface="Century Gothic" panose="020B0502020202020204" pitchFamily="34" charset="0"/>
            </a:endParaRPr>
          </a:p>
        </p:txBody>
      </p:sp>
      <p:sp>
        <p:nvSpPr>
          <p:cNvPr id="69" name="TextBox 68">
            <a:extLst>
              <a:ext uri="{FF2B5EF4-FFF2-40B4-BE49-F238E27FC236}">
                <a16:creationId xmlns="" xmlns:a16="http://schemas.microsoft.com/office/drawing/2014/main" id="{3F10B228-8599-7041-8588-F090E576F367}"/>
              </a:ext>
            </a:extLst>
          </p:cNvPr>
          <p:cNvSpPr txBox="1"/>
          <p:nvPr/>
        </p:nvSpPr>
        <p:spPr>
          <a:xfrm>
            <a:off x="8719222" y="165012"/>
            <a:ext cx="614255" cy="830997"/>
          </a:xfrm>
          <a:prstGeom prst="rect">
            <a:avLst/>
          </a:prstGeom>
          <a:noFill/>
        </p:spPr>
        <p:txBody>
          <a:bodyPr wrap="square" rtlCol="0">
            <a:spAutoFit/>
          </a:bodyPr>
          <a:lstStyle/>
          <a:p>
            <a:r>
              <a:rPr lang="en-US" sz="4800" b="1" dirty="0" smtClean="0">
                <a:solidFill>
                  <a:srgbClr val="4472C4">
                    <a:lumMod val="50000"/>
                  </a:srgbClr>
                </a:solidFill>
                <a:latin typeface="Century Gothic" panose="020B0502020202020204" pitchFamily="34" charset="0"/>
              </a:rPr>
              <a:t>2</a:t>
            </a:r>
            <a:endParaRPr lang="en-US" sz="4800" b="1" dirty="0">
              <a:solidFill>
                <a:srgbClr val="4472C4">
                  <a:lumMod val="50000"/>
                </a:srgbClr>
              </a:solidFill>
              <a:latin typeface="Century Gothic" panose="020B0502020202020204" pitchFamily="34" charset="0"/>
            </a:endParaRPr>
          </a:p>
        </p:txBody>
      </p:sp>
      <p:pic>
        <p:nvPicPr>
          <p:cNvPr id="70" name="Picture 6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851" y="439733"/>
            <a:ext cx="2626572" cy="1190712"/>
          </a:xfrm>
          <a:prstGeom prst="rect">
            <a:avLst/>
          </a:prstGeom>
        </p:spPr>
      </p:pic>
      <p:sp>
        <p:nvSpPr>
          <p:cNvPr id="71" name="TextBox 70">
            <a:extLst>
              <a:ext uri="{FF2B5EF4-FFF2-40B4-BE49-F238E27FC236}">
                <a16:creationId xmlns="" xmlns:a16="http://schemas.microsoft.com/office/drawing/2014/main" id="{D79FADAA-8FB9-544D-B0AA-1E6401FEEC1D}"/>
              </a:ext>
            </a:extLst>
          </p:cNvPr>
          <p:cNvSpPr txBox="1"/>
          <p:nvPr/>
        </p:nvSpPr>
        <p:spPr>
          <a:xfrm>
            <a:off x="1396840" y="573424"/>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1</a:t>
            </a:r>
          </a:p>
        </p:txBody>
      </p:sp>
      <p:pic>
        <p:nvPicPr>
          <p:cNvPr id="72" name="Picture 7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92216" y="784329"/>
            <a:ext cx="1529509" cy="808091"/>
          </a:xfrm>
          <a:prstGeom prst="rect">
            <a:avLst/>
          </a:prstGeom>
        </p:spPr>
      </p:pic>
      <p:pic>
        <p:nvPicPr>
          <p:cNvPr id="73" name="Picture 72">
            <a:extLst>
              <a:ext uri="{FF2B5EF4-FFF2-40B4-BE49-F238E27FC236}">
                <a16:creationId xmlns:a16="http://schemas.microsoft.com/office/drawing/2014/main" xmlns="" id="{E86431D5-D449-3F4E-AB26-3A950A7AC7A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47326" y="1242183"/>
            <a:ext cx="2305725" cy="1299228"/>
          </a:xfrm>
          <a:prstGeom prst="rect">
            <a:avLst/>
          </a:prstGeom>
        </p:spPr>
      </p:pic>
      <p:pic>
        <p:nvPicPr>
          <p:cNvPr id="74" name="Picture 73">
            <a:extLst>
              <a:ext uri="{FF2B5EF4-FFF2-40B4-BE49-F238E27FC236}">
                <a16:creationId xmlns:a16="http://schemas.microsoft.com/office/drawing/2014/main" xmlns="" id="{8EC2F12C-08DF-7B40-9922-E4E8C6DC1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6196" y="343107"/>
            <a:ext cx="1999072" cy="1328374"/>
          </a:xfrm>
          <a:prstGeom prst="rect">
            <a:avLst/>
          </a:prstGeom>
        </p:spPr>
      </p:pic>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8192" y="598360"/>
            <a:ext cx="2577882" cy="1628362"/>
          </a:xfrm>
          <a:prstGeom prst="rect">
            <a:avLst/>
          </a:prstGeom>
        </p:spPr>
      </p:pic>
      <p:sp>
        <p:nvSpPr>
          <p:cNvPr id="75" name="TextBox 74">
            <a:extLst>
              <a:ext uri="{FF2B5EF4-FFF2-40B4-BE49-F238E27FC236}">
                <a16:creationId xmlns="" xmlns:a16="http://schemas.microsoft.com/office/drawing/2014/main" id="{45252602-4F2B-4E4F-B82E-5CF1FE29D9D1}"/>
              </a:ext>
            </a:extLst>
          </p:cNvPr>
          <p:cNvSpPr txBox="1"/>
          <p:nvPr/>
        </p:nvSpPr>
        <p:spPr>
          <a:xfrm>
            <a:off x="6959242" y="175750"/>
            <a:ext cx="702436" cy="1200329"/>
          </a:xfrm>
          <a:prstGeom prst="rect">
            <a:avLst/>
          </a:prstGeom>
          <a:noFill/>
        </p:spPr>
        <p:txBody>
          <a:bodyPr wrap="none" rtlCol="0">
            <a:spAutoFit/>
          </a:bodyPr>
          <a:lstStyle/>
          <a:p>
            <a:r>
              <a:rPr lang="en-US" sz="7200" b="1" dirty="0" smtClean="0">
                <a:solidFill>
                  <a:srgbClr val="4472C4">
                    <a:lumMod val="50000"/>
                  </a:srgbClr>
                </a:solidFill>
                <a:latin typeface="Century Gothic" panose="020B0502020202020204" pitchFamily="34" charset="0"/>
              </a:rPr>
              <a:t>5</a:t>
            </a:r>
            <a:endParaRPr lang="en-US" sz="7200" b="1" dirty="0">
              <a:solidFill>
                <a:srgbClr val="4472C4">
                  <a:lumMod val="50000"/>
                </a:srgbClr>
              </a:solidFill>
              <a:latin typeface="Century Gothic" panose="020B0502020202020204" pitchFamily="34" charset="0"/>
            </a:endParaRPr>
          </a:p>
        </p:txBody>
      </p:sp>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6968" y="4377007"/>
            <a:ext cx="2626572" cy="1190712"/>
          </a:xfrm>
          <a:prstGeom prst="rect">
            <a:avLst/>
          </a:prstGeom>
        </p:spPr>
      </p:pic>
      <p:sp>
        <p:nvSpPr>
          <p:cNvPr id="96" name="TextBox 95">
            <a:extLst>
              <a:ext uri="{FF2B5EF4-FFF2-40B4-BE49-F238E27FC236}">
                <a16:creationId xmlns="" xmlns:a16="http://schemas.microsoft.com/office/drawing/2014/main" id="{45252602-4F2B-4E4F-B82E-5CF1FE29D9D1}"/>
              </a:ext>
            </a:extLst>
          </p:cNvPr>
          <p:cNvSpPr txBox="1"/>
          <p:nvPr/>
        </p:nvSpPr>
        <p:spPr>
          <a:xfrm>
            <a:off x="10037896" y="3105219"/>
            <a:ext cx="702436" cy="1200329"/>
          </a:xfrm>
          <a:prstGeom prst="rect">
            <a:avLst/>
          </a:prstGeom>
          <a:noFill/>
        </p:spPr>
        <p:txBody>
          <a:bodyPr wrap="none" rtlCol="0">
            <a:spAutoFit/>
          </a:bodyPr>
          <a:lstStyle/>
          <a:p>
            <a:r>
              <a:rPr lang="en-US" sz="7200" b="1" dirty="0" smtClean="0">
                <a:solidFill>
                  <a:srgbClr val="4472C4">
                    <a:lumMod val="50000"/>
                  </a:srgbClr>
                </a:solidFill>
                <a:latin typeface="Century Gothic" panose="020B0502020202020204" pitchFamily="34" charset="0"/>
              </a:rPr>
              <a:t>4</a:t>
            </a:r>
            <a:endParaRPr lang="en-US" sz="7200" b="1" dirty="0">
              <a:solidFill>
                <a:srgbClr val="4472C4">
                  <a:lumMod val="50000"/>
                </a:srgbClr>
              </a:solidFill>
              <a:latin typeface="Century Gothic" panose="020B0502020202020204" pitchFamily="34" charset="0"/>
            </a:endParaRPr>
          </a:p>
        </p:txBody>
      </p:sp>
      <p:pic>
        <p:nvPicPr>
          <p:cNvPr id="97" name="Picture 96">
            <a:extLst>
              <a:ext uri="{FF2B5EF4-FFF2-40B4-BE49-F238E27FC236}">
                <a16:creationId xmlns:a16="http://schemas.microsoft.com/office/drawing/2014/main" xmlns="" id="{E86431D5-D449-3F4E-AB26-3A950A7AC7A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900" y="2590265"/>
            <a:ext cx="2305725" cy="1299228"/>
          </a:xfrm>
          <a:prstGeom prst="rect">
            <a:avLst/>
          </a:prstGeom>
        </p:spPr>
      </p:pic>
      <p:pic>
        <p:nvPicPr>
          <p:cNvPr id="63" name="Picture 62">
            <a:extLst>
              <a:ext uri="{FF2B5EF4-FFF2-40B4-BE49-F238E27FC236}">
                <a16:creationId xmlns:a16="http://schemas.microsoft.com/office/drawing/2014/main" xmlns="" id="{9A25C5BD-DF2A-9F41-BDC6-037A307CF456}"/>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5763" y="2148714"/>
            <a:ext cx="2094645" cy="2251484"/>
          </a:xfrm>
          <a:prstGeom prst="rect">
            <a:avLst/>
          </a:prstGeom>
        </p:spPr>
      </p:pic>
      <p:sp>
        <p:nvSpPr>
          <p:cNvPr id="98" name="TextBox 97">
            <a:extLst>
              <a:ext uri="{FF2B5EF4-FFF2-40B4-BE49-F238E27FC236}">
                <a16:creationId xmlns="" xmlns:a16="http://schemas.microsoft.com/office/drawing/2014/main" id="{45252602-4F2B-4E4F-B82E-5CF1FE29D9D1}"/>
              </a:ext>
            </a:extLst>
          </p:cNvPr>
          <p:cNvSpPr txBox="1"/>
          <p:nvPr/>
        </p:nvSpPr>
        <p:spPr>
          <a:xfrm>
            <a:off x="583845" y="2117212"/>
            <a:ext cx="702436" cy="1200329"/>
          </a:xfrm>
          <a:prstGeom prst="rect">
            <a:avLst/>
          </a:prstGeom>
          <a:noFill/>
        </p:spPr>
        <p:txBody>
          <a:bodyPr wrap="none" rtlCol="0">
            <a:spAutoFit/>
          </a:bodyPr>
          <a:lstStyle/>
          <a:p>
            <a:r>
              <a:rPr lang="en-US" sz="7200" b="1" dirty="0" smtClean="0">
                <a:solidFill>
                  <a:srgbClr val="4472C4">
                    <a:lumMod val="50000"/>
                  </a:srgbClr>
                </a:solidFill>
                <a:latin typeface="Century Gothic" panose="020B0502020202020204" pitchFamily="34" charset="0"/>
              </a:rPr>
              <a:t>3</a:t>
            </a:r>
            <a:endParaRPr lang="en-US" sz="7200" b="1" dirty="0">
              <a:solidFill>
                <a:srgbClr val="4472C4">
                  <a:lumMod val="50000"/>
                </a:srgbClr>
              </a:solidFill>
              <a:latin typeface="Century Gothic" panose="020B0502020202020204" pitchFamily="34" charset="0"/>
            </a:endParaRPr>
          </a:p>
        </p:txBody>
      </p:sp>
      <p:pic>
        <p:nvPicPr>
          <p:cNvPr id="100" name="Picture 99"/>
          <p:cNvPicPr>
            <a:picLocks noChangeAspect="1"/>
          </p:cNvPicPr>
          <p:nvPr/>
        </p:nvPicPr>
        <p:blipFill>
          <a:blip r:embed="rId8"/>
          <a:stretch>
            <a:fillRect/>
          </a:stretch>
        </p:blipFill>
        <p:spPr>
          <a:xfrm>
            <a:off x="5374142" y="2404159"/>
            <a:ext cx="2225233" cy="1481456"/>
          </a:xfrm>
          <a:prstGeom prst="rect">
            <a:avLst/>
          </a:prstGeom>
        </p:spPr>
      </p:pic>
      <p:sp>
        <p:nvSpPr>
          <p:cNvPr id="102" name="TextBox 101">
            <a:extLst>
              <a:ext uri="{FF2B5EF4-FFF2-40B4-BE49-F238E27FC236}">
                <a16:creationId xmlns="" xmlns:a16="http://schemas.microsoft.com/office/drawing/2014/main" id="{45252602-4F2B-4E4F-B82E-5CF1FE29D9D1}"/>
              </a:ext>
            </a:extLst>
          </p:cNvPr>
          <p:cNvSpPr txBox="1"/>
          <p:nvPr/>
        </p:nvSpPr>
        <p:spPr>
          <a:xfrm>
            <a:off x="7549584" y="2358960"/>
            <a:ext cx="702436" cy="1200329"/>
          </a:xfrm>
          <a:prstGeom prst="rect">
            <a:avLst/>
          </a:prstGeom>
          <a:noFill/>
        </p:spPr>
        <p:txBody>
          <a:bodyPr wrap="none" rtlCol="0">
            <a:spAutoFit/>
          </a:bodyPr>
          <a:lstStyle/>
          <a:p>
            <a:r>
              <a:rPr lang="en-US" sz="7200" b="1" dirty="0" smtClean="0">
                <a:solidFill>
                  <a:srgbClr val="4472C4">
                    <a:lumMod val="50000"/>
                  </a:srgbClr>
                </a:solidFill>
                <a:latin typeface="Century Gothic" panose="020B0502020202020204" pitchFamily="34" charset="0"/>
              </a:rPr>
              <a:t>8</a:t>
            </a:r>
            <a:endParaRPr lang="en-US" sz="72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38468085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TextBox 35">
            <a:extLst>
              <a:ext uri="{FF2B5EF4-FFF2-40B4-BE49-F238E27FC236}">
                <a16:creationId xmlns="" xmlns:a16="http://schemas.microsoft.com/office/drawing/2014/main" id="{B593C9A8-5DF0-8541-893A-FAA01CBC4FC8}"/>
              </a:ext>
            </a:extLst>
          </p:cNvPr>
          <p:cNvSpPr txBox="1"/>
          <p:nvPr/>
        </p:nvSpPr>
        <p:spPr>
          <a:xfrm>
            <a:off x="11886888" y="4904119"/>
            <a:ext cx="442750" cy="646331"/>
          </a:xfrm>
          <a:prstGeom prst="rect">
            <a:avLst/>
          </a:prstGeom>
          <a:noFill/>
        </p:spPr>
        <p:txBody>
          <a:bodyPr wrap="none" rtlCol="0">
            <a:spAutoFit/>
          </a:bodyPr>
          <a:lstStyle/>
          <a:p>
            <a:r>
              <a:rPr lang="en-US" sz="3600" b="1" dirty="0">
                <a:solidFill>
                  <a:prstClr val="white"/>
                </a:solidFill>
                <a:latin typeface="Century Gothic" panose="020B0502020202020204" pitchFamily="34" charset="0"/>
              </a:rPr>
              <a:t>3</a:t>
            </a:r>
          </a:p>
        </p:txBody>
      </p:sp>
      <p:sp>
        <p:nvSpPr>
          <p:cNvPr id="6" name="TextBox 5"/>
          <p:cNvSpPr txBox="1"/>
          <p:nvPr/>
        </p:nvSpPr>
        <p:spPr>
          <a:xfrm>
            <a:off x="10491991" y="6456123"/>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133374" y="2619860"/>
            <a:ext cx="5414904" cy="1862048"/>
          </a:xfrm>
          <a:prstGeom prst="rect">
            <a:avLst/>
          </a:prstGeom>
          <a:noFill/>
        </p:spPr>
        <p:txBody>
          <a:bodyPr wrap="square" rtlCol="0">
            <a:spAutoFit/>
          </a:bodyPr>
          <a:lstStyle/>
          <a:p>
            <a:pPr algn="ctr">
              <a:defRPr/>
            </a:pPr>
            <a:r>
              <a:rPr lang="en-GB" sz="11500" b="1" dirty="0" smtClean="0">
                <a:solidFill>
                  <a:srgbClr val="5B9BD5">
                    <a:lumMod val="50000"/>
                  </a:srgbClr>
                </a:solidFill>
                <a:latin typeface="Century Gothic" panose="020B0502020202020204" pitchFamily="34" charset="0"/>
              </a:rPr>
              <a:t>B</a:t>
            </a:r>
            <a:endParaRPr lang="en-GB" sz="11500" b="1" dirty="0">
              <a:solidFill>
                <a:srgbClr val="5B9BD5">
                  <a:lumMod val="50000"/>
                </a:srgbClr>
              </a:solidFill>
              <a:latin typeface="Century Gothic" panose="020B0502020202020204" pitchFamily="34" charset="0"/>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058" y="810603"/>
            <a:ext cx="2216684" cy="1453775"/>
          </a:xfrm>
          <a:prstGeom prst="rect">
            <a:avLst/>
          </a:prstGeom>
        </p:spPr>
      </p:pic>
      <p:pic>
        <p:nvPicPr>
          <p:cNvPr id="42" name="Picture 41"/>
          <p:cNvPicPr>
            <a:picLocks noChangeAspect="1"/>
          </p:cNvPicPr>
          <p:nvPr/>
        </p:nvPicPr>
        <p:blipFill>
          <a:blip r:embed="rId4"/>
          <a:stretch>
            <a:fillRect/>
          </a:stretch>
        </p:blipFill>
        <p:spPr>
          <a:xfrm>
            <a:off x="5867253" y="889893"/>
            <a:ext cx="2225233" cy="1481456"/>
          </a:xfrm>
          <a:prstGeom prst="rect">
            <a:avLst/>
          </a:prstGeom>
        </p:spPr>
      </p:pic>
      <p:grpSp>
        <p:nvGrpSpPr>
          <p:cNvPr id="44" name="Group 43"/>
          <p:cNvGrpSpPr/>
          <p:nvPr/>
        </p:nvGrpSpPr>
        <p:grpSpPr>
          <a:xfrm>
            <a:off x="1485043" y="249667"/>
            <a:ext cx="1853450" cy="2316813"/>
            <a:chOff x="4058744" y="304207"/>
            <a:chExt cx="4074511" cy="5093139"/>
          </a:xfrm>
        </p:grpSpPr>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8744" y="304207"/>
              <a:ext cx="4074511" cy="5093139"/>
            </a:xfrm>
            <a:prstGeom prst="rect">
              <a:avLst/>
            </a:prstGeom>
          </p:spPr>
        </p:pic>
        <p:sp>
          <p:nvSpPr>
            <p:cNvPr id="46" name="TextBox 45"/>
            <p:cNvSpPr txBox="1"/>
            <p:nvPr/>
          </p:nvSpPr>
          <p:spPr>
            <a:xfrm>
              <a:off x="4290180" y="2589166"/>
              <a:ext cx="475003" cy="276999"/>
            </a:xfrm>
            <a:prstGeom prst="rect">
              <a:avLst/>
            </a:prstGeom>
            <a:solidFill>
              <a:schemeClr val="bg1"/>
            </a:solidFill>
          </p:spPr>
          <p:txBody>
            <a:bodyPr wrap="square" rtlCol="0">
              <a:spAutoFit/>
            </a:bodyPr>
            <a:lstStyle/>
            <a:p>
              <a:r>
                <a:rPr lang="en-GB" sz="1200" b="1" dirty="0" smtClean="0">
                  <a:latin typeface="Century Gothic" panose="020B0502020202020204" pitchFamily="34" charset="0"/>
                </a:rPr>
                <a:t>Mo.</a:t>
              </a:r>
              <a:endParaRPr lang="en-GB" sz="1200" b="1" dirty="0">
                <a:latin typeface="Century Gothic" panose="020B0502020202020204" pitchFamily="34" charset="0"/>
              </a:endParaRPr>
            </a:p>
          </p:txBody>
        </p:sp>
        <p:sp>
          <p:nvSpPr>
            <p:cNvPr id="47" name="TextBox 46"/>
            <p:cNvSpPr txBox="1"/>
            <p:nvPr/>
          </p:nvSpPr>
          <p:spPr>
            <a:xfrm>
              <a:off x="4816696"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Di.</a:t>
              </a:r>
              <a:endParaRPr lang="en-GB" sz="1200" b="1" dirty="0">
                <a:latin typeface="Century Gothic" panose="020B0502020202020204" pitchFamily="34" charset="0"/>
              </a:endParaRPr>
            </a:p>
          </p:txBody>
        </p:sp>
        <p:sp>
          <p:nvSpPr>
            <p:cNvPr id="48" name="TextBox 47"/>
            <p:cNvSpPr txBox="1"/>
            <p:nvPr/>
          </p:nvSpPr>
          <p:spPr>
            <a:xfrm>
              <a:off x="5348134"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Mi.</a:t>
              </a:r>
              <a:endParaRPr lang="en-GB" sz="1200" b="1" dirty="0">
                <a:latin typeface="Century Gothic" panose="020B0502020202020204" pitchFamily="34" charset="0"/>
              </a:endParaRPr>
            </a:p>
          </p:txBody>
        </p:sp>
        <p:sp>
          <p:nvSpPr>
            <p:cNvPr id="49" name="TextBox 48"/>
            <p:cNvSpPr txBox="1"/>
            <p:nvPr/>
          </p:nvSpPr>
          <p:spPr>
            <a:xfrm>
              <a:off x="5858497"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Do.</a:t>
              </a:r>
              <a:endParaRPr lang="en-GB" sz="1200" b="1" dirty="0">
                <a:latin typeface="Century Gothic" panose="020B0502020202020204" pitchFamily="34" charset="0"/>
              </a:endParaRPr>
            </a:p>
          </p:txBody>
        </p:sp>
        <p:sp>
          <p:nvSpPr>
            <p:cNvPr id="50" name="TextBox 49"/>
            <p:cNvSpPr txBox="1"/>
            <p:nvPr/>
          </p:nvSpPr>
          <p:spPr>
            <a:xfrm>
              <a:off x="6385013"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Fr.</a:t>
              </a:r>
              <a:endParaRPr lang="en-GB" sz="1200" b="1" dirty="0">
                <a:latin typeface="Century Gothic" panose="020B0502020202020204" pitchFamily="34" charset="0"/>
              </a:endParaRPr>
            </a:p>
          </p:txBody>
        </p:sp>
        <p:sp>
          <p:nvSpPr>
            <p:cNvPr id="51" name="TextBox 50"/>
            <p:cNvSpPr txBox="1"/>
            <p:nvPr/>
          </p:nvSpPr>
          <p:spPr>
            <a:xfrm>
              <a:off x="6921503" y="2589165"/>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Sa.</a:t>
              </a:r>
              <a:endParaRPr lang="en-GB" sz="1200" b="1" dirty="0">
                <a:latin typeface="Century Gothic" panose="020B0502020202020204" pitchFamily="34" charset="0"/>
              </a:endParaRPr>
            </a:p>
          </p:txBody>
        </p:sp>
        <p:sp>
          <p:nvSpPr>
            <p:cNvPr id="52" name="TextBox 51"/>
            <p:cNvSpPr txBox="1"/>
            <p:nvPr/>
          </p:nvSpPr>
          <p:spPr>
            <a:xfrm>
              <a:off x="7457993" y="2581806"/>
              <a:ext cx="475003" cy="276999"/>
            </a:xfrm>
            <a:prstGeom prst="rect">
              <a:avLst/>
            </a:prstGeom>
            <a:solidFill>
              <a:schemeClr val="bg1"/>
            </a:solidFill>
          </p:spPr>
          <p:txBody>
            <a:bodyPr wrap="square" rtlCol="0">
              <a:spAutoFit/>
            </a:bodyPr>
            <a:lstStyle/>
            <a:p>
              <a:pPr algn="ctr"/>
              <a:r>
                <a:rPr lang="en-GB" sz="1200" b="1" dirty="0" err="1" smtClean="0">
                  <a:latin typeface="Century Gothic" panose="020B0502020202020204" pitchFamily="34" charset="0"/>
                </a:rPr>
                <a:t>So.</a:t>
              </a:r>
              <a:endParaRPr lang="en-GB" sz="1200" b="1" dirty="0">
                <a:latin typeface="Century Gothic" panose="020B0502020202020204" pitchFamily="34" charset="0"/>
              </a:endParaRPr>
            </a:p>
          </p:txBody>
        </p:sp>
        <p:sp>
          <p:nvSpPr>
            <p:cNvPr id="53" name="Oval 52">
              <a:extLst>
                <a:ext uri="{FF2B5EF4-FFF2-40B4-BE49-F238E27FC236}">
                  <a16:creationId xmlns:a16="http://schemas.microsoft.com/office/drawing/2014/main" xmlns="" id="{3594DC78-2F90-8940-8A75-93AF55231633}"/>
                </a:ext>
              </a:extLst>
            </p:cNvPr>
            <p:cNvSpPr/>
            <p:nvPr/>
          </p:nvSpPr>
          <p:spPr>
            <a:xfrm>
              <a:off x="6454742"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xmlns="" id="{487768CA-FAB4-7A42-A0B1-8893CD5B4D71}"/>
                </a:ext>
              </a:extLst>
            </p:cNvPr>
            <p:cNvSpPr/>
            <p:nvPr/>
          </p:nvSpPr>
          <p:spPr>
            <a:xfrm>
              <a:off x="5863747"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a:extLst>
                <a:ext uri="{FF2B5EF4-FFF2-40B4-BE49-F238E27FC236}">
                  <a16:creationId xmlns:a16="http://schemas.microsoft.com/office/drawing/2014/main" xmlns="" id="{90B47668-2146-934C-9AFD-F164E76B0227}"/>
                </a:ext>
              </a:extLst>
            </p:cNvPr>
            <p:cNvSpPr/>
            <p:nvPr/>
          </p:nvSpPr>
          <p:spPr>
            <a:xfrm>
              <a:off x="5921718"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a:extLst>
                <a:ext uri="{FF2B5EF4-FFF2-40B4-BE49-F238E27FC236}">
                  <a16:creationId xmlns:a16="http://schemas.microsoft.com/office/drawing/2014/main" xmlns="" id="{5C48B943-E1F9-1547-BEC9-30745EFE1BED}"/>
                </a:ext>
              </a:extLst>
            </p:cNvPr>
            <p:cNvSpPr/>
            <p:nvPr/>
          </p:nvSpPr>
          <p:spPr>
            <a:xfrm>
              <a:off x="48731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xmlns="" id="{52071D3F-0B83-5A46-BE1D-BD2C0D152B7F}"/>
                </a:ext>
              </a:extLst>
            </p:cNvPr>
            <p:cNvSpPr/>
            <p:nvPr/>
          </p:nvSpPr>
          <p:spPr>
            <a:xfrm>
              <a:off x="43270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xmlns="" id="{13DB5009-0312-1641-B0F8-B5C319084ECB}"/>
                </a:ext>
              </a:extLst>
            </p:cNvPr>
            <p:cNvSpPr/>
            <p:nvPr/>
          </p:nvSpPr>
          <p:spPr>
            <a:xfrm>
              <a:off x="6921503"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xmlns="" id="{F82543C9-8FFC-A74B-BCF2-665059C67DBF}"/>
                </a:ext>
              </a:extLst>
            </p:cNvPr>
            <p:cNvSpPr/>
            <p:nvPr/>
          </p:nvSpPr>
          <p:spPr>
            <a:xfrm>
              <a:off x="6921503" y="29993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xmlns="" id="{3C440835-6358-3D47-BA2F-D8571C80B6AF}"/>
                </a:ext>
              </a:extLst>
            </p:cNvPr>
            <p:cNvSpPr/>
            <p:nvPr/>
          </p:nvSpPr>
          <p:spPr>
            <a:xfrm>
              <a:off x="4873145" y="47519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xmlns="" id="{13DB5009-0312-1641-B0F8-B5C319084ECB}"/>
                </a:ext>
              </a:extLst>
            </p:cNvPr>
            <p:cNvSpPr/>
            <p:nvPr/>
          </p:nvSpPr>
          <p:spPr>
            <a:xfrm>
              <a:off x="6995633"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xmlns="" id="{13DB5009-0312-1641-B0F8-B5C319084ECB}"/>
                </a:ext>
              </a:extLst>
            </p:cNvPr>
            <p:cNvSpPr/>
            <p:nvPr/>
          </p:nvSpPr>
          <p:spPr>
            <a:xfrm>
              <a:off x="6441919" y="476473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3" name="Picture 62">
            <a:extLst>
              <a:ext uri="{FF2B5EF4-FFF2-40B4-BE49-F238E27FC236}">
                <a16:creationId xmlns:a16="http://schemas.microsoft.com/office/drawing/2014/main" xmlns="" id="{9A25C5BD-DF2A-9F41-BDC6-037A307CF45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1770" y="4312238"/>
            <a:ext cx="1933842" cy="2078640"/>
          </a:xfrm>
          <a:prstGeom prst="rect">
            <a:avLst/>
          </a:prstGeom>
        </p:spPr>
      </p:pic>
      <p:grpSp>
        <p:nvGrpSpPr>
          <p:cNvPr id="9" name="Group 8"/>
          <p:cNvGrpSpPr/>
          <p:nvPr/>
        </p:nvGrpSpPr>
        <p:grpSpPr>
          <a:xfrm>
            <a:off x="8447763" y="239314"/>
            <a:ext cx="3377849" cy="1808927"/>
            <a:chOff x="7960613" y="424662"/>
            <a:chExt cx="3377849" cy="1808927"/>
          </a:xfrm>
        </p:grpSpPr>
        <p:pic>
          <p:nvPicPr>
            <p:cNvPr id="43" name="Picture 42">
              <a:extLst>
                <a:ext uri="{FF2B5EF4-FFF2-40B4-BE49-F238E27FC236}">
                  <a16:creationId xmlns:a16="http://schemas.microsoft.com/office/drawing/2014/main" xmlns="" id="{8EC2F12C-08DF-7B40-9922-E4E8C6DC11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7008" y="757444"/>
              <a:ext cx="2221454" cy="1476145"/>
            </a:xfrm>
            <a:prstGeom prst="rect">
              <a:avLst/>
            </a:prstGeom>
          </p:spPr>
        </p:pic>
        <p:pic>
          <p:nvPicPr>
            <p:cNvPr id="64" name="Picture 63">
              <a:extLst>
                <a:ext uri="{FF2B5EF4-FFF2-40B4-BE49-F238E27FC236}">
                  <a16:creationId xmlns:a16="http://schemas.microsoft.com/office/drawing/2014/main" xmlns="" id="{E86431D5-D449-3F4E-AB26-3A950A7AC7A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0613" y="1030111"/>
              <a:ext cx="1999402" cy="1126622"/>
            </a:xfrm>
            <a:prstGeom prst="rect">
              <a:avLst/>
            </a:prstGeom>
          </p:spPr>
        </p:pic>
        <p:sp>
          <p:nvSpPr>
            <p:cNvPr id="15" name="TextBox 14">
              <a:extLst>
                <a:ext uri="{FF2B5EF4-FFF2-40B4-BE49-F238E27FC236}">
                  <a16:creationId xmlns="" xmlns:a16="http://schemas.microsoft.com/office/drawing/2014/main" id="{9F27ECC5-21F1-E742-9884-A8A64B2B0D57}"/>
                </a:ext>
              </a:extLst>
            </p:cNvPr>
            <p:cNvSpPr txBox="1"/>
            <p:nvPr/>
          </p:nvSpPr>
          <p:spPr>
            <a:xfrm>
              <a:off x="9710983" y="424662"/>
              <a:ext cx="659155" cy="1107996"/>
            </a:xfrm>
            <a:prstGeom prst="rect">
              <a:avLst/>
            </a:prstGeom>
            <a:noFill/>
          </p:spPr>
          <p:txBody>
            <a:bodyPr wrap="none" rtlCol="0">
              <a:spAutoFit/>
            </a:bodyPr>
            <a:lstStyle/>
            <a:p>
              <a:r>
                <a:rPr lang="en-US" sz="6600" b="1" dirty="0" smtClean="0">
                  <a:solidFill>
                    <a:schemeClr val="accent5">
                      <a:lumMod val="50000"/>
                    </a:schemeClr>
                  </a:solidFill>
                  <a:latin typeface="Century Gothic" panose="020B0502020202020204" pitchFamily="34" charset="0"/>
                </a:rPr>
                <a:t>3</a:t>
              </a:r>
              <a:endParaRPr lang="en-US" sz="6600" b="1" dirty="0">
                <a:solidFill>
                  <a:schemeClr val="accent5">
                    <a:lumMod val="50000"/>
                  </a:schemeClr>
                </a:solidFill>
                <a:latin typeface="Century Gothic" panose="020B0502020202020204" pitchFamily="34" charset="0"/>
              </a:endParaRPr>
            </a:p>
          </p:txBody>
        </p:sp>
      </p:grpSp>
      <p:pic>
        <p:nvPicPr>
          <p:cNvPr id="65" name="Picture 64">
            <a:extLst>
              <a:ext uri="{FF2B5EF4-FFF2-40B4-BE49-F238E27FC236}">
                <a16:creationId xmlns:a16="http://schemas.microsoft.com/office/drawing/2014/main" xmlns="" id="{E86431D5-D449-3F4E-AB26-3A950A7AC7A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2870" y="2737395"/>
            <a:ext cx="2088590" cy="1176877"/>
          </a:xfrm>
          <a:prstGeom prst="rect">
            <a:avLst/>
          </a:prstGeom>
        </p:spPr>
      </p:pic>
      <p:pic>
        <p:nvPicPr>
          <p:cNvPr id="66" name="Pictur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84990" y="2921942"/>
            <a:ext cx="1341146" cy="708572"/>
          </a:xfrm>
          <a:prstGeom prst="rect">
            <a:avLst/>
          </a:prstGeom>
        </p:spPr>
      </p:pic>
      <p:sp>
        <p:nvSpPr>
          <p:cNvPr id="67" name="TextBox 66">
            <a:extLst>
              <a:ext uri="{FF2B5EF4-FFF2-40B4-BE49-F238E27FC236}">
                <a16:creationId xmlns="" xmlns:a16="http://schemas.microsoft.com/office/drawing/2014/main" id="{3F10B228-8599-7041-8588-F090E576F367}"/>
              </a:ext>
            </a:extLst>
          </p:cNvPr>
          <p:cNvSpPr txBox="1"/>
          <p:nvPr/>
        </p:nvSpPr>
        <p:spPr>
          <a:xfrm>
            <a:off x="8647960" y="2586313"/>
            <a:ext cx="614255" cy="830997"/>
          </a:xfrm>
          <a:prstGeom prst="rect">
            <a:avLst/>
          </a:prstGeom>
          <a:noFill/>
        </p:spPr>
        <p:txBody>
          <a:bodyPr wrap="square" rtlCol="0">
            <a:spAutoFit/>
          </a:bodyPr>
          <a:lstStyle/>
          <a:p>
            <a:r>
              <a:rPr lang="en-US" sz="4800" b="1" dirty="0" smtClean="0">
                <a:solidFill>
                  <a:schemeClr val="bg1"/>
                </a:solidFill>
                <a:latin typeface="Century Gothic" panose="020B0502020202020204" pitchFamily="34" charset="0"/>
              </a:rPr>
              <a:t>5</a:t>
            </a:r>
            <a:endParaRPr lang="en-US" sz="4800" b="1" dirty="0">
              <a:solidFill>
                <a:schemeClr val="bg1"/>
              </a:solidFill>
              <a:latin typeface="Century Gothic" panose="020B0502020202020204" pitchFamily="34" charset="0"/>
            </a:endParaRPr>
          </a:p>
        </p:txBody>
      </p:sp>
      <p:sp>
        <p:nvSpPr>
          <p:cNvPr id="68" name="TextBox 67">
            <a:extLst>
              <a:ext uri="{FF2B5EF4-FFF2-40B4-BE49-F238E27FC236}">
                <a16:creationId xmlns="" xmlns:a16="http://schemas.microsoft.com/office/drawing/2014/main" id="{45252602-4F2B-4E4F-B82E-5CF1FE29D9D1}"/>
              </a:ext>
            </a:extLst>
          </p:cNvPr>
          <p:cNvSpPr txBox="1"/>
          <p:nvPr/>
        </p:nvSpPr>
        <p:spPr>
          <a:xfrm>
            <a:off x="4499249" y="628418"/>
            <a:ext cx="702436" cy="1200329"/>
          </a:xfrm>
          <a:prstGeom prst="rect">
            <a:avLst/>
          </a:prstGeom>
          <a:noFill/>
        </p:spPr>
        <p:txBody>
          <a:bodyPr wrap="none" rtlCol="0">
            <a:spAutoFit/>
          </a:bodyPr>
          <a:lstStyle/>
          <a:p>
            <a:r>
              <a:rPr lang="en-US" sz="7200" b="1" dirty="0" smtClean="0">
                <a:solidFill>
                  <a:srgbClr val="4472C4">
                    <a:lumMod val="50000"/>
                  </a:srgbClr>
                </a:solidFill>
                <a:latin typeface="Century Gothic" panose="020B0502020202020204" pitchFamily="34" charset="0"/>
              </a:rPr>
              <a:t>4</a:t>
            </a:r>
            <a:endParaRPr lang="en-US" sz="7200" b="1" dirty="0">
              <a:solidFill>
                <a:srgbClr val="4472C4">
                  <a:lumMod val="50000"/>
                </a:srgbClr>
              </a:solidFill>
              <a:latin typeface="Century Gothic" panose="020B0502020202020204" pitchFamily="34" charset="0"/>
            </a:endParaRPr>
          </a:p>
        </p:txBody>
      </p:sp>
      <p:grpSp>
        <p:nvGrpSpPr>
          <p:cNvPr id="69" name="Group 68"/>
          <p:cNvGrpSpPr/>
          <p:nvPr/>
        </p:nvGrpSpPr>
        <p:grpSpPr>
          <a:xfrm>
            <a:off x="9438078" y="3777718"/>
            <a:ext cx="1849064" cy="2337268"/>
            <a:chOff x="4058744" y="304207"/>
            <a:chExt cx="4074511" cy="5093139"/>
          </a:xfrm>
        </p:grpSpPr>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8744" y="304207"/>
              <a:ext cx="4074511" cy="5093139"/>
            </a:xfrm>
            <a:prstGeom prst="rect">
              <a:avLst/>
            </a:prstGeom>
          </p:spPr>
        </p:pic>
        <p:sp>
          <p:nvSpPr>
            <p:cNvPr id="71" name="TextBox 70"/>
            <p:cNvSpPr txBox="1"/>
            <p:nvPr/>
          </p:nvSpPr>
          <p:spPr>
            <a:xfrm>
              <a:off x="4290180" y="2589166"/>
              <a:ext cx="475003" cy="276999"/>
            </a:xfrm>
            <a:prstGeom prst="rect">
              <a:avLst/>
            </a:prstGeom>
            <a:solidFill>
              <a:schemeClr val="bg1"/>
            </a:solidFill>
          </p:spPr>
          <p:txBody>
            <a:bodyPr wrap="square" rtlCol="0">
              <a:spAutoFit/>
            </a:bodyPr>
            <a:lstStyle/>
            <a:p>
              <a:r>
                <a:rPr lang="en-GB" sz="1200" b="1" dirty="0" smtClean="0">
                  <a:latin typeface="Century Gothic" panose="020B0502020202020204" pitchFamily="34" charset="0"/>
                </a:rPr>
                <a:t>Mo.</a:t>
              </a:r>
              <a:endParaRPr lang="en-GB" sz="1200" b="1" dirty="0">
                <a:latin typeface="Century Gothic" panose="020B0502020202020204" pitchFamily="34" charset="0"/>
              </a:endParaRPr>
            </a:p>
          </p:txBody>
        </p:sp>
        <p:sp>
          <p:nvSpPr>
            <p:cNvPr id="72" name="TextBox 71"/>
            <p:cNvSpPr txBox="1"/>
            <p:nvPr/>
          </p:nvSpPr>
          <p:spPr>
            <a:xfrm>
              <a:off x="4816696"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Di.</a:t>
              </a:r>
              <a:endParaRPr lang="en-GB" sz="1200" b="1" dirty="0">
                <a:latin typeface="Century Gothic" panose="020B0502020202020204" pitchFamily="34" charset="0"/>
              </a:endParaRPr>
            </a:p>
          </p:txBody>
        </p:sp>
        <p:sp>
          <p:nvSpPr>
            <p:cNvPr id="73" name="TextBox 72"/>
            <p:cNvSpPr txBox="1"/>
            <p:nvPr/>
          </p:nvSpPr>
          <p:spPr>
            <a:xfrm>
              <a:off x="5348134"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Mi.</a:t>
              </a:r>
              <a:endParaRPr lang="en-GB" sz="1200" b="1" dirty="0">
                <a:latin typeface="Century Gothic" panose="020B0502020202020204" pitchFamily="34" charset="0"/>
              </a:endParaRPr>
            </a:p>
          </p:txBody>
        </p:sp>
        <p:sp>
          <p:nvSpPr>
            <p:cNvPr id="74" name="TextBox 73"/>
            <p:cNvSpPr txBox="1"/>
            <p:nvPr/>
          </p:nvSpPr>
          <p:spPr>
            <a:xfrm>
              <a:off x="5858497"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Do.</a:t>
              </a:r>
              <a:endParaRPr lang="en-GB" sz="1200" b="1" dirty="0">
                <a:latin typeface="Century Gothic" panose="020B0502020202020204" pitchFamily="34" charset="0"/>
              </a:endParaRPr>
            </a:p>
          </p:txBody>
        </p:sp>
        <p:sp>
          <p:nvSpPr>
            <p:cNvPr id="75" name="TextBox 74"/>
            <p:cNvSpPr txBox="1"/>
            <p:nvPr/>
          </p:nvSpPr>
          <p:spPr>
            <a:xfrm>
              <a:off x="6385013"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Fr.</a:t>
              </a:r>
              <a:endParaRPr lang="en-GB" sz="1200" b="1" dirty="0">
                <a:latin typeface="Century Gothic" panose="020B0502020202020204" pitchFamily="34" charset="0"/>
              </a:endParaRPr>
            </a:p>
          </p:txBody>
        </p:sp>
        <p:sp>
          <p:nvSpPr>
            <p:cNvPr id="76" name="TextBox 75"/>
            <p:cNvSpPr txBox="1"/>
            <p:nvPr/>
          </p:nvSpPr>
          <p:spPr>
            <a:xfrm>
              <a:off x="6921503" y="2589165"/>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Sa.</a:t>
              </a:r>
              <a:endParaRPr lang="en-GB" sz="1200" b="1" dirty="0">
                <a:latin typeface="Century Gothic" panose="020B0502020202020204" pitchFamily="34" charset="0"/>
              </a:endParaRPr>
            </a:p>
          </p:txBody>
        </p:sp>
        <p:sp>
          <p:nvSpPr>
            <p:cNvPr id="77" name="TextBox 76"/>
            <p:cNvSpPr txBox="1"/>
            <p:nvPr/>
          </p:nvSpPr>
          <p:spPr>
            <a:xfrm>
              <a:off x="7457993" y="2581806"/>
              <a:ext cx="475003" cy="276999"/>
            </a:xfrm>
            <a:prstGeom prst="rect">
              <a:avLst/>
            </a:prstGeom>
            <a:solidFill>
              <a:schemeClr val="bg1"/>
            </a:solidFill>
          </p:spPr>
          <p:txBody>
            <a:bodyPr wrap="square" rtlCol="0">
              <a:spAutoFit/>
            </a:bodyPr>
            <a:lstStyle/>
            <a:p>
              <a:pPr algn="ctr"/>
              <a:r>
                <a:rPr lang="en-GB" sz="1200" b="1" dirty="0" err="1" smtClean="0">
                  <a:latin typeface="Century Gothic" panose="020B0502020202020204" pitchFamily="34" charset="0"/>
                </a:rPr>
                <a:t>So.</a:t>
              </a:r>
              <a:endParaRPr lang="en-GB" sz="1200" b="1" dirty="0">
                <a:latin typeface="Century Gothic" panose="020B0502020202020204" pitchFamily="34" charset="0"/>
              </a:endParaRPr>
            </a:p>
          </p:txBody>
        </p:sp>
        <p:sp>
          <p:nvSpPr>
            <p:cNvPr id="78" name="Oval 77">
              <a:extLst>
                <a:ext uri="{FF2B5EF4-FFF2-40B4-BE49-F238E27FC236}">
                  <a16:creationId xmlns:a16="http://schemas.microsoft.com/office/drawing/2014/main" xmlns="" id="{3594DC78-2F90-8940-8A75-93AF55231633}"/>
                </a:ext>
              </a:extLst>
            </p:cNvPr>
            <p:cNvSpPr/>
            <p:nvPr/>
          </p:nvSpPr>
          <p:spPr>
            <a:xfrm>
              <a:off x="6454742"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xmlns="" id="{487768CA-FAB4-7A42-A0B1-8893CD5B4D71}"/>
                </a:ext>
              </a:extLst>
            </p:cNvPr>
            <p:cNvSpPr/>
            <p:nvPr/>
          </p:nvSpPr>
          <p:spPr>
            <a:xfrm>
              <a:off x="5863747"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a:extLst>
                <a:ext uri="{FF2B5EF4-FFF2-40B4-BE49-F238E27FC236}">
                  <a16:creationId xmlns:a16="http://schemas.microsoft.com/office/drawing/2014/main" xmlns="" id="{90B47668-2146-934C-9AFD-F164E76B0227}"/>
                </a:ext>
              </a:extLst>
            </p:cNvPr>
            <p:cNvSpPr/>
            <p:nvPr/>
          </p:nvSpPr>
          <p:spPr>
            <a:xfrm>
              <a:off x="5921718"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Oval 80">
              <a:extLst>
                <a:ext uri="{FF2B5EF4-FFF2-40B4-BE49-F238E27FC236}">
                  <a16:creationId xmlns:a16="http://schemas.microsoft.com/office/drawing/2014/main" xmlns="" id="{5C48B943-E1F9-1547-BEC9-30745EFE1BED}"/>
                </a:ext>
              </a:extLst>
            </p:cNvPr>
            <p:cNvSpPr/>
            <p:nvPr/>
          </p:nvSpPr>
          <p:spPr>
            <a:xfrm>
              <a:off x="48731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xmlns="" id="{52071D3F-0B83-5A46-BE1D-BD2C0D152B7F}"/>
                </a:ext>
              </a:extLst>
            </p:cNvPr>
            <p:cNvSpPr/>
            <p:nvPr/>
          </p:nvSpPr>
          <p:spPr>
            <a:xfrm>
              <a:off x="43270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xmlns="" id="{13DB5009-0312-1641-B0F8-B5C319084ECB}"/>
                </a:ext>
              </a:extLst>
            </p:cNvPr>
            <p:cNvSpPr/>
            <p:nvPr/>
          </p:nvSpPr>
          <p:spPr>
            <a:xfrm>
              <a:off x="6921503"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xmlns="" id="{F82543C9-8FFC-A74B-BCF2-665059C67DBF}"/>
                </a:ext>
              </a:extLst>
            </p:cNvPr>
            <p:cNvSpPr/>
            <p:nvPr/>
          </p:nvSpPr>
          <p:spPr>
            <a:xfrm>
              <a:off x="6921503" y="29993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xmlns="" id="{3C440835-6358-3D47-BA2F-D8571C80B6AF}"/>
                </a:ext>
              </a:extLst>
            </p:cNvPr>
            <p:cNvSpPr/>
            <p:nvPr/>
          </p:nvSpPr>
          <p:spPr>
            <a:xfrm>
              <a:off x="4873145" y="47519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xmlns="" id="{13DB5009-0312-1641-B0F8-B5C319084ECB}"/>
                </a:ext>
              </a:extLst>
            </p:cNvPr>
            <p:cNvSpPr/>
            <p:nvPr/>
          </p:nvSpPr>
          <p:spPr>
            <a:xfrm>
              <a:off x="6995633"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xmlns="" id="{13DB5009-0312-1641-B0F8-B5C319084ECB}"/>
                </a:ext>
              </a:extLst>
            </p:cNvPr>
            <p:cNvSpPr/>
            <p:nvPr/>
          </p:nvSpPr>
          <p:spPr>
            <a:xfrm>
              <a:off x="6441919" y="476473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9" name="TextBox 88">
            <a:extLst>
              <a:ext uri="{FF2B5EF4-FFF2-40B4-BE49-F238E27FC236}">
                <a16:creationId xmlns="" xmlns:a16="http://schemas.microsoft.com/office/drawing/2014/main" id="{3F10B228-8599-7041-8588-F090E576F367}"/>
              </a:ext>
            </a:extLst>
          </p:cNvPr>
          <p:cNvSpPr txBox="1"/>
          <p:nvPr/>
        </p:nvSpPr>
        <p:spPr>
          <a:xfrm>
            <a:off x="9560125" y="3695101"/>
            <a:ext cx="614255" cy="1107996"/>
          </a:xfrm>
          <a:prstGeom prst="rect">
            <a:avLst/>
          </a:prstGeom>
          <a:noFill/>
        </p:spPr>
        <p:txBody>
          <a:bodyPr wrap="square" rtlCol="0">
            <a:spAutoFit/>
          </a:bodyPr>
          <a:lstStyle/>
          <a:p>
            <a:r>
              <a:rPr lang="en-US" sz="6600" b="1" dirty="0" smtClean="0">
                <a:solidFill>
                  <a:srgbClr val="4472C4">
                    <a:lumMod val="50000"/>
                  </a:srgbClr>
                </a:solidFill>
                <a:latin typeface="Century Gothic" panose="020B0502020202020204" pitchFamily="34" charset="0"/>
              </a:rPr>
              <a:t>2</a:t>
            </a:r>
            <a:endParaRPr lang="en-US" sz="6600" b="1" dirty="0">
              <a:solidFill>
                <a:srgbClr val="4472C4">
                  <a:lumMod val="50000"/>
                </a:srgbClr>
              </a:solidFill>
              <a:latin typeface="Century Gothic" panose="020B0502020202020204" pitchFamily="34" charset="0"/>
            </a:endParaRPr>
          </a:p>
        </p:txBody>
      </p:sp>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16701" y="4885714"/>
            <a:ext cx="2117887" cy="1337798"/>
          </a:xfrm>
          <a:prstGeom prst="rect">
            <a:avLst/>
          </a:prstGeom>
        </p:spPr>
      </p:pic>
      <p:pic>
        <p:nvPicPr>
          <p:cNvPr id="111" name="Picture 110">
            <a:extLst>
              <a:ext uri="{FF2B5EF4-FFF2-40B4-BE49-F238E27FC236}">
                <a16:creationId xmlns:a16="http://schemas.microsoft.com/office/drawing/2014/main" xmlns="" id="{E86431D5-D449-3F4E-AB26-3A950A7AC7A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147" y="1024005"/>
            <a:ext cx="2088590" cy="1176877"/>
          </a:xfrm>
          <a:prstGeom prst="rect">
            <a:avLst/>
          </a:prstGeom>
        </p:spPr>
      </p:pic>
      <p:sp>
        <p:nvSpPr>
          <p:cNvPr id="112" name="TextBox 111">
            <a:extLst>
              <a:ext uri="{FF2B5EF4-FFF2-40B4-BE49-F238E27FC236}">
                <a16:creationId xmlns="" xmlns:a16="http://schemas.microsoft.com/office/drawing/2014/main" id="{3F10B228-8599-7041-8588-F090E576F367}"/>
              </a:ext>
            </a:extLst>
          </p:cNvPr>
          <p:cNvSpPr txBox="1"/>
          <p:nvPr/>
        </p:nvSpPr>
        <p:spPr>
          <a:xfrm>
            <a:off x="1852862" y="978829"/>
            <a:ext cx="614255" cy="1015663"/>
          </a:xfrm>
          <a:prstGeom prst="rect">
            <a:avLst/>
          </a:prstGeom>
          <a:noFill/>
        </p:spPr>
        <p:txBody>
          <a:bodyPr wrap="square" rtlCol="0">
            <a:spAutoFit/>
          </a:bodyPr>
          <a:lstStyle/>
          <a:p>
            <a:r>
              <a:rPr lang="en-US" sz="6000" b="1" dirty="0" smtClean="0">
                <a:solidFill>
                  <a:schemeClr val="bg1"/>
                </a:solidFill>
                <a:latin typeface="Century Gothic" panose="020B0502020202020204" pitchFamily="34" charset="0"/>
              </a:rPr>
              <a:t>1</a:t>
            </a:r>
            <a:endParaRPr lang="en-US" sz="6000" b="1" dirty="0">
              <a:solidFill>
                <a:schemeClr val="bg1"/>
              </a:solidFill>
              <a:latin typeface="Century Gothic" panose="020B0502020202020204" pitchFamily="34" charset="0"/>
            </a:endParaRPr>
          </a:p>
        </p:txBody>
      </p:sp>
      <p:grpSp>
        <p:nvGrpSpPr>
          <p:cNvPr id="113" name="Group 112"/>
          <p:cNvGrpSpPr/>
          <p:nvPr/>
        </p:nvGrpSpPr>
        <p:grpSpPr>
          <a:xfrm>
            <a:off x="5277214" y="4347144"/>
            <a:ext cx="1262008" cy="1626033"/>
            <a:chOff x="4058744" y="304207"/>
            <a:chExt cx="4074511" cy="5093139"/>
          </a:xfrm>
        </p:grpSpPr>
        <p:pic>
          <p:nvPicPr>
            <p:cNvPr id="114" name="Picture 1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8744" y="304207"/>
              <a:ext cx="4074511" cy="5093139"/>
            </a:xfrm>
            <a:prstGeom prst="rect">
              <a:avLst/>
            </a:prstGeom>
          </p:spPr>
        </p:pic>
        <p:sp>
          <p:nvSpPr>
            <p:cNvPr id="115" name="TextBox 114"/>
            <p:cNvSpPr txBox="1"/>
            <p:nvPr/>
          </p:nvSpPr>
          <p:spPr>
            <a:xfrm>
              <a:off x="4290180" y="2589166"/>
              <a:ext cx="475003" cy="276999"/>
            </a:xfrm>
            <a:prstGeom prst="rect">
              <a:avLst/>
            </a:prstGeom>
            <a:solidFill>
              <a:schemeClr val="bg1"/>
            </a:solidFill>
          </p:spPr>
          <p:txBody>
            <a:bodyPr wrap="square" rtlCol="0">
              <a:spAutoFit/>
            </a:bodyPr>
            <a:lstStyle/>
            <a:p>
              <a:r>
                <a:rPr lang="en-GB" sz="1200" b="1" dirty="0" smtClean="0">
                  <a:latin typeface="Century Gothic" panose="020B0502020202020204" pitchFamily="34" charset="0"/>
                </a:rPr>
                <a:t>Mo.</a:t>
              </a:r>
              <a:endParaRPr lang="en-GB" sz="1200" b="1" dirty="0">
                <a:latin typeface="Century Gothic" panose="020B0502020202020204" pitchFamily="34" charset="0"/>
              </a:endParaRPr>
            </a:p>
          </p:txBody>
        </p:sp>
        <p:sp>
          <p:nvSpPr>
            <p:cNvPr id="116" name="TextBox 115"/>
            <p:cNvSpPr txBox="1"/>
            <p:nvPr/>
          </p:nvSpPr>
          <p:spPr>
            <a:xfrm>
              <a:off x="4816696"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Di.</a:t>
              </a:r>
              <a:endParaRPr lang="en-GB" sz="1200" b="1" dirty="0">
                <a:latin typeface="Century Gothic" panose="020B0502020202020204" pitchFamily="34" charset="0"/>
              </a:endParaRPr>
            </a:p>
          </p:txBody>
        </p:sp>
        <p:sp>
          <p:nvSpPr>
            <p:cNvPr id="117" name="TextBox 116"/>
            <p:cNvSpPr txBox="1"/>
            <p:nvPr/>
          </p:nvSpPr>
          <p:spPr>
            <a:xfrm>
              <a:off x="5348134" y="2589166"/>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Mi.</a:t>
              </a:r>
              <a:endParaRPr lang="en-GB" sz="1200" b="1" dirty="0">
                <a:latin typeface="Century Gothic" panose="020B0502020202020204" pitchFamily="34" charset="0"/>
              </a:endParaRPr>
            </a:p>
          </p:txBody>
        </p:sp>
        <p:sp>
          <p:nvSpPr>
            <p:cNvPr id="118" name="TextBox 117"/>
            <p:cNvSpPr txBox="1"/>
            <p:nvPr/>
          </p:nvSpPr>
          <p:spPr>
            <a:xfrm>
              <a:off x="5858497"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Do.</a:t>
              </a:r>
              <a:endParaRPr lang="en-GB" sz="1200" b="1" dirty="0">
                <a:latin typeface="Century Gothic" panose="020B0502020202020204" pitchFamily="34" charset="0"/>
              </a:endParaRPr>
            </a:p>
          </p:txBody>
        </p:sp>
        <p:sp>
          <p:nvSpPr>
            <p:cNvPr id="119" name="TextBox 118"/>
            <p:cNvSpPr txBox="1"/>
            <p:nvPr/>
          </p:nvSpPr>
          <p:spPr>
            <a:xfrm>
              <a:off x="6385013" y="2595552"/>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Fr.</a:t>
              </a:r>
              <a:endParaRPr lang="en-GB" sz="1200" b="1" dirty="0">
                <a:latin typeface="Century Gothic" panose="020B0502020202020204" pitchFamily="34" charset="0"/>
              </a:endParaRPr>
            </a:p>
          </p:txBody>
        </p:sp>
        <p:sp>
          <p:nvSpPr>
            <p:cNvPr id="120" name="TextBox 119"/>
            <p:cNvSpPr txBox="1"/>
            <p:nvPr/>
          </p:nvSpPr>
          <p:spPr>
            <a:xfrm>
              <a:off x="6921503" y="2589165"/>
              <a:ext cx="475003" cy="276999"/>
            </a:xfrm>
            <a:prstGeom prst="rect">
              <a:avLst/>
            </a:prstGeom>
            <a:solidFill>
              <a:schemeClr val="bg1"/>
            </a:solidFill>
          </p:spPr>
          <p:txBody>
            <a:bodyPr wrap="square" rtlCol="0">
              <a:spAutoFit/>
            </a:bodyPr>
            <a:lstStyle/>
            <a:p>
              <a:pPr algn="ctr"/>
              <a:r>
                <a:rPr lang="en-GB" sz="1200" b="1" dirty="0" smtClean="0">
                  <a:latin typeface="Century Gothic" panose="020B0502020202020204" pitchFamily="34" charset="0"/>
                </a:rPr>
                <a:t>Sa.</a:t>
              </a:r>
              <a:endParaRPr lang="en-GB" sz="1200" b="1" dirty="0">
                <a:latin typeface="Century Gothic" panose="020B0502020202020204" pitchFamily="34" charset="0"/>
              </a:endParaRPr>
            </a:p>
          </p:txBody>
        </p:sp>
        <p:sp>
          <p:nvSpPr>
            <p:cNvPr id="121" name="TextBox 120"/>
            <p:cNvSpPr txBox="1"/>
            <p:nvPr/>
          </p:nvSpPr>
          <p:spPr>
            <a:xfrm>
              <a:off x="7457993" y="2581806"/>
              <a:ext cx="475003" cy="276999"/>
            </a:xfrm>
            <a:prstGeom prst="rect">
              <a:avLst/>
            </a:prstGeom>
            <a:solidFill>
              <a:schemeClr val="bg1"/>
            </a:solidFill>
          </p:spPr>
          <p:txBody>
            <a:bodyPr wrap="square" rtlCol="0">
              <a:spAutoFit/>
            </a:bodyPr>
            <a:lstStyle/>
            <a:p>
              <a:pPr algn="ctr"/>
              <a:r>
                <a:rPr lang="en-GB" sz="1200" b="1" dirty="0" err="1" smtClean="0">
                  <a:latin typeface="Century Gothic" panose="020B0502020202020204" pitchFamily="34" charset="0"/>
                </a:rPr>
                <a:t>So.</a:t>
              </a:r>
              <a:endParaRPr lang="en-GB" sz="1200" b="1" dirty="0">
                <a:latin typeface="Century Gothic" panose="020B0502020202020204" pitchFamily="34" charset="0"/>
              </a:endParaRPr>
            </a:p>
          </p:txBody>
        </p:sp>
        <p:sp>
          <p:nvSpPr>
            <p:cNvPr id="122" name="Oval 121">
              <a:extLst>
                <a:ext uri="{FF2B5EF4-FFF2-40B4-BE49-F238E27FC236}">
                  <a16:creationId xmlns:a16="http://schemas.microsoft.com/office/drawing/2014/main" xmlns="" id="{3594DC78-2F90-8940-8A75-93AF55231633}"/>
                </a:ext>
              </a:extLst>
            </p:cNvPr>
            <p:cNvSpPr/>
            <p:nvPr/>
          </p:nvSpPr>
          <p:spPr>
            <a:xfrm>
              <a:off x="6454742"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a:extLst>
                <a:ext uri="{FF2B5EF4-FFF2-40B4-BE49-F238E27FC236}">
                  <a16:creationId xmlns:a16="http://schemas.microsoft.com/office/drawing/2014/main" xmlns="" id="{487768CA-FAB4-7A42-A0B1-8893CD5B4D71}"/>
                </a:ext>
              </a:extLst>
            </p:cNvPr>
            <p:cNvSpPr/>
            <p:nvPr/>
          </p:nvSpPr>
          <p:spPr>
            <a:xfrm>
              <a:off x="5863747" y="3434171"/>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Oval 123">
              <a:extLst>
                <a:ext uri="{FF2B5EF4-FFF2-40B4-BE49-F238E27FC236}">
                  <a16:creationId xmlns:a16="http://schemas.microsoft.com/office/drawing/2014/main" xmlns="" id="{90B47668-2146-934C-9AFD-F164E76B0227}"/>
                </a:ext>
              </a:extLst>
            </p:cNvPr>
            <p:cNvSpPr/>
            <p:nvPr/>
          </p:nvSpPr>
          <p:spPr>
            <a:xfrm>
              <a:off x="5921718"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Oval 124">
              <a:extLst>
                <a:ext uri="{FF2B5EF4-FFF2-40B4-BE49-F238E27FC236}">
                  <a16:creationId xmlns:a16="http://schemas.microsoft.com/office/drawing/2014/main" xmlns="" id="{5C48B943-E1F9-1547-BEC9-30745EFE1BED}"/>
                </a:ext>
              </a:extLst>
            </p:cNvPr>
            <p:cNvSpPr/>
            <p:nvPr/>
          </p:nvSpPr>
          <p:spPr>
            <a:xfrm>
              <a:off x="48731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Oval 125">
              <a:extLst>
                <a:ext uri="{FF2B5EF4-FFF2-40B4-BE49-F238E27FC236}">
                  <a16:creationId xmlns:a16="http://schemas.microsoft.com/office/drawing/2014/main" xmlns="" id="{52071D3F-0B83-5A46-BE1D-BD2C0D152B7F}"/>
                </a:ext>
              </a:extLst>
            </p:cNvPr>
            <p:cNvSpPr/>
            <p:nvPr/>
          </p:nvSpPr>
          <p:spPr>
            <a:xfrm>
              <a:off x="4327045"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a:extLst>
                <a:ext uri="{FF2B5EF4-FFF2-40B4-BE49-F238E27FC236}">
                  <a16:creationId xmlns:a16="http://schemas.microsoft.com/office/drawing/2014/main" xmlns="" id="{13DB5009-0312-1641-B0F8-B5C319084ECB}"/>
                </a:ext>
              </a:extLst>
            </p:cNvPr>
            <p:cNvSpPr/>
            <p:nvPr/>
          </p:nvSpPr>
          <p:spPr>
            <a:xfrm>
              <a:off x="6921503" y="3873680"/>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a:extLst>
                <a:ext uri="{FF2B5EF4-FFF2-40B4-BE49-F238E27FC236}">
                  <a16:creationId xmlns:a16="http://schemas.microsoft.com/office/drawing/2014/main" xmlns="" id="{F82543C9-8FFC-A74B-BCF2-665059C67DBF}"/>
                </a:ext>
              </a:extLst>
            </p:cNvPr>
            <p:cNvSpPr/>
            <p:nvPr/>
          </p:nvSpPr>
          <p:spPr>
            <a:xfrm>
              <a:off x="6921503" y="29993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a:extLst>
                <a:ext uri="{FF2B5EF4-FFF2-40B4-BE49-F238E27FC236}">
                  <a16:creationId xmlns:a16="http://schemas.microsoft.com/office/drawing/2014/main" xmlns="" id="{3C440835-6358-3D47-BA2F-D8571C80B6AF}"/>
                </a:ext>
              </a:extLst>
            </p:cNvPr>
            <p:cNvSpPr/>
            <p:nvPr/>
          </p:nvSpPr>
          <p:spPr>
            <a:xfrm>
              <a:off x="4873145" y="4751958"/>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a:extLst>
                <a:ext uri="{FF2B5EF4-FFF2-40B4-BE49-F238E27FC236}">
                  <a16:creationId xmlns:a16="http://schemas.microsoft.com/office/drawing/2014/main" xmlns="" id="{13DB5009-0312-1641-B0F8-B5C319084ECB}"/>
                </a:ext>
              </a:extLst>
            </p:cNvPr>
            <p:cNvSpPr/>
            <p:nvPr/>
          </p:nvSpPr>
          <p:spPr>
            <a:xfrm>
              <a:off x="6995633" y="431292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a:extLst>
                <a:ext uri="{FF2B5EF4-FFF2-40B4-BE49-F238E27FC236}">
                  <a16:creationId xmlns:a16="http://schemas.microsoft.com/office/drawing/2014/main" xmlns="" id="{13DB5009-0312-1641-B0F8-B5C319084ECB}"/>
                </a:ext>
              </a:extLst>
            </p:cNvPr>
            <p:cNvSpPr/>
            <p:nvPr/>
          </p:nvSpPr>
          <p:spPr>
            <a:xfrm>
              <a:off x="6441919" y="4764732"/>
              <a:ext cx="400873" cy="399164"/>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2" name="TextBox 131">
            <a:extLst>
              <a:ext uri="{FF2B5EF4-FFF2-40B4-BE49-F238E27FC236}">
                <a16:creationId xmlns="" xmlns:a16="http://schemas.microsoft.com/office/drawing/2014/main" id="{45252602-4F2B-4E4F-B82E-5CF1FE29D9D1}"/>
              </a:ext>
            </a:extLst>
          </p:cNvPr>
          <p:cNvSpPr txBox="1"/>
          <p:nvPr/>
        </p:nvSpPr>
        <p:spPr>
          <a:xfrm>
            <a:off x="5083735" y="4291819"/>
            <a:ext cx="702436" cy="1200329"/>
          </a:xfrm>
          <a:prstGeom prst="rect">
            <a:avLst/>
          </a:prstGeom>
          <a:noFill/>
        </p:spPr>
        <p:txBody>
          <a:bodyPr wrap="none" rtlCol="0">
            <a:spAutoFit/>
          </a:bodyPr>
          <a:lstStyle/>
          <a:p>
            <a:r>
              <a:rPr lang="en-US" sz="7200" b="1" dirty="0" smtClean="0">
                <a:solidFill>
                  <a:srgbClr val="4472C4">
                    <a:lumMod val="50000"/>
                  </a:srgbClr>
                </a:solidFill>
                <a:latin typeface="Century Gothic" panose="020B0502020202020204" pitchFamily="34" charset="0"/>
              </a:rPr>
              <a:t>6</a:t>
            </a:r>
            <a:endParaRPr lang="en-US" sz="7200" b="1" dirty="0">
              <a:solidFill>
                <a:srgbClr val="4472C4">
                  <a:lumMod val="50000"/>
                </a:srgbClr>
              </a:solidFill>
              <a:latin typeface="Century Gothic" panose="020B0502020202020204" pitchFamily="34" charset="0"/>
            </a:endParaRPr>
          </a:p>
        </p:txBody>
      </p:sp>
      <p:pic>
        <p:nvPicPr>
          <p:cNvPr id="133" name="Picture 1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278" y="4829325"/>
            <a:ext cx="2117887" cy="1337798"/>
          </a:xfrm>
          <a:prstGeom prst="rect">
            <a:avLst/>
          </a:prstGeom>
        </p:spPr>
      </p:pic>
      <p:pic>
        <p:nvPicPr>
          <p:cNvPr id="134" name="Picture 1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5833" y="5400884"/>
            <a:ext cx="1341146" cy="708572"/>
          </a:xfrm>
          <a:prstGeom prst="rect">
            <a:avLst/>
          </a:prstGeom>
        </p:spPr>
      </p:pic>
      <p:sp>
        <p:nvSpPr>
          <p:cNvPr id="135" name="TextBox 134">
            <a:extLst>
              <a:ext uri="{FF2B5EF4-FFF2-40B4-BE49-F238E27FC236}">
                <a16:creationId xmlns="" xmlns:a16="http://schemas.microsoft.com/office/drawing/2014/main" id="{45252602-4F2B-4E4F-B82E-5CF1FE29D9D1}"/>
              </a:ext>
            </a:extLst>
          </p:cNvPr>
          <p:cNvSpPr txBox="1"/>
          <p:nvPr/>
        </p:nvSpPr>
        <p:spPr>
          <a:xfrm>
            <a:off x="2185925" y="4408400"/>
            <a:ext cx="702436" cy="1200329"/>
          </a:xfrm>
          <a:prstGeom prst="rect">
            <a:avLst/>
          </a:prstGeom>
          <a:noFill/>
        </p:spPr>
        <p:txBody>
          <a:bodyPr wrap="none" rtlCol="0">
            <a:spAutoFit/>
          </a:bodyPr>
          <a:lstStyle/>
          <a:p>
            <a:r>
              <a:rPr lang="en-US" sz="7200" b="1" dirty="0" smtClean="0">
                <a:solidFill>
                  <a:srgbClr val="4472C4">
                    <a:lumMod val="50000"/>
                  </a:srgbClr>
                </a:solidFill>
                <a:latin typeface="Century Gothic" panose="020B0502020202020204" pitchFamily="34" charset="0"/>
              </a:rPr>
              <a:t>7</a:t>
            </a:r>
            <a:endParaRPr lang="en-US" sz="7200" b="1" dirty="0">
              <a:solidFill>
                <a:srgbClr val="4472C4">
                  <a:lumMod val="50000"/>
                </a:srgbClr>
              </a:solidFill>
              <a:latin typeface="Century Gothic" panose="020B0502020202020204" pitchFamily="34" charset="0"/>
            </a:endParaRPr>
          </a:p>
        </p:txBody>
      </p:sp>
      <p:pic>
        <p:nvPicPr>
          <p:cNvPr id="137" name="Picture 1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5281" y="2821954"/>
            <a:ext cx="2626572" cy="1190712"/>
          </a:xfrm>
          <a:prstGeom prst="rect">
            <a:avLst/>
          </a:prstGeom>
        </p:spPr>
      </p:pic>
      <p:sp>
        <p:nvSpPr>
          <p:cNvPr id="138" name="TextBox 137">
            <a:extLst>
              <a:ext uri="{FF2B5EF4-FFF2-40B4-BE49-F238E27FC236}">
                <a16:creationId xmlns="" xmlns:a16="http://schemas.microsoft.com/office/drawing/2014/main" id="{D79FADAA-8FB9-544D-B0AA-1E6401FEEC1D}"/>
              </a:ext>
            </a:extLst>
          </p:cNvPr>
          <p:cNvSpPr txBox="1"/>
          <p:nvPr/>
        </p:nvSpPr>
        <p:spPr>
          <a:xfrm>
            <a:off x="1392270" y="2955645"/>
            <a:ext cx="572593" cy="923330"/>
          </a:xfrm>
          <a:prstGeom prst="rect">
            <a:avLst/>
          </a:prstGeom>
          <a:noFill/>
        </p:spPr>
        <p:txBody>
          <a:bodyPr wrap="none" rtlCol="0">
            <a:spAutoFit/>
          </a:bodyPr>
          <a:lstStyle/>
          <a:p>
            <a:r>
              <a:rPr lang="en-US" sz="5400" b="1" dirty="0" smtClean="0">
                <a:solidFill>
                  <a:prstClr val="white"/>
                </a:solidFill>
                <a:latin typeface="Century Gothic" panose="020B0502020202020204" pitchFamily="34" charset="0"/>
              </a:rPr>
              <a:t>8</a:t>
            </a:r>
            <a:endParaRPr lang="en-US" sz="5400" b="1" dirty="0">
              <a:solidFill>
                <a:prstClr val="white"/>
              </a:solidFill>
              <a:latin typeface="Century Gothic" panose="020B0502020202020204" pitchFamily="34" charset="0"/>
            </a:endParaRPr>
          </a:p>
        </p:txBody>
      </p:sp>
      <p:pic>
        <p:nvPicPr>
          <p:cNvPr id="139" name="Picture 1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87646" y="3166550"/>
            <a:ext cx="1529509" cy="808091"/>
          </a:xfrm>
          <a:prstGeom prst="rect">
            <a:avLst/>
          </a:prstGeom>
        </p:spPr>
      </p:pic>
    </p:spTree>
    <p:extLst>
      <p:ext uri="{BB962C8B-B14F-4D97-AF65-F5344CB8AC3E}">
        <p14:creationId xmlns:p14="http://schemas.microsoft.com/office/powerpoint/2010/main" val="23464220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3745089" cy="707849"/>
          </a:xfrm>
        </p:spPr>
        <p:txBody>
          <a:bodyPr>
            <a:normAutofit/>
          </a:bodyPr>
          <a:lstStyle/>
          <a:p>
            <a:r>
              <a:rPr lang="en-GB" sz="3600" b="1" dirty="0" smtClean="0">
                <a:solidFill>
                  <a:schemeClr val="bg1"/>
                </a:solidFill>
              </a:rPr>
              <a:t>Map task</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pic>
        <p:nvPicPr>
          <p:cNvPr id="7" name="Picture 6">
            <a:extLst>
              <a:ext uri="{FF2B5EF4-FFF2-40B4-BE49-F238E27FC236}">
                <a16:creationId xmlns="" xmlns:a16="http://schemas.microsoft.com/office/drawing/2014/main" id="{385DD0A8-0370-1943-A684-54B70CDC76B3}"/>
              </a:ext>
            </a:extLst>
          </p:cNvPr>
          <p:cNvPicPr/>
          <p:nvPr/>
        </p:nvPicPr>
        <p:blipFill>
          <a:blip r:embed="rId5">
            <a:extLst>
              <a:ext uri="{28A0092B-C50C-407E-A947-70E740481C1C}">
                <a14:useLocalDpi xmlns:a14="http://schemas.microsoft.com/office/drawing/2010/main" val="0"/>
              </a:ext>
            </a:extLst>
          </a:blip>
          <a:stretch>
            <a:fillRect/>
          </a:stretch>
        </p:blipFill>
        <p:spPr>
          <a:xfrm>
            <a:off x="1596241" y="1507183"/>
            <a:ext cx="8825230" cy="4409440"/>
          </a:xfrm>
          <a:prstGeom prst="rect">
            <a:avLst/>
          </a:prstGeom>
        </p:spPr>
      </p:pic>
    </p:spTree>
    <p:extLst>
      <p:ext uri="{BB962C8B-B14F-4D97-AF65-F5344CB8AC3E}">
        <p14:creationId xmlns:p14="http://schemas.microsoft.com/office/powerpoint/2010/main" val="21568223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3745089" cy="707849"/>
          </a:xfrm>
        </p:spPr>
        <p:txBody>
          <a:bodyPr>
            <a:normAutofit/>
          </a:bodyPr>
          <a:lstStyle/>
          <a:p>
            <a:r>
              <a:rPr lang="en-GB" sz="3600" b="1" dirty="0" smtClean="0">
                <a:solidFill>
                  <a:schemeClr val="bg1"/>
                </a:solidFill>
              </a:rPr>
              <a:t>Map task</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pic>
        <p:nvPicPr>
          <p:cNvPr id="7" name="Picture 6">
            <a:extLst>
              <a:ext uri="{FF2B5EF4-FFF2-40B4-BE49-F238E27FC236}">
                <a16:creationId xmlns="" xmlns:a16="http://schemas.microsoft.com/office/drawing/2014/main" id="{F3F09927-B0C9-564E-B624-027F65051CB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568712" y="1549849"/>
            <a:ext cx="8507730" cy="4447540"/>
          </a:xfrm>
          <a:prstGeom prst="rect">
            <a:avLst/>
          </a:prstGeom>
        </p:spPr>
      </p:pic>
    </p:spTree>
    <p:extLst>
      <p:ext uri="{BB962C8B-B14F-4D97-AF65-F5344CB8AC3E}">
        <p14:creationId xmlns:p14="http://schemas.microsoft.com/office/powerpoint/2010/main" val="2542536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49629" y="337257"/>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Guess where</a:t>
            </a:r>
            <a:endParaRPr lang="en-GB" sz="3600" b="1" dirty="0">
              <a:solidFill>
                <a:prstClr val="white"/>
              </a:solidFill>
            </a:endParaRPr>
          </a:p>
        </p:txBody>
      </p:sp>
      <p:sp>
        <p:nvSpPr>
          <p:cNvPr id="5" name="Rectangle 4"/>
          <p:cNvSpPr/>
          <p:nvPr/>
        </p:nvSpPr>
        <p:spPr>
          <a:xfrm>
            <a:off x="149629" y="1370710"/>
            <a:ext cx="6348940" cy="4185761"/>
          </a:xfrm>
          <a:prstGeom prst="rect">
            <a:avLst/>
          </a:prstGeom>
        </p:spPr>
        <p:txBody>
          <a:bodyPr wrap="square">
            <a:spAutoFit/>
          </a:bodyPr>
          <a:lstStyle/>
          <a:p>
            <a:r>
              <a:rPr lang="en-GB" sz="1400" b="1" dirty="0" smtClean="0">
                <a:solidFill>
                  <a:schemeClr val="accent5">
                    <a:lumMod val="50000"/>
                  </a:schemeClr>
                </a:solidFill>
                <a:latin typeface="Century Gothic" panose="020B0502020202020204" pitchFamily="34" charset="0"/>
              </a:rPr>
              <a:t>Preparation</a:t>
            </a:r>
          </a:p>
          <a:p>
            <a:r>
              <a:rPr lang="en-GB" sz="1400" dirty="0" smtClean="0">
                <a:solidFill>
                  <a:schemeClr val="accent5">
                    <a:lumMod val="50000"/>
                  </a:schemeClr>
                </a:solidFill>
                <a:latin typeface="Century Gothic" panose="020B0502020202020204" pitchFamily="34" charset="0"/>
              </a:rPr>
              <a:t>For each pair of pupils, you will need three sets of the pictures.</a:t>
            </a:r>
          </a:p>
          <a:p>
            <a:r>
              <a:rPr lang="en-GB" sz="1400" dirty="0" smtClean="0">
                <a:solidFill>
                  <a:schemeClr val="accent5">
                    <a:lumMod val="50000"/>
                  </a:schemeClr>
                </a:solidFill>
                <a:latin typeface="Century Gothic" panose="020B0502020202020204" pitchFamily="34" charset="0"/>
              </a:rPr>
              <a:t>Cut them into individual cards along the dotted lines. </a:t>
            </a:r>
          </a:p>
          <a:p>
            <a:r>
              <a:rPr lang="en-GB" sz="1400" dirty="0" smtClean="0">
                <a:solidFill>
                  <a:schemeClr val="accent5">
                    <a:lumMod val="50000"/>
                  </a:schemeClr>
                </a:solidFill>
                <a:latin typeface="Century Gothic" panose="020B0502020202020204" pitchFamily="34" charset="0"/>
              </a:rPr>
              <a:t>You can print them in colour or in black and white.</a:t>
            </a:r>
          </a:p>
          <a:p>
            <a:r>
              <a:rPr lang="en-GB" sz="1400" dirty="0" smtClean="0">
                <a:solidFill>
                  <a:schemeClr val="accent5">
                    <a:lumMod val="50000"/>
                  </a:schemeClr>
                </a:solidFill>
                <a:latin typeface="Century Gothic" panose="020B0502020202020204" pitchFamily="34" charset="0"/>
              </a:rPr>
              <a:t>This activity takes time to prepare but the cards can be re-used time and again.</a:t>
            </a:r>
          </a:p>
          <a:p>
            <a:r>
              <a:rPr lang="en-GB" sz="1400" b="1" dirty="0" smtClean="0">
                <a:solidFill>
                  <a:schemeClr val="accent5">
                    <a:lumMod val="50000"/>
                  </a:schemeClr>
                </a:solidFill>
                <a:latin typeface="Century Gothic" panose="020B0502020202020204" pitchFamily="34" charset="0"/>
              </a:rPr>
              <a:t>Game</a:t>
            </a:r>
          </a:p>
          <a:p>
            <a:r>
              <a:rPr lang="en-GB" sz="1400" dirty="0" smtClean="0">
                <a:solidFill>
                  <a:schemeClr val="accent5">
                    <a:lumMod val="50000"/>
                  </a:schemeClr>
                </a:solidFill>
                <a:latin typeface="Century Gothic" panose="020B0502020202020204" pitchFamily="34" charset="0"/>
              </a:rPr>
              <a:t>Players: 2</a:t>
            </a:r>
          </a:p>
          <a:p>
            <a:r>
              <a:rPr lang="en-GB" sz="1400" dirty="0" smtClean="0">
                <a:solidFill>
                  <a:schemeClr val="accent5">
                    <a:lumMod val="50000"/>
                  </a:schemeClr>
                </a:solidFill>
                <a:latin typeface="Century Gothic" panose="020B0502020202020204" pitchFamily="34" charset="0"/>
              </a:rPr>
              <a:t>Goal: guess which card the other person has</a:t>
            </a:r>
          </a:p>
          <a:p>
            <a:r>
              <a:rPr lang="en-GB" sz="1400" dirty="0" smtClean="0">
                <a:solidFill>
                  <a:schemeClr val="accent5">
                    <a:lumMod val="50000"/>
                  </a:schemeClr>
                </a:solidFill>
                <a:latin typeface="Century Gothic" panose="020B0502020202020204" pitchFamily="34" charset="0"/>
              </a:rPr>
              <a:t>How to play: </a:t>
            </a:r>
          </a:p>
          <a:p>
            <a:pPr marL="285750" indent="-285750">
              <a:buFont typeface="Wingdings" panose="05000000000000000000" pitchFamily="2" charset="2"/>
              <a:buChar char="§"/>
            </a:pPr>
            <a:r>
              <a:rPr lang="en-GB" sz="1400" dirty="0" smtClean="0">
                <a:solidFill>
                  <a:schemeClr val="accent5">
                    <a:lumMod val="50000"/>
                  </a:schemeClr>
                </a:solidFill>
                <a:latin typeface="Century Gothic" panose="020B0502020202020204" pitchFamily="34" charset="0"/>
              </a:rPr>
              <a:t>This game is a variation on ‘Guess who?’. </a:t>
            </a:r>
          </a:p>
          <a:p>
            <a:pPr marL="285750" indent="-285750">
              <a:buFont typeface="Wingdings" panose="05000000000000000000" pitchFamily="2" charset="2"/>
              <a:buChar char="§"/>
            </a:pPr>
            <a:r>
              <a:rPr lang="en-GB" sz="1400" dirty="0" smtClean="0">
                <a:solidFill>
                  <a:schemeClr val="accent5">
                    <a:lumMod val="50000"/>
                  </a:schemeClr>
                </a:solidFill>
                <a:latin typeface="Century Gothic" panose="020B0502020202020204" pitchFamily="34" charset="0"/>
              </a:rPr>
              <a:t>Each player has a set of 24 cards in front of him/her. </a:t>
            </a:r>
          </a:p>
          <a:p>
            <a:pPr marL="285750" indent="-285750">
              <a:buFont typeface="Wingdings" panose="05000000000000000000" pitchFamily="2" charset="2"/>
              <a:buChar char="§"/>
            </a:pPr>
            <a:r>
              <a:rPr lang="en-GB" sz="1400" dirty="0" smtClean="0">
                <a:solidFill>
                  <a:schemeClr val="accent5">
                    <a:lumMod val="50000"/>
                  </a:schemeClr>
                </a:solidFill>
                <a:latin typeface="Century Gothic" panose="020B0502020202020204" pitchFamily="34" charset="0"/>
              </a:rPr>
              <a:t>Both players pick a card from a third set without showing the other player. </a:t>
            </a:r>
          </a:p>
          <a:p>
            <a:pPr marL="285750" indent="-285750">
              <a:buFont typeface="Wingdings" panose="05000000000000000000" pitchFamily="2" charset="2"/>
              <a:buChar char="§"/>
            </a:pPr>
            <a:r>
              <a:rPr lang="en-GB" sz="1400" dirty="0" smtClean="0">
                <a:solidFill>
                  <a:schemeClr val="accent5">
                    <a:lumMod val="50000"/>
                  </a:schemeClr>
                </a:solidFill>
                <a:latin typeface="Century Gothic" panose="020B0502020202020204" pitchFamily="34" charset="0"/>
              </a:rPr>
              <a:t>Players take turns asking each other yes/no questions about what is on the target card (e.g. Is there a car?) and turn over any cards that the answers eliminate. </a:t>
            </a:r>
          </a:p>
          <a:p>
            <a:pPr marL="285750" indent="-285750">
              <a:buFont typeface="Wingdings" panose="05000000000000000000" pitchFamily="2" charset="2"/>
              <a:buChar char="§"/>
            </a:pPr>
            <a:r>
              <a:rPr lang="en-GB" sz="1400" dirty="0" smtClean="0">
                <a:solidFill>
                  <a:schemeClr val="accent5">
                    <a:lumMod val="50000"/>
                  </a:schemeClr>
                </a:solidFill>
                <a:latin typeface="Century Gothic" panose="020B0502020202020204" pitchFamily="34" charset="0"/>
              </a:rPr>
              <a:t>The winner is the player who correctly identifies their opponent’s card first.</a:t>
            </a:r>
            <a:endParaRPr lang="en-GB" sz="1400" dirty="0">
              <a:solidFill>
                <a:schemeClr val="accent5">
                  <a:lumMod val="50000"/>
                </a:schemeClr>
              </a:solidFill>
              <a:latin typeface="Century Gothic" panose="020B0502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284096498"/>
              </p:ext>
            </p:extLst>
          </p:nvPr>
        </p:nvGraphicFramePr>
        <p:xfrm>
          <a:off x="6498570" y="1621191"/>
          <a:ext cx="5431117" cy="4392480"/>
        </p:xfrm>
        <a:graphic>
          <a:graphicData uri="http://schemas.openxmlformats.org/drawingml/2006/table">
            <a:tbl>
              <a:tblPr firstRow="1" firstCol="1" bandRow="1"/>
              <a:tblGrid>
                <a:gridCol w="1786714"/>
                <a:gridCol w="1302469"/>
                <a:gridCol w="2341934"/>
              </a:tblGrid>
              <a:tr h="292832">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class</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frequency</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geben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57</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Auto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490</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Zug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613</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1596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Bus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1580</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Person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331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Flugzeug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1395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Fluss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1551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Straße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355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Stadt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186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Brücke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2062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sonnig</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adjective</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&lt;4000 [953] </a:t>
                      </a:r>
                      <a:r>
                        <a:rPr lang="en-GB"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Sonne</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sein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regnen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3642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5"/>
          <a:stretch>
            <a:fillRect/>
          </a:stretch>
        </p:blipFill>
        <p:spPr>
          <a:xfrm>
            <a:off x="8266264" y="149269"/>
            <a:ext cx="1961471" cy="1346681"/>
          </a:xfrm>
          <a:prstGeom prst="rect">
            <a:avLst/>
          </a:prstGeom>
        </p:spPr>
      </p:pic>
    </p:spTree>
    <p:extLst>
      <p:ext uri="{BB962C8B-B14F-4D97-AF65-F5344CB8AC3E}">
        <p14:creationId xmlns:p14="http://schemas.microsoft.com/office/powerpoint/2010/main" val="7333118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72570" y="294041"/>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Guess where</a:t>
            </a:r>
            <a:endParaRPr lang="en-GB" sz="3600" b="1" dirty="0">
              <a:solidFill>
                <a:prstClr val="white"/>
              </a:solidFill>
            </a:endParaRPr>
          </a:p>
        </p:txBody>
      </p:sp>
      <p:pic>
        <p:nvPicPr>
          <p:cNvPr id="2" name="Picture 1"/>
          <p:cNvPicPr>
            <a:picLocks noChangeAspect="1"/>
          </p:cNvPicPr>
          <p:nvPr/>
        </p:nvPicPr>
        <p:blipFill>
          <a:blip r:embed="rId5"/>
          <a:stretch>
            <a:fillRect/>
          </a:stretch>
        </p:blipFill>
        <p:spPr>
          <a:xfrm>
            <a:off x="172570" y="1317812"/>
            <a:ext cx="3447584" cy="4868956"/>
          </a:xfrm>
          <a:prstGeom prst="rect">
            <a:avLst/>
          </a:prstGeom>
        </p:spPr>
      </p:pic>
      <p:pic>
        <p:nvPicPr>
          <p:cNvPr id="5" name="Picture 4"/>
          <p:cNvPicPr>
            <a:picLocks noChangeAspect="1"/>
          </p:cNvPicPr>
          <p:nvPr/>
        </p:nvPicPr>
        <p:blipFill>
          <a:blip r:embed="rId6"/>
          <a:stretch>
            <a:fillRect/>
          </a:stretch>
        </p:blipFill>
        <p:spPr>
          <a:xfrm>
            <a:off x="4137398" y="1284152"/>
            <a:ext cx="3462898" cy="4902615"/>
          </a:xfrm>
          <a:prstGeom prst="rect">
            <a:avLst/>
          </a:prstGeom>
        </p:spPr>
      </p:pic>
      <p:pic>
        <p:nvPicPr>
          <p:cNvPr id="7" name="Picture 6"/>
          <p:cNvPicPr>
            <a:picLocks noChangeAspect="1"/>
          </p:cNvPicPr>
          <p:nvPr/>
        </p:nvPicPr>
        <p:blipFill>
          <a:blip r:embed="rId7"/>
          <a:stretch>
            <a:fillRect/>
          </a:stretch>
        </p:blipFill>
        <p:spPr>
          <a:xfrm>
            <a:off x="8117541" y="1284153"/>
            <a:ext cx="3471417" cy="4902615"/>
          </a:xfrm>
          <a:prstGeom prst="rect">
            <a:avLst/>
          </a:prstGeom>
        </p:spPr>
      </p:pic>
    </p:spTree>
    <p:extLst>
      <p:ext uri="{BB962C8B-B14F-4D97-AF65-F5344CB8AC3E}">
        <p14:creationId xmlns:p14="http://schemas.microsoft.com/office/powerpoint/2010/main" val="22150641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3745089" cy="707849"/>
          </a:xfrm>
        </p:spPr>
        <p:txBody>
          <a:bodyPr>
            <a:normAutofit/>
          </a:bodyPr>
          <a:lstStyle/>
          <a:p>
            <a:r>
              <a:rPr lang="en-GB" sz="3600" b="1" dirty="0" smtClean="0">
                <a:solidFill>
                  <a:schemeClr val="bg1"/>
                </a:solidFill>
              </a:rPr>
              <a:t>Assessment</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7" name="Content Placeholder 4"/>
          <p:cNvSpPr>
            <a:spLocks noGrp="1"/>
          </p:cNvSpPr>
          <p:nvPr>
            <p:ph idx="1"/>
          </p:nvPr>
        </p:nvSpPr>
        <p:spPr>
          <a:xfrm>
            <a:off x="759178" y="2563812"/>
            <a:ext cx="10515600" cy="1730375"/>
          </a:xfrm>
        </p:spPr>
        <p:txBody>
          <a:bodyPr>
            <a:normAutofit/>
          </a:bodyPr>
          <a:lstStyle/>
          <a:p>
            <a:pPr>
              <a:lnSpc>
                <a:spcPct val="150000"/>
              </a:lnSpc>
            </a:pPr>
            <a:r>
              <a:rPr lang="en-GB" dirty="0"/>
              <a:t>Self-assessment checklist</a:t>
            </a:r>
          </a:p>
          <a:p>
            <a:pPr>
              <a:lnSpc>
                <a:spcPct val="150000"/>
              </a:lnSpc>
            </a:pPr>
            <a:r>
              <a:rPr lang="en-GB" dirty="0"/>
              <a:t>Sentence-level vocabulary test</a:t>
            </a:r>
          </a:p>
        </p:txBody>
      </p:sp>
    </p:spTree>
    <p:extLst>
      <p:ext uri="{BB962C8B-B14F-4D97-AF65-F5344CB8AC3E}">
        <p14:creationId xmlns:p14="http://schemas.microsoft.com/office/powerpoint/2010/main" val="24916586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760587" cy="869950"/>
          </a:xfrm>
          <a:prstGeom prst="rect">
            <a:avLst/>
          </a:prstGeom>
        </p:spPr>
      </p:pic>
      <p:sp>
        <p:nvSpPr>
          <p:cNvPr id="4" name="Title 3"/>
          <p:cNvSpPr>
            <a:spLocks noGrp="1"/>
          </p:cNvSpPr>
          <p:nvPr>
            <p:ph type="title"/>
          </p:nvPr>
        </p:nvSpPr>
        <p:spPr>
          <a:xfrm>
            <a:off x="300038" y="338225"/>
            <a:ext cx="6350144" cy="707849"/>
          </a:xfrm>
        </p:spPr>
        <p:txBody>
          <a:bodyPr>
            <a:normAutofit fontScale="90000"/>
          </a:bodyPr>
          <a:lstStyle/>
          <a:p>
            <a:r>
              <a:rPr lang="en-GB" sz="3600" b="1" dirty="0" smtClean="0">
                <a:solidFill>
                  <a:schemeClr val="bg1"/>
                </a:solidFill>
              </a:rPr>
              <a:t>Pupil self-assessment checklist</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pic>
        <p:nvPicPr>
          <p:cNvPr id="5" name="Picture 4"/>
          <p:cNvPicPr>
            <a:picLocks noChangeAspect="1"/>
          </p:cNvPicPr>
          <p:nvPr/>
        </p:nvPicPr>
        <p:blipFill>
          <a:blip r:embed="rId5"/>
          <a:stretch>
            <a:fillRect/>
          </a:stretch>
        </p:blipFill>
        <p:spPr>
          <a:xfrm>
            <a:off x="7519344" y="294041"/>
            <a:ext cx="4143375" cy="580072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377101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760587" cy="869950"/>
          </a:xfrm>
          <a:prstGeom prst="rect">
            <a:avLst/>
          </a:prstGeom>
        </p:spPr>
      </p:pic>
      <p:sp>
        <p:nvSpPr>
          <p:cNvPr id="4" name="Title 3"/>
          <p:cNvSpPr>
            <a:spLocks noGrp="1"/>
          </p:cNvSpPr>
          <p:nvPr>
            <p:ph type="title"/>
          </p:nvPr>
        </p:nvSpPr>
        <p:spPr>
          <a:xfrm>
            <a:off x="300038" y="338225"/>
            <a:ext cx="6350144" cy="707849"/>
          </a:xfrm>
        </p:spPr>
        <p:txBody>
          <a:bodyPr>
            <a:normAutofit/>
          </a:bodyPr>
          <a:lstStyle/>
          <a:p>
            <a:r>
              <a:rPr lang="en-GB" sz="3600" b="1" dirty="0" smtClean="0">
                <a:solidFill>
                  <a:schemeClr val="bg1"/>
                </a:solidFill>
              </a:rPr>
              <a:t>Sentence level translation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7" name="Action Button: Custom 6">
            <a:hlinkClick r:id="" action="ppaction://noaction" highlightClick="1"/>
          </p:cNvPr>
          <p:cNvSpPr/>
          <p:nvPr/>
        </p:nvSpPr>
        <p:spPr>
          <a:xfrm>
            <a:off x="1131660" y="142440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8" name="Action Button: Custom 7">
            <a:hlinkClick r:id="" action="ppaction://noaction" highlightClick="1"/>
          </p:cNvPr>
          <p:cNvSpPr/>
          <p:nvPr/>
        </p:nvSpPr>
        <p:spPr>
          <a:xfrm>
            <a:off x="1131660" y="241530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9" name="Action Button: Custom 8">
            <a:hlinkClick r:id="" action="ppaction://noaction" highlightClick="1"/>
          </p:cNvPr>
          <p:cNvSpPr/>
          <p:nvPr/>
        </p:nvSpPr>
        <p:spPr>
          <a:xfrm>
            <a:off x="1131660" y="340620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0" name="Action Button: Custom 9">
            <a:hlinkClick r:id="" action="ppaction://noaction" highlightClick="1"/>
          </p:cNvPr>
          <p:cNvSpPr/>
          <p:nvPr/>
        </p:nvSpPr>
        <p:spPr>
          <a:xfrm>
            <a:off x="1131660" y="439710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1" name="Action Button: Custom 10">
            <a:hlinkClick r:id="" action="ppaction://noaction" highlightClick="1"/>
          </p:cNvPr>
          <p:cNvSpPr/>
          <p:nvPr/>
        </p:nvSpPr>
        <p:spPr>
          <a:xfrm>
            <a:off x="1131660" y="5448177"/>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2" name="TextBox 11">
            <a:extLst>
              <a:ext uri="{FF2B5EF4-FFF2-40B4-BE49-F238E27FC236}">
                <a16:creationId xmlns="" xmlns:a16="http://schemas.microsoft.com/office/drawing/2014/main" id="{73E02F2B-FEA1-974B-AD40-FD7050A7CC58}"/>
              </a:ext>
            </a:extLst>
          </p:cNvPr>
          <p:cNvSpPr txBox="1"/>
          <p:nvPr/>
        </p:nvSpPr>
        <p:spPr>
          <a:xfrm>
            <a:off x="1945409" y="1410249"/>
            <a:ext cx="4310795" cy="646331"/>
          </a:xfrm>
          <a:prstGeom prst="rect">
            <a:avLst/>
          </a:prstGeom>
          <a:noFill/>
        </p:spPr>
        <p:txBody>
          <a:bodyPr wrap="none" rtlCol="0">
            <a:spAutoFit/>
          </a:bodyPr>
          <a:lstStyle/>
          <a:p>
            <a:r>
              <a:rPr lang="en-US" sz="3600" dirty="0">
                <a:solidFill>
                  <a:srgbClr val="104F75"/>
                </a:solidFill>
                <a:latin typeface="Century Gothic" panose="020B0502020202020204" pitchFamily="34" charset="0"/>
              </a:rPr>
              <a:t>The car drives fast.</a:t>
            </a:r>
          </a:p>
        </p:txBody>
      </p:sp>
      <p:sp>
        <p:nvSpPr>
          <p:cNvPr id="13" name="TextBox 12">
            <a:extLst>
              <a:ext uri="{FF2B5EF4-FFF2-40B4-BE49-F238E27FC236}">
                <a16:creationId xmlns="" xmlns:a16="http://schemas.microsoft.com/office/drawing/2014/main" id="{6397FEA0-BD45-5049-9751-EE3C70EC0E03}"/>
              </a:ext>
            </a:extLst>
          </p:cNvPr>
          <p:cNvSpPr txBox="1"/>
          <p:nvPr/>
        </p:nvSpPr>
        <p:spPr>
          <a:xfrm>
            <a:off x="1945409" y="2386996"/>
            <a:ext cx="4419800" cy="646331"/>
          </a:xfrm>
          <a:prstGeom prst="rect">
            <a:avLst/>
          </a:prstGeom>
          <a:noFill/>
        </p:spPr>
        <p:txBody>
          <a:bodyPr wrap="none" rtlCol="0">
            <a:spAutoFit/>
          </a:bodyPr>
          <a:lstStyle/>
          <a:p>
            <a:r>
              <a:rPr lang="en-US" sz="3600" dirty="0">
                <a:solidFill>
                  <a:srgbClr val="104F75"/>
                </a:solidFill>
                <a:latin typeface="Century Gothic" panose="020B0502020202020204" pitchFamily="34" charset="0"/>
              </a:rPr>
              <a:t>She takes the train.</a:t>
            </a:r>
          </a:p>
        </p:txBody>
      </p:sp>
      <p:sp>
        <p:nvSpPr>
          <p:cNvPr id="14" name="TextBox 13">
            <a:extLst>
              <a:ext uri="{FF2B5EF4-FFF2-40B4-BE49-F238E27FC236}">
                <a16:creationId xmlns="" xmlns:a16="http://schemas.microsoft.com/office/drawing/2014/main" id="{4442FA00-994C-D44B-AB2A-1A58580E26A2}"/>
              </a:ext>
            </a:extLst>
          </p:cNvPr>
          <p:cNvSpPr txBox="1"/>
          <p:nvPr/>
        </p:nvSpPr>
        <p:spPr>
          <a:xfrm>
            <a:off x="1945409" y="3427243"/>
            <a:ext cx="5290231" cy="646331"/>
          </a:xfrm>
          <a:prstGeom prst="rect">
            <a:avLst/>
          </a:prstGeom>
          <a:noFill/>
        </p:spPr>
        <p:txBody>
          <a:bodyPr wrap="none" rtlCol="0">
            <a:spAutoFit/>
          </a:bodyPr>
          <a:lstStyle/>
          <a:p>
            <a:r>
              <a:rPr lang="en-US" sz="3600" dirty="0">
                <a:solidFill>
                  <a:srgbClr val="104F75"/>
                </a:solidFill>
                <a:latin typeface="Century Gothic" panose="020B0502020202020204" pitchFamily="34" charset="0"/>
              </a:rPr>
              <a:t>She drives into the city.</a:t>
            </a:r>
          </a:p>
        </p:txBody>
      </p:sp>
      <p:sp>
        <p:nvSpPr>
          <p:cNvPr id="15" name="TextBox 14">
            <a:extLst>
              <a:ext uri="{FF2B5EF4-FFF2-40B4-BE49-F238E27FC236}">
                <a16:creationId xmlns="" xmlns:a16="http://schemas.microsoft.com/office/drawing/2014/main" id="{E91D2E0A-3D35-2448-8B34-C71C3E466383}"/>
              </a:ext>
            </a:extLst>
          </p:cNvPr>
          <p:cNvSpPr txBox="1"/>
          <p:nvPr/>
        </p:nvSpPr>
        <p:spPr>
          <a:xfrm>
            <a:off x="1945408" y="4366205"/>
            <a:ext cx="5618846" cy="646331"/>
          </a:xfrm>
          <a:prstGeom prst="rect">
            <a:avLst/>
          </a:prstGeom>
          <a:noFill/>
        </p:spPr>
        <p:txBody>
          <a:bodyPr wrap="none" rtlCol="0">
            <a:spAutoFit/>
          </a:bodyPr>
          <a:lstStyle/>
          <a:p>
            <a:r>
              <a:rPr lang="en-US" sz="3600" dirty="0">
                <a:solidFill>
                  <a:srgbClr val="104F75"/>
                </a:solidFill>
                <a:latin typeface="Century Gothic" panose="020B0502020202020204" pitchFamily="34" charset="0"/>
              </a:rPr>
              <a:t>He often takes the bike. </a:t>
            </a:r>
          </a:p>
        </p:txBody>
      </p:sp>
      <p:sp>
        <p:nvSpPr>
          <p:cNvPr id="16" name="TextBox 15">
            <a:extLst>
              <a:ext uri="{FF2B5EF4-FFF2-40B4-BE49-F238E27FC236}">
                <a16:creationId xmlns="" xmlns:a16="http://schemas.microsoft.com/office/drawing/2014/main" id="{02D27A16-5357-DC4A-8819-A5AA583C9077}"/>
              </a:ext>
            </a:extLst>
          </p:cNvPr>
          <p:cNvSpPr txBox="1"/>
          <p:nvPr/>
        </p:nvSpPr>
        <p:spPr>
          <a:xfrm>
            <a:off x="1945408" y="5434024"/>
            <a:ext cx="4621778" cy="646331"/>
          </a:xfrm>
          <a:prstGeom prst="rect">
            <a:avLst/>
          </a:prstGeom>
          <a:noFill/>
        </p:spPr>
        <p:txBody>
          <a:bodyPr wrap="none" rtlCol="0">
            <a:spAutoFit/>
          </a:bodyPr>
          <a:lstStyle/>
          <a:p>
            <a:r>
              <a:rPr lang="en-US" sz="3600" dirty="0">
                <a:solidFill>
                  <a:srgbClr val="104F75"/>
                </a:solidFill>
                <a:latin typeface="Century Gothic" panose="020B0502020202020204" pitchFamily="34" charset="0"/>
              </a:rPr>
              <a:t>The train is too late. </a:t>
            </a:r>
          </a:p>
        </p:txBody>
      </p:sp>
    </p:spTree>
    <p:extLst>
      <p:ext uri="{BB962C8B-B14F-4D97-AF65-F5344CB8AC3E}">
        <p14:creationId xmlns:p14="http://schemas.microsoft.com/office/powerpoint/2010/main" val="2821197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693356" cy="707849"/>
          </a:xfrm>
        </p:spPr>
        <p:txBody>
          <a:bodyPr>
            <a:normAutofit/>
          </a:bodyPr>
          <a:lstStyle/>
          <a:p>
            <a:r>
              <a:rPr lang="en-GB" sz="3600" b="1" dirty="0" err="1" smtClean="0">
                <a:solidFill>
                  <a:schemeClr val="bg1"/>
                </a:solidFill>
              </a:rPr>
              <a:t>Unterwegs</a:t>
            </a:r>
            <a:r>
              <a:rPr lang="en-GB" sz="3600" b="1" dirty="0" smtClean="0">
                <a:solidFill>
                  <a:schemeClr val="bg1"/>
                </a:solidFill>
              </a:rPr>
              <a:t> [On the road]</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837195678"/>
              </p:ext>
            </p:extLst>
          </p:nvPr>
        </p:nvGraphicFramePr>
        <p:xfrm>
          <a:off x="1509401" y="1816326"/>
          <a:ext cx="7724912" cy="3587496"/>
        </p:xfrm>
        <a:graphic>
          <a:graphicData uri="http://schemas.openxmlformats.org/drawingml/2006/table">
            <a:tbl>
              <a:tblPr firstRow="1" firstCol="1" bandRow="1">
                <a:tableStyleId>{5940675A-B579-460E-94D1-54222C63F5DA}</a:tableStyleId>
              </a:tblPr>
              <a:tblGrid>
                <a:gridCol w="521538">
                  <a:extLst>
                    <a:ext uri="{9D8B030D-6E8A-4147-A177-3AD203B41FA5}">
                      <a16:colId xmlns:a16="http://schemas.microsoft.com/office/drawing/2014/main" xmlns="" val="20000"/>
                    </a:ext>
                  </a:extLst>
                </a:gridCol>
                <a:gridCol w="2144652">
                  <a:extLst>
                    <a:ext uri="{9D8B030D-6E8A-4147-A177-3AD203B41FA5}">
                      <a16:colId xmlns:a16="http://schemas.microsoft.com/office/drawing/2014/main" xmlns="" val="20001"/>
                    </a:ext>
                  </a:extLst>
                </a:gridCol>
                <a:gridCol w="2529361">
                  <a:extLst>
                    <a:ext uri="{9D8B030D-6E8A-4147-A177-3AD203B41FA5}">
                      <a16:colId xmlns:a16="http://schemas.microsoft.com/office/drawing/2014/main" xmlns="" val="20002"/>
                    </a:ext>
                  </a:extLst>
                </a:gridCol>
                <a:gridCol w="2529361">
                  <a:extLst>
                    <a:ext uri="{9D8B030D-6E8A-4147-A177-3AD203B41FA5}">
                      <a16:colId xmlns:a16="http://schemas.microsoft.com/office/drawing/2014/main" xmlns="" val="20003"/>
                    </a:ext>
                  </a:extLst>
                </a:gridCol>
              </a:tblGrid>
              <a:tr h="0">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 ranking</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Part of speech</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1</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Auto</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490</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2</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der Zug</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613</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3</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spät</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171</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4</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schnell</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233</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5</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langsam</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604</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6</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fahren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169</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7</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1596</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8</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nehmen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139</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9</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oft</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215</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adverb</a:t>
                      </a:r>
                    </a:p>
                  </a:txBody>
                  <a:tcPr marL="68580" marR="68580" marT="0" marB="0"/>
                </a:tc>
                <a:extLst>
                  <a:ext uri="{0D108BD9-81ED-4DB2-BD59-A6C34878D82A}">
                    <a16:rowId xmlns:a16="http://schemas.microsoft.com/office/drawing/2014/main" xmlns="" val="10009"/>
                  </a:ext>
                </a:extLst>
              </a:tr>
              <a:tr h="0">
                <a:tc>
                  <a:txBody>
                    <a:bodyPr/>
                    <a:lstStyle/>
                    <a:p>
                      <a:pPr algn="ctr">
                        <a:lnSpc>
                          <a:spcPct val="107000"/>
                        </a:lnSpc>
                        <a:spcAft>
                          <a:spcPts val="0"/>
                        </a:spcAft>
                      </a:pPr>
                      <a:r>
                        <a:rPr lang="en-GB" sz="2000">
                          <a:solidFill>
                            <a:schemeClr val="accent1">
                              <a:lumMod val="50000"/>
                            </a:schemeClr>
                          </a:solidFill>
                          <a:effectLst/>
                          <a:latin typeface="Century Gothic" panose="020B0502020202020204" pitchFamily="34" charset="0"/>
                        </a:rPr>
                        <a:t>10</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die Stadt</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186</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4041302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3745089" cy="707849"/>
          </a:xfrm>
        </p:spPr>
        <p:txBody>
          <a:bodyPr>
            <a:normAutofit/>
          </a:bodyPr>
          <a:lstStyle/>
          <a:p>
            <a:r>
              <a:rPr lang="en-GB" sz="3600" b="1" dirty="0" smtClean="0">
                <a:solidFill>
                  <a:schemeClr val="bg1"/>
                </a:solidFill>
              </a:rPr>
              <a:t>1. Quizlet</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xmlns="" id="{5DD80349-7AD8-1C49-9CFA-5E31AB3A42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971" y="3315289"/>
            <a:ext cx="6379029" cy="2174396"/>
          </a:xfrm>
          <a:prstGeom prst="rect">
            <a:avLst/>
          </a:prstGeom>
        </p:spPr>
      </p:pic>
      <p:sp>
        <p:nvSpPr>
          <p:cNvPr id="7" name="Content Placeholder 2"/>
          <p:cNvSpPr>
            <a:spLocks noGrp="1"/>
          </p:cNvSpPr>
          <p:nvPr>
            <p:ph idx="1"/>
          </p:nvPr>
        </p:nvSpPr>
        <p:spPr>
          <a:xfrm>
            <a:off x="628650" y="1825625"/>
            <a:ext cx="7886700" cy="4351338"/>
          </a:xfrm>
        </p:spPr>
        <p:txBody>
          <a:bodyPr/>
          <a:lstStyle/>
          <a:p>
            <a:r>
              <a:rPr lang="en-GB" dirty="0"/>
              <a:t>Mach den </a:t>
            </a:r>
            <a:r>
              <a:rPr lang="en-GB" dirty="0" err="1"/>
              <a:t>Teil</a:t>
            </a:r>
            <a:r>
              <a:rPr lang="en-GB" dirty="0"/>
              <a:t> LEARN</a:t>
            </a:r>
          </a:p>
          <a:p>
            <a:r>
              <a:rPr lang="en-GB" dirty="0" err="1"/>
              <a:t>Ziel</a:t>
            </a:r>
            <a:r>
              <a:rPr lang="en-GB" dirty="0"/>
              <a:t>:  ‘Mastered’ </a:t>
            </a:r>
            <a:r>
              <a:rPr lang="en-GB" dirty="0" err="1"/>
              <a:t>für</a:t>
            </a:r>
            <a:r>
              <a:rPr lang="en-GB" dirty="0"/>
              <a:t> </a:t>
            </a:r>
            <a:r>
              <a:rPr lang="en-GB" dirty="0" err="1"/>
              <a:t>alle</a:t>
            </a:r>
            <a:r>
              <a:rPr lang="en-GB" dirty="0"/>
              <a:t> </a:t>
            </a:r>
            <a:r>
              <a:rPr lang="en-GB" dirty="0" err="1"/>
              <a:t>Wörter</a:t>
            </a:r>
            <a:endParaRPr lang="en-GB" dirty="0"/>
          </a:p>
        </p:txBody>
      </p:sp>
      <p:sp>
        <p:nvSpPr>
          <p:cNvPr id="8" name="Rectangle 7"/>
          <p:cNvSpPr/>
          <p:nvPr/>
        </p:nvSpPr>
        <p:spPr>
          <a:xfrm>
            <a:off x="478971" y="5774588"/>
            <a:ext cx="7409361" cy="369332"/>
          </a:xfrm>
          <a:prstGeom prst="rect">
            <a:avLst/>
          </a:prstGeom>
        </p:spPr>
        <p:txBody>
          <a:bodyPr wrap="square">
            <a:spAutoFit/>
          </a:bodyPr>
          <a:lstStyle/>
          <a:p>
            <a:r>
              <a:rPr lang="en-GB" dirty="0">
                <a:hlinkClick r:id="rId6"/>
              </a:rPr>
              <a:t>link to flashcards</a:t>
            </a:r>
            <a:endParaRPr lang="en-GB" dirty="0"/>
          </a:p>
        </p:txBody>
      </p:sp>
      <p:sp>
        <p:nvSpPr>
          <p:cNvPr id="9" name="Rectangle 8"/>
          <p:cNvSpPr/>
          <p:nvPr/>
        </p:nvSpPr>
        <p:spPr>
          <a:xfrm>
            <a:off x="478971" y="4363564"/>
            <a:ext cx="1060813" cy="1062445"/>
          </a:xfrm>
          <a:prstGeom prst="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7"/>
          <a:stretch>
            <a:fillRect/>
          </a:stretch>
        </p:blipFill>
        <p:spPr>
          <a:xfrm>
            <a:off x="10753537" y="191893"/>
            <a:ext cx="1074246" cy="107424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40994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621571" cy="707849"/>
          </a:xfrm>
        </p:spPr>
        <p:txBody>
          <a:bodyPr>
            <a:normAutofit fontScale="90000"/>
          </a:bodyPr>
          <a:lstStyle/>
          <a:p>
            <a:r>
              <a:rPr lang="en-GB" sz="3600" b="1" dirty="0" smtClean="0">
                <a:solidFill>
                  <a:schemeClr val="bg1"/>
                </a:solidFill>
              </a:rPr>
              <a:t>2. Peer or self introduction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5" name="Rectangle 2"/>
          <p:cNvSpPr>
            <a:spLocks noChangeArrowheads="1"/>
          </p:cNvSpPr>
          <p:nvPr/>
        </p:nvSpPr>
        <p:spPr bwMode="auto">
          <a:xfrm>
            <a:off x="9512083" y="136229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7" name="Rectangle 3"/>
          <p:cNvSpPr>
            <a:spLocks noChangeArrowheads="1"/>
          </p:cNvSpPr>
          <p:nvPr/>
        </p:nvSpPr>
        <p:spPr bwMode="auto">
          <a:xfrm>
            <a:off x="9509717" y="136229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8" name="Line 4"/>
          <p:cNvSpPr>
            <a:spLocks noChangeShapeType="1"/>
          </p:cNvSpPr>
          <p:nvPr/>
        </p:nvSpPr>
        <p:spPr bwMode="auto">
          <a:xfrm>
            <a:off x="10195456" y="135087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chemeClr val="accent1">
                  <a:lumMod val="50000"/>
                </a:schemeClr>
              </a:solidFill>
              <a:latin typeface="Century Gothic" panose="020B0502020202020204" pitchFamily="34" charset="0"/>
            </a:endParaRPr>
          </a:p>
        </p:txBody>
      </p:sp>
      <p:sp>
        <p:nvSpPr>
          <p:cNvPr id="9" name="Line 7"/>
          <p:cNvSpPr>
            <a:spLocks noChangeShapeType="1"/>
          </p:cNvSpPr>
          <p:nvPr/>
        </p:nvSpPr>
        <p:spPr bwMode="auto">
          <a:xfrm>
            <a:off x="10220144" y="135087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chemeClr val="accent1">
                  <a:lumMod val="50000"/>
                </a:schemeClr>
              </a:solidFill>
              <a:latin typeface="Century Gothic" panose="020B0502020202020204" pitchFamily="34" charset="0"/>
            </a:endParaRPr>
          </a:p>
        </p:txBody>
      </p:sp>
      <p:sp>
        <p:nvSpPr>
          <p:cNvPr id="10" name="Line 9"/>
          <p:cNvSpPr>
            <a:spLocks noChangeShapeType="1"/>
          </p:cNvSpPr>
          <p:nvPr/>
        </p:nvSpPr>
        <p:spPr bwMode="auto">
          <a:xfrm>
            <a:off x="10195456" y="550712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chemeClr val="accent1">
                  <a:lumMod val="50000"/>
                </a:schemeClr>
              </a:solidFill>
              <a:latin typeface="Century Gothic" panose="020B0502020202020204" pitchFamily="34" charset="0"/>
            </a:endParaRPr>
          </a:p>
        </p:txBody>
      </p:sp>
      <p:sp>
        <p:nvSpPr>
          <p:cNvPr id="11" name="Text Box 10"/>
          <p:cNvSpPr txBox="1">
            <a:spLocks noChangeArrowheads="1"/>
          </p:cNvSpPr>
          <p:nvPr/>
        </p:nvSpPr>
        <p:spPr bwMode="auto">
          <a:xfrm>
            <a:off x="10195456" y="3334772"/>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smtClean="0">
                <a:solidFill>
                  <a:schemeClr val="accent1">
                    <a:lumMod val="50000"/>
                  </a:schemeClr>
                </a:solidFill>
                <a:latin typeface="Century Gothic" panose="020B0502020202020204" pitchFamily="34" charset="0"/>
              </a:rPr>
              <a:t>Sekunden</a:t>
            </a:r>
            <a:endParaRPr lang="en-GB" b="1" dirty="0">
              <a:solidFill>
                <a:schemeClr val="accent1">
                  <a:lumMod val="50000"/>
                </a:schemeClr>
              </a:solidFill>
              <a:latin typeface="Century Gothic" panose="020B0502020202020204" pitchFamily="34" charset="0"/>
            </a:endParaRPr>
          </a:p>
        </p:txBody>
      </p:sp>
      <p:sp>
        <p:nvSpPr>
          <p:cNvPr id="12" name="Text Box 12"/>
          <p:cNvSpPr txBox="1">
            <a:spLocks noChangeArrowheads="1"/>
          </p:cNvSpPr>
          <p:nvPr/>
        </p:nvSpPr>
        <p:spPr bwMode="auto">
          <a:xfrm>
            <a:off x="10436935" y="1193019"/>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chemeClr val="accent1">
                    <a:lumMod val="50000"/>
                  </a:schemeClr>
                </a:solidFill>
                <a:latin typeface="Century Gothic" panose="020B0502020202020204" pitchFamily="34" charset="0"/>
              </a:rPr>
              <a:t>60</a:t>
            </a:r>
          </a:p>
        </p:txBody>
      </p:sp>
      <p:sp>
        <p:nvSpPr>
          <p:cNvPr id="13" name="Text Box 14"/>
          <p:cNvSpPr txBox="1">
            <a:spLocks noChangeArrowheads="1"/>
          </p:cNvSpPr>
          <p:nvPr/>
        </p:nvSpPr>
        <p:spPr bwMode="auto">
          <a:xfrm>
            <a:off x="10412247" y="5326601"/>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chemeClr val="accent1">
                    <a:lumMod val="50000"/>
                  </a:schemeClr>
                </a:solidFill>
                <a:latin typeface="Century Gothic" panose="020B0502020202020204" pitchFamily="34" charset="0"/>
              </a:rPr>
              <a:t>0</a:t>
            </a:r>
          </a:p>
        </p:txBody>
      </p:sp>
      <p:graphicFrame>
        <p:nvGraphicFramePr>
          <p:cNvPr id="14" name="Table 13"/>
          <p:cNvGraphicFramePr>
            <a:graphicFrameLocks noGrp="1"/>
          </p:cNvGraphicFramePr>
          <p:nvPr>
            <p:extLst>
              <p:ext uri="{D42A27DB-BD31-4B8C-83A1-F6EECF244321}">
                <p14:modId xmlns:p14="http://schemas.microsoft.com/office/powerpoint/2010/main" val="124680787"/>
              </p:ext>
            </p:extLst>
          </p:nvPr>
        </p:nvGraphicFramePr>
        <p:xfrm>
          <a:off x="3333273" y="1362296"/>
          <a:ext cx="5517818" cy="475733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xmlns="" val="20000"/>
                    </a:ext>
                  </a:extLst>
                </a:gridCol>
                <a:gridCol w="2275739">
                  <a:extLst>
                    <a:ext uri="{9D8B030D-6E8A-4147-A177-3AD203B41FA5}">
                      <a16:colId xmlns:a16="http://schemas.microsoft.com/office/drawing/2014/main" xmlns="" val="20001"/>
                    </a:ext>
                  </a:extLst>
                </a:gridCol>
                <a:gridCol w="2769075">
                  <a:extLst>
                    <a:ext uri="{9D8B030D-6E8A-4147-A177-3AD203B41FA5}">
                      <a16:colId xmlns:a16="http://schemas.microsoft.com/office/drawing/2014/main" xmlns=""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Auto</a:t>
                      </a:r>
                    </a:p>
                  </a:txBody>
                  <a:tcPr marL="68580" marR="68580" marT="0" marB="0"/>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rPr>
                        <a:t> </a:t>
                      </a:r>
                      <a:r>
                        <a:rPr lang="en-GB" sz="2000" dirty="0" smtClean="0">
                          <a:solidFill>
                            <a:schemeClr val="accent5">
                              <a:lumMod val="50000"/>
                            </a:schemeClr>
                          </a:solidFill>
                          <a:effectLst/>
                          <a:latin typeface="Century Gothic" panose="020B0502020202020204" pitchFamily="34" charset="0"/>
                        </a:rPr>
                        <a:t>car</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der Zug</a:t>
                      </a:r>
                    </a:p>
                  </a:txBody>
                  <a:tcPr marL="68580" marR="68580" marT="0" marB="0"/>
                </a:tc>
                <a:tc>
                  <a:txBody>
                    <a:bodyPr/>
                    <a:lstStyle/>
                    <a:p>
                      <a:pPr algn="ctr">
                        <a:lnSpc>
                          <a:spcPct val="107000"/>
                        </a:lnSpc>
                        <a:spcAft>
                          <a:spcPts val="0"/>
                        </a:spcAft>
                      </a:pPr>
                      <a:r>
                        <a:rPr lang="en-GB" sz="2000" dirty="0" smtClean="0">
                          <a:solidFill>
                            <a:schemeClr val="accent5">
                              <a:lumMod val="50000"/>
                            </a:schemeClr>
                          </a:solidFill>
                          <a:effectLst/>
                          <a:latin typeface="Century Gothic" panose="020B0502020202020204" pitchFamily="34" charset="0"/>
                        </a:rPr>
                        <a:t>train</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spät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rPr>
                        <a:t>late</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5">
                              <a:lumMod val="50000"/>
                            </a:schemeClr>
                          </a:solidFill>
                          <a:effectLst/>
                          <a:latin typeface="Century Gothic" panose="020B0502020202020204" pitchFamily="34" charset="0"/>
                        </a:rPr>
                        <a:t>schnell</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rPr>
                        <a:t>fast</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langsam</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rPr>
                        <a:t>slow</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fahren</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rPr>
                        <a:t>to drive</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das </a:t>
                      </a:r>
                      <a:r>
                        <a:rPr lang="en-GB" sz="20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solidFill>
                            <a:schemeClr val="accent5">
                              <a:lumMod val="50000"/>
                            </a:schemeClr>
                          </a:solidFill>
                          <a:effectLst/>
                          <a:latin typeface="Century Gothic" panose="020B0502020202020204" pitchFamily="34" charset="0"/>
                        </a:rPr>
                        <a:t>bicycle</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nehmen</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rPr>
                        <a:t>to take</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9</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oft</a:t>
                      </a:r>
                    </a:p>
                  </a:txBody>
                  <a:tcPr marL="68580" marR="68580" marT="0" marB="0"/>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rPr>
                        <a:t>often</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10</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die Stadt</a:t>
                      </a:r>
                    </a:p>
                  </a:txBody>
                  <a:tcPr marL="68580" marR="68580" marT="0" marB="0"/>
                </a:tc>
                <a:tc>
                  <a:txBody>
                    <a:bodyPr/>
                    <a:lstStyle/>
                    <a:p>
                      <a:pPr algn="ctr">
                        <a:lnSpc>
                          <a:spcPct val="107000"/>
                        </a:lnSpc>
                        <a:spcAft>
                          <a:spcPts val="0"/>
                        </a:spcAft>
                      </a:pPr>
                      <a:r>
                        <a:rPr lang="en-GB" sz="2000" dirty="0" smtClean="0">
                          <a:solidFill>
                            <a:schemeClr val="accent5">
                              <a:lumMod val="50000"/>
                            </a:schemeClr>
                          </a:solidFill>
                          <a:effectLst/>
                          <a:latin typeface="Century Gothic" panose="020B0502020202020204" pitchFamily="34" charset="0"/>
                        </a:rPr>
                        <a:t>city</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10"/>
                  </a:ext>
                </a:extLst>
              </a:tr>
            </a:tbl>
          </a:graphicData>
        </a:graphic>
      </p:graphicFrame>
      <p:sp>
        <p:nvSpPr>
          <p:cNvPr id="15" name="AutoShape 11">
            <a:hlinkClick r:id="" action="ppaction://noaction" highlightClick="1"/>
          </p:cNvPr>
          <p:cNvSpPr>
            <a:spLocks noChangeArrowheads="1"/>
          </p:cNvSpPr>
          <p:nvPr/>
        </p:nvSpPr>
        <p:spPr bwMode="auto">
          <a:xfrm>
            <a:off x="9248819" y="573754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smtClean="0">
                <a:solidFill>
                  <a:prstClr val="white"/>
                </a:solidFill>
                <a:latin typeface="Century Gothic" panose="020B0502020202020204" pitchFamily="34" charset="0"/>
              </a:rPr>
              <a:t>ANFANG</a:t>
            </a:r>
            <a:endParaRPr lang="en-GB" b="1" dirty="0">
              <a:solidFill>
                <a:prstClr val="white"/>
              </a:solidFill>
              <a:latin typeface="Century Gothic" panose="020B0502020202020204" pitchFamily="34" charset="0"/>
            </a:endParaRPr>
          </a:p>
        </p:txBody>
      </p:sp>
      <p:grpSp>
        <p:nvGrpSpPr>
          <p:cNvPr id="16" name="Group 15"/>
          <p:cNvGrpSpPr/>
          <p:nvPr/>
        </p:nvGrpSpPr>
        <p:grpSpPr>
          <a:xfrm>
            <a:off x="3914962" y="1819785"/>
            <a:ext cx="2006648" cy="4227605"/>
            <a:chOff x="2634335" y="1842309"/>
            <a:chExt cx="2006648" cy="4227605"/>
          </a:xfrm>
        </p:grpSpPr>
        <p:sp>
          <p:nvSpPr>
            <p:cNvPr id="17" name="Rectangle 16"/>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8" name="Rectangle 17"/>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9" name="Rectangle 18"/>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0" name="Rectangle 19"/>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1" name="Rectangle 20"/>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2" name="Rectangle 21"/>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3" name="Rectangle 22"/>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4" name="Rectangle 23"/>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5" name="Rectangle 24"/>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6" name="Rectangle 25"/>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27" name="Group 26"/>
          <p:cNvGrpSpPr/>
          <p:nvPr/>
        </p:nvGrpSpPr>
        <p:grpSpPr>
          <a:xfrm>
            <a:off x="6250923" y="1848990"/>
            <a:ext cx="2379502" cy="4227605"/>
            <a:chOff x="2634335" y="1842309"/>
            <a:chExt cx="2006648" cy="4227605"/>
          </a:xfrm>
        </p:grpSpPr>
        <p:sp>
          <p:nvSpPr>
            <p:cNvPr id="28" name="Rectangle 27"/>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9" name="Rectangle 28"/>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0" name="Rectangle 29"/>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1" name="Rectangle 30"/>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2" name="Rectangle 31"/>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3" name="Rectangle 32"/>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4" name="Rectangle 33"/>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5" name="Rectangle 34"/>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6" name="Rectangle 35"/>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7" name="Rectangle 36"/>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38" name="Picture 7"/>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635951" y="69289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00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7"/>
                                        </p:tgtEl>
                                      </p:cBhvr>
                                    </p:animEffect>
                                    <p:set>
                                      <p:cBhvr>
                                        <p:cTn id="2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6127656" cy="707849"/>
          </a:xfrm>
        </p:spPr>
        <p:txBody>
          <a:bodyPr>
            <a:normAutofit fontScale="90000"/>
          </a:bodyPr>
          <a:lstStyle/>
          <a:p>
            <a:r>
              <a:rPr lang="en-GB" sz="3600" b="1" dirty="0" smtClean="0">
                <a:solidFill>
                  <a:schemeClr val="bg1"/>
                </a:solidFill>
              </a:rPr>
              <a:t>3. Teacher-led presentation</a:t>
            </a:r>
            <a:endParaRPr lang="en-GB" sz="3600" b="1" dirty="0">
              <a:solidFill>
                <a:schemeClr val="bg1"/>
              </a:solidFill>
            </a:endParaRPr>
          </a:p>
        </p:txBody>
      </p:sp>
      <p:sp>
        <p:nvSpPr>
          <p:cNvPr id="5" name="TextBox 4"/>
          <p:cNvSpPr txBox="1"/>
          <p:nvPr/>
        </p:nvSpPr>
        <p:spPr>
          <a:xfrm>
            <a:off x="3388548" y="5425546"/>
            <a:ext cx="5414904" cy="923330"/>
          </a:xfrm>
          <a:prstGeom prst="rect">
            <a:avLst/>
          </a:prstGeom>
          <a:solidFill>
            <a:schemeClr val="bg1"/>
          </a:solidFill>
        </p:spPr>
        <p:txBody>
          <a:bodyPr wrap="square" rtlCol="0">
            <a:spAutoFit/>
          </a:bodyPr>
          <a:lstStyle/>
          <a:p>
            <a:pPr algn="ctr"/>
            <a:r>
              <a:rPr lang="en-GB" sz="5400" dirty="0" smtClean="0">
                <a:solidFill>
                  <a:schemeClr val="accent1">
                    <a:lumMod val="50000"/>
                  </a:schemeClr>
                </a:solidFill>
                <a:latin typeface="Century Gothic" panose="020B0502020202020204" pitchFamily="34" charset="0"/>
              </a:rPr>
              <a:t>das Auto</a:t>
            </a:r>
            <a:endParaRPr lang="en-GB" sz="5400" dirty="0">
              <a:solidFill>
                <a:schemeClr val="accent1">
                  <a:lumMod val="50000"/>
                </a:schemeClr>
              </a:solidFill>
              <a:latin typeface="Century Gothic" panose="020B0502020202020204" pitchFamily="34" charset="0"/>
            </a:endParaRPr>
          </a:p>
        </p:txBody>
      </p:sp>
      <p:sp>
        <p:nvSpPr>
          <p:cNvPr id="7" name="TextBox 6"/>
          <p:cNvSpPr txBox="1"/>
          <p:nvPr/>
        </p:nvSpPr>
        <p:spPr>
          <a:xfrm>
            <a:off x="6096000" y="6467181"/>
            <a:ext cx="3463864"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r>
              <a:rPr lang="en-GB" sz="1200" dirty="0" smtClean="0">
                <a:solidFill>
                  <a:prstClr val="white"/>
                </a:solidFill>
                <a:latin typeface="Century Gothic" panose="020B0502020202020204" pitchFamily="34" charset="0"/>
              </a:rPr>
              <a:t> </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233" y="2201932"/>
            <a:ext cx="5413534" cy="2454135"/>
          </a:xfrm>
          <a:prstGeom prst="rect">
            <a:avLst/>
          </a:prstGeom>
        </p:spPr>
      </p:pic>
    </p:spTree>
    <p:extLst>
      <p:ext uri="{BB962C8B-B14F-4D97-AF65-F5344CB8AC3E}">
        <p14:creationId xmlns:p14="http://schemas.microsoft.com/office/powerpoint/2010/main" val="5272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763871" y="6494075"/>
            <a:ext cx="346386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r>
              <a:rPr lang="en-GB" sz="1200" dirty="0" smtClean="0">
                <a:solidFill>
                  <a:prstClr val="white"/>
                </a:solidFill>
                <a:latin typeface="Century Gothic" panose="020B0502020202020204" pitchFamily="34" charset="0"/>
              </a:rPr>
              <a:t> / Pictures – Steve Clarke</a:t>
            </a:r>
            <a:endParaRPr lang="en-GB" sz="1200" dirty="0">
              <a:solidFill>
                <a:prstClr val="white"/>
              </a:solidFill>
              <a:latin typeface="Century Gothic" panose="020B0502020202020204" pitchFamily="34" charset="0"/>
            </a:endParaRPr>
          </a:p>
        </p:txBody>
      </p:sp>
      <p:sp>
        <p:nvSpPr>
          <p:cNvPr id="7" name="TextBox 6"/>
          <p:cNvSpPr txBox="1"/>
          <p:nvPr/>
        </p:nvSpPr>
        <p:spPr>
          <a:xfrm>
            <a:off x="3388548" y="5425546"/>
            <a:ext cx="5414904" cy="923330"/>
          </a:xfrm>
          <a:prstGeom prst="rect">
            <a:avLst/>
          </a:prstGeom>
          <a:solidFill>
            <a:schemeClr val="bg1"/>
          </a:solidFill>
        </p:spPr>
        <p:txBody>
          <a:bodyPr wrap="square" rtlCol="0">
            <a:spAutoFit/>
          </a:bodyPr>
          <a:lstStyle/>
          <a:p>
            <a:pPr algn="ctr"/>
            <a:r>
              <a:rPr lang="en-GB" sz="5400" dirty="0" smtClean="0">
                <a:solidFill>
                  <a:schemeClr val="accent1">
                    <a:lumMod val="50000"/>
                  </a:schemeClr>
                </a:solidFill>
                <a:latin typeface="Century Gothic" panose="020B0502020202020204" pitchFamily="34" charset="0"/>
              </a:rPr>
              <a:t>der Zug</a:t>
            </a:r>
            <a:endParaRPr lang="en-GB" sz="5400" dirty="0">
              <a:solidFill>
                <a:schemeClr val="accent1">
                  <a:lumMod val="50000"/>
                </a:schemeClr>
              </a:solidFill>
              <a:latin typeface="Century Gothic" panose="020B0502020202020204" pitchFamily="34" charset="0"/>
            </a:endParaRPr>
          </a:p>
        </p:txBody>
      </p:sp>
      <p:pic>
        <p:nvPicPr>
          <p:cNvPr id="8" name="Picture 7">
            <a:extLst>
              <a:ext uri="{FF2B5EF4-FFF2-40B4-BE49-F238E27FC236}">
                <a16:creationId xmlns:a16="http://schemas.microsoft.com/office/drawing/2014/main" xmlns="" id="{E86431D5-D449-3F4E-AB26-3A950A7AC7A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89300" y="1290608"/>
            <a:ext cx="5775723" cy="3254500"/>
          </a:xfrm>
          <a:prstGeom prst="rect">
            <a:avLst/>
          </a:prstGeom>
        </p:spPr>
      </p:pic>
    </p:spTree>
    <p:extLst>
      <p:ext uri="{BB962C8B-B14F-4D97-AF65-F5344CB8AC3E}">
        <p14:creationId xmlns:p14="http://schemas.microsoft.com/office/powerpoint/2010/main" val="339077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763871" y="6494075"/>
            <a:ext cx="346386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r>
              <a:rPr lang="en-GB" sz="1200" dirty="0" smtClean="0">
                <a:solidFill>
                  <a:prstClr val="white"/>
                </a:solidFill>
                <a:latin typeface="Century Gothic" panose="020B0502020202020204" pitchFamily="34" charset="0"/>
              </a:rPr>
              <a:t> / Pictures – Steve Clarke</a:t>
            </a:r>
            <a:endParaRPr lang="en-GB" sz="1200" dirty="0">
              <a:solidFill>
                <a:prstClr val="white"/>
              </a:solidFill>
              <a:latin typeface="Century Gothic" panose="020B0502020202020204" pitchFamily="34" charset="0"/>
            </a:endParaRPr>
          </a:p>
        </p:txBody>
      </p:sp>
      <p:pic>
        <p:nvPicPr>
          <p:cNvPr id="5" name="Picture 4">
            <a:extLst>
              <a:ext uri="{FF2B5EF4-FFF2-40B4-BE49-F238E27FC236}">
                <a16:creationId xmlns:a16="http://schemas.microsoft.com/office/drawing/2014/main" xmlns="" id="{9A25C5BD-DF2A-9F41-BDC6-037A307CF45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75864" y="939227"/>
            <a:ext cx="3752030" cy="4032966"/>
          </a:xfrm>
          <a:prstGeom prst="rect">
            <a:avLst/>
          </a:prstGeom>
        </p:spPr>
      </p:pic>
      <p:sp>
        <p:nvSpPr>
          <p:cNvPr id="7" name="TextBox 6"/>
          <p:cNvSpPr txBox="1"/>
          <p:nvPr/>
        </p:nvSpPr>
        <p:spPr>
          <a:xfrm>
            <a:off x="3080899" y="5312032"/>
            <a:ext cx="5414904" cy="923330"/>
          </a:xfrm>
          <a:prstGeom prst="rect">
            <a:avLst/>
          </a:prstGeom>
          <a:solidFill>
            <a:schemeClr val="bg1"/>
          </a:solidFill>
        </p:spPr>
        <p:txBody>
          <a:bodyPr wrap="square" rtlCol="0">
            <a:spAutoFit/>
          </a:bodyPr>
          <a:lstStyle/>
          <a:p>
            <a:pPr algn="ctr"/>
            <a:r>
              <a:rPr lang="en-GB" sz="5400" dirty="0" err="1" smtClean="0">
                <a:solidFill>
                  <a:schemeClr val="accent1">
                    <a:lumMod val="50000"/>
                  </a:schemeClr>
                </a:solidFill>
                <a:latin typeface="Century Gothic" panose="020B0502020202020204" pitchFamily="34" charset="0"/>
              </a:rPr>
              <a:t>spät</a:t>
            </a:r>
            <a:endParaRPr lang="en-GB" sz="5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8290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1855</Words>
  <Application>Microsoft Office PowerPoint</Application>
  <PresentationFormat>Widescreen</PresentationFormat>
  <Paragraphs>668</Paragraphs>
  <Slides>38</Slides>
  <Notes>38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38</vt:i4>
      </vt:variant>
    </vt:vector>
  </HeadingPairs>
  <TitlesOfParts>
    <vt:vector size="51" baseType="lpstr">
      <vt:lpstr>SimSun</vt:lpstr>
      <vt:lpstr>Arial</vt:lpstr>
      <vt:lpstr>Bookshelf Symbol 7</vt:lpstr>
      <vt:lpstr>Calibri</vt:lpstr>
      <vt:lpstr>Century Gothic</vt:lpstr>
      <vt:lpstr>Times New Roman</vt:lpstr>
      <vt:lpstr>Tw Cen MT</vt:lpstr>
      <vt:lpstr>Wingdings</vt:lpstr>
      <vt:lpstr>1_Office Theme</vt:lpstr>
      <vt:lpstr>Office Theme</vt:lpstr>
      <vt:lpstr>2_Office Theme</vt:lpstr>
      <vt:lpstr>3_Office Theme</vt:lpstr>
      <vt:lpstr>5_Office Theme</vt:lpstr>
      <vt:lpstr>PowerPoint Presentation</vt:lpstr>
      <vt:lpstr>PowerPoint Presentation</vt:lpstr>
      <vt:lpstr>First encounters</vt:lpstr>
      <vt:lpstr>Unterwegs [On the road]</vt:lpstr>
      <vt:lpstr>1. Quizlet</vt:lpstr>
      <vt:lpstr>2. Peer or self introduction</vt:lpstr>
      <vt:lpstr>3. Teacher-led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Self-made flashcard routines</vt:lpstr>
      <vt:lpstr>5. Text / Story presentation</vt:lpstr>
      <vt:lpstr>Consolidation</vt:lpstr>
      <vt:lpstr>PowerPoint Presentation</vt:lpstr>
      <vt:lpstr>PowerPoint Presentation</vt:lpstr>
      <vt:lpstr>2) Listening: Individual words</vt:lpstr>
      <vt:lpstr>2) Listening: Sentences 1a</vt:lpstr>
      <vt:lpstr>PowerPoint Presentation</vt:lpstr>
      <vt:lpstr>PowerPoint Presentation</vt:lpstr>
      <vt:lpstr>German</vt:lpstr>
      <vt:lpstr>Sentence-level production tasks [2]</vt:lpstr>
      <vt:lpstr>PowerPoint Presentation</vt:lpstr>
      <vt:lpstr>Spot the difference</vt:lpstr>
      <vt:lpstr>PowerPoint Presentation</vt:lpstr>
      <vt:lpstr>PowerPoint Presentation</vt:lpstr>
      <vt:lpstr>Map task</vt:lpstr>
      <vt:lpstr>Map task</vt:lpstr>
      <vt:lpstr>PowerPoint Presentation</vt:lpstr>
      <vt:lpstr>PowerPoint Presentation</vt:lpstr>
      <vt:lpstr>Assessment</vt:lpstr>
      <vt:lpstr>Pupil self-assessment checklist</vt:lpstr>
      <vt:lpstr>Sentence level translation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39</cp:revision>
  <dcterms:created xsi:type="dcterms:W3CDTF">2019-03-30T19:06:50Z</dcterms:created>
  <dcterms:modified xsi:type="dcterms:W3CDTF">2019-05-17T09:19:29Z</dcterms:modified>
</cp:coreProperties>
</file>