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322" r:id="rId3"/>
    <p:sldId id="323" r:id="rId4"/>
    <p:sldId id="764" r:id="rId5"/>
    <p:sldId id="765" r:id="rId6"/>
    <p:sldId id="7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897"/>
  </p:normalViewPr>
  <p:slideViewPr>
    <p:cSldViewPr snapToGrid="0" snapToObjects="1">
      <p:cViewPr varScale="1">
        <p:scale>
          <a:sx n="79" d="100"/>
          <a:sy n="79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F98BDFF8-01D4-E748-A066-C0206C229680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EC58A0E7-C5AC-2B47-92D1-B82111317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3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9.2.1.3</a:t>
            </a:r>
          </a:p>
          <a:p>
            <a:endParaRPr lang="en-GB" b="1" dirty="0"/>
          </a:p>
          <a:p>
            <a:r>
              <a:rPr lang="en-GB" b="1" dirty="0"/>
              <a:t>Timing: 10 minutes (3 slides)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speaking with limited prompts and support structures.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Introduce the task using this slide.</a:t>
            </a:r>
          </a:p>
          <a:p>
            <a:r>
              <a:rPr lang="en-GB" dirty="0"/>
              <a:t>2. On the next slide, Partner A talks and Partner B makes notes. Partner B also answers Partner A’s two questions.</a:t>
            </a:r>
            <a:br>
              <a:rPr lang="en-GB" dirty="0"/>
            </a:br>
            <a:r>
              <a:rPr lang="en-GB" dirty="0"/>
              <a:t>3. Swap roles. On the following slide, Partner B talks, Partner A makes notes. Partner A answers B’s two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Teacher circulates to listen in and support, as needed.</a:t>
            </a:r>
            <a:br>
              <a:rPr lang="en-GB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42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9.2.1.3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35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9.2.2.3</a:t>
            </a:r>
          </a:p>
          <a:p>
            <a:endParaRPr lang="en-GB" b="1" dirty="0"/>
          </a:p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b="0" dirty="0" err="1"/>
              <a:t>gefallen</a:t>
            </a:r>
            <a:r>
              <a:rPr lang="en-GB" b="0" dirty="0"/>
              <a:t>, </a:t>
            </a:r>
            <a:r>
              <a:rPr lang="en-GB" b="0" dirty="0" err="1"/>
              <a:t>mögen</a:t>
            </a:r>
            <a:r>
              <a:rPr lang="en-GB" b="0" dirty="0"/>
              <a:t>, and comparatives orally.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ask each other the questions they wrote in the previous exercise, and answer based on what they can see in the photos.</a:t>
            </a:r>
          </a:p>
          <a:p>
            <a:r>
              <a:rPr lang="en-GB" dirty="0"/>
              <a:t>2. If they have time, they can also ask each other the questions at the bottom of the slide.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5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9.2.2.4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</a:t>
            </a:r>
            <a:r>
              <a:rPr lang="en-GB" b="0" dirty="0"/>
              <a:t>: </a:t>
            </a:r>
            <a:r>
              <a:rPr lang="en-GB" b="1" dirty="0"/>
              <a:t>15 minutes (two slides)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o 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practise spoken production in response to a photo, in a freer context with limited prompts and support structures.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have 2 minutes each to think about what to say in the response to the prompts.  Both partners can prepare this slide, and then also the next slide.</a:t>
            </a:r>
            <a:br>
              <a:rPr lang="en-GB" dirty="0"/>
            </a:br>
            <a:r>
              <a:rPr lang="en-GB" dirty="0"/>
              <a:t>2. After preparation time (4 minutes), the teacher announces which partner will do which photo (this ensures that both students put the maximum effort into preparing both).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Partner A talks about the designated photo. Partner B makes notes/transcribes (depending on speed of speaking) what A says.  These notes can be given to Partner A, with any oral feedback that Partner B has, anything s/he has noticed.</a:t>
            </a:r>
            <a:br>
              <a:rPr lang="en-GB" dirty="0"/>
            </a:br>
            <a:r>
              <a:rPr lang="en-GB" dirty="0"/>
              <a:t>4. Then roles are reversed and Partner B speaks.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0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9.2.2.4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3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9617-F5C0-67D8-A46E-020E51420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532F6-6903-AA1E-A5E8-D5461C7A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0FCC9-BF81-2185-438C-531EB12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D5BC-2268-0074-BF55-B45241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3692-1978-1CDE-8C94-462B0EF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D520-D260-B452-B78D-EB9F2AE7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FBFD3-A82E-81FA-C17F-23E70D263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8C45-F8B2-6B32-DC74-59A48E50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96-DE96-A01F-EF35-B19F1FFD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654-0008-4EA6-C8AE-6C309CFC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FFE8F-A567-64D7-6FDA-9EA370CE1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C35B6-AAF1-0947-E531-A8043598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78B5-FE57-9DAE-CA5E-8CA0F2C9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849C-2F64-1B95-47E1-57B52EE1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CD21-A9EB-2248-D699-A6EDDAFA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B55C-D036-267F-C1B1-3F1F48A1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37A1-F322-E852-ADB0-61918CBF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B067-5FDE-86B8-3637-A201CB50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E671-D560-D54A-1FE2-F6A04312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8AAD-1826-F55C-B621-AD14F72B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16F-B698-C34B-672A-6F800EDD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14A8B-2EA0-84D0-DA50-21B580EA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395B-2FE1-8B23-D288-F3B0403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3F47-5E05-4490-1841-26E04F1F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33D17-CB32-1A0F-533D-04AB9094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A7CC-2727-B345-1A9D-A44063C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2CD1-35F5-7B3A-EB96-35F6204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9A6E-FBFE-A33D-016A-36E1843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77C38-45B6-C162-3C50-FA07A535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DE94-8AE7-1E09-082D-BB680EF5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21F0-394E-0740-8DDE-58162E0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DF1D-282A-716D-E23A-1207C0E9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F6C43-11F1-2E8F-0AD8-99D6F2EC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C3D1E-7017-78C7-CF8D-EBE5D74E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DA3B-37A1-0292-6C34-64CB33F5B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43C30-65C3-9D11-7921-B901FBEC7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979F1-49A0-5160-C521-CE0F0C64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6F9F0-8448-9C9F-AE15-42E5F78F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5DE55-9BB6-1E2A-C52B-231A0E07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477A-407C-AF33-B8F9-A087167E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47609-4E7D-F1F2-4EF4-EEFEE4CC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EF67C-C2D4-4316-AC20-BFE7D43B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41F4F-262F-B5AA-6AEF-34B61B70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9713D-5EF0-46EA-9E81-F08666A1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5267-8D88-9028-8C15-ED627AD2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4E28E-B76D-A164-E1A7-B1F27C34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5049-DA35-7708-6806-B7F55B70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8B70-7F41-8AB0-D323-48A03180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AE35-B1F7-B78A-3AED-A2CC93584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E9050-ECB8-C491-25C2-C11D0061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C66F8-858C-C8F8-32BA-E38DD062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B8346-024E-7E4C-EDA9-F4920E52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938A-C209-0ECD-5540-E36EEE88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CDAFD-C85D-8239-5AB3-EAB1DFA5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75834-550E-5685-D444-502B65F94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E1D90-6CBE-C723-F0DB-F2695394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4892B-7310-AE79-DFB1-5FDE08CA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4C9-B71D-9950-062C-B2AB0808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0FAA-76FC-3863-DCAD-DA8FD013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EE4CB-4569-DEE0-FB08-79B3EBE1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227D-5CA1-1E0B-B3E5-DDA30D0CC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319E13E-4713-D64F-9A43-63332C07849D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0584-4794-60CB-DBFA-70DB0B4D7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426E-87C8-239A-FA97-3E42A9A0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9651715-B36D-594D-83D8-2DED98E01F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960307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450937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172700" y="247046"/>
            <a:ext cx="1786500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production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907617" y="1720840"/>
            <a:ext cx="10376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Interpreting tasks (speaking)</a:t>
            </a:r>
          </a:p>
        </p:txBody>
      </p:sp>
    </p:spTree>
    <p:extLst>
      <p:ext uri="{BB962C8B-B14F-4D97-AF65-F5344CB8AC3E}">
        <p14:creationId xmlns:p14="http://schemas.microsoft.com/office/powerpoint/2010/main" val="1496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776537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4181707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Eine Demonstration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727095" y="247046"/>
            <a:ext cx="223023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84C72792-C1FE-44BB-A01D-D035ABA91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411477"/>
            <a:ext cx="6807200" cy="45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041"/>
            <a:ext cx="5979696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17357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Eine Demonstration [1/2]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696074" y="247046"/>
            <a:ext cx="126125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1586F-C0A5-4D24-A221-303430B86811}"/>
              </a:ext>
            </a:extLst>
          </p:cNvPr>
          <p:cNvSpPr txBox="1"/>
          <p:nvPr/>
        </p:nvSpPr>
        <p:spPr>
          <a:xfrm>
            <a:off x="166057" y="1293249"/>
            <a:ext cx="114746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Partner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What can you see in the photo?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Try to say at least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4 different things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Here are some ideas but you can say different things!</a:t>
            </a:r>
            <a:b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Say something about the weather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Say what you see in the background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Describe any of the four girls in the foreground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Say what one of the people in the picture is doing</a:t>
            </a:r>
          </a:p>
          <a:p>
            <a:pPr lvl="1">
              <a:defRPr/>
            </a:pP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2.  Ask the group </a:t>
            </a: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2 different questions</a:t>
            </a:r>
            <a: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br>
              <a:rPr lang="en-GB" sz="2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6698CDBD-A78C-43ED-A277-A74F2197E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43" y="1757656"/>
            <a:ext cx="4961457" cy="33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52705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52534"/>
            <a:ext cx="6096000" cy="590862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Beschreib</a:t>
            </a:r>
            <a:r>
              <a:rPr lang="en-GB" sz="3600" b="1" dirty="0">
                <a:solidFill>
                  <a:schemeClr val="bg1"/>
                </a:solidFill>
              </a:rPr>
              <a:t> die </a:t>
            </a:r>
            <a:r>
              <a:rPr lang="en-GB" sz="3600" b="1" dirty="0" err="1">
                <a:solidFill>
                  <a:schemeClr val="bg1"/>
                </a:solidFill>
              </a:rPr>
              <a:t>Fotos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75235" y="247046"/>
            <a:ext cx="138209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CCD53-EE53-564E-8B2C-B5308539C8EB}"/>
              </a:ext>
            </a:extLst>
          </p:cNvPr>
          <p:cNvSpPr txBox="1"/>
          <p:nvPr/>
        </p:nvSpPr>
        <p:spPr>
          <a:xfrm>
            <a:off x="5627200" y="247046"/>
            <a:ext cx="541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Beantworte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die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Fragen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von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deinem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Partner /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deiner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Partnerin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BEB502A-E578-421C-9168-550A4A9A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381673"/>
            <a:ext cx="5270500" cy="35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tsdam, Castle, Places Of Interest, Historically">
            <a:extLst>
              <a:ext uri="{FF2B5EF4-FFF2-40B4-BE49-F238E27FC236}">
                <a16:creationId xmlns:a16="http://schemas.microsoft.com/office/drawing/2014/main" id="{2155D3CA-9050-4F00-93E2-5C56B6372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406" r="-11618" b="-406"/>
          <a:stretch/>
        </p:blipFill>
        <p:spPr bwMode="auto">
          <a:xfrm>
            <a:off x="5994400" y="1381672"/>
            <a:ext cx="6246516" cy="35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B8EC7A-562A-40E0-ACB3-C58B8553FDC2}"/>
              </a:ext>
            </a:extLst>
          </p:cNvPr>
          <p:cNvSpPr txBox="1"/>
          <p:nvPr/>
        </p:nvSpPr>
        <p:spPr>
          <a:xfrm>
            <a:off x="269961" y="4907298"/>
            <a:ext cx="598014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Wenn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ihr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noch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Zeit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habt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, frag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dann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endParaRPr lang="de-DE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Welchen Urlaub magst du lieber? Warum?</a:t>
            </a:r>
          </a:p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Welche Urlaubsorte hast du schon besucht?</a:t>
            </a:r>
          </a:p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Wohin möchtest du in Urlaub fahren? Warum?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8C6D1-FD35-4C30-82DC-6ABB22995E75}"/>
              </a:ext>
            </a:extLst>
          </p:cNvPr>
          <p:cNvSpPr txBox="1"/>
          <p:nvPr/>
        </p:nvSpPr>
        <p:spPr>
          <a:xfrm>
            <a:off x="412750" y="1381672"/>
            <a:ext cx="463550" cy="461665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B2E25-7DE5-41F7-8C44-3381FE84AB2B}"/>
              </a:ext>
            </a:extLst>
          </p:cNvPr>
          <p:cNvSpPr txBox="1"/>
          <p:nvPr/>
        </p:nvSpPr>
        <p:spPr>
          <a:xfrm>
            <a:off x="5997432" y="1381671"/>
            <a:ext cx="463550" cy="461665"/>
          </a:xfrm>
          <a:prstGeom prst="rect">
            <a:avLst/>
          </a:prstGeom>
          <a:solidFill>
            <a:srgbClr val="FFF4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F6C48-306E-41E4-92C3-7F2C3E546C56}"/>
              </a:ext>
            </a:extLst>
          </p:cNvPr>
          <p:cNvSpPr txBox="1"/>
          <p:nvPr/>
        </p:nvSpPr>
        <p:spPr>
          <a:xfrm>
            <a:off x="6348565" y="5337174"/>
            <a:ext cx="5608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Was machen die Leute auf dem Foto A/B?</a:t>
            </a:r>
          </a:p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Beschreib eine Person auf dem Foto A/B.</a:t>
            </a:r>
          </a:p>
          <a:p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Was machen sie gern im Urlaub A/B?</a:t>
            </a:r>
          </a:p>
          <a:p>
            <a:pPr algn="l"/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7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431323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4055633" cy="721474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ein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Foto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beschreiben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4292" y="1172738"/>
            <a:ext cx="1181016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Look 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photo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answer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questions below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German.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some questions, you will need to use your imagination to make up a possible answer.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Just try to keep going and say something that you know how to say!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have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 minutes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prepare all of your answers before you speak.</a:t>
            </a:r>
            <a:r>
              <a:rPr kumimoji="0" lang="en-GB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endParaRPr kumimoji="0" lang="en-GB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 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can you see in this photo?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Try to say at least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 different things.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Here are some ideas about what you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could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say.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can say different things if you wish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lvl="1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•Say what you can see in the </a:t>
            </a:r>
            <a:r>
              <a:rPr lang="en-GB" sz="2000" dirty="0">
                <a:solidFill>
                  <a:srgbClr val="115076"/>
                </a:solidFill>
                <a:latin typeface="Century Gothic" panose="020F0302020204030204"/>
              </a:rPr>
              <a:t>photo</a:t>
            </a:r>
            <a:br>
              <a:rPr lang="en-GB" sz="2000" dirty="0">
                <a:solidFill>
                  <a:srgbClr val="115076"/>
                </a:solidFill>
                <a:latin typeface="Century Gothic" panose="020F0302020204030204"/>
              </a:rPr>
            </a:br>
            <a:r>
              <a:rPr lang="en-GB" sz="2000" dirty="0">
                <a:solidFill>
                  <a:srgbClr val="115076"/>
                </a:solidFill>
                <a:latin typeface="Century Gothic" panose="020F0302020204030204"/>
              </a:rPr>
              <a:t>•Say what people are doing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•Say what the man </a:t>
            </a:r>
            <a:r>
              <a:rPr lang="en-GB" sz="2000" dirty="0">
                <a:solidFill>
                  <a:srgbClr val="115076"/>
                </a:solidFill>
                <a:latin typeface="Century Gothic" panose="020F0302020204030204"/>
              </a:rPr>
              <a:t>on the right </a:t>
            </a:r>
            <a:r>
              <a:rPr lang="en-GB" sz="2000" dirty="0" err="1">
                <a:solidFill>
                  <a:srgbClr val="115076"/>
                </a:solidFill>
                <a:latin typeface="Century Gothic" panose="020F0302020204030204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 going to do this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afternoon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 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538163" marR="0" lvl="1" indent="-80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Ask the man on the left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question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0985B94A-D5AD-4666-A98D-2926219B7B4F}"/>
              </a:ext>
            </a:extLst>
          </p:cNvPr>
          <p:cNvSpPr/>
          <p:nvPr/>
        </p:nvSpPr>
        <p:spPr>
          <a:xfrm>
            <a:off x="10482146" y="247046"/>
            <a:ext cx="147705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3162628D-8646-4B07-B0A3-5304442F5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72" y="2883606"/>
            <a:ext cx="51394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431323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86" y="280417"/>
            <a:ext cx="4055633" cy="721474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ein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Foto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beschreiben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4292" y="1326626"/>
            <a:ext cx="1181016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Look 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photo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answer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questions below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German.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some questions, you will need to use your imagination to make up a possible answer.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Just try to keep going and say something that you know how to say!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have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 minutes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prepare all of your answers before you speak.</a:t>
            </a:r>
            <a:r>
              <a:rPr kumimoji="0" lang="en-GB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endParaRPr kumimoji="0" lang="en-GB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 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can you see in this photo?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Try to say at least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 different things.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Here are some ideas about what you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could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say.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can say different things if you wish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•Say who you can see in the photo</a:t>
            </a:r>
          </a:p>
          <a:p>
            <a:pPr lvl="1">
              <a:defRPr/>
            </a:pPr>
            <a:r>
              <a:rPr lang="en-GB" sz="2000" dirty="0">
                <a:solidFill>
                  <a:srgbClr val="115076"/>
                </a:solidFill>
                <a:latin typeface="Century Gothic" panose="020F0302020204030204"/>
              </a:rPr>
              <a:t>•Say what people are doing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•Say what the girl is going to do this afternoon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5438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PART B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538163" marR="0" lvl="1" indent="-80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135438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Ask the woman on the left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question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0985B94A-D5AD-4666-A98D-2926219B7B4F}"/>
              </a:ext>
            </a:extLst>
          </p:cNvPr>
          <p:cNvSpPr/>
          <p:nvPr/>
        </p:nvSpPr>
        <p:spPr>
          <a:xfrm>
            <a:off x="10482146" y="247046"/>
            <a:ext cx="147705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picture containing person, child, child, outdoor&#10;&#10;Description automatically generated">
            <a:extLst>
              <a:ext uri="{FF2B5EF4-FFF2-40B4-BE49-F238E27FC236}">
                <a16:creationId xmlns:a16="http://schemas.microsoft.com/office/drawing/2014/main" id="{214B8CF1-78AB-43B4-AF65-F99503182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53" y="2689908"/>
            <a:ext cx="5276855" cy="35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1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807</Words>
  <Application>Microsoft Macintosh PowerPoint</Application>
  <PresentationFormat>Widescreen</PresentationFormat>
  <Paragraphs>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Office Theme</vt:lpstr>
      <vt:lpstr>Examples</vt:lpstr>
      <vt:lpstr>Eine Demonstration</vt:lpstr>
      <vt:lpstr>Eine Demonstration [1/2]</vt:lpstr>
      <vt:lpstr>Beschreib die Fotos</vt:lpstr>
      <vt:lpstr>ein Foto beschreiben</vt:lpstr>
      <vt:lpstr>ein Foto beschreiben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Richardson</dc:creator>
  <cp:lastModifiedBy>Mary Richardson</cp:lastModifiedBy>
  <cp:revision>8</cp:revision>
  <dcterms:created xsi:type="dcterms:W3CDTF">2022-06-21T13:39:10Z</dcterms:created>
  <dcterms:modified xsi:type="dcterms:W3CDTF">2022-07-12T13:28:31Z</dcterms:modified>
</cp:coreProperties>
</file>