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3.jpg" ContentType="image/p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7" r:id="rId3"/>
    <p:sldId id="261" r:id="rId4"/>
    <p:sldId id="267" r:id="rId5"/>
    <p:sldId id="270" r:id="rId6"/>
    <p:sldId id="269" r:id="rId7"/>
    <p:sldId id="263" r:id="rId8"/>
    <p:sldId id="264" r:id="rId9"/>
    <p:sldId id="265" r:id="rId10"/>
    <p:sldId id="268"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8" autoAdjust="0"/>
    <p:restoredTop sz="70311" autoAdjust="0"/>
  </p:normalViewPr>
  <p:slideViewPr>
    <p:cSldViewPr snapToGrid="0" showGuides="1">
      <p:cViewPr varScale="1">
        <p:scale>
          <a:sx n="78" d="100"/>
          <a:sy n="78" d="100"/>
        </p:scale>
        <p:origin x="1614" y="90"/>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8EFEB4-DAB5-4725-B2F8-97E898D0565F}" type="datetimeFigureOut">
              <a:rPr lang="en-GB" smtClean="0"/>
              <a:t>09/09/2019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6AC33-53DA-4BCD-A75C-D6169BB815B2}" type="slidenum">
              <a:rPr lang="en-GB" smtClean="0"/>
              <a:t>‹#›</a:t>
            </a:fld>
            <a:endParaRPr lang="en-GB"/>
          </a:p>
        </p:txBody>
      </p:sp>
    </p:spTree>
    <p:extLst>
      <p:ext uri="{BB962C8B-B14F-4D97-AF65-F5344CB8AC3E}">
        <p14:creationId xmlns:p14="http://schemas.microsoft.com/office/powerpoint/2010/main" val="706183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heguardian.com/commentisfree/2015/apr/27/world-view-learn-another-languag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List_of_explorer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Model_T_Ford" TargetMode="External"/><Relationship Id="rId3" Type="http://schemas.openxmlformats.org/officeDocument/2006/relationships/hyperlink" Target="https://en.wikipedia.org/wiki/Explorer" TargetMode="External"/><Relationship Id="rId7" Type="http://schemas.openxmlformats.org/officeDocument/2006/relationships/hyperlink" Target="https://en.wikipedia.org/wiki/Aloha_Wanderwell#cite_note-6"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Ford_Model_T" TargetMode="External"/><Relationship Id="rId5" Type="http://schemas.openxmlformats.org/officeDocument/2006/relationships/hyperlink" Target="https://en.wikipedia.org/wiki/Aviatrix" TargetMode="External"/><Relationship Id="rId4" Type="http://schemas.openxmlformats.org/officeDocument/2006/relationships/hyperlink" Target="https://en.wikipedia.org/wiki/Author" TargetMode="External"/><Relationship Id="rId9" Type="http://schemas.openxmlformats.org/officeDocument/2006/relationships/hyperlink" Target="https://en.wikipedia.org/wiki/Aloha_Wanderwel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4167086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Overview of content:  Session 6 – The ‘future’ you: who do you want to be?</a:t>
            </a:r>
            <a:br>
              <a:rPr lang="en-GB" dirty="0" smtClean="0"/>
            </a:br>
            <a:r>
              <a:rPr lang="en-GB" dirty="0" smtClean="0"/>
              <a:t>Unless otherwise attributed, all ideas contributed by Rachel Hawkes.</a:t>
            </a: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165791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Identity as a tree – roots are your identity..</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As you grow up, you branch out, have new experiences, take on new aspects to your identity. As you do this, your roots don’t weaken, they grow stronger and deeper</a:t>
            </a:r>
            <a:endParaRPr lang="en-GB" dirty="0"/>
          </a:p>
        </p:txBody>
      </p:sp>
      <p:sp>
        <p:nvSpPr>
          <p:cNvPr id="4" name="Slide Number Placeholder 3"/>
          <p:cNvSpPr>
            <a:spLocks noGrp="1"/>
          </p:cNvSpPr>
          <p:nvPr>
            <p:ph type="sldNum" sz="quarter" idx="10"/>
          </p:nvPr>
        </p:nvSpPr>
        <p:spPr/>
        <p:txBody>
          <a:bodyPr/>
          <a:lstStyle/>
          <a:p>
            <a:fld id="{5E8BC06B-6308-43CF-AC69-7D802AA4F67B}" type="slidenum">
              <a:rPr lang="en-GB">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60869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https://www.theguardian.com/commentisfree/2015/apr/27/world-view-learn-another-language</a:t>
            </a:r>
            <a:r>
              <a:rPr lang="en-GB" dirty="0" smtClean="0"/>
              <a:t/>
            </a:r>
            <a:br>
              <a:rPr lang="en-GB" dirty="0" smtClean="0"/>
            </a:br>
            <a:r>
              <a:rPr lang="en-GB" sz="1200" kern="1200" dirty="0" smtClean="0">
                <a:solidFill>
                  <a:schemeClr val="tx1"/>
                </a:solidFill>
                <a:effectLst/>
                <a:latin typeface="+mn-lt"/>
                <a:ea typeface="+mn-ea"/>
                <a:cs typeface="+mn-cs"/>
              </a:rPr>
              <a:t>Testimony from life-changing moments that involve language learning</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The most powerful stories about the importance of language learning are personal stories… like this one.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Most stories of language learning involve exploring, in the widest sense of the world</a:t>
            </a:r>
            <a:r>
              <a:rPr lang="en-GB" sz="1200" kern="1200" baseline="0" dirty="0" smtClean="0">
                <a:solidFill>
                  <a:schemeClr val="tx1"/>
                </a:solidFill>
                <a:effectLst/>
                <a:latin typeface="+mn-lt"/>
                <a:ea typeface="+mn-ea"/>
                <a:cs typeface="+mn-cs"/>
              </a:rPr>
              <a:t> – opening doors to unexpected experiences</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endParaRPr lang="en-GB"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3</a:t>
            </a:fld>
            <a:endParaRPr lang="en-GB"/>
          </a:p>
        </p:txBody>
      </p:sp>
    </p:spTree>
    <p:extLst>
      <p:ext uri="{BB962C8B-B14F-4D97-AF65-F5344CB8AC3E}">
        <p14:creationId xmlns:p14="http://schemas.microsoft.com/office/powerpoint/2010/main" val="4075415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You as explorer</a:t>
            </a: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Make it clear that exploring can involve travelling but it can also involve just being open to experiences that are on our doorstep – e.g. meeting people from other countries here,</a:t>
            </a:r>
            <a:r>
              <a:rPr lang="en-GB" sz="1200" kern="1200" baseline="0" dirty="0" smtClean="0">
                <a:solidFill>
                  <a:schemeClr val="tx1"/>
                </a:solidFill>
                <a:effectLst/>
                <a:latin typeface="+mn-lt"/>
                <a:ea typeface="+mn-ea"/>
                <a:cs typeface="+mn-cs"/>
              </a:rPr>
              <a:t> or connecting with people across the world, virtually.</a:t>
            </a:r>
          </a:p>
          <a:p>
            <a:r>
              <a:rPr lang="en-GB" sz="1200" kern="1200" baseline="0" dirty="0" smtClean="0">
                <a:solidFill>
                  <a:schemeClr val="tx1"/>
                </a:solidFill>
                <a:effectLst/>
                <a:latin typeface="+mn-lt"/>
                <a:ea typeface="+mn-ea"/>
                <a:cs typeface="+mn-cs"/>
              </a:rPr>
              <a:t>The key thing is that it’s about opening doors, without necessarily knowing where they will take you.  New adventures, unexpected encounters.</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Explorers can be anyone – they are not necessarily going to be famous people you’ve heard of.</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Go to google and type in Explorers – starting exploring…</a:t>
            </a:r>
          </a:p>
          <a:p>
            <a:r>
              <a:rPr lang="en-GB" sz="1200" kern="1200" baseline="0" dirty="0" smtClean="0">
                <a:solidFill>
                  <a:schemeClr val="tx1"/>
                </a:solidFill>
                <a:effectLst/>
                <a:latin typeface="+mn-lt"/>
                <a:ea typeface="+mn-ea"/>
                <a:cs typeface="+mn-cs"/>
              </a:rPr>
              <a:t>More often than not, these people end up needing and learning languages…</a:t>
            </a:r>
          </a:p>
          <a:p>
            <a:endParaRPr lang="en-GB" sz="1200" kern="1200" baseline="0" dirty="0" smtClean="0">
              <a:solidFill>
                <a:schemeClr val="tx1"/>
              </a:solidFill>
              <a:effectLst/>
              <a:latin typeface="+mn-lt"/>
              <a:ea typeface="+mn-ea"/>
              <a:cs typeface="+mn-cs"/>
            </a:endParaRPr>
          </a:p>
          <a:p>
            <a:r>
              <a:rPr lang="en-GB" dirty="0" smtClean="0">
                <a:hlinkClick r:id="rId3"/>
              </a:rPr>
              <a:t>https://en.wikipedia.org/wiki/List_of_explorers</a:t>
            </a:r>
            <a:endParaRPr lang="en-GB" dirty="0" smtClean="0"/>
          </a:p>
          <a:p>
            <a:endParaRPr lang="en-GB" dirty="0" smtClean="0"/>
          </a:p>
          <a:p>
            <a:r>
              <a:rPr lang="en-GB" dirty="0" smtClean="0"/>
              <a:t>The most important things about their lives though</a:t>
            </a:r>
            <a:r>
              <a:rPr lang="en-GB" baseline="0" dirty="0" smtClean="0"/>
              <a:t> is that they never would have predicted how they would turn out, at the start, just like we cannot predict the journey our own lives will take.</a:t>
            </a:r>
            <a:endParaRPr lang="en-GB" dirty="0"/>
          </a:p>
        </p:txBody>
      </p:sp>
      <p:sp>
        <p:nvSpPr>
          <p:cNvPr id="4" name="Slide Number Placeholder 3"/>
          <p:cNvSpPr>
            <a:spLocks noGrp="1"/>
          </p:cNvSpPr>
          <p:nvPr>
            <p:ph type="sldNum" sz="quarter" idx="10"/>
          </p:nvPr>
        </p:nvSpPr>
        <p:spPr/>
        <p:txBody>
          <a:bodyPr/>
          <a:lstStyle/>
          <a:p>
            <a:fld id="{06F6AC33-53DA-4BCD-A75C-D6169BB815B2}" type="slidenum">
              <a:rPr lang="en-GB" smtClean="0"/>
              <a:t>4</a:t>
            </a:fld>
            <a:endParaRPr lang="en-GB"/>
          </a:p>
        </p:txBody>
      </p:sp>
    </p:spTree>
    <p:extLst>
      <p:ext uri="{BB962C8B-B14F-4D97-AF65-F5344CB8AC3E}">
        <p14:creationId xmlns:p14="http://schemas.microsoft.com/office/powerpoint/2010/main" val="4101778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Aloha </a:t>
            </a:r>
            <a:r>
              <a:rPr lang="en-GB" sz="1200" b="1" i="0" kern="1200" dirty="0" err="1" smtClean="0">
                <a:solidFill>
                  <a:schemeClr val="tx1"/>
                </a:solidFill>
                <a:effectLst/>
                <a:latin typeface="+mn-lt"/>
                <a:ea typeface="+mn-ea"/>
                <a:cs typeface="+mn-cs"/>
              </a:rPr>
              <a:t>Wanderwell</a:t>
            </a:r>
            <a:r>
              <a:rPr lang="en-GB" sz="1200" b="1" i="0" kern="1200" dirty="0" smtClean="0">
                <a:solidFill>
                  <a:schemeClr val="tx1"/>
                </a:solidFill>
                <a:effectLst/>
                <a:latin typeface="+mn-lt"/>
                <a:ea typeface="+mn-ea"/>
                <a:cs typeface="+mn-cs"/>
              </a:rPr>
              <a:t/>
            </a:r>
            <a:br>
              <a:rPr lang="en-GB" sz="1200" b="1"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a:t>
            </a:r>
            <a:r>
              <a:rPr lang="en-GB" sz="1200" b="1" i="0" kern="1200" dirty="0" smtClean="0">
                <a:solidFill>
                  <a:schemeClr val="tx1"/>
                </a:solidFill>
                <a:effectLst/>
                <a:latin typeface="+mn-lt"/>
                <a:ea typeface="+mn-ea"/>
                <a:cs typeface="+mn-cs"/>
              </a:rPr>
              <a:t>Idris </a:t>
            </a:r>
            <a:r>
              <a:rPr lang="en-GB" sz="1200" b="1" i="0" kern="1200" dirty="0" err="1" smtClean="0">
                <a:solidFill>
                  <a:schemeClr val="tx1"/>
                </a:solidFill>
                <a:effectLst/>
                <a:latin typeface="+mn-lt"/>
                <a:ea typeface="+mn-ea"/>
                <a:cs typeface="+mn-cs"/>
              </a:rPr>
              <a:t>Galcia</a:t>
            </a:r>
            <a:r>
              <a:rPr lang="en-GB" sz="1200" b="1" i="0" kern="1200" dirty="0" smtClean="0">
                <a:solidFill>
                  <a:schemeClr val="tx1"/>
                </a:solidFill>
                <a:effectLst/>
                <a:latin typeface="+mn-lt"/>
                <a:ea typeface="+mn-ea"/>
                <a:cs typeface="+mn-cs"/>
              </a:rPr>
              <a:t> Hall</a:t>
            </a:r>
            <a:r>
              <a:rPr lang="en-GB" sz="1200" b="0" i="0" kern="1200" dirty="0" smtClean="0">
                <a:solidFill>
                  <a:schemeClr val="tx1"/>
                </a:solidFill>
                <a:effectLst/>
                <a:latin typeface="+mn-lt"/>
                <a:ea typeface="+mn-ea"/>
                <a:cs typeface="+mn-cs"/>
              </a:rPr>
              <a:t> née Welsh, October 13, 1906 – June 4, 1996) was a Canadian </a:t>
            </a:r>
            <a:r>
              <a:rPr lang="en-GB" sz="1200" b="0" i="0" u="none" strike="noStrike" kern="1200" dirty="0" smtClean="0">
                <a:solidFill>
                  <a:schemeClr val="tx1"/>
                </a:solidFill>
                <a:effectLst/>
                <a:latin typeface="+mn-lt"/>
                <a:ea typeface="+mn-ea"/>
                <a:cs typeface="+mn-cs"/>
                <a:hlinkClick r:id="rId3" tooltip="Explorer"/>
              </a:rPr>
              <a:t>explorer</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4" tooltip="Author"/>
              </a:rPr>
              <a:t>author</a:t>
            </a:r>
            <a:r>
              <a:rPr lang="en-GB" sz="1200" b="0" i="0" kern="1200" dirty="0" smtClean="0">
                <a:solidFill>
                  <a:schemeClr val="tx1"/>
                </a:solidFill>
                <a:effectLst/>
                <a:latin typeface="+mn-lt"/>
                <a:ea typeface="+mn-ea"/>
                <a:cs typeface="+mn-cs"/>
              </a:rPr>
              <a:t>, filmmaker, and </a:t>
            </a:r>
            <a:r>
              <a:rPr lang="en-GB" sz="1200" b="0" i="0" u="none" strike="noStrike" kern="1200" dirty="0" smtClean="0">
                <a:solidFill>
                  <a:schemeClr val="tx1"/>
                </a:solidFill>
                <a:effectLst/>
                <a:latin typeface="+mn-lt"/>
                <a:ea typeface="+mn-ea"/>
                <a:cs typeface="+mn-cs"/>
                <a:hlinkClick r:id="rId5" tooltip="Aviatrix"/>
              </a:rPr>
              <a:t>aviatrix</a:t>
            </a:r>
            <a:r>
              <a:rPr lang="en-GB" sz="1200" b="0" i="0" kern="1200" dirty="0" smtClean="0">
                <a:solidFill>
                  <a:schemeClr val="tx1"/>
                </a:solidFill>
                <a:effectLst/>
                <a:latin typeface="+mn-lt"/>
                <a:ea typeface="+mn-ea"/>
                <a:cs typeface="+mn-cs"/>
              </a:rPr>
              <a:t>. In the 1920s, while still a teenager, she </a:t>
            </a:r>
            <a:r>
              <a:rPr lang="en-GB" sz="1200" b="0" i="0" kern="1200" dirty="0" err="1" smtClean="0">
                <a:solidFill>
                  <a:schemeClr val="tx1"/>
                </a:solidFill>
                <a:effectLst/>
                <a:latin typeface="+mn-lt"/>
                <a:ea typeface="+mn-ea"/>
                <a:cs typeface="+mn-cs"/>
              </a:rPr>
              <a:t>traveled</a:t>
            </a:r>
            <a:r>
              <a:rPr lang="en-GB" sz="1200" b="0" i="0" kern="1200" dirty="0" smtClean="0">
                <a:solidFill>
                  <a:schemeClr val="tx1"/>
                </a:solidFill>
                <a:effectLst/>
                <a:latin typeface="+mn-lt"/>
                <a:ea typeface="+mn-ea"/>
                <a:cs typeface="+mn-cs"/>
              </a:rPr>
              <a:t> 380,000 miles across 80 countries, becoming the first woman to circumnavigate the globe in a </a:t>
            </a:r>
            <a:r>
              <a:rPr lang="en-GB" sz="1200" b="0" i="0" u="none" strike="noStrike" kern="1200" dirty="0" smtClean="0">
                <a:solidFill>
                  <a:schemeClr val="tx1"/>
                </a:solidFill>
                <a:effectLst/>
                <a:latin typeface="+mn-lt"/>
                <a:ea typeface="+mn-ea"/>
                <a:cs typeface="+mn-cs"/>
                <a:hlinkClick r:id="rId6" tooltip="Ford Model T"/>
              </a:rPr>
              <a:t>Ford 1917 Model T</a:t>
            </a:r>
            <a:r>
              <a:rPr lang="en-GB" sz="1200" b="0" i="0" kern="1200" dirty="0" smtClean="0">
                <a:solidFill>
                  <a:schemeClr val="tx1"/>
                </a:solidFill>
                <a:effectLst/>
                <a:latin typeface="+mn-lt"/>
                <a:ea typeface="+mn-ea"/>
                <a:cs typeface="+mn-cs"/>
              </a:rPr>
              <a:t>. Just 16-years-old at the outset, the journey took seven years to complete.</a:t>
            </a:r>
          </a:p>
          <a:p>
            <a:r>
              <a:rPr lang="en-GB" sz="1200" b="0" i="0" kern="1200" dirty="0" smtClean="0">
                <a:solidFill>
                  <a:schemeClr val="tx1"/>
                </a:solidFill>
                <a:effectLst/>
                <a:latin typeface="+mn-lt"/>
                <a:ea typeface="+mn-ea"/>
                <a:cs typeface="+mn-cs"/>
              </a:rPr>
              <a:t>They called her “The World’s Most Travelled Girl.”   An early filmmaker, Aloha captured her husband and two kids as they explored the world.  Did she have adventures?  Stranded in Brazil, she lived with and documented the Bororo people.  Trying to find fuel (never mind roads) in the 1920’s, she used crushed bananas and animal fat for fuel.   Her husband was mysteriously murdered.  Apparently, she cut her hair and fought for the French Foreign Legion. She flew a seaplane.  In Indochina, she had to shoot her way out of a gauntlet of angry elephants.  She died in obscurity, and you’ve probably never heard of her. Even with a name like Aloha </a:t>
            </a:r>
            <a:r>
              <a:rPr lang="en-GB" sz="1200" b="0" i="0" kern="1200" dirty="0" err="1" smtClean="0">
                <a:solidFill>
                  <a:schemeClr val="tx1"/>
                </a:solidFill>
                <a:effectLst/>
                <a:latin typeface="+mn-lt"/>
                <a:ea typeface="+mn-ea"/>
                <a:cs typeface="+mn-cs"/>
              </a:rPr>
              <a:t>Wanderwell</a:t>
            </a:r>
            <a:r>
              <a:rPr lang="en-GB" sz="1200" b="0" i="0" kern="1200" dirty="0" smtClean="0">
                <a:solidFill>
                  <a:schemeClr val="tx1"/>
                </a:solidFill>
                <a:effectLst/>
                <a:latin typeface="+mn-lt"/>
                <a:ea typeface="+mn-ea"/>
                <a:cs typeface="+mn-cs"/>
              </a:rPr>
              <a:t>.</a:t>
            </a:r>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err="1" smtClean="0">
                <a:solidFill>
                  <a:schemeClr val="tx1"/>
                </a:solidFill>
                <a:effectLst/>
                <a:latin typeface="+mn-lt"/>
                <a:ea typeface="+mn-ea"/>
                <a:cs typeface="+mn-cs"/>
              </a:rPr>
              <a:t>Wanderwell</a:t>
            </a:r>
            <a:r>
              <a:rPr lang="en-GB" sz="1200" b="0" i="0" kern="1200" dirty="0" smtClean="0">
                <a:solidFill>
                  <a:schemeClr val="tx1"/>
                </a:solidFill>
                <a:effectLst/>
                <a:latin typeface="+mn-lt"/>
                <a:ea typeface="+mn-ea"/>
                <a:cs typeface="+mn-cs"/>
              </a:rPr>
              <a:t> became the first woman to drive around the world, beginning and ending her journey in Nice, France, between December 29, 1922 and January 1927.</a:t>
            </a:r>
            <a:r>
              <a:rPr lang="en-GB" sz="1200" b="0" i="0" u="none" strike="noStrike" kern="1200" baseline="30000" dirty="0" smtClean="0">
                <a:solidFill>
                  <a:schemeClr val="tx1"/>
                </a:solidFill>
                <a:effectLst/>
                <a:latin typeface="+mn-lt"/>
                <a:ea typeface="+mn-ea"/>
                <a:cs typeface="+mn-cs"/>
                <a:hlinkClick r:id="rId7"/>
              </a:rPr>
              <a:t>[6]</a:t>
            </a:r>
            <a:r>
              <a:rPr lang="en-GB" sz="1200" b="0" i="0" kern="1200" dirty="0" smtClean="0">
                <a:solidFill>
                  <a:schemeClr val="tx1"/>
                </a:solidFill>
                <a:effectLst/>
                <a:latin typeface="+mn-lt"/>
                <a:ea typeface="+mn-ea"/>
                <a:cs typeface="+mn-cs"/>
              </a:rPr>
              <a:t> In a </a:t>
            </a:r>
            <a:r>
              <a:rPr lang="en-GB" sz="1200" b="0" i="0" u="none" strike="noStrike" kern="1200" dirty="0" smtClean="0">
                <a:solidFill>
                  <a:schemeClr val="tx1"/>
                </a:solidFill>
                <a:effectLst/>
                <a:latin typeface="+mn-lt"/>
                <a:ea typeface="+mn-ea"/>
                <a:cs typeface="+mn-cs"/>
                <a:hlinkClick r:id="rId8" tooltip="Model T Ford"/>
              </a:rPr>
              <a:t>Model T Ford</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Wanderwell</a:t>
            </a:r>
            <a:r>
              <a:rPr lang="en-GB" sz="1200" b="0" i="0" kern="1200" dirty="0" smtClean="0">
                <a:solidFill>
                  <a:schemeClr val="tx1"/>
                </a:solidFill>
                <a:effectLst/>
                <a:latin typeface="+mn-lt"/>
                <a:ea typeface="+mn-ea"/>
                <a:cs typeface="+mn-cs"/>
              </a:rPr>
              <a:t> made the journey as driver, translator and filmmaker for </a:t>
            </a:r>
            <a:r>
              <a:rPr lang="en-GB" sz="1200" b="0" i="0" kern="1200" dirty="0" err="1" smtClean="0">
                <a:solidFill>
                  <a:schemeClr val="tx1"/>
                </a:solidFill>
                <a:effectLst/>
                <a:latin typeface="+mn-lt"/>
                <a:ea typeface="+mn-ea"/>
                <a:cs typeface="+mn-cs"/>
              </a:rPr>
              <a:t>Wanderwell</a:t>
            </a:r>
            <a:r>
              <a:rPr lang="en-GB" sz="1200" b="0" i="0" kern="1200" dirty="0" smtClean="0">
                <a:solidFill>
                  <a:schemeClr val="tx1"/>
                </a:solidFill>
                <a:effectLst/>
                <a:latin typeface="+mn-lt"/>
                <a:ea typeface="+mn-ea"/>
                <a:cs typeface="+mn-cs"/>
              </a:rPr>
              <a:t> Expeditions, a round-the-world motoring tour led by Walter "Cap" </a:t>
            </a:r>
            <a:r>
              <a:rPr lang="en-GB" sz="1200" b="0" i="0" kern="1200" dirty="0" err="1" smtClean="0">
                <a:solidFill>
                  <a:schemeClr val="tx1"/>
                </a:solidFill>
                <a:effectLst/>
                <a:latin typeface="+mn-lt"/>
                <a:ea typeface="+mn-ea"/>
                <a:cs typeface="+mn-cs"/>
              </a:rPr>
              <a:t>Wanderwell</a:t>
            </a:r>
            <a:r>
              <a:rPr lang="en-GB" sz="1200" b="0" i="0" kern="1200" dirty="0" smtClean="0">
                <a:solidFill>
                  <a:schemeClr val="tx1"/>
                </a:solidFill>
                <a:effectLst/>
                <a:latin typeface="+mn-lt"/>
                <a:ea typeface="+mn-ea"/>
                <a:cs typeface="+mn-cs"/>
              </a:rPr>
              <a:t> (Poland).</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In 1922, when she was 16, Idris applied for a job of mechanic and filmmaker as the team motored around in 1917 Model </a:t>
            </a:r>
            <a:r>
              <a:rPr lang="en-GB" sz="1200" b="0" i="0" kern="1200" dirty="0" err="1" smtClean="0">
                <a:solidFill>
                  <a:schemeClr val="tx1"/>
                </a:solidFill>
                <a:effectLst/>
                <a:latin typeface="+mn-lt"/>
                <a:ea typeface="+mn-ea"/>
                <a:cs typeface="+mn-cs"/>
              </a:rPr>
              <a:t>Ts</a:t>
            </a:r>
            <a:r>
              <a:rPr lang="en-GB" sz="1200" b="0" i="0" kern="1200" dirty="0" smtClean="0">
                <a:solidFill>
                  <a:schemeClr val="tx1"/>
                </a:solidFill>
                <a:effectLst/>
                <a:latin typeface="+mn-lt"/>
                <a:ea typeface="+mn-ea"/>
                <a:cs typeface="+mn-cs"/>
              </a:rPr>
              <a:t>. After responding to an advertisement reading, "Brains, Beauty &amp; Breeches – World Tour Offer For Lucky Young Woman…. Wanted to join an expedition… Asia, Africa…", she met with "Captain" </a:t>
            </a:r>
            <a:r>
              <a:rPr lang="en-GB" sz="1200" b="0" i="0" kern="1200" dirty="0" err="1" smtClean="0">
                <a:solidFill>
                  <a:schemeClr val="tx1"/>
                </a:solidFill>
                <a:effectLst/>
                <a:latin typeface="+mn-lt"/>
                <a:ea typeface="+mn-ea"/>
                <a:cs typeface="+mn-cs"/>
              </a:rPr>
              <a:t>Wanderwell</a:t>
            </a:r>
            <a:r>
              <a:rPr lang="en-GB" sz="1200" b="0" i="0" kern="1200" dirty="0" smtClean="0">
                <a:solidFill>
                  <a:schemeClr val="tx1"/>
                </a:solidFill>
                <a:effectLst/>
                <a:latin typeface="+mn-lt"/>
                <a:ea typeface="+mn-ea"/>
                <a:cs typeface="+mn-cs"/>
              </a:rPr>
              <a:t> in Paris and secured a seat on the expedition. She served as the expedition's translator, driver and film maker, </a:t>
            </a:r>
          </a:p>
          <a:p>
            <a:endParaRPr lang="en-GB" sz="1200" b="0" i="0" kern="1200" dirty="0" smtClean="0">
              <a:solidFill>
                <a:schemeClr val="tx1"/>
              </a:solidFill>
              <a:effectLst/>
              <a:latin typeface="+mn-lt"/>
              <a:ea typeface="+mn-ea"/>
              <a:cs typeface="+mn-cs"/>
            </a:endParaRPr>
          </a:p>
          <a:p>
            <a:r>
              <a:rPr lang="en-GB" dirty="0" smtClean="0">
                <a:hlinkClick r:id="rId9"/>
              </a:rPr>
              <a:t>https://en.wikipedia.org/wiki/Aloha_Wanderwell</a:t>
            </a:r>
            <a:endParaRPr lang="en-GB" dirty="0"/>
          </a:p>
        </p:txBody>
      </p:sp>
      <p:sp>
        <p:nvSpPr>
          <p:cNvPr id="4" name="Slide Number Placeholder 3"/>
          <p:cNvSpPr>
            <a:spLocks noGrp="1"/>
          </p:cNvSpPr>
          <p:nvPr>
            <p:ph type="sldNum" sz="quarter" idx="10"/>
          </p:nvPr>
        </p:nvSpPr>
        <p:spPr/>
        <p:txBody>
          <a:bodyPr/>
          <a:lstStyle/>
          <a:p>
            <a:fld id="{06F6AC33-53DA-4BCD-A75C-D6169BB815B2}" type="slidenum">
              <a:rPr lang="en-GB" smtClean="0"/>
              <a:t>5</a:t>
            </a:fld>
            <a:endParaRPr lang="en-GB"/>
          </a:p>
        </p:txBody>
      </p:sp>
    </p:spTree>
    <p:extLst>
      <p:ext uri="{BB962C8B-B14F-4D97-AF65-F5344CB8AC3E}">
        <p14:creationId xmlns:p14="http://schemas.microsoft.com/office/powerpoint/2010/main" val="4017943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Michael Asher</a:t>
            </a:r>
          </a:p>
          <a:p>
            <a:r>
              <a:rPr lang="en-GB" sz="1200" kern="1200" dirty="0" smtClean="0">
                <a:solidFill>
                  <a:schemeClr val="tx1"/>
                </a:solidFill>
                <a:effectLst/>
                <a:latin typeface="+mn-lt"/>
                <a:ea typeface="+mn-ea"/>
                <a:cs typeface="+mn-cs"/>
              </a:rPr>
              <a:t>Image link: https://upload.wikimedia.org/wikipedia/commons/f/fc/%D7%9E%D7%99%D7%9B%D7%90%D7%9C_%D7%95%D7%99%D7%A0%D7%92%D7%A8%D7%98%D7%9F.jpg</a:t>
            </a:r>
          </a:p>
          <a:p>
            <a:endParaRPr lang="en-GB" sz="120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Michael Asher</a:t>
            </a:r>
            <a:r>
              <a:rPr lang="en-GB" sz="1200" b="0" i="0" kern="1200" dirty="0" smtClean="0">
                <a:solidFill>
                  <a:schemeClr val="tx1"/>
                </a:solidFill>
                <a:effectLst/>
                <a:latin typeface="+mn-lt"/>
                <a:ea typeface="+mn-ea"/>
                <a:cs typeface="+mn-cs"/>
              </a:rPr>
              <a:t> (born 1953) is an author, historian, deep ecologist, and notable desert explorer who has covered more than 30,000 miles on foot and camel. He spent three years living with a traditional nomadic tribe in Sudan.</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Michael Asher was born in Stamford, Lincolnshire, in 1953, and attended Stamford School. At 18 he enlisted in the 2nd Battalion the Parachute Regiment, and saw active service in Northern Ireland during The Troubles there in the 1970s.</a:t>
            </a:r>
          </a:p>
          <a:p>
            <a:r>
              <a:rPr lang="en-GB" sz="1200" b="0" i="0" kern="1200" dirty="0" smtClean="0">
                <a:solidFill>
                  <a:schemeClr val="tx1"/>
                </a:solidFill>
                <a:effectLst/>
                <a:latin typeface="+mn-lt"/>
                <a:ea typeface="+mn-ea"/>
                <a:cs typeface="+mn-cs"/>
              </a:rPr>
              <a:t>He studied English Language &amp; Linguistics at the University of Leeds, at the same time serving in B Squadron, 23rd SAS Regiment. He also studied at Carnegie College, Leeds, where he qualified as a teacher of English.</a:t>
            </a:r>
          </a:p>
          <a:p>
            <a:r>
              <a:rPr lang="en-GB" sz="1200" b="0" i="0" kern="1200" dirty="0" smtClean="0">
                <a:solidFill>
                  <a:schemeClr val="tx1"/>
                </a:solidFill>
                <a:effectLst/>
                <a:latin typeface="+mn-lt"/>
                <a:ea typeface="+mn-ea"/>
                <a:cs typeface="+mn-cs"/>
              </a:rPr>
              <a:t>In 1978-9, he worked for the RUC Special Patrol Group anti-terrorist patrols, but left after less than a year. He took a job as a volunteer English teacher in the Sudan in 1979.</a:t>
            </a:r>
          </a:p>
          <a:p>
            <a:r>
              <a:rPr lang="en-GB" sz="1200" b="0" i="0" kern="1200" dirty="0" smtClean="0">
                <a:solidFill>
                  <a:schemeClr val="tx1"/>
                </a:solidFill>
                <a:effectLst/>
                <a:latin typeface="+mn-lt"/>
                <a:ea typeface="+mn-ea"/>
                <a:cs typeface="+mn-cs"/>
              </a:rPr>
              <a:t>The author of twenty-one published books, and presenter/director of six TV documentaries, Asher has lived in Africa for much of his life, and speaks Arabic and Swahili. He is married to </a:t>
            </a:r>
            <a:r>
              <a:rPr lang="en-GB" sz="1200" b="0" i="0" kern="1200" dirty="0" err="1" smtClean="0">
                <a:solidFill>
                  <a:schemeClr val="tx1"/>
                </a:solidFill>
                <a:effectLst/>
                <a:latin typeface="+mn-lt"/>
                <a:ea typeface="+mn-ea"/>
                <a:cs typeface="+mn-cs"/>
              </a:rPr>
              <a:t>Arabist</a:t>
            </a:r>
            <a:r>
              <a:rPr lang="en-GB" sz="1200" b="0" i="0" kern="1200" dirty="0" smtClean="0">
                <a:solidFill>
                  <a:schemeClr val="tx1"/>
                </a:solidFill>
                <a:effectLst/>
                <a:latin typeface="+mn-lt"/>
                <a:ea typeface="+mn-ea"/>
                <a:cs typeface="+mn-cs"/>
              </a:rPr>
              <a:t> and photographer </a:t>
            </a:r>
            <a:r>
              <a:rPr lang="en-GB" sz="1200" b="0" i="0" kern="1200" dirty="0" err="1" smtClean="0">
                <a:solidFill>
                  <a:schemeClr val="tx1"/>
                </a:solidFill>
                <a:effectLst/>
                <a:latin typeface="+mn-lt"/>
                <a:ea typeface="+mn-ea"/>
                <a:cs typeface="+mn-cs"/>
              </a:rPr>
              <a:t>Mariantonietta</a:t>
            </a:r>
            <a:r>
              <a:rPr lang="en-GB" sz="1200" b="0" i="0" kern="1200" dirty="0" smtClean="0">
                <a:solidFill>
                  <a:schemeClr val="tx1"/>
                </a:solidFill>
                <a:effectLst/>
                <a:latin typeface="+mn-lt"/>
                <a:ea typeface="+mn-ea"/>
                <a:cs typeface="+mn-cs"/>
              </a:rPr>
              <a:t> Peru, with whom he has a son and a daughter, Burton and Jade. He currently lives in Nairobi, Kenya.</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Notion of explorers – feature of several key explorers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Marco Polo</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Gertrude Bell</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Simon Reeve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Michael Turtle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make it clear that exploring can involve travelling but it can also involve just being open to experiences that are on our doorstep – e.g. meeting people from other countries here.</a:t>
            </a:r>
            <a:endParaRPr lang="en-GB" dirty="0"/>
          </a:p>
        </p:txBody>
      </p:sp>
      <p:sp>
        <p:nvSpPr>
          <p:cNvPr id="4" name="Slide Number Placeholder 3"/>
          <p:cNvSpPr>
            <a:spLocks noGrp="1"/>
          </p:cNvSpPr>
          <p:nvPr>
            <p:ph type="sldNum" sz="quarter" idx="10"/>
          </p:nvPr>
        </p:nvSpPr>
        <p:spPr/>
        <p:txBody>
          <a:bodyPr/>
          <a:lstStyle/>
          <a:p>
            <a:fld id="{06F6AC33-53DA-4BCD-A75C-D6169BB815B2}" type="slidenum">
              <a:rPr lang="en-GB" smtClean="0"/>
              <a:t>6</a:t>
            </a:fld>
            <a:endParaRPr lang="en-GB"/>
          </a:p>
        </p:txBody>
      </p:sp>
    </p:spTree>
    <p:extLst>
      <p:ext uri="{BB962C8B-B14F-4D97-AF65-F5344CB8AC3E}">
        <p14:creationId xmlns:p14="http://schemas.microsoft.com/office/powerpoint/2010/main" val="1901374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Create own life trees </a:t>
            </a:r>
            <a:r>
              <a:rPr lang="en-GB" sz="1200" b="0" kern="1200" dirty="0" smtClean="0">
                <a:solidFill>
                  <a:schemeClr val="tx1"/>
                </a:solidFill>
                <a:effectLst/>
                <a:latin typeface="+mn-lt"/>
                <a:ea typeface="+mn-ea"/>
                <a:cs typeface="+mn-cs"/>
              </a:rPr>
              <a:t/>
            </a:r>
            <a:br>
              <a:rPr lang="en-GB" sz="1200" b="0" kern="1200" dirty="0" smtClean="0">
                <a:solidFill>
                  <a:schemeClr val="tx1"/>
                </a:solidFill>
                <a:effectLst/>
                <a:latin typeface="+mn-lt"/>
                <a:ea typeface="+mn-ea"/>
                <a:cs typeface="+mn-cs"/>
              </a:rPr>
            </a:br>
            <a:r>
              <a:rPr lang="en-GB" sz="1200" b="0" kern="1200" dirty="0" smtClean="0">
                <a:solidFill>
                  <a:schemeClr val="tx1"/>
                </a:solidFill>
                <a:effectLst/>
                <a:latin typeface="+mn-lt"/>
                <a:ea typeface="+mn-ea"/>
                <a:cs typeface="+mn-cs"/>
              </a:rPr>
              <a:t>Draw a tree outline</a:t>
            </a:r>
            <a:r>
              <a:rPr lang="en-GB" sz="1200" b="0" kern="1200" baseline="0" dirty="0" smtClean="0">
                <a:solidFill>
                  <a:schemeClr val="tx1"/>
                </a:solidFill>
                <a:effectLst/>
                <a:latin typeface="+mn-lt"/>
                <a:ea typeface="+mn-ea"/>
                <a:cs typeface="+mn-cs"/>
              </a:rPr>
              <a:t> with branches and roots.</a:t>
            </a:r>
            <a:br>
              <a:rPr lang="en-GB" sz="1200" b="0" kern="1200" baseline="0" dirty="0" smtClean="0">
                <a:solidFill>
                  <a:schemeClr val="tx1"/>
                </a:solidFill>
                <a:effectLst/>
                <a:latin typeface="+mn-lt"/>
                <a:ea typeface="+mn-ea"/>
                <a:cs typeface="+mn-cs"/>
              </a:rPr>
            </a:br>
            <a:r>
              <a:rPr lang="en-GB" sz="1200" b="0" kern="1200" baseline="0" dirty="0" smtClean="0">
                <a:solidFill>
                  <a:schemeClr val="tx1"/>
                </a:solidFill>
                <a:effectLst/>
                <a:latin typeface="+mn-lt"/>
                <a:ea typeface="+mn-ea"/>
                <a:cs typeface="+mn-cs"/>
              </a:rPr>
              <a:t>Write along the roots all the elements of your identity (recalling session 1)</a:t>
            </a:r>
            <a:br>
              <a:rPr lang="en-GB" sz="1200" b="0" kern="1200" baseline="0" dirty="0" smtClean="0">
                <a:solidFill>
                  <a:schemeClr val="tx1"/>
                </a:solidFill>
                <a:effectLst/>
                <a:latin typeface="+mn-lt"/>
                <a:ea typeface="+mn-ea"/>
                <a:cs typeface="+mn-cs"/>
              </a:rPr>
            </a:br>
            <a:r>
              <a:rPr lang="en-GB" sz="1200" b="0" kern="1200" baseline="0" dirty="0" smtClean="0">
                <a:solidFill>
                  <a:schemeClr val="tx1"/>
                </a:solidFill>
                <a:effectLst/>
                <a:latin typeface="+mn-lt"/>
                <a:ea typeface="+mn-ea"/>
                <a:cs typeface="+mn-cs"/>
              </a:rPr>
              <a:t>Then w</a:t>
            </a:r>
            <a:r>
              <a:rPr lang="en-GB" sz="1200" kern="1200" dirty="0" smtClean="0">
                <a:solidFill>
                  <a:schemeClr val="tx1"/>
                </a:solidFill>
                <a:effectLst/>
                <a:latin typeface="+mn-lt"/>
                <a:ea typeface="+mn-ea"/>
                <a:cs typeface="+mn-cs"/>
              </a:rPr>
              <a:t>rite along the branches some of the opportunities you would like to have, or</a:t>
            </a:r>
            <a:r>
              <a:rPr lang="en-GB" sz="1200" kern="1200" baseline="0" dirty="0" smtClean="0">
                <a:solidFill>
                  <a:schemeClr val="tx1"/>
                </a:solidFill>
                <a:effectLst/>
                <a:latin typeface="+mn-lt"/>
                <a:ea typeface="+mn-ea"/>
                <a:cs typeface="+mn-cs"/>
              </a:rPr>
              <a:t> that you think you might like to have</a:t>
            </a:r>
            <a:endParaRPr lang="en-GB" dirty="0"/>
          </a:p>
        </p:txBody>
      </p:sp>
      <p:sp>
        <p:nvSpPr>
          <p:cNvPr id="4" name="Slide Number Placeholder 3"/>
          <p:cNvSpPr>
            <a:spLocks noGrp="1"/>
          </p:cNvSpPr>
          <p:nvPr>
            <p:ph type="sldNum" sz="quarter" idx="10"/>
          </p:nvPr>
        </p:nvSpPr>
        <p:spPr/>
        <p:txBody>
          <a:bodyPr/>
          <a:lstStyle/>
          <a:p>
            <a:fld id="{06F6AC33-53DA-4BCD-A75C-D6169BB815B2}" type="slidenum">
              <a:rPr lang="en-GB" smtClean="0"/>
              <a:t>7</a:t>
            </a:fld>
            <a:endParaRPr lang="en-GB"/>
          </a:p>
        </p:txBody>
      </p:sp>
    </p:spTree>
    <p:extLst>
      <p:ext uri="{BB962C8B-B14F-4D97-AF65-F5344CB8AC3E}">
        <p14:creationId xmlns:p14="http://schemas.microsoft.com/office/powerpoint/2010/main" val="473737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Feedback some of the similes from the earlier session (anonymously)</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Discussion about these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Reflection on whether there may have been change.</a:t>
            </a:r>
            <a:br>
              <a:rPr lang="en-GB" sz="1200" kern="1200" dirty="0" smtClean="0">
                <a:solidFill>
                  <a:schemeClr val="tx1"/>
                </a:solidFill>
                <a:effectLst/>
                <a:latin typeface="+mn-lt"/>
                <a:ea typeface="+mn-ea"/>
                <a:cs typeface="+mn-cs"/>
              </a:rPr>
            </a:br>
            <a:r>
              <a:rPr lang="en-GB" dirty="0" smtClean="0"/>
              <a:t>Simile</a:t>
            </a:r>
            <a:r>
              <a:rPr lang="en-GB" baseline="0" dirty="0" smtClean="0"/>
              <a:t> task – repeated</a:t>
            </a:r>
            <a:br>
              <a:rPr lang="en-GB" baseline="0" dirty="0" smtClean="0"/>
            </a:br>
            <a:r>
              <a:rPr lang="en-GB" sz="1200" kern="1200" dirty="0" smtClean="0">
                <a:solidFill>
                  <a:schemeClr val="tx1"/>
                </a:solidFill>
                <a:effectLst/>
                <a:latin typeface="+mn-lt"/>
                <a:ea typeface="+mn-ea"/>
                <a:cs typeface="+mn-cs"/>
              </a:rPr>
              <a:t>Learning [insert name of language] is like… because…</a:t>
            </a:r>
            <a:endParaRPr lang="en-GB" dirty="0" smtClean="0"/>
          </a:p>
          <a:p>
            <a:endParaRPr lang="en-GB" dirty="0"/>
          </a:p>
        </p:txBody>
      </p:sp>
      <p:sp>
        <p:nvSpPr>
          <p:cNvPr id="4" name="Slide Number Placeholder 3"/>
          <p:cNvSpPr>
            <a:spLocks noGrp="1"/>
          </p:cNvSpPr>
          <p:nvPr>
            <p:ph type="sldNum" sz="quarter" idx="10"/>
          </p:nvPr>
        </p:nvSpPr>
        <p:spPr/>
        <p:txBody>
          <a:bodyPr/>
          <a:lstStyle/>
          <a:p>
            <a:fld id="{06F6AC33-53DA-4BCD-A75C-D6169BB815B2}" type="slidenum">
              <a:rPr lang="en-GB" smtClean="0"/>
              <a:t>8</a:t>
            </a:fld>
            <a:endParaRPr lang="en-GB"/>
          </a:p>
        </p:txBody>
      </p:sp>
    </p:spTree>
    <p:extLst>
      <p:ext uri="{BB962C8B-B14F-4D97-AF65-F5344CB8AC3E}">
        <p14:creationId xmlns:p14="http://schemas.microsoft.com/office/powerpoint/2010/main" val="469896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Poly Lima [Public domain]</a:t>
            </a:r>
            <a:endParaRPr lang="en-GB" dirty="0"/>
          </a:p>
        </p:txBody>
      </p:sp>
      <p:sp>
        <p:nvSpPr>
          <p:cNvPr id="4" name="Slide Number Placeholder 3"/>
          <p:cNvSpPr>
            <a:spLocks noGrp="1"/>
          </p:cNvSpPr>
          <p:nvPr>
            <p:ph type="sldNum" sz="quarter" idx="10"/>
          </p:nvPr>
        </p:nvSpPr>
        <p:spPr/>
        <p:txBody>
          <a:bodyPr/>
          <a:lstStyle/>
          <a:p>
            <a:fld id="{06F6AC33-53DA-4BCD-A75C-D6169BB815B2}" type="slidenum">
              <a:rPr lang="en-GB" smtClean="0"/>
              <a:t>9</a:t>
            </a:fld>
            <a:endParaRPr lang="en-GB"/>
          </a:p>
        </p:txBody>
      </p:sp>
    </p:spTree>
    <p:extLst>
      <p:ext uri="{BB962C8B-B14F-4D97-AF65-F5344CB8AC3E}">
        <p14:creationId xmlns:p14="http://schemas.microsoft.com/office/powerpoint/2010/main" val="3412135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CCD241E-E3E7-4D9B-9230-448DD26A5608}"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1B95C7-8D4C-49A1-B0A7-67CB24CFA13C}" type="slidenum">
              <a:rPr lang="en-GB" smtClean="0"/>
              <a:t>‹#›</a:t>
            </a:fld>
            <a:endParaRPr lang="en-GB"/>
          </a:p>
        </p:txBody>
      </p:sp>
    </p:spTree>
    <p:extLst>
      <p:ext uri="{BB962C8B-B14F-4D97-AF65-F5344CB8AC3E}">
        <p14:creationId xmlns:p14="http://schemas.microsoft.com/office/powerpoint/2010/main" val="2752944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CD241E-E3E7-4D9B-9230-448DD26A5608}"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1B95C7-8D4C-49A1-B0A7-67CB24CFA13C}" type="slidenum">
              <a:rPr lang="en-GB" smtClean="0"/>
              <a:t>‹#›</a:t>
            </a:fld>
            <a:endParaRPr lang="en-GB"/>
          </a:p>
        </p:txBody>
      </p:sp>
    </p:spTree>
    <p:extLst>
      <p:ext uri="{BB962C8B-B14F-4D97-AF65-F5344CB8AC3E}">
        <p14:creationId xmlns:p14="http://schemas.microsoft.com/office/powerpoint/2010/main" val="4223711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CD241E-E3E7-4D9B-9230-448DD26A5608}"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1B95C7-8D4C-49A1-B0A7-67CB24CFA13C}" type="slidenum">
              <a:rPr lang="en-GB" smtClean="0"/>
              <a:t>‹#›</a:t>
            </a:fld>
            <a:endParaRPr lang="en-GB"/>
          </a:p>
        </p:txBody>
      </p:sp>
    </p:spTree>
    <p:extLst>
      <p:ext uri="{BB962C8B-B14F-4D97-AF65-F5344CB8AC3E}">
        <p14:creationId xmlns:p14="http://schemas.microsoft.com/office/powerpoint/2010/main" val="1927289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63273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0666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76018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8916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2125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95618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79602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14866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CD241E-E3E7-4D9B-9230-448DD26A5608}"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1B95C7-8D4C-49A1-B0A7-67CB24CFA13C}" type="slidenum">
              <a:rPr lang="en-GB" smtClean="0"/>
              <a:t>‹#›</a:t>
            </a:fld>
            <a:endParaRPr lang="en-GB"/>
          </a:p>
        </p:txBody>
      </p:sp>
    </p:spTree>
    <p:extLst>
      <p:ext uri="{BB962C8B-B14F-4D97-AF65-F5344CB8AC3E}">
        <p14:creationId xmlns:p14="http://schemas.microsoft.com/office/powerpoint/2010/main" val="1881714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93281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016741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36371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CD241E-E3E7-4D9B-9230-448DD26A5608}"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1B95C7-8D4C-49A1-B0A7-67CB24CFA13C}" type="slidenum">
              <a:rPr lang="en-GB" smtClean="0"/>
              <a:t>‹#›</a:t>
            </a:fld>
            <a:endParaRPr lang="en-GB"/>
          </a:p>
        </p:txBody>
      </p:sp>
    </p:spTree>
    <p:extLst>
      <p:ext uri="{BB962C8B-B14F-4D97-AF65-F5344CB8AC3E}">
        <p14:creationId xmlns:p14="http://schemas.microsoft.com/office/powerpoint/2010/main" val="3642731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CCD241E-E3E7-4D9B-9230-448DD26A5608}"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1B95C7-8D4C-49A1-B0A7-67CB24CFA13C}" type="slidenum">
              <a:rPr lang="en-GB" smtClean="0"/>
              <a:t>‹#›</a:t>
            </a:fld>
            <a:endParaRPr lang="en-GB"/>
          </a:p>
        </p:txBody>
      </p:sp>
    </p:spTree>
    <p:extLst>
      <p:ext uri="{BB962C8B-B14F-4D97-AF65-F5344CB8AC3E}">
        <p14:creationId xmlns:p14="http://schemas.microsoft.com/office/powerpoint/2010/main" val="149232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CCD241E-E3E7-4D9B-9230-448DD26A5608}" type="datetimeFigureOut">
              <a:rPr lang="en-GB" smtClean="0"/>
              <a:t>09/09/2019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1B95C7-8D4C-49A1-B0A7-67CB24CFA13C}" type="slidenum">
              <a:rPr lang="en-GB" smtClean="0"/>
              <a:t>‹#›</a:t>
            </a:fld>
            <a:endParaRPr lang="en-GB"/>
          </a:p>
        </p:txBody>
      </p:sp>
    </p:spTree>
    <p:extLst>
      <p:ext uri="{BB962C8B-B14F-4D97-AF65-F5344CB8AC3E}">
        <p14:creationId xmlns:p14="http://schemas.microsoft.com/office/powerpoint/2010/main" val="296164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CCD241E-E3E7-4D9B-9230-448DD26A5608}" type="datetimeFigureOut">
              <a:rPr lang="en-GB" smtClean="0"/>
              <a:t>09/09/2019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1B95C7-8D4C-49A1-B0A7-67CB24CFA13C}" type="slidenum">
              <a:rPr lang="en-GB" smtClean="0"/>
              <a:t>‹#›</a:t>
            </a:fld>
            <a:endParaRPr lang="en-GB"/>
          </a:p>
        </p:txBody>
      </p:sp>
    </p:spTree>
    <p:extLst>
      <p:ext uri="{BB962C8B-B14F-4D97-AF65-F5344CB8AC3E}">
        <p14:creationId xmlns:p14="http://schemas.microsoft.com/office/powerpoint/2010/main" val="3692259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CD241E-E3E7-4D9B-9230-448DD26A5608}" type="datetimeFigureOut">
              <a:rPr lang="en-GB" smtClean="0"/>
              <a:t>09/09/2019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1B95C7-8D4C-49A1-B0A7-67CB24CFA13C}" type="slidenum">
              <a:rPr lang="en-GB" smtClean="0"/>
              <a:t>‹#›</a:t>
            </a:fld>
            <a:endParaRPr lang="en-GB"/>
          </a:p>
        </p:txBody>
      </p:sp>
    </p:spTree>
    <p:extLst>
      <p:ext uri="{BB962C8B-B14F-4D97-AF65-F5344CB8AC3E}">
        <p14:creationId xmlns:p14="http://schemas.microsoft.com/office/powerpoint/2010/main" val="396008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CD241E-E3E7-4D9B-9230-448DD26A5608}"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1B95C7-8D4C-49A1-B0A7-67CB24CFA13C}" type="slidenum">
              <a:rPr lang="en-GB" smtClean="0"/>
              <a:t>‹#›</a:t>
            </a:fld>
            <a:endParaRPr lang="en-GB"/>
          </a:p>
        </p:txBody>
      </p:sp>
    </p:spTree>
    <p:extLst>
      <p:ext uri="{BB962C8B-B14F-4D97-AF65-F5344CB8AC3E}">
        <p14:creationId xmlns:p14="http://schemas.microsoft.com/office/powerpoint/2010/main" val="418504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CD241E-E3E7-4D9B-9230-448DD26A5608}"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1B95C7-8D4C-49A1-B0A7-67CB24CFA13C}" type="slidenum">
              <a:rPr lang="en-GB" smtClean="0"/>
              <a:t>‹#›</a:t>
            </a:fld>
            <a:endParaRPr lang="en-GB"/>
          </a:p>
        </p:txBody>
      </p:sp>
    </p:spTree>
    <p:extLst>
      <p:ext uri="{BB962C8B-B14F-4D97-AF65-F5344CB8AC3E}">
        <p14:creationId xmlns:p14="http://schemas.microsoft.com/office/powerpoint/2010/main" val="1598824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D241E-E3E7-4D9B-9230-448DD26A5608}" type="datetimeFigureOut">
              <a:rPr lang="en-GB" smtClean="0"/>
              <a:t>09/09/2019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B95C7-8D4C-49A1-B0A7-67CB24CFA13C}" type="slidenum">
              <a:rPr lang="en-GB" smtClean="0"/>
              <a:t>‹#›</a:t>
            </a:fld>
            <a:endParaRPr lang="en-GB"/>
          </a:p>
        </p:txBody>
      </p:sp>
    </p:spTree>
    <p:extLst>
      <p:ext uri="{BB962C8B-B14F-4D97-AF65-F5344CB8AC3E}">
        <p14:creationId xmlns:p14="http://schemas.microsoft.com/office/powerpoint/2010/main" val="3377598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77611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ndex.php?curid=21969184"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p:cNvSpPr txBox="1"/>
          <p:nvPr/>
        </p:nvSpPr>
        <p:spPr>
          <a:xfrm>
            <a:off x="331696" y="2105561"/>
            <a:ext cx="8825801" cy="1323439"/>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Session </a:t>
            </a:r>
            <a:r>
              <a:rPr lang="en-GB" sz="4000" b="1" dirty="0" smtClean="0">
                <a:solidFill>
                  <a:prstClr val="white"/>
                </a:solidFill>
                <a:latin typeface="Century Gothic" panose="020B0502020202020204" pitchFamily="34" charset="0"/>
              </a:rPr>
              <a:t>6: The ‘future’ you</a:t>
            </a:r>
            <a:br>
              <a:rPr lang="en-GB" sz="4000" b="1" dirty="0" smtClean="0">
                <a:solidFill>
                  <a:prstClr val="white"/>
                </a:solidFill>
                <a:latin typeface="Century Gothic" panose="020B0502020202020204" pitchFamily="34" charset="0"/>
              </a:rPr>
            </a:br>
            <a:endParaRPr lang="en-GB" sz="4000" b="1"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032349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23963288"/>
              </p:ext>
            </p:extLst>
          </p:nvPr>
        </p:nvGraphicFramePr>
        <p:xfrm>
          <a:off x="188416" y="132736"/>
          <a:ext cx="11608690" cy="6171445"/>
        </p:xfrm>
        <a:graphic>
          <a:graphicData uri="http://schemas.openxmlformats.org/drawingml/2006/table">
            <a:tbl>
              <a:tblPr firstRow="1" firstCol="1" bandRow="1"/>
              <a:tblGrid>
                <a:gridCol w="3886645"/>
                <a:gridCol w="5858648"/>
                <a:gridCol w="1863397"/>
              </a:tblGrid>
              <a:tr h="337596">
                <a:tc>
                  <a:txBody>
                    <a:bodyPr/>
                    <a:lstStyle/>
                    <a:p>
                      <a:pPr>
                        <a:lnSpc>
                          <a:spcPct val="107000"/>
                        </a:lnSpc>
                        <a:spcAft>
                          <a:spcPts val="0"/>
                        </a:spcAft>
                      </a:pPr>
                      <a:r>
                        <a:rPr lang="en-GB" sz="1100" b="1"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Session 6: The ‘future’ you</a:t>
                      </a: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r>
                      <a:b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Who do you want to be? </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Resource</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Attribution</a:t>
                      </a: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6221">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Identity as a tree</a:t>
                      </a:r>
                      <a:r>
                        <a:rPr lang="en-GB" sz="1100" baseline="30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1</a:t>
                      </a: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 2</a:t>
                      </a:r>
                      <a:b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Roots are your identity.</a:t>
                      </a:r>
                      <a:b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As you grow up, you branch out, have new experiences, take on new aspects to your identity. As you do this, your roots don’t weaken, they grow stronger and deeper.</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kern="1200" baseline="30000" dirty="0" smtClean="0">
                          <a:solidFill>
                            <a:schemeClr val="tx1"/>
                          </a:solidFill>
                          <a:effectLst/>
                          <a:latin typeface="+mn-lt"/>
                          <a:ea typeface="+mn-ea"/>
                          <a:cs typeface="+mn-cs"/>
                        </a:rPr>
                        <a:t>1</a:t>
                      </a:r>
                      <a:r>
                        <a:rPr lang="en-GB" sz="1100" kern="1200" dirty="0"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Idea taken and/or adapted from </a:t>
                      </a:r>
                      <a:r>
                        <a:rPr lang="en-GB" sz="1100" kern="1200" dirty="0" err="1"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Digilang</a:t>
                      </a:r>
                      <a:r>
                        <a:rPr lang="en-GB" sz="1100" kern="1200" dirty="0"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project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6148">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Testimony from life-changing moments that involve language learning</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 3</a:t>
                      </a:r>
                      <a:b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Running with bulls in Pamplona…</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5953">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Notion of explorers – feature of several key explorers</a:t>
                      </a:r>
                      <a:r>
                        <a:rPr lang="en-GB" sz="1100" baseline="30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1</a:t>
                      </a: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a:t>
                      </a:r>
                      <a:b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r>
                      <a:b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Aloha Wanderwell</a:t>
                      </a:r>
                      <a:b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Michael Asher</a:t>
                      </a:r>
                      <a:b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Marco Polo</a:t>
                      </a:r>
                      <a:b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Gertrude Bell</a:t>
                      </a:r>
                      <a:b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Simon Reeve</a:t>
                      </a:r>
                      <a:b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Michael Turtle</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Slides 4-6</a:t>
                      </a:r>
                      <a:b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Make it clear that exploring can involve travelling but it can also involve just being open to experiences that are on our doorstep – e.g. meeting people from other countries here.</a:t>
                      </a:r>
                      <a:b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Rachel Hawkes chose Aloha </a:t>
                      </a:r>
                      <a:r>
                        <a:rPr lang="en-GB" sz="1100" dirty="0" err="1">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Wanderwell</a:t>
                      </a: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and Michael Asher as she personally liked their stories! Teachers and students to choose their own favourites and explain why.</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kern="1200" baseline="30000" dirty="0" smtClean="0">
                          <a:solidFill>
                            <a:schemeClr val="tx1"/>
                          </a:solidFill>
                          <a:effectLst/>
                          <a:latin typeface="+mn-lt"/>
                          <a:ea typeface="+mn-ea"/>
                          <a:cs typeface="+mn-cs"/>
                        </a:rPr>
                        <a:t>1</a:t>
                      </a:r>
                      <a:r>
                        <a:rPr lang="en-GB" sz="1100" kern="1200" dirty="0"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Idea taken and/or adapted from </a:t>
                      </a:r>
                      <a:r>
                        <a:rPr lang="en-GB" sz="1100" kern="1200" dirty="0" err="1"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Digilang</a:t>
                      </a:r>
                      <a:r>
                        <a:rPr lang="en-GB" sz="1100" kern="1200" dirty="0"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project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6221">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Create own life trees</a:t>
                      </a:r>
                      <a:r>
                        <a:rPr lang="en-GB" sz="1100" baseline="30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1</a:t>
                      </a: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 7</a:t>
                      </a:r>
                      <a:b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Draw a tree outline with branches and roots.</a:t>
                      </a:r>
                      <a:b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Write along the roots all the elements of your identity (recalling session 1)</a:t>
                      </a:r>
                      <a:b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Then write along the branches some of the opportunities you would like to have, or that you think you might like to have</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800" kern="1200" baseline="30000" dirty="0" smtClean="0">
                          <a:solidFill>
                            <a:schemeClr val="tx1"/>
                          </a:solidFill>
                          <a:effectLst/>
                          <a:latin typeface="+mn-lt"/>
                          <a:ea typeface="+mn-ea"/>
                          <a:cs typeface="+mn-cs"/>
                        </a:rPr>
                        <a:t>1</a:t>
                      </a:r>
                      <a:r>
                        <a:rPr lang="en-GB" sz="1100" kern="1200" dirty="0"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Idea taken and/or adapted from </a:t>
                      </a:r>
                      <a:r>
                        <a:rPr lang="en-GB" sz="1100" kern="1200" dirty="0" err="1"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Digilang</a:t>
                      </a:r>
                      <a:r>
                        <a:rPr lang="en-GB" sz="1100" kern="1200" dirty="0"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project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4526">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Feedback some of the similes from the earlier session (anonymously)</a:t>
                      </a:r>
                      <a:r>
                        <a:rPr lang="en-GB" sz="1100" baseline="30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2</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 8</a:t>
                      </a:r>
                      <a:b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Discussion about these</a:t>
                      </a:r>
                      <a:b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Reflection on whether there may have been change since they were written</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100" dirty="0"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800" kern="1200" baseline="30000" dirty="0" smtClean="0">
                          <a:solidFill>
                            <a:schemeClr val="tx1"/>
                          </a:solidFill>
                          <a:effectLst/>
                          <a:latin typeface="+mn-lt"/>
                          <a:ea typeface="+mn-ea"/>
                          <a:cs typeface="+mn-cs"/>
                        </a:rPr>
                        <a:t>2</a:t>
                      </a:r>
                      <a:r>
                        <a:rPr lang="en-GB" sz="1100" kern="1200" dirty="0"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Idea taken and/or adapted from Ursula</a:t>
                      </a:r>
                      <a:r>
                        <a:rPr lang="en-GB" sz="1100" kern="1200" baseline="0" dirty="0"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100" kern="1200" baseline="0" dirty="0" err="1"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Lanvers</a:t>
                      </a:r>
                      <a:endParaRPr lang="en-GB" sz="1100" kern="12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124">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Simile task</a:t>
                      </a:r>
                      <a:r>
                        <a:rPr lang="en-GB" sz="1100" baseline="30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2</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 8</a:t>
                      </a:r>
                      <a:b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Learning [insert name of language studied] is like…</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800" kern="1200" baseline="30000" dirty="0" smtClean="0">
                          <a:solidFill>
                            <a:schemeClr val="tx1"/>
                          </a:solidFill>
                          <a:effectLst/>
                          <a:latin typeface="+mn-lt"/>
                          <a:ea typeface="+mn-ea"/>
                          <a:cs typeface="+mn-cs"/>
                        </a:rPr>
                        <a:t>2</a:t>
                      </a:r>
                      <a:r>
                        <a:rPr lang="en-GB" sz="1100" kern="1200" dirty="0"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Idea taken and/or adapted from Ursula</a:t>
                      </a:r>
                      <a:r>
                        <a:rPr lang="en-GB" sz="1100" kern="1200" baseline="0" dirty="0"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100" kern="1200" baseline="0" dirty="0" err="1"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Lanvers</a:t>
                      </a:r>
                      <a:endParaRPr lang="en-GB" sz="1100" kern="1200" dirty="0"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211">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End quote</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The smallest of changes can sometimes make the greatest of differences.</a:t>
                      </a:r>
                      <a:b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No </a:t>
                      </a:r>
                      <a:r>
                        <a:rPr lang="en-GB" sz="1100" dirty="0" err="1">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puedo</a:t>
                      </a: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sym typeface="Wingdings" panose="05000000000000000000" pitchFamily="2" charset="2"/>
                        </a:rPr>
                        <a:t></a:t>
                      </a: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No</a:t>
                      </a:r>
                      <a:r>
                        <a:rPr lang="en-GB" sz="1100" b="1" dirty="0">
                          <a:solidFill>
                            <a:srgbClr val="F66400"/>
                          </a:solidFill>
                          <a:effectLst/>
                          <a:latin typeface="Century Gothic" panose="020B0502020202020204" pitchFamily="34" charset="0"/>
                          <a:ea typeface="SimSun" panose="02010600030101010101" pitchFamily="2" charset="-122"/>
                          <a:cs typeface="Times New Roman" panose="02020603050405020304" pitchFamily="18" charset="0"/>
                        </a:rPr>
                        <a:t>,</a:t>
                      </a: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100" dirty="0" err="1">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puedo</a:t>
                      </a: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71331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412" y="152400"/>
            <a:ext cx="9721175" cy="6075734"/>
          </a:xfrm>
          <a:prstGeom prst="rect">
            <a:avLst/>
          </a:prstGeom>
        </p:spPr>
      </p:pic>
    </p:spTree>
    <p:extLst>
      <p:ext uri="{BB962C8B-B14F-4D97-AF65-F5344CB8AC3E}">
        <p14:creationId xmlns:p14="http://schemas.microsoft.com/office/powerpoint/2010/main" val="732595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941" y="0"/>
            <a:ext cx="6096000" cy="6247864"/>
          </a:xfrm>
          <a:prstGeom prst="rect">
            <a:avLst/>
          </a:prstGeom>
        </p:spPr>
        <p:txBody>
          <a:bodyPr>
            <a:spAutoFit/>
          </a:bodyPr>
          <a:lstStyle/>
          <a:p>
            <a:r>
              <a:rPr lang="en-GB" sz="2000" dirty="0">
                <a:solidFill>
                  <a:schemeClr val="accent5">
                    <a:lumMod val="50000"/>
                  </a:schemeClr>
                </a:solidFill>
                <a:latin typeface="Century Gothic" panose="020B0502020202020204" pitchFamily="34" charset="0"/>
              </a:rPr>
              <a:t>Martin </a:t>
            </a:r>
            <a:r>
              <a:rPr lang="en-GB" sz="2000" dirty="0" err="1">
                <a:solidFill>
                  <a:schemeClr val="accent5">
                    <a:lumMod val="50000"/>
                  </a:schemeClr>
                </a:solidFill>
                <a:latin typeface="Century Gothic" panose="020B0502020202020204" pitchFamily="34" charset="0"/>
              </a:rPr>
              <a:t>Szekeresh</a:t>
            </a:r>
            <a:r>
              <a:rPr lang="en-GB" sz="2000" dirty="0">
                <a:solidFill>
                  <a:schemeClr val="accent5">
                    <a:lumMod val="50000"/>
                  </a:schemeClr>
                </a:solidFill>
                <a:latin typeface="Century Gothic" panose="020B0502020202020204" pitchFamily="34" charset="0"/>
              </a:rPr>
              <a:t>  </a:t>
            </a:r>
            <a:r>
              <a:rPr lang="en-GB" sz="2000" dirty="0" smtClean="0">
                <a:solidFill>
                  <a:schemeClr val="accent5">
                    <a:lumMod val="50000"/>
                  </a:schemeClr>
                </a:solidFill>
                <a:latin typeface="Century Gothic" panose="020B0502020202020204" pitchFamily="34" charset="0"/>
              </a:rPr>
              <a:t>mijas99</a:t>
            </a:r>
            <a:br>
              <a:rPr lang="en-GB" sz="2000" dirty="0" smtClean="0">
                <a:solidFill>
                  <a:schemeClr val="accent5">
                    <a:lumMod val="50000"/>
                  </a:schemeClr>
                </a:solidFill>
                <a:latin typeface="Century Gothic" panose="020B0502020202020204" pitchFamily="34" charset="0"/>
              </a:rPr>
            </a:br>
            <a:r>
              <a:rPr lang="en-GB" sz="2000" dirty="0" smtClean="0">
                <a:solidFill>
                  <a:schemeClr val="accent5">
                    <a:lumMod val="50000"/>
                  </a:schemeClr>
                </a:solidFill>
                <a:latin typeface="Century Gothic" panose="020B0502020202020204" pitchFamily="34" charset="0"/>
              </a:rPr>
              <a:t>When </a:t>
            </a:r>
            <a:r>
              <a:rPr lang="en-GB" sz="2000" dirty="0">
                <a:solidFill>
                  <a:schemeClr val="accent5">
                    <a:lumMod val="50000"/>
                  </a:schemeClr>
                </a:solidFill>
                <a:latin typeface="Century Gothic" panose="020B0502020202020204" pitchFamily="34" charset="0"/>
              </a:rPr>
              <a:t>running with the bulls in Pamplona Spain in 1979 I fell in love with the people and the country; I knew right then and there that I had to learn their language. I was 19 years old, on my own, independent, and free. I went straight back to California and took a two hours a day, five days a week, total immersion, Spanish class for a semester at the local Community College for free - </a:t>
            </a:r>
            <a:r>
              <a:rPr lang="en-GB" sz="2000" b="1" dirty="0">
                <a:solidFill>
                  <a:schemeClr val="accent5">
                    <a:lumMod val="50000"/>
                  </a:schemeClr>
                </a:solidFill>
                <a:latin typeface="Century Gothic" panose="020B0502020202020204" pitchFamily="34" charset="0"/>
              </a:rPr>
              <a:t>it completely changed my life to know Spanish as a second language, it caused me to do things that I never would have done </a:t>
            </a:r>
            <a:r>
              <a:rPr lang="en-GB" sz="2000" dirty="0">
                <a:solidFill>
                  <a:schemeClr val="accent5">
                    <a:lumMod val="50000"/>
                  </a:schemeClr>
                </a:solidFill>
                <a:latin typeface="Century Gothic" panose="020B0502020202020204" pitchFamily="34" charset="0"/>
              </a:rPr>
              <a:t>otherwise, like spending all those years in Mexico, Colombia, Argentina, and Spain.</a:t>
            </a:r>
          </a:p>
          <a:p>
            <a:endParaRPr lang="en-GB" sz="2000" dirty="0">
              <a:solidFill>
                <a:schemeClr val="accent5">
                  <a:lumMod val="50000"/>
                </a:schemeClr>
              </a:solidFill>
              <a:latin typeface="Century Gothic" panose="020B0502020202020204" pitchFamily="34" charset="0"/>
            </a:endParaRPr>
          </a:p>
          <a:p>
            <a:r>
              <a:rPr lang="en-GB" sz="2000" dirty="0">
                <a:solidFill>
                  <a:schemeClr val="accent5">
                    <a:lumMod val="50000"/>
                  </a:schemeClr>
                </a:solidFill>
                <a:latin typeface="Century Gothic" panose="020B0502020202020204" pitchFamily="34" charset="0"/>
              </a:rPr>
              <a:t>Learning a second language changes you for the better, </a:t>
            </a:r>
            <a:r>
              <a:rPr lang="en-GB" sz="2000" b="1" dirty="0">
                <a:solidFill>
                  <a:schemeClr val="accent5">
                    <a:lumMod val="50000"/>
                  </a:schemeClr>
                </a:solidFill>
                <a:latin typeface="Century Gothic" panose="020B0502020202020204" pitchFamily="34" charset="0"/>
              </a:rPr>
              <a:t>it also opens doors that would otherwise be shut to you your whole life. It's a lot like playing the guitar, you couldn't imagine your life without it.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2584" y="1901895"/>
            <a:ext cx="5439781" cy="3054210"/>
          </a:xfrm>
          <a:prstGeom prst="rect">
            <a:avLst/>
          </a:prstGeom>
        </p:spPr>
      </p:pic>
    </p:spTree>
    <p:extLst>
      <p:ext uri="{BB962C8B-B14F-4D97-AF65-F5344CB8AC3E}">
        <p14:creationId xmlns:p14="http://schemas.microsoft.com/office/powerpoint/2010/main" val="1393105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an explorer?</a:t>
            </a:r>
            <a:endParaRPr lang="en-GB" dirty="0"/>
          </a:p>
        </p:txBody>
      </p:sp>
      <p:sp>
        <p:nvSpPr>
          <p:cNvPr id="3" name="Content Placeholder 2"/>
          <p:cNvSpPr>
            <a:spLocks noGrp="1"/>
          </p:cNvSpPr>
          <p:nvPr>
            <p:ph idx="1"/>
          </p:nvPr>
        </p:nvSpPr>
        <p:spPr/>
        <p:txBody>
          <a:bodyPr/>
          <a:lstStyle/>
          <a:p>
            <a:pPr marL="0" indent="0">
              <a:buNone/>
            </a:pPr>
            <a:r>
              <a:rPr lang="en-GB" b="1" dirty="0"/>
              <a:t>E</a:t>
            </a:r>
            <a:r>
              <a:rPr lang="en-GB" b="1" dirty="0" smtClean="0"/>
              <a:t>xplorer </a:t>
            </a:r>
            <a:r>
              <a:rPr lang="en-GB" dirty="0" smtClean="0"/>
              <a:t>[/</a:t>
            </a:r>
            <a:r>
              <a:rPr lang="en-GB" dirty="0" err="1"/>
              <a:t>ɛkˈsplɔːrə</a:t>
            </a:r>
            <a:r>
              <a:rPr lang="en-GB" dirty="0" smtClean="0"/>
              <a:t>/] </a:t>
            </a:r>
            <a:r>
              <a:rPr lang="en-GB" dirty="0"/>
              <a:t>noun</a:t>
            </a:r>
          </a:p>
          <a:p>
            <a:r>
              <a:rPr lang="en-GB" dirty="0" smtClean="0"/>
              <a:t>a </a:t>
            </a:r>
            <a:r>
              <a:rPr lang="en-GB" dirty="0"/>
              <a:t>person who explores a new or unfamiliar area.</a:t>
            </a:r>
          </a:p>
          <a:p>
            <a:r>
              <a:rPr lang="en-GB" dirty="0" smtClean="0"/>
              <a:t>synonyms: traveller</a:t>
            </a:r>
            <a:r>
              <a:rPr lang="en-GB" dirty="0"/>
              <a:t>, </a:t>
            </a:r>
            <a:r>
              <a:rPr lang="en-GB" b="1" dirty="0"/>
              <a:t>discoverer</a:t>
            </a:r>
            <a:r>
              <a:rPr lang="en-GB" dirty="0"/>
              <a:t>, voyager</a:t>
            </a:r>
            <a:r>
              <a:rPr lang="en-GB" dirty="0" smtClean="0"/>
              <a:t>, </a:t>
            </a:r>
            <a:r>
              <a:rPr lang="en-GB" dirty="0"/>
              <a:t>globetrotter, rover; tourer, </a:t>
            </a:r>
            <a:r>
              <a:rPr lang="en-GB" b="1" dirty="0"/>
              <a:t>surveyor</a:t>
            </a:r>
            <a:r>
              <a:rPr lang="en-GB" dirty="0"/>
              <a:t>, </a:t>
            </a:r>
            <a:r>
              <a:rPr lang="en-GB" dirty="0" smtClean="0"/>
              <a:t>scout, </a:t>
            </a:r>
            <a:r>
              <a:rPr lang="en-GB" b="1" dirty="0"/>
              <a:t>adventurer</a:t>
            </a:r>
            <a:r>
              <a:rPr lang="en-GB" dirty="0"/>
              <a:t>, pioneer</a:t>
            </a:r>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8693" y="4200453"/>
            <a:ext cx="1733533" cy="172179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8163" y="4201339"/>
            <a:ext cx="2926080" cy="175564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7139" y="4169989"/>
            <a:ext cx="2533445" cy="1782721"/>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21847" r="31802"/>
          <a:stretch/>
        </p:blipFill>
        <p:spPr>
          <a:xfrm>
            <a:off x="10061822" y="3993522"/>
            <a:ext cx="1856075" cy="2135659"/>
          </a:xfrm>
          <a:prstGeom prst="rect">
            <a:avLst/>
          </a:prstGeom>
        </p:spPr>
      </p:pic>
    </p:spTree>
    <p:extLst>
      <p:ext uri="{BB962C8B-B14F-4D97-AF65-F5344CB8AC3E}">
        <p14:creationId xmlns:p14="http://schemas.microsoft.com/office/powerpoint/2010/main" val="79601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048" y="5926532"/>
            <a:ext cx="5599627" cy="461665"/>
          </a:xfrm>
          <a:prstGeom prst="rect">
            <a:avLst/>
          </a:prstGeom>
        </p:spPr>
        <p:txBody>
          <a:bodyPr wrap="square">
            <a:spAutoFit/>
          </a:bodyPr>
          <a:lstStyle/>
          <a:p>
            <a:r>
              <a:rPr lang="en-GB" sz="1200" dirty="0">
                <a:solidFill>
                  <a:schemeClr val="accent5">
                    <a:lumMod val="50000"/>
                  </a:schemeClr>
                </a:solidFill>
                <a:latin typeface="Century Gothic" panose="020B0502020202020204" pitchFamily="34" charset="0"/>
              </a:rPr>
              <a:t>By The Nile Baker Estate - http://alohawanderwell.com/, Public Domain, </a:t>
            </a:r>
            <a:r>
              <a:rPr lang="en-GB" sz="1200" dirty="0">
                <a:solidFill>
                  <a:schemeClr val="accent5">
                    <a:lumMod val="50000"/>
                  </a:schemeClr>
                </a:solidFill>
                <a:latin typeface="Century Gothic" panose="020B0502020202020204" pitchFamily="34" charset="0"/>
                <a:hlinkClick r:id="rId3"/>
              </a:rPr>
              <a:t>https://</a:t>
            </a:r>
            <a:r>
              <a:rPr lang="en-GB" sz="1200" dirty="0" smtClean="0">
                <a:solidFill>
                  <a:schemeClr val="accent5">
                    <a:lumMod val="50000"/>
                  </a:schemeClr>
                </a:solidFill>
                <a:latin typeface="Century Gothic" panose="020B0502020202020204" pitchFamily="34" charset="0"/>
                <a:hlinkClick r:id="rId3"/>
              </a:rPr>
              <a:t>commons.wikimedia.org/w/index.php?curid=21969184</a:t>
            </a:r>
            <a:r>
              <a:rPr lang="en-GB" sz="1200" dirty="0" smtClean="0">
                <a:solidFill>
                  <a:schemeClr val="accent5">
                    <a:lumMod val="50000"/>
                  </a:schemeClr>
                </a:solidFill>
                <a:latin typeface="Century Gothic" panose="020B0502020202020204" pitchFamily="34" charset="0"/>
              </a:rPr>
              <a:t> </a:t>
            </a:r>
            <a:endParaRPr lang="en-GB" sz="1200" dirty="0">
              <a:solidFill>
                <a:schemeClr val="accent5">
                  <a:lumMod val="50000"/>
                </a:schemeClr>
              </a:solidFill>
              <a:latin typeface="Century Gothic" panose="020B0502020202020204" pitchFamily="34" charset="0"/>
            </a:endParaRPr>
          </a:p>
        </p:txBody>
      </p:sp>
      <p:sp>
        <p:nvSpPr>
          <p:cNvPr id="10" name="Content Placeholder 9"/>
          <p:cNvSpPr>
            <a:spLocks noGrp="1"/>
          </p:cNvSpPr>
          <p:nvPr>
            <p:ph idx="1"/>
          </p:nvPr>
        </p:nvSpPr>
        <p:spPr>
          <a:xfrm>
            <a:off x="5145187" y="749010"/>
            <a:ext cx="6630802" cy="4351338"/>
          </a:xfrm>
        </p:spPr>
        <p:txBody>
          <a:bodyPr>
            <a:normAutofit lnSpcReduction="10000"/>
          </a:bodyPr>
          <a:lstStyle/>
          <a:p>
            <a:r>
              <a:rPr lang="en-GB" dirty="0" smtClean="0"/>
              <a:t>1906 – 1996</a:t>
            </a:r>
          </a:p>
          <a:p>
            <a:r>
              <a:rPr lang="en-GB" dirty="0" smtClean="0"/>
              <a:t>Canadian explorer, author, filmmaker and aviator</a:t>
            </a:r>
          </a:p>
          <a:p>
            <a:r>
              <a:rPr lang="en-GB" dirty="0" smtClean="0"/>
              <a:t>At 16 she joined a round-the-word motoring tour…</a:t>
            </a:r>
          </a:p>
          <a:p>
            <a:r>
              <a:rPr lang="en-GB" dirty="0" smtClean="0"/>
              <a:t>as the driver, translator and filmmaker</a:t>
            </a:r>
          </a:p>
          <a:p>
            <a:r>
              <a:rPr lang="en-GB" dirty="0" smtClean="0"/>
              <a:t>first woman to drive around the globe</a:t>
            </a:r>
          </a:p>
          <a:p>
            <a:r>
              <a:rPr lang="en-GB" dirty="0" smtClean="0"/>
              <a:t>380, 000 miles, 80 countries, 7 years</a:t>
            </a:r>
            <a:endParaRPr lang="en-GB"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247" y="244101"/>
            <a:ext cx="4227623" cy="5682431"/>
          </a:xfrm>
          <a:prstGeom prst="rect">
            <a:avLst/>
          </a:prstGeom>
        </p:spPr>
      </p:pic>
    </p:spTree>
    <p:extLst>
      <p:ext uri="{BB962C8B-B14F-4D97-AF65-F5344CB8AC3E}">
        <p14:creationId xmlns:p14="http://schemas.microsoft.com/office/powerpoint/2010/main" val="303242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8022" y="270473"/>
            <a:ext cx="6800897" cy="5691662"/>
          </a:xfrm>
        </p:spPr>
        <p:txBody>
          <a:bodyPr>
            <a:normAutofit fontScale="70000" lnSpcReduction="20000"/>
          </a:bodyPr>
          <a:lstStyle/>
          <a:p>
            <a:r>
              <a:rPr lang="en-GB" dirty="0" smtClean="0"/>
              <a:t>1953 – </a:t>
            </a:r>
          </a:p>
          <a:p>
            <a:r>
              <a:rPr lang="en-GB" dirty="0" smtClean="0"/>
              <a:t>British author, historian, deep ecologist, desert explorer</a:t>
            </a:r>
          </a:p>
          <a:p>
            <a:r>
              <a:rPr lang="en-GB" dirty="0" smtClean="0"/>
              <a:t>studied English Language &amp; Linguistics at Leeds University</a:t>
            </a:r>
          </a:p>
          <a:p>
            <a:r>
              <a:rPr lang="en-GB" dirty="0" smtClean="0"/>
              <a:t>qualified as teacher of English</a:t>
            </a:r>
          </a:p>
          <a:p>
            <a:r>
              <a:rPr lang="en-GB" dirty="0" smtClean="0"/>
              <a:t>enlisted in the army (in Northern Ireland in The Troubles in1970s)</a:t>
            </a:r>
          </a:p>
          <a:p>
            <a:r>
              <a:rPr lang="en-GB" dirty="0" smtClean="0"/>
              <a:t>in 1979 volunteer English teacher in Sudan</a:t>
            </a:r>
          </a:p>
          <a:p>
            <a:r>
              <a:rPr lang="en-GB" dirty="0" smtClean="0"/>
              <a:t>bought a camel, went travelling, joined the </a:t>
            </a:r>
            <a:r>
              <a:rPr lang="en-GB" dirty="0" err="1" smtClean="0"/>
              <a:t>Kabbaish,a</a:t>
            </a:r>
            <a:r>
              <a:rPr lang="en-GB" dirty="0" smtClean="0"/>
              <a:t> nomadic tribe</a:t>
            </a:r>
          </a:p>
          <a:p>
            <a:r>
              <a:rPr lang="en-GB" dirty="0" smtClean="0"/>
              <a:t>learned Arabic with them</a:t>
            </a:r>
          </a:p>
          <a:p>
            <a:r>
              <a:rPr lang="en-GB" dirty="0" smtClean="0"/>
              <a:t>worked with UNICEF, met and married Italian </a:t>
            </a:r>
            <a:r>
              <a:rPr lang="en-GB" dirty="0" err="1" smtClean="0"/>
              <a:t>Mariantonietta</a:t>
            </a:r>
            <a:r>
              <a:rPr lang="en-GB" dirty="0" smtClean="0"/>
              <a:t> Peru</a:t>
            </a:r>
          </a:p>
          <a:p>
            <a:r>
              <a:rPr lang="en-GB" dirty="0" smtClean="0"/>
              <a:t>in 1986, together they made the first crossing of the Sahara from west to east by camel</a:t>
            </a:r>
          </a:p>
          <a:p>
            <a:r>
              <a:rPr lang="en-GB" dirty="0"/>
              <a:t>c</a:t>
            </a:r>
            <a:r>
              <a:rPr lang="en-GB" dirty="0" smtClean="0"/>
              <a:t>urrently lives in Nairobi, Kenya and speaks Swahili.</a:t>
            </a:r>
          </a:p>
          <a:p>
            <a:r>
              <a:rPr lang="en-GB" dirty="0" smtClean="0"/>
              <a:t>has written 21 books, and presented/directed 6 documentaries</a:t>
            </a:r>
            <a:endParaRPr lang="en-GB" dirty="0"/>
          </a:p>
        </p:txBody>
      </p:sp>
      <p:sp>
        <p:nvSpPr>
          <p:cNvPr id="4" name="Rectangle 3"/>
          <p:cNvSpPr/>
          <p:nvPr/>
        </p:nvSpPr>
        <p:spPr>
          <a:xfrm>
            <a:off x="601362" y="5638970"/>
            <a:ext cx="6096000" cy="646331"/>
          </a:xfrm>
          <a:prstGeom prst="rect">
            <a:avLst/>
          </a:prstGeom>
        </p:spPr>
        <p:txBody>
          <a:bodyPr>
            <a:spAutoFit/>
          </a:bodyPr>
          <a:lstStyle/>
          <a:p>
            <a:r>
              <a:rPr lang="en-GB" dirty="0" err="1">
                <a:solidFill>
                  <a:schemeClr val="accent5">
                    <a:lumMod val="50000"/>
                  </a:schemeClr>
                </a:solidFill>
                <a:latin typeface="Century Gothic" panose="020B0502020202020204" pitchFamily="34" charset="0"/>
              </a:rPr>
              <a:t>סוזן</a:t>
            </a:r>
            <a:r>
              <a:rPr lang="en-GB" dirty="0">
                <a:solidFill>
                  <a:schemeClr val="accent5">
                    <a:lumMod val="50000"/>
                  </a:schemeClr>
                </a:solidFill>
                <a:latin typeface="Century Gothic" panose="020B0502020202020204" pitchFamily="34" charset="0"/>
              </a:rPr>
              <a:t> </a:t>
            </a:r>
            <a:r>
              <a:rPr lang="en-GB" dirty="0" err="1">
                <a:solidFill>
                  <a:schemeClr val="accent5">
                    <a:lumMod val="50000"/>
                  </a:schemeClr>
                </a:solidFill>
                <a:latin typeface="Century Gothic" panose="020B0502020202020204" pitchFamily="34" charset="0"/>
              </a:rPr>
              <a:t>וינגרטן</a:t>
            </a:r>
            <a:r>
              <a:rPr lang="en-GB" dirty="0">
                <a:solidFill>
                  <a:schemeClr val="accent5">
                    <a:lumMod val="50000"/>
                  </a:schemeClr>
                </a:solidFill>
                <a:latin typeface="Century Gothic" panose="020B0502020202020204" pitchFamily="34" charset="0"/>
              </a:rPr>
              <a:t> [CC BY-SA 4.0 (https://creativecommons.org/licenses/by-sa/4.0)]</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838715"/>
            <a:ext cx="3695700" cy="4686300"/>
          </a:xfrm>
          <a:prstGeom prst="rect">
            <a:avLst/>
          </a:prstGeom>
        </p:spPr>
      </p:pic>
      <p:sp>
        <p:nvSpPr>
          <p:cNvPr id="7" name="Rectangle 6"/>
          <p:cNvSpPr/>
          <p:nvPr/>
        </p:nvSpPr>
        <p:spPr>
          <a:xfrm>
            <a:off x="1427673" y="377050"/>
            <a:ext cx="2319866" cy="461665"/>
          </a:xfrm>
          <a:prstGeom prst="rect">
            <a:avLst/>
          </a:prstGeom>
        </p:spPr>
        <p:txBody>
          <a:bodyPr wrap="none">
            <a:spAutoFit/>
          </a:bodyPr>
          <a:lstStyle/>
          <a:p>
            <a:pPr algn="ctr"/>
            <a:r>
              <a:rPr lang="en-GB" sz="2400" b="1" dirty="0" smtClean="0">
                <a:solidFill>
                  <a:schemeClr val="accent5">
                    <a:lumMod val="50000"/>
                  </a:schemeClr>
                </a:solidFill>
                <a:latin typeface="Century Gothic" panose="020B0502020202020204" pitchFamily="34" charset="0"/>
              </a:rPr>
              <a:t>Michael Asher</a:t>
            </a:r>
            <a:endParaRPr lang="en-GB" sz="2400"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84268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9975" y="23496"/>
            <a:ext cx="4928544" cy="6797992"/>
          </a:xfrm>
          <a:prstGeom prst="rect">
            <a:avLst/>
          </a:prstGeom>
        </p:spPr>
      </p:pic>
    </p:spTree>
    <p:extLst>
      <p:ext uri="{BB962C8B-B14F-4D97-AF65-F5344CB8AC3E}">
        <p14:creationId xmlns:p14="http://schemas.microsoft.com/office/powerpoint/2010/main" val="750790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851292" cy="1325563"/>
          </a:xfrm>
        </p:spPr>
        <p:txBody>
          <a:bodyPr/>
          <a:lstStyle/>
          <a:p>
            <a:r>
              <a:rPr lang="en-GB" dirty="0" smtClean="0"/>
              <a:t>Learning [</a:t>
            </a:r>
            <a:r>
              <a:rPr lang="en-GB" i="1" dirty="0" smtClean="0"/>
              <a:t>language</a:t>
            </a:r>
            <a:r>
              <a:rPr lang="en-GB" dirty="0" smtClean="0"/>
              <a:t>] is like…because…</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174468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732" y="370333"/>
            <a:ext cx="12119268" cy="1077218"/>
          </a:xfrm>
          <a:prstGeom prst="rect">
            <a:avLst/>
          </a:prstGeom>
        </p:spPr>
        <p:txBody>
          <a:bodyPr wrap="square">
            <a:spAutoFit/>
          </a:bodyPr>
          <a:lstStyle/>
          <a:p>
            <a:r>
              <a:rPr lang="en-GB" sz="3200" b="1" dirty="0" smtClean="0">
                <a:solidFill>
                  <a:prstClr val="black"/>
                </a:solidFill>
                <a:latin typeface="Century Gothic" panose="020B0502020202020204" pitchFamily="34" charset="0"/>
              </a:rPr>
              <a:t>The </a:t>
            </a:r>
            <a:r>
              <a:rPr lang="en-GB" sz="3200" b="1" dirty="0" smtClean="0">
                <a:solidFill>
                  <a:srgbClr val="F66400"/>
                </a:solidFill>
                <a:latin typeface="Century Gothic" panose="020B0502020202020204" pitchFamily="34" charset="0"/>
              </a:rPr>
              <a:t>smallest </a:t>
            </a:r>
            <a:r>
              <a:rPr lang="en-GB" sz="3200" b="1" dirty="0" smtClean="0">
                <a:solidFill>
                  <a:prstClr val="black"/>
                </a:solidFill>
                <a:latin typeface="Century Gothic" panose="020B0502020202020204" pitchFamily="34" charset="0"/>
              </a:rPr>
              <a:t>changes can sometimes make the </a:t>
            </a:r>
            <a:r>
              <a:rPr lang="en-GB" sz="3200" b="1" dirty="0" smtClean="0">
                <a:solidFill>
                  <a:srgbClr val="F66400"/>
                </a:solidFill>
                <a:latin typeface="Century Gothic" panose="020B0502020202020204" pitchFamily="34" charset="0"/>
              </a:rPr>
              <a:t>greatest of </a:t>
            </a:r>
            <a:r>
              <a:rPr lang="en-GB" sz="3200" b="1" dirty="0" smtClean="0">
                <a:solidFill>
                  <a:prstClr val="black"/>
                </a:solidFill>
                <a:latin typeface="Century Gothic" panose="020B0502020202020204" pitchFamily="34" charset="0"/>
              </a:rPr>
              <a:t>differences.</a:t>
            </a:r>
            <a:endParaRPr lang="en-GB" sz="3200" dirty="0">
              <a:solidFill>
                <a:prstClr val="black"/>
              </a:solidFill>
              <a:latin typeface="Century Gothic" panose="020B0502020202020204" pitchFamily="34" charset="0"/>
            </a:endParaRPr>
          </a:p>
        </p:txBody>
      </p:sp>
      <p:sp>
        <p:nvSpPr>
          <p:cNvPr id="4" name="TextBox 3"/>
          <p:cNvSpPr txBox="1"/>
          <p:nvPr/>
        </p:nvSpPr>
        <p:spPr>
          <a:xfrm>
            <a:off x="61142" y="1387899"/>
            <a:ext cx="11047125" cy="1015663"/>
          </a:xfrm>
          <a:prstGeom prst="rect">
            <a:avLst/>
          </a:prstGeom>
          <a:noFill/>
        </p:spPr>
        <p:txBody>
          <a:bodyPr wrap="square" rtlCol="0">
            <a:spAutoFit/>
          </a:bodyPr>
          <a:lstStyle/>
          <a:p>
            <a:pPr algn="ctr"/>
            <a:r>
              <a:rPr lang="en-GB" sz="6000" dirty="0" smtClean="0">
                <a:solidFill>
                  <a:prstClr val="black"/>
                </a:solidFill>
                <a:latin typeface="Century Gothic" panose="020B0502020202020204" pitchFamily="34" charset="0"/>
              </a:rPr>
              <a:t>No </a:t>
            </a:r>
            <a:r>
              <a:rPr lang="en-GB" sz="6000" dirty="0" err="1" smtClean="0">
                <a:solidFill>
                  <a:prstClr val="black"/>
                </a:solidFill>
                <a:latin typeface="Century Gothic" panose="020B0502020202020204" pitchFamily="34" charset="0"/>
              </a:rPr>
              <a:t>puedo</a:t>
            </a:r>
            <a:r>
              <a:rPr lang="en-GB" sz="6000" dirty="0" smtClean="0">
                <a:solidFill>
                  <a:prstClr val="black"/>
                </a:solidFill>
                <a:latin typeface="Century Gothic" panose="020B0502020202020204" pitchFamily="34" charset="0"/>
              </a:rPr>
              <a:t>. </a:t>
            </a:r>
            <a:r>
              <a:rPr lang="en-GB" sz="6000" dirty="0" smtClean="0">
                <a:solidFill>
                  <a:prstClr val="black"/>
                </a:solidFill>
                <a:latin typeface="Century Gothic" panose="020B0502020202020204" pitchFamily="34" charset="0"/>
                <a:sym typeface="Wingdings" panose="05000000000000000000" pitchFamily="2" charset="2"/>
              </a:rPr>
              <a:t>  No</a:t>
            </a:r>
            <a:r>
              <a:rPr lang="en-GB" sz="6000" b="1" dirty="0" smtClean="0">
                <a:solidFill>
                  <a:srgbClr val="F66400"/>
                </a:solidFill>
                <a:latin typeface="Century Gothic" panose="020B0502020202020204" pitchFamily="34" charset="0"/>
                <a:sym typeface="Wingdings" panose="05000000000000000000" pitchFamily="2" charset="2"/>
              </a:rPr>
              <a:t>,</a:t>
            </a:r>
            <a:r>
              <a:rPr lang="en-GB" sz="6000" dirty="0" smtClean="0">
                <a:solidFill>
                  <a:prstClr val="black"/>
                </a:solidFill>
                <a:latin typeface="Century Gothic" panose="020B0502020202020204" pitchFamily="34" charset="0"/>
                <a:sym typeface="Wingdings" panose="05000000000000000000" pitchFamily="2" charset="2"/>
              </a:rPr>
              <a:t> </a:t>
            </a:r>
            <a:r>
              <a:rPr lang="en-GB" sz="6000" dirty="0" err="1" smtClean="0">
                <a:solidFill>
                  <a:prstClr val="black"/>
                </a:solidFill>
                <a:latin typeface="Century Gothic" panose="020B0502020202020204" pitchFamily="34" charset="0"/>
                <a:sym typeface="Wingdings" panose="05000000000000000000" pitchFamily="2" charset="2"/>
              </a:rPr>
              <a:t>puedo</a:t>
            </a:r>
            <a:r>
              <a:rPr lang="en-GB" sz="6000" dirty="0" smtClean="0">
                <a:solidFill>
                  <a:prstClr val="black"/>
                </a:solidFill>
                <a:latin typeface="Century Gothic" panose="020B0502020202020204" pitchFamily="34" charset="0"/>
                <a:sym typeface="Wingdings" panose="05000000000000000000" pitchFamily="2" charset="2"/>
              </a:rPr>
              <a:t>.</a:t>
            </a:r>
            <a:endParaRPr lang="en-GB" sz="6000" dirty="0">
              <a:solidFill>
                <a:prstClr val="black"/>
              </a:solidFill>
              <a:latin typeface="Century Gothic" panose="020B0502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5306" y="2631989"/>
            <a:ext cx="2706130" cy="360817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969754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1081</TotalTime>
  <Words>434</Words>
  <Application>Microsoft Office PowerPoint</Application>
  <PresentationFormat>Widescreen</PresentationFormat>
  <Paragraphs>105</Paragraphs>
  <Slides>10</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SimSun</vt:lpstr>
      <vt:lpstr>Arial</vt:lpstr>
      <vt:lpstr>Calibri</vt:lpstr>
      <vt:lpstr>Calibri Light</vt:lpstr>
      <vt:lpstr>Century Gothic</vt:lpstr>
      <vt:lpstr>Times New Roman</vt:lpstr>
      <vt:lpstr>Tw Cen MT</vt:lpstr>
      <vt:lpstr>Wingdings</vt:lpstr>
      <vt:lpstr>Office Theme</vt:lpstr>
      <vt:lpstr>1_Office Theme</vt:lpstr>
      <vt:lpstr>PowerPoint Presentation</vt:lpstr>
      <vt:lpstr>PowerPoint Presentation</vt:lpstr>
      <vt:lpstr>PowerPoint Presentation</vt:lpstr>
      <vt:lpstr>What is an explorer?</vt:lpstr>
      <vt:lpstr>PowerPoint Presentation</vt:lpstr>
      <vt:lpstr>PowerPoint Presentation</vt:lpstr>
      <vt:lpstr>PowerPoint Presentation</vt:lpstr>
      <vt:lpstr>Learning [language] is like…because…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21</cp:revision>
  <dcterms:created xsi:type="dcterms:W3CDTF">2019-08-02T15:48:59Z</dcterms:created>
  <dcterms:modified xsi:type="dcterms:W3CDTF">2019-09-09T10:22:49Z</dcterms:modified>
</cp:coreProperties>
</file>