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186" autoAdjust="0"/>
  </p:normalViewPr>
  <p:slideViewPr>
    <p:cSldViewPr snapToGrid="0">
      <p:cViewPr varScale="1">
        <p:scale>
          <a:sx n="91" d="100"/>
          <a:sy n="91" d="100"/>
        </p:scale>
        <p:origin x="7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CFB01-6022-4713-8BF4-43489380120E}" type="datetimeFigureOut">
              <a:rPr lang="en-GB" smtClean="0"/>
              <a:t>12/11/2019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C89A3-39C8-4449-8E74-F964C0FB5F9A}" type="slidenum">
              <a:rPr lang="en-GB" smtClean="0"/>
              <a:t>‹#›</a:t>
            </a:fld>
            <a:endParaRPr lang="en-GB"/>
          </a:p>
        </p:txBody>
      </p:sp>
    </p:spTree>
    <p:extLst>
      <p:ext uri="{BB962C8B-B14F-4D97-AF65-F5344CB8AC3E}">
        <p14:creationId xmlns:p14="http://schemas.microsoft.com/office/powerpoint/2010/main" val="379736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a:t>
            </a:r>
            <a:r>
              <a:rPr lang="en-GB" b="1" baseline="0" dirty="0" err="1" smtClean="0"/>
              <a:t>ce</a:t>
            </a:r>
            <a:r>
              <a:rPr lang="en-GB" b="1" baseline="0" dirty="0" smtClean="0"/>
              <a:t>’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three </a:t>
            </a:r>
            <a:r>
              <a:rPr lang="en-GB" b="1" baseline="0" dirty="0" smtClean="0"/>
              <a:t>cluster</a:t>
            </a:r>
            <a:r>
              <a:rPr lang="en-GB" baseline="0" dirty="0" smtClean="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r>
            <a:br>
              <a:rPr lang="en-GB" baseline="0" dirty="0" smtClean="0"/>
            </a:br>
            <a:r>
              <a:rPr lang="en-GB" baseline="0" dirty="0" smtClean="0"/>
              <a:t>The cluster words have been chosen for their high-frequency, from a range of word classes, with the SSC (where possible) positioned within a variety of syllables within the words (e.g.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7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students focus this time again closely on the SSC and the cluster</a:t>
            </a:r>
            <a:r>
              <a:rPr lang="en-GB" baseline="0" dirty="0" smtClean="0"/>
              <a:t> words.</a:t>
            </a:r>
            <a:endParaRPr lang="en-GB" sz="120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97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‘ci’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three </a:t>
            </a:r>
            <a:r>
              <a:rPr lang="en-GB" b="1" baseline="0" dirty="0" smtClean="0"/>
              <a:t>cluster</a:t>
            </a:r>
            <a:r>
              <a:rPr lang="en-GB" baseline="0" dirty="0" smtClean="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r>
            <a:br>
              <a:rPr lang="en-GB" baseline="0" dirty="0" smtClean="0"/>
            </a:br>
            <a:r>
              <a:rPr lang="en-GB" baseline="0" dirty="0" smtClean="0"/>
              <a:t>The cluster words have been chosen for their high-frequency, from a range of word classes, with the SSC (where possible) positioned within a variety of syllables within the words (e.g.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73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students focus this time again closely on the SSC and the cluster</a:t>
            </a:r>
            <a:r>
              <a:rPr lang="en-GB" baseline="0" dirty="0" smtClean="0"/>
              <a:t> words.</a:t>
            </a:r>
            <a:endParaRPr lang="en-GB" sz="120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30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NCELP supports inclusivity</a:t>
            </a:r>
            <a:r>
              <a:rPr lang="en-GB" baseline="0" dirty="0" smtClean="0"/>
              <a:t> in the teaching of foreign language phonics. Individual teachers may also find it useful to consider the information from exam board specifications below:</a:t>
            </a:r>
          </a:p>
          <a:p>
            <a:pPr marL="228600" indent="-228600">
              <a:buAutoNum type="arabicParenBoth"/>
            </a:pPr>
            <a:r>
              <a:rPr lang="en-GB" baseline="0" dirty="0" smtClean="0"/>
              <a:t>AQA :</a:t>
            </a:r>
            <a:r>
              <a:rPr lang="en-GB" dirty="0" smtClean="0"/>
              <a:t> “</a:t>
            </a:r>
            <a:r>
              <a:rPr lang="en-GB" sz="1200" b="0" i="1" kern="1200" dirty="0" smtClean="0">
                <a:solidFill>
                  <a:schemeClr val="tx1"/>
                </a:solidFill>
                <a:effectLst/>
                <a:latin typeface="+mn-lt"/>
                <a:ea typeface="+mn-ea"/>
                <a:cs typeface="+mn-cs"/>
              </a:rPr>
              <a:t>The [listening] test will be studio recorded using native speakers speaking </a:t>
            </a:r>
            <a:r>
              <a:rPr lang="en-GB" sz="1200" b="1" i="1" kern="1200" dirty="0" smtClean="0">
                <a:solidFill>
                  <a:schemeClr val="tx1"/>
                </a:solidFill>
                <a:effectLst/>
                <a:latin typeface="+mn-lt"/>
                <a:ea typeface="+mn-ea"/>
                <a:cs typeface="+mn-cs"/>
              </a:rPr>
              <a:t>Castilian</a:t>
            </a:r>
            <a:r>
              <a:rPr lang="en-GB" sz="1200" b="0" i="1" kern="1200" dirty="0" smtClean="0">
                <a:solidFill>
                  <a:schemeClr val="tx1"/>
                </a:solidFill>
                <a:effectLst/>
                <a:latin typeface="+mn-lt"/>
                <a:ea typeface="+mn-ea"/>
                <a:cs typeface="+mn-cs"/>
              </a:rPr>
              <a:t> in clearly articulated, standard speech at near normal speed.</a:t>
            </a:r>
            <a:r>
              <a:rPr lang="en-GB" sz="1200" b="0" i="1" kern="1200" baseline="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Different types of spoken language will be used, using familiar language across a range of contemporary and cultural themes.  </a:t>
            </a:r>
            <a:r>
              <a:rPr lang="en-GB" sz="1200" b="0" i="0" kern="1200" dirty="0" smtClean="0">
                <a:solidFill>
                  <a:schemeClr val="tx1"/>
                </a:solidFill>
                <a:effectLst/>
                <a:latin typeface="+mn-lt"/>
                <a:ea typeface="+mn-ea"/>
                <a:cs typeface="+mn-cs"/>
              </a:rPr>
              <a:t>(p. 82)</a:t>
            </a:r>
          </a:p>
          <a:p>
            <a:pPr marL="228600" indent="-228600">
              <a:buAutoNum type="arabicParenBoth"/>
            </a:pPr>
            <a:r>
              <a:rPr lang="en-GB" sz="1200" b="0" i="0" kern="1200" dirty="0" smtClean="0">
                <a:solidFill>
                  <a:schemeClr val="tx1"/>
                </a:solidFill>
                <a:effectLst/>
                <a:latin typeface="+mn-lt"/>
                <a:ea typeface="+mn-ea"/>
                <a:cs typeface="+mn-cs"/>
              </a:rPr>
              <a:t>EdExcel : “</a:t>
            </a:r>
            <a:r>
              <a:rPr lang="en-GB" sz="1200" b="0" i="1" kern="1200" dirty="0" smtClean="0">
                <a:solidFill>
                  <a:schemeClr val="tx1"/>
                </a:solidFill>
                <a:effectLst/>
                <a:latin typeface="+mn-lt"/>
                <a:ea typeface="+mn-ea"/>
                <a:cs typeface="+mn-cs"/>
              </a:rPr>
              <a:t>For listening and reading assessments, the majority of contexts are based on the culture and </a:t>
            </a:r>
            <a:r>
              <a:rPr lang="en-GB" sz="1200" b="1" i="1" kern="1200" dirty="0" smtClean="0">
                <a:solidFill>
                  <a:schemeClr val="tx1"/>
                </a:solidFill>
                <a:effectLst/>
                <a:latin typeface="+mn-lt"/>
                <a:ea typeface="+mn-ea"/>
                <a:cs typeface="+mn-cs"/>
              </a:rPr>
              <a:t>countries</a:t>
            </a:r>
            <a:r>
              <a:rPr lang="en-GB" sz="1200" b="0" i="1" kern="1200" dirty="0" smtClean="0">
                <a:solidFill>
                  <a:schemeClr val="tx1"/>
                </a:solidFill>
                <a:effectLst/>
                <a:latin typeface="+mn-lt"/>
                <a:ea typeface="+mn-ea"/>
                <a:cs typeface="+mn-cs"/>
              </a:rPr>
              <a:t> where the assessed language is spoken. […] It is, therefore, </a:t>
            </a:r>
            <a:r>
              <a:rPr lang="en-GB" sz="1200" b="1" i="1" kern="1200" dirty="0" smtClean="0">
                <a:solidFill>
                  <a:schemeClr val="tx1"/>
                </a:solidFill>
                <a:effectLst/>
                <a:latin typeface="+mn-lt"/>
                <a:ea typeface="+mn-ea"/>
                <a:cs typeface="+mn-cs"/>
              </a:rPr>
              <a:t>important that students are exposed to materials relating to Spanish-speaking countries</a:t>
            </a:r>
            <a:r>
              <a:rPr lang="en-GB" sz="1200" b="0" i="1" kern="1200" dirty="0" smtClean="0">
                <a:solidFill>
                  <a:schemeClr val="tx1"/>
                </a:solidFill>
                <a:effectLst/>
                <a:latin typeface="+mn-lt"/>
                <a:ea typeface="+mn-ea"/>
                <a:cs typeface="+mn-cs"/>
              </a:rPr>
              <a:t> throughout the cours</a:t>
            </a:r>
            <a:r>
              <a:rPr lang="en-GB" sz="1200" b="0" i="0" kern="1200" dirty="0" smtClean="0">
                <a:solidFill>
                  <a:schemeClr val="tx1"/>
                </a:solidFill>
                <a:effectLst/>
                <a:latin typeface="+mn-lt"/>
                <a:ea typeface="+mn-ea"/>
                <a:cs typeface="+mn-cs"/>
              </a:rPr>
              <a:t>e.” (p. 7)</a:t>
            </a:r>
          </a:p>
          <a:p>
            <a:pPr marL="228600" indent="-228600">
              <a:buAutoNum type="arabicParenBoth"/>
            </a:pPr>
            <a:r>
              <a:rPr lang="en-GB" sz="1200" b="0" i="0" kern="1200" dirty="0" smtClean="0">
                <a:solidFill>
                  <a:schemeClr val="tx1"/>
                </a:solidFill>
                <a:effectLst/>
                <a:latin typeface="+mn-lt"/>
                <a:ea typeface="+mn-ea"/>
                <a:cs typeface="+mn-cs"/>
              </a:rPr>
              <a:t>WJEC : “</a:t>
            </a:r>
            <a:r>
              <a:rPr lang="en-GB" sz="1200" b="0" i="1" kern="1200" dirty="0" smtClean="0">
                <a:solidFill>
                  <a:schemeClr val="tx1"/>
                </a:solidFill>
                <a:effectLst/>
                <a:latin typeface="+mn-lt"/>
                <a:ea typeface="+mn-ea"/>
                <a:cs typeface="+mn-cs"/>
              </a:rPr>
              <a:t>This GCSE specification in Spanish for use in Wales is based on a conviction that learners studying a modern foreign language will develop their desire and ability to communicate with and </a:t>
            </a:r>
            <a:r>
              <a:rPr lang="en-GB" sz="1200" b="1" i="1" kern="1200" dirty="0" smtClean="0">
                <a:solidFill>
                  <a:schemeClr val="tx1"/>
                </a:solidFill>
                <a:effectLst/>
                <a:latin typeface="+mn-lt"/>
                <a:ea typeface="+mn-ea"/>
                <a:cs typeface="+mn-cs"/>
              </a:rPr>
              <a:t>understand speakers of Spanish in a variety of contexts </a:t>
            </a:r>
            <a:r>
              <a:rPr lang="en-GB" sz="1200" b="0" i="1" kern="1200" dirty="0" smtClean="0">
                <a:solidFill>
                  <a:schemeClr val="tx1"/>
                </a:solidFill>
                <a:effectLst/>
                <a:latin typeface="+mn-lt"/>
                <a:ea typeface="+mn-ea"/>
                <a:cs typeface="+mn-cs"/>
              </a:rPr>
              <a:t>and for a variety of purposes.” (p. 3)</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25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Transcript:</a:t>
            </a:r>
            <a:r>
              <a:rPr lang="en-GB" baseline="0" dirty="0" smtClean="0"/>
              <a:t> </a:t>
            </a:r>
            <a:r>
              <a:rPr lang="en-GB" dirty="0" smtClean="0"/>
              <a:t>1. </a:t>
            </a:r>
            <a:r>
              <a:rPr lang="en-GB" dirty="0" err="1" smtClean="0"/>
              <a:t>Doce</a:t>
            </a:r>
            <a:r>
              <a:rPr lang="en-GB" baseline="0" dirty="0" smtClean="0"/>
              <a:t>; 2. </a:t>
            </a:r>
            <a:r>
              <a:rPr lang="en-GB" baseline="0" dirty="0" err="1" smtClean="0"/>
              <a:t>Ciencias</a:t>
            </a:r>
            <a:r>
              <a:rPr lang="en-GB" baseline="0" dirty="0" smtClean="0"/>
              <a:t>; 3. </a:t>
            </a:r>
            <a:r>
              <a:rPr lang="en-GB" baseline="0" dirty="0" err="1" smtClean="0"/>
              <a:t>Decir</a:t>
            </a:r>
            <a:r>
              <a:rPr lang="en-GB" baseline="0" dirty="0" smtClean="0"/>
              <a:t>; 4. </a:t>
            </a:r>
            <a:r>
              <a:rPr lang="en-GB" baseline="0" dirty="0" err="1" smtClean="0"/>
              <a:t>Necesario</a:t>
            </a:r>
            <a:r>
              <a:rPr lang="en-GB" baseline="0" dirty="0" smtClean="0"/>
              <a:t>; 5. Cine; 6. </a:t>
            </a:r>
            <a:r>
              <a:rPr lang="en-GB" baseline="0" dirty="0" err="1" smtClean="0"/>
              <a:t>Diciembre</a:t>
            </a:r>
            <a:r>
              <a:rPr lang="en-GB" baseline="0" dirty="0" smtClean="0"/>
              <a:t>; 7. </a:t>
            </a:r>
            <a:r>
              <a:rPr lang="en-GB" baseline="0" dirty="0" err="1" smtClean="0"/>
              <a:t>Necesitar</a:t>
            </a:r>
            <a:r>
              <a:rPr lang="en-GB" baseline="0" dirty="0" smtClean="0"/>
              <a:t>; 8. Centro; 9. Ciudad; 10. </a:t>
            </a:r>
            <a:r>
              <a:rPr lang="en-GB" baseline="0" dirty="0" err="1" smtClean="0"/>
              <a:t>Cierto</a:t>
            </a:r>
            <a:endParaRPr lang="en-GB" baseline="0" dirty="0" smtClean="0"/>
          </a:p>
          <a:p>
            <a:endParaRPr lang="en-GB" baseline="0" dirty="0" smtClean="0"/>
          </a:p>
          <a:p>
            <a:r>
              <a:rPr lang="en-GB" dirty="0" smtClean="0"/>
              <a:t>Image with creative</a:t>
            </a:r>
            <a:r>
              <a:rPr lang="en-GB" baseline="0" dirty="0" smtClean="0"/>
              <a:t> commons public domain licence</a:t>
            </a:r>
          </a:p>
          <a:p>
            <a:r>
              <a:rPr lang="en-GB" dirty="0" smtClean="0"/>
              <a:t>https://mycsres.com/freesheet/spanish-speaking-world-map-18.html.html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73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t>
            </a:r>
            <a:r>
              <a:rPr lang="en-GB" dirty="0" smtClean="0"/>
              <a:t>challenge students further, </a:t>
            </a:r>
            <a:r>
              <a:rPr lang="en-GB" baseline="0" dirty="0" smtClean="0"/>
              <a:t>ask them to turn away from the board to complete the task and write the whole word independently. This allows for differentiation through more/less support. If the whole class is high attaining, then the prompts can be removed from the slide, of course, as per the following slide.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186505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Same</a:t>
            </a:r>
            <a:r>
              <a:rPr lang="en-GB" baseline="0" dirty="0" smtClean="0"/>
              <a:t> </a:t>
            </a:r>
            <a:r>
              <a:rPr lang="en-GB" baseline="0" dirty="0" smtClean="0"/>
              <a:t>task, but answers appear as a whole word, rather than just the target graphemes.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144783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55118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4870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8519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95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5268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917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887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7856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99728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3364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067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005720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6.wav"/><Relationship Id="rId7" Type="http://schemas.openxmlformats.org/officeDocument/2006/relationships/audio" Target="../media/audio10.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9.wav"/><Relationship Id="rId5" Type="http://schemas.openxmlformats.org/officeDocument/2006/relationships/audio" Target="../media/audio8.wav"/><Relationship Id="rId10" Type="http://schemas.openxmlformats.org/officeDocument/2006/relationships/image" Target="../media/image10.png"/><Relationship Id="rId4" Type="http://schemas.openxmlformats.org/officeDocument/2006/relationships/audio" Target="../media/audio7.wav"/><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audio" Target="../media/audio6.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8.wav"/></Relationships>
</file>

<file path=ppt/slides/_rels/slide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audio" Target="../media/audio12.wav"/></Relationships>
</file>

<file path=ppt/slides/_rels/slide6.xml.rels><?xml version="1.0" encoding="UTF-8" standalone="yes"?>
<Relationships xmlns="http://schemas.openxmlformats.org/package/2006/relationships"><Relationship Id="rId8" Type="http://schemas.openxmlformats.org/officeDocument/2006/relationships/audio" Target="../media/audio17.wav"/><Relationship Id="rId13" Type="http://schemas.openxmlformats.org/officeDocument/2006/relationships/image" Target="../media/image11.png"/><Relationship Id="rId3" Type="http://schemas.openxmlformats.org/officeDocument/2006/relationships/audio" Target="../media/audio13.wav"/><Relationship Id="rId7" Type="http://schemas.openxmlformats.org/officeDocument/2006/relationships/audio" Target="../media/audio16.wav"/><Relationship Id="rId12" Type="http://schemas.openxmlformats.org/officeDocument/2006/relationships/audio" Target="../media/audio2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15.wav"/><Relationship Id="rId11" Type="http://schemas.openxmlformats.org/officeDocument/2006/relationships/audio" Target="../media/audio20.wav"/><Relationship Id="rId5" Type="http://schemas.openxmlformats.org/officeDocument/2006/relationships/audio" Target="../media/audio14.wav"/><Relationship Id="rId10" Type="http://schemas.openxmlformats.org/officeDocument/2006/relationships/audio" Target="../media/audio19.wav"/><Relationship Id="rId4" Type="http://schemas.openxmlformats.org/officeDocument/2006/relationships/audio" Target="../media/audio11.wav"/><Relationship Id="rId9" Type="http://schemas.openxmlformats.org/officeDocument/2006/relationships/audio" Target="../media/audio18.wav"/><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22.wav"/><Relationship Id="rId7" Type="http://schemas.openxmlformats.org/officeDocument/2006/relationships/audio" Target="../media/audio12.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23.wav"/><Relationship Id="rId5" Type="http://schemas.openxmlformats.org/officeDocument/2006/relationships/audio" Target="../media/audio14.wav"/><Relationship Id="rId10" Type="http://schemas.openxmlformats.org/officeDocument/2006/relationships/audio" Target="../media/audio17.wav"/><Relationship Id="rId4" Type="http://schemas.openxmlformats.org/officeDocument/2006/relationships/audio" Target="../media/audio19.wav"/><Relationship Id="rId9" Type="http://schemas.openxmlformats.org/officeDocument/2006/relationships/audio" Target="../media/audio24.wav"/></Relationships>
</file>

<file path=ppt/slides/_rels/slide8.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22.wav"/><Relationship Id="rId7" Type="http://schemas.openxmlformats.org/officeDocument/2006/relationships/audio" Target="../media/audio12.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23.wav"/><Relationship Id="rId5" Type="http://schemas.openxmlformats.org/officeDocument/2006/relationships/audio" Target="../media/audio14.wav"/><Relationship Id="rId10" Type="http://schemas.openxmlformats.org/officeDocument/2006/relationships/audio" Target="../media/audio17.wav"/><Relationship Id="rId4" Type="http://schemas.openxmlformats.org/officeDocument/2006/relationships/audio" Target="../media/audio19.wav"/><Relationship Id="rId9" Type="http://schemas.openxmlformats.org/officeDocument/2006/relationships/audio" Target="../media/audio2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65413" y="2193533"/>
            <a:ext cx="3196166" cy="250912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394826" y="3589958"/>
            <a:ext cx="33598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rca</a:t>
            </a:r>
          </a:p>
        </p:txBody>
      </p:sp>
      <p:pic>
        <p:nvPicPr>
          <p:cNvPr id="7" name="Picture 4" descr="http://www.clker.com/cliparts/2/9/c/0/12456962021786866005johnny_automatic_signpost.svg.hi.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7404" y="2529535"/>
            <a:ext cx="2734734" cy="10346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44815" y="2924103"/>
            <a:ext cx="16843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MADRID 1KM</a:t>
            </a:r>
            <a:endParaRPr kumimoji="0" lang="en-GB" sz="18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endParaRPr>
          </a:p>
        </p:txBody>
      </p:sp>
      <p:sp>
        <p:nvSpPr>
          <p:cNvPr id="10" name="TextBox 9"/>
          <p:cNvSpPr txBox="1"/>
          <p:nvPr/>
        </p:nvSpPr>
        <p:spPr>
          <a:xfrm>
            <a:off x="8652909" y="3061614"/>
            <a:ext cx="28342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ntro</a:t>
            </a:r>
          </a:p>
        </p:txBody>
      </p:sp>
      <p:grpSp>
        <p:nvGrpSpPr>
          <p:cNvPr id="2" name="Group 1"/>
          <p:cNvGrpSpPr/>
          <p:nvPr/>
        </p:nvGrpSpPr>
        <p:grpSpPr>
          <a:xfrm>
            <a:off x="9147972" y="3981185"/>
            <a:ext cx="1844092" cy="1807210"/>
            <a:chOff x="8515345" y="423154"/>
            <a:chExt cx="2051056" cy="2010035"/>
          </a:xfrm>
        </p:grpSpPr>
        <p:pic>
          <p:nvPicPr>
            <p:cNvPr id="11266" name="Picture 2" descr="http://www.clker.com/cliparts/R/b/P/q/3/T/printable-w-red-bullseye-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15345" y="423154"/>
              <a:ext cx="2051056" cy="201003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V="1">
              <a:off x="8949267" y="1611349"/>
              <a:ext cx="406400" cy="742385"/>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829389" y="78667"/>
            <a:ext cx="476830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sitar</a:t>
            </a:r>
          </a:p>
        </p:txBody>
      </p:sp>
      <p:sp>
        <p:nvSpPr>
          <p:cNvPr id="14" name="TextBox 13"/>
          <p:cNvSpPr txBox="1"/>
          <p:nvPr/>
        </p:nvSpPr>
        <p:spPr>
          <a:xfrm>
            <a:off x="803590" y="3258228"/>
            <a:ext cx="28342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ce</a:t>
            </a:r>
          </a:p>
        </p:txBody>
      </p:sp>
      <p:pic>
        <p:nvPicPr>
          <p:cNvPr id="11268" name="Picture 4" descr="http://www.clker.com/cliparts/e/5/7/3/1242232129118292369512_white,_blue_rounded_rectangle.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3406" y="4273891"/>
            <a:ext cx="1547485" cy="155118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093664" y="974794"/>
            <a:ext cx="2296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need]</a:t>
            </a:r>
          </a:p>
        </p:txBody>
      </p:sp>
      <p:sp>
        <p:nvSpPr>
          <p:cNvPr id="23" name="TextBox 22"/>
          <p:cNvSpPr txBox="1"/>
          <p:nvPr/>
        </p:nvSpPr>
        <p:spPr>
          <a:xfrm>
            <a:off x="-30506" y="0"/>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CE</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1" name="Picture 20"/>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40173" y="81389"/>
            <a:ext cx="1213669" cy="1213669"/>
          </a:xfrm>
          <a:prstGeom prst="rect">
            <a:avLst/>
          </a:prstGeom>
        </p:spPr>
      </p:pic>
      <p:sp>
        <p:nvSpPr>
          <p:cNvPr id="24" name="TextBox 23"/>
          <p:cNvSpPr txBox="1"/>
          <p:nvPr/>
        </p:nvSpPr>
        <p:spPr>
          <a:xfrm>
            <a:off x="11004987" y="226558"/>
            <a:ext cx="7062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4472C4">
                    <a:lumMod val="75000"/>
                  </a:srgbClr>
                </a:solidFill>
                <a:effectLst/>
                <a:uLnTx/>
                <a:uFillTx/>
                <a:latin typeface="Century Gothic" panose="020B0502020202020204" pitchFamily="34" charset="0"/>
                <a:ea typeface="+mn-ea"/>
                <a:cs typeface="+mn-cs"/>
              </a:rPr>
              <a:t>CE</a:t>
            </a:r>
            <a:endParaRPr kumimoji="0" lang="en-GB" sz="2400" b="1"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1840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3" name="c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erca.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subTnLst>
                                    <p:audio>
                                      <p:cMediaNode>
                                        <p:cTn display="0" masterRel="sameClick">
                                          <p:stCondLst>
                                            <p:cond evt="begin" delay="0">
                                              <p:tn val="24"/>
                                            </p:cond>
                                          </p:stCondLst>
                                          <p:endCondLst>
                                            <p:cond evt="onStopAudio" delay="0">
                                              <p:tgtEl>
                                                <p:sldTgt/>
                                              </p:tgtEl>
                                            </p:cond>
                                          </p:endCondLst>
                                        </p:cTn>
                                        <p:tgtEl>
                                          <p:sndTgt r:embed="rId5" name="doce.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268"/>
                                        </p:tgtEl>
                                        <p:attrNameLst>
                                          <p:attrName>style.visibility</p:attrName>
                                        </p:attrNameLst>
                                      </p:cBhvr>
                                      <p:to>
                                        <p:strVal val="visible"/>
                                      </p:to>
                                    </p:set>
                                    <p:animEffect transition="in" filter="fade">
                                      <p:cBhvr>
                                        <p:cTn id="31" dur="500"/>
                                        <p:tgtEl>
                                          <p:spTgt spid="11268"/>
                                        </p:tgtEl>
                                      </p:cBhvr>
                                    </p:animEffect>
                                  </p:childTnLst>
                                  <p:subTnLst>
                                    <p:audio>
                                      <p:cMediaNode>
                                        <p:cTn display="0" masterRel="sameClick">
                                          <p:stCondLst>
                                            <p:cond evt="begin" delay="0">
                                              <p:tn val="29"/>
                                            </p:cond>
                                          </p:stCondLst>
                                          <p:endCondLst>
                                            <p:cond evt="onStopAudio" delay="0">
                                              <p:tgtEl>
                                                <p:sldTgt/>
                                              </p:tgtEl>
                                            </p:cond>
                                          </p:endCondLst>
                                        </p:cTn>
                                        <p:tgtEl>
                                          <p:sndTgt r:embed="rId5" name="doce.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6" name="centro.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subTnLst>
                                    <p:audio>
                                      <p:cMediaNode>
                                        <p:cTn display="0" masterRel="sameClick">
                                          <p:stCondLst>
                                            <p:cond evt="begin" delay="0">
                                              <p:tn val="39"/>
                                            </p:cond>
                                          </p:stCondLst>
                                          <p:endCondLst>
                                            <p:cond evt="onStopAudio" delay="0">
                                              <p:tgtEl>
                                                <p:sldTgt/>
                                              </p:tgtEl>
                                            </p:cond>
                                          </p:endCondLst>
                                        </p:cTn>
                                        <p:tgtEl>
                                          <p:sndTgt r:embed="rId6" name="centro.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subTnLst>
                                    <p:audio>
                                      <p:cMediaNode>
                                        <p:cTn display="0" masterRel="sameClick">
                                          <p:stCondLst>
                                            <p:cond evt="begin" delay="0">
                                              <p:tn val="44"/>
                                            </p:cond>
                                          </p:stCondLst>
                                          <p:endCondLst>
                                            <p:cond evt="onStopAudio" delay="0">
                                              <p:tgtEl>
                                                <p:sldTgt/>
                                              </p:tgtEl>
                                            </p:cond>
                                          </p:endCondLst>
                                        </p:cTn>
                                        <p:tgtEl>
                                          <p:sndTgt r:embed="rId7" name="necesitar.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subTnLst>
                                    <p:audio>
                                      <p:cMediaNode>
                                        <p:cTn display="0" masterRel="sameClick">
                                          <p:stCondLst>
                                            <p:cond evt="begin" delay="0">
                                              <p:tn val="49"/>
                                            </p:cond>
                                          </p:stCondLst>
                                          <p:endCondLst>
                                            <p:cond evt="onStopAudio" delay="0">
                                              <p:tgtEl>
                                                <p:sldTgt/>
                                              </p:tgtEl>
                                            </p:cond>
                                          </p:endCondLst>
                                        </p:cTn>
                                        <p:tgtEl>
                                          <p:sndTgt r:embed="rId7" name="necesit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0" grpId="0"/>
      <p:bldP spid="13" grpId="0"/>
      <p:bldP spid="14" grpId="0"/>
      <p:bldP spid="18"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86642" y="1833769"/>
            <a:ext cx="3196166" cy="250912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404780" y="2622267"/>
            <a:ext cx="335989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6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ce</a:t>
            </a:r>
            <a:r>
              <a:rPr kumimoji="0" lang="es-CO" sz="6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rca</a:t>
            </a:r>
          </a:p>
        </p:txBody>
      </p:sp>
      <p:sp>
        <p:nvSpPr>
          <p:cNvPr id="10" name="TextBox 9"/>
          <p:cNvSpPr txBox="1"/>
          <p:nvPr/>
        </p:nvSpPr>
        <p:spPr>
          <a:xfrm>
            <a:off x="8536200" y="3637930"/>
            <a:ext cx="314173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6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ce</a:t>
            </a:r>
            <a:r>
              <a:rPr kumimoji="0" lang="es-CO" sz="6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ntro</a:t>
            </a:r>
          </a:p>
        </p:txBody>
      </p:sp>
      <p:sp>
        <p:nvSpPr>
          <p:cNvPr id="13" name="TextBox 12"/>
          <p:cNvSpPr txBox="1"/>
          <p:nvPr/>
        </p:nvSpPr>
        <p:spPr>
          <a:xfrm>
            <a:off x="3905286" y="327674"/>
            <a:ext cx="476830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ne</a:t>
            </a:r>
            <a:r>
              <a:rPr kumimoji="0" lang="es-CO" sz="66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ce</a:t>
            </a:r>
            <a:r>
              <a:rPr kumimoji="0" lang="es-CO" sz="6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sitar</a:t>
            </a:r>
          </a:p>
        </p:txBody>
      </p:sp>
      <p:sp>
        <p:nvSpPr>
          <p:cNvPr id="14" name="TextBox 13"/>
          <p:cNvSpPr txBox="1"/>
          <p:nvPr/>
        </p:nvSpPr>
        <p:spPr>
          <a:xfrm>
            <a:off x="769253" y="4426883"/>
            <a:ext cx="283421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do</a:t>
            </a:r>
            <a:r>
              <a:rPr kumimoji="0" lang="es-CO" sz="66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ce</a:t>
            </a:r>
          </a:p>
        </p:txBody>
      </p:sp>
      <p:sp>
        <p:nvSpPr>
          <p:cNvPr id="23" name="TextBox 22"/>
          <p:cNvSpPr txBox="1"/>
          <p:nvPr/>
        </p:nvSpPr>
        <p:spPr>
          <a:xfrm>
            <a:off x="0" y="0"/>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CE</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67699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3" name="c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erca.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5" name="doc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6" name="centro.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7" name="necesit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p:bldP spid="13" grpId="0"/>
      <p:bldP spid="14"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80700" y="1772536"/>
            <a:ext cx="3196166" cy="286587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678891" y="3508003"/>
            <a:ext cx="28342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erto</a:t>
            </a:r>
          </a:p>
        </p:txBody>
      </p:sp>
      <p:sp>
        <p:nvSpPr>
          <p:cNvPr id="6" name="TextBox 5"/>
          <p:cNvSpPr txBox="1"/>
          <p:nvPr/>
        </p:nvSpPr>
        <p:spPr>
          <a:xfrm>
            <a:off x="7991212" y="4453053"/>
            <a:ext cx="283421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de</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ci</a:t>
            </a: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7" name="TextBox 6"/>
          <p:cNvSpPr txBox="1"/>
          <p:nvPr/>
        </p:nvSpPr>
        <p:spPr>
          <a:xfrm>
            <a:off x="7805199" y="307201"/>
            <a:ext cx="371456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udad</a:t>
            </a:r>
          </a:p>
        </p:txBody>
      </p:sp>
      <p:sp>
        <p:nvSpPr>
          <p:cNvPr id="8" name="TextBox 7"/>
          <p:cNvSpPr txBox="1"/>
          <p:nvPr/>
        </p:nvSpPr>
        <p:spPr>
          <a:xfrm>
            <a:off x="-22958" y="3437390"/>
            <a:ext cx="389131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encias</a:t>
            </a:r>
          </a:p>
        </p:txBody>
      </p:sp>
      <p:pic>
        <p:nvPicPr>
          <p:cNvPr id="11" name="Picture 2" descr="http://www.clker.com/cliparts/o/2/i/N/k/o/true.svg.m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2706" y="2040031"/>
            <a:ext cx="1546588" cy="154658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www.clker.com/cliparts/N/3/K/S/z/j/new-building-hi.png"/>
          <p:cNvPicPr>
            <a:picLocks noChangeAspect="1" noChangeArrowheads="1"/>
          </p:cNvPicPr>
          <p:nvPr/>
        </p:nvPicPr>
        <p:blipFill rotWithShape="1">
          <a:blip r:embed="rId9">
            <a:extLst>
              <a:ext uri="{28A0092B-C50C-407E-A947-70E740481C1C}">
                <a14:useLocalDpi xmlns:a14="http://schemas.microsoft.com/office/drawing/2010/main" val="0"/>
              </a:ext>
            </a:extLst>
          </a:blip>
          <a:srcRect b="29810"/>
          <a:stretch/>
        </p:blipFill>
        <p:spPr bwMode="auto">
          <a:xfrm>
            <a:off x="8289213" y="1426550"/>
            <a:ext cx="2649518" cy="169232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clker.com/cliparts/d/f/7/0/11949852971136319017provette_architetto_fran_01.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3289" y="4586348"/>
            <a:ext cx="1598819" cy="163178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805199" y="5427448"/>
            <a:ext cx="30202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say; tell]</a:t>
            </a:r>
          </a:p>
        </p:txBody>
      </p:sp>
      <p:sp>
        <p:nvSpPr>
          <p:cNvPr id="16" name="TextBox 15"/>
          <p:cNvSpPr txBox="1"/>
          <p:nvPr/>
        </p:nvSpPr>
        <p:spPr>
          <a:xfrm>
            <a:off x="-265720" y="65029"/>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CI</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52819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c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ierto.wav"/>
                                        </p:tgtEl>
                                      </p:cMediaNode>
                                    </p:audio>
                                  </p:sub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5" name="ciencias.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296"/>
                                        </p:tgtEl>
                                        <p:attrNameLst>
                                          <p:attrName>style.visibility</p:attrName>
                                        </p:attrNameLst>
                                      </p:cBhvr>
                                      <p:to>
                                        <p:strVal val="visible"/>
                                      </p:to>
                                    </p:set>
                                    <p:animEffect transition="in" filter="fade">
                                      <p:cBhvr>
                                        <p:cTn id="28" dur="500"/>
                                        <p:tgtEl>
                                          <p:spTgt spid="12296"/>
                                        </p:tgtEl>
                                      </p:cBhvr>
                                    </p:animEffect>
                                  </p:childTnLst>
                                  <p:subTnLst>
                                    <p:audio>
                                      <p:cMediaNode>
                                        <p:cTn display="0" masterRel="sameClick">
                                          <p:stCondLst>
                                            <p:cond evt="begin" delay="0">
                                              <p:tn val="26"/>
                                            </p:cond>
                                          </p:stCondLst>
                                          <p:endCondLst>
                                            <p:cond evt="onStopAudio" delay="0">
                                              <p:tgtEl>
                                                <p:sldTgt/>
                                              </p:tgtEl>
                                            </p:cond>
                                          </p:endCondLst>
                                        </p:cTn>
                                        <p:tgtEl>
                                          <p:sndTgt r:embed="rId5" name="ciencias.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6" name="deci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6" name="decir.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7" name="ciudad.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290"/>
                                        </p:tgtEl>
                                        <p:attrNameLst>
                                          <p:attrName>style.visibility</p:attrName>
                                        </p:attrNameLst>
                                      </p:cBhvr>
                                      <p:to>
                                        <p:strVal val="visible"/>
                                      </p:to>
                                    </p:set>
                                    <p:animEffect transition="in" filter="fade">
                                      <p:cBhvr>
                                        <p:cTn id="48" dur="500"/>
                                        <p:tgtEl>
                                          <p:spTgt spid="12290"/>
                                        </p:tgtEl>
                                      </p:cBhvr>
                                    </p:animEffect>
                                  </p:childTnLst>
                                  <p:subTnLst>
                                    <p:audio>
                                      <p:cMediaNode>
                                        <p:cTn display="0" masterRel="sameClick">
                                          <p:stCondLst>
                                            <p:cond evt="begin" delay="0">
                                              <p:tn val="46"/>
                                            </p:cond>
                                          </p:stCondLst>
                                          <p:endCondLst>
                                            <p:cond evt="onStopAudio" delay="0">
                                              <p:tgtEl>
                                                <p:sldTgt/>
                                              </p:tgtEl>
                                            </p:cond>
                                          </p:endCondLst>
                                        </p:cTn>
                                        <p:tgtEl>
                                          <p:sndTgt r:embed="rId7" name="ciuda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80700" y="1772536"/>
            <a:ext cx="3196166" cy="286587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661674" y="2605306"/>
            <a:ext cx="283421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ci</a:t>
            </a: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erto</a:t>
            </a:r>
          </a:p>
        </p:txBody>
      </p:sp>
      <p:sp>
        <p:nvSpPr>
          <p:cNvPr id="6" name="TextBox 5"/>
          <p:cNvSpPr txBox="1"/>
          <p:nvPr/>
        </p:nvSpPr>
        <p:spPr>
          <a:xfrm>
            <a:off x="8228160" y="3942125"/>
            <a:ext cx="283421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de</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ci</a:t>
            </a: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7" name="TextBox 6"/>
          <p:cNvSpPr txBox="1"/>
          <p:nvPr/>
        </p:nvSpPr>
        <p:spPr>
          <a:xfrm>
            <a:off x="7872303" y="526693"/>
            <a:ext cx="371456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ci</a:t>
            </a: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udad</a:t>
            </a:r>
          </a:p>
        </p:txBody>
      </p:sp>
      <p:sp>
        <p:nvSpPr>
          <p:cNvPr id="8" name="TextBox 7"/>
          <p:cNvSpPr txBox="1"/>
          <p:nvPr/>
        </p:nvSpPr>
        <p:spPr>
          <a:xfrm>
            <a:off x="227440" y="3596794"/>
            <a:ext cx="38913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ci</a:t>
            </a: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encias</a:t>
            </a:r>
          </a:p>
        </p:txBody>
      </p:sp>
      <p:sp>
        <p:nvSpPr>
          <p:cNvPr id="11" name="TextBox 10"/>
          <p:cNvSpPr txBox="1"/>
          <p:nvPr/>
        </p:nvSpPr>
        <p:spPr>
          <a:xfrm>
            <a:off x="-265720" y="65029"/>
            <a:ext cx="27780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smtClean="0">
                <a:ln>
                  <a:noFill/>
                </a:ln>
                <a:solidFill>
                  <a:srgbClr val="115076"/>
                </a:solidFill>
                <a:effectLst/>
                <a:uLnTx/>
                <a:uFillTx/>
                <a:latin typeface="Century Gothic" panose="020B0502020202020204" pitchFamily="34" charset="0"/>
                <a:ea typeface="+mn-ea"/>
                <a:cs typeface="Calibri" panose="020F0502020204030204" pitchFamily="34" charset="0"/>
              </a:rPr>
              <a:t>CI</a:t>
            </a:r>
            <a:endPar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91595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cierto.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4" name="ciencias.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5" name="deci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ciudad.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subTnLst>
                                    <p:audio>
                                      <p:cMediaNode>
                                        <p:cTn display="0" masterRel="sameClick">
                                          <p:stCondLst>
                                            <p:cond evt="begin" delay="0">
                                              <p:tn val="28"/>
                                            </p:cond>
                                          </p:stCondLst>
                                          <p:endCondLst>
                                            <p:cond evt="onStopAudio" delay="0">
                                              <p:tgtEl>
                                                <p:sldTgt/>
                                              </p:tgtEl>
                                            </p:cond>
                                          </p:endCondLst>
                                        </p:cTn>
                                        <p:tgtEl>
                                          <p:sndTgt r:embed="rId7" name="c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651209"/>
          </a:xfrm>
        </p:spPr>
        <p:txBody>
          <a:bodyPr>
            <a:normAutofit/>
          </a:bodyPr>
          <a:lstStyle/>
          <a:p>
            <a:r>
              <a:rPr lang="en-GB" sz="3200" dirty="0" smtClean="0"/>
              <a:t>There are different ways to pronounce CE and CI.</a:t>
            </a:r>
            <a:endParaRPr lang="en-GB" sz="3200" dirty="0"/>
          </a:p>
        </p:txBody>
      </p:sp>
      <p:sp>
        <p:nvSpPr>
          <p:cNvPr id="4" name="Title 1"/>
          <p:cNvSpPr txBox="1">
            <a:spLocks/>
          </p:cNvSpPr>
          <p:nvPr/>
        </p:nvSpPr>
        <p:spPr>
          <a:xfrm>
            <a:off x="838200" y="1469036"/>
            <a:ext cx="10993916"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In most of Spain, the ‘c</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before ‘e’ or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i’ is pronounced like the ‘th’ in English (as you just heard).</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5" name="Title 1"/>
          <p:cNvSpPr txBox="1">
            <a:spLocks/>
          </p:cNvSpPr>
          <p:nvPr/>
        </p:nvSpPr>
        <p:spPr>
          <a:xfrm>
            <a:off x="838200" y="2700728"/>
            <a:ext cx="10515600"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In the Canary Islands and Latin America, this ‘c’ is often pronounced like an ‘s’.</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6" name="Title 1"/>
          <p:cNvSpPr txBox="1">
            <a:spLocks/>
          </p:cNvSpPr>
          <p:nvPr/>
        </p:nvSpPr>
        <p:spPr>
          <a:xfrm>
            <a:off x="838200" y="3932420"/>
            <a:ext cx="2309734"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Compare:</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7" name="Title 1"/>
          <p:cNvSpPr txBox="1">
            <a:spLocks/>
          </p:cNvSpPr>
          <p:nvPr/>
        </p:nvSpPr>
        <p:spPr>
          <a:xfrm>
            <a:off x="838200" y="4583629"/>
            <a:ext cx="2309734"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ciencias</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8" name="Title 1"/>
          <p:cNvSpPr txBox="1">
            <a:spLocks/>
          </p:cNvSpPr>
          <p:nvPr/>
        </p:nvSpPr>
        <p:spPr>
          <a:xfrm>
            <a:off x="3493956" y="4583628"/>
            <a:ext cx="3776273"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(mainland Spain)</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9" name="Title 1"/>
          <p:cNvSpPr txBox="1">
            <a:spLocks/>
          </p:cNvSpPr>
          <p:nvPr/>
        </p:nvSpPr>
        <p:spPr>
          <a:xfrm>
            <a:off x="838200" y="5234837"/>
            <a:ext cx="2309734"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ciencias</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10" name="Title 1"/>
          <p:cNvSpPr txBox="1">
            <a:spLocks/>
          </p:cNvSpPr>
          <p:nvPr/>
        </p:nvSpPr>
        <p:spPr>
          <a:xfrm>
            <a:off x="3493955" y="5234836"/>
            <a:ext cx="5710006"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(Canaries &amp; Latin America)</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12" name="Action Button: Custom 11">
            <a:hlinkClick r:id="" action="ppaction://noaction" highlightClick="1">
              <a:snd r:embed="rId3" name="ciencias.wav"/>
            </a:hlinkClick>
          </p:cNvPr>
          <p:cNvSpPr/>
          <p:nvPr/>
        </p:nvSpPr>
        <p:spPr>
          <a:xfrm>
            <a:off x="430968" y="474910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3" name="Action Button: Custom 12">
            <a:hlinkClick r:id="" action="ppaction://noaction" highlightClick="1">
              <a:snd r:embed="rId4" name="ciencias (seseo).wav"/>
            </a:hlinkClick>
          </p:cNvPr>
          <p:cNvSpPr/>
          <p:nvPr/>
        </p:nvSpPr>
        <p:spPr>
          <a:xfrm>
            <a:off x="430968" y="540031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Tree>
    <p:extLst>
      <p:ext uri="{BB962C8B-B14F-4D97-AF65-F5344CB8AC3E}">
        <p14:creationId xmlns:p14="http://schemas.microsoft.com/office/powerpoint/2010/main" val="349753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692874" y="225560"/>
          <a:ext cx="6127651" cy="6130620"/>
        </p:xfrm>
        <a:graphic>
          <a:graphicData uri="http://schemas.openxmlformats.org/drawingml/2006/table">
            <a:tbl>
              <a:tblPr firstRow="1" bandRow="1">
                <a:tableStyleId>{8A107856-5554-42FB-B03E-39F5DBC370BA}</a:tableStyleId>
              </a:tblPr>
              <a:tblGrid>
                <a:gridCol w="3009696">
                  <a:extLst>
                    <a:ext uri="{9D8B030D-6E8A-4147-A177-3AD203B41FA5}">
                      <a16:colId xmlns:a16="http://schemas.microsoft.com/office/drawing/2014/main" val="862796494"/>
                    </a:ext>
                  </a:extLst>
                </a:gridCol>
                <a:gridCol w="3117955">
                  <a:extLst>
                    <a:ext uri="{9D8B030D-6E8A-4147-A177-3AD203B41FA5}">
                      <a16:colId xmlns:a16="http://schemas.microsoft.com/office/drawing/2014/main" val="1300524604"/>
                    </a:ext>
                  </a:extLst>
                </a:gridCol>
              </a:tblGrid>
              <a:tr h="608534">
                <a:tc>
                  <a:txBody>
                    <a:bodyPr/>
                    <a:lstStyle/>
                    <a:p>
                      <a:pPr algn="ctr"/>
                      <a:r>
                        <a:rPr lang="en-GB" sz="2400" b="1" dirty="0" smtClean="0">
                          <a:solidFill>
                            <a:srgbClr val="002060"/>
                          </a:solidFill>
                          <a:latin typeface="Century Gothic" panose="020B0502020202020204" pitchFamily="34" charset="0"/>
                        </a:rPr>
                        <a:t>Latin America/Canaries </a:t>
                      </a:r>
                      <a:endParaRPr lang="en-GB" sz="2400" b="1" dirty="0">
                        <a:solidFill>
                          <a:srgbClr val="002060"/>
                        </a:solidFill>
                        <a:latin typeface="Century Gothic" panose="020B0502020202020204" pitchFamily="34" charset="0"/>
                      </a:endParaRPr>
                    </a:p>
                  </a:txBody>
                  <a:tcPr anchor="ctr"/>
                </a:tc>
                <a:tc>
                  <a:txBody>
                    <a:bodyPr/>
                    <a:lstStyle/>
                    <a:p>
                      <a:pPr algn="ctr"/>
                      <a:r>
                        <a:rPr lang="en-GB" sz="2400" b="1" dirty="0" smtClean="0">
                          <a:solidFill>
                            <a:srgbClr val="002060"/>
                          </a:solidFill>
                          <a:latin typeface="Century Gothic" panose="020B0502020202020204" pitchFamily="34" charset="0"/>
                        </a:rPr>
                        <a:t>Mainland Spain</a:t>
                      </a:r>
                      <a:endParaRPr lang="en-GB" sz="24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044628243"/>
                  </a:ext>
                </a:extLst>
              </a:tr>
              <a:tr h="530766">
                <a:tc>
                  <a:txBody>
                    <a:bodyPr/>
                    <a:lstStyle/>
                    <a:p>
                      <a:endParaRPr lang="en-GB" dirty="0">
                        <a:solidFill>
                          <a:srgbClr val="002060"/>
                        </a:solidFill>
                      </a:endParaRPr>
                    </a:p>
                  </a:txBody>
                  <a:tcPr/>
                </a:tc>
                <a:tc>
                  <a:txBody>
                    <a:bodyPr/>
                    <a:lstStyle/>
                    <a:p>
                      <a:endParaRPr lang="en-GB" dirty="0">
                        <a:solidFill>
                          <a:srgbClr val="002060"/>
                        </a:solidFill>
                      </a:endParaRPr>
                    </a:p>
                  </a:txBody>
                  <a:tcPr/>
                </a:tc>
                <a:extLst>
                  <a:ext uri="{0D108BD9-81ED-4DB2-BD59-A6C34878D82A}">
                    <a16:rowId xmlns:a16="http://schemas.microsoft.com/office/drawing/2014/main" val="3607598778"/>
                  </a:ext>
                </a:extLst>
              </a:tr>
              <a:tr h="530766">
                <a:tc>
                  <a:txBody>
                    <a:bodyPr/>
                    <a:lstStyle/>
                    <a:p>
                      <a:endParaRPr lang="en-GB" dirty="0">
                        <a:solidFill>
                          <a:srgbClr val="002060"/>
                        </a:solidFill>
                      </a:endParaRPr>
                    </a:p>
                  </a:txBody>
                  <a:tcPr/>
                </a:tc>
                <a:tc>
                  <a:txBody>
                    <a:bodyPr/>
                    <a:lstStyle/>
                    <a:p>
                      <a:endParaRPr lang="en-GB" dirty="0">
                        <a:solidFill>
                          <a:srgbClr val="002060"/>
                        </a:solidFill>
                      </a:endParaRPr>
                    </a:p>
                  </a:txBody>
                  <a:tcPr/>
                </a:tc>
                <a:extLst>
                  <a:ext uri="{0D108BD9-81ED-4DB2-BD59-A6C34878D82A}">
                    <a16:rowId xmlns:a16="http://schemas.microsoft.com/office/drawing/2014/main" val="2462903717"/>
                  </a:ext>
                </a:extLst>
              </a:tr>
              <a:tr h="530766">
                <a:tc>
                  <a:txBody>
                    <a:bodyPr/>
                    <a:lstStyle/>
                    <a:p>
                      <a:endParaRPr lang="en-GB" dirty="0">
                        <a:solidFill>
                          <a:srgbClr val="002060"/>
                        </a:solidFill>
                      </a:endParaRPr>
                    </a:p>
                  </a:txBody>
                  <a:tcPr/>
                </a:tc>
                <a:tc>
                  <a:txBody>
                    <a:bodyPr/>
                    <a:lstStyle/>
                    <a:p>
                      <a:endParaRPr lang="en-GB" dirty="0">
                        <a:solidFill>
                          <a:srgbClr val="002060"/>
                        </a:solidFill>
                      </a:endParaRPr>
                    </a:p>
                  </a:txBody>
                  <a:tcPr/>
                </a:tc>
                <a:extLst>
                  <a:ext uri="{0D108BD9-81ED-4DB2-BD59-A6C34878D82A}">
                    <a16:rowId xmlns:a16="http://schemas.microsoft.com/office/drawing/2014/main" val="1543922647"/>
                  </a:ext>
                </a:extLst>
              </a:tr>
              <a:tr h="530766">
                <a:tc>
                  <a:txBody>
                    <a:bodyPr/>
                    <a:lstStyle/>
                    <a:p>
                      <a:endParaRPr lang="en-GB">
                        <a:solidFill>
                          <a:srgbClr val="002060"/>
                        </a:solidFill>
                      </a:endParaRPr>
                    </a:p>
                  </a:txBody>
                  <a:tcPr/>
                </a:tc>
                <a:tc>
                  <a:txBody>
                    <a:bodyPr/>
                    <a:lstStyle/>
                    <a:p>
                      <a:endParaRPr lang="en-GB">
                        <a:solidFill>
                          <a:srgbClr val="002060"/>
                        </a:solidFill>
                      </a:endParaRPr>
                    </a:p>
                  </a:txBody>
                  <a:tcPr/>
                </a:tc>
                <a:extLst>
                  <a:ext uri="{0D108BD9-81ED-4DB2-BD59-A6C34878D82A}">
                    <a16:rowId xmlns:a16="http://schemas.microsoft.com/office/drawing/2014/main" val="3080627764"/>
                  </a:ext>
                </a:extLst>
              </a:tr>
              <a:tr h="530766">
                <a:tc>
                  <a:txBody>
                    <a:bodyPr/>
                    <a:lstStyle/>
                    <a:p>
                      <a:endParaRPr lang="en-GB" dirty="0">
                        <a:solidFill>
                          <a:srgbClr val="002060"/>
                        </a:solidFill>
                      </a:endParaRPr>
                    </a:p>
                  </a:txBody>
                  <a:tcPr/>
                </a:tc>
                <a:tc>
                  <a:txBody>
                    <a:bodyPr/>
                    <a:lstStyle/>
                    <a:p>
                      <a:endParaRPr lang="en-GB" dirty="0">
                        <a:solidFill>
                          <a:srgbClr val="002060"/>
                        </a:solidFill>
                      </a:endParaRPr>
                    </a:p>
                  </a:txBody>
                  <a:tcPr/>
                </a:tc>
                <a:extLst>
                  <a:ext uri="{0D108BD9-81ED-4DB2-BD59-A6C34878D82A}">
                    <a16:rowId xmlns:a16="http://schemas.microsoft.com/office/drawing/2014/main" val="3892411528"/>
                  </a:ext>
                </a:extLst>
              </a:tr>
              <a:tr h="530766">
                <a:tc>
                  <a:txBody>
                    <a:bodyPr/>
                    <a:lstStyle/>
                    <a:p>
                      <a:endParaRPr lang="en-GB" dirty="0">
                        <a:solidFill>
                          <a:srgbClr val="002060"/>
                        </a:solidFill>
                      </a:endParaRPr>
                    </a:p>
                  </a:txBody>
                  <a:tcPr/>
                </a:tc>
                <a:tc>
                  <a:txBody>
                    <a:bodyPr/>
                    <a:lstStyle/>
                    <a:p>
                      <a:endParaRPr lang="en-GB" dirty="0">
                        <a:solidFill>
                          <a:srgbClr val="002060"/>
                        </a:solidFill>
                      </a:endParaRPr>
                    </a:p>
                  </a:txBody>
                  <a:tcPr/>
                </a:tc>
                <a:extLst>
                  <a:ext uri="{0D108BD9-81ED-4DB2-BD59-A6C34878D82A}">
                    <a16:rowId xmlns:a16="http://schemas.microsoft.com/office/drawing/2014/main" val="2306954587"/>
                  </a:ext>
                </a:extLst>
              </a:tr>
              <a:tr h="530766">
                <a:tc>
                  <a:txBody>
                    <a:bodyPr/>
                    <a:lstStyle/>
                    <a:p>
                      <a:endParaRPr lang="en-GB" dirty="0">
                        <a:solidFill>
                          <a:srgbClr val="002060"/>
                        </a:solidFill>
                      </a:endParaRPr>
                    </a:p>
                  </a:txBody>
                  <a:tcPr/>
                </a:tc>
                <a:tc>
                  <a:txBody>
                    <a:bodyPr/>
                    <a:lstStyle/>
                    <a:p>
                      <a:endParaRPr lang="en-GB" dirty="0">
                        <a:solidFill>
                          <a:srgbClr val="002060"/>
                        </a:solidFill>
                      </a:endParaRPr>
                    </a:p>
                  </a:txBody>
                  <a:tcPr/>
                </a:tc>
                <a:extLst>
                  <a:ext uri="{0D108BD9-81ED-4DB2-BD59-A6C34878D82A}">
                    <a16:rowId xmlns:a16="http://schemas.microsoft.com/office/drawing/2014/main" val="2200440237"/>
                  </a:ext>
                </a:extLst>
              </a:tr>
              <a:tr h="530766">
                <a:tc>
                  <a:txBody>
                    <a:bodyPr/>
                    <a:lstStyle/>
                    <a:p>
                      <a:endParaRPr lang="en-GB" dirty="0">
                        <a:solidFill>
                          <a:srgbClr val="002060"/>
                        </a:solidFill>
                      </a:endParaRPr>
                    </a:p>
                  </a:txBody>
                  <a:tcPr/>
                </a:tc>
                <a:tc>
                  <a:txBody>
                    <a:bodyPr/>
                    <a:lstStyle/>
                    <a:p>
                      <a:endParaRPr lang="en-GB" dirty="0">
                        <a:solidFill>
                          <a:srgbClr val="002060"/>
                        </a:solidFill>
                      </a:endParaRPr>
                    </a:p>
                  </a:txBody>
                  <a:tcPr/>
                </a:tc>
                <a:extLst>
                  <a:ext uri="{0D108BD9-81ED-4DB2-BD59-A6C34878D82A}">
                    <a16:rowId xmlns:a16="http://schemas.microsoft.com/office/drawing/2014/main" val="3503580831"/>
                  </a:ext>
                </a:extLst>
              </a:tr>
              <a:tr h="530766">
                <a:tc>
                  <a:txBody>
                    <a:bodyPr/>
                    <a:lstStyle/>
                    <a:p>
                      <a:endParaRPr lang="en-GB" dirty="0">
                        <a:solidFill>
                          <a:srgbClr val="002060"/>
                        </a:solidFill>
                      </a:endParaRPr>
                    </a:p>
                  </a:txBody>
                  <a:tcPr/>
                </a:tc>
                <a:tc>
                  <a:txBody>
                    <a:bodyPr/>
                    <a:lstStyle/>
                    <a:p>
                      <a:endParaRPr lang="en-GB" dirty="0">
                        <a:solidFill>
                          <a:srgbClr val="002060"/>
                        </a:solidFill>
                      </a:endParaRPr>
                    </a:p>
                  </a:txBody>
                  <a:tcPr/>
                </a:tc>
                <a:extLst>
                  <a:ext uri="{0D108BD9-81ED-4DB2-BD59-A6C34878D82A}">
                    <a16:rowId xmlns:a16="http://schemas.microsoft.com/office/drawing/2014/main" val="570968550"/>
                  </a:ext>
                </a:extLst>
              </a:tr>
              <a:tr h="530766">
                <a:tc>
                  <a:txBody>
                    <a:bodyPr/>
                    <a:lstStyle/>
                    <a:p>
                      <a:endParaRPr lang="en-GB" dirty="0">
                        <a:solidFill>
                          <a:srgbClr val="002060"/>
                        </a:solidFill>
                      </a:endParaRPr>
                    </a:p>
                  </a:txBody>
                  <a:tcPr/>
                </a:tc>
                <a:tc>
                  <a:txBody>
                    <a:bodyPr/>
                    <a:lstStyle/>
                    <a:p>
                      <a:endParaRPr lang="en-GB" dirty="0">
                        <a:solidFill>
                          <a:srgbClr val="002060"/>
                        </a:solidFill>
                      </a:endParaRPr>
                    </a:p>
                  </a:txBody>
                  <a:tcPr/>
                </a:tc>
                <a:extLst>
                  <a:ext uri="{0D108BD9-81ED-4DB2-BD59-A6C34878D82A}">
                    <a16:rowId xmlns:a16="http://schemas.microsoft.com/office/drawing/2014/main" val="2729377403"/>
                  </a:ext>
                </a:extLst>
              </a:tr>
            </a:tbl>
          </a:graphicData>
        </a:graphic>
      </p:graphicFrame>
      <p:sp>
        <p:nvSpPr>
          <p:cNvPr id="7" name="Action Button: Custom 6">
            <a:hlinkClick r:id="" action="ppaction://noaction" highlightClick="1">
              <a:snd r:embed="rId3" name="doce (seseo).wav"/>
            </a:hlinkClick>
          </p:cNvPr>
          <p:cNvSpPr/>
          <p:nvPr/>
        </p:nvSpPr>
        <p:spPr>
          <a:xfrm>
            <a:off x="219142" y="108910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8" name="Action Button: Custom 7">
            <a:hlinkClick r:id="" action="ppaction://noaction" highlightClick="1">
              <a:snd r:embed="rId4" name="ciencias.wav"/>
            </a:hlinkClick>
          </p:cNvPr>
          <p:cNvSpPr/>
          <p:nvPr/>
        </p:nvSpPr>
        <p:spPr>
          <a:xfrm>
            <a:off x="219141" y="164145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9" name="Action Button: Custom 8">
            <a:hlinkClick r:id="" action="ppaction://noaction" highlightClick="1">
              <a:snd r:embed="rId5" name="decir (seseo).wav"/>
            </a:hlinkClick>
          </p:cNvPr>
          <p:cNvSpPr/>
          <p:nvPr/>
        </p:nvSpPr>
        <p:spPr>
          <a:xfrm>
            <a:off x="203776" y="214612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0" name="Action Button: Custom 9">
            <a:hlinkClick r:id="" action="ppaction://noaction" highlightClick="1">
              <a:snd r:embed="rId6" name="necesario (seseo).wav"/>
            </a:hlinkClick>
          </p:cNvPr>
          <p:cNvSpPr/>
          <p:nvPr/>
        </p:nvSpPr>
        <p:spPr>
          <a:xfrm>
            <a:off x="203776" y="269832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1" name="Action Button: Custom 10">
            <a:hlinkClick r:id="" action="ppaction://noaction" highlightClick="1">
              <a:snd r:embed="rId7" name="cine.wav"/>
            </a:hlinkClick>
          </p:cNvPr>
          <p:cNvSpPr/>
          <p:nvPr/>
        </p:nvSpPr>
        <p:spPr>
          <a:xfrm>
            <a:off x="190615" y="321636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2" name="Action Button: Custom 11">
            <a:hlinkClick r:id="" action="ppaction://noaction" highlightClick="1">
              <a:snd r:embed="rId8" name="diciembre.wav"/>
            </a:hlinkClick>
          </p:cNvPr>
          <p:cNvSpPr/>
          <p:nvPr/>
        </p:nvSpPr>
        <p:spPr>
          <a:xfrm>
            <a:off x="190615" y="3747160"/>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3" name="Action Button: Custom 12">
            <a:hlinkClick r:id="" action="ppaction://noaction" highlightClick="1">
              <a:snd r:embed="rId9" name="necesitar.wav"/>
            </a:hlinkClick>
          </p:cNvPr>
          <p:cNvSpPr/>
          <p:nvPr/>
        </p:nvSpPr>
        <p:spPr>
          <a:xfrm>
            <a:off x="190615" y="426519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4" name="Action Button: Custom 13">
            <a:hlinkClick r:id="" action="ppaction://noaction" highlightClick="1">
              <a:snd r:embed="rId10" name="centro (seseo).wav"/>
            </a:hlinkClick>
          </p:cNvPr>
          <p:cNvSpPr/>
          <p:nvPr/>
        </p:nvSpPr>
        <p:spPr>
          <a:xfrm>
            <a:off x="190615" y="481329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15" name="Action Button: Custom 14">
            <a:hlinkClick r:id="" action="ppaction://noaction" highlightClick="1">
              <a:snd r:embed="rId11" name="ciudad.wav"/>
            </a:hlinkClick>
          </p:cNvPr>
          <p:cNvSpPr/>
          <p:nvPr/>
        </p:nvSpPr>
        <p:spPr>
          <a:xfrm>
            <a:off x="190615" y="536140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16" name="Action Button: Custom 15">
            <a:hlinkClick r:id="" action="ppaction://noaction" highlightClick="1">
              <a:snd r:embed="rId12" name="cierto.wav"/>
            </a:hlinkClick>
          </p:cNvPr>
          <p:cNvSpPr/>
          <p:nvPr/>
        </p:nvSpPr>
        <p:spPr>
          <a:xfrm>
            <a:off x="203776" y="589220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44" name="Title 1"/>
          <p:cNvSpPr>
            <a:spLocks noGrp="1"/>
          </p:cNvSpPr>
          <p:nvPr>
            <p:ph type="title"/>
          </p:nvPr>
        </p:nvSpPr>
        <p:spPr>
          <a:xfrm>
            <a:off x="6967299" y="1362148"/>
            <a:ext cx="5224701" cy="1282676"/>
          </a:xfrm>
        </p:spPr>
        <p:txBody>
          <a:bodyPr>
            <a:noAutofit/>
          </a:bodyPr>
          <a:lstStyle/>
          <a:p>
            <a:pPr>
              <a:lnSpc>
                <a:spcPct val="150000"/>
              </a:lnSpc>
            </a:pPr>
            <a:r>
              <a:rPr lang="en-GB" sz="2800" dirty="0" smtClean="0">
                <a:solidFill>
                  <a:srgbClr val="002060"/>
                </a:solidFill>
              </a:rPr>
              <a:t>Is the pronunciation more likely to be mainland Spain or Latin America / Canaries?</a:t>
            </a:r>
            <a:r>
              <a:rPr lang="en-GB" sz="2800" dirty="0">
                <a:solidFill>
                  <a:srgbClr val="002060"/>
                </a:solidFill>
              </a:rPr>
              <a:t/>
            </a:r>
            <a:br>
              <a:rPr lang="en-GB" sz="2800" dirty="0">
                <a:solidFill>
                  <a:srgbClr val="002060"/>
                </a:solidFill>
              </a:rPr>
            </a:br>
            <a:r>
              <a:rPr lang="en-GB" sz="2800" dirty="0">
                <a:solidFill>
                  <a:srgbClr val="002060"/>
                </a:solidFill>
              </a:rPr>
              <a:t/>
            </a:r>
            <a:br>
              <a:rPr lang="en-GB" sz="2800" dirty="0">
                <a:solidFill>
                  <a:srgbClr val="002060"/>
                </a:solidFill>
              </a:rPr>
            </a:br>
            <a:r>
              <a:rPr lang="en-GB" sz="2800" dirty="0" smtClean="0">
                <a:solidFill>
                  <a:srgbClr val="002060"/>
                </a:solidFill>
              </a:rPr>
              <a:t> </a:t>
            </a:r>
            <a:r>
              <a:rPr lang="en-GB" sz="2800" dirty="0">
                <a:solidFill>
                  <a:srgbClr val="002060"/>
                </a:solidFill>
              </a:rPr>
              <a:t/>
            </a:r>
            <a:br>
              <a:rPr lang="en-GB" sz="2800" dirty="0">
                <a:solidFill>
                  <a:srgbClr val="002060"/>
                </a:solidFill>
              </a:rPr>
            </a:br>
            <a:endParaRPr lang="en-GB" sz="2800" dirty="0">
              <a:solidFill>
                <a:srgbClr val="002060"/>
              </a:solidFill>
            </a:endParaRPr>
          </a:p>
        </p:txBody>
      </p:sp>
      <p:sp>
        <p:nvSpPr>
          <p:cNvPr id="17" name="Title 1"/>
          <p:cNvSpPr txBox="1">
            <a:spLocks/>
          </p:cNvSpPr>
          <p:nvPr/>
        </p:nvSpPr>
        <p:spPr>
          <a:xfrm>
            <a:off x="6967299" y="2895274"/>
            <a:ext cx="5043759" cy="12826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j-ea"/>
                <a:cs typeface="+mj-cs"/>
              </a:rPr>
              <a:t>Listen and tick the most likely answer.</a:t>
            </a:r>
            <a:b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j-ea"/>
                <a:cs typeface="+mj-cs"/>
              </a:rPr>
            </a:b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j-ea"/>
                <a:cs typeface="+mj-cs"/>
              </a:rPr>
              <a:t> </a:t>
            </a:r>
            <a:b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j-ea"/>
                <a:cs typeface="+mj-cs"/>
              </a:rPr>
            </a:b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18" name="Picture 17"/>
          <p:cNvPicPr/>
          <p:nvPr/>
        </p:nvPicPr>
        <p:blipFill rotWithShape="1">
          <a:blip r:embed="rId13">
            <a:extLst>
              <a:ext uri="{28A0092B-C50C-407E-A947-70E740481C1C}">
                <a14:useLocalDpi xmlns:a14="http://schemas.microsoft.com/office/drawing/2010/main" val="0"/>
              </a:ext>
            </a:extLst>
          </a:blip>
          <a:srcRect l="23820" t="28560" r="36927" b="25153"/>
          <a:stretch/>
        </p:blipFill>
        <p:spPr bwMode="auto">
          <a:xfrm>
            <a:off x="7630634" y="3536612"/>
            <a:ext cx="3898030" cy="2605044"/>
          </a:xfrm>
          <a:prstGeom prst="rect">
            <a:avLst/>
          </a:prstGeom>
          <a:ln>
            <a:noFill/>
          </a:ln>
          <a:extLst>
            <a:ext uri="{53640926-AAD7-44D8-BBD7-CCE9431645EC}">
              <a14:shadowObscured xmlns:a14="http://schemas.microsoft.com/office/drawing/2010/main"/>
            </a:ext>
          </a:extLst>
        </p:spPr>
      </p:pic>
      <p:pic>
        <p:nvPicPr>
          <p:cNvPr id="20" name="Picture 2" descr="http://www.clker.com/cliparts/j/p/l/D/8/K/green-tick-m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10306" y="1104963"/>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clker.com/cliparts/j/p/l/D/8/K/green-tick-m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39735" y="164145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clker.com/cliparts/j/p/l/D/8/K/green-tick-m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10306" y="2145063"/>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clker.com/cliparts/j/p/l/D/8/K/green-tick-m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10306" y="2718648"/>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clker.com/cliparts/j/p/l/D/8/K/green-tick-m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39735" y="3254485"/>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clker.com/cliparts/j/p/l/D/8/K/green-tick-m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10306" y="3774835"/>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clker.com/cliparts/j/p/l/D/8/K/green-tick-m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39735" y="4265195"/>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www.clker.com/cliparts/j/p/l/D/8/K/green-tick-m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10306" y="4839134"/>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ww.clker.com/cliparts/j/p/l/D/8/K/green-tick-m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39735" y="5329943"/>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clker.com/cliparts/j/p/l/D/8/K/green-tick-m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39735" y="5843061"/>
            <a:ext cx="422268" cy="44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17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Custom 6">
            <a:hlinkClick r:id="" action="ppaction://noaction" highlightClick="1">
              <a:snd r:embed="rId3" name="ciudad (seseo).wav"/>
            </a:hlinkClick>
          </p:cNvPr>
          <p:cNvSpPr/>
          <p:nvPr/>
        </p:nvSpPr>
        <p:spPr>
          <a:xfrm>
            <a:off x="698780" y="202794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8" name="Action Button: Custom 7">
            <a:hlinkClick r:id="" action="ppaction://noaction" highlightClick="1">
              <a:snd r:embed="rId4" name="centro (seseo).wav"/>
            </a:hlinkClick>
          </p:cNvPr>
          <p:cNvSpPr/>
          <p:nvPr/>
        </p:nvSpPr>
        <p:spPr>
          <a:xfrm>
            <a:off x="695067" y="295676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9" name="Action Button: Custom 8">
            <a:hlinkClick r:id="" action="ppaction://noaction" highlightClick="1">
              <a:snd r:embed="rId5" name="decir (seseo).wav"/>
            </a:hlinkClick>
          </p:cNvPr>
          <p:cNvSpPr/>
          <p:nvPr/>
        </p:nvSpPr>
        <p:spPr>
          <a:xfrm>
            <a:off x="695067" y="388557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10" name="Action Button: Custom 9">
            <a:hlinkClick r:id="" action="ppaction://noaction" highlightClick="1">
              <a:snd r:embed="rId6" name="necesitar.wav"/>
            </a:hlinkClick>
          </p:cNvPr>
          <p:cNvSpPr/>
          <p:nvPr/>
        </p:nvSpPr>
        <p:spPr>
          <a:xfrm>
            <a:off x="695067" y="481439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11" name="Action Button: Custom 10">
            <a:hlinkClick r:id="" action="ppaction://noaction" highlightClick="1">
              <a:snd r:embed="rId7" name="ciencias (seseo).wav"/>
            </a:hlinkClick>
          </p:cNvPr>
          <p:cNvSpPr/>
          <p:nvPr/>
        </p:nvSpPr>
        <p:spPr>
          <a:xfrm>
            <a:off x="713792" y="574321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12" name="Action Button: Custom 11">
            <a:hlinkClick r:id="" action="ppaction://noaction" highlightClick="1">
              <a:snd r:embed="rId8" name="doce (seseo).wav"/>
            </a:hlinkClick>
          </p:cNvPr>
          <p:cNvSpPr/>
          <p:nvPr/>
        </p:nvSpPr>
        <p:spPr>
          <a:xfrm>
            <a:off x="7188735" y="2103908"/>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14" name="Action Button: Custom 13">
            <a:hlinkClick r:id="" action="ppaction://noaction" highlightClick="1">
              <a:snd r:embed="rId9" name="necesario (seseo).wav"/>
            </a:hlinkClick>
          </p:cNvPr>
          <p:cNvSpPr/>
          <p:nvPr/>
        </p:nvSpPr>
        <p:spPr>
          <a:xfrm>
            <a:off x="7189217" y="304890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7</a:t>
            </a:r>
            <a:endParaRPr lang="en-GB" sz="2000" b="1" dirty="0">
              <a:latin typeface="Century Gothic" panose="020B0502020202020204" pitchFamily="34" charset="0"/>
            </a:endParaRPr>
          </a:p>
        </p:txBody>
      </p:sp>
      <p:sp>
        <p:nvSpPr>
          <p:cNvPr id="16" name="Action Button: Custom 15">
            <a:hlinkClick r:id="" action="ppaction://noaction" highlightClick="1">
              <a:snd r:embed="rId10" name="diciembre.wav"/>
            </a:hlinkClick>
          </p:cNvPr>
          <p:cNvSpPr/>
          <p:nvPr/>
        </p:nvSpPr>
        <p:spPr>
          <a:xfrm>
            <a:off x="7188735" y="393159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8</a:t>
            </a:r>
            <a:endParaRPr lang="en-GB" b="1" dirty="0">
              <a:latin typeface="Century Gothic" panose="020B0502020202020204" pitchFamily="34" charset="0"/>
            </a:endParaRPr>
          </a:p>
        </p:txBody>
      </p:sp>
      <p:sp>
        <p:nvSpPr>
          <p:cNvPr id="44" name="Title 1"/>
          <p:cNvSpPr>
            <a:spLocks noGrp="1"/>
          </p:cNvSpPr>
          <p:nvPr>
            <p:ph type="title"/>
          </p:nvPr>
        </p:nvSpPr>
        <p:spPr>
          <a:xfrm>
            <a:off x="1875646" y="357937"/>
            <a:ext cx="8906565" cy="1282676"/>
          </a:xfrm>
        </p:spPr>
        <p:txBody>
          <a:bodyPr>
            <a:noAutofit/>
          </a:bodyPr>
          <a:lstStyle/>
          <a:p>
            <a:pPr algn="ctr">
              <a:lnSpc>
                <a:spcPct val="150000"/>
              </a:lnSpc>
            </a:pPr>
            <a:r>
              <a:rPr lang="en-GB" sz="3600" dirty="0" err="1" smtClean="0">
                <a:solidFill>
                  <a:srgbClr val="002060"/>
                </a:solidFill>
              </a:rPr>
              <a:t>Escucha</a:t>
            </a:r>
            <a:r>
              <a:rPr lang="en-GB" sz="3600" dirty="0" smtClean="0">
                <a:solidFill>
                  <a:srgbClr val="002060"/>
                </a:solidFill>
              </a:rPr>
              <a:t> y escribe las </a:t>
            </a:r>
            <a:r>
              <a:rPr lang="en-GB" sz="3600" dirty="0" err="1" smtClean="0">
                <a:solidFill>
                  <a:srgbClr val="002060"/>
                </a:solidFill>
              </a:rPr>
              <a:t>letras</a:t>
            </a:r>
            <a:r>
              <a:rPr lang="en-GB" sz="3600" dirty="0" smtClean="0">
                <a:solidFill>
                  <a:srgbClr val="002060"/>
                </a:solidFill>
              </a:rPr>
              <a:t>.</a:t>
            </a:r>
            <a:endParaRPr lang="en-GB" sz="3600" dirty="0">
              <a:solidFill>
                <a:srgbClr val="002060"/>
              </a:solidFill>
            </a:endParaRPr>
          </a:p>
        </p:txBody>
      </p:sp>
      <p:sp>
        <p:nvSpPr>
          <p:cNvPr id="45" name="TextBox 44"/>
          <p:cNvSpPr txBox="1"/>
          <p:nvPr/>
        </p:nvSpPr>
        <p:spPr>
          <a:xfrm>
            <a:off x="1532926" y="1760054"/>
            <a:ext cx="3043005" cy="769441"/>
          </a:xfrm>
          <a:prstGeom prst="rect">
            <a:avLst/>
          </a:prstGeom>
          <a:noFill/>
        </p:spPr>
        <p:txBody>
          <a:bodyPr wrap="square" rtlCol="0">
            <a:spAutoFit/>
          </a:bodyPr>
          <a:lstStyle/>
          <a:p>
            <a:r>
              <a:rPr lang="en-GB" sz="4400" dirty="0" smtClean="0">
                <a:solidFill>
                  <a:srgbClr val="002060"/>
                </a:solidFill>
                <a:latin typeface="Century Gothic" panose="020B0502020202020204" pitchFamily="34" charset="0"/>
              </a:rPr>
              <a:t>__udad</a:t>
            </a:r>
            <a:endParaRPr lang="en-GB" sz="4400" dirty="0">
              <a:solidFill>
                <a:srgbClr val="002060"/>
              </a:solidFill>
              <a:latin typeface="Century Gothic" panose="020B0502020202020204" pitchFamily="34" charset="0"/>
            </a:endParaRPr>
          </a:p>
        </p:txBody>
      </p:sp>
      <p:sp>
        <p:nvSpPr>
          <p:cNvPr id="46" name="TextBox 45"/>
          <p:cNvSpPr txBox="1"/>
          <p:nvPr/>
        </p:nvSpPr>
        <p:spPr>
          <a:xfrm>
            <a:off x="1486669" y="2768378"/>
            <a:ext cx="2443397" cy="769441"/>
          </a:xfrm>
          <a:prstGeom prst="rect">
            <a:avLst/>
          </a:prstGeom>
          <a:noFill/>
        </p:spPr>
        <p:txBody>
          <a:bodyPr wrap="square" rtlCol="0">
            <a:spAutoFit/>
          </a:bodyPr>
          <a:lstStyle/>
          <a:p>
            <a:r>
              <a:rPr lang="en-GB" sz="4400" dirty="0" smtClean="0">
                <a:solidFill>
                  <a:srgbClr val="002060"/>
                </a:solidFill>
                <a:latin typeface="Century Gothic" panose="020B0502020202020204" pitchFamily="34" charset="0"/>
              </a:rPr>
              <a:t>___ntro</a:t>
            </a:r>
            <a:endParaRPr lang="en-GB" sz="4400" dirty="0">
              <a:solidFill>
                <a:srgbClr val="002060"/>
              </a:solidFill>
              <a:latin typeface="Century Gothic" panose="020B0502020202020204" pitchFamily="34" charset="0"/>
            </a:endParaRPr>
          </a:p>
        </p:txBody>
      </p:sp>
      <p:sp>
        <p:nvSpPr>
          <p:cNvPr id="47" name="TextBox 46"/>
          <p:cNvSpPr txBox="1"/>
          <p:nvPr/>
        </p:nvSpPr>
        <p:spPr>
          <a:xfrm>
            <a:off x="1443973" y="3739137"/>
            <a:ext cx="2443397" cy="769441"/>
          </a:xfrm>
          <a:prstGeom prst="rect">
            <a:avLst/>
          </a:prstGeom>
          <a:noFill/>
        </p:spPr>
        <p:txBody>
          <a:bodyPr wrap="square" rtlCol="0">
            <a:spAutoFit/>
          </a:bodyPr>
          <a:lstStyle/>
          <a:p>
            <a:r>
              <a:rPr lang="en-GB" sz="4400" dirty="0" smtClean="0">
                <a:solidFill>
                  <a:srgbClr val="002060"/>
                </a:solidFill>
                <a:latin typeface="Century Gothic" panose="020B0502020202020204" pitchFamily="34" charset="0"/>
              </a:rPr>
              <a:t>de__r</a:t>
            </a:r>
            <a:endParaRPr lang="en-GB" sz="4400" dirty="0">
              <a:solidFill>
                <a:srgbClr val="002060"/>
              </a:solidFill>
              <a:latin typeface="Century Gothic" panose="020B0502020202020204" pitchFamily="34" charset="0"/>
            </a:endParaRPr>
          </a:p>
        </p:txBody>
      </p:sp>
      <p:sp>
        <p:nvSpPr>
          <p:cNvPr id="48" name="TextBox 47"/>
          <p:cNvSpPr txBox="1"/>
          <p:nvPr/>
        </p:nvSpPr>
        <p:spPr>
          <a:xfrm>
            <a:off x="1444731" y="4622761"/>
            <a:ext cx="3147937" cy="769441"/>
          </a:xfrm>
          <a:prstGeom prst="rect">
            <a:avLst/>
          </a:prstGeom>
          <a:noFill/>
        </p:spPr>
        <p:txBody>
          <a:bodyPr wrap="square" rtlCol="0">
            <a:spAutoFit/>
          </a:bodyPr>
          <a:lstStyle/>
          <a:p>
            <a:r>
              <a:rPr lang="en-GB" sz="4400" dirty="0" smtClean="0">
                <a:solidFill>
                  <a:srgbClr val="002060"/>
                </a:solidFill>
                <a:latin typeface="Century Gothic" panose="020B0502020202020204" pitchFamily="34" charset="0"/>
              </a:rPr>
              <a:t>ne___sitar</a:t>
            </a:r>
            <a:endParaRPr lang="en-GB" sz="4400" dirty="0">
              <a:solidFill>
                <a:srgbClr val="002060"/>
              </a:solidFill>
              <a:latin typeface="Century Gothic" panose="020B0502020202020204" pitchFamily="34" charset="0"/>
            </a:endParaRPr>
          </a:p>
        </p:txBody>
      </p:sp>
      <p:sp>
        <p:nvSpPr>
          <p:cNvPr id="49" name="TextBox 48"/>
          <p:cNvSpPr txBox="1"/>
          <p:nvPr/>
        </p:nvSpPr>
        <p:spPr>
          <a:xfrm>
            <a:off x="1374436" y="5573908"/>
            <a:ext cx="3147937" cy="769441"/>
          </a:xfrm>
          <a:prstGeom prst="rect">
            <a:avLst/>
          </a:prstGeom>
          <a:noFill/>
        </p:spPr>
        <p:txBody>
          <a:bodyPr wrap="square" rtlCol="0">
            <a:spAutoFit/>
          </a:bodyPr>
          <a:lstStyle/>
          <a:p>
            <a:r>
              <a:rPr lang="en-GB" sz="4400" dirty="0" smtClean="0">
                <a:solidFill>
                  <a:srgbClr val="002060"/>
                </a:solidFill>
                <a:latin typeface="Century Gothic" panose="020B0502020202020204" pitchFamily="34" charset="0"/>
              </a:rPr>
              <a:t>__</a:t>
            </a:r>
            <a:r>
              <a:rPr lang="en-GB" sz="4400" dirty="0" err="1" smtClean="0">
                <a:solidFill>
                  <a:srgbClr val="002060"/>
                </a:solidFill>
                <a:latin typeface="Century Gothic" panose="020B0502020202020204" pitchFamily="34" charset="0"/>
              </a:rPr>
              <a:t>en__as</a:t>
            </a:r>
            <a:endParaRPr lang="en-GB" sz="4400" dirty="0">
              <a:solidFill>
                <a:srgbClr val="002060"/>
              </a:solidFill>
              <a:latin typeface="Century Gothic" panose="020B0502020202020204" pitchFamily="34" charset="0"/>
            </a:endParaRPr>
          </a:p>
        </p:txBody>
      </p:sp>
      <p:sp>
        <p:nvSpPr>
          <p:cNvPr id="50" name="TextBox 49"/>
          <p:cNvSpPr txBox="1"/>
          <p:nvPr/>
        </p:nvSpPr>
        <p:spPr>
          <a:xfrm>
            <a:off x="7880513" y="1879312"/>
            <a:ext cx="3147937" cy="769441"/>
          </a:xfrm>
          <a:prstGeom prst="rect">
            <a:avLst/>
          </a:prstGeom>
          <a:noFill/>
        </p:spPr>
        <p:txBody>
          <a:bodyPr wrap="square" rtlCol="0">
            <a:spAutoFit/>
          </a:bodyPr>
          <a:lstStyle/>
          <a:p>
            <a:r>
              <a:rPr lang="en-GB" sz="4400" dirty="0" smtClean="0">
                <a:solidFill>
                  <a:srgbClr val="002060"/>
                </a:solidFill>
                <a:latin typeface="Century Gothic" panose="020B0502020202020204" pitchFamily="34" charset="0"/>
              </a:rPr>
              <a:t>do__</a:t>
            </a:r>
            <a:endParaRPr lang="en-GB" sz="4400" dirty="0">
              <a:solidFill>
                <a:srgbClr val="002060"/>
              </a:solidFill>
              <a:latin typeface="Century Gothic" panose="020B0502020202020204" pitchFamily="34" charset="0"/>
            </a:endParaRPr>
          </a:p>
        </p:txBody>
      </p:sp>
      <p:sp>
        <p:nvSpPr>
          <p:cNvPr id="51" name="TextBox 50"/>
          <p:cNvSpPr txBox="1"/>
          <p:nvPr/>
        </p:nvSpPr>
        <p:spPr>
          <a:xfrm>
            <a:off x="4522373" y="77254"/>
            <a:ext cx="2803161" cy="769441"/>
          </a:xfrm>
          <a:prstGeom prst="rect">
            <a:avLst/>
          </a:prstGeom>
          <a:noFill/>
        </p:spPr>
        <p:txBody>
          <a:bodyPr wrap="square" rtlCol="0">
            <a:spAutoFit/>
          </a:bodyPr>
          <a:lstStyle/>
          <a:p>
            <a:r>
              <a:rPr lang="en-GB" sz="4400" b="1" dirty="0" smtClean="0">
                <a:solidFill>
                  <a:schemeClr val="accent2"/>
                </a:solidFill>
                <a:latin typeface="Century Gothic" panose="020B0502020202020204" pitchFamily="34" charset="0"/>
              </a:rPr>
              <a:t>¿CE o CI?</a:t>
            </a:r>
            <a:endParaRPr lang="en-GB" sz="4400" b="1" dirty="0">
              <a:solidFill>
                <a:schemeClr val="accent2"/>
              </a:solidFill>
              <a:latin typeface="Century Gothic" panose="020B0502020202020204" pitchFamily="34" charset="0"/>
            </a:endParaRPr>
          </a:p>
        </p:txBody>
      </p:sp>
      <p:sp>
        <p:nvSpPr>
          <p:cNvPr id="53" name="TextBox 52"/>
          <p:cNvSpPr txBox="1"/>
          <p:nvPr/>
        </p:nvSpPr>
        <p:spPr>
          <a:xfrm>
            <a:off x="7880513" y="2777267"/>
            <a:ext cx="3966713" cy="769441"/>
          </a:xfrm>
          <a:prstGeom prst="rect">
            <a:avLst/>
          </a:prstGeom>
          <a:noFill/>
        </p:spPr>
        <p:txBody>
          <a:bodyPr wrap="square" rtlCol="0">
            <a:spAutoFit/>
          </a:bodyPr>
          <a:lstStyle/>
          <a:p>
            <a:r>
              <a:rPr lang="en-GB" sz="4400" dirty="0" smtClean="0">
                <a:solidFill>
                  <a:srgbClr val="002060"/>
                </a:solidFill>
                <a:latin typeface="Century Gothic" panose="020B0502020202020204" pitchFamily="34" charset="0"/>
              </a:rPr>
              <a:t>ne___sario</a:t>
            </a:r>
            <a:endParaRPr lang="en-GB" sz="4400" dirty="0">
              <a:solidFill>
                <a:srgbClr val="002060"/>
              </a:solidFill>
              <a:latin typeface="Century Gothic" panose="020B0502020202020204" pitchFamily="34" charset="0"/>
            </a:endParaRPr>
          </a:p>
        </p:txBody>
      </p:sp>
      <p:sp>
        <p:nvSpPr>
          <p:cNvPr id="55" name="TextBox 54"/>
          <p:cNvSpPr txBox="1"/>
          <p:nvPr/>
        </p:nvSpPr>
        <p:spPr>
          <a:xfrm>
            <a:off x="7880513" y="3745065"/>
            <a:ext cx="3966713" cy="769441"/>
          </a:xfrm>
          <a:prstGeom prst="rect">
            <a:avLst/>
          </a:prstGeom>
          <a:noFill/>
        </p:spPr>
        <p:txBody>
          <a:bodyPr wrap="square" rtlCol="0">
            <a:spAutoFit/>
          </a:bodyPr>
          <a:lstStyle/>
          <a:p>
            <a:r>
              <a:rPr lang="en-GB" sz="4400" dirty="0" smtClean="0">
                <a:solidFill>
                  <a:srgbClr val="002060"/>
                </a:solidFill>
                <a:latin typeface="Century Gothic" panose="020B0502020202020204" pitchFamily="34" charset="0"/>
              </a:rPr>
              <a:t>di__embre</a:t>
            </a:r>
            <a:endParaRPr lang="en-GB" sz="4400" dirty="0">
              <a:solidFill>
                <a:srgbClr val="002060"/>
              </a:solidFill>
              <a:latin typeface="Century Gothic" panose="020B0502020202020204" pitchFamily="34" charset="0"/>
            </a:endParaRPr>
          </a:p>
        </p:txBody>
      </p:sp>
      <p:sp>
        <p:nvSpPr>
          <p:cNvPr id="2" name="TextBox 1"/>
          <p:cNvSpPr txBox="1"/>
          <p:nvPr/>
        </p:nvSpPr>
        <p:spPr>
          <a:xfrm>
            <a:off x="1574864" y="1744706"/>
            <a:ext cx="1179003" cy="769441"/>
          </a:xfrm>
          <a:prstGeom prst="rect">
            <a:avLst/>
          </a:prstGeom>
          <a:noFill/>
        </p:spPr>
        <p:txBody>
          <a:bodyPr wrap="square" rtlCol="0">
            <a:spAutoFit/>
          </a:bodyPr>
          <a:lstStyle/>
          <a:p>
            <a:r>
              <a:rPr lang="en-GB" sz="4400" dirty="0" smtClean="0">
                <a:solidFill>
                  <a:schemeClr val="accent2"/>
                </a:solidFill>
                <a:latin typeface="Century Gothic" panose="020B0502020202020204" pitchFamily="34" charset="0"/>
              </a:rPr>
              <a:t>ci</a:t>
            </a:r>
            <a:endParaRPr lang="en-GB" sz="4400" dirty="0">
              <a:solidFill>
                <a:schemeClr val="accent2"/>
              </a:solidFill>
              <a:latin typeface="Century Gothic" panose="020B0502020202020204" pitchFamily="34" charset="0"/>
            </a:endParaRPr>
          </a:p>
        </p:txBody>
      </p:sp>
      <p:sp>
        <p:nvSpPr>
          <p:cNvPr id="25" name="TextBox 24"/>
          <p:cNvSpPr txBox="1"/>
          <p:nvPr/>
        </p:nvSpPr>
        <p:spPr>
          <a:xfrm>
            <a:off x="1532926" y="2768378"/>
            <a:ext cx="1179003" cy="769441"/>
          </a:xfrm>
          <a:prstGeom prst="rect">
            <a:avLst/>
          </a:prstGeom>
          <a:noFill/>
        </p:spPr>
        <p:txBody>
          <a:bodyPr wrap="square" rtlCol="0">
            <a:spAutoFit/>
          </a:bodyPr>
          <a:lstStyle/>
          <a:p>
            <a:r>
              <a:rPr lang="en-GB" sz="4400" dirty="0" smtClean="0">
                <a:solidFill>
                  <a:schemeClr val="accent2"/>
                </a:solidFill>
                <a:latin typeface="Century Gothic" panose="020B0502020202020204" pitchFamily="34" charset="0"/>
              </a:rPr>
              <a:t>ce</a:t>
            </a:r>
            <a:endParaRPr lang="en-GB" sz="4400" dirty="0">
              <a:solidFill>
                <a:schemeClr val="accent2"/>
              </a:solidFill>
              <a:latin typeface="Century Gothic" panose="020B0502020202020204" pitchFamily="34" charset="0"/>
            </a:endParaRPr>
          </a:p>
        </p:txBody>
      </p:sp>
      <p:sp>
        <p:nvSpPr>
          <p:cNvPr id="26" name="TextBox 25"/>
          <p:cNvSpPr txBox="1"/>
          <p:nvPr/>
        </p:nvSpPr>
        <p:spPr>
          <a:xfrm>
            <a:off x="2211353" y="3726170"/>
            <a:ext cx="861830" cy="769441"/>
          </a:xfrm>
          <a:prstGeom prst="rect">
            <a:avLst/>
          </a:prstGeom>
          <a:noFill/>
        </p:spPr>
        <p:txBody>
          <a:bodyPr wrap="square" rtlCol="0">
            <a:spAutoFit/>
          </a:bodyPr>
          <a:lstStyle/>
          <a:p>
            <a:r>
              <a:rPr lang="en-GB" sz="4400" dirty="0" smtClean="0">
                <a:solidFill>
                  <a:schemeClr val="accent2"/>
                </a:solidFill>
                <a:latin typeface="Century Gothic" panose="020B0502020202020204" pitchFamily="34" charset="0"/>
              </a:rPr>
              <a:t>ci</a:t>
            </a:r>
            <a:endParaRPr lang="en-GB" sz="4400" dirty="0">
              <a:solidFill>
                <a:schemeClr val="accent2"/>
              </a:solidFill>
              <a:latin typeface="Century Gothic" panose="020B0502020202020204" pitchFamily="34" charset="0"/>
            </a:endParaRPr>
          </a:p>
        </p:txBody>
      </p:sp>
      <p:sp>
        <p:nvSpPr>
          <p:cNvPr id="27" name="TextBox 26"/>
          <p:cNvSpPr txBox="1"/>
          <p:nvPr/>
        </p:nvSpPr>
        <p:spPr>
          <a:xfrm>
            <a:off x="2212111" y="4620384"/>
            <a:ext cx="1183231" cy="769441"/>
          </a:xfrm>
          <a:prstGeom prst="rect">
            <a:avLst/>
          </a:prstGeom>
          <a:noFill/>
        </p:spPr>
        <p:txBody>
          <a:bodyPr wrap="square" rtlCol="0">
            <a:spAutoFit/>
          </a:bodyPr>
          <a:lstStyle/>
          <a:p>
            <a:r>
              <a:rPr lang="en-GB" sz="4400" dirty="0" smtClean="0">
                <a:solidFill>
                  <a:schemeClr val="accent2"/>
                </a:solidFill>
                <a:latin typeface="Century Gothic" panose="020B0502020202020204" pitchFamily="34" charset="0"/>
              </a:rPr>
              <a:t>ce</a:t>
            </a:r>
            <a:endParaRPr lang="en-GB" sz="4400" dirty="0">
              <a:solidFill>
                <a:schemeClr val="accent2"/>
              </a:solidFill>
              <a:latin typeface="Century Gothic" panose="020B0502020202020204" pitchFamily="34" charset="0"/>
            </a:endParaRPr>
          </a:p>
        </p:txBody>
      </p:sp>
      <p:sp>
        <p:nvSpPr>
          <p:cNvPr id="28" name="TextBox 27"/>
          <p:cNvSpPr txBox="1"/>
          <p:nvPr/>
        </p:nvSpPr>
        <p:spPr>
          <a:xfrm>
            <a:off x="1444731" y="5576777"/>
            <a:ext cx="861830" cy="769441"/>
          </a:xfrm>
          <a:prstGeom prst="rect">
            <a:avLst/>
          </a:prstGeom>
          <a:noFill/>
        </p:spPr>
        <p:txBody>
          <a:bodyPr wrap="square" rtlCol="0">
            <a:spAutoFit/>
          </a:bodyPr>
          <a:lstStyle/>
          <a:p>
            <a:r>
              <a:rPr lang="en-GB" sz="4400" dirty="0" smtClean="0">
                <a:solidFill>
                  <a:schemeClr val="accent2"/>
                </a:solidFill>
                <a:latin typeface="Century Gothic" panose="020B0502020202020204" pitchFamily="34" charset="0"/>
              </a:rPr>
              <a:t>ci</a:t>
            </a:r>
            <a:endParaRPr lang="en-GB" sz="4400" dirty="0">
              <a:solidFill>
                <a:schemeClr val="accent2"/>
              </a:solidFill>
              <a:latin typeface="Century Gothic" panose="020B0502020202020204" pitchFamily="34" charset="0"/>
            </a:endParaRPr>
          </a:p>
        </p:txBody>
      </p:sp>
      <p:sp>
        <p:nvSpPr>
          <p:cNvPr id="29" name="TextBox 28"/>
          <p:cNvSpPr txBox="1"/>
          <p:nvPr/>
        </p:nvSpPr>
        <p:spPr>
          <a:xfrm>
            <a:off x="2682497" y="5573908"/>
            <a:ext cx="861830" cy="769441"/>
          </a:xfrm>
          <a:prstGeom prst="rect">
            <a:avLst/>
          </a:prstGeom>
          <a:noFill/>
        </p:spPr>
        <p:txBody>
          <a:bodyPr wrap="square" rtlCol="0">
            <a:spAutoFit/>
          </a:bodyPr>
          <a:lstStyle/>
          <a:p>
            <a:r>
              <a:rPr lang="en-GB" sz="4400" dirty="0" smtClean="0">
                <a:solidFill>
                  <a:schemeClr val="accent2"/>
                </a:solidFill>
                <a:latin typeface="Century Gothic" panose="020B0502020202020204" pitchFamily="34" charset="0"/>
              </a:rPr>
              <a:t>ci</a:t>
            </a:r>
            <a:endParaRPr lang="en-GB" sz="4400" dirty="0">
              <a:solidFill>
                <a:schemeClr val="accent2"/>
              </a:solidFill>
              <a:latin typeface="Century Gothic" panose="020B0502020202020204" pitchFamily="34" charset="0"/>
            </a:endParaRPr>
          </a:p>
        </p:txBody>
      </p:sp>
      <p:sp>
        <p:nvSpPr>
          <p:cNvPr id="30" name="TextBox 29"/>
          <p:cNvSpPr txBox="1"/>
          <p:nvPr/>
        </p:nvSpPr>
        <p:spPr>
          <a:xfrm>
            <a:off x="8595966" y="1866154"/>
            <a:ext cx="1179003" cy="769441"/>
          </a:xfrm>
          <a:prstGeom prst="rect">
            <a:avLst/>
          </a:prstGeom>
          <a:noFill/>
        </p:spPr>
        <p:txBody>
          <a:bodyPr wrap="square" rtlCol="0">
            <a:spAutoFit/>
          </a:bodyPr>
          <a:lstStyle/>
          <a:p>
            <a:r>
              <a:rPr lang="en-GB" sz="4400" dirty="0" smtClean="0">
                <a:solidFill>
                  <a:schemeClr val="accent2"/>
                </a:solidFill>
                <a:latin typeface="Century Gothic" panose="020B0502020202020204" pitchFamily="34" charset="0"/>
              </a:rPr>
              <a:t>ce</a:t>
            </a:r>
            <a:endParaRPr lang="en-GB" sz="4400" dirty="0">
              <a:solidFill>
                <a:schemeClr val="accent2"/>
              </a:solidFill>
              <a:latin typeface="Century Gothic" panose="020B0502020202020204" pitchFamily="34" charset="0"/>
            </a:endParaRPr>
          </a:p>
        </p:txBody>
      </p:sp>
      <p:sp>
        <p:nvSpPr>
          <p:cNvPr id="32" name="TextBox 31"/>
          <p:cNvSpPr txBox="1"/>
          <p:nvPr/>
        </p:nvSpPr>
        <p:spPr>
          <a:xfrm>
            <a:off x="8596424" y="2790151"/>
            <a:ext cx="962829" cy="769441"/>
          </a:xfrm>
          <a:prstGeom prst="rect">
            <a:avLst/>
          </a:prstGeom>
          <a:noFill/>
        </p:spPr>
        <p:txBody>
          <a:bodyPr wrap="square" rtlCol="0">
            <a:spAutoFit/>
          </a:bodyPr>
          <a:lstStyle/>
          <a:p>
            <a:r>
              <a:rPr lang="en-GB" sz="4400" dirty="0" smtClean="0">
                <a:solidFill>
                  <a:schemeClr val="accent2"/>
                </a:solidFill>
                <a:latin typeface="Century Gothic" panose="020B0502020202020204" pitchFamily="34" charset="0"/>
              </a:rPr>
              <a:t>ce</a:t>
            </a:r>
            <a:endParaRPr lang="en-GB" sz="4400" dirty="0">
              <a:solidFill>
                <a:schemeClr val="accent2"/>
              </a:solidFill>
              <a:latin typeface="Century Gothic" panose="020B0502020202020204" pitchFamily="34" charset="0"/>
            </a:endParaRPr>
          </a:p>
        </p:txBody>
      </p:sp>
      <p:sp>
        <p:nvSpPr>
          <p:cNvPr id="34" name="TextBox 33"/>
          <p:cNvSpPr txBox="1"/>
          <p:nvPr/>
        </p:nvSpPr>
        <p:spPr>
          <a:xfrm>
            <a:off x="8380250" y="3735918"/>
            <a:ext cx="1179003" cy="769441"/>
          </a:xfrm>
          <a:prstGeom prst="rect">
            <a:avLst/>
          </a:prstGeom>
          <a:noFill/>
        </p:spPr>
        <p:txBody>
          <a:bodyPr wrap="square" rtlCol="0">
            <a:spAutoFit/>
          </a:bodyPr>
          <a:lstStyle/>
          <a:p>
            <a:r>
              <a:rPr lang="en-GB" sz="4400" dirty="0" smtClean="0">
                <a:solidFill>
                  <a:schemeClr val="accent2"/>
                </a:solidFill>
                <a:latin typeface="Century Gothic" panose="020B0502020202020204" pitchFamily="34" charset="0"/>
              </a:rPr>
              <a:t>ci</a:t>
            </a:r>
            <a:endParaRPr lang="en-GB" sz="4400"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313957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7" grpId="0"/>
      <p:bldP spid="28" grpId="0"/>
      <p:bldP spid="29" grpId="0"/>
      <p:bldP spid="30" grpId="0"/>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1921418" y="414373"/>
            <a:ext cx="8906565" cy="1282676"/>
          </a:xfrm>
        </p:spPr>
        <p:txBody>
          <a:bodyPr>
            <a:noAutofit/>
          </a:bodyPr>
          <a:lstStyle/>
          <a:p>
            <a:pPr algn="ctr">
              <a:lnSpc>
                <a:spcPct val="150000"/>
              </a:lnSpc>
            </a:pPr>
            <a:r>
              <a:rPr lang="en-GB" sz="3600" dirty="0" err="1" smtClean="0">
                <a:solidFill>
                  <a:srgbClr val="002060"/>
                </a:solidFill>
              </a:rPr>
              <a:t>Escucha</a:t>
            </a:r>
            <a:r>
              <a:rPr lang="en-GB" sz="3600" dirty="0" smtClean="0">
                <a:solidFill>
                  <a:srgbClr val="002060"/>
                </a:solidFill>
              </a:rPr>
              <a:t> y escribe la palabra.</a:t>
            </a:r>
            <a:endParaRPr lang="en-GB" sz="3600" dirty="0">
              <a:solidFill>
                <a:srgbClr val="002060"/>
              </a:solidFill>
            </a:endParaRPr>
          </a:p>
        </p:txBody>
      </p:sp>
      <p:sp>
        <p:nvSpPr>
          <p:cNvPr id="47" name="TextBox 46"/>
          <p:cNvSpPr txBox="1"/>
          <p:nvPr/>
        </p:nvSpPr>
        <p:spPr>
          <a:xfrm>
            <a:off x="1443973" y="3739137"/>
            <a:ext cx="2443397" cy="769441"/>
          </a:xfrm>
          <a:prstGeom prst="rect">
            <a:avLst/>
          </a:prstGeom>
          <a:noFill/>
        </p:spPr>
        <p:txBody>
          <a:bodyPr wrap="square" rtlCol="0">
            <a:spAutoFit/>
          </a:bodyPr>
          <a:lstStyle/>
          <a:p>
            <a:r>
              <a:rPr lang="en-GB" sz="4400" dirty="0" err="1" smtClean="0">
                <a:solidFill>
                  <a:srgbClr val="002060"/>
                </a:solidFill>
                <a:latin typeface="Century Gothic" panose="020B0502020202020204" pitchFamily="34" charset="0"/>
              </a:rPr>
              <a:t>de</a:t>
            </a:r>
            <a:r>
              <a:rPr lang="en-GB" sz="4400" dirty="0" err="1" smtClean="0">
                <a:solidFill>
                  <a:schemeClr val="accent2"/>
                </a:solidFill>
                <a:latin typeface="Century Gothic" panose="020B0502020202020204" pitchFamily="34" charset="0"/>
              </a:rPr>
              <a:t>ci</a:t>
            </a:r>
            <a:r>
              <a:rPr lang="en-GB" sz="4400" dirty="0" err="1" smtClean="0">
                <a:solidFill>
                  <a:srgbClr val="002060"/>
                </a:solidFill>
                <a:latin typeface="Century Gothic" panose="020B0502020202020204" pitchFamily="34" charset="0"/>
              </a:rPr>
              <a:t>r</a:t>
            </a:r>
            <a:endParaRPr lang="en-GB" sz="4400" dirty="0">
              <a:solidFill>
                <a:srgbClr val="002060"/>
              </a:solidFill>
              <a:latin typeface="Century Gothic" panose="020B0502020202020204" pitchFamily="34" charset="0"/>
            </a:endParaRPr>
          </a:p>
        </p:txBody>
      </p:sp>
      <p:sp>
        <p:nvSpPr>
          <p:cNvPr id="48" name="TextBox 47"/>
          <p:cNvSpPr txBox="1"/>
          <p:nvPr/>
        </p:nvSpPr>
        <p:spPr>
          <a:xfrm>
            <a:off x="1444731" y="4622761"/>
            <a:ext cx="3147937" cy="769441"/>
          </a:xfrm>
          <a:prstGeom prst="rect">
            <a:avLst/>
          </a:prstGeom>
          <a:noFill/>
        </p:spPr>
        <p:txBody>
          <a:bodyPr wrap="square" rtlCol="0">
            <a:spAutoFit/>
          </a:bodyPr>
          <a:lstStyle/>
          <a:p>
            <a:r>
              <a:rPr lang="en-GB" sz="4400" dirty="0" err="1" smtClean="0">
                <a:solidFill>
                  <a:srgbClr val="002060"/>
                </a:solidFill>
                <a:latin typeface="Century Gothic" panose="020B0502020202020204" pitchFamily="34" charset="0"/>
              </a:rPr>
              <a:t>ne</a:t>
            </a:r>
            <a:r>
              <a:rPr lang="en-GB" sz="4400" dirty="0" err="1" smtClean="0">
                <a:solidFill>
                  <a:schemeClr val="accent2"/>
                </a:solidFill>
                <a:latin typeface="Century Gothic" panose="020B0502020202020204" pitchFamily="34" charset="0"/>
              </a:rPr>
              <a:t>ce</a:t>
            </a:r>
            <a:r>
              <a:rPr lang="en-GB" sz="4400" dirty="0" err="1" smtClean="0">
                <a:solidFill>
                  <a:srgbClr val="002060"/>
                </a:solidFill>
                <a:latin typeface="Century Gothic" panose="020B0502020202020204" pitchFamily="34" charset="0"/>
              </a:rPr>
              <a:t>sitar</a:t>
            </a:r>
            <a:endParaRPr lang="en-GB" sz="4400" dirty="0">
              <a:solidFill>
                <a:srgbClr val="002060"/>
              </a:solidFill>
              <a:latin typeface="Century Gothic" panose="020B0502020202020204" pitchFamily="34" charset="0"/>
            </a:endParaRPr>
          </a:p>
        </p:txBody>
      </p:sp>
      <p:sp>
        <p:nvSpPr>
          <p:cNvPr id="49" name="TextBox 48"/>
          <p:cNvSpPr txBox="1"/>
          <p:nvPr/>
        </p:nvSpPr>
        <p:spPr>
          <a:xfrm>
            <a:off x="1374436" y="5573908"/>
            <a:ext cx="3147937" cy="769441"/>
          </a:xfrm>
          <a:prstGeom prst="rect">
            <a:avLst/>
          </a:prstGeom>
          <a:noFill/>
        </p:spPr>
        <p:txBody>
          <a:bodyPr wrap="square" rtlCol="0">
            <a:spAutoFit/>
          </a:bodyPr>
          <a:lstStyle/>
          <a:p>
            <a:r>
              <a:rPr lang="en-GB" sz="4400" dirty="0" err="1" smtClean="0">
                <a:solidFill>
                  <a:schemeClr val="accent2"/>
                </a:solidFill>
                <a:latin typeface="Century Gothic" panose="020B0502020202020204" pitchFamily="34" charset="0"/>
              </a:rPr>
              <a:t>ci</a:t>
            </a:r>
            <a:r>
              <a:rPr lang="en-GB" sz="4400" dirty="0" err="1" smtClean="0">
                <a:solidFill>
                  <a:srgbClr val="002060"/>
                </a:solidFill>
                <a:latin typeface="Century Gothic" panose="020B0502020202020204" pitchFamily="34" charset="0"/>
              </a:rPr>
              <a:t>en</a:t>
            </a:r>
            <a:r>
              <a:rPr lang="en-GB" sz="4400" dirty="0" err="1" smtClean="0">
                <a:solidFill>
                  <a:schemeClr val="accent2"/>
                </a:solidFill>
                <a:latin typeface="Century Gothic" panose="020B0502020202020204" pitchFamily="34" charset="0"/>
              </a:rPr>
              <a:t>ci</a:t>
            </a:r>
            <a:r>
              <a:rPr lang="en-GB" sz="4400" dirty="0" err="1" smtClean="0">
                <a:solidFill>
                  <a:srgbClr val="002060"/>
                </a:solidFill>
                <a:latin typeface="Century Gothic" panose="020B0502020202020204" pitchFamily="34" charset="0"/>
              </a:rPr>
              <a:t>as</a:t>
            </a:r>
            <a:endParaRPr lang="en-GB" sz="4400" dirty="0">
              <a:solidFill>
                <a:srgbClr val="002060"/>
              </a:solidFill>
              <a:latin typeface="Century Gothic" panose="020B0502020202020204" pitchFamily="34" charset="0"/>
            </a:endParaRPr>
          </a:p>
        </p:txBody>
      </p:sp>
      <p:sp>
        <p:nvSpPr>
          <p:cNvPr id="50" name="TextBox 49"/>
          <p:cNvSpPr txBox="1"/>
          <p:nvPr/>
        </p:nvSpPr>
        <p:spPr>
          <a:xfrm>
            <a:off x="7880513" y="1879312"/>
            <a:ext cx="3147937" cy="769441"/>
          </a:xfrm>
          <a:prstGeom prst="rect">
            <a:avLst/>
          </a:prstGeom>
          <a:noFill/>
        </p:spPr>
        <p:txBody>
          <a:bodyPr wrap="square" rtlCol="0">
            <a:spAutoFit/>
          </a:bodyPr>
          <a:lstStyle/>
          <a:p>
            <a:r>
              <a:rPr lang="en-GB" sz="4400" dirty="0" err="1" smtClean="0">
                <a:solidFill>
                  <a:srgbClr val="002060"/>
                </a:solidFill>
                <a:latin typeface="Century Gothic" panose="020B0502020202020204" pitchFamily="34" charset="0"/>
              </a:rPr>
              <a:t>do</a:t>
            </a:r>
            <a:r>
              <a:rPr lang="en-GB" sz="4400" dirty="0" err="1" smtClean="0">
                <a:solidFill>
                  <a:schemeClr val="accent2"/>
                </a:solidFill>
                <a:latin typeface="Century Gothic" panose="020B0502020202020204" pitchFamily="34" charset="0"/>
              </a:rPr>
              <a:t>ce</a:t>
            </a:r>
            <a:endParaRPr lang="en-GB" sz="4400" dirty="0">
              <a:solidFill>
                <a:schemeClr val="accent2"/>
              </a:solidFill>
              <a:latin typeface="Century Gothic" panose="020B0502020202020204" pitchFamily="34" charset="0"/>
            </a:endParaRPr>
          </a:p>
        </p:txBody>
      </p:sp>
      <p:sp>
        <p:nvSpPr>
          <p:cNvPr id="51" name="TextBox 50"/>
          <p:cNvSpPr txBox="1"/>
          <p:nvPr/>
        </p:nvSpPr>
        <p:spPr>
          <a:xfrm>
            <a:off x="4522373" y="77254"/>
            <a:ext cx="3358140" cy="769441"/>
          </a:xfrm>
          <a:prstGeom prst="rect">
            <a:avLst/>
          </a:prstGeom>
          <a:noFill/>
        </p:spPr>
        <p:txBody>
          <a:bodyPr wrap="square" rtlCol="0">
            <a:spAutoFit/>
          </a:bodyPr>
          <a:lstStyle/>
          <a:p>
            <a:r>
              <a:rPr lang="en-GB" sz="4400" b="1" dirty="0" smtClean="0">
                <a:solidFill>
                  <a:schemeClr val="accent2"/>
                </a:solidFill>
                <a:latin typeface="Century Gothic" panose="020B0502020202020204" pitchFamily="34" charset="0"/>
              </a:rPr>
              <a:t>¿CE o CI?</a:t>
            </a:r>
            <a:endParaRPr lang="en-GB" sz="4400" b="1" dirty="0">
              <a:solidFill>
                <a:schemeClr val="accent2"/>
              </a:solidFill>
              <a:latin typeface="Century Gothic" panose="020B0502020202020204" pitchFamily="34" charset="0"/>
            </a:endParaRPr>
          </a:p>
        </p:txBody>
      </p:sp>
      <p:sp>
        <p:nvSpPr>
          <p:cNvPr id="53" name="TextBox 52"/>
          <p:cNvSpPr txBox="1"/>
          <p:nvPr/>
        </p:nvSpPr>
        <p:spPr>
          <a:xfrm>
            <a:off x="7880513" y="2831016"/>
            <a:ext cx="3966713" cy="769441"/>
          </a:xfrm>
          <a:prstGeom prst="rect">
            <a:avLst/>
          </a:prstGeom>
          <a:noFill/>
        </p:spPr>
        <p:txBody>
          <a:bodyPr wrap="square" rtlCol="0">
            <a:spAutoFit/>
          </a:bodyPr>
          <a:lstStyle/>
          <a:p>
            <a:r>
              <a:rPr lang="en-GB" sz="4400" dirty="0" err="1" smtClean="0">
                <a:solidFill>
                  <a:srgbClr val="002060"/>
                </a:solidFill>
                <a:latin typeface="Century Gothic" panose="020B0502020202020204" pitchFamily="34" charset="0"/>
              </a:rPr>
              <a:t>ne</a:t>
            </a:r>
            <a:r>
              <a:rPr lang="en-GB" sz="4400" dirty="0" err="1" smtClean="0">
                <a:solidFill>
                  <a:schemeClr val="accent2"/>
                </a:solidFill>
                <a:latin typeface="Century Gothic" panose="020B0502020202020204" pitchFamily="34" charset="0"/>
              </a:rPr>
              <a:t>ce</a:t>
            </a:r>
            <a:r>
              <a:rPr lang="en-GB" sz="4400" dirty="0" err="1" smtClean="0">
                <a:solidFill>
                  <a:srgbClr val="002060"/>
                </a:solidFill>
                <a:latin typeface="Century Gothic" panose="020B0502020202020204" pitchFamily="34" charset="0"/>
              </a:rPr>
              <a:t>sario</a:t>
            </a:r>
            <a:endParaRPr lang="en-GB" sz="4400" dirty="0">
              <a:solidFill>
                <a:srgbClr val="002060"/>
              </a:solidFill>
              <a:latin typeface="Century Gothic" panose="020B0502020202020204" pitchFamily="34" charset="0"/>
            </a:endParaRPr>
          </a:p>
        </p:txBody>
      </p:sp>
      <p:sp>
        <p:nvSpPr>
          <p:cNvPr id="55" name="TextBox 54"/>
          <p:cNvSpPr txBox="1"/>
          <p:nvPr/>
        </p:nvSpPr>
        <p:spPr>
          <a:xfrm>
            <a:off x="7880513" y="3782720"/>
            <a:ext cx="3966713" cy="769441"/>
          </a:xfrm>
          <a:prstGeom prst="rect">
            <a:avLst/>
          </a:prstGeom>
          <a:noFill/>
        </p:spPr>
        <p:txBody>
          <a:bodyPr wrap="square" rtlCol="0">
            <a:spAutoFit/>
          </a:bodyPr>
          <a:lstStyle/>
          <a:p>
            <a:r>
              <a:rPr lang="en-GB" sz="4400" dirty="0" err="1" smtClean="0">
                <a:solidFill>
                  <a:srgbClr val="002060"/>
                </a:solidFill>
                <a:latin typeface="Century Gothic" panose="020B0502020202020204" pitchFamily="34" charset="0"/>
              </a:rPr>
              <a:t>di</a:t>
            </a:r>
            <a:r>
              <a:rPr lang="en-GB" sz="4400" dirty="0" err="1" smtClean="0">
                <a:solidFill>
                  <a:schemeClr val="accent2"/>
                </a:solidFill>
                <a:latin typeface="Century Gothic" panose="020B0502020202020204" pitchFamily="34" charset="0"/>
              </a:rPr>
              <a:t>ci</a:t>
            </a:r>
            <a:r>
              <a:rPr lang="en-GB" sz="4400" dirty="0" err="1" smtClean="0">
                <a:solidFill>
                  <a:srgbClr val="002060"/>
                </a:solidFill>
                <a:latin typeface="Century Gothic" panose="020B0502020202020204" pitchFamily="34" charset="0"/>
              </a:rPr>
              <a:t>embre</a:t>
            </a:r>
            <a:endParaRPr lang="en-GB" sz="4400" dirty="0">
              <a:solidFill>
                <a:srgbClr val="002060"/>
              </a:solidFill>
              <a:latin typeface="Century Gothic" panose="020B0502020202020204" pitchFamily="34" charset="0"/>
            </a:endParaRPr>
          </a:p>
        </p:txBody>
      </p:sp>
      <p:sp>
        <p:nvSpPr>
          <p:cNvPr id="2" name="TextBox 1"/>
          <p:cNvSpPr txBox="1"/>
          <p:nvPr/>
        </p:nvSpPr>
        <p:spPr>
          <a:xfrm>
            <a:off x="1443973" y="1747482"/>
            <a:ext cx="2719471" cy="769441"/>
          </a:xfrm>
          <a:prstGeom prst="rect">
            <a:avLst/>
          </a:prstGeom>
          <a:noFill/>
        </p:spPr>
        <p:txBody>
          <a:bodyPr wrap="square" rtlCol="0">
            <a:spAutoFit/>
          </a:bodyPr>
          <a:lstStyle/>
          <a:p>
            <a:r>
              <a:rPr lang="en-GB" sz="4400" dirty="0" smtClean="0">
                <a:solidFill>
                  <a:schemeClr val="accent2"/>
                </a:solidFill>
                <a:latin typeface="Century Gothic" panose="020B0502020202020204" pitchFamily="34" charset="0"/>
              </a:rPr>
              <a:t>ci</a:t>
            </a:r>
            <a:r>
              <a:rPr lang="en-GB" sz="4400" dirty="0" smtClean="0">
                <a:solidFill>
                  <a:srgbClr val="002060"/>
                </a:solidFill>
                <a:latin typeface="Century Gothic" panose="020B0502020202020204" pitchFamily="34" charset="0"/>
              </a:rPr>
              <a:t>udad</a:t>
            </a:r>
            <a:endParaRPr lang="en-GB" sz="4400" dirty="0">
              <a:solidFill>
                <a:srgbClr val="002060"/>
              </a:solidFill>
              <a:latin typeface="Century Gothic" panose="020B0502020202020204" pitchFamily="34" charset="0"/>
            </a:endParaRPr>
          </a:p>
        </p:txBody>
      </p:sp>
      <p:sp>
        <p:nvSpPr>
          <p:cNvPr id="25" name="TextBox 24"/>
          <p:cNvSpPr txBox="1"/>
          <p:nvPr/>
        </p:nvSpPr>
        <p:spPr>
          <a:xfrm>
            <a:off x="1443973" y="2705908"/>
            <a:ext cx="3385841" cy="769441"/>
          </a:xfrm>
          <a:prstGeom prst="rect">
            <a:avLst/>
          </a:prstGeom>
          <a:noFill/>
        </p:spPr>
        <p:txBody>
          <a:bodyPr wrap="square" rtlCol="0">
            <a:spAutoFit/>
          </a:bodyPr>
          <a:lstStyle/>
          <a:p>
            <a:r>
              <a:rPr lang="en-GB" sz="4400" dirty="0" err="1" smtClean="0">
                <a:solidFill>
                  <a:schemeClr val="accent2"/>
                </a:solidFill>
                <a:latin typeface="Century Gothic" panose="020B0502020202020204" pitchFamily="34" charset="0"/>
              </a:rPr>
              <a:t>ce</a:t>
            </a:r>
            <a:r>
              <a:rPr lang="en-GB" sz="4400" dirty="0" err="1" smtClean="0">
                <a:solidFill>
                  <a:srgbClr val="002060"/>
                </a:solidFill>
                <a:latin typeface="Century Gothic" panose="020B0502020202020204" pitchFamily="34" charset="0"/>
              </a:rPr>
              <a:t>ntro</a:t>
            </a:r>
            <a:endParaRPr lang="en-GB" sz="4400" dirty="0">
              <a:solidFill>
                <a:srgbClr val="002060"/>
              </a:solidFill>
              <a:latin typeface="Century Gothic" panose="020B0502020202020204" pitchFamily="34" charset="0"/>
            </a:endParaRPr>
          </a:p>
        </p:txBody>
      </p:sp>
      <p:sp>
        <p:nvSpPr>
          <p:cNvPr id="20" name="Action Button: Custom 19">
            <a:hlinkClick r:id="" action="ppaction://noaction" highlightClick="1">
              <a:snd r:embed="rId3" name="ciudad (seseo).wav"/>
            </a:hlinkClick>
          </p:cNvPr>
          <p:cNvSpPr/>
          <p:nvPr/>
        </p:nvSpPr>
        <p:spPr>
          <a:xfrm>
            <a:off x="698780" y="202794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21" name="Action Button: Custom 20">
            <a:hlinkClick r:id="" action="ppaction://noaction" highlightClick="1">
              <a:snd r:embed="rId4" name="centro (seseo).wav"/>
            </a:hlinkClick>
          </p:cNvPr>
          <p:cNvSpPr/>
          <p:nvPr/>
        </p:nvSpPr>
        <p:spPr>
          <a:xfrm>
            <a:off x="695067" y="295676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22" name="Action Button: Custom 21">
            <a:hlinkClick r:id="" action="ppaction://noaction" highlightClick="1">
              <a:snd r:embed="rId5" name="decir (seseo).wav"/>
            </a:hlinkClick>
          </p:cNvPr>
          <p:cNvSpPr/>
          <p:nvPr/>
        </p:nvSpPr>
        <p:spPr>
          <a:xfrm>
            <a:off x="695067" y="388557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23" name="Action Button: Custom 22">
            <a:hlinkClick r:id="" action="ppaction://noaction" highlightClick="1">
              <a:snd r:embed="rId6" name="necesitar.wav"/>
            </a:hlinkClick>
          </p:cNvPr>
          <p:cNvSpPr/>
          <p:nvPr/>
        </p:nvSpPr>
        <p:spPr>
          <a:xfrm>
            <a:off x="695067" y="481439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24" name="Action Button: Custom 23">
            <a:hlinkClick r:id="" action="ppaction://noaction" highlightClick="1">
              <a:snd r:embed="rId7" name="ciencias (seseo).wav"/>
            </a:hlinkClick>
          </p:cNvPr>
          <p:cNvSpPr/>
          <p:nvPr/>
        </p:nvSpPr>
        <p:spPr>
          <a:xfrm>
            <a:off x="713792" y="574321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26" name="Action Button: Custom 25">
            <a:hlinkClick r:id="" action="ppaction://noaction" highlightClick="1">
              <a:snd r:embed="rId8" name="doce (seseo).wav"/>
            </a:hlinkClick>
          </p:cNvPr>
          <p:cNvSpPr/>
          <p:nvPr/>
        </p:nvSpPr>
        <p:spPr>
          <a:xfrm>
            <a:off x="7188735" y="2103908"/>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27" name="Action Button: Custom 26">
            <a:hlinkClick r:id="" action="ppaction://noaction" highlightClick="1">
              <a:snd r:embed="rId9" name="necesario (seseo).wav"/>
            </a:hlinkClick>
          </p:cNvPr>
          <p:cNvSpPr/>
          <p:nvPr/>
        </p:nvSpPr>
        <p:spPr>
          <a:xfrm>
            <a:off x="7189217" y="304890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7</a:t>
            </a:r>
            <a:endParaRPr lang="en-GB" sz="2000" b="1" dirty="0">
              <a:latin typeface="Century Gothic" panose="020B0502020202020204" pitchFamily="34" charset="0"/>
            </a:endParaRPr>
          </a:p>
        </p:txBody>
      </p:sp>
      <p:sp>
        <p:nvSpPr>
          <p:cNvPr id="28" name="Action Button: Custom 27">
            <a:hlinkClick r:id="" action="ppaction://noaction" highlightClick="1">
              <a:snd r:embed="rId10" name="diciembre.wav"/>
            </a:hlinkClick>
          </p:cNvPr>
          <p:cNvSpPr/>
          <p:nvPr/>
        </p:nvSpPr>
        <p:spPr>
          <a:xfrm>
            <a:off x="7188735" y="393159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8</a:t>
            </a:r>
            <a:endParaRPr lang="en-GB" b="1" dirty="0">
              <a:latin typeface="Century Gothic" panose="020B0502020202020204" pitchFamily="34" charset="0"/>
            </a:endParaRPr>
          </a:p>
        </p:txBody>
      </p:sp>
    </p:spTree>
    <p:extLst>
      <p:ext uri="{BB962C8B-B14F-4D97-AF65-F5344CB8AC3E}">
        <p14:creationId xmlns:p14="http://schemas.microsoft.com/office/powerpoint/2010/main" val="91530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3" grpId="0"/>
      <p:bldP spid="55" grpId="0"/>
      <p:bldP spid="2" grpId="0"/>
      <p:bldP spid="25"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524</Words>
  <Application>Microsoft Office PowerPoint</Application>
  <PresentationFormat>Widescreen</PresentationFormat>
  <Paragraphs>117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Algerian</vt:lpstr>
      <vt:lpstr>Arial</vt:lpstr>
      <vt:lpstr>Calibri</vt:lpstr>
      <vt:lpstr>Century Gothic</vt:lpstr>
      <vt:lpstr>Tw Cen MT</vt:lpstr>
      <vt:lpstr>1_Office Theme</vt:lpstr>
      <vt:lpstr>PowerPoint Presentation</vt:lpstr>
      <vt:lpstr>PowerPoint Presentation</vt:lpstr>
      <vt:lpstr>PowerPoint Presentation</vt:lpstr>
      <vt:lpstr>PowerPoint Presentation</vt:lpstr>
      <vt:lpstr>There are different ways to pronounce CE and CI.</vt:lpstr>
      <vt:lpstr>Is the pronunciation more likely to be mainland Spain or Latin America / Canaries?    </vt:lpstr>
      <vt:lpstr>Escucha y escribe las letras.</vt:lpstr>
      <vt:lpstr>Escucha y escribe la palabra.</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Nicholas Avery</cp:lastModifiedBy>
  <cp:revision>3</cp:revision>
  <dcterms:created xsi:type="dcterms:W3CDTF">2019-10-14T10:40:22Z</dcterms:created>
  <dcterms:modified xsi:type="dcterms:W3CDTF">2019-11-12T10:18:01Z</dcterms:modified>
</cp:coreProperties>
</file>