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58" r:id="rId3"/>
    <p:sldId id="292" r:id="rId4"/>
    <p:sldId id="259" r:id="rId5"/>
    <p:sldId id="260" r:id="rId6"/>
    <p:sldId id="261" r:id="rId7"/>
    <p:sldId id="263" r:id="rId8"/>
    <p:sldId id="262" r:id="rId9"/>
    <p:sldId id="264" r:id="rId10"/>
    <p:sldId id="265" r:id="rId11"/>
    <p:sldId id="269" r:id="rId12"/>
    <p:sldId id="266" r:id="rId13"/>
    <p:sldId id="282" r:id="rId14"/>
    <p:sldId id="290" r:id="rId15"/>
    <p:sldId id="267" r:id="rId16"/>
    <p:sldId id="268" r:id="rId17"/>
    <p:sldId id="270" r:id="rId18"/>
    <p:sldId id="291" r:id="rId19"/>
    <p:sldId id="271" r:id="rId20"/>
    <p:sldId id="272" r:id="rId21"/>
    <p:sldId id="274" r:id="rId22"/>
    <p:sldId id="273" r:id="rId23"/>
    <p:sldId id="275" r:id="rId24"/>
    <p:sldId id="294" r:id="rId25"/>
    <p:sldId id="276" r:id="rId26"/>
    <p:sldId id="284" r:id="rId27"/>
    <p:sldId id="283" r:id="rId28"/>
    <p:sldId id="279" r:id="rId29"/>
    <p:sldId id="289" r:id="rId30"/>
    <p:sldId id="281" r:id="rId31"/>
    <p:sldId id="293"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wena Kasprowicz" initials="RK" lastIdx="42" clrIdx="0">
    <p:extLst>
      <p:ext uri="{19B8F6BF-5375-455C-9EA6-DF929625EA0E}">
        <p15:presenceInfo xmlns:p15="http://schemas.microsoft.com/office/powerpoint/2012/main" userId="S-1-5-21-1643737065-1150890963-312552118-331971" providerId="AD"/>
      </p:ext>
    </p:extLst>
  </p:cmAuthor>
  <p:cmAuthor id="2" name="Microsoft Office User" initials="MOU" lastIdx="6" clrIdx="1">
    <p:extLst>
      <p:ext uri="{19B8F6BF-5375-455C-9EA6-DF929625EA0E}">
        <p15:presenceInfo xmlns:p15="http://schemas.microsoft.com/office/powerpoint/2012/main" userId="Microsoft Office User" providerId="None"/>
      </p:ext>
    </p:extLst>
  </p:cmAuthor>
  <p:cmAuthor id="3" name="Rachel Hawkes" initials="RH" lastIdx="17" clrIdx="2">
    <p:extLst>
      <p:ext uri="{19B8F6BF-5375-455C-9EA6-DF929625EA0E}">
        <p15:presenceInfo xmlns:p15="http://schemas.microsoft.com/office/powerpoint/2012/main" userId="Rachel Hawk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400"/>
    <a:srgbClr val="FA3000"/>
    <a:srgbClr val="DE2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9" autoAdjust="0"/>
    <p:restoredTop sz="58699" autoAdjust="0"/>
  </p:normalViewPr>
  <p:slideViewPr>
    <p:cSldViewPr snapToGrid="0">
      <p:cViewPr varScale="1">
        <p:scale>
          <a:sx n="64" d="100"/>
          <a:sy n="64" d="100"/>
        </p:scale>
        <p:origin x="16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BEDC8-0E1B-4C01-B7EA-6C68B96DE50B}" type="datetimeFigureOut">
              <a:rPr lang="en-GB" smtClean="0"/>
              <a:t>17/05/2019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A8A7F-8001-489D-9544-204206AF9801}" type="slidenum">
              <a:rPr lang="en-GB" smtClean="0"/>
              <a:t>‹#›</a:t>
            </a:fld>
            <a:endParaRPr lang="en-GB"/>
          </a:p>
        </p:txBody>
      </p:sp>
    </p:spTree>
    <p:extLst>
      <p:ext uri="{BB962C8B-B14F-4D97-AF65-F5344CB8AC3E}">
        <p14:creationId xmlns:p14="http://schemas.microsoft.com/office/powerpoint/2010/main" val="98026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673085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 recommendations about how grammar should be taught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a:t>
            </a:r>
            <a:r>
              <a:rPr lang="en-GB" baseline="0" dirty="0"/>
              <a:t>time to remind themselves of the content of </a:t>
            </a:r>
            <a:r>
              <a:rPr lang="en-GB" b="1" baseline="0" dirty="0"/>
              <a:t>Handout 5. ‘Principles of teaching grammar’</a:t>
            </a:r>
            <a:r>
              <a:rPr lang="en-GB" baseline="0" dirty="0"/>
              <a:t>. This will probably take around 5-10 minutes. They should have been sent them before the session, so this is a chance to skim them and remind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Show the summary of key recommendations on the slide, </a:t>
            </a:r>
            <a:r>
              <a:rPr lang="en-GB" b="1" baseline="0" dirty="0"/>
              <a:t>before</a:t>
            </a:r>
            <a:r>
              <a:rPr lang="en-GB" baseline="0" dirty="0"/>
              <a:t> starting the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Then host a short discussion – focus on the hub schools, but this might also elicit some challenges the STs envisage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Keep the discussion about challenges quite short so that it moves quite soon in to focusing on textbooks – the next activity.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FF7AD74-1580-4A29-980B-0F338875925B}" type="slidenum">
              <a:rPr lang="en-GB" smtClean="0"/>
              <a:t>10</a:t>
            </a:fld>
            <a:endParaRPr lang="en-GB"/>
          </a:p>
        </p:txBody>
      </p:sp>
    </p:spTree>
    <p:extLst>
      <p:ext uri="{BB962C8B-B14F-4D97-AF65-F5344CB8AC3E}">
        <p14:creationId xmlns:p14="http://schemas.microsoft.com/office/powerpoint/2010/main" val="27275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Handout 6, 7, 8 </a:t>
            </a:r>
            <a:r>
              <a:rPr lang="en-GB" b="0" baseline="0" dirty="0"/>
              <a:t>– printed excerpts from textbooks (3 A3 print outs – one for each language) </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light of the handout you have just read about principles of grammar teaching, reflect on discussion about common difficulties / challenges with the way grammar is presented in textbooks. </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PLEASE ASK TEACHERS IN ADVANCE TO BRING ONE or more OF THE TEXTBOOKS THEY HOLD IN THE SCHOOL – EVEN IF THEY DON’T USE IT AT ALL – JUST A COMMERCIAL PRODUCT THAT CAN BE LOOKED AT DURING THE SESSION (</a:t>
            </a:r>
            <a:r>
              <a:rPr lang="en-GB" b="1" u="sng" baseline="0" dirty="0"/>
              <a:t>NB NOT THEIR OWN MATERIALS</a:t>
            </a:r>
            <a:r>
              <a:rPr lang="en-GB" baseline="0" dirty="0"/>
              <a:t>). Enquiries email (Heather) will have done this, but a reminder from you would be useful.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BUT ALSO YOU CAN USE THE HANDOUTS USED AT THE RESIDENTIAL OF COPIES OF TEXTBOOK GRAMMAR ACTIVITIES THAT ILLUSTRATE 5 KEY CONCERNS: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INPUT BASED ACTIVITIES THAT DON’T ACTUALLY ORIENT/FORCE LEARNERS’ ATTENTION ON THE GRAMMAR, AS THEY ALLOW THEM TO ANSWER WITHOUT REALLY HAVING TO ATTEND TO THE FEATURE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WHOLE PARADIGMS BEING PRESENTED ALL AT ONCE with no clear follow up to </a:t>
            </a:r>
            <a:r>
              <a:rPr lang="en-GB" baseline="0" dirty="0" smtClean="0"/>
              <a:t>practise </a:t>
            </a:r>
            <a:r>
              <a:rPr lang="en-GB" baseline="0" dirty="0"/>
              <a:t>them all in meaningful ways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SWIFT MOVES FROM GRAMMAR EXPLANATION TO PRODUCTION PRACTICE;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PRODUCTION PRACTICE THAT IS ‘MECHANICAL’ – THE ACTIVITIES DON’T FORCE THE LEARNER TO </a:t>
            </a:r>
            <a:r>
              <a:rPr lang="en-GB" b="1" u="sng" baseline="0" dirty="0"/>
              <a:t>ACTIVELY CHOOSE </a:t>
            </a:r>
            <a:r>
              <a:rPr lang="en-GB" baseline="0" dirty="0"/>
              <a:t>BETWEEN DIFFERENT GRAMMATICAL FEATURES (E.G. THEY MIGHT SAY ‘DESCIRBE WHAT YOU DID LAST WEEKEND’ OR ‘DESCRIBE YOUR FRIEND’S APPEARNACE’ OR ‘YOUR IDEAL X’ – BUT THEY DON’T ENSURE </a:t>
            </a:r>
            <a:r>
              <a:rPr lang="en-GB" b="1" i="1" baseline="0" dirty="0"/>
              <a:t>DIFFERENT</a:t>
            </a:r>
            <a:r>
              <a:rPr lang="en-GB" baseline="0" dirty="0"/>
              <a:t> FEATURES NEED TO BE ACTIVELY CHOSEN (INSTEAD, LEARNERS CAN COPY FROM A FRAME, OR MECHANICALLY REPEAT A PATTERN THEY HAVE JUST BEEN TOLD ABOUT, WITHOUT CONNECTING TO A MEANING (OR FUNCTION) EACH TIME THEY USE IT).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PRACTICE IS JUST WITH A SMALL SET OF VOCABULARY WITHIN ONE TOPIC E.G. ‘PAS’ JUST PRACTISED WITH ‘AIMER’, OR PAST TENSE (EVEN PERHAPS IN ONE OR TWO ‘PERSONS’) WITH JUST 3 OR 4 VERBS ABOUT HOLIDAY ACTIVITIES AND THEN NOT REVISITED LATER WITH A WIDER RANGE OF VERBS</a:t>
            </a:r>
            <a:endParaRPr lang="en-GB" dirty="0"/>
          </a:p>
        </p:txBody>
      </p:sp>
      <p:sp>
        <p:nvSpPr>
          <p:cNvPr id="4" name="Slide Number Placeholder 3"/>
          <p:cNvSpPr>
            <a:spLocks noGrp="1"/>
          </p:cNvSpPr>
          <p:nvPr>
            <p:ph type="sldNum" sz="quarter" idx="10"/>
          </p:nvPr>
        </p:nvSpPr>
        <p:spPr/>
        <p:txBody>
          <a:bodyPr/>
          <a:lstStyle/>
          <a:p>
            <a:fld id="{DFF7AD74-1580-4A29-980B-0F338875925B}" type="slidenum">
              <a:rPr lang="en-GB" smtClean="0"/>
              <a:t>11</a:t>
            </a:fld>
            <a:endParaRPr lang="en-GB"/>
          </a:p>
        </p:txBody>
      </p:sp>
    </p:spTree>
    <p:extLst>
      <p:ext uri="{BB962C8B-B14F-4D97-AF65-F5344CB8AC3E}">
        <p14:creationId xmlns:p14="http://schemas.microsoft.com/office/powerpoint/2010/main" val="350639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we now look at some resources, here is the summary</a:t>
            </a:r>
            <a:r>
              <a:rPr lang="en-GB" baseline="0" dirty="0"/>
              <a:t> of feedback from the specialist teachers from Residential 1 – their ‘</a:t>
            </a:r>
            <a:r>
              <a:rPr lang="en-GB" baseline="0" dirty="0" err="1"/>
              <a:t>wishlist</a:t>
            </a:r>
            <a:r>
              <a:rPr lang="en-GB" baseline="0" dirty="0"/>
              <a:t>’ for the next steps. Main focus on more resources to help with teaching and testing grammar. We used this to inform the creation of this CPD and the resources that accompany it. Now going to go through lots of examples of resources and activities that can be used to support grammar teaching.</a:t>
            </a:r>
            <a:r>
              <a:rPr lang="en-GB" dirty="0"/>
              <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 – a quick update on </a:t>
            </a:r>
            <a:r>
              <a:rPr lang="en-GB" dirty="0" err="1"/>
              <a:t>SoW</a:t>
            </a:r>
            <a:r>
              <a:rPr lang="en-GB" dirty="0"/>
              <a:t> (bullet point 5): planning for KS3</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511503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haven’t spelled out already: this ties</a:t>
            </a:r>
            <a:r>
              <a:rPr lang="en-GB" sz="1200" kern="1200" baseline="0" dirty="0">
                <a:solidFill>
                  <a:schemeClr val="tx1"/>
                </a:solidFill>
                <a:effectLst/>
                <a:latin typeface="+mn-lt"/>
                <a:ea typeface="+mn-ea"/>
                <a:cs typeface="+mn-cs"/>
              </a:rPr>
              <a:t> into point 5 of ST </a:t>
            </a:r>
            <a:r>
              <a:rPr lang="en-GB" sz="1200" kern="1200" baseline="0" dirty="0" err="1">
                <a:solidFill>
                  <a:schemeClr val="tx1"/>
                </a:solidFill>
                <a:effectLst/>
                <a:latin typeface="+mn-lt"/>
                <a:ea typeface="+mn-ea"/>
                <a:cs typeface="+mn-cs"/>
              </a:rPr>
              <a:t>wishlist</a:t>
            </a:r>
            <a:r>
              <a:rPr lang="en-GB" sz="1200" kern="1200" baseline="0" dirty="0">
                <a:solidFill>
                  <a:schemeClr val="tx1"/>
                </a:solidFill>
                <a:effectLst/>
                <a:latin typeface="+mn-lt"/>
                <a:ea typeface="+mn-ea"/>
                <a:cs typeface="+mn-cs"/>
              </a:rPr>
              <a:t> – long-term planning for KS3)</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It’s important to say that the </a:t>
            </a:r>
            <a:r>
              <a:rPr lang="en-GB" sz="1200" b="1" kern="1200" dirty="0">
                <a:solidFill>
                  <a:schemeClr val="tx1"/>
                </a:solidFill>
                <a:effectLst/>
                <a:latin typeface="+mn-lt"/>
                <a:ea typeface="+mn-ea"/>
                <a:cs typeface="+mn-cs"/>
              </a:rPr>
              <a:t>SOW development is ongoing</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hope to have draft in one language, for at least years 7 and 8, by end of summer term.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Version in all three languages by end of summer</a:t>
            </a:r>
            <a:r>
              <a:rPr lang="en-GB" sz="1200" b="1" kern="1200" baseline="0" dirty="0">
                <a:solidFill>
                  <a:schemeClr val="tx1"/>
                </a:solidFill>
                <a:effectLst/>
                <a:latin typeface="+mn-lt"/>
                <a:ea typeface="+mn-ea"/>
                <a:cs typeface="+mn-cs"/>
              </a:rPr>
              <a:t> holidays.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In THIS CPD session, we are </a:t>
            </a:r>
            <a:r>
              <a:rPr lang="en-GB" sz="1200" b="1" kern="1200" dirty="0">
                <a:solidFill>
                  <a:schemeClr val="tx1"/>
                </a:solidFill>
                <a:effectLst/>
                <a:latin typeface="+mn-lt"/>
                <a:ea typeface="+mn-ea"/>
                <a:cs typeface="+mn-cs"/>
              </a:rPr>
              <a:t>addressing all of the other points raised by the STs in their feedback (previous slide) in this half-day.</a:t>
            </a:r>
            <a:r>
              <a:rPr lang="en-GB" dirty="0">
                <a:effectLst/>
              </a:rPr>
              <a:t>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61802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1: All the hedging in this slide title is intentional:</a:t>
            </a:r>
          </a:p>
          <a:p>
            <a:r>
              <a:rPr lang="en-US" dirty="0"/>
              <a:t>This table is illustrative only, to show the basic lay out, the column headings</a:t>
            </a:r>
          </a:p>
          <a:p>
            <a:r>
              <a:rPr lang="en-US" dirty="0"/>
              <a:t>It is only a skeleton – this is not fleshed out with all the details</a:t>
            </a:r>
          </a:p>
          <a:p>
            <a:r>
              <a:rPr lang="en-US" dirty="0"/>
              <a:t>It is only an extract – we have got much fuller versions we are working on</a:t>
            </a:r>
          </a:p>
          <a:p>
            <a:r>
              <a:rPr lang="en-US" dirty="0"/>
              <a:t>It is in-progress! </a:t>
            </a:r>
          </a:p>
          <a:p>
            <a:endParaRPr lang="en-US" dirty="0"/>
          </a:p>
          <a:p>
            <a:r>
              <a:rPr lang="en-US" dirty="0"/>
              <a:t>Please note, 2: Our current aim is to get resources and basic principles communicated - so when the </a:t>
            </a:r>
            <a:r>
              <a:rPr lang="en-US" dirty="0" err="1"/>
              <a:t>SoW</a:t>
            </a:r>
            <a:r>
              <a:rPr lang="en-US" dirty="0"/>
              <a:t> is in a fuller draft, it will make sense and won’t be arriving in a vacuum, but will have lots of resources to support it and you will understand the principles that underpin it and be able to create materials easily and implement the ideas ‘on the hoof’ during lessons. </a:t>
            </a:r>
          </a:p>
          <a:p>
            <a:endParaRPr lang="en-US" dirty="0"/>
          </a:p>
          <a:p>
            <a:r>
              <a:rPr lang="en-US" dirty="0"/>
              <a:t>In practical terms, resources and the </a:t>
            </a:r>
            <a:r>
              <a:rPr lang="en-US" dirty="0" err="1"/>
              <a:t>SoW</a:t>
            </a:r>
            <a:r>
              <a:rPr lang="en-US" dirty="0"/>
              <a:t> are having to be developed in tandem, and will be released as they are ready. </a:t>
            </a:r>
          </a:p>
        </p:txBody>
      </p:sp>
      <p:sp>
        <p:nvSpPr>
          <p:cNvPr id="4" name="Slide Number Placeholder 3"/>
          <p:cNvSpPr>
            <a:spLocks noGrp="1"/>
          </p:cNvSpPr>
          <p:nvPr>
            <p:ph type="sldNum" sz="quarter" idx="5"/>
          </p:nvPr>
        </p:nvSpPr>
        <p:spPr/>
        <p:txBody>
          <a:bodyPr/>
          <a:lstStyle/>
          <a:p>
            <a:fld id="{043A8A7F-8001-489D-9544-204206AF9801}" type="slidenum">
              <a:rPr lang="en-GB" smtClean="0"/>
              <a:t>14</a:t>
            </a:fld>
            <a:endParaRPr lang="en-GB"/>
          </a:p>
        </p:txBody>
      </p:sp>
    </p:spTree>
    <p:extLst>
      <p:ext uri="{BB962C8B-B14F-4D97-AF65-F5344CB8AC3E}">
        <p14:creationId xmlns:p14="http://schemas.microsoft.com/office/powerpoint/2010/main" val="1785085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How to teach and learn</a:t>
            </a:r>
            <a:r>
              <a:rPr lang="en-GB" b="1" baseline="0" dirty="0"/>
              <a:t> grammar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Handout 9a – Grammar teaching discussion (and handout 9b: grammar teaching discussion sheet incl. VEO tags)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Allow time to read this document. They will not have seen it before but will be familiar with the lay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Explain that Autumn term will include session on knowledge about language from KS2. So more information on this to 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Discussion  / any questions – this should align with what we covered in the earlier parts today</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89695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How to teach and learn</a:t>
            </a:r>
            <a:r>
              <a:rPr lang="en-GB" b="1" baseline="0" dirty="0"/>
              <a:t> grammar</a:t>
            </a:r>
          </a:p>
          <a:p>
            <a:r>
              <a:rPr lang="en-GB" dirty="0"/>
              <a:t>This slide takes the statements from the Grammar</a:t>
            </a:r>
            <a:r>
              <a:rPr lang="en-GB" baseline="0" dirty="0"/>
              <a:t> Teaching Discussion document and puts them into phases of grammar learning.</a:t>
            </a:r>
            <a:br>
              <a:rPr lang="en-GB" baseline="0" dirty="0"/>
            </a:br>
            <a:r>
              <a:rPr lang="en-GB" baseline="0" dirty="0"/>
              <a:t>The different phases are not clear cut, they definitely merge in to each other: you practise when you are establishing knowledge for the first time, and consolidating knowledge is often also extending it.  </a:t>
            </a:r>
          </a:p>
          <a:p>
            <a:r>
              <a:rPr lang="en-GB" baseline="0" dirty="0"/>
              <a:t>Many activities can be repeated for different purposes, depending on how well the grammar is already embedded.</a:t>
            </a:r>
            <a:br>
              <a:rPr lang="en-GB" baseline="0" dirty="0"/>
            </a:br>
            <a:r>
              <a:rPr lang="en-GB" baseline="0" dirty="0"/>
              <a:t>These ways of working with grammar are intended to broaden thinking about the range of opportunities we give learners in and outside the classroom.</a:t>
            </a:r>
            <a:br>
              <a:rPr lang="en-GB" baseline="0" dirty="0"/>
            </a:br>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16</a:t>
            </a:fld>
            <a:endParaRPr lang="en-GB"/>
          </a:p>
        </p:txBody>
      </p:sp>
    </p:spTree>
    <p:extLst>
      <p:ext uri="{BB962C8B-B14F-4D97-AF65-F5344CB8AC3E}">
        <p14:creationId xmlns:p14="http://schemas.microsoft.com/office/powerpoint/2010/main" val="3018202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How to teach and learn grammar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We now provide examples of sequences of activities for each of the languages: Spanish, French &amp; German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indent="0">
              <a:lnSpc>
                <a:spcPct val="150000"/>
              </a:lnSpc>
              <a:spcBef>
                <a:spcPts val="0"/>
              </a:spcBef>
              <a:buNone/>
            </a:pPr>
            <a:r>
              <a:rPr lang="en-GB" b="0" baseline="0" dirty="0"/>
              <a:t>For each language we will present at least one full sequence:</a:t>
            </a:r>
            <a:endParaRPr lang="en-GB" sz="1200" dirty="0"/>
          </a:p>
          <a:p>
            <a:pPr marL="457200" indent="-457200">
              <a:lnSpc>
                <a:spcPct val="150000"/>
              </a:lnSpc>
              <a:spcBef>
                <a:spcPts val="0"/>
              </a:spcBef>
              <a:buAutoNum type="arabicParenR"/>
            </a:pPr>
            <a:r>
              <a:rPr lang="en-GB" sz="1200" dirty="0"/>
              <a:t>Explanation</a:t>
            </a:r>
          </a:p>
          <a:p>
            <a:pPr marL="457200" indent="-457200">
              <a:lnSpc>
                <a:spcPct val="150000"/>
              </a:lnSpc>
              <a:spcBef>
                <a:spcPts val="0"/>
              </a:spcBef>
              <a:buAutoNum type="arabicParenR"/>
            </a:pPr>
            <a:r>
              <a:rPr lang="en-GB" sz="1200" dirty="0"/>
              <a:t>Reading</a:t>
            </a:r>
          </a:p>
          <a:p>
            <a:pPr marL="457200" indent="-457200">
              <a:lnSpc>
                <a:spcPct val="150000"/>
              </a:lnSpc>
              <a:spcBef>
                <a:spcPts val="0"/>
              </a:spcBef>
              <a:buAutoNum type="arabicParenR"/>
            </a:pPr>
            <a:r>
              <a:rPr lang="en-GB" sz="1200" dirty="0"/>
              <a:t>Listening</a:t>
            </a:r>
          </a:p>
          <a:p>
            <a:pPr marL="457200" indent="-457200">
              <a:lnSpc>
                <a:spcPct val="150000"/>
              </a:lnSpc>
              <a:spcBef>
                <a:spcPts val="0"/>
              </a:spcBef>
              <a:buAutoNum type="arabicParenR"/>
            </a:pPr>
            <a:r>
              <a:rPr lang="en-GB" sz="1200" dirty="0"/>
              <a:t>Writing (controlled)</a:t>
            </a:r>
          </a:p>
          <a:p>
            <a:pPr marL="457200" indent="-457200">
              <a:lnSpc>
                <a:spcPct val="150000"/>
              </a:lnSpc>
              <a:spcBef>
                <a:spcPts val="0"/>
              </a:spcBef>
              <a:buAutoNum type="arabicParenR"/>
            </a:pPr>
            <a:r>
              <a:rPr lang="en-GB" sz="1200" dirty="0"/>
              <a:t>Speaking (controlled)</a:t>
            </a:r>
          </a:p>
          <a:p>
            <a:pPr marL="457200" indent="-457200">
              <a:lnSpc>
                <a:spcPct val="150000"/>
              </a:lnSpc>
              <a:spcBef>
                <a:spcPts val="0"/>
              </a:spcBef>
              <a:buAutoNum type="arabicParenR"/>
            </a:pPr>
            <a:endParaRPr lang="en-GB" sz="1200" dirty="0"/>
          </a:p>
          <a:p>
            <a:pPr marL="0" indent="0">
              <a:lnSpc>
                <a:spcPct val="150000"/>
              </a:lnSpc>
              <a:spcBef>
                <a:spcPts val="0"/>
              </a:spcBef>
              <a:buNone/>
            </a:pPr>
            <a:r>
              <a:rPr lang="en-GB" sz="1200" dirty="0"/>
              <a:t>But we will also provide examples of other grammar features, to show how the principles can be extended to a range of features, modes, modalities.</a:t>
            </a:r>
          </a:p>
          <a:p>
            <a:pPr marL="0" indent="0">
              <a:lnSpc>
                <a:spcPct val="150000"/>
              </a:lnSpc>
              <a:spcBef>
                <a:spcPts val="0"/>
              </a:spcBef>
              <a:buNone/>
            </a:pPr>
            <a:r>
              <a:rPr lang="en-GB" sz="1200" dirty="0"/>
              <a:t>We give examples of 1) verb morphology (that is, verb inflections for person, number, tense) and 2) for syntax (S V order in French) and negation in Spanish. </a:t>
            </a:r>
          </a:p>
          <a:p>
            <a:pPr marL="0" indent="0">
              <a:lnSpc>
                <a:spcPct val="150000"/>
              </a:lnSpc>
              <a:spcBef>
                <a:spcPts val="0"/>
              </a:spcBef>
              <a:buNone/>
            </a:pPr>
            <a:endParaRPr lang="en-GB" sz="1200" dirty="0"/>
          </a:p>
          <a:p>
            <a:pPr marL="0" indent="0">
              <a:lnSpc>
                <a:spcPct val="150000"/>
              </a:lnSpc>
              <a:spcBef>
                <a:spcPts val="0"/>
              </a:spcBef>
              <a:buNone/>
            </a:pPr>
            <a:r>
              <a:rPr lang="en-GB" sz="1200" dirty="0"/>
              <a:t>We also have developed or are currently developing materials for adjectival agreement, for articles, for aspect (imperfect in French - whether something is ongoing or complete).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658643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How to teach and learn grammar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Go through and discuss example sequence of resources in each language (different grammar features across the three languages). Include syntax example if possible? E.g. question 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r>
              <a:rPr lang="en-GB" b="0" baseline="0" dirty="0"/>
              <a:t>Please note: </a:t>
            </a:r>
            <a:r>
              <a:rPr lang="en-GB" dirty="0">
                <a:latin typeface="Century Gothic" panose="020B0502020202020204" pitchFamily="34" charset="0"/>
              </a:rPr>
              <a:t>There will always be a challenge with the move from input (R/L) activities to production (W/S) activities, in terms of the </a:t>
            </a:r>
            <a:r>
              <a:rPr lang="en-GB" b="1" u="sng" dirty="0">
                <a:latin typeface="Century Gothic" panose="020B0502020202020204" pitchFamily="34" charset="0"/>
              </a:rPr>
              <a:t>vocabulary</a:t>
            </a:r>
            <a:r>
              <a:rPr lang="en-GB" dirty="0">
                <a:latin typeface="Century Gothic" panose="020B0502020202020204" pitchFamily="34" charset="0"/>
              </a:rPr>
              <a:t> (nouns, prepositions, adjectives etc) needed in the production activities.</a:t>
            </a:r>
          </a:p>
          <a:p>
            <a:r>
              <a:rPr lang="en-GB" dirty="0">
                <a:latin typeface="Century Gothic" panose="020B0502020202020204" pitchFamily="34" charset="0"/>
              </a:rPr>
              <a:t>The aim is to let learners </a:t>
            </a:r>
            <a:r>
              <a:rPr lang="en-GB" b="1" u="sng" dirty="0">
                <a:latin typeface="Century Gothic" panose="020B0502020202020204" pitchFamily="34" charset="0"/>
              </a:rPr>
              <a:t>try</a:t>
            </a:r>
            <a:r>
              <a:rPr lang="en-GB" dirty="0">
                <a:latin typeface="Century Gothic" panose="020B0502020202020204" pitchFamily="34" charset="0"/>
              </a:rPr>
              <a:t> to recall the necessary vocabulary (i.e., not always provide whole speaking or writing frames for everything).</a:t>
            </a:r>
          </a:p>
          <a:p>
            <a:r>
              <a:rPr lang="en-GB" dirty="0">
                <a:latin typeface="Century Gothic" panose="020B0502020202020204" pitchFamily="34" charset="0"/>
              </a:rPr>
              <a:t>But, where necessary, more scaffolding is possible (we have provided lists of vocabulary for teachers to use with selected pupils, perhaps)</a:t>
            </a:r>
          </a:p>
          <a:p>
            <a:r>
              <a:rPr lang="en-GB" b="1" u="sng" dirty="0">
                <a:latin typeface="Century Gothic" panose="020B0502020202020204" pitchFamily="34" charset="0"/>
              </a:rPr>
              <a:t>Try to focus on rewarding the grammar point under focus, and not worry too much about other things not being accurate . If we want </a:t>
            </a:r>
            <a:r>
              <a:rPr lang="en-GB" b="1" i="1" u="sng" dirty="0">
                <a:latin typeface="Century Gothic" panose="020B0502020202020204" pitchFamily="34" charset="0"/>
              </a:rPr>
              <a:t>everything</a:t>
            </a:r>
            <a:r>
              <a:rPr lang="en-GB" b="1" u="sng" dirty="0">
                <a:latin typeface="Century Gothic" panose="020B0502020202020204" pitchFamily="34" charset="0"/>
              </a:rPr>
              <a:t> to be accurate </a:t>
            </a:r>
            <a:r>
              <a:rPr lang="en-GB" b="1" i="1" u="sng" dirty="0">
                <a:latin typeface="Century Gothic" panose="020B0502020202020204" pitchFamily="34" charset="0"/>
              </a:rPr>
              <a:t>all </a:t>
            </a:r>
            <a:r>
              <a:rPr lang="en-GB" b="1" u="sng" dirty="0">
                <a:latin typeface="Century Gothic" panose="020B0502020202020204" pitchFamily="34" charset="0"/>
              </a:rPr>
              <a:t>the time, </a:t>
            </a:r>
            <a:r>
              <a:rPr lang="en-GB" dirty="0">
                <a:latin typeface="Century Gothic" panose="020B0502020202020204" pitchFamily="34" charset="0"/>
              </a:rPr>
              <a:t>this is what leads to very rigid formulae teaching, and the over-use of strict writing frames that don’t provide any desirable difficulty for the learners. </a:t>
            </a:r>
          </a:p>
          <a:p>
            <a:r>
              <a:rPr lang="en-GB" dirty="0">
                <a:latin typeface="Century Gothic" panose="020B0502020202020204" pitchFamily="34" charset="0"/>
              </a:rPr>
              <a:t>In other words: </a:t>
            </a:r>
          </a:p>
          <a:p>
            <a:r>
              <a:rPr lang="en-GB" dirty="0">
                <a:latin typeface="Century Gothic" panose="020B0502020202020204" pitchFamily="34" charset="0"/>
              </a:rPr>
              <a:t>The key is that learners are getting the grammatical markers correct and pulling out the verbs from memory. Support with the other vocabulary is ok (particularly in the earlier controlled production activities) and some errors in this other vocabulary can be tolerated (e.g., adjectival agreement if that hasn’t been taught yet).</a:t>
            </a:r>
          </a:p>
          <a:p>
            <a:r>
              <a:rPr lang="en-GB" dirty="0">
                <a:latin typeface="Century Gothic" panose="020B0502020202020204" pitchFamily="34" charset="0"/>
              </a:rPr>
              <a:t>Try to aim for ‘desirable difficulty’ and resist the temptation to use lots of frames and holistic phrases.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191507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Examples of activities to use in ‘extending phase’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Providing examples of more meaningful practice activities</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17817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to CPD: Aims of this session</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845546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How to teach and learn grammar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Go through and discuss example sequence of resources in each language (different grammar features across the three languages). Include syntax example if possible? E.g. question formation?</a:t>
            </a:r>
          </a:p>
          <a:p>
            <a:endParaRPr lang="en-GB" dirty="0"/>
          </a:p>
        </p:txBody>
      </p:sp>
      <p:sp>
        <p:nvSpPr>
          <p:cNvPr id="4" name="Slide Number Placeholder 3"/>
          <p:cNvSpPr>
            <a:spLocks noGrp="1"/>
          </p:cNvSpPr>
          <p:nvPr>
            <p:ph type="sldNum" sz="quarter" idx="10"/>
          </p:nvPr>
        </p:nvSpPr>
        <p:spPr/>
        <p:txBody>
          <a:bodyPr/>
          <a:lstStyle/>
          <a:p>
            <a:fld id="{043A8A7F-8001-489D-9544-204206AF9801}" type="slidenum">
              <a:rPr lang="en-GB" smtClean="0"/>
              <a:t>20</a:t>
            </a:fld>
            <a:endParaRPr lang="en-GB"/>
          </a:p>
        </p:txBody>
      </p:sp>
    </p:spTree>
    <p:extLst>
      <p:ext uri="{BB962C8B-B14F-4D97-AF65-F5344CB8AC3E}">
        <p14:creationId xmlns:p14="http://schemas.microsoft.com/office/powerpoint/2010/main" val="313920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Examples of activities to use in ‘extending phase’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Providing examples of more meaningful practice activities</a:t>
            </a:r>
          </a:p>
          <a:p>
            <a:endParaRPr lang="en-GB" dirty="0"/>
          </a:p>
        </p:txBody>
      </p:sp>
      <p:sp>
        <p:nvSpPr>
          <p:cNvPr id="4" name="Slide Number Placeholder 3"/>
          <p:cNvSpPr>
            <a:spLocks noGrp="1"/>
          </p:cNvSpPr>
          <p:nvPr>
            <p:ph type="sldNum" sz="quarter" idx="10"/>
          </p:nvPr>
        </p:nvSpPr>
        <p:spPr/>
        <p:txBody>
          <a:bodyPr/>
          <a:lstStyle/>
          <a:p>
            <a:fld id="{043A8A7F-8001-489D-9544-204206AF9801}" type="slidenum">
              <a:rPr lang="en-GB" smtClean="0"/>
              <a:t>21</a:t>
            </a:fld>
            <a:endParaRPr lang="en-GB"/>
          </a:p>
        </p:txBody>
      </p:sp>
    </p:spTree>
    <p:extLst>
      <p:ext uri="{BB962C8B-B14F-4D97-AF65-F5344CB8AC3E}">
        <p14:creationId xmlns:p14="http://schemas.microsoft.com/office/powerpoint/2010/main" val="2461507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How to teach and learn grammar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Go through and discuss example sequence of resources in each language (different grammar features across the three languages). Include syntax example if possible? E.g. question formation?</a:t>
            </a:r>
          </a:p>
          <a:p>
            <a:endParaRPr lang="en-GB" dirty="0"/>
          </a:p>
        </p:txBody>
      </p:sp>
      <p:sp>
        <p:nvSpPr>
          <p:cNvPr id="4" name="Slide Number Placeholder 3"/>
          <p:cNvSpPr>
            <a:spLocks noGrp="1"/>
          </p:cNvSpPr>
          <p:nvPr>
            <p:ph type="sldNum" sz="quarter" idx="10"/>
          </p:nvPr>
        </p:nvSpPr>
        <p:spPr/>
        <p:txBody>
          <a:bodyPr/>
          <a:lstStyle/>
          <a:p>
            <a:fld id="{043A8A7F-8001-489D-9544-204206AF9801}" type="slidenum">
              <a:rPr lang="en-GB" smtClean="0"/>
              <a:t>22</a:t>
            </a:fld>
            <a:endParaRPr lang="en-GB"/>
          </a:p>
        </p:txBody>
      </p:sp>
    </p:spTree>
    <p:extLst>
      <p:ext uri="{BB962C8B-B14F-4D97-AF65-F5344CB8AC3E}">
        <p14:creationId xmlns:p14="http://schemas.microsoft.com/office/powerpoint/2010/main" val="748393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Examples of activities to use in ‘extending phase’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Providing examples of more meaningful practice activities</a:t>
            </a:r>
          </a:p>
          <a:p>
            <a:endParaRPr lang="en-GB" dirty="0"/>
          </a:p>
        </p:txBody>
      </p:sp>
      <p:sp>
        <p:nvSpPr>
          <p:cNvPr id="4" name="Slide Number Placeholder 3"/>
          <p:cNvSpPr>
            <a:spLocks noGrp="1"/>
          </p:cNvSpPr>
          <p:nvPr>
            <p:ph type="sldNum" sz="quarter" idx="10"/>
          </p:nvPr>
        </p:nvSpPr>
        <p:spPr/>
        <p:txBody>
          <a:bodyPr/>
          <a:lstStyle/>
          <a:p>
            <a:fld id="{043A8A7F-8001-489D-9544-204206AF9801}" type="slidenum">
              <a:rPr lang="en-GB" smtClean="0"/>
              <a:t>23</a:t>
            </a:fld>
            <a:endParaRPr lang="en-GB"/>
          </a:p>
        </p:txBody>
      </p:sp>
    </p:spTree>
    <p:extLst>
      <p:ext uri="{BB962C8B-B14F-4D97-AF65-F5344CB8AC3E}">
        <p14:creationId xmlns:p14="http://schemas.microsoft.com/office/powerpoint/2010/main" val="210293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Show the Resources portal, if they have internet. Explore what is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See </a:t>
            </a:r>
            <a:r>
              <a:rPr lang="en-GB" sz="1200" b="0" kern="1200" baseline="0" dirty="0">
                <a:solidFill>
                  <a:schemeClr val="tx1"/>
                </a:solidFill>
                <a:effectLst/>
                <a:latin typeface="+mn-lt"/>
                <a:ea typeface="+mn-ea"/>
                <a:cs typeface="+mn-cs"/>
              </a:rPr>
              <a:t>also t</a:t>
            </a:r>
            <a:r>
              <a:rPr lang="en-GB" sz="1200" kern="1200" dirty="0">
                <a:solidFill>
                  <a:schemeClr val="tx1"/>
                </a:solidFill>
                <a:effectLst/>
                <a:latin typeface="+mn-lt"/>
                <a:ea typeface="+mn-ea"/>
                <a:cs typeface="+mn-cs"/>
              </a:rPr>
              <a:t>he RESOURCES tab, under Resources Portal, under </a:t>
            </a:r>
            <a:r>
              <a:rPr lang="en-GB" sz="1200" b="1" i="1" kern="1200" dirty="0">
                <a:solidFill>
                  <a:schemeClr val="tx1"/>
                </a:solidFill>
                <a:effectLst/>
                <a:latin typeface="+mn-lt"/>
                <a:ea typeface="+mn-ea"/>
                <a:cs typeface="+mn-cs"/>
              </a:rPr>
              <a:t>Grammar</a:t>
            </a:r>
            <a:endParaRPr lang="en-GB" b="0"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135815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Developing resources for grammar teaching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About 15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Reviewed a sequence of grammar teaching resources in each of the three languages.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Now going to spend some time developing ideas for other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Activity 1: develop a listening or reading activity for one of the problematic grammatical features discussed earlier in the session. (see slide 8 and discussion of Handout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Allow plenty of time for discussing ideas, coming up with example activities and reviewing and discussing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782087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Developing resources for grammar teaching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About 15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Now going to look at developing controlled production practice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Provide 3 examples of input practice (one from each of 3 languages), for one pair of grammar features (or just choose one language if there is consensus in the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Teachers can choose one and then develop a writing and/or speaking activity to practise </a:t>
            </a:r>
            <a:r>
              <a:rPr lang="en-GB" b="1" baseline="0" dirty="0"/>
              <a:t>that pair of grammar features</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Key principle: learners must actively select which grammar they need  - not a mechanical repetition of one pattern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Getting the grammar right must matter for communication – their partner or the teacher or the other children in the class should have some reciprocal listening or reading activity that demonstrates that the learners who are PRODUCING the grammar have successfully communicated their message  - using the grammar. Recall the response grids that were used in the activities you saw just now. </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266712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48687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These are just illustrations to show you work that is in progress.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Spend no more than about 5 minutes going through these slides about Gaming Grammar.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If there is time, then you can give the following information, as teachers asked for more of this at the residential!: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Game will consist of a series of mini-games – each mini-game practises a particular pair of grammar features. The game is based on a spy theme, and each mini-game is a ‘mission’ the player has to complete.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7 mini-games developed so far. Images are screenshots of some of the mini-games.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b="0" baseline="0" dirty="0"/>
              <a:t>For info (if teachers ask about each image/mini-game):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b="0" baseline="0" dirty="0"/>
              <a:t>Robots – 1</a:t>
            </a:r>
            <a:r>
              <a:rPr lang="en-GB" b="0" baseline="30000" dirty="0"/>
              <a:t>st</a:t>
            </a:r>
            <a:r>
              <a:rPr lang="en-GB" b="0" baseline="0" dirty="0"/>
              <a:t> person sing/pl. Player decides whether to feed one robot, or all of the robots.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b="0" baseline="0" dirty="0"/>
              <a:t>Mission file – 1</a:t>
            </a:r>
            <a:r>
              <a:rPr lang="en-GB" b="0" baseline="30000" dirty="0"/>
              <a:t>st</a:t>
            </a:r>
            <a:r>
              <a:rPr lang="en-GB" b="0" baseline="0" dirty="0"/>
              <a:t> person present vs. past tense. Player is logging mission reports from other agents; player stamps mission file as ‘ongoing’ (present tense) or ‘completed’ (past tense).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b="0" baseline="0" dirty="0"/>
              <a:t>Map – 1</a:t>
            </a:r>
            <a:r>
              <a:rPr lang="en-GB" b="0" baseline="30000" dirty="0"/>
              <a:t>st</a:t>
            </a:r>
            <a:r>
              <a:rPr lang="en-GB" b="0" baseline="0" dirty="0"/>
              <a:t> vs. 3</a:t>
            </a:r>
            <a:r>
              <a:rPr lang="en-GB" b="0" baseline="30000" dirty="0"/>
              <a:t>rd</a:t>
            </a:r>
            <a:r>
              <a:rPr lang="en-GB" b="0" baseline="0" dirty="0"/>
              <a:t> person past tense. Player has to rendezvous with another agent in the town. A fellow agent is explaining how they completed the mission previously (explaining the moves that they (I) and the other agent (he/she) made last time). Player chooses whether to move themselves (1</a:t>
            </a:r>
            <a:r>
              <a:rPr lang="en-GB" b="0" baseline="30000" dirty="0"/>
              <a:t>st</a:t>
            </a:r>
            <a:r>
              <a:rPr lang="en-GB" b="0" baseline="0" dirty="0"/>
              <a:t> person)</a:t>
            </a:r>
            <a:r>
              <a:rPr lang="en-GB" b="0" i="1" baseline="0" dirty="0"/>
              <a:t> </a:t>
            </a:r>
            <a:r>
              <a:rPr lang="en-GB" b="0" i="0" baseline="0" dirty="0"/>
              <a:t>or the other agent (3</a:t>
            </a:r>
            <a:r>
              <a:rPr lang="en-GB" b="0" i="0" baseline="30000" dirty="0"/>
              <a:t>rd</a:t>
            </a:r>
            <a:r>
              <a:rPr lang="en-GB" b="0" i="0" baseline="0" dirty="0"/>
              <a:t> person) to various locations in the town.</a:t>
            </a:r>
            <a:endParaRPr lang="en-GB" b="0"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4105181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The teacher interface </a:t>
            </a:r>
            <a:r>
              <a:rPr lang="en-GB" b="0" baseline="0" dirty="0"/>
              <a:t>is currently begin developed, so the screenshot is of a work in progress. Fonts, colours, layout </a:t>
            </a:r>
            <a:r>
              <a:rPr lang="en-GB" b="0" baseline="0" dirty="0" err="1"/>
              <a:t>etc</a:t>
            </a:r>
            <a:r>
              <a:rPr lang="en-GB" b="0" baseline="0" dirty="0"/>
              <a:t> will be updated, so that all of the text and information is easy to read and digest. This screenshot just gives a flavour.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Teachers will be able to set-up and manage classes of learners, and view data for their pupils, e.g. scores on each mini-game, number of attempts at each mini-game, amount of time spent playing a mini-game (useful if, for example, a particular mini-game was set as homework). Within the game itself (the right hand side of the screen shot above), teachers will be able to select a particular mini-game and view the summary data for each pupil for that mini-game (number of attempts, best score, play time). They will also be able to download a more detailed class report (button on bottom right hand corner), to view more detailed data for each mini-game (e.g. score on each item in the mini-game).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At Residential 2 and in subsequent CPD sessions, we will present the games and the teacher interface, that should be ready to actually use in schools! </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331734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of the session</a:t>
            </a:r>
          </a:p>
          <a:p>
            <a:r>
              <a:rPr lang="en-GB" dirty="0"/>
              <a:t>Parts 1 - 3 should take about 45 minutes – these are the ground work, about underpinning principles.</a:t>
            </a:r>
          </a:p>
          <a:p>
            <a:r>
              <a:rPr lang="en-GB" dirty="0"/>
              <a:t>Please ensure we move on to parts 4 - 7 as these include examples of resources and hands on activities. </a:t>
            </a:r>
          </a:p>
          <a:p>
            <a:r>
              <a:rPr lang="en-GB" b="1" u="sng" dirty="0"/>
              <a:t>Suggested timings for delivering the CPD: </a:t>
            </a:r>
          </a:p>
          <a:p>
            <a:r>
              <a:rPr lang="en-GB" dirty="0"/>
              <a:t>1: Brief summary of key principles: max 5 minutes – just read it through - all this will be covered again in the session</a:t>
            </a:r>
          </a:p>
          <a:p>
            <a:r>
              <a:rPr lang="en-GB" dirty="0"/>
              <a:t>2. Key issue 1 – about 20 minutes, including </a:t>
            </a:r>
            <a:r>
              <a:rPr lang="en-GB" b="1" dirty="0"/>
              <a:t>handout 1 </a:t>
            </a:r>
            <a:r>
              <a:rPr lang="en-GB" dirty="0"/>
              <a:t>(determining difficulty)</a:t>
            </a:r>
          </a:p>
          <a:p>
            <a:r>
              <a:rPr lang="en-GB" dirty="0"/>
              <a:t>3. Key issue 2 – about 25 minutes, including </a:t>
            </a:r>
            <a:r>
              <a:rPr lang="en-GB" b="1" dirty="0"/>
              <a:t>handout </a:t>
            </a:r>
            <a:r>
              <a:rPr lang="en-GB" b="1" dirty="0" smtClean="0"/>
              <a:t>5 </a:t>
            </a:r>
            <a:r>
              <a:rPr lang="en-GB" dirty="0"/>
              <a:t>(principles of teaching) and ‘concerns’ (the activity critiquing grammar presentation and practice in some textbooks)</a:t>
            </a:r>
          </a:p>
          <a:p>
            <a:pPr marL="228600" indent="-228600">
              <a:buAutoNum type="arabicPeriod" startAt="4"/>
            </a:pPr>
            <a:r>
              <a:rPr lang="en-GB" dirty="0"/>
              <a:t>Update on </a:t>
            </a:r>
            <a:r>
              <a:rPr lang="en-GB" dirty="0" err="1"/>
              <a:t>SoW</a:t>
            </a:r>
            <a:r>
              <a:rPr lang="en-GB" dirty="0"/>
              <a:t> – </a:t>
            </a:r>
            <a:r>
              <a:rPr lang="en-GB" b="1" i="1" dirty="0"/>
              <a:t>no more than 5 minutes </a:t>
            </a:r>
            <a:r>
              <a:rPr lang="en-GB" dirty="0"/>
              <a:t>– keep this brief – it could turn into a long discussion but there will be opportunity for this in later CPD</a:t>
            </a:r>
          </a:p>
          <a:p>
            <a:r>
              <a:rPr lang="en-GB" dirty="0"/>
              <a:t>5. Grammar teaching discussion (observation record) – about 20 minutes, including discussion</a:t>
            </a:r>
          </a:p>
          <a:p>
            <a:r>
              <a:rPr lang="en-GB" dirty="0"/>
              <a:t>6. Sample resources – about 1 hour 15 mins in total – depending on the languages of the teachers you have, but try to present examples of each language, as they will have to use all three for when they deliver the TRG, and examples of morphology (inflections for person, number, tense) and syntax (questions, negation). </a:t>
            </a:r>
          </a:p>
          <a:p>
            <a:r>
              <a:rPr lang="en-GB" dirty="0"/>
              <a:t>The question word slides should also be shown. These are important, and they link to the vocabulary CPD, and will be necessary for when more complex questions are being taught.</a:t>
            </a:r>
          </a:p>
          <a:p>
            <a:r>
              <a:rPr lang="en-GB" dirty="0"/>
              <a:t>Gaming Grammar  (digital game) update = </a:t>
            </a:r>
            <a:r>
              <a:rPr lang="en-GB" b="1" i="1" dirty="0"/>
              <a:t>max 5 mins – this could be cut if short of time. It will be covered in the next residential.</a:t>
            </a:r>
          </a:p>
          <a:p>
            <a:r>
              <a:rPr lang="en-GB" dirty="0"/>
              <a:t>7. Hands-on activities and resource development  - about 30 minutes (15 mins on listening and/or reading; 15 mins on speaking and/or writing)</a:t>
            </a:r>
          </a:p>
          <a:p>
            <a:r>
              <a:rPr lang="en-GB" dirty="0"/>
              <a:t>8. Planning for the TRG – about 15 minutes</a:t>
            </a:r>
          </a:p>
          <a:p>
            <a:r>
              <a:rPr lang="en-GB" dirty="0"/>
              <a:t>Summary of what covered at end - 5 minutes</a:t>
            </a:r>
          </a:p>
          <a:p>
            <a:r>
              <a:rPr lang="en-GB" dirty="0"/>
              <a:t>This leaves </a:t>
            </a:r>
            <a:r>
              <a:rPr lang="en-GB" i="1" dirty="0"/>
              <a:t>a bit </a:t>
            </a:r>
            <a:r>
              <a:rPr lang="en-GB" dirty="0"/>
              <a:t>of time for slippage and extra discussion/ questions etc. but not much! Pace will be important, as always. </a:t>
            </a:r>
          </a:p>
          <a:p>
            <a:r>
              <a:rPr lang="en-GB" b="1" u="sng" dirty="0"/>
              <a:t>Please remind them to complete the feedback survey at the end</a:t>
            </a:r>
          </a:p>
          <a:p>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983604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About 15 minutes on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Ask them if they intend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 video some classes whilst trying out some of the activities and principles covered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b) visit their hub schools and observe some teaching using the lesson discussion 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sng" baseline="0" dirty="0"/>
              <a:t>For planning for the TRG. </a:t>
            </a:r>
            <a:r>
              <a:rPr lang="en-GB" b="0" u="none" baseline="0" dirty="0"/>
              <a:t>NCELP will </a:t>
            </a:r>
            <a:r>
              <a:rPr lang="en-GB" b="0" baseline="0" dirty="0"/>
              <a:t>reduce this slide deck and you will receive it via email. [For the initial two sessions, DS and EM, ask: do you have any initial suggestions about how you might like to see that done?]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Please ask the STs to send to you – to your personal emails - a week or so before their TRG the materials they intend to use and their plan. It is very important that we provide this support and also that we understand what is being delivered.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For the ‘Concerns’ activity in which they discuss and critique some examples of grammar presentation and practice in textbooks, we strongly advise the Specialist Teachers to use the copies of textbook extracts that we already used in the Residential (rather than asking Hub school teachers to bring their own – as this could be complex and lead to multiple issue and a discussion that becomes unwieldy).</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640002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Summarise what has been covered today</a:t>
            </a:r>
          </a:p>
          <a:p>
            <a:r>
              <a:rPr lang="en-GB" dirty="0"/>
              <a:t>Please remind them to complete the feedback survey – this should have been sent to them by email. </a:t>
            </a:r>
          </a:p>
          <a:p>
            <a:r>
              <a:rPr lang="en-GB" dirty="0"/>
              <a:t>Ideally they could complete it in the session so that we get responses. </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4035437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Selection of relevant</a:t>
            </a:r>
            <a:r>
              <a:rPr lang="en-GB" baseline="0" dirty="0"/>
              <a:t> research references. References in bold are the 5 OASIS summaries which will be sent out for the TRG meetings.</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175247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r>
              <a:rPr lang="en-GB" baseline="0" dirty="0"/>
              <a:t> section [2] Aims of teaching grammar and six key considerations</a:t>
            </a:r>
          </a:p>
          <a:p>
            <a:r>
              <a:rPr lang="en-GB" baseline="0" dirty="0"/>
              <a:t/>
            </a:r>
            <a:br>
              <a:rPr lang="en-GB" baseline="0" dirty="0"/>
            </a:br>
            <a:r>
              <a:rPr lang="en-GB" baseline="0" dirty="0"/>
              <a:t>NB: </a:t>
            </a:r>
            <a:r>
              <a:rPr lang="en-GB" dirty="0"/>
              <a:t>This is like </a:t>
            </a:r>
            <a:r>
              <a:rPr lang="en-GB" baseline="0" dirty="0"/>
              <a:t>the ‘take-home’ messages for grammar learning from Residential 1 and the key recommendations that formed the basis of the Residential session.</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after reading it there is a minute or two spare (from the five!), see what people remember of the WHY about these key recommendations. But this could turn in to a long discussion and all of this is covered now, so make a judgement call and perhaps move straight on if time is feeling short or the atmosphere tells you that moving on would be best. </a:t>
            </a:r>
            <a:br>
              <a:rPr lang="en-GB" sz="1200" kern="1200" dirty="0">
                <a:solidFill>
                  <a:schemeClr val="tx1"/>
                </a:solidFill>
                <a:effectLst/>
                <a:latin typeface="+mn-lt"/>
                <a:ea typeface="+mn-ea"/>
                <a:cs typeface="+mn-cs"/>
              </a:rPr>
            </a:br>
            <a:endParaRPr lang="en-GB" baseline="0" dirty="0"/>
          </a:p>
          <a:p>
            <a:r>
              <a:rPr lang="en-GB" baseline="0" dirty="0"/>
              <a:t>*explanation first – most reliable for most learners most of the time</a:t>
            </a:r>
          </a:p>
          <a:p>
            <a:r>
              <a:rPr lang="en-GB" baseline="0" dirty="0"/>
              <a:t>*Pre-emptive – anticipating the features learners will have difficulty with</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44432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cover these key areas </a:t>
            </a:r>
          </a:p>
          <a:p>
            <a:endParaRPr lang="en-GB" dirty="0"/>
          </a:p>
          <a:p>
            <a:r>
              <a:rPr lang="en-GB" dirty="0"/>
              <a:t>So the first Key issue relates to the notion of progression: what should be taught when, what can we expect learners to learn, when – that is, can we determine the difficulty of grammar to put it in a sensible order for teaching?</a:t>
            </a:r>
          </a:p>
          <a:p>
            <a:endParaRPr lang="en-GB" dirty="0"/>
          </a:p>
          <a:p>
            <a:r>
              <a:rPr lang="en-GB" dirty="0"/>
              <a:t>The second key issue is about effective methods for teaching grammar</a:t>
            </a:r>
          </a:p>
        </p:txBody>
      </p:sp>
      <p:sp>
        <p:nvSpPr>
          <p:cNvPr id="4" name="Slide Number Placeholder 3"/>
          <p:cNvSpPr>
            <a:spLocks noGrp="1"/>
          </p:cNvSpPr>
          <p:nvPr>
            <p:ph type="sldNum" sz="quarter" idx="10"/>
          </p:nvPr>
        </p:nvSpPr>
        <p:spPr/>
        <p:txBody>
          <a:bodyPr/>
          <a:lstStyle/>
          <a:p>
            <a:fld id="{DFF7AD74-1580-4A29-980B-0F338875925B}" type="slidenum">
              <a:rPr lang="en-GB" smtClean="0"/>
              <a:t>5</a:t>
            </a:fld>
            <a:endParaRPr lang="en-GB"/>
          </a:p>
        </p:txBody>
      </p:sp>
    </p:spTree>
    <p:extLst>
      <p:ext uri="{BB962C8B-B14F-4D97-AF65-F5344CB8AC3E}">
        <p14:creationId xmlns:p14="http://schemas.microsoft.com/office/powerpoint/2010/main" val="275560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We first just emphasise the importance of explicit grammar teaching. We are bothering to point this out because:</a:t>
            </a:r>
            <a:r>
              <a:rPr lang="en-GB" b="1" u="sng" dirty="0"/>
              <a:t> whether or not to teach grammar has been under debate for several decades in foreign language education and, as a result, messages have not always been clear in policy documents, in textbooks, or across different schools and classrooms.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baseline="0" dirty="0"/>
              <a:t>Point out that the 4 references in </a:t>
            </a:r>
            <a:r>
              <a:rPr lang="en-GB" b="1" u="none" baseline="0" dirty="0"/>
              <a:t>bold</a:t>
            </a:r>
            <a:r>
              <a:rPr lang="en-GB" b="0" u="none" baseline="0" dirty="0"/>
              <a:t> are those that are included in the </a:t>
            </a:r>
            <a:r>
              <a:rPr lang="en-GB" b="0" u="none" baseline="0" dirty="0" smtClean="0"/>
              <a:t>OASIS </a:t>
            </a:r>
            <a:r>
              <a:rPr lang="en-GB" b="0" u="none" baseline="0" dirty="0"/>
              <a:t>summaries that will be sent to teachers for the TRG </a:t>
            </a:r>
            <a:r>
              <a:rPr lang="en-GB" b="0" u="none" baseline="0" dirty="0" smtClean="0"/>
              <a:t>sessions.</a:t>
            </a:r>
            <a:endParaRPr lang="en-GB" b="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FF7AD74-1580-4A29-980B-0F338875925B}" type="slidenum">
              <a:rPr lang="en-GB" smtClean="0"/>
              <a:t>6</a:t>
            </a:fld>
            <a:endParaRPr lang="en-GB"/>
          </a:p>
        </p:txBody>
      </p:sp>
    </p:spTree>
    <p:extLst>
      <p:ext uri="{BB962C8B-B14F-4D97-AF65-F5344CB8AC3E}">
        <p14:creationId xmlns:p14="http://schemas.microsoft.com/office/powerpoint/2010/main" val="98469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Recapping the key recommendations from residential</a:t>
            </a:r>
            <a:r>
              <a:rPr lang="en-GB" b="1" baseline="0" dirty="0"/>
              <a:t> 1 </a:t>
            </a:r>
            <a:r>
              <a:rPr lang="en-GB" dirty="0"/>
              <a:t>[4] What we know</a:t>
            </a:r>
            <a:r>
              <a:rPr lang="en-GB" baseline="0" dirty="0"/>
              <a:t> (or don’t know!) about the order grammar should be taught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 bullet</a:t>
            </a:r>
            <a:r>
              <a:rPr lang="en-GB" baseline="0" dirty="0"/>
              <a:t> point 2 - </a:t>
            </a:r>
            <a:r>
              <a:rPr lang="en-GB" dirty="0"/>
              <a:t>On next slide going to talk more about factors</a:t>
            </a:r>
            <a:r>
              <a:rPr lang="en-GB" baseline="0" dirty="0"/>
              <a:t> that can make grammar difficult to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Some extra information for the CPD deliverers about the avoidance of whole paradigms. There is </a:t>
            </a:r>
            <a:r>
              <a:rPr lang="en-GB" b="1" i="1" baseline="0" dirty="0"/>
              <a:t>no need to dwell on this </a:t>
            </a:r>
            <a:r>
              <a:rPr lang="en-GB" baseline="0" dirty="0"/>
              <a:t>but we put it here for your information, in case teachers ask. This is a really important message and should not be diluted, as hedging is likely to reduce the clarity and impact of the message. The evidence and arguments for this are also explained in the ‘what makes grammar difficult’ document. The evidence is multi-layered, drawn from multiple sources and even multiple disciplines.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Explicit information in and of itself, no matter when, how or what is taught, is not as effective as the practice itself – it is the </a:t>
            </a:r>
            <a:r>
              <a:rPr lang="en-GB" b="1" u="sng" baseline="0" dirty="0"/>
              <a:t>practice</a:t>
            </a:r>
            <a:r>
              <a:rPr lang="en-GB" baseline="0" dirty="0"/>
              <a:t> (not whether it is a whole paradigm or before or after practice) that has been found to help: </a:t>
            </a:r>
            <a:r>
              <a:rPr lang="en-GB" b="1" u="sng" baseline="0" dirty="0"/>
              <a:t>Making grammar essential </a:t>
            </a:r>
            <a:r>
              <a:rPr lang="en-GB" baseline="0" dirty="0"/>
              <a:t>for comprehension and production is where the most benefits lie (</a:t>
            </a:r>
            <a:r>
              <a:rPr lang="en-GB" i="1" baseline="0" dirty="0"/>
              <a:t>not </a:t>
            </a:r>
            <a:r>
              <a:rPr lang="en-GB" baseline="0" dirty="0"/>
              <a:t>in the explicit information) – so, in a way, this debate is not important, and, if dwelt upon, could seriously detract attention from the </a:t>
            </a:r>
            <a:r>
              <a:rPr lang="en-GB" b="1" i="1" u="sng" baseline="0" dirty="0"/>
              <a:t>much, much more </a:t>
            </a:r>
            <a:r>
              <a:rPr lang="en-GB" baseline="0" dirty="0"/>
              <a:t>important messages.  But for the sake of argument… here are some additional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Explicit information is prone to decay over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Explicit information does not result in evidence of learning in different contexts, modes and modalities (evidence from the old grammar translation approaches).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usefulness of explicit information is </a:t>
            </a:r>
            <a:r>
              <a:rPr lang="en-GB" b="1" i="1" baseline="0" dirty="0"/>
              <a:t>very </a:t>
            </a:r>
            <a:r>
              <a:rPr lang="en-GB" baseline="0" dirty="0"/>
              <a:t>variable for different learners.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There is </a:t>
            </a:r>
            <a:r>
              <a:rPr lang="en-GB" b="1" i="1" baseline="0" dirty="0"/>
              <a:t>ample</a:t>
            </a:r>
            <a:r>
              <a:rPr lang="en-GB" baseline="0" dirty="0"/>
              <a:t> evidence in cognitive psychology and language learning research that presenting whole new sets (of </a:t>
            </a:r>
            <a:r>
              <a:rPr lang="en-GB" i="1" baseline="0" dirty="0"/>
              <a:t>anything</a:t>
            </a:r>
            <a:r>
              <a:rPr lang="en-GB" baseline="0" dirty="0"/>
              <a:t>) all at once cannot be expected to result in robust or reliable learning in the longer term.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conceptual and formal complexity of (and, often, lack of familiarity with) morphology is an additional reason not to expect ‘whole paradigms’ per se to really show many learning benefits, compared to other more </a:t>
            </a:r>
            <a:r>
              <a:rPr lang="en-GB" b="1" i="1" baseline="0" dirty="0"/>
              <a:t>conceptually</a:t>
            </a:r>
            <a:r>
              <a:rPr lang="en-GB" baseline="0" dirty="0"/>
              <a:t>-oriented presentations, which focus on the meaning and function of grammar.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Languages are not learnt in whole sets as these are artificially put together by grammarians (that are based on the early teaching of Latin).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There is evidence from cognitive linguistics that it is awareness and understanding of </a:t>
            </a:r>
            <a:r>
              <a:rPr lang="en-GB" b="1" baseline="0" dirty="0"/>
              <a:t>concepts that are often not reliably, overtly expressed in the L1 </a:t>
            </a:r>
            <a:r>
              <a:rPr lang="en-GB" baseline="0" dirty="0"/>
              <a:t>(such as plurality of subjects; temporal such as ‘complete in the past’; or ‘doubt’; habituality) that can help learning. ‘Paradigms’ (within one of these ‘concepts’, such as ‘past complete’) do not serve the aim of teaching learners about the function of grammar.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In a time-poor classroom, it is unlikely to be an efficient use of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It risks confusing or overloading many learners during the initial presentation stages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It sets unrealistic expectations about what has really been learnt.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Grammar is learnt by frequent re-visiting and practising, and its success depends on a much wider range of factors than ‘whether the inflections happen to fit together in one paradigm’.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By sending the message that whole paradigm teaching is very unlikely to be effective (in terms of robust, reliable learning, in all modes and modalities, in the long term memory), we are helping teachers to set their expectations more realistically.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baseline="0" dirty="0"/>
              <a:t>Reference in </a:t>
            </a:r>
            <a:r>
              <a:rPr lang="en-GB" b="1" u="none" baseline="0" dirty="0"/>
              <a:t>bold</a:t>
            </a:r>
            <a:r>
              <a:rPr lang="en-GB" b="0" u="none" baseline="0" dirty="0"/>
              <a:t> is included in the 5 OASIS summaries that will be sent to teachers for the TRG sessions</a:t>
            </a:r>
          </a:p>
          <a:p>
            <a:endParaRPr lang="en-GB" dirty="0"/>
          </a:p>
        </p:txBody>
      </p:sp>
      <p:sp>
        <p:nvSpPr>
          <p:cNvPr id="4" name="Slide Number Placeholder 3"/>
          <p:cNvSpPr>
            <a:spLocks noGrp="1"/>
          </p:cNvSpPr>
          <p:nvPr>
            <p:ph type="sldNum" sz="quarter" idx="10"/>
          </p:nvPr>
        </p:nvSpPr>
        <p:spPr/>
        <p:txBody>
          <a:bodyPr/>
          <a:lstStyle/>
          <a:p>
            <a:fld id="{DFF7AD74-1580-4A29-980B-0F338875925B}" type="slidenum">
              <a:rPr lang="en-GB" smtClean="0"/>
              <a:t>7</a:t>
            </a:fld>
            <a:endParaRPr lang="en-GB"/>
          </a:p>
        </p:txBody>
      </p:sp>
    </p:spTree>
    <p:extLst>
      <p:ext uri="{BB962C8B-B14F-4D97-AF65-F5344CB8AC3E}">
        <p14:creationId xmlns:p14="http://schemas.microsoft.com/office/powerpoint/2010/main" val="154750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Recapping the key recommendations from residential</a:t>
            </a:r>
            <a:r>
              <a:rPr lang="en-GB" b="1" baseline="0" dirty="0"/>
              <a:t> 1</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What we can expect from learners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FF7AD74-1580-4A29-980B-0F338875925B}" type="slidenum">
              <a:rPr lang="en-GB" smtClean="0"/>
              <a:t>8</a:t>
            </a:fld>
            <a:endParaRPr lang="en-GB"/>
          </a:p>
        </p:txBody>
      </p:sp>
    </p:spTree>
    <p:extLst>
      <p:ext uri="{BB962C8B-B14F-4D97-AF65-F5344CB8AC3E}">
        <p14:creationId xmlns:p14="http://schemas.microsoft.com/office/powerpoint/2010/main" val="221350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Key Issue 1: Determining the difficulty of grammar (going deeper on the key recommendations from residential</a:t>
            </a:r>
            <a:r>
              <a:rPr lang="en-GB" b="1" baseline="0" dirty="0"/>
              <a:t> 1)</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Direct teachers to </a:t>
            </a:r>
            <a:r>
              <a:rPr lang="en-GB" b="1" i="0" u="sng" dirty="0"/>
              <a:t>H</a:t>
            </a:r>
            <a:r>
              <a:rPr lang="en-GB" b="1" i="0" u="sng" dirty="0" smtClean="0"/>
              <a:t>andout </a:t>
            </a:r>
            <a:r>
              <a:rPr lang="en-GB" b="1" i="0" u="sng" dirty="0">
                <a:solidFill>
                  <a:srgbClr val="FF0000"/>
                </a:solidFill>
              </a:rPr>
              <a:t>[1] </a:t>
            </a:r>
            <a:r>
              <a:rPr lang="en-GB" dirty="0">
                <a:solidFill>
                  <a:srgbClr val="FF0000"/>
                </a:solidFill>
              </a:rPr>
              <a:t>What determines</a:t>
            </a:r>
            <a:r>
              <a:rPr lang="en-GB" baseline="0" dirty="0">
                <a:solidFill>
                  <a:srgbClr val="FF0000"/>
                </a:solidFill>
              </a:rPr>
              <a:t> the difficulty of grammar in a second language. They should have been sent this ahead of the CPD session and been asked to read it. But give time for teachers to skim through again to refresh themselves (about 5 or 10 minutes) and ask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rgbClr val="FF0000"/>
                </a:solidFill>
              </a:rPr>
              <a:t>REFLECTION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rgbClr val="FF0000"/>
                </a:solidFill>
              </a:rPr>
              <a:t>Ques 1) which grammar features do your pupils particularly struggle with? Based on the factors mentioned in the handout, discuss why the features mentioned cause particular difficulty.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0000"/>
                </a:solidFill>
                <a:effectLst/>
                <a:latin typeface="+mn-lt"/>
                <a:ea typeface="+mn-ea"/>
                <a:cs typeface="+mn-cs"/>
              </a:rPr>
              <a:t>Ques 2) Follow on question: what the information in this sheet mean for ordering/</a:t>
            </a:r>
            <a:r>
              <a:rPr lang="en-GB" sz="1200" b="0" kern="1200" dirty="0" err="1">
                <a:solidFill>
                  <a:srgbClr val="FF0000"/>
                </a:solidFill>
                <a:effectLst/>
                <a:latin typeface="+mn-lt"/>
                <a:ea typeface="+mn-ea"/>
                <a:cs typeface="+mn-cs"/>
              </a:rPr>
              <a:t>SoW</a:t>
            </a:r>
            <a:r>
              <a:rPr lang="en-GB" sz="1200" b="0" kern="1200" dirty="0">
                <a:solidFill>
                  <a:srgbClr val="FF0000"/>
                </a:solidFill>
                <a:effectLst/>
                <a:latin typeface="+mn-lt"/>
                <a:ea typeface="+mn-ea"/>
                <a:cs typeface="+mn-cs"/>
              </a:rPr>
              <a:t> planning? More difficulty could mean teach it later OR introduce it sooner, of course! Sooner, with lots of revisiting and practice, might help to give more exposure; BUT if it is too conceptually or formally (e.g. new sounds or spellings) difficult, then sooner might not be sensible before other types of knowledge are in 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0000"/>
                </a:solidFill>
                <a:effectLst/>
                <a:latin typeface="+mn-lt"/>
                <a:ea typeface="+mn-ea"/>
                <a:cs typeface="+mn-cs"/>
              </a:rPr>
              <a:t>The important point is: having some understanding of difficulty helps </a:t>
            </a:r>
            <a:r>
              <a:rPr lang="en-GB" sz="1200" b="1" kern="1200" dirty="0">
                <a:solidFill>
                  <a:srgbClr val="FF0000"/>
                </a:solidFill>
                <a:effectLst/>
                <a:latin typeface="+mn-lt"/>
                <a:ea typeface="+mn-ea"/>
                <a:cs typeface="+mn-cs"/>
              </a:rPr>
              <a:t>manage our expectations – it is essential for when we are testing knowledge and it informs our thinking about what we teach and how we teach it</a:t>
            </a:r>
            <a:r>
              <a:rPr lang="en-GB" sz="1200" b="0" kern="1200" dirty="0">
                <a:solidFill>
                  <a:srgbClr val="FF0000"/>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0000"/>
                </a:solidFill>
                <a:effectLst/>
                <a:latin typeface="+mn-lt"/>
                <a:ea typeface="+mn-ea"/>
                <a:cs typeface="+mn-cs"/>
              </a:rPr>
              <a:t>Note that: Once the teachers have seen the example resources, some possible orders for teaching pairs of features will start to emerge – NB this only becomes apparent after seeing some sequences, later in the session. </a:t>
            </a:r>
            <a:endParaRPr lang="en-GB"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solidFill>
                  <a:srgbClr val="FF0000"/>
                </a:solidFill>
              </a:rPr>
              <a:t>Ques 3) Follow on discussion </a:t>
            </a:r>
            <a:r>
              <a:rPr lang="en-GB" b="1" u="sng" baseline="0" dirty="0">
                <a:solidFill>
                  <a:srgbClr val="FF0000"/>
                </a:solidFill>
              </a:rPr>
              <a:t>if the 20 (max 25) minutes on this section hasn’t been used up yet</a:t>
            </a:r>
            <a:r>
              <a:rPr lang="en-GB" b="0" baseline="0" dirty="0">
                <a:solidFill>
                  <a:srgbClr val="FF0000"/>
                </a:solidFill>
              </a:rPr>
              <a:t>. </a:t>
            </a:r>
            <a:r>
              <a:rPr lang="en-GB" b="1" baseline="0" dirty="0">
                <a:solidFill>
                  <a:srgbClr val="FF0000"/>
                </a:solidFill>
              </a:rPr>
              <a:t>Handouts 2 to 4 </a:t>
            </a:r>
            <a:r>
              <a:rPr lang="en-GB" baseline="0" dirty="0">
                <a:solidFill>
                  <a:srgbClr val="FF0000"/>
                </a:solidFill>
              </a:rPr>
              <a:t>provide a potential list of key grammar features that might be considered for teaching in Fr / </a:t>
            </a:r>
            <a:r>
              <a:rPr lang="en-GB" baseline="0" dirty="0" err="1">
                <a:solidFill>
                  <a:srgbClr val="FF0000"/>
                </a:solidFill>
              </a:rPr>
              <a:t>Sp</a:t>
            </a:r>
            <a:r>
              <a:rPr lang="en-GB" baseline="0" dirty="0">
                <a:solidFill>
                  <a:srgbClr val="FF0000"/>
                </a:solidFill>
              </a:rPr>
              <a:t> / Ge for Key Stage 3. These documents can be referred to, </a:t>
            </a:r>
            <a:r>
              <a:rPr lang="en-GB" b="1" u="sng" baseline="0" dirty="0">
                <a:solidFill>
                  <a:srgbClr val="FF0000"/>
                </a:solidFill>
              </a:rPr>
              <a:t>once teachers have had a few minutes to first think about what grammar features they have noticed are particularly difficult</a:t>
            </a:r>
            <a:r>
              <a:rPr lang="en-GB" baseline="0" dirty="0">
                <a:solidFill>
                  <a:srgbClr val="FF0000"/>
                </a:solidFill>
              </a:rPr>
              <a:t>. These could be used to prompt the teachers to think about grammar features that </a:t>
            </a:r>
            <a:r>
              <a:rPr lang="en-GB" i="1" baseline="0" dirty="0">
                <a:solidFill>
                  <a:srgbClr val="FF0000"/>
                </a:solidFill>
              </a:rPr>
              <a:t>might</a:t>
            </a:r>
            <a:r>
              <a:rPr lang="en-GB" baseline="0" dirty="0">
                <a:solidFill>
                  <a:srgbClr val="FF0000"/>
                </a:solidFill>
              </a:rPr>
              <a:t> be taught at Key Stage 3. NB </a:t>
            </a:r>
            <a:r>
              <a:rPr lang="en-GB" b="1" u="sng" baseline="0" dirty="0">
                <a:solidFill>
                  <a:srgbClr val="FF0000"/>
                </a:solidFill>
              </a:rPr>
              <a:t>Please make it clear</a:t>
            </a:r>
            <a:r>
              <a:rPr lang="en-GB" baseline="0" dirty="0">
                <a:solidFill>
                  <a:srgbClr val="FF0000"/>
                </a:solidFill>
              </a:rPr>
              <a:t>: </a:t>
            </a:r>
            <a:r>
              <a:rPr lang="en-GB" b="1" u="sng" baseline="0" dirty="0">
                <a:solidFill>
                  <a:srgbClr val="FF0000"/>
                </a:solidFill>
              </a:rPr>
              <a:t>not all of these features might be suitable – these documents are to prompt </a:t>
            </a:r>
            <a:r>
              <a:rPr lang="en-GB" b="1" i="1" u="sng" baseline="0" dirty="0">
                <a:solidFill>
                  <a:srgbClr val="FF0000"/>
                </a:solidFill>
              </a:rPr>
              <a:t>discussion</a:t>
            </a:r>
            <a:r>
              <a:rPr lang="en-GB" b="1" u="sng" baseline="0" dirty="0">
                <a:solidFill>
                  <a:srgbClr val="FF0000"/>
                </a:solidFill>
              </a:rPr>
              <a:t> only – they are certainly NOT prescribed content from NCELP.  </a:t>
            </a:r>
            <a:r>
              <a:rPr lang="en-GB" baseline="0" dirty="0">
                <a:solidFill>
                  <a:srgbClr val="FF0000"/>
                </a:solidFill>
              </a:rPr>
              <a:t>Ask teachers if there are any on the lists that stick out as particularly tricky (and which haven’t already been mentioned and discussed).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rgbClr val="FF0000"/>
                </a:solidFill>
              </a:rPr>
              <a:t>It would be useful, when you are delivering this CPD session, to collate a list of grammar features that are mentioned during the CPD sessions, to inform our resource creation (including Gaming Grammar).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FF7AD74-1580-4A29-980B-0F338875925B}" type="slidenum">
              <a:rPr lang="en-GB" smtClean="0"/>
              <a:t>9</a:t>
            </a:fld>
            <a:endParaRPr lang="en-GB"/>
          </a:p>
        </p:txBody>
      </p:sp>
    </p:spTree>
    <p:extLst>
      <p:ext uri="{BB962C8B-B14F-4D97-AF65-F5344CB8AC3E}">
        <p14:creationId xmlns:p14="http://schemas.microsoft.com/office/powerpoint/2010/main" val="201716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3686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17/05/2019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87940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17/05/2019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93980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7542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1358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42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236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7770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17/05/2019</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248145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17/05/2019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376064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17/05/2019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108835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latin typeface="Century Gothic" panose="020B0502020202020204" pitchFamily="34" charset="0"/>
              </a:rPr>
              <a:t/>
            </a:r>
            <a:br>
              <a:rPr lang="en-GB" sz="1100" dirty="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latin typeface="Century Gothic" panose="020B0502020202020204" pitchFamily="34" charset="0"/>
            </a:endParaRPr>
          </a:p>
        </p:txBody>
      </p:sp>
    </p:spTree>
    <p:extLst>
      <p:ext uri="{BB962C8B-B14F-4D97-AF65-F5344CB8AC3E}">
        <p14:creationId xmlns:p14="http://schemas.microsoft.com/office/powerpoint/2010/main" val="2401829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ncelp.org/resources/resource-portal/" TargetMode="External"/><Relationship Id="rId4" Type="http://schemas.openxmlformats.org/officeDocument/2006/relationships/hyperlink" Target="https://resources.ncelp.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Enquiries@ncelp.org.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onlinelibrary.wiley.com/journal/1467992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9812" y="6027576"/>
            <a:ext cx="9262188" cy="830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TextBox 10"/>
          <p:cNvSpPr txBox="1"/>
          <p:nvPr/>
        </p:nvSpPr>
        <p:spPr>
          <a:xfrm>
            <a:off x="547511" y="2257961"/>
            <a:ext cx="6886222" cy="1323439"/>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NCELP</a:t>
            </a:r>
            <a:br>
              <a:rPr lang="en-GB" sz="4000" b="1" dirty="0">
                <a:solidFill>
                  <a:prstClr val="white"/>
                </a:solidFill>
                <a:latin typeface="Century Gothic" panose="020B0502020202020204" pitchFamily="34" charset="0"/>
              </a:rPr>
            </a:br>
            <a:r>
              <a:rPr lang="en-GB" sz="4000" b="1" dirty="0">
                <a:solidFill>
                  <a:prstClr val="white"/>
                </a:solidFill>
                <a:latin typeface="Century Gothic" panose="020B0502020202020204" pitchFamily="34" charset="0"/>
              </a:rPr>
              <a:t>Grammar Half-Day CPD</a:t>
            </a:r>
          </a:p>
        </p:txBody>
      </p:sp>
    </p:spTree>
    <p:extLst>
      <p:ext uri="{BB962C8B-B14F-4D97-AF65-F5344CB8AC3E}">
        <p14:creationId xmlns:p14="http://schemas.microsoft.com/office/powerpoint/2010/main" val="369487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305656"/>
            <a:ext cx="11301413" cy="867128"/>
          </a:xfrm>
          <a:prstGeom prst="rect">
            <a:avLst/>
          </a:prstGeom>
        </p:spPr>
      </p:pic>
      <p:sp>
        <p:nvSpPr>
          <p:cNvPr id="5" name="Title 3"/>
          <p:cNvSpPr txBox="1">
            <a:spLocks/>
          </p:cNvSpPr>
          <p:nvPr/>
        </p:nvSpPr>
        <p:spPr>
          <a:xfrm>
            <a:off x="208494" y="0"/>
            <a:ext cx="79195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a:solidFill>
                  <a:schemeClr val="bg1"/>
                </a:solidFill>
              </a:rPr>
              <a:t>Key issue 2:</a:t>
            </a:r>
          </a:p>
        </p:txBody>
      </p:sp>
      <p:sp>
        <p:nvSpPr>
          <p:cNvPr id="6" name="Content Placeholder 4"/>
          <p:cNvSpPr>
            <a:spLocks noGrp="1"/>
          </p:cNvSpPr>
          <p:nvPr>
            <p:ph idx="1"/>
          </p:nvPr>
        </p:nvSpPr>
        <p:spPr>
          <a:xfrm>
            <a:off x="208495" y="1435609"/>
            <a:ext cx="4448966" cy="4338674"/>
          </a:xfrm>
        </p:spPr>
        <p:txBody>
          <a:bodyPr>
            <a:noAutofit/>
          </a:bodyPr>
          <a:lstStyle/>
          <a:p>
            <a:pPr marL="0" indent="0">
              <a:spcBef>
                <a:spcPts val="600"/>
              </a:spcBef>
              <a:spcAft>
                <a:spcPts val="600"/>
              </a:spcAft>
              <a:buClr>
                <a:schemeClr val="accent5">
                  <a:lumMod val="50000"/>
                </a:schemeClr>
              </a:buClr>
              <a:buNone/>
            </a:pPr>
            <a:r>
              <a:rPr lang="en-GB" sz="2200" b="1" dirty="0">
                <a:cs typeface="Arial" panose="020B0604020202020204" pitchFamily="34" charset="0"/>
              </a:rPr>
              <a:t>Read Handout 5 </a:t>
            </a:r>
          </a:p>
          <a:p>
            <a:pPr marL="0" indent="0">
              <a:spcBef>
                <a:spcPts val="600"/>
              </a:spcBef>
              <a:spcAft>
                <a:spcPts val="600"/>
              </a:spcAft>
              <a:buClr>
                <a:schemeClr val="accent5">
                  <a:lumMod val="50000"/>
                </a:schemeClr>
              </a:buClr>
              <a:buNone/>
            </a:pPr>
            <a:r>
              <a:rPr lang="en-GB" sz="1800" dirty="0">
                <a:cs typeface="Arial" panose="020B0604020202020204" pitchFamily="34" charset="0"/>
              </a:rPr>
              <a:t>“Principles of teaching grammar”</a:t>
            </a:r>
            <a:endParaRPr lang="en-GB" sz="2200" dirty="0">
              <a:cs typeface="Arial" panose="020B0604020202020204" pitchFamily="34" charset="0"/>
            </a:endParaRPr>
          </a:p>
          <a:p>
            <a:pPr marL="342900" indent="-342900">
              <a:spcBef>
                <a:spcPts val="600"/>
              </a:spcBef>
              <a:spcAft>
                <a:spcPts val="600"/>
              </a:spcAft>
            </a:pPr>
            <a:r>
              <a:rPr lang="en-GB" sz="2200" dirty="0">
                <a:cs typeface="Calibri" panose="020F0502020204030204" pitchFamily="34" charset="0"/>
              </a:rPr>
              <a:t>This is another key document for use with your Hub Schools </a:t>
            </a:r>
          </a:p>
          <a:p>
            <a:pPr marL="0" indent="0">
              <a:spcBef>
                <a:spcPts val="600"/>
              </a:spcBef>
              <a:spcAft>
                <a:spcPts val="600"/>
              </a:spcAft>
              <a:buNone/>
            </a:pPr>
            <a:endParaRPr lang="en-GB" sz="2200" b="1" dirty="0">
              <a:cs typeface="Calibri" panose="020F0502020204030204" pitchFamily="34" charset="0"/>
            </a:endParaRPr>
          </a:p>
          <a:p>
            <a:pPr marL="0" indent="0">
              <a:spcBef>
                <a:spcPts val="600"/>
              </a:spcBef>
              <a:spcAft>
                <a:spcPts val="600"/>
              </a:spcAft>
              <a:buNone/>
            </a:pPr>
            <a:r>
              <a:rPr lang="en-GB" sz="2200" b="1" dirty="0">
                <a:cs typeface="Calibri" panose="020F0502020204030204" pitchFamily="34" charset="0"/>
              </a:rPr>
              <a:t>Discussion around Handout </a:t>
            </a:r>
            <a:r>
              <a:rPr lang="en-GB" sz="2200" b="1" dirty="0" smtClean="0">
                <a:cs typeface="Calibri" panose="020F0502020204030204" pitchFamily="34" charset="0"/>
              </a:rPr>
              <a:t>5: </a:t>
            </a:r>
            <a:r>
              <a:rPr lang="en-GB" sz="2200" dirty="0">
                <a:cs typeface="Calibri" panose="020F0502020204030204" pitchFamily="34" charset="0"/>
              </a:rPr>
              <a:t>1) Which elements do you think align with practice in your hub schools? </a:t>
            </a:r>
          </a:p>
          <a:p>
            <a:pPr marL="0" indent="0">
              <a:spcBef>
                <a:spcPts val="600"/>
              </a:spcBef>
              <a:spcAft>
                <a:spcPts val="600"/>
              </a:spcAft>
              <a:buNone/>
            </a:pPr>
            <a:r>
              <a:rPr lang="en-GB" sz="2200" dirty="0">
                <a:cs typeface="Calibri" panose="020F0502020204030204" pitchFamily="34" charset="0"/>
              </a:rPr>
              <a:t>2) Which elements do you think will be more challenging to establish in your hub schools?</a:t>
            </a:r>
          </a:p>
        </p:txBody>
      </p:sp>
      <p:sp>
        <p:nvSpPr>
          <p:cNvPr id="2" name="Rectangle 1"/>
          <p:cNvSpPr/>
          <p:nvPr/>
        </p:nvSpPr>
        <p:spPr>
          <a:xfrm>
            <a:off x="5018287" y="1172784"/>
            <a:ext cx="6941914" cy="5035136"/>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Clr>
                <a:schemeClr val="accent5">
                  <a:lumMod val="50000"/>
                </a:schemeClr>
              </a:buClr>
            </a:pPr>
            <a:r>
              <a:rPr lang="en-GB" sz="2000" b="1" dirty="0">
                <a:solidFill>
                  <a:schemeClr val="accent5">
                    <a:lumMod val="50000"/>
                  </a:schemeClr>
                </a:solidFill>
                <a:latin typeface="Century Gothic" panose="020B0502020202020204" pitchFamily="34" charset="0"/>
                <a:cs typeface="Arial" panose="020B0604020202020204" pitchFamily="34" charset="0"/>
              </a:rPr>
              <a:t>Summary of key recommendations:</a:t>
            </a:r>
          </a:p>
          <a:p>
            <a:pPr>
              <a:spcBef>
                <a:spcPts val="600"/>
              </a:spcBef>
              <a:spcAft>
                <a:spcPts val="600"/>
              </a:spcAft>
            </a:pPr>
            <a:r>
              <a:rPr lang="en-GB" sz="2000" dirty="0" err="1">
                <a:solidFill>
                  <a:schemeClr val="accent5">
                    <a:lumMod val="50000"/>
                  </a:schemeClr>
                </a:solidFill>
                <a:latin typeface="Century Gothic" panose="020B0502020202020204" pitchFamily="34" charset="0"/>
              </a:rPr>
              <a:t>i</a:t>
            </a:r>
            <a:r>
              <a:rPr lang="en-GB" sz="2000" dirty="0">
                <a:solidFill>
                  <a:schemeClr val="accent5">
                    <a:lumMod val="50000"/>
                  </a:schemeClr>
                </a:solidFill>
                <a:latin typeface="Century Gothic" panose="020B0502020202020204" pitchFamily="34" charset="0"/>
              </a:rPr>
              <a:t>. Provide a </a:t>
            </a:r>
            <a:r>
              <a:rPr lang="en-GB" sz="2000" b="1" i="1" dirty="0">
                <a:solidFill>
                  <a:schemeClr val="accent5">
                    <a:lumMod val="50000"/>
                  </a:schemeClr>
                </a:solidFill>
                <a:latin typeface="Century Gothic" panose="020B0502020202020204" pitchFamily="34" charset="0"/>
              </a:rPr>
              <a:t>short </a:t>
            </a:r>
            <a:r>
              <a:rPr lang="en-GB" sz="2000" dirty="0">
                <a:solidFill>
                  <a:schemeClr val="accent5">
                    <a:lumMod val="50000"/>
                  </a:schemeClr>
                </a:solidFill>
                <a:latin typeface="Century Gothic" panose="020B0502020202020204" pitchFamily="34" charset="0"/>
              </a:rPr>
              <a:t>description of the grammar </a:t>
            </a:r>
            <a:r>
              <a:rPr lang="en-GB" sz="2000" b="1" i="1" dirty="0">
                <a:solidFill>
                  <a:schemeClr val="accent5">
                    <a:lumMod val="50000"/>
                  </a:schemeClr>
                </a:solidFill>
                <a:latin typeface="Century Gothic" panose="020B0502020202020204" pitchFamily="34" charset="0"/>
              </a:rPr>
              <a:t>before </a:t>
            </a:r>
            <a:r>
              <a:rPr lang="en-GB" sz="2000" dirty="0">
                <a:solidFill>
                  <a:schemeClr val="accent5">
                    <a:lumMod val="50000"/>
                  </a:schemeClr>
                </a:solidFill>
                <a:latin typeface="Century Gothic" panose="020B0502020202020204" pitchFamily="34" charset="0"/>
              </a:rPr>
              <a:t>practice in the input</a:t>
            </a:r>
          </a:p>
          <a:p>
            <a:pPr>
              <a:spcBef>
                <a:spcPts val="600"/>
              </a:spcBef>
              <a:spcAft>
                <a:spcPts val="600"/>
              </a:spcAft>
            </a:pPr>
            <a:r>
              <a:rPr lang="en-GB" sz="2000" dirty="0">
                <a:solidFill>
                  <a:schemeClr val="accent5">
                    <a:lumMod val="50000"/>
                  </a:schemeClr>
                </a:solidFill>
                <a:latin typeface="Century Gothic" panose="020B0502020202020204" pitchFamily="34" charset="0"/>
              </a:rPr>
              <a:t>ii. Regularly strip out all other cues so that the learner </a:t>
            </a:r>
            <a:r>
              <a:rPr lang="en-GB" sz="2000" b="1" i="1" dirty="0">
                <a:solidFill>
                  <a:schemeClr val="accent5">
                    <a:lumMod val="50000"/>
                  </a:schemeClr>
                </a:solidFill>
                <a:latin typeface="Century Gothic" panose="020B0502020202020204" pitchFamily="34" charset="0"/>
              </a:rPr>
              <a:t>has to </a:t>
            </a:r>
            <a:r>
              <a:rPr lang="en-GB" sz="2000" dirty="0">
                <a:solidFill>
                  <a:schemeClr val="accent5">
                    <a:lumMod val="50000"/>
                  </a:schemeClr>
                </a:solidFill>
                <a:latin typeface="Century Gothic" panose="020B0502020202020204" pitchFamily="34" charset="0"/>
              </a:rPr>
              <a:t>pay attention to the grammar </a:t>
            </a:r>
            <a:r>
              <a:rPr lang="en-GB" sz="2000" b="1" i="1" dirty="0">
                <a:solidFill>
                  <a:schemeClr val="accent5">
                    <a:lumMod val="50000"/>
                  </a:schemeClr>
                </a:solidFill>
                <a:latin typeface="Century Gothic" panose="020B0502020202020204" pitchFamily="34" charset="0"/>
              </a:rPr>
              <a:t>and</a:t>
            </a:r>
            <a:r>
              <a:rPr lang="en-GB" sz="2000" dirty="0">
                <a:solidFill>
                  <a:schemeClr val="accent5">
                    <a:lumMod val="50000"/>
                  </a:schemeClr>
                </a:solidFill>
                <a:latin typeface="Century Gothic" panose="020B0502020202020204" pitchFamily="34" charset="0"/>
              </a:rPr>
              <a:t> its meaning in the input (in reading </a:t>
            </a:r>
            <a:r>
              <a:rPr lang="en-GB" sz="2000" b="1" i="1" dirty="0">
                <a:solidFill>
                  <a:schemeClr val="accent5">
                    <a:lumMod val="50000"/>
                  </a:schemeClr>
                </a:solidFill>
                <a:latin typeface="Century Gothic" panose="020B0502020202020204" pitchFamily="34" charset="0"/>
              </a:rPr>
              <a:t>and</a:t>
            </a:r>
            <a:r>
              <a:rPr lang="en-GB" sz="2000" b="1" dirty="0">
                <a:solidFill>
                  <a:schemeClr val="accent5">
                    <a:lumMod val="50000"/>
                  </a:schemeClr>
                </a:solidFill>
                <a:latin typeface="Century Gothic" panose="020B0502020202020204" pitchFamily="34" charset="0"/>
              </a:rPr>
              <a:t> </a:t>
            </a:r>
            <a:r>
              <a:rPr lang="en-GB" sz="2000" dirty="0">
                <a:solidFill>
                  <a:schemeClr val="accent5">
                    <a:lumMod val="50000"/>
                  </a:schemeClr>
                </a:solidFill>
                <a:latin typeface="Century Gothic" panose="020B0502020202020204" pitchFamily="34" charset="0"/>
              </a:rPr>
              <a:t>listening)</a:t>
            </a:r>
          </a:p>
          <a:p>
            <a:pPr>
              <a:spcBef>
                <a:spcPts val="600"/>
              </a:spcBef>
              <a:spcAft>
                <a:spcPts val="600"/>
              </a:spcAft>
            </a:pPr>
            <a:r>
              <a:rPr lang="en-GB" sz="2000" dirty="0">
                <a:solidFill>
                  <a:schemeClr val="accent5">
                    <a:lumMod val="50000"/>
                  </a:schemeClr>
                </a:solidFill>
                <a:latin typeface="Century Gothic" panose="020B0502020202020204" pitchFamily="34" charset="0"/>
              </a:rPr>
              <a:t>iii. Establish grammatical knowledge in reading and listening before expecting learners to produce the grammar in writing and speaking</a:t>
            </a:r>
          </a:p>
          <a:p>
            <a:pPr>
              <a:spcBef>
                <a:spcPts val="600"/>
              </a:spcBef>
              <a:spcAft>
                <a:spcPts val="600"/>
              </a:spcAft>
            </a:pPr>
            <a:r>
              <a:rPr lang="en-GB" sz="2000" dirty="0">
                <a:solidFill>
                  <a:schemeClr val="accent5">
                    <a:lumMod val="50000"/>
                  </a:schemeClr>
                </a:solidFill>
                <a:latin typeface="Century Gothic" panose="020B0502020202020204" pitchFamily="34" charset="0"/>
              </a:rPr>
              <a:t>iv. Gradually move from scaffolded production practice to more meaningful, freer production practice</a:t>
            </a:r>
          </a:p>
          <a:p>
            <a:pPr>
              <a:spcBef>
                <a:spcPts val="600"/>
              </a:spcBef>
              <a:spcAft>
                <a:spcPts val="600"/>
              </a:spcAft>
            </a:pPr>
            <a:r>
              <a:rPr lang="en-GB" sz="2000" dirty="0">
                <a:solidFill>
                  <a:schemeClr val="accent5">
                    <a:lumMod val="50000"/>
                  </a:schemeClr>
                </a:solidFill>
                <a:latin typeface="Century Gothic" panose="020B0502020202020204" pitchFamily="34" charset="0"/>
              </a:rPr>
              <a:t>v. Regularly re-visit the grammar feature, in different contexts, with different vocabulary</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
        <p:nvSpPr>
          <p:cNvPr id="3" name="Rectangle 2">
            <a:extLst>
              <a:ext uri="{FF2B5EF4-FFF2-40B4-BE49-F238E27FC236}">
                <a16:creationId xmlns="" xmlns:a16="http://schemas.microsoft.com/office/drawing/2014/main" id="{7A475D7D-11AE-7144-9ABC-0789E623EDE6}"/>
              </a:ext>
            </a:extLst>
          </p:cNvPr>
          <p:cNvSpPr/>
          <p:nvPr/>
        </p:nvSpPr>
        <p:spPr>
          <a:xfrm>
            <a:off x="2252782" y="377416"/>
            <a:ext cx="7791319" cy="523220"/>
          </a:xfrm>
          <a:prstGeom prst="rect">
            <a:avLst/>
          </a:prstGeom>
        </p:spPr>
        <p:txBody>
          <a:bodyPr wrap="square">
            <a:spAutoFit/>
          </a:bodyPr>
          <a:lstStyle/>
          <a:p>
            <a:pPr>
              <a:spcAft>
                <a:spcPts val="600"/>
              </a:spcAft>
              <a:buClr>
                <a:schemeClr val="accent5">
                  <a:lumMod val="50000"/>
                </a:schemeClr>
              </a:buClr>
            </a:pPr>
            <a:r>
              <a:rPr lang="en-GB" sz="2800" b="1" dirty="0">
                <a:solidFill>
                  <a:schemeClr val="bg1"/>
                </a:solidFill>
                <a:latin typeface="Century Gothic" panose="020B0502020202020204" pitchFamily="34" charset="0"/>
                <a:cs typeface="Arial" panose="020B0604020202020204" pitchFamily="34" charset="0"/>
              </a:rPr>
              <a:t>What are the best ways to teach grammar?</a:t>
            </a:r>
          </a:p>
        </p:txBody>
      </p:sp>
    </p:spTree>
    <p:extLst>
      <p:ext uri="{BB962C8B-B14F-4D97-AF65-F5344CB8AC3E}">
        <p14:creationId xmlns:p14="http://schemas.microsoft.com/office/powerpoint/2010/main" val="17547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9511043" cy="867128"/>
          </a:xfrm>
          <a:prstGeom prst="rect">
            <a:avLst/>
          </a:prstGeom>
        </p:spPr>
      </p:pic>
      <p:sp>
        <p:nvSpPr>
          <p:cNvPr id="5" name="Title 3"/>
          <p:cNvSpPr txBox="1">
            <a:spLocks/>
          </p:cNvSpPr>
          <p:nvPr/>
        </p:nvSpPr>
        <p:spPr>
          <a:xfrm>
            <a:off x="208494" y="0"/>
            <a:ext cx="8649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a:solidFill>
                  <a:schemeClr val="bg1"/>
                </a:solidFill>
              </a:rPr>
              <a:t>Key issue 2: Effective ways of teaching grammar </a:t>
            </a:r>
            <a:r>
              <a:rPr lang="en-GB" sz="2800" b="1" dirty="0">
                <a:solidFill>
                  <a:schemeClr val="bg1"/>
                </a:solidFill>
                <a:cs typeface="Arial" panose="020B0604020202020204" pitchFamily="34" charset="0"/>
              </a:rPr>
              <a:t>What are the </a:t>
            </a:r>
            <a:r>
              <a:rPr lang="en-GB" sz="2800" b="1" i="1" dirty="0">
                <a:solidFill>
                  <a:schemeClr val="bg1"/>
                </a:solidFill>
                <a:cs typeface="Arial" panose="020B0604020202020204" pitchFamily="34" charset="0"/>
              </a:rPr>
              <a:t>concerns</a:t>
            </a:r>
            <a:r>
              <a:rPr lang="en-GB" sz="2800" b="1" dirty="0">
                <a:solidFill>
                  <a:schemeClr val="bg1"/>
                </a:solidFill>
                <a:cs typeface="Arial" panose="020B0604020202020204" pitchFamily="34" charset="0"/>
              </a:rPr>
              <a:t>?</a:t>
            </a:r>
            <a:endParaRPr lang="en-GB" sz="2800" dirty="0">
              <a:solidFill>
                <a:schemeClr val="bg1"/>
              </a:solidFill>
              <a:cs typeface="Arial" panose="020B0604020202020204" pitchFamily="34" charset="0"/>
            </a:endParaRPr>
          </a:p>
        </p:txBody>
      </p:sp>
      <p:sp>
        <p:nvSpPr>
          <p:cNvPr id="6" name="Content Placeholder 4"/>
          <p:cNvSpPr>
            <a:spLocks noGrp="1"/>
          </p:cNvSpPr>
          <p:nvPr>
            <p:ph idx="1"/>
          </p:nvPr>
        </p:nvSpPr>
        <p:spPr>
          <a:xfrm>
            <a:off x="457538" y="1163991"/>
            <a:ext cx="11338222" cy="5154505"/>
          </a:xfrm>
        </p:spPr>
        <p:txBody>
          <a:bodyPr>
            <a:noAutofit/>
          </a:bodyPr>
          <a:lstStyle/>
          <a:p>
            <a:pPr marL="0" indent="0">
              <a:spcBef>
                <a:spcPts val="600"/>
              </a:spcBef>
              <a:spcAft>
                <a:spcPts val="600"/>
              </a:spcAft>
              <a:buClr>
                <a:schemeClr val="accent5">
                  <a:lumMod val="50000"/>
                </a:schemeClr>
              </a:buClr>
              <a:buNone/>
            </a:pPr>
            <a:r>
              <a:rPr lang="en-GB" sz="2200" dirty="0">
                <a:cs typeface="Arial" panose="020B0604020202020204" pitchFamily="34" charset="0"/>
              </a:rPr>
              <a:t>Review excerpts from a textbook </a:t>
            </a:r>
            <a:r>
              <a:rPr lang="en-GB" sz="1800" dirty="0">
                <a:cs typeface="Arial" panose="020B0604020202020204" pitchFamily="34" charset="0"/>
              </a:rPr>
              <a:t>(one held in school, even if not actually used)</a:t>
            </a:r>
          </a:p>
          <a:p>
            <a:pPr marL="0" indent="0">
              <a:spcBef>
                <a:spcPts val="600"/>
              </a:spcBef>
              <a:spcAft>
                <a:spcPts val="600"/>
              </a:spcAft>
              <a:buClr>
                <a:schemeClr val="accent5">
                  <a:lumMod val="50000"/>
                </a:schemeClr>
              </a:buClr>
              <a:buNone/>
            </a:pPr>
            <a:endParaRPr lang="en-GB" sz="2200" dirty="0">
              <a:cs typeface="Arial" panose="020B0604020202020204" pitchFamily="34" charset="0"/>
            </a:endParaRPr>
          </a:p>
          <a:p>
            <a:pPr marL="0" indent="0">
              <a:spcBef>
                <a:spcPts val="600"/>
              </a:spcBef>
              <a:spcAft>
                <a:spcPts val="600"/>
              </a:spcAft>
              <a:buClr>
                <a:schemeClr val="accent5">
                  <a:lumMod val="50000"/>
                </a:schemeClr>
              </a:buClr>
              <a:buNone/>
            </a:pPr>
            <a:r>
              <a:rPr lang="en-GB" sz="2200" dirty="0">
                <a:cs typeface="Arial" panose="020B0604020202020204" pitchFamily="34" charset="0"/>
              </a:rPr>
              <a:t>Reflect on some </a:t>
            </a:r>
            <a:r>
              <a:rPr lang="en-GB" sz="2200" b="1" dirty="0">
                <a:solidFill>
                  <a:srgbClr val="F66400"/>
                </a:solidFill>
                <a:cs typeface="Arial" panose="020B0604020202020204" pitchFamily="34" charset="0"/>
              </a:rPr>
              <a:t>concerns</a:t>
            </a:r>
            <a:r>
              <a:rPr lang="en-GB" sz="2200" dirty="0">
                <a:cs typeface="Arial" panose="020B0604020202020204" pitchFamily="34" charset="0"/>
              </a:rPr>
              <a:t> about how grammar is often presented and practised. </a:t>
            </a:r>
          </a:p>
          <a:p>
            <a:pPr marL="0" indent="0">
              <a:spcBef>
                <a:spcPts val="600"/>
              </a:spcBef>
              <a:spcAft>
                <a:spcPts val="600"/>
              </a:spcAft>
              <a:buClr>
                <a:schemeClr val="accent5">
                  <a:lumMod val="50000"/>
                </a:schemeClr>
              </a:buClr>
              <a:buNone/>
            </a:pPr>
            <a:r>
              <a:rPr lang="en-GB" sz="2200" dirty="0">
                <a:cs typeface="Arial" panose="020B0604020202020204" pitchFamily="34" charset="0"/>
              </a:rPr>
              <a:t>Keep a look out for potential problems, such as : </a:t>
            </a:r>
          </a:p>
          <a:p>
            <a:pPr marL="457200" indent="-457200">
              <a:spcBef>
                <a:spcPts val="600"/>
              </a:spcBef>
              <a:spcAft>
                <a:spcPts val="600"/>
              </a:spcAft>
              <a:buClr>
                <a:schemeClr val="accent5">
                  <a:lumMod val="50000"/>
                </a:schemeClr>
              </a:buClr>
              <a:buFont typeface="+mj-lt"/>
              <a:buAutoNum type="arabicPeriod"/>
            </a:pPr>
            <a:r>
              <a:rPr lang="en-GB" sz="2200" b="1" i="1" dirty="0">
                <a:solidFill>
                  <a:srgbClr val="F66400"/>
                </a:solidFill>
                <a:cs typeface="Arial" panose="020B0604020202020204" pitchFamily="34" charset="0"/>
              </a:rPr>
              <a:t>whole paradigms </a:t>
            </a:r>
            <a:r>
              <a:rPr lang="en-GB" sz="2200" dirty="0">
                <a:cs typeface="Arial" panose="020B0604020202020204" pitchFamily="34" charset="0"/>
              </a:rPr>
              <a:t>at once</a:t>
            </a:r>
          </a:p>
          <a:p>
            <a:pPr marL="457200" indent="-457200">
              <a:spcBef>
                <a:spcPts val="600"/>
              </a:spcBef>
              <a:spcAft>
                <a:spcPts val="600"/>
              </a:spcAft>
              <a:buClr>
                <a:schemeClr val="accent5">
                  <a:lumMod val="50000"/>
                </a:schemeClr>
              </a:buClr>
              <a:buFont typeface="+mj-lt"/>
              <a:buAutoNum type="arabicPeriod"/>
            </a:pPr>
            <a:r>
              <a:rPr lang="en-GB" sz="2200" dirty="0">
                <a:cs typeface="Arial" panose="020B0604020202020204" pitchFamily="34" charset="0"/>
              </a:rPr>
              <a:t>no or little active (=</a:t>
            </a:r>
            <a:r>
              <a:rPr lang="en-GB" sz="2200" i="1" dirty="0">
                <a:cs typeface="Arial" panose="020B0604020202020204" pitchFamily="34" charset="0"/>
              </a:rPr>
              <a:t>forced</a:t>
            </a:r>
            <a:r>
              <a:rPr lang="en-GB" sz="2200" dirty="0">
                <a:cs typeface="Arial" panose="020B0604020202020204" pitchFamily="34" charset="0"/>
              </a:rPr>
              <a:t>) practice to link grammar to meaning </a:t>
            </a:r>
            <a:r>
              <a:rPr lang="en-GB" sz="2200" b="1" i="1" dirty="0">
                <a:solidFill>
                  <a:srgbClr val="F66400"/>
                </a:solidFill>
                <a:cs typeface="Arial" panose="020B0604020202020204" pitchFamily="34" charset="0"/>
              </a:rPr>
              <a:t>in input</a:t>
            </a:r>
          </a:p>
          <a:p>
            <a:pPr marL="457200" indent="-457200">
              <a:spcBef>
                <a:spcPts val="600"/>
              </a:spcBef>
              <a:spcAft>
                <a:spcPts val="600"/>
              </a:spcAft>
              <a:buClr>
                <a:schemeClr val="accent5">
                  <a:lumMod val="50000"/>
                </a:schemeClr>
              </a:buClr>
              <a:buFont typeface="+mj-lt"/>
              <a:buAutoNum type="arabicPeriod"/>
            </a:pPr>
            <a:r>
              <a:rPr lang="en-GB" sz="2200" b="1" i="1" dirty="0">
                <a:solidFill>
                  <a:srgbClr val="F66400"/>
                </a:solidFill>
                <a:cs typeface="Arial" panose="020B0604020202020204" pitchFamily="34" charset="0"/>
              </a:rPr>
              <a:t>jumping straight from </a:t>
            </a:r>
            <a:r>
              <a:rPr lang="en-GB" sz="2200" dirty="0">
                <a:cs typeface="Arial" panose="020B0604020202020204" pitchFamily="34" charset="0"/>
              </a:rPr>
              <a:t>explanation or mere ‘exposure’ to production</a:t>
            </a:r>
          </a:p>
          <a:p>
            <a:pPr marL="457200" indent="-457200">
              <a:spcBef>
                <a:spcPts val="600"/>
              </a:spcBef>
              <a:spcAft>
                <a:spcPts val="600"/>
              </a:spcAft>
              <a:buClr>
                <a:schemeClr val="accent5">
                  <a:lumMod val="50000"/>
                </a:schemeClr>
              </a:buClr>
              <a:buFont typeface="+mj-lt"/>
              <a:buAutoNum type="arabicPeriod"/>
            </a:pPr>
            <a:r>
              <a:rPr lang="en-GB" sz="2200" dirty="0">
                <a:cs typeface="Arial" panose="020B0604020202020204" pitchFamily="34" charset="0"/>
              </a:rPr>
              <a:t>production practice that is </a:t>
            </a:r>
            <a:r>
              <a:rPr lang="en-GB" sz="2200" b="1" i="1" dirty="0">
                <a:solidFill>
                  <a:srgbClr val="F66400"/>
                </a:solidFill>
                <a:cs typeface="Arial" panose="020B0604020202020204" pitchFamily="34" charset="0"/>
              </a:rPr>
              <a:t>mechanical, e.g</a:t>
            </a:r>
            <a:r>
              <a:rPr lang="en-GB" sz="2200" b="1" i="1" dirty="0" smtClean="0">
                <a:solidFill>
                  <a:srgbClr val="F66400"/>
                </a:solidFill>
                <a:cs typeface="Arial" panose="020B0604020202020204" pitchFamily="34" charset="0"/>
              </a:rPr>
              <a:t>.,</a:t>
            </a:r>
            <a:endParaRPr lang="en-GB" sz="2200" b="1" i="1" dirty="0">
              <a:solidFill>
                <a:srgbClr val="F66400"/>
              </a:solidFill>
              <a:cs typeface="Arial" panose="020B0604020202020204" pitchFamily="34" charset="0"/>
            </a:endParaRPr>
          </a:p>
          <a:p>
            <a:pPr marL="914400" lvl="1" indent="-457200">
              <a:spcBef>
                <a:spcPts val="600"/>
              </a:spcBef>
              <a:spcAft>
                <a:spcPts val="600"/>
              </a:spcAft>
              <a:buClr>
                <a:schemeClr val="accent5">
                  <a:lumMod val="50000"/>
                </a:schemeClr>
              </a:buClr>
              <a:buFont typeface="+mj-lt"/>
              <a:buAutoNum type="alphaLcPeriod"/>
            </a:pPr>
            <a:r>
              <a:rPr lang="en-GB" dirty="0">
                <a:cs typeface="Arial" panose="020B0604020202020204" pitchFamily="34" charset="0"/>
              </a:rPr>
              <a:t>doesn’t force learners to actively </a:t>
            </a:r>
            <a:r>
              <a:rPr lang="en-GB" i="1" dirty="0">
                <a:cs typeface="Arial" panose="020B0604020202020204" pitchFamily="34" charset="0"/>
              </a:rPr>
              <a:t>choose</a:t>
            </a:r>
            <a:r>
              <a:rPr lang="en-GB" dirty="0">
                <a:cs typeface="Arial" panose="020B0604020202020204" pitchFamily="34" charset="0"/>
              </a:rPr>
              <a:t> which grammar is needed</a:t>
            </a:r>
            <a:r>
              <a:rPr lang="en-GB" i="1" dirty="0">
                <a:cs typeface="Arial" panose="020B0604020202020204" pitchFamily="34" charset="0"/>
              </a:rPr>
              <a:t>;</a:t>
            </a:r>
          </a:p>
          <a:p>
            <a:pPr marL="914400" lvl="1" indent="-457200">
              <a:spcBef>
                <a:spcPts val="600"/>
              </a:spcBef>
              <a:spcAft>
                <a:spcPts val="600"/>
              </a:spcAft>
              <a:buClr>
                <a:schemeClr val="accent5">
                  <a:lumMod val="50000"/>
                </a:schemeClr>
              </a:buClr>
              <a:buFont typeface="+mj-lt"/>
              <a:buAutoNum type="alphaLcPeriod"/>
            </a:pPr>
            <a:r>
              <a:rPr lang="en-GB" dirty="0">
                <a:cs typeface="Arial" panose="020B0604020202020204" pitchFamily="34" charset="0"/>
              </a:rPr>
              <a:t>practice with just a small, fixed set of </a:t>
            </a:r>
            <a:r>
              <a:rPr lang="en-GB" dirty="0" smtClean="0">
                <a:cs typeface="Arial" panose="020B0604020202020204" pitchFamily="34" charset="0"/>
              </a:rPr>
              <a:t>vocabulary.</a:t>
            </a:r>
            <a:endParaRPr lang="en-GB" dirty="0">
              <a:cs typeface="Arial" panose="020B0604020202020204" pitchFamily="34" charset="0"/>
            </a:endParaRPr>
          </a:p>
          <a:p>
            <a:pPr marL="0" indent="0">
              <a:spcBef>
                <a:spcPts val="600"/>
              </a:spcBef>
              <a:spcAft>
                <a:spcPts val="600"/>
              </a:spcAft>
              <a:buClr>
                <a:schemeClr val="accent5">
                  <a:lumMod val="50000"/>
                </a:schemeClr>
              </a:buClr>
              <a:buNone/>
            </a:pPr>
            <a:endParaRPr lang="en-GB" sz="2200" dirty="0">
              <a:cs typeface="Arial" panose="020B0604020202020204" pitchFamily="34" charset="0"/>
            </a:endParaRP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270646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11265408" cy="867128"/>
          </a:xfrm>
          <a:prstGeom prst="rect">
            <a:avLst/>
          </a:prstGeom>
        </p:spPr>
      </p:pic>
      <p:sp>
        <p:nvSpPr>
          <p:cNvPr id="4" name="Title 3"/>
          <p:cNvSpPr>
            <a:spLocks noGrp="1"/>
          </p:cNvSpPr>
          <p:nvPr>
            <p:ph type="title"/>
          </p:nvPr>
        </p:nvSpPr>
        <p:spPr>
          <a:xfrm>
            <a:off x="0" y="0"/>
            <a:ext cx="10764306" cy="1325563"/>
          </a:xfrm>
        </p:spPr>
        <p:txBody>
          <a:bodyPr>
            <a:normAutofit/>
          </a:bodyPr>
          <a:lstStyle/>
          <a:p>
            <a:r>
              <a:rPr lang="en-GB" sz="3600" b="1" dirty="0">
                <a:solidFill>
                  <a:schemeClr val="bg1"/>
                </a:solidFill>
              </a:rPr>
              <a:t>Wishlist of help for grammar teaching</a:t>
            </a:r>
          </a:p>
        </p:txBody>
      </p:sp>
      <p:sp>
        <p:nvSpPr>
          <p:cNvPr id="5" name="Content Placeholder 4"/>
          <p:cNvSpPr>
            <a:spLocks noGrp="1"/>
          </p:cNvSpPr>
          <p:nvPr>
            <p:ph idx="1"/>
          </p:nvPr>
        </p:nvSpPr>
        <p:spPr>
          <a:xfrm>
            <a:off x="590773" y="1275581"/>
            <a:ext cx="10802651" cy="5019214"/>
          </a:xfrm>
        </p:spPr>
        <p:txBody>
          <a:bodyPr>
            <a:noAutofit/>
          </a:bodyPr>
          <a:lstStyle/>
          <a:p>
            <a:pPr marL="457200" indent="-457200">
              <a:lnSpc>
                <a:spcPct val="100000"/>
              </a:lnSpc>
              <a:spcAft>
                <a:spcPts val="1000"/>
              </a:spcAft>
              <a:buAutoNum type="arabicPeriod"/>
            </a:pPr>
            <a:r>
              <a:rPr lang="en-GB" sz="2400" dirty="0"/>
              <a:t>More examples of resources to try in the classroom</a:t>
            </a:r>
          </a:p>
          <a:p>
            <a:pPr marL="457200" indent="-457200">
              <a:lnSpc>
                <a:spcPct val="100000"/>
              </a:lnSpc>
              <a:spcAft>
                <a:spcPts val="1000"/>
              </a:spcAft>
              <a:buAutoNum type="arabicPeriod"/>
            </a:pPr>
            <a:r>
              <a:rPr lang="en-GB" sz="2400" dirty="0"/>
              <a:t>More ideas and resources to use in both modalities (oral and written) and modes (comprehension and production)</a:t>
            </a:r>
          </a:p>
          <a:p>
            <a:pPr marL="457200" indent="-457200">
              <a:lnSpc>
                <a:spcPct val="100000"/>
              </a:lnSpc>
              <a:spcAft>
                <a:spcPts val="1000"/>
              </a:spcAft>
              <a:buAutoNum type="arabicPeriod"/>
            </a:pPr>
            <a:r>
              <a:rPr lang="en-GB" sz="2400" dirty="0"/>
              <a:t>Support with creating and using resources and activities that focus and teach (or test) specific elements of grammar</a:t>
            </a:r>
          </a:p>
          <a:p>
            <a:pPr marL="457200" indent="-457200">
              <a:lnSpc>
                <a:spcPct val="100000"/>
              </a:lnSpc>
              <a:spcAft>
                <a:spcPts val="1000"/>
              </a:spcAft>
              <a:buAutoNum type="arabicPeriod"/>
            </a:pPr>
            <a:r>
              <a:rPr lang="en-GB" sz="2400" dirty="0"/>
              <a:t>Ideas for revisiting grammar in different contexts</a:t>
            </a:r>
          </a:p>
          <a:p>
            <a:pPr marL="457200" indent="-457200">
              <a:lnSpc>
                <a:spcPct val="100000"/>
              </a:lnSpc>
              <a:spcAft>
                <a:spcPts val="1000"/>
              </a:spcAft>
              <a:buAutoNum type="arabicPeriod"/>
            </a:pPr>
            <a:r>
              <a:rPr lang="en-GB" sz="2400" dirty="0"/>
              <a:t>Planning for KS3</a:t>
            </a:r>
          </a:p>
          <a:p>
            <a:pPr marL="457200" indent="-457200">
              <a:lnSpc>
                <a:spcPct val="100000"/>
              </a:lnSpc>
              <a:spcAft>
                <a:spcPts val="1000"/>
              </a:spcAft>
              <a:buAutoNum type="arabicPeriod"/>
            </a:pPr>
            <a:r>
              <a:rPr lang="en-GB" sz="2400" dirty="0"/>
              <a:t>More of the grammar game! (…. launch at September residential!)</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3474328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Update about Scheme of Work</a:t>
            </a:r>
          </a:p>
        </p:txBody>
      </p:sp>
      <p:sp>
        <p:nvSpPr>
          <p:cNvPr id="5" name="Content Placeholder 4"/>
          <p:cNvSpPr>
            <a:spLocks noGrp="1"/>
          </p:cNvSpPr>
          <p:nvPr>
            <p:ph idx="1"/>
          </p:nvPr>
        </p:nvSpPr>
        <p:spPr>
          <a:xfrm>
            <a:off x="566473" y="1313916"/>
            <a:ext cx="11502755" cy="4867103"/>
          </a:xfrm>
        </p:spPr>
        <p:txBody>
          <a:bodyPr>
            <a:noAutofit/>
          </a:bodyPr>
          <a:lstStyle/>
          <a:p>
            <a:pPr marL="0" indent="0">
              <a:lnSpc>
                <a:spcPct val="150000"/>
              </a:lnSpc>
              <a:spcAft>
                <a:spcPts val="1000"/>
              </a:spcAft>
              <a:buNone/>
            </a:pPr>
            <a:r>
              <a:rPr lang="en-GB" sz="2400" dirty="0"/>
              <a:t>Resources shared so far through the CPD sessions are activity ideas for you to be trying with your classes, largely fitting them around your current plans.</a:t>
            </a:r>
          </a:p>
          <a:p>
            <a:pPr marL="0" indent="0">
              <a:lnSpc>
                <a:spcPct val="150000"/>
              </a:lnSpc>
              <a:spcAft>
                <a:spcPts val="1000"/>
              </a:spcAft>
              <a:buNone/>
            </a:pPr>
            <a:r>
              <a:rPr lang="en-GB" sz="2400" dirty="0"/>
              <a:t>By the end of Summer term 2019: draft </a:t>
            </a:r>
            <a:r>
              <a:rPr lang="en-GB" sz="2400" dirty="0" err="1"/>
              <a:t>SoW</a:t>
            </a:r>
            <a:r>
              <a:rPr lang="en-GB" sz="2400" dirty="0"/>
              <a:t> for KS3 French</a:t>
            </a:r>
          </a:p>
          <a:p>
            <a:pPr marL="0" indent="0">
              <a:lnSpc>
                <a:spcPct val="150000"/>
              </a:lnSpc>
              <a:spcAft>
                <a:spcPts val="1000"/>
              </a:spcAft>
              <a:buNone/>
            </a:pPr>
            <a:r>
              <a:rPr lang="en-GB" sz="2400" dirty="0"/>
              <a:t>By the start of Autumn term 2019: draft </a:t>
            </a:r>
            <a:r>
              <a:rPr lang="en-GB" sz="2400" dirty="0" err="1"/>
              <a:t>SoW</a:t>
            </a:r>
            <a:r>
              <a:rPr lang="en-GB" sz="2400" dirty="0"/>
              <a:t> for KS3 all three languages</a:t>
            </a:r>
          </a:p>
          <a:p>
            <a:pPr marL="0" indent="0">
              <a:lnSpc>
                <a:spcPct val="150000"/>
              </a:lnSpc>
              <a:spcAft>
                <a:spcPts val="1000"/>
              </a:spcAft>
              <a:buNone/>
            </a:pPr>
            <a:r>
              <a:rPr lang="en-GB" sz="2400" dirty="0"/>
              <a:t>Not expecting schools to abandon current </a:t>
            </a:r>
            <a:r>
              <a:rPr lang="en-GB" sz="2400" dirty="0" err="1"/>
              <a:t>SoW</a:t>
            </a:r>
            <a:r>
              <a:rPr lang="en-GB" sz="2400" dirty="0"/>
              <a:t>!</a:t>
            </a:r>
          </a:p>
          <a:p>
            <a:pPr marL="0" indent="0">
              <a:lnSpc>
                <a:spcPct val="150000"/>
              </a:lnSpc>
              <a:spcAft>
                <a:spcPts val="1000"/>
              </a:spcAft>
              <a:buNone/>
            </a:pPr>
            <a:r>
              <a:rPr lang="en-GB" sz="2400" dirty="0"/>
              <a:t>We would only suggest “switch to NCELP </a:t>
            </a:r>
            <a:r>
              <a:rPr lang="en-GB" sz="2400" dirty="0" err="1"/>
              <a:t>SoW</a:t>
            </a:r>
            <a:r>
              <a:rPr lang="en-GB" sz="2400" dirty="0"/>
              <a:t>” once we have a full set of supporting resources in place</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75779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56D6762-5544-5344-A8D3-C129D2D9C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898"/>
            <a:ext cx="8126730" cy="867128"/>
          </a:xfrm>
          <a:prstGeom prst="rect">
            <a:avLst/>
          </a:prstGeom>
        </p:spPr>
      </p:pic>
      <p:sp>
        <p:nvSpPr>
          <p:cNvPr id="5" name="Rectangle 4">
            <a:extLst>
              <a:ext uri="{FF2B5EF4-FFF2-40B4-BE49-F238E27FC236}">
                <a16:creationId xmlns="" xmlns:a16="http://schemas.microsoft.com/office/drawing/2014/main" id="{11C18E11-BD99-C341-89B7-45EDC5D157CA}"/>
              </a:ext>
            </a:extLst>
          </p:cNvPr>
          <p:cNvSpPr/>
          <p:nvPr/>
        </p:nvSpPr>
        <p:spPr>
          <a:xfrm>
            <a:off x="4555706" y="3244334"/>
            <a:ext cx="3080587" cy="369332"/>
          </a:xfrm>
          <a:prstGeom prst="rect">
            <a:avLst/>
          </a:prstGeom>
        </p:spPr>
        <p:txBody>
          <a:bodyPr wrap="none">
            <a:spAutoFit/>
          </a:bodyPr>
          <a:lstStyle/>
          <a:p>
            <a:r>
              <a:rPr lang="en-GB" b="1" dirty="0">
                <a:solidFill>
                  <a:schemeClr val="bg1"/>
                </a:solidFill>
              </a:rPr>
              <a:t>Update about Scheme of Work</a:t>
            </a:r>
            <a:endParaRPr lang="en-US" dirty="0"/>
          </a:p>
        </p:txBody>
      </p:sp>
      <p:sp>
        <p:nvSpPr>
          <p:cNvPr id="6" name="Rectangle 5">
            <a:extLst>
              <a:ext uri="{FF2B5EF4-FFF2-40B4-BE49-F238E27FC236}">
                <a16:creationId xmlns="" xmlns:a16="http://schemas.microsoft.com/office/drawing/2014/main" id="{9E49A316-A71E-DE4D-A167-5B6B56CEBE74}"/>
              </a:ext>
            </a:extLst>
          </p:cNvPr>
          <p:cNvSpPr/>
          <p:nvPr/>
        </p:nvSpPr>
        <p:spPr>
          <a:xfrm>
            <a:off x="0" y="203662"/>
            <a:ext cx="7041543" cy="584775"/>
          </a:xfrm>
          <a:prstGeom prst="rect">
            <a:avLst/>
          </a:prstGeom>
        </p:spPr>
        <p:txBody>
          <a:bodyPr wrap="none">
            <a:spAutoFit/>
          </a:bodyPr>
          <a:lstStyle/>
          <a:p>
            <a:r>
              <a:rPr lang="en-GB" sz="3200" b="1" dirty="0">
                <a:solidFill>
                  <a:schemeClr val="bg1"/>
                </a:solidFill>
              </a:rPr>
              <a:t>Scheme of work update: </a:t>
            </a:r>
            <a:r>
              <a:rPr lang="en-GB" sz="3200" b="1" i="1" dirty="0">
                <a:solidFill>
                  <a:schemeClr val="bg1"/>
                </a:solidFill>
              </a:rPr>
              <a:t>work in progress</a:t>
            </a:r>
            <a:endParaRPr lang="en-US" sz="3200" i="1" dirty="0"/>
          </a:p>
        </p:txBody>
      </p:sp>
      <p:graphicFrame>
        <p:nvGraphicFramePr>
          <p:cNvPr id="7" name="Table 6">
            <a:extLst>
              <a:ext uri="{FF2B5EF4-FFF2-40B4-BE49-F238E27FC236}">
                <a16:creationId xmlns="" xmlns:a16="http://schemas.microsoft.com/office/drawing/2014/main" id="{EF49A519-0871-944D-B73F-BECE0EFF3267}"/>
              </a:ext>
            </a:extLst>
          </p:cNvPr>
          <p:cNvGraphicFramePr>
            <a:graphicFrameLocks noGrp="1"/>
          </p:cNvGraphicFramePr>
          <p:nvPr>
            <p:extLst>
              <p:ext uri="{D42A27DB-BD31-4B8C-83A1-F6EECF244321}">
                <p14:modId xmlns:p14="http://schemas.microsoft.com/office/powerpoint/2010/main" val="1124790181"/>
              </p:ext>
            </p:extLst>
          </p:nvPr>
        </p:nvGraphicFramePr>
        <p:xfrm>
          <a:off x="329185" y="1622426"/>
          <a:ext cx="11705876" cy="4577080"/>
        </p:xfrm>
        <a:graphic>
          <a:graphicData uri="http://schemas.openxmlformats.org/drawingml/2006/table">
            <a:tbl>
              <a:tblPr firstRow="1" bandRow="1">
                <a:tableStyleId>{5C22544A-7EE6-4342-B048-85BDC9FD1C3A}</a:tableStyleId>
              </a:tblPr>
              <a:tblGrid>
                <a:gridCol w="1811600">
                  <a:extLst>
                    <a:ext uri="{9D8B030D-6E8A-4147-A177-3AD203B41FA5}">
                      <a16:colId xmlns="" xmlns:a16="http://schemas.microsoft.com/office/drawing/2014/main" val="462321229"/>
                    </a:ext>
                  </a:extLst>
                </a:gridCol>
                <a:gridCol w="1811600">
                  <a:extLst>
                    <a:ext uri="{9D8B030D-6E8A-4147-A177-3AD203B41FA5}">
                      <a16:colId xmlns="" xmlns:a16="http://schemas.microsoft.com/office/drawing/2014/main" val="3045321274"/>
                    </a:ext>
                  </a:extLst>
                </a:gridCol>
                <a:gridCol w="1913662">
                  <a:extLst>
                    <a:ext uri="{9D8B030D-6E8A-4147-A177-3AD203B41FA5}">
                      <a16:colId xmlns="" xmlns:a16="http://schemas.microsoft.com/office/drawing/2014/main" val="977219909"/>
                    </a:ext>
                  </a:extLst>
                </a:gridCol>
                <a:gridCol w="2577065">
                  <a:extLst>
                    <a:ext uri="{9D8B030D-6E8A-4147-A177-3AD203B41FA5}">
                      <a16:colId xmlns="" xmlns:a16="http://schemas.microsoft.com/office/drawing/2014/main" val="416908446"/>
                    </a:ext>
                  </a:extLst>
                </a:gridCol>
                <a:gridCol w="1962760">
                  <a:extLst>
                    <a:ext uri="{9D8B030D-6E8A-4147-A177-3AD203B41FA5}">
                      <a16:colId xmlns="" xmlns:a16="http://schemas.microsoft.com/office/drawing/2014/main" val="3113594788"/>
                    </a:ext>
                  </a:extLst>
                </a:gridCol>
                <a:gridCol w="1629189">
                  <a:extLst>
                    <a:ext uri="{9D8B030D-6E8A-4147-A177-3AD203B41FA5}">
                      <a16:colId xmlns="" xmlns:a16="http://schemas.microsoft.com/office/drawing/2014/main" val="546908644"/>
                    </a:ext>
                  </a:extLst>
                </a:gridCol>
              </a:tblGrid>
              <a:tr h="370840">
                <a:tc>
                  <a:txBody>
                    <a:bodyPr/>
                    <a:lstStyle/>
                    <a:p>
                      <a:r>
                        <a:rPr lang="en-US" dirty="0"/>
                        <a:t>Approximate timing </a:t>
                      </a:r>
                      <a:r>
                        <a:rPr lang="en-US" sz="1600" dirty="0"/>
                        <a:t>(based on 2 hours per week)</a:t>
                      </a:r>
                      <a:endParaRPr lang="en-US" dirty="0"/>
                    </a:p>
                  </a:txBody>
                  <a:tcPr/>
                </a:tc>
                <a:tc>
                  <a:txBody>
                    <a:bodyPr/>
                    <a:lstStyle/>
                    <a:p>
                      <a:r>
                        <a:rPr lang="en-US" dirty="0"/>
                        <a:t>Grammar feature</a:t>
                      </a:r>
                    </a:p>
                  </a:txBody>
                  <a:tcPr/>
                </a:tc>
                <a:tc>
                  <a:txBody>
                    <a:bodyPr/>
                    <a:lstStyle/>
                    <a:p>
                      <a:r>
                        <a:rPr lang="en-US" dirty="0"/>
                        <a:t>Specific grammar sub-features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Vocabulary (high frequency nouns, adjectives)</a:t>
                      </a:r>
                    </a:p>
                  </a:txBody>
                  <a:tcPr/>
                </a:tc>
                <a:tc>
                  <a:txBody>
                    <a:bodyPr/>
                    <a:lstStyle/>
                    <a:p>
                      <a:r>
                        <a:rPr lang="en-US" dirty="0"/>
                        <a:t>Phonics (Sound-Symbol Correspondences)</a:t>
                      </a:r>
                    </a:p>
                  </a:txBody>
                  <a:tcPr/>
                </a:tc>
                <a:tc>
                  <a:txBody>
                    <a:bodyPr/>
                    <a:lstStyle/>
                    <a:p>
                      <a:r>
                        <a:rPr lang="en-US" dirty="0"/>
                        <a:t>Theme / topic</a:t>
                      </a:r>
                    </a:p>
                  </a:txBody>
                  <a:tcPr/>
                </a:tc>
                <a:extLst>
                  <a:ext uri="{0D108BD9-81ED-4DB2-BD59-A6C34878D82A}">
                    <a16:rowId xmlns="" xmlns:a16="http://schemas.microsoft.com/office/drawing/2014/main" val="3697445872"/>
                  </a:ext>
                </a:extLst>
              </a:tr>
              <a:tr h="370840">
                <a:tc>
                  <a:txBody>
                    <a:bodyPr/>
                    <a:lstStyle/>
                    <a:p>
                      <a:r>
                        <a:rPr lang="en-US" dirty="0"/>
                        <a:t>Term 1, </a:t>
                      </a:r>
                    </a:p>
                    <a:p>
                      <a:r>
                        <a:rPr lang="en-US" dirty="0"/>
                        <a:t>weeks 1 &amp; 2</a:t>
                      </a:r>
                    </a:p>
                  </a:txBody>
                  <a:tcPr/>
                </a:tc>
                <a:tc>
                  <a:txBody>
                    <a:bodyPr/>
                    <a:lstStyle/>
                    <a:p>
                      <a:r>
                        <a:rPr lang="en-US" dirty="0"/>
                        <a:t>high </a:t>
                      </a:r>
                      <a:r>
                        <a:rPr lang="en-US" dirty="0" err="1"/>
                        <a:t>freq</a:t>
                      </a:r>
                      <a:r>
                        <a:rPr lang="en-US" dirty="0"/>
                        <a:t> verb (existential); pronouns; </a:t>
                      </a:r>
                    </a:p>
                    <a:p>
                      <a:r>
                        <a:rPr lang="en-US" dirty="0"/>
                        <a:t>simple adjective agreement</a:t>
                      </a:r>
                    </a:p>
                  </a:txBody>
                  <a:tcPr/>
                </a:tc>
                <a:tc>
                  <a:txBody>
                    <a:bodyPr/>
                    <a:lstStyle/>
                    <a:p>
                      <a:r>
                        <a:rPr lang="en-US" dirty="0" err="1"/>
                        <a:t>être</a:t>
                      </a:r>
                      <a:r>
                        <a:rPr lang="en-US" dirty="0"/>
                        <a:t> </a:t>
                      </a:r>
                    </a:p>
                    <a:p>
                      <a:r>
                        <a:rPr lang="en-US" dirty="0"/>
                        <a:t>il/</a:t>
                      </a:r>
                      <a:r>
                        <a:rPr lang="en-US" dirty="0" err="1"/>
                        <a:t>elle</a:t>
                      </a:r>
                      <a:r>
                        <a:rPr lang="en-US" dirty="0"/>
                        <a:t> </a:t>
                      </a:r>
                      <a:r>
                        <a:rPr lang="en-US" dirty="0" err="1"/>
                        <a:t>est</a:t>
                      </a:r>
                      <a:endParaRPr lang="en-US" dirty="0"/>
                    </a:p>
                    <a:p>
                      <a:r>
                        <a:rPr lang="en-US" dirty="0"/>
                        <a:t>je </a:t>
                      </a:r>
                      <a:r>
                        <a:rPr lang="en-US" dirty="0" err="1"/>
                        <a:t>suis</a:t>
                      </a:r>
                      <a:endParaRPr lang="en-US" dirty="0"/>
                    </a:p>
                  </a:txBody>
                  <a:tcPr/>
                </a:tc>
                <a:tc>
                  <a:txBody>
                    <a:bodyPr/>
                    <a:lstStyle/>
                    <a:p>
                      <a:r>
                        <a:rPr lang="en-US" dirty="0"/>
                        <a:t>nationalities (2 + 1 to suit individuals) (numbers to 31; two relevant months</a:t>
                      </a:r>
                    </a:p>
                  </a:txBody>
                  <a:tcPr/>
                </a:tc>
                <a:tc>
                  <a:txBody>
                    <a:bodyPr/>
                    <a:lstStyle/>
                    <a:p>
                      <a:r>
                        <a:rPr lang="en-US" dirty="0"/>
                        <a:t>Silent final consonant; a; </a:t>
                      </a:r>
                      <a:r>
                        <a:rPr lang="en-US" dirty="0" err="1"/>
                        <a:t>i</a:t>
                      </a:r>
                      <a:endParaRPr lang="en-US" dirty="0"/>
                    </a:p>
                  </a:txBody>
                  <a:tcPr/>
                </a:tc>
                <a:tc>
                  <a:txBody>
                    <a:bodyPr/>
                    <a:lstStyle/>
                    <a:p>
                      <a:r>
                        <a:rPr lang="en-US" dirty="0"/>
                        <a:t>personal information</a:t>
                      </a:r>
                    </a:p>
                  </a:txBody>
                  <a:tcPr/>
                </a:tc>
                <a:extLst>
                  <a:ext uri="{0D108BD9-81ED-4DB2-BD59-A6C34878D82A}">
                    <a16:rowId xmlns="" xmlns:a16="http://schemas.microsoft.com/office/drawing/2014/main" val="3538265714"/>
                  </a:ext>
                </a:extLst>
              </a:tr>
              <a:tr h="211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Term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weeks 3 &amp;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a:t>
                      </a:r>
                      <a:r>
                        <a:rPr lang="en-US" dirty="0" err="1"/>
                        <a:t>freq</a:t>
                      </a:r>
                      <a:r>
                        <a:rPr lang="en-US" dirty="0"/>
                        <a:t> verb (possession); pronouns</a:t>
                      </a:r>
                    </a:p>
                  </a:txBody>
                  <a:tcPr/>
                </a:tc>
                <a:tc>
                  <a:txBody>
                    <a:bodyPr/>
                    <a:lstStyle/>
                    <a:p>
                      <a:r>
                        <a:rPr lang="en-US" dirty="0" err="1"/>
                        <a:t>avoir</a:t>
                      </a:r>
                      <a:endParaRPr lang="en-US" dirty="0"/>
                    </a:p>
                    <a:p>
                      <a:r>
                        <a:rPr lang="en-US" dirty="0"/>
                        <a:t>il/</a:t>
                      </a:r>
                      <a:r>
                        <a:rPr lang="en-US" dirty="0" err="1"/>
                        <a:t>elle</a:t>
                      </a:r>
                      <a:r>
                        <a:rPr lang="en-US" dirty="0"/>
                        <a:t> a</a:t>
                      </a:r>
                    </a:p>
                    <a:p>
                      <a:r>
                        <a:rPr lang="en-US" dirty="0"/>
                        <a:t>j’ai</a:t>
                      </a:r>
                    </a:p>
                  </a:txBody>
                  <a:tcPr/>
                </a:tc>
                <a:tc>
                  <a:txBody>
                    <a:bodyPr/>
                    <a:lstStyle/>
                    <a:p>
                      <a:r>
                        <a:rPr lang="en-US" dirty="0"/>
                        <a:t>vocab for ‘possession’ (e.g.2  electronic device, 2 classroom object; 2 animals)</a:t>
                      </a:r>
                    </a:p>
                  </a:txBody>
                  <a:tcPr/>
                </a:tc>
                <a:tc>
                  <a:txBody>
                    <a:bodyPr/>
                    <a:lstStyle/>
                    <a:p>
                      <a:r>
                        <a:rPr lang="en-US" dirty="0" err="1"/>
                        <a:t>eu</a:t>
                      </a:r>
                      <a:r>
                        <a:rPr lang="en-US" dirty="0"/>
                        <a:t>; e; 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personal information</a:t>
                      </a:r>
                    </a:p>
                    <a:p>
                      <a:endParaRPr lang="en-US" dirty="0"/>
                    </a:p>
                  </a:txBody>
                  <a:tcPr/>
                </a:tc>
                <a:extLst>
                  <a:ext uri="{0D108BD9-81ED-4DB2-BD59-A6C34878D82A}">
                    <a16:rowId xmlns="" xmlns:a16="http://schemas.microsoft.com/office/drawing/2014/main" val="975865839"/>
                  </a:ext>
                </a:extLst>
              </a:tr>
              <a:tr h="370840">
                <a:tc>
                  <a:txBody>
                    <a:bodyPr/>
                    <a:lstStyle/>
                    <a:p>
                      <a:r>
                        <a:rPr lang="en-US" dirty="0"/>
                        <a:t>Term 2..</a:t>
                      </a:r>
                    </a:p>
                  </a:txBody>
                  <a:tcPr/>
                </a:tc>
                <a:tc>
                  <a:txBody>
                    <a:bodyPr/>
                    <a:lstStyle/>
                    <a:p>
                      <a:r>
                        <a:rPr lang="en-US" dirty="0"/>
                        <a:t>questions </a:t>
                      </a:r>
                    </a:p>
                  </a:txBody>
                  <a:tcPr/>
                </a:tc>
                <a:tc>
                  <a:txBody>
                    <a:bodyPr/>
                    <a:lstStyle/>
                    <a:p>
                      <a:r>
                        <a:rPr lang="en-US" dirty="0"/>
                        <a:t>raised intonation</a:t>
                      </a:r>
                    </a:p>
                  </a:txBody>
                  <a:tcPr/>
                </a:tc>
                <a:tc>
                  <a:txBody>
                    <a:bodyPr/>
                    <a:lstStyle/>
                    <a:p>
                      <a:endParaRPr lang="en-US" dirty="0"/>
                    </a:p>
                  </a:txBody>
                  <a:tcPr/>
                </a:tc>
                <a:tc>
                  <a:txBody>
                    <a:bodyPr/>
                    <a:lstStyle/>
                    <a:p>
                      <a:r>
                        <a:rPr lang="en-US" dirty="0" err="1"/>
                        <a:t>ien</a:t>
                      </a:r>
                      <a:r>
                        <a:rPr lang="en-US" dirty="0"/>
                        <a:t>, un</a:t>
                      </a:r>
                    </a:p>
                  </a:txBody>
                  <a:tcPr/>
                </a:tc>
                <a:tc>
                  <a:txBody>
                    <a:bodyPr/>
                    <a:lstStyle/>
                    <a:p>
                      <a:r>
                        <a:rPr lang="en-US" dirty="0"/>
                        <a:t>free time</a:t>
                      </a:r>
                    </a:p>
                  </a:txBody>
                  <a:tcPr/>
                </a:tc>
                <a:extLst>
                  <a:ext uri="{0D108BD9-81ED-4DB2-BD59-A6C34878D82A}">
                    <a16:rowId xmlns="" xmlns:a16="http://schemas.microsoft.com/office/drawing/2014/main" val="4173587454"/>
                  </a:ext>
                </a:extLst>
              </a:tr>
              <a:tr h="370840">
                <a:tc>
                  <a:txBody>
                    <a:bodyPr/>
                    <a:lstStyle/>
                    <a:p>
                      <a:r>
                        <a:rPr lang="en-US" dirty="0"/>
                        <a:t>Term 3…</a:t>
                      </a:r>
                    </a:p>
                  </a:txBody>
                  <a:tcPr/>
                </a:tc>
                <a:tc>
                  <a:txBody>
                    <a:bodyPr/>
                    <a:lstStyle/>
                    <a:p>
                      <a:r>
                        <a:rPr lang="en-US" dirty="0"/>
                        <a:t>present versus past</a:t>
                      </a:r>
                    </a:p>
                  </a:txBody>
                  <a:tcPr/>
                </a:tc>
                <a:tc>
                  <a:txBody>
                    <a:bodyPr/>
                    <a:lstStyle/>
                    <a:p>
                      <a:r>
                        <a:rPr lang="en-US" dirty="0"/>
                        <a:t>il/</a:t>
                      </a:r>
                      <a:r>
                        <a:rPr lang="en-US" dirty="0" err="1"/>
                        <a:t>elle</a:t>
                      </a:r>
                      <a:r>
                        <a:rPr lang="en-US" dirty="0"/>
                        <a:t> + verb; </a:t>
                      </a:r>
                    </a:p>
                    <a:p>
                      <a:r>
                        <a:rPr lang="en-US" dirty="0"/>
                        <a:t>il + verb</a:t>
                      </a:r>
                    </a:p>
                  </a:txBody>
                  <a:tcPr/>
                </a:tc>
                <a:tc>
                  <a:txBody>
                    <a:bodyPr/>
                    <a:lstStyle/>
                    <a:p>
                      <a:endParaRPr lang="en-US" dirty="0"/>
                    </a:p>
                  </a:txBody>
                  <a:tcPr/>
                </a:tc>
                <a:tc>
                  <a:txBody>
                    <a:bodyPr/>
                    <a:lstStyle/>
                    <a:p>
                      <a:r>
                        <a:rPr lang="en-US" dirty="0"/>
                        <a:t>Re-visiting previous SSCs</a:t>
                      </a:r>
                    </a:p>
                  </a:txBody>
                  <a:tcPr/>
                </a:tc>
                <a:tc>
                  <a:txBody>
                    <a:bodyPr/>
                    <a:lstStyle/>
                    <a:p>
                      <a:r>
                        <a:rPr lang="en-US" dirty="0"/>
                        <a:t>holidays</a:t>
                      </a:r>
                    </a:p>
                  </a:txBody>
                  <a:tcPr/>
                </a:tc>
                <a:extLst>
                  <a:ext uri="{0D108BD9-81ED-4DB2-BD59-A6C34878D82A}">
                    <a16:rowId xmlns="" xmlns:a16="http://schemas.microsoft.com/office/drawing/2014/main" val="797430330"/>
                  </a:ext>
                </a:extLst>
              </a:tr>
            </a:tbl>
          </a:graphicData>
        </a:graphic>
      </p:graphicFrame>
      <p:sp>
        <p:nvSpPr>
          <p:cNvPr id="8" name="Rectangle 7">
            <a:extLst>
              <a:ext uri="{FF2B5EF4-FFF2-40B4-BE49-F238E27FC236}">
                <a16:creationId xmlns="" xmlns:a16="http://schemas.microsoft.com/office/drawing/2014/main" id="{896D673F-3CCC-344F-BF1E-2561B84DDFA5}"/>
              </a:ext>
            </a:extLst>
          </p:cNvPr>
          <p:cNvSpPr/>
          <p:nvPr/>
        </p:nvSpPr>
        <p:spPr>
          <a:xfrm>
            <a:off x="329185" y="1070790"/>
            <a:ext cx="10224110" cy="400110"/>
          </a:xfrm>
          <a:prstGeom prst="rect">
            <a:avLst/>
          </a:prstGeom>
        </p:spPr>
        <p:txBody>
          <a:bodyPr wrap="square">
            <a:spAutoFit/>
          </a:bodyPr>
          <a:lstStyle/>
          <a:p>
            <a:r>
              <a:rPr lang="en-GB" sz="2000" b="1" dirty="0">
                <a:latin typeface="Century Gothic" panose="020B0502020202020204" pitchFamily="34" charset="0"/>
              </a:rPr>
              <a:t>Illustrative skeleton outline of extract from the in-progress </a:t>
            </a:r>
            <a:r>
              <a:rPr lang="en-GB" sz="2000" b="1" dirty="0" err="1">
                <a:latin typeface="Century Gothic" panose="020B0502020202020204" pitchFamily="34" charset="0"/>
              </a:rPr>
              <a:t>SoW</a:t>
            </a:r>
            <a:r>
              <a:rPr lang="en-GB" sz="2000" b="1" dirty="0">
                <a:latin typeface="Century Gothic" panose="020B0502020202020204" pitchFamily="34" charset="0"/>
              </a:rPr>
              <a:t>, French, year 7</a:t>
            </a:r>
          </a:p>
        </p:txBody>
      </p:sp>
    </p:spTree>
    <p:extLst>
      <p:ext uri="{BB962C8B-B14F-4D97-AF65-F5344CB8AC3E}">
        <p14:creationId xmlns:p14="http://schemas.microsoft.com/office/powerpoint/2010/main" val="1564956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pic>
        <p:nvPicPr>
          <p:cNvPr id="3" name="Picture 2"/>
          <p:cNvPicPr>
            <a:picLocks noChangeAspect="1"/>
          </p:cNvPicPr>
          <p:nvPr/>
        </p:nvPicPr>
        <p:blipFill rotWithShape="1">
          <a:blip r:embed="rId4"/>
          <a:srcRect l="603" r="1262"/>
          <a:stretch/>
        </p:blipFill>
        <p:spPr>
          <a:xfrm>
            <a:off x="155029" y="1206202"/>
            <a:ext cx="7655170" cy="5060652"/>
          </a:xfrm>
          <a:prstGeom prst="rect">
            <a:avLst/>
          </a:prstGeom>
          <a:ln w="28575">
            <a:solidFill>
              <a:schemeClr val="accent5">
                <a:lumMod val="50000"/>
              </a:schemeClr>
            </a:solidFill>
          </a:ln>
        </p:spPr>
      </p:pic>
      <p:sp>
        <p:nvSpPr>
          <p:cNvPr id="4" name="Title 3"/>
          <p:cNvSpPr>
            <a:spLocks noGrp="1"/>
          </p:cNvSpPr>
          <p:nvPr>
            <p:ph type="title"/>
          </p:nvPr>
        </p:nvSpPr>
        <p:spPr>
          <a:xfrm>
            <a:off x="208494" y="0"/>
            <a:ext cx="7919508" cy="1325563"/>
          </a:xfrm>
        </p:spPr>
        <p:txBody>
          <a:bodyPr>
            <a:normAutofit/>
          </a:bodyPr>
          <a:lstStyle/>
          <a:p>
            <a:r>
              <a:rPr lang="en-GB" sz="3200" b="1" dirty="0">
                <a:solidFill>
                  <a:schemeClr val="bg1"/>
                </a:solidFill>
              </a:rPr>
              <a:t>How to teach and learn grammar</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Emma Marsden / Rowena Kasprowicz</a:t>
            </a:r>
          </a:p>
        </p:txBody>
      </p:sp>
      <p:sp>
        <p:nvSpPr>
          <p:cNvPr id="9" name="Rounded Rectangular Callout 8"/>
          <p:cNvSpPr/>
          <p:nvPr/>
        </p:nvSpPr>
        <p:spPr>
          <a:xfrm>
            <a:off x="3982614" y="1663317"/>
            <a:ext cx="3459356" cy="1009265"/>
          </a:xfrm>
          <a:prstGeom prst="wedgeRoundRectCallout">
            <a:avLst>
              <a:gd name="adj1" fmla="val -58288"/>
              <a:gd name="adj2" fmla="val 41532"/>
              <a:gd name="adj3" fmla="val 16667"/>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5">
                    <a:lumMod val="50000"/>
                  </a:schemeClr>
                </a:solidFill>
                <a:latin typeface="Century Gothic" panose="020B0502020202020204" pitchFamily="34" charset="0"/>
              </a:rPr>
              <a:t>In the Autumn, we will be exploring “What children bring with them from KS2”</a:t>
            </a:r>
          </a:p>
        </p:txBody>
      </p:sp>
      <p:pic>
        <p:nvPicPr>
          <p:cNvPr id="5" name="Picture 4"/>
          <p:cNvPicPr>
            <a:picLocks noChangeAspect="1"/>
          </p:cNvPicPr>
          <p:nvPr/>
        </p:nvPicPr>
        <p:blipFill rotWithShape="1">
          <a:blip r:embed="rId5"/>
          <a:srcRect t="388" b="905"/>
          <a:stretch/>
        </p:blipFill>
        <p:spPr>
          <a:xfrm>
            <a:off x="7867555" y="1206202"/>
            <a:ext cx="4224487" cy="5060652"/>
          </a:xfrm>
          <a:prstGeom prst="rect">
            <a:avLst/>
          </a:prstGeom>
          <a:ln w="28575">
            <a:solidFill>
              <a:schemeClr val="accent5">
                <a:lumMod val="50000"/>
              </a:schemeClr>
            </a:solidFill>
          </a:ln>
        </p:spPr>
      </p:pic>
    </p:spTree>
    <p:extLst>
      <p:ext uri="{BB962C8B-B14F-4D97-AF65-F5344CB8AC3E}">
        <p14:creationId xmlns:p14="http://schemas.microsoft.com/office/powerpoint/2010/main" val="40991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8119" y="6480068"/>
            <a:ext cx="4172924"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graphicFrame>
        <p:nvGraphicFramePr>
          <p:cNvPr id="5" name="Table 4"/>
          <p:cNvGraphicFramePr>
            <a:graphicFrameLocks noGrp="1"/>
          </p:cNvGraphicFramePr>
          <p:nvPr>
            <p:extLst>
              <p:ext uri="{D42A27DB-BD31-4B8C-83A1-F6EECF244321}">
                <p14:modId xmlns:p14="http://schemas.microsoft.com/office/powerpoint/2010/main" val="3496424830"/>
              </p:ext>
            </p:extLst>
          </p:nvPr>
        </p:nvGraphicFramePr>
        <p:xfrm>
          <a:off x="244755" y="276938"/>
          <a:ext cx="11697630" cy="5929597"/>
        </p:xfrm>
        <a:graphic>
          <a:graphicData uri="http://schemas.openxmlformats.org/drawingml/2006/table">
            <a:tbl>
              <a:tblPr firstRow="1" firstCol="1" bandRow="1">
                <a:effectLst/>
              </a:tblPr>
              <a:tblGrid>
                <a:gridCol w="11697630">
                  <a:extLst>
                    <a:ext uri="{9D8B030D-6E8A-4147-A177-3AD203B41FA5}">
                      <a16:colId xmlns="" xmlns:a16="http://schemas.microsoft.com/office/drawing/2014/main" val="20000"/>
                    </a:ext>
                  </a:extLst>
                </a:gridCol>
              </a:tblGrid>
              <a:tr h="238212">
                <a:tc>
                  <a:txBody>
                    <a:bodyPr/>
                    <a:lstStyle/>
                    <a:p>
                      <a:pPr>
                        <a:lnSpc>
                          <a:spcPct val="107000"/>
                        </a:lnSpc>
                        <a:spcAft>
                          <a:spcPts val="0"/>
                        </a:spcAft>
                      </a:pPr>
                      <a:r>
                        <a:rPr lang="en-GB" sz="1600" b="1"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Learners…</a:t>
                      </a:r>
                      <a:endParaRPr lang="en-GB" sz="1600"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07891">
                <a:tc>
                  <a:txBody>
                    <a:bodyPr/>
                    <a:lstStyle/>
                    <a:p>
                      <a:pPr>
                        <a:lnSpc>
                          <a:spcPct val="107000"/>
                        </a:lnSpc>
                        <a:spcAft>
                          <a:spcPts val="0"/>
                        </a:spcAft>
                      </a:pPr>
                      <a:r>
                        <a:rPr lang="en-GB" sz="1400" b="1"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Introducing the grammar knowledge</a:t>
                      </a:r>
                      <a:endPar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1"/>
                  </a:ext>
                </a:extLst>
              </a:tr>
              <a:tr h="250118">
                <a:tc>
                  <a:txBody>
                    <a:bodyPr/>
                    <a:lstStyle/>
                    <a:p>
                      <a:pPr>
                        <a:lnSpc>
                          <a:spcPct val="107000"/>
                        </a:lnSpc>
                        <a:spcAft>
                          <a:spcPts val="0"/>
                        </a:spcAft>
                      </a:pPr>
                      <a:r>
                        <a:rPr lang="en-GB" sz="1400" kern="1200" dirty="0">
                          <a:solidFill>
                            <a:schemeClr val="accent5">
                              <a:lumMod val="50000"/>
                            </a:schemeClr>
                          </a:solidFill>
                          <a:effectLst/>
                          <a:latin typeface="Century Gothic" panose="020B0502020202020204" pitchFamily="34" charset="0"/>
                          <a:ea typeface="+mn-ea"/>
                          <a:cs typeface="+mn-cs"/>
                        </a:rPr>
                        <a:t>understand and use grammatical terminology, building on knowledge from KS2</a:t>
                      </a:r>
                      <a:endParaRPr lang="en-GB" sz="1400"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51947">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understand explicit and succinct descriptions of the target grammar features</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73472">
                <a:tc>
                  <a:txBody>
                    <a:bodyPr/>
                    <a:lstStyle/>
                    <a:p>
                      <a:pPr>
                        <a:lnSpc>
                          <a:spcPct val="107000"/>
                        </a:lnSpc>
                        <a:spcAft>
                          <a:spcPts val="0"/>
                        </a:spcAft>
                      </a:pPr>
                      <a:r>
                        <a:rPr lang="en-GB" sz="1400" kern="1200" dirty="0">
                          <a:solidFill>
                            <a:schemeClr val="accent5">
                              <a:lumMod val="50000"/>
                            </a:schemeClr>
                          </a:solidFill>
                          <a:effectLst/>
                          <a:latin typeface="Century Gothic" panose="020B0502020202020204" pitchFamily="34" charset="0"/>
                          <a:ea typeface="+mn-ea"/>
                          <a:cs typeface="+mn-cs"/>
                        </a:rPr>
                        <a:t>understand how one target feature compares with another feature to illustrate their different meanings (e.g. </a:t>
                      </a:r>
                      <a:r>
                        <a:rPr lang="en-GB" sz="1400" i="1" kern="1200" dirty="0">
                          <a:solidFill>
                            <a:schemeClr val="accent5">
                              <a:lumMod val="50000"/>
                            </a:schemeClr>
                          </a:solidFill>
                          <a:effectLst/>
                          <a:latin typeface="Century Gothic" panose="020B0502020202020204" pitchFamily="34" charset="0"/>
                          <a:ea typeface="+mn-ea"/>
                          <a:cs typeface="+mn-cs"/>
                        </a:rPr>
                        <a:t>je </a:t>
                      </a:r>
                      <a:r>
                        <a:rPr lang="en-GB" sz="1400" i="1" kern="1200" dirty="0" err="1">
                          <a:solidFill>
                            <a:schemeClr val="accent5">
                              <a:lumMod val="50000"/>
                            </a:schemeClr>
                          </a:solidFill>
                          <a:effectLst/>
                          <a:latin typeface="Century Gothic" panose="020B0502020202020204" pitchFamily="34" charset="0"/>
                          <a:ea typeface="+mn-ea"/>
                          <a:cs typeface="+mn-cs"/>
                        </a:rPr>
                        <a:t>fais</a:t>
                      </a:r>
                      <a:r>
                        <a:rPr lang="en-GB" sz="1400" kern="1200" dirty="0">
                          <a:solidFill>
                            <a:schemeClr val="accent5">
                              <a:lumMod val="50000"/>
                            </a:schemeClr>
                          </a:solidFill>
                          <a:effectLst/>
                          <a:latin typeface="Century Gothic" panose="020B0502020202020204" pitchFamily="34" charset="0"/>
                          <a:ea typeface="+mn-ea"/>
                          <a:cs typeface="+mn-cs"/>
                        </a:rPr>
                        <a:t> versus </a:t>
                      </a:r>
                      <a:r>
                        <a:rPr lang="en-GB" sz="1400" i="1" kern="1200" dirty="0" err="1">
                          <a:solidFill>
                            <a:schemeClr val="accent5">
                              <a:lumMod val="50000"/>
                            </a:schemeClr>
                          </a:solidFill>
                          <a:effectLst/>
                          <a:latin typeface="Century Gothic" panose="020B0502020202020204" pitchFamily="34" charset="0"/>
                          <a:ea typeface="+mn-ea"/>
                          <a:cs typeface="+mn-cs"/>
                        </a:rPr>
                        <a:t>j’ai</a:t>
                      </a:r>
                      <a:r>
                        <a:rPr lang="en-GB" sz="1400" i="1" kern="1200" dirty="0">
                          <a:solidFill>
                            <a:schemeClr val="accent5">
                              <a:lumMod val="50000"/>
                            </a:schemeClr>
                          </a:solidFill>
                          <a:effectLst/>
                          <a:latin typeface="Century Gothic" panose="020B0502020202020204" pitchFamily="34" charset="0"/>
                          <a:ea typeface="+mn-ea"/>
                          <a:cs typeface="+mn-cs"/>
                        </a:rPr>
                        <a:t> fait; der Hund </a:t>
                      </a:r>
                      <a:r>
                        <a:rPr lang="en-GB" sz="1400" kern="1200" dirty="0">
                          <a:solidFill>
                            <a:schemeClr val="accent5">
                              <a:lumMod val="50000"/>
                            </a:schemeClr>
                          </a:solidFill>
                          <a:effectLst/>
                          <a:latin typeface="Century Gothic" panose="020B0502020202020204" pitchFamily="34" charset="0"/>
                          <a:ea typeface="+mn-ea"/>
                          <a:cs typeface="+mn-cs"/>
                        </a:rPr>
                        <a:t>versus </a:t>
                      </a:r>
                      <a:r>
                        <a:rPr lang="en-GB" sz="1400" i="1" kern="1200" dirty="0">
                          <a:solidFill>
                            <a:schemeClr val="accent5">
                              <a:lumMod val="50000"/>
                            </a:schemeClr>
                          </a:solidFill>
                          <a:effectLst/>
                          <a:latin typeface="Century Gothic" panose="020B0502020202020204" pitchFamily="34" charset="0"/>
                          <a:ea typeface="+mn-ea"/>
                          <a:cs typeface="+mn-cs"/>
                        </a:rPr>
                        <a:t>den Hund</a:t>
                      </a:r>
                      <a:r>
                        <a:rPr lang="en-GB" sz="1400" kern="1200" dirty="0">
                          <a:solidFill>
                            <a:schemeClr val="accent5">
                              <a:lumMod val="50000"/>
                            </a:schemeClr>
                          </a:solidFill>
                          <a:effectLst/>
                          <a:latin typeface="Century Gothic" panose="020B0502020202020204" pitchFamily="34" charset="0"/>
                          <a:ea typeface="+mn-ea"/>
                          <a:cs typeface="+mn-cs"/>
                        </a:rPr>
                        <a:t>)</a:t>
                      </a:r>
                      <a:endParaRPr lang="en-GB" sz="1400"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63873">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understand problems they might have, including complex L1-L2 differences </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07891">
                <a:tc>
                  <a:txBody>
                    <a:bodyPr/>
                    <a:lstStyle/>
                    <a:p>
                      <a:pPr>
                        <a:lnSpc>
                          <a:spcPct val="107000"/>
                        </a:lnSpc>
                        <a:spcAft>
                          <a:spcPts val="0"/>
                        </a:spcAft>
                      </a:pPr>
                      <a:r>
                        <a:rPr lang="en-GB" sz="1400" b="1"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Embedding and</a:t>
                      </a:r>
                      <a:r>
                        <a:rPr lang="en-GB" sz="1400" b="1" i="1" baseline="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Consolidating: Practice</a:t>
                      </a:r>
                      <a:endPar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6"/>
                  </a:ext>
                </a:extLst>
              </a:tr>
              <a:tr h="319499">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undertake ‘input practice’, distinguishing the two features and their meanings / functions in reading AND listening (where sounds make a difference)</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433667">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encounter the grammar features with a </a:t>
                      </a:r>
                      <a:r>
                        <a:rPr lang="en-GB" sz="1400" i="1" kern="1200" dirty="0">
                          <a:solidFill>
                            <a:schemeClr val="accent5">
                              <a:lumMod val="50000"/>
                            </a:schemeClr>
                          </a:solidFill>
                          <a:effectLst/>
                          <a:latin typeface="Century Gothic" panose="020B0502020202020204" pitchFamily="34" charset="0"/>
                          <a:ea typeface="+mn-ea"/>
                          <a:cs typeface="+mn-cs"/>
                        </a:rPr>
                        <a:t>varied lexicon</a:t>
                      </a:r>
                      <a:r>
                        <a:rPr lang="en-GB" sz="1400" kern="1200" dirty="0">
                          <a:solidFill>
                            <a:schemeClr val="accent5">
                              <a:lumMod val="50000"/>
                            </a:schemeClr>
                          </a:solidFill>
                          <a:effectLst/>
                          <a:latin typeface="Century Gothic" panose="020B0502020202020204" pitchFamily="34" charset="0"/>
                          <a:ea typeface="+mn-ea"/>
                          <a:cs typeface="+mn-cs"/>
                        </a:rPr>
                        <a:t> (e.g., a range of high frequency verbs, or nouns), whilst focusing their attention on the meaning of the grammar features</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75018">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receive corrective feedback, item by item wherever possible</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453074">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400" kern="1200" dirty="0">
                          <a:solidFill>
                            <a:schemeClr val="accent5">
                              <a:lumMod val="50000"/>
                            </a:schemeClr>
                          </a:solidFill>
                          <a:effectLst/>
                          <a:latin typeface="Century Gothic" panose="020B0502020202020204" pitchFamily="34" charset="0"/>
                          <a:ea typeface="+mn-ea"/>
                          <a:cs typeface="+mn-cs"/>
                        </a:rPr>
                        <a:t>after input practice, practise </a:t>
                      </a:r>
                      <a:r>
                        <a:rPr lang="en-GB" sz="1400" i="1" kern="1200" dirty="0">
                          <a:solidFill>
                            <a:schemeClr val="accent5">
                              <a:lumMod val="50000"/>
                            </a:schemeClr>
                          </a:solidFill>
                          <a:effectLst/>
                          <a:latin typeface="Century Gothic" panose="020B0502020202020204" pitchFamily="34" charset="0"/>
                          <a:ea typeface="+mn-ea"/>
                          <a:cs typeface="+mn-cs"/>
                        </a:rPr>
                        <a:t>producing</a:t>
                      </a:r>
                      <a:r>
                        <a:rPr lang="en-GB" sz="1400" kern="1200" dirty="0">
                          <a:solidFill>
                            <a:schemeClr val="accent5">
                              <a:lumMod val="50000"/>
                            </a:schemeClr>
                          </a:solidFill>
                          <a:effectLst/>
                          <a:latin typeface="Century Gothic" panose="020B0502020202020204" pitchFamily="34" charset="0"/>
                          <a:ea typeface="+mn-ea"/>
                          <a:cs typeface="+mn-cs"/>
                        </a:rPr>
                        <a:t> the target features at phrase or sentence level, in speech and writing, in activities where the feature is essential to communicate meaning</a:t>
                      </a:r>
                      <a:endParaRPr lang="en-GB" sz="1400"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909520559"/>
                  </a:ext>
                </a:extLst>
              </a:tr>
              <a:tr h="77998">
                <a:tc>
                  <a:txBody>
                    <a:bodyPr/>
                    <a:lstStyle/>
                    <a:p>
                      <a:pPr>
                        <a:lnSpc>
                          <a:spcPct val="107000"/>
                        </a:lnSpc>
                        <a:spcAft>
                          <a:spcPts val="0"/>
                        </a:spcAft>
                      </a:pPr>
                      <a:r>
                        <a:rPr lang="en-GB" sz="1400" b="1"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Extending</a:t>
                      </a:r>
                      <a:endPar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11"/>
                  </a:ext>
                </a:extLst>
              </a:tr>
              <a:tr h="402385">
                <a:tc>
                  <a:txBody>
                    <a:bodyPr/>
                    <a:lstStyle/>
                    <a:p>
                      <a:pPr>
                        <a:lnSpc>
                          <a:spcPct val="107000"/>
                        </a:lnSpc>
                        <a:spcAft>
                          <a:spcPts val="0"/>
                        </a:spcAft>
                      </a:pPr>
                      <a:r>
                        <a:rPr lang="en-GB" sz="1400" kern="1200" dirty="0">
                          <a:solidFill>
                            <a:schemeClr val="accent5">
                              <a:lumMod val="50000"/>
                            </a:schemeClr>
                          </a:solidFill>
                          <a:effectLst/>
                          <a:latin typeface="Century Gothic" panose="020B0502020202020204" pitchFamily="34" charset="0"/>
                          <a:ea typeface="+mn-ea"/>
                          <a:cs typeface="+mn-cs"/>
                        </a:rPr>
                        <a:t>after substantial practice, move on to freer production, in speech and writing, where learners must retrieve the grammar feature from memory to communicate meaning</a:t>
                      </a:r>
                      <a:endParaRPr lang="en-GB" sz="1400"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204219">
                <a:tc>
                  <a:txBody>
                    <a:bodyPr/>
                    <a:lstStyle/>
                    <a:p>
                      <a:pPr>
                        <a:lnSpc>
                          <a:spcPct val="107000"/>
                        </a:lnSpc>
                        <a:spcAft>
                          <a:spcPts val="0"/>
                        </a:spcAft>
                      </a:pPr>
                      <a:endParaRPr lang="en-GB" sz="1400"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64132639"/>
                  </a:ext>
                </a:extLst>
              </a:tr>
              <a:tr h="25129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b="1" dirty="0">
                          <a:solidFill>
                            <a:schemeClr val="accent5">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Teachers…</a:t>
                      </a:r>
                      <a:endParaRPr lang="en-GB" sz="1600" dirty="0">
                        <a:solidFill>
                          <a:schemeClr val="accent5">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8"/>
                  </a:ext>
                </a:extLst>
              </a:tr>
              <a:tr h="21851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kern="1200" dirty="0">
                          <a:solidFill>
                            <a:schemeClr val="accent5">
                              <a:lumMod val="50000"/>
                            </a:schemeClr>
                          </a:solidFill>
                          <a:effectLst/>
                          <a:latin typeface="Century Gothic" panose="020B0502020202020204" pitchFamily="34" charset="0"/>
                          <a:ea typeface="+mn-ea"/>
                          <a:cs typeface="+mn-cs"/>
                        </a:rPr>
                        <a:t>ensured that other ‘cues’ for the target meaning/function are removed (e.g. temporal adverbs if both adverbs and the grammar convey tense; intonation if both intonation and word order convey the interrogative function)</a:t>
                      </a:r>
                      <a:endParaRPr lang="en-GB" sz="1400" dirty="0">
                        <a:solidFill>
                          <a:schemeClr val="accent5">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9"/>
                  </a:ext>
                </a:extLst>
              </a:tr>
              <a:tr h="245610">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guided learners’ production of the grammar feature in free writing or speech, as appropriate</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20"/>
                  </a:ext>
                </a:extLst>
              </a:tr>
              <a:tr h="245610">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ensured grammar features are revisited at frequent, planned intervals</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7672533"/>
                  </a:ext>
                </a:extLst>
              </a:tr>
              <a:tr h="279289">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assessed grammar knowledge formally (in planned tests) and informally (spontaneously in class)</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923850094"/>
                  </a:ext>
                </a:extLst>
              </a:tr>
            </a:tbl>
          </a:graphicData>
        </a:graphic>
      </p:graphicFrame>
    </p:spTree>
    <p:extLst>
      <p:ext uri="{BB962C8B-B14F-4D97-AF65-F5344CB8AC3E}">
        <p14:creationId xmlns:p14="http://schemas.microsoft.com/office/powerpoint/2010/main" val="193279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Content of sample resources</a:t>
            </a:r>
          </a:p>
        </p:txBody>
      </p:sp>
      <p:sp>
        <p:nvSpPr>
          <p:cNvPr id="5" name="Content Placeholder 4"/>
          <p:cNvSpPr>
            <a:spLocks noGrp="1"/>
          </p:cNvSpPr>
          <p:nvPr>
            <p:ph idx="1"/>
          </p:nvPr>
        </p:nvSpPr>
        <p:spPr>
          <a:xfrm>
            <a:off x="647923" y="1325563"/>
            <a:ext cx="10382027" cy="3282132"/>
          </a:xfrm>
        </p:spPr>
        <p:txBody>
          <a:bodyPr>
            <a:noAutofit/>
          </a:bodyPr>
          <a:lstStyle/>
          <a:p>
            <a:pPr marL="457200" indent="-457200">
              <a:lnSpc>
                <a:spcPct val="250000"/>
              </a:lnSpc>
              <a:spcBef>
                <a:spcPts val="0"/>
              </a:spcBef>
              <a:buAutoNum type="arabicParenR"/>
            </a:pPr>
            <a:r>
              <a:rPr lang="en-GB" sz="2200" dirty="0"/>
              <a:t>Explanation</a:t>
            </a:r>
          </a:p>
          <a:p>
            <a:pPr marL="457200" indent="-457200">
              <a:lnSpc>
                <a:spcPct val="250000"/>
              </a:lnSpc>
              <a:spcBef>
                <a:spcPts val="0"/>
              </a:spcBef>
              <a:buAutoNum type="arabicParenR"/>
            </a:pPr>
            <a:r>
              <a:rPr lang="en-GB" sz="2200" dirty="0"/>
              <a:t>Reading</a:t>
            </a:r>
          </a:p>
          <a:p>
            <a:pPr marL="457200" indent="-457200">
              <a:lnSpc>
                <a:spcPct val="250000"/>
              </a:lnSpc>
              <a:spcBef>
                <a:spcPts val="0"/>
              </a:spcBef>
              <a:buAutoNum type="arabicParenR"/>
            </a:pPr>
            <a:r>
              <a:rPr lang="en-GB" sz="2200" dirty="0"/>
              <a:t>Listening</a:t>
            </a:r>
          </a:p>
          <a:p>
            <a:pPr marL="457200" indent="-457200">
              <a:lnSpc>
                <a:spcPct val="250000"/>
              </a:lnSpc>
              <a:spcBef>
                <a:spcPts val="0"/>
              </a:spcBef>
              <a:buAutoNum type="arabicParenR"/>
            </a:pPr>
            <a:r>
              <a:rPr lang="en-GB" sz="2200" dirty="0"/>
              <a:t>Writing (controlled)</a:t>
            </a:r>
          </a:p>
          <a:p>
            <a:pPr marL="457200" indent="-457200">
              <a:lnSpc>
                <a:spcPct val="250000"/>
              </a:lnSpc>
              <a:spcBef>
                <a:spcPts val="0"/>
              </a:spcBef>
              <a:buAutoNum type="arabicParenR"/>
            </a:pPr>
            <a:r>
              <a:rPr lang="en-GB" sz="2200" dirty="0"/>
              <a:t>Speaking (controlled)</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15368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Example resources for Spanish</a:t>
            </a:r>
          </a:p>
        </p:txBody>
      </p:sp>
      <p:sp>
        <p:nvSpPr>
          <p:cNvPr id="5" name="Content Placeholder 4"/>
          <p:cNvSpPr>
            <a:spLocks noGrp="1"/>
          </p:cNvSpPr>
          <p:nvPr>
            <p:ph idx="1"/>
          </p:nvPr>
        </p:nvSpPr>
        <p:spPr>
          <a:xfrm>
            <a:off x="590773" y="1325563"/>
            <a:ext cx="10382027" cy="5019214"/>
          </a:xfrm>
        </p:spPr>
        <p:txBody>
          <a:bodyPr>
            <a:noAutofit/>
          </a:bodyPr>
          <a:lstStyle/>
          <a:p>
            <a:pPr marL="457200" indent="-457200">
              <a:lnSpc>
                <a:spcPct val="250000"/>
              </a:lnSpc>
              <a:spcBef>
                <a:spcPts val="0"/>
              </a:spcBef>
              <a:buAutoNum type="arabicParenR"/>
            </a:pPr>
            <a:r>
              <a:rPr lang="en-GB" sz="2200" dirty="0"/>
              <a:t>Explanation</a:t>
            </a:r>
          </a:p>
          <a:p>
            <a:pPr marL="457200" indent="-457200">
              <a:lnSpc>
                <a:spcPct val="250000"/>
              </a:lnSpc>
              <a:spcBef>
                <a:spcPts val="0"/>
              </a:spcBef>
              <a:buAutoNum type="arabicParenR"/>
            </a:pPr>
            <a:r>
              <a:rPr lang="en-GB" sz="2200" dirty="0"/>
              <a:t>Reading</a:t>
            </a:r>
          </a:p>
          <a:p>
            <a:pPr marL="457200" indent="-457200">
              <a:lnSpc>
                <a:spcPct val="250000"/>
              </a:lnSpc>
              <a:spcBef>
                <a:spcPts val="0"/>
              </a:spcBef>
              <a:buAutoNum type="arabicParenR"/>
            </a:pPr>
            <a:r>
              <a:rPr lang="en-GB" sz="2200" dirty="0"/>
              <a:t>Listening</a:t>
            </a:r>
          </a:p>
          <a:p>
            <a:pPr marL="457200" indent="-457200">
              <a:lnSpc>
                <a:spcPct val="250000"/>
              </a:lnSpc>
              <a:spcBef>
                <a:spcPts val="0"/>
              </a:spcBef>
              <a:buAutoNum type="arabicParenR"/>
            </a:pPr>
            <a:r>
              <a:rPr lang="en-GB" sz="2200" dirty="0"/>
              <a:t>Writing (controlled)</a:t>
            </a:r>
          </a:p>
          <a:p>
            <a:pPr marL="457200" indent="-457200">
              <a:lnSpc>
                <a:spcPct val="250000"/>
              </a:lnSpc>
              <a:spcBef>
                <a:spcPts val="0"/>
              </a:spcBef>
              <a:buAutoNum type="arabicParenR"/>
            </a:pPr>
            <a:r>
              <a:rPr lang="en-GB" sz="2200" dirty="0"/>
              <a:t>Speaking (controlled)</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280240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Extending phase: Spanish</a:t>
            </a:r>
          </a:p>
        </p:txBody>
      </p:sp>
      <p:sp>
        <p:nvSpPr>
          <p:cNvPr id="5" name="Content Placeholder 4"/>
          <p:cNvSpPr>
            <a:spLocks noGrp="1"/>
          </p:cNvSpPr>
          <p:nvPr>
            <p:ph idx="1"/>
          </p:nvPr>
        </p:nvSpPr>
        <p:spPr>
          <a:xfrm>
            <a:off x="590773" y="1275581"/>
            <a:ext cx="11251271" cy="5019214"/>
          </a:xfrm>
        </p:spPr>
        <p:txBody>
          <a:bodyPr>
            <a:noAutofit/>
          </a:bodyPr>
          <a:lstStyle/>
          <a:p>
            <a:pPr marL="0" indent="0">
              <a:lnSpc>
                <a:spcPct val="150000"/>
              </a:lnSpc>
              <a:spcAft>
                <a:spcPts val="1000"/>
              </a:spcAft>
              <a:buNone/>
            </a:pPr>
            <a:endParaRPr lang="en-GB" sz="2200"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342017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2800" b="1" dirty="0">
                <a:solidFill>
                  <a:schemeClr val="bg1"/>
                </a:solidFill>
              </a:rPr>
              <a:t>Aims of the session</a:t>
            </a:r>
          </a:p>
        </p:txBody>
      </p:sp>
      <p:sp>
        <p:nvSpPr>
          <p:cNvPr id="5" name="Content Placeholder 4"/>
          <p:cNvSpPr>
            <a:spLocks noGrp="1"/>
          </p:cNvSpPr>
          <p:nvPr>
            <p:ph idx="1"/>
          </p:nvPr>
        </p:nvSpPr>
        <p:spPr>
          <a:xfrm>
            <a:off x="567266" y="1460854"/>
            <a:ext cx="10704113" cy="4771779"/>
          </a:xfrm>
        </p:spPr>
        <p:txBody>
          <a:bodyPr>
            <a:normAutofit/>
          </a:bodyPr>
          <a:lstStyle/>
          <a:p>
            <a:pPr lvl="0">
              <a:lnSpc>
                <a:spcPct val="100000"/>
              </a:lnSpc>
              <a:buFont typeface="Wingdings" panose="05000000000000000000" pitchFamily="2" charset="2"/>
              <a:buChar char="§"/>
            </a:pPr>
            <a:r>
              <a:rPr lang="en-GB" dirty="0"/>
              <a:t>Consolidate and extend learning from Residential 1: evidence relating to L2 grammar teaching and learning</a:t>
            </a:r>
            <a:br>
              <a:rPr lang="en-GB" dirty="0"/>
            </a:br>
            <a:endParaRPr lang="en-GB" dirty="0"/>
          </a:p>
          <a:p>
            <a:pPr lvl="0">
              <a:lnSpc>
                <a:spcPct val="100000"/>
              </a:lnSpc>
              <a:buFont typeface="Wingdings" panose="05000000000000000000" pitchFamily="2" charset="2"/>
              <a:buChar char="§"/>
            </a:pPr>
            <a:r>
              <a:rPr lang="en-GB" dirty="0"/>
              <a:t>Develop more concrete ideas for teaching grammar, including how to </a:t>
            </a:r>
            <a:r>
              <a:rPr lang="en-GB" dirty="0">
                <a:solidFill>
                  <a:srgbClr val="FA3000"/>
                </a:solidFill>
              </a:rPr>
              <a:t>introduce, embed and consolidate, and extend</a:t>
            </a:r>
            <a:r>
              <a:rPr lang="en-GB" dirty="0">
                <a:solidFill>
                  <a:srgbClr val="FF0000"/>
                </a:solidFill>
              </a:rPr>
              <a:t> </a:t>
            </a:r>
            <a:r>
              <a:rPr lang="en-GB" dirty="0"/>
              <a:t>grammar knowledge</a:t>
            </a:r>
            <a:br>
              <a:rPr lang="en-GB" dirty="0"/>
            </a:br>
            <a:endParaRPr lang="en-GB" dirty="0"/>
          </a:p>
          <a:p>
            <a:pPr lvl="0">
              <a:lnSpc>
                <a:spcPct val="100000"/>
              </a:lnSpc>
              <a:buFont typeface="Wingdings" panose="05000000000000000000" pitchFamily="2" charset="2"/>
              <a:buChar char="§"/>
            </a:pPr>
            <a:r>
              <a:rPr lang="en-GB" dirty="0"/>
              <a:t>Plan ahead for the </a:t>
            </a:r>
            <a:r>
              <a:rPr lang="en-GB" dirty="0">
                <a:solidFill>
                  <a:srgbClr val="FA3000"/>
                </a:solidFill>
              </a:rPr>
              <a:t>Grammar</a:t>
            </a:r>
            <a:r>
              <a:rPr lang="en-GB" dirty="0"/>
              <a:t> Teacher Research Group</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3983690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296864"/>
            <a:ext cx="8686801" cy="867128"/>
          </a:xfrm>
          <a:prstGeom prst="rect">
            <a:avLst/>
          </a:prstGeom>
        </p:spPr>
      </p:pic>
      <p:sp>
        <p:nvSpPr>
          <p:cNvPr id="3" name="Title 1"/>
          <p:cNvSpPr>
            <a:spLocks noGrp="1"/>
          </p:cNvSpPr>
          <p:nvPr>
            <p:ph type="title"/>
          </p:nvPr>
        </p:nvSpPr>
        <p:spPr>
          <a:xfrm>
            <a:off x="469832" y="67646"/>
            <a:ext cx="8986837" cy="1325563"/>
          </a:xfrm>
        </p:spPr>
        <p:txBody>
          <a:bodyPr>
            <a:normAutofit/>
          </a:bodyPr>
          <a:lstStyle/>
          <a:p>
            <a:r>
              <a:rPr lang="en-GB" sz="3600" b="1" dirty="0">
                <a:solidFill>
                  <a:schemeClr val="bg1"/>
                </a:solidFill>
              </a:rPr>
              <a:t>Example resources for French</a:t>
            </a:r>
          </a:p>
        </p:txBody>
      </p:sp>
      <p:sp>
        <p:nvSpPr>
          <p:cNvPr id="9" name="Content Placeholder 4"/>
          <p:cNvSpPr>
            <a:spLocks noGrp="1"/>
          </p:cNvSpPr>
          <p:nvPr>
            <p:ph idx="1"/>
          </p:nvPr>
        </p:nvSpPr>
        <p:spPr>
          <a:xfrm>
            <a:off x="567913" y="1311647"/>
            <a:ext cx="10382027" cy="5019214"/>
          </a:xfrm>
        </p:spPr>
        <p:txBody>
          <a:bodyPr>
            <a:noAutofit/>
          </a:bodyPr>
          <a:lstStyle/>
          <a:p>
            <a:pPr marL="457200" indent="-457200">
              <a:lnSpc>
                <a:spcPct val="250000"/>
              </a:lnSpc>
              <a:spcBef>
                <a:spcPts val="0"/>
              </a:spcBef>
              <a:buAutoNum type="arabicParenR"/>
            </a:pPr>
            <a:r>
              <a:rPr lang="en-GB" sz="2200" dirty="0"/>
              <a:t>Explanation</a:t>
            </a:r>
          </a:p>
          <a:p>
            <a:pPr marL="457200" indent="-457200">
              <a:lnSpc>
                <a:spcPct val="250000"/>
              </a:lnSpc>
              <a:spcBef>
                <a:spcPts val="0"/>
              </a:spcBef>
              <a:buAutoNum type="arabicParenR"/>
            </a:pPr>
            <a:r>
              <a:rPr lang="en-GB" sz="2200" dirty="0"/>
              <a:t>Reading</a:t>
            </a:r>
          </a:p>
          <a:p>
            <a:pPr marL="457200" indent="-457200">
              <a:lnSpc>
                <a:spcPct val="250000"/>
              </a:lnSpc>
              <a:spcBef>
                <a:spcPts val="0"/>
              </a:spcBef>
              <a:buAutoNum type="arabicParenR"/>
            </a:pPr>
            <a:r>
              <a:rPr lang="en-GB" sz="2200" dirty="0"/>
              <a:t>Listening</a:t>
            </a:r>
          </a:p>
          <a:p>
            <a:pPr marL="457200" indent="-457200">
              <a:lnSpc>
                <a:spcPct val="250000"/>
              </a:lnSpc>
              <a:spcBef>
                <a:spcPts val="0"/>
              </a:spcBef>
              <a:buAutoNum type="arabicParenR"/>
            </a:pPr>
            <a:r>
              <a:rPr lang="en-GB" sz="2200" dirty="0"/>
              <a:t>Writing (controlled)</a:t>
            </a:r>
          </a:p>
          <a:p>
            <a:pPr marL="457200" indent="-457200">
              <a:lnSpc>
                <a:spcPct val="250000"/>
              </a:lnSpc>
              <a:spcBef>
                <a:spcPts val="0"/>
              </a:spcBef>
              <a:buAutoNum type="arabicParenR"/>
            </a:pPr>
            <a:r>
              <a:rPr lang="en-GB" sz="2200" dirty="0"/>
              <a:t>Speaking (controlled)</a:t>
            </a:r>
          </a:p>
        </p:txBody>
      </p:sp>
      <p:sp>
        <p:nvSpPr>
          <p:cNvPr id="10" name="TextBox 9"/>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3114375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5817"/>
            <a:ext cx="10644188" cy="867128"/>
          </a:xfrm>
          <a:prstGeom prst="rect">
            <a:avLst/>
          </a:prstGeom>
        </p:spPr>
      </p:pic>
      <p:sp>
        <p:nvSpPr>
          <p:cNvPr id="3" name="Title 1"/>
          <p:cNvSpPr>
            <a:spLocks noGrp="1"/>
          </p:cNvSpPr>
          <p:nvPr>
            <p:ph type="title"/>
          </p:nvPr>
        </p:nvSpPr>
        <p:spPr>
          <a:xfrm>
            <a:off x="371476" y="86599"/>
            <a:ext cx="7198042" cy="1325563"/>
          </a:xfrm>
        </p:spPr>
        <p:txBody>
          <a:bodyPr>
            <a:normAutofit/>
          </a:bodyPr>
          <a:lstStyle/>
          <a:p>
            <a:r>
              <a:rPr lang="en-GB" sz="3600" b="1" dirty="0">
                <a:solidFill>
                  <a:schemeClr val="bg1"/>
                </a:solidFill>
              </a:rPr>
              <a:t>Extending phase: French</a:t>
            </a:r>
          </a:p>
        </p:txBody>
      </p:sp>
      <p:sp>
        <p:nvSpPr>
          <p:cNvPr id="9" name="Content Placeholder 4"/>
          <p:cNvSpPr>
            <a:spLocks noGrp="1"/>
          </p:cNvSpPr>
          <p:nvPr>
            <p:ph idx="1"/>
          </p:nvPr>
        </p:nvSpPr>
        <p:spPr>
          <a:xfrm>
            <a:off x="590773" y="1275581"/>
            <a:ext cx="11104516" cy="5019214"/>
          </a:xfrm>
        </p:spPr>
        <p:txBody>
          <a:bodyPr>
            <a:noAutofit/>
          </a:bodyPr>
          <a:lstStyle/>
          <a:p>
            <a:pPr marL="0" indent="0">
              <a:lnSpc>
                <a:spcPct val="150000"/>
              </a:lnSpc>
              <a:spcAft>
                <a:spcPts val="1000"/>
              </a:spcAft>
              <a:buNone/>
            </a:pPr>
            <a:endParaRPr lang="en-GB" sz="2200" dirty="0"/>
          </a:p>
        </p:txBody>
      </p:sp>
      <p:sp>
        <p:nvSpPr>
          <p:cNvPr id="5" name="TextBox 4"/>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147054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75" y="249731"/>
            <a:ext cx="10229851" cy="869950"/>
          </a:xfrm>
          <a:prstGeom prst="rect">
            <a:avLst/>
          </a:prstGeom>
        </p:spPr>
      </p:pic>
      <p:sp>
        <p:nvSpPr>
          <p:cNvPr id="3" name="Title 1"/>
          <p:cNvSpPr>
            <a:spLocks noGrp="1"/>
          </p:cNvSpPr>
          <p:nvPr>
            <p:ph type="title"/>
          </p:nvPr>
        </p:nvSpPr>
        <p:spPr>
          <a:xfrm>
            <a:off x="300038" y="21925"/>
            <a:ext cx="8386762" cy="1325563"/>
          </a:xfrm>
        </p:spPr>
        <p:txBody>
          <a:bodyPr>
            <a:normAutofit/>
          </a:bodyPr>
          <a:lstStyle/>
          <a:p>
            <a:r>
              <a:rPr lang="en-GB" sz="3600" b="1" dirty="0">
                <a:solidFill>
                  <a:schemeClr val="bg1"/>
                </a:solidFill>
              </a:rPr>
              <a:t>Example resources for German</a:t>
            </a:r>
          </a:p>
        </p:txBody>
      </p:sp>
      <p:sp>
        <p:nvSpPr>
          <p:cNvPr id="4" name="Content Placeholder 4"/>
          <p:cNvSpPr>
            <a:spLocks noGrp="1"/>
          </p:cNvSpPr>
          <p:nvPr>
            <p:ph idx="1"/>
          </p:nvPr>
        </p:nvSpPr>
        <p:spPr>
          <a:xfrm>
            <a:off x="590773" y="1307011"/>
            <a:ext cx="10382027" cy="5019214"/>
          </a:xfrm>
        </p:spPr>
        <p:txBody>
          <a:bodyPr>
            <a:noAutofit/>
          </a:bodyPr>
          <a:lstStyle/>
          <a:p>
            <a:pPr marL="457200" indent="-457200">
              <a:lnSpc>
                <a:spcPct val="250000"/>
              </a:lnSpc>
              <a:spcBef>
                <a:spcPts val="0"/>
              </a:spcBef>
              <a:buAutoNum type="arabicParenR"/>
            </a:pPr>
            <a:r>
              <a:rPr lang="en-GB" sz="2200" dirty="0"/>
              <a:t>Explanation</a:t>
            </a:r>
          </a:p>
          <a:p>
            <a:pPr marL="457200" indent="-457200">
              <a:lnSpc>
                <a:spcPct val="250000"/>
              </a:lnSpc>
              <a:spcBef>
                <a:spcPts val="0"/>
              </a:spcBef>
              <a:buAutoNum type="arabicParenR"/>
            </a:pPr>
            <a:r>
              <a:rPr lang="en-GB" sz="2200" dirty="0"/>
              <a:t>Reading</a:t>
            </a:r>
          </a:p>
          <a:p>
            <a:pPr marL="457200" indent="-457200">
              <a:lnSpc>
                <a:spcPct val="250000"/>
              </a:lnSpc>
              <a:spcBef>
                <a:spcPts val="0"/>
              </a:spcBef>
              <a:buAutoNum type="arabicParenR"/>
            </a:pPr>
            <a:r>
              <a:rPr lang="en-GB" sz="2200" dirty="0"/>
              <a:t>Listening</a:t>
            </a:r>
          </a:p>
          <a:p>
            <a:pPr marL="457200" indent="-457200">
              <a:lnSpc>
                <a:spcPct val="250000"/>
              </a:lnSpc>
              <a:spcBef>
                <a:spcPts val="0"/>
              </a:spcBef>
              <a:buAutoNum type="arabicParenR"/>
            </a:pPr>
            <a:r>
              <a:rPr lang="en-GB" sz="2200" dirty="0"/>
              <a:t>Writing (controlled)</a:t>
            </a:r>
          </a:p>
          <a:p>
            <a:pPr marL="457200" indent="-457200">
              <a:lnSpc>
                <a:spcPct val="250000"/>
              </a:lnSpc>
              <a:spcBef>
                <a:spcPts val="0"/>
              </a:spcBef>
              <a:buAutoNum type="arabicParenR"/>
            </a:pPr>
            <a:r>
              <a:rPr lang="en-GB" sz="2200" dirty="0"/>
              <a:t>Speaking (controlled)</a:t>
            </a:r>
          </a:p>
        </p:txBody>
      </p:sp>
      <p:sp>
        <p:nvSpPr>
          <p:cNvPr id="6" name="TextBox 5"/>
          <p:cNvSpPr txBox="1"/>
          <p:nvPr/>
        </p:nvSpPr>
        <p:spPr>
          <a:xfrm>
            <a:off x="6317851" y="6470340"/>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1800669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7705344" cy="869950"/>
          </a:xfrm>
          <a:prstGeom prst="rect">
            <a:avLst/>
          </a:prstGeom>
        </p:spPr>
      </p:pic>
      <p:sp>
        <p:nvSpPr>
          <p:cNvPr id="3"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Extending phase: German</a:t>
            </a:r>
          </a:p>
        </p:txBody>
      </p:sp>
      <p:sp>
        <p:nvSpPr>
          <p:cNvPr id="4" name="Content Placeholder 4"/>
          <p:cNvSpPr>
            <a:spLocks noGrp="1"/>
          </p:cNvSpPr>
          <p:nvPr>
            <p:ph idx="1"/>
          </p:nvPr>
        </p:nvSpPr>
        <p:spPr>
          <a:xfrm>
            <a:off x="590773" y="1275581"/>
            <a:ext cx="11036783" cy="5019214"/>
          </a:xfrm>
        </p:spPr>
        <p:txBody>
          <a:bodyPr>
            <a:noAutofit/>
          </a:bodyPr>
          <a:lstStyle/>
          <a:p>
            <a:pPr marL="0" indent="0">
              <a:lnSpc>
                <a:spcPct val="150000"/>
              </a:lnSpc>
              <a:spcAft>
                <a:spcPts val="1000"/>
              </a:spcAft>
              <a:buNone/>
            </a:pPr>
            <a:endParaRPr lang="en-GB" sz="2200" dirty="0"/>
          </a:p>
        </p:txBody>
      </p:sp>
      <p:sp>
        <p:nvSpPr>
          <p:cNvPr id="5" name="TextBox 4"/>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1864426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701867" cy="867128"/>
          </a:xfrm>
          <a:prstGeom prst="rect">
            <a:avLst/>
          </a:prstGeom>
        </p:spPr>
      </p:pic>
      <p:sp>
        <p:nvSpPr>
          <p:cNvPr id="4" name="Title 3"/>
          <p:cNvSpPr>
            <a:spLocks noGrp="1"/>
          </p:cNvSpPr>
          <p:nvPr>
            <p:ph type="title"/>
          </p:nvPr>
        </p:nvSpPr>
        <p:spPr>
          <a:xfrm>
            <a:off x="208493" y="0"/>
            <a:ext cx="9714439" cy="1325563"/>
          </a:xfrm>
        </p:spPr>
        <p:txBody>
          <a:bodyPr>
            <a:normAutofit/>
          </a:bodyPr>
          <a:lstStyle/>
          <a:p>
            <a:r>
              <a:rPr lang="en-GB" sz="3600" b="1" dirty="0">
                <a:solidFill>
                  <a:schemeClr val="bg1"/>
                </a:solidFill>
              </a:rPr>
              <a:t>Further resources: Resources portal</a:t>
            </a:r>
          </a:p>
        </p:txBody>
      </p:sp>
      <p:sp>
        <p:nvSpPr>
          <p:cNvPr id="5" name="Content Placeholder 4"/>
          <p:cNvSpPr>
            <a:spLocks noGrp="1"/>
          </p:cNvSpPr>
          <p:nvPr>
            <p:ph idx="1"/>
          </p:nvPr>
        </p:nvSpPr>
        <p:spPr>
          <a:xfrm>
            <a:off x="579485" y="1325563"/>
            <a:ext cx="11285137" cy="5019214"/>
          </a:xfrm>
        </p:spPr>
        <p:txBody>
          <a:bodyPr>
            <a:noAutofit/>
          </a:bodyPr>
          <a:lstStyle/>
          <a:p>
            <a:pPr marL="0" indent="0">
              <a:lnSpc>
                <a:spcPct val="150000"/>
              </a:lnSpc>
              <a:spcBef>
                <a:spcPts val="0"/>
              </a:spcBef>
              <a:buNone/>
            </a:pPr>
            <a:r>
              <a:rPr lang="en-GB" sz="2200" b="1" dirty="0"/>
              <a:t>Other grammar resources available here: </a:t>
            </a:r>
            <a:r>
              <a:rPr lang="en-GB" dirty="0">
                <a:hlinkClick r:id="rId4"/>
              </a:rPr>
              <a:t>https://resources.ncelp.org</a:t>
            </a:r>
            <a:endParaRPr lang="en-GB" dirty="0"/>
          </a:p>
          <a:p>
            <a:pPr marL="0" indent="0">
              <a:lnSpc>
                <a:spcPct val="150000"/>
              </a:lnSpc>
              <a:spcBef>
                <a:spcPts val="0"/>
              </a:spcBef>
              <a:buNone/>
            </a:pPr>
            <a:r>
              <a:rPr lang="en-GB" sz="2200" dirty="0"/>
              <a:t>Searchable database.</a:t>
            </a:r>
          </a:p>
          <a:p>
            <a:pPr marL="0" indent="0">
              <a:lnSpc>
                <a:spcPct val="150000"/>
              </a:lnSpc>
              <a:spcBef>
                <a:spcPts val="0"/>
              </a:spcBef>
              <a:buNone/>
            </a:pPr>
            <a:r>
              <a:rPr lang="en-GB" sz="2200" dirty="0"/>
              <a:t>You will get alerts when new material has been uploaded.</a:t>
            </a:r>
          </a:p>
          <a:p>
            <a:pPr marL="0" indent="0">
              <a:lnSpc>
                <a:spcPct val="150000"/>
              </a:lnSpc>
              <a:spcBef>
                <a:spcPts val="0"/>
              </a:spcBef>
              <a:buNone/>
            </a:pPr>
            <a:endParaRPr lang="en-GB" sz="2200" dirty="0"/>
          </a:p>
          <a:p>
            <a:pPr marL="0" indent="0">
              <a:lnSpc>
                <a:spcPct val="150000"/>
              </a:lnSpc>
              <a:spcBef>
                <a:spcPts val="0"/>
              </a:spcBef>
              <a:buNone/>
            </a:pPr>
            <a:r>
              <a:rPr lang="en-GB" sz="2200" dirty="0"/>
              <a:t>For now, continue to use:  </a:t>
            </a:r>
            <a:r>
              <a:rPr lang="en-GB" sz="2400" dirty="0">
                <a:hlinkClick r:id="rId5"/>
              </a:rPr>
              <a:t>https://ncelp.org/resources/resource-portal/</a:t>
            </a:r>
            <a:endParaRPr lang="en-GB" sz="2400" dirty="0"/>
          </a:p>
          <a:p>
            <a:pPr marL="0" indent="0">
              <a:lnSpc>
                <a:spcPct val="150000"/>
              </a:lnSpc>
              <a:spcBef>
                <a:spcPts val="0"/>
              </a:spcBef>
              <a:buNone/>
            </a:pPr>
            <a:r>
              <a:rPr lang="en-GB" sz="2400" dirty="0"/>
              <a:t>For the phonics, vocabulary, grammar, and residential materials</a:t>
            </a:r>
          </a:p>
          <a:p>
            <a:pPr marL="0" indent="0">
              <a:lnSpc>
                <a:spcPct val="150000"/>
              </a:lnSpc>
              <a:spcBef>
                <a:spcPts val="0"/>
              </a:spcBef>
              <a:buNone/>
            </a:pPr>
            <a:endParaRPr lang="en-GB" sz="2400" dirty="0"/>
          </a:p>
          <a:p>
            <a:pPr marL="0" indent="0">
              <a:lnSpc>
                <a:spcPct val="150000"/>
              </a:lnSpc>
              <a:spcBef>
                <a:spcPts val="0"/>
              </a:spcBef>
              <a:buNone/>
            </a:pPr>
            <a:r>
              <a:rPr lang="en-GB" sz="2400" dirty="0"/>
              <a:t>Eventually, all will be put on the database, and so searchable! </a:t>
            </a:r>
          </a:p>
          <a:p>
            <a:pPr marL="0" indent="0">
              <a:lnSpc>
                <a:spcPct val="150000"/>
              </a:lnSpc>
              <a:spcBef>
                <a:spcPts val="0"/>
              </a:spcBef>
              <a:buNone/>
            </a:pPr>
            <a:r>
              <a:rPr lang="en-GB" sz="2400" dirty="0"/>
              <a:t>	using fine-grained search terms and the title of the document</a:t>
            </a:r>
            <a:endParaRPr lang="en-GB" sz="2200" dirty="0"/>
          </a:p>
          <a:p>
            <a:pPr marL="0" indent="0">
              <a:lnSpc>
                <a:spcPct val="150000"/>
              </a:lnSpc>
              <a:spcBef>
                <a:spcPts val="0"/>
              </a:spcBef>
              <a:buNone/>
            </a:pPr>
            <a:endParaRPr lang="en-GB" sz="2200"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4118409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519"/>
            <a:ext cx="10701867" cy="867128"/>
          </a:xfrm>
          <a:prstGeom prst="rect">
            <a:avLst/>
          </a:prstGeom>
        </p:spPr>
      </p:pic>
      <p:sp>
        <p:nvSpPr>
          <p:cNvPr id="4" name="Title 3"/>
          <p:cNvSpPr>
            <a:spLocks noGrp="1"/>
          </p:cNvSpPr>
          <p:nvPr>
            <p:ph type="title"/>
          </p:nvPr>
        </p:nvSpPr>
        <p:spPr>
          <a:xfrm>
            <a:off x="0" y="-187698"/>
            <a:ext cx="9714439" cy="1325563"/>
          </a:xfrm>
        </p:spPr>
        <p:txBody>
          <a:bodyPr>
            <a:normAutofit/>
          </a:bodyPr>
          <a:lstStyle/>
          <a:p>
            <a:r>
              <a:rPr lang="en-GB" sz="3600" b="1" dirty="0">
                <a:solidFill>
                  <a:schemeClr val="bg1"/>
                </a:solidFill>
              </a:rPr>
              <a:t>Hands on: Developing resources (R &amp; L)</a:t>
            </a:r>
          </a:p>
        </p:txBody>
      </p:sp>
      <p:sp>
        <p:nvSpPr>
          <p:cNvPr id="5" name="Content Placeholder 4"/>
          <p:cNvSpPr>
            <a:spLocks noGrp="1"/>
          </p:cNvSpPr>
          <p:nvPr>
            <p:ph idx="1"/>
          </p:nvPr>
        </p:nvSpPr>
        <p:spPr>
          <a:xfrm>
            <a:off x="579485" y="908647"/>
            <a:ext cx="11285137" cy="5571421"/>
          </a:xfrm>
        </p:spPr>
        <p:txBody>
          <a:bodyPr>
            <a:noAutofit/>
          </a:bodyPr>
          <a:lstStyle/>
          <a:p>
            <a:pPr marL="0" indent="0">
              <a:lnSpc>
                <a:spcPct val="150000"/>
              </a:lnSpc>
              <a:spcBef>
                <a:spcPts val="0"/>
              </a:spcBef>
              <a:buNone/>
            </a:pPr>
            <a:r>
              <a:rPr lang="en-GB" sz="2200" b="1" dirty="0"/>
              <a:t>Activity: Develop a reading or listening activity </a:t>
            </a:r>
          </a:p>
          <a:p>
            <a:pPr marL="0" indent="0">
              <a:lnSpc>
                <a:spcPct val="150000"/>
              </a:lnSpc>
              <a:spcBef>
                <a:spcPts val="0"/>
              </a:spcBef>
              <a:buNone/>
            </a:pPr>
            <a:r>
              <a:rPr lang="en-GB" sz="2200" dirty="0"/>
              <a:t>Use the principles you’ve seen illustrated</a:t>
            </a:r>
          </a:p>
          <a:p>
            <a:pPr marL="0" indent="0">
              <a:lnSpc>
                <a:spcPct val="150000"/>
              </a:lnSpc>
              <a:spcBef>
                <a:spcPts val="0"/>
              </a:spcBef>
              <a:buNone/>
            </a:pPr>
            <a:r>
              <a:rPr lang="en-GB" sz="1800" dirty="0"/>
              <a:t>Warning! Perhaps choose one of the problematic grammar features discussed earlier, but the principles can’t always be applied easily! </a:t>
            </a:r>
          </a:p>
          <a:p>
            <a:pPr marL="0" indent="0">
              <a:lnSpc>
                <a:spcPct val="150000"/>
              </a:lnSpc>
              <a:spcBef>
                <a:spcPts val="0"/>
              </a:spcBef>
              <a:buNone/>
            </a:pPr>
            <a:r>
              <a:rPr lang="en-GB" sz="2200" b="1" dirty="0"/>
              <a:t>Reminders:</a:t>
            </a:r>
          </a:p>
          <a:p>
            <a:pPr>
              <a:lnSpc>
                <a:spcPct val="150000"/>
              </a:lnSpc>
              <a:spcBef>
                <a:spcPts val="0"/>
              </a:spcBef>
            </a:pPr>
            <a:r>
              <a:rPr lang="en-GB" sz="2000" dirty="0"/>
              <a:t>Practise pairs of grammar features with contrasting meanings (or functions)</a:t>
            </a:r>
          </a:p>
          <a:p>
            <a:pPr>
              <a:lnSpc>
                <a:spcPct val="150000"/>
              </a:lnSpc>
              <a:spcBef>
                <a:spcPts val="0"/>
              </a:spcBef>
            </a:pPr>
            <a:r>
              <a:rPr lang="en-GB" sz="2000" dirty="0"/>
              <a:t>Strip out all other cues that might stop the learner focussing on the grammar features, so that the target grammar features are </a:t>
            </a:r>
            <a:r>
              <a:rPr lang="en-GB" sz="2000" i="1" dirty="0"/>
              <a:t>task-essential</a:t>
            </a:r>
            <a:endParaRPr lang="en-GB" sz="2000" dirty="0"/>
          </a:p>
          <a:p>
            <a:pPr marL="0" indent="0">
              <a:lnSpc>
                <a:spcPct val="150000"/>
              </a:lnSpc>
              <a:spcBef>
                <a:spcPts val="0"/>
              </a:spcBef>
              <a:buNone/>
            </a:pPr>
            <a:r>
              <a:rPr lang="en-GB" sz="2000" dirty="0"/>
              <a:t>   </a:t>
            </a:r>
            <a:r>
              <a:rPr lang="en-GB" sz="1600" dirty="0"/>
              <a:t>(e.g. a car horn covers the subject pronoun, or a paint splodge obscures the temporal adverb, a   </a:t>
            </a:r>
          </a:p>
          <a:p>
            <a:pPr marL="0" indent="0">
              <a:lnSpc>
                <a:spcPct val="150000"/>
              </a:lnSpc>
              <a:spcBef>
                <a:spcPts val="0"/>
              </a:spcBef>
              <a:buNone/>
            </a:pPr>
            <a:r>
              <a:rPr lang="en-GB" sz="1600" dirty="0"/>
              <a:t>     computerised voice strips out intonation that might give a clue to interrogatives)</a:t>
            </a:r>
          </a:p>
          <a:p>
            <a:pPr>
              <a:lnSpc>
                <a:spcPct val="150000"/>
              </a:lnSpc>
              <a:spcBef>
                <a:spcPts val="0"/>
              </a:spcBef>
            </a:pPr>
            <a:r>
              <a:rPr lang="en-GB" sz="2000" dirty="0"/>
              <a:t>Make sure that the activities actually </a:t>
            </a:r>
            <a:r>
              <a:rPr lang="en-GB" sz="2000" b="1" i="1" dirty="0"/>
              <a:t>provide </a:t>
            </a:r>
            <a:r>
              <a:rPr lang="en-GB" sz="2000" dirty="0"/>
              <a:t>the feature you are focusing on in the input and make learners use it to interpret meaning</a:t>
            </a:r>
          </a:p>
          <a:p>
            <a:pPr marL="0" indent="0">
              <a:lnSpc>
                <a:spcPct val="150000"/>
              </a:lnSpc>
              <a:spcBef>
                <a:spcPts val="0"/>
              </a:spcBef>
              <a:buNone/>
            </a:pPr>
            <a:endParaRPr lang="en-GB" sz="1800" dirty="0"/>
          </a:p>
          <a:p>
            <a:pPr marL="0" indent="0">
              <a:lnSpc>
                <a:spcPct val="150000"/>
              </a:lnSpc>
              <a:spcBef>
                <a:spcPts val="0"/>
              </a:spcBef>
              <a:buNone/>
            </a:pPr>
            <a:endParaRPr lang="en-GB" sz="2200" dirty="0"/>
          </a:p>
          <a:p>
            <a:pPr marL="0" indent="0">
              <a:lnSpc>
                <a:spcPct val="150000"/>
              </a:lnSpc>
              <a:spcBef>
                <a:spcPts val="0"/>
              </a:spcBef>
              <a:buNone/>
            </a:pPr>
            <a:endParaRPr lang="en-GB" sz="2200"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3895396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701867" cy="867128"/>
          </a:xfrm>
          <a:prstGeom prst="rect">
            <a:avLst/>
          </a:prstGeom>
        </p:spPr>
      </p:pic>
      <p:sp>
        <p:nvSpPr>
          <p:cNvPr id="4" name="Title 3"/>
          <p:cNvSpPr>
            <a:spLocks noGrp="1"/>
          </p:cNvSpPr>
          <p:nvPr>
            <p:ph type="title"/>
          </p:nvPr>
        </p:nvSpPr>
        <p:spPr>
          <a:xfrm>
            <a:off x="208493" y="0"/>
            <a:ext cx="9714439" cy="1325563"/>
          </a:xfrm>
        </p:spPr>
        <p:txBody>
          <a:bodyPr>
            <a:normAutofit/>
          </a:bodyPr>
          <a:lstStyle/>
          <a:p>
            <a:r>
              <a:rPr lang="en-GB" sz="3600" b="1" dirty="0">
                <a:solidFill>
                  <a:schemeClr val="bg1"/>
                </a:solidFill>
              </a:rPr>
              <a:t>Hands on: Developing resources (W &amp; S)</a:t>
            </a:r>
          </a:p>
        </p:txBody>
      </p:sp>
      <p:sp>
        <p:nvSpPr>
          <p:cNvPr id="5" name="Content Placeholder 4"/>
          <p:cNvSpPr>
            <a:spLocks noGrp="1"/>
          </p:cNvSpPr>
          <p:nvPr>
            <p:ph idx="1"/>
          </p:nvPr>
        </p:nvSpPr>
        <p:spPr>
          <a:xfrm>
            <a:off x="534329" y="1242837"/>
            <a:ext cx="11409315" cy="5019214"/>
          </a:xfrm>
        </p:spPr>
        <p:txBody>
          <a:bodyPr>
            <a:noAutofit/>
          </a:bodyPr>
          <a:lstStyle/>
          <a:p>
            <a:pPr marL="0" indent="0">
              <a:lnSpc>
                <a:spcPct val="150000"/>
              </a:lnSpc>
              <a:spcBef>
                <a:spcPts val="0"/>
              </a:spcBef>
              <a:buNone/>
            </a:pPr>
            <a:r>
              <a:rPr lang="en-GB" sz="2000" b="1" dirty="0"/>
              <a:t>Activity: </a:t>
            </a:r>
            <a:r>
              <a:rPr lang="en-GB" sz="2000" dirty="0"/>
              <a:t>From the examples provided, choose a </a:t>
            </a:r>
            <a:r>
              <a:rPr lang="en-GB" sz="2000" b="1" i="1" dirty="0"/>
              <a:t>pair of grammar features </a:t>
            </a:r>
            <a:r>
              <a:rPr lang="en-GB" sz="2000" dirty="0"/>
              <a:t>in one of the languages and design a writing or speaking activity to add to the sequence.</a:t>
            </a:r>
          </a:p>
          <a:p>
            <a:pPr marL="0" indent="0">
              <a:lnSpc>
                <a:spcPct val="150000"/>
              </a:lnSpc>
              <a:spcBef>
                <a:spcPts val="0"/>
              </a:spcBef>
              <a:buNone/>
            </a:pPr>
            <a:endParaRPr lang="en-GB" sz="2000" dirty="0"/>
          </a:p>
          <a:p>
            <a:pPr marL="0" indent="0">
              <a:lnSpc>
                <a:spcPct val="150000"/>
              </a:lnSpc>
              <a:spcBef>
                <a:spcPts val="0"/>
              </a:spcBef>
              <a:buNone/>
            </a:pPr>
            <a:r>
              <a:rPr lang="en-GB" sz="2000" b="1" dirty="0"/>
              <a:t>Reminders:</a:t>
            </a:r>
          </a:p>
          <a:p>
            <a:pPr>
              <a:lnSpc>
                <a:spcPct val="150000"/>
              </a:lnSpc>
              <a:spcBef>
                <a:spcPts val="0"/>
              </a:spcBef>
            </a:pPr>
            <a:r>
              <a:rPr lang="en-GB" sz="2000" dirty="0"/>
              <a:t>Make sure the target grammar features are </a:t>
            </a:r>
            <a:r>
              <a:rPr lang="en-GB" sz="2000" i="1" dirty="0"/>
              <a:t>task-essential</a:t>
            </a:r>
            <a:endParaRPr lang="en-GB" sz="2000" dirty="0"/>
          </a:p>
          <a:p>
            <a:pPr>
              <a:lnSpc>
                <a:spcPct val="150000"/>
              </a:lnSpc>
              <a:spcBef>
                <a:spcPts val="0"/>
              </a:spcBef>
            </a:pPr>
            <a:r>
              <a:rPr lang="en-GB" sz="2000" dirty="0"/>
              <a:t>Use a meaningful context, where the speaker (or writer) is using the grammar to communicate a message </a:t>
            </a:r>
            <a:r>
              <a:rPr lang="en-GB" sz="2000" u="sng" dirty="0"/>
              <a:t>that the listener (or reader) </a:t>
            </a:r>
            <a:r>
              <a:rPr lang="en-GB" sz="2000" i="1" u="sng" dirty="0"/>
              <a:t>needs to understand</a:t>
            </a:r>
            <a:endParaRPr lang="en-GB" sz="2000" u="sng" dirty="0"/>
          </a:p>
          <a:p>
            <a:pPr>
              <a:lnSpc>
                <a:spcPct val="150000"/>
              </a:lnSpc>
              <a:spcBef>
                <a:spcPts val="0"/>
              </a:spcBef>
            </a:pPr>
            <a:r>
              <a:rPr lang="en-GB" sz="2000" dirty="0"/>
              <a:t>Try to avoid providing all of the language that is needed. Encourage learners to try to recall key verbs etc. </a:t>
            </a:r>
          </a:p>
          <a:p>
            <a:pPr>
              <a:lnSpc>
                <a:spcPct val="150000"/>
              </a:lnSpc>
              <a:spcBef>
                <a:spcPts val="0"/>
              </a:spcBef>
            </a:pPr>
            <a:r>
              <a:rPr lang="en-GB" sz="2000" dirty="0"/>
              <a:t>Pictures can be used to prompt particular words, so that learners are given some ideas about what to say</a:t>
            </a:r>
          </a:p>
          <a:p>
            <a:pPr marL="0" indent="0">
              <a:lnSpc>
                <a:spcPct val="150000"/>
              </a:lnSpc>
              <a:spcBef>
                <a:spcPts val="0"/>
              </a:spcBef>
              <a:buNone/>
            </a:pPr>
            <a:endParaRPr lang="en-GB" sz="2000" dirty="0"/>
          </a:p>
          <a:p>
            <a:pPr marL="0" indent="0">
              <a:lnSpc>
                <a:spcPct val="150000"/>
              </a:lnSpc>
              <a:spcBef>
                <a:spcPts val="0"/>
              </a:spcBef>
              <a:buNone/>
            </a:pPr>
            <a:endParaRPr lang="en-GB" sz="2000"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963854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9217"/>
            <a:ext cx="11181806" cy="867128"/>
          </a:xfrm>
          <a:prstGeom prst="rect">
            <a:avLst/>
          </a:prstGeom>
        </p:spPr>
      </p:pic>
      <p:sp>
        <p:nvSpPr>
          <p:cNvPr id="4" name="Title 3"/>
          <p:cNvSpPr>
            <a:spLocks noGrp="1"/>
          </p:cNvSpPr>
          <p:nvPr>
            <p:ph type="title"/>
          </p:nvPr>
        </p:nvSpPr>
        <p:spPr>
          <a:xfrm>
            <a:off x="208493" y="0"/>
            <a:ext cx="10346295" cy="1325563"/>
          </a:xfrm>
        </p:spPr>
        <p:txBody>
          <a:bodyPr>
            <a:normAutofit/>
          </a:bodyPr>
          <a:lstStyle/>
          <a:p>
            <a:r>
              <a:rPr lang="en-GB" sz="3600" b="1" dirty="0">
                <a:solidFill>
                  <a:schemeClr val="bg1"/>
                </a:solidFill>
              </a:rPr>
              <a:t>Question words! What, when, why, which…</a:t>
            </a:r>
          </a:p>
        </p:txBody>
      </p:sp>
      <p:sp>
        <p:nvSpPr>
          <p:cNvPr id="5" name="Content Placeholder 4"/>
          <p:cNvSpPr>
            <a:spLocks noGrp="1"/>
          </p:cNvSpPr>
          <p:nvPr>
            <p:ph idx="1"/>
          </p:nvPr>
        </p:nvSpPr>
        <p:spPr>
          <a:xfrm>
            <a:off x="442409" y="1325562"/>
            <a:ext cx="11443575" cy="4827635"/>
          </a:xfrm>
        </p:spPr>
        <p:txBody>
          <a:bodyPr>
            <a:noAutofit/>
          </a:bodyPr>
          <a:lstStyle/>
          <a:p>
            <a:pPr>
              <a:lnSpc>
                <a:spcPct val="150000"/>
              </a:lnSpc>
              <a:spcBef>
                <a:spcPts val="0"/>
              </a:spcBef>
            </a:pPr>
            <a:r>
              <a:rPr lang="en-GB" sz="2400" dirty="0"/>
              <a:t>Question words cross over the vocabulary and grammar strands</a:t>
            </a:r>
          </a:p>
          <a:p>
            <a:pPr>
              <a:lnSpc>
                <a:spcPct val="150000"/>
              </a:lnSpc>
              <a:spcBef>
                <a:spcPts val="0"/>
              </a:spcBef>
            </a:pPr>
            <a:r>
              <a:rPr lang="en-GB" sz="2400" dirty="0"/>
              <a:t>To teach the formation of </a:t>
            </a:r>
            <a:r>
              <a:rPr lang="en-GB" sz="2400" dirty="0" err="1"/>
              <a:t>wh</a:t>
            </a:r>
            <a:r>
              <a:rPr lang="en-GB" sz="2400" dirty="0"/>
              <a:t>-questions, learners first need secure knowledge of the question words themselves!</a:t>
            </a:r>
          </a:p>
          <a:p>
            <a:pPr>
              <a:lnSpc>
                <a:spcPct val="150000"/>
              </a:lnSpc>
              <a:spcBef>
                <a:spcPts val="0"/>
              </a:spcBef>
            </a:pPr>
            <a:r>
              <a:rPr lang="en-GB" sz="2400" dirty="0"/>
              <a:t>But... common chunks (formulae) often give misleading evidence about the meaning of question words e.g.,</a:t>
            </a:r>
          </a:p>
          <a:p>
            <a:pPr lvl="1">
              <a:lnSpc>
                <a:spcPct val="150000"/>
              </a:lnSpc>
              <a:spcBef>
                <a:spcPts val="0"/>
              </a:spcBef>
            </a:pPr>
            <a:r>
              <a:rPr lang="en-GB" sz="1600" b="1" dirty="0" err="1"/>
              <a:t>quel</a:t>
            </a:r>
            <a:r>
              <a:rPr lang="en-GB" sz="1600" dirty="0"/>
              <a:t> age as-</a:t>
            </a:r>
            <a:r>
              <a:rPr lang="en-GB" sz="1600" dirty="0" err="1"/>
              <a:t>tu</a:t>
            </a:r>
            <a:r>
              <a:rPr lang="en-GB" sz="1600" dirty="0"/>
              <a:t>? ‘</a:t>
            </a:r>
            <a:r>
              <a:rPr lang="en-GB" sz="1600" dirty="0" err="1"/>
              <a:t>quel</a:t>
            </a:r>
            <a:r>
              <a:rPr lang="en-GB" sz="1600" dirty="0"/>
              <a:t>’ doesn’t generally express English ‘how’!</a:t>
            </a:r>
          </a:p>
          <a:p>
            <a:pPr lvl="1">
              <a:lnSpc>
                <a:spcPct val="150000"/>
              </a:lnSpc>
              <a:spcBef>
                <a:spcPts val="0"/>
              </a:spcBef>
            </a:pPr>
            <a:r>
              <a:rPr lang="en-GB" sz="1600" b="1" dirty="0"/>
              <a:t>comment</a:t>
            </a:r>
            <a:r>
              <a:rPr lang="en-GB" sz="1600" dirty="0"/>
              <a:t> </a:t>
            </a:r>
            <a:r>
              <a:rPr lang="en-GB" sz="1600" dirty="0" err="1"/>
              <a:t>tu</a:t>
            </a:r>
            <a:r>
              <a:rPr lang="en-GB" sz="1600" dirty="0"/>
              <a:t> </a:t>
            </a:r>
            <a:r>
              <a:rPr lang="en-GB" sz="1600" dirty="0" err="1"/>
              <a:t>t’appelles</a:t>
            </a:r>
            <a:r>
              <a:rPr lang="en-GB" sz="1600" dirty="0"/>
              <a:t>?  ‘comment’ doesn’t usually express English ’what’!</a:t>
            </a:r>
          </a:p>
          <a:p>
            <a:pPr marL="0" indent="0">
              <a:lnSpc>
                <a:spcPct val="150000"/>
              </a:lnSpc>
              <a:spcBef>
                <a:spcPts val="0"/>
              </a:spcBef>
              <a:buNone/>
            </a:pPr>
            <a:r>
              <a:rPr lang="en-GB" sz="2000" dirty="0"/>
              <a:t>(Learners would need help breaking down such chunks of language if they are taught)</a:t>
            </a:r>
          </a:p>
          <a:p>
            <a:pPr>
              <a:lnSpc>
                <a:spcPct val="150000"/>
              </a:lnSpc>
              <a:spcBef>
                <a:spcPts val="0"/>
              </a:spcBef>
            </a:pPr>
            <a:r>
              <a:rPr lang="en-GB" sz="2000" b="1" dirty="0"/>
              <a:t>Learners need to know the more ‘reliable’ words for frequent question words</a:t>
            </a:r>
          </a:p>
          <a:p>
            <a:pPr marL="0" indent="0">
              <a:lnSpc>
                <a:spcPct val="150000"/>
              </a:lnSpc>
              <a:spcBef>
                <a:spcPts val="0"/>
              </a:spcBef>
              <a:buNone/>
            </a:pPr>
            <a:endParaRPr lang="en-GB" sz="2000"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156533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Gaming Grammar: Update</a:t>
            </a:r>
          </a:p>
        </p:txBody>
      </p:sp>
      <p:sp>
        <p:nvSpPr>
          <p:cNvPr id="5" name="Content Placeholder 4"/>
          <p:cNvSpPr>
            <a:spLocks noGrp="1"/>
          </p:cNvSpPr>
          <p:nvPr>
            <p:ph idx="1"/>
          </p:nvPr>
        </p:nvSpPr>
        <p:spPr>
          <a:xfrm>
            <a:off x="590773" y="1275581"/>
            <a:ext cx="11228694" cy="5019214"/>
          </a:xfrm>
        </p:spPr>
        <p:txBody>
          <a:bodyPr>
            <a:noAutofit/>
          </a:bodyPr>
          <a:lstStyle/>
          <a:p>
            <a:pPr marL="0" indent="0">
              <a:lnSpc>
                <a:spcPct val="150000"/>
              </a:lnSpc>
              <a:spcAft>
                <a:spcPts val="1000"/>
              </a:spcAft>
              <a:buNone/>
            </a:pPr>
            <a:r>
              <a:rPr lang="en-GB" sz="2200" dirty="0"/>
              <a:t>Phase 1: sub-set of mini-games and teacher interface (launch: Autumn 2019)</a:t>
            </a:r>
          </a:p>
          <a:p>
            <a:pPr marL="0" indent="0">
              <a:lnSpc>
                <a:spcPct val="150000"/>
              </a:lnSpc>
              <a:spcAft>
                <a:spcPts val="1000"/>
              </a:spcAft>
              <a:buNone/>
            </a:pPr>
            <a:r>
              <a:rPr lang="en-GB" sz="2200" b="1" dirty="0"/>
              <a:t>Mini-games</a:t>
            </a:r>
          </a:p>
          <a:p>
            <a:pPr>
              <a:lnSpc>
                <a:spcPct val="150000"/>
              </a:lnSpc>
              <a:spcBef>
                <a:spcPts val="0"/>
              </a:spcBef>
              <a:buFont typeface="Wingdings" panose="05000000000000000000" pitchFamily="2" charset="2"/>
              <a:buChar char="ü"/>
            </a:pPr>
            <a:r>
              <a:rPr lang="en-GB" sz="2200" dirty="0"/>
              <a:t>Singular vs. plural adjective endings	</a:t>
            </a:r>
          </a:p>
          <a:p>
            <a:pPr>
              <a:lnSpc>
                <a:spcPct val="150000"/>
              </a:lnSpc>
              <a:spcBef>
                <a:spcPts val="0"/>
              </a:spcBef>
              <a:buFont typeface="Wingdings" panose="05000000000000000000" pitchFamily="2" charset="2"/>
              <a:buChar char="ü"/>
            </a:pPr>
            <a:r>
              <a:rPr lang="en-GB" sz="2200" dirty="0"/>
              <a:t>Subject-verb inversion (interrogatives)</a:t>
            </a:r>
          </a:p>
          <a:p>
            <a:pPr>
              <a:lnSpc>
                <a:spcPct val="150000"/>
              </a:lnSpc>
              <a:spcBef>
                <a:spcPts val="0"/>
              </a:spcBef>
              <a:buFont typeface="Wingdings" panose="05000000000000000000" pitchFamily="2" charset="2"/>
              <a:buChar char="ü"/>
            </a:pPr>
            <a:r>
              <a:rPr lang="en-GB" sz="2200" dirty="0"/>
              <a:t>Singular vs. plural 1</a:t>
            </a:r>
            <a:r>
              <a:rPr lang="en-GB" sz="2200" baseline="30000" dirty="0"/>
              <a:t>st</a:t>
            </a:r>
            <a:r>
              <a:rPr lang="en-GB" sz="2200" dirty="0"/>
              <a:t> person present	 </a:t>
            </a:r>
          </a:p>
          <a:p>
            <a:pPr>
              <a:lnSpc>
                <a:spcPct val="150000"/>
              </a:lnSpc>
              <a:spcBef>
                <a:spcPts val="0"/>
              </a:spcBef>
              <a:buFont typeface="Wingdings" panose="05000000000000000000" pitchFamily="2" charset="2"/>
              <a:buChar char="ü"/>
            </a:pPr>
            <a:r>
              <a:rPr lang="en-GB" sz="2200" dirty="0"/>
              <a:t>Singular vs. plural 3</a:t>
            </a:r>
            <a:r>
              <a:rPr lang="en-GB" sz="2200" baseline="30000" dirty="0"/>
              <a:t>rd</a:t>
            </a:r>
            <a:r>
              <a:rPr lang="en-GB" sz="2200" dirty="0"/>
              <a:t> person present</a:t>
            </a:r>
          </a:p>
          <a:p>
            <a:pPr>
              <a:lnSpc>
                <a:spcPct val="150000"/>
              </a:lnSpc>
              <a:spcBef>
                <a:spcPts val="0"/>
              </a:spcBef>
              <a:buFont typeface="Wingdings" panose="05000000000000000000" pitchFamily="2" charset="2"/>
              <a:buChar char="ü"/>
            </a:pPr>
            <a:r>
              <a:rPr lang="en-GB" sz="2200" dirty="0"/>
              <a:t>Present vs. past tense (1</a:t>
            </a:r>
            <a:r>
              <a:rPr lang="en-GB" sz="2200" baseline="30000" dirty="0"/>
              <a:t>st</a:t>
            </a:r>
            <a:r>
              <a:rPr lang="en-GB" sz="2200" dirty="0"/>
              <a:t> person)		 </a:t>
            </a:r>
          </a:p>
          <a:p>
            <a:pPr>
              <a:lnSpc>
                <a:spcPct val="150000"/>
              </a:lnSpc>
              <a:spcBef>
                <a:spcPts val="0"/>
              </a:spcBef>
              <a:buFont typeface="Wingdings" panose="05000000000000000000" pitchFamily="2" charset="2"/>
              <a:buChar char="ü"/>
            </a:pPr>
            <a:r>
              <a:rPr lang="en-GB" sz="2200" dirty="0"/>
              <a:t>Present vs. past tense (3</a:t>
            </a:r>
            <a:r>
              <a:rPr lang="en-GB" sz="2200" baseline="30000" dirty="0"/>
              <a:t>rd</a:t>
            </a:r>
            <a:r>
              <a:rPr lang="en-GB" sz="2200" dirty="0"/>
              <a:t> person)	</a:t>
            </a:r>
          </a:p>
          <a:p>
            <a:pPr>
              <a:lnSpc>
                <a:spcPct val="150000"/>
              </a:lnSpc>
              <a:spcBef>
                <a:spcPts val="0"/>
              </a:spcBef>
              <a:buFont typeface="Wingdings" panose="05000000000000000000" pitchFamily="2" charset="2"/>
              <a:buChar char="ü"/>
            </a:pPr>
            <a:r>
              <a:rPr lang="en-GB" sz="2200" dirty="0"/>
              <a:t>1</a:t>
            </a:r>
            <a:r>
              <a:rPr lang="en-GB" sz="2200" baseline="30000" dirty="0"/>
              <a:t>st</a:t>
            </a:r>
            <a:r>
              <a:rPr lang="en-GB" sz="2200" dirty="0"/>
              <a:t> vs. 3</a:t>
            </a:r>
            <a:r>
              <a:rPr lang="en-GB" sz="2200" baseline="30000" dirty="0"/>
              <a:t>rd</a:t>
            </a:r>
            <a:r>
              <a:rPr lang="en-GB" sz="2200" dirty="0"/>
              <a:t> person past tense				</a:t>
            </a:r>
          </a:p>
          <a:p>
            <a:pPr marL="0" indent="0">
              <a:lnSpc>
                <a:spcPct val="150000"/>
              </a:lnSpc>
              <a:spcAft>
                <a:spcPts val="1000"/>
              </a:spcAft>
              <a:buNone/>
            </a:pPr>
            <a:endParaRPr lang="en-GB" sz="2200" dirty="0"/>
          </a:p>
          <a:p>
            <a:pPr marL="0" indent="0">
              <a:lnSpc>
                <a:spcPct val="150000"/>
              </a:lnSpc>
              <a:spcAft>
                <a:spcPts val="1000"/>
              </a:spcAft>
              <a:buNone/>
            </a:pPr>
            <a:endParaRPr lang="en-GB" sz="2200" dirty="0"/>
          </a:p>
          <a:p>
            <a:pPr marL="0" indent="0">
              <a:lnSpc>
                <a:spcPct val="150000"/>
              </a:lnSpc>
              <a:spcAft>
                <a:spcPts val="1000"/>
              </a:spcAft>
              <a:buNone/>
            </a:pPr>
            <a:endParaRPr lang="en-GB" sz="2200" dirty="0"/>
          </a:p>
        </p:txBody>
      </p:sp>
      <p:sp>
        <p:nvSpPr>
          <p:cNvPr id="9" name="TextBox 8"/>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pic>
        <p:nvPicPr>
          <p:cNvPr id="10" name="Picture 9">
            <a:extLst>
              <a:ext uri="{FF2B5EF4-FFF2-40B4-BE49-F238E27FC236}">
                <a16:creationId xmlns="" xmlns:a16="http://schemas.microsoft.com/office/drawing/2014/main" id="{BF906D28-15A2-4101-AFD1-62347620B3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179"/>
          <a:stretch/>
        </p:blipFill>
        <p:spPr>
          <a:xfrm>
            <a:off x="6108324" y="1918895"/>
            <a:ext cx="3085177" cy="1813984"/>
          </a:xfrm>
          <a:prstGeom prst="rect">
            <a:avLst/>
          </a:prstGeom>
          <a:ln w="28575">
            <a:solidFill>
              <a:schemeClr val="accent2"/>
            </a:solidFill>
          </a:ln>
        </p:spPr>
      </p:pic>
      <p:pic>
        <p:nvPicPr>
          <p:cNvPr id="14" name="Picture 13">
            <a:extLst>
              <a:ext uri="{FF2B5EF4-FFF2-40B4-BE49-F238E27FC236}">
                <a16:creationId xmlns="" xmlns:a16="http://schemas.microsoft.com/office/drawing/2014/main" id="{D172EBE7-5C82-4FC7-8890-0C7C5ECFD8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5479" y="3560098"/>
            <a:ext cx="3245045" cy="1793708"/>
          </a:xfrm>
          <a:prstGeom prst="rect">
            <a:avLst/>
          </a:prstGeom>
          <a:ln w="28575">
            <a:solidFill>
              <a:schemeClr val="accent2"/>
            </a:solidFill>
          </a:ln>
        </p:spPr>
      </p:pic>
      <p:sp>
        <p:nvSpPr>
          <p:cNvPr id="3" name="Rectangle 2"/>
          <p:cNvSpPr/>
          <p:nvPr/>
        </p:nvSpPr>
        <p:spPr>
          <a:xfrm>
            <a:off x="5730315" y="5306914"/>
            <a:ext cx="6461685" cy="1107996"/>
          </a:xfrm>
          <a:prstGeom prst="rect">
            <a:avLst/>
          </a:prstGeom>
        </p:spPr>
        <p:txBody>
          <a:bodyPr wrap="square">
            <a:spAutoFit/>
          </a:bodyPr>
          <a:lstStyle/>
          <a:p>
            <a:pPr>
              <a:lnSpc>
                <a:spcPct val="150000"/>
              </a:lnSpc>
            </a:pPr>
            <a:r>
              <a:rPr lang="en-GB" sz="2200" dirty="0">
                <a:solidFill>
                  <a:schemeClr val="accent5">
                    <a:lumMod val="50000"/>
                  </a:schemeClr>
                </a:solidFill>
                <a:latin typeface="Century Gothic" panose="020B0502020202020204" pitchFamily="34" charset="0"/>
              </a:rPr>
              <a:t>Coming soon…</a:t>
            </a:r>
          </a:p>
          <a:p>
            <a:pPr>
              <a:lnSpc>
                <a:spcPct val="150000"/>
              </a:lnSpc>
            </a:pPr>
            <a:r>
              <a:rPr lang="en-GB" sz="2200" dirty="0">
                <a:solidFill>
                  <a:schemeClr val="accent5">
                    <a:lumMod val="50000"/>
                  </a:schemeClr>
                </a:solidFill>
                <a:latin typeface="Century Gothic" panose="020B0502020202020204" pitchFamily="34" charset="0"/>
              </a:rPr>
              <a:t>Masculine vs. Feminine definite articles</a:t>
            </a:r>
          </a:p>
        </p:txBody>
      </p:sp>
      <p:pic>
        <p:nvPicPr>
          <p:cNvPr id="12" name="Picture 11">
            <a:extLst>
              <a:ext uri="{FF2B5EF4-FFF2-40B4-BE49-F238E27FC236}">
                <a16:creationId xmlns="" xmlns:a16="http://schemas.microsoft.com/office/drawing/2014/main" id="{020C620F-04A8-4B63-8A81-255190F2D8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0894"/>
          <a:stretch/>
        </p:blipFill>
        <p:spPr>
          <a:xfrm>
            <a:off x="9018869" y="2421370"/>
            <a:ext cx="3013638" cy="1876088"/>
          </a:xfrm>
          <a:prstGeom prst="rect">
            <a:avLst/>
          </a:prstGeom>
          <a:ln w="28575">
            <a:solidFill>
              <a:schemeClr val="accent2"/>
            </a:solidFill>
          </a:ln>
        </p:spPr>
      </p:pic>
    </p:spTree>
    <p:extLst>
      <p:ext uri="{BB962C8B-B14F-4D97-AF65-F5344CB8AC3E}">
        <p14:creationId xmlns:p14="http://schemas.microsoft.com/office/powerpoint/2010/main" val="704542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Gaming Grammar: Update</a:t>
            </a:r>
          </a:p>
        </p:txBody>
      </p:sp>
      <p:sp>
        <p:nvSpPr>
          <p:cNvPr id="5" name="Content Placeholder 4"/>
          <p:cNvSpPr>
            <a:spLocks noGrp="1"/>
          </p:cNvSpPr>
          <p:nvPr>
            <p:ph idx="1"/>
          </p:nvPr>
        </p:nvSpPr>
        <p:spPr>
          <a:xfrm>
            <a:off x="590773" y="1275581"/>
            <a:ext cx="11228694" cy="5019214"/>
          </a:xfrm>
        </p:spPr>
        <p:txBody>
          <a:bodyPr>
            <a:noAutofit/>
          </a:bodyPr>
          <a:lstStyle/>
          <a:p>
            <a:pPr marL="0" indent="0">
              <a:lnSpc>
                <a:spcPct val="150000"/>
              </a:lnSpc>
              <a:spcBef>
                <a:spcPts val="0"/>
              </a:spcBef>
              <a:buNone/>
            </a:pPr>
            <a:r>
              <a:rPr lang="en-GB" sz="2000" dirty="0"/>
              <a:t>Phase 1: sub-set of mini-games and teacher interface (Autumn 2019)</a:t>
            </a:r>
          </a:p>
          <a:p>
            <a:pPr marL="0" indent="0">
              <a:lnSpc>
                <a:spcPct val="150000"/>
              </a:lnSpc>
              <a:spcBef>
                <a:spcPts val="0"/>
              </a:spcBef>
              <a:buNone/>
            </a:pPr>
            <a:endParaRPr lang="en-GB" sz="2000" dirty="0"/>
          </a:p>
          <a:p>
            <a:pPr marL="0" indent="0">
              <a:lnSpc>
                <a:spcPct val="150000"/>
              </a:lnSpc>
              <a:spcBef>
                <a:spcPts val="0"/>
              </a:spcBef>
              <a:buNone/>
            </a:pPr>
            <a:r>
              <a:rPr lang="en-GB" sz="2000" b="1" dirty="0"/>
              <a:t>Teacher interface</a:t>
            </a:r>
          </a:p>
          <a:p>
            <a:pPr marL="0" indent="0">
              <a:lnSpc>
                <a:spcPct val="150000"/>
              </a:lnSpc>
              <a:spcBef>
                <a:spcPts val="0"/>
              </a:spcBef>
              <a:buNone/>
            </a:pPr>
            <a:r>
              <a:rPr lang="en-GB" sz="2000" dirty="0"/>
              <a:t>Teachers will be able to…</a:t>
            </a:r>
          </a:p>
          <a:p>
            <a:pPr>
              <a:lnSpc>
                <a:spcPct val="150000"/>
              </a:lnSpc>
              <a:spcBef>
                <a:spcPts val="0"/>
              </a:spcBef>
            </a:pPr>
            <a:r>
              <a:rPr lang="en-GB" sz="2000" dirty="0"/>
              <a:t>Create multiple ‘classes’ of learners</a:t>
            </a:r>
          </a:p>
          <a:p>
            <a:pPr>
              <a:lnSpc>
                <a:spcPct val="150000"/>
              </a:lnSpc>
              <a:spcBef>
                <a:spcPts val="0"/>
              </a:spcBef>
            </a:pPr>
            <a:r>
              <a:rPr lang="en-GB" sz="2000" dirty="0"/>
              <a:t>View and download summary data                                                                                         for a class and all pupils for each mini-game</a:t>
            </a:r>
          </a:p>
          <a:p>
            <a:pPr>
              <a:lnSpc>
                <a:spcPct val="150000"/>
              </a:lnSpc>
              <a:spcBef>
                <a:spcPts val="0"/>
              </a:spcBef>
            </a:pPr>
            <a:r>
              <a:rPr lang="en-GB" sz="2000" dirty="0"/>
              <a:t>View information about each mini-game </a:t>
            </a:r>
          </a:p>
          <a:p>
            <a:pPr marL="0" indent="0">
              <a:lnSpc>
                <a:spcPct val="150000"/>
              </a:lnSpc>
              <a:spcBef>
                <a:spcPts val="0"/>
              </a:spcBef>
              <a:buNone/>
            </a:pPr>
            <a:r>
              <a:rPr lang="en-GB" sz="2000" dirty="0"/>
              <a:t>    to support lesson planning</a:t>
            </a:r>
          </a:p>
          <a:p>
            <a:pPr marL="0" indent="0">
              <a:lnSpc>
                <a:spcPct val="150000"/>
              </a:lnSpc>
              <a:spcBef>
                <a:spcPts val="0"/>
              </a:spcBef>
              <a:buNone/>
            </a:pPr>
            <a:endParaRPr lang="en-GB" sz="2000" dirty="0"/>
          </a:p>
        </p:txBody>
      </p:sp>
      <p:sp>
        <p:nvSpPr>
          <p:cNvPr id="10" name="TextBox 9"/>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0869" t="2649" r="9833" b="1656"/>
          <a:stretch/>
        </p:blipFill>
        <p:spPr>
          <a:xfrm>
            <a:off x="6413385" y="2086706"/>
            <a:ext cx="5464697" cy="3880339"/>
          </a:xfrm>
          <a:prstGeom prst="rect">
            <a:avLst/>
          </a:prstGeom>
        </p:spPr>
      </p:pic>
    </p:spTree>
    <p:extLst>
      <p:ext uri="{BB962C8B-B14F-4D97-AF65-F5344CB8AC3E}">
        <p14:creationId xmlns:p14="http://schemas.microsoft.com/office/powerpoint/2010/main" val="318289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2800" b="1" dirty="0">
                <a:solidFill>
                  <a:schemeClr val="bg1"/>
                </a:solidFill>
              </a:rPr>
              <a:t>Content of the session</a:t>
            </a:r>
          </a:p>
        </p:txBody>
      </p:sp>
      <p:sp>
        <p:nvSpPr>
          <p:cNvPr id="5" name="Content Placeholder 4"/>
          <p:cNvSpPr>
            <a:spLocks noGrp="1"/>
          </p:cNvSpPr>
          <p:nvPr>
            <p:ph idx="1"/>
          </p:nvPr>
        </p:nvSpPr>
        <p:spPr>
          <a:xfrm>
            <a:off x="371476" y="1325563"/>
            <a:ext cx="11530012" cy="4771779"/>
          </a:xfrm>
        </p:spPr>
        <p:txBody>
          <a:bodyPr>
            <a:normAutofit lnSpcReduction="10000"/>
          </a:bodyPr>
          <a:lstStyle/>
          <a:p>
            <a:pPr marL="514350" lvl="0" indent="-514350">
              <a:lnSpc>
                <a:spcPct val="100000"/>
              </a:lnSpc>
              <a:buFont typeface="+mj-lt"/>
              <a:buAutoNum type="arabicPeriod"/>
            </a:pPr>
            <a:r>
              <a:rPr lang="en-GB" dirty="0"/>
              <a:t>Brief summary of key principles for grammar teaching</a:t>
            </a:r>
          </a:p>
          <a:p>
            <a:pPr marL="514350" lvl="0" indent="-514350">
              <a:lnSpc>
                <a:spcPct val="100000"/>
              </a:lnSpc>
              <a:buFont typeface="+mj-lt"/>
              <a:buAutoNum type="arabicPeriod"/>
            </a:pPr>
            <a:r>
              <a:rPr lang="en-GB" dirty="0"/>
              <a:t>Key issue 1: What grammar to teach and when</a:t>
            </a:r>
          </a:p>
          <a:p>
            <a:pPr marL="0" lvl="0" indent="0">
              <a:lnSpc>
                <a:spcPct val="100000"/>
              </a:lnSpc>
              <a:buNone/>
            </a:pPr>
            <a:r>
              <a:rPr lang="en-GB" sz="1900" dirty="0"/>
              <a:t>(determining the difficulty of grammar; order of teaching; setting and managing expectations)</a:t>
            </a:r>
          </a:p>
          <a:p>
            <a:pPr marL="514350" indent="-514350">
              <a:lnSpc>
                <a:spcPct val="100000"/>
              </a:lnSpc>
              <a:buFont typeface="+mj-lt"/>
              <a:buAutoNum type="arabicPeriod" startAt="3"/>
            </a:pPr>
            <a:r>
              <a:rPr lang="en-GB" dirty="0"/>
              <a:t>Key issue 2: Principles of how to teach grammar </a:t>
            </a:r>
            <a:r>
              <a:rPr lang="en-GB" sz="2000" dirty="0">
                <a:solidFill>
                  <a:srgbClr val="FA3000"/>
                </a:solidFill>
              </a:rPr>
              <a:t>(and the concerns!)</a:t>
            </a:r>
            <a:endParaRPr lang="en-GB" dirty="0">
              <a:solidFill>
                <a:srgbClr val="FA3000"/>
              </a:solidFill>
            </a:endParaRPr>
          </a:p>
          <a:p>
            <a:pPr marL="457200" indent="-457200">
              <a:lnSpc>
                <a:spcPct val="100000"/>
              </a:lnSpc>
              <a:buFont typeface="+mj-lt"/>
              <a:buAutoNum type="arabicPeriod" startAt="3"/>
            </a:pPr>
            <a:r>
              <a:rPr lang="en-GB" dirty="0"/>
              <a:t>Update on scheme of work (very brief in-progress extract)</a:t>
            </a:r>
          </a:p>
          <a:p>
            <a:pPr marL="457200" indent="-457200">
              <a:lnSpc>
                <a:spcPct val="100000"/>
              </a:lnSpc>
              <a:buFont typeface="+mj-lt"/>
              <a:buAutoNum type="arabicPeriod" startAt="3"/>
            </a:pPr>
            <a:r>
              <a:rPr lang="en-GB" dirty="0"/>
              <a:t>Grammar teaching discussion document for observing lessons</a:t>
            </a:r>
          </a:p>
          <a:p>
            <a:pPr marL="457200" indent="-457200">
              <a:lnSpc>
                <a:spcPct val="100000"/>
              </a:lnSpc>
              <a:buFont typeface="+mj-lt"/>
              <a:buAutoNum type="arabicPeriod" startAt="3"/>
            </a:pPr>
            <a:r>
              <a:rPr lang="en-GB" dirty="0"/>
              <a:t>Sample resources</a:t>
            </a:r>
          </a:p>
          <a:p>
            <a:pPr marL="457200" indent="-457200">
              <a:lnSpc>
                <a:spcPct val="100000"/>
              </a:lnSpc>
              <a:buFont typeface="+mj-lt"/>
              <a:buAutoNum type="arabicPeriod" startAt="3"/>
            </a:pPr>
            <a:r>
              <a:rPr lang="en-GB" dirty="0"/>
              <a:t>Hands-on classroom activity development</a:t>
            </a:r>
          </a:p>
          <a:p>
            <a:pPr marL="457200" indent="-457200">
              <a:lnSpc>
                <a:spcPct val="100000"/>
              </a:lnSpc>
              <a:buFont typeface="+mj-lt"/>
              <a:buAutoNum type="arabicPeriod" startAt="3"/>
            </a:pPr>
            <a:r>
              <a:rPr lang="en-GB" dirty="0"/>
              <a:t>Planning for the TRG</a:t>
            </a:r>
          </a:p>
          <a:p>
            <a:pPr marL="457200" indent="-457200">
              <a:lnSpc>
                <a:spcPct val="100000"/>
              </a:lnSpc>
              <a:buFont typeface="+mj-lt"/>
              <a:buAutoNum type="arabicPeriod" startAt="3"/>
            </a:pPr>
            <a:endParaRPr lang="en-GB" dirty="0"/>
          </a:p>
          <a:p>
            <a:pPr marL="514350" lvl="0" indent="-514350">
              <a:lnSpc>
                <a:spcPct val="100000"/>
              </a:lnSpc>
              <a:buFont typeface="+mj-lt"/>
              <a:buAutoNum type="arabicPeriod" startAt="3"/>
            </a:pPr>
            <a:endParaRPr lang="en-GB" dirty="0"/>
          </a:p>
          <a:p>
            <a:pPr marL="514350" lvl="0" indent="-514350">
              <a:lnSpc>
                <a:spcPct val="100000"/>
              </a:lnSpc>
              <a:buFont typeface="+mj-lt"/>
              <a:buAutoNum type="arabicPeriod" startAt="3"/>
            </a:pPr>
            <a:endParaRPr lang="en-GB"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2635095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Next steps</a:t>
            </a:r>
          </a:p>
        </p:txBody>
      </p:sp>
      <p:sp>
        <p:nvSpPr>
          <p:cNvPr id="5" name="Content Placeholder 4"/>
          <p:cNvSpPr>
            <a:spLocks noGrp="1"/>
          </p:cNvSpPr>
          <p:nvPr>
            <p:ph idx="1"/>
          </p:nvPr>
        </p:nvSpPr>
        <p:spPr>
          <a:xfrm>
            <a:off x="445041" y="1299282"/>
            <a:ext cx="11282139" cy="5019214"/>
          </a:xfrm>
        </p:spPr>
        <p:txBody>
          <a:bodyPr>
            <a:noAutofit/>
          </a:bodyPr>
          <a:lstStyle/>
          <a:p>
            <a:pPr marL="342900" indent="-342900">
              <a:buFont typeface="Wingdings" panose="05000000000000000000" pitchFamily="2" charset="2"/>
              <a:buChar char="§"/>
            </a:pPr>
            <a:r>
              <a:rPr lang="en-GB" sz="2400" b="1" dirty="0">
                <a:solidFill>
                  <a:srgbClr val="EA5F00"/>
                </a:solidFill>
              </a:rPr>
              <a:t>Teacher Research Group (TRG) </a:t>
            </a:r>
            <a:r>
              <a:rPr lang="en-GB" sz="2000" dirty="0">
                <a:solidFill>
                  <a:srgbClr val="FF552D"/>
                </a:solidFill>
                <a:cs typeface="Calibri" panose="020F0502020204030204" pitchFamily="34" charset="0"/>
              </a:rPr>
              <a:t/>
            </a:r>
            <a:br>
              <a:rPr lang="en-GB" sz="2000" dirty="0">
                <a:solidFill>
                  <a:srgbClr val="FF552D"/>
                </a:solidFill>
                <a:cs typeface="Calibri" panose="020F0502020204030204" pitchFamily="34" charset="0"/>
              </a:rPr>
            </a:br>
            <a:r>
              <a:rPr lang="en-GB" sz="1600" i="1" dirty="0">
                <a:solidFill>
                  <a:schemeClr val="accent1">
                    <a:lumMod val="50000"/>
                  </a:schemeClr>
                </a:solidFill>
                <a:cs typeface="Calibri" panose="020F0502020204030204" pitchFamily="34" charset="0"/>
              </a:rPr>
              <a:t>Communicate early via email – directing teachers to the grammar research summaries, sending Handouts 1, 2 and 3 in advance, telling them you will present a lot of sample NCELP resources. </a:t>
            </a:r>
          </a:p>
          <a:p>
            <a:pPr marL="342900" indent="-342900">
              <a:buFont typeface="Wingdings" panose="05000000000000000000" pitchFamily="2" charset="2"/>
              <a:buChar char="§"/>
            </a:pPr>
            <a:r>
              <a:rPr lang="en-GB" sz="2400" b="1" dirty="0">
                <a:solidFill>
                  <a:srgbClr val="EA5F00"/>
                </a:solidFill>
              </a:rPr>
              <a:t>Video parts of lessons where you focus on grammar</a:t>
            </a:r>
            <a:r>
              <a:rPr lang="en-GB" sz="1600" dirty="0">
                <a:solidFill>
                  <a:srgbClr val="FF552D"/>
                </a:solidFill>
                <a:cs typeface="Calibri" panose="020F0502020204030204" pitchFamily="34" charset="0"/>
              </a:rPr>
              <a:t/>
            </a:r>
            <a:br>
              <a:rPr lang="en-GB" sz="1600" dirty="0">
                <a:solidFill>
                  <a:srgbClr val="FF552D"/>
                </a:solidFill>
                <a:cs typeface="Calibri" panose="020F0502020204030204" pitchFamily="34" charset="0"/>
              </a:rPr>
            </a:br>
            <a:r>
              <a:rPr lang="en-GB" sz="1600" i="1" dirty="0">
                <a:solidFill>
                  <a:schemeClr val="accent1">
                    <a:lumMod val="50000"/>
                  </a:schemeClr>
                </a:solidFill>
                <a:cs typeface="Calibri" panose="020F0502020204030204" pitchFamily="34" charset="0"/>
              </a:rPr>
              <a:t>If possible ahead of the TRG, so you can share as part of that session. Upload to VEO and tag.  Let your link specialist (or Rowena or Emma) know that the video is there, and s/he will also tag.</a:t>
            </a:r>
          </a:p>
          <a:p>
            <a:pPr marL="342900" indent="-342900">
              <a:buFont typeface="Wingdings" panose="05000000000000000000" pitchFamily="2" charset="2"/>
              <a:buChar char="§"/>
            </a:pPr>
            <a:r>
              <a:rPr lang="en-GB" sz="2400" b="1" dirty="0">
                <a:solidFill>
                  <a:srgbClr val="EA5F00"/>
                </a:solidFill>
              </a:rPr>
              <a:t>Plan and resources going forward</a:t>
            </a:r>
            <a:r>
              <a:rPr lang="en-GB" sz="1600" b="1" dirty="0">
                <a:solidFill>
                  <a:srgbClr val="FF552D"/>
                </a:solidFill>
                <a:cs typeface="Calibri" panose="020F0502020204030204" pitchFamily="34" charset="0"/>
              </a:rPr>
              <a:t/>
            </a:r>
            <a:br>
              <a:rPr lang="en-GB" sz="1600" b="1" dirty="0">
                <a:solidFill>
                  <a:srgbClr val="FF552D"/>
                </a:solidFill>
                <a:cs typeface="Calibri" panose="020F0502020204030204" pitchFamily="34" charset="0"/>
              </a:rPr>
            </a:br>
            <a:r>
              <a:rPr lang="en-GB" sz="1600" i="1" dirty="0">
                <a:solidFill>
                  <a:schemeClr val="accent1">
                    <a:lumMod val="50000"/>
                  </a:schemeClr>
                </a:solidFill>
                <a:cs typeface="Calibri" panose="020F0502020204030204" pitchFamily="34" charset="0"/>
              </a:rPr>
              <a:t>Following the TRG, keep in touch with your Hub schools.  </a:t>
            </a:r>
          </a:p>
          <a:p>
            <a:pPr marL="342900" indent="-342900">
              <a:buFont typeface="Wingdings" panose="05000000000000000000" pitchFamily="2" charset="2"/>
              <a:buChar char="§"/>
            </a:pPr>
            <a:r>
              <a:rPr lang="en-GB" sz="1600" i="1" dirty="0">
                <a:solidFill>
                  <a:schemeClr val="accent1">
                    <a:lumMod val="50000"/>
                  </a:schemeClr>
                </a:solidFill>
                <a:cs typeface="Calibri" panose="020F0502020204030204" pitchFamily="34" charset="0"/>
              </a:rPr>
              <a:t>Resources will be added frequently to the Resource Portal. Encourage Hub teachers to share with you and NCELP other examples of the NCELP activities and the principles we have covered today.  </a:t>
            </a:r>
          </a:p>
          <a:p>
            <a:pPr marL="342900" indent="-342900">
              <a:buFont typeface="Wingdings" panose="05000000000000000000" pitchFamily="2" charset="2"/>
              <a:buChar char="§"/>
            </a:pPr>
            <a:r>
              <a:rPr lang="en-GB" sz="1600" i="1" dirty="0">
                <a:solidFill>
                  <a:schemeClr val="accent1">
                    <a:lumMod val="50000"/>
                  </a:schemeClr>
                </a:solidFill>
                <a:cs typeface="Calibri" panose="020F0502020204030204" pitchFamily="34" charset="0"/>
              </a:rPr>
              <a:t>If you would like to share your resources via the NCELP Resource Portal, please send them to </a:t>
            </a:r>
            <a:r>
              <a:rPr lang="en-GB" sz="1600" i="1" dirty="0">
                <a:solidFill>
                  <a:schemeClr val="accent1">
                    <a:lumMod val="50000"/>
                  </a:schemeClr>
                </a:solidFill>
                <a:cs typeface="Calibri" panose="020F0502020204030204" pitchFamily="34" charset="0"/>
                <a:hlinkClick r:id="rId4"/>
              </a:rPr>
              <a:t>Enquiries@ncelp.org.uk</a:t>
            </a:r>
            <a:r>
              <a:rPr lang="en-GB" sz="1600" i="1" dirty="0">
                <a:solidFill>
                  <a:schemeClr val="accent1">
                    <a:lumMod val="50000"/>
                  </a:schemeClr>
                </a:solidFill>
                <a:cs typeface="Calibri" panose="020F0502020204030204" pitchFamily="34" charset="0"/>
              </a:rPr>
              <a:t>– we will advise and are happy to help with copyright free images or audio recordings </a:t>
            </a:r>
          </a:p>
          <a:p>
            <a:pPr marL="342900" indent="-342900">
              <a:buFont typeface="Wingdings" panose="05000000000000000000" pitchFamily="2" charset="2"/>
              <a:buChar char="§"/>
            </a:pPr>
            <a:r>
              <a:rPr lang="en-GB" sz="2400" b="1" dirty="0">
                <a:solidFill>
                  <a:srgbClr val="EA5F00"/>
                </a:solidFill>
              </a:rPr>
              <a:t>Teach and reflect</a:t>
            </a:r>
            <a:r>
              <a:rPr lang="en-GB" sz="1600" b="1" dirty="0">
                <a:solidFill>
                  <a:srgbClr val="FF552D"/>
                </a:solidFill>
                <a:cs typeface="Calibri" panose="020F0502020204030204" pitchFamily="34" charset="0"/>
              </a:rPr>
              <a:t/>
            </a:r>
            <a:br>
              <a:rPr lang="en-GB" sz="1600" b="1" dirty="0">
                <a:solidFill>
                  <a:srgbClr val="FF552D"/>
                </a:solidFill>
                <a:cs typeface="Calibri" panose="020F0502020204030204" pitchFamily="34" charset="0"/>
              </a:rPr>
            </a:br>
            <a:r>
              <a:rPr lang="en-GB" sz="1400" i="1" dirty="0">
                <a:solidFill>
                  <a:schemeClr val="accent1">
                    <a:lumMod val="50000"/>
                  </a:schemeClr>
                </a:solidFill>
                <a:cs typeface="Calibri" panose="020F0502020204030204" pitchFamily="34" charset="0"/>
              </a:rPr>
              <a:t>Make grammar teaching the focus of your next planned visit and observation.  Use the observation schedule as the framework for feedback.  Share the document with us </a:t>
            </a:r>
            <a:r>
              <a:rPr lang="en-GB" sz="1600" i="1" dirty="0">
                <a:solidFill>
                  <a:schemeClr val="accent1">
                    <a:lumMod val="50000"/>
                  </a:schemeClr>
                </a:solidFill>
                <a:cs typeface="Calibri" panose="020F0502020204030204" pitchFamily="34" charset="0"/>
              </a:rPr>
              <a:t> </a:t>
            </a:r>
            <a:r>
              <a:rPr lang="en-GB" sz="1400" i="1" dirty="0">
                <a:solidFill>
                  <a:schemeClr val="accent1">
                    <a:lumMod val="50000"/>
                  </a:schemeClr>
                </a:solidFill>
                <a:cs typeface="Calibri" panose="020F0502020204030204" pitchFamily="34" charset="0"/>
                <a:hlinkClick r:id="rId4"/>
              </a:rPr>
              <a:t>Enquiries@ncelp.org.uk</a:t>
            </a:r>
            <a:r>
              <a:rPr lang="en-GB" sz="1400" i="1" dirty="0">
                <a:solidFill>
                  <a:schemeClr val="accent1">
                    <a:lumMod val="50000"/>
                  </a:schemeClr>
                </a:solidFill>
                <a:cs typeface="Calibri" panose="020F0502020204030204" pitchFamily="34" charset="0"/>
              </a:rPr>
              <a:t> .</a:t>
            </a:r>
          </a:p>
          <a:p>
            <a:pPr marL="342900" indent="-342900">
              <a:buFont typeface="Wingdings" panose="05000000000000000000" pitchFamily="2" charset="2"/>
              <a:buChar char="§"/>
            </a:pPr>
            <a:r>
              <a:rPr lang="en-GB" sz="2400" dirty="0"/>
              <a:t>When are your next key dates? </a:t>
            </a:r>
            <a:r>
              <a:rPr lang="en-GB" sz="2000" b="1" dirty="0"/>
              <a:t>Grammar TRG &amp;</a:t>
            </a:r>
            <a:r>
              <a:rPr lang="en-GB" sz="2000" dirty="0"/>
              <a:t> </a:t>
            </a:r>
            <a:r>
              <a:rPr lang="en-GB" sz="2000" b="1" dirty="0"/>
              <a:t>Meaningful Practice CPD</a:t>
            </a:r>
            <a:r>
              <a:rPr lang="en-GB" sz="1400" b="1" i="1" dirty="0">
                <a:cs typeface="Calibri" panose="020F0502020204030204" pitchFamily="34" charset="0"/>
              </a:rPr>
              <a:t>.</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1546681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2800" b="1" dirty="0">
                <a:solidFill>
                  <a:schemeClr val="bg1"/>
                </a:solidFill>
              </a:rPr>
              <a:t>Summary of the session</a:t>
            </a:r>
          </a:p>
        </p:txBody>
      </p:sp>
      <p:sp>
        <p:nvSpPr>
          <p:cNvPr id="5" name="Content Placeholder 4"/>
          <p:cNvSpPr>
            <a:spLocks noGrp="1"/>
          </p:cNvSpPr>
          <p:nvPr>
            <p:ph idx="1"/>
          </p:nvPr>
        </p:nvSpPr>
        <p:spPr>
          <a:xfrm>
            <a:off x="214809" y="1344720"/>
            <a:ext cx="11530012" cy="4771779"/>
          </a:xfrm>
        </p:spPr>
        <p:txBody>
          <a:bodyPr>
            <a:normAutofit fontScale="92500"/>
          </a:bodyPr>
          <a:lstStyle/>
          <a:p>
            <a:pPr marL="514350" lvl="0" indent="-514350">
              <a:lnSpc>
                <a:spcPct val="100000"/>
              </a:lnSpc>
              <a:buFont typeface="+mj-lt"/>
              <a:buAutoNum type="arabicPeriod"/>
            </a:pPr>
            <a:r>
              <a:rPr lang="en-GB" dirty="0"/>
              <a:t>Brief summary of key principles for grammar teaching</a:t>
            </a:r>
          </a:p>
          <a:p>
            <a:pPr marL="514350" lvl="0" indent="-514350">
              <a:lnSpc>
                <a:spcPct val="100000"/>
              </a:lnSpc>
              <a:buFont typeface="+mj-lt"/>
              <a:buAutoNum type="arabicPeriod"/>
            </a:pPr>
            <a:r>
              <a:rPr lang="en-GB" dirty="0"/>
              <a:t>Key issue 1: What grammar to teach and when</a:t>
            </a:r>
          </a:p>
          <a:p>
            <a:pPr marL="457200" lvl="1" indent="0">
              <a:lnSpc>
                <a:spcPct val="100000"/>
              </a:lnSpc>
              <a:buNone/>
            </a:pPr>
            <a:r>
              <a:rPr lang="en-GB" dirty="0"/>
              <a:t>(determining the difficulty of grammar, order of teaching, setting expectations)</a:t>
            </a:r>
          </a:p>
          <a:p>
            <a:pPr marL="457200" indent="-457200">
              <a:lnSpc>
                <a:spcPct val="100000"/>
              </a:lnSpc>
              <a:buFont typeface="+mj-lt"/>
              <a:buAutoNum type="arabicPeriod"/>
            </a:pPr>
            <a:r>
              <a:rPr lang="en-GB" dirty="0"/>
              <a:t>Key issue 2: Principles of how to teach grammar </a:t>
            </a:r>
            <a:r>
              <a:rPr lang="en-GB" sz="2000" dirty="0">
                <a:solidFill>
                  <a:srgbClr val="FF0000"/>
                </a:solidFill>
              </a:rPr>
              <a:t>(and the concerns!)</a:t>
            </a:r>
            <a:endParaRPr lang="en-GB" dirty="0"/>
          </a:p>
          <a:p>
            <a:pPr marL="457200" indent="-457200">
              <a:lnSpc>
                <a:spcPct val="100000"/>
              </a:lnSpc>
              <a:buFont typeface="+mj-lt"/>
              <a:buAutoNum type="arabicPeriod"/>
            </a:pPr>
            <a:r>
              <a:rPr lang="en-GB" dirty="0"/>
              <a:t>Update on scheme of work (brief in-progress extract)</a:t>
            </a:r>
          </a:p>
          <a:p>
            <a:pPr marL="457200" indent="-457200">
              <a:lnSpc>
                <a:spcPct val="100000"/>
              </a:lnSpc>
              <a:buFont typeface="+mj-lt"/>
              <a:buAutoNum type="arabicPeriod"/>
            </a:pPr>
            <a:r>
              <a:rPr lang="en-GB" dirty="0"/>
              <a:t>Grammar teaching discussion document for observing lessons</a:t>
            </a:r>
          </a:p>
          <a:p>
            <a:pPr marL="457200" indent="-457200">
              <a:lnSpc>
                <a:spcPct val="100000"/>
              </a:lnSpc>
              <a:buFont typeface="+mj-lt"/>
              <a:buAutoNum type="arabicPeriod"/>
            </a:pPr>
            <a:r>
              <a:rPr lang="en-GB" dirty="0"/>
              <a:t>Sample resources, in three languages, covering range of grammar</a:t>
            </a:r>
          </a:p>
          <a:p>
            <a:pPr marL="457200" indent="-457200">
              <a:lnSpc>
                <a:spcPct val="100000"/>
              </a:lnSpc>
              <a:buFont typeface="+mj-lt"/>
              <a:buAutoNum type="arabicPeriod"/>
            </a:pPr>
            <a:r>
              <a:rPr lang="en-GB" dirty="0"/>
              <a:t>Hands-on classroom activity development</a:t>
            </a:r>
          </a:p>
          <a:p>
            <a:pPr marL="457200" indent="-457200">
              <a:lnSpc>
                <a:spcPct val="100000"/>
              </a:lnSpc>
              <a:buFont typeface="+mj-lt"/>
              <a:buAutoNum type="arabicPeriod"/>
            </a:pPr>
            <a:r>
              <a:rPr lang="en-GB" dirty="0"/>
              <a:t>Planning for the TRG</a:t>
            </a:r>
          </a:p>
          <a:p>
            <a:pPr marL="457200" indent="-457200">
              <a:lnSpc>
                <a:spcPct val="100000"/>
              </a:lnSpc>
              <a:buFont typeface="+mj-lt"/>
              <a:buAutoNum type="arabicPeriod"/>
            </a:pPr>
            <a:endParaRPr lang="en-GB" dirty="0"/>
          </a:p>
          <a:p>
            <a:pPr marL="514350" lvl="0" indent="-514350">
              <a:lnSpc>
                <a:spcPct val="100000"/>
              </a:lnSpc>
              <a:buFont typeface="+mj-lt"/>
              <a:buAutoNum type="arabicPeriod"/>
            </a:pPr>
            <a:endParaRPr lang="en-GB" dirty="0"/>
          </a:p>
          <a:p>
            <a:pPr marL="514350" lvl="0" indent="-514350">
              <a:lnSpc>
                <a:spcPct val="100000"/>
              </a:lnSpc>
              <a:buFont typeface="+mj-lt"/>
              <a:buAutoNum type="arabicPeriod"/>
            </a:pPr>
            <a:endParaRPr lang="en-GB"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
        <p:nvSpPr>
          <p:cNvPr id="2" name="TextBox 1">
            <a:extLst>
              <a:ext uri="{FF2B5EF4-FFF2-40B4-BE49-F238E27FC236}">
                <a16:creationId xmlns="" xmlns:a16="http://schemas.microsoft.com/office/drawing/2014/main" id="{CAB5FE03-7D97-5B45-8557-AF8F81B9A796}"/>
              </a:ext>
            </a:extLst>
          </p:cNvPr>
          <p:cNvSpPr txBox="1"/>
          <p:nvPr/>
        </p:nvSpPr>
        <p:spPr>
          <a:xfrm>
            <a:off x="9191394" y="1411575"/>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7" name="TextBox 6">
            <a:extLst>
              <a:ext uri="{FF2B5EF4-FFF2-40B4-BE49-F238E27FC236}">
                <a16:creationId xmlns="" xmlns:a16="http://schemas.microsoft.com/office/drawing/2014/main" id="{CB6E80BA-1E9A-7848-A450-0CAEA24164CF}"/>
              </a:ext>
            </a:extLst>
          </p:cNvPr>
          <p:cNvSpPr txBox="1"/>
          <p:nvPr/>
        </p:nvSpPr>
        <p:spPr>
          <a:xfrm>
            <a:off x="10124595" y="2106414"/>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9" name="TextBox 8">
            <a:extLst>
              <a:ext uri="{FF2B5EF4-FFF2-40B4-BE49-F238E27FC236}">
                <a16:creationId xmlns="" xmlns:a16="http://schemas.microsoft.com/office/drawing/2014/main" id="{D6282BAD-B83D-1B4A-A910-33CCB6B6E63E}"/>
              </a:ext>
            </a:extLst>
          </p:cNvPr>
          <p:cNvSpPr txBox="1"/>
          <p:nvPr/>
        </p:nvSpPr>
        <p:spPr>
          <a:xfrm>
            <a:off x="10860728" y="2712606"/>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10" name="TextBox 9">
            <a:extLst>
              <a:ext uri="{FF2B5EF4-FFF2-40B4-BE49-F238E27FC236}">
                <a16:creationId xmlns="" xmlns:a16="http://schemas.microsoft.com/office/drawing/2014/main" id="{E6CB28A8-86F0-ED4C-8732-CCF3F4E1A1DF}"/>
              </a:ext>
            </a:extLst>
          </p:cNvPr>
          <p:cNvSpPr txBox="1"/>
          <p:nvPr/>
        </p:nvSpPr>
        <p:spPr>
          <a:xfrm>
            <a:off x="9191394" y="3279288"/>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11" name="TextBox 10">
            <a:extLst>
              <a:ext uri="{FF2B5EF4-FFF2-40B4-BE49-F238E27FC236}">
                <a16:creationId xmlns="" xmlns:a16="http://schemas.microsoft.com/office/drawing/2014/main" id="{CA213C44-70E3-4E42-8553-36A2459D3B8A}"/>
              </a:ext>
            </a:extLst>
          </p:cNvPr>
          <p:cNvSpPr txBox="1"/>
          <p:nvPr/>
        </p:nvSpPr>
        <p:spPr>
          <a:xfrm>
            <a:off x="10763893" y="3730610"/>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13" name="TextBox 12">
            <a:extLst>
              <a:ext uri="{FF2B5EF4-FFF2-40B4-BE49-F238E27FC236}">
                <a16:creationId xmlns="" xmlns:a16="http://schemas.microsoft.com/office/drawing/2014/main" id="{34483B4E-9678-664F-8802-18095107DF4E}"/>
              </a:ext>
            </a:extLst>
          </p:cNvPr>
          <p:cNvSpPr txBox="1"/>
          <p:nvPr/>
        </p:nvSpPr>
        <p:spPr>
          <a:xfrm>
            <a:off x="7594798" y="4762032"/>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14" name="TextBox 13">
            <a:extLst>
              <a:ext uri="{FF2B5EF4-FFF2-40B4-BE49-F238E27FC236}">
                <a16:creationId xmlns="" xmlns:a16="http://schemas.microsoft.com/office/drawing/2014/main" id="{F9A98477-F9AD-344D-8A09-06AB7ECC54F2}"/>
              </a:ext>
            </a:extLst>
          </p:cNvPr>
          <p:cNvSpPr txBox="1"/>
          <p:nvPr/>
        </p:nvSpPr>
        <p:spPr>
          <a:xfrm>
            <a:off x="4028157" y="5328787"/>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15" name="TextBox 14">
            <a:extLst>
              <a:ext uri="{FF2B5EF4-FFF2-40B4-BE49-F238E27FC236}">
                <a16:creationId xmlns="" xmlns:a16="http://schemas.microsoft.com/office/drawing/2014/main" id="{352EE488-D828-1249-A05D-69290F3BD300}"/>
              </a:ext>
            </a:extLst>
          </p:cNvPr>
          <p:cNvSpPr txBox="1"/>
          <p:nvPr/>
        </p:nvSpPr>
        <p:spPr>
          <a:xfrm>
            <a:off x="11425172" y="4353718"/>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16" name="TextBox 15">
            <a:extLst>
              <a:ext uri="{FF2B5EF4-FFF2-40B4-BE49-F238E27FC236}">
                <a16:creationId xmlns="" xmlns:a16="http://schemas.microsoft.com/office/drawing/2014/main" id="{3FF48CC9-B34F-CC47-B251-838A3A741108}"/>
              </a:ext>
            </a:extLst>
          </p:cNvPr>
          <p:cNvSpPr txBox="1"/>
          <p:nvPr/>
        </p:nvSpPr>
        <p:spPr>
          <a:xfrm>
            <a:off x="8455261" y="1783248"/>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3" name="Oval Callout 2">
            <a:extLst>
              <a:ext uri="{FF2B5EF4-FFF2-40B4-BE49-F238E27FC236}">
                <a16:creationId xmlns="" xmlns:a16="http://schemas.microsoft.com/office/drawing/2014/main" id="{6F84EC23-27A8-5442-8AAB-9022A4BDD69A}"/>
              </a:ext>
            </a:extLst>
          </p:cNvPr>
          <p:cNvSpPr/>
          <p:nvPr/>
        </p:nvSpPr>
        <p:spPr>
          <a:xfrm>
            <a:off x="8815728" y="67578"/>
            <a:ext cx="3230784" cy="1343997"/>
          </a:xfrm>
          <a:prstGeom prst="wedgeEllipseCallout">
            <a:avLst>
              <a:gd name="adj1" fmla="val 42410"/>
              <a:gd name="adj2" fmla="val 76523"/>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Please complete the short  feedback survey! </a:t>
            </a:r>
          </a:p>
        </p:txBody>
      </p:sp>
    </p:spTree>
    <p:extLst>
      <p:ext uri="{BB962C8B-B14F-4D97-AF65-F5344CB8AC3E}">
        <p14:creationId xmlns:p14="http://schemas.microsoft.com/office/powerpoint/2010/main" val="2267961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2800" b="1" dirty="0">
                <a:solidFill>
                  <a:schemeClr val="bg1"/>
                </a:solidFill>
              </a:rPr>
              <a:t>References</a:t>
            </a:r>
          </a:p>
        </p:txBody>
      </p:sp>
      <p:sp>
        <p:nvSpPr>
          <p:cNvPr id="5" name="Content Placeholder 4"/>
          <p:cNvSpPr>
            <a:spLocks noGrp="1"/>
          </p:cNvSpPr>
          <p:nvPr>
            <p:ph idx="1"/>
          </p:nvPr>
        </p:nvSpPr>
        <p:spPr>
          <a:xfrm>
            <a:off x="214808" y="1192321"/>
            <a:ext cx="11848237" cy="4771779"/>
          </a:xfrm>
        </p:spPr>
        <p:txBody>
          <a:bodyPr>
            <a:noAutofit/>
          </a:bodyPr>
          <a:lstStyle/>
          <a:p>
            <a:pPr marL="0" lvl="0" indent="0">
              <a:lnSpc>
                <a:spcPct val="100000"/>
              </a:lnSpc>
              <a:buNone/>
            </a:pPr>
            <a:r>
              <a:rPr lang="en-GB" sz="1200" dirty="0"/>
              <a:t>Bui, G., &amp; </a:t>
            </a:r>
            <a:r>
              <a:rPr lang="en-GB" sz="1200" dirty="0" err="1"/>
              <a:t>Skehan</a:t>
            </a:r>
            <a:r>
              <a:rPr lang="en-GB" sz="1200" dirty="0"/>
              <a:t>, P. (2018). Complexity, fluency and accuracy. In J. </a:t>
            </a:r>
            <a:r>
              <a:rPr lang="en-GB" sz="1200" dirty="0" err="1"/>
              <a:t>Liontas</a:t>
            </a:r>
            <a:r>
              <a:rPr lang="en-GB" sz="1200" dirty="0"/>
              <a:t> (Ed.), TESOL </a:t>
            </a:r>
            <a:r>
              <a:rPr lang="en-GB" sz="1200" dirty="0" err="1"/>
              <a:t>encyclopedia</a:t>
            </a:r>
            <a:r>
              <a:rPr lang="en-GB" sz="1200" dirty="0"/>
              <a:t> of English language teaching (pp.1-7). Hoboken, NJ: John Wiley &amp; Sons,</a:t>
            </a:r>
          </a:p>
          <a:p>
            <a:pPr marL="0" indent="0">
              <a:buNone/>
            </a:pPr>
            <a:r>
              <a:rPr lang="en-GB" sz="1200" b="1" dirty="0" err="1"/>
              <a:t>DeKeyser</a:t>
            </a:r>
            <a:r>
              <a:rPr lang="en-GB" sz="1200" b="1" dirty="0"/>
              <a:t>, R. (2005). What makes learning second-language grammar difficult? A review of issues. </a:t>
            </a:r>
            <a:r>
              <a:rPr lang="en-GB" sz="1200" b="1" i="1" u="sng" dirty="0">
                <a:hlinkClick r:id="rId4"/>
              </a:rPr>
              <a:t>Language Learning</a:t>
            </a:r>
            <a:r>
              <a:rPr lang="en-GB" sz="1200" b="1" i="1" dirty="0"/>
              <a:t>, 55</a:t>
            </a:r>
            <a:r>
              <a:rPr lang="en-GB" sz="1200" b="1" dirty="0"/>
              <a:t>(S1), 1-25.</a:t>
            </a:r>
          </a:p>
          <a:p>
            <a:pPr marL="0" indent="0">
              <a:buNone/>
            </a:pPr>
            <a:r>
              <a:rPr lang="en-GB" sz="1200" dirty="0" err="1"/>
              <a:t>DeKeyser</a:t>
            </a:r>
            <a:r>
              <a:rPr lang="en-GB" sz="1200" dirty="0"/>
              <a:t>, R. (2015). Skill acquisition theory. In B. </a:t>
            </a:r>
            <a:r>
              <a:rPr lang="en-GB" sz="1200" dirty="0" err="1"/>
              <a:t>VanPatten</a:t>
            </a:r>
            <a:r>
              <a:rPr lang="en-GB" sz="1200" dirty="0"/>
              <a:t> &amp; J. Williams (Eds.), </a:t>
            </a:r>
            <a:r>
              <a:rPr lang="en-GB" sz="1200" i="1" dirty="0"/>
              <a:t>Theories in second language acquisition: An introduction </a:t>
            </a:r>
            <a:r>
              <a:rPr lang="en-GB" sz="1200" dirty="0"/>
              <a:t>(pp. 94–112). London, UK: Routledge. Mitchell, Myles &amp; Marsden, E. (2018).</a:t>
            </a:r>
          </a:p>
          <a:p>
            <a:pPr marL="0" indent="0">
              <a:lnSpc>
                <a:spcPct val="100000"/>
              </a:lnSpc>
              <a:buNone/>
            </a:pPr>
            <a:r>
              <a:rPr lang="en-GB" sz="1200" dirty="0"/>
              <a:t>Ellis, N. (2006). Selective attention, and transfer phenomena in L2 acquisition: Contingency, cue competition, salience, interference, overshadowing, blocking, and perceptual learning. </a:t>
            </a:r>
            <a:r>
              <a:rPr lang="en-GB" sz="1200" i="1" dirty="0"/>
              <a:t>Applied Linguistics, 27</a:t>
            </a:r>
            <a:r>
              <a:rPr lang="en-GB" sz="1200" dirty="0"/>
              <a:t>(2), 164-194.</a:t>
            </a:r>
          </a:p>
          <a:p>
            <a:pPr marL="0" lvl="0" indent="0">
              <a:lnSpc>
                <a:spcPct val="100000"/>
              </a:lnSpc>
              <a:buNone/>
            </a:pPr>
            <a:r>
              <a:rPr lang="en-GB" sz="1200" b="1" dirty="0"/>
              <a:t>Kasprowicz, R. &amp; Marsden, E. (2018). Towards ecological validity in research into input-based practice: Form spotting can be as beneficial as form-meaning practice. </a:t>
            </a:r>
            <a:r>
              <a:rPr lang="en-GB" sz="1200" b="1" i="1" dirty="0"/>
              <a:t>Applied Linguistics, 39</a:t>
            </a:r>
            <a:r>
              <a:rPr lang="en-GB" sz="1200" b="1" dirty="0"/>
              <a:t>(6), 886-911.</a:t>
            </a:r>
          </a:p>
          <a:p>
            <a:pPr marL="0" indent="0">
              <a:buNone/>
            </a:pPr>
            <a:r>
              <a:rPr lang="en-GB" sz="1200" b="1" dirty="0"/>
              <a:t>Lichtman, K. (2016). Age and learning environment: Are children implicit second language learners? </a:t>
            </a:r>
            <a:r>
              <a:rPr lang="en-GB" sz="1200" b="1" i="1" dirty="0"/>
              <a:t>Journal of Child Language, 43</a:t>
            </a:r>
            <a:r>
              <a:rPr lang="en-GB" sz="1200" b="1" dirty="0"/>
              <a:t>, 707-730.</a:t>
            </a:r>
          </a:p>
          <a:p>
            <a:pPr marL="0" lvl="0" indent="0">
              <a:buClr>
                <a:schemeClr val="dk1"/>
              </a:buClr>
              <a:buSzPts val="1100"/>
              <a:buNone/>
            </a:pPr>
            <a:r>
              <a:rPr lang="en-GB" sz="1200" b="1" dirty="0">
                <a:solidFill>
                  <a:srgbClr val="104F75"/>
                </a:solidFill>
                <a:ea typeface="Calibri"/>
                <a:cs typeface="Calibri"/>
                <a:sym typeface="Calibri"/>
              </a:rPr>
              <a:t>Marsden, E. (2006). Exploring input processing in the classroom: An experimental comparison of processing instruction and enriched input. </a:t>
            </a:r>
            <a:r>
              <a:rPr lang="en-GB" sz="1200" b="1" i="1" dirty="0">
                <a:solidFill>
                  <a:srgbClr val="104F75"/>
                </a:solidFill>
                <a:ea typeface="Calibri"/>
                <a:cs typeface="Calibri"/>
                <a:sym typeface="Calibri"/>
              </a:rPr>
              <a:t>Language Learning</a:t>
            </a:r>
            <a:r>
              <a:rPr lang="en-GB" sz="1200" b="1" dirty="0">
                <a:solidFill>
                  <a:srgbClr val="104F75"/>
                </a:solidFill>
                <a:ea typeface="Calibri"/>
                <a:cs typeface="Calibri"/>
                <a:sym typeface="Calibri"/>
              </a:rPr>
              <a:t>, </a:t>
            </a:r>
            <a:r>
              <a:rPr lang="en-GB" sz="1200" b="1" i="1" dirty="0">
                <a:solidFill>
                  <a:srgbClr val="104F75"/>
                </a:solidFill>
                <a:ea typeface="Calibri"/>
                <a:cs typeface="Calibri"/>
                <a:sym typeface="Calibri"/>
              </a:rPr>
              <a:t>56</a:t>
            </a:r>
            <a:r>
              <a:rPr lang="en-GB" sz="1200" b="1" dirty="0">
                <a:solidFill>
                  <a:srgbClr val="104F75"/>
                </a:solidFill>
                <a:ea typeface="Calibri"/>
                <a:cs typeface="Calibri"/>
                <a:sym typeface="Calibri"/>
              </a:rPr>
              <a:t>, 507–566. </a:t>
            </a:r>
            <a:endParaRPr lang="en-GB" sz="1200" b="1" dirty="0">
              <a:solidFill>
                <a:srgbClr val="104F75"/>
              </a:solidFill>
            </a:endParaRPr>
          </a:p>
          <a:p>
            <a:pPr marL="0" indent="0">
              <a:lnSpc>
                <a:spcPct val="100000"/>
              </a:lnSpc>
              <a:buNone/>
            </a:pPr>
            <a:r>
              <a:rPr lang="en-GB" sz="1200" dirty="0"/>
              <a:t>Mitchell, R., Myles, F. &amp; Marsden, E. (2019) </a:t>
            </a:r>
            <a:r>
              <a:rPr lang="en-GB" sz="1200" i="1" dirty="0"/>
              <a:t>Second Language Learning Theories. </a:t>
            </a:r>
            <a:r>
              <a:rPr lang="en-GB" sz="1200" dirty="0"/>
              <a:t>New York: Routledge.</a:t>
            </a:r>
          </a:p>
          <a:p>
            <a:pPr marL="0" indent="0">
              <a:buNone/>
            </a:pPr>
            <a:r>
              <a:rPr lang="en-GB" sz="1200" b="1" dirty="0"/>
              <a:t>Norris, J., &amp; Ortega, L. (2001). Does type of instruction make a difference? Substantive findings from a meta-analytic review. </a:t>
            </a:r>
            <a:r>
              <a:rPr lang="en-GB" sz="1200" b="1" i="1" dirty="0"/>
              <a:t>Language Learning, 51</a:t>
            </a:r>
            <a:r>
              <a:rPr lang="en-GB" sz="1200" b="1" dirty="0"/>
              <a:t>(S1), 157-213.</a:t>
            </a:r>
          </a:p>
          <a:p>
            <a:pPr marL="0" lvl="0" indent="0">
              <a:buClr>
                <a:schemeClr val="dk1"/>
              </a:buClr>
              <a:buSzPts val="1100"/>
              <a:buNone/>
            </a:pPr>
            <a:r>
              <a:rPr lang="en-GB" sz="1200" dirty="0">
                <a:solidFill>
                  <a:srgbClr val="104F75"/>
                </a:solidFill>
                <a:ea typeface="Calibri"/>
                <a:cs typeface="Calibri"/>
                <a:sym typeface="Calibri"/>
              </a:rPr>
              <a:t>Schmidt, R. (1990). The role of consciousness in second language learning. </a:t>
            </a:r>
            <a:r>
              <a:rPr lang="en-GB" sz="1200" i="1" dirty="0">
                <a:solidFill>
                  <a:srgbClr val="104F75"/>
                </a:solidFill>
                <a:ea typeface="Calibri"/>
                <a:cs typeface="Calibri"/>
                <a:sym typeface="Calibri"/>
              </a:rPr>
              <a:t>Applied Linguistics, 11</a:t>
            </a:r>
            <a:r>
              <a:rPr lang="en-GB" sz="1200" dirty="0">
                <a:solidFill>
                  <a:srgbClr val="104F75"/>
                </a:solidFill>
                <a:ea typeface="Calibri"/>
                <a:cs typeface="Calibri"/>
                <a:sym typeface="Calibri"/>
              </a:rPr>
              <a:t>(2), 129-158.</a:t>
            </a:r>
            <a:endParaRPr lang="en-GB" sz="1200" dirty="0">
              <a:solidFill>
                <a:srgbClr val="104F75"/>
              </a:solidFill>
            </a:endParaRPr>
          </a:p>
          <a:p>
            <a:pPr marL="0" lvl="0" indent="0">
              <a:buClr>
                <a:schemeClr val="dk1"/>
              </a:buClr>
              <a:buSzPts val="1100"/>
              <a:buNone/>
            </a:pPr>
            <a:r>
              <a:rPr lang="en-GB" sz="1200" dirty="0" err="1">
                <a:solidFill>
                  <a:srgbClr val="104F75"/>
                </a:solidFill>
                <a:ea typeface="Calibri"/>
                <a:cs typeface="Calibri"/>
                <a:sym typeface="Calibri"/>
              </a:rPr>
              <a:t>Spada</a:t>
            </a:r>
            <a:r>
              <a:rPr lang="en-GB" sz="1200" dirty="0">
                <a:solidFill>
                  <a:srgbClr val="104F75"/>
                </a:solidFill>
                <a:ea typeface="Calibri"/>
                <a:cs typeface="Calibri"/>
                <a:sym typeface="Calibri"/>
              </a:rPr>
              <a:t>, N., &amp; Tomita, Y. (2010) Interactions between type of instruction and type of language feature: A meta-analysis. </a:t>
            </a:r>
            <a:r>
              <a:rPr lang="en-GB" sz="1200" i="1" dirty="0">
                <a:solidFill>
                  <a:srgbClr val="104F75"/>
                </a:solidFill>
                <a:ea typeface="Calibri"/>
                <a:cs typeface="Calibri"/>
                <a:sym typeface="Calibri"/>
              </a:rPr>
              <a:t>Language Learning, 60</a:t>
            </a:r>
            <a:r>
              <a:rPr lang="en-GB" sz="1200" dirty="0">
                <a:solidFill>
                  <a:srgbClr val="104F75"/>
                </a:solidFill>
                <a:ea typeface="Calibri"/>
                <a:cs typeface="Calibri"/>
                <a:sym typeface="Calibri"/>
              </a:rPr>
              <a:t>(2), 263-308.</a:t>
            </a:r>
          </a:p>
          <a:p>
            <a:pPr marL="0" indent="0">
              <a:buNone/>
            </a:pPr>
            <a:r>
              <a:rPr lang="en-GB" sz="1200" dirty="0" err="1"/>
              <a:t>VanPatten</a:t>
            </a:r>
            <a:r>
              <a:rPr lang="en-GB" sz="1200" dirty="0"/>
              <a:t>, B. (2004). Input processing in SLA. In, </a:t>
            </a:r>
            <a:r>
              <a:rPr lang="en-GB" sz="1200" dirty="0" err="1"/>
              <a:t>VanPatten</a:t>
            </a:r>
            <a:r>
              <a:rPr lang="en-GB" sz="1200" dirty="0"/>
              <a:t>, B. (ed.), </a:t>
            </a:r>
            <a:r>
              <a:rPr lang="en-GB" sz="1200" i="1" dirty="0"/>
              <a:t>Processing instruction: Theory, research, and commentary</a:t>
            </a:r>
            <a:r>
              <a:rPr lang="en-GB" sz="1200" dirty="0"/>
              <a:t>. Mahwah, NJ: Lawrence Erlbaum Associates.</a:t>
            </a:r>
          </a:p>
          <a:p>
            <a:pPr marL="0" lvl="0" indent="0">
              <a:buClr>
                <a:schemeClr val="dk1"/>
              </a:buClr>
              <a:buSzPts val="1100"/>
              <a:buNone/>
            </a:pPr>
            <a:r>
              <a:rPr lang="en-GB" sz="1200" dirty="0">
                <a:solidFill>
                  <a:srgbClr val="104F75"/>
                </a:solidFill>
                <a:ea typeface="Calibri"/>
                <a:cs typeface="Calibri"/>
                <a:sym typeface="Calibri"/>
              </a:rPr>
              <a:t>White, L., </a:t>
            </a:r>
            <a:r>
              <a:rPr lang="en-GB" sz="1200" dirty="0" err="1">
                <a:solidFill>
                  <a:srgbClr val="104F75"/>
                </a:solidFill>
                <a:ea typeface="Calibri"/>
                <a:cs typeface="Calibri"/>
                <a:sym typeface="Calibri"/>
              </a:rPr>
              <a:t>Spada</a:t>
            </a:r>
            <a:r>
              <a:rPr lang="en-GB" sz="1200" dirty="0">
                <a:solidFill>
                  <a:srgbClr val="104F75"/>
                </a:solidFill>
                <a:ea typeface="Calibri"/>
                <a:cs typeface="Calibri"/>
                <a:sym typeface="Calibri"/>
              </a:rPr>
              <a:t>, N., </a:t>
            </a:r>
            <a:r>
              <a:rPr lang="en-GB" sz="1200" dirty="0" err="1">
                <a:solidFill>
                  <a:srgbClr val="104F75"/>
                </a:solidFill>
                <a:ea typeface="Calibri"/>
                <a:cs typeface="Calibri"/>
                <a:sym typeface="Calibri"/>
              </a:rPr>
              <a:t>Lightbown</a:t>
            </a:r>
            <a:r>
              <a:rPr lang="en-GB" sz="1200" dirty="0">
                <a:solidFill>
                  <a:srgbClr val="104F75"/>
                </a:solidFill>
                <a:ea typeface="Calibri"/>
                <a:cs typeface="Calibri"/>
                <a:sym typeface="Calibri"/>
              </a:rPr>
              <a:t>, P., &amp; </a:t>
            </a:r>
            <a:r>
              <a:rPr lang="en-GB" sz="1200" dirty="0" err="1">
                <a:solidFill>
                  <a:srgbClr val="104F75"/>
                </a:solidFill>
                <a:ea typeface="Calibri"/>
                <a:cs typeface="Calibri"/>
                <a:sym typeface="Calibri"/>
              </a:rPr>
              <a:t>Ranta</a:t>
            </a:r>
            <a:r>
              <a:rPr lang="en-GB" sz="1200" dirty="0">
                <a:solidFill>
                  <a:srgbClr val="104F75"/>
                </a:solidFill>
                <a:ea typeface="Calibri"/>
                <a:cs typeface="Calibri"/>
                <a:sym typeface="Calibri"/>
              </a:rPr>
              <a:t>, L. (1991). Input enhancement and L2 question formation. </a:t>
            </a:r>
            <a:r>
              <a:rPr lang="en-GB" sz="1200" i="1" dirty="0">
                <a:solidFill>
                  <a:srgbClr val="104F75"/>
                </a:solidFill>
                <a:ea typeface="Calibri"/>
                <a:cs typeface="Calibri"/>
                <a:sym typeface="Calibri"/>
              </a:rPr>
              <a:t>Applied Linguistics, 12</a:t>
            </a:r>
            <a:r>
              <a:rPr lang="en-GB" sz="1200" dirty="0">
                <a:solidFill>
                  <a:srgbClr val="104F75"/>
                </a:solidFill>
                <a:ea typeface="Calibri"/>
                <a:cs typeface="Calibri"/>
                <a:sym typeface="Calibri"/>
              </a:rPr>
              <a:t>(4), 416-432.</a:t>
            </a:r>
            <a:endParaRPr lang="en-GB" sz="1200" dirty="0">
              <a:solidFill>
                <a:srgbClr val="104F75"/>
              </a:solidFill>
            </a:endParaRP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5950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450782" cy="867128"/>
          </a:xfrm>
          <a:prstGeom prst="rect">
            <a:avLst/>
          </a:prstGeom>
        </p:spPr>
      </p:pic>
      <p:sp>
        <p:nvSpPr>
          <p:cNvPr id="4" name="Title 3"/>
          <p:cNvSpPr>
            <a:spLocks noGrp="1"/>
          </p:cNvSpPr>
          <p:nvPr>
            <p:ph type="title"/>
          </p:nvPr>
        </p:nvSpPr>
        <p:spPr>
          <a:xfrm>
            <a:off x="208494" y="0"/>
            <a:ext cx="10321394" cy="1325563"/>
          </a:xfrm>
        </p:spPr>
        <p:txBody>
          <a:bodyPr>
            <a:normAutofit/>
          </a:bodyPr>
          <a:lstStyle/>
          <a:p>
            <a:r>
              <a:rPr lang="en-GB" sz="2800" b="1" dirty="0">
                <a:solidFill>
                  <a:schemeClr val="bg1"/>
                </a:solidFill>
              </a:rPr>
              <a:t>Brief summary of key principles for teaching grammar</a:t>
            </a:r>
          </a:p>
        </p:txBody>
      </p:sp>
      <p:sp>
        <p:nvSpPr>
          <p:cNvPr id="5" name="Content Placeholder 4"/>
          <p:cNvSpPr>
            <a:spLocks noGrp="1"/>
          </p:cNvSpPr>
          <p:nvPr>
            <p:ph idx="1"/>
          </p:nvPr>
        </p:nvSpPr>
        <p:spPr>
          <a:xfrm>
            <a:off x="536094" y="1429681"/>
            <a:ext cx="10914687" cy="4794474"/>
          </a:xfrm>
        </p:spPr>
        <p:txBody>
          <a:bodyPr>
            <a:normAutofit fontScale="77500" lnSpcReduction="20000"/>
          </a:bodyPr>
          <a:lstStyle/>
          <a:p>
            <a:pPr marL="0" indent="0">
              <a:buNone/>
            </a:pPr>
            <a:r>
              <a:rPr lang="en-GB" sz="2400" dirty="0"/>
              <a:t>To help learners connect grammatical features to their meaning (or function) in order to develop accurate use across modalities (oral and written) and modes (comprehension and production),  </a:t>
            </a:r>
            <a:r>
              <a:rPr lang="en-GB" sz="2600" dirty="0"/>
              <a:t>it is important to:</a:t>
            </a:r>
          </a:p>
          <a:p>
            <a:pPr marL="0" indent="0">
              <a:buNone/>
            </a:pPr>
            <a:endParaRPr lang="en-GB" sz="2600" dirty="0"/>
          </a:p>
          <a:p>
            <a:pPr marL="571500" indent="-571500">
              <a:buFont typeface="+mj-lt"/>
              <a:buAutoNum type="romanLcPeriod"/>
            </a:pPr>
            <a:r>
              <a:rPr lang="en-GB" sz="3000" dirty="0"/>
              <a:t>Focus on pairs or </a:t>
            </a:r>
            <a:r>
              <a:rPr lang="en-GB" sz="3000" i="1" dirty="0"/>
              <a:t>very</a:t>
            </a:r>
            <a:r>
              <a:rPr lang="en-GB" sz="3000" dirty="0"/>
              <a:t> small sets of features and avoid introducing and practising whole paradigms at once, especially in the early stages.</a:t>
            </a:r>
          </a:p>
          <a:p>
            <a:pPr marL="571500" indent="-571500">
              <a:buFont typeface="+mj-lt"/>
              <a:buAutoNum type="romanLcPeriod"/>
            </a:pPr>
            <a:r>
              <a:rPr lang="en-GB" sz="3000" dirty="0"/>
              <a:t>Provide a </a:t>
            </a:r>
            <a:r>
              <a:rPr lang="en-GB" sz="3000" b="1" i="1" dirty="0"/>
              <a:t>short,</a:t>
            </a:r>
            <a:r>
              <a:rPr lang="en-GB" sz="3000" dirty="0"/>
              <a:t> explicit explanation</a:t>
            </a:r>
          </a:p>
          <a:p>
            <a:pPr marL="571500" indent="-571500">
              <a:buFont typeface="+mj-lt"/>
              <a:buAutoNum type="romanLcPeriod"/>
            </a:pPr>
            <a:r>
              <a:rPr lang="en-GB" sz="3000" dirty="0"/>
              <a:t>Strip out other cues so that the learner </a:t>
            </a:r>
            <a:r>
              <a:rPr lang="en-GB" sz="3000" b="1" i="1" dirty="0"/>
              <a:t>has to </a:t>
            </a:r>
            <a:r>
              <a:rPr lang="en-GB" sz="3000" dirty="0"/>
              <a:t>pay attention to the grammar </a:t>
            </a:r>
            <a:r>
              <a:rPr lang="en-GB" sz="3000" b="1" i="1" dirty="0"/>
              <a:t>and</a:t>
            </a:r>
            <a:r>
              <a:rPr lang="en-GB" sz="3000" dirty="0"/>
              <a:t> its meaning in the input (reading / listening)</a:t>
            </a:r>
          </a:p>
          <a:p>
            <a:pPr marL="571500" indent="-571500">
              <a:buFont typeface="+mj-lt"/>
              <a:buAutoNum type="romanLcPeriod"/>
            </a:pPr>
            <a:r>
              <a:rPr lang="en-GB" sz="3000" dirty="0"/>
              <a:t>Establish and practise grammatical knowledge in </a:t>
            </a:r>
            <a:r>
              <a:rPr lang="en-GB" sz="3000" b="1" i="1" dirty="0"/>
              <a:t>reading and listening </a:t>
            </a:r>
          </a:p>
          <a:p>
            <a:pPr marL="571500" indent="-571500">
              <a:buFont typeface="+mj-lt"/>
              <a:buAutoNum type="romanLcPeriod"/>
            </a:pPr>
            <a:r>
              <a:rPr lang="en-GB" sz="3000" dirty="0"/>
              <a:t>Give plenty of practice in </a:t>
            </a:r>
            <a:r>
              <a:rPr lang="en-GB" sz="3000" b="1" i="1" dirty="0"/>
              <a:t>producing</a:t>
            </a:r>
            <a:r>
              <a:rPr lang="en-GB" sz="3000" dirty="0"/>
              <a:t> the grammar in writing and speaking activities that make the grammar </a:t>
            </a:r>
            <a:r>
              <a:rPr lang="en-GB" sz="3000" b="1" i="1" dirty="0"/>
              <a:t>matter</a:t>
            </a:r>
            <a:r>
              <a:rPr lang="en-GB" sz="3000" dirty="0"/>
              <a:t> to communicate meaning</a:t>
            </a:r>
          </a:p>
          <a:p>
            <a:pPr marL="571500" indent="-571500">
              <a:buFont typeface="+mj-lt"/>
              <a:buAutoNum type="romanLcPeriod"/>
            </a:pPr>
            <a:r>
              <a:rPr lang="en-GB" sz="3000" dirty="0"/>
              <a:t>Gradually move from scaffolded production practice to more meaningful, freer production practice</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35037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5" name="Title 3"/>
          <p:cNvSpPr txBox="1">
            <a:spLocks/>
          </p:cNvSpPr>
          <p:nvPr/>
        </p:nvSpPr>
        <p:spPr>
          <a:xfrm>
            <a:off x="208494" y="0"/>
            <a:ext cx="79195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a:solidFill>
                  <a:schemeClr val="bg1"/>
                </a:solidFill>
              </a:rPr>
              <a:t>Key issues</a:t>
            </a:r>
          </a:p>
        </p:txBody>
      </p:sp>
      <p:sp>
        <p:nvSpPr>
          <p:cNvPr id="6" name="Content Placeholder 4"/>
          <p:cNvSpPr>
            <a:spLocks noGrp="1"/>
          </p:cNvSpPr>
          <p:nvPr>
            <p:ph idx="1"/>
          </p:nvPr>
        </p:nvSpPr>
        <p:spPr>
          <a:xfrm>
            <a:off x="567266" y="1460854"/>
            <a:ext cx="10704113" cy="4771779"/>
          </a:xfrm>
        </p:spPr>
        <p:txBody>
          <a:bodyPr>
            <a:normAutofit/>
          </a:bodyPr>
          <a:lstStyle/>
          <a:p>
            <a:pPr marL="0" indent="0">
              <a:spcAft>
                <a:spcPts val="1200"/>
              </a:spcAft>
              <a:buClr>
                <a:schemeClr val="accent5">
                  <a:lumMod val="50000"/>
                </a:schemeClr>
              </a:buClr>
              <a:buNone/>
            </a:pPr>
            <a:r>
              <a:rPr lang="en-GB" sz="3200" b="1" dirty="0">
                <a:cs typeface="Arial" panose="020B0604020202020204" pitchFamily="34" charset="0"/>
              </a:rPr>
              <a:t>Key issue 1</a:t>
            </a:r>
            <a:r>
              <a:rPr lang="en-GB" sz="3200" dirty="0">
                <a:cs typeface="Arial" panose="020B0604020202020204" pitchFamily="34" charset="0"/>
              </a:rPr>
              <a:t>: </a:t>
            </a:r>
            <a:r>
              <a:rPr lang="en-GB" b="1" i="1" dirty="0">
                <a:cs typeface="Arial" panose="020B0604020202020204" pitchFamily="34" charset="0"/>
              </a:rPr>
              <a:t>What order should grammar be taught in?</a:t>
            </a:r>
          </a:p>
          <a:p>
            <a:pPr lvl="1">
              <a:spcAft>
                <a:spcPts val="1200"/>
              </a:spcAft>
              <a:buClr>
                <a:schemeClr val="accent5">
                  <a:lumMod val="50000"/>
                </a:schemeClr>
              </a:buClr>
              <a:buFont typeface="Wingdings" panose="05000000000000000000" pitchFamily="2" charset="2"/>
              <a:buChar char="§"/>
            </a:pPr>
            <a:r>
              <a:rPr lang="en-GB" sz="2400" dirty="0">
                <a:cs typeface="Arial" panose="020B0604020202020204" pitchFamily="34" charset="0"/>
              </a:rPr>
              <a:t>What determines the difficulty of grammar?</a:t>
            </a:r>
          </a:p>
          <a:p>
            <a:pPr lvl="1">
              <a:spcAft>
                <a:spcPts val="1200"/>
              </a:spcAft>
              <a:buClr>
                <a:schemeClr val="accent5">
                  <a:lumMod val="50000"/>
                </a:schemeClr>
              </a:buClr>
              <a:buFont typeface="Wingdings" panose="05000000000000000000" pitchFamily="2" charset="2"/>
              <a:buChar char="§"/>
            </a:pPr>
            <a:r>
              <a:rPr lang="en-GB" sz="2400" dirty="0">
                <a:cs typeface="Arial" panose="020B0604020202020204" pitchFamily="34" charset="0"/>
              </a:rPr>
              <a:t>What grammar can we expect learners to use, and when?</a:t>
            </a:r>
          </a:p>
          <a:p>
            <a:pPr marL="0" indent="0">
              <a:spcAft>
                <a:spcPts val="1200"/>
              </a:spcAft>
              <a:buClr>
                <a:schemeClr val="accent5">
                  <a:lumMod val="50000"/>
                </a:schemeClr>
              </a:buClr>
              <a:buNone/>
            </a:pPr>
            <a:endParaRPr lang="en-GB" sz="2400" dirty="0">
              <a:solidFill>
                <a:srgbClr val="104F75"/>
              </a:solidFill>
              <a:cs typeface="Arial" panose="020B0604020202020204" pitchFamily="34" charset="0"/>
            </a:endParaRPr>
          </a:p>
          <a:p>
            <a:pPr marL="0" indent="0">
              <a:spcAft>
                <a:spcPts val="1200"/>
              </a:spcAft>
              <a:buClr>
                <a:schemeClr val="accent5">
                  <a:lumMod val="50000"/>
                </a:schemeClr>
              </a:buClr>
              <a:buNone/>
            </a:pPr>
            <a:r>
              <a:rPr lang="en-GB" sz="3200" b="1" dirty="0">
                <a:cs typeface="Arial" panose="020B0604020202020204" pitchFamily="34" charset="0"/>
              </a:rPr>
              <a:t>Key issue 2</a:t>
            </a:r>
            <a:r>
              <a:rPr lang="en-GB" sz="3200" dirty="0">
                <a:cs typeface="Arial" panose="020B0604020202020204" pitchFamily="34" charset="0"/>
              </a:rPr>
              <a:t>: </a:t>
            </a:r>
            <a:r>
              <a:rPr lang="en-GB" b="1" i="1" dirty="0">
                <a:cs typeface="Arial" panose="020B0604020202020204" pitchFamily="34" charset="0"/>
              </a:rPr>
              <a:t>What are the best ways to teach grammar?</a:t>
            </a:r>
          </a:p>
          <a:p>
            <a:pPr lvl="1">
              <a:spcAft>
                <a:spcPts val="1200"/>
              </a:spcAft>
              <a:buClr>
                <a:schemeClr val="accent5">
                  <a:lumMod val="50000"/>
                </a:schemeClr>
              </a:buClr>
              <a:buFont typeface="Wingdings" panose="05000000000000000000" pitchFamily="2" charset="2"/>
              <a:buChar char="§"/>
            </a:pPr>
            <a:r>
              <a:rPr lang="en-GB" sz="2400" dirty="0">
                <a:cs typeface="Arial" panose="020B0604020202020204" pitchFamily="34" charset="0"/>
              </a:rPr>
              <a:t>Effective ways to </a:t>
            </a:r>
            <a:r>
              <a:rPr lang="en-GB" sz="2400" dirty="0">
                <a:solidFill>
                  <a:srgbClr val="FA3000"/>
                </a:solidFill>
                <a:cs typeface="Arial" panose="020B0604020202020204" pitchFamily="34" charset="0"/>
              </a:rPr>
              <a:t>introduce, embed and consolidate, and extend </a:t>
            </a:r>
            <a:r>
              <a:rPr lang="en-GB" sz="2400" dirty="0">
                <a:cs typeface="Arial" panose="020B0604020202020204" pitchFamily="34" charset="0"/>
              </a:rPr>
              <a:t>grammar</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6494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06615" cy="867128"/>
          </a:xfrm>
          <a:prstGeom prst="rect">
            <a:avLst/>
          </a:prstGeom>
        </p:spPr>
      </p:pic>
      <p:sp>
        <p:nvSpPr>
          <p:cNvPr id="5" name="Title 3"/>
          <p:cNvSpPr txBox="1">
            <a:spLocks/>
          </p:cNvSpPr>
          <p:nvPr/>
        </p:nvSpPr>
        <p:spPr>
          <a:xfrm>
            <a:off x="208493" y="296863"/>
            <a:ext cx="10518979" cy="796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a:solidFill>
                  <a:schemeClr val="bg1"/>
                </a:solidFill>
              </a:rPr>
              <a:t>Key issues: </a:t>
            </a:r>
            <a:r>
              <a:rPr lang="en-GB" sz="2800" b="1" dirty="0">
                <a:solidFill>
                  <a:schemeClr val="bg1"/>
                </a:solidFill>
                <a:cs typeface="Arial" panose="020B0604020202020204" pitchFamily="34" charset="0"/>
              </a:rPr>
              <a:t>But first… is grammar teaching useful? Yes!</a:t>
            </a:r>
          </a:p>
        </p:txBody>
      </p:sp>
      <p:sp>
        <p:nvSpPr>
          <p:cNvPr id="6" name="Content Placeholder 4"/>
          <p:cNvSpPr>
            <a:spLocks noGrp="1"/>
          </p:cNvSpPr>
          <p:nvPr>
            <p:ph idx="1"/>
          </p:nvPr>
        </p:nvSpPr>
        <p:spPr>
          <a:xfrm>
            <a:off x="567266" y="1460854"/>
            <a:ext cx="11338222" cy="4771779"/>
          </a:xfrm>
        </p:spPr>
        <p:txBody>
          <a:bodyPr>
            <a:noAutofit/>
          </a:bodyPr>
          <a:lstStyle/>
          <a:p>
            <a:pPr>
              <a:spcAft>
                <a:spcPts val="1200"/>
              </a:spcAft>
              <a:buClr>
                <a:schemeClr val="accent5">
                  <a:lumMod val="50000"/>
                </a:schemeClr>
              </a:buClr>
              <a:buFont typeface="Wingdings" panose="05000000000000000000" pitchFamily="2" charset="2"/>
              <a:buChar char="§"/>
            </a:pPr>
            <a:r>
              <a:rPr lang="en-GB" sz="2000" dirty="0">
                <a:cs typeface="Arial" panose="020B0604020202020204" pitchFamily="34" charset="0"/>
              </a:rPr>
              <a:t>Even after 100s of hours of exposure to an L2, learners still struggle with certain grammar </a:t>
            </a:r>
          </a:p>
          <a:p>
            <a:pPr>
              <a:spcAft>
                <a:spcPts val="1200"/>
              </a:spcAft>
              <a:buClr>
                <a:schemeClr val="accent5">
                  <a:lumMod val="50000"/>
                </a:schemeClr>
              </a:buClr>
              <a:buFont typeface="Wingdings" panose="05000000000000000000" pitchFamily="2" charset="2"/>
              <a:buChar char="§"/>
            </a:pPr>
            <a:r>
              <a:rPr lang="en-GB" sz="2000" dirty="0">
                <a:cs typeface="Arial" panose="020B0604020202020204" pitchFamily="34" charset="0"/>
              </a:rPr>
              <a:t>Lots of evidence that explicitly teaching grammar can be beneficial </a:t>
            </a:r>
          </a:p>
          <a:p>
            <a:pPr>
              <a:spcAft>
                <a:spcPts val="1200"/>
              </a:spcAft>
              <a:buClr>
                <a:schemeClr val="accent5">
                  <a:lumMod val="50000"/>
                </a:schemeClr>
              </a:buClr>
              <a:buFont typeface="Wingdings" panose="05000000000000000000" pitchFamily="2" charset="2"/>
              <a:buChar char="§"/>
            </a:pPr>
            <a:r>
              <a:rPr lang="en-GB" sz="2000" dirty="0">
                <a:cs typeface="Arial" panose="020B0604020202020204" pitchFamily="34" charset="0"/>
              </a:rPr>
              <a:t>Explicitly teaching grammar tends to be more effective than waiting for learners to pick up grammatical patterns themselves </a:t>
            </a:r>
          </a:p>
          <a:p>
            <a:pPr>
              <a:spcAft>
                <a:spcPts val="1200"/>
              </a:spcAft>
              <a:buClr>
                <a:schemeClr val="accent5">
                  <a:lumMod val="50000"/>
                </a:schemeClr>
              </a:buClr>
              <a:buFont typeface="Wingdings" panose="05000000000000000000" pitchFamily="2" charset="2"/>
              <a:buChar char="§"/>
            </a:pPr>
            <a:r>
              <a:rPr lang="en-GB" sz="2000" dirty="0">
                <a:cs typeface="Arial" panose="020B0604020202020204" pitchFamily="34" charset="0"/>
              </a:rPr>
              <a:t>Brief description of the grammar before practice can speed up the rate of learning</a:t>
            </a:r>
          </a:p>
          <a:p>
            <a:pPr marL="0" indent="0">
              <a:spcBef>
                <a:spcPts val="1800"/>
              </a:spcBef>
              <a:spcAft>
                <a:spcPts val="1200"/>
              </a:spcAft>
              <a:buClr>
                <a:schemeClr val="accent5">
                  <a:lumMod val="50000"/>
                </a:schemeClr>
              </a:buClr>
              <a:buNone/>
            </a:pPr>
            <a:r>
              <a:rPr lang="en-GB" sz="1600" dirty="0">
                <a:solidFill>
                  <a:srgbClr val="104F75"/>
                </a:solidFill>
              </a:rPr>
              <a:t>(e.g. </a:t>
            </a:r>
            <a:r>
              <a:rPr lang="en-GB" sz="1600" b="1" dirty="0">
                <a:solidFill>
                  <a:srgbClr val="104F75"/>
                </a:solidFill>
              </a:rPr>
              <a:t>Kasprowicz &amp; Marsden, 2018; Lichtman, 2016; Marsden, 2006; Norris &amp; Ortega, 2001</a:t>
            </a:r>
            <a:r>
              <a:rPr lang="en-GB" sz="1600" dirty="0">
                <a:solidFill>
                  <a:srgbClr val="104F75"/>
                </a:solidFill>
              </a:rPr>
              <a:t>; Schmidt, 1990; </a:t>
            </a:r>
            <a:r>
              <a:rPr lang="en-GB" sz="1600" dirty="0" err="1">
                <a:solidFill>
                  <a:srgbClr val="104F75"/>
                </a:solidFill>
              </a:rPr>
              <a:t>Spada</a:t>
            </a:r>
            <a:r>
              <a:rPr lang="en-GB" sz="1600" dirty="0">
                <a:solidFill>
                  <a:srgbClr val="104F75"/>
                </a:solidFill>
              </a:rPr>
              <a:t> &amp; Tomita, 2010; White, </a:t>
            </a:r>
            <a:r>
              <a:rPr lang="en-GB" sz="1600" dirty="0" err="1">
                <a:solidFill>
                  <a:srgbClr val="104F75"/>
                </a:solidFill>
              </a:rPr>
              <a:t>Spada</a:t>
            </a:r>
            <a:r>
              <a:rPr lang="en-GB" sz="1600" dirty="0">
                <a:solidFill>
                  <a:srgbClr val="104F75"/>
                </a:solidFill>
              </a:rPr>
              <a:t>, </a:t>
            </a:r>
            <a:r>
              <a:rPr lang="en-GB" sz="1600" dirty="0" err="1">
                <a:solidFill>
                  <a:srgbClr val="104F75"/>
                </a:solidFill>
              </a:rPr>
              <a:t>Lightbown</a:t>
            </a:r>
            <a:r>
              <a:rPr lang="en-GB" sz="1600" dirty="0">
                <a:solidFill>
                  <a:srgbClr val="104F75"/>
                </a:solidFill>
              </a:rPr>
              <a:t>, &amp; </a:t>
            </a:r>
            <a:r>
              <a:rPr lang="en-GB" sz="1600" dirty="0" err="1">
                <a:solidFill>
                  <a:srgbClr val="104F75"/>
                </a:solidFill>
              </a:rPr>
              <a:t>Ranta</a:t>
            </a:r>
            <a:r>
              <a:rPr lang="en-GB" sz="1600" dirty="0">
                <a:solidFill>
                  <a:srgbClr val="104F75"/>
                </a:solidFill>
              </a:rPr>
              <a:t>, 1991)</a:t>
            </a:r>
          </a:p>
          <a:p>
            <a:pPr marL="0" indent="0">
              <a:spcAft>
                <a:spcPts val="1200"/>
              </a:spcAft>
              <a:buClr>
                <a:schemeClr val="accent5">
                  <a:lumMod val="50000"/>
                </a:schemeClr>
              </a:buClr>
              <a:buNone/>
            </a:pPr>
            <a:endParaRPr lang="en-GB" sz="2000" dirty="0">
              <a:cs typeface="Arial" panose="020B0604020202020204" pitchFamily="34" charset="0"/>
            </a:endParaRP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
        <p:nvSpPr>
          <p:cNvPr id="2" name="Rectangle 1"/>
          <p:cNvSpPr/>
          <p:nvPr/>
        </p:nvSpPr>
        <p:spPr>
          <a:xfrm>
            <a:off x="280754" y="5495581"/>
            <a:ext cx="11624734" cy="369332"/>
          </a:xfrm>
          <a:prstGeom prst="rect">
            <a:avLst/>
          </a:prstGeom>
          <a:solidFill>
            <a:schemeClr val="accent5">
              <a:lumMod val="50000"/>
            </a:schemeClr>
          </a:solidFill>
        </p:spPr>
        <p:txBody>
          <a:bodyPr wrap="square">
            <a:spAutoFit/>
          </a:bodyPr>
          <a:lstStyle/>
          <a:p>
            <a:r>
              <a:rPr lang="en-GB" dirty="0">
                <a:solidFill>
                  <a:schemeClr val="bg1"/>
                </a:solidFill>
                <a:latin typeface="Century Gothic" panose="020B0502020202020204" pitchFamily="34" charset="0"/>
              </a:rPr>
              <a:t>For evidence, see summaries of research into grammar teaching: on OASIS or NCELP Resource Portal.</a:t>
            </a:r>
          </a:p>
        </p:txBody>
      </p:sp>
    </p:spTree>
    <p:extLst>
      <p:ext uri="{BB962C8B-B14F-4D97-AF65-F5344CB8AC3E}">
        <p14:creationId xmlns:p14="http://schemas.microsoft.com/office/powerpoint/2010/main" val="37745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584"/>
            <a:ext cx="12058650" cy="867128"/>
          </a:xfrm>
          <a:prstGeom prst="rect">
            <a:avLst/>
          </a:prstGeom>
        </p:spPr>
      </p:pic>
      <p:sp>
        <p:nvSpPr>
          <p:cNvPr id="5" name="Title 3"/>
          <p:cNvSpPr txBox="1">
            <a:spLocks/>
          </p:cNvSpPr>
          <p:nvPr/>
        </p:nvSpPr>
        <p:spPr>
          <a:xfrm>
            <a:off x="137055" y="90636"/>
            <a:ext cx="109643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a:solidFill>
                  <a:schemeClr val="bg1"/>
                </a:solidFill>
                <a:cs typeface="Arial" panose="020B0604020202020204" pitchFamily="34" charset="0"/>
              </a:rPr>
              <a:t>Key issue 1: What order should grammar be taught in?</a:t>
            </a:r>
          </a:p>
          <a:p>
            <a:endParaRPr lang="en-GB" sz="2800" b="1" dirty="0">
              <a:solidFill>
                <a:schemeClr val="bg1"/>
              </a:solidFill>
            </a:endParaRPr>
          </a:p>
        </p:txBody>
      </p:sp>
      <p:sp>
        <p:nvSpPr>
          <p:cNvPr id="6" name="Content Placeholder 4"/>
          <p:cNvSpPr>
            <a:spLocks noGrp="1"/>
          </p:cNvSpPr>
          <p:nvPr>
            <p:ph idx="1"/>
          </p:nvPr>
        </p:nvSpPr>
        <p:spPr>
          <a:xfrm>
            <a:off x="366098" y="1207540"/>
            <a:ext cx="11692552" cy="5272528"/>
          </a:xfrm>
        </p:spPr>
        <p:txBody>
          <a:bodyPr>
            <a:noAutofit/>
          </a:bodyPr>
          <a:lstStyle/>
          <a:p>
            <a:pPr>
              <a:spcAft>
                <a:spcPts val="1200"/>
              </a:spcAft>
              <a:buClr>
                <a:schemeClr val="accent5">
                  <a:lumMod val="50000"/>
                </a:schemeClr>
              </a:buClr>
              <a:buFont typeface="Wingdings" panose="05000000000000000000" pitchFamily="2" charset="2"/>
              <a:buChar char="§"/>
            </a:pPr>
            <a:r>
              <a:rPr lang="en-GB" sz="2400" dirty="0">
                <a:cs typeface="Arial" panose="020B0604020202020204" pitchFamily="34" charset="0"/>
              </a:rPr>
              <a:t>There is little strong evidence to support </a:t>
            </a:r>
            <a:r>
              <a:rPr lang="en-GB" sz="2400" i="1" dirty="0">
                <a:cs typeface="Arial" panose="020B0604020202020204" pitchFamily="34" charset="0"/>
              </a:rPr>
              <a:t>one prescribed </a:t>
            </a:r>
            <a:r>
              <a:rPr lang="en-GB" sz="2400" dirty="0">
                <a:cs typeface="Arial" panose="020B0604020202020204" pitchFamily="34" charset="0"/>
              </a:rPr>
              <a:t>order for teaching grammar</a:t>
            </a:r>
          </a:p>
          <a:p>
            <a:pPr>
              <a:spcAft>
                <a:spcPts val="1200"/>
              </a:spcAft>
              <a:buClr>
                <a:schemeClr val="accent5">
                  <a:lumMod val="50000"/>
                </a:schemeClr>
              </a:buClr>
              <a:buFont typeface="Wingdings" panose="05000000000000000000" pitchFamily="2" charset="2"/>
              <a:buChar char="§"/>
            </a:pPr>
            <a:r>
              <a:rPr lang="en-GB" sz="2400" b="1" i="1" dirty="0">
                <a:cs typeface="Arial" panose="020B0604020202020204" pitchFamily="34" charset="0"/>
              </a:rPr>
              <a:t>Many factors </a:t>
            </a:r>
            <a:r>
              <a:rPr lang="en-GB" sz="2400" dirty="0">
                <a:cs typeface="Arial" panose="020B0604020202020204" pitchFamily="34" charset="0"/>
              </a:rPr>
              <a:t>affect what can effectively be taught and learnt and when (e.g. the grammar feature, learner characteristics, task modality, context)</a:t>
            </a:r>
          </a:p>
          <a:p>
            <a:pPr>
              <a:spcAft>
                <a:spcPts val="1200"/>
              </a:spcAft>
              <a:buClr>
                <a:schemeClr val="accent5">
                  <a:lumMod val="50000"/>
                </a:schemeClr>
              </a:buClr>
              <a:buFont typeface="Wingdings" panose="05000000000000000000" pitchFamily="2" charset="2"/>
              <a:buChar char="§"/>
            </a:pPr>
            <a:r>
              <a:rPr lang="en-GB" sz="2400" dirty="0">
                <a:cs typeface="Arial" panose="020B0604020202020204" pitchFamily="34" charset="0"/>
              </a:rPr>
              <a:t>But we do know…</a:t>
            </a:r>
          </a:p>
          <a:p>
            <a:pPr lvl="1">
              <a:spcAft>
                <a:spcPts val="1200"/>
              </a:spcAft>
              <a:buClr>
                <a:schemeClr val="accent5">
                  <a:lumMod val="50000"/>
                </a:schemeClr>
              </a:buClr>
              <a:buFont typeface="Wingdings" panose="05000000000000000000" pitchFamily="2" charset="2"/>
              <a:buChar char="§"/>
            </a:pPr>
            <a:r>
              <a:rPr lang="en-GB" dirty="0">
                <a:cs typeface="Arial" panose="020B0604020202020204" pitchFamily="34" charset="0"/>
              </a:rPr>
              <a:t>The introduction of whole ‘paradigms’ at once has little support from research</a:t>
            </a:r>
          </a:p>
          <a:p>
            <a:pPr lvl="1">
              <a:spcAft>
                <a:spcPts val="1200"/>
              </a:spcAft>
              <a:buClr>
                <a:schemeClr val="accent5">
                  <a:lumMod val="50000"/>
                </a:schemeClr>
              </a:buClr>
              <a:buFont typeface="Wingdings" panose="05000000000000000000" pitchFamily="2" charset="2"/>
              <a:buChar char="§"/>
            </a:pPr>
            <a:r>
              <a:rPr lang="en-GB" dirty="0">
                <a:cs typeface="Arial" panose="020B0604020202020204" pitchFamily="34" charset="0"/>
              </a:rPr>
              <a:t>Learners can only pay attention to a limited number of features at any one time</a:t>
            </a:r>
          </a:p>
          <a:p>
            <a:pPr lvl="1">
              <a:spcAft>
                <a:spcPts val="1200"/>
              </a:spcAft>
              <a:buClr>
                <a:schemeClr val="accent5">
                  <a:lumMod val="50000"/>
                </a:schemeClr>
              </a:buClr>
              <a:buFont typeface="Wingdings" panose="05000000000000000000" pitchFamily="2" charset="2"/>
              <a:buChar char="§"/>
            </a:pPr>
            <a:r>
              <a:rPr lang="en-GB" dirty="0">
                <a:cs typeface="Arial" panose="020B0604020202020204" pitchFamily="34" charset="0"/>
              </a:rPr>
              <a:t>Introducing and practising </a:t>
            </a:r>
            <a:r>
              <a:rPr lang="en-GB" b="1" i="1" dirty="0">
                <a:cs typeface="Arial" panose="020B0604020202020204" pitchFamily="34" charset="0"/>
              </a:rPr>
              <a:t>pairs of grammar features </a:t>
            </a:r>
            <a:r>
              <a:rPr lang="en-GB" dirty="0">
                <a:cs typeface="Arial" panose="020B0604020202020204" pitchFamily="34" charset="0"/>
              </a:rPr>
              <a:t>with contrasting meanings </a:t>
            </a:r>
            <a:r>
              <a:rPr lang="en-GB" sz="1600" dirty="0">
                <a:cs typeface="Arial" panose="020B0604020202020204" pitchFamily="34" charset="0"/>
              </a:rPr>
              <a:t>(or </a:t>
            </a:r>
            <a:r>
              <a:rPr lang="en-GB" sz="1600" dirty="0">
                <a:solidFill>
                  <a:schemeClr val="tx1"/>
                </a:solidFill>
                <a:cs typeface="Arial" panose="020B0604020202020204" pitchFamily="34" charset="0"/>
              </a:rPr>
              <a:t>functions) </a:t>
            </a:r>
            <a:r>
              <a:rPr lang="en-GB" dirty="0">
                <a:solidFill>
                  <a:schemeClr val="tx1"/>
                </a:solidFill>
                <a:cs typeface="Arial" panose="020B0604020202020204" pitchFamily="34" charset="0"/>
              </a:rPr>
              <a:t>leads to accurate understanding and use of the target grammar features.</a:t>
            </a:r>
          </a:p>
          <a:p>
            <a:pPr lvl="1">
              <a:spcAft>
                <a:spcPts val="1200"/>
              </a:spcAft>
              <a:buClr>
                <a:schemeClr val="accent5">
                  <a:lumMod val="50000"/>
                </a:schemeClr>
              </a:buClr>
              <a:buFont typeface="Wingdings" panose="05000000000000000000" pitchFamily="2" charset="2"/>
              <a:buChar char="§"/>
            </a:pPr>
            <a:r>
              <a:rPr lang="en-GB" dirty="0">
                <a:cs typeface="Arial" panose="020B0604020202020204" pitchFamily="34" charset="0"/>
              </a:rPr>
              <a:t>Regular practice and re-visiting are necessary </a:t>
            </a:r>
          </a:p>
          <a:p>
            <a:pPr marL="457200" lvl="1" indent="0">
              <a:spcAft>
                <a:spcPts val="1200"/>
              </a:spcAft>
              <a:buClr>
                <a:schemeClr val="accent5">
                  <a:lumMod val="50000"/>
                </a:schemeClr>
              </a:buClr>
              <a:buNone/>
            </a:pPr>
            <a:r>
              <a:rPr lang="en-GB" sz="1600" dirty="0">
                <a:cs typeface="Arial" panose="020B0604020202020204" pitchFamily="34" charset="0"/>
              </a:rPr>
              <a:t>(</a:t>
            </a:r>
            <a:r>
              <a:rPr lang="en-GB" sz="1600" b="1" dirty="0" err="1">
                <a:cs typeface="Arial" panose="020B0604020202020204" pitchFamily="34" charset="0"/>
              </a:rPr>
              <a:t>DeKeyser</a:t>
            </a:r>
            <a:r>
              <a:rPr lang="en-GB" sz="1600" b="1" dirty="0">
                <a:cs typeface="Arial" panose="020B0604020202020204" pitchFamily="34" charset="0"/>
              </a:rPr>
              <a:t>, 2005</a:t>
            </a:r>
            <a:r>
              <a:rPr lang="en-GB" sz="1600" dirty="0">
                <a:cs typeface="Arial" panose="020B0604020202020204" pitchFamily="34" charset="0"/>
              </a:rPr>
              <a:t>; </a:t>
            </a:r>
            <a:r>
              <a:rPr lang="en-GB" sz="1600" dirty="0" err="1">
                <a:cs typeface="Arial" panose="020B0604020202020204" pitchFamily="34" charset="0"/>
              </a:rPr>
              <a:t>DeKeyser</a:t>
            </a:r>
            <a:r>
              <a:rPr lang="en-GB" sz="1600" dirty="0">
                <a:cs typeface="Arial" panose="020B0604020202020204" pitchFamily="34" charset="0"/>
              </a:rPr>
              <a:t>, 2015; Ellis, 2006; Mitchell, Myles, &amp; Marsden, 2019; </a:t>
            </a:r>
            <a:r>
              <a:rPr lang="en-GB" sz="1600" dirty="0" err="1">
                <a:cs typeface="Arial" panose="020B0604020202020204" pitchFamily="34" charset="0"/>
              </a:rPr>
              <a:t>VanPatten</a:t>
            </a:r>
            <a:r>
              <a:rPr lang="en-GB" sz="1600" dirty="0">
                <a:cs typeface="Arial" panose="020B0604020202020204" pitchFamily="34" charset="0"/>
              </a:rPr>
              <a:t>, 2004)</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39022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657"/>
            <a:ext cx="12192000" cy="867128"/>
          </a:xfrm>
          <a:prstGeom prst="rect">
            <a:avLst/>
          </a:prstGeom>
        </p:spPr>
      </p:pic>
      <p:sp>
        <p:nvSpPr>
          <p:cNvPr id="5" name="Title 3"/>
          <p:cNvSpPr txBox="1">
            <a:spLocks/>
          </p:cNvSpPr>
          <p:nvPr/>
        </p:nvSpPr>
        <p:spPr>
          <a:xfrm>
            <a:off x="208494" y="0"/>
            <a:ext cx="79195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2800" b="1" dirty="0">
              <a:solidFill>
                <a:schemeClr val="bg1"/>
              </a:solidFill>
            </a:endParaRPr>
          </a:p>
        </p:txBody>
      </p:sp>
      <p:sp>
        <p:nvSpPr>
          <p:cNvPr id="6" name="Content Placeholder 4"/>
          <p:cNvSpPr>
            <a:spLocks noGrp="1"/>
          </p:cNvSpPr>
          <p:nvPr>
            <p:ph idx="1"/>
          </p:nvPr>
        </p:nvSpPr>
        <p:spPr>
          <a:xfrm>
            <a:off x="325521" y="972785"/>
            <a:ext cx="11494772" cy="5345711"/>
          </a:xfrm>
        </p:spPr>
        <p:txBody>
          <a:bodyPr>
            <a:noAutofit/>
          </a:bodyPr>
          <a:lstStyle/>
          <a:p>
            <a:pPr>
              <a:spcAft>
                <a:spcPts val="1200"/>
              </a:spcAft>
              <a:buClr>
                <a:schemeClr val="accent5">
                  <a:lumMod val="50000"/>
                </a:schemeClr>
              </a:buClr>
              <a:buFont typeface="Wingdings" panose="05000000000000000000" pitchFamily="2" charset="2"/>
              <a:buChar char="§"/>
            </a:pPr>
            <a:r>
              <a:rPr lang="en-GB" sz="2200" dirty="0">
                <a:cs typeface="Arial" panose="020B0604020202020204" pitchFamily="34" charset="0"/>
              </a:rPr>
              <a:t>Learners need to understand the meaning (or function) of grammar </a:t>
            </a:r>
            <a:r>
              <a:rPr lang="en-GB" sz="2200" b="1" i="1" dirty="0">
                <a:cs typeface="Arial" panose="020B0604020202020204" pitchFamily="34" charset="0"/>
              </a:rPr>
              <a:t>before</a:t>
            </a:r>
            <a:r>
              <a:rPr lang="en-GB" sz="2200" dirty="0">
                <a:cs typeface="Arial" panose="020B0604020202020204" pitchFamily="34" charset="0"/>
              </a:rPr>
              <a:t> producing it</a:t>
            </a:r>
          </a:p>
          <a:p>
            <a:pPr>
              <a:spcAft>
                <a:spcPts val="1200"/>
              </a:spcAft>
              <a:buClr>
                <a:schemeClr val="accent5">
                  <a:lumMod val="50000"/>
                </a:schemeClr>
              </a:buClr>
              <a:buFont typeface="Wingdings" panose="05000000000000000000" pitchFamily="2" charset="2"/>
              <a:buChar char="§"/>
            </a:pPr>
            <a:r>
              <a:rPr lang="en-GB" sz="2200" dirty="0">
                <a:cs typeface="Arial" panose="020B0604020202020204" pitchFamily="34" charset="0"/>
              </a:rPr>
              <a:t>There is often a difference between the grammar learners </a:t>
            </a:r>
            <a:r>
              <a:rPr lang="en-GB" sz="2200" b="1" i="1" dirty="0">
                <a:cs typeface="Arial" panose="020B0604020202020204" pitchFamily="34" charset="0"/>
              </a:rPr>
              <a:t>understand</a:t>
            </a:r>
            <a:r>
              <a:rPr lang="en-GB" sz="2200" dirty="0">
                <a:cs typeface="Arial" panose="020B0604020202020204" pitchFamily="34" charset="0"/>
              </a:rPr>
              <a:t> (in reading or listening) and the grammar learners can </a:t>
            </a:r>
            <a:r>
              <a:rPr lang="en-GB" sz="2200" b="1" i="1" dirty="0">
                <a:cs typeface="Arial" panose="020B0604020202020204" pitchFamily="34" charset="0"/>
              </a:rPr>
              <a:t>produce</a:t>
            </a:r>
            <a:r>
              <a:rPr lang="en-GB" sz="2200" dirty="0">
                <a:cs typeface="Arial" panose="020B0604020202020204" pitchFamily="34" charset="0"/>
              </a:rPr>
              <a:t> accurately (in speech or writing)</a:t>
            </a:r>
          </a:p>
          <a:p>
            <a:pPr>
              <a:spcAft>
                <a:spcPts val="1200"/>
              </a:spcAft>
              <a:buClr>
                <a:schemeClr val="accent5">
                  <a:lumMod val="50000"/>
                </a:schemeClr>
              </a:buClr>
              <a:buFont typeface="Wingdings" panose="05000000000000000000" pitchFamily="2" charset="2"/>
              <a:buChar char="§"/>
            </a:pPr>
            <a:r>
              <a:rPr lang="en-GB" sz="2200" dirty="0">
                <a:cs typeface="Arial" panose="020B0604020202020204" pitchFamily="34" charset="0"/>
              </a:rPr>
              <a:t>The grammar learners can produce in writing is often different from the grammar they can use in (more spontaneous) speaking</a:t>
            </a:r>
          </a:p>
          <a:p>
            <a:pPr>
              <a:spcAft>
                <a:spcPts val="1200"/>
              </a:spcAft>
              <a:buClr>
                <a:schemeClr val="accent5">
                  <a:lumMod val="50000"/>
                </a:schemeClr>
              </a:buClr>
              <a:buFont typeface="Wingdings" panose="05000000000000000000" pitchFamily="2" charset="2"/>
              <a:buChar char="§"/>
            </a:pPr>
            <a:r>
              <a:rPr lang="en-GB" sz="2200" dirty="0">
                <a:cs typeface="Arial" panose="020B0604020202020204" pitchFamily="34" charset="0"/>
              </a:rPr>
              <a:t>Once knowledge has been practised, it can become “skill-specific” </a:t>
            </a:r>
          </a:p>
          <a:p>
            <a:pPr lvl="1">
              <a:spcAft>
                <a:spcPts val="1200"/>
              </a:spcAft>
              <a:buClr>
                <a:schemeClr val="accent5">
                  <a:lumMod val="50000"/>
                </a:schemeClr>
              </a:buClr>
              <a:buFont typeface="Wingdings" panose="05000000000000000000" pitchFamily="2" charset="2"/>
              <a:buChar char="§"/>
            </a:pPr>
            <a:r>
              <a:rPr lang="en-GB" sz="1800" dirty="0">
                <a:cs typeface="Arial" panose="020B0604020202020204" pitchFamily="34" charset="0"/>
              </a:rPr>
              <a:t>This means that it can be less useful for other skills: if it has been practised and </a:t>
            </a:r>
            <a:r>
              <a:rPr lang="en-GB" sz="1800" dirty="0" err="1">
                <a:cs typeface="Arial" panose="020B0604020202020204" pitchFamily="34" charset="0"/>
              </a:rPr>
              <a:t>proceduralised</a:t>
            </a:r>
            <a:r>
              <a:rPr lang="en-GB" sz="1800" dirty="0">
                <a:cs typeface="Arial" panose="020B0604020202020204" pitchFamily="34" charset="0"/>
              </a:rPr>
              <a:t> for one purpose, the knowledge is less transferable to other purposes</a:t>
            </a:r>
          </a:p>
          <a:p>
            <a:pPr>
              <a:lnSpc>
                <a:spcPct val="100000"/>
              </a:lnSpc>
              <a:spcBef>
                <a:spcPts val="0"/>
              </a:spcBef>
              <a:buClr>
                <a:schemeClr val="accent5">
                  <a:lumMod val="50000"/>
                </a:schemeClr>
              </a:buClr>
              <a:buFont typeface="Wingdings" panose="05000000000000000000" pitchFamily="2" charset="2"/>
              <a:buChar char="§"/>
            </a:pPr>
            <a:r>
              <a:rPr lang="en-GB" sz="2200" dirty="0">
                <a:cs typeface="Arial" panose="020B0604020202020204" pitchFamily="34" charset="0"/>
              </a:rPr>
              <a:t>Therefore, learners need lots of practice in </a:t>
            </a:r>
            <a:r>
              <a:rPr lang="en-GB" sz="2200" b="1" i="1" dirty="0">
                <a:cs typeface="Arial" panose="020B0604020202020204" pitchFamily="34" charset="0"/>
              </a:rPr>
              <a:t>both modalities </a:t>
            </a:r>
            <a:r>
              <a:rPr lang="en-GB" sz="2200" dirty="0">
                <a:cs typeface="Arial" panose="020B0604020202020204" pitchFamily="34" charset="0"/>
              </a:rPr>
              <a:t>(oral and written) and </a:t>
            </a:r>
            <a:r>
              <a:rPr lang="en-GB" sz="2200" b="1" i="1" dirty="0">
                <a:cs typeface="Arial" panose="020B0604020202020204" pitchFamily="34" charset="0"/>
              </a:rPr>
              <a:t>both modes </a:t>
            </a:r>
            <a:r>
              <a:rPr lang="en-GB" sz="2200" dirty="0">
                <a:cs typeface="Arial" panose="020B0604020202020204" pitchFamily="34" charset="0"/>
              </a:rPr>
              <a:t>(comprehension and production)</a:t>
            </a:r>
          </a:p>
          <a:p>
            <a:pPr marL="0" indent="0">
              <a:lnSpc>
                <a:spcPct val="100000"/>
              </a:lnSpc>
              <a:spcBef>
                <a:spcPts val="0"/>
              </a:spcBef>
              <a:buClr>
                <a:schemeClr val="accent5">
                  <a:lumMod val="50000"/>
                </a:schemeClr>
              </a:buClr>
              <a:buNone/>
            </a:pPr>
            <a:endParaRPr lang="en-GB" sz="1600" dirty="0">
              <a:cs typeface="Arial" panose="020B0604020202020204" pitchFamily="34" charset="0"/>
            </a:endParaRPr>
          </a:p>
          <a:p>
            <a:pPr marL="0" indent="0">
              <a:lnSpc>
                <a:spcPct val="100000"/>
              </a:lnSpc>
              <a:spcBef>
                <a:spcPts val="0"/>
              </a:spcBef>
              <a:buClr>
                <a:schemeClr val="accent5">
                  <a:lumMod val="50000"/>
                </a:schemeClr>
              </a:buClr>
              <a:buNone/>
            </a:pPr>
            <a:r>
              <a:rPr lang="en-GB" sz="1600" dirty="0">
                <a:cs typeface="Arial" panose="020B0604020202020204" pitchFamily="34" charset="0"/>
              </a:rPr>
              <a:t>(</a:t>
            </a:r>
            <a:r>
              <a:rPr lang="en-GB" sz="1600" dirty="0"/>
              <a:t>Bui &amp; </a:t>
            </a:r>
            <a:r>
              <a:rPr lang="en-GB" sz="1600" dirty="0" err="1"/>
              <a:t>Skehan</a:t>
            </a:r>
            <a:r>
              <a:rPr lang="en-GB" sz="1600" dirty="0"/>
              <a:t>, 2018; </a:t>
            </a:r>
            <a:r>
              <a:rPr lang="en-GB" sz="1600" dirty="0" err="1">
                <a:cs typeface="Arial" panose="020B0604020202020204" pitchFamily="34" charset="0"/>
              </a:rPr>
              <a:t>DeKeyser</a:t>
            </a:r>
            <a:r>
              <a:rPr lang="en-GB" sz="1600" dirty="0">
                <a:cs typeface="Arial" panose="020B0604020202020204" pitchFamily="34" charset="0"/>
              </a:rPr>
              <a:t>, 2015; Mitchell, Myles, &amp; Marsden, 2019; VanPatten, 2004)</a:t>
            </a:r>
          </a:p>
          <a:p>
            <a:pPr>
              <a:spcAft>
                <a:spcPts val="1200"/>
              </a:spcAft>
              <a:buClr>
                <a:schemeClr val="accent5">
                  <a:lumMod val="50000"/>
                </a:schemeClr>
              </a:buClr>
              <a:buFont typeface="Wingdings" panose="05000000000000000000" pitchFamily="2" charset="2"/>
              <a:buChar char="§"/>
            </a:pPr>
            <a:endParaRPr lang="en-GB" sz="2200" b="1" dirty="0">
              <a:cs typeface="Arial" panose="020B0604020202020204" pitchFamily="34" charset="0"/>
            </a:endParaRP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
        <p:nvSpPr>
          <p:cNvPr id="2" name="Rectangle 1">
            <a:extLst>
              <a:ext uri="{FF2B5EF4-FFF2-40B4-BE49-F238E27FC236}">
                <a16:creationId xmlns="" xmlns:a16="http://schemas.microsoft.com/office/drawing/2014/main" id="{33872343-B730-854D-A767-A64C302B9C1A}"/>
              </a:ext>
            </a:extLst>
          </p:cNvPr>
          <p:cNvSpPr/>
          <p:nvPr/>
        </p:nvSpPr>
        <p:spPr>
          <a:xfrm>
            <a:off x="0" y="201116"/>
            <a:ext cx="10831213" cy="461665"/>
          </a:xfrm>
          <a:prstGeom prst="rect">
            <a:avLst/>
          </a:prstGeom>
        </p:spPr>
        <p:txBody>
          <a:bodyPr wrap="square">
            <a:spAutoFit/>
          </a:bodyPr>
          <a:lstStyle/>
          <a:p>
            <a:pPr>
              <a:spcAft>
                <a:spcPts val="1200"/>
              </a:spcAft>
              <a:buClr>
                <a:schemeClr val="accent5">
                  <a:lumMod val="50000"/>
                </a:schemeClr>
              </a:buClr>
            </a:pPr>
            <a:r>
              <a:rPr lang="en-GB" sz="2400" b="1" dirty="0">
                <a:solidFill>
                  <a:schemeClr val="bg1"/>
                </a:solidFill>
                <a:cs typeface="Arial" panose="020B0604020202020204" pitchFamily="34" charset="0"/>
              </a:rPr>
              <a:t>Key issue 1 (continued): What grammar can we expect learners to use, and when?</a:t>
            </a:r>
          </a:p>
        </p:txBody>
      </p:sp>
    </p:spTree>
    <p:extLst>
      <p:ext uri="{BB962C8B-B14F-4D97-AF65-F5344CB8AC3E}">
        <p14:creationId xmlns:p14="http://schemas.microsoft.com/office/powerpoint/2010/main" val="407030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 y="346291"/>
            <a:ext cx="9729787" cy="708893"/>
          </a:xfrm>
          <a:prstGeom prst="rect">
            <a:avLst/>
          </a:prstGeom>
        </p:spPr>
      </p:pic>
      <p:sp>
        <p:nvSpPr>
          <p:cNvPr id="5" name="Title 3"/>
          <p:cNvSpPr txBox="1">
            <a:spLocks/>
          </p:cNvSpPr>
          <p:nvPr/>
        </p:nvSpPr>
        <p:spPr>
          <a:xfrm>
            <a:off x="208494" y="0"/>
            <a:ext cx="79195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2800" b="1" dirty="0">
              <a:solidFill>
                <a:schemeClr val="bg1"/>
              </a:solidFill>
            </a:endParaRPr>
          </a:p>
        </p:txBody>
      </p:sp>
      <p:sp>
        <p:nvSpPr>
          <p:cNvPr id="6" name="Content Placeholder 4"/>
          <p:cNvSpPr>
            <a:spLocks noGrp="1"/>
          </p:cNvSpPr>
          <p:nvPr>
            <p:ph idx="1"/>
          </p:nvPr>
        </p:nvSpPr>
        <p:spPr>
          <a:xfrm>
            <a:off x="467254" y="1269713"/>
            <a:ext cx="11373722" cy="4771779"/>
          </a:xfrm>
        </p:spPr>
        <p:txBody>
          <a:bodyPr>
            <a:noAutofit/>
          </a:bodyPr>
          <a:lstStyle/>
          <a:p>
            <a:pPr marL="0" indent="0">
              <a:spcAft>
                <a:spcPts val="600"/>
              </a:spcAft>
              <a:buClr>
                <a:schemeClr val="accent5">
                  <a:lumMod val="50000"/>
                </a:schemeClr>
              </a:buClr>
              <a:buNone/>
            </a:pPr>
            <a:r>
              <a:rPr lang="en-GB" sz="2400" b="1" dirty="0">
                <a:cs typeface="Arial" panose="020B0604020202020204" pitchFamily="34" charset="0"/>
              </a:rPr>
              <a:t>What determines the difficulty of grammar? </a:t>
            </a:r>
            <a:endParaRPr lang="en-GB" sz="2000" dirty="0">
              <a:cs typeface="Arial" panose="020B0604020202020204" pitchFamily="34" charset="0"/>
            </a:endParaRPr>
          </a:p>
          <a:p>
            <a:pPr marL="0" indent="0">
              <a:spcBef>
                <a:spcPts val="600"/>
              </a:spcBef>
              <a:spcAft>
                <a:spcPts val="600"/>
              </a:spcAft>
              <a:buClr>
                <a:schemeClr val="accent5">
                  <a:lumMod val="50000"/>
                </a:schemeClr>
              </a:buClr>
              <a:buNone/>
            </a:pPr>
            <a:r>
              <a:rPr lang="en-GB" sz="2400" dirty="0">
                <a:cs typeface="Arial" panose="020B0604020202020204" pitchFamily="34" charset="0"/>
              </a:rPr>
              <a:t>Summing up the last two slides, please review the Handout 1, </a:t>
            </a:r>
            <a:r>
              <a:rPr lang="en-GB" sz="2400" i="1" dirty="0">
                <a:cs typeface="Arial" panose="020B0604020202020204" pitchFamily="34" charset="0"/>
              </a:rPr>
              <a:t>“What determines the difficulty of grammar in a second language?”</a:t>
            </a:r>
          </a:p>
          <a:p>
            <a:pPr marL="0" indent="0">
              <a:spcBef>
                <a:spcPts val="600"/>
              </a:spcBef>
              <a:spcAft>
                <a:spcPts val="600"/>
              </a:spcAft>
              <a:buNone/>
            </a:pPr>
            <a:r>
              <a:rPr lang="en-GB" sz="2200" dirty="0">
                <a:cs typeface="Calibri" panose="020F0502020204030204" pitchFamily="34" charset="0"/>
              </a:rPr>
              <a:t>This is a key document to use with your Hub Schools. </a:t>
            </a:r>
          </a:p>
          <a:p>
            <a:pPr marL="0" indent="0">
              <a:spcBef>
                <a:spcPts val="600"/>
              </a:spcBef>
              <a:spcAft>
                <a:spcPts val="600"/>
              </a:spcAft>
              <a:buNone/>
            </a:pPr>
            <a:endParaRPr lang="en-GB" sz="2200" dirty="0">
              <a:cs typeface="Calibri" panose="020F0502020204030204" pitchFamily="34" charset="0"/>
            </a:endParaRPr>
          </a:p>
          <a:p>
            <a:pPr marL="0" indent="0">
              <a:spcBef>
                <a:spcPts val="600"/>
              </a:spcBef>
              <a:spcAft>
                <a:spcPts val="600"/>
              </a:spcAft>
              <a:buNone/>
            </a:pPr>
            <a:r>
              <a:rPr lang="en-GB" sz="2200" b="1" dirty="0">
                <a:cs typeface="Calibri" panose="020F0502020204030204" pitchFamily="34" charset="0"/>
              </a:rPr>
              <a:t>Discussion around Handout 1:</a:t>
            </a:r>
            <a:endParaRPr lang="en-GB" sz="2200" b="1" dirty="0">
              <a:cs typeface="Arial" panose="020B0604020202020204" pitchFamily="34" charset="0"/>
            </a:endParaRPr>
          </a:p>
          <a:p>
            <a:pPr>
              <a:spcBef>
                <a:spcPts val="600"/>
              </a:spcBef>
              <a:spcAft>
                <a:spcPts val="600"/>
              </a:spcAft>
              <a:buClr>
                <a:schemeClr val="accent5">
                  <a:lumMod val="50000"/>
                </a:schemeClr>
              </a:buClr>
              <a:buFont typeface="Wingdings" panose="05000000000000000000" pitchFamily="2" charset="2"/>
              <a:buChar char="§"/>
            </a:pPr>
            <a:r>
              <a:rPr lang="en-GB" sz="2200" dirty="0">
                <a:cs typeface="Arial" panose="020B0604020202020204" pitchFamily="34" charset="0"/>
              </a:rPr>
              <a:t>Which grammar features do your pupils (in years 7, 8 &amp; 9) find difficult?</a:t>
            </a:r>
          </a:p>
          <a:p>
            <a:pPr>
              <a:spcBef>
                <a:spcPts val="600"/>
              </a:spcBef>
              <a:spcAft>
                <a:spcPts val="600"/>
              </a:spcAft>
              <a:buClr>
                <a:schemeClr val="accent5">
                  <a:lumMod val="50000"/>
                </a:schemeClr>
              </a:buClr>
              <a:buFont typeface="Wingdings" panose="05000000000000000000" pitchFamily="2" charset="2"/>
              <a:buChar char="§"/>
            </a:pPr>
            <a:r>
              <a:rPr lang="en-GB" sz="2200" dirty="0">
                <a:cs typeface="Arial" panose="020B0604020202020204" pitchFamily="34" charset="0"/>
              </a:rPr>
              <a:t>How do you know they find it difficult? Across all modalities/modes?</a:t>
            </a:r>
            <a:endParaRPr lang="en-GB" sz="1600" dirty="0">
              <a:cs typeface="Arial" panose="020B0604020202020204" pitchFamily="34" charset="0"/>
            </a:endParaRPr>
          </a:p>
          <a:p>
            <a:pPr>
              <a:spcBef>
                <a:spcPts val="600"/>
              </a:spcBef>
              <a:spcAft>
                <a:spcPts val="600"/>
              </a:spcAft>
              <a:buClr>
                <a:schemeClr val="accent5">
                  <a:lumMod val="50000"/>
                </a:schemeClr>
              </a:buClr>
              <a:buFont typeface="Wingdings" panose="05000000000000000000" pitchFamily="2" charset="2"/>
              <a:buChar char="§"/>
            </a:pPr>
            <a:r>
              <a:rPr lang="en-GB" sz="2200" dirty="0">
                <a:cs typeface="Arial" panose="020B0604020202020204" pitchFamily="34" charset="0"/>
              </a:rPr>
              <a:t>Based on the factors mentioned in the handout, </a:t>
            </a:r>
            <a:r>
              <a:rPr lang="en-GB" sz="2200" b="1" i="1" dirty="0">
                <a:cs typeface="Arial" panose="020B0604020202020204" pitchFamily="34" charset="0"/>
              </a:rPr>
              <a:t>why</a:t>
            </a:r>
            <a:r>
              <a:rPr lang="en-GB" sz="2200" dirty="0">
                <a:cs typeface="Arial" panose="020B0604020202020204" pitchFamily="34" charset="0"/>
              </a:rPr>
              <a:t> do you think those features cause difficulty?</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
        <p:nvSpPr>
          <p:cNvPr id="8" name="Rectangle 7">
            <a:extLst>
              <a:ext uri="{FF2B5EF4-FFF2-40B4-BE49-F238E27FC236}">
                <a16:creationId xmlns="" xmlns:a16="http://schemas.microsoft.com/office/drawing/2014/main" id="{76B2C023-5A61-1249-9970-CA138718FD5D}"/>
              </a:ext>
            </a:extLst>
          </p:cNvPr>
          <p:cNvSpPr/>
          <p:nvPr/>
        </p:nvSpPr>
        <p:spPr>
          <a:xfrm>
            <a:off x="208494" y="431948"/>
            <a:ext cx="8610600" cy="461665"/>
          </a:xfrm>
          <a:prstGeom prst="rect">
            <a:avLst/>
          </a:prstGeom>
        </p:spPr>
        <p:txBody>
          <a:bodyPr wrap="square">
            <a:spAutoFit/>
          </a:bodyPr>
          <a:lstStyle/>
          <a:p>
            <a:pPr>
              <a:spcAft>
                <a:spcPts val="1200"/>
              </a:spcAft>
              <a:buClr>
                <a:schemeClr val="accent5">
                  <a:lumMod val="50000"/>
                </a:schemeClr>
              </a:buClr>
            </a:pPr>
            <a:r>
              <a:rPr lang="en-GB" sz="2400" b="1" dirty="0">
                <a:solidFill>
                  <a:schemeClr val="bg1"/>
                </a:solidFill>
                <a:cs typeface="Arial" panose="020B0604020202020204" pitchFamily="34" charset="0"/>
              </a:rPr>
              <a:t>Key issue 1, (continued): Determining the difficulty of grammar</a:t>
            </a:r>
          </a:p>
        </p:txBody>
      </p:sp>
    </p:spTree>
    <p:extLst>
      <p:ext uri="{BB962C8B-B14F-4D97-AF65-F5344CB8AC3E}">
        <p14:creationId xmlns:p14="http://schemas.microsoft.com/office/powerpoint/2010/main" val="26020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Spanish_French_German_Templates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Spanish_French_German_Templates2</Template>
  <TotalTime>2545</TotalTime>
  <Words>6900</Words>
  <Application>Microsoft Office PowerPoint</Application>
  <PresentationFormat>Widescreen</PresentationFormat>
  <Paragraphs>541</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Times New Roman</vt:lpstr>
      <vt:lpstr>Tw Cen MT</vt:lpstr>
      <vt:lpstr>Wingdings</vt:lpstr>
      <vt:lpstr>Spanish_French_German_Templates2</vt:lpstr>
      <vt:lpstr>PowerPoint Presentation</vt:lpstr>
      <vt:lpstr>Aims of the session</vt:lpstr>
      <vt:lpstr>Content of the session</vt:lpstr>
      <vt:lpstr>Brief summary of key principles for teaching 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Wishlist of help for grammar teaching</vt:lpstr>
      <vt:lpstr>Update about Scheme of Work</vt:lpstr>
      <vt:lpstr>PowerPoint Presentation</vt:lpstr>
      <vt:lpstr>How to teach and learn grammar</vt:lpstr>
      <vt:lpstr>PowerPoint Presentation</vt:lpstr>
      <vt:lpstr>Content of sample resources</vt:lpstr>
      <vt:lpstr>Example resources for Spanish</vt:lpstr>
      <vt:lpstr>Extending phase: Spanish</vt:lpstr>
      <vt:lpstr>Example resources for French</vt:lpstr>
      <vt:lpstr>Extending phase: French</vt:lpstr>
      <vt:lpstr>Example resources for German</vt:lpstr>
      <vt:lpstr>Extending phase: German</vt:lpstr>
      <vt:lpstr>Further resources: Resources portal</vt:lpstr>
      <vt:lpstr>Hands on: Developing resources (R &amp; L)</vt:lpstr>
      <vt:lpstr>Hands on: Developing resources (W &amp; S)</vt:lpstr>
      <vt:lpstr>Question words! What, when, why, which…</vt:lpstr>
      <vt:lpstr>Gaming Grammar: Update</vt:lpstr>
      <vt:lpstr>Gaming Grammar: Update</vt:lpstr>
      <vt:lpstr>Next steps</vt:lpstr>
      <vt:lpstr>Summary of the session</vt:lpstr>
      <vt:lpstr>References</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Rowena Kasprowicz</dc:creator>
  <cp:lastModifiedBy>Rachel Hawkes</cp:lastModifiedBy>
  <cp:revision>205</cp:revision>
  <dcterms:created xsi:type="dcterms:W3CDTF">2019-04-10T19:22:59Z</dcterms:created>
  <dcterms:modified xsi:type="dcterms:W3CDTF">2019-05-17T06:01:29Z</dcterms:modified>
</cp:coreProperties>
</file>