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41"/>
  </p:notesMasterIdLst>
  <p:sldIdLst>
    <p:sldId id="267" r:id="rId5"/>
    <p:sldId id="272" r:id="rId6"/>
    <p:sldId id="274" r:id="rId7"/>
    <p:sldId id="667" r:id="rId8"/>
    <p:sldId id="299" r:id="rId9"/>
    <p:sldId id="258" r:id="rId10"/>
    <p:sldId id="259" r:id="rId11"/>
    <p:sldId id="260" r:id="rId12"/>
    <p:sldId id="298" r:id="rId13"/>
    <p:sldId id="261" r:id="rId14"/>
    <p:sldId id="262" r:id="rId15"/>
    <p:sldId id="263" r:id="rId16"/>
    <p:sldId id="264" r:id="rId17"/>
    <p:sldId id="265" r:id="rId18"/>
    <p:sldId id="266" r:id="rId19"/>
    <p:sldId id="669" r:id="rId20"/>
    <p:sldId id="670" r:id="rId21"/>
    <p:sldId id="270" r:id="rId22"/>
    <p:sldId id="671" r:id="rId23"/>
    <p:sldId id="672" r:id="rId24"/>
    <p:sldId id="673" r:id="rId25"/>
    <p:sldId id="674" r:id="rId26"/>
    <p:sldId id="675" r:id="rId27"/>
    <p:sldId id="281" r:id="rId28"/>
    <p:sldId id="279" r:id="rId29"/>
    <p:sldId id="300" r:id="rId30"/>
    <p:sldId id="277" r:id="rId31"/>
    <p:sldId id="287" r:id="rId32"/>
    <p:sldId id="288" r:id="rId33"/>
    <p:sldId id="294" r:id="rId34"/>
    <p:sldId id="295" r:id="rId35"/>
    <p:sldId id="292" r:id="rId36"/>
    <p:sldId id="293" r:id="rId37"/>
    <p:sldId id="289" r:id="rId38"/>
    <p:sldId id="296" r:id="rId39"/>
    <p:sldId id="27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9864" autoAdjust="0"/>
  </p:normalViewPr>
  <p:slideViewPr>
    <p:cSldViewPr snapToGrid="0">
      <p:cViewPr varScale="1">
        <p:scale>
          <a:sx n="61" d="100"/>
          <a:sy n="61" d="100"/>
        </p:scale>
        <p:origin x="2080" y="192"/>
      </p:cViewPr>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89554-114B-42CA-82EA-B24E6747BA0E}" type="datetimeFigureOut">
              <a:rPr lang="en-GB" smtClean="0"/>
              <a:t>03/02/2022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74AEE-1A25-4136-8E4F-6D0770505075}" type="slidenum">
              <a:rPr lang="en-GB" smtClean="0"/>
              <a:t>‹#›</a:t>
            </a:fld>
            <a:endParaRPr lang="en-GB"/>
          </a:p>
        </p:txBody>
      </p:sp>
    </p:spTree>
    <p:extLst>
      <p:ext uri="{BB962C8B-B14F-4D97-AF65-F5344CB8AC3E}">
        <p14:creationId xmlns:p14="http://schemas.microsoft.com/office/powerpoint/2010/main" val="369548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ae.es/dpd/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Amanda </a:t>
            </a:r>
            <a:r>
              <a:rPr lang="en-GB" sz="1200" i="0" kern="1200" dirty="0" err="1">
                <a:solidFill>
                  <a:schemeClr val="tx1"/>
                </a:solidFill>
                <a:effectLst/>
                <a:latin typeface="+mn-lt"/>
                <a:ea typeface="+mn-ea"/>
                <a:cs typeface="+mn-cs"/>
              </a:rPr>
              <a:t>Izquierdo</a:t>
            </a:r>
            <a:r>
              <a:rPr lang="en-GB" sz="1200" i="0" kern="1200" dirty="0">
                <a:solidFill>
                  <a:schemeClr val="tx1"/>
                </a:solidFill>
                <a:effectLst/>
                <a:latin typeface="+mn-lt"/>
                <a:ea typeface="+mn-ea"/>
                <a:cs typeface="+mn-cs"/>
              </a:rPr>
              <a:t> for native speaker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ar</a:t>
            </a:r>
            <a:r>
              <a:rPr lang="en-GB" baseline="0" dirty="0"/>
              <a:t> verbs in the 1</a:t>
            </a:r>
            <a:r>
              <a:rPr lang="en-GB" baseline="30000" dirty="0"/>
              <a:t>st</a:t>
            </a:r>
            <a:r>
              <a:rPr lang="en-GB" baseline="0" dirty="0"/>
              <a:t> person singular preterite (-é)</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aseline="0" dirty="0" err="1"/>
              <a:t>ar</a:t>
            </a:r>
            <a:r>
              <a:rPr lang="en-GB" baseline="0" dirty="0"/>
              <a:t> verbs in 1</a:t>
            </a:r>
            <a:r>
              <a:rPr lang="en-GB" baseline="30000" dirty="0"/>
              <a:t>st</a:t>
            </a:r>
            <a:r>
              <a:rPr lang="en-GB" baseline="0" dirty="0"/>
              <a:t> person singular imperfect (-aba)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SSCs [r] and [</a:t>
            </a:r>
            <a:r>
              <a:rPr lang="en-GB" baseline="0" dirty="0" err="1"/>
              <a:t>rr</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introduced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b="1" dirty="0"/>
              <a:t>hace² [26]; entregar [626]; </a:t>
            </a:r>
            <a:r>
              <a:rPr lang="es-ES" dirty="0"/>
              <a:t>contestar [669]; firmar [1056]; proyecto [379]; </a:t>
            </a:r>
            <a:r>
              <a:rPr lang="es-ES" b="1" dirty="0"/>
              <a:t>universidad [387]; </a:t>
            </a:r>
            <a:r>
              <a:rPr lang="es-ES" dirty="0"/>
              <a:t>empresa [315]; carrera [481]; negocio [688]; jefe [726]; reunión [947]; </a:t>
            </a:r>
            <a:r>
              <a:rPr lang="es-ES" b="1" dirty="0"/>
              <a:t>oficina [1072]; vez [59]; útil [3951]; por³ [15]</a:t>
            </a:r>
          </a:p>
          <a:p>
            <a:pPr marL="0" lvl="0" indent="0" algn="l" rtl="0">
              <a:spcBef>
                <a:spcPts val="0"/>
              </a:spcBef>
              <a:spcAft>
                <a:spcPts val="0"/>
              </a:spcAft>
              <a:buNone/>
            </a:pPr>
            <a:r>
              <a:rPr lang="es-ES" i="1" dirty="0"/>
              <a:t>Note:</a:t>
            </a:r>
            <a:r>
              <a:rPr lang="es-ES" i="1" baseline="0" dirty="0"/>
              <a:t> </a:t>
            </a:r>
            <a:r>
              <a:rPr lang="es-ES" i="1" baseline="0" dirty="0" err="1"/>
              <a:t>vocabulary</a:t>
            </a:r>
            <a:r>
              <a:rPr lang="es-ES" i="1" baseline="0" dirty="0"/>
              <a:t> in </a:t>
            </a:r>
            <a:r>
              <a:rPr lang="es-ES" i="1" baseline="0" dirty="0" err="1"/>
              <a:t>bold</a:t>
            </a:r>
            <a:r>
              <a:rPr lang="es-ES" i="1" baseline="0" dirty="0"/>
              <a:t> </a:t>
            </a:r>
            <a:r>
              <a:rPr lang="es-ES" i="1" baseline="0" dirty="0" err="1"/>
              <a:t>above</a:t>
            </a:r>
            <a:r>
              <a:rPr lang="es-ES" i="1" baseline="0" dirty="0"/>
              <a:t> </a:t>
            </a:r>
            <a:r>
              <a:rPr lang="es-ES" i="1" baseline="0" dirty="0" err="1"/>
              <a:t>is</a:t>
            </a:r>
            <a:r>
              <a:rPr lang="es-ES" i="1" baseline="0" dirty="0"/>
              <a:t> </a:t>
            </a:r>
            <a:r>
              <a:rPr lang="es-ES" i="1" baseline="0" dirty="0" err="1"/>
              <a:t>introduced</a:t>
            </a:r>
            <a:r>
              <a:rPr lang="es-ES" i="1" baseline="0" dirty="0"/>
              <a:t> in </a:t>
            </a:r>
            <a:r>
              <a:rPr lang="es-ES" i="1" baseline="0" dirty="0" err="1"/>
              <a:t>lesson</a:t>
            </a:r>
            <a:r>
              <a:rPr lang="es-ES" i="1" baseline="0" dirty="0"/>
              <a:t> </a:t>
            </a:r>
            <a:r>
              <a:rPr lang="es-ES" i="1" baseline="0" dirty="0" err="1"/>
              <a:t>two</a:t>
            </a:r>
            <a:r>
              <a:rPr lang="es-ES" i="1" baseline="0" dirty="0"/>
              <a:t>.</a:t>
            </a:r>
            <a:endParaRPr lang="es-ES" i="1" dirty="0"/>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rankings of vocabulary </a:t>
            </a:r>
            <a:r>
              <a:rPr lang="en-GB" b="1" u="sng" dirty="0"/>
              <a:t>revisited </a:t>
            </a:r>
            <a:r>
              <a:rPr lang="en-GB" b="1" u="none" dirty="0"/>
              <a:t>this week:</a:t>
            </a:r>
          </a:p>
          <a:p>
            <a:pPr marL="0" lvl="0" indent="0" algn="l" rtl="0">
              <a:spcBef>
                <a:spcPts val="0"/>
              </a:spcBef>
              <a:spcAft>
                <a:spcPts val="0"/>
              </a:spcAft>
              <a:buNone/>
            </a:pPr>
            <a:r>
              <a:rPr lang="es-ES" b="1" dirty="0"/>
              <a:t>9.2.2.1 </a:t>
            </a:r>
            <a:r>
              <a:rPr lang="en-GB" sz="1200" b="0" i="0" u="none" strike="noStrike" kern="1200" dirty="0" err="1">
                <a:solidFill>
                  <a:schemeClr val="tx1"/>
                </a:solidFill>
                <a:effectLst/>
                <a:latin typeface="+mn-lt"/>
                <a:ea typeface="+mn-ea"/>
                <a:cs typeface="+mn-cs"/>
              </a:rPr>
              <a:t>tuve</a:t>
            </a:r>
            <a:r>
              <a:rPr lang="en-GB" sz="1200" b="0" i="0" u="none" strike="noStrike" kern="1200" dirty="0">
                <a:solidFill>
                  <a:schemeClr val="tx1"/>
                </a:solidFill>
                <a:effectLst/>
                <a:latin typeface="+mn-lt"/>
                <a:ea typeface="+mn-ea"/>
                <a:cs typeface="+mn-cs"/>
              </a:rPr>
              <a:t> [19]; </a:t>
            </a:r>
            <a:r>
              <a:rPr lang="en-GB" sz="1200" b="0" i="0" u="none" strike="noStrike" kern="1200" dirty="0" err="1">
                <a:solidFill>
                  <a:schemeClr val="tx1"/>
                </a:solidFill>
                <a:effectLst/>
                <a:latin typeface="+mn-lt"/>
                <a:ea typeface="+mn-ea"/>
                <a:cs typeface="+mn-cs"/>
              </a:rPr>
              <a:t>tratar</a:t>
            </a:r>
            <a:r>
              <a:rPr lang="en-GB" sz="1200" b="0" i="0" u="none" strike="noStrike" kern="1200" dirty="0">
                <a:solidFill>
                  <a:schemeClr val="tx1"/>
                </a:solidFill>
                <a:effectLst/>
                <a:latin typeface="+mn-lt"/>
                <a:ea typeface="+mn-ea"/>
                <a:cs typeface="+mn-cs"/>
              </a:rPr>
              <a:t> [141]; </a:t>
            </a:r>
            <a:r>
              <a:rPr lang="en-GB" sz="1200" b="0" i="0" u="none" strike="noStrike" kern="1200" dirty="0" err="1">
                <a:solidFill>
                  <a:schemeClr val="tx1"/>
                </a:solidFill>
                <a:effectLst/>
                <a:latin typeface="+mn-lt"/>
                <a:ea typeface="+mn-ea"/>
                <a:cs typeface="+mn-cs"/>
              </a:rPr>
              <a:t>realizar</a:t>
            </a:r>
            <a:r>
              <a:rPr lang="en-GB" sz="1200" b="0" i="0" u="none" strike="noStrike" kern="1200" dirty="0">
                <a:solidFill>
                  <a:schemeClr val="tx1"/>
                </a:solidFill>
                <a:effectLst/>
                <a:latin typeface="+mn-lt"/>
                <a:ea typeface="+mn-ea"/>
                <a:cs typeface="+mn-cs"/>
              </a:rPr>
              <a:t> [205]; </a:t>
            </a:r>
            <a:r>
              <a:rPr lang="en-GB" sz="1200" b="0" i="0" u="none" strike="noStrike" kern="1200" dirty="0" err="1">
                <a:solidFill>
                  <a:schemeClr val="tx1"/>
                </a:solidFill>
                <a:effectLst/>
                <a:latin typeface="+mn-lt"/>
                <a:ea typeface="+mn-ea"/>
                <a:cs typeface="+mn-cs"/>
              </a:rPr>
              <a:t>incluir</a:t>
            </a:r>
            <a:r>
              <a:rPr lang="en-GB" sz="1200" b="0" i="0" u="none" strike="noStrike" kern="1200" dirty="0">
                <a:solidFill>
                  <a:schemeClr val="tx1"/>
                </a:solidFill>
                <a:effectLst/>
                <a:latin typeface="+mn-lt"/>
                <a:ea typeface="+mn-ea"/>
                <a:cs typeface="+mn-cs"/>
              </a:rPr>
              <a:t> [417]; </a:t>
            </a:r>
            <a:r>
              <a:rPr lang="en-GB" sz="1200" b="0" i="0" u="none" strike="noStrike" kern="1200" dirty="0" err="1">
                <a:solidFill>
                  <a:schemeClr val="tx1"/>
                </a:solidFill>
                <a:effectLst/>
                <a:latin typeface="+mn-lt"/>
                <a:ea typeface="+mn-ea"/>
                <a:cs typeface="+mn-cs"/>
              </a:rPr>
              <a:t>comprender</a:t>
            </a:r>
            <a:r>
              <a:rPr lang="en-GB" sz="1200" b="0" i="0" u="none" strike="noStrike" kern="1200" dirty="0">
                <a:solidFill>
                  <a:schemeClr val="tx1"/>
                </a:solidFill>
                <a:effectLst/>
                <a:latin typeface="+mn-lt"/>
                <a:ea typeface="+mn-ea"/>
                <a:cs typeface="+mn-cs"/>
              </a:rPr>
              <a:t> [434]; </a:t>
            </a:r>
            <a:r>
              <a:rPr lang="en-GB" sz="1200" b="0" i="0" u="none" strike="noStrike" kern="1200" dirty="0" err="1">
                <a:solidFill>
                  <a:schemeClr val="tx1"/>
                </a:solidFill>
                <a:effectLst/>
                <a:latin typeface="+mn-lt"/>
                <a:ea typeface="+mn-ea"/>
                <a:cs typeface="+mn-cs"/>
              </a:rPr>
              <a:t>conseguir</a:t>
            </a:r>
            <a:r>
              <a:rPr lang="en-GB" sz="1200" b="0" i="0" u="none" strike="noStrike" kern="1200" dirty="0">
                <a:solidFill>
                  <a:schemeClr val="tx1"/>
                </a:solidFill>
                <a:effectLst/>
                <a:latin typeface="+mn-lt"/>
                <a:ea typeface="+mn-ea"/>
                <a:cs typeface="+mn-cs"/>
              </a:rPr>
              <a:t> [286];  </a:t>
            </a:r>
            <a:r>
              <a:rPr lang="en-GB" sz="1200" b="0" i="0" u="none" strike="noStrike" kern="1200" dirty="0" err="1">
                <a:solidFill>
                  <a:schemeClr val="tx1"/>
                </a:solidFill>
                <a:effectLst/>
                <a:latin typeface="+mn-lt"/>
                <a:ea typeface="+mn-ea"/>
                <a:cs typeface="+mn-cs"/>
              </a:rPr>
              <a:t>respetar</a:t>
            </a:r>
            <a:r>
              <a:rPr lang="en-GB" sz="1200" b="0" i="0" u="none" strike="noStrike" kern="1200" dirty="0">
                <a:solidFill>
                  <a:schemeClr val="tx1"/>
                </a:solidFill>
                <a:effectLst/>
                <a:latin typeface="+mn-lt"/>
                <a:ea typeface="+mn-ea"/>
                <a:cs typeface="+mn-cs"/>
              </a:rPr>
              <a:t> [1191]; ley [334]; </a:t>
            </a:r>
            <a:r>
              <a:rPr lang="en-GB" sz="1200" b="0" i="0" u="none" strike="noStrike" kern="1200" dirty="0" err="1">
                <a:solidFill>
                  <a:schemeClr val="tx1"/>
                </a:solidFill>
                <a:effectLst/>
                <a:latin typeface="+mn-lt"/>
                <a:ea typeface="+mn-ea"/>
                <a:cs typeface="+mn-cs"/>
              </a:rPr>
              <a:t>público</a:t>
            </a:r>
            <a:r>
              <a:rPr lang="en-GB" sz="1200" b="0" i="0" u="none" strike="noStrike" kern="1200" dirty="0">
                <a:solidFill>
                  <a:schemeClr val="tx1"/>
                </a:solidFill>
                <a:effectLst/>
                <a:latin typeface="+mn-lt"/>
                <a:ea typeface="+mn-ea"/>
                <a:cs typeface="+mn-cs"/>
              </a:rPr>
              <a:t> [329]; </a:t>
            </a:r>
            <a:r>
              <a:rPr lang="en-GB" sz="1200" b="0" i="0" u="none" strike="noStrike" kern="1200" dirty="0" err="1">
                <a:solidFill>
                  <a:schemeClr val="tx1"/>
                </a:solidFill>
                <a:effectLst/>
                <a:latin typeface="+mn-lt"/>
                <a:ea typeface="+mn-ea"/>
                <a:cs typeface="+mn-cs"/>
              </a:rPr>
              <a:t>plano</a:t>
            </a:r>
            <a:r>
              <a:rPr lang="en-GB" sz="1200" b="0" i="0" u="none" strike="noStrike" kern="1200" dirty="0">
                <a:solidFill>
                  <a:schemeClr val="tx1"/>
                </a:solidFill>
                <a:effectLst/>
                <a:latin typeface="+mn-lt"/>
                <a:ea typeface="+mn-ea"/>
                <a:cs typeface="+mn-cs"/>
              </a:rPr>
              <a:t> [1617]; (al) principio [338]; (al) final [366]; </a:t>
            </a:r>
            <a:r>
              <a:rPr lang="en-GB" sz="1200" b="0" i="0" u="none" strike="noStrike" kern="1200" dirty="0" err="1">
                <a:solidFill>
                  <a:schemeClr val="tx1"/>
                </a:solidFill>
                <a:effectLst/>
                <a:latin typeface="+mn-lt"/>
                <a:ea typeface="+mn-ea"/>
                <a:cs typeface="+mn-cs"/>
              </a:rPr>
              <a:t>manifestación</a:t>
            </a:r>
            <a:r>
              <a:rPr lang="en-GB" sz="1200" b="0" i="0" u="none" strike="noStrike" kern="1200" dirty="0">
                <a:solidFill>
                  <a:schemeClr val="tx1"/>
                </a:solidFill>
                <a:effectLst/>
                <a:latin typeface="+mn-lt"/>
                <a:ea typeface="+mn-ea"/>
                <a:cs typeface="+mn-cs"/>
              </a:rPr>
              <a:t> [1837]; </a:t>
            </a:r>
            <a:r>
              <a:rPr lang="en-GB" sz="1200" b="0" i="0" u="none" strike="noStrike" kern="1200" dirty="0" err="1">
                <a:solidFill>
                  <a:schemeClr val="tx1"/>
                </a:solidFill>
                <a:effectLst/>
                <a:latin typeface="+mn-lt"/>
                <a:ea typeface="+mn-ea"/>
                <a:cs typeface="+mn-cs"/>
              </a:rPr>
              <a:t>protagonista</a:t>
            </a:r>
            <a:r>
              <a:rPr lang="en-GB" sz="1200" b="0" i="0" u="none" strike="noStrike" kern="1200" dirty="0">
                <a:solidFill>
                  <a:schemeClr val="tx1"/>
                </a:solidFill>
                <a:effectLst/>
                <a:latin typeface="+mn-lt"/>
                <a:ea typeface="+mn-ea"/>
                <a:cs typeface="+mn-cs"/>
              </a:rPr>
              <a:t> [1926]; idea [247]; </a:t>
            </a:r>
            <a:r>
              <a:rPr lang="en-GB" sz="1200" b="0" i="0" u="none" strike="noStrike" kern="1200" dirty="0" err="1">
                <a:solidFill>
                  <a:schemeClr val="tx1"/>
                </a:solidFill>
                <a:effectLst/>
                <a:latin typeface="+mn-lt"/>
                <a:ea typeface="+mn-ea"/>
                <a:cs typeface="+mn-cs"/>
              </a:rPr>
              <a:t>millón</a:t>
            </a:r>
            <a:r>
              <a:rPr lang="en-GB" sz="1200" b="0" i="0" u="none" strike="noStrike" kern="1200" dirty="0">
                <a:solidFill>
                  <a:schemeClr val="tx1"/>
                </a:solidFill>
                <a:effectLst/>
                <a:latin typeface="+mn-lt"/>
                <a:ea typeface="+mn-ea"/>
                <a:cs typeface="+mn-cs"/>
              </a:rPr>
              <a:t> [248]; </a:t>
            </a:r>
            <a:r>
              <a:rPr lang="en-GB" sz="1200" b="0" i="0" u="none" strike="noStrike" kern="1200" dirty="0" err="1">
                <a:solidFill>
                  <a:schemeClr val="tx1"/>
                </a:solidFill>
                <a:effectLst/>
                <a:latin typeface="+mn-lt"/>
                <a:ea typeface="+mn-ea"/>
                <a:cs typeface="+mn-cs"/>
              </a:rPr>
              <a:t>acción</a:t>
            </a:r>
            <a:r>
              <a:rPr lang="en-GB" sz="1200" b="0" i="0" u="none" strike="noStrike" kern="1200" dirty="0">
                <a:solidFill>
                  <a:schemeClr val="tx1"/>
                </a:solidFill>
                <a:effectLst/>
                <a:latin typeface="+mn-lt"/>
                <a:ea typeface="+mn-ea"/>
                <a:cs typeface="+mn-cs"/>
              </a:rPr>
              <a:t> [404]</a:t>
            </a:r>
            <a:r>
              <a:rPr lang="en-GB" dirty="0"/>
              <a:t> </a:t>
            </a:r>
          </a:p>
          <a:p>
            <a:pPr marL="0" lvl="0" indent="0" algn="l" rtl="0">
              <a:spcBef>
                <a:spcPts val="0"/>
              </a:spcBef>
              <a:spcAft>
                <a:spcPts val="0"/>
              </a:spcAft>
              <a:buNone/>
            </a:pPr>
            <a:r>
              <a:rPr lang="en-GB" b="1" dirty="0"/>
              <a:t>9.2.1.3 </a:t>
            </a:r>
            <a:r>
              <a:rPr lang="en-GB" sz="1200" b="0" i="0" u="none" strike="noStrike" kern="1200" dirty="0" err="1">
                <a:solidFill>
                  <a:schemeClr val="tx1"/>
                </a:solidFill>
                <a:effectLst/>
                <a:latin typeface="+mn-lt"/>
                <a:ea typeface="+mn-ea"/>
                <a:cs typeface="+mn-cs"/>
              </a:rPr>
              <a:t>amenazar</a:t>
            </a:r>
            <a:r>
              <a:rPr lang="en-GB" sz="1200" b="0" i="0" u="none" strike="noStrike" kern="1200" dirty="0">
                <a:solidFill>
                  <a:schemeClr val="tx1"/>
                </a:solidFill>
                <a:effectLst/>
                <a:latin typeface="+mn-lt"/>
                <a:ea typeface="+mn-ea"/>
                <a:cs typeface="+mn-cs"/>
              </a:rPr>
              <a:t> [1795]; </a:t>
            </a:r>
            <a:r>
              <a:rPr lang="en-GB" sz="1200" b="0" i="0" u="none" strike="noStrike" kern="1200" dirty="0" err="1">
                <a:solidFill>
                  <a:schemeClr val="tx1"/>
                </a:solidFill>
                <a:effectLst/>
                <a:latin typeface="+mn-lt"/>
                <a:ea typeface="+mn-ea"/>
                <a:cs typeface="+mn-cs"/>
              </a:rPr>
              <a:t>atacar</a:t>
            </a:r>
            <a:r>
              <a:rPr lang="en-GB" sz="1200" b="0" i="0" u="none" strike="noStrike" kern="1200" dirty="0">
                <a:solidFill>
                  <a:schemeClr val="tx1"/>
                </a:solidFill>
                <a:effectLst/>
                <a:latin typeface="+mn-lt"/>
                <a:ea typeface="+mn-ea"/>
                <a:cs typeface="+mn-cs"/>
              </a:rPr>
              <a:t> [1504]; </a:t>
            </a:r>
            <a:r>
              <a:rPr lang="en-GB" sz="1200" b="0" i="0" u="none" strike="noStrike" kern="1200" dirty="0" err="1">
                <a:solidFill>
                  <a:schemeClr val="tx1"/>
                </a:solidFill>
                <a:effectLst/>
                <a:latin typeface="+mn-lt"/>
                <a:ea typeface="+mn-ea"/>
                <a:cs typeface="+mn-cs"/>
              </a:rPr>
              <a:t>considerar</a:t>
            </a:r>
            <a:r>
              <a:rPr lang="en-GB" sz="1200" b="0" i="0" u="none" strike="noStrike" kern="1200" dirty="0">
                <a:solidFill>
                  <a:schemeClr val="tx1"/>
                </a:solidFill>
                <a:effectLst/>
                <a:latin typeface="+mn-lt"/>
                <a:ea typeface="+mn-ea"/>
                <a:cs typeface="+mn-cs"/>
              </a:rPr>
              <a:t> [257]; </a:t>
            </a:r>
            <a:r>
              <a:rPr lang="en-GB" sz="1200" b="0" i="0" u="none" strike="noStrike" kern="1200" dirty="0" err="1">
                <a:solidFill>
                  <a:schemeClr val="tx1"/>
                </a:solidFill>
                <a:effectLst/>
                <a:latin typeface="+mn-lt"/>
                <a:ea typeface="+mn-ea"/>
                <a:cs typeface="+mn-cs"/>
              </a:rPr>
              <a:t>escapar</a:t>
            </a:r>
            <a:r>
              <a:rPr lang="en-GB" sz="1200" b="0" i="0" u="none" strike="noStrike" kern="1200" dirty="0">
                <a:solidFill>
                  <a:schemeClr val="tx1"/>
                </a:solidFill>
                <a:effectLst/>
                <a:latin typeface="+mn-lt"/>
                <a:ea typeface="+mn-ea"/>
                <a:cs typeface="+mn-cs"/>
              </a:rPr>
              <a:t> [899]; </a:t>
            </a:r>
            <a:r>
              <a:rPr lang="en-GB" sz="1200" b="0" i="0" u="none" strike="noStrike" kern="1200" dirty="0" err="1">
                <a:solidFill>
                  <a:schemeClr val="tx1"/>
                </a:solidFill>
                <a:effectLst/>
                <a:latin typeface="+mn-lt"/>
                <a:ea typeface="+mn-ea"/>
                <a:cs typeface="+mn-cs"/>
              </a:rPr>
              <a:t>matar</a:t>
            </a:r>
            <a:r>
              <a:rPr lang="en-GB" sz="1200" b="0" i="0" u="none" strike="noStrike" kern="1200" dirty="0">
                <a:solidFill>
                  <a:schemeClr val="tx1"/>
                </a:solidFill>
                <a:effectLst/>
                <a:latin typeface="+mn-lt"/>
                <a:ea typeface="+mn-ea"/>
                <a:cs typeface="+mn-cs"/>
              </a:rPr>
              <a:t> [576]; </a:t>
            </a:r>
            <a:r>
              <a:rPr lang="en-GB" sz="1200" b="0" i="0" u="none" strike="noStrike" kern="1200" dirty="0" err="1">
                <a:solidFill>
                  <a:schemeClr val="tx1"/>
                </a:solidFill>
                <a:effectLst/>
                <a:latin typeface="+mn-lt"/>
                <a:ea typeface="+mn-ea"/>
                <a:cs typeface="+mn-cs"/>
              </a:rPr>
              <a:t>batalla</a:t>
            </a:r>
            <a:r>
              <a:rPr lang="en-GB" sz="1200" b="0" i="0" u="none" strike="noStrike" kern="1200" dirty="0">
                <a:solidFill>
                  <a:schemeClr val="tx1"/>
                </a:solidFill>
                <a:effectLst/>
                <a:latin typeface="+mn-lt"/>
                <a:ea typeface="+mn-ea"/>
                <a:cs typeface="+mn-cs"/>
              </a:rPr>
              <a:t> [1423]; </a:t>
            </a:r>
            <a:r>
              <a:rPr lang="en-GB" sz="1200" b="0" i="0" u="none" strike="noStrike" kern="1200" dirty="0" err="1">
                <a:solidFill>
                  <a:schemeClr val="tx1"/>
                </a:solidFill>
                <a:effectLst/>
                <a:latin typeface="+mn-lt"/>
                <a:ea typeface="+mn-ea"/>
                <a:cs typeface="+mn-cs"/>
              </a:rPr>
              <a:t>camino</a:t>
            </a:r>
            <a:r>
              <a:rPr lang="en-GB" sz="1200" b="0" i="0" u="none" strike="noStrike" kern="1200" dirty="0">
                <a:solidFill>
                  <a:schemeClr val="tx1"/>
                </a:solidFill>
                <a:effectLst/>
                <a:latin typeface="+mn-lt"/>
                <a:ea typeface="+mn-ea"/>
                <a:cs typeface="+mn-cs"/>
              </a:rPr>
              <a:t> [363]; </a:t>
            </a:r>
            <a:r>
              <a:rPr lang="en-GB" sz="1200" b="0" i="0" u="none" strike="noStrike" kern="1200" dirty="0" err="1">
                <a:solidFill>
                  <a:schemeClr val="tx1"/>
                </a:solidFill>
                <a:effectLst/>
                <a:latin typeface="+mn-lt"/>
                <a:ea typeface="+mn-ea"/>
                <a:cs typeface="+mn-cs"/>
              </a:rPr>
              <a:t>dios</a:t>
            </a:r>
            <a:r>
              <a:rPr lang="en-GB" sz="1200" b="0" i="0" u="none" strike="noStrike" kern="1200" dirty="0">
                <a:solidFill>
                  <a:schemeClr val="tx1"/>
                </a:solidFill>
                <a:effectLst/>
                <a:latin typeface="+mn-lt"/>
                <a:ea typeface="+mn-ea"/>
                <a:cs typeface="+mn-cs"/>
              </a:rPr>
              <a:t> [355]; </a:t>
            </a:r>
            <a:r>
              <a:rPr lang="en-GB" sz="1200" b="0" i="0" u="none" strike="noStrike" kern="1200" dirty="0" err="1">
                <a:solidFill>
                  <a:schemeClr val="tx1"/>
                </a:solidFill>
                <a:effectLst/>
                <a:latin typeface="+mn-lt"/>
                <a:ea typeface="+mn-ea"/>
                <a:cs typeface="+mn-cs"/>
              </a:rPr>
              <a:t>imperio</a:t>
            </a:r>
            <a:r>
              <a:rPr lang="en-GB" sz="1200" b="0" i="0" u="none" strike="noStrike" kern="1200" dirty="0">
                <a:solidFill>
                  <a:schemeClr val="tx1"/>
                </a:solidFill>
                <a:effectLst/>
                <a:latin typeface="+mn-lt"/>
                <a:ea typeface="+mn-ea"/>
                <a:cs typeface="+mn-cs"/>
              </a:rPr>
              <a:t> [1459]; </a:t>
            </a:r>
            <a:r>
              <a:rPr lang="en-GB" sz="1200" b="0" i="0" u="none" strike="noStrike" kern="1200" dirty="0" err="1">
                <a:solidFill>
                  <a:schemeClr val="tx1"/>
                </a:solidFill>
                <a:effectLst/>
                <a:latin typeface="+mn-lt"/>
                <a:ea typeface="+mn-ea"/>
                <a:cs typeface="+mn-cs"/>
              </a:rPr>
              <a:t>lengua</a:t>
            </a:r>
            <a:r>
              <a:rPr lang="en-GB" sz="1200" b="0" i="0" u="none" strike="noStrike" kern="1200" dirty="0">
                <a:solidFill>
                  <a:schemeClr val="tx1"/>
                </a:solidFill>
                <a:effectLst/>
                <a:latin typeface="+mn-lt"/>
                <a:ea typeface="+mn-ea"/>
                <a:cs typeface="+mn-cs"/>
              </a:rPr>
              <a:t> [586]; </a:t>
            </a:r>
            <a:r>
              <a:rPr lang="en-GB" sz="1200" b="0" i="0" u="none" strike="noStrike" kern="1200" dirty="0" err="1">
                <a:solidFill>
                  <a:schemeClr val="tx1"/>
                </a:solidFill>
                <a:effectLst/>
                <a:latin typeface="+mn-lt"/>
                <a:ea typeface="+mn-ea"/>
                <a:cs typeface="+mn-cs"/>
              </a:rPr>
              <a:t>oro</a:t>
            </a:r>
            <a:r>
              <a:rPr lang="en-GB" sz="1200" b="0" i="0" u="none" strike="noStrike" kern="1200" dirty="0">
                <a:solidFill>
                  <a:schemeClr val="tx1"/>
                </a:solidFill>
                <a:effectLst/>
                <a:latin typeface="+mn-lt"/>
                <a:ea typeface="+mn-ea"/>
                <a:cs typeface="+mn-cs"/>
              </a:rPr>
              <a:t> [863]; </a:t>
            </a:r>
            <a:r>
              <a:rPr lang="en-GB" sz="1200" b="0" i="0" u="none" strike="noStrike" kern="1200" dirty="0" err="1">
                <a:solidFill>
                  <a:schemeClr val="tx1"/>
                </a:solidFill>
                <a:effectLst/>
                <a:latin typeface="+mn-lt"/>
                <a:ea typeface="+mn-ea"/>
                <a:cs typeface="+mn-cs"/>
              </a:rPr>
              <a:t>rey</a:t>
            </a:r>
            <a:r>
              <a:rPr lang="en-GB" sz="1200" b="0" i="0" u="none" strike="noStrike" kern="1200" dirty="0">
                <a:solidFill>
                  <a:schemeClr val="tx1"/>
                </a:solidFill>
                <a:effectLst/>
                <a:latin typeface="+mn-lt"/>
                <a:ea typeface="+mn-ea"/>
                <a:cs typeface="+mn-cs"/>
              </a:rPr>
              <a:t> [787]; </a:t>
            </a:r>
            <a:r>
              <a:rPr lang="en-GB" sz="1200" b="0" i="0" u="none" strike="noStrike" kern="1200" dirty="0" err="1">
                <a:solidFill>
                  <a:schemeClr val="tx1"/>
                </a:solidFill>
                <a:effectLst/>
                <a:latin typeface="+mn-lt"/>
                <a:ea typeface="+mn-ea"/>
                <a:cs typeface="+mn-cs"/>
              </a:rPr>
              <a:t>peruano</a:t>
            </a:r>
            <a:r>
              <a:rPr lang="en-GB" sz="1200" b="0" i="0" u="none" strike="noStrike" kern="1200" dirty="0">
                <a:solidFill>
                  <a:schemeClr val="tx1"/>
                </a:solidFill>
                <a:effectLst/>
                <a:latin typeface="+mn-lt"/>
                <a:ea typeface="+mn-ea"/>
                <a:cs typeface="+mn-cs"/>
              </a:rPr>
              <a:t> [1992]; Perú [N/A]; </a:t>
            </a:r>
            <a:r>
              <a:rPr lang="en-GB" sz="1200" b="0" i="0" u="none" strike="noStrike" kern="1200" dirty="0" err="1">
                <a:solidFill>
                  <a:schemeClr val="tx1"/>
                </a:solidFill>
                <a:effectLst/>
                <a:latin typeface="+mn-lt"/>
                <a:ea typeface="+mn-ea"/>
                <a:cs typeface="+mn-cs"/>
              </a:rPr>
              <a:t>siglo</a:t>
            </a:r>
            <a:r>
              <a:rPr lang="en-GB" sz="1200" b="0" i="0" u="none" strike="noStrike" kern="1200" dirty="0">
                <a:solidFill>
                  <a:schemeClr val="tx1"/>
                </a:solidFill>
                <a:effectLst/>
                <a:latin typeface="+mn-lt"/>
                <a:ea typeface="+mn-ea"/>
                <a:cs typeface="+mn-cs"/>
              </a:rPr>
              <a:t> [227]; entonces² [74]; </a:t>
            </a:r>
            <a:r>
              <a:rPr lang="en-GB" sz="1200" b="0" i="0" u="none" strike="noStrike" kern="1200" dirty="0" err="1">
                <a:solidFill>
                  <a:schemeClr val="tx1"/>
                </a:solidFill>
                <a:effectLst/>
                <a:latin typeface="+mn-lt"/>
                <a:ea typeface="+mn-ea"/>
                <a:cs typeface="+mn-cs"/>
              </a:rPr>
              <a:t>indígena</a:t>
            </a:r>
            <a:r>
              <a:rPr lang="en-GB" sz="1200" b="0" i="0" u="none" strike="noStrike" kern="1200" dirty="0">
                <a:solidFill>
                  <a:schemeClr val="tx1"/>
                </a:solidFill>
                <a:effectLst/>
                <a:latin typeface="+mn-lt"/>
                <a:ea typeface="+mn-ea"/>
                <a:cs typeface="+mn-cs"/>
              </a:rPr>
              <a:t> [1503]</a:t>
            </a:r>
            <a:r>
              <a:rPr lang="en-GB" dirty="0"/>
              <a:t> </a:t>
            </a:r>
            <a:endParaRPr lang="es-ES" dirty="0"/>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24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1" dirty="0"/>
          </a:p>
          <a:p>
            <a:r>
              <a:rPr lang="en-GB" b="1" dirty="0"/>
              <a:t>Aim:</a:t>
            </a:r>
          </a:p>
          <a:p>
            <a:pPr marL="285750" indent="-285750">
              <a:buAutoNum type="romanLcParenR"/>
            </a:pPr>
            <a:r>
              <a:rPr lang="en-GB" b="0" dirty="0"/>
              <a:t>to decide which temporal adverbs might be suitable for different parts of</a:t>
            </a:r>
            <a:r>
              <a:rPr lang="en-GB" b="0" baseline="0" dirty="0"/>
              <a:t> the dialogue</a:t>
            </a:r>
          </a:p>
          <a:p>
            <a:pPr marL="285750" indent="-285750">
              <a:buAutoNum type="romanLcParenR"/>
            </a:pPr>
            <a:r>
              <a:rPr lang="en-GB" b="0" baseline="0" dirty="0"/>
              <a:t>to familiarise students with the use of the imperfect and preterite tenses with such adverbs</a:t>
            </a:r>
          </a:p>
          <a:p>
            <a:pPr marL="0" indent="0">
              <a:buNone/>
            </a:pPr>
            <a:endParaRPr lang="en-GB" b="0" baseline="0" dirty="0"/>
          </a:p>
          <a:p>
            <a:pPr marL="0" indent="0">
              <a:buNone/>
            </a:pPr>
            <a:r>
              <a:rPr lang="en-GB" b="1" baseline="0" dirty="0"/>
              <a:t>Procedure:</a:t>
            </a:r>
            <a:endParaRPr lang="en-GB" b="1" dirty="0"/>
          </a:p>
          <a:p>
            <a:pPr marL="228600" indent="-228600">
              <a:buAutoNum type="arabicPeriod"/>
            </a:pPr>
            <a:r>
              <a:rPr lang="en-GB" b="0" baseline="0" dirty="0"/>
              <a:t>Ask students to look at the five temporal adverbs at the bottom of the slide and decide which ones might fit in which gaps. They should consider whether the adverbs are likely to mark a completed past event or habitual past event.</a:t>
            </a:r>
          </a:p>
          <a:p>
            <a:pPr marL="228600" indent="-228600">
              <a:buAutoNum type="arabicPeriod"/>
            </a:pPr>
            <a:r>
              <a:rPr lang="en-GB" b="0" baseline="0" dirty="0"/>
              <a:t>Students listen and write what they hear in the five gaps.</a:t>
            </a:r>
          </a:p>
          <a:p>
            <a:pPr marL="228600" indent="-228600">
              <a:buAutoNum type="arabicPeriod"/>
            </a:pPr>
            <a:r>
              <a:rPr lang="en-GB" b="0" baseline="0" dirty="0"/>
              <a:t>When giving feedback, ask students about how these compared with their original answers. Did these also work in the context? Why (not)?</a:t>
            </a:r>
          </a:p>
          <a:p>
            <a:pPr marL="228600" indent="-228600">
              <a:buAutoNum type="arabicPeriod"/>
            </a:pPr>
            <a:r>
              <a:rPr lang="en-GB" b="0" baseline="0" dirty="0"/>
              <a:t>To check understanding of the text, the following comprehension questions could also be asked:</a:t>
            </a:r>
          </a:p>
          <a:p>
            <a:pPr marL="285750" indent="-285750">
              <a:buAutoNum type="romanLcPeriod"/>
            </a:pPr>
            <a:r>
              <a:rPr lang="en-GB" b="0" baseline="0" dirty="0"/>
              <a:t>Why did Diego like his first job? (¿Por </a:t>
            </a:r>
            <a:r>
              <a:rPr lang="en-GB" b="0" baseline="0" dirty="0" err="1"/>
              <a:t>qué</a:t>
            </a:r>
            <a:r>
              <a:rPr lang="en-GB" b="0" baseline="0" dirty="0"/>
              <a:t> le </a:t>
            </a:r>
            <a:r>
              <a:rPr lang="en-GB" b="0" baseline="0" dirty="0" err="1"/>
              <a:t>gustaba</a:t>
            </a:r>
            <a:r>
              <a:rPr lang="en-GB" b="0" baseline="0" dirty="0"/>
              <a:t> a Diego el primer </a:t>
            </a:r>
            <a:r>
              <a:rPr lang="en-GB" b="0" baseline="0" dirty="0" err="1"/>
              <a:t>trabajo</a:t>
            </a:r>
            <a:r>
              <a:rPr lang="en-GB" b="0" baseline="0" dirty="0"/>
              <a:t>?) </a:t>
            </a:r>
            <a:r>
              <a:rPr lang="en-GB" b="1" baseline="0" dirty="0"/>
              <a:t>Answer: </a:t>
            </a:r>
            <a:r>
              <a:rPr lang="en-GB" b="0" baseline="0" dirty="0"/>
              <a:t>he used to earn his own money and buy a lot of things.</a:t>
            </a:r>
          </a:p>
          <a:p>
            <a:pPr marL="0" indent="0">
              <a:buNone/>
            </a:pPr>
            <a:r>
              <a:rPr lang="en-GB" b="0" baseline="0" dirty="0"/>
              <a:t>ii.     Where did Diego used to work? (¿</a:t>
            </a:r>
            <a:r>
              <a:rPr lang="en-GB" b="0" baseline="0" dirty="0" err="1"/>
              <a:t>Dónde</a:t>
            </a:r>
            <a:r>
              <a:rPr lang="en-GB" b="0" baseline="0" dirty="0"/>
              <a:t> </a:t>
            </a:r>
            <a:r>
              <a:rPr lang="en-GB" b="0" baseline="0" dirty="0" err="1"/>
              <a:t>trabajaba</a:t>
            </a:r>
            <a:r>
              <a:rPr lang="en-GB" b="0" baseline="0" dirty="0"/>
              <a:t> Diego?) </a:t>
            </a:r>
            <a:r>
              <a:rPr lang="en-GB" b="1" baseline="0" dirty="0"/>
              <a:t>Answer: </a:t>
            </a:r>
            <a:r>
              <a:rPr lang="en-GB" b="0" baseline="0" dirty="0"/>
              <a:t>in the office of a security company</a:t>
            </a:r>
          </a:p>
          <a:p>
            <a:pPr marL="0" indent="0">
              <a:buNone/>
            </a:pPr>
            <a:r>
              <a:rPr lang="en-GB" b="0" baseline="0" dirty="0"/>
              <a:t>iii.    What does he say about the new boss? (¿</a:t>
            </a:r>
            <a:r>
              <a:rPr lang="en-GB" b="0" baseline="0" dirty="0" err="1"/>
              <a:t>Qué</a:t>
            </a:r>
            <a:r>
              <a:rPr lang="en-GB" b="0" baseline="0" dirty="0"/>
              <a:t> dice </a:t>
            </a:r>
            <a:r>
              <a:rPr lang="en-GB" b="0" baseline="0" dirty="0" err="1"/>
              <a:t>sobre</a:t>
            </a:r>
            <a:r>
              <a:rPr lang="en-GB" b="0" baseline="0" dirty="0"/>
              <a:t> el nuevo jefe?) </a:t>
            </a:r>
            <a:r>
              <a:rPr lang="en-GB" b="1" baseline="0" dirty="0"/>
              <a:t>Answer: </a:t>
            </a:r>
            <a:r>
              <a:rPr lang="en-GB" b="0" baseline="0" dirty="0"/>
              <a:t>the new boss increased working hours and threatened to reduce the employees’ pay.</a:t>
            </a:r>
          </a:p>
          <a:p>
            <a:pPr marL="0" indent="0">
              <a:buNone/>
            </a:pPr>
            <a:r>
              <a:rPr lang="en-GB" b="0" baseline="0" dirty="0"/>
              <a:t>5. As part of feedback, draw students’ attention to the word ‘</a:t>
            </a:r>
            <a:r>
              <a:rPr lang="en-GB" b="0" baseline="0" dirty="0" err="1"/>
              <a:t>oficina</a:t>
            </a:r>
            <a:r>
              <a:rPr lang="en-GB" b="0" baseline="0" dirty="0"/>
              <a:t>’, which is a new vocabulary item for this week. It will be formally introduced on slide 26.</a:t>
            </a:r>
          </a:p>
          <a:p>
            <a:pPr marL="0" indent="0">
              <a:buNone/>
            </a:pPr>
            <a:endParaRPr lang="en-GB" b="0" baseline="0" dirty="0"/>
          </a:p>
          <a:p>
            <a:pPr marL="0" indent="0">
              <a:buNone/>
            </a:pPr>
            <a:r>
              <a:rPr lang="en-GB" b="1" baseline="0" dirty="0"/>
              <a:t>Note: </a:t>
            </a:r>
            <a:r>
              <a:rPr lang="en-GB" b="0" baseline="0" dirty="0"/>
              <a:t>it may also be useful to draw students’ attention to the way that ‘to change [something]’ is translated as ‘</a:t>
            </a:r>
            <a:r>
              <a:rPr lang="en-GB" b="0" baseline="0" dirty="0" err="1"/>
              <a:t>cambiar</a:t>
            </a:r>
            <a:r>
              <a:rPr lang="en-GB" b="0" baseline="0" dirty="0"/>
              <a:t> </a:t>
            </a:r>
            <a:r>
              <a:rPr lang="en-GB" b="1" baseline="0" dirty="0"/>
              <a:t>de</a:t>
            </a:r>
            <a:r>
              <a:rPr lang="en-GB" b="0" baseline="0" dirty="0"/>
              <a:t> [</a:t>
            </a:r>
            <a:r>
              <a:rPr lang="en-GB" b="0" baseline="0" dirty="0" err="1"/>
              <a:t>algo</a:t>
            </a:r>
            <a:r>
              <a:rPr lang="en-GB" b="0" baseline="0" dirty="0"/>
              <a:t>]’.</a:t>
            </a:r>
            <a:endParaRPr lang="en-GB" b="1" baseline="0" dirty="0"/>
          </a:p>
          <a:p>
            <a:pPr marL="0" indent="0">
              <a:buNone/>
            </a:pPr>
            <a:endParaRPr lang="en-GB" b="1" baseline="0" dirty="0"/>
          </a:p>
          <a:p>
            <a:pPr marL="0" indent="0">
              <a:buNone/>
            </a:pPr>
            <a:r>
              <a:rPr lang="en-GB" b="1" baseline="0" dirty="0"/>
              <a:t>Frequency of unknown words/cognates:</a:t>
            </a:r>
          </a:p>
          <a:p>
            <a:r>
              <a:rPr lang="en-GB" dirty="0" err="1"/>
              <a:t>salario</a:t>
            </a:r>
            <a:r>
              <a:rPr lang="en-GB" dirty="0"/>
              <a:t> [2147]; </a:t>
            </a:r>
            <a:r>
              <a:rPr lang="en-GB" dirty="0" err="1"/>
              <a:t>pena</a:t>
            </a:r>
            <a:r>
              <a:rPr lang="en-GB" dirty="0"/>
              <a:t> [743]; </a:t>
            </a:r>
            <a:r>
              <a:rPr lang="en-GB" dirty="0" err="1"/>
              <a:t>asistente</a:t>
            </a:r>
            <a:r>
              <a:rPr lang="en-GB" dirty="0"/>
              <a:t> [3146]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56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a:t>
            </a:r>
          </a:p>
          <a:p>
            <a:endParaRPr lang="en-GB" b="1" dirty="0"/>
          </a:p>
          <a:p>
            <a:r>
              <a:rPr lang="en-GB" b="1" dirty="0"/>
              <a:t>Aim:</a:t>
            </a:r>
            <a:r>
              <a:rPr lang="en-GB" b="1" baseline="0" dirty="0"/>
              <a:t> </a:t>
            </a:r>
            <a:r>
              <a:rPr lang="en-GB" b="0" baseline="0" dirty="0"/>
              <a:t>to encourage written production of –</a:t>
            </a:r>
            <a:r>
              <a:rPr lang="en-GB" b="0" baseline="0" dirty="0" err="1"/>
              <a:t>ar</a:t>
            </a:r>
            <a:r>
              <a:rPr lang="en-GB" b="0" baseline="0" dirty="0"/>
              <a:t> verbs in 1</a:t>
            </a:r>
            <a:r>
              <a:rPr lang="en-GB" b="0" baseline="30000" dirty="0"/>
              <a:t>st</a:t>
            </a:r>
            <a:r>
              <a:rPr lang="en-GB" b="0" baseline="0" dirty="0"/>
              <a:t> person singular preterite and imperfect</a:t>
            </a:r>
            <a:endParaRPr lang="en-GB" b="0" dirty="0"/>
          </a:p>
          <a:p>
            <a:pPr marL="0" indent="0">
              <a:buNone/>
            </a:pPr>
            <a:endParaRPr lang="en-GB" b="1" baseline="0" dirty="0"/>
          </a:p>
          <a:p>
            <a:pPr marL="0" indent="0">
              <a:buNone/>
            </a:pPr>
            <a:r>
              <a:rPr lang="en-GB" b="1" baseline="0" dirty="0"/>
              <a:t>Procedure:</a:t>
            </a:r>
            <a:endParaRPr lang="en-GB" b="1" dirty="0"/>
          </a:p>
          <a:p>
            <a:pPr marL="228600" indent="-228600">
              <a:buAutoNum type="arabicPeriod"/>
            </a:pPr>
            <a:r>
              <a:rPr lang="en-GB" b="0" baseline="0" dirty="0"/>
              <a:t>Students pay attention to the animated prompts and write a sentence based on what they see.</a:t>
            </a:r>
          </a:p>
          <a:p>
            <a:pPr marL="228600" indent="-228600">
              <a:buAutoNum type="arabicPeriod"/>
            </a:pPr>
            <a:r>
              <a:rPr lang="en-GB" b="0" baseline="0" dirty="0"/>
              <a:t>Teacher gives feedback (click to reveal the correct sentence).</a:t>
            </a:r>
          </a:p>
          <a:p>
            <a:pPr marL="228600" indent="-228600">
              <a:buAutoNum type="arabicPeriod"/>
            </a:pPr>
            <a:r>
              <a:rPr lang="en-GB" b="0" baseline="0" dirty="0"/>
              <a:t>Further practice could involve </a:t>
            </a:r>
          </a:p>
          <a:p>
            <a:pPr marL="228600" indent="-228600">
              <a:buAutoNum type="alphaLcParenR"/>
            </a:pPr>
            <a:r>
              <a:rPr lang="en-GB" b="0" baseline="0" dirty="0"/>
              <a:t>students giving each other combinations using the letters and numbers (e.g. one student says ‘C2’ and the other student says ‘</a:t>
            </a:r>
            <a:r>
              <a:rPr lang="en-GB" b="0" baseline="0" err="1"/>
              <a:t>contestaba</a:t>
            </a:r>
            <a:r>
              <a:rPr lang="en-GB" b="0" baseline="0"/>
              <a:t> el </a:t>
            </a:r>
            <a:r>
              <a:rPr lang="en-GB" b="0" baseline="0" dirty="0" err="1"/>
              <a:t>teléfono</a:t>
            </a:r>
            <a:r>
              <a:rPr lang="en-GB" b="0" baseline="0" dirty="0"/>
              <a:t>’). This could be done as a paired speaking activity after steps 1 and 2, with students taking turns in each role (speaker and listener).</a:t>
            </a:r>
          </a:p>
          <a:p>
            <a:pPr marL="228600" indent="-228600">
              <a:buAutoNum type="alphaLcParenR"/>
            </a:pPr>
            <a:r>
              <a:rPr lang="en-GB" b="0" baseline="0" dirty="0"/>
              <a:t>students working individually to write their own sentences, based on combinations of their choice</a:t>
            </a:r>
          </a:p>
          <a:p>
            <a:pPr marL="0" indent="0">
              <a:buNone/>
            </a:pPr>
            <a:endParaRPr lang="en-GB" b="1" baseline="0" dirty="0"/>
          </a:p>
          <a:p>
            <a:pPr marL="228600" indent="-228600">
              <a:buAutoNum type="arabicPeriod"/>
            </a:pP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073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10 minutes</a:t>
            </a:r>
          </a:p>
          <a:p>
            <a:endParaRPr lang="en-GB" b="1" dirty="0"/>
          </a:p>
          <a:p>
            <a:r>
              <a:rPr lang="en-GB" b="1" dirty="0"/>
              <a:t>Aim: </a:t>
            </a:r>
            <a:r>
              <a:rPr lang="en-GB" b="0" dirty="0"/>
              <a:t>t</a:t>
            </a:r>
            <a:r>
              <a:rPr lang="en-GB" b="0" baseline="0" dirty="0"/>
              <a:t>o produce and understand short sentences using the imperfect for habitual past events (‘-aba’) and preterite for completed past events (-é)</a:t>
            </a:r>
          </a:p>
          <a:p>
            <a:endParaRPr lang="en-GB" b="1" baseline="0" dirty="0"/>
          </a:p>
          <a:p>
            <a:pPr marL="0" indent="0">
              <a:buNone/>
            </a:pPr>
            <a:r>
              <a:rPr lang="en-GB" b="1" baseline="0" dirty="0"/>
              <a:t>Procedure:</a:t>
            </a:r>
            <a:endParaRPr lang="en-GB" b="1" dirty="0"/>
          </a:p>
          <a:p>
            <a:pPr marL="228600" indent="-228600">
              <a:buAutoNum type="arabicPeriod"/>
            </a:pPr>
            <a:r>
              <a:rPr lang="en-GB" b="0" baseline="0" dirty="0"/>
              <a:t>Go through the instructions with students. Students will work in pairs, with student A speaking and student B listening.</a:t>
            </a:r>
          </a:p>
          <a:p>
            <a:pPr marL="228600" indent="-228600">
              <a:buAutoNum type="arabicPeriod"/>
            </a:pPr>
            <a:r>
              <a:rPr lang="en-GB" b="0" baseline="0" dirty="0"/>
              <a:t>Student A will say 8 things in Spanish. The first four will be about things that used to happen every day, so s/he will need an –</a:t>
            </a:r>
            <a:r>
              <a:rPr lang="en-GB" b="0" baseline="0" dirty="0" err="1"/>
              <a:t>ar</a:t>
            </a:r>
            <a:r>
              <a:rPr lang="en-GB" b="0" baseline="0" dirty="0"/>
              <a:t> verb with the ‘-aba’ to refer to ‘I’. Student A can optionally say ‘</a:t>
            </a:r>
            <a:r>
              <a:rPr lang="en-GB" b="0" baseline="0" dirty="0" err="1"/>
              <a:t>todos</a:t>
            </a:r>
            <a:r>
              <a:rPr lang="en-GB" b="0" baseline="0" dirty="0"/>
              <a:t> los </a:t>
            </a:r>
            <a:r>
              <a:rPr lang="en-GB" b="0" baseline="0" dirty="0" err="1"/>
              <a:t>días</a:t>
            </a:r>
            <a:r>
              <a:rPr lang="en-GB" b="0" baseline="0" dirty="0"/>
              <a:t>’ as part of each utterance. Then, after the first four items, student A says ‘</a:t>
            </a:r>
            <a:r>
              <a:rPr lang="en-GB" b="0" baseline="0" dirty="0" err="1"/>
              <a:t>pero</a:t>
            </a:r>
            <a:r>
              <a:rPr lang="en-GB" b="0" baseline="0" dirty="0"/>
              <a:t> un </a:t>
            </a:r>
            <a:r>
              <a:rPr lang="en-GB" b="0" baseline="0" dirty="0" err="1"/>
              <a:t>día</a:t>
            </a:r>
            <a:r>
              <a:rPr lang="en-GB" b="0" baseline="0" dirty="0"/>
              <a:t>’ (‘but one day’) and will then need to use the ‘-é’ ending to refer to completed actions on a particular day.</a:t>
            </a:r>
          </a:p>
          <a:p>
            <a:pPr marL="228600" indent="-228600">
              <a:buAutoNum type="arabicPeriod"/>
            </a:pPr>
            <a:r>
              <a:rPr lang="en-GB" b="0" baseline="0" dirty="0"/>
              <a:t>The other student will be listening and complete his/her grid. The left hand column is completed first, then the right hand one.</a:t>
            </a:r>
          </a:p>
          <a:p>
            <a:pPr marL="228600" indent="-228600">
              <a:buAutoNum type="arabicPeriod"/>
            </a:pPr>
            <a:r>
              <a:rPr lang="en-GB" b="0" baseline="0" dirty="0"/>
              <a:t>Students then swap roles.</a:t>
            </a:r>
          </a:p>
          <a:p>
            <a:pPr marL="228600" indent="-228600">
              <a:buAutoNum type="arabicPeriod"/>
            </a:pPr>
            <a:r>
              <a:rPr lang="en-GB" b="0" baseline="0" dirty="0"/>
              <a:t>Once the students have completed their grids, they can check their answers (comparing the completed grid with the prompt cards to see if the English is the same).</a:t>
            </a:r>
          </a:p>
          <a:p>
            <a:pPr marL="228600" indent="-228600">
              <a:buAutoNum type="arabicPeriod"/>
            </a:pPr>
            <a:endParaRPr lang="en-GB" b="0" baseline="0" dirty="0"/>
          </a:p>
          <a:p>
            <a:pPr marL="0" indent="0">
              <a:buNone/>
            </a:pPr>
            <a:r>
              <a:rPr lang="en-GB" b="1" baseline="0" dirty="0"/>
              <a:t>Note: </a:t>
            </a:r>
            <a:r>
              <a:rPr lang="en-GB" b="0" baseline="0" dirty="0"/>
              <a:t>this activity is designed slightly differently from some oral production activities in NCELP resources. This is more of a narration style activity where the same tense is used to talk about multiple events within the same time frame, rather than requiring an active choice between tenses for every sentence given.</a:t>
            </a:r>
          </a:p>
          <a:p>
            <a:endParaRPr lang="en-GB" dirty="0"/>
          </a:p>
          <a:p>
            <a:r>
              <a:rPr lang="en-GB" b="1" dirty="0"/>
              <a:t>Frequency of unknown words</a:t>
            </a:r>
            <a:r>
              <a:rPr lang="en-GB" b="1" baseline="0" dirty="0"/>
              <a:t>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tabla</a:t>
            </a:r>
            <a:r>
              <a:rPr lang="en-GB" baseline="0" dirty="0"/>
              <a:t> [</a:t>
            </a:r>
            <a:r>
              <a:rPr lang="en-GB" baseline="0"/>
              <a:t>2139]; </a:t>
            </a:r>
            <a:r>
              <a:rPr lang="en-GB" b="0" baseline="0"/>
              <a:t>cliente [1062]</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087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a:t>
            </a:r>
            <a:r>
              <a:rPr lang="en-GB" b="1" baseline="0" dirty="0"/>
              <a:t> A cards – do not display during the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3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Person</a:t>
            </a:r>
            <a:r>
              <a:rPr lang="en-GB" b="1" baseline="0"/>
              <a:t> B cards – do not display during the activity</a:t>
            </a:r>
            <a:endParaRPr lang="en-GB" b="1"/>
          </a:p>
          <a:p>
            <a:endParaRPr lang="en-GB"/>
          </a:p>
        </p:txBody>
      </p:sp>
      <p:sp>
        <p:nvSpPr>
          <p:cNvPr id="4" name="Slide Number Placeholder 3"/>
          <p:cNvSpPr>
            <a:spLocks noGrp="1"/>
          </p:cNvSpPr>
          <p:nvPr>
            <p:ph type="sldNum" sz="quarter" idx="10"/>
          </p:nvPr>
        </p:nvSpPr>
        <p:spPr/>
        <p:txBody>
          <a:bodyPr/>
          <a:lstStyle/>
          <a:p>
            <a:fld id="{40874AEE-1A25-4136-8E4F-6D0770505075}" type="slidenum">
              <a:rPr lang="en-GB" smtClean="0"/>
              <a:t>14</a:t>
            </a:fld>
            <a:endParaRPr lang="en-GB"/>
          </a:p>
        </p:txBody>
      </p:sp>
    </p:spTree>
    <p:extLst>
      <p:ext uri="{BB962C8B-B14F-4D97-AF65-F5344CB8AC3E}">
        <p14:creationId xmlns:p14="http://schemas.microsoft.com/office/powerpoint/2010/main" val="2653805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a:t>
            </a:r>
            <a:r>
              <a:rPr lang="en-GB" b="1" baseline="0"/>
              <a: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408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FEEDBACK SLIDE – display after the activity</a:t>
            </a:r>
            <a:endParaRPr lang="en-GB" b="1" baseline="0" dirty="0"/>
          </a:p>
          <a:p>
            <a:r>
              <a:rPr lang="en-GB" b="0" baseline="0" dirty="0"/>
              <a:t>This slide can be used to give feedback on the language used by Student A in the activity. It displays the original prompt and the language that should have been used.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4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FEEDBACK SLIDE – display after the activity</a:t>
            </a:r>
            <a:endParaRPr lang="en-GB" b="1" baseline="0" dirty="0"/>
          </a:p>
          <a:p>
            <a:r>
              <a:rPr lang="en-GB" b="0" baseline="0" dirty="0"/>
              <a:t>This slide can be used to give feedback on the language used by Student B in the activity. It displays the original prompt and the language that should have been used.</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74AEE-1A25-4136-8E4F-6D07705050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665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aseline="0" dirty="0" err="1"/>
              <a:t>ar</a:t>
            </a:r>
            <a:r>
              <a:rPr lang="en-GB" baseline="0" dirty="0"/>
              <a:t> verbs in 2</a:t>
            </a:r>
            <a:r>
              <a:rPr lang="en-GB" baseline="30000" dirty="0"/>
              <a:t>nd</a:t>
            </a:r>
            <a:r>
              <a:rPr lang="en-GB" baseline="0" dirty="0"/>
              <a:t> and 3</a:t>
            </a:r>
            <a:r>
              <a:rPr lang="en-GB" baseline="30000" dirty="0"/>
              <a:t>rd</a:t>
            </a:r>
            <a:r>
              <a:rPr lang="en-GB" baseline="0" dirty="0"/>
              <a:t> person singular imperfect (-aba, -abas)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ar</a:t>
            </a:r>
            <a:r>
              <a:rPr lang="en-GB" baseline="0" dirty="0"/>
              <a:t> verbs in 1</a:t>
            </a:r>
            <a:r>
              <a:rPr lang="en-GB" baseline="30000" dirty="0"/>
              <a:t>st</a:t>
            </a:r>
            <a:r>
              <a:rPr lang="en-GB" baseline="0" dirty="0"/>
              <a:t> person singular imperfect (-aba)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SSCs [r] and [</a:t>
            </a:r>
            <a:r>
              <a:rPr lang="en-GB" baseline="0" dirty="0" err="1"/>
              <a:t>rr</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introduced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dirty="0"/>
              <a:t>hace² [26]; entregar [626]; contestar [669]; firmar [1056]; proyecto [379]; universidad [387]; empresa [315]; carrera [481]; negocio [688];  jefe [726]; reunión [947]; oficina [1072]; vez [59]; profesional [682]; por³ [15]</a:t>
            </a:r>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440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Vocabulaire</a:t>
            </a:r>
            <a:r>
              <a:rPr lang="en-US" b="1" dirty="0"/>
              <a:t>: </a:t>
            </a:r>
            <a:r>
              <a:rPr lang="en-US" b="0" dirty="0"/>
              <a:t>Whole class choral activity</a:t>
            </a:r>
          </a:p>
          <a:p>
            <a:br>
              <a:rPr lang="en-US" b="1" dirty="0"/>
            </a:br>
            <a:r>
              <a:rPr lang="en-US" b="1" dirty="0"/>
              <a:t>Timing: </a:t>
            </a:r>
            <a:r>
              <a:rPr lang="en-US" b="0" dirty="0"/>
              <a:t>a few seconds</a:t>
            </a:r>
            <a:br>
              <a:rPr lang="en-US" dirty="0"/>
            </a:br>
            <a:br>
              <a:rPr lang="en-US" dirty="0"/>
            </a:br>
            <a:r>
              <a:rPr lang="en-US" b="1" dirty="0"/>
              <a:t>Aim</a:t>
            </a:r>
            <a:r>
              <a:rPr lang="en-US" dirty="0"/>
              <a:t>: to </a:t>
            </a:r>
            <a:r>
              <a:rPr lang="en-US" dirty="0" err="1"/>
              <a:t>practise</a:t>
            </a:r>
            <a:r>
              <a:rPr lang="en-US" dirty="0"/>
              <a:t> productive (oral) recall of three words within a given time. This is slide 1/5.</a:t>
            </a:r>
          </a:p>
          <a:p>
            <a:endParaRPr lang="en-US" dirty="0"/>
          </a:p>
          <a:p>
            <a:r>
              <a:rPr lang="en-US" b="1" dirty="0"/>
              <a:t>Procedure:</a:t>
            </a:r>
          </a:p>
          <a:p>
            <a:pPr marL="0" indent="0">
              <a:buFont typeface="+mj-lt"/>
              <a:buNone/>
            </a:pPr>
            <a:r>
              <a:rPr lang="en-US" dirty="0"/>
              <a:t>1.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954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1/2</a:t>
            </a:r>
          </a:p>
          <a:p>
            <a:endParaRPr lang="en-US" b="1" dirty="0"/>
          </a:p>
          <a:p>
            <a:r>
              <a:rPr lang="en-US" b="1" dirty="0"/>
              <a:t>Timing: </a:t>
            </a:r>
            <a:r>
              <a:rPr lang="en-US" b="0" dirty="0"/>
              <a:t>5 mins</a:t>
            </a:r>
          </a:p>
          <a:p>
            <a:endParaRPr lang="en-US" b="1" dirty="0"/>
          </a:p>
          <a:p>
            <a:r>
              <a:rPr lang="en-GB" b="1" dirty="0"/>
              <a:t>Aim: </a:t>
            </a:r>
            <a:r>
              <a:rPr lang="en-GB" b="0" dirty="0"/>
              <a:t>to apply SSC knowledge of [r] and [</a:t>
            </a:r>
            <a:r>
              <a:rPr lang="en-GB" b="0" dirty="0" err="1"/>
              <a:t>rr</a:t>
            </a:r>
            <a:r>
              <a:rPr lang="en-GB" b="0" dirty="0"/>
              <a:t>] to known and unknown words in transcription.</a:t>
            </a:r>
            <a:br>
              <a:rPr lang="en-GB" b="0" dirty="0"/>
            </a:br>
            <a:br>
              <a:rPr lang="en-GB" dirty="0"/>
            </a:br>
            <a:r>
              <a:rPr lang="en-GB" b="1" dirty="0"/>
              <a:t>Procedure:</a:t>
            </a:r>
            <a:br>
              <a:rPr lang="en-GB" dirty="0"/>
            </a:br>
            <a:r>
              <a:rPr lang="en-GB" dirty="0"/>
              <a:t>1. Partner A turns away from the board.</a:t>
            </a:r>
          </a:p>
          <a:p>
            <a:r>
              <a:rPr lang="en-GB" dirty="0"/>
              <a:t>2. Click to reveal four pairs of words, which Partner B reads aloud. These are similar</a:t>
            </a:r>
            <a:r>
              <a:rPr lang="en-GB" baseline="0" dirty="0"/>
              <a:t> sounding words, even if not always true minimal pairs.</a:t>
            </a:r>
            <a:endParaRPr lang="en-GB" dirty="0"/>
          </a:p>
          <a:p>
            <a:r>
              <a:rPr lang="en-GB" dirty="0"/>
              <a:t>3. Partner A transcribes all words.</a:t>
            </a:r>
          </a:p>
          <a:p>
            <a:r>
              <a:rPr lang="en-GB" dirty="0"/>
              <a:t>4. Then turns back to check answers.</a:t>
            </a:r>
          </a:p>
          <a:p>
            <a:r>
              <a:rPr lang="en-GB" dirty="0"/>
              <a:t>5. Words that were previously taught in the SOW</a:t>
            </a:r>
            <a:r>
              <a:rPr lang="en-GB" baseline="0" dirty="0"/>
              <a:t> have a question mark covering the English meanings. Click again to reveal each meaning.</a:t>
            </a:r>
            <a:endParaRPr lang="en-GB" dirty="0"/>
          </a:p>
          <a:p>
            <a:endParaRPr lang="en-GB" dirty="0"/>
          </a:p>
          <a:p>
            <a:r>
              <a:rPr lang="en-GB" b="1" dirty="0"/>
              <a:t>Note: </a:t>
            </a:r>
            <a:r>
              <a:rPr lang="en-GB" dirty="0"/>
              <a:t>lesson 2 will go into more detail on the pronunciation of [r] in different positions of the word.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(1 is the most frequent word in Spanish): </a:t>
            </a:r>
            <a:br>
              <a:rPr lang="en-GB" baseline="0" dirty="0"/>
            </a:br>
            <a:r>
              <a:rPr lang="en-GB" baseline="0" dirty="0" err="1"/>
              <a:t>ahorrar</a:t>
            </a:r>
            <a:r>
              <a:rPr lang="en-GB" baseline="0" dirty="0"/>
              <a:t> [3169]; horror [2630]; carro [1857]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946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a:t>Slide 2/5</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925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a:t>Slide 3/5</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883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a:t>Slide 4/5</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36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a:t>Slide 5/5</a:t>
            </a:r>
          </a:p>
          <a:p>
            <a:endParaRPr lang="en-US" b="0"/>
          </a:p>
          <a:p>
            <a:r>
              <a:rPr lang="en-US" b="0"/>
              <a:t>Note: in lesson 1, ‘principio’ and ‘final’ were covered as individual</a:t>
            </a:r>
            <a:r>
              <a:rPr lang="en-US" b="0" baseline="0"/>
              <a:t> words. Here, they are revisited as phrases, as these uses of the words were also covered in earlier resources.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898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1 minute</a:t>
            </a:r>
          </a:p>
          <a:p>
            <a:endParaRPr lang="en-GB" b="1" baseline="0" dirty="0"/>
          </a:p>
          <a:p>
            <a:r>
              <a:rPr lang="en-GB" b="1" baseline="0" dirty="0"/>
              <a:t>Aim: </a:t>
            </a:r>
            <a:r>
              <a:rPr lang="en-GB" b="0" baseline="0" dirty="0"/>
              <a:t>to recap rules on the pronunciation of [r] in Spanish</a:t>
            </a:r>
            <a:endParaRPr lang="en-GB" b="1" baseline="0" dirty="0"/>
          </a:p>
          <a:p>
            <a:endParaRPr lang="en-GB" b="1" baseline="0" dirty="0"/>
          </a:p>
          <a:p>
            <a:r>
              <a:rPr lang="en-GB" b="1" baseline="0" dirty="0"/>
              <a:t>Procedure:</a:t>
            </a:r>
          </a:p>
          <a:p>
            <a:pPr marL="0" indent="0">
              <a:buFont typeface="+mj-lt"/>
              <a:buNone/>
            </a:pPr>
            <a:r>
              <a:rPr lang="en-US" dirty="0"/>
              <a:t>1. Click to present the information.</a:t>
            </a:r>
          </a:p>
          <a:p>
            <a:pPr marL="0" indent="0">
              <a:buFont typeface="+mj-lt"/>
              <a:buNone/>
            </a:pPr>
            <a:r>
              <a:rPr lang="en-US" dirty="0"/>
              <a:t>2. Click to listen and elicit repetition from students.</a:t>
            </a:r>
            <a:endParaRPr lang="en-GB" b="1" baseline="0" dirty="0"/>
          </a:p>
          <a:p>
            <a:endParaRPr lang="en-GB" b="1" baseline="0" dirty="0"/>
          </a:p>
          <a:p>
            <a:r>
              <a:rPr lang="en-GB" b="1" baseline="0" dirty="0"/>
              <a:t>Notes: </a:t>
            </a:r>
            <a:r>
              <a:rPr lang="en-GB" baseline="0" dirty="0"/>
              <a:t>The RAE’s </a:t>
            </a:r>
            <a:r>
              <a:rPr lang="en-GB" i="1" baseline="0" dirty="0" err="1"/>
              <a:t>Diccionario</a:t>
            </a:r>
            <a:r>
              <a:rPr lang="en-GB" i="1" baseline="0" dirty="0"/>
              <a:t> </a:t>
            </a:r>
            <a:r>
              <a:rPr lang="en-GB" i="1" baseline="0" dirty="0" err="1"/>
              <a:t>panhispánico</a:t>
            </a:r>
            <a:r>
              <a:rPr lang="en-GB" i="1" baseline="0" dirty="0"/>
              <a:t> de </a:t>
            </a:r>
            <a:r>
              <a:rPr lang="en-GB" i="1" baseline="0" dirty="0" err="1"/>
              <a:t>dudas</a:t>
            </a:r>
            <a:r>
              <a:rPr lang="en-GB" i="1" baseline="0" dirty="0"/>
              <a:t> </a:t>
            </a:r>
            <a:r>
              <a:rPr lang="en-GB" i="0" baseline="0" dirty="0"/>
              <a:t>states that “</a:t>
            </a:r>
            <a:r>
              <a:rPr lang="en-GB" b="0" i="0" baseline="0" dirty="0"/>
              <a:t>e</a:t>
            </a:r>
            <a:r>
              <a:rPr lang="es-ES" sz="1200" b="0" i="0" kern="1200" dirty="0">
                <a:solidFill>
                  <a:schemeClr val="tx1"/>
                </a:solidFill>
                <a:effectLst/>
                <a:latin typeface="+mn-lt"/>
                <a:ea typeface="+mn-ea"/>
                <a:cs typeface="+mn-cs"/>
              </a:rPr>
              <a:t>n posición inicial de palabra</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o precedida de las consonantes </a:t>
            </a:r>
            <a:r>
              <a:rPr lang="es-ES" sz="1200" b="0" i="1" kern="1200" dirty="0">
                <a:solidFill>
                  <a:schemeClr val="tx1"/>
                </a:solidFill>
                <a:effectLst/>
                <a:latin typeface="+mn-lt"/>
                <a:ea typeface="+mn-ea"/>
                <a:cs typeface="+mn-cs"/>
              </a:rPr>
              <a:t>n, l</a:t>
            </a:r>
            <a:r>
              <a:rPr lang="es-ES" sz="1200" b="0" i="0" kern="1200" dirty="0">
                <a:solidFill>
                  <a:schemeClr val="tx1"/>
                </a:solidFill>
                <a:effectLst/>
                <a:latin typeface="+mn-lt"/>
                <a:ea typeface="+mn-ea"/>
                <a:cs typeface="+mn-cs"/>
              </a:rPr>
              <a:t> o </a:t>
            </a:r>
            <a:r>
              <a:rPr lang="es-ES" sz="1200" b="0" i="1" kern="1200" dirty="0">
                <a:solidFill>
                  <a:schemeClr val="tx1"/>
                </a:solidFill>
                <a:effectLst/>
                <a:latin typeface="+mn-lt"/>
                <a:ea typeface="+mn-ea"/>
                <a:cs typeface="+mn-cs"/>
              </a:rPr>
              <a:t>s</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reto, inri, alrededor, israelí)</a:t>
            </a:r>
            <a:r>
              <a:rPr lang="es-ES" sz="1200" b="0" i="0" kern="1200" dirty="0">
                <a:solidFill>
                  <a:schemeClr val="tx1"/>
                </a:solidFill>
                <a:effectLst/>
                <a:latin typeface="+mn-lt"/>
                <a:ea typeface="+mn-ea"/>
                <a:cs typeface="+mn-cs"/>
              </a:rPr>
              <a:t>, [la erre] representa el sonido apicoalveolar vibrante múltiple /</a:t>
            </a:r>
            <a:r>
              <a:rPr lang="es-ES" sz="1200" b="0" i="0" kern="1200" dirty="0" err="1">
                <a:solidFill>
                  <a:schemeClr val="tx1"/>
                </a:solidFill>
                <a:effectLst/>
                <a:latin typeface="+mn-lt"/>
                <a:ea typeface="+mn-ea"/>
                <a:cs typeface="+mn-cs"/>
              </a:rPr>
              <a:t>rr</a:t>
            </a:r>
            <a:r>
              <a:rPr lang="es-ES" sz="1200" b="0" i="0" kern="1200" dirty="0">
                <a:solidFill>
                  <a:schemeClr val="tx1"/>
                </a:solidFill>
                <a:effectLst/>
                <a:latin typeface="+mn-lt"/>
                <a:ea typeface="+mn-ea"/>
                <a:cs typeface="+mn-cs"/>
              </a:rPr>
              <a:t>/. </a:t>
            </a:r>
            <a:r>
              <a:rPr lang="en-GB" dirty="0">
                <a:hlinkClick r:id="rId3"/>
              </a:rPr>
              <a:t>https://www.rae.es/dpd/r</a:t>
            </a:r>
            <a:r>
              <a:rPr lang="en-GB" dirty="0"/>
              <a:t>  </a:t>
            </a:r>
          </a:p>
          <a:p>
            <a:endParaRPr lang="en-GB" dirty="0"/>
          </a:p>
          <a:p>
            <a:r>
              <a:rPr lang="en-GB" dirty="0"/>
              <a:t>At</a:t>
            </a:r>
            <a:r>
              <a:rPr lang="en-GB" baseline="0" dirty="0"/>
              <a:t> the end of a word, ‘r’ may be rolled for emphasis but the RAE states that:</a:t>
            </a:r>
          </a:p>
          <a:p>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“En posición final de sílaba o de palabra, la </a:t>
            </a:r>
            <a:r>
              <a:rPr lang="es-ES" sz="1200" b="0" i="1" kern="1200" dirty="0">
                <a:solidFill>
                  <a:schemeClr val="tx1"/>
                </a:solidFill>
                <a:effectLst/>
                <a:latin typeface="+mn-lt"/>
                <a:ea typeface="+mn-ea"/>
                <a:cs typeface="+mn-cs"/>
              </a:rPr>
              <a:t>r</a:t>
            </a:r>
            <a:r>
              <a:rPr lang="es-ES" sz="1200" b="0" i="0" kern="1200" dirty="0">
                <a:solidFill>
                  <a:schemeClr val="tx1"/>
                </a:solidFill>
                <a:effectLst/>
                <a:latin typeface="+mn-lt"/>
                <a:ea typeface="+mn-ea"/>
                <a:cs typeface="+mn-cs"/>
              </a:rPr>
              <a:t> se pronuncia como vibrante simple, a no ser que, por énfasis, el hablante la haga vibrante múltiple: </a:t>
            </a:r>
            <a:r>
              <a:rPr lang="es-ES" sz="1200" b="0" i="1" kern="1200" dirty="0">
                <a:solidFill>
                  <a:schemeClr val="tx1"/>
                </a:solidFill>
                <a:effectLst/>
                <a:latin typeface="+mn-lt"/>
                <a:ea typeface="+mn-ea"/>
                <a:cs typeface="+mn-cs"/>
              </a:rPr>
              <a:t>¡Qué arte tienes!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ké</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árrte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tiénes</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Quiero comer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kiéro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comérr</a:t>
            </a:r>
            <a:r>
              <a:rPr lang="es-ES"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737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Phonics game (pairwork)</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6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to practise producing [-r-] and [r-] in the oral modality</a:t>
            </a:r>
            <a:endParaRPr lang="en-GB" sz="1200" b="1"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Printer-friendly version of these cards available</a:t>
            </a:r>
            <a:r>
              <a:rPr lang="en-GB" sz="1200" b="0" kern="1200" baseline="0" dirty="0">
                <a:solidFill>
                  <a:schemeClr val="tx1"/>
                </a:solidFill>
                <a:effectLst/>
                <a:latin typeface="+mn-lt"/>
                <a:ea typeface="+mn-ea"/>
                <a:cs typeface="+mn-cs"/>
              </a:rPr>
              <a:t> in Word document. </a:t>
            </a:r>
          </a:p>
          <a:p>
            <a:endParaRPr lang="en-GB" sz="1200" b="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dirty="0">
                <a:solidFill>
                  <a:schemeClr val="tx1"/>
                </a:solidFill>
                <a:effectLst/>
                <a:latin typeface="+mn-lt"/>
                <a:ea typeface="+mn-ea"/>
                <a:cs typeface="+mn-cs"/>
              </a:rPr>
              <a:t>Start with all cards face down. </a:t>
            </a:r>
          </a:p>
          <a:p>
            <a:pPr marL="228600" indent="-228600">
              <a:buAutoNum type="arabicPeriod"/>
            </a:pPr>
            <a:r>
              <a:rPr lang="en-GB" sz="1200" b="0" kern="1200" dirty="0">
                <a:solidFill>
                  <a:schemeClr val="tx1"/>
                </a:solidFill>
                <a:effectLst/>
                <a:latin typeface="+mn-lt"/>
                <a:ea typeface="+mn-ea"/>
                <a:cs typeface="+mn-cs"/>
              </a:rPr>
              <a:t>Student A and B take turns to turn over one card at a time. </a:t>
            </a:r>
          </a:p>
          <a:p>
            <a:pPr marL="228600" indent="-228600">
              <a:buAutoNum type="arabicPeriod"/>
            </a:pPr>
            <a:r>
              <a:rPr lang="en-GB" sz="1200" b="0" kern="1200" dirty="0">
                <a:solidFill>
                  <a:schemeClr val="tx1"/>
                </a:solidFill>
                <a:effectLst/>
                <a:latin typeface="+mn-lt"/>
                <a:ea typeface="+mn-ea"/>
                <a:cs typeface="+mn-cs"/>
              </a:rPr>
              <a:t>The student turning over says the word aloud each time they turn one over. </a:t>
            </a:r>
          </a:p>
          <a:p>
            <a:pPr marL="228600" indent="-228600">
              <a:buAutoNum type="arabicPeriod"/>
            </a:pPr>
            <a:r>
              <a:rPr lang="en-GB" sz="1200" b="0" kern="1200" dirty="0">
                <a:solidFill>
                  <a:schemeClr val="tx1"/>
                </a:solidFill>
                <a:effectLst/>
                <a:latin typeface="+mn-lt"/>
                <a:ea typeface="+mn-ea"/>
                <a:cs typeface="+mn-cs"/>
              </a:rPr>
              <a:t>S/he then puts the card into one of two piles:</a:t>
            </a:r>
            <a:r>
              <a:rPr lang="en-GB" sz="1200" b="0" kern="1200" baseline="0" dirty="0">
                <a:solidFill>
                  <a:schemeClr val="tx1"/>
                </a:solidFill>
                <a:effectLst/>
                <a:latin typeface="+mn-lt"/>
                <a:ea typeface="+mn-ea"/>
                <a:cs typeface="+mn-cs"/>
              </a:rPr>
              <a:t> [-r-] and [r-] (there are 7 cards for each SSC).</a:t>
            </a:r>
          </a:p>
          <a:p>
            <a:pPr marL="228600" indent="-228600">
              <a:buAutoNum type="arabicPeriod"/>
            </a:pPr>
            <a:r>
              <a:rPr lang="en-GB" sz="1200" b="0" kern="1200" dirty="0">
                <a:solidFill>
                  <a:schemeClr val="tx1"/>
                </a:solidFill>
                <a:effectLst/>
                <a:latin typeface="+mn-lt"/>
                <a:ea typeface="+mn-ea"/>
                <a:cs typeface="+mn-cs"/>
              </a:rPr>
              <a:t>There</a:t>
            </a:r>
            <a:r>
              <a:rPr lang="en-GB" sz="1200" b="0" kern="1200" baseline="0" dirty="0">
                <a:solidFill>
                  <a:schemeClr val="tx1"/>
                </a:solidFill>
                <a:effectLst/>
                <a:latin typeface="+mn-lt"/>
                <a:ea typeface="+mn-ea"/>
                <a:cs typeface="+mn-cs"/>
              </a:rPr>
              <a:t> is only one pile for each SSC (it is a shared pile, that both the students put the card into). </a:t>
            </a:r>
            <a:r>
              <a:rPr lang="en-GB" sz="1200" b="0" kern="1200" dirty="0">
                <a:solidFill>
                  <a:schemeClr val="tx1"/>
                </a:solidFill>
                <a:effectLst/>
                <a:latin typeface="+mn-lt"/>
                <a:ea typeface="+mn-ea"/>
                <a:cs typeface="+mn-cs"/>
              </a:rPr>
              <a:t>The student who adds the </a:t>
            </a:r>
            <a:r>
              <a:rPr lang="en-GB" sz="1200" b="1" kern="1200" dirty="0">
                <a:solidFill>
                  <a:schemeClr val="tx1"/>
                </a:solidFill>
                <a:effectLst/>
                <a:latin typeface="+mn-lt"/>
                <a:ea typeface="+mn-ea"/>
                <a:cs typeface="+mn-cs"/>
              </a:rPr>
              <a:t>6</a:t>
            </a:r>
            <a:r>
              <a:rPr lang="en-GB" sz="1200" b="1" kern="1200" baseline="30000" dirty="0">
                <a:solidFill>
                  <a:schemeClr val="tx1"/>
                </a:solidFill>
                <a:effectLst/>
                <a:latin typeface="+mn-lt"/>
                <a:ea typeface="+mn-ea"/>
                <a:cs typeface="+mn-cs"/>
              </a:rPr>
              <a:t>th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card</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in any category wins! </a:t>
            </a:r>
          </a:p>
          <a:p>
            <a:pPr marL="228600" indent="-228600">
              <a:buAutoNum type="arabicPeriod"/>
            </a:pPr>
            <a:r>
              <a:rPr lang="en-GB" sz="1200" b="0" kern="1200" dirty="0">
                <a:solidFill>
                  <a:schemeClr val="tx1"/>
                </a:solidFill>
                <a:effectLst/>
                <a:latin typeface="+mn-lt"/>
                <a:ea typeface="+mn-ea"/>
                <a:cs typeface="+mn-cs"/>
              </a:rPr>
              <a:t>Students could be asked the meaning of the revisited vocabulary at the end of the activity.</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0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Vocabulary practice slides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i="0" dirty="0"/>
              <a:t>4 minutes</a:t>
            </a:r>
          </a:p>
          <a:p>
            <a:pPr marL="0" lvl="0" indent="0" algn="l" rtl="0">
              <a:spcBef>
                <a:spcPts val="0"/>
              </a:spcBef>
              <a:spcAft>
                <a:spcPts val="0"/>
              </a:spcAft>
              <a:buNone/>
            </a:pPr>
            <a:endParaRPr b="0" i="0" dirty="0"/>
          </a:p>
          <a:p>
            <a:pPr marL="0" lvl="0" indent="0" algn="l" rtl="0">
              <a:spcBef>
                <a:spcPts val="0"/>
              </a:spcBef>
              <a:spcAft>
                <a:spcPts val="0"/>
              </a:spcAft>
              <a:buNone/>
            </a:pPr>
            <a:r>
              <a:rPr lang="en-GB" b="1" i="0" dirty="0"/>
              <a:t>Aim: </a:t>
            </a:r>
            <a:r>
              <a:rPr lang="en-GB" b="0" i="0" dirty="0"/>
              <a:t>to introduce and embed this week’s new vocabulary.</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a:t>
            </a:r>
            <a:r>
              <a:rPr lang="en-GB" dirty="0"/>
              <a:t>Pupils either work by themselves or in pairs, reading out the words and recapping their English meaning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2. Then the teacher removes the English words or pictures (one by one) and they try to recall the English orally (chorally), looking at the Spanish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3. Then the Spanish meanings are removed (one by one) and they to recall them orally (again, chorally), looking at the English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4. Further rounds of learning can be facilitated by one pupil turning away from the board, and his/her partner asking him/her the meanings (‘¿</a:t>
            </a:r>
            <a:r>
              <a:rPr lang="en-GB" dirty="0" err="1"/>
              <a:t>Cómo</a:t>
            </a:r>
            <a:r>
              <a:rPr lang="en-GB" dirty="0"/>
              <a:t> se dice X </a:t>
            </a:r>
            <a:r>
              <a:rPr lang="en-GB" dirty="0" err="1"/>
              <a:t>en</a:t>
            </a:r>
            <a:r>
              <a:rPr lang="en-GB" dirty="0"/>
              <a:t> </a:t>
            </a:r>
            <a:r>
              <a:rPr lang="en-GB" dirty="0" err="1"/>
              <a:t>español</a:t>
            </a:r>
            <a:r>
              <a:rPr lang="en-GB" dirty="0"/>
              <a:t>?’).  This activity can work from L2 -&gt; L1 or L1 -&gt; L2.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Image (free to use) by Christian Dorn from </a:t>
            </a:r>
            <a:r>
              <a:rPr lang="en-GB" dirty="0" err="1"/>
              <a:t>Pixabay</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92" name="Google Shape;2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62593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Aims:</a:t>
            </a:r>
          </a:p>
          <a:p>
            <a:pPr marL="285750" indent="-285750">
              <a:buAutoNum type="romanLcParenR"/>
            </a:pPr>
            <a:r>
              <a:rPr lang="en-US" b="0" dirty="0"/>
              <a:t>to recap</a:t>
            </a:r>
            <a:r>
              <a:rPr lang="en-GB" b="0" baseline="0" dirty="0"/>
              <a:t> the use of the imperfect tense for –</a:t>
            </a:r>
            <a:r>
              <a:rPr lang="en-GB" b="0" baseline="0" dirty="0" err="1"/>
              <a:t>ar</a:t>
            </a:r>
            <a:r>
              <a:rPr lang="en-GB" b="0" baseline="0" dirty="0"/>
              <a:t> verbs in the 1</a:t>
            </a:r>
            <a:r>
              <a:rPr lang="en-GB" b="0" baseline="30000" dirty="0"/>
              <a:t>st</a:t>
            </a:r>
            <a:r>
              <a:rPr lang="en-GB" b="0" baseline="0" dirty="0"/>
              <a:t> person singular (introduced in the previous lesson)</a:t>
            </a:r>
          </a:p>
          <a:p>
            <a:pPr marL="285750" indent="-285750">
              <a:buAutoNum type="romanLcParenR"/>
            </a:pPr>
            <a:r>
              <a:rPr lang="en-GB" sz="1200" b="0" kern="1200" baseline="0" dirty="0">
                <a:solidFill>
                  <a:schemeClr val="tx1"/>
                </a:solidFill>
                <a:effectLst/>
                <a:latin typeface="+mn-lt"/>
                <a:ea typeface="+mn-ea"/>
                <a:cs typeface="+mn-cs"/>
              </a:rPr>
              <a:t>to introduce the 2</a:t>
            </a:r>
            <a:r>
              <a:rPr lang="en-GB" sz="1200" b="0" kern="1200" baseline="30000" dirty="0">
                <a:solidFill>
                  <a:schemeClr val="tx1"/>
                </a:solidFill>
                <a:effectLst/>
                <a:latin typeface="+mn-lt"/>
                <a:ea typeface="+mn-ea"/>
                <a:cs typeface="+mn-cs"/>
              </a:rPr>
              <a:t>nd</a:t>
            </a:r>
            <a:r>
              <a:rPr lang="en-GB" sz="1200" b="0" kern="1200" baseline="0" dirty="0">
                <a:solidFill>
                  <a:schemeClr val="tx1"/>
                </a:solidFill>
                <a:effectLst/>
                <a:latin typeface="+mn-lt"/>
                <a:ea typeface="+mn-ea"/>
                <a:cs typeface="+mn-cs"/>
              </a:rPr>
              <a:t> person and 3</a:t>
            </a:r>
            <a:r>
              <a:rPr lang="en-GB" sz="1200" b="0" kern="1200" baseline="30000" dirty="0">
                <a:solidFill>
                  <a:schemeClr val="tx1"/>
                </a:solidFill>
                <a:effectLst/>
                <a:latin typeface="+mn-lt"/>
                <a:ea typeface="+mn-ea"/>
                <a:cs typeface="+mn-cs"/>
              </a:rPr>
              <a:t>rd</a:t>
            </a:r>
            <a:r>
              <a:rPr lang="en-GB" sz="1200" b="0" kern="1200" baseline="0" dirty="0">
                <a:solidFill>
                  <a:schemeClr val="tx1"/>
                </a:solidFill>
                <a:effectLst/>
                <a:latin typeface="+mn-lt"/>
                <a:ea typeface="+mn-ea"/>
                <a:cs typeface="+mn-cs"/>
              </a:rPr>
              <a:t> person singular forms of the imperfect tense</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Go</a:t>
            </a:r>
            <a:r>
              <a:rPr lang="en-US" b="0" baseline="0" dirty="0"/>
              <a:t> through the grammar explanation with students, revealing each new sentence on a mouse click.</a:t>
            </a:r>
          </a:p>
          <a:p>
            <a:pPr marL="0" indent="0">
              <a:buNone/>
            </a:pPr>
            <a:endParaRPr lang="en-US" sz="1200" b="0" kern="1200" baseline="0" dirty="0">
              <a:solidFill>
                <a:schemeClr val="tx1"/>
              </a:solidFill>
              <a:effectLst/>
              <a:latin typeface="+mn-lt"/>
              <a:ea typeface="+mn-ea"/>
              <a:cs typeface="+mn-cs"/>
            </a:endParaRPr>
          </a:p>
          <a:p>
            <a:pPr marL="0" indent="0">
              <a:buNone/>
            </a:pPr>
            <a:r>
              <a:rPr lang="en-US" sz="1200" b="1" kern="1200" baseline="0">
                <a:solidFill>
                  <a:schemeClr val="tx1"/>
                </a:solidFill>
                <a:effectLst/>
                <a:latin typeface="+mn-lt"/>
                <a:ea typeface="+mn-ea"/>
                <a:cs typeface="+mn-cs"/>
              </a:rPr>
              <a:t>Notes:</a:t>
            </a:r>
          </a:p>
          <a:p>
            <a:pPr marL="0" indent="0">
              <a:buNone/>
            </a:pPr>
            <a:r>
              <a:rPr lang="en-US" sz="1200" b="0" kern="1200" baseline="0">
                <a:solidFill>
                  <a:schemeClr val="tx1"/>
                </a:solidFill>
                <a:effectLst/>
                <a:latin typeface="+mn-lt"/>
                <a:ea typeface="+mn-ea"/>
                <a:cs typeface="+mn-cs"/>
              </a:rPr>
              <a:t>See the notes under slide 6 for information about the imperfect tense in the GCSE subject content.</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37841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the</a:t>
            </a:r>
            <a:r>
              <a:rPr lang="en-GB" sz="1200" b="0" kern="1200" baseline="0" dirty="0">
                <a:solidFill>
                  <a:schemeClr val="tx1"/>
                </a:solidFill>
                <a:effectLst/>
                <a:latin typeface="+mn-lt"/>
                <a:ea typeface="+mn-ea"/>
                <a:cs typeface="+mn-cs"/>
              </a:rPr>
              <a:t> use of ‘de’ between nouns</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Timing: </a:t>
            </a:r>
            <a:r>
              <a:rPr lang="en-GB" b="0" noProof="0" dirty="0"/>
              <a:t>6 minutes</a:t>
            </a:r>
          </a:p>
          <a:p>
            <a:endParaRPr lang="en-GB" b="1" noProof="0" dirty="0"/>
          </a:p>
          <a:p>
            <a:r>
              <a:rPr lang="en-GB" b="1" noProof="0" dirty="0"/>
              <a:t>Aim:</a:t>
            </a:r>
            <a:r>
              <a:rPr lang="en-GB" b="1" baseline="0" noProof="0" dirty="0"/>
              <a:t> </a:t>
            </a:r>
            <a:r>
              <a:rPr lang="en-GB" b="0" noProof="0" dirty="0"/>
              <a:t>to understand the difference between –</a:t>
            </a:r>
            <a:r>
              <a:rPr lang="en-GB" b="0" noProof="0" dirty="0" err="1"/>
              <a:t>ar</a:t>
            </a:r>
            <a:r>
              <a:rPr lang="en-GB" b="0" baseline="0" noProof="0" dirty="0"/>
              <a:t> verbs in the 2nd person imperfect (-abas) and 3rd person imperfect (-aba)</a:t>
            </a:r>
          </a:p>
          <a:p>
            <a:endParaRPr lang="en-GB" b="1" noProof="0" dirty="0"/>
          </a:p>
          <a:p>
            <a:r>
              <a:rPr lang="en-GB" b="1" noProof="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Students read each sentence and decide whether the verb refers to the ‘you’ or ‘s/he’.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Click to reveal one</a:t>
            </a:r>
            <a:r>
              <a:rPr lang="en-GB" baseline="0" noProof="0" dirty="0"/>
              <a:t> more line of instructions.</a:t>
            </a:r>
            <a:endParaRPr lang="en-GB"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Students write the underlined phrases in English. Pay attention to the use of ‘de’ and</a:t>
            </a:r>
            <a:r>
              <a:rPr lang="en-GB" b="0" baseline="0" noProof="0" dirty="0"/>
              <a:t> the order of the nouns, which is different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 </a:t>
            </a:r>
            <a:r>
              <a:rPr lang="en-GB" b="0" baseline="0" noProof="0" dirty="0"/>
              <a:t>higher-achieving groups may be able to complete both parts of the activity as they go. In this case, the animations can be amended so that both parts of the activity appear at the same </a:t>
            </a:r>
            <a:r>
              <a:rPr lang="en-GB" b="0" baseline="0" noProof="0"/>
              <a:t>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a:t>trabajador [924]</a:t>
            </a:r>
            <a:endParaRPr lang="en-GB" b="0" noProof="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077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dirty="0"/>
              <a:t>Slide 2/2</a:t>
            </a:r>
          </a:p>
          <a:p>
            <a:endParaRPr lang="en-GB" sz="1200" b="1" dirty="0"/>
          </a:p>
          <a:p>
            <a:r>
              <a:rPr lang="en-GB" b="1" baseline="0" dirty="0"/>
              <a:t>Frequency of unknown words (1 is the most frequent word in Spanish): </a:t>
            </a:r>
          </a:p>
          <a:p>
            <a:r>
              <a:rPr lang="en-GB" sz="1200" b="0" dirty="0" err="1"/>
              <a:t>coro</a:t>
            </a:r>
            <a:r>
              <a:rPr lang="en-GB" sz="1200" b="0" dirty="0"/>
              <a:t> [2683]; </a:t>
            </a:r>
            <a:r>
              <a:rPr lang="en-GB" sz="1200" b="0" dirty="0" err="1"/>
              <a:t>toro</a:t>
            </a:r>
            <a:r>
              <a:rPr lang="en-GB" sz="1200" b="0" dirty="0"/>
              <a:t> [2280];</a:t>
            </a:r>
            <a:r>
              <a:rPr lang="en-GB" sz="1200" b="0" baseline="0" dirty="0"/>
              <a:t> </a:t>
            </a:r>
            <a:r>
              <a:rPr lang="en-GB" sz="1200" b="0" dirty="0"/>
              <a:t>cero [1731]; </a:t>
            </a:r>
            <a:r>
              <a:rPr lang="en-GB" sz="1200" b="0" dirty="0" err="1"/>
              <a:t>héroe</a:t>
            </a:r>
            <a:r>
              <a:rPr lang="en-GB" sz="1200" b="0" dirty="0"/>
              <a:t> [2242]</a:t>
            </a:r>
          </a:p>
          <a:p>
            <a:endParaRPr lang="en-GB" sz="1200" b="0" dirty="0"/>
          </a:p>
          <a:p>
            <a:r>
              <a:rPr lang="en-GB" sz="1200" b="0" dirty="0"/>
              <a:t>Note: In 2018, only 5.9% of the population attended</a:t>
            </a:r>
            <a:r>
              <a:rPr lang="en-GB" sz="1200" b="0" baseline="0" dirty="0"/>
              <a:t> a bullfight.</a:t>
            </a:r>
            <a:r>
              <a:rPr lang="en-GB" sz="1200" b="0" dirty="0"/>
              <a:t> </a:t>
            </a:r>
          </a:p>
          <a:p>
            <a:r>
              <a:rPr lang="en-GB" sz="1200" b="0" i="0" u="none" kern="1200" dirty="0">
                <a:solidFill>
                  <a:schemeClr val="tx1"/>
                </a:solidFill>
                <a:effectLst/>
                <a:latin typeface="+mn-lt"/>
                <a:ea typeface="+mn-ea"/>
                <a:cs typeface="+mn-cs"/>
              </a:rPr>
              <a:t>https://www.culturaydeporte.gob.es/dam/jcr:1712f192-d59b-427d-bbe0-db0f3e9f716b/encuesta-de-habitos-y-practicas-culturales-2018-2019.pdf%20--%20473</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415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a:t>
            </a:r>
            <a:r>
              <a:rPr lang="en-GB" b="0" baseline="0" dirty="0"/>
              <a:t> the use of subject pronouns</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Go</a:t>
            </a:r>
            <a:r>
              <a:rPr lang="en-US" b="0" baseline="0" dirty="0"/>
              <a:t> through the grammar explanation with students, revealing each new sentence on a mouse </a:t>
            </a:r>
            <a:r>
              <a:rPr lang="en-US" b="0" baseline="0"/>
              <a:t>click.</a:t>
            </a:r>
          </a:p>
          <a:p>
            <a:pPr marL="0" indent="0">
              <a:buNone/>
            </a:pPr>
            <a:endParaRPr lang="en-US" b="0" baseline="0"/>
          </a:p>
          <a:p>
            <a:pPr marL="0" indent="0">
              <a:buNone/>
            </a:pPr>
            <a:r>
              <a:rPr lang="en-US" b="1" baseline="0"/>
              <a:t>Note: </a:t>
            </a:r>
            <a:r>
              <a:rPr lang="en-US" b="0" baseline="0"/>
              <a:t>the callout highlights how sometimes ‘used to’ might only be used once within the same sentence or paragraph in English, in order to avoid repetition. Students won’t be expected to translate into Spanish using the English past simple, as this can be ambiguous (it can require preterite or imperfect), but it may still be useful for students’ language awareness to highlight how in English, ‘used to’ is sometimes just implied. On slides 34 and 35 there are incidental instances of this within two dialogues.</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11785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a:t>
            </a:r>
            <a:r>
              <a:rPr lang="en-US" b="1" baseline="0" dirty="0"/>
              <a:t> </a:t>
            </a:r>
            <a:r>
              <a:rPr lang="en-US" b="0" baseline="0" dirty="0"/>
              <a:t>to understand the subject pronouns (</a:t>
            </a:r>
            <a:r>
              <a:rPr lang="en-US" b="0" baseline="0" dirty="0" err="1"/>
              <a:t>yo</a:t>
            </a:r>
            <a:r>
              <a:rPr lang="en-US" b="0" baseline="0" dirty="0"/>
              <a:t>, </a:t>
            </a:r>
            <a:r>
              <a:rPr lang="en-US" b="0" baseline="0" dirty="0" err="1"/>
              <a:t>él</a:t>
            </a:r>
            <a:r>
              <a:rPr lang="en-US" b="0" baseline="0" dirty="0"/>
              <a:t>, </a:t>
            </a:r>
            <a:r>
              <a:rPr lang="en-US" b="0" baseline="0" dirty="0" err="1"/>
              <a:t>ella</a:t>
            </a:r>
            <a:r>
              <a:rPr lang="en-US" b="0" baseline="0" dirty="0"/>
              <a:t>) and link them to the vocabulary in the sentences</a:t>
            </a:r>
            <a:endParaRPr lang="en-US" b="1" dirty="0"/>
          </a:p>
          <a:p>
            <a:endParaRPr lang="en-US" b="1" dirty="0"/>
          </a:p>
          <a:p>
            <a:r>
              <a:rPr lang="en-US" b="1" dirty="0"/>
              <a:t>Procedure:</a:t>
            </a:r>
          </a:p>
          <a:p>
            <a:pPr marL="228600" lvl="0" indent="-228600" algn="l" rtl="0">
              <a:spcBef>
                <a:spcPts val="0"/>
              </a:spcBef>
              <a:spcAft>
                <a:spcPts val="0"/>
              </a:spcAft>
              <a:buAutoNum type="arabicPeriod"/>
            </a:pPr>
            <a:r>
              <a:rPr lang="en-GB" dirty="0"/>
              <a:t>Explain to students that each sentence</a:t>
            </a:r>
            <a:r>
              <a:rPr lang="en-GB" baseline="0" dirty="0"/>
              <a:t> that they hear will have two questions that follow it. They will probably need to listen a couple of times to answer them both.</a:t>
            </a:r>
          </a:p>
          <a:p>
            <a:pPr marL="228600" lvl="0" indent="-228600" algn="l" rtl="0">
              <a:spcBef>
                <a:spcPts val="0"/>
              </a:spcBef>
              <a:spcAft>
                <a:spcPts val="0"/>
              </a:spcAft>
              <a:buAutoNum type="arabicPeriod"/>
            </a:pPr>
            <a:r>
              <a:rPr lang="en-GB" baseline="0" dirty="0"/>
              <a:t>Play the audio at least twice.</a:t>
            </a:r>
          </a:p>
          <a:p>
            <a:pPr marL="228600" lvl="0" indent="-228600" algn="l" rtl="0">
              <a:spcBef>
                <a:spcPts val="0"/>
              </a:spcBef>
              <a:spcAft>
                <a:spcPts val="0"/>
              </a:spcAft>
              <a:buAutoNum type="arabicPeriod"/>
            </a:pPr>
            <a:r>
              <a:rPr lang="en-GB" baseline="0" dirty="0"/>
              <a:t>Check understanding of the sentences and give feedback.</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a:t>
            </a:r>
            <a:r>
              <a:rPr lang="en-GB" dirty="0"/>
              <a:t>:</a:t>
            </a:r>
          </a:p>
          <a:p>
            <a:pPr marL="228600" indent="-228600">
              <a:buAutoNum type="arabicPeriod"/>
            </a:pPr>
            <a:r>
              <a:rPr lang="en-US" b="0" baseline="0" dirty="0" err="1"/>
              <a:t>Yo</a:t>
            </a:r>
            <a:r>
              <a:rPr lang="en-US" b="0" baseline="0" dirty="0"/>
              <a:t> </a:t>
            </a:r>
            <a:r>
              <a:rPr lang="en-US" b="0" baseline="0" dirty="0" err="1"/>
              <a:t>trabajaba</a:t>
            </a:r>
            <a:r>
              <a:rPr lang="en-US" b="0" baseline="0" dirty="0"/>
              <a:t> hasta </a:t>
            </a:r>
            <a:r>
              <a:rPr lang="en-US" b="0" baseline="0" dirty="0" err="1"/>
              <a:t>tarde</a:t>
            </a:r>
            <a:r>
              <a:rPr lang="en-US" b="0" baseline="0" dirty="0"/>
              <a:t>, </a:t>
            </a:r>
            <a:r>
              <a:rPr lang="en-US" b="0" baseline="0" dirty="0" err="1"/>
              <a:t>mientras</a:t>
            </a:r>
            <a:r>
              <a:rPr lang="en-US" b="0" baseline="0" dirty="0"/>
              <a:t> que </a:t>
            </a:r>
            <a:r>
              <a:rPr lang="en-US" b="0" baseline="0" dirty="0" err="1"/>
              <a:t>él</a:t>
            </a:r>
            <a:r>
              <a:rPr lang="en-US" b="0" baseline="0" dirty="0"/>
              <a:t> solo </a:t>
            </a:r>
            <a:r>
              <a:rPr lang="en-US" b="0" baseline="0" dirty="0" err="1"/>
              <a:t>trabajaba</a:t>
            </a:r>
            <a:r>
              <a:rPr lang="en-US" b="0" baseline="0" dirty="0"/>
              <a:t> hasta las </a:t>
            </a:r>
            <a:r>
              <a:rPr lang="en-US" b="0" baseline="0" dirty="0" err="1"/>
              <a:t>cinco</a:t>
            </a:r>
            <a:r>
              <a:rPr lang="en-US" b="0" baseline="0" dirty="0"/>
              <a:t> de la </a:t>
            </a:r>
            <a:r>
              <a:rPr lang="en-US" b="0" baseline="0" dirty="0" err="1"/>
              <a:t>tarde</a:t>
            </a:r>
            <a:r>
              <a:rPr lang="en-US" b="0" baseline="0" dirty="0"/>
              <a:t>.</a:t>
            </a:r>
          </a:p>
          <a:p>
            <a:pPr marL="228600" indent="-228600">
              <a:buAutoNum type="arabicPeriod"/>
            </a:pPr>
            <a:r>
              <a:rPr lang="en-US" b="0" baseline="0" dirty="0"/>
              <a:t>Ella </a:t>
            </a:r>
            <a:r>
              <a:rPr lang="en-US" b="0" baseline="0" dirty="0" err="1"/>
              <a:t>enseñaba</a:t>
            </a:r>
            <a:r>
              <a:rPr lang="en-US" b="0" baseline="0" dirty="0"/>
              <a:t> </a:t>
            </a:r>
            <a:r>
              <a:rPr lang="en-US" b="0" baseline="0" dirty="0" err="1"/>
              <a:t>en</a:t>
            </a:r>
            <a:r>
              <a:rPr lang="en-US" b="0" baseline="0" dirty="0"/>
              <a:t> la </a:t>
            </a:r>
            <a:r>
              <a:rPr lang="en-US" b="0" baseline="0" dirty="0" err="1"/>
              <a:t>universidad</a:t>
            </a:r>
            <a:r>
              <a:rPr lang="en-US" b="0" baseline="0" dirty="0"/>
              <a:t> al </a:t>
            </a:r>
            <a:r>
              <a:rPr lang="en-US" b="0" baseline="0" dirty="0" err="1"/>
              <a:t>mismo</a:t>
            </a:r>
            <a:r>
              <a:rPr lang="en-US" b="0" baseline="0" dirty="0"/>
              <a:t> </a:t>
            </a:r>
            <a:r>
              <a:rPr lang="en-US" b="0" baseline="0" dirty="0" err="1"/>
              <a:t>tiempo</a:t>
            </a:r>
            <a:r>
              <a:rPr lang="en-US" b="0" baseline="0" dirty="0"/>
              <a:t> que </a:t>
            </a:r>
            <a:r>
              <a:rPr lang="en-US" b="0" baseline="0" dirty="0" err="1"/>
              <a:t>yo</a:t>
            </a:r>
            <a:r>
              <a:rPr lang="en-US" b="0" baseline="0" dirty="0"/>
              <a:t> </a:t>
            </a:r>
            <a:r>
              <a:rPr lang="en-US" b="0" baseline="0" dirty="0" err="1"/>
              <a:t>estudiaba</a:t>
            </a:r>
            <a:r>
              <a:rPr lang="en-US" b="0" baseline="0" dirty="0"/>
              <a:t> </a:t>
            </a:r>
            <a:r>
              <a:rPr lang="en-US" b="0" baseline="0" dirty="0" err="1"/>
              <a:t>allí</a:t>
            </a:r>
            <a:r>
              <a:rPr lang="en-US" b="0" baseline="0" dirty="0"/>
              <a:t>.</a:t>
            </a:r>
          </a:p>
          <a:p>
            <a:pPr marL="228600" indent="-228600">
              <a:buAutoNum type="arabicPeriod"/>
            </a:pPr>
            <a:r>
              <a:rPr lang="en-US" b="0" baseline="0" dirty="0" err="1"/>
              <a:t>Hace</a:t>
            </a:r>
            <a:r>
              <a:rPr lang="en-US" b="0" baseline="0" dirty="0"/>
              <a:t> </a:t>
            </a:r>
            <a:r>
              <a:rPr lang="en-US" b="0" baseline="0" dirty="0" err="1"/>
              <a:t>unos</a:t>
            </a:r>
            <a:r>
              <a:rPr lang="en-US" b="0" baseline="0" dirty="0"/>
              <a:t> </a:t>
            </a:r>
            <a:r>
              <a:rPr lang="en-US" b="0" baseline="0" dirty="0" err="1"/>
              <a:t>años</a:t>
            </a:r>
            <a:r>
              <a:rPr lang="en-US" b="0" baseline="0" dirty="0"/>
              <a:t>, </a:t>
            </a:r>
            <a:r>
              <a:rPr lang="en-US" b="0" baseline="0" dirty="0" err="1"/>
              <a:t>cuando</a:t>
            </a:r>
            <a:r>
              <a:rPr lang="en-US" b="0" baseline="0" dirty="0"/>
              <a:t> </a:t>
            </a:r>
            <a:r>
              <a:rPr lang="en-US" b="0" baseline="0" dirty="0" err="1"/>
              <a:t>él</a:t>
            </a:r>
            <a:r>
              <a:rPr lang="en-US" b="0" baseline="0" dirty="0"/>
              <a:t> </a:t>
            </a:r>
            <a:r>
              <a:rPr lang="en-US" b="0" baseline="0" dirty="0" err="1"/>
              <a:t>trabajaba</a:t>
            </a:r>
            <a:r>
              <a:rPr lang="en-US" b="0" baseline="0" dirty="0"/>
              <a:t> </a:t>
            </a:r>
            <a:r>
              <a:rPr lang="en-US" b="0" baseline="0" dirty="0" err="1"/>
              <a:t>en</a:t>
            </a:r>
            <a:r>
              <a:rPr lang="en-US" b="0" baseline="0" dirty="0"/>
              <a:t> la </a:t>
            </a:r>
            <a:r>
              <a:rPr lang="en-US" b="0" baseline="0" dirty="0" err="1"/>
              <a:t>oficina</a:t>
            </a:r>
            <a:r>
              <a:rPr lang="en-US" b="0" baseline="0" dirty="0"/>
              <a:t> </a:t>
            </a:r>
            <a:r>
              <a:rPr lang="en-US" b="0" baseline="0" dirty="0" err="1"/>
              <a:t>en</a:t>
            </a:r>
            <a:r>
              <a:rPr lang="en-US" b="0" baseline="0" dirty="0"/>
              <a:t> la ciudad, </a:t>
            </a:r>
            <a:r>
              <a:rPr lang="en-US" b="0" baseline="0" dirty="0" err="1"/>
              <a:t>ella</a:t>
            </a:r>
            <a:r>
              <a:rPr lang="en-US" b="0" baseline="0" dirty="0"/>
              <a:t> </a:t>
            </a:r>
            <a:r>
              <a:rPr lang="en-US" b="0" baseline="0" dirty="0" err="1"/>
              <a:t>pasaba</a:t>
            </a:r>
            <a:r>
              <a:rPr lang="en-US" b="0" baseline="0" dirty="0"/>
              <a:t> por </a:t>
            </a:r>
            <a:r>
              <a:rPr lang="en-US" b="0" baseline="0" dirty="0" err="1"/>
              <a:t>allí</a:t>
            </a:r>
            <a:r>
              <a:rPr lang="en-US" b="0" baseline="0" dirty="0"/>
              <a:t> </a:t>
            </a:r>
            <a:r>
              <a:rPr lang="en-US" b="0" baseline="0" dirty="0" err="1"/>
              <a:t>cada</a:t>
            </a:r>
            <a:r>
              <a:rPr lang="en-US" b="0" baseline="0" dirty="0"/>
              <a:t> día.</a:t>
            </a:r>
            <a:endParaRPr lang="en-US" b="0" dirty="0"/>
          </a:p>
          <a:p>
            <a:pPr marL="228600" lvl="0" indent="-228600" algn="l" rtl="0">
              <a:spcBef>
                <a:spcPts val="0"/>
              </a:spcBef>
              <a:spcAft>
                <a:spcPts val="0"/>
              </a:spcAft>
              <a:buAutoNum type="arabicPeriod"/>
            </a:pPr>
            <a:endParaRPr lang="en-GB" baseline="0" dirty="0"/>
          </a:p>
          <a:p>
            <a:pPr marL="228600" lvl="0" indent="-228600" algn="l" rtl="0">
              <a:spcBef>
                <a:spcPts val="0"/>
              </a:spcBef>
              <a:spcAft>
                <a:spcPts val="0"/>
              </a:spcAft>
              <a:buAutoNum type="arabicPeriod"/>
            </a:pPr>
            <a:endParaRPr lang="en-GB"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484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a:t>to </a:t>
            </a:r>
            <a:r>
              <a:rPr lang="en-GB" b="0"/>
              <a:t>recap the idiomatic use of ‘dar’ and explain how</a:t>
            </a:r>
            <a:r>
              <a:rPr lang="en-GB" b="0" baseline="0"/>
              <a:t> the presence of an indirect object pronoun can change the translation.</a:t>
            </a:r>
            <a:endParaRPr lang="en-GB" sz="1200" kern="1200" baseline="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endParaRPr lang="en-US" b="1"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731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2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recap the use of ‘</a:t>
            </a:r>
            <a:r>
              <a:rPr lang="en-US" b="0" i="0" baseline="0" dirty="0" err="1"/>
              <a:t>dar</a:t>
            </a:r>
            <a:r>
              <a:rPr lang="en-US" b="0" i="0" baseline="0" dirty="0"/>
              <a:t>’ + noun and how this may </a:t>
            </a:r>
            <a:r>
              <a:rPr lang="en-US" b="0" i="0" baseline="0"/>
              <a:t>be translated with an indirect object pronoun. </a:t>
            </a:r>
            <a:r>
              <a:rPr lang="en-US" b="0" i="0" baseline="0" dirty="0"/>
              <a:t>Examples of this will also appear in the text on slide 28.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indent="0">
              <a:buNone/>
            </a:pPr>
            <a:r>
              <a:rPr lang="en-GB" b="1" baseline="0"/>
              <a:t>Procedure:</a:t>
            </a:r>
            <a:br>
              <a:rPr lang="en-GB" b="1" dirty="0"/>
            </a:br>
            <a:r>
              <a:rPr lang="en-GB" b="0" dirty="0"/>
              <a:t>1. </a:t>
            </a:r>
            <a:r>
              <a:rPr lang="en-US" b="0" dirty="0"/>
              <a:t>The</a:t>
            </a:r>
            <a:r>
              <a:rPr lang="en-US" b="0" baseline="0" dirty="0"/>
              <a:t> teacher reveals each sentence with ‘da’ with students, revealing each new sentence on a mouse click. </a:t>
            </a:r>
          </a:p>
          <a:p>
            <a:pPr marL="0" indent="0">
              <a:buNone/>
            </a:pPr>
            <a:r>
              <a:rPr lang="en-US" b="0" baseline="0" dirty="0"/>
              <a:t>2. Students should be encouraged to volunteer possible answers here. It may help them to first think of the literal translation and then a natural translation in English. </a:t>
            </a:r>
          </a:p>
          <a:p>
            <a:pPr marL="0" indent="0">
              <a:buNone/>
            </a:pPr>
            <a:r>
              <a:rPr lang="en-US" b="0" baseline="0" dirty="0"/>
              <a:t>3. The teacher then asks students how they would say ‘It used </a:t>
            </a:r>
            <a:r>
              <a:rPr lang="en-US" b="0" baseline="0"/>
              <a:t>to make me sad’ </a:t>
            </a:r>
            <a:r>
              <a:rPr lang="en-US" b="0" baseline="0" dirty="0"/>
              <a:t>etc. to </a:t>
            </a:r>
            <a:r>
              <a:rPr lang="en-US" b="0" baseline="0"/>
              <a:t>elicit ‘me daba’ + noun in the imperfect tense.</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787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9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 </a:t>
            </a:r>
            <a:r>
              <a:rPr lang="en-US" b="0" i="0"/>
              <a:t>consolidate understanding </a:t>
            </a:r>
            <a:r>
              <a:rPr lang="en-US" b="0" i="0" dirty="0"/>
              <a:t>of the –</a:t>
            </a:r>
            <a:r>
              <a:rPr lang="en-US" b="0" i="0" dirty="0" err="1"/>
              <a:t>ar</a:t>
            </a:r>
            <a:r>
              <a:rPr lang="en-US" b="0" i="0" dirty="0"/>
              <a:t> verbs in the imperfect</a:t>
            </a:r>
            <a:r>
              <a:rPr lang="en-US" b="0" i="0"/>
              <a:t>, idiomatic use of ‘dar</a:t>
            </a:r>
            <a:r>
              <a:rPr lang="en-US" b="0" i="0" dirty="0"/>
              <a:t>’+ </a:t>
            </a:r>
            <a:r>
              <a:rPr lang="en-US" b="0" i="0"/>
              <a:t>noun and </a:t>
            </a:r>
            <a:r>
              <a:rPr lang="en-US" b="0" i="0" dirty="0"/>
              <a:t>this week’s vocabulary sets.</a:t>
            </a: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indent="0">
              <a:buNone/>
            </a:pPr>
            <a:r>
              <a:rPr lang="en-GB" b="1" baseline="0" dirty="0"/>
              <a:t>Procedure:</a:t>
            </a:r>
            <a:br>
              <a:rPr lang="en-GB" b="1" dirty="0"/>
            </a:br>
            <a:r>
              <a:rPr lang="en-GB" b="0" dirty="0"/>
              <a:t>1. Students read the text in Spanish.</a:t>
            </a:r>
          </a:p>
          <a:p>
            <a:pPr marL="0" indent="0">
              <a:buNone/>
            </a:pPr>
            <a:r>
              <a:rPr lang="en-GB" b="0" dirty="0"/>
              <a:t>2. They fill in the gap in the English parallel text</a:t>
            </a:r>
            <a:r>
              <a:rPr lang="en-GB" b="0" baseline="0" dirty="0"/>
              <a:t> that </a:t>
            </a:r>
            <a:r>
              <a:rPr lang="en-GB" b="0" dirty="0"/>
              <a:t>corresponds with the phrase in bold in the Spanish text. In total there are five gaps</a:t>
            </a:r>
            <a:r>
              <a:rPr lang="en-GB" b="0" baseline="0" dirty="0"/>
              <a:t> to complete.</a:t>
            </a:r>
            <a:endParaRPr lang="en-GB" b="0" dirty="0"/>
          </a:p>
          <a:p>
            <a:pPr marL="0" indent="0">
              <a:buNone/>
            </a:pPr>
            <a:r>
              <a:rPr lang="en-GB" b="0" dirty="0"/>
              <a:t>3. Click to reveal the each answer.</a:t>
            </a:r>
          </a:p>
          <a:p>
            <a:pPr marL="0" indent="0">
              <a:buNone/>
            </a:pPr>
            <a:r>
              <a:rPr lang="en-GB" b="0" dirty="0"/>
              <a:t>4.</a:t>
            </a:r>
            <a:r>
              <a:rPr lang="en-GB" b="0" baseline="0" dirty="0"/>
              <a:t> During feedback, draw students’ attention to the final part of the dialogue. Here, the translation in English uses the past simple (‘made him happy’, ‘made him laugh’). The past simple translation was chosen because ‘used to’ is already used in the same paragraph and it would be unnatural to repeat it twice more. This is just a point of information; students will only be required to understand the imperfect as ‘used to’ in the new GCSE (with the exception of </a:t>
            </a:r>
            <a:r>
              <a:rPr lang="en-GB" b="0" baseline="0" dirty="0" err="1"/>
              <a:t>ser</a:t>
            </a:r>
            <a:r>
              <a:rPr lang="en-GB" b="0" baseline="0" dirty="0"/>
              <a:t>, </a:t>
            </a:r>
            <a:r>
              <a:rPr lang="en-GB" b="0" baseline="0" dirty="0" err="1"/>
              <a:t>tener</a:t>
            </a:r>
            <a:r>
              <a:rPr lang="en-GB" b="0" baseline="0" dirty="0"/>
              <a:t>, and </a:t>
            </a:r>
            <a:r>
              <a:rPr lang="en-GB" b="0" baseline="0" dirty="0" err="1"/>
              <a:t>ver</a:t>
            </a:r>
            <a:r>
              <a:rPr lang="en-GB" b="0" baseline="0" dirty="0"/>
              <a:t>, where the past simple is also used).</a:t>
            </a:r>
          </a:p>
          <a:p>
            <a:pPr marL="0" indent="0">
              <a:buNone/>
            </a:pPr>
            <a:endParaRPr lang="en-GB" b="1" dirty="0"/>
          </a:p>
          <a:p>
            <a:pPr marL="0" indent="0">
              <a:buNone/>
            </a:pPr>
            <a:r>
              <a:rPr lang="en-GB" b="1" dirty="0"/>
              <a:t>Frequency</a:t>
            </a:r>
            <a:r>
              <a:rPr lang="en-GB" b="1" baseline="0" dirty="0"/>
              <a:t> of unknown language:</a:t>
            </a:r>
          </a:p>
          <a:p>
            <a:pPr marL="0" indent="0">
              <a:buNone/>
            </a:pPr>
            <a:r>
              <a:rPr lang="en-GB" b="0" baseline="0" dirty="0" err="1"/>
              <a:t>contar</a:t>
            </a:r>
            <a:r>
              <a:rPr lang="en-GB" b="0" baseline="0" dirty="0"/>
              <a:t> [172] (not previously known as ‘to tell’); </a:t>
            </a:r>
            <a:r>
              <a:rPr lang="en-GB" b="0" baseline="0" dirty="0" err="1"/>
              <a:t>subrayar</a:t>
            </a:r>
            <a:r>
              <a:rPr lang="en-GB" b="0" baseline="0" dirty="0"/>
              <a:t> [2881] (not glossed as this word has been used extensively in task instructions in NCELP </a:t>
            </a:r>
            <a:r>
              <a:rPr lang="en-GB" b="0" baseline="0"/>
              <a:t>resources)</a:t>
            </a:r>
          </a:p>
          <a:p>
            <a:pPr marL="0" indent="0">
              <a:buNone/>
            </a:pPr>
            <a:endParaRPr lang="en-GB" b="0" baseline="0"/>
          </a:p>
          <a:p>
            <a:pPr marL="0" indent="0">
              <a:buNone/>
            </a:pPr>
            <a:r>
              <a:rPr lang="en-GB" b="1" baseline="0"/>
              <a:t>Note: </a:t>
            </a:r>
            <a:r>
              <a:rPr lang="en-GB" b="0" baseline="0"/>
              <a:t>‘contar’ has not previously been used in the imperative but the English equivalent is given upfront.</a:t>
            </a:r>
            <a:endParaRPr lang="en-GB" b="0" dirty="0"/>
          </a:p>
        </p:txBody>
      </p:sp>
      <p:sp>
        <p:nvSpPr>
          <p:cNvPr id="4" name="Slide Number Placeholder 3"/>
          <p:cNvSpPr>
            <a:spLocks noGrp="1"/>
          </p:cNvSpPr>
          <p:nvPr>
            <p:ph type="sldNum" sz="quarter" idx="10"/>
          </p:nvPr>
        </p:nvSpPr>
        <p:spPr/>
        <p:txBody>
          <a:bodyPr/>
          <a:lstStyle/>
          <a:p>
            <a:fld id="{40874AEE-1A25-4136-8E4F-6D0770505075}" type="slidenum">
              <a:rPr lang="en-GB" smtClean="0"/>
              <a:t>34</a:t>
            </a:fld>
            <a:endParaRPr lang="en-GB"/>
          </a:p>
        </p:txBody>
      </p:sp>
    </p:spTree>
    <p:extLst>
      <p:ext uri="{BB962C8B-B14F-4D97-AF65-F5344CB8AC3E}">
        <p14:creationId xmlns:p14="http://schemas.microsoft.com/office/powerpoint/2010/main" val="603994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a:t>to produce (in writing) –</a:t>
            </a:r>
            <a:r>
              <a:rPr lang="en-US" b="0" i="0" dirty="0" err="1"/>
              <a:t>ar</a:t>
            </a:r>
            <a:r>
              <a:rPr lang="en-US" b="0" i="0" dirty="0"/>
              <a:t> verbs in </a:t>
            </a:r>
            <a:r>
              <a:rPr lang="en-US" b="0" i="0"/>
              <a:t>the imperfect</a:t>
            </a:r>
            <a:r>
              <a:rPr lang="en-US" b="0" i="0" baseline="0"/>
              <a:t> and preterite, as well as</a:t>
            </a:r>
            <a:r>
              <a:rPr lang="en-US" b="0" i="0"/>
              <a:t> a range of vocabulary</a:t>
            </a: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indent="0">
              <a:buNone/>
            </a:pPr>
            <a:r>
              <a:rPr lang="en-GB" b="1" baseline="0" dirty="0"/>
              <a:t>Procedure</a:t>
            </a:r>
            <a:br>
              <a:rPr lang="en-GB" b="1" dirty="0"/>
            </a:br>
            <a:r>
              <a:rPr lang="en-GB" b="0" dirty="0"/>
              <a:t>1. Read the text in English.</a:t>
            </a:r>
          </a:p>
          <a:p>
            <a:pPr marL="0" indent="0">
              <a:buNone/>
            </a:pPr>
            <a:r>
              <a:rPr lang="en-GB" b="0" dirty="0"/>
              <a:t>2. Fill in the gap in the Spanish parallel text, corresponding with the phrase in bold in the English text.</a:t>
            </a:r>
          </a:p>
          <a:p>
            <a:pPr marL="0" indent="0">
              <a:buNone/>
            </a:pPr>
            <a:r>
              <a:rPr lang="en-GB" b="0" dirty="0"/>
              <a:t>3. Click to reveal the answers.</a:t>
            </a:r>
          </a:p>
          <a:p>
            <a:pPr marL="0" indent="0">
              <a:buNone/>
            </a:pPr>
            <a:r>
              <a:rPr lang="en-GB" b="0" dirty="0"/>
              <a:t>4. During feedback, highlight the </a:t>
            </a:r>
            <a:r>
              <a:rPr lang="en-GB" b="0"/>
              <a:t>two examples </a:t>
            </a:r>
            <a:r>
              <a:rPr lang="en-GB" b="0" dirty="0"/>
              <a:t>in</a:t>
            </a:r>
            <a:r>
              <a:rPr lang="en-GB" b="0" baseline="0" dirty="0"/>
              <a:t> the text of an instance where the imperfect isn’t translated with ‘used to’ (‘didn’t the situation make you sad?’, ‘I missed my colleagues’). Because we already have the time reference (the time after which Ana left her job), it would sound unnatural </a:t>
            </a:r>
            <a:r>
              <a:rPr lang="en-GB" b="0" baseline="0"/>
              <a:t>to also add ‘</a:t>
            </a:r>
            <a:r>
              <a:rPr lang="en-GB" b="0" baseline="0" dirty="0"/>
              <a:t>used to’.</a:t>
            </a:r>
          </a:p>
          <a:p>
            <a:pPr marL="0" indent="0">
              <a:buNone/>
            </a:pPr>
            <a:endParaRPr lang="en-GB" b="0" dirty="0"/>
          </a:p>
          <a:p>
            <a:pPr marL="0" indent="0">
              <a:buNone/>
            </a:pPr>
            <a:r>
              <a:rPr lang="en-GB" b="1"/>
              <a:t>Frequency</a:t>
            </a:r>
            <a:r>
              <a:rPr lang="en-GB" b="1" baseline="0"/>
              <a:t> </a:t>
            </a:r>
            <a:r>
              <a:rPr lang="en-GB" b="1" baseline="0" dirty="0"/>
              <a:t>of unknown words and cognates:</a:t>
            </a:r>
          </a:p>
          <a:p>
            <a:pPr marL="0" indent="0">
              <a:buNone/>
            </a:pPr>
            <a:r>
              <a:rPr lang="en-GB" b="0" baseline="0" dirty="0" err="1"/>
              <a:t>odiar</a:t>
            </a:r>
            <a:r>
              <a:rPr lang="en-GB" b="0" baseline="0" dirty="0"/>
              <a:t> [2189]</a:t>
            </a:r>
            <a:endParaRPr lang="en-GB" dirty="0"/>
          </a:p>
        </p:txBody>
      </p:sp>
      <p:sp>
        <p:nvSpPr>
          <p:cNvPr id="4" name="Slide Number Placeholder 3"/>
          <p:cNvSpPr>
            <a:spLocks noGrp="1"/>
          </p:cNvSpPr>
          <p:nvPr>
            <p:ph type="sldNum" sz="quarter" idx="10"/>
          </p:nvPr>
        </p:nvSpPr>
        <p:spPr/>
        <p:txBody>
          <a:bodyPr/>
          <a:lstStyle/>
          <a:p>
            <a:fld id="{40874AEE-1A25-4136-8E4F-6D0770505075}" type="slidenum">
              <a:rPr lang="en-GB" smtClean="0"/>
              <a:t>35</a:t>
            </a:fld>
            <a:endParaRPr lang="en-GB"/>
          </a:p>
        </p:txBody>
      </p:sp>
    </p:spTree>
    <p:extLst>
      <p:ext uri="{BB962C8B-B14F-4D97-AF65-F5344CB8AC3E}">
        <p14:creationId xmlns:p14="http://schemas.microsoft.com/office/powerpoint/2010/main" val="966744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You can find the answer sheet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/concern/parent/7w62f992r/</a:t>
            </a:r>
            <a:r>
              <a:rPr lang="en-GB" sz="1200" i="0" dirty="0" err="1">
                <a:latin typeface="+mn-lt"/>
                <a:ea typeface="Calibri"/>
                <a:cs typeface="Calibri"/>
                <a:sym typeface="Calibri"/>
              </a:rPr>
              <a:t>file_sets</a:t>
            </a:r>
            <a:r>
              <a:rPr lang="en-GB" sz="1200" i="0">
                <a:latin typeface="+mn-lt"/>
                <a:ea typeface="Calibri"/>
                <a:cs typeface="Calibri"/>
                <a:sym typeface="Calibri"/>
              </a:rPr>
              <a:t>/c534fq447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11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Timing: </a:t>
            </a:r>
            <a:r>
              <a:rPr lang="en-US" sz="1200" b="0" dirty="0">
                <a:latin typeface="+mn-lt"/>
              </a:rPr>
              <a:t>4 minutes</a:t>
            </a:r>
          </a:p>
          <a:p>
            <a:endParaRPr lang="en-US" sz="1200" b="1" dirty="0">
              <a:latin typeface="+mn-lt"/>
            </a:endParaRPr>
          </a:p>
          <a:p>
            <a:r>
              <a:rPr lang="en-US" sz="1200" b="1" dirty="0">
                <a:latin typeface="+mn-lt"/>
              </a:rPr>
              <a:t>Aims:</a:t>
            </a:r>
          </a:p>
          <a:p>
            <a:pPr marL="228600" indent="-228600">
              <a:buAutoNum type="arabicParenR"/>
            </a:pPr>
            <a:r>
              <a:rPr lang="en-US" sz="1200" b="0" dirty="0">
                <a:latin typeface="+mn-lt"/>
              </a:rPr>
              <a:t>to</a:t>
            </a:r>
            <a:r>
              <a:rPr lang="en-US" sz="1200" b="0" baseline="0" dirty="0">
                <a:latin typeface="+mn-lt"/>
              </a:rPr>
              <a:t> revisit vocabulary in receptive and productive modes</a:t>
            </a:r>
          </a:p>
          <a:p>
            <a:pPr marL="228600" indent="-228600">
              <a:buAutoNum type="arabicParenR"/>
            </a:pPr>
            <a:r>
              <a:rPr lang="en-US" sz="1200" b="0" baseline="0" dirty="0">
                <a:latin typeface="+mn-lt"/>
              </a:rPr>
              <a:t>to recap cultural information from a previous week</a:t>
            </a:r>
            <a:endParaRPr lang="en-US" sz="1200" b="1" dirty="0">
              <a:latin typeface="+mn-lt"/>
            </a:endParaRPr>
          </a:p>
          <a:p>
            <a:endParaRPr lang="en-US" sz="1200" b="1" dirty="0">
              <a:latin typeface="+mn-lt"/>
            </a:endParaRPr>
          </a:p>
          <a:p>
            <a:r>
              <a:rPr lang="en-US" sz="1200" b="1" dirty="0">
                <a:latin typeface="+mn-lt"/>
              </a:rPr>
              <a:t>Procedure:</a:t>
            </a:r>
          </a:p>
          <a:p>
            <a:pPr marL="228600" indent="-228600">
              <a:buAutoNum type="arabicPeriod"/>
            </a:pPr>
            <a:r>
              <a:rPr lang="en-US" sz="1200" b="0" dirty="0">
                <a:latin typeface="+mn-lt"/>
              </a:rPr>
              <a:t>Students work out the meanings of the words of the board (individually or in pairs). Some of these are in English (so</a:t>
            </a:r>
            <a:r>
              <a:rPr lang="en-US" sz="1200" b="0" baseline="0" dirty="0">
                <a:latin typeface="+mn-lt"/>
              </a:rPr>
              <a:t> require L1-&gt;L2 translation) while others are in Spanish (requiring L2-&gt;L1 translation).</a:t>
            </a:r>
            <a:endParaRPr lang="en-US" sz="1200" b="0" dirty="0">
              <a:latin typeface="+mn-lt"/>
            </a:endParaRPr>
          </a:p>
          <a:p>
            <a:pPr marL="228600" indent="-228600">
              <a:buAutoNum type="arabicPeriod"/>
            </a:pPr>
            <a:r>
              <a:rPr lang="en-US" sz="1200" b="0" dirty="0">
                <a:latin typeface="+mn-lt"/>
              </a:rPr>
              <a:t>The teacher asks each student / pair in the class to choose a word to translate and volunteer an answer (or the class can say in chorus).</a:t>
            </a:r>
          </a:p>
          <a:p>
            <a:pPr marL="228600" indent="-228600">
              <a:buAutoNum type="arabicPeriod"/>
            </a:pPr>
            <a:r>
              <a:rPr lang="en-US" sz="1200" b="0" dirty="0">
                <a:latin typeface="+mn-lt"/>
              </a:rPr>
              <a:t>If the answer is correct, click the box to reveal part of the underlying image.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latin typeface="+mn-lt"/>
              </a:rPr>
              <a:t>Students try to work out what the image represents as more of the image is revealed. </a:t>
            </a:r>
            <a:r>
              <a:rPr lang="en-GB" sz="1200" b="1" baseline="0" dirty="0">
                <a:latin typeface="+mn-lt"/>
              </a:rPr>
              <a:t>Answer</a:t>
            </a:r>
            <a:r>
              <a:rPr lang="en-GB" sz="1200" b="0" baseline="0" dirty="0">
                <a:latin typeface="+mn-lt"/>
              </a:rPr>
              <a:t>: Atahualpa</a:t>
            </a:r>
          </a:p>
          <a:p>
            <a:pPr marL="228600" indent="-228600">
              <a:buAutoNum type="arabicPeriod"/>
            </a:pPr>
            <a:r>
              <a:rPr lang="en-GB" sz="1200" b="0" noProof="0" dirty="0">
                <a:latin typeface="+mn-lt"/>
              </a:rPr>
              <a:t>Ask</a:t>
            </a:r>
            <a:r>
              <a:rPr lang="en-GB" sz="1200" b="0" baseline="0" noProof="0" dirty="0">
                <a:latin typeface="+mn-lt"/>
              </a:rPr>
              <a:t> students what they can remember about Atahualpa. </a:t>
            </a:r>
            <a:r>
              <a:rPr lang="en-GB" sz="1200" b="0" kern="1200" baseline="0" noProof="0" dirty="0">
                <a:solidFill>
                  <a:schemeClr val="tx1"/>
                </a:solidFill>
                <a:effectLst/>
                <a:latin typeface="+mn-lt"/>
                <a:ea typeface="+mn-ea"/>
                <a:cs typeface="+mn-cs"/>
              </a:rPr>
              <a:t>Students encountered Atahualpa in 9.2.1.3 of the SOW. This was a week about the history of the Spanish conquest of Peru. Atahualpa was the leader of the Inca empire and was eventually killed by Francisco Pizarro, a leader of the Spanish colonisers. Students might remember that, when given a bible, he threw it on the floor as he didn’t understand what it meant.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75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Vocabulary practice slides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i="0" dirty="0"/>
              <a:t>4 minutes</a:t>
            </a:r>
          </a:p>
          <a:p>
            <a:pPr marL="0" lvl="0" indent="0" algn="l" rtl="0">
              <a:spcBef>
                <a:spcPts val="0"/>
              </a:spcBef>
              <a:spcAft>
                <a:spcPts val="0"/>
              </a:spcAft>
              <a:buNone/>
            </a:pPr>
            <a:endParaRPr b="0" i="0" dirty="0"/>
          </a:p>
          <a:p>
            <a:pPr marL="0" lvl="0" indent="0" algn="l" rtl="0">
              <a:spcBef>
                <a:spcPts val="0"/>
              </a:spcBef>
              <a:spcAft>
                <a:spcPts val="0"/>
              </a:spcAft>
              <a:buNone/>
            </a:pPr>
            <a:r>
              <a:rPr lang="en-GB" b="1" i="0" dirty="0"/>
              <a:t>Aim: </a:t>
            </a:r>
            <a:r>
              <a:rPr lang="en-GB" b="0" i="0" dirty="0"/>
              <a:t>to introduce and embed this week’s new vocabulary.</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a:t>
            </a:r>
            <a:r>
              <a:rPr lang="en-GB" dirty="0"/>
              <a:t>Pupils either work by themselves or in pairs, reading out the words and recapping their English meaning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2. Then the teacher removes the English words or pictures (one by one) and they try to recall the English orally (chorally), looking at the Spanish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3. Then the Spanish meanings are removed (one by one) and they to recall them orally (again, chorally), looking at the English (1 minute)</a:t>
            </a:r>
            <a:endParaRPr dirty="0"/>
          </a:p>
          <a:p>
            <a:pPr marL="0" marR="0" lvl="0" indent="0" algn="l" rtl="0">
              <a:lnSpc>
                <a:spcPct val="100000"/>
              </a:lnSpc>
              <a:spcBef>
                <a:spcPts val="0"/>
              </a:spcBef>
              <a:spcAft>
                <a:spcPts val="0"/>
              </a:spcAft>
              <a:buClr>
                <a:schemeClr val="dk1"/>
              </a:buClr>
              <a:buSzPts val="1200"/>
              <a:buFont typeface="Calibri"/>
              <a:buNone/>
            </a:pPr>
            <a:r>
              <a:rPr lang="en-GB" dirty="0"/>
              <a:t>4. Further rounds of learning can be facilitated by one pupil turning away from the board, and his/her partner asking him/her the meanings (‘¿</a:t>
            </a:r>
            <a:r>
              <a:rPr lang="en-GB" dirty="0" err="1"/>
              <a:t>Cómo</a:t>
            </a:r>
            <a:r>
              <a:rPr lang="en-GB" dirty="0"/>
              <a:t> se dice X </a:t>
            </a:r>
            <a:r>
              <a:rPr lang="en-GB" dirty="0" err="1"/>
              <a:t>en</a:t>
            </a:r>
            <a:r>
              <a:rPr lang="en-GB" dirty="0"/>
              <a:t> </a:t>
            </a:r>
            <a:r>
              <a:rPr lang="en-GB" dirty="0" err="1"/>
              <a:t>español</a:t>
            </a:r>
            <a:r>
              <a:rPr lang="en-GB" dirty="0"/>
              <a:t>?’).  This activity can work from L2 -&gt; L1 or L1 -&gt; L2.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Image (free to use) by Christian Dorn from </a:t>
            </a:r>
            <a:r>
              <a:rPr lang="en-GB" dirty="0" err="1"/>
              <a:t>Pixabay</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92" name="Google Shape;2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a:t>
            </a:r>
            <a:r>
              <a:rPr lang="en-GB" b="0" baseline="0" dirty="0"/>
              <a:t> the use of the preterite and to introduce the imperfect tense.</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Go</a:t>
            </a:r>
            <a:r>
              <a:rPr lang="en-US" b="0" baseline="0" dirty="0"/>
              <a:t> through the grammar explanation with students, revealing each new sentence on a mouse click.</a:t>
            </a:r>
          </a:p>
          <a:p>
            <a:pPr marL="0" indent="0">
              <a:buNone/>
            </a:pPr>
            <a:endParaRPr lang="en-US" sz="1200" b="0" kern="1200" baseline="0" dirty="0">
              <a:solidFill>
                <a:schemeClr val="tx1"/>
              </a:solidFill>
              <a:effectLst/>
              <a:latin typeface="+mn-lt"/>
              <a:ea typeface="+mn-ea"/>
              <a:cs typeface="+mn-cs"/>
            </a:endParaRPr>
          </a:p>
          <a:p>
            <a:pPr marL="0" indent="0">
              <a:buNone/>
            </a:pPr>
            <a:r>
              <a:rPr lang="en-US" sz="1200" b="1" kern="1200" baseline="0" dirty="0">
                <a:solidFill>
                  <a:schemeClr val="tx1"/>
                </a:solidFill>
                <a:effectLst/>
                <a:latin typeface="+mn-lt"/>
                <a:ea typeface="+mn-ea"/>
                <a:cs typeface="+mn-cs"/>
              </a:rPr>
              <a:t>Notes:</a:t>
            </a:r>
          </a:p>
          <a:p>
            <a:pPr marL="228600" indent="-228600">
              <a:buAutoNum type="arabicPeriod"/>
            </a:pPr>
            <a:r>
              <a:rPr lang="en-US" sz="1200" b="0" kern="1200" baseline="0" dirty="0">
                <a:solidFill>
                  <a:schemeClr val="tx1"/>
                </a:solidFill>
                <a:effectLst/>
                <a:latin typeface="+mn-lt"/>
                <a:ea typeface="+mn-ea"/>
                <a:cs typeface="+mn-cs"/>
              </a:rPr>
              <a:t>The new GCSE subject content specifies that, both at foundation and higher tier, the imperfect (as used for regular –</a:t>
            </a:r>
            <a:r>
              <a:rPr lang="en-US" sz="1200" b="0" kern="1200" baseline="0" dirty="0" err="1">
                <a:solidFill>
                  <a:schemeClr val="tx1"/>
                </a:solidFill>
                <a:effectLst/>
                <a:latin typeface="+mn-lt"/>
                <a:ea typeface="+mn-ea"/>
                <a:cs typeface="+mn-cs"/>
              </a:rPr>
              <a:t>ar</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er</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ir</a:t>
            </a:r>
            <a:r>
              <a:rPr lang="en-US" sz="1200" b="0" kern="1200" baseline="0" dirty="0">
                <a:solidFill>
                  <a:schemeClr val="tx1"/>
                </a:solidFill>
                <a:effectLst/>
                <a:latin typeface="+mn-lt"/>
                <a:ea typeface="+mn-ea"/>
                <a:cs typeface="+mn-cs"/>
              </a:rPr>
              <a:t> verbs) is only to be used when the English equivalent is ‘used to’ (not when the English equivalent is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e.g., ‘I </a:t>
            </a:r>
            <a:r>
              <a:rPr lang="en-US" sz="1200" b="0" kern="1200" baseline="0">
                <a:solidFill>
                  <a:schemeClr val="tx1"/>
                </a:solidFill>
                <a:effectLst/>
                <a:latin typeface="+mn-lt"/>
                <a:ea typeface="+mn-ea"/>
                <a:cs typeface="+mn-cs"/>
              </a:rPr>
              <a:t>sent’). </a:t>
            </a:r>
            <a:r>
              <a:rPr lang="en-US" sz="1200" b="0" kern="1200" baseline="0" dirty="0">
                <a:solidFill>
                  <a:schemeClr val="tx1"/>
                </a:solidFill>
                <a:effectLst/>
                <a:latin typeface="+mn-lt"/>
                <a:ea typeface="+mn-ea"/>
                <a:cs typeface="+mn-cs"/>
              </a:rPr>
              <a:t>In English,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and ‘used to’ are often used interchangeably, which can cause difficulty for learners translating from English into Spanish. For example, it may be difficult for these learners to know whether ‘I played football’ should be translated as ‘</a:t>
            </a:r>
            <a:r>
              <a:rPr lang="en-US" sz="1200" b="0" kern="1200" baseline="0" dirty="0" err="1">
                <a:solidFill>
                  <a:schemeClr val="tx1"/>
                </a:solidFill>
                <a:effectLst/>
                <a:latin typeface="+mn-lt"/>
                <a:ea typeface="+mn-ea"/>
                <a:cs typeface="+mn-cs"/>
              </a:rPr>
              <a:t>jugué</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jugaba</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It might only be possible to know this from context or surrounding discourse. We might also use the English ‘would’ when describing past </a:t>
            </a:r>
            <a:r>
              <a:rPr lang="en-US" sz="1200" b="0" kern="1200" baseline="0" dirty="0" err="1">
                <a:solidFill>
                  <a:schemeClr val="tx1"/>
                </a:solidFill>
                <a:effectLst/>
                <a:latin typeface="+mn-lt"/>
                <a:ea typeface="+mn-ea"/>
                <a:cs typeface="+mn-cs"/>
              </a:rPr>
              <a:t>habituality</a:t>
            </a:r>
            <a:r>
              <a:rPr lang="en-US" sz="1200" b="0" kern="1200" baseline="0" dirty="0">
                <a:solidFill>
                  <a:schemeClr val="tx1"/>
                </a:solidFill>
                <a:effectLst/>
                <a:latin typeface="+mn-lt"/>
                <a:ea typeface="+mn-ea"/>
                <a:cs typeface="+mn-cs"/>
              </a:rPr>
              <a:t> (e.g. ‘I would send emails everyday).</a:t>
            </a:r>
          </a:p>
          <a:p>
            <a:pPr marL="228600" indent="-228600">
              <a:buAutoNum type="arabicPeriod"/>
            </a:pPr>
            <a:r>
              <a:rPr lang="en-US" sz="1200" b="0" kern="1200" baseline="0" dirty="0">
                <a:solidFill>
                  <a:schemeClr val="tx1"/>
                </a:solidFill>
                <a:effectLst/>
                <a:latin typeface="+mn-lt"/>
                <a:ea typeface="+mn-ea"/>
                <a:cs typeface="+mn-cs"/>
              </a:rPr>
              <a:t>There are </a:t>
            </a:r>
            <a:r>
              <a:rPr lang="en-US" sz="1200" b="0" kern="1200" baseline="0">
                <a:solidFill>
                  <a:schemeClr val="tx1"/>
                </a:solidFill>
                <a:effectLst/>
                <a:latin typeface="+mn-lt"/>
                <a:ea typeface="+mn-ea"/>
                <a:cs typeface="+mn-cs"/>
              </a:rPr>
              <a:t>several highly frequent verbs </a:t>
            </a:r>
            <a:r>
              <a:rPr lang="en-US" sz="1200" b="0" kern="1200" baseline="0" dirty="0">
                <a:solidFill>
                  <a:schemeClr val="tx1"/>
                </a:solidFill>
                <a:effectLst/>
                <a:latin typeface="+mn-lt"/>
                <a:ea typeface="+mn-ea"/>
                <a:cs typeface="+mn-cs"/>
              </a:rPr>
              <a:t>in the new GCSE where an additional translation is used for the imperfect. For example, ‘era’ is translated both was ‘was’ and as ‘used to be’. For this reason, in the resource we tell students that they will ‘usually’ meet the imperfect as ‘used </a:t>
            </a:r>
            <a:r>
              <a:rPr lang="en-US" sz="1200" b="0" kern="1200" baseline="0">
                <a:solidFill>
                  <a:schemeClr val="tx1"/>
                </a:solidFill>
                <a:effectLst/>
                <a:latin typeface="+mn-lt"/>
                <a:ea typeface="+mn-ea"/>
                <a:cs typeface="+mn-cs"/>
              </a:rPr>
              <a:t>to’ (rather than ‘always’).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9414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6 minutes</a:t>
            </a:r>
            <a:endParaRPr lang="en-GB" b="0" dirty="0"/>
          </a:p>
          <a:p>
            <a:endParaRPr lang="en-GB" dirty="0"/>
          </a:p>
          <a:p>
            <a:r>
              <a:rPr lang="en-GB" b="1" dirty="0"/>
              <a:t>Aims:</a:t>
            </a:r>
            <a:r>
              <a:rPr lang="en-GB" b="0" dirty="0"/>
              <a:t> </a:t>
            </a:r>
          </a:p>
          <a:p>
            <a:pPr marL="285750" indent="-285750">
              <a:buAutoNum type="romanLcParenR"/>
            </a:pPr>
            <a:r>
              <a:rPr lang="en-GB" b="0" dirty="0"/>
              <a:t>to practise differentiating between the</a:t>
            </a:r>
            <a:r>
              <a:rPr lang="en-GB" b="0" baseline="0" dirty="0"/>
              <a:t> preterite and imperfect in 1</a:t>
            </a:r>
            <a:r>
              <a:rPr lang="en-GB" b="0" baseline="30000" dirty="0"/>
              <a:t>st</a:t>
            </a:r>
            <a:r>
              <a:rPr lang="en-GB" b="0" baseline="0" dirty="0"/>
              <a:t> person singular –</a:t>
            </a:r>
            <a:r>
              <a:rPr lang="en-GB" b="0" baseline="0" dirty="0" err="1"/>
              <a:t>ar</a:t>
            </a:r>
            <a:r>
              <a:rPr lang="en-GB" b="0" baseline="0" dirty="0"/>
              <a:t> verbs.</a:t>
            </a:r>
          </a:p>
          <a:p>
            <a:pPr marL="285750" indent="-285750">
              <a:buAutoNum type="romanLcParenR"/>
            </a:pPr>
            <a:r>
              <a:rPr lang="en-GB" b="0" baseline="0" dirty="0"/>
              <a:t>to understand the new and revisited vocabulary in the sentences.</a:t>
            </a:r>
            <a:endParaRPr lang="en-GB" b="1" dirty="0"/>
          </a:p>
          <a:p>
            <a:endParaRPr lang="en-GB" dirty="0"/>
          </a:p>
          <a:p>
            <a:r>
              <a:rPr lang="en-GB" b="1" dirty="0"/>
              <a:t>Procedure:</a:t>
            </a:r>
          </a:p>
          <a:p>
            <a:pPr marL="228600" indent="-228600">
              <a:buAutoNum type="arabicPeriod"/>
            </a:pPr>
            <a:r>
              <a:rPr lang="en-GB" b="0" baseline="0" dirty="0"/>
              <a:t>Go through the context and instructions with students. Check their understanding by eliciting an oral translation in English.</a:t>
            </a:r>
          </a:p>
          <a:p>
            <a:pPr marL="228600" indent="-228600">
              <a:buAutoNum type="arabicPeriod"/>
            </a:pPr>
            <a:r>
              <a:rPr lang="en-GB" b="0" baseline="0" dirty="0"/>
              <a:t>Students write 1-6 in their books.</a:t>
            </a:r>
          </a:p>
          <a:p>
            <a:pPr marL="228600" indent="-228600">
              <a:buAutoNum type="arabicPeriod"/>
            </a:pPr>
            <a:r>
              <a:rPr lang="en-GB" b="0" baseline="0" dirty="0"/>
              <a:t>Students read the sentences. All sentences have an –</a:t>
            </a:r>
            <a:r>
              <a:rPr lang="en-GB" b="0" baseline="0" dirty="0" err="1"/>
              <a:t>ar</a:t>
            </a:r>
            <a:r>
              <a:rPr lang="en-GB" b="0" baseline="0" dirty="0"/>
              <a:t> verb, either with the –é ending (preterite) or –aba ending (imperfect). </a:t>
            </a:r>
          </a:p>
          <a:p>
            <a:pPr marL="228600" indent="-228600">
              <a:buAutoNum type="arabicPeriod"/>
            </a:pPr>
            <a:r>
              <a:rPr lang="en-GB" b="0" baseline="0" dirty="0"/>
              <a:t>For each item, students write ‘happened once’ or ‘used to happen’. They also write the most appropriate temporal adverb for the tense.</a:t>
            </a:r>
          </a:p>
          <a:p>
            <a:pPr marL="0" indent="0">
              <a:buNone/>
            </a:pPr>
            <a:endParaRPr lang="en-GB" dirty="0"/>
          </a:p>
          <a:p>
            <a:r>
              <a:rPr lang="en-GB" b="1" dirty="0"/>
              <a:t>Notes</a:t>
            </a:r>
            <a:r>
              <a:rPr lang="en-GB" b="1"/>
              <a:t>: </a:t>
            </a:r>
          </a:p>
          <a:p>
            <a:r>
              <a:rPr lang="en-GB" b="0"/>
              <a:t>1. It</a:t>
            </a:r>
            <a:r>
              <a:rPr lang="en-GB" b="0" baseline="0"/>
              <a:t> </a:t>
            </a:r>
            <a:r>
              <a:rPr lang="en-GB" b="0" baseline="0" dirty="0"/>
              <a:t>should be noted that these time markers can be used with a range of tenses and that context will determine which tense </a:t>
            </a:r>
            <a:r>
              <a:rPr lang="en-GB" b="0" baseline="0"/>
              <a:t>is most suitable. </a:t>
            </a:r>
            <a:r>
              <a:rPr lang="en-GB" b="0" baseline="0" dirty="0"/>
              <a:t>For example, ‘yesterday’ is typically associated with completed events but it is possible (when using the imperfect for an ongoing event) to say, for example, ‘Ayer </a:t>
            </a:r>
            <a:r>
              <a:rPr lang="en-GB" b="0" baseline="0" dirty="0" err="1"/>
              <a:t>limpiaba</a:t>
            </a:r>
            <a:r>
              <a:rPr lang="en-GB" b="0" baseline="0" dirty="0"/>
              <a:t> mi </a:t>
            </a:r>
            <a:r>
              <a:rPr lang="en-GB" b="0" baseline="0" dirty="0" err="1"/>
              <a:t>habitación</a:t>
            </a:r>
            <a:r>
              <a:rPr lang="en-GB" b="0" baseline="0" dirty="0"/>
              <a:t> </a:t>
            </a:r>
            <a:r>
              <a:rPr lang="en-GB" b="0" baseline="0" dirty="0" err="1"/>
              <a:t>cuando</a:t>
            </a:r>
            <a:r>
              <a:rPr lang="en-GB" b="0" baseline="0"/>
              <a:t>…’. This use of the imperfect (as an alternative to the imperfect continuous) is not covered in this lesson.</a:t>
            </a:r>
            <a:endParaRPr lang="en-GB" b="0" baseline="0" dirty="0"/>
          </a:p>
          <a:p>
            <a:r>
              <a:rPr lang="en-GB" b="0" baseline="0"/>
              <a:t>2. It </a:t>
            </a:r>
            <a:r>
              <a:rPr lang="en-GB" b="0" baseline="0" dirty="0"/>
              <a:t>is possible to say either ‘</a:t>
            </a:r>
            <a:r>
              <a:rPr lang="en-GB" b="0" baseline="0" dirty="0" err="1"/>
              <a:t>contestar</a:t>
            </a:r>
            <a:r>
              <a:rPr lang="en-GB" b="0" baseline="0" dirty="0"/>
              <a:t> al </a:t>
            </a:r>
            <a:r>
              <a:rPr lang="en-GB" b="0" baseline="0" dirty="0" err="1"/>
              <a:t>teléfono</a:t>
            </a:r>
            <a:r>
              <a:rPr lang="en-GB" b="0" baseline="0" dirty="0"/>
              <a:t>’ or ‘</a:t>
            </a:r>
            <a:r>
              <a:rPr lang="en-GB" b="0" baseline="0" dirty="0" err="1"/>
              <a:t>contestar</a:t>
            </a:r>
            <a:r>
              <a:rPr lang="en-GB" b="0" baseline="0" dirty="0"/>
              <a:t> el </a:t>
            </a:r>
            <a:r>
              <a:rPr lang="en-GB" b="0" baseline="0" dirty="0" err="1"/>
              <a:t>teléfono</a:t>
            </a:r>
            <a:r>
              <a:rPr lang="en-GB" b="0" baseline="0" dirty="0"/>
              <a:t>’. We use </a:t>
            </a:r>
            <a:r>
              <a:rPr lang="en-GB" b="0" baseline="0"/>
              <a:t>the second in this resource </a:t>
            </a:r>
            <a:r>
              <a:rPr lang="en-GB" b="0" baseline="0" dirty="0"/>
              <a:t>as it is more similar to the </a:t>
            </a:r>
            <a:r>
              <a:rPr lang="en-GB" b="0" baseline="0"/>
              <a:t>English.</a:t>
            </a:r>
          </a:p>
          <a:p>
            <a:r>
              <a:rPr lang="en-GB" b="0" baseline="0"/>
              <a:t>On this, the </a:t>
            </a:r>
            <a:r>
              <a:rPr lang="en-GB" sz="1200" b="0" i="0" kern="1200">
                <a:solidFill>
                  <a:schemeClr val="tx1"/>
                </a:solidFill>
                <a:effectLst/>
                <a:latin typeface="+mn-lt"/>
                <a:ea typeface="+mn-ea"/>
                <a:cs typeface="+mn-cs"/>
              </a:rPr>
              <a:t>diccionario panhispánico de dudas states the</a:t>
            </a:r>
            <a:r>
              <a:rPr lang="en-GB" sz="1200" b="0" i="0" kern="1200" baseline="0">
                <a:solidFill>
                  <a:schemeClr val="tx1"/>
                </a:solidFill>
                <a:effectLst/>
                <a:latin typeface="+mn-lt"/>
                <a:ea typeface="+mn-ea"/>
                <a:cs typeface="+mn-cs"/>
              </a:rPr>
              <a:t> following: </a:t>
            </a:r>
            <a:r>
              <a:rPr lang="es-ES" sz="1200" b="0" i="0" kern="1200">
                <a:solidFill>
                  <a:schemeClr val="tx1"/>
                </a:solidFill>
                <a:effectLst/>
                <a:latin typeface="+mn-lt"/>
                <a:ea typeface="+mn-ea"/>
                <a:cs typeface="+mn-cs"/>
              </a:rPr>
              <a:t>Cuando significa ‘dar respuesta a la pregunta, llamada o comunicación de alguien’, puede construirse con complemento directo o con un complemento precedido de la preposición </a:t>
            </a:r>
            <a:r>
              <a:rPr lang="es-ES" sz="1200" b="0" i="1" kern="1200">
                <a:solidFill>
                  <a:schemeClr val="tx1"/>
                </a:solidFill>
                <a:effectLst/>
                <a:latin typeface="+mn-lt"/>
                <a:ea typeface="+mn-ea"/>
                <a:cs typeface="+mn-cs"/>
              </a:rPr>
              <a:t>a: «Jamás contestó las preguntas que hacían sobre su vida»</a:t>
            </a:r>
            <a:r>
              <a:rPr lang="es-ES" sz="1200" b="0" i="0" kern="1200">
                <a:solidFill>
                  <a:schemeClr val="tx1"/>
                </a:solidFill>
                <a:effectLst/>
                <a:latin typeface="+mn-lt"/>
                <a:ea typeface="+mn-ea"/>
                <a:cs typeface="+mn-cs"/>
              </a:rPr>
              <a:t> (Azuela </a:t>
            </a:r>
            <a:r>
              <a:rPr lang="es-ES" sz="1200" b="0" i="1" kern="1200">
                <a:solidFill>
                  <a:schemeClr val="tx1"/>
                </a:solidFill>
                <a:effectLst/>
                <a:latin typeface="+mn-lt"/>
                <a:ea typeface="+mn-ea"/>
                <a:cs typeface="+mn-cs"/>
              </a:rPr>
              <a:t>Casa</a:t>
            </a:r>
            <a:r>
              <a:rPr lang="es-ES" sz="1200" b="0" i="0" kern="1200">
                <a:solidFill>
                  <a:schemeClr val="tx1"/>
                </a:solidFill>
                <a:effectLst/>
                <a:latin typeface="+mn-lt"/>
                <a:ea typeface="+mn-ea"/>
                <a:cs typeface="+mn-cs"/>
              </a:rPr>
              <a:t> [Méx. 1983]); </a:t>
            </a:r>
            <a:r>
              <a:rPr lang="es-ES" sz="1200" b="0" i="1" kern="1200">
                <a:solidFill>
                  <a:schemeClr val="tx1"/>
                </a:solidFill>
                <a:effectLst/>
                <a:latin typeface="+mn-lt"/>
                <a:ea typeface="+mn-ea"/>
                <a:cs typeface="+mn-cs"/>
              </a:rPr>
              <a:t>«El procesado contestó a sus preguntas»</a:t>
            </a:r>
            <a:r>
              <a:rPr lang="es-ES" sz="1200" b="0" i="0" kern="1200">
                <a:solidFill>
                  <a:schemeClr val="tx1"/>
                </a:solidFill>
                <a:effectLst/>
                <a:latin typeface="+mn-lt"/>
                <a:ea typeface="+mn-ea"/>
                <a:cs typeface="+mn-cs"/>
              </a:rPr>
              <a:t> (</a:t>
            </a:r>
            <a:r>
              <a:rPr lang="es-ES" sz="1200" b="0" i="1" kern="1200">
                <a:solidFill>
                  <a:schemeClr val="tx1"/>
                </a:solidFill>
                <a:effectLst/>
                <a:latin typeface="+mn-lt"/>
                <a:ea typeface="+mn-ea"/>
                <a:cs typeface="+mn-cs"/>
              </a:rPr>
              <a:t>País</a:t>
            </a:r>
            <a:r>
              <a:rPr lang="es-ES" sz="1200" b="0" i="0" kern="1200">
                <a:solidFill>
                  <a:schemeClr val="tx1"/>
                </a:solidFill>
                <a:effectLst/>
                <a:latin typeface="+mn-lt"/>
                <a:ea typeface="+mn-ea"/>
                <a:cs typeface="+mn-cs"/>
              </a:rPr>
              <a:t> [Esp.] 3.6.97); </a:t>
            </a:r>
            <a:r>
              <a:rPr lang="es-ES" sz="1200" b="0" i="1" kern="1200">
                <a:solidFill>
                  <a:schemeClr val="tx1"/>
                </a:solidFill>
                <a:effectLst/>
                <a:latin typeface="+mn-lt"/>
                <a:ea typeface="+mn-ea"/>
                <a:cs typeface="+mn-cs"/>
              </a:rPr>
              <a:t>«La gerencia del Wyndham no contestó las llamadas de este diario»</a:t>
            </a:r>
            <a:r>
              <a:rPr lang="es-ES" sz="1200" b="0" i="0" kern="1200">
                <a:solidFill>
                  <a:schemeClr val="tx1"/>
                </a:solidFill>
                <a:effectLst/>
                <a:latin typeface="+mn-lt"/>
                <a:ea typeface="+mn-ea"/>
                <a:cs typeface="+mn-cs"/>
              </a:rPr>
              <a:t> (</a:t>
            </a:r>
            <a:r>
              <a:rPr lang="es-ES" sz="1200" b="0" i="1" kern="1200">
                <a:solidFill>
                  <a:schemeClr val="tx1"/>
                </a:solidFill>
                <a:effectLst/>
                <a:latin typeface="+mn-lt"/>
                <a:ea typeface="+mn-ea"/>
                <a:cs typeface="+mn-cs"/>
              </a:rPr>
              <a:t>NDía</a:t>
            </a:r>
            <a:r>
              <a:rPr lang="es-ES" sz="1200" b="0" i="0" kern="1200">
                <a:solidFill>
                  <a:schemeClr val="tx1"/>
                </a:solidFill>
                <a:effectLst/>
                <a:latin typeface="+mn-lt"/>
                <a:ea typeface="+mn-ea"/>
                <a:cs typeface="+mn-cs"/>
              </a:rPr>
              <a:t> [P. Rico] 23.10.97); </a:t>
            </a:r>
            <a:r>
              <a:rPr lang="es-ES" sz="1200" b="0" i="1" kern="1200">
                <a:solidFill>
                  <a:schemeClr val="tx1"/>
                </a:solidFill>
                <a:effectLst/>
                <a:latin typeface="+mn-lt"/>
                <a:ea typeface="+mn-ea"/>
                <a:cs typeface="+mn-cs"/>
              </a:rPr>
              <a:t>«Nadie contestaba a las llamadas del timbre»</a:t>
            </a:r>
            <a:r>
              <a:rPr lang="es-ES" sz="1200" b="0" i="0" kern="1200">
                <a:solidFill>
                  <a:schemeClr val="tx1"/>
                </a:solidFill>
                <a:effectLst/>
                <a:latin typeface="+mn-lt"/>
                <a:ea typeface="+mn-ea"/>
                <a:cs typeface="+mn-cs"/>
              </a:rPr>
              <a:t> (</a:t>
            </a:r>
            <a:r>
              <a:rPr lang="es-ES" sz="1200" b="0" i="1" kern="1200">
                <a:solidFill>
                  <a:schemeClr val="tx1"/>
                </a:solidFill>
                <a:effectLst/>
                <a:latin typeface="+mn-lt"/>
                <a:ea typeface="+mn-ea"/>
                <a:cs typeface="+mn-cs"/>
              </a:rPr>
              <a:t>Mundo</a:t>
            </a:r>
            <a:r>
              <a:rPr lang="es-ES" sz="1200" b="0" i="0" kern="1200">
                <a:solidFill>
                  <a:schemeClr val="tx1"/>
                </a:solidFill>
                <a:effectLst/>
                <a:latin typeface="+mn-lt"/>
                <a:ea typeface="+mn-ea"/>
                <a:cs typeface="+mn-cs"/>
              </a:rPr>
              <a:t> [Esp.] 15.1.96).</a:t>
            </a:r>
          </a:p>
          <a:p>
            <a:r>
              <a:rPr lang="es-ES" sz="1200" b="0" i="0" kern="1200" baseline="0">
                <a:solidFill>
                  <a:schemeClr val="tx1"/>
                </a:solidFill>
                <a:effectLst/>
                <a:latin typeface="+mn-lt"/>
                <a:ea typeface="+mn-ea"/>
                <a:cs typeface="+mn-cs"/>
              </a:rPr>
              <a:t>3. ‘The word ‘organicé’ has a spelling change in 1st person singular preterite (from ‘z’ to ‘c’). </a:t>
            </a:r>
            <a:r>
              <a:rPr lang="en-GB" sz="1200" b="0" i="0" kern="1200" baseline="0">
                <a:solidFill>
                  <a:schemeClr val="tx1"/>
                </a:solidFill>
                <a:effectLst/>
                <a:latin typeface="+mn-lt"/>
                <a:ea typeface="+mn-ea"/>
                <a:cs typeface="+mn-cs"/>
              </a:rPr>
              <a:t>Although this has not yet been explicitly taught in the SOW, examples of such words in this lesson all follow the regular ‘-é’ ending and students will not be expected to produce the spelling change in writing in this lesson. They will be expected to produce several such verbs in a speaking activity, but as ‘z’ and ‘c’ sound identical, this should not be a problem.</a:t>
            </a:r>
            <a:endParaRPr lang="en-GB" b="0" baseline="0" dirty="0"/>
          </a:p>
          <a:p>
            <a:endParaRPr lang="en-GB" b="0" baseline="0" dirty="0"/>
          </a:p>
          <a:p>
            <a:r>
              <a:rPr lang="en-GB" b="1" baseline="0" dirty="0"/>
              <a:t>Unknown words:</a:t>
            </a:r>
          </a:p>
          <a:p>
            <a:r>
              <a:rPr lang="en-GB" b="0" baseline="0" dirty="0" err="1"/>
              <a:t>documento</a:t>
            </a:r>
            <a:r>
              <a:rPr lang="en-GB" b="0" baseline="0" dirty="0"/>
              <a:t> [996] (not glossed as the word is more than six letters long and only differs from the English equivalent by one letter); cliente [1062]</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89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mn-lt"/>
              </a:rPr>
              <a:t>Timing: </a:t>
            </a:r>
            <a:r>
              <a:rPr lang="en-GB" b="0" dirty="0">
                <a:latin typeface="+mn-lt"/>
              </a:rPr>
              <a:t>7 minutes</a:t>
            </a:r>
          </a:p>
          <a:p>
            <a:endParaRPr lang="en-GB" b="1" dirty="0">
              <a:latin typeface="+mn-lt"/>
            </a:endParaRPr>
          </a:p>
          <a:p>
            <a:r>
              <a:rPr lang="en-GB" b="1" dirty="0">
                <a:latin typeface="+mn-lt"/>
              </a:rPr>
              <a:t>Aim:</a:t>
            </a:r>
          </a:p>
          <a:p>
            <a:pPr marL="285750" indent="-285750">
              <a:buAutoNum type="romanLcParenR"/>
            </a:pPr>
            <a:r>
              <a:rPr lang="en-GB" b="0" dirty="0">
                <a:latin typeface="+mn-lt"/>
              </a:rPr>
              <a:t>to practise differentiating between the</a:t>
            </a:r>
            <a:r>
              <a:rPr lang="en-GB" b="0" baseline="0" dirty="0">
                <a:latin typeface="+mn-lt"/>
              </a:rPr>
              <a:t> preterite and imperfect in 1</a:t>
            </a:r>
            <a:r>
              <a:rPr lang="en-GB" b="0" baseline="30000" dirty="0">
                <a:latin typeface="+mn-lt"/>
              </a:rPr>
              <a:t>st</a:t>
            </a:r>
            <a:r>
              <a:rPr lang="en-GB" b="0" baseline="0" dirty="0">
                <a:latin typeface="+mn-lt"/>
              </a:rPr>
              <a:t> person singular –</a:t>
            </a:r>
            <a:r>
              <a:rPr lang="en-GB" b="0" baseline="0" dirty="0" err="1">
                <a:latin typeface="+mn-lt"/>
              </a:rPr>
              <a:t>ar</a:t>
            </a:r>
            <a:r>
              <a:rPr lang="en-GB" b="0" baseline="0" dirty="0">
                <a:latin typeface="+mn-lt"/>
              </a:rPr>
              <a:t> verbs through listening.</a:t>
            </a:r>
          </a:p>
          <a:p>
            <a:pPr marL="285750" indent="-285750">
              <a:buAutoNum type="romanLcParenR"/>
            </a:pPr>
            <a:r>
              <a:rPr lang="en-GB" b="0" baseline="0" dirty="0">
                <a:latin typeface="+mn-lt"/>
              </a:rPr>
              <a:t>to understand the new and revisited vocabulary in the sentences.</a:t>
            </a:r>
            <a:endParaRPr lang="en-GB" b="1" dirty="0">
              <a:latin typeface="+mn-lt"/>
            </a:endParaRPr>
          </a:p>
          <a:p>
            <a:endParaRPr lang="en-GB" dirty="0">
              <a:latin typeface="+mn-lt"/>
            </a:endParaRPr>
          </a:p>
          <a:p>
            <a:r>
              <a:rPr lang="en-GB" b="1" dirty="0">
                <a:latin typeface="+mn-lt"/>
              </a:rPr>
              <a:t>Procedure:</a:t>
            </a:r>
          </a:p>
          <a:p>
            <a:pPr marL="228600" indent="-228600">
              <a:buFont typeface="+mj-lt"/>
              <a:buAutoNum type="arabicPeriod"/>
            </a:pPr>
            <a:r>
              <a:rPr lang="en-GB" b="0" dirty="0">
                <a:latin typeface="+mn-lt"/>
              </a:rPr>
              <a:t>Go through the instructions with students</a:t>
            </a:r>
            <a:r>
              <a:rPr lang="en-GB" b="0" baseline="0" dirty="0">
                <a:latin typeface="+mn-lt"/>
              </a:rPr>
              <a:t> and ask them to </a:t>
            </a:r>
            <a:r>
              <a:rPr lang="en-GB" b="0" dirty="0">
                <a:latin typeface="+mn-lt"/>
              </a:rPr>
              <a:t>write 1-6</a:t>
            </a:r>
            <a:r>
              <a:rPr lang="en-GB" b="0" baseline="0" dirty="0">
                <a:latin typeface="+mn-lt"/>
              </a:rPr>
              <a:t> in their books.</a:t>
            </a:r>
            <a:endParaRPr lang="en-GB" b="0" dirty="0">
              <a:latin typeface="+mn-lt"/>
            </a:endParaRPr>
          </a:p>
          <a:p>
            <a:pPr marL="228600" indent="-228600">
              <a:buFont typeface="+mj-lt"/>
              <a:buAutoNum type="arabicPeriod"/>
            </a:pPr>
            <a:r>
              <a:rPr lang="en-GB" b="0" dirty="0">
                <a:latin typeface="+mn-lt"/>
              </a:rPr>
              <a:t>Students listen the first time and identify whether the action happened once (-é) or used to happen</a:t>
            </a:r>
            <a:r>
              <a:rPr lang="en-GB" b="0" baseline="0" dirty="0">
                <a:latin typeface="+mn-lt"/>
              </a:rPr>
              <a:t> (-aba).</a:t>
            </a:r>
            <a:endParaRPr lang="en-GB" b="0" dirty="0">
              <a:latin typeface="+mn-lt"/>
            </a:endParaRPr>
          </a:p>
          <a:p>
            <a:pPr marL="228600" indent="-228600">
              <a:buFont typeface="+mj-lt"/>
              <a:buAutoNum type="arabicPeriod"/>
            </a:pPr>
            <a:r>
              <a:rPr lang="en-GB" b="0" dirty="0">
                <a:latin typeface="+mn-lt"/>
              </a:rPr>
              <a:t>Answers appear on the click.</a:t>
            </a:r>
          </a:p>
          <a:p>
            <a:pPr marL="228600" indent="-228600">
              <a:buFont typeface="+mj-lt"/>
              <a:buAutoNum type="arabicPeriod"/>
            </a:pPr>
            <a:r>
              <a:rPr lang="en-GB" b="0" dirty="0">
                <a:latin typeface="+mn-lt"/>
              </a:rPr>
              <a:t>On the next click, the English translations of the sentences appear.  Students listen again to the complete the sentences with the missing words (new and revisited vocabulary for this week).</a:t>
            </a:r>
          </a:p>
          <a:p>
            <a:pPr marL="0" indent="0">
              <a:buFont typeface="+mj-lt"/>
              <a:buNone/>
            </a:pPr>
            <a:endParaRPr lang="en-GB" b="0" dirty="0">
              <a:latin typeface="+mn-lt"/>
            </a:endParaRPr>
          </a:p>
          <a:p>
            <a:r>
              <a:rPr lang="en-GB" b="1" dirty="0">
                <a:latin typeface="+mn-lt"/>
              </a:rPr>
              <a:t>Transcript</a:t>
            </a:r>
            <a:r>
              <a:rPr lang="en-GB" b="1" baseline="0" dirty="0">
                <a:latin typeface="+mn-lt"/>
              </a:rPr>
              <a:t> (orange buttons):</a:t>
            </a:r>
            <a:endParaRPr lang="en-GB" b="1" dirty="0">
              <a:latin typeface="+mn-lt"/>
            </a:endParaRPr>
          </a:p>
          <a:p>
            <a:pPr marL="228600" indent="-228600">
              <a:buAutoNum type="arabicPeriod"/>
            </a:pPr>
            <a:r>
              <a:rPr lang="es-PA" noProof="0" dirty="0">
                <a:latin typeface="+mn-lt"/>
              </a:rPr>
              <a:t>Organizaba</a:t>
            </a:r>
            <a:r>
              <a:rPr lang="es-PA" baseline="0" noProof="0" dirty="0">
                <a:latin typeface="+mn-lt"/>
              </a:rPr>
              <a:t> reuniones en la empresa.</a:t>
            </a:r>
          </a:p>
          <a:p>
            <a:pPr marL="228600" indent="-228600">
              <a:buAutoNum type="arabicPeriod"/>
            </a:pPr>
            <a:r>
              <a:rPr lang="es-PA" baseline="0" noProof="0" dirty="0">
                <a:latin typeface="+mn-lt"/>
              </a:rPr>
              <a:t>Realicé un proyecto importante con mi jefa.</a:t>
            </a:r>
          </a:p>
          <a:p>
            <a:pPr marL="228600" indent="-228600">
              <a:buAutoNum type="arabicPeriod"/>
            </a:pPr>
            <a:r>
              <a:rPr lang="es-PA" baseline="0" noProof="0" dirty="0">
                <a:latin typeface="+mn-lt"/>
              </a:rPr>
              <a:t>Trabajaba en el mundo de los negocios.</a:t>
            </a:r>
          </a:p>
          <a:p>
            <a:pPr marL="228600" indent="-228600">
              <a:buAutoNum type="arabicPeriod"/>
            </a:pPr>
            <a:r>
              <a:rPr lang="es-PA" baseline="0" noProof="0" dirty="0">
                <a:latin typeface="+mn-lt"/>
              </a:rPr>
              <a:t>Firmé varias cartas importantes.</a:t>
            </a:r>
          </a:p>
          <a:p>
            <a:pPr marL="228600" indent="-228600">
              <a:buAutoNum type="arabicPeriod"/>
            </a:pPr>
            <a:r>
              <a:rPr lang="es-PA" baseline="0" noProof="0" dirty="0">
                <a:latin typeface="+mn-lt"/>
              </a:rPr>
              <a:t>Presenté mis ideas a los directores.</a:t>
            </a:r>
          </a:p>
          <a:p>
            <a:pPr marL="228600" indent="-228600">
              <a:buAutoNum type="arabicPeriod"/>
            </a:pPr>
            <a:r>
              <a:rPr lang="es-PA" baseline="0" noProof="0" dirty="0">
                <a:latin typeface="+mn-lt"/>
              </a:rPr>
              <a:t>Contestaba las preguntas de los clientes.</a:t>
            </a:r>
          </a:p>
          <a:p>
            <a:pPr marL="228600" indent="-228600">
              <a:buAutoNum type="arabicPeriod"/>
            </a:pP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Frequency</a:t>
            </a:r>
            <a:r>
              <a:rPr lang="en-GB" b="1" baseline="0" dirty="0">
                <a:latin typeface="+mn-lt"/>
              </a:rPr>
              <a:t> of unknown vocabulary and cognates:</a:t>
            </a:r>
            <a:endParaRPr lang="en-GB" b="1" dirty="0">
              <a:latin typeface="+mn-lt"/>
            </a:endParaRPr>
          </a:p>
          <a:p>
            <a:pPr marL="0" indent="0">
              <a:buNone/>
            </a:pPr>
            <a:r>
              <a:rPr lang="en-GB" dirty="0">
                <a:latin typeface="+mn-lt"/>
              </a:rPr>
              <a:t>cliente [1062]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31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a:t>
            </a:r>
            <a:r>
              <a:rPr lang="en-GB" b="0" baseline="0" dirty="0"/>
              <a:t> the possible translations of ‘estar’ in the imperfect (first introduced in </a:t>
            </a:r>
            <a:r>
              <a:rPr lang="en-GB" b="0" baseline="0"/>
              <a:t>9.2.2.2) as this word features in the next activity.</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Go</a:t>
            </a:r>
            <a:r>
              <a:rPr lang="en-US" b="0" baseline="0" dirty="0"/>
              <a:t> through the grammar explanation with students, revealing each new sentence on a mouse click.</a:t>
            </a:r>
          </a:p>
          <a:p>
            <a:pPr marL="0" indent="0">
              <a:buNone/>
            </a:pP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8728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20751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926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9455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64600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003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5447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4937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2482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839431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56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044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7848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34251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88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0402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57614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049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60755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1773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2777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0181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3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05699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97589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6038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748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1681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64585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1007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5204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5521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8923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0139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1299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354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0323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32680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7936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320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760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73762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753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2828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950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7841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59048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77461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96163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tiff"/><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28.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image" Target="../media/image5.tiff"/><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11.wav"/><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2.wav"/></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tiff"/><Relationship Id="rId11" Type="http://schemas.openxmlformats.org/officeDocument/2006/relationships/image" Target="../media/image49.tiff"/><Relationship Id="rId5" Type="http://schemas.openxmlformats.org/officeDocument/2006/relationships/image" Target="../media/image44.png"/><Relationship Id="rId10" Type="http://schemas.openxmlformats.org/officeDocument/2006/relationships/image" Target="../media/image48.tiff"/><Relationship Id="rId4" Type="http://schemas.openxmlformats.org/officeDocument/2006/relationships/image" Target="../media/image43.png"/><Relationship Id="rId9"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hyperlink" Target="https://quizlet.com/gb/607461541/year-9-spanish-term-31-week-2-flash-card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resources.ncelp.org/concern/parent/x346d6027/file_sets/6h440v24z" TargetMode="External"/><Relationship Id="rId5" Type="http://schemas.openxmlformats.org/officeDocument/2006/relationships/hyperlink" Target="https://drive.google.com/file/d/1zOqfMqGdTgeDitlYvWV6HjqrmMi1MFAy/view?usp=sharing" TargetMode="External"/><Relationship Id="rId4" Type="http://schemas.openxmlformats.org/officeDocument/2006/relationships/image" Target="../media/image56.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29.png"/><Relationship Id="rId5" Type="http://schemas.openxmlformats.org/officeDocument/2006/relationships/audio" Target="../media/audio3.wav"/><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3600" b="1">
                <a:solidFill>
                  <a:prstClr val="white"/>
                </a:solidFill>
              </a:rPr>
              <a:t>Describing what you used to do</a:t>
            </a:r>
            <a:endParaRPr lang="en-US" sz="36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21155"/>
            <a:ext cx="7685070" cy="1456793"/>
          </a:xfrm>
        </p:spPr>
        <p:txBody>
          <a:bodyPr>
            <a:noAutofit/>
          </a:bodyPr>
          <a:lstStyle/>
          <a:p>
            <a:pPr lvl="0" algn="l">
              <a:lnSpc>
                <a:spcPct val="100000"/>
              </a:lnSpc>
              <a:spcBef>
                <a:spcPts val="0"/>
              </a:spcBef>
              <a:defRPr/>
            </a:pPr>
            <a:r>
              <a:rPr lang="en-GB" dirty="0">
                <a:solidFill>
                  <a:schemeClr val="bg1"/>
                </a:solidFill>
              </a:rPr>
              <a:t>-AR verbs in the 1</a:t>
            </a:r>
            <a:r>
              <a:rPr lang="en-GB" baseline="30000" dirty="0">
                <a:solidFill>
                  <a:schemeClr val="bg1"/>
                </a:solidFill>
              </a:rPr>
              <a:t>st</a:t>
            </a:r>
            <a:r>
              <a:rPr lang="en-GB" dirty="0">
                <a:solidFill>
                  <a:schemeClr val="bg1"/>
                </a:solidFill>
              </a:rPr>
              <a:t> person singular</a:t>
            </a:r>
          </a:p>
          <a:p>
            <a:pPr marL="342900" lvl="0" indent="-342900" algn="l">
              <a:lnSpc>
                <a:spcPct val="100000"/>
              </a:lnSpc>
              <a:spcBef>
                <a:spcPts val="0"/>
              </a:spcBef>
              <a:buFont typeface="Arial" panose="020B0604020202020204" pitchFamily="34" charset="0"/>
              <a:buChar char="•"/>
              <a:defRPr/>
            </a:pPr>
            <a:r>
              <a:rPr lang="en-GB" dirty="0">
                <a:solidFill>
                  <a:schemeClr val="bg1"/>
                </a:solidFill>
              </a:rPr>
              <a:t>Imperfect tense (‘-aba’) for the habitual past</a:t>
            </a:r>
          </a:p>
          <a:p>
            <a:pPr marL="342900" lvl="0" indent="-342900" algn="l">
              <a:lnSpc>
                <a:spcPct val="100000"/>
              </a:lnSpc>
              <a:spcBef>
                <a:spcPts val="0"/>
              </a:spcBef>
              <a:buFont typeface="Arial" panose="020B0604020202020204" pitchFamily="34" charset="0"/>
              <a:buChar char="•"/>
              <a:defRPr/>
            </a:pPr>
            <a:r>
              <a:rPr lang="en-GB" dirty="0">
                <a:solidFill>
                  <a:schemeClr val="bg1"/>
                </a:solidFill>
              </a:rPr>
              <a:t>Preterite tense (‘-é’)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3.1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1 - Lesson 49</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Louise Caruso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23/01/21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96597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99" y="163674"/>
            <a:ext cx="10515600" cy="726270"/>
          </a:xfrm>
        </p:spPr>
        <p:txBody>
          <a:bodyPr>
            <a:normAutofit/>
          </a:bodyPr>
          <a:lstStyle/>
          <a:p>
            <a:r>
              <a:rPr lang="en-GB" sz="2000" dirty="0"/>
              <a:t>Diego </a:t>
            </a:r>
            <a:r>
              <a:rPr lang="en-GB" sz="2000" dirty="0" err="1"/>
              <a:t>todavía</a:t>
            </a:r>
            <a:r>
              <a:rPr lang="en-GB" sz="2000" dirty="0"/>
              <a:t> </a:t>
            </a:r>
            <a:r>
              <a:rPr lang="en-GB" sz="2000" dirty="0" err="1"/>
              <a:t>está</a:t>
            </a:r>
            <a:r>
              <a:rPr lang="en-GB" sz="2000" dirty="0"/>
              <a:t> </a:t>
            </a:r>
            <a:r>
              <a:rPr lang="en-GB" sz="2000" dirty="0" err="1"/>
              <a:t>hablando</a:t>
            </a:r>
            <a:r>
              <a:rPr lang="en-GB" sz="2000" dirty="0"/>
              <a:t> con </a:t>
            </a:r>
            <a:r>
              <a:rPr lang="en-GB" sz="2000" dirty="0" err="1"/>
              <a:t>Lucía</a:t>
            </a:r>
            <a:r>
              <a:rPr lang="en-GB" sz="2000" dirty="0"/>
              <a:t> </a:t>
            </a:r>
            <a:r>
              <a:rPr lang="en-GB" sz="2000" dirty="0" err="1"/>
              <a:t>sobre</a:t>
            </a:r>
            <a:r>
              <a:rPr lang="en-GB" sz="2000" dirty="0"/>
              <a:t> un trabajo </a:t>
            </a:r>
            <a:r>
              <a:rPr lang="en-GB" sz="2000" dirty="0" err="1"/>
              <a:t>en</a:t>
            </a:r>
            <a:r>
              <a:rPr lang="en-GB" sz="2000" dirty="0"/>
              <a:t> el </a:t>
            </a:r>
            <a:r>
              <a:rPr lang="en-GB" sz="2000" dirty="0" err="1"/>
              <a:t>pasado</a:t>
            </a:r>
            <a:r>
              <a:rPr lang="en-GB" sz="2000" dirty="0"/>
              <a:t>.</a:t>
            </a:r>
            <a:br>
              <a:rPr lang="en-GB" sz="2000" dirty="0"/>
            </a:br>
            <a:r>
              <a:rPr lang="en-GB" sz="2000" dirty="0" err="1"/>
              <a:t>Escucha</a:t>
            </a:r>
            <a:r>
              <a:rPr lang="en-GB" sz="2000" dirty="0"/>
              <a:t> y </a:t>
            </a:r>
            <a:r>
              <a:rPr lang="en-GB" sz="2000" dirty="0" err="1"/>
              <a:t>completa</a:t>
            </a:r>
            <a:r>
              <a:rPr lang="en-GB" sz="2000" dirty="0"/>
              <a:t> el </a:t>
            </a:r>
            <a:r>
              <a:rPr lang="en-GB" sz="2000" dirty="0" err="1"/>
              <a:t>diálogo</a:t>
            </a:r>
            <a:r>
              <a:rPr lang="en-GB" sz="2000" dirty="0"/>
              <a:t>. </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5041" r="48825"/>
          <a:stretch/>
        </p:blipFill>
        <p:spPr>
          <a:xfrm>
            <a:off x="88287" y="1064923"/>
            <a:ext cx="722314" cy="155469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42845" r="18742"/>
          <a:stretch/>
        </p:blipFill>
        <p:spPr>
          <a:xfrm>
            <a:off x="9703711" y="1126900"/>
            <a:ext cx="1074849" cy="1573981"/>
          </a:xfrm>
          <a:prstGeom prst="rect">
            <a:avLst/>
          </a:prstGeom>
        </p:spPr>
      </p:pic>
      <p:sp>
        <p:nvSpPr>
          <p:cNvPr id="7" name="Rounded Rectangular Callout 6"/>
          <p:cNvSpPr/>
          <p:nvPr/>
        </p:nvSpPr>
        <p:spPr>
          <a:xfrm>
            <a:off x="8266254" y="2729470"/>
            <a:ext cx="2661353" cy="607319"/>
          </a:xfrm>
          <a:prstGeom prst="wedgeRoundRectCallout">
            <a:avLst>
              <a:gd name="adj1" fmla="val 38667"/>
              <a:gd name="adj2" fmla="val 697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mj-lt"/>
              </a:rPr>
              <a:t>¿</a:t>
            </a:r>
            <a:r>
              <a:rPr lang="en-GB" sz="2000" dirty="0">
                <a:solidFill>
                  <a:schemeClr val="accent5">
                    <a:lumMod val="50000"/>
                  </a:schemeClr>
                </a:solidFill>
                <a:latin typeface="+mj-lt"/>
              </a:rPr>
              <a:t>Y </a:t>
            </a:r>
            <a:r>
              <a:rPr lang="en-GB" sz="2000" dirty="0" err="1">
                <a:solidFill>
                  <a:schemeClr val="accent5">
                    <a:lumMod val="50000"/>
                  </a:schemeClr>
                </a:solidFill>
                <a:latin typeface="+mj-lt"/>
              </a:rPr>
              <a:t>te</a:t>
            </a:r>
            <a:r>
              <a:rPr lang="en-GB" sz="2000" dirty="0">
                <a:solidFill>
                  <a:schemeClr val="accent5">
                    <a:lumMod val="50000"/>
                  </a:schemeClr>
                </a:solidFill>
                <a:latin typeface="+mj-lt"/>
              </a:rPr>
              <a:t> </a:t>
            </a:r>
            <a:r>
              <a:rPr lang="en-GB" sz="2000" dirty="0" err="1">
                <a:solidFill>
                  <a:schemeClr val="accent5">
                    <a:lumMod val="50000"/>
                  </a:schemeClr>
                </a:solidFill>
                <a:latin typeface="+mj-lt"/>
              </a:rPr>
              <a:t>gustaba</a:t>
            </a:r>
            <a:r>
              <a:rPr kumimoji="0" lang="en-GB" sz="2000" b="0" i="0" u="none" strike="noStrike" kern="1200" cap="none" spc="0" normalizeH="0" baseline="0" noProof="0" dirty="0">
                <a:ln>
                  <a:noFill/>
                </a:ln>
                <a:solidFill>
                  <a:schemeClr val="accent5">
                    <a:lumMod val="50000"/>
                  </a:schemeClr>
                </a:solidFill>
                <a:effectLst/>
                <a:uLnTx/>
                <a:uFillTx/>
                <a:latin typeface="+mj-lt"/>
              </a:rPr>
              <a:t>?</a:t>
            </a:r>
          </a:p>
        </p:txBody>
      </p:sp>
      <p:sp>
        <p:nvSpPr>
          <p:cNvPr id="8" name="Rounded Rectangular Callout 7"/>
          <p:cNvSpPr/>
          <p:nvPr/>
        </p:nvSpPr>
        <p:spPr>
          <a:xfrm>
            <a:off x="8266254" y="1774048"/>
            <a:ext cx="1488443" cy="604450"/>
          </a:xfrm>
          <a:prstGeom prst="wedgeRoundRectCallout">
            <a:avLst>
              <a:gd name="adj1" fmla="val 39732"/>
              <a:gd name="adj2" fmla="val 697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mj-lt"/>
              </a:rPr>
              <a:t>¿</a:t>
            </a:r>
            <a:r>
              <a:rPr lang="en-GB" sz="2000" dirty="0" err="1">
                <a:solidFill>
                  <a:schemeClr val="accent5">
                    <a:lumMod val="50000"/>
                  </a:schemeClr>
                </a:solidFill>
                <a:latin typeface="+mj-lt"/>
              </a:rPr>
              <a:t>Dónde</a:t>
            </a:r>
            <a:r>
              <a:rPr lang="en-GB" sz="2000" dirty="0">
                <a:solidFill>
                  <a:schemeClr val="accent5">
                    <a:lumMod val="50000"/>
                  </a:schemeClr>
                </a:solidFill>
                <a:latin typeface="+mj-lt"/>
              </a:rPr>
              <a:t>?</a:t>
            </a:r>
            <a:endParaRPr kumimoji="0" lang="en-GB" sz="2000" b="0" i="0" u="none" strike="noStrike" kern="1200" cap="none" spc="0" normalizeH="0" baseline="0" noProof="0" dirty="0">
              <a:ln>
                <a:noFill/>
              </a:ln>
              <a:solidFill>
                <a:schemeClr val="accent5">
                  <a:lumMod val="50000"/>
                </a:schemeClr>
              </a:solidFill>
              <a:effectLst/>
              <a:uLnTx/>
              <a:uFillTx/>
              <a:latin typeface="+mj-lt"/>
            </a:endParaRPr>
          </a:p>
        </p:txBody>
      </p:sp>
      <p:sp>
        <p:nvSpPr>
          <p:cNvPr id="9" name="Rounded Rectangular Callout 8"/>
          <p:cNvSpPr/>
          <p:nvPr/>
        </p:nvSpPr>
        <p:spPr>
          <a:xfrm>
            <a:off x="8265519" y="3722937"/>
            <a:ext cx="3158221" cy="766178"/>
          </a:xfrm>
          <a:prstGeom prst="wedgeRoundRectCallout">
            <a:avLst>
              <a:gd name="adj1" fmla="val 40167"/>
              <a:gd name="adj2" fmla="val 6250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5">
                    <a:lumMod val="50000"/>
                  </a:schemeClr>
                </a:solidFill>
                <a:effectLst/>
                <a:uLnTx/>
                <a:uFillTx/>
                <a:latin typeface="+mj-lt"/>
              </a:rPr>
              <a:t>Entonces</a:t>
            </a:r>
            <a:r>
              <a:rPr kumimoji="0" lang="en-GB" sz="2000" b="0" i="0" u="none" strike="noStrike" kern="1200" cap="none" spc="0" normalizeH="0" baseline="0" noProof="0" dirty="0">
                <a:ln>
                  <a:noFill/>
                </a:ln>
                <a:solidFill>
                  <a:schemeClr val="accent5">
                    <a:lumMod val="50000"/>
                  </a:schemeClr>
                </a:solidFill>
                <a:effectLst/>
                <a:uLnTx/>
                <a:uFillTx/>
                <a:latin typeface="+mj-lt"/>
              </a:rPr>
              <a:t>, ¿</a:t>
            </a:r>
            <a:r>
              <a:rPr lang="en-GB" sz="2000" noProof="0" dirty="0" err="1">
                <a:solidFill>
                  <a:schemeClr val="accent5">
                    <a:lumMod val="50000"/>
                  </a:schemeClr>
                </a:solidFill>
                <a:latin typeface="+mj-lt"/>
              </a:rPr>
              <a:t>p</a:t>
            </a:r>
            <a:r>
              <a:rPr kumimoji="0" lang="en-GB" sz="2000" b="0" i="0" u="none" strike="noStrike" kern="1200" cap="none" spc="0" normalizeH="0" baseline="0" noProof="0" dirty="0" err="1">
                <a:ln>
                  <a:noFill/>
                </a:ln>
                <a:solidFill>
                  <a:schemeClr val="accent5">
                    <a:lumMod val="50000"/>
                  </a:schemeClr>
                </a:solidFill>
                <a:effectLst/>
                <a:uLnTx/>
                <a:uFillTx/>
                <a:latin typeface="+mj-lt"/>
              </a:rPr>
              <a:t>or</a:t>
            </a:r>
            <a:r>
              <a:rPr kumimoji="0" lang="en-GB" sz="2000" b="0" i="0" u="none" strike="noStrike" kern="1200" cap="none" spc="0" normalizeH="0" baseline="0" noProof="0" dirty="0">
                <a:ln>
                  <a:noFill/>
                </a:ln>
                <a:solidFill>
                  <a:schemeClr val="accent5">
                    <a:lumMod val="50000"/>
                  </a:schemeClr>
                </a:solidFill>
                <a:effectLst/>
                <a:uLnTx/>
                <a:uFillTx/>
                <a:latin typeface="+mj-lt"/>
              </a:rPr>
              <a:t> </a:t>
            </a:r>
            <a:r>
              <a:rPr kumimoji="0" lang="en-GB" sz="2000" b="0" i="0" u="none" strike="noStrike" kern="1200" cap="none" spc="0" normalizeH="0" baseline="0" noProof="0" dirty="0" err="1">
                <a:ln>
                  <a:noFill/>
                </a:ln>
                <a:solidFill>
                  <a:schemeClr val="accent5">
                    <a:lumMod val="50000"/>
                  </a:schemeClr>
                </a:solidFill>
                <a:effectLst/>
                <a:uLnTx/>
                <a:uFillTx/>
                <a:latin typeface="+mj-lt"/>
              </a:rPr>
              <a:t>qué</a:t>
            </a:r>
            <a:r>
              <a:rPr kumimoji="0" lang="en-GB" sz="2000" b="0" i="0" u="none" strike="noStrike" kern="1200" cap="none" spc="0" normalizeH="0" baseline="0" noProof="0" dirty="0">
                <a:ln>
                  <a:noFill/>
                </a:ln>
                <a:solidFill>
                  <a:schemeClr val="accent5">
                    <a:lumMod val="50000"/>
                  </a:schemeClr>
                </a:solidFill>
                <a:effectLst/>
                <a:uLnTx/>
                <a:uFillTx/>
                <a:latin typeface="+mj-lt"/>
              </a:rPr>
              <a:t> </a:t>
            </a:r>
            <a:r>
              <a:rPr kumimoji="0" lang="en-GB" sz="2000" b="0" i="0" u="none" strike="noStrike" kern="1200" cap="none" spc="0" normalizeH="0" baseline="0" noProof="0" dirty="0" err="1">
                <a:ln>
                  <a:noFill/>
                </a:ln>
                <a:solidFill>
                  <a:schemeClr val="accent5">
                    <a:lumMod val="50000"/>
                  </a:schemeClr>
                </a:solidFill>
                <a:effectLst/>
                <a:uLnTx/>
                <a:uFillTx/>
                <a:latin typeface="+mj-lt"/>
              </a:rPr>
              <a:t>cambiaste</a:t>
            </a:r>
            <a:r>
              <a:rPr kumimoji="0" lang="en-GB" sz="2000" b="0" i="0" u="none" strike="noStrike" kern="1200" cap="none" spc="0" normalizeH="0" baseline="0" noProof="0" dirty="0">
                <a:ln>
                  <a:noFill/>
                </a:ln>
                <a:solidFill>
                  <a:schemeClr val="accent5">
                    <a:lumMod val="50000"/>
                  </a:schemeClr>
                </a:solidFill>
                <a:effectLst/>
                <a:uLnTx/>
                <a:uFillTx/>
                <a:latin typeface="+mj-lt"/>
              </a:rPr>
              <a:t> de trabajo?</a:t>
            </a:r>
          </a:p>
        </p:txBody>
      </p:sp>
      <p:sp>
        <p:nvSpPr>
          <p:cNvPr id="11" name="Rounded Rectangular Callout 10"/>
          <p:cNvSpPr/>
          <p:nvPr/>
        </p:nvSpPr>
        <p:spPr>
          <a:xfrm>
            <a:off x="510799" y="3199521"/>
            <a:ext cx="7595077" cy="986687"/>
          </a:xfrm>
          <a:prstGeom prst="wedgeRoundRectCallout">
            <a:avLst>
              <a:gd name="adj1" fmla="val -54924"/>
              <a:gd name="adj2" fmla="val -2390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mj-lt"/>
              </a:rPr>
              <a:t>Ah, </a:t>
            </a:r>
            <a:r>
              <a:rPr kumimoji="0" lang="en-GB" sz="2000" b="0" i="0" u="none" strike="noStrike" kern="1200" cap="none" spc="0" normalizeH="0" baseline="0" noProof="0" dirty="0" err="1">
                <a:ln>
                  <a:noFill/>
                </a:ln>
                <a:solidFill>
                  <a:srgbClr val="002060"/>
                </a:solidFill>
                <a:effectLst/>
                <a:uLnTx/>
                <a:uFillTx/>
                <a:latin typeface="+mj-lt"/>
              </a:rPr>
              <a:t>sí</a:t>
            </a:r>
            <a:r>
              <a:rPr kumimoji="0" lang="en-GB" sz="2000" b="0" i="0" u="none" strike="noStrike" kern="1200" cap="none" spc="0" normalizeH="0" baseline="0" noProof="0" dirty="0">
                <a:ln>
                  <a:noFill/>
                </a:ln>
                <a:solidFill>
                  <a:srgbClr val="002060"/>
                </a:solidFill>
                <a:effectLst/>
                <a:uLnTx/>
                <a:uFillTx/>
                <a:latin typeface="+mj-lt"/>
              </a:rPr>
              <a:t>. Al principio </a:t>
            </a:r>
            <a:r>
              <a:rPr kumimoji="0" lang="en-GB" sz="2000" b="0" i="0" u="none" strike="noStrike" kern="1200" cap="none" spc="0" normalizeH="0" baseline="0" noProof="0" dirty="0" err="1">
                <a:ln>
                  <a:noFill/>
                </a:ln>
                <a:solidFill>
                  <a:srgbClr val="002060"/>
                </a:solidFill>
                <a:effectLst/>
                <a:uLnTx/>
                <a:uFillTx/>
                <a:latin typeface="+mj-lt"/>
              </a:rPr>
              <a:t>estaba</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muy</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contento</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Trabajaba</a:t>
            </a:r>
            <a:r>
              <a:rPr kumimoji="0" lang="en-GB" sz="2000" b="0" i="0" u="none" strike="noStrike" kern="1200" cap="none" spc="0" normalizeH="0" baseline="0" noProof="0" dirty="0">
                <a:ln>
                  <a:noFill/>
                </a:ln>
                <a:solidFill>
                  <a:srgbClr val="002060"/>
                </a:solidFill>
                <a:effectLst/>
                <a:uLnTx/>
                <a:uFillTx/>
                <a:latin typeface="+mj-lt"/>
              </a:rPr>
              <a:t> ______________  </a:t>
            </a:r>
            <a:r>
              <a:rPr kumimoji="0" lang="en-GB" sz="2000" b="0" i="0" u="none" strike="noStrike" kern="1200" cap="none" spc="0" normalizeH="0" baseline="0" noProof="0" dirty="0" err="1">
                <a:ln>
                  <a:noFill/>
                </a:ln>
                <a:solidFill>
                  <a:srgbClr val="002060"/>
                </a:solidFill>
                <a:effectLst/>
                <a:uLnTx/>
                <a:uFillTx/>
                <a:latin typeface="+mj-lt"/>
              </a:rPr>
              <a:t>por</a:t>
            </a:r>
            <a:r>
              <a:rPr kumimoji="0" lang="en-GB" sz="2000" b="0" i="0" u="none" strike="noStrike" kern="1200" cap="none" spc="0" normalizeH="0" baseline="0" noProof="0" dirty="0">
                <a:ln>
                  <a:noFill/>
                </a:ln>
                <a:solidFill>
                  <a:srgbClr val="002060"/>
                </a:solidFill>
                <a:effectLst/>
                <a:uLnTx/>
                <a:uFillTx/>
                <a:latin typeface="+mj-lt"/>
              </a:rPr>
              <a:t> la</a:t>
            </a:r>
            <a:r>
              <a:rPr kumimoji="0" lang="en-GB" sz="2000" b="0" i="0" u="none" strike="noStrike" kern="1200" cap="none" spc="0" normalizeH="0" noProof="0" dirty="0">
                <a:ln>
                  <a:noFill/>
                </a:ln>
                <a:solidFill>
                  <a:srgbClr val="002060"/>
                </a:solidFill>
                <a:effectLst/>
                <a:uLnTx/>
                <a:uFillTx/>
                <a:latin typeface="+mj-lt"/>
              </a:rPr>
              <a:t> </a:t>
            </a:r>
            <a:r>
              <a:rPr kumimoji="0" lang="en-GB" sz="2000" b="0" i="0" u="none" strike="noStrike" kern="1200" cap="none" spc="0" normalizeH="0" noProof="0" dirty="0" err="1">
                <a:ln>
                  <a:noFill/>
                </a:ln>
                <a:solidFill>
                  <a:srgbClr val="002060"/>
                </a:solidFill>
                <a:effectLst/>
                <a:uLnTx/>
                <a:uFillTx/>
                <a:latin typeface="+mj-lt"/>
              </a:rPr>
              <a:t>tarde</a:t>
            </a:r>
            <a:r>
              <a:rPr lang="en-GB" sz="2000" dirty="0">
                <a:solidFill>
                  <a:srgbClr val="002060"/>
                </a:solidFill>
                <a:latin typeface="+mj-lt"/>
              </a:rPr>
              <a:t>. M</a:t>
            </a:r>
            <a:r>
              <a:rPr kumimoji="0" lang="en-GB" sz="2000" b="0" i="0" u="none" strike="noStrike" kern="1200" cap="none" spc="0" normalizeH="0" baseline="0" noProof="0" dirty="0">
                <a:ln>
                  <a:noFill/>
                </a:ln>
                <a:solidFill>
                  <a:srgbClr val="002060"/>
                </a:solidFill>
                <a:effectLst/>
                <a:uLnTx/>
                <a:uFillTx/>
                <a:latin typeface="+mj-lt"/>
              </a:rPr>
              <a:t>e </a:t>
            </a:r>
            <a:r>
              <a:rPr kumimoji="0" lang="en-GB" sz="2000" b="0" i="0" u="none" strike="noStrike" kern="1200" cap="none" spc="0" normalizeH="0" baseline="0" noProof="0" dirty="0" err="1">
                <a:ln>
                  <a:noFill/>
                </a:ln>
                <a:solidFill>
                  <a:srgbClr val="002060"/>
                </a:solidFill>
                <a:effectLst/>
                <a:uLnTx/>
                <a:uFillTx/>
                <a:latin typeface="+mj-lt"/>
              </a:rPr>
              <a:t>gustaba</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porque</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ganaba</a:t>
            </a:r>
            <a:r>
              <a:rPr kumimoji="0" lang="en-GB" sz="2000" b="0" i="0" u="none" strike="noStrike" kern="1200" cap="none" spc="0" normalizeH="0" baseline="0" noProof="0" dirty="0">
                <a:ln>
                  <a:noFill/>
                </a:ln>
                <a:solidFill>
                  <a:srgbClr val="002060"/>
                </a:solidFill>
                <a:effectLst/>
                <a:uLnTx/>
                <a:uFillTx/>
                <a:latin typeface="+mj-lt"/>
              </a:rPr>
              <a:t> mi </a:t>
            </a:r>
            <a:r>
              <a:rPr kumimoji="0" lang="en-GB" sz="2000" b="0" i="0" u="none" strike="noStrike" kern="1200" cap="none" spc="0" normalizeH="0" baseline="0" noProof="0" dirty="0" err="1">
                <a:ln>
                  <a:noFill/>
                </a:ln>
                <a:solidFill>
                  <a:srgbClr val="002060"/>
                </a:solidFill>
                <a:effectLst/>
                <a:uLnTx/>
                <a:uFillTx/>
                <a:latin typeface="+mj-lt"/>
              </a:rPr>
              <a:t>propio</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dinero</a:t>
            </a:r>
            <a:r>
              <a:rPr kumimoji="0" lang="en-GB" sz="2000" b="0" i="0" u="none" strike="noStrike" kern="1200" cap="none" spc="0" normalizeH="0" baseline="0" noProof="0" dirty="0">
                <a:ln>
                  <a:noFill/>
                </a:ln>
                <a:solidFill>
                  <a:srgbClr val="002060"/>
                </a:solidFill>
                <a:effectLst/>
                <a:uLnTx/>
                <a:uFillTx/>
                <a:latin typeface="+mj-lt"/>
              </a:rPr>
              <a:t> y </a:t>
            </a:r>
            <a:r>
              <a:rPr kumimoji="0" lang="en-GB" sz="2000" b="0" i="0" u="none" strike="noStrike" kern="1200" cap="none" spc="0" normalizeH="0" baseline="0" noProof="0" dirty="0" err="1">
                <a:ln>
                  <a:noFill/>
                </a:ln>
                <a:solidFill>
                  <a:srgbClr val="002060"/>
                </a:solidFill>
                <a:effectLst/>
                <a:uLnTx/>
                <a:uFillTx/>
                <a:latin typeface="+mj-lt"/>
              </a:rPr>
              <a:t>compraba</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muchas</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cosas</a:t>
            </a:r>
            <a:r>
              <a:rPr kumimoji="0" lang="en-GB" sz="2000" b="0" i="0" u="none" strike="noStrike" kern="1200" cap="none" spc="0" normalizeH="0" baseline="0" noProof="0" dirty="0">
                <a:ln>
                  <a:noFill/>
                </a:ln>
                <a:solidFill>
                  <a:srgbClr val="002060"/>
                </a:solidFill>
                <a:effectLst/>
                <a:uLnTx/>
                <a:uFillTx/>
                <a:latin typeface="+mj-lt"/>
              </a:rPr>
              <a:t>.</a:t>
            </a:r>
          </a:p>
        </p:txBody>
      </p:sp>
      <p:sp>
        <p:nvSpPr>
          <p:cNvPr id="12" name="Rounded Rectangular Callout 11"/>
          <p:cNvSpPr/>
          <p:nvPr/>
        </p:nvSpPr>
        <p:spPr>
          <a:xfrm>
            <a:off x="601404" y="4594801"/>
            <a:ext cx="8995526" cy="1132837"/>
          </a:xfrm>
          <a:prstGeom prst="wedgeRoundRectCallout">
            <a:avLst>
              <a:gd name="adj1" fmla="val -54924"/>
              <a:gd name="adj2" fmla="val -2390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000" b="0" i="0" u="none" strike="noStrike" kern="1200" cap="none" spc="0" normalizeH="0" baseline="0" noProof="0" dirty="0" err="1">
                <a:ln>
                  <a:noFill/>
                </a:ln>
                <a:solidFill>
                  <a:srgbClr val="002060"/>
                </a:solidFill>
                <a:effectLst/>
                <a:uLnTx/>
                <a:uFillTx/>
                <a:latin typeface="+mj-lt"/>
              </a:rPr>
              <a:t>Pensaba</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quedarme</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más</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tiempo</a:t>
            </a:r>
            <a:r>
              <a:rPr lang="en-GB" sz="2000" dirty="0">
                <a:solidFill>
                  <a:srgbClr val="002060"/>
                </a:solidFill>
                <a:latin typeface="+mj-lt"/>
              </a:rPr>
              <a:t>, p</a:t>
            </a:r>
            <a:r>
              <a:rPr kumimoji="0" lang="en-GB" sz="2000" b="0" i="0" u="none" strike="noStrike" kern="1200" cap="none" spc="0" normalizeH="0" baseline="0" noProof="0" dirty="0" err="1">
                <a:ln>
                  <a:noFill/>
                </a:ln>
                <a:solidFill>
                  <a:srgbClr val="002060"/>
                </a:solidFill>
                <a:effectLst/>
                <a:uLnTx/>
                <a:uFillTx/>
                <a:latin typeface="+mj-lt"/>
              </a:rPr>
              <a:t>ero</a:t>
            </a:r>
            <a:r>
              <a:rPr kumimoji="0" lang="en-GB" sz="2000" b="0" i="0" u="none" strike="noStrike" kern="1200" cap="none" spc="0" normalizeH="0" baseline="0" noProof="0" dirty="0">
                <a:ln>
                  <a:noFill/>
                </a:ln>
                <a:solidFill>
                  <a:srgbClr val="002060"/>
                </a:solidFill>
                <a:effectLst/>
                <a:uLnTx/>
                <a:uFillTx/>
                <a:latin typeface="+mj-lt"/>
              </a:rPr>
              <a:t> ______________ </a:t>
            </a:r>
            <a:r>
              <a:rPr kumimoji="0" lang="en-GB" sz="2000" b="0" i="0" u="none" strike="noStrike" kern="1200" cap="none" spc="0" normalizeH="0" baseline="0" noProof="0" dirty="0" err="1">
                <a:ln>
                  <a:noFill/>
                </a:ln>
                <a:solidFill>
                  <a:srgbClr val="002060"/>
                </a:solidFill>
                <a:effectLst/>
                <a:uLnTx/>
                <a:uFillTx/>
                <a:latin typeface="+mj-lt"/>
              </a:rPr>
              <a:t>llegó</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otro</a:t>
            </a:r>
            <a:r>
              <a:rPr kumimoji="0" lang="en-GB" sz="2000" b="0" i="0" u="none" strike="noStrike" kern="1200" cap="none" spc="0" normalizeH="0" baseline="0" noProof="0" dirty="0">
                <a:ln>
                  <a:noFill/>
                </a:ln>
                <a:solidFill>
                  <a:srgbClr val="002060"/>
                </a:solidFill>
                <a:effectLst/>
                <a:uLnTx/>
                <a:uFillTx/>
                <a:latin typeface="+mj-lt"/>
              </a:rPr>
              <a:t> jefe. Al </a:t>
            </a:r>
            <a:r>
              <a:rPr kumimoji="0" lang="en-GB" sz="2000" b="0" i="0" u="none" strike="noStrike" kern="1200" cap="none" spc="0" normalizeH="0" baseline="0" noProof="0" dirty="0" err="1">
                <a:ln>
                  <a:noFill/>
                </a:ln>
                <a:solidFill>
                  <a:srgbClr val="002060"/>
                </a:solidFill>
                <a:effectLst/>
                <a:uLnTx/>
                <a:uFillTx/>
                <a:latin typeface="+mj-lt"/>
              </a:rPr>
              <a:t>día</a:t>
            </a:r>
            <a:r>
              <a:rPr kumimoji="0" lang="en-GB" sz="2000" b="0" i="0" u="none" strike="noStrike" kern="1200" cap="none" spc="0" normalizeH="0" baseline="0" noProof="0" dirty="0">
                <a:ln>
                  <a:noFill/>
                </a:ln>
                <a:solidFill>
                  <a:srgbClr val="002060"/>
                </a:solidFill>
                <a:effectLst/>
                <a:uLnTx/>
                <a:uFillTx/>
                <a:latin typeface="+mj-lt"/>
              </a:rPr>
              <a:t> </a:t>
            </a:r>
            <a:r>
              <a:rPr kumimoji="0" lang="en-GB" sz="2000" b="0" i="0" u="none" strike="noStrike" kern="1200" cap="none" spc="0" normalizeH="0" baseline="0" noProof="0" dirty="0" err="1">
                <a:ln>
                  <a:noFill/>
                </a:ln>
                <a:solidFill>
                  <a:srgbClr val="002060"/>
                </a:solidFill>
                <a:effectLst/>
                <a:uLnTx/>
                <a:uFillTx/>
                <a:latin typeface="+mj-lt"/>
              </a:rPr>
              <a:t>siguiente</a:t>
            </a:r>
            <a:r>
              <a:rPr kumimoji="0" lang="en-GB" sz="2000" b="0" i="0" u="none" strike="noStrike" kern="1200" cap="none" spc="0" normalizeH="0" baseline="0" noProof="0" dirty="0">
                <a:ln>
                  <a:noFill/>
                </a:ln>
                <a:solidFill>
                  <a:srgbClr val="002060"/>
                </a:solidFill>
                <a:effectLst/>
                <a:uLnTx/>
                <a:uFillTx/>
                <a:latin typeface="+mj-lt"/>
              </a:rPr>
              <a:t> </a:t>
            </a:r>
            <a:r>
              <a:rPr lang="en-GB" sz="2000" dirty="0" err="1">
                <a:solidFill>
                  <a:srgbClr val="002060"/>
                </a:solidFill>
                <a:latin typeface="+mj-lt"/>
              </a:rPr>
              <a:t>aumentó</a:t>
            </a:r>
            <a:r>
              <a:rPr lang="en-GB" sz="2000" dirty="0">
                <a:solidFill>
                  <a:srgbClr val="002060"/>
                </a:solidFill>
                <a:latin typeface="+mj-lt"/>
              </a:rPr>
              <a:t> las horas de trabajo y </a:t>
            </a:r>
            <a:r>
              <a:rPr lang="en-GB" sz="2000" dirty="0" err="1">
                <a:solidFill>
                  <a:srgbClr val="002060"/>
                </a:solidFill>
                <a:latin typeface="+mj-lt"/>
              </a:rPr>
              <a:t>amenazó</a:t>
            </a:r>
            <a:r>
              <a:rPr lang="en-GB" sz="2000" dirty="0">
                <a:solidFill>
                  <a:srgbClr val="002060"/>
                </a:solidFill>
                <a:latin typeface="+mj-lt"/>
              </a:rPr>
              <a:t> con </a:t>
            </a:r>
            <a:r>
              <a:rPr lang="en-GB" sz="2000" dirty="0" err="1">
                <a:solidFill>
                  <a:srgbClr val="002060"/>
                </a:solidFill>
                <a:latin typeface="+mj-lt"/>
              </a:rPr>
              <a:t>reducir</a:t>
            </a:r>
            <a:r>
              <a:rPr lang="en-GB" sz="2000" dirty="0">
                <a:solidFill>
                  <a:srgbClr val="002060"/>
                </a:solidFill>
                <a:latin typeface="+mj-lt"/>
              </a:rPr>
              <a:t> </a:t>
            </a:r>
            <a:r>
              <a:rPr lang="en-GB" sz="2000" dirty="0" err="1">
                <a:solidFill>
                  <a:srgbClr val="002060"/>
                </a:solidFill>
                <a:latin typeface="+mj-lt"/>
              </a:rPr>
              <a:t>nuestro</a:t>
            </a:r>
            <a:r>
              <a:rPr lang="en-GB" sz="2000" dirty="0">
                <a:solidFill>
                  <a:srgbClr val="002060"/>
                </a:solidFill>
                <a:latin typeface="+mj-lt"/>
              </a:rPr>
              <a:t> </a:t>
            </a:r>
            <a:r>
              <a:rPr lang="en-GB" sz="2000" dirty="0" err="1">
                <a:solidFill>
                  <a:srgbClr val="002060"/>
                </a:solidFill>
                <a:latin typeface="+mj-lt"/>
              </a:rPr>
              <a:t>salario</a:t>
            </a:r>
            <a:r>
              <a:rPr lang="en-GB" sz="2000" dirty="0">
                <a:solidFill>
                  <a:srgbClr val="002060"/>
                </a:solidFill>
                <a:latin typeface="+mj-lt"/>
              </a:rPr>
              <a:t>*. </a:t>
            </a:r>
            <a:r>
              <a:rPr lang="en-GB" sz="2000" dirty="0" err="1">
                <a:solidFill>
                  <a:srgbClr val="002060"/>
                </a:solidFill>
                <a:latin typeface="+mj-lt"/>
              </a:rPr>
              <a:t>Consideré</a:t>
            </a:r>
            <a:r>
              <a:rPr lang="en-GB" sz="2000" dirty="0">
                <a:solidFill>
                  <a:srgbClr val="002060"/>
                </a:solidFill>
                <a:latin typeface="+mj-lt"/>
              </a:rPr>
              <a:t> las </a:t>
            </a:r>
            <a:r>
              <a:rPr lang="en-GB" sz="2000" dirty="0" err="1">
                <a:solidFill>
                  <a:srgbClr val="002060"/>
                </a:solidFill>
                <a:latin typeface="+mj-lt"/>
              </a:rPr>
              <a:t>opciones</a:t>
            </a:r>
            <a:r>
              <a:rPr lang="en-GB" sz="2000" dirty="0">
                <a:solidFill>
                  <a:srgbClr val="002060"/>
                </a:solidFill>
                <a:latin typeface="+mj-lt"/>
              </a:rPr>
              <a:t> y ____________ </a:t>
            </a:r>
            <a:r>
              <a:rPr lang="en-GB" sz="2000" dirty="0" err="1">
                <a:solidFill>
                  <a:srgbClr val="002060"/>
                </a:solidFill>
                <a:latin typeface="+mj-lt"/>
              </a:rPr>
              <a:t>dejé</a:t>
            </a:r>
            <a:r>
              <a:rPr lang="en-GB" sz="2000" dirty="0">
                <a:solidFill>
                  <a:srgbClr val="002060"/>
                </a:solidFill>
                <a:latin typeface="+mj-lt"/>
              </a:rPr>
              <a:t> el trabajo.</a:t>
            </a:r>
            <a:endParaRPr kumimoji="0" lang="en-GB" sz="2000" b="0" i="0" u="none" strike="noStrike" kern="1200" cap="none" spc="0" normalizeH="0" baseline="0" noProof="0" dirty="0">
              <a:ln>
                <a:noFill/>
              </a:ln>
              <a:solidFill>
                <a:srgbClr val="002060"/>
              </a:solidFill>
              <a:effectLst/>
              <a:uLnTx/>
              <a:uFillTx/>
              <a:latin typeface="+mj-lt"/>
            </a:endParaRPr>
          </a:p>
        </p:txBody>
      </p:sp>
      <p:sp>
        <p:nvSpPr>
          <p:cNvPr id="15" name="Rounded Rectangle 14">
            <a:extLst>
              <a:ext uri="{FF2B5EF4-FFF2-40B4-BE49-F238E27FC236}">
                <a16:creationId xmlns:a16="http://schemas.microsoft.com/office/drawing/2014/main" id="{A316DD52-7894-4A75-969C-CA0645DA2978}"/>
              </a:ext>
            </a:extLst>
          </p:cNvPr>
          <p:cNvSpPr/>
          <p:nvPr/>
        </p:nvSpPr>
        <p:spPr>
          <a:xfrm>
            <a:off x="10778560" y="141690"/>
            <a:ext cx="1216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6" name="Table 15"/>
          <p:cNvGraphicFramePr>
            <a:graphicFrameLocks noGrp="1"/>
          </p:cNvGraphicFramePr>
          <p:nvPr>
            <p:extLst>
              <p:ext uri="{D42A27DB-BD31-4B8C-83A1-F6EECF244321}">
                <p14:modId xmlns:p14="http://schemas.microsoft.com/office/powerpoint/2010/main" val="3576899848"/>
              </p:ext>
            </p:extLst>
          </p:nvPr>
        </p:nvGraphicFramePr>
        <p:xfrm>
          <a:off x="1423768" y="5910055"/>
          <a:ext cx="8420861" cy="396240"/>
        </p:xfrm>
        <a:graphic>
          <a:graphicData uri="http://schemas.openxmlformats.org/drawingml/2006/table">
            <a:tbl>
              <a:tblPr firstRow="1" bandRow="1">
                <a:tableStyleId>{BC89EF96-8CEA-46FF-86C4-4CE0E7609802}</a:tableStyleId>
              </a:tblPr>
              <a:tblGrid>
                <a:gridCol w="1989992">
                  <a:extLst>
                    <a:ext uri="{9D8B030D-6E8A-4147-A177-3AD203B41FA5}">
                      <a16:colId xmlns:a16="http://schemas.microsoft.com/office/drawing/2014/main" val="12156107"/>
                    </a:ext>
                  </a:extLst>
                </a:gridCol>
                <a:gridCol w="1082040">
                  <a:extLst>
                    <a:ext uri="{9D8B030D-6E8A-4147-A177-3AD203B41FA5}">
                      <a16:colId xmlns:a16="http://schemas.microsoft.com/office/drawing/2014/main" val="3921093773"/>
                    </a:ext>
                  </a:extLst>
                </a:gridCol>
                <a:gridCol w="1447800">
                  <a:extLst>
                    <a:ext uri="{9D8B030D-6E8A-4147-A177-3AD203B41FA5}">
                      <a16:colId xmlns:a16="http://schemas.microsoft.com/office/drawing/2014/main" val="2837971992"/>
                    </a:ext>
                  </a:extLst>
                </a:gridCol>
                <a:gridCol w="2318970">
                  <a:extLst>
                    <a:ext uri="{9D8B030D-6E8A-4147-A177-3AD203B41FA5}">
                      <a16:colId xmlns:a16="http://schemas.microsoft.com/office/drawing/2014/main" val="4162247644"/>
                    </a:ext>
                  </a:extLst>
                </a:gridCol>
                <a:gridCol w="1582059">
                  <a:extLst>
                    <a:ext uri="{9D8B030D-6E8A-4147-A177-3AD203B41FA5}">
                      <a16:colId xmlns:a16="http://schemas.microsoft.com/office/drawing/2014/main" val="1555851473"/>
                    </a:ext>
                  </a:extLst>
                </a:gridCol>
              </a:tblGrid>
              <a:tr h="370840">
                <a:tc>
                  <a:txBody>
                    <a:bodyPr/>
                    <a:lstStyle/>
                    <a:p>
                      <a:pPr algn="ctr"/>
                      <a:r>
                        <a:rPr lang="en-GB" sz="2000" b="0" dirty="0" err="1">
                          <a:solidFill>
                            <a:srgbClr val="002060"/>
                          </a:solidFill>
                        </a:rPr>
                        <a:t>todos</a:t>
                      </a:r>
                      <a:r>
                        <a:rPr lang="en-GB" sz="2000" b="0" dirty="0">
                          <a:solidFill>
                            <a:srgbClr val="002060"/>
                          </a:solidFill>
                        </a:rPr>
                        <a:t> los</a:t>
                      </a:r>
                      <a:r>
                        <a:rPr lang="en-GB" sz="2000" b="0" baseline="0" dirty="0">
                          <a:solidFill>
                            <a:srgbClr val="002060"/>
                          </a:solidFill>
                        </a:rPr>
                        <a:t> </a:t>
                      </a:r>
                      <a:r>
                        <a:rPr lang="en-GB" sz="2000" b="0" baseline="0" dirty="0" err="1">
                          <a:solidFill>
                            <a:srgbClr val="002060"/>
                          </a:solidFill>
                        </a:rPr>
                        <a:t>días</a:t>
                      </a:r>
                      <a:endParaRPr lang="en-GB" sz="2000" b="0" dirty="0">
                        <a:solidFill>
                          <a:srgbClr val="002060"/>
                        </a:solidFill>
                      </a:endParaRPr>
                    </a:p>
                  </a:txBody>
                  <a:tcPr anchor="ctr"/>
                </a:tc>
                <a:tc>
                  <a:txBody>
                    <a:bodyPr/>
                    <a:lstStyle/>
                    <a:p>
                      <a:pPr algn="ctr"/>
                      <a:r>
                        <a:rPr lang="en-GB" sz="2000" b="0" dirty="0">
                          <a:solidFill>
                            <a:srgbClr val="002060"/>
                          </a:solidFill>
                        </a:rPr>
                        <a:t>un</a:t>
                      </a:r>
                      <a:r>
                        <a:rPr lang="en-GB" sz="2000" b="0" baseline="0" dirty="0">
                          <a:solidFill>
                            <a:srgbClr val="002060"/>
                          </a:solidFill>
                        </a:rPr>
                        <a:t> </a:t>
                      </a:r>
                      <a:r>
                        <a:rPr lang="en-GB" sz="2000" b="0" baseline="0" dirty="0" err="1">
                          <a:solidFill>
                            <a:srgbClr val="002060"/>
                          </a:solidFill>
                        </a:rPr>
                        <a:t>día</a:t>
                      </a:r>
                      <a:endParaRPr lang="en-GB" sz="2000" b="0" dirty="0">
                        <a:solidFill>
                          <a:srgbClr val="002060"/>
                        </a:solidFill>
                      </a:endParaRPr>
                    </a:p>
                  </a:txBody>
                  <a:tcPr anchor="ctr"/>
                </a:tc>
                <a:tc>
                  <a:txBody>
                    <a:bodyPr/>
                    <a:lstStyle/>
                    <a:p>
                      <a:pPr algn="ctr"/>
                      <a:r>
                        <a:rPr lang="en-GB" sz="2000" b="0" dirty="0">
                          <a:solidFill>
                            <a:srgbClr val="002060"/>
                          </a:solidFill>
                        </a:rPr>
                        <a:t>a </a:t>
                      </a:r>
                      <a:r>
                        <a:rPr lang="en-GB" sz="2000" b="0" dirty="0" err="1">
                          <a:solidFill>
                            <a:srgbClr val="002060"/>
                          </a:solidFill>
                        </a:rPr>
                        <a:t>veces</a:t>
                      </a:r>
                      <a:endParaRPr lang="en-GB" sz="2000" b="0" dirty="0">
                        <a:solidFill>
                          <a:srgbClr val="002060"/>
                        </a:solidFill>
                      </a:endParaRPr>
                    </a:p>
                  </a:txBody>
                  <a:tcPr anchor="ctr"/>
                </a:tc>
                <a:tc>
                  <a:txBody>
                    <a:bodyPr/>
                    <a:lstStyle/>
                    <a:p>
                      <a:pPr algn="ctr"/>
                      <a:r>
                        <a:rPr lang="en-GB" sz="2000" b="0" dirty="0" err="1">
                          <a:solidFill>
                            <a:srgbClr val="002060"/>
                          </a:solidFill>
                        </a:rPr>
                        <a:t>en</a:t>
                      </a:r>
                      <a:r>
                        <a:rPr lang="en-GB" sz="2000" b="0" dirty="0">
                          <a:solidFill>
                            <a:srgbClr val="002060"/>
                          </a:solidFill>
                        </a:rPr>
                        <a:t> el </a:t>
                      </a:r>
                      <a:r>
                        <a:rPr lang="en-GB" sz="2000" b="0" dirty="0" err="1">
                          <a:solidFill>
                            <a:srgbClr val="002060"/>
                          </a:solidFill>
                        </a:rPr>
                        <a:t>año</a:t>
                      </a:r>
                      <a:r>
                        <a:rPr lang="en-GB" sz="2000" b="0" dirty="0">
                          <a:solidFill>
                            <a:srgbClr val="002060"/>
                          </a:solidFill>
                        </a:rPr>
                        <a:t> 1980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finalmente</a:t>
                      </a:r>
                      <a:endParaRPr lang="en-GB" sz="2000" dirty="0">
                        <a:solidFill>
                          <a:srgbClr val="002060"/>
                        </a:solidFill>
                      </a:endParaRPr>
                    </a:p>
                  </a:txBody>
                  <a:tcPr anchor="ctr"/>
                </a:tc>
                <a:extLst>
                  <a:ext uri="{0D108BD9-81ED-4DB2-BD59-A6C34878D82A}">
                    <a16:rowId xmlns:a16="http://schemas.microsoft.com/office/drawing/2014/main" val="764940124"/>
                  </a:ext>
                </a:extLst>
              </a:tr>
            </a:tbl>
          </a:graphicData>
        </a:graphic>
      </p:graphicFrame>
      <p:sp>
        <p:nvSpPr>
          <p:cNvPr id="17" name="TextBox 16"/>
          <p:cNvSpPr txBox="1"/>
          <p:nvPr/>
        </p:nvSpPr>
        <p:spPr>
          <a:xfrm>
            <a:off x="0" y="5899564"/>
            <a:ext cx="19661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p:cNvSpPr txBox="1"/>
          <p:nvPr/>
        </p:nvSpPr>
        <p:spPr>
          <a:xfrm>
            <a:off x="759645" y="3483206"/>
            <a:ext cx="1980259" cy="400110"/>
          </a:xfrm>
          <a:prstGeom prst="rect">
            <a:avLst/>
          </a:prstGeom>
          <a:noFill/>
        </p:spPr>
        <p:txBody>
          <a:bodyPr wrap="square" rtlCol="0">
            <a:spAutoFit/>
          </a:bodyPr>
          <a:lstStyle/>
          <a:p>
            <a:pPr lvl="0">
              <a:defRPr/>
            </a:pPr>
            <a:r>
              <a:rPr kumimoji="0" lang="en-GB" sz="2000" b="1" i="0" u="none" strike="noStrike" kern="1200" cap="none" spc="0" normalizeH="0" baseline="0" noProof="0" dirty="0" err="1">
                <a:ln>
                  <a:noFill/>
                </a:ln>
                <a:solidFill>
                  <a:srgbClr val="4472C4">
                    <a:lumMod val="50000"/>
                  </a:srgbClr>
                </a:solidFill>
                <a:effectLst/>
                <a:uLnTx/>
                <a:uFillTx/>
                <a:latin typeface="+mj-lt"/>
                <a:ea typeface="+mn-ea"/>
                <a:cs typeface="+mn-cs"/>
              </a:rPr>
              <a:t>todos</a:t>
            </a:r>
            <a:r>
              <a:rPr kumimoji="0" lang="en-GB" sz="2000" b="1" i="0" u="none" strike="noStrike" kern="1200" cap="none" spc="0" normalizeH="0" baseline="0" noProof="0" dirty="0">
                <a:ln>
                  <a:noFill/>
                </a:ln>
                <a:solidFill>
                  <a:srgbClr val="4472C4">
                    <a:lumMod val="50000"/>
                  </a:srgbClr>
                </a:solidFill>
                <a:effectLst/>
                <a:uLnTx/>
                <a:uFillTx/>
                <a:latin typeface="+mj-lt"/>
                <a:ea typeface="+mn-ea"/>
                <a:cs typeface="+mn-cs"/>
              </a:rPr>
              <a:t> los días</a:t>
            </a:r>
          </a:p>
        </p:txBody>
      </p:sp>
      <p:sp>
        <p:nvSpPr>
          <p:cNvPr id="19" name="TextBox 18"/>
          <p:cNvSpPr txBox="1"/>
          <p:nvPr/>
        </p:nvSpPr>
        <p:spPr>
          <a:xfrm>
            <a:off x="6043495" y="4650377"/>
            <a:ext cx="1159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mj-lt"/>
                <a:ea typeface="+mn-ea"/>
                <a:cs typeface="+mn-cs"/>
              </a:rPr>
              <a:t>un día</a:t>
            </a:r>
          </a:p>
        </p:txBody>
      </p:sp>
      <p:sp>
        <p:nvSpPr>
          <p:cNvPr id="20" name="Rounded Rectangular Callout 19">
            <a:extLst>
              <a:ext uri="{FF2B5EF4-FFF2-40B4-BE49-F238E27FC236}">
                <a16:creationId xmlns:a16="http://schemas.microsoft.com/office/drawing/2014/main" id="{9DCB7AA4-BAEA-8548-9785-5752972AA7B1}"/>
              </a:ext>
            </a:extLst>
          </p:cNvPr>
          <p:cNvSpPr/>
          <p:nvPr/>
        </p:nvSpPr>
        <p:spPr>
          <a:xfrm>
            <a:off x="1911550" y="2176393"/>
            <a:ext cx="6198680" cy="799348"/>
          </a:xfrm>
          <a:prstGeom prst="wedgeRoundRectCallout">
            <a:avLst>
              <a:gd name="adj1" fmla="val -54924"/>
              <a:gd name="adj2" fmla="val -2390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err="1">
                <a:solidFill>
                  <a:srgbClr val="002060"/>
                </a:solidFill>
                <a:latin typeface="+mj-lt"/>
              </a:rPr>
              <a:t>En</a:t>
            </a:r>
            <a:r>
              <a:rPr lang="en-GB" sz="2000" dirty="0">
                <a:solidFill>
                  <a:srgbClr val="002060"/>
                </a:solidFill>
                <a:latin typeface="+mj-lt"/>
              </a:rPr>
              <a:t> el </a:t>
            </a:r>
            <a:r>
              <a:rPr lang="en-GB" sz="2000" dirty="0" err="1">
                <a:solidFill>
                  <a:srgbClr val="002060"/>
                </a:solidFill>
                <a:latin typeface="+mj-lt"/>
              </a:rPr>
              <a:t>centro</a:t>
            </a:r>
            <a:r>
              <a:rPr lang="en-GB" sz="2000" dirty="0">
                <a:solidFill>
                  <a:srgbClr val="002060"/>
                </a:solidFill>
                <a:latin typeface="+mj-lt"/>
              </a:rPr>
              <a:t> de Bilbao. </a:t>
            </a:r>
            <a:r>
              <a:rPr lang="en-GB" sz="2000" dirty="0" err="1">
                <a:solidFill>
                  <a:srgbClr val="002060"/>
                </a:solidFill>
                <a:latin typeface="+mj-lt"/>
              </a:rPr>
              <a:t>Normalmente</a:t>
            </a:r>
            <a:r>
              <a:rPr lang="en-GB" sz="2000" dirty="0">
                <a:solidFill>
                  <a:srgbClr val="002060"/>
                </a:solidFill>
                <a:latin typeface="+mj-lt"/>
              </a:rPr>
              <a:t> </a:t>
            </a:r>
            <a:r>
              <a:rPr lang="en-GB" sz="2000" dirty="0" err="1">
                <a:solidFill>
                  <a:srgbClr val="002060"/>
                </a:solidFill>
                <a:latin typeface="+mj-lt"/>
              </a:rPr>
              <a:t>trabajaba</a:t>
            </a:r>
            <a:r>
              <a:rPr lang="en-GB" sz="2000" dirty="0">
                <a:solidFill>
                  <a:srgbClr val="002060"/>
                </a:solidFill>
                <a:latin typeface="+mj-lt"/>
              </a:rPr>
              <a:t> </a:t>
            </a:r>
            <a:r>
              <a:rPr lang="en-GB" sz="2000" dirty="0" err="1">
                <a:solidFill>
                  <a:srgbClr val="002060"/>
                </a:solidFill>
                <a:latin typeface="+mj-lt"/>
              </a:rPr>
              <a:t>allí</a:t>
            </a:r>
            <a:r>
              <a:rPr lang="en-GB" sz="2000" dirty="0">
                <a:solidFill>
                  <a:srgbClr val="002060"/>
                </a:solidFill>
                <a:latin typeface="+mj-lt"/>
              </a:rPr>
              <a:t>, </a:t>
            </a:r>
            <a:r>
              <a:rPr lang="en-GB" sz="2000" dirty="0" err="1">
                <a:solidFill>
                  <a:srgbClr val="002060"/>
                </a:solidFill>
                <a:latin typeface="+mj-lt"/>
              </a:rPr>
              <a:t>pero</a:t>
            </a:r>
            <a:r>
              <a:rPr lang="en-GB" sz="2000" dirty="0">
                <a:solidFill>
                  <a:srgbClr val="002060"/>
                </a:solidFill>
                <a:latin typeface="+mj-lt"/>
              </a:rPr>
              <a:t> ___________ </a:t>
            </a:r>
            <a:r>
              <a:rPr lang="en-GB" sz="2000" dirty="0" err="1">
                <a:solidFill>
                  <a:srgbClr val="002060"/>
                </a:solidFill>
                <a:latin typeface="+mj-lt"/>
              </a:rPr>
              <a:t>viajaba</a:t>
            </a:r>
            <a:r>
              <a:rPr lang="en-GB" sz="2000" dirty="0">
                <a:solidFill>
                  <a:srgbClr val="002060"/>
                </a:solidFill>
                <a:latin typeface="+mj-lt"/>
              </a:rPr>
              <a:t> a </a:t>
            </a:r>
            <a:r>
              <a:rPr lang="en-GB" sz="2000" dirty="0" err="1">
                <a:solidFill>
                  <a:srgbClr val="002060"/>
                </a:solidFill>
                <a:latin typeface="+mj-lt"/>
              </a:rPr>
              <a:t>otras</a:t>
            </a:r>
            <a:r>
              <a:rPr lang="en-GB" sz="2000" dirty="0">
                <a:solidFill>
                  <a:srgbClr val="002060"/>
                </a:solidFill>
                <a:latin typeface="+mj-lt"/>
              </a:rPr>
              <a:t> </a:t>
            </a:r>
            <a:r>
              <a:rPr lang="en-GB" sz="2000" dirty="0" err="1">
                <a:solidFill>
                  <a:srgbClr val="002060"/>
                </a:solidFill>
                <a:latin typeface="+mj-lt"/>
              </a:rPr>
              <a:t>ciudades</a:t>
            </a:r>
            <a:r>
              <a:rPr lang="en-GB" sz="2000" dirty="0">
                <a:solidFill>
                  <a:srgbClr val="002060"/>
                </a:solidFill>
                <a:latin typeface="+mj-lt"/>
              </a:rPr>
              <a:t>.</a:t>
            </a:r>
            <a:endParaRPr kumimoji="0" lang="en-GB" sz="2000" b="0" i="0" u="none" strike="noStrike" kern="1200" cap="none" spc="0" normalizeH="0" baseline="0" noProof="0" dirty="0">
              <a:ln>
                <a:noFill/>
              </a:ln>
              <a:solidFill>
                <a:srgbClr val="002060"/>
              </a:solidFill>
              <a:effectLst/>
              <a:uLnTx/>
              <a:uFillTx/>
              <a:latin typeface="+mj-lt"/>
            </a:endParaRPr>
          </a:p>
        </p:txBody>
      </p:sp>
      <p:sp>
        <p:nvSpPr>
          <p:cNvPr id="23" name="TextBox 22">
            <a:extLst>
              <a:ext uri="{FF2B5EF4-FFF2-40B4-BE49-F238E27FC236}">
                <a16:creationId xmlns:a16="http://schemas.microsoft.com/office/drawing/2014/main" id="{676ABC8A-95FE-E147-A3E4-25E5A5FDAB36}"/>
              </a:ext>
            </a:extLst>
          </p:cNvPr>
          <p:cNvSpPr txBox="1"/>
          <p:nvPr/>
        </p:nvSpPr>
        <p:spPr>
          <a:xfrm>
            <a:off x="5960945" y="5259025"/>
            <a:ext cx="1662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mj-lt"/>
              </a:rPr>
              <a:t>f</a:t>
            </a:r>
            <a:r>
              <a:rPr kumimoji="0" lang="en-GB" sz="2000" b="1" i="0" u="none" strike="noStrike" kern="1200" cap="none" spc="0" normalizeH="0" baseline="0" noProof="0" dirty="0" err="1">
                <a:ln>
                  <a:noFill/>
                </a:ln>
                <a:solidFill>
                  <a:srgbClr val="4472C4">
                    <a:lumMod val="50000"/>
                  </a:srgbClr>
                </a:solidFill>
                <a:effectLst/>
                <a:uLnTx/>
                <a:uFillTx/>
                <a:latin typeface="+mj-lt"/>
              </a:rPr>
              <a:t>inalmente</a:t>
            </a:r>
            <a:endParaRPr kumimoji="0" lang="en-GB" sz="2000" b="1" i="0" u="none" strike="noStrike" kern="1200" cap="none" spc="0" normalizeH="0" baseline="0" noProof="0" dirty="0">
              <a:ln>
                <a:noFill/>
              </a:ln>
              <a:solidFill>
                <a:srgbClr val="4472C4">
                  <a:lumMod val="50000"/>
                </a:srgbClr>
              </a:solidFill>
              <a:effectLst/>
              <a:uLnTx/>
              <a:uFillTx/>
              <a:latin typeface="+mj-lt"/>
            </a:endParaRPr>
          </a:p>
        </p:txBody>
      </p:sp>
      <p:sp>
        <p:nvSpPr>
          <p:cNvPr id="24" name="TextBox 23"/>
          <p:cNvSpPr txBox="1"/>
          <p:nvPr/>
        </p:nvSpPr>
        <p:spPr>
          <a:xfrm>
            <a:off x="9958317" y="5428038"/>
            <a:ext cx="2125733" cy="707886"/>
          </a:xfrm>
          <a:prstGeom prst="rect">
            <a:avLst/>
          </a:prstGeom>
          <a:solidFill>
            <a:schemeClr val="bg1"/>
          </a:solidFill>
        </p:spPr>
        <p:txBody>
          <a:bodyPr wrap="square" rtlCol="0">
            <a:spAutoFit/>
          </a:bodyPr>
          <a:lstStyle/>
          <a:p>
            <a:r>
              <a:rPr lang="en-GB" sz="2000">
                <a:solidFill>
                  <a:schemeClr val="accent5">
                    <a:lumMod val="50000"/>
                  </a:schemeClr>
                </a:solidFill>
              </a:rPr>
              <a:t>*¡Qué pena! = </a:t>
            </a:r>
          </a:p>
          <a:p>
            <a:pPr algn="l"/>
            <a:r>
              <a:rPr lang="en-GB" sz="2000">
                <a:solidFill>
                  <a:schemeClr val="accent5">
                    <a:lumMod val="50000"/>
                  </a:schemeClr>
                </a:solidFill>
              </a:rPr>
              <a:t>What </a:t>
            </a:r>
            <a:r>
              <a:rPr lang="en-GB" sz="2000" dirty="0">
                <a:solidFill>
                  <a:schemeClr val="accent5">
                    <a:lumMod val="50000"/>
                  </a:schemeClr>
                </a:solidFill>
              </a:rPr>
              <a:t>a shame!</a:t>
            </a:r>
          </a:p>
        </p:txBody>
      </p:sp>
      <p:sp>
        <p:nvSpPr>
          <p:cNvPr id="25" name="Rounded Rectangular Callout 24"/>
          <p:cNvSpPr/>
          <p:nvPr/>
        </p:nvSpPr>
        <p:spPr>
          <a:xfrm>
            <a:off x="1067948" y="990462"/>
            <a:ext cx="7042282" cy="1013861"/>
          </a:xfrm>
          <a:prstGeom prst="wedgeRoundRectCallout">
            <a:avLst>
              <a:gd name="adj1" fmla="val -54744"/>
              <a:gd name="adj2" fmla="val -1513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mj-lt"/>
              </a:rPr>
              <a:t>Bueno</a:t>
            </a:r>
            <a:r>
              <a:rPr lang="en-GB" sz="2000" dirty="0">
                <a:solidFill>
                  <a:srgbClr val="002060"/>
                </a:solidFill>
                <a:latin typeface="+mj-lt"/>
              </a:rPr>
              <a:t>, </a:t>
            </a:r>
            <a:r>
              <a:rPr lang="en-GB" sz="2000" dirty="0" err="1">
                <a:solidFill>
                  <a:srgbClr val="002060"/>
                </a:solidFill>
                <a:latin typeface="+mj-lt"/>
              </a:rPr>
              <a:t>yo</a:t>
            </a:r>
            <a:r>
              <a:rPr lang="en-GB" sz="2000" dirty="0">
                <a:solidFill>
                  <a:srgbClr val="002060"/>
                </a:solidFill>
                <a:latin typeface="+mj-lt"/>
              </a:rPr>
              <a:t> </a:t>
            </a:r>
            <a:r>
              <a:rPr lang="en-GB" sz="2000" dirty="0" err="1">
                <a:solidFill>
                  <a:srgbClr val="002060"/>
                </a:solidFill>
                <a:latin typeface="+mj-lt"/>
              </a:rPr>
              <a:t>empecé</a:t>
            </a:r>
            <a:r>
              <a:rPr lang="en-GB" sz="2000" dirty="0">
                <a:solidFill>
                  <a:srgbClr val="002060"/>
                </a:solidFill>
                <a:latin typeface="+mj-lt"/>
              </a:rPr>
              <a:t> a </a:t>
            </a:r>
            <a:r>
              <a:rPr lang="en-GB" sz="2000" dirty="0" err="1">
                <a:solidFill>
                  <a:srgbClr val="002060"/>
                </a:solidFill>
                <a:latin typeface="+mj-lt"/>
              </a:rPr>
              <a:t>trabajar</a:t>
            </a:r>
            <a:r>
              <a:rPr lang="en-GB" sz="2000" dirty="0">
                <a:solidFill>
                  <a:srgbClr val="002060"/>
                </a:solidFill>
                <a:latin typeface="+mj-lt"/>
              </a:rPr>
              <a:t> ________________. </a:t>
            </a:r>
            <a:r>
              <a:rPr lang="en-GB" sz="2000" dirty="0" err="1">
                <a:solidFill>
                  <a:srgbClr val="002060"/>
                </a:solidFill>
                <a:latin typeface="+mj-lt"/>
              </a:rPr>
              <a:t>Estaba</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el primer </a:t>
            </a:r>
            <a:r>
              <a:rPr lang="en-GB" sz="2000" dirty="0" err="1">
                <a:solidFill>
                  <a:srgbClr val="002060"/>
                </a:solidFill>
                <a:latin typeface="+mj-lt"/>
              </a:rPr>
              <a:t>año</a:t>
            </a:r>
            <a:r>
              <a:rPr lang="en-GB" sz="2000" dirty="0">
                <a:solidFill>
                  <a:srgbClr val="002060"/>
                </a:solidFill>
                <a:latin typeface="+mj-lt"/>
              </a:rPr>
              <a:t> de la </a:t>
            </a:r>
            <a:r>
              <a:rPr lang="en-GB" sz="2000" dirty="0" err="1">
                <a:solidFill>
                  <a:srgbClr val="002060"/>
                </a:solidFill>
                <a:latin typeface="+mj-lt"/>
              </a:rPr>
              <a:t>carrera</a:t>
            </a:r>
            <a:r>
              <a:rPr lang="en-GB" sz="2000" dirty="0">
                <a:solidFill>
                  <a:srgbClr val="002060"/>
                </a:solidFill>
                <a:latin typeface="+mj-lt"/>
              </a:rPr>
              <a:t> y </a:t>
            </a:r>
            <a:r>
              <a:rPr lang="en-GB" sz="2000" dirty="0" err="1">
                <a:solidFill>
                  <a:srgbClr val="002060"/>
                </a:solidFill>
                <a:latin typeface="+mj-lt"/>
              </a:rPr>
              <a:t>decidí</a:t>
            </a:r>
            <a:r>
              <a:rPr lang="en-GB" sz="2000" dirty="0">
                <a:solidFill>
                  <a:srgbClr val="002060"/>
                </a:solidFill>
                <a:latin typeface="+mj-lt"/>
              </a:rPr>
              <a:t> </a:t>
            </a:r>
            <a:r>
              <a:rPr lang="en-GB" sz="2000" dirty="0" err="1">
                <a:solidFill>
                  <a:srgbClr val="002060"/>
                </a:solidFill>
                <a:latin typeface="+mj-lt"/>
              </a:rPr>
              <a:t>trabajar</a:t>
            </a:r>
            <a:r>
              <a:rPr lang="en-GB" sz="2000" dirty="0">
                <a:solidFill>
                  <a:srgbClr val="002060"/>
                </a:solidFill>
                <a:latin typeface="+mj-lt"/>
              </a:rPr>
              <a:t> </a:t>
            </a:r>
            <a:r>
              <a:rPr lang="en-GB" sz="2000" dirty="0" err="1">
                <a:solidFill>
                  <a:srgbClr val="002060"/>
                </a:solidFill>
                <a:latin typeface="+mj-lt"/>
              </a:rPr>
              <a:t>como</a:t>
            </a:r>
            <a:r>
              <a:rPr lang="en-GB" sz="2000" dirty="0">
                <a:solidFill>
                  <a:srgbClr val="002060"/>
                </a:solidFill>
                <a:latin typeface="+mj-lt"/>
              </a:rPr>
              <a:t> </a:t>
            </a:r>
            <a:r>
              <a:rPr lang="en-GB" sz="2000" dirty="0" err="1">
                <a:solidFill>
                  <a:srgbClr val="002060"/>
                </a:solidFill>
                <a:latin typeface="+mj-lt"/>
              </a:rPr>
              <a:t>asistente</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la oficina* de </a:t>
            </a:r>
            <a:r>
              <a:rPr lang="en-GB" sz="2000" dirty="0" err="1">
                <a:solidFill>
                  <a:srgbClr val="002060"/>
                </a:solidFill>
                <a:latin typeface="+mj-lt"/>
              </a:rPr>
              <a:t>una</a:t>
            </a:r>
            <a:r>
              <a:rPr lang="en-GB" sz="2000" dirty="0">
                <a:solidFill>
                  <a:srgbClr val="002060"/>
                </a:solidFill>
                <a:latin typeface="+mj-lt"/>
              </a:rPr>
              <a:t> </a:t>
            </a:r>
            <a:r>
              <a:rPr lang="en-GB" sz="2000" dirty="0" err="1">
                <a:solidFill>
                  <a:srgbClr val="002060"/>
                </a:solidFill>
                <a:latin typeface="+mj-lt"/>
              </a:rPr>
              <a:t>empresa</a:t>
            </a:r>
            <a:r>
              <a:rPr lang="en-GB" sz="2000" dirty="0">
                <a:solidFill>
                  <a:srgbClr val="002060"/>
                </a:solidFill>
                <a:latin typeface="+mj-lt"/>
              </a:rPr>
              <a:t> de </a:t>
            </a:r>
            <a:r>
              <a:rPr lang="en-GB" sz="2000" dirty="0" err="1">
                <a:solidFill>
                  <a:srgbClr val="002060"/>
                </a:solidFill>
                <a:latin typeface="+mj-lt"/>
              </a:rPr>
              <a:t>seguridad</a:t>
            </a:r>
            <a:r>
              <a:rPr lang="en-GB" sz="2000" dirty="0">
                <a:solidFill>
                  <a:srgbClr val="002060"/>
                </a:solidFill>
                <a:latin typeface="+mj-lt"/>
              </a:rPr>
              <a:t>.</a:t>
            </a:r>
            <a:endParaRPr kumimoji="0" lang="en-GB" sz="2000" b="0" i="0" u="none" strike="noStrike" kern="1200" cap="none" spc="0" normalizeH="0" baseline="0" noProof="0" dirty="0">
              <a:ln>
                <a:noFill/>
              </a:ln>
              <a:solidFill>
                <a:srgbClr val="002060"/>
              </a:solidFill>
              <a:effectLst/>
              <a:uLnTx/>
              <a:uFillTx/>
              <a:latin typeface="+mj-lt"/>
            </a:endParaRPr>
          </a:p>
        </p:txBody>
      </p:sp>
      <p:sp>
        <p:nvSpPr>
          <p:cNvPr id="26" name="Rounded Rectangular Callout 25"/>
          <p:cNvSpPr/>
          <p:nvPr/>
        </p:nvSpPr>
        <p:spPr>
          <a:xfrm>
            <a:off x="8187502" y="633792"/>
            <a:ext cx="3570269" cy="679137"/>
          </a:xfrm>
          <a:prstGeom prst="wedgeRoundRectCallout">
            <a:avLst>
              <a:gd name="adj1" fmla="val -1958"/>
              <a:gd name="adj2" fmla="val 7666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mj-lt"/>
              </a:rPr>
              <a:t>¿</a:t>
            </a:r>
            <a:r>
              <a:rPr lang="en-GB" sz="2000" dirty="0" err="1">
                <a:solidFill>
                  <a:schemeClr val="accent5">
                    <a:lumMod val="50000"/>
                  </a:schemeClr>
                </a:solidFill>
                <a:latin typeface="+mj-lt"/>
              </a:rPr>
              <a:t>C</a:t>
            </a:r>
            <a:r>
              <a:rPr kumimoji="0" lang="en-GB" sz="2000" b="0" i="0" u="none" strike="noStrike" kern="1200" cap="none" spc="0" normalizeH="0" baseline="0" noProof="0" dirty="0" err="1">
                <a:ln>
                  <a:noFill/>
                </a:ln>
                <a:solidFill>
                  <a:schemeClr val="accent5">
                    <a:lumMod val="50000"/>
                  </a:schemeClr>
                </a:solidFill>
                <a:effectLst/>
                <a:uLnTx/>
                <a:uFillTx/>
                <a:latin typeface="+mj-lt"/>
              </a:rPr>
              <a:t>uándo</a:t>
            </a:r>
            <a:r>
              <a:rPr kumimoji="0" lang="en-GB" sz="2000" b="0" i="0" u="none" strike="noStrike" kern="1200" cap="none" spc="0" normalizeH="0" baseline="0" noProof="0" dirty="0">
                <a:ln>
                  <a:noFill/>
                </a:ln>
                <a:solidFill>
                  <a:schemeClr val="accent5">
                    <a:lumMod val="50000"/>
                  </a:schemeClr>
                </a:solidFill>
                <a:effectLst/>
                <a:uLnTx/>
                <a:uFillTx/>
                <a:latin typeface="+mj-lt"/>
              </a:rPr>
              <a:t> </a:t>
            </a:r>
            <a:r>
              <a:rPr kumimoji="0" lang="en-GB" sz="2000" b="0" i="0" u="none" strike="noStrike" kern="1200" cap="none" spc="0" normalizeH="0" baseline="0" noProof="0" dirty="0" err="1">
                <a:ln>
                  <a:noFill/>
                </a:ln>
                <a:solidFill>
                  <a:schemeClr val="accent5">
                    <a:lumMod val="50000"/>
                  </a:schemeClr>
                </a:solidFill>
                <a:effectLst/>
                <a:uLnTx/>
                <a:uFillTx/>
                <a:latin typeface="+mj-lt"/>
              </a:rPr>
              <a:t>conseguiste</a:t>
            </a:r>
            <a:r>
              <a:rPr kumimoji="0" lang="en-GB" sz="2000" b="0" i="0" u="none" strike="noStrike" kern="1200" cap="none" spc="0" normalizeH="0" baseline="0" noProof="0" dirty="0">
                <a:ln>
                  <a:noFill/>
                </a:ln>
                <a:solidFill>
                  <a:schemeClr val="accent5">
                    <a:lumMod val="50000"/>
                  </a:schemeClr>
                </a:solidFill>
                <a:effectLst/>
                <a:uLnTx/>
                <a:uFillTx/>
                <a:latin typeface="+mj-lt"/>
              </a:rPr>
              <a:t> </a:t>
            </a:r>
            <a:r>
              <a:rPr kumimoji="0" lang="en-GB" sz="2000" b="0" i="0" u="none" strike="noStrike" kern="1200" cap="none" spc="0" normalizeH="0" baseline="0" noProof="0" dirty="0" err="1">
                <a:ln>
                  <a:noFill/>
                </a:ln>
                <a:solidFill>
                  <a:schemeClr val="accent5">
                    <a:lumMod val="50000"/>
                  </a:schemeClr>
                </a:solidFill>
                <a:effectLst/>
                <a:uLnTx/>
                <a:uFillTx/>
                <a:latin typeface="+mj-lt"/>
              </a:rPr>
              <a:t>tu</a:t>
            </a:r>
            <a:r>
              <a:rPr kumimoji="0" lang="en-GB" sz="2000" b="0" i="0" u="none" strike="noStrike" kern="1200" cap="none" spc="0" normalizeH="0" baseline="0" noProof="0" dirty="0">
                <a:ln>
                  <a:noFill/>
                </a:ln>
                <a:solidFill>
                  <a:schemeClr val="accent5">
                    <a:lumMod val="50000"/>
                  </a:schemeClr>
                </a:solidFill>
                <a:effectLst/>
                <a:uLnTx/>
                <a:uFillTx/>
                <a:latin typeface="+mj-lt"/>
              </a:rPr>
              <a:t> primer trabajo</a:t>
            </a:r>
            <a:r>
              <a:rPr lang="en-GB" sz="2000" dirty="0">
                <a:solidFill>
                  <a:schemeClr val="accent5">
                    <a:lumMod val="50000"/>
                  </a:schemeClr>
                </a:solidFill>
                <a:latin typeface="+mj-lt"/>
              </a:rPr>
              <a:t>?</a:t>
            </a:r>
            <a:endParaRPr kumimoji="0" lang="en-GB" sz="2000" b="0" i="0" u="none" strike="noStrike" kern="1200" cap="none" spc="0" normalizeH="0" baseline="0" noProof="0" dirty="0">
              <a:ln>
                <a:noFill/>
              </a:ln>
              <a:solidFill>
                <a:schemeClr val="accent5">
                  <a:lumMod val="50000"/>
                </a:schemeClr>
              </a:solidFill>
              <a:effectLst/>
              <a:uLnTx/>
              <a:uFillTx/>
              <a:latin typeface="+mj-lt"/>
            </a:endParaRPr>
          </a:p>
        </p:txBody>
      </p:sp>
      <p:sp>
        <p:nvSpPr>
          <p:cNvPr id="27" name="Rounded Rectangular Callout 26"/>
          <p:cNvSpPr/>
          <p:nvPr/>
        </p:nvSpPr>
        <p:spPr>
          <a:xfrm>
            <a:off x="9754697" y="4857515"/>
            <a:ext cx="1856732" cy="607408"/>
          </a:xfrm>
          <a:prstGeom prst="wedgeRoundRectCallout">
            <a:avLst>
              <a:gd name="adj1" fmla="val 40167"/>
              <a:gd name="adj2" fmla="val 6250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mj-lt"/>
                <a:ea typeface="+mn-ea"/>
                <a:cs typeface="+mn-cs"/>
              </a:rPr>
              <a:t>¡</a:t>
            </a:r>
            <a:r>
              <a:rPr kumimoji="0" lang="en-GB" sz="2000" b="0" i="0" u="none" strike="noStrike" kern="1200" cap="none" spc="0" normalizeH="0" baseline="0" noProof="0" dirty="0" err="1">
                <a:ln>
                  <a:noFill/>
                </a:ln>
                <a:solidFill>
                  <a:schemeClr val="accent5">
                    <a:lumMod val="50000"/>
                  </a:schemeClr>
                </a:solidFill>
                <a:effectLst/>
                <a:uLnTx/>
                <a:uFillTx/>
                <a:latin typeface="+mj-lt"/>
                <a:ea typeface="+mn-ea"/>
                <a:cs typeface="+mn-cs"/>
              </a:rPr>
              <a:t>Qué</a:t>
            </a:r>
            <a:r>
              <a:rPr kumimoji="0" lang="en-GB" sz="2000" b="0" i="0" u="none" strike="noStrike" kern="1200" cap="none" spc="0" normalizeH="0" baseline="0" noProof="0" dirty="0">
                <a:ln>
                  <a:noFill/>
                </a:ln>
                <a:solidFill>
                  <a:schemeClr val="accent5">
                    <a:lumMod val="50000"/>
                  </a:schemeClr>
                </a:solidFill>
                <a:effectLst/>
                <a:uLnTx/>
                <a:uFillTx/>
                <a:latin typeface="+mj-lt"/>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mj-lt"/>
                <a:ea typeface="+mn-ea"/>
                <a:cs typeface="+mn-cs"/>
              </a:rPr>
              <a:t>pena</a:t>
            </a:r>
            <a:r>
              <a:rPr kumimoji="0" lang="en-GB" sz="2000" b="0" i="0" u="none" strike="noStrike" kern="1200" cap="none" spc="0" normalizeH="0" baseline="0" noProof="0" dirty="0">
                <a:ln>
                  <a:noFill/>
                </a:ln>
                <a:solidFill>
                  <a:schemeClr val="accent5">
                    <a:lumMod val="50000"/>
                  </a:schemeClr>
                </a:solidFill>
                <a:effectLst/>
                <a:uLnTx/>
                <a:uFillTx/>
                <a:latin typeface="+mj-lt"/>
                <a:ea typeface="+mn-ea"/>
                <a:cs typeface="+mn-cs"/>
              </a:rPr>
              <a:t>*!</a:t>
            </a:r>
          </a:p>
        </p:txBody>
      </p:sp>
      <p:sp>
        <p:nvSpPr>
          <p:cNvPr id="28" name="TextBox 27"/>
          <p:cNvSpPr txBox="1"/>
          <p:nvPr/>
        </p:nvSpPr>
        <p:spPr>
          <a:xfrm>
            <a:off x="3434321" y="2508148"/>
            <a:ext cx="1980259" cy="400110"/>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4472C4">
                    <a:lumMod val="50000"/>
                  </a:srgbClr>
                </a:solidFill>
                <a:effectLst/>
                <a:uLnTx/>
                <a:uFillTx/>
                <a:latin typeface="+mj-lt"/>
                <a:ea typeface="+mn-ea"/>
                <a:cs typeface="+mn-cs"/>
              </a:rPr>
              <a:t>a veces</a:t>
            </a:r>
          </a:p>
        </p:txBody>
      </p:sp>
      <p:sp>
        <p:nvSpPr>
          <p:cNvPr id="29" name="TextBox 28"/>
          <p:cNvSpPr txBox="1"/>
          <p:nvPr/>
        </p:nvSpPr>
        <p:spPr>
          <a:xfrm>
            <a:off x="4956422" y="960052"/>
            <a:ext cx="2174147" cy="400110"/>
          </a:xfrm>
          <a:prstGeom prst="rect">
            <a:avLst/>
          </a:prstGeom>
          <a:noFill/>
        </p:spPr>
        <p:txBody>
          <a:bodyPr wrap="square" rtlCol="0">
            <a:spAutoFit/>
          </a:bodyPr>
          <a:lstStyle/>
          <a:p>
            <a:pPr lvl="0">
              <a:defRPr/>
            </a:pPr>
            <a:r>
              <a:rPr lang="en-GB" sz="2000" b="1" dirty="0" err="1">
                <a:solidFill>
                  <a:srgbClr val="4472C4">
                    <a:lumMod val="50000"/>
                  </a:srgbClr>
                </a:solidFill>
                <a:latin typeface="+mj-lt"/>
              </a:rPr>
              <a:t>en</a:t>
            </a:r>
            <a:r>
              <a:rPr lang="en-GB" sz="2000" b="1" dirty="0">
                <a:solidFill>
                  <a:srgbClr val="4472C4">
                    <a:lumMod val="50000"/>
                  </a:srgbClr>
                </a:solidFill>
                <a:latin typeface="+mj-lt"/>
              </a:rPr>
              <a:t> el </a:t>
            </a:r>
            <a:r>
              <a:rPr lang="en-GB" sz="2000" b="1" dirty="0" err="1">
                <a:solidFill>
                  <a:srgbClr val="4472C4">
                    <a:lumMod val="50000"/>
                  </a:srgbClr>
                </a:solidFill>
                <a:latin typeface="+mj-lt"/>
              </a:rPr>
              <a:t>año</a:t>
            </a:r>
            <a:r>
              <a:rPr lang="en-GB" sz="2000" b="1" dirty="0">
                <a:solidFill>
                  <a:srgbClr val="4472C4">
                    <a:lumMod val="50000"/>
                  </a:srgbClr>
                </a:solidFill>
                <a:latin typeface="+mj-lt"/>
              </a:rPr>
              <a:t> 1980</a:t>
            </a:r>
            <a:endParaRPr kumimoji="0" lang="en-GB" sz="2000" b="1" i="0" u="none" strike="noStrike" kern="1200" cap="none" spc="0" normalizeH="0" baseline="0" noProof="0" dirty="0">
              <a:ln>
                <a:noFill/>
              </a:ln>
              <a:solidFill>
                <a:srgbClr val="4472C4">
                  <a:lumMod val="50000"/>
                </a:srgbClr>
              </a:solidFill>
              <a:effectLst/>
              <a:uLnTx/>
              <a:uFillTx/>
              <a:latin typeface="+mj-lt"/>
            </a:endParaRPr>
          </a:p>
        </p:txBody>
      </p:sp>
      <p:sp>
        <p:nvSpPr>
          <p:cNvPr id="4" name="Rectangle 3"/>
          <p:cNvSpPr/>
          <p:nvPr/>
        </p:nvSpPr>
        <p:spPr>
          <a:xfrm>
            <a:off x="10572092" y="1574534"/>
            <a:ext cx="1665841" cy="707886"/>
          </a:xfrm>
          <a:prstGeom prst="rect">
            <a:avLst/>
          </a:prstGeom>
        </p:spPr>
        <p:txBody>
          <a:bodyPr wrap="none">
            <a:spAutoFit/>
          </a:bodyPr>
          <a:lstStyle/>
          <a:p>
            <a:r>
              <a:rPr lang="en-GB" sz="2000" dirty="0">
                <a:solidFill>
                  <a:srgbClr val="002060"/>
                </a:solidFill>
              </a:rPr>
              <a:t>*la oficina =</a:t>
            </a:r>
          </a:p>
          <a:p>
            <a:r>
              <a:rPr lang="en-GB" sz="2000" dirty="0">
                <a:solidFill>
                  <a:srgbClr val="002060"/>
                </a:solidFill>
              </a:rPr>
              <a:t>office</a:t>
            </a:r>
            <a:endParaRPr lang="en-GB" sz="2000" dirty="0"/>
          </a:p>
        </p:txBody>
      </p:sp>
      <p:sp>
        <p:nvSpPr>
          <p:cNvPr id="30" name="TextBox 29"/>
          <p:cNvSpPr txBox="1"/>
          <p:nvPr/>
        </p:nvSpPr>
        <p:spPr>
          <a:xfrm>
            <a:off x="9958318" y="6048819"/>
            <a:ext cx="2279615" cy="400110"/>
          </a:xfrm>
          <a:prstGeom prst="rect">
            <a:avLst/>
          </a:prstGeom>
          <a:noFill/>
        </p:spPr>
        <p:txBody>
          <a:bodyPr wrap="square" rtlCol="0">
            <a:spAutoFit/>
          </a:bodyPr>
          <a:lstStyle/>
          <a:p>
            <a:pPr algn="l"/>
            <a:r>
              <a:rPr lang="en-GB" sz="2000" dirty="0">
                <a:solidFill>
                  <a:schemeClr val="accent5">
                    <a:lumMod val="50000"/>
                  </a:schemeClr>
                </a:solidFill>
              </a:rPr>
              <a:t>*</a:t>
            </a:r>
            <a:r>
              <a:rPr lang="en-GB" sz="2000" dirty="0" err="1">
                <a:solidFill>
                  <a:schemeClr val="accent5">
                    <a:lumMod val="50000"/>
                  </a:schemeClr>
                </a:solidFill>
              </a:rPr>
              <a:t>salario</a:t>
            </a:r>
            <a:r>
              <a:rPr lang="en-GB" sz="2000" dirty="0">
                <a:solidFill>
                  <a:schemeClr val="accent5">
                    <a:lumMod val="50000"/>
                  </a:schemeClr>
                </a:solidFill>
              </a:rPr>
              <a:t> = salary</a:t>
            </a:r>
          </a:p>
        </p:txBody>
      </p:sp>
      <p:pic>
        <p:nvPicPr>
          <p:cNvPr id="31" name="Slide 10 full audio_v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4766" y="2342262"/>
            <a:ext cx="609600" cy="609600"/>
          </a:xfrm>
          <a:prstGeom prst="rect">
            <a:avLst/>
          </a:prstGeom>
        </p:spPr>
      </p:pic>
    </p:spTree>
    <p:extLst>
      <p:ext uri="{BB962C8B-B14F-4D97-AF65-F5344CB8AC3E}">
        <p14:creationId xmlns:p14="http://schemas.microsoft.com/office/powerpoint/2010/main" val="288404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8907" fill="hold"/>
                                        <p:tgtEl>
                                          <p:spTgt spid="31"/>
                                        </p:tgtEl>
                                      </p:cBhvr>
                                    </p:cmd>
                                  </p:childTnLst>
                                </p:cTn>
                              </p:par>
                            </p:childTnLst>
                          </p:cTn>
                        </p:par>
                      </p:childTnLst>
                    </p:cTn>
                  </p:par>
                </p:childTnLst>
              </p:cTn>
              <p:nextCondLst>
                <p:cond evt="onClick" delay="0">
                  <p:tgtEl>
                    <p:spTgt spid="31"/>
                  </p:tgtEl>
                </p:cond>
              </p:nextCondLst>
            </p:seq>
            <p:audio>
              <p:cMediaNode vol="80000">
                <p:cTn id="28" fill="hold" display="0">
                  <p:stCondLst>
                    <p:cond delay="indefinite"/>
                  </p:stCondLst>
                  <p:endCondLst>
                    <p:cond evt="onStopAudio" delay="0">
                      <p:tgtEl>
                        <p:sldTgt/>
                      </p:tgtEl>
                    </p:cond>
                  </p:endCondLst>
                </p:cTn>
                <p:tgtEl>
                  <p:spTgt spid="31"/>
                </p:tgtEl>
              </p:cMediaNode>
            </p:audio>
          </p:childTnLst>
        </p:cTn>
      </p:par>
    </p:tnLst>
    <p:bldLst>
      <p:bldP spid="18" grpId="0"/>
      <p:bldP spid="19" grpId="0"/>
      <p:bldP spid="23"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404" y="112686"/>
            <a:ext cx="10515600" cy="1325563"/>
          </a:xfrm>
        </p:spPr>
        <p:txBody>
          <a:bodyPr>
            <a:normAutofit/>
          </a:bodyPr>
          <a:lstStyle/>
          <a:p>
            <a:r>
              <a:rPr lang="en-GB" sz="2400" b="1" dirty="0" err="1"/>
              <a:t>iAhora</a:t>
            </a:r>
            <a:r>
              <a:rPr lang="en-GB" sz="2400" b="1" dirty="0"/>
              <a:t> </a:t>
            </a:r>
            <a:r>
              <a:rPr lang="en-GB" sz="2400" b="1" dirty="0" err="1"/>
              <a:t>tú</a:t>
            </a:r>
            <a:r>
              <a:rPr lang="en-GB" sz="2400" b="1" dirty="0"/>
              <a:t>! </a:t>
            </a:r>
            <a:r>
              <a:rPr lang="en-GB" sz="2400" dirty="0"/>
              <a:t>Mira las </a:t>
            </a:r>
            <a:r>
              <a:rPr lang="en-GB" sz="2400" dirty="0" err="1"/>
              <a:t>tarjetas</a:t>
            </a:r>
            <a:r>
              <a:rPr lang="en-GB" sz="2400" dirty="0"/>
              <a:t> y escribe la </a:t>
            </a:r>
            <a:r>
              <a:rPr lang="en-GB" sz="2400" dirty="0" err="1"/>
              <a:t>frase</a:t>
            </a:r>
            <a:r>
              <a:rPr lang="en-GB" sz="2400" dirty="0"/>
              <a:t> </a:t>
            </a:r>
            <a:r>
              <a:rPr lang="en-GB" sz="2400" dirty="0" err="1"/>
              <a:t>correcta</a:t>
            </a:r>
            <a:r>
              <a:rPr lang="en-GB" sz="2400" dirty="0"/>
              <a:t> </a:t>
            </a:r>
            <a:r>
              <a:rPr lang="en-GB" sz="2400" dirty="0" err="1"/>
              <a:t>en</a:t>
            </a:r>
            <a:r>
              <a:rPr lang="en-GB" sz="2400" dirty="0"/>
              <a:t> </a:t>
            </a:r>
            <a:r>
              <a:rPr lang="en-GB" sz="2400" dirty="0" err="1"/>
              <a:t>primera</a:t>
            </a:r>
            <a:r>
              <a:rPr lang="en-GB" sz="2400" dirty="0"/>
              <a:t> persona (‘I’). </a:t>
            </a:r>
            <a:r>
              <a:rPr lang="en-GB" sz="2400" dirty="0" err="1"/>
              <a:t>Usa</a:t>
            </a:r>
            <a:r>
              <a:rPr lang="en-GB" sz="2400" dirty="0"/>
              <a:t> ‘-aba’ y ‘-é’, </a:t>
            </a:r>
            <a:r>
              <a:rPr lang="en-GB" sz="2400" dirty="0" err="1"/>
              <a:t>según</a:t>
            </a:r>
            <a:r>
              <a:rPr lang="en-GB" sz="2400" dirty="0"/>
              <a:t> la </a:t>
            </a:r>
            <a:r>
              <a:rPr lang="en-GB" sz="2400" dirty="0" err="1"/>
              <a:t>tarjeta</a:t>
            </a:r>
            <a:r>
              <a:rPr lang="en-GB" sz="2400" dirty="0"/>
              <a:t>.</a:t>
            </a:r>
          </a:p>
        </p:txBody>
      </p:sp>
      <p:sp>
        <p:nvSpPr>
          <p:cNvPr id="10" name="Rectangle 9"/>
          <p:cNvSpPr/>
          <p:nvPr/>
        </p:nvSpPr>
        <p:spPr>
          <a:xfrm>
            <a:off x="5876108" y="1243286"/>
            <a:ext cx="2345951" cy="116909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Happened once</a:t>
            </a:r>
          </a:p>
        </p:txBody>
      </p:sp>
      <p:sp>
        <p:nvSpPr>
          <p:cNvPr id="11" name="Rectangle 10"/>
          <p:cNvSpPr/>
          <p:nvPr/>
        </p:nvSpPr>
        <p:spPr>
          <a:xfrm>
            <a:off x="8774053" y="1261703"/>
            <a:ext cx="2345951" cy="115067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Used to do it</a:t>
            </a:r>
          </a:p>
        </p:txBody>
      </p:sp>
      <p:sp>
        <p:nvSpPr>
          <p:cNvPr id="15" name="Rounded Rectangle 14">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3" name="TextBox 22"/>
          <p:cNvSpPr txBox="1"/>
          <p:nvPr/>
        </p:nvSpPr>
        <p:spPr>
          <a:xfrm>
            <a:off x="5876108" y="2625087"/>
            <a:ext cx="5148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oficina.</a:t>
            </a:r>
          </a:p>
        </p:txBody>
      </p:sp>
      <p:sp>
        <p:nvSpPr>
          <p:cNvPr id="26" name="TextBox 25"/>
          <p:cNvSpPr txBox="1"/>
          <p:nvPr/>
        </p:nvSpPr>
        <p:spPr>
          <a:xfrm>
            <a:off x="5876107" y="3197463"/>
            <a:ext cx="60520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Presenté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ideas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reunión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p:cNvSpPr txBox="1"/>
          <p:nvPr/>
        </p:nvSpPr>
        <p:spPr>
          <a:xfrm>
            <a:off x="5876108" y="3776548"/>
            <a:ext cx="5148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Firmaba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cartas.</a:t>
            </a:r>
          </a:p>
        </p:txBody>
      </p:sp>
      <p:sp>
        <p:nvSpPr>
          <p:cNvPr id="29" name="TextBox 28"/>
          <p:cNvSpPr txBox="1"/>
          <p:nvPr/>
        </p:nvSpPr>
        <p:spPr>
          <a:xfrm>
            <a:off x="5876108" y="4355633"/>
            <a:ext cx="5148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Contestaba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teléfono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p:cNvSpPr txBox="1"/>
          <p:nvPr/>
        </p:nvSpPr>
        <p:spPr>
          <a:xfrm>
            <a:off x="5876108" y="4917711"/>
            <a:ext cx="5148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Hablaba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sobre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proyecto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p:cNvSpPr txBox="1"/>
          <p:nvPr/>
        </p:nvSpPr>
        <p:spPr>
          <a:xfrm>
            <a:off x="5876108" y="5531776"/>
            <a:ext cx="5148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Ayudé a la jefe/jefa</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8774053" y="1230627"/>
            <a:ext cx="498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 name="Rectangle 3"/>
          <p:cNvSpPr/>
          <p:nvPr/>
        </p:nvSpPr>
        <p:spPr>
          <a:xfrm rot="20779071">
            <a:off x="304358" y="1366672"/>
            <a:ext cx="1783219" cy="11962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work in an office</a:t>
            </a:r>
          </a:p>
        </p:txBody>
      </p:sp>
      <p:sp>
        <p:nvSpPr>
          <p:cNvPr id="22" name="Rectangle 21"/>
          <p:cNvSpPr/>
          <p:nvPr/>
        </p:nvSpPr>
        <p:spPr>
          <a:xfrm rot="769167">
            <a:off x="2492289" y="1331199"/>
            <a:ext cx="1783219" cy="11962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peak about the project </a:t>
            </a:r>
          </a:p>
        </p:txBody>
      </p:sp>
      <p:sp>
        <p:nvSpPr>
          <p:cNvPr id="32" name="Rectangle 31"/>
          <p:cNvSpPr/>
          <p:nvPr/>
        </p:nvSpPr>
        <p:spPr>
          <a:xfrm rot="541563">
            <a:off x="998228" y="3069207"/>
            <a:ext cx="1783219" cy="11962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answer the phone</a:t>
            </a:r>
          </a:p>
        </p:txBody>
      </p:sp>
      <p:sp>
        <p:nvSpPr>
          <p:cNvPr id="34" name="Rectangle 33"/>
          <p:cNvSpPr/>
          <p:nvPr/>
        </p:nvSpPr>
        <p:spPr>
          <a:xfrm rot="20560807">
            <a:off x="3385737" y="2870879"/>
            <a:ext cx="1783219" cy="11962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present my ideas in a meeting</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Rectangle 34"/>
          <p:cNvSpPr/>
          <p:nvPr/>
        </p:nvSpPr>
        <p:spPr>
          <a:xfrm rot="386064">
            <a:off x="537172" y="4604014"/>
            <a:ext cx="1783219" cy="11962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latin typeface="Century Gothic" panose="020F0302020204030204"/>
              </a:rPr>
              <a:t>help the boss (f)</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6" name="Rectangle 35"/>
          <p:cNvSpPr/>
          <p:nvPr/>
        </p:nvSpPr>
        <p:spPr>
          <a:xfrm>
            <a:off x="2997592" y="4604013"/>
            <a:ext cx="1783219" cy="11962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sign the letters</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Oval 56">
            <a:extLst>
              <a:ext uri="{FF2B5EF4-FFF2-40B4-BE49-F238E27FC236}">
                <a16:creationId xmlns:a16="http://schemas.microsoft.com/office/drawing/2014/main" id="{E609A860-4229-B841-8140-E673CFA44934}"/>
              </a:ext>
            </a:extLst>
          </p:cNvPr>
          <p:cNvSpPr/>
          <p:nvPr/>
        </p:nvSpPr>
        <p:spPr>
          <a:xfrm>
            <a:off x="5753089" y="1548960"/>
            <a:ext cx="2591988" cy="61472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Oval 57">
            <a:extLst>
              <a:ext uri="{FF2B5EF4-FFF2-40B4-BE49-F238E27FC236}">
                <a16:creationId xmlns:a16="http://schemas.microsoft.com/office/drawing/2014/main" id="{E609A860-4229-B841-8140-E673CFA44934}"/>
              </a:ext>
            </a:extLst>
          </p:cNvPr>
          <p:cNvSpPr/>
          <p:nvPr/>
        </p:nvSpPr>
        <p:spPr>
          <a:xfrm>
            <a:off x="5753089" y="1544066"/>
            <a:ext cx="2591988" cy="61472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E609A860-4229-B841-8140-E673CFA44934}"/>
              </a:ext>
            </a:extLst>
          </p:cNvPr>
          <p:cNvSpPr/>
          <p:nvPr/>
        </p:nvSpPr>
        <p:spPr>
          <a:xfrm>
            <a:off x="8774053" y="1548960"/>
            <a:ext cx="2591988" cy="61472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Oval 59">
            <a:extLst>
              <a:ext uri="{FF2B5EF4-FFF2-40B4-BE49-F238E27FC236}">
                <a16:creationId xmlns:a16="http://schemas.microsoft.com/office/drawing/2014/main" id="{E609A860-4229-B841-8140-E673CFA44934}"/>
              </a:ext>
            </a:extLst>
          </p:cNvPr>
          <p:cNvSpPr/>
          <p:nvPr/>
        </p:nvSpPr>
        <p:spPr>
          <a:xfrm>
            <a:off x="8774053" y="1527865"/>
            <a:ext cx="2591988" cy="61472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Oval 60">
            <a:extLst>
              <a:ext uri="{FF2B5EF4-FFF2-40B4-BE49-F238E27FC236}">
                <a16:creationId xmlns:a16="http://schemas.microsoft.com/office/drawing/2014/main" id="{E609A860-4229-B841-8140-E673CFA44934}"/>
              </a:ext>
            </a:extLst>
          </p:cNvPr>
          <p:cNvSpPr/>
          <p:nvPr/>
        </p:nvSpPr>
        <p:spPr>
          <a:xfrm>
            <a:off x="8774053" y="1520468"/>
            <a:ext cx="2591988" cy="61472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Oval 61">
            <a:extLst>
              <a:ext uri="{FF2B5EF4-FFF2-40B4-BE49-F238E27FC236}">
                <a16:creationId xmlns:a16="http://schemas.microsoft.com/office/drawing/2014/main" id="{E609A860-4229-B841-8140-E673CFA44934}"/>
              </a:ext>
            </a:extLst>
          </p:cNvPr>
          <p:cNvSpPr/>
          <p:nvPr/>
        </p:nvSpPr>
        <p:spPr>
          <a:xfrm>
            <a:off x="5753089" y="1546244"/>
            <a:ext cx="2591988" cy="61472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p:cNvSpPr txBox="1"/>
          <p:nvPr/>
        </p:nvSpPr>
        <p:spPr>
          <a:xfrm rot="20881707">
            <a:off x="217414" y="1517304"/>
            <a:ext cx="498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 name="TextBox 26"/>
          <p:cNvSpPr txBox="1"/>
          <p:nvPr/>
        </p:nvSpPr>
        <p:spPr>
          <a:xfrm rot="672590">
            <a:off x="2589813" y="1136219"/>
            <a:ext cx="3991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33" name="TextBox 32"/>
          <p:cNvSpPr txBox="1"/>
          <p:nvPr/>
        </p:nvSpPr>
        <p:spPr>
          <a:xfrm rot="564138">
            <a:off x="1041836" y="2934059"/>
            <a:ext cx="498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39" name="TextBox 38"/>
          <p:cNvSpPr txBox="1"/>
          <p:nvPr/>
        </p:nvSpPr>
        <p:spPr>
          <a:xfrm rot="20477414">
            <a:off x="3236579" y="3046989"/>
            <a:ext cx="498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40" name="TextBox 39"/>
          <p:cNvSpPr txBox="1"/>
          <p:nvPr/>
        </p:nvSpPr>
        <p:spPr>
          <a:xfrm rot="346333">
            <a:off x="588014" y="4460087"/>
            <a:ext cx="498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41" name="TextBox 40"/>
          <p:cNvSpPr txBox="1"/>
          <p:nvPr/>
        </p:nvSpPr>
        <p:spPr>
          <a:xfrm>
            <a:off x="2987197" y="4572641"/>
            <a:ext cx="498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42" name="TextBox 41"/>
          <p:cNvSpPr txBox="1"/>
          <p:nvPr/>
        </p:nvSpPr>
        <p:spPr>
          <a:xfrm>
            <a:off x="5862204" y="1237656"/>
            <a:ext cx="498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70653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repeatCount="5000" fill="hold" grpId="0" nodeType="withEffect">
                                  <p:stCondLst>
                                    <p:cond delay="0"/>
                                  </p:stCondLst>
                                  <p:childTnLst>
                                    <p:animEffect transition="out" filter="fade">
                                      <p:cBhvr>
                                        <p:cTn id="9" dur="500" tmFilter="0, 0; .2, .5; .8, .5; 1, 0"/>
                                        <p:tgtEl>
                                          <p:spTgt spid="37"/>
                                        </p:tgtEl>
                                      </p:cBhvr>
                                    </p:animEffect>
                                    <p:animScale>
                                      <p:cBhvr>
                                        <p:cTn id="10" dur="250" autoRev="1" fill="hold"/>
                                        <p:tgtEl>
                                          <p:spTgt spid="37"/>
                                        </p:tgtEl>
                                      </p:cBhvr>
                                      <p:by x="105000" y="105000"/>
                                    </p:animScale>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repeatCount="5000" fill="hold" grpId="0" nodeType="clickEffect">
                                  <p:stCondLst>
                                    <p:cond delay="0"/>
                                  </p:stCondLst>
                                  <p:childTnLst>
                                    <p:animEffect transition="out" filter="fade">
                                      <p:cBhvr>
                                        <p:cTn id="24" dur="500" tmFilter="0, 0; .2, .5; .8, .5; 1, 0"/>
                                        <p:tgtEl>
                                          <p:spTgt spid="34"/>
                                        </p:tgtEl>
                                      </p:cBhvr>
                                    </p:animEffect>
                                    <p:animScale>
                                      <p:cBhvr>
                                        <p:cTn id="25" dur="250" autoRev="1" fill="hold"/>
                                        <p:tgtEl>
                                          <p:spTgt spid="34"/>
                                        </p:tgtEl>
                                      </p:cBhvr>
                                      <p:by x="105000" y="105000"/>
                                    </p:animScale>
                                  </p:childTnLst>
                                </p:cTn>
                              </p:par>
                              <p:par>
                                <p:cTn id="26" presetID="26" presetClass="emph" presetSubtype="0" repeatCount="5000" fill="hold" grpId="0" nodeType="withEffect">
                                  <p:stCondLst>
                                    <p:cond delay="0"/>
                                  </p:stCondLst>
                                  <p:childTnLst>
                                    <p:animEffect transition="out" filter="fade">
                                      <p:cBhvr>
                                        <p:cTn id="27" dur="500" tmFilter="0, 0; .2, .5; .8, .5; 1, 0"/>
                                        <p:tgtEl>
                                          <p:spTgt spid="39"/>
                                        </p:tgtEl>
                                      </p:cBhvr>
                                    </p:animEffect>
                                    <p:animScale>
                                      <p:cBhvr>
                                        <p:cTn id="28" dur="250" autoRev="1" fill="hold"/>
                                        <p:tgtEl>
                                          <p:spTgt spid="39"/>
                                        </p:tgtEl>
                                      </p:cBhvr>
                                      <p:by x="105000" y="105000"/>
                                    </p:animScale>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6" presetClass="emph" presetSubtype="0" repeatCount="5000" fill="hold" grpId="0" nodeType="clickEffect">
                                  <p:stCondLst>
                                    <p:cond delay="0"/>
                                  </p:stCondLst>
                                  <p:childTnLst>
                                    <p:animEffect transition="out" filter="fade">
                                      <p:cBhvr>
                                        <p:cTn id="42" dur="500" tmFilter="0, 0; .2, .5; .8, .5; 1, 0"/>
                                        <p:tgtEl>
                                          <p:spTgt spid="36"/>
                                        </p:tgtEl>
                                      </p:cBhvr>
                                    </p:animEffect>
                                    <p:animScale>
                                      <p:cBhvr>
                                        <p:cTn id="43" dur="250" autoRev="1" fill="hold"/>
                                        <p:tgtEl>
                                          <p:spTgt spid="36"/>
                                        </p:tgtEl>
                                      </p:cBhvr>
                                      <p:by x="105000" y="105000"/>
                                    </p:animScale>
                                  </p:childTnLst>
                                </p:cTn>
                              </p:par>
                              <p:par>
                                <p:cTn id="44" presetID="26" presetClass="emph" presetSubtype="0" repeatCount="5000" fill="hold" grpId="0" nodeType="withEffect">
                                  <p:stCondLst>
                                    <p:cond delay="0"/>
                                  </p:stCondLst>
                                  <p:childTnLst>
                                    <p:animEffect transition="out" filter="fade">
                                      <p:cBhvr>
                                        <p:cTn id="45" dur="500" tmFilter="0, 0; .2, .5; .8, .5; 1, 0"/>
                                        <p:tgtEl>
                                          <p:spTgt spid="41"/>
                                        </p:tgtEl>
                                      </p:cBhvr>
                                    </p:animEffect>
                                    <p:animScale>
                                      <p:cBhvr>
                                        <p:cTn id="46" dur="250" autoRev="1" fill="hold"/>
                                        <p:tgtEl>
                                          <p:spTgt spid="41"/>
                                        </p:tgtEl>
                                      </p:cBhvr>
                                      <p:by x="105000" y="105000"/>
                                    </p:animScale>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5000" fill="hold" grpId="0" nodeType="clickEffect">
                                  <p:stCondLst>
                                    <p:cond delay="0"/>
                                  </p:stCondLst>
                                  <p:childTnLst>
                                    <p:animEffect transition="out" filter="fade">
                                      <p:cBhvr>
                                        <p:cTn id="60" dur="500" tmFilter="0, 0; .2, .5; .8, .5; 1, 0"/>
                                        <p:tgtEl>
                                          <p:spTgt spid="32"/>
                                        </p:tgtEl>
                                      </p:cBhvr>
                                    </p:animEffect>
                                    <p:animScale>
                                      <p:cBhvr>
                                        <p:cTn id="61" dur="250" autoRev="1" fill="hold"/>
                                        <p:tgtEl>
                                          <p:spTgt spid="32"/>
                                        </p:tgtEl>
                                      </p:cBhvr>
                                      <p:by x="105000" y="105000"/>
                                    </p:animScale>
                                  </p:childTnLst>
                                </p:cTn>
                              </p:par>
                              <p:par>
                                <p:cTn id="62" presetID="26" presetClass="emph" presetSubtype="0" repeatCount="5000" fill="hold" grpId="0" nodeType="withEffect">
                                  <p:stCondLst>
                                    <p:cond delay="0"/>
                                  </p:stCondLst>
                                  <p:childTnLst>
                                    <p:animEffect transition="out" filter="fade">
                                      <p:cBhvr>
                                        <p:cTn id="63" dur="500" tmFilter="0, 0; .2, .5; .8, .5; 1, 0"/>
                                        <p:tgtEl>
                                          <p:spTgt spid="33"/>
                                        </p:tgtEl>
                                      </p:cBhvr>
                                    </p:animEffect>
                                    <p:animScale>
                                      <p:cBhvr>
                                        <p:cTn id="64" dur="250" autoRev="1" fill="hold"/>
                                        <p:tgtEl>
                                          <p:spTgt spid="33"/>
                                        </p:tgtEl>
                                      </p:cBhvr>
                                      <p:by x="105000" y="105000"/>
                                    </p:animScale>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6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5000" fill="hold" grpId="0" nodeType="clickEffect">
                                  <p:stCondLst>
                                    <p:cond delay="0"/>
                                  </p:stCondLst>
                                  <p:childTnLst>
                                    <p:animEffect transition="out" filter="fade">
                                      <p:cBhvr>
                                        <p:cTn id="78" dur="500" tmFilter="0, 0; .2, .5; .8, .5; 1, 0"/>
                                        <p:tgtEl>
                                          <p:spTgt spid="22"/>
                                        </p:tgtEl>
                                      </p:cBhvr>
                                    </p:animEffect>
                                    <p:animScale>
                                      <p:cBhvr>
                                        <p:cTn id="79" dur="250" autoRev="1" fill="hold"/>
                                        <p:tgtEl>
                                          <p:spTgt spid="22"/>
                                        </p:tgtEl>
                                      </p:cBhvr>
                                      <p:by x="105000" y="105000"/>
                                    </p:animScale>
                                  </p:childTnLst>
                                </p:cTn>
                              </p:par>
                              <p:par>
                                <p:cTn id="80" presetID="26" presetClass="emph" presetSubtype="0" repeatCount="5000" fill="hold" grpId="0" nodeType="withEffect">
                                  <p:stCondLst>
                                    <p:cond delay="0"/>
                                  </p:stCondLst>
                                  <p:childTnLst>
                                    <p:animEffect transition="out" filter="fade">
                                      <p:cBhvr>
                                        <p:cTn id="81" dur="500" tmFilter="0, 0; .2, .5; .8, .5; 1, 0"/>
                                        <p:tgtEl>
                                          <p:spTgt spid="27"/>
                                        </p:tgtEl>
                                      </p:cBhvr>
                                    </p:animEffect>
                                    <p:animScale>
                                      <p:cBhvr>
                                        <p:cTn id="82" dur="250" autoRev="1" fill="hold"/>
                                        <p:tgtEl>
                                          <p:spTgt spid="27"/>
                                        </p:tgtEl>
                                      </p:cBhvr>
                                      <p:by x="105000" y="105000"/>
                                    </p:animScale>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6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repeatCount="5000" fill="hold" grpId="0" nodeType="clickEffect">
                                  <p:stCondLst>
                                    <p:cond delay="0"/>
                                  </p:stCondLst>
                                  <p:childTnLst>
                                    <p:animEffect transition="out" filter="fade">
                                      <p:cBhvr>
                                        <p:cTn id="96" dur="500" tmFilter="0, 0; .2, .5; .8, .5; 1, 0"/>
                                        <p:tgtEl>
                                          <p:spTgt spid="35"/>
                                        </p:tgtEl>
                                      </p:cBhvr>
                                    </p:animEffect>
                                    <p:animScale>
                                      <p:cBhvr>
                                        <p:cTn id="97" dur="250" autoRev="1" fill="hold"/>
                                        <p:tgtEl>
                                          <p:spTgt spid="35"/>
                                        </p:tgtEl>
                                      </p:cBhvr>
                                      <p:by x="105000" y="105000"/>
                                    </p:animScale>
                                  </p:childTnLst>
                                </p:cTn>
                              </p:par>
                              <p:par>
                                <p:cTn id="98" presetID="26" presetClass="emph" presetSubtype="0" repeatCount="5000" fill="hold" grpId="0" nodeType="withEffect">
                                  <p:stCondLst>
                                    <p:cond delay="0"/>
                                  </p:stCondLst>
                                  <p:childTnLst>
                                    <p:animEffect transition="out" filter="fade">
                                      <p:cBhvr>
                                        <p:cTn id="99" dur="500" tmFilter="0, 0; .2, .5; .8, .5; 1, 0"/>
                                        <p:tgtEl>
                                          <p:spTgt spid="40"/>
                                        </p:tgtEl>
                                      </p:cBhvr>
                                    </p:animEffect>
                                    <p:animScale>
                                      <p:cBhvr>
                                        <p:cTn id="100" dur="250" autoRev="1" fill="hold"/>
                                        <p:tgtEl>
                                          <p:spTgt spid="40"/>
                                        </p:tgtEl>
                                      </p:cBhvr>
                                      <p:by x="105000" y="105000"/>
                                    </p:animScale>
                                  </p:childTnLst>
                                </p:cTn>
                              </p:par>
                              <p:par>
                                <p:cTn id="101" presetID="1"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8" grpId="0"/>
      <p:bldP spid="29" grpId="0"/>
      <p:bldP spid="30" grpId="0"/>
      <p:bldP spid="31" grpId="0"/>
      <p:bldP spid="4" grpId="0" animBg="1"/>
      <p:bldP spid="22" grpId="0" animBg="1"/>
      <p:bldP spid="32" grpId="0" animBg="1"/>
      <p:bldP spid="34" grpId="0" animBg="1"/>
      <p:bldP spid="35" grpId="0" animBg="1"/>
      <p:bldP spid="36" grpId="0"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37" grpId="0"/>
      <p:bldP spid="27" grpId="0"/>
      <p:bldP spid="33"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Hablamos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trabajo</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lee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tarjeta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2498" y="2083551"/>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6280215" y="2599608"/>
            <a:ext cx="42171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Persona </a:t>
            </a:r>
            <a:r>
              <a:rPr kumimoji="0" lang="en-US" sz="2200" b="0" i="0" u="none" strike="noStrike" kern="1200" cap="none" spc="0" normalizeH="0" baseline="0" noProof="0">
                <a:ln>
                  <a:noFill/>
                </a:ln>
                <a:solidFill>
                  <a:srgbClr val="203864"/>
                </a:solidFill>
                <a:effectLst/>
                <a:uLnTx/>
                <a:uFillTx/>
                <a:latin typeface="Century Gothic" panose="020F0302020204030204"/>
                <a:ea typeface="+mn-ea"/>
                <a:cs typeface="+mn-cs"/>
              </a:rPr>
              <a:t>B escucha y completa la tabla:</a:t>
            </a:r>
            <a:endPar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3167418" y="2440928"/>
            <a:ext cx="2650371" cy="1255860"/>
          </a:xfrm>
          <a:prstGeom prst="wedgeRoundRectCallout">
            <a:avLst>
              <a:gd name="adj1" fmla="val -64743"/>
              <a:gd name="adj2" fmla="val 51613"/>
              <a:gd name="adj3" fmla="val 16667"/>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Trabajaba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una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oficina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todos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los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días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29398" y="129082"/>
            <a:ext cx="2579247" cy="65908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39" name="TextBox 6">
            <a:extLst>
              <a:ext uri="{FF2B5EF4-FFF2-40B4-BE49-F238E27FC236}">
                <a16:creationId xmlns:a16="http://schemas.microsoft.com/office/drawing/2014/main" id="{D02C821B-4B95-AE44-BCB5-92D43AD01B95}"/>
              </a:ext>
            </a:extLst>
          </p:cNvPr>
          <p:cNvSpPr txBox="1"/>
          <p:nvPr/>
        </p:nvSpPr>
        <p:spPr>
          <a:xfrm>
            <a:off x="260531" y="3838819"/>
            <a:ext cx="34732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Everyday I used to…</a:t>
            </a:r>
          </a:p>
        </p:txBody>
      </p:sp>
      <p:graphicFrame>
        <p:nvGraphicFramePr>
          <p:cNvPr id="40" name="Content Placeholder 3"/>
          <p:cNvGraphicFramePr>
            <a:graphicFrameLocks/>
          </p:cNvGraphicFramePr>
          <p:nvPr>
            <p:extLst>
              <p:ext uri="{D42A27DB-BD31-4B8C-83A1-F6EECF244321}">
                <p14:modId xmlns:p14="http://schemas.microsoft.com/office/powerpoint/2010/main" val="4291067974"/>
              </p:ext>
            </p:extLst>
          </p:nvPr>
        </p:nvGraphicFramePr>
        <p:xfrm>
          <a:off x="5558213" y="3899360"/>
          <a:ext cx="6450432" cy="1420156"/>
        </p:xfrm>
        <a:graphic>
          <a:graphicData uri="http://schemas.openxmlformats.org/drawingml/2006/table">
            <a:tbl>
              <a:tblPr firstRow="1" bandRow="1">
                <a:tableStyleId>{5DA37D80-6434-44D0-A028-1B22A696006F}</a:tableStyleId>
              </a:tblPr>
              <a:tblGrid>
                <a:gridCol w="3225216">
                  <a:extLst>
                    <a:ext uri="{9D8B030D-6E8A-4147-A177-3AD203B41FA5}">
                      <a16:colId xmlns:a16="http://schemas.microsoft.com/office/drawing/2014/main" val="3483640809"/>
                    </a:ext>
                  </a:extLst>
                </a:gridCol>
                <a:gridCol w="3225216">
                  <a:extLst>
                    <a:ext uri="{9D8B030D-6E8A-4147-A177-3AD203B41FA5}">
                      <a16:colId xmlns:a16="http://schemas.microsoft.com/office/drawing/2014/main" val="1293637138"/>
                    </a:ext>
                  </a:extLst>
                </a:gridCol>
              </a:tblGrid>
              <a:tr h="823885">
                <a:tc>
                  <a:txBody>
                    <a:bodyPr/>
                    <a:lstStyle/>
                    <a:p>
                      <a:pPr algn="ctr"/>
                      <a:r>
                        <a:rPr lang="en-GB" sz="2000">
                          <a:solidFill>
                            <a:srgbClr val="002060"/>
                          </a:solidFill>
                          <a:latin typeface="+mj-lt"/>
                        </a:rPr>
                        <a:t>Used to happen everyday</a:t>
                      </a:r>
                    </a:p>
                  </a:txBody>
                  <a:tcPr anchor="ctr">
                    <a:solidFill>
                      <a:schemeClr val="accent4">
                        <a:lumMod val="20000"/>
                        <a:lumOff val="80000"/>
                      </a:schemeClr>
                    </a:solidFill>
                  </a:tcPr>
                </a:tc>
                <a:tc>
                  <a:txBody>
                    <a:bodyPr/>
                    <a:lstStyle/>
                    <a:p>
                      <a:pPr algn="ctr"/>
                      <a:r>
                        <a:rPr lang="en-GB" sz="2000">
                          <a:solidFill>
                            <a:srgbClr val="002060"/>
                          </a:solidFill>
                          <a:latin typeface="+mj-lt"/>
                        </a:rPr>
                        <a:t>But one day…</a:t>
                      </a:r>
                    </a:p>
                  </a:txBody>
                  <a:tcPr anchor="ctr">
                    <a:solidFill>
                      <a:schemeClr val="accent4">
                        <a:lumMod val="20000"/>
                        <a:lumOff val="80000"/>
                      </a:schemeClr>
                    </a:solidFill>
                  </a:tcPr>
                </a:tc>
                <a:extLst>
                  <a:ext uri="{0D108BD9-81ED-4DB2-BD59-A6C34878D82A}">
                    <a16:rowId xmlns:a16="http://schemas.microsoft.com/office/drawing/2014/main" val="3833377627"/>
                  </a:ext>
                </a:extLst>
              </a:tr>
              <a:tr h="596271">
                <a:tc>
                  <a:txBody>
                    <a:bodyPr/>
                    <a:lstStyle/>
                    <a:p>
                      <a:endParaRPr lang="en-GB"/>
                    </a:p>
                  </a:txBody>
                  <a:tcPr>
                    <a:noFill/>
                  </a:tcPr>
                </a:tc>
                <a:tc>
                  <a:txBody>
                    <a:bodyPr/>
                    <a:lstStyle/>
                    <a:p>
                      <a:endParaRPr lang="en-GB" dirty="0"/>
                    </a:p>
                  </a:txBody>
                  <a:tcPr>
                    <a:noFill/>
                  </a:tcPr>
                </a:tc>
                <a:extLst>
                  <a:ext uri="{0D108BD9-81ED-4DB2-BD59-A6C34878D82A}">
                    <a16:rowId xmlns:a16="http://schemas.microsoft.com/office/drawing/2014/main" val="2654973501"/>
                  </a:ext>
                </a:extLst>
              </a:tr>
            </a:tbl>
          </a:graphicData>
        </a:graphic>
      </p:graphicFrame>
      <p:sp>
        <p:nvSpPr>
          <p:cNvPr id="6" name="TextBox 5"/>
          <p:cNvSpPr txBox="1"/>
          <p:nvPr/>
        </p:nvSpPr>
        <p:spPr>
          <a:xfrm>
            <a:off x="5817789" y="4731780"/>
            <a:ext cx="2908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in an office</a:t>
            </a:r>
          </a:p>
        </p:txBody>
      </p:sp>
      <p:pic>
        <p:nvPicPr>
          <p:cNvPr id="37" name="Imagen 36">
            <a:extLst>
              <a:ext uri="{FF2B5EF4-FFF2-40B4-BE49-F238E27FC236}">
                <a16:creationId xmlns:a16="http://schemas.microsoft.com/office/drawing/2014/main" id="{509AD524-5D54-5443-860A-9744CD6364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0526" y="3710267"/>
            <a:ext cx="1025806" cy="817029"/>
          </a:xfrm>
          <a:prstGeom prst="rect">
            <a:avLst/>
          </a:prstGeom>
        </p:spPr>
      </p:pic>
      <p:sp>
        <p:nvSpPr>
          <p:cNvPr id="42" name="TextBox 41"/>
          <p:cNvSpPr txBox="1"/>
          <p:nvPr/>
        </p:nvSpPr>
        <p:spPr>
          <a:xfrm>
            <a:off x="940314" y="4766554"/>
            <a:ext cx="18064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in an office</a:t>
            </a:r>
          </a:p>
        </p:txBody>
      </p:sp>
      <p:pic>
        <p:nvPicPr>
          <p:cNvPr id="3" name="Imagen 2">
            <a:extLst>
              <a:ext uri="{FF2B5EF4-FFF2-40B4-BE49-F238E27FC236}">
                <a16:creationId xmlns:a16="http://schemas.microsoft.com/office/drawing/2014/main" id="{FF5BC63B-B0E2-8B41-9DC9-A533E220D2F7}"/>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8498229" y="1538484"/>
            <a:ext cx="3654257" cy="1951908"/>
          </a:xfrm>
          <a:prstGeom prst="rect">
            <a:avLst/>
          </a:prstGeom>
        </p:spPr>
      </p:pic>
      <p:pic>
        <p:nvPicPr>
          <p:cNvPr id="4" name="Imagen 3">
            <a:extLst>
              <a:ext uri="{FF2B5EF4-FFF2-40B4-BE49-F238E27FC236}">
                <a16:creationId xmlns:a16="http://schemas.microsoft.com/office/drawing/2014/main" id="{935D79B6-E3AA-9145-B425-405849324D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17826" y="4381084"/>
            <a:ext cx="2030539" cy="1479393"/>
          </a:xfrm>
          <a:prstGeom prst="rect">
            <a:avLst/>
          </a:prstGeom>
        </p:spPr>
      </p:pic>
    </p:spTree>
    <p:extLst>
      <p:ext uri="{BB962C8B-B14F-4D97-AF65-F5344CB8AC3E}">
        <p14:creationId xmlns:p14="http://schemas.microsoft.com/office/powerpoint/2010/main" val="333663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21" grpId="0" animBg="1"/>
      <p:bldP spid="23" grpId="0" animBg="1"/>
      <p:bldP spid="43" grpId="0" animBg="1"/>
      <p:bldP spid="39" grpId="0"/>
      <p:bldP spid="6"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223" y="6858000"/>
            <a:ext cx="1093839" cy="446019"/>
          </a:xfrm>
        </p:spPr>
        <p:txBody>
          <a:bodyPr>
            <a:normAutofit/>
          </a:bodyPr>
          <a:lstStyle/>
          <a:p>
            <a:r>
              <a:rPr lang="en-GB" sz="500">
                <a:solidFill>
                  <a:schemeClr val="bg1"/>
                </a:solidFill>
              </a:rPr>
              <a:t>hablar</a:t>
            </a:r>
          </a:p>
        </p:txBody>
      </p:sp>
      <p:sp>
        <p:nvSpPr>
          <p:cNvPr id="4" name="TextBox 3"/>
          <p:cNvSpPr txBox="1"/>
          <p:nvPr/>
        </p:nvSpPr>
        <p:spPr>
          <a:xfrm>
            <a:off x="206477" y="3322851"/>
            <a:ext cx="3760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But one day 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
            <a:extLst>
              <a:ext uri="{FF2B5EF4-FFF2-40B4-BE49-F238E27FC236}">
                <a16:creationId xmlns:a16="http://schemas.microsoft.com/office/drawing/2014/main" id="{A316DD52-7894-4A75-969C-CA0645DA2978}"/>
              </a:ext>
            </a:extLst>
          </p:cNvPr>
          <p:cNvSpPr/>
          <p:nvPr/>
        </p:nvSpPr>
        <p:spPr>
          <a:xfrm>
            <a:off x="9435666" y="258166"/>
            <a:ext cx="24924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5"/>
          <p:cNvSpPr txBox="1"/>
          <p:nvPr/>
        </p:nvSpPr>
        <p:spPr>
          <a:xfrm>
            <a:off x="206476" y="403067"/>
            <a:ext cx="3760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Everyday I used to…</a:t>
            </a:r>
          </a:p>
        </p:txBody>
      </p:sp>
      <p:sp>
        <p:nvSpPr>
          <p:cNvPr id="7" name="Rectangle 6"/>
          <p:cNvSpPr/>
          <p:nvPr/>
        </p:nvSpPr>
        <p:spPr>
          <a:xfrm>
            <a:off x="339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p:cNvSpPr/>
          <p:nvPr/>
        </p:nvSpPr>
        <p:spPr>
          <a:xfrm>
            <a:off x="3387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4472C4">
                    <a:lumMod val="50000"/>
                  </a:srgbClr>
                </a:solidFill>
              </a:rPr>
              <a:t>send emails to a company</a:t>
            </a:r>
          </a:p>
        </p:txBody>
      </p:sp>
      <p:sp>
        <p:nvSpPr>
          <p:cNvPr id="9" name="Rectangle 8"/>
          <p:cNvSpPr/>
          <p:nvPr/>
        </p:nvSpPr>
        <p:spPr>
          <a:xfrm>
            <a:off x="6435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4472C4">
                    <a:lumMod val="50000"/>
                  </a:srgbClr>
                </a:solidFill>
              </a:rPr>
              <a:t>wash dishes in a restaurant too</a:t>
            </a:r>
          </a:p>
        </p:txBody>
      </p:sp>
      <p:sp>
        <p:nvSpPr>
          <p:cNvPr id="10" name="Rectangle 9"/>
          <p:cNvSpPr/>
          <p:nvPr/>
        </p:nvSpPr>
        <p:spPr>
          <a:xfrm>
            <a:off x="9435665"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4472C4">
                    <a:lumMod val="50000"/>
                  </a:srgbClr>
                </a:solidFill>
              </a:rPr>
              <a:t>walk to work</a:t>
            </a:r>
          </a:p>
        </p:txBody>
      </p:sp>
      <p:sp>
        <p:nvSpPr>
          <p:cNvPr id="11" name="Rectangle 10"/>
          <p:cNvSpPr/>
          <p:nvPr/>
        </p:nvSpPr>
        <p:spPr>
          <a:xfrm>
            <a:off x="339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p:cNvSpPr/>
          <p:nvPr/>
        </p:nvSpPr>
        <p:spPr>
          <a:xfrm>
            <a:off x="3387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solidFill>
                  <a:srgbClr val="4472C4">
                    <a:lumMod val="50000"/>
                  </a:srgbClr>
                </a:solidFill>
              </a:rPr>
              <a:t>worked alone</a:t>
            </a:r>
          </a:p>
        </p:txBody>
      </p:sp>
      <p:sp>
        <p:nvSpPr>
          <p:cNvPr id="13" name="Rectangle 12"/>
          <p:cNvSpPr/>
          <p:nvPr/>
        </p:nvSpPr>
        <p:spPr>
          <a:xfrm>
            <a:off x="6435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solidFill>
                  <a:srgbClr val="4472C4">
                    <a:lumMod val="50000"/>
                  </a:srgbClr>
                </a:solidFill>
              </a:rPr>
              <a:t>organised a meeting on </a:t>
            </a:r>
            <a:r>
              <a:rPr lang="en-GB" sz="2400" i="1" dirty="0">
                <a:solidFill>
                  <a:srgbClr val="4472C4">
                    <a:lumMod val="50000"/>
                  </a:srgbClr>
                </a:solidFill>
              </a:rPr>
              <a:t>Zoom</a:t>
            </a:r>
          </a:p>
        </p:txBody>
      </p:sp>
      <p:sp>
        <p:nvSpPr>
          <p:cNvPr id="14" name="Rectangle 13"/>
          <p:cNvSpPr/>
          <p:nvPr/>
        </p:nvSpPr>
        <p:spPr>
          <a:xfrm>
            <a:off x="9435665"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solidFill>
                  <a:srgbClr val="4472C4">
                    <a:lumMod val="50000"/>
                  </a:srgbClr>
                </a:solidFill>
              </a:rPr>
              <a:t>left the job</a:t>
            </a:r>
          </a:p>
        </p:txBody>
      </p:sp>
      <p:sp>
        <p:nvSpPr>
          <p:cNvPr id="15" name="TextBox 14"/>
          <p:cNvSpPr txBox="1"/>
          <p:nvPr/>
        </p:nvSpPr>
        <p:spPr>
          <a:xfrm>
            <a:off x="5257800" y="157649"/>
            <a:ext cx="2076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339213" y="103580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3387213" y="103580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6387665" y="1000428"/>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9435665" y="103580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345128" y="400837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3393128" y="400837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6393580" y="3972998"/>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7</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9441580" y="400837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753600" y="1677820"/>
            <a:ext cx="1799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in an office</a:t>
            </a:r>
          </a:p>
        </p:txBody>
      </p:sp>
      <p:sp>
        <p:nvSpPr>
          <p:cNvPr id="26" name="TextBox 25"/>
          <p:cNvSpPr txBox="1"/>
          <p:nvPr/>
        </p:nvSpPr>
        <p:spPr>
          <a:xfrm>
            <a:off x="710688" y="4419009"/>
            <a:ext cx="2294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stayed at home</a:t>
            </a:r>
          </a:p>
        </p:txBody>
      </p:sp>
      <p:sp>
        <p:nvSpPr>
          <p:cNvPr id="24" name="TextBox 23"/>
          <p:cNvSpPr txBox="1"/>
          <p:nvPr/>
        </p:nvSpPr>
        <p:spPr>
          <a:xfrm>
            <a:off x="380846" y="5365182"/>
            <a:ext cx="2492477" cy="707886"/>
          </a:xfrm>
          <a:prstGeom prst="rect">
            <a:avLst/>
          </a:prstGeom>
          <a:noFill/>
        </p:spPr>
        <p:txBody>
          <a:bodyPr wrap="square" rtlCol="0">
            <a:spAutoFit/>
          </a:bodyPr>
          <a:lstStyle/>
          <a:p>
            <a:pPr algn="l"/>
            <a:r>
              <a:rPr lang="en-GB" sz="2000" i="1" dirty="0">
                <a:solidFill>
                  <a:schemeClr val="accent5">
                    <a:lumMod val="50000"/>
                  </a:schemeClr>
                </a:solidFill>
              </a:rPr>
              <a:t>Hint: use ‘me’ + </a:t>
            </a:r>
          </a:p>
          <a:p>
            <a:pPr algn="l"/>
            <a:r>
              <a:rPr lang="en-GB" sz="2000" i="1" dirty="0">
                <a:solidFill>
                  <a:schemeClr val="accent5">
                    <a:lumMod val="50000"/>
                  </a:schemeClr>
                </a:solidFill>
              </a:rPr>
              <a:t>a form of ‘</a:t>
            </a:r>
            <a:r>
              <a:rPr lang="en-GB" sz="2000" i="1" dirty="0" err="1">
                <a:solidFill>
                  <a:schemeClr val="accent5">
                    <a:lumMod val="50000"/>
                  </a:schemeClr>
                </a:solidFill>
              </a:rPr>
              <a:t>quedar</a:t>
            </a:r>
            <a:r>
              <a:rPr lang="en-GB" sz="2000" i="1" dirty="0">
                <a:solidFill>
                  <a:schemeClr val="accent5">
                    <a:lumMod val="50000"/>
                  </a:schemeClr>
                </a:solidFill>
              </a:rPr>
              <a:t>’</a:t>
            </a:r>
          </a:p>
        </p:txBody>
      </p:sp>
    </p:spTree>
    <p:extLst>
      <p:ext uri="{BB962C8B-B14F-4D97-AF65-F5344CB8AC3E}">
        <p14:creationId xmlns:p14="http://schemas.microsoft.com/office/powerpoint/2010/main" val="4089141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223" y="6858000"/>
            <a:ext cx="1093839" cy="446019"/>
          </a:xfrm>
        </p:spPr>
        <p:txBody>
          <a:bodyPr>
            <a:normAutofit/>
          </a:bodyPr>
          <a:lstStyle/>
          <a:p>
            <a:r>
              <a:rPr lang="en-GB" sz="500">
                <a:solidFill>
                  <a:schemeClr val="bg1"/>
                </a:solidFill>
              </a:rPr>
              <a:t>hablar</a:t>
            </a:r>
          </a:p>
        </p:txBody>
      </p:sp>
      <p:sp>
        <p:nvSpPr>
          <p:cNvPr id="4" name="TextBox 3"/>
          <p:cNvSpPr txBox="1"/>
          <p:nvPr/>
        </p:nvSpPr>
        <p:spPr>
          <a:xfrm>
            <a:off x="206477" y="3322851"/>
            <a:ext cx="3760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But one day 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5"/>
          <p:cNvSpPr txBox="1"/>
          <p:nvPr/>
        </p:nvSpPr>
        <p:spPr>
          <a:xfrm>
            <a:off x="206476" y="403067"/>
            <a:ext cx="3760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Everyday I used to…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p:cNvSpPr/>
          <p:nvPr/>
        </p:nvSpPr>
        <p:spPr>
          <a:xfrm>
            <a:off x="339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4472C4">
                    <a:lumMod val="50000"/>
                  </a:srgbClr>
                </a:solidFill>
              </a:rPr>
              <a:t>work in the city centre</a:t>
            </a:r>
          </a:p>
        </p:txBody>
      </p:sp>
      <p:sp>
        <p:nvSpPr>
          <p:cNvPr id="9" name="Rectangle 8"/>
          <p:cNvSpPr/>
          <p:nvPr/>
        </p:nvSpPr>
        <p:spPr>
          <a:xfrm>
            <a:off x="6435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4472C4">
                    <a:lumMod val="50000"/>
                  </a:srgbClr>
                </a:solidFill>
              </a:rPr>
              <a:t>sign letters</a:t>
            </a:r>
          </a:p>
        </p:txBody>
      </p:sp>
      <p:sp>
        <p:nvSpPr>
          <p:cNvPr id="10" name="Rectangle 9"/>
          <p:cNvSpPr/>
          <p:nvPr/>
        </p:nvSpPr>
        <p:spPr>
          <a:xfrm>
            <a:off x="9435665"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4472C4">
                    <a:lumMod val="50000"/>
                  </a:srgbClr>
                </a:solidFill>
              </a:rPr>
              <a:t>answer the phone</a:t>
            </a:r>
          </a:p>
        </p:txBody>
      </p:sp>
      <p:sp>
        <p:nvSpPr>
          <p:cNvPr id="11" name="Rectangle 10"/>
          <p:cNvSpPr/>
          <p:nvPr/>
        </p:nvSpPr>
        <p:spPr>
          <a:xfrm>
            <a:off x="339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4472C4">
                    <a:lumMod val="50000"/>
                  </a:srgbClr>
                </a:solidFill>
              </a:rPr>
              <a:t>changed job</a:t>
            </a:r>
          </a:p>
        </p:txBody>
      </p:sp>
      <p:sp>
        <p:nvSpPr>
          <p:cNvPr id="13" name="Rectangle 12"/>
          <p:cNvSpPr/>
          <p:nvPr/>
        </p:nvSpPr>
        <p:spPr>
          <a:xfrm>
            <a:off x="6435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solidFill>
                  <a:srgbClr val="4472C4">
                    <a:lumMod val="50000"/>
                  </a:srgbClr>
                </a:solidFill>
              </a:rPr>
              <a:t>travelled abroad</a:t>
            </a:r>
          </a:p>
        </p:txBody>
      </p:sp>
      <p:sp>
        <p:nvSpPr>
          <p:cNvPr id="14" name="Rectangle 13"/>
          <p:cNvSpPr/>
          <p:nvPr/>
        </p:nvSpPr>
        <p:spPr>
          <a:xfrm>
            <a:off x="9435665"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solidFill>
                  <a:srgbClr val="4472C4">
                    <a:lumMod val="50000"/>
                  </a:srgbClr>
                </a:solidFill>
              </a:rPr>
              <a:t>started to learn French</a:t>
            </a:r>
          </a:p>
        </p:txBody>
      </p:sp>
      <p:sp>
        <p:nvSpPr>
          <p:cNvPr id="15" name="TextBox 14"/>
          <p:cNvSpPr txBox="1"/>
          <p:nvPr/>
        </p:nvSpPr>
        <p:spPr>
          <a:xfrm>
            <a:off x="5257800" y="157649"/>
            <a:ext cx="2076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339213" y="103580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3387213" y="103580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6387665" y="1000428"/>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18" name="TextBox 17"/>
          <p:cNvSpPr txBox="1"/>
          <p:nvPr/>
        </p:nvSpPr>
        <p:spPr>
          <a:xfrm>
            <a:off x="9435665" y="103580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339213" y="395989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20" name="TextBox 19"/>
          <p:cNvSpPr txBox="1"/>
          <p:nvPr/>
        </p:nvSpPr>
        <p:spPr>
          <a:xfrm>
            <a:off x="3393128" y="400837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6393580" y="3972998"/>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7</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9441580" y="400837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982EC577-8892-2242-B60E-07ADC1A4A552}"/>
              </a:ext>
            </a:extLst>
          </p:cNvPr>
          <p:cNvSpPr/>
          <p:nvPr/>
        </p:nvSpPr>
        <p:spPr>
          <a:xfrm>
            <a:off x="3387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4472C4">
                    <a:lumMod val="50000"/>
                  </a:srgbClr>
                </a:solidFill>
              </a:rPr>
              <a:t>speak with the customers*</a:t>
            </a:r>
          </a:p>
          <a:p>
            <a:pPr lvl="0" algn="ctr">
              <a:defRPr/>
            </a:pPr>
            <a:endParaRPr lang="en-GB" sz="2400" dirty="0">
              <a:solidFill>
                <a:srgbClr val="4472C4">
                  <a:lumMod val="50000"/>
                </a:srgbClr>
              </a:solidFill>
            </a:endParaRPr>
          </a:p>
          <a:p>
            <a:pPr lvl="0" algn="ctr">
              <a:defRPr/>
            </a:pPr>
            <a:endParaRPr lang="en-GB" sz="2400" dirty="0">
              <a:solidFill>
                <a:srgbClr val="4472C4">
                  <a:lumMod val="50000"/>
                </a:srgbClr>
              </a:solidFill>
            </a:endParaRPr>
          </a:p>
        </p:txBody>
      </p:sp>
      <p:sp>
        <p:nvSpPr>
          <p:cNvPr id="25" name="Rectangle 24">
            <a:extLst>
              <a:ext uri="{FF2B5EF4-FFF2-40B4-BE49-F238E27FC236}">
                <a16:creationId xmlns:a16="http://schemas.microsoft.com/office/drawing/2014/main" id="{B1662D5B-9BEC-2C48-A30A-B02C52735CB6}"/>
              </a:ext>
            </a:extLst>
          </p:cNvPr>
          <p:cNvSpPr/>
          <p:nvPr/>
        </p:nvSpPr>
        <p:spPr>
          <a:xfrm>
            <a:off x="3387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solidFill>
                  <a:srgbClr val="4472C4">
                    <a:lumMod val="50000"/>
                  </a:srgbClr>
                </a:solidFill>
              </a:rPr>
              <a:t>started a job in a French company</a:t>
            </a:r>
          </a:p>
        </p:txBody>
      </p:sp>
      <p:sp>
        <p:nvSpPr>
          <p:cNvPr id="26" name="TextBox 25"/>
          <p:cNvSpPr txBox="1"/>
          <p:nvPr/>
        </p:nvSpPr>
        <p:spPr>
          <a:xfrm>
            <a:off x="3387213" y="2361540"/>
            <a:ext cx="2833973" cy="769441"/>
          </a:xfrm>
          <a:prstGeom prst="rect">
            <a:avLst/>
          </a:prstGeom>
          <a:noFill/>
        </p:spPr>
        <p:txBody>
          <a:bodyPr wrap="square" rtlCol="0">
            <a:spAutoFit/>
          </a:bodyPr>
          <a:lstStyle/>
          <a:p>
            <a:pPr algn="l"/>
            <a:r>
              <a:rPr lang="en-GB" sz="2200" i="1" dirty="0">
                <a:solidFill>
                  <a:schemeClr val="accent5">
                    <a:lumMod val="50000"/>
                  </a:schemeClr>
                </a:solidFill>
              </a:rPr>
              <a:t>el/la cliente = customer</a:t>
            </a:r>
          </a:p>
        </p:txBody>
      </p:sp>
      <p:sp>
        <p:nvSpPr>
          <p:cNvPr id="27" name="TextBox 26"/>
          <p:cNvSpPr txBox="1"/>
          <p:nvPr/>
        </p:nvSpPr>
        <p:spPr>
          <a:xfrm>
            <a:off x="294705" y="5374871"/>
            <a:ext cx="2833973" cy="707886"/>
          </a:xfrm>
          <a:prstGeom prst="rect">
            <a:avLst/>
          </a:prstGeom>
          <a:noFill/>
        </p:spPr>
        <p:txBody>
          <a:bodyPr wrap="square" rtlCol="0">
            <a:spAutoFit/>
          </a:bodyPr>
          <a:lstStyle/>
          <a:p>
            <a:pPr algn="l"/>
            <a:r>
              <a:rPr lang="en-GB" sz="2000" i="1" dirty="0">
                <a:solidFill>
                  <a:schemeClr val="accent5">
                    <a:lumMod val="50000"/>
                  </a:schemeClr>
                </a:solidFill>
              </a:rPr>
              <a:t>Hint: ‘cambiar </a:t>
            </a:r>
            <a:r>
              <a:rPr lang="en-GB" sz="2000" b="1" i="1" dirty="0">
                <a:solidFill>
                  <a:schemeClr val="accent5">
                    <a:lumMod val="50000"/>
                  </a:schemeClr>
                </a:solidFill>
              </a:rPr>
              <a:t>de</a:t>
            </a:r>
            <a:r>
              <a:rPr lang="en-GB" sz="2000" i="1" dirty="0">
                <a:solidFill>
                  <a:schemeClr val="accent5">
                    <a:lumMod val="50000"/>
                  </a:schemeClr>
                </a:solidFill>
              </a:rPr>
              <a:t>’ + noun</a:t>
            </a:r>
          </a:p>
        </p:txBody>
      </p:sp>
      <p:sp>
        <p:nvSpPr>
          <p:cNvPr id="29" name="TextBox 28"/>
          <p:cNvSpPr txBox="1"/>
          <p:nvPr/>
        </p:nvSpPr>
        <p:spPr>
          <a:xfrm>
            <a:off x="3362727" y="1056601"/>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0" name="TextBox 29"/>
          <p:cNvSpPr txBox="1"/>
          <p:nvPr/>
        </p:nvSpPr>
        <p:spPr>
          <a:xfrm>
            <a:off x="3355795" y="395989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Tree>
    <p:extLst>
      <p:ext uri="{BB962C8B-B14F-4D97-AF65-F5344CB8AC3E}">
        <p14:creationId xmlns:p14="http://schemas.microsoft.com/office/powerpoint/2010/main" val="1600810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6700" y="51152"/>
            <a:ext cx="2286000" cy="555625"/>
          </a:xfrm>
        </p:spPr>
        <p:txBody>
          <a:bodyPr>
            <a:normAutofit/>
          </a:bodyPr>
          <a:lstStyle/>
          <a:p>
            <a:r>
              <a:rPr lang="en-GB" sz="2000" b="1"/>
              <a:t>Solución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4876409"/>
              </p:ext>
            </p:extLst>
          </p:nvPr>
        </p:nvGraphicFramePr>
        <p:xfrm>
          <a:off x="838200" y="3737578"/>
          <a:ext cx="10515600" cy="2536825"/>
        </p:xfrm>
        <a:graphic>
          <a:graphicData uri="http://schemas.openxmlformats.org/drawingml/2006/table">
            <a:tbl>
              <a:tblPr firstRow="1" bandRow="1">
                <a:tableStyleId>{5DA37D80-6434-44D0-A028-1B22A696006F}</a:tableStyleId>
              </a:tblPr>
              <a:tblGrid>
                <a:gridCol w="5067300">
                  <a:extLst>
                    <a:ext uri="{9D8B030D-6E8A-4147-A177-3AD203B41FA5}">
                      <a16:colId xmlns:a16="http://schemas.microsoft.com/office/drawing/2014/main" val="3483640809"/>
                    </a:ext>
                  </a:extLst>
                </a:gridCol>
                <a:gridCol w="5448300">
                  <a:extLst>
                    <a:ext uri="{9D8B030D-6E8A-4147-A177-3AD203B41FA5}">
                      <a16:colId xmlns:a16="http://schemas.microsoft.com/office/drawing/2014/main" val="1293637138"/>
                    </a:ext>
                  </a:extLst>
                </a:gridCol>
              </a:tblGrid>
              <a:tr h="507365">
                <a:tc>
                  <a:txBody>
                    <a:bodyPr/>
                    <a:lstStyle/>
                    <a:p>
                      <a:pPr algn="ctr"/>
                      <a:r>
                        <a:rPr lang="en-GB" sz="2000" dirty="0">
                          <a:solidFill>
                            <a:srgbClr val="002060"/>
                          </a:solidFill>
                          <a:latin typeface="+mj-lt"/>
                        </a:rPr>
                        <a:t>I used to…</a:t>
                      </a:r>
                    </a:p>
                  </a:txBody>
                  <a:tcPr anchor="ctr">
                    <a:solidFill>
                      <a:schemeClr val="accent4">
                        <a:lumMod val="20000"/>
                        <a:lumOff val="80000"/>
                      </a:schemeClr>
                    </a:solidFill>
                  </a:tcPr>
                </a:tc>
                <a:tc>
                  <a:txBody>
                    <a:bodyPr/>
                    <a:lstStyle/>
                    <a:p>
                      <a:pPr algn="ctr"/>
                      <a:r>
                        <a:rPr lang="en-GB" sz="2000" b="1" kern="1200" dirty="0">
                          <a:solidFill>
                            <a:srgbClr val="002060"/>
                          </a:solidFill>
                          <a:latin typeface="+mn-lt"/>
                          <a:ea typeface="+mn-ea"/>
                          <a:cs typeface="+mn-cs"/>
                        </a:rPr>
                        <a:t>But one day I…</a:t>
                      </a:r>
                      <a:endParaRPr lang="en-GB" sz="2000" dirty="0">
                        <a:solidFill>
                          <a:srgbClr val="002060"/>
                        </a:solidFill>
                        <a:latin typeface="+mj-lt"/>
                      </a:endParaRPr>
                    </a:p>
                  </a:txBody>
                  <a:tcPr anchor="ctr">
                    <a:solidFill>
                      <a:schemeClr val="accent4">
                        <a:lumMod val="20000"/>
                        <a:lumOff val="80000"/>
                      </a:schemeClr>
                    </a:solidFill>
                  </a:tcPr>
                </a:tc>
                <a:extLst>
                  <a:ext uri="{0D108BD9-81ED-4DB2-BD59-A6C34878D82A}">
                    <a16:rowId xmlns:a16="http://schemas.microsoft.com/office/drawing/2014/main" val="3833377627"/>
                  </a:ext>
                </a:extLst>
              </a:tr>
              <a:tr h="507365">
                <a:tc>
                  <a:txBody>
                    <a:bodyPr/>
                    <a:lstStyle/>
                    <a:p>
                      <a:endParaRPr lang="en-GB"/>
                    </a:p>
                  </a:txBody>
                  <a:tcPr>
                    <a:noFill/>
                  </a:tcPr>
                </a:tc>
                <a:tc>
                  <a:txBody>
                    <a:bodyPr/>
                    <a:lstStyle/>
                    <a:p>
                      <a:endParaRPr lang="en-GB" dirty="0"/>
                    </a:p>
                  </a:txBody>
                  <a:tcPr>
                    <a:noFill/>
                  </a:tcPr>
                </a:tc>
                <a:extLst>
                  <a:ext uri="{0D108BD9-81ED-4DB2-BD59-A6C34878D82A}">
                    <a16:rowId xmlns:a16="http://schemas.microsoft.com/office/drawing/2014/main" val="2654973501"/>
                  </a:ext>
                </a:extLst>
              </a:tr>
              <a:tr h="507365">
                <a:tc>
                  <a:txBody>
                    <a:bodyPr/>
                    <a:lstStyle/>
                    <a:p>
                      <a:endParaRPr lang="en-GB"/>
                    </a:p>
                  </a:txBody>
                  <a:tcPr/>
                </a:tc>
                <a:tc>
                  <a:txBody>
                    <a:bodyPr/>
                    <a:lstStyle/>
                    <a:p>
                      <a:endParaRPr lang="en-GB"/>
                    </a:p>
                  </a:txBody>
                  <a:tcPr/>
                </a:tc>
                <a:extLst>
                  <a:ext uri="{0D108BD9-81ED-4DB2-BD59-A6C34878D82A}">
                    <a16:rowId xmlns:a16="http://schemas.microsoft.com/office/drawing/2014/main" val="2875629727"/>
                  </a:ext>
                </a:extLst>
              </a:tr>
              <a:tr h="507365">
                <a:tc>
                  <a:txBody>
                    <a:bodyPr/>
                    <a:lstStyle/>
                    <a:p>
                      <a:endParaRPr lang="en-GB"/>
                    </a:p>
                  </a:txBody>
                  <a:tcPr>
                    <a:noFill/>
                  </a:tcPr>
                </a:tc>
                <a:tc>
                  <a:txBody>
                    <a:bodyPr/>
                    <a:lstStyle/>
                    <a:p>
                      <a:endParaRPr lang="en-GB"/>
                    </a:p>
                  </a:txBody>
                  <a:tcPr>
                    <a:noFill/>
                  </a:tcPr>
                </a:tc>
                <a:extLst>
                  <a:ext uri="{0D108BD9-81ED-4DB2-BD59-A6C34878D82A}">
                    <a16:rowId xmlns:a16="http://schemas.microsoft.com/office/drawing/2014/main" val="3216800170"/>
                  </a:ext>
                </a:extLst>
              </a:tr>
              <a:tr h="507365">
                <a:tc>
                  <a:txBody>
                    <a:bodyPr/>
                    <a:lstStyle/>
                    <a:p>
                      <a:endParaRPr lang="en-GB"/>
                    </a:p>
                  </a:txBody>
                  <a:tcPr/>
                </a:tc>
                <a:tc>
                  <a:txBody>
                    <a:bodyPr/>
                    <a:lstStyle/>
                    <a:p>
                      <a:endParaRPr lang="en-GB" dirty="0"/>
                    </a:p>
                  </a:txBody>
                  <a:tcPr/>
                </a:tc>
                <a:extLst>
                  <a:ext uri="{0D108BD9-81ED-4DB2-BD59-A6C34878D82A}">
                    <a16:rowId xmlns:a16="http://schemas.microsoft.com/office/drawing/2014/main" val="1096386043"/>
                  </a:ext>
                </a:extLst>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680135533"/>
              </p:ext>
            </p:extLst>
          </p:nvPr>
        </p:nvGraphicFramePr>
        <p:xfrm>
          <a:off x="838200" y="727861"/>
          <a:ext cx="10515600" cy="2536825"/>
        </p:xfrm>
        <a:graphic>
          <a:graphicData uri="http://schemas.openxmlformats.org/drawingml/2006/table">
            <a:tbl>
              <a:tblPr firstRow="1" bandRow="1">
                <a:tableStyleId>{5DA37D80-6434-44D0-A028-1B22A696006F}</a:tableStyleId>
              </a:tblPr>
              <a:tblGrid>
                <a:gridCol w="5048250">
                  <a:extLst>
                    <a:ext uri="{9D8B030D-6E8A-4147-A177-3AD203B41FA5}">
                      <a16:colId xmlns:a16="http://schemas.microsoft.com/office/drawing/2014/main" val="3483640809"/>
                    </a:ext>
                  </a:extLst>
                </a:gridCol>
                <a:gridCol w="5467350">
                  <a:extLst>
                    <a:ext uri="{9D8B030D-6E8A-4147-A177-3AD203B41FA5}">
                      <a16:colId xmlns:a16="http://schemas.microsoft.com/office/drawing/2014/main" val="1293637138"/>
                    </a:ext>
                  </a:extLst>
                </a:gridCol>
              </a:tblGrid>
              <a:tr h="507365">
                <a:tc>
                  <a:txBody>
                    <a:bodyPr/>
                    <a:lstStyle/>
                    <a:p>
                      <a:pPr algn="ctr"/>
                      <a:r>
                        <a:rPr lang="en-GB" sz="2000" dirty="0">
                          <a:solidFill>
                            <a:srgbClr val="002060"/>
                          </a:solidFill>
                          <a:latin typeface="+mj-lt"/>
                        </a:rPr>
                        <a:t>I used to…</a:t>
                      </a:r>
                    </a:p>
                  </a:txBody>
                  <a:tcPr anchor="ctr">
                    <a:solidFill>
                      <a:schemeClr val="accent4">
                        <a:lumMod val="20000"/>
                        <a:lumOff val="80000"/>
                      </a:schemeClr>
                    </a:solidFill>
                  </a:tcPr>
                </a:tc>
                <a:tc>
                  <a:txBody>
                    <a:bodyPr/>
                    <a:lstStyle/>
                    <a:p>
                      <a:pPr algn="ctr"/>
                      <a:r>
                        <a:rPr lang="en-GB" sz="2000" dirty="0">
                          <a:solidFill>
                            <a:srgbClr val="002060"/>
                          </a:solidFill>
                          <a:latin typeface="+mj-lt"/>
                        </a:rPr>
                        <a:t>But one day I…</a:t>
                      </a:r>
                    </a:p>
                  </a:txBody>
                  <a:tcPr anchor="ctr">
                    <a:solidFill>
                      <a:schemeClr val="accent4">
                        <a:lumMod val="20000"/>
                        <a:lumOff val="80000"/>
                      </a:schemeClr>
                    </a:solidFill>
                  </a:tcPr>
                </a:tc>
                <a:extLst>
                  <a:ext uri="{0D108BD9-81ED-4DB2-BD59-A6C34878D82A}">
                    <a16:rowId xmlns:a16="http://schemas.microsoft.com/office/drawing/2014/main" val="3833377627"/>
                  </a:ext>
                </a:extLst>
              </a:tr>
              <a:tr h="507365">
                <a:tc>
                  <a:txBody>
                    <a:bodyPr/>
                    <a:lstStyle/>
                    <a:p>
                      <a:endParaRPr lang="en-GB"/>
                    </a:p>
                  </a:txBody>
                  <a:tcPr>
                    <a:noFill/>
                  </a:tcPr>
                </a:tc>
                <a:tc>
                  <a:txBody>
                    <a:bodyPr/>
                    <a:lstStyle/>
                    <a:p>
                      <a:endParaRPr lang="en-GB"/>
                    </a:p>
                  </a:txBody>
                  <a:tcPr>
                    <a:noFill/>
                  </a:tcPr>
                </a:tc>
                <a:extLst>
                  <a:ext uri="{0D108BD9-81ED-4DB2-BD59-A6C34878D82A}">
                    <a16:rowId xmlns:a16="http://schemas.microsoft.com/office/drawing/2014/main" val="2654973501"/>
                  </a:ext>
                </a:extLst>
              </a:tr>
              <a:tr h="50736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75629727"/>
                  </a:ext>
                </a:extLst>
              </a:tr>
              <a:tr h="507365">
                <a:tc>
                  <a:txBody>
                    <a:bodyPr/>
                    <a:lstStyle/>
                    <a:p>
                      <a:endParaRPr lang="en-GB"/>
                    </a:p>
                  </a:txBody>
                  <a:tcPr>
                    <a:noFill/>
                  </a:tcPr>
                </a:tc>
                <a:tc>
                  <a:txBody>
                    <a:bodyPr/>
                    <a:lstStyle/>
                    <a:p>
                      <a:endParaRPr lang="en-GB" dirty="0"/>
                    </a:p>
                  </a:txBody>
                  <a:tcPr>
                    <a:noFill/>
                  </a:tcPr>
                </a:tc>
                <a:extLst>
                  <a:ext uri="{0D108BD9-81ED-4DB2-BD59-A6C34878D82A}">
                    <a16:rowId xmlns:a16="http://schemas.microsoft.com/office/drawing/2014/main" val="3216800170"/>
                  </a:ext>
                </a:extLst>
              </a:tr>
              <a:tr h="507365">
                <a:tc>
                  <a:txBody>
                    <a:bodyPr/>
                    <a:lstStyle/>
                    <a:p>
                      <a:endParaRPr lang="en-GB"/>
                    </a:p>
                  </a:txBody>
                  <a:tcPr/>
                </a:tc>
                <a:tc>
                  <a:txBody>
                    <a:bodyPr/>
                    <a:lstStyle/>
                    <a:p>
                      <a:endParaRPr lang="en-GB" dirty="0"/>
                    </a:p>
                  </a:txBody>
                  <a:tcPr/>
                </a:tc>
                <a:extLst>
                  <a:ext uri="{0D108BD9-81ED-4DB2-BD59-A6C34878D82A}">
                    <a16:rowId xmlns:a16="http://schemas.microsoft.com/office/drawing/2014/main" val="1096386043"/>
                  </a:ext>
                </a:extLst>
              </a:tr>
            </a:tbl>
          </a:graphicData>
        </a:graphic>
      </p:graphicFrame>
      <p:sp>
        <p:nvSpPr>
          <p:cNvPr id="6" name="TextBox 5"/>
          <p:cNvSpPr txBox="1"/>
          <p:nvPr/>
        </p:nvSpPr>
        <p:spPr>
          <a:xfrm>
            <a:off x="838199" y="1267305"/>
            <a:ext cx="59402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work in the city centre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p:cNvSpPr txBox="1"/>
          <p:nvPr/>
        </p:nvSpPr>
        <p:spPr>
          <a:xfrm>
            <a:off x="838200" y="1737205"/>
            <a:ext cx="5701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with the customers</a:t>
            </a:r>
          </a:p>
        </p:txBody>
      </p:sp>
      <p:sp>
        <p:nvSpPr>
          <p:cNvPr id="8" name="TextBox 7"/>
          <p:cNvSpPr txBox="1"/>
          <p:nvPr/>
        </p:nvSpPr>
        <p:spPr>
          <a:xfrm>
            <a:off x="722086" y="339600"/>
            <a:ext cx="26270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9" name="TextBox 8"/>
          <p:cNvSpPr txBox="1"/>
          <p:nvPr/>
        </p:nvSpPr>
        <p:spPr>
          <a:xfrm>
            <a:off x="722086" y="3334261"/>
            <a:ext cx="26270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F3C64418-719D-C647-86B2-7198318A3DFC}"/>
              </a:ext>
            </a:extLst>
          </p:cNvPr>
          <p:cNvSpPr txBox="1"/>
          <p:nvPr/>
        </p:nvSpPr>
        <p:spPr>
          <a:xfrm>
            <a:off x="5921901" y="2251859"/>
            <a:ext cx="5102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travelled abroad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0604DF7-F73D-D647-BA95-EAEE6C2083C8}"/>
              </a:ext>
            </a:extLst>
          </p:cNvPr>
          <p:cNvSpPr txBox="1"/>
          <p:nvPr/>
        </p:nvSpPr>
        <p:spPr>
          <a:xfrm>
            <a:off x="5921901" y="1256923"/>
            <a:ext cx="3721100" cy="4699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changed job</a:t>
            </a:r>
          </a:p>
        </p:txBody>
      </p:sp>
      <p:sp>
        <p:nvSpPr>
          <p:cNvPr id="12" name="TextBox 11">
            <a:extLst>
              <a:ext uri="{FF2B5EF4-FFF2-40B4-BE49-F238E27FC236}">
                <a16:creationId xmlns:a16="http://schemas.microsoft.com/office/drawing/2014/main" id="{4ED28A29-EE1E-0146-8F59-2B95F3C560E6}"/>
              </a:ext>
            </a:extLst>
          </p:cNvPr>
          <p:cNvSpPr txBox="1"/>
          <p:nvPr/>
        </p:nvSpPr>
        <p:spPr>
          <a:xfrm>
            <a:off x="5971762" y="4281217"/>
            <a:ext cx="3721100" cy="4699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stayed at home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2657F3C-42B7-B94F-9B4A-EBBCFCEA8F14}"/>
              </a:ext>
            </a:extLst>
          </p:cNvPr>
          <p:cNvSpPr txBox="1"/>
          <p:nvPr/>
        </p:nvSpPr>
        <p:spPr>
          <a:xfrm>
            <a:off x="5971762" y="5761711"/>
            <a:ext cx="5102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left the job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6BB2C52C-F3F6-F94A-899A-DE46A4483CB9}"/>
              </a:ext>
            </a:extLst>
          </p:cNvPr>
          <p:cNvSpPr txBox="1"/>
          <p:nvPr/>
        </p:nvSpPr>
        <p:spPr>
          <a:xfrm>
            <a:off x="838199" y="5778720"/>
            <a:ext cx="51741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walk to work</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C14DCD0-5EE7-F345-8982-7E8E3F412BBD}"/>
              </a:ext>
            </a:extLst>
          </p:cNvPr>
          <p:cNvSpPr txBox="1"/>
          <p:nvPr/>
        </p:nvSpPr>
        <p:spPr>
          <a:xfrm>
            <a:off x="5921901" y="1773712"/>
            <a:ext cx="54527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started a job in a French company</a:t>
            </a:r>
          </a:p>
        </p:txBody>
      </p:sp>
      <p:sp>
        <p:nvSpPr>
          <p:cNvPr id="16" name="TextBox 15">
            <a:extLst>
              <a:ext uri="{FF2B5EF4-FFF2-40B4-BE49-F238E27FC236}">
                <a16:creationId xmlns:a16="http://schemas.microsoft.com/office/drawing/2014/main" id="{1366D8EF-177C-AC49-A5F7-C50B4AC75CE9}"/>
              </a:ext>
            </a:extLst>
          </p:cNvPr>
          <p:cNvSpPr txBox="1"/>
          <p:nvPr/>
        </p:nvSpPr>
        <p:spPr>
          <a:xfrm>
            <a:off x="859023" y="2280153"/>
            <a:ext cx="3721100" cy="4699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 letters</a:t>
            </a:r>
          </a:p>
        </p:txBody>
      </p:sp>
      <p:sp>
        <p:nvSpPr>
          <p:cNvPr id="17" name="TextBox 16">
            <a:extLst>
              <a:ext uri="{FF2B5EF4-FFF2-40B4-BE49-F238E27FC236}">
                <a16:creationId xmlns:a16="http://schemas.microsoft.com/office/drawing/2014/main" id="{06C73535-23BD-E14E-BA9E-93E7F329D297}"/>
              </a:ext>
            </a:extLst>
          </p:cNvPr>
          <p:cNvSpPr txBox="1"/>
          <p:nvPr/>
        </p:nvSpPr>
        <p:spPr>
          <a:xfrm>
            <a:off x="862495" y="4813174"/>
            <a:ext cx="5701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send emails to a company</a:t>
            </a:r>
          </a:p>
        </p:txBody>
      </p:sp>
      <p:sp>
        <p:nvSpPr>
          <p:cNvPr id="18" name="TextBox 17">
            <a:extLst>
              <a:ext uri="{FF2B5EF4-FFF2-40B4-BE49-F238E27FC236}">
                <a16:creationId xmlns:a16="http://schemas.microsoft.com/office/drawing/2014/main" id="{C2F7EF79-081E-D047-885D-364300EB4C0D}"/>
              </a:ext>
            </a:extLst>
          </p:cNvPr>
          <p:cNvSpPr txBox="1"/>
          <p:nvPr/>
        </p:nvSpPr>
        <p:spPr>
          <a:xfrm>
            <a:off x="5971762" y="4782275"/>
            <a:ext cx="3721100" cy="4699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worked alone</a:t>
            </a:r>
          </a:p>
        </p:txBody>
      </p:sp>
      <p:sp>
        <p:nvSpPr>
          <p:cNvPr id="19" name="TextBox 18">
            <a:extLst>
              <a:ext uri="{FF2B5EF4-FFF2-40B4-BE49-F238E27FC236}">
                <a16:creationId xmlns:a16="http://schemas.microsoft.com/office/drawing/2014/main" id="{C24DC2DA-17C1-6648-B303-407C939A8FAB}"/>
              </a:ext>
            </a:extLst>
          </p:cNvPr>
          <p:cNvSpPr txBox="1"/>
          <p:nvPr/>
        </p:nvSpPr>
        <p:spPr>
          <a:xfrm>
            <a:off x="5948407" y="2783144"/>
            <a:ext cx="5102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started to learn French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992F3DB-E645-EE43-B81B-FB850294948C}"/>
              </a:ext>
            </a:extLst>
          </p:cNvPr>
          <p:cNvSpPr txBox="1"/>
          <p:nvPr/>
        </p:nvSpPr>
        <p:spPr>
          <a:xfrm>
            <a:off x="845773" y="2728025"/>
            <a:ext cx="3721100" cy="4699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answer the phone</a:t>
            </a:r>
          </a:p>
        </p:txBody>
      </p:sp>
      <p:sp>
        <p:nvSpPr>
          <p:cNvPr id="21" name="TextBox 20">
            <a:extLst>
              <a:ext uri="{FF2B5EF4-FFF2-40B4-BE49-F238E27FC236}">
                <a16:creationId xmlns:a16="http://schemas.microsoft.com/office/drawing/2014/main" id="{FB523C45-9F8E-7642-8E6B-1076A83072D6}"/>
              </a:ext>
            </a:extLst>
          </p:cNvPr>
          <p:cNvSpPr txBox="1"/>
          <p:nvPr/>
        </p:nvSpPr>
        <p:spPr>
          <a:xfrm>
            <a:off x="862888" y="4243219"/>
            <a:ext cx="59402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work in an office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2389CAD-AAC4-2147-9F89-38D681F205EA}"/>
              </a:ext>
            </a:extLst>
          </p:cNvPr>
          <p:cNvSpPr txBox="1"/>
          <p:nvPr/>
        </p:nvSpPr>
        <p:spPr>
          <a:xfrm>
            <a:off x="858471" y="5300046"/>
            <a:ext cx="5701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wash dishes in a restaurant too</a:t>
            </a:r>
          </a:p>
        </p:txBody>
      </p:sp>
      <p:sp>
        <p:nvSpPr>
          <p:cNvPr id="23" name="TextBox 22">
            <a:extLst>
              <a:ext uri="{FF2B5EF4-FFF2-40B4-BE49-F238E27FC236}">
                <a16:creationId xmlns:a16="http://schemas.microsoft.com/office/drawing/2014/main" id="{0EEFA05E-DDF2-5B4E-94EE-63346B6E975B}"/>
              </a:ext>
            </a:extLst>
          </p:cNvPr>
          <p:cNvSpPr txBox="1"/>
          <p:nvPr/>
        </p:nvSpPr>
        <p:spPr>
          <a:xfrm>
            <a:off x="5966160" y="5230801"/>
            <a:ext cx="5701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organised a meeting on Zoom</a:t>
            </a:r>
          </a:p>
        </p:txBody>
      </p:sp>
    </p:spTree>
    <p:extLst>
      <p:ext uri="{BB962C8B-B14F-4D97-AF65-F5344CB8AC3E}">
        <p14:creationId xmlns:p14="http://schemas.microsoft.com/office/powerpoint/2010/main" val="18934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223" y="6858000"/>
            <a:ext cx="1093839" cy="446019"/>
          </a:xfrm>
        </p:spPr>
        <p:txBody>
          <a:bodyPr>
            <a:normAutofit/>
          </a:bodyPr>
          <a:lstStyle/>
          <a:p>
            <a:r>
              <a:rPr lang="en-GB" sz="500">
                <a:solidFill>
                  <a:schemeClr val="bg1"/>
                </a:solidFill>
              </a:rPr>
              <a:t>hablar</a:t>
            </a:r>
          </a:p>
        </p:txBody>
      </p:sp>
      <p:sp>
        <p:nvSpPr>
          <p:cNvPr id="4" name="TextBox 3"/>
          <p:cNvSpPr txBox="1"/>
          <p:nvPr/>
        </p:nvSpPr>
        <p:spPr>
          <a:xfrm>
            <a:off x="206477" y="3322851"/>
            <a:ext cx="3760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But one day 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
            <a:extLst>
              <a:ext uri="{FF2B5EF4-FFF2-40B4-BE49-F238E27FC236}">
                <a16:creationId xmlns:a16="http://schemas.microsoft.com/office/drawing/2014/main" id="{A316DD52-7894-4A75-969C-CA0645DA2978}"/>
              </a:ext>
            </a:extLst>
          </p:cNvPr>
          <p:cNvSpPr/>
          <p:nvPr/>
        </p:nvSpPr>
        <p:spPr>
          <a:xfrm>
            <a:off x="9435666" y="258166"/>
            <a:ext cx="24924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5"/>
          <p:cNvSpPr txBox="1"/>
          <p:nvPr/>
        </p:nvSpPr>
        <p:spPr>
          <a:xfrm>
            <a:off x="206476" y="403067"/>
            <a:ext cx="3760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Everyday I used to…</a:t>
            </a:r>
          </a:p>
        </p:txBody>
      </p:sp>
      <p:sp>
        <p:nvSpPr>
          <p:cNvPr id="7" name="Rectangle 6"/>
          <p:cNvSpPr/>
          <p:nvPr/>
        </p:nvSpPr>
        <p:spPr>
          <a:xfrm>
            <a:off x="339213" y="1056600"/>
            <a:ext cx="2492477" cy="22305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p:cNvSpPr/>
          <p:nvPr/>
        </p:nvSpPr>
        <p:spPr>
          <a:xfrm>
            <a:off x="3387213" y="1056600"/>
            <a:ext cx="2492477" cy="22305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send emails to a company</a:t>
            </a:r>
          </a:p>
        </p:txBody>
      </p:sp>
      <p:sp>
        <p:nvSpPr>
          <p:cNvPr id="9" name="Rectangle 8"/>
          <p:cNvSpPr/>
          <p:nvPr/>
        </p:nvSpPr>
        <p:spPr>
          <a:xfrm>
            <a:off x="6435213" y="1056600"/>
            <a:ext cx="2651637" cy="22109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wash dishes in a restaurant too</a:t>
            </a:r>
          </a:p>
        </p:txBody>
      </p:sp>
      <p:sp>
        <p:nvSpPr>
          <p:cNvPr id="10" name="Rectangle 9"/>
          <p:cNvSpPr/>
          <p:nvPr/>
        </p:nvSpPr>
        <p:spPr>
          <a:xfrm>
            <a:off x="9435665" y="1056600"/>
            <a:ext cx="2492477" cy="22305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walk to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p:cNvSpPr/>
          <p:nvPr/>
        </p:nvSpPr>
        <p:spPr>
          <a:xfrm>
            <a:off x="339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p:cNvSpPr/>
          <p:nvPr/>
        </p:nvSpPr>
        <p:spPr>
          <a:xfrm>
            <a:off x="3387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worked alone</a:t>
            </a:r>
          </a:p>
        </p:txBody>
      </p:sp>
      <p:sp>
        <p:nvSpPr>
          <p:cNvPr id="13" name="Rectangle 12"/>
          <p:cNvSpPr/>
          <p:nvPr/>
        </p:nvSpPr>
        <p:spPr>
          <a:xfrm>
            <a:off x="6435213" y="3955591"/>
            <a:ext cx="265163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organised a meeting on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Zoom</a:t>
            </a:r>
          </a:p>
        </p:txBody>
      </p:sp>
      <p:sp>
        <p:nvSpPr>
          <p:cNvPr id="14" name="Rectangle 13"/>
          <p:cNvSpPr/>
          <p:nvPr/>
        </p:nvSpPr>
        <p:spPr>
          <a:xfrm>
            <a:off x="9435665"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left the job</a:t>
            </a:r>
          </a:p>
        </p:txBody>
      </p:sp>
      <p:sp>
        <p:nvSpPr>
          <p:cNvPr id="15" name="TextBox 14"/>
          <p:cNvSpPr txBox="1"/>
          <p:nvPr/>
        </p:nvSpPr>
        <p:spPr>
          <a:xfrm>
            <a:off x="5257800" y="157649"/>
            <a:ext cx="2076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339213" y="103580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3387213" y="103580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6387665" y="1000428"/>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9435665" y="103580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345128" y="400837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3393128" y="400837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6393580" y="3972998"/>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7</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9441580" y="400837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838429" y="1181160"/>
            <a:ext cx="1799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in an office</a:t>
            </a:r>
          </a:p>
        </p:txBody>
      </p:sp>
      <p:sp>
        <p:nvSpPr>
          <p:cNvPr id="26" name="TextBox 25"/>
          <p:cNvSpPr txBox="1"/>
          <p:nvPr/>
        </p:nvSpPr>
        <p:spPr>
          <a:xfrm>
            <a:off x="710688" y="4419009"/>
            <a:ext cx="2294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stayed at home</a:t>
            </a:r>
          </a:p>
        </p:txBody>
      </p:sp>
      <p:sp>
        <p:nvSpPr>
          <p:cNvPr id="27" name="TextBox 26"/>
          <p:cNvSpPr txBox="1"/>
          <p:nvPr/>
        </p:nvSpPr>
        <p:spPr>
          <a:xfrm>
            <a:off x="644267" y="2137856"/>
            <a:ext cx="21874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Trabajaba</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oficina</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CD918AF0-E5A4-3C4A-86C9-FB0391212A4F}"/>
              </a:ext>
            </a:extLst>
          </p:cNvPr>
          <p:cNvSpPr txBox="1"/>
          <p:nvPr/>
        </p:nvSpPr>
        <p:spPr>
          <a:xfrm>
            <a:off x="450106" y="5204379"/>
            <a:ext cx="2187422" cy="769441"/>
          </a:xfrm>
          <a:prstGeom prst="rect">
            <a:avLst/>
          </a:prstGeom>
          <a:noFill/>
        </p:spPr>
        <p:txBody>
          <a:bodyPr wrap="square" rtlCol="0">
            <a:spAutoFit/>
          </a:bodyPr>
          <a:lstStyle/>
          <a:p>
            <a:pPr algn="ctr">
              <a:defRPr/>
            </a:pPr>
            <a:r>
              <a:rPr lang="en-GB" sz="2200" b="1" i="1" dirty="0">
                <a:solidFill>
                  <a:srgbClr val="4472C4">
                    <a:lumMod val="50000"/>
                  </a:srgbClr>
                </a:solidFill>
              </a:rPr>
              <a:t>Me </a:t>
            </a:r>
            <a:r>
              <a:rPr lang="en-GB" sz="2200" b="1" i="1" dirty="0" err="1">
                <a:solidFill>
                  <a:srgbClr val="4472C4">
                    <a:lumMod val="50000"/>
                  </a:srgbClr>
                </a:solidFill>
              </a:rPr>
              <a:t>quedé</a:t>
            </a:r>
            <a:r>
              <a:rPr lang="en-GB" sz="2200" b="1" i="1" dirty="0">
                <a:solidFill>
                  <a:srgbClr val="4472C4">
                    <a:lumMod val="50000"/>
                  </a:srgbClr>
                </a:solidFill>
              </a:rPr>
              <a:t> </a:t>
            </a:r>
            <a:r>
              <a:rPr lang="en-GB" sz="2200" b="1" i="1" dirty="0" err="1">
                <a:solidFill>
                  <a:srgbClr val="4472C4">
                    <a:lumMod val="50000"/>
                  </a:srgbClr>
                </a:solidFill>
              </a:rPr>
              <a:t>en</a:t>
            </a:r>
            <a:r>
              <a:rPr lang="en-GB" sz="2200" b="1" i="1" dirty="0">
                <a:solidFill>
                  <a:srgbClr val="4472C4">
                    <a:lumMod val="50000"/>
                  </a:srgbClr>
                </a:solidFill>
              </a:rPr>
              <a:t> casa.</a:t>
            </a:r>
          </a:p>
        </p:txBody>
      </p:sp>
      <p:sp>
        <p:nvSpPr>
          <p:cNvPr id="30" name="TextBox 29">
            <a:extLst>
              <a:ext uri="{FF2B5EF4-FFF2-40B4-BE49-F238E27FC236}">
                <a16:creationId xmlns:a16="http://schemas.microsoft.com/office/drawing/2014/main" id="{16C30B30-936A-6849-AC62-3C31170D1236}"/>
              </a:ext>
            </a:extLst>
          </p:cNvPr>
          <p:cNvSpPr txBox="1"/>
          <p:nvPr/>
        </p:nvSpPr>
        <p:spPr>
          <a:xfrm>
            <a:off x="3539740" y="2208822"/>
            <a:ext cx="2187422" cy="1107996"/>
          </a:xfrm>
          <a:prstGeom prst="rect">
            <a:avLst/>
          </a:prstGeom>
          <a:noFill/>
        </p:spPr>
        <p:txBody>
          <a:bodyPr wrap="square" rtlCol="0">
            <a:spAutoFit/>
          </a:bodyPr>
          <a:lstStyle/>
          <a:p>
            <a:pPr algn="ctr">
              <a:defRPr/>
            </a:pPr>
            <a:r>
              <a:rPr lang="en-GB" sz="2200" b="1" i="1" dirty="0" err="1">
                <a:solidFill>
                  <a:srgbClr val="4472C4">
                    <a:lumMod val="50000"/>
                  </a:srgbClr>
                </a:solidFill>
              </a:rPr>
              <a:t>Mandaba</a:t>
            </a:r>
            <a:r>
              <a:rPr lang="en-GB" sz="2200" b="1" i="1" dirty="0">
                <a:solidFill>
                  <a:srgbClr val="4472C4">
                    <a:lumMod val="50000"/>
                  </a:srgbClr>
                </a:solidFill>
              </a:rPr>
              <a:t> </a:t>
            </a:r>
            <a:r>
              <a:rPr lang="en-GB" sz="2200" b="1" i="1" dirty="0" err="1">
                <a:solidFill>
                  <a:srgbClr val="4472C4">
                    <a:lumMod val="50000"/>
                  </a:srgbClr>
                </a:solidFill>
              </a:rPr>
              <a:t>correos</a:t>
            </a:r>
            <a:r>
              <a:rPr lang="en-GB" sz="2200" b="1" i="1" dirty="0">
                <a:solidFill>
                  <a:srgbClr val="4472C4">
                    <a:lumMod val="50000"/>
                  </a:srgbClr>
                </a:solidFill>
              </a:rPr>
              <a:t> a la </a:t>
            </a:r>
            <a:r>
              <a:rPr lang="en-GB" sz="2200" b="1" i="1" dirty="0" err="1">
                <a:solidFill>
                  <a:srgbClr val="4472C4">
                    <a:lumMod val="50000"/>
                  </a:srgbClr>
                </a:solidFill>
              </a:rPr>
              <a:t>empresa</a:t>
            </a:r>
            <a:r>
              <a:rPr lang="en-GB" sz="2200" b="1" i="1" dirty="0">
                <a:solidFill>
                  <a:srgbClr val="4472C4">
                    <a:lumMod val="50000"/>
                  </a:srgbClr>
                </a:solidFill>
              </a:rPr>
              <a:t>.</a:t>
            </a:r>
          </a:p>
        </p:txBody>
      </p:sp>
      <p:sp>
        <p:nvSpPr>
          <p:cNvPr id="31" name="TextBox 30">
            <a:extLst>
              <a:ext uri="{FF2B5EF4-FFF2-40B4-BE49-F238E27FC236}">
                <a16:creationId xmlns:a16="http://schemas.microsoft.com/office/drawing/2014/main" id="{12B387E9-38F0-204E-837D-394E6C13C2B1}"/>
              </a:ext>
            </a:extLst>
          </p:cNvPr>
          <p:cNvSpPr txBox="1"/>
          <p:nvPr/>
        </p:nvSpPr>
        <p:spPr>
          <a:xfrm>
            <a:off x="3387213" y="5314361"/>
            <a:ext cx="2339949" cy="430887"/>
          </a:xfrm>
          <a:prstGeom prst="rect">
            <a:avLst/>
          </a:prstGeom>
          <a:noFill/>
        </p:spPr>
        <p:txBody>
          <a:bodyPr wrap="square" rtlCol="0">
            <a:spAutoFit/>
          </a:bodyPr>
          <a:lstStyle/>
          <a:p>
            <a:pPr algn="ctr">
              <a:defRPr/>
            </a:pPr>
            <a:r>
              <a:rPr lang="en-GB" sz="2200" b="1" i="1" err="1">
                <a:solidFill>
                  <a:srgbClr val="4472C4">
                    <a:lumMod val="50000"/>
                  </a:srgbClr>
                </a:solidFill>
              </a:rPr>
              <a:t>Trabajé</a:t>
            </a:r>
            <a:r>
              <a:rPr lang="en-GB" sz="2200" b="1" i="1">
                <a:solidFill>
                  <a:srgbClr val="4472C4">
                    <a:lumMod val="50000"/>
                  </a:srgbClr>
                </a:solidFill>
              </a:rPr>
              <a:t> solo/a.</a:t>
            </a:r>
            <a:endParaRPr lang="en-GB" sz="2200" b="1" i="1" dirty="0">
              <a:solidFill>
                <a:srgbClr val="4472C4">
                  <a:lumMod val="50000"/>
                </a:srgbClr>
              </a:solidFill>
            </a:endParaRPr>
          </a:p>
        </p:txBody>
      </p:sp>
      <p:sp>
        <p:nvSpPr>
          <p:cNvPr id="32" name="TextBox 31">
            <a:extLst>
              <a:ext uri="{FF2B5EF4-FFF2-40B4-BE49-F238E27FC236}">
                <a16:creationId xmlns:a16="http://schemas.microsoft.com/office/drawing/2014/main" id="{F9CF5AAD-475E-7841-B679-CB01B62A018B}"/>
              </a:ext>
            </a:extLst>
          </p:cNvPr>
          <p:cNvSpPr txBox="1"/>
          <p:nvPr/>
        </p:nvSpPr>
        <p:spPr>
          <a:xfrm>
            <a:off x="6392198" y="2179134"/>
            <a:ext cx="2694652" cy="1107996"/>
          </a:xfrm>
          <a:prstGeom prst="rect">
            <a:avLst/>
          </a:prstGeom>
          <a:noFill/>
        </p:spPr>
        <p:txBody>
          <a:bodyPr wrap="square" rtlCol="0">
            <a:spAutoFit/>
          </a:bodyPr>
          <a:lstStyle/>
          <a:p>
            <a:pPr algn="ctr">
              <a:defRPr/>
            </a:pPr>
            <a:r>
              <a:rPr lang="en-GB" sz="2200" b="1" i="1" dirty="0" err="1">
                <a:solidFill>
                  <a:srgbClr val="4472C4">
                    <a:lumMod val="50000"/>
                  </a:srgbClr>
                </a:solidFill>
              </a:rPr>
              <a:t>Lavaba</a:t>
            </a:r>
            <a:r>
              <a:rPr lang="en-GB" sz="2200" b="1" i="1" dirty="0">
                <a:solidFill>
                  <a:srgbClr val="4472C4">
                    <a:lumMod val="50000"/>
                  </a:srgbClr>
                </a:solidFill>
              </a:rPr>
              <a:t> </a:t>
            </a:r>
            <a:r>
              <a:rPr lang="en-GB" sz="2200" b="1" i="1" dirty="0" err="1">
                <a:solidFill>
                  <a:srgbClr val="4472C4">
                    <a:lumMod val="50000"/>
                  </a:srgbClr>
                </a:solidFill>
              </a:rPr>
              <a:t>platos</a:t>
            </a:r>
            <a:r>
              <a:rPr lang="en-GB" sz="2200" b="1" i="1" dirty="0">
                <a:solidFill>
                  <a:srgbClr val="4472C4">
                    <a:lumMod val="50000"/>
                  </a:srgbClr>
                </a:solidFill>
              </a:rPr>
              <a:t> </a:t>
            </a:r>
            <a:r>
              <a:rPr lang="en-GB" sz="2200" b="1" i="1" dirty="0" err="1">
                <a:solidFill>
                  <a:srgbClr val="4472C4">
                    <a:lumMod val="50000"/>
                  </a:srgbClr>
                </a:solidFill>
              </a:rPr>
              <a:t>en</a:t>
            </a:r>
            <a:r>
              <a:rPr lang="en-GB" sz="2200" b="1" i="1" dirty="0">
                <a:solidFill>
                  <a:srgbClr val="4472C4">
                    <a:lumMod val="50000"/>
                  </a:srgbClr>
                </a:solidFill>
              </a:rPr>
              <a:t> un </a:t>
            </a:r>
            <a:r>
              <a:rPr lang="en-GB" sz="2200" b="1" i="1" dirty="0" err="1">
                <a:solidFill>
                  <a:srgbClr val="4472C4">
                    <a:lumMod val="50000"/>
                  </a:srgbClr>
                </a:solidFill>
              </a:rPr>
              <a:t>restaurante</a:t>
            </a:r>
            <a:r>
              <a:rPr lang="en-GB" sz="2200" b="1" i="1" dirty="0">
                <a:solidFill>
                  <a:srgbClr val="4472C4">
                    <a:lumMod val="50000"/>
                  </a:srgbClr>
                </a:solidFill>
              </a:rPr>
              <a:t> </a:t>
            </a:r>
            <a:r>
              <a:rPr lang="en-GB" sz="2200" b="1" i="1" dirty="0" err="1">
                <a:solidFill>
                  <a:srgbClr val="4472C4">
                    <a:lumMod val="50000"/>
                  </a:srgbClr>
                </a:solidFill>
              </a:rPr>
              <a:t>también</a:t>
            </a:r>
            <a:r>
              <a:rPr lang="en-GB" sz="2200" b="1" i="1" dirty="0">
                <a:solidFill>
                  <a:srgbClr val="4472C4">
                    <a:lumMod val="50000"/>
                  </a:srgbClr>
                </a:solidFill>
              </a:rPr>
              <a:t>.</a:t>
            </a:r>
          </a:p>
        </p:txBody>
      </p:sp>
      <p:sp>
        <p:nvSpPr>
          <p:cNvPr id="33" name="TextBox 32">
            <a:extLst>
              <a:ext uri="{FF2B5EF4-FFF2-40B4-BE49-F238E27FC236}">
                <a16:creationId xmlns:a16="http://schemas.microsoft.com/office/drawing/2014/main" id="{4F29B115-6FA1-614A-BD38-D9A64F1D78F1}"/>
              </a:ext>
            </a:extLst>
          </p:cNvPr>
          <p:cNvSpPr txBox="1"/>
          <p:nvPr/>
        </p:nvSpPr>
        <p:spPr>
          <a:xfrm>
            <a:off x="6387665" y="5260530"/>
            <a:ext cx="2732119" cy="769441"/>
          </a:xfrm>
          <a:prstGeom prst="rect">
            <a:avLst/>
          </a:prstGeom>
          <a:noFill/>
        </p:spPr>
        <p:txBody>
          <a:bodyPr wrap="square" rtlCol="0">
            <a:spAutoFit/>
          </a:bodyPr>
          <a:lstStyle/>
          <a:p>
            <a:pPr algn="ctr">
              <a:defRPr/>
            </a:pPr>
            <a:r>
              <a:rPr lang="en-GB" sz="2200" b="1" i="1" dirty="0" err="1">
                <a:solidFill>
                  <a:srgbClr val="4472C4">
                    <a:lumMod val="50000"/>
                  </a:srgbClr>
                </a:solidFill>
              </a:rPr>
              <a:t>Organicé</a:t>
            </a:r>
            <a:r>
              <a:rPr lang="en-GB" sz="2200" b="1" i="1" dirty="0">
                <a:solidFill>
                  <a:srgbClr val="4472C4">
                    <a:lumMod val="50000"/>
                  </a:srgbClr>
                </a:solidFill>
              </a:rPr>
              <a:t> </a:t>
            </a:r>
            <a:r>
              <a:rPr lang="en-GB" sz="2200" b="1" i="1">
                <a:solidFill>
                  <a:srgbClr val="4472C4">
                    <a:lumMod val="50000"/>
                  </a:srgbClr>
                </a:solidFill>
              </a:rPr>
              <a:t>una reunión </a:t>
            </a:r>
            <a:r>
              <a:rPr lang="en-GB" sz="2200" b="1" i="1" dirty="0" err="1">
                <a:solidFill>
                  <a:srgbClr val="4472C4">
                    <a:lumMod val="50000"/>
                  </a:srgbClr>
                </a:solidFill>
              </a:rPr>
              <a:t>en</a:t>
            </a:r>
            <a:r>
              <a:rPr lang="en-GB" sz="2200" b="1" i="1" dirty="0">
                <a:solidFill>
                  <a:srgbClr val="4472C4">
                    <a:lumMod val="50000"/>
                  </a:srgbClr>
                </a:solidFill>
              </a:rPr>
              <a:t> Zoom.</a:t>
            </a:r>
          </a:p>
        </p:txBody>
      </p:sp>
      <p:sp>
        <p:nvSpPr>
          <p:cNvPr id="34" name="TextBox 33">
            <a:extLst>
              <a:ext uri="{FF2B5EF4-FFF2-40B4-BE49-F238E27FC236}">
                <a16:creationId xmlns:a16="http://schemas.microsoft.com/office/drawing/2014/main" id="{2A4F2F77-36DE-284A-BE9F-4222F231E11D}"/>
              </a:ext>
            </a:extLst>
          </p:cNvPr>
          <p:cNvSpPr txBox="1"/>
          <p:nvPr/>
        </p:nvSpPr>
        <p:spPr>
          <a:xfrm>
            <a:off x="9310153" y="2261047"/>
            <a:ext cx="2694652" cy="769441"/>
          </a:xfrm>
          <a:prstGeom prst="rect">
            <a:avLst/>
          </a:prstGeom>
          <a:noFill/>
        </p:spPr>
        <p:txBody>
          <a:bodyPr wrap="square" rtlCol="0">
            <a:spAutoFit/>
          </a:bodyPr>
          <a:lstStyle/>
          <a:p>
            <a:pPr algn="ctr">
              <a:defRPr/>
            </a:pPr>
            <a:r>
              <a:rPr lang="en-GB" sz="2200" b="1" i="1" dirty="0" err="1">
                <a:solidFill>
                  <a:srgbClr val="4472C4">
                    <a:lumMod val="50000"/>
                  </a:srgbClr>
                </a:solidFill>
              </a:rPr>
              <a:t>Caminaba</a:t>
            </a:r>
            <a:r>
              <a:rPr lang="en-GB" sz="2200" b="1" i="1" dirty="0">
                <a:solidFill>
                  <a:srgbClr val="4472C4">
                    <a:lumMod val="50000"/>
                  </a:srgbClr>
                </a:solidFill>
              </a:rPr>
              <a:t> al </a:t>
            </a:r>
            <a:r>
              <a:rPr lang="en-GB" sz="2200" b="1" i="1" dirty="0" err="1">
                <a:solidFill>
                  <a:srgbClr val="4472C4">
                    <a:lumMod val="50000"/>
                  </a:srgbClr>
                </a:solidFill>
              </a:rPr>
              <a:t>trabajo</a:t>
            </a:r>
            <a:r>
              <a:rPr lang="en-GB" sz="2200" b="1" i="1" dirty="0">
                <a:solidFill>
                  <a:srgbClr val="4472C4">
                    <a:lumMod val="50000"/>
                  </a:srgbClr>
                </a:solidFill>
              </a:rPr>
              <a:t>.</a:t>
            </a:r>
          </a:p>
        </p:txBody>
      </p:sp>
      <p:sp>
        <p:nvSpPr>
          <p:cNvPr id="35" name="TextBox 34">
            <a:extLst>
              <a:ext uri="{FF2B5EF4-FFF2-40B4-BE49-F238E27FC236}">
                <a16:creationId xmlns:a16="http://schemas.microsoft.com/office/drawing/2014/main" id="{A46BECE4-A8E8-9040-AE38-CE337758DA81}"/>
              </a:ext>
            </a:extLst>
          </p:cNvPr>
          <p:cNvSpPr txBox="1"/>
          <p:nvPr/>
        </p:nvSpPr>
        <p:spPr>
          <a:xfrm>
            <a:off x="9287670" y="5215262"/>
            <a:ext cx="2732119" cy="430887"/>
          </a:xfrm>
          <a:prstGeom prst="rect">
            <a:avLst/>
          </a:prstGeom>
          <a:noFill/>
        </p:spPr>
        <p:txBody>
          <a:bodyPr wrap="square" rtlCol="0">
            <a:spAutoFit/>
          </a:bodyPr>
          <a:lstStyle/>
          <a:p>
            <a:pPr algn="ctr">
              <a:defRPr/>
            </a:pPr>
            <a:r>
              <a:rPr lang="en-GB" sz="2200" b="1" i="1" dirty="0" err="1">
                <a:solidFill>
                  <a:srgbClr val="4472C4">
                    <a:lumMod val="50000"/>
                  </a:srgbClr>
                </a:solidFill>
              </a:rPr>
              <a:t>Dejé</a:t>
            </a:r>
            <a:r>
              <a:rPr lang="en-GB" sz="2200" b="1" i="1" dirty="0">
                <a:solidFill>
                  <a:srgbClr val="4472C4">
                    <a:lumMod val="50000"/>
                  </a:srgbClr>
                </a:solidFill>
              </a:rPr>
              <a:t> el </a:t>
            </a:r>
            <a:r>
              <a:rPr lang="en-GB" sz="2200" b="1" i="1" dirty="0" err="1">
                <a:solidFill>
                  <a:srgbClr val="4472C4">
                    <a:lumMod val="50000"/>
                  </a:srgbClr>
                </a:solidFill>
              </a:rPr>
              <a:t>trabajo</a:t>
            </a:r>
            <a:r>
              <a:rPr lang="en-GB" sz="2200" b="1" i="1" dirty="0">
                <a:solidFill>
                  <a:srgbClr val="4472C4">
                    <a:lumMod val="50000"/>
                  </a:srgbClr>
                </a:solidFill>
              </a:rPr>
              <a:t>.</a:t>
            </a:r>
          </a:p>
        </p:txBody>
      </p:sp>
    </p:spTree>
    <p:extLst>
      <p:ext uri="{BB962C8B-B14F-4D97-AF65-F5344CB8AC3E}">
        <p14:creationId xmlns:p14="http://schemas.microsoft.com/office/powerpoint/2010/main" val="389239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223" y="6858000"/>
            <a:ext cx="1093839" cy="446019"/>
          </a:xfrm>
        </p:spPr>
        <p:txBody>
          <a:bodyPr>
            <a:normAutofit/>
          </a:bodyPr>
          <a:lstStyle/>
          <a:p>
            <a:r>
              <a:rPr lang="en-GB" sz="500">
                <a:solidFill>
                  <a:schemeClr val="bg1"/>
                </a:solidFill>
              </a:rPr>
              <a:t>hablar</a:t>
            </a:r>
          </a:p>
        </p:txBody>
      </p:sp>
      <p:sp>
        <p:nvSpPr>
          <p:cNvPr id="4" name="TextBox 3"/>
          <p:cNvSpPr txBox="1"/>
          <p:nvPr/>
        </p:nvSpPr>
        <p:spPr>
          <a:xfrm>
            <a:off x="206477" y="3322851"/>
            <a:ext cx="3760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But one day 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5"/>
          <p:cNvSpPr txBox="1"/>
          <p:nvPr/>
        </p:nvSpPr>
        <p:spPr>
          <a:xfrm>
            <a:off x="206476" y="403067"/>
            <a:ext cx="3760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Everyday I used to…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p:cNvSpPr/>
          <p:nvPr/>
        </p:nvSpPr>
        <p:spPr>
          <a:xfrm>
            <a:off x="339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in the city centre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p:cNvSpPr/>
          <p:nvPr/>
        </p:nvSpPr>
        <p:spPr>
          <a:xfrm>
            <a:off x="6435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 letters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9"/>
          <p:cNvSpPr/>
          <p:nvPr/>
        </p:nvSpPr>
        <p:spPr>
          <a:xfrm>
            <a:off x="9435665"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answer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p:cNvSpPr/>
          <p:nvPr/>
        </p:nvSpPr>
        <p:spPr>
          <a:xfrm>
            <a:off x="339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changed job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p:cNvSpPr/>
          <p:nvPr/>
        </p:nvSpPr>
        <p:spPr>
          <a:xfrm>
            <a:off x="6435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 abroad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13"/>
          <p:cNvSpPr/>
          <p:nvPr/>
        </p:nvSpPr>
        <p:spPr>
          <a:xfrm>
            <a:off x="9435665"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started to learn French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5257800" y="157649"/>
            <a:ext cx="2076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Persona 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p:cNvSpPr txBox="1"/>
          <p:nvPr/>
        </p:nvSpPr>
        <p:spPr>
          <a:xfrm>
            <a:off x="339213" y="103580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3387213" y="103580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6387665" y="1000428"/>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9435665" y="103580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345128" y="400837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3393128" y="4008376"/>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6393580" y="3972998"/>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7</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9441580" y="4008377"/>
            <a:ext cx="742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982EC577-8892-2242-B60E-07ADC1A4A552}"/>
              </a:ext>
            </a:extLst>
          </p:cNvPr>
          <p:cNvSpPr/>
          <p:nvPr/>
        </p:nvSpPr>
        <p:spPr>
          <a:xfrm>
            <a:off x="3387213" y="105660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with the customers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B1662D5B-9BEC-2C48-A30A-B02C52735CB6}"/>
              </a:ext>
            </a:extLst>
          </p:cNvPr>
          <p:cNvSpPr/>
          <p:nvPr/>
        </p:nvSpPr>
        <p:spPr>
          <a:xfrm>
            <a:off x="3387213" y="3955591"/>
            <a:ext cx="2492477" cy="20743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started a job in a French company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491740" y="2297969"/>
            <a:ext cx="21874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Trabajaba</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centro</a:t>
            </a:r>
            <a:r>
              <a:rPr lang="en-GB" sz="2200" b="1" i="1" dirty="0">
                <a:solidFill>
                  <a:srgbClr val="4472C4">
                    <a:lumMod val="50000"/>
                  </a:srgbClr>
                </a:solidFill>
                <a:latin typeface="Century Gothic" panose="020F0302020204030204"/>
              </a:rPr>
              <a: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3387213" y="2297969"/>
            <a:ext cx="24924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Hablaba</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los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clientes</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p:cNvSpPr txBox="1"/>
          <p:nvPr/>
        </p:nvSpPr>
        <p:spPr>
          <a:xfrm>
            <a:off x="6514028" y="2473967"/>
            <a:ext cx="24612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Firmaba</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cartas.</a:t>
            </a:r>
          </a:p>
        </p:txBody>
      </p:sp>
      <p:sp>
        <p:nvSpPr>
          <p:cNvPr id="32" name="TextBox 31"/>
          <p:cNvSpPr txBox="1"/>
          <p:nvPr/>
        </p:nvSpPr>
        <p:spPr>
          <a:xfrm>
            <a:off x="9730790" y="2297968"/>
            <a:ext cx="246121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Contestaba</a:t>
            </a:r>
            <a:r>
              <a:rPr kumimoji="0" lang="en-GB" sz="22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el </a:t>
            </a:r>
            <a:r>
              <a:rPr kumimoji="0" lang="en-GB" sz="2200" b="1" i="1"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teléfono</a:t>
            </a:r>
            <a:r>
              <a:rPr kumimoji="0" lang="en-GB" sz="22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711362" y="5140808"/>
            <a:ext cx="218742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Cambié</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trabajo</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p:cNvSpPr txBox="1"/>
          <p:nvPr/>
        </p:nvSpPr>
        <p:spPr>
          <a:xfrm>
            <a:off x="3339665" y="5055897"/>
            <a:ext cx="27732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Empecé</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trabajo</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empresa</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francesa</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p:cNvSpPr txBox="1"/>
          <p:nvPr/>
        </p:nvSpPr>
        <p:spPr>
          <a:xfrm>
            <a:off x="6876094" y="5140808"/>
            <a:ext cx="23738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Viajé</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extranjero</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p:cNvSpPr txBox="1"/>
          <p:nvPr/>
        </p:nvSpPr>
        <p:spPr>
          <a:xfrm>
            <a:off x="9397454" y="5179007"/>
            <a:ext cx="279454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Empecé</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aprender</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francés</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53197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3600" b="1">
                <a:solidFill>
                  <a:prstClr val="white"/>
                </a:solidFill>
              </a:rPr>
              <a:t>Describing what others used to do</a:t>
            </a:r>
            <a:endParaRPr lang="en-US" sz="36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21155"/>
            <a:ext cx="7685070" cy="1456793"/>
          </a:xfrm>
        </p:spPr>
        <p:txBody>
          <a:bodyPr>
            <a:noAutofit/>
          </a:bodyPr>
          <a:lstStyle/>
          <a:p>
            <a:pPr lvl="0" algn="l">
              <a:lnSpc>
                <a:spcPct val="100000"/>
              </a:lnSpc>
              <a:spcBef>
                <a:spcPts val="0"/>
              </a:spcBef>
              <a:defRPr/>
            </a:pPr>
            <a:r>
              <a:rPr lang="en-GB">
                <a:solidFill>
                  <a:schemeClr val="bg1"/>
                </a:solidFill>
              </a:rPr>
              <a:t>-AR verbs in the 1</a:t>
            </a:r>
            <a:r>
              <a:rPr lang="en-GB" baseline="30000">
                <a:solidFill>
                  <a:schemeClr val="bg1"/>
                </a:solidFill>
              </a:rPr>
              <a:t>st</a:t>
            </a:r>
            <a:r>
              <a:rPr lang="en-GB">
                <a:solidFill>
                  <a:schemeClr val="bg1"/>
                </a:solidFill>
              </a:rPr>
              <a:t>, 2</a:t>
            </a:r>
            <a:r>
              <a:rPr lang="en-GB" baseline="30000">
                <a:solidFill>
                  <a:schemeClr val="bg1"/>
                </a:solidFill>
              </a:rPr>
              <a:t>nd</a:t>
            </a:r>
            <a:r>
              <a:rPr lang="en-GB">
                <a:solidFill>
                  <a:schemeClr val="bg1"/>
                </a:solidFill>
              </a:rPr>
              <a:t> and 3</a:t>
            </a:r>
            <a:r>
              <a:rPr lang="en-GB" baseline="30000">
                <a:solidFill>
                  <a:schemeClr val="bg1"/>
                </a:solidFill>
              </a:rPr>
              <a:t>rd</a:t>
            </a:r>
            <a:r>
              <a:rPr lang="en-GB">
                <a:solidFill>
                  <a:schemeClr val="bg1"/>
                </a:solidFill>
              </a:rPr>
              <a:t> person singular</a:t>
            </a:r>
          </a:p>
          <a:p>
            <a:pPr marL="342900" lvl="0" indent="-342900" algn="l">
              <a:lnSpc>
                <a:spcPct val="100000"/>
              </a:lnSpc>
              <a:spcBef>
                <a:spcPts val="0"/>
              </a:spcBef>
              <a:buFont typeface="Arial" panose="020B0604020202020204" pitchFamily="34" charset="0"/>
              <a:buChar char="•"/>
              <a:defRPr/>
            </a:pPr>
            <a:r>
              <a:rPr lang="en-GB">
                <a:solidFill>
                  <a:schemeClr val="bg1"/>
                </a:solidFill>
              </a:rPr>
              <a:t>Imperfect tense (‘-aba’ and ‘-abas’)</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3.1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1 - Lesson 50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a:t>
            </a:r>
            <a:r>
              <a:rPr lang="en-GB" sz="1400" dirty="0">
                <a:solidFill>
                  <a:prstClr val="white"/>
                </a:solidFill>
                <a:latin typeface="Century Gothic" panose="020B0502020202020204" pitchFamily="34" charset="0"/>
              </a:rPr>
              <a:t>): Louise Caruso /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23/01/21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8242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528253" y="4441452"/>
            <a:ext cx="29960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deal with, dealing with</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033355" y="4413794"/>
            <a:ext cx="414089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to understand, understanding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441452"/>
            <a:ext cx="294037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escape, escaping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57200" y="2995814"/>
            <a:ext cx="2374900"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escapar</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19" name="TextBox 18"/>
          <p:cNvSpPr txBox="1"/>
          <p:nvPr/>
        </p:nvSpPr>
        <p:spPr>
          <a:xfrm>
            <a:off x="4039490" y="2995814"/>
            <a:ext cx="2374900"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tratar</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0" name="TextBox 19"/>
          <p:cNvSpPr txBox="1"/>
          <p:nvPr/>
        </p:nvSpPr>
        <p:spPr>
          <a:xfrm>
            <a:off x="7138580" y="2995814"/>
            <a:ext cx="2977058"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comprender</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r>
              <a:rPr lang="en-GB" sz="3600" b="1">
                <a:solidFill>
                  <a:schemeClr val="accent5">
                    <a:lumMod val="50000"/>
                  </a:schemeClr>
                </a:solidFill>
              </a:rPr>
              <a:t>¿Cómo se dice en español?</a:t>
            </a:r>
            <a:endParaRPr lang="en-GB" sz="3600" b="1" dirty="0">
              <a:solidFill>
                <a:schemeClr val="accent5">
                  <a:lumMod val="50000"/>
                </a:schemeClr>
              </a:solidFill>
            </a:endParaRPr>
          </a:p>
        </p:txBody>
      </p:sp>
    </p:spTree>
    <p:extLst>
      <p:ext uri="{BB962C8B-B14F-4D97-AF65-F5344CB8AC3E}">
        <p14:creationId xmlns:p14="http://schemas.microsoft.com/office/powerpoint/2010/main" val="323564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Estudiante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habla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7A3AD4EF-832C-4E43-A5D0-24B7FE223ECF}"/>
              </a:ext>
            </a:extLst>
          </p:cNvPr>
          <p:cNvSpPr txBox="1"/>
          <p:nvPr/>
        </p:nvSpPr>
        <p:spPr>
          <a:xfrm>
            <a:off x="256478" y="1912534"/>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a:t>
            </a: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0B8268C-4B41-4248-95D6-F3A25D8F3429}"/>
              </a:ext>
            </a:extLst>
          </p:cNvPr>
          <p:cNvSpPr txBox="1"/>
          <p:nvPr/>
        </p:nvSpPr>
        <p:spPr>
          <a:xfrm>
            <a:off x="7054544" y="132013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Estudiante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B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escucha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y escribe):</a:t>
            </a:r>
          </a:p>
        </p:txBody>
      </p:sp>
      <p:sp>
        <p:nvSpPr>
          <p:cNvPr id="10" name="TextBox 9">
            <a:extLst>
              <a:ext uri="{FF2B5EF4-FFF2-40B4-BE49-F238E27FC236}">
                <a16:creationId xmlns:a16="http://schemas.microsoft.com/office/drawing/2014/main" id="{0E5640FF-8334-4558-B81A-2FE0B84B7A70}"/>
              </a:ext>
            </a:extLst>
          </p:cNvPr>
          <p:cNvSpPr txBox="1"/>
          <p:nvPr/>
        </p:nvSpPr>
        <p:spPr>
          <a:xfrm>
            <a:off x="239112" y="3076099"/>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C53351A8-BF0C-4253-A7F6-034B5B1D0C78}"/>
              </a:ext>
            </a:extLst>
          </p:cNvPr>
          <p:cNvSpPr txBox="1"/>
          <p:nvPr/>
        </p:nvSpPr>
        <p:spPr>
          <a:xfrm>
            <a:off x="256478" y="4267566"/>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a:t>
            </a: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D6276B48-3C16-4571-AFD3-BD20A8E3D19E}"/>
              </a:ext>
            </a:extLst>
          </p:cNvPr>
          <p:cNvSpPr txBox="1"/>
          <p:nvPr/>
        </p:nvSpPr>
        <p:spPr>
          <a:xfrm>
            <a:off x="256478" y="5504792"/>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a:t>
            </a: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13" name="Picture 12">
            <a:extLst>
              <a:ext uri="{FF2B5EF4-FFF2-40B4-BE49-F238E27FC236}">
                <a16:creationId xmlns:a16="http://schemas.microsoft.com/office/drawing/2014/main" id="{573159DB-207D-4349-BE2B-E4F618066B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90667" y="1843089"/>
            <a:ext cx="641960" cy="744977"/>
          </a:xfrm>
          <a:prstGeom prst="rect">
            <a:avLst/>
          </a:prstGeom>
        </p:spPr>
      </p:pic>
      <p:pic>
        <p:nvPicPr>
          <p:cNvPr id="14" name="Imagen 25">
            <a:extLst>
              <a:ext uri="{FF2B5EF4-FFF2-40B4-BE49-F238E27FC236}">
                <a16:creationId xmlns:a16="http://schemas.microsoft.com/office/drawing/2014/main" id="{3D3DD197-D5C5-4D36-B8E0-771C6832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9900" y="1892116"/>
            <a:ext cx="833025" cy="663484"/>
          </a:xfrm>
          <a:prstGeom prst="rect">
            <a:avLst/>
          </a:prstGeom>
        </p:spPr>
      </p:pic>
      <p:pic>
        <p:nvPicPr>
          <p:cNvPr id="15" name="Picture 14">
            <a:extLst>
              <a:ext uri="{FF2B5EF4-FFF2-40B4-BE49-F238E27FC236}">
                <a16:creationId xmlns:a16="http://schemas.microsoft.com/office/drawing/2014/main" id="{DD58A297-FF57-433C-B01C-F42D6D3AE47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623814" y="1942826"/>
            <a:ext cx="639580" cy="645240"/>
          </a:xfrm>
          <a:prstGeom prst="rect">
            <a:avLst/>
          </a:prstGeom>
        </p:spPr>
      </p:pic>
      <p:sp>
        <p:nvSpPr>
          <p:cNvPr id="16" name="Rectangle 15">
            <a:extLst>
              <a:ext uri="{FF2B5EF4-FFF2-40B4-BE49-F238E27FC236}">
                <a16:creationId xmlns:a16="http://schemas.microsoft.com/office/drawing/2014/main" id="{D65B56A4-0A4B-4007-B74D-55F33C84A0E2}"/>
              </a:ext>
            </a:extLst>
          </p:cNvPr>
          <p:cNvSpPr/>
          <p:nvPr/>
        </p:nvSpPr>
        <p:spPr>
          <a:xfrm>
            <a:off x="959370"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ca</a:t>
            </a:r>
            <a:r>
              <a:rPr kumimoji="0" lang="en-GB" sz="24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r</a:t>
            </a: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o</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93635560-C0E0-4839-ABDD-68ADEBBBDC6A}"/>
              </a:ext>
            </a:extLst>
          </p:cNvPr>
          <p:cNvSpPr/>
          <p:nvPr/>
        </p:nvSpPr>
        <p:spPr>
          <a:xfrm>
            <a:off x="3061486"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ca</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rr</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a:t>
            </a:r>
          </a:p>
        </p:txBody>
      </p:sp>
      <p:sp>
        <p:nvSpPr>
          <p:cNvPr id="18" name="TextBox 17">
            <a:extLst>
              <a:ext uri="{FF2B5EF4-FFF2-40B4-BE49-F238E27FC236}">
                <a16:creationId xmlns:a16="http://schemas.microsoft.com/office/drawing/2014/main" id="{DBB7A829-83F9-4ADF-9503-D52E5A0B9EAF}"/>
              </a:ext>
            </a:extLst>
          </p:cNvPr>
          <p:cNvSpPr txBox="1"/>
          <p:nvPr/>
        </p:nvSpPr>
        <p:spPr>
          <a:xfrm>
            <a:off x="769617" y="2380885"/>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[expensive]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E8FE8FA-E727-4D55-B036-BB93F1F3EC6B}"/>
              </a:ext>
            </a:extLst>
          </p:cNvPr>
          <p:cNvSpPr txBox="1"/>
          <p:nvPr/>
        </p:nvSpPr>
        <p:spPr>
          <a:xfrm>
            <a:off x="2945372" y="2370038"/>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[cart, car]</a:t>
            </a:r>
          </a:p>
        </p:txBody>
      </p:sp>
      <p:sp>
        <p:nvSpPr>
          <p:cNvPr id="20" name="Rectangle 19">
            <a:extLst>
              <a:ext uri="{FF2B5EF4-FFF2-40B4-BE49-F238E27FC236}">
                <a16:creationId xmlns:a16="http://schemas.microsoft.com/office/drawing/2014/main" id="{541D10EA-ABD9-47C5-ADF5-4D4658E47A8B}"/>
              </a:ext>
            </a:extLst>
          </p:cNvPr>
          <p:cNvSpPr/>
          <p:nvPr/>
        </p:nvSpPr>
        <p:spPr>
          <a:xfrm>
            <a:off x="996723"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pe</a:t>
            </a:r>
            <a:r>
              <a:rPr kumimoji="0" lang="en-GB" sz="24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rr</a:t>
            </a: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o</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8955AC7-5DF7-4208-8D0A-EBC513054E26}"/>
              </a:ext>
            </a:extLst>
          </p:cNvPr>
          <p:cNvSpPr/>
          <p:nvPr/>
        </p:nvSpPr>
        <p:spPr>
          <a:xfrm>
            <a:off x="3098839"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pe</a:t>
            </a:r>
            <a:r>
              <a:rPr kumimoji="0" lang="en-GB" sz="24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r</a:t>
            </a: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o</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F113BFEB-ABDE-4509-B9CF-699C16410682}"/>
              </a:ext>
            </a:extLst>
          </p:cNvPr>
          <p:cNvSpPr txBox="1"/>
          <p:nvPr/>
        </p:nvSpPr>
        <p:spPr>
          <a:xfrm>
            <a:off x="293111" y="3520307"/>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[dog]</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541D10EA-ABD9-47C5-ADF5-4D4658E47A8B}"/>
              </a:ext>
            </a:extLst>
          </p:cNvPr>
          <p:cNvSpPr/>
          <p:nvPr/>
        </p:nvSpPr>
        <p:spPr>
          <a:xfrm>
            <a:off x="1015773"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r</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28955AC7-5DF7-4208-8D0A-EBC513054E26}"/>
              </a:ext>
            </a:extLst>
          </p:cNvPr>
          <p:cNvSpPr/>
          <p:nvPr/>
        </p:nvSpPr>
        <p:spPr>
          <a:xfrm>
            <a:off x="3117889"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F0302020204030204"/>
              </a:rPr>
              <a:t>ho</a:t>
            </a:r>
            <a:r>
              <a:rPr lang="en-GB" sz="2400" b="1" dirty="0">
                <a:solidFill>
                  <a:schemeClr val="accent1">
                    <a:lumMod val="50000"/>
                  </a:schemeClr>
                </a:solidFill>
                <a:latin typeface="Century Gothic" panose="020F0302020204030204"/>
              </a:rPr>
              <a:t>rr</a:t>
            </a:r>
            <a:r>
              <a:rPr lang="en-GB" sz="2400" dirty="0">
                <a:solidFill>
                  <a:schemeClr val="accent1">
                    <a:lumMod val="50000"/>
                  </a:schemeClr>
                </a:solidFill>
                <a:latin typeface="Century Gothic" panose="020F0302020204030204"/>
              </a:rPr>
              <a:t>o</a:t>
            </a:r>
            <a:r>
              <a:rPr lang="en-GB" sz="2400" b="1" dirty="0">
                <a:solidFill>
                  <a:schemeClr val="accent1">
                    <a:lumMod val="50000"/>
                  </a:schemeClr>
                </a:solidFill>
                <a:latin typeface="Century Gothic" panose="020F0302020204030204"/>
              </a:rPr>
              <a:t>r</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5" name="Rectangle 24">
            <a:extLst>
              <a:ext uri="{FF2B5EF4-FFF2-40B4-BE49-F238E27FC236}">
                <a16:creationId xmlns:a16="http://schemas.microsoft.com/office/drawing/2014/main" id="{541D10EA-ABD9-47C5-ADF5-4D4658E47A8B}"/>
              </a:ext>
            </a:extLst>
          </p:cNvPr>
          <p:cNvSpPr/>
          <p:nvPr/>
        </p:nvSpPr>
        <p:spPr>
          <a:xfrm>
            <a:off x="1072923" y="5486158"/>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aho</a:t>
            </a:r>
            <a:r>
              <a:rPr kumimoji="0" lang="en-GB" sz="24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rr</a:t>
            </a: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a</a:t>
            </a:r>
            <a:r>
              <a:rPr kumimoji="0" lang="en-GB" sz="24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r</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28955AC7-5DF7-4208-8D0A-EBC513054E26}"/>
              </a:ext>
            </a:extLst>
          </p:cNvPr>
          <p:cNvSpPr/>
          <p:nvPr/>
        </p:nvSpPr>
        <p:spPr>
          <a:xfrm>
            <a:off x="3175039" y="5486157"/>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aho</a:t>
            </a:r>
            <a:r>
              <a:rPr kumimoji="0" lang="en-GB" sz="24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r</a:t>
            </a: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a</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BB7A829-83F9-4ADF-9503-D52E5A0B9EAF}"/>
              </a:ext>
            </a:extLst>
          </p:cNvPr>
          <p:cNvSpPr txBox="1"/>
          <p:nvPr/>
        </p:nvSpPr>
        <p:spPr>
          <a:xfrm>
            <a:off x="836292" y="47716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[gold]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E8FE8FA-E727-4D55-B036-BB93F1F3EC6B}"/>
              </a:ext>
            </a:extLst>
          </p:cNvPr>
          <p:cNvSpPr txBox="1"/>
          <p:nvPr/>
        </p:nvSpPr>
        <p:spPr>
          <a:xfrm>
            <a:off x="2909086" y="4749269"/>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[horror]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BB7A829-83F9-4ADF-9503-D52E5A0B9EAF}"/>
              </a:ext>
            </a:extLst>
          </p:cNvPr>
          <p:cNvSpPr txBox="1"/>
          <p:nvPr/>
        </p:nvSpPr>
        <p:spPr>
          <a:xfrm>
            <a:off x="855342" y="59527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[to save, saving]</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E8FE8FA-E727-4D55-B036-BB93F1F3EC6B}"/>
              </a:ext>
            </a:extLst>
          </p:cNvPr>
          <p:cNvSpPr txBox="1"/>
          <p:nvPr/>
        </p:nvSpPr>
        <p:spPr>
          <a:xfrm>
            <a:off x="2945372" y="5955366"/>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[now]</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113BFEB-ABDE-4509-B9CF-699C16410682}"/>
              </a:ext>
            </a:extLst>
          </p:cNvPr>
          <p:cNvSpPr txBox="1"/>
          <p:nvPr/>
        </p:nvSpPr>
        <p:spPr>
          <a:xfrm>
            <a:off x="2404752" y="3510454"/>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[but]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 name="Rounded Rectangle 5"/>
          <p:cNvSpPr/>
          <p:nvPr/>
        </p:nvSpPr>
        <p:spPr>
          <a:xfrm>
            <a:off x="1155492" y="2424983"/>
            <a:ext cx="1670277" cy="3892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sp>
        <p:nvSpPr>
          <p:cNvPr id="32" name="Rounded Rectangle 31"/>
          <p:cNvSpPr/>
          <p:nvPr/>
        </p:nvSpPr>
        <p:spPr>
          <a:xfrm>
            <a:off x="1174567" y="3599395"/>
            <a:ext cx="1670277" cy="3892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sp>
        <p:nvSpPr>
          <p:cNvPr id="33" name="Rounded Rectangle 32"/>
          <p:cNvSpPr/>
          <p:nvPr/>
        </p:nvSpPr>
        <p:spPr>
          <a:xfrm>
            <a:off x="3238558" y="3599394"/>
            <a:ext cx="1670277" cy="3892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sp>
        <p:nvSpPr>
          <p:cNvPr id="34" name="Rounded Rectangle 33"/>
          <p:cNvSpPr/>
          <p:nvPr/>
        </p:nvSpPr>
        <p:spPr>
          <a:xfrm>
            <a:off x="1184814" y="4828609"/>
            <a:ext cx="1670277" cy="3892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sp>
        <p:nvSpPr>
          <p:cNvPr id="35" name="Rounded Rectangle 34"/>
          <p:cNvSpPr/>
          <p:nvPr/>
        </p:nvSpPr>
        <p:spPr>
          <a:xfrm>
            <a:off x="3363747" y="5980599"/>
            <a:ext cx="1670277" cy="3892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pic>
        <p:nvPicPr>
          <p:cNvPr id="1028" name="Picture 4" descr="Savings Box, Pig, Piggy Bank, Money">
            <a:extLst>
              <a:ext uri="{FF2B5EF4-FFF2-40B4-BE49-F238E27FC236}">
                <a16:creationId xmlns:a16="http://schemas.microsoft.com/office/drawing/2014/main" id="{30EE6640-593D-BE4A-B00F-52DDC3892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2085" y="1630945"/>
            <a:ext cx="609177" cy="507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tomobile, Car, French, Cart">
            <a:extLst>
              <a:ext uri="{FF2B5EF4-FFF2-40B4-BE49-F238E27FC236}">
                <a16:creationId xmlns:a16="http://schemas.microsoft.com/office/drawing/2014/main" id="{7F0C9C54-5726-9B48-BEC6-D9FB2E2FC7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4183" y="1843959"/>
            <a:ext cx="1066844" cy="533422"/>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ular Callout 39">
            <a:extLst>
              <a:ext uri="{FF2B5EF4-FFF2-40B4-BE49-F238E27FC236}">
                <a16:creationId xmlns:a16="http://schemas.microsoft.com/office/drawing/2014/main" id="{CCF9EC41-676B-DB4D-B812-0D22C589EFCC}"/>
              </a:ext>
            </a:extLst>
          </p:cNvPr>
          <p:cNvSpPr/>
          <p:nvPr/>
        </p:nvSpPr>
        <p:spPr>
          <a:xfrm>
            <a:off x="5949046" y="2972241"/>
            <a:ext cx="3202705" cy="1136763"/>
          </a:xfrm>
          <a:prstGeom prst="wedgeRoundRectCallout">
            <a:avLst>
              <a:gd name="adj1" fmla="val -53496"/>
              <a:gd name="adj2" fmla="val -12297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some parts of Latin America, the word ‘carro’ means ‘car’.</a:t>
            </a:r>
          </a:p>
        </p:txBody>
      </p:sp>
      <p:pic>
        <p:nvPicPr>
          <p:cNvPr id="1032" name="Picture 8" descr="Dog, Animal, Corgi, Beagle, Bolonka">
            <a:extLst>
              <a:ext uri="{FF2B5EF4-FFF2-40B4-BE49-F238E27FC236}">
                <a16:creationId xmlns:a16="http://schemas.microsoft.com/office/drawing/2014/main" id="{40CD3B1B-EB4C-8D4F-BC20-B7B75BA1D28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691" t="47144" r="50000" b="2692"/>
          <a:stretch/>
        </p:blipFill>
        <p:spPr bwMode="auto">
          <a:xfrm>
            <a:off x="2404752" y="2843654"/>
            <a:ext cx="652088" cy="6444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old, Bars, Pile, Bullion, Capital, Bank">
            <a:extLst>
              <a:ext uri="{FF2B5EF4-FFF2-40B4-BE49-F238E27FC236}">
                <a16:creationId xmlns:a16="http://schemas.microsoft.com/office/drawing/2014/main" id="{C16C91B5-9BE1-6A4E-A0E2-DD5E19CD19C8}"/>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321488" y="4109005"/>
            <a:ext cx="774174" cy="668069"/>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ular Callout 40">
            <a:extLst>
              <a:ext uri="{FF2B5EF4-FFF2-40B4-BE49-F238E27FC236}">
                <a16:creationId xmlns:a16="http://schemas.microsoft.com/office/drawing/2014/main" id="{CCF9EC41-676B-DB4D-B812-0D22C589EFCC}"/>
              </a:ext>
            </a:extLst>
          </p:cNvPr>
          <p:cNvSpPr/>
          <p:nvPr/>
        </p:nvSpPr>
        <p:spPr>
          <a:xfrm>
            <a:off x="5585202" y="4662354"/>
            <a:ext cx="5502097" cy="911846"/>
          </a:xfrm>
          <a:prstGeom prst="wedgeRoundRectCallout">
            <a:avLst>
              <a:gd name="adj1" fmla="val -46655"/>
              <a:gd name="adj2" fmla="val -7582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Horro</a:t>
            </a:r>
            <a:r>
              <a:rPr lang="en-GB" sz="2000" dirty="0">
                <a:solidFill>
                  <a:schemeClr val="accent1">
                    <a:lumMod val="50000"/>
                  </a:schemeClr>
                </a:solidFill>
                <a:latin typeface="Century Gothic" panose="020F0302020204030204"/>
              </a:rPr>
              <a:t>r’ is often used in the expression ‘¡</a:t>
            </a:r>
            <a:r>
              <a:rPr lang="en-GB" sz="2000" dirty="0" err="1">
                <a:solidFill>
                  <a:schemeClr val="accent1">
                    <a:lumMod val="50000"/>
                  </a:schemeClr>
                </a:solidFill>
                <a:latin typeface="Century Gothic" panose="020F0302020204030204"/>
              </a:rPr>
              <a:t>Qué</a:t>
            </a:r>
            <a:r>
              <a:rPr lang="en-GB" sz="2000" dirty="0">
                <a:solidFill>
                  <a:schemeClr val="accent1">
                    <a:lumMod val="50000"/>
                  </a:schemeClr>
                </a:solidFill>
                <a:latin typeface="Century Gothic" panose="020F0302020204030204"/>
              </a:rPr>
              <a:t> horror!’, which means ‘How awful!’.</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3" name="Picture 4" descr="shocked emoji png&#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50119" y="4009722"/>
            <a:ext cx="850908" cy="88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1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0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034"/>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6" grpId="0" animBg="1"/>
      <p:bldP spid="17" grpId="0" animBg="1"/>
      <p:bldP spid="18" grpId="0"/>
      <p:bldP spid="19" grpId="0"/>
      <p:bldP spid="20" grpId="0" animBg="1"/>
      <p:bldP spid="21" grpId="0" animBg="1"/>
      <p:bldP spid="22" grpId="0"/>
      <p:bldP spid="22" grpId="1"/>
      <p:bldP spid="23" grpId="0" animBg="1"/>
      <p:bldP spid="24" grpId="0" animBg="1"/>
      <p:bldP spid="25" grpId="0" animBg="1"/>
      <p:bldP spid="26" grpId="0" animBg="1"/>
      <p:bldP spid="27" grpId="0"/>
      <p:bldP spid="28" grpId="0"/>
      <p:bldP spid="29" grpId="0"/>
      <p:bldP spid="30" grpId="0"/>
      <p:bldP spid="31" grpId="0"/>
      <p:bldP spid="6" grpId="0" animBg="1"/>
      <p:bldP spid="6" grpId="1" animBg="1"/>
      <p:bldP spid="32" grpId="0" animBg="1"/>
      <p:bldP spid="32" grpId="1" animBg="1"/>
      <p:bldP spid="33" grpId="0" animBg="1"/>
      <p:bldP spid="33" grpId="1" animBg="1"/>
      <p:bldP spid="34" grpId="0" animBg="1"/>
      <p:bldP spid="34" grpId="1" animBg="1"/>
      <p:bldP spid="35" grpId="0" animBg="1"/>
      <p:bldP spid="35" grpId="1" animBg="1"/>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188159" y="4441451"/>
            <a:ext cx="29960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 then</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392580" y="4409601"/>
            <a:ext cx="41408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path, way</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441452"/>
            <a:ext cx="294037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indigenous, native</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57200" y="2995814"/>
            <a:ext cx="2374900"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indígena</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19" name="TextBox 18"/>
          <p:cNvSpPr txBox="1"/>
          <p:nvPr/>
        </p:nvSpPr>
        <p:spPr>
          <a:xfrm>
            <a:off x="4039490" y="2995814"/>
            <a:ext cx="2374900"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entonces</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0" name="TextBox 19"/>
          <p:cNvSpPr txBox="1"/>
          <p:nvPr/>
        </p:nvSpPr>
        <p:spPr>
          <a:xfrm>
            <a:off x="7401321" y="2995813"/>
            <a:ext cx="2977058"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el camino</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r>
              <a:rPr lang="en-GB" sz="3600" b="1">
                <a:solidFill>
                  <a:schemeClr val="accent5">
                    <a:lumMod val="50000"/>
                  </a:schemeClr>
                </a:solidFill>
              </a:rPr>
              <a:t>¿Cómo se dice en español?</a:t>
            </a:r>
            <a:endParaRPr lang="en-GB" sz="3600" b="1" dirty="0">
              <a:solidFill>
                <a:schemeClr val="accent5">
                  <a:lumMod val="50000"/>
                </a:schemeClr>
              </a:solidFill>
            </a:endParaRPr>
          </a:p>
        </p:txBody>
      </p:sp>
    </p:spTree>
    <p:extLst>
      <p:ext uri="{BB962C8B-B14F-4D97-AF65-F5344CB8AC3E}">
        <p14:creationId xmlns:p14="http://schemas.microsoft.com/office/powerpoint/2010/main" val="200008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748945" y="4441450"/>
            <a:ext cx="29960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audience</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392581" y="4409601"/>
            <a:ext cx="36107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to attack, attacking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622700" y="4441450"/>
            <a:ext cx="1312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I had</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647623" y="2995811"/>
            <a:ext cx="2374900"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tuve</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19" name="TextBox 18"/>
          <p:cNvSpPr txBox="1"/>
          <p:nvPr/>
        </p:nvSpPr>
        <p:spPr>
          <a:xfrm>
            <a:off x="3624894" y="2995811"/>
            <a:ext cx="2609666"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el público</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0" name="TextBox 19"/>
          <p:cNvSpPr txBox="1"/>
          <p:nvPr/>
        </p:nvSpPr>
        <p:spPr>
          <a:xfrm>
            <a:off x="7540091" y="2995811"/>
            <a:ext cx="2977058"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atacar</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r>
              <a:rPr lang="en-GB" sz="3600" b="1">
                <a:solidFill>
                  <a:schemeClr val="accent5">
                    <a:lumMod val="50000"/>
                  </a:schemeClr>
                </a:solidFill>
              </a:rPr>
              <a:t>¿Cómo se dice en español?</a:t>
            </a:r>
            <a:endParaRPr lang="en-GB" sz="3600" b="1" dirty="0">
              <a:solidFill>
                <a:schemeClr val="accent5">
                  <a:lumMod val="50000"/>
                </a:schemeClr>
              </a:solidFill>
            </a:endParaRPr>
          </a:p>
        </p:txBody>
      </p:sp>
    </p:spTree>
    <p:extLst>
      <p:ext uri="{BB962C8B-B14F-4D97-AF65-F5344CB8AC3E}">
        <p14:creationId xmlns:p14="http://schemas.microsoft.com/office/powerpoint/2010/main" val="60484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968567" y="4441450"/>
            <a:ext cx="29960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god</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825271" y="4441449"/>
            <a:ext cx="36107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a million</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1162268" y="4441449"/>
            <a:ext cx="16867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protest</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1974" y="2995810"/>
            <a:ext cx="4052882"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la manifestación</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19" name="TextBox 18"/>
          <p:cNvSpPr txBox="1"/>
          <p:nvPr/>
        </p:nvSpPr>
        <p:spPr>
          <a:xfrm>
            <a:off x="4713635" y="2995809"/>
            <a:ext cx="2609666"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el dios</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0" name="TextBox 19"/>
          <p:cNvSpPr txBox="1"/>
          <p:nvPr/>
        </p:nvSpPr>
        <p:spPr>
          <a:xfrm>
            <a:off x="7540091" y="2995811"/>
            <a:ext cx="2977058"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un millón</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r>
              <a:rPr lang="en-GB" sz="3600" b="1">
                <a:solidFill>
                  <a:schemeClr val="accent5">
                    <a:lumMod val="50000"/>
                  </a:schemeClr>
                </a:solidFill>
              </a:rPr>
              <a:t>¿Cómo se dice en español?</a:t>
            </a:r>
            <a:endParaRPr lang="en-GB" sz="3600" b="1" dirty="0">
              <a:solidFill>
                <a:schemeClr val="accent5">
                  <a:lumMod val="50000"/>
                </a:schemeClr>
              </a:solidFill>
            </a:endParaRPr>
          </a:p>
        </p:txBody>
      </p:sp>
    </p:spTree>
    <p:extLst>
      <p:ext uri="{BB962C8B-B14F-4D97-AF65-F5344CB8AC3E}">
        <p14:creationId xmlns:p14="http://schemas.microsoft.com/office/powerpoint/2010/main" val="3390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520464" y="4438473"/>
            <a:ext cx="29960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the end</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8442508" y="4441446"/>
            <a:ext cx="8870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law</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727646" y="4438473"/>
            <a:ext cx="25969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a:solidFill>
                  <a:srgbClr val="4472C4">
                    <a:lumMod val="50000"/>
                  </a:srgbClr>
                </a:solidFill>
                <a:latin typeface="Century Gothic" panose="020F0302020204030204"/>
              </a:rPr>
              <a:t>at the start</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538597" y="2995808"/>
            <a:ext cx="4052882"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al principio</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19" name="TextBox 18"/>
          <p:cNvSpPr txBox="1"/>
          <p:nvPr/>
        </p:nvSpPr>
        <p:spPr>
          <a:xfrm>
            <a:off x="4760952" y="2995808"/>
            <a:ext cx="2609666"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al final</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0" name="TextBox 19"/>
          <p:cNvSpPr txBox="1"/>
          <p:nvPr/>
        </p:nvSpPr>
        <p:spPr>
          <a:xfrm>
            <a:off x="8157328" y="2995808"/>
            <a:ext cx="2977058" cy="646331"/>
          </a:xfrm>
          <a:prstGeom prst="rect">
            <a:avLst/>
          </a:prstGeom>
          <a:noFill/>
        </p:spPr>
        <p:txBody>
          <a:bodyPr wrap="square" rtlCol="0">
            <a:spAutoFit/>
          </a:bodyPr>
          <a:lstStyle/>
          <a:p>
            <a:r>
              <a:rPr lang="en-GB" sz="3600" b="1">
                <a:ln w="12700">
                  <a:solidFill>
                    <a:schemeClr val="accent3">
                      <a:lumMod val="50000"/>
                    </a:schemeClr>
                  </a:solidFill>
                  <a:prstDash val="solid"/>
                </a:ln>
                <a:solidFill>
                  <a:schemeClr val="accent2"/>
                </a:solidFill>
                <a:effectLst>
                  <a:innerShdw blurRad="177800">
                    <a:schemeClr val="accent3">
                      <a:lumMod val="50000"/>
                    </a:schemeClr>
                  </a:innerShdw>
                </a:effectLst>
              </a:rPr>
              <a:t>la ley</a:t>
            </a:r>
            <a:endParaRPr lang="en-GB" sz="3600" b="1" dirty="0">
              <a:ln w="12700">
                <a:solidFill>
                  <a:schemeClr val="accent3">
                    <a:lumMod val="50000"/>
                  </a:schemeClr>
                </a:solidFill>
                <a:prstDash val="solid"/>
              </a:ln>
              <a:solidFill>
                <a:schemeClr val="accent2"/>
              </a:solidFill>
              <a:effectLst>
                <a:innerShdw blurRad="177800">
                  <a:schemeClr val="accent3">
                    <a:lumMod val="50000"/>
                  </a:schemeClr>
                </a:innerShdw>
              </a:effectLst>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r>
              <a:rPr lang="en-GB" sz="3600" b="1">
                <a:solidFill>
                  <a:schemeClr val="accent5">
                    <a:lumMod val="50000"/>
                  </a:schemeClr>
                </a:solidFill>
              </a:rPr>
              <a:t>¿Cómo se dice en español?</a:t>
            </a:r>
            <a:endParaRPr lang="en-GB" sz="3600" b="1" dirty="0">
              <a:solidFill>
                <a:schemeClr val="accent5">
                  <a:lumMod val="50000"/>
                </a:schemeClr>
              </a:solidFill>
            </a:endParaRPr>
          </a:p>
        </p:txBody>
      </p:sp>
    </p:spTree>
    <p:extLst>
      <p:ext uri="{BB962C8B-B14F-4D97-AF65-F5344CB8AC3E}">
        <p14:creationId xmlns:p14="http://schemas.microsoft.com/office/powerpoint/2010/main" val="26241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7" name="Title 1"/>
          <p:cNvSpPr txBox="1">
            <a:spLocks/>
          </p:cNvSpPr>
          <p:nvPr/>
        </p:nvSpPr>
        <p:spPr>
          <a:xfrm>
            <a:off x="164572" y="10391"/>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Fonética</a:t>
            </a:r>
            <a:endParaRPr lang="en-GB" sz="3200" b="1" dirty="0">
              <a:solidFill>
                <a:schemeClr val="bg1"/>
              </a:solidFill>
            </a:endParaRPr>
          </a:p>
        </p:txBody>
      </p:sp>
      <p:sp>
        <p:nvSpPr>
          <p:cNvPr id="2" name="Title 1"/>
          <p:cNvSpPr>
            <a:spLocks noGrp="1"/>
          </p:cNvSpPr>
          <p:nvPr>
            <p:ph type="title"/>
          </p:nvPr>
        </p:nvSpPr>
        <p:spPr>
          <a:xfrm>
            <a:off x="579058" y="1064810"/>
            <a:ext cx="10515600" cy="732584"/>
          </a:xfrm>
        </p:spPr>
        <p:txBody>
          <a:bodyPr>
            <a:normAutofit/>
          </a:bodyPr>
          <a:lstStyle/>
          <a:p>
            <a:r>
              <a:rPr lang="en-GB" sz="2400"/>
              <a:t>As you know, ‘</a:t>
            </a:r>
            <a:r>
              <a:rPr lang="en-GB" sz="2400" dirty="0"/>
              <a:t>r’ can be pronounced in </a:t>
            </a:r>
            <a:r>
              <a:rPr lang="en-GB" sz="2400"/>
              <a:t>two ways in Spanish.</a:t>
            </a:r>
            <a:endParaRPr lang="en-GB" sz="2400" dirty="0"/>
          </a:p>
        </p:txBody>
      </p:sp>
      <p:sp>
        <p:nvSpPr>
          <p:cNvPr id="3" name="Title 1"/>
          <p:cNvSpPr txBox="1">
            <a:spLocks/>
          </p:cNvSpPr>
          <p:nvPr/>
        </p:nvSpPr>
        <p:spPr>
          <a:xfrm>
            <a:off x="579058" y="4256748"/>
            <a:ext cx="10515600" cy="732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If the word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begins with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 single ‘r’, it is rolled, just like ‘rr’.</a:t>
            </a:r>
          </a:p>
        </p:txBody>
      </p:sp>
      <p:sp>
        <p:nvSpPr>
          <p:cNvPr id="5" name="Action Button: Custom 20">
            <a:hlinkClick r:id="" action="ppaction://noaction" highlightClick="1">
              <a:snd r:embed="rId4" name="rico.wav"/>
            </a:hlinkClick>
            <a:extLst>
              <a:ext uri="{FF2B5EF4-FFF2-40B4-BE49-F238E27FC236}">
                <a16:creationId xmlns:a16="http://schemas.microsoft.com/office/drawing/2014/main" id="{FAC3B15A-89E7-A84E-A015-27C27EE98B0A}"/>
              </a:ext>
            </a:extLst>
          </p:cNvPr>
          <p:cNvSpPr/>
          <p:nvPr/>
        </p:nvSpPr>
        <p:spPr>
          <a:xfrm>
            <a:off x="677735" y="5157669"/>
            <a:ext cx="463046" cy="4526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 name="TextBox 5"/>
          <p:cNvSpPr txBox="1"/>
          <p:nvPr/>
        </p:nvSpPr>
        <p:spPr>
          <a:xfrm>
            <a:off x="1294489" y="5099302"/>
            <a:ext cx="2888343"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ED7D31"/>
                </a:solidFill>
                <a:effectLst/>
                <a:uLnTx/>
                <a:uFillTx/>
                <a:latin typeface="Century Gothic" panose="020F0302020204030204"/>
                <a:ea typeface="+mn-ea"/>
                <a:cs typeface="+mn-cs"/>
              </a:rPr>
              <a:t>r</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ico</a:t>
            </a:r>
          </a:p>
        </p:txBody>
      </p:sp>
      <p:sp>
        <p:nvSpPr>
          <p:cNvPr id="7" name="Title 1"/>
          <p:cNvSpPr txBox="1">
            <a:spLocks/>
          </p:cNvSpPr>
          <p:nvPr/>
        </p:nvSpPr>
        <p:spPr>
          <a:xfrm>
            <a:off x="579058" y="1820783"/>
            <a:ext cx="11210169" cy="732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When a single ‘r’ appears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within or at the end of a word</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it is usually not rolled. Listen to these words and repeat them.</a:t>
            </a:r>
          </a:p>
        </p:txBody>
      </p:sp>
      <p:sp>
        <p:nvSpPr>
          <p:cNvPr id="8" name="Action Button: Custom 20">
            <a:hlinkClick r:id="" action="ppaction://noaction" highlightClick="1">
              <a:snd r:embed="rId5" name="sobre.wav"/>
            </a:hlinkClick>
            <a:extLst>
              <a:ext uri="{FF2B5EF4-FFF2-40B4-BE49-F238E27FC236}">
                <a16:creationId xmlns:a16="http://schemas.microsoft.com/office/drawing/2014/main" id="{FAC3B15A-89E7-A84E-A015-27C27EE98B0A}"/>
              </a:ext>
            </a:extLst>
          </p:cNvPr>
          <p:cNvSpPr/>
          <p:nvPr/>
        </p:nvSpPr>
        <p:spPr>
          <a:xfrm>
            <a:off x="677736" y="2900529"/>
            <a:ext cx="463046" cy="4526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20">
            <a:hlinkClick r:id="" action="ppaction://noaction" highlightClick="1">
              <a:snd r:embed="rId6" name="caro.wav"/>
            </a:hlinkClick>
            <a:extLst>
              <a:ext uri="{FF2B5EF4-FFF2-40B4-BE49-F238E27FC236}">
                <a16:creationId xmlns:a16="http://schemas.microsoft.com/office/drawing/2014/main" id="{FAC3B15A-89E7-A84E-A015-27C27EE98B0A}"/>
              </a:ext>
            </a:extLst>
          </p:cNvPr>
          <p:cNvSpPr/>
          <p:nvPr/>
        </p:nvSpPr>
        <p:spPr>
          <a:xfrm>
            <a:off x="677736" y="3571352"/>
            <a:ext cx="463046" cy="4526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20">
            <a:hlinkClick r:id="" action="ppaction://noaction" highlightClick="1">
              <a:snd r:embed="rId7" name="rojo.wav"/>
            </a:hlinkClick>
            <a:extLst>
              <a:ext uri="{FF2B5EF4-FFF2-40B4-BE49-F238E27FC236}">
                <a16:creationId xmlns:a16="http://schemas.microsoft.com/office/drawing/2014/main" id="{FAC3B15A-89E7-A84E-A015-27C27EE98B0A}"/>
              </a:ext>
            </a:extLst>
          </p:cNvPr>
          <p:cNvSpPr/>
          <p:nvPr/>
        </p:nvSpPr>
        <p:spPr>
          <a:xfrm>
            <a:off x="677735" y="5789492"/>
            <a:ext cx="463046" cy="452612"/>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TextBox 19"/>
          <p:cNvSpPr txBox="1"/>
          <p:nvPr/>
        </p:nvSpPr>
        <p:spPr>
          <a:xfrm>
            <a:off x="1294491" y="5768695"/>
            <a:ext cx="2888343"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ED7D31"/>
                </a:solidFill>
                <a:effectLst/>
                <a:uLnTx/>
                <a:uFillTx/>
                <a:latin typeface="Century Gothic" panose="020F0302020204030204"/>
                <a:ea typeface="+mn-ea"/>
                <a:cs typeface="+mn-cs"/>
              </a:rPr>
              <a:t>r</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ojo</a:t>
            </a:r>
          </a:p>
        </p:txBody>
      </p:sp>
      <p:sp>
        <p:nvSpPr>
          <p:cNvPr id="21" name="TextBox 20"/>
          <p:cNvSpPr txBox="1"/>
          <p:nvPr/>
        </p:nvSpPr>
        <p:spPr>
          <a:xfrm>
            <a:off x="1294490" y="2877610"/>
            <a:ext cx="2888343"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sob</a:t>
            </a:r>
            <a:r>
              <a:rPr kumimoji="0" lang="en-GB" sz="2400" i="0" u="none" strike="noStrike" kern="1200" cap="none" spc="0" normalizeH="0" baseline="0" noProof="0" dirty="0">
                <a:ln>
                  <a:noFill/>
                </a:ln>
                <a:solidFill>
                  <a:srgbClr val="ED7D31"/>
                </a:solidFill>
                <a:effectLst/>
                <a:uLnTx/>
                <a:uFillTx/>
                <a:latin typeface="Century Gothic" panose="020F0302020204030204"/>
                <a:ea typeface="+mn-ea"/>
                <a:cs typeface="+mn-cs"/>
              </a:rPr>
              <a:t>r</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2" name="TextBox 21"/>
          <p:cNvSpPr txBox="1"/>
          <p:nvPr/>
        </p:nvSpPr>
        <p:spPr>
          <a:xfrm>
            <a:off x="1294489" y="3555695"/>
            <a:ext cx="2888343"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GB" sz="2400" i="0" u="none" strike="noStrike" kern="1200" cap="none" spc="0" normalizeH="0" baseline="0" noProof="0" dirty="0">
                <a:ln>
                  <a:noFill/>
                </a:ln>
                <a:solidFill>
                  <a:srgbClr val="ED7D31"/>
                </a:solidFill>
                <a:effectLst/>
                <a:uLnTx/>
                <a:uFillTx/>
                <a:latin typeface="Century Gothic" panose="020F0302020204030204"/>
                <a:ea typeface="+mn-ea"/>
                <a:cs typeface="+mn-cs"/>
              </a:rPr>
              <a:t>r</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045700" y="258166"/>
            <a:ext cx="1882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26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p:bldP spid="8" grpId="0" animBg="1"/>
      <p:bldP spid="9"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Un juego</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BD812923-D513-40B4-91ED-C6EA35ED522F}"/>
              </a:ext>
            </a:extLst>
          </p:cNvPr>
          <p:cNvSpPr/>
          <p:nvPr/>
        </p:nvSpPr>
        <p:spPr>
          <a:xfrm>
            <a:off x="115613"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reunión</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2BF46B8F-EB42-46D9-B52C-D08B301C3DAB}"/>
              </a:ext>
            </a:extLst>
          </p:cNvPr>
          <p:cNvSpPr/>
          <p:nvPr/>
        </p:nvSpPr>
        <p:spPr>
          <a:xfrm>
            <a:off x="2548757"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latin typeface="Century Gothic" panose="020F0302020204030204"/>
              </a:rPr>
              <a:t>rey</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CF9D6D89-78EC-4808-8E4B-19CA509D445F}"/>
              </a:ext>
            </a:extLst>
          </p:cNvPr>
          <p:cNvSpPr/>
          <p:nvPr/>
        </p:nvSpPr>
        <p:spPr>
          <a:xfrm>
            <a:off x="139368" y="240027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razón</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8A1CED7-E5AD-4C50-8308-2044AE111F1B}"/>
              </a:ext>
            </a:extLst>
          </p:cNvPr>
          <p:cNvSpPr/>
          <p:nvPr/>
        </p:nvSpPr>
        <p:spPr>
          <a:xfrm>
            <a:off x="2572512" y="240027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recurso</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CE4DEA65-7C42-4A1B-934D-6522136C96EE}"/>
              </a:ext>
            </a:extLst>
          </p:cNvPr>
          <p:cNvSpPr/>
          <p:nvPr/>
        </p:nvSpPr>
        <p:spPr>
          <a:xfrm>
            <a:off x="152505" y="396125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firmar</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91B26C91-65D9-40F1-B275-966309E720E3}"/>
              </a:ext>
            </a:extLst>
          </p:cNvPr>
          <p:cNvSpPr/>
          <p:nvPr/>
        </p:nvSpPr>
        <p:spPr>
          <a:xfrm>
            <a:off x="2585649" y="396125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latin typeface="Century Gothic" panose="020F0302020204030204"/>
              </a:rPr>
              <a:t>empresa</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7B1240A0-578C-4F23-81D7-E52BE8F6A983}"/>
              </a:ext>
            </a:extLst>
          </p:cNvPr>
          <p:cNvSpPr/>
          <p:nvPr/>
        </p:nvSpPr>
        <p:spPr>
          <a:xfrm>
            <a:off x="4903075"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respetar</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81AC84A6-606E-41C6-97A4-54A6769D4B45}"/>
              </a:ext>
            </a:extLst>
          </p:cNvPr>
          <p:cNvSpPr/>
          <p:nvPr/>
        </p:nvSpPr>
        <p:spPr>
          <a:xfrm>
            <a:off x="7257393"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responder</a:t>
            </a:r>
          </a:p>
        </p:txBody>
      </p:sp>
      <p:sp>
        <p:nvSpPr>
          <p:cNvPr id="25" name="Rectangle 24">
            <a:extLst>
              <a:ext uri="{FF2B5EF4-FFF2-40B4-BE49-F238E27FC236}">
                <a16:creationId xmlns:a16="http://schemas.microsoft.com/office/drawing/2014/main" id="{D147D1A0-095D-4F29-AEC0-91D6295660E5}"/>
              </a:ext>
            </a:extLst>
          </p:cNvPr>
          <p:cNvSpPr/>
          <p:nvPr/>
        </p:nvSpPr>
        <p:spPr>
          <a:xfrm>
            <a:off x="160387" y="5075868"/>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ahora</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08E86A5A-95D8-4404-BB39-1D0CFF4CF8EB}"/>
              </a:ext>
            </a:extLst>
          </p:cNvPr>
          <p:cNvSpPr/>
          <p:nvPr/>
        </p:nvSpPr>
        <p:spPr>
          <a:xfrm>
            <a:off x="2590905" y="5075868"/>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imperio</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26AADB62-1D9A-41D1-B0EB-AED26C40EAA6}"/>
              </a:ext>
            </a:extLst>
          </p:cNvPr>
          <p:cNvSpPr/>
          <p:nvPr/>
        </p:nvSpPr>
        <p:spPr>
          <a:xfrm>
            <a:off x="4939967" y="396125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Perú</a:t>
            </a:r>
          </a:p>
        </p:txBody>
      </p:sp>
      <p:sp>
        <p:nvSpPr>
          <p:cNvPr id="28" name="Rectangle 27">
            <a:extLst>
              <a:ext uri="{FF2B5EF4-FFF2-40B4-BE49-F238E27FC236}">
                <a16:creationId xmlns:a16="http://schemas.microsoft.com/office/drawing/2014/main" id="{ED23269C-5E7F-4E31-BDFB-C67F99EEE484}"/>
              </a:ext>
            </a:extLst>
          </p:cNvPr>
          <p:cNvSpPr/>
          <p:nvPr/>
        </p:nvSpPr>
        <p:spPr>
          <a:xfrm>
            <a:off x="7304794" y="396125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oro</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D67B5252-3476-4290-BBCD-748095778372}"/>
              </a:ext>
            </a:extLst>
          </p:cNvPr>
          <p:cNvSpPr/>
          <p:nvPr/>
        </p:nvSpPr>
        <p:spPr>
          <a:xfrm>
            <a:off x="9632729" y="132556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ruido</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6DC56685-BA6C-4DC4-9CE1-C8F95A63F772}"/>
              </a:ext>
            </a:extLst>
          </p:cNvPr>
          <p:cNvSpPr/>
          <p:nvPr/>
        </p:nvSpPr>
        <p:spPr>
          <a:xfrm>
            <a:off x="9669621" y="3961253"/>
            <a:ext cx="2295413" cy="913138"/>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escapar</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9987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95" name="Google Shape;295;p7"/>
          <p:cNvSpPr txBox="1"/>
          <p:nvPr/>
        </p:nvSpPr>
        <p:spPr>
          <a:xfrm>
            <a:off x="0" y="0"/>
            <a:ext cx="6484938"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1F3864"/>
              </a:buClr>
              <a:buSzPts val="3600"/>
              <a:buFont typeface="Century Gothic"/>
              <a:buNone/>
              <a:tabLst/>
              <a:defRPr/>
            </a:pPr>
            <a:endParaRPr kumimoji="0" sz="3600" b="1" i="0" u="none" strike="noStrike" kern="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296" name="Google Shape;296;p7"/>
          <p:cNvSpPr txBox="1"/>
          <p:nvPr/>
        </p:nvSpPr>
        <p:spPr>
          <a:xfrm>
            <a:off x="3549822" y="1430719"/>
            <a:ext cx="34850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1F3864"/>
                </a:solidFill>
                <a:latin typeface="Century Gothic"/>
                <a:cs typeface="Arial"/>
                <a:sym typeface="Century Gothic"/>
              </a:rPr>
              <a:t>hace</a:t>
            </a:r>
            <a:r>
              <a:rPr lang="en-GB" sz="2400" kern="0" noProof="0" dirty="0">
                <a:solidFill>
                  <a:srgbClr val="1F3864"/>
                </a:solidFill>
                <a:latin typeface="Century Gothic"/>
                <a:cs typeface="Arial"/>
                <a:sym typeface="Century Gothic"/>
              </a:rPr>
              <a:t> (dos </a:t>
            </a:r>
            <a:r>
              <a:rPr lang="en-GB" sz="2400" kern="0" noProof="0" dirty="0" err="1">
                <a:solidFill>
                  <a:srgbClr val="1F3864"/>
                </a:solidFill>
                <a:latin typeface="Century Gothic"/>
                <a:cs typeface="Arial"/>
                <a:sym typeface="Century Gothic"/>
              </a:rPr>
              <a:t>años</a:t>
            </a:r>
            <a:r>
              <a:rPr lang="en-GB" sz="2400" kern="0" noProof="0" dirty="0">
                <a:solidFill>
                  <a:srgbClr val="1F3864"/>
                </a:solidFill>
                <a:latin typeface="Century Gothic"/>
                <a:cs typeface="Arial"/>
                <a:sym typeface="Century Gothic"/>
              </a:rPr>
              <a:t>) </a:t>
            </a:r>
            <a:endParaRPr kumimoji="0" sz="24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298" name="Google Shape;298;p7"/>
          <p:cNvSpPr txBox="1"/>
          <p:nvPr/>
        </p:nvSpPr>
        <p:spPr>
          <a:xfrm>
            <a:off x="10134362" y="1430189"/>
            <a:ext cx="258916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1F3864"/>
                </a:solidFill>
                <a:latin typeface="Century Gothic"/>
                <a:ea typeface="Century Gothic"/>
                <a:cs typeface="Century Gothic"/>
                <a:sym typeface="Century Gothic"/>
              </a:rPr>
              <a:t>la oficina</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99" name="Google Shape;299;p7"/>
          <p:cNvSpPr txBox="1"/>
          <p:nvPr/>
        </p:nvSpPr>
        <p:spPr>
          <a:xfrm>
            <a:off x="10203574" y="2669926"/>
            <a:ext cx="20858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1F3864"/>
                </a:solidFill>
                <a:latin typeface="Century Gothic"/>
                <a:cs typeface="Arial"/>
                <a:sym typeface="Century Gothic"/>
              </a:rPr>
              <a:t>útil</a:t>
            </a:r>
            <a:endParaRPr kumimoji="0" sz="24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00" name="Google Shape;300;p7"/>
          <p:cNvSpPr txBox="1"/>
          <p:nvPr/>
        </p:nvSpPr>
        <p:spPr>
          <a:xfrm>
            <a:off x="3561760" y="3181460"/>
            <a:ext cx="3482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1F3864"/>
                </a:solidFill>
                <a:latin typeface="Century Gothic"/>
                <a:ea typeface="Century Gothic"/>
                <a:cs typeface="Century Gothic"/>
                <a:sym typeface="Century Gothic"/>
              </a:rPr>
              <a:t>entregar</a:t>
            </a:r>
            <a:endParaRPr kumimoji="0" sz="24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06" name="Google Shape;306;p7"/>
          <p:cNvSpPr txBox="1"/>
          <p:nvPr/>
        </p:nvSpPr>
        <p:spPr>
          <a:xfrm>
            <a:off x="7198204" y="2669926"/>
            <a:ext cx="1674236"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FF0000"/>
                </a:solidFill>
                <a:latin typeface="Century Gothic"/>
                <a:cs typeface="Arial"/>
                <a:sym typeface="Century Gothic"/>
              </a:rPr>
              <a:t>useful</a:t>
            </a:r>
            <a:endParaRPr kumimoji="0" sz="3600" b="0" i="0" u="none" strike="noStrike" kern="0" cap="none" spc="0" normalizeH="0" baseline="0" noProof="0" dirty="0">
              <a:ln>
                <a:noFill/>
              </a:ln>
              <a:solidFill>
                <a:srgbClr val="FF0000"/>
              </a:solidFill>
              <a:effectLst/>
              <a:uLnTx/>
              <a:uFillTx/>
              <a:latin typeface="Century Gothic"/>
              <a:cs typeface="Arial"/>
              <a:sym typeface="Arial"/>
            </a:endParaRPr>
          </a:p>
        </p:txBody>
      </p:sp>
      <p:sp>
        <p:nvSpPr>
          <p:cNvPr id="308" name="Google Shape;308;p7"/>
          <p:cNvSpPr txBox="1"/>
          <p:nvPr/>
        </p:nvSpPr>
        <p:spPr>
          <a:xfrm>
            <a:off x="10203574" y="4037688"/>
            <a:ext cx="22196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1F3864"/>
                </a:solidFill>
                <a:latin typeface="Century Gothic"/>
                <a:ea typeface="Century Gothic"/>
                <a:cs typeface="Century Gothic"/>
                <a:sym typeface="Century Gothic"/>
              </a:rPr>
              <a:t>la </a:t>
            </a:r>
            <a:r>
              <a:rPr lang="en-GB" sz="2400" kern="0" dirty="0" err="1">
                <a:solidFill>
                  <a:srgbClr val="1F3864"/>
                </a:solidFill>
                <a:latin typeface="Century Gothic"/>
                <a:ea typeface="Century Gothic"/>
                <a:cs typeface="Century Gothic"/>
                <a:sym typeface="Century Gothic"/>
              </a:rPr>
              <a:t>vez</a:t>
            </a:r>
            <a:endParaRPr kumimoji="0" sz="24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320" name="Google Shape;320;p7"/>
          <p:cNvSpPr txBox="1">
            <a:spLocks noGrp="1"/>
          </p:cNvSpPr>
          <p:nvPr>
            <p:ph type="title" idx="4294967295"/>
          </p:nvPr>
        </p:nvSpPr>
        <p:spPr>
          <a:xfrm>
            <a:off x="0" y="0"/>
            <a:ext cx="61234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GB" sz="3600" b="1">
                <a:solidFill>
                  <a:schemeClr val="lt1"/>
                </a:solidFill>
              </a:rPr>
              <a:t>Vocabulario</a:t>
            </a:r>
            <a:endParaRPr b="1">
              <a:solidFill>
                <a:schemeClr val="lt1"/>
              </a:solidFill>
            </a:endParaRPr>
          </a:p>
        </p:txBody>
      </p:sp>
      <p:sp>
        <p:nvSpPr>
          <p:cNvPr id="321" name="Google Shape;321;p7"/>
          <p:cNvSpPr/>
          <p:nvPr/>
        </p:nvSpPr>
        <p:spPr>
          <a:xfrm>
            <a:off x="10172700" y="258166"/>
            <a:ext cx="1755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 / hablar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06;p7">
            <a:extLst>
              <a:ext uri="{FF2B5EF4-FFF2-40B4-BE49-F238E27FC236}">
                <a16:creationId xmlns:a16="http://schemas.microsoft.com/office/drawing/2014/main" id="{E68C9B58-055A-4817-A668-AC4E6360BDFA}"/>
              </a:ext>
            </a:extLst>
          </p:cNvPr>
          <p:cNvSpPr txBox="1"/>
          <p:nvPr/>
        </p:nvSpPr>
        <p:spPr>
          <a:xfrm>
            <a:off x="6469948" y="3660321"/>
            <a:ext cx="2934602" cy="1077178"/>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n-GB" sz="3200" b="1" kern="0" dirty="0">
                <a:solidFill>
                  <a:schemeClr val="accent6">
                    <a:lumMod val="50000"/>
                  </a:schemeClr>
                </a:solidFill>
                <a:cs typeface="Arial"/>
                <a:sym typeface="Century Gothic"/>
              </a:rPr>
              <a:t>time, occasion</a:t>
            </a:r>
            <a:endParaRPr lang="en-GB" sz="3200" kern="0" dirty="0">
              <a:solidFill>
                <a:schemeClr val="accent6">
                  <a:lumMod val="50000"/>
                </a:schemeClr>
              </a:solidFill>
              <a:cs typeface="Arial"/>
              <a:sym typeface="Arial"/>
            </a:endParaRPr>
          </a:p>
        </p:txBody>
      </p:sp>
      <p:sp>
        <p:nvSpPr>
          <p:cNvPr id="29" name="TextBox 28">
            <a:extLst>
              <a:ext uri="{FF2B5EF4-FFF2-40B4-BE49-F238E27FC236}">
                <a16:creationId xmlns:a16="http://schemas.microsoft.com/office/drawing/2014/main" id="{CF7936D3-9463-2F4A-8A9E-3D69D87500E9}"/>
              </a:ext>
            </a:extLst>
          </p:cNvPr>
          <p:cNvSpPr txBox="1"/>
          <p:nvPr/>
        </p:nvSpPr>
        <p:spPr>
          <a:xfrm>
            <a:off x="7388030" y="1926033"/>
            <a:ext cx="1294584" cy="400110"/>
          </a:xfrm>
          <a:prstGeom prst="rect">
            <a:avLst/>
          </a:prstGeom>
          <a:noFill/>
        </p:spPr>
        <p:txBody>
          <a:bodyPr wrap="square" rtlCol="0">
            <a:spAutoFit/>
          </a:bodyPr>
          <a:lstStyle/>
          <a:p>
            <a:pPr algn="l"/>
            <a:r>
              <a:rPr lang="en-GB" sz="2000" dirty="0">
                <a:solidFill>
                  <a:schemeClr val="accent5">
                    <a:lumMod val="50000"/>
                  </a:schemeClr>
                </a:solidFill>
              </a:rPr>
              <a:t>[office]</a:t>
            </a:r>
          </a:p>
        </p:txBody>
      </p:sp>
      <p:sp>
        <p:nvSpPr>
          <p:cNvPr id="25" name="TextBox 24">
            <a:extLst>
              <a:ext uri="{FF2B5EF4-FFF2-40B4-BE49-F238E27FC236}">
                <a16:creationId xmlns:a16="http://schemas.microsoft.com/office/drawing/2014/main" id="{49CC6697-CE70-7D48-9B8C-265C12F58125}"/>
              </a:ext>
            </a:extLst>
          </p:cNvPr>
          <p:cNvSpPr txBox="1"/>
          <p:nvPr/>
        </p:nvSpPr>
        <p:spPr>
          <a:xfrm>
            <a:off x="277640" y="1430148"/>
            <a:ext cx="3535259" cy="461665"/>
          </a:xfrm>
          <a:prstGeom prst="rect">
            <a:avLst/>
          </a:prstGeom>
          <a:noFill/>
        </p:spPr>
        <p:txBody>
          <a:bodyPr wrap="square" rtlCol="0">
            <a:spAutoFit/>
          </a:bodyPr>
          <a:lstStyle/>
          <a:p>
            <a:pPr lvl="0">
              <a:buClr>
                <a:srgbClr val="000000"/>
              </a:buClr>
              <a:defRPr/>
            </a:pPr>
            <a:r>
              <a:rPr lang="en-GB" sz="2400" b="1" kern="0" dirty="0">
                <a:solidFill>
                  <a:srgbClr val="0070C0"/>
                </a:solidFill>
                <a:cs typeface="Arial"/>
                <a:sym typeface="Book Antiqua"/>
              </a:rPr>
              <a:t>(two years) ago</a:t>
            </a:r>
            <a:endParaRPr lang="en-GB" sz="2400" kern="0" dirty="0">
              <a:solidFill>
                <a:srgbClr val="0070C0"/>
              </a:solidFill>
              <a:cs typeface="Arial"/>
              <a:sym typeface="Arial"/>
            </a:endParaRPr>
          </a:p>
        </p:txBody>
      </p:sp>
      <p:sp>
        <p:nvSpPr>
          <p:cNvPr id="32" name="Google Shape;310;p7">
            <a:extLst>
              <a:ext uri="{FF2B5EF4-FFF2-40B4-BE49-F238E27FC236}">
                <a16:creationId xmlns:a16="http://schemas.microsoft.com/office/drawing/2014/main" id="{BA109365-4901-E349-870C-C646478B5846}"/>
              </a:ext>
            </a:extLst>
          </p:cNvPr>
          <p:cNvSpPr txBox="1"/>
          <p:nvPr/>
        </p:nvSpPr>
        <p:spPr>
          <a:xfrm>
            <a:off x="667675" y="5728021"/>
            <a:ext cx="2018748" cy="400069"/>
          </a:xfrm>
          <a:prstGeom prst="rect">
            <a:avLst/>
          </a:prstGeom>
          <a:noFill/>
          <a:ln>
            <a:noFill/>
          </a:ln>
        </p:spPr>
        <p:txBody>
          <a:bodyPr spcFirstLastPara="1" wrap="square" lIns="91425" tIns="45700" rIns="91425" bIns="45700" anchor="t" anchorCtr="0">
            <a:spAutoFit/>
          </a:bodyPr>
          <a:lstStyle/>
          <a:p>
            <a:pPr lvl="0" algn="ctr"/>
            <a:r>
              <a:rPr lang="en-GB" sz="2000" dirty="0">
                <a:solidFill>
                  <a:srgbClr val="4472C4">
                    <a:lumMod val="50000"/>
                  </a:srgbClr>
                </a:solidFill>
              </a:rPr>
              <a:t>[university]</a:t>
            </a:r>
          </a:p>
        </p:txBody>
      </p:sp>
      <p:sp>
        <p:nvSpPr>
          <p:cNvPr id="33" name="Google Shape;311;p7">
            <a:extLst>
              <a:ext uri="{FF2B5EF4-FFF2-40B4-BE49-F238E27FC236}">
                <a16:creationId xmlns:a16="http://schemas.microsoft.com/office/drawing/2014/main" id="{1E779404-3594-F147-88BF-71EAF54817C0}"/>
              </a:ext>
            </a:extLst>
          </p:cNvPr>
          <p:cNvSpPr txBox="1"/>
          <p:nvPr/>
        </p:nvSpPr>
        <p:spPr>
          <a:xfrm>
            <a:off x="3604766" y="4940798"/>
            <a:ext cx="30524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1F3864"/>
                </a:solidFill>
                <a:latin typeface="Century Gothic"/>
                <a:cs typeface="Arial"/>
                <a:sym typeface="Century Gothic"/>
              </a:rPr>
              <a:t>la </a:t>
            </a:r>
            <a:r>
              <a:rPr lang="en-GB" sz="2400" kern="0" dirty="0" err="1">
                <a:solidFill>
                  <a:srgbClr val="1F3864"/>
                </a:solidFill>
                <a:latin typeface="Century Gothic"/>
                <a:cs typeface="Arial"/>
                <a:sym typeface="Century Gothic"/>
              </a:rPr>
              <a:t>universidad</a:t>
            </a:r>
            <a:endParaRPr kumimoji="0" sz="24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4" name="Rectangle 3">
            <a:extLst>
              <a:ext uri="{FF2B5EF4-FFF2-40B4-BE49-F238E27FC236}">
                <a16:creationId xmlns:a16="http://schemas.microsoft.com/office/drawing/2014/main" id="{1C8309DD-87F9-BD4A-8582-86E272CF251B}"/>
              </a:ext>
            </a:extLst>
          </p:cNvPr>
          <p:cNvSpPr/>
          <p:nvPr/>
        </p:nvSpPr>
        <p:spPr>
          <a:xfrm>
            <a:off x="369013" y="3779629"/>
            <a:ext cx="3852835" cy="400110"/>
          </a:xfrm>
          <a:prstGeom prst="rect">
            <a:avLst/>
          </a:prstGeom>
        </p:spPr>
        <p:txBody>
          <a:bodyPr wrap="square">
            <a:spAutoFit/>
          </a:bodyPr>
          <a:lstStyle/>
          <a:p>
            <a:pPr lvl="0"/>
            <a:r>
              <a:rPr lang="en-GB" sz="2000" dirty="0">
                <a:solidFill>
                  <a:srgbClr val="4472C4">
                    <a:lumMod val="50000"/>
                  </a:srgbClr>
                </a:solidFill>
              </a:rPr>
              <a:t>[to deliver, delivering]</a:t>
            </a:r>
          </a:p>
        </p:txBody>
      </p:sp>
      <p:pic>
        <p:nvPicPr>
          <p:cNvPr id="2050" name="Picture 2" descr="Graduate, Icon, Graduate Icon">
            <a:extLst>
              <a:ext uri="{FF2B5EF4-FFF2-40B4-BE49-F238E27FC236}">
                <a16:creationId xmlns:a16="http://schemas.microsoft.com/office/drawing/2014/main" id="{199B761B-B153-5543-BE63-7BD5B68ED2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675" y="4509889"/>
            <a:ext cx="2018748" cy="11363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Office Scene, Office, Business, Laptop">
            <a:extLst>
              <a:ext uri="{FF2B5EF4-FFF2-40B4-BE49-F238E27FC236}">
                <a16:creationId xmlns:a16="http://schemas.microsoft.com/office/drawing/2014/main" id="{567B9F8F-1835-A840-97E7-25412203A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464" y="725934"/>
            <a:ext cx="2349424" cy="117317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ular Callout 37">
            <a:extLst>
              <a:ext uri="{FF2B5EF4-FFF2-40B4-BE49-F238E27FC236}">
                <a16:creationId xmlns:a16="http://schemas.microsoft.com/office/drawing/2014/main" id="{C81D2292-8201-7147-9D0E-7E0B24939495}"/>
              </a:ext>
            </a:extLst>
          </p:cNvPr>
          <p:cNvSpPr/>
          <p:nvPr/>
        </p:nvSpPr>
        <p:spPr>
          <a:xfrm>
            <a:off x="369012" y="4473097"/>
            <a:ext cx="5674273" cy="1173174"/>
          </a:xfrm>
          <a:prstGeom prst="wedgeRoundRectCallout">
            <a:avLst>
              <a:gd name="adj1" fmla="val 61875"/>
              <a:gd name="adj2" fmla="val -3596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F0302020204030204"/>
              </a:rPr>
              <a:t>Note that ‘</a:t>
            </a:r>
            <a:r>
              <a:rPr lang="en-GB" sz="2200" b="1" dirty="0">
                <a:solidFill>
                  <a:srgbClr val="002060"/>
                </a:solidFill>
                <a:latin typeface="Century Gothic" panose="020F0302020204030204"/>
              </a:rPr>
              <a:t>una </a:t>
            </a:r>
            <a:r>
              <a:rPr lang="en-GB" sz="2200" b="1" dirty="0" err="1">
                <a:solidFill>
                  <a:srgbClr val="002060"/>
                </a:solidFill>
                <a:latin typeface="Century Gothic" panose="020F0302020204030204"/>
              </a:rPr>
              <a:t>vez</a:t>
            </a:r>
            <a:r>
              <a:rPr lang="en-GB" sz="2200" dirty="0">
                <a:solidFill>
                  <a:srgbClr val="002060"/>
                </a:solidFill>
                <a:latin typeface="Century Gothic" panose="020F0302020204030204"/>
              </a:rPr>
              <a:t>’ can be translated as ‘</a:t>
            </a:r>
            <a:r>
              <a:rPr lang="en-GB" sz="2200" b="1" dirty="0">
                <a:solidFill>
                  <a:srgbClr val="002060"/>
                </a:solidFill>
                <a:latin typeface="Century Gothic" panose="020F0302020204030204"/>
              </a:rPr>
              <a:t>once</a:t>
            </a:r>
            <a:r>
              <a:rPr lang="en-GB" sz="2200" dirty="0">
                <a:solidFill>
                  <a:srgbClr val="002060"/>
                </a:solidFill>
                <a:latin typeface="Century Gothic" panose="020F0302020204030204"/>
              </a:rPr>
              <a:t>’ and ‘</a:t>
            </a:r>
            <a:r>
              <a:rPr lang="en-GB" sz="2200" b="1" dirty="0">
                <a:solidFill>
                  <a:srgbClr val="002060"/>
                </a:solidFill>
                <a:latin typeface="Century Gothic" panose="020F0302020204030204"/>
              </a:rPr>
              <a:t>dos veces</a:t>
            </a:r>
            <a:r>
              <a:rPr lang="en-GB" sz="2200" dirty="0">
                <a:solidFill>
                  <a:srgbClr val="002060"/>
                </a:solidFill>
                <a:latin typeface="Century Gothic" panose="020F0302020204030204"/>
              </a:rPr>
              <a:t>’ as ‘</a:t>
            </a:r>
            <a:r>
              <a:rPr lang="en-GB" sz="2200" b="1" dirty="0">
                <a:solidFill>
                  <a:srgbClr val="002060"/>
                </a:solidFill>
                <a:latin typeface="Century Gothic" panose="020F0302020204030204"/>
              </a:rPr>
              <a:t>twice</a:t>
            </a:r>
            <a:r>
              <a:rPr lang="en-GB" sz="2200" dirty="0">
                <a:solidFill>
                  <a:srgbClr val="002060"/>
                </a:solidFill>
                <a:latin typeface="Century Gothic" panose="020F0302020204030204"/>
              </a:rPr>
              <a:t>’.</a:t>
            </a:r>
            <a:endParaRPr kumimoji="0" lang="en-GB" sz="2200" b="0" i="0" u="none" strike="noStrike" kern="1200" cap="none" spc="0" normalizeH="0" noProof="0" dirty="0">
              <a:ln>
                <a:noFill/>
              </a:ln>
              <a:solidFill>
                <a:srgbClr val="002060"/>
              </a:solidFill>
              <a:effectLst/>
              <a:uLnTx/>
              <a:uFillTx/>
              <a:latin typeface="Century Gothic" panose="020F0302020204030204"/>
            </a:endParaRPr>
          </a:p>
        </p:txBody>
      </p:sp>
      <p:sp>
        <p:nvSpPr>
          <p:cNvPr id="23" name="Google Shape;308;p7"/>
          <p:cNvSpPr txBox="1"/>
          <p:nvPr/>
        </p:nvSpPr>
        <p:spPr>
          <a:xfrm>
            <a:off x="10319124" y="5246351"/>
            <a:ext cx="22196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1F3864"/>
                </a:solidFill>
                <a:latin typeface="Century Gothic"/>
                <a:ea typeface="Century Gothic"/>
                <a:cs typeface="Century Gothic"/>
                <a:sym typeface="Century Gothic"/>
              </a:rPr>
              <a:t>por</a:t>
            </a:r>
            <a:endParaRPr kumimoji="0" sz="2400" b="0" i="0" u="none" strike="noStrike" kern="0" cap="none" spc="0" normalizeH="0" baseline="0" noProof="0" dirty="0">
              <a:ln>
                <a:noFill/>
              </a:ln>
              <a:solidFill>
                <a:srgbClr val="000000"/>
              </a:solidFill>
              <a:effectLst/>
              <a:uLnTx/>
              <a:uFillTx/>
              <a:latin typeface="Century Gothic"/>
              <a:cs typeface="Arial"/>
              <a:sym typeface="Arial"/>
            </a:endParaRPr>
          </a:p>
        </p:txBody>
      </p:sp>
      <p:sp>
        <p:nvSpPr>
          <p:cNvPr id="24" name="Google Shape;306;p7">
            <a:extLst>
              <a:ext uri="{FF2B5EF4-FFF2-40B4-BE49-F238E27FC236}">
                <a16:creationId xmlns:a16="http://schemas.microsoft.com/office/drawing/2014/main" id="{E68C9B58-055A-4817-A668-AC4E6360BDFA}"/>
              </a:ext>
            </a:extLst>
          </p:cNvPr>
          <p:cNvSpPr txBox="1"/>
          <p:nvPr/>
        </p:nvSpPr>
        <p:spPr>
          <a:xfrm>
            <a:off x="6730357" y="5246351"/>
            <a:ext cx="2901695" cy="954067"/>
          </a:xfrm>
          <a:prstGeom prst="rect">
            <a:avLst/>
          </a:prstGeom>
          <a:noFill/>
          <a:ln>
            <a:noFill/>
          </a:ln>
        </p:spPr>
        <p:txBody>
          <a:bodyPr spcFirstLastPara="1" wrap="square" lIns="91425" tIns="45700" rIns="91425" bIns="45700" anchor="t" anchorCtr="0">
            <a:spAutoFit/>
          </a:bodyPr>
          <a:lstStyle/>
          <a:p>
            <a:pPr lvl="0" algn="ctr">
              <a:buClr>
                <a:srgbClr val="000000"/>
              </a:buClr>
              <a:defRPr/>
            </a:pPr>
            <a:r>
              <a:rPr lang="en-GB" sz="2800" b="1" kern="0" dirty="0">
                <a:solidFill>
                  <a:srgbClr val="7030A0"/>
                </a:solidFill>
                <a:cs typeface="Arial"/>
                <a:sym typeface="Century Gothic"/>
              </a:rPr>
              <a:t>around, because of, by</a:t>
            </a:r>
            <a:endParaRPr lang="en-GB" sz="2800" kern="0" dirty="0">
              <a:solidFill>
                <a:srgbClr val="7030A0"/>
              </a:solidFill>
              <a:cs typeface="Arial"/>
              <a:sym typeface="Arial"/>
            </a:endParaRPr>
          </a:p>
        </p:txBody>
      </p:sp>
      <p:sp>
        <p:nvSpPr>
          <p:cNvPr id="27" name="Rounded Rectangular Callout 26">
            <a:extLst>
              <a:ext uri="{FF2B5EF4-FFF2-40B4-BE49-F238E27FC236}">
                <a16:creationId xmlns:a16="http://schemas.microsoft.com/office/drawing/2014/main" id="{C81D2292-8201-7147-9D0E-7E0B24939495}"/>
              </a:ext>
            </a:extLst>
          </p:cNvPr>
          <p:cNvSpPr/>
          <p:nvPr/>
        </p:nvSpPr>
        <p:spPr>
          <a:xfrm>
            <a:off x="6848098" y="3660321"/>
            <a:ext cx="5112903" cy="1332302"/>
          </a:xfrm>
          <a:prstGeom prst="wedgeRoundRectCallout">
            <a:avLst>
              <a:gd name="adj1" fmla="val 1422"/>
              <a:gd name="adj2" fmla="val 7315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F0302020204030204"/>
              </a:rPr>
              <a:t>Un </a:t>
            </a:r>
            <a:r>
              <a:rPr lang="en-GB" sz="2200" b="1" dirty="0" err="1">
                <a:solidFill>
                  <a:srgbClr val="002060"/>
                </a:solidFill>
                <a:latin typeface="Century Gothic" panose="020F0302020204030204"/>
              </a:rPr>
              <a:t>ejemplo</a:t>
            </a:r>
            <a:r>
              <a:rPr lang="en-GB" sz="2200" b="1" dirty="0">
                <a:solidFill>
                  <a:srgbClr val="002060"/>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latin typeface="Century Gothic" panose="020F0302020204030204"/>
              </a:rPr>
              <a:t>mandar</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algo</a:t>
            </a:r>
            <a:r>
              <a:rPr lang="en-GB" sz="2200" dirty="0">
                <a:solidFill>
                  <a:srgbClr val="002060"/>
                </a:solidFill>
                <a:latin typeface="Century Gothic" panose="020F0302020204030204"/>
              </a:rPr>
              <a:t> </a:t>
            </a:r>
            <a:r>
              <a:rPr lang="en-GB" sz="2200" b="1" dirty="0" err="1">
                <a:solidFill>
                  <a:srgbClr val="002060"/>
                </a:solidFill>
                <a:latin typeface="Century Gothic" panose="020F0302020204030204"/>
              </a:rPr>
              <a:t>por</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correo</a:t>
            </a:r>
            <a:r>
              <a:rPr lang="en-GB" sz="2200" dirty="0">
                <a:solidFill>
                  <a:srgbClr val="002060"/>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F0302020204030204"/>
              </a:rPr>
              <a:t> to send something </a:t>
            </a:r>
            <a:r>
              <a:rPr lang="en-GB" sz="2200" b="1" dirty="0">
                <a:solidFill>
                  <a:srgbClr val="002060"/>
                </a:solidFill>
                <a:latin typeface="Century Gothic" panose="020F0302020204030204"/>
              </a:rPr>
              <a:t>by</a:t>
            </a:r>
            <a:r>
              <a:rPr lang="en-GB" sz="2200" dirty="0">
                <a:solidFill>
                  <a:srgbClr val="002060"/>
                </a:solidFill>
                <a:latin typeface="Century Gothic" panose="020F0302020204030204"/>
              </a:rPr>
              <a:t> post/mail</a:t>
            </a:r>
            <a:endParaRPr kumimoji="0" lang="en-GB" sz="2200" b="0" i="0" u="none" strike="noStrike" kern="1200" cap="none" spc="0" normalizeH="0" noProof="0" dirty="0">
              <a:ln>
                <a:noFill/>
              </a:ln>
              <a:solidFill>
                <a:srgbClr val="002060"/>
              </a:solidFill>
              <a:effectLst/>
              <a:uLnTx/>
              <a:uFillTx/>
              <a:latin typeface="Century Gothic" panose="020F0302020204030204"/>
            </a:endParaRPr>
          </a:p>
        </p:txBody>
      </p:sp>
      <p:pic>
        <p:nvPicPr>
          <p:cNvPr id="1026" name="Picture 2" descr="Lego, Man, Postman, Mail, Mailman">
            <a:extLst>
              <a:ext uri="{FF2B5EF4-FFF2-40B4-BE49-F238E27FC236}">
                <a16:creationId xmlns:a16="http://schemas.microsoft.com/office/drawing/2014/main" id="{2775F447-6994-F44F-9BE3-C822EA2DD2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0611" y="2361945"/>
            <a:ext cx="1005902" cy="1561674"/>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ular Callout 36">
            <a:extLst>
              <a:ext uri="{FF2B5EF4-FFF2-40B4-BE49-F238E27FC236}">
                <a16:creationId xmlns:a16="http://schemas.microsoft.com/office/drawing/2014/main" id="{76FFE44B-3BA2-6841-A2B8-6795DEC7E710}"/>
              </a:ext>
            </a:extLst>
          </p:cNvPr>
          <p:cNvSpPr/>
          <p:nvPr/>
        </p:nvSpPr>
        <p:spPr>
          <a:xfrm>
            <a:off x="231824" y="2461705"/>
            <a:ext cx="6381492" cy="1322857"/>
          </a:xfrm>
          <a:prstGeom prst="wedgeRoundRectCallout">
            <a:avLst>
              <a:gd name="adj1" fmla="val 20024"/>
              <a:gd name="adj2" fmla="val -8486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F0302020204030204"/>
              </a:rPr>
              <a:t>Un </a:t>
            </a:r>
            <a:r>
              <a:rPr lang="en-GB" sz="2200" b="1" dirty="0" err="1">
                <a:solidFill>
                  <a:srgbClr val="002060"/>
                </a:solidFill>
                <a:latin typeface="Century Gothic" panose="020F0302020204030204"/>
              </a:rPr>
              <a:t>ejemplo</a:t>
            </a:r>
            <a:r>
              <a:rPr lang="en-GB" sz="2200" b="1" dirty="0">
                <a:solidFill>
                  <a:srgbClr val="002060"/>
                </a:solidFill>
                <a:latin typeface="Century Gothic" panose="020F0302020204030204"/>
              </a:rPr>
              <a:t>:</a:t>
            </a:r>
            <a:endParaRPr kumimoji="0" lang="en-GB" sz="22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latin typeface="Century Gothic" panose="020F0302020204030204"/>
              </a:rPr>
              <a:t>Hace</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diez</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años</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yo</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estaba</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en</a:t>
            </a:r>
            <a:r>
              <a:rPr lang="en-GB" sz="2200" dirty="0">
                <a:solidFill>
                  <a:srgbClr val="002060"/>
                </a:solidFill>
                <a:latin typeface="Century Gothic" panose="020F0302020204030204"/>
              </a:rPr>
              <a:t> la </a:t>
            </a:r>
            <a:r>
              <a:rPr lang="en-GB" sz="2200" dirty="0" err="1">
                <a:solidFill>
                  <a:srgbClr val="002060"/>
                </a:solidFill>
                <a:latin typeface="Century Gothic" panose="020F0302020204030204"/>
              </a:rPr>
              <a:t>universidad</a:t>
            </a:r>
            <a:r>
              <a:rPr lang="en-GB" sz="2200" dirty="0">
                <a:solidFill>
                  <a:srgbClr val="002060"/>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i="1" dirty="0">
                <a:solidFill>
                  <a:srgbClr val="002060"/>
                </a:solidFill>
                <a:latin typeface="Century Gothic" panose="020F0302020204030204"/>
              </a:rPr>
              <a:t>Ten years </a:t>
            </a:r>
            <a:r>
              <a:rPr lang="en-GB" sz="2200" b="1" i="1" dirty="0">
                <a:solidFill>
                  <a:srgbClr val="002060"/>
                </a:solidFill>
                <a:latin typeface="Century Gothic" panose="020F0302020204030204"/>
              </a:rPr>
              <a:t>ago</a:t>
            </a:r>
            <a:r>
              <a:rPr lang="en-GB" sz="2200" i="1" dirty="0">
                <a:solidFill>
                  <a:srgbClr val="002060"/>
                </a:solidFill>
                <a:latin typeface="Century Gothic" panose="020F0302020204030204"/>
              </a:rPr>
              <a:t>, I was at university.</a:t>
            </a:r>
            <a:endParaRPr kumimoji="0" lang="en-GB" sz="2200" b="0" i="1" u="none" strike="noStrike" kern="1200" cap="none" spc="0" normalizeH="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6020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32">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05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2">
                                            <p:txEl>
                                              <p:pRg st="0" end="0"/>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30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2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29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9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1"/>
                                          </p:stCondLst>
                                        </p:cTn>
                                        <p:tgtEl>
                                          <p:spTgt spid="300">
                                            <p:txEl>
                                              <p:pRg st="0" end="0"/>
                                            </p:txEl>
                                          </p:spTgt>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00">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1"/>
                                          </p:stCondLst>
                                        </p:cTn>
                                        <p:tgtEl>
                                          <p:spTgt spid="299">
                                            <p:txEl>
                                              <p:pRg st="0" end="0"/>
                                            </p:txEl>
                                          </p:spTgt>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1"/>
                                          </p:stCondLst>
                                        </p:cTn>
                                        <p:tgtEl>
                                          <p:spTgt spid="296">
                                            <p:txEl>
                                              <p:pRg st="0" end="0"/>
                                            </p:txEl>
                                          </p:spTgt>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1"/>
                                          </p:stCondLst>
                                        </p:cTn>
                                        <p:tgtEl>
                                          <p:spTgt spid="30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0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1"/>
                                          </p:stCondLst>
                                        </p:cTn>
                                        <p:tgtEl>
                                          <p:spTgt spid="3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1"/>
                                          </p:stCondLst>
                                        </p:cTn>
                                        <p:tgtEl>
                                          <p:spTgt spid="23"/>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P spid="25" grpId="0"/>
      <p:bldP spid="25" grpId="1"/>
      <p:bldP spid="4" grpId="0"/>
      <p:bldP spid="4" grpId="1"/>
      <p:bldP spid="38" grpId="0" animBg="1"/>
      <p:bldP spid="38" grpId="1" animBg="1"/>
      <p:bldP spid="24" grpId="0"/>
      <p:bldP spid="24" grpId="1"/>
      <p:bldP spid="27" grpId="0" animBg="1"/>
      <p:bldP spid="27" grpId="1" animBg="1"/>
      <p:bldP spid="37" grpId="0" animBg="1"/>
      <p:bldP spid="3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Talking about what people used to do</a:t>
            </a:r>
            <a:br>
              <a:rPr lang="en-GB" sz="2400" b="1">
                <a:solidFill>
                  <a:schemeClr val="bg1"/>
                </a:solidFill>
              </a:rPr>
            </a:br>
            <a:r>
              <a:rPr lang="en-GB" sz="2400">
                <a:solidFill>
                  <a:schemeClr val="bg1"/>
                </a:solidFill>
              </a:rPr>
              <a:t>-ar verbs in the imperfect tense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5" name="TextBox 24"/>
          <p:cNvSpPr txBox="1"/>
          <p:nvPr/>
        </p:nvSpPr>
        <p:spPr>
          <a:xfrm>
            <a:off x="393446" y="2971793"/>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Hablaba</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sobre ejercicios útiles</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5494157" y="2971793"/>
            <a:ext cx="618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used </a:t>
            </a:r>
            <a:r>
              <a:rPr kumimoji="0" lang="en-GB" sz="24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talk about useful exercises.</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ular Callout 5"/>
          <p:cNvSpPr/>
          <p:nvPr/>
        </p:nvSpPr>
        <p:spPr>
          <a:xfrm>
            <a:off x="643093" y="5147592"/>
            <a:ext cx="9463313" cy="780943"/>
          </a:xfrm>
          <a:prstGeom prst="wedgeRoundRectCallout">
            <a:avLst>
              <a:gd name="adj1" fmla="val 22460"/>
              <a:gd name="adj2" fmla="val -8540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This is the</a:t>
            </a:r>
            <a:r>
              <a:rPr kumimoji="0" lang="en-GB" sz="2200" b="0" i="0" u="none" strike="noStrike" kern="1200" cap="none" spc="0" normalizeH="0" noProof="0" dirty="0">
                <a:ln>
                  <a:noFill/>
                </a:ln>
                <a:solidFill>
                  <a:srgbClr val="002060"/>
                </a:solidFill>
                <a:effectLst/>
                <a:uLnTx/>
                <a:uFillTx/>
                <a:latin typeface="Century Gothic" panose="020F0302020204030204"/>
                <a:ea typeface="+mn-ea"/>
                <a:cs typeface="+mn-cs"/>
              </a:rPr>
              <a:t> same ending as for ‘I’!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noProof="0" dirty="0">
                <a:ln>
                  <a:noFill/>
                </a:ln>
                <a:solidFill>
                  <a:srgbClr val="002060"/>
                </a:solidFill>
                <a:effectLst/>
                <a:uLnTx/>
                <a:uFillTx/>
                <a:latin typeface="Century Gothic" panose="020F0302020204030204"/>
                <a:ea typeface="+mn-ea"/>
                <a:cs typeface="+mn-cs"/>
              </a:rPr>
              <a:t>In context, the person that the verb refers to is normally clear. </a:t>
            </a:r>
          </a:p>
        </p:txBody>
      </p:sp>
      <p:sp>
        <p:nvSpPr>
          <p:cNvPr id="14" name="TextBox 13"/>
          <p:cNvSpPr txBox="1"/>
          <p:nvPr/>
        </p:nvSpPr>
        <p:spPr>
          <a:xfrm>
            <a:off x="393446" y="1325563"/>
            <a:ext cx="11254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to talk about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something that used to happen repeatedly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past, we use a tense called the ‘__________’.</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393446" y="2333344"/>
            <a:ext cx="10811023" cy="461665"/>
          </a:xfrm>
          <a:prstGeom prst="rect">
            <a:avLst/>
          </a:prstGeom>
          <a:noFill/>
        </p:spPr>
        <p:txBody>
          <a:bodyPr wrap="square" rtlCol="0">
            <a:spAutoFit/>
          </a:bodyPr>
          <a:lstStyle/>
          <a:p>
            <a:pPr lvl="0"/>
            <a:r>
              <a:rPr lang="en-GB" sz="2400">
                <a:solidFill>
                  <a:srgbClr val="4472C4">
                    <a:lumMod val="50000"/>
                  </a:srgbClr>
                </a:solidFill>
              </a:rPr>
              <a:t>To talk about ‘</a:t>
            </a:r>
            <a:r>
              <a:rPr lang="en-GB" sz="2400" b="1">
                <a:solidFill>
                  <a:srgbClr val="4472C4">
                    <a:lumMod val="50000"/>
                  </a:srgbClr>
                </a:solidFill>
              </a:rPr>
              <a:t>I</a:t>
            </a:r>
            <a:r>
              <a:rPr lang="en-GB" sz="2400">
                <a:solidFill>
                  <a:srgbClr val="4472C4">
                    <a:lumMod val="50000"/>
                  </a:srgbClr>
                </a:solidFill>
              </a:rPr>
              <a:t>’ in this tense, add ‘</a:t>
            </a:r>
            <a:r>
              <a:rPr lang="en-GB" sz="2400" b="1">
                <a:solidFill>
                  <a:srgbClr val="4472C4">
                    <a:lumMod val="50000"/>
                  </a:srgbClr>
                </a:solidFill>
              </a:rPr>
              <a:t>_____</a:t>
            </a:r>
            <a:r>
              <a:rPr lang="en-GB" sz="2400">
                <a:solidFill>
                  <a:srgbClr val="4472C4">
                    <a:lumMod val="50000"/>
                  </a:srgbClr>
                </a:solidFill>
              </a:rPr>
              <a:t>’ to the verb stem </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478935" y="3740468"/>
            <a:ext cx="10811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talk about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this tense,</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add ‘</a:t>
            </a:r>
            <a:r>
              <a:rPr kumimoji="0" lang="en-GB"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-abas</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to the verb stem.</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78935" y="4403548"/>
            <a:ext cx="10811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talk about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s/he</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or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this tense,</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add ‘</a:t>
            </a:r>
            <a:r>
              <a:rPr kumimoji="0" lang="en-GB"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-aba</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to the verb stem.</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B148D279-75DB-204A-9B35-FE9AD321A467}"/>
              </a:ext>
            </a:extLst>
          </p:cNvPr>
          <p:cNvSpPr txBox="1"/>
          <p:nvPr/>
        </p:nvSpPr>
        <p:spPr>
          <a:xfrm>
            <a:off x="5798957" y="1679131"/>
            <a:ext cx="1956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imperfect</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35D0478D-22B2-5147-A365-B99FE2E73FCC}"/>
              </a:ext>
            </a:extLst>
          </p:cNvPr>
          <p:cNvSpPr txBox="1"/>
          <p:nvPr/>
        </p:nvSpPr>
        <p:spPr>
          <a:xfrm>
            <a:off x="5494157" y="2333343"/>
            <a:ext cx="1956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-aba</a:t>
            </a:r>
            <a:endParaRPr kumimoji="0" lang="en-GB" sz="2400" b="1" i="1" u="none" strike="noStrike" kern="1200" cap="none" spc="0" normalizeH="0" baseline="0" noProof="0" dirty="0">
              <a:ln>
                <a:no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713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6" grpId="0" animBg="1"/>
      <p:bldP spid="14" grpId="0"/>
      <p:bldP spid="15" grpId="0"/>
      <p:bldP spid="21" grpId="0"/>
      <p:bldP spid="22" grpId="0"/>
      <p:bldP spid="13"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731000" cy="867128"/>
          </a:xfrm>
          <a:prstGeom prst="rect">
            <a:avLst/>
          </a:prstGeom>
        </p:spPr>
      </p:pic>
      <p:sp>
        <p:nvSpPr>
          <p:cNvPr id="2" name="Title 1"/>
          <p:cNvSpPr>
            <a:spLocks noGrp="1"/>
          </p:cNvSpPr>
          <p:nvPr>
            <p:ph type="title"/>
          </p:nvPr>
        </p:nvSpPr>
        <p:spPr>
          <a:xfrm>
            <a:off x="-1068" y="-3697"/>
            <a:ext cx="6484584" cy="1325563"/>
          </a:xfrm>
        </p:spPr>
        <p:txBody>
          <a:bodyPr>
            <a:normAutofit/>
          </a:bodyPr>
          <a:lstStyle/>
          <a:p>
            <a:r>
              <a:rPr lang="en-GB" sz="2500" b="1" dirty="0">
                <a:solidFill>
                  <a:schemeClr val="bg1"/>
                </a:solidFill>
              </a:rPr>
              <a:t>Talking about types of things</a:t>
            </a:r>
            <a:br>
              <a:rPr lang="en-GB" sz="2500" b="1" dirty="0">
                <a:solidFill>
                  <a:schemeClr val="bg1"/>
                </a:solidFill>
              </a:rPr>
            </a:br>
            <a:r>
              <a:rPr lang="en-GB" sz="2500" dirty="0">
                <a:solidFill>
                  <a:schemeClr val="bg1"/>
                </a:solidFill>
              </a:rPr>
              <a:t>Using ‘de’ between nouns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502153" y="1250881"/>
            <a:ext cx="110665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In English, we often use one noun before another to describe a particular type of something. </a:t>
            </a:r>
            <a:endParaRPr kumimoji="0" lang="en-GB" sz="20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7" name="TextBox 6"/>
          <p:cNvSpPr txBox="1"/>
          <p:nvPr/>
        </p:nvSpPr>
        <p:spPr>
          <a:xfrm>
            <a:off x="502153" y="2565952"/>
            <a:ext cx="3440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football match</a:t>
            </a:r>
          </a:p>
        </p:txBody>
      </p:sp>
      <p:sp>
        <p:nvSpPr>
          <p:cNvPr id="20" name="TextBox 19"/>
          <p:cNvSpPr txBox="1"/>
          <p:nvPr/>
        </p:nvSpPr>
        <p:spPr>
          <a:xfrm>
            <a:off x="4397541" y="2565951"/>
            <a:ext cx="4171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job opportunity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8824761" y="2565951"/>
            <a:ext cx="28681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businesswoman</a:t>
            </a:r>
          </a:p>
        </p:txBody>
      </p:sp>
      <p:sp>
        <p:nvSpPr>
          <p:cNvPr id="23" name="TextBox 22"/>
          <p:cNvSpPr txBox="1"/>
          <p:nvPr/>
        </p:nvSpPr>
        <p:spPr>
          <a:xfrm>
            <a:off x="502152" y="3392816"/>
            <a:ext cx="11425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In Spanish, it is common to use ‘de’ between these two nouns.</a:t>
            </a:r>
            <a:endParaRPr kumimoji="0" lang="en-GB" sz="20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endParaRPr>
          </a:p>
        </p:txBody>
      </p:sp>
      <p:sp>
        <p:nvSpPr>
          <p:cNvPr id="24" name="TextBox 23"/>
          <p:cNvSpPr txBox="1"/>
          <p:nvPr/>
        </p:nvSpPr>
        <p:spPr>
          <a:xfrm>
            <a:off x="502152" y="4432852"/>
            <a:ext cx="3440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partido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fútbol</a:t>
            </a:r>
          </a:p>
        </p:txBody>
      </p:sp>
      <p:sp>
        <p:nvSpPr>
          <p:cNvPr id="30" name="TextBox 29"/>
          <p:cNvSpPr txBox="1"/>
          <p:nvPr/>
        </p:nvSpPr>
        <p:spPr>
          <a:xfrm>
            <a:off x="4187827" y="4436577"/>
            <a:ext cx="4054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oportunidad</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de</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trabajo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8948985" y="4432851"/>
            <a:ext cx="29791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mujer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negocios</a:t>
            </a:r>
          </a:p>
        </p:txBody>
      </p:sp>
      <p:sp>
        <p:nvSpPr>
          <p:cNvPr id="15" name="Rounded Rectangular Callout 14"/>
          <p:cNvSpPr/>
          <p:nvPr/>
        </p:nvSpPr>
        <p:spPr>
          <a:xfrm>
            <a:off x="2553335" y="5321271"/>
            <a:ext cx="8038465" cy="812135"/>
          </a:xfrm>
          <a:prstGeom prst="wedgeRoundRectCallout">
            <a:avLst>
              <a:gd name="adj1" fmla="val -58735"/>
              <a:gd name="adj2" fmla="val -5466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order of these nouns is different from English.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‘Partido de fútbol’ literally means ‘match of football’!</a:t>
            </a:r>
          </a:p>
        </p:txBody>
      </p:sp>
    </p:spTree>
    <p:extLst>
      <p:ext uri="{BB962C8B-B14F-4D97-AF65-F5344CB8AC3E}">
        <p14:creationId xmlns:p14="http://schemas.microsoft.com/office/powerpoint/2010/main" val="263151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20" grpId="0"/>
      <p:bldP spid="22" grpId="0"/>
      <p:bldP spid="23" grpId="0"/>
      <p:bldP spid="24" grpId="0"/>
      <p:bldP spid="30" grpId="0"/>
      <p:bldP spid="31"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1ABAD9C6-1739-B042-B0F6-C17136BBD1B6}"/>
              </a:ext>
            </a:extLst>
          </p:cNvPr>
          <p:cNvSpPr/>
          <p:nvPr/>
        </p:nvSpPr>
        <p:spPr>
          <a:xfrm>
            <a:off x="11170624" y="230074"/>
            <a:ext cx="67623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EED2F1A0-F4E8-2B43-B965-FB357E6A45D0}"/>
              </a:ext>
            </a:extLst>
          </p:cNvPr>
          <p:cNvSpPr>
            <a:spLocks noGrp="1"/>
          </p:cNvSpPr>
          <p:nvPr>
            <p:ph type="title"/>
          </p:nvPr>
        </p:nvSpPr>
        <p:spPr>
          <a:xfrm>
            <a:off x="11170624" y="231548"/>
            <a:ext cx="797860" cy="400920"/>
          </a:xfrm>
        </p:spPr>
        <p:txBody>
          <a:bodyPr>
            <a:normAutofit/>
          </a:bodyPr>
          <a:lstStyle/>
          <a:p>
            <a:r>
              <a:rPr lang="es-GB" sz="2000" b="1" dirty="0">
                <a:solidFill>
                  <a:schemeClr val="bg1"/>
                </a:solidFill>
              </a:rPr>
              <a:t>leer</a:t>
            </a:r>
          </a:p>
        </p:txBody>
      </p:sp>
      <p:graphicFrame>
        <p:nvGraphicFramePr>
          <p:cNvPr id="5" name="Tabla 4">
            <a:extLst>
              <a:ext uri="{FF2B5EF4-FFF2-40B4-BE49-F238E27FC236}">
                <a16:creationId xmlns:a16="http://schemas.microsoft.com/office/drawing/2014/main" id="{EAF22734-4C12-C544-AF65-AC621AABC7B5}"/>
              </a:ext>
            </a:extLst>
          </p:cNvPr>
          <p:cNvGraphicFramePr>
            <a:graphicFrameLocks noGrp="1"/>
          </p:cNvGraphicFramePr>
          <p:nvPr>
            <p:extLst>
              <p:ext uri="{D42A27DB-BD31-4B8C-83A1-F6EECF244321}">
                <p14:modId xmlns:p14="http://schemas.microsoft.com/office/powerpoint/2010/main" val="3095436849"/>
              </p:ext>
            </p:extLst>
          </p:nvPr>
        </p:nvGraphicFramePr>
        <p:xfrm>
          <a:off x="364564" y="1263004"/>
          <a:ext cx="8298964" cy="4926241"/>
        </p:xfrm>
        <a:graphic>
          <a:graphicData uri="http://schemas.openxmlformats.org/drawingml/2006/table">
            <a:tbl>
              <a:tblPr firstRow="1" bandRow="1">
                <a:tableStyleId>{5DA37D80-6434-44D0-A028-1B22A696006F}</a:tableStyleId>
              </a:tblPr>
              <a:tblGrid>
                <a:gridCol w="505971">
                  <a:extLst>
                    <a:ext uri="{9D8B030D-6E8A-4147-A177-3AD203B41FA5}">
                      <a16:colId xmlns:a16="http://schemas.microsoft.com/office/drawing/2014/main" val="4096287128"/>
                    </a:ext>
                  </a:extLst>
                </a:gridCol>
                <a:gridCol w="5517565">
                  <a:extLst>
                    <a:ext uri="{9D8B030D-6E8A-4147-A177-3AD203B41FA5}">
                      <a16:colId xmlns:a16="http://schemas.microsoft.com/office/drawing/2014/main" val="1706947503"/>
                    </a:ext>
                  </a:extLst>
                </a:gridCol>
                <a:gridCol w="838200">
                  <a:extLst>
                    <a:ext uri="{9D8B030D-6E8A-4147-A177-3AD203B41FA5}">
                      <a16:colId xmlns:a16="http://schemas.microsoft.com/office/drawing/2014/main" val="3662379722"/>
                    </a:ext>
                  </a:extLst>
                </a:gridCol>
                <a:gridCol w="1437228">
                  <a:extLst>
                    <a:ext uri="{9D8B030D-6E8A-4147-A177-3AD203B41FA5}">
                      <a16:colId xmlns:a16="http://schemas.microsoft.com/office/drawing/2014/main" val="3226968380"/>
                    </a:ext>
                  </a:extLst>
                </a:gridCol>
              </a:tblGrid>
              <a:tr h="689005">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Frases</a:t>
                      </a:r>
                    </a:p>
                  </a:txBody>
                  <a:tcPr anchor="ctr"/>
                </a:tc>
                <a:tc>
                  <a:txBody>
                    <a:bodyPr/>
                    <a:lstStyle/>
                    <a:p>
                      <a:pPr algn="ctr"/>
                      <a:r>
                        <a:rPr lang="en-GB" sz="2000" dirty="0" err="1">
                          <a:solidFill>
                            <a:srgbClr val="203864"/>
                          </a:solidFill>
                        </a:rPr>
                        <a:t>tú</a:t>
                      </a:r>
                      <a:endParaRPr lang="es-GB" sz="2000" dirty="0">
                        <a:solidFill>
                          <a:srgbClr val="203864"/>
                        </a:solidFill>
                      </a:endParaRPr>
                    </a:p>
                  </a:txBody>
                  <a:tcPr anchor="ctr"/>
                </a:tc>
                <a:tc>
                  <a:txBody>
                    <a:bodyPr/>
                    <a:lstStyle/>
                    <a:p>
                      <a:pPr algn="ctr"/>
                      <a:r>
                        <a:rPr lang="en-GB" sz="2000" dirty="0">
                          <a:solidFill>
                            <a:srgbClr val="203864"/>
                          </a:solidFill>
                        </a:rPr>
                        <a:t>la </a:t>
                      </a:r>
                      <a:r>
                        <a:rPr lang="en-GB" sz="2000" dirty="0" err="1">
                          <a:solidFill>
                            <a:srgbClr val="203864"/>
                          </a:solidFill>
                        </a:rPr>
                        <a:t>empresa</a:t>
                      </a:r>
                      <a:endParaRPr lang="es-GB" sz="2000" dirty="0">
                        <a:solidFill>
                          <a:srgbClr val="203864"/>
                        </a:solidFill>
                      </a:endParaRPr>
                    </a:p>
                  </a:txBody>
                  <a:tcPr anchor="ctr"/>
                </a:tc>
                <a:extLst>
                  <a:ext uri="{0D108BD9-81ED-4DB2-BD59-A6C34878D82A}">
                    <a16:rowId xmlns:a16="http://schemas.microsoft.com/office/drawing/2014/main" val="333527275"/>
                  </a:ext>
                </a:extLst>
              </a:tr>
              <a:tr h="732036">
                <a:tc>
                  <a:txBody>
                    <a:bodyPr/>
                    <a:lstStyle/>
                    <a:p>
                      <a:pPr algn="ctr"/>
                      <a:r>
                        <a:rPr lang="es-GB" sz="2000" dirty="0">
                          <a:solidFill>
                            <a:srgbClr val="203864"/>
                          </a:solidFill>
                        </a:rPr>
                        <a:t>1</a:t>
                      </a:r>
                    </a:p>
                  </a:txBody>
                  <a:tcPr anchor="ctr"/>
                </a:tc>
                <a:tc>
                  <a:txBody>
                    <a:bodyPr/>
                    <a:lstStyle/>
                    <a:p>
                      <a:r>
                        <a:rPr lang="es-ES" sz="2000" noProof="0" dirty="0">
                          <a:solidFill>
                            <a:srgbClr val="203864"/>
                          </a:solidFill>
                        </a:rPr>
                        <a:t>¿Organizabas </a:t>
                      </a:r>
                      <a:r>
                        <a:rPr lang="es-ES" sz="2000" u="sng" noProof="0" dirty="0">
                          <a:solidFill>
                            <a:srgbClr val="203864"/>
                          </a:solidFill>
                        </a:rPr>
                        <a:t>reuniones</a:t>
                      </a:r>
                      <a:r>
                        <a:rPr lang="es-ES" sz="2000" u="sng" baseline="0" noProof="0" dirty="0">
                          <a:solidFill>
                            <a:srgbClr val="203864"/>
                          </a:solidFill>
                        </a:rPr>
                        <a:t> de trabajo</a:t>
                      </a:r>
                      <a:r>
                        <a:rPr lang="es-ES" sz="2000" u="none" baseline="0" noProof="0" dirty="0">
                          <a:solidFill>
                            <a:srgbClr val="203864"/>
                          </a:solidFill>
                        </a:rPr>
                        <a:t> en la empresa?</a:t>
                      </a:r>
                      <a:endParaRPr lang="es-ES" sz="2000" u="sng" noProof="0" dirty="0">
                        <a:solidFill>
                          <a:srgbClr val="203864"/>
                        </a:solidFill>
                      </a:endParaRPr>
                    </a:p>
                  </a:txBody>
                  <a:tcPr anchor="ctr"/>
                </a:tc>
                <a:tc>
                  <a:txBody>
                    <a:bodyPr/>
                    <a:lstStyle/>
                    <a:p>
                      <a:endParaRPr lang="es-GB" sz="2000">
                        <a:solidFill>
                          <a:srgbClr val="203864"/>
                        </a:solidFill>
                      </a:endParaRPr>
                    </a:p>
                  </a:txBody>
                  <a:tcPr/>
                </a:tc>
                <a:tc>
                  <a:txBody>
                    <a:bodyPr/>
                    <a:lstStyle/>
                    <a:p>
                      <a:endParaRPr lang="es-GB" sz="2000">
                        <a:solidFill>
                          <a:srgbClr val="203864"/>
                        </a:solidFill>
                      </a:endParaRPr>
                    </a:p>
                  </a:txBody>
                  <a:tcPr/>
                </a:tc>
                <a:extLst>
                  <a:ext uri="{0D108BD9-81ED-4DB2-BD59-A6C34878D82A}">
                    <a16:rowId xmlns:a16="http://schemas.microsoft.com/office/drawing/2014/main" val="3205217374"/>
                  </a:ext>
                </a:extLst>
              </a:tr>
              <a:tr h="689005">
                <a:tc>
                  <a:txBody>
                    <a:bodyPr/>
                    <a:lstStyle/>
                    <a:p>
                      <a:pPr algn="ctr"/>
                      <a:r>
                        <a:rPr lang="es-GB" sz="2000"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203864"/>
                          </a:solidFill>
                        </a:rPr>
                        <a:t>¿Siempre entregabas el trabajo al </a:t>
                      </a:r>
                      <a:r>
                        <a:rPr lang="es-ES" sz="2000" u="sng" noProof="0" dirty="0">
                          <a:solidFill>
                            <a:srgbClr val="203864"/>
                          </a:solidFill>
                        </a:rPr>
                        <a:t>director de la empresa</a:t>
                      </a:r>
                      <a:r>
                        <a:rPr lang="es-ES" sz="2000" noProof="0" dirty="0">
                          <a:solidFill>
                            <a:srgbClr val="203864"/>
                          </a:solidFill>
                        </a:rPr>
                        <a:t> </a:t>
                      </a:r>
                      <a:r>
                        <a:rPr lang="es-ES" sz="2000" u="none" noProof="0" dirty="0">
                          <a:solidFill>
                            <a:srgbClr val="203864"/>
                          </a:solidFill>
                        </a:rPr>
                        <a:t>al final del mes</a:t>
                      </a:r>
                      <a:r>
                        <a:rPr lang="es-ES" sz="2000" noProof="0" dirty="0">
                          <a:solidFill>
                            <a:srgbClr val="203864"/>
                          </a:solidFill>
                        </a:rPr>
                        <a:t>? </a:t>
                      </a:r>
                      <a:endParaRPr lang="es-ES" sz="2000" u="sng" noProof="0" dirty="0">
                        <a:solidFill>
                          <a:srgbClr val="203864"/>
                        </a:solidFill>
                      </a:endParaRPr>
                    </a:p>
                  </a:txBody>
                  <a:tcPr anchor="ct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extLst>
                  <a:ext uri="{0D108BD9-81ED-4DB2-BD59-A6C34878D82A}">
                    <a16:rowId xmlns:a16="http://schemas.microsoft.com/office/drawing/2014/main" val="2908566996"/>
                  </a:ext>
                </a:extLst>
              </a:tr>
              <a:tr h="689005">
                <a:tc>
                  <a:txBody>
                    <a:bodyPr/>
                    <a:lstStyle/>
                    <a:p>
                      <a:pPr algn="ctr"/>
                      <a:r>
                        <a:rPr lang="es-GB" sz="2000" dirty="0">
                          <a:solidFill>
                            <a:srgbClr val="203864"/>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203864"/>
                          </a:solidFill>
                        </a:rPr>
                        <a:t>¿Realizaba </a:t>
                      </a:r>
                      <a:r>
                        <a:rPr lang="es-ES" sz="2000" u="sng" noProof="0" dirty="0">
                          <a:solidFill>
                            <a:srgbClr val="203864"/>
                          </a:solidFill>
                        </a:rPr>
                        <a:t>proyectos de construcción</a:t>
                      </a:r>
                      <a:r>
                        <a:rPr lang="es-ES" sz="2000" noProof="0" dirty="0">
                          <a:solidFill>
                            <a:srgbClr val="203864"/>
                          </a:solidFill>
                        </a:rPr>
                        <a:t>? </a:t>
                      </a:r>
                      <a:endParaRPr lang="es-ES" sz="2000" u="sng" noProof="0" dirty="0">
                        <a:solidFill>
                          <a:srgbClr val="203864"/>
                        </a:solidFill>
                      </a:endParaRPr>
                    </a:p>
                  </a:txBody>
                  <a:tcPr anchor="ctr"/>
                </a:tc>
                <a:tc>
                  <a:txBody>
                    <a:bodyPr/>
                    <a:lstStyle/>
                    <a:p>
                      <a:endParaRPr lang="es-GB" sz="2000">
                        <a:solidFill>
                          <a:srgbClr val="203864"/>
                        </a:solidFill>
                      </a:endParaRPr>
                    </a:p>
                  </a:txBody>
                  <a:tcPr/>
                </a:tc>
                <a:tc>
                  <a:txBody>
                    <a:bodyPr/>
                    <a:lstStyle/>
                    <a:p>
                      <a:endParaRPr lang="es-GB" sz="2000" dirty="0">
                        <a:solidFill>
                          <a:srgbClr val="203864"/>
                        </a:solidFill>
                      </a:endParaRPr>
                    </a:p>
                  </a:txBody>
                  <a:tcPr/>
                </a:tc>
                <a:extLst>
                  <a:ext uri="{0D108BD9-81ED-4DB2-BD59-A6C34878D82A}">
                    <a16:rowId xmlns:a16="http://schemas.microsoft.com/office/drawing/2014/main" val="950616738"/>
                  </a:ext>
                </a:extLst>
              </a:tr>
              <a:tr h="689005">
                <a:tc>
                  <a:txBody>
                    <a:bodyPr/>
                    <a:lstStyle/>
                    <a:p>
                      <a:pPr algn="ctr"/>
                      <a:r>
                        <a:rPr lang="es-GB" sz="2000" dirty="0">
                          <a:solidFill>
                            <a:srgbClr val="203864"/>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u="none" noProof="0" dirty="0">
                          <a:solidFill>
                            <a:srgbClr val="203864"/>
                          </a:solidFill>
                        </a:rPr>
                        <a:t>¿Hablaba de las manifestaciones del público en </a:t>
                      </a:r>
                      <a:r>
                        <a:rPr lang="es-ES" sz="2000" u="sng" noProof="0" dirty="0">
                          <a:solidFill>
                            <a:srgbClr val="203864"/>
                          </a:solidFill>
                        </a:rPr>
                        <a:t>un programa de televisión?</a:t>
                      </a:r>
                    </a:p>
                  </a:txBody>
                  <a:tcPr anchor="ctr"/>
                </a:tc>
                <a:tc>
                  <a:txBody>
                    <a:bodyPr/>
                    <a:lstStyle/>
                    <a:p>
                      <a:endParaRPr lang="es-GB" sz="2000">
                        <a:solidFill>
                          <a:srgbClr val="203864"/>
                        </a:solidFill>
                      </a:endParaRPr>
                    </a:p>
                  </a:txBody>
                  <a:tcPr/>
                </a:tc>
                <a:tc>
                  <a:txBody>
                    <a:bodyPr/>
                    <a:lstStyle/>
                    <a:p>
                      <a:endParaRPr lang="es-GB" sz="2000">
                        <a:solidFill>
                          <a:srgbClr val="203864"/>
                        </a:solidFill>
                      </a:endParaRPr>
                    </a:p>
                  </a:txBody>
                  <a:tcPr/>
                </a:tc>
                <a:extLst>
                  <a:ext uri="{0D108BD9-81ED-4DB2-BD59-A6C34878D82A}">
                    <a16:rowId xmlns:a16="http://schemas.microsoft.com/office/drawing/2014/main" val="3816209660"/>
                  </a:ext>
                </a:extLst>
              </a:tr>
              <a:tr h="689005">
                <a:tc>
                  <a:txBody>
                    <a:bodyPr/>
                    <a:lstStyle/>
                    <a:p>
                      <a:pPr algn="ctr"/>
                      <a:r>
                        <a:rPr lang="es-GB" sz="2000" dirty="0">
                          <a:solidFill>
                            <a:srgbClr val="203864"/>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203864"/>
                          </a:solidFill>
                        </a:rPr>
                        <a:t>¿También dabas </a:t>
                      </a:r>
                      <a:r>
                        <a:rPr lang="es-ES" sz="2000" u="sng" noProof="0" dirty="0">
                          <a:solidFill>
                            <a:srgbClr val="203864"/>
                          </a:solidFill>
                        </a:rPr>
                        <a:t>clases de lenguas </a:t>
                      </a:r>
                      <a:r>
                        <a:rPr lang="es-ES" sz="2000" u="none" noProof="0" dirty="0">
                          <a:solidFill>
                            <a:srgbClr val="203864"/>
                          </a:solidFill>
                        </a:rPr>
                        <a:t>en una universidad</a:t>
                      </a:r>
                      <a:r>
                        <a:rPr lang="es-ES" sz="2000" noProof="0" dirty="0">
                          <a:solidFill>
                            <a:srgbClr val="203864"/>
                          </a:solidFill>
                        </a:rPr>
                        <a:t>? </a:t>
                      </a:r>
                      <a:endParaRPr lang="es-ES" sz="2000" u="sng" noProof="0" dirty="0">
                        <a:solidFill>
                          <a:srgbClr val="203864"/>
                        </a:solidFill>
                      </a:endParaRPr>
                    </a:p>
                  </a:txBody>
                  <a:tcPr anchor="ct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extLst>
                  <a:ext uri="{0D108BD9-81ED-4DB2-BD59-A6C34878D82A}">
                    <a16:rowId xmlns:a16="http://schemas.microsoft.com/office/drawing/2014/main" val="3357529553"/>
                  </a:ext>
                </a:extLst>
              </a:tr>
              <a:tr h="689005">
                <a:tc>
                  <a:txBody>
                    <a:bodyPr/>
                    <a:lstStyle/>
                    <a:p>
                      <a:pPr algn="ctr"/>
                      <a:r>
                        <a:rPr lang="es-GB" sz="2000"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noProof="0" dirty="0">
                          <a:solidFill>
                            <a:srgbClr val="203864"/>
                          </a:solidFill>
                        </a:rPr>
                        <a:t>¿Entonces mandaba a los trabajadores* en </a:t>
                      </a:r>
                      <a:r>
                        <a:rPr lang="es-ES" sz="2000" u="sng" noProof="0" dirty="0">
                          <a:solidFill>
                            <a:srgbClr val="203864"/>
                          </a:solidFill>
                        </a:rPr>
                        <a:t>viajes de negocios </a:t>
                      </a:r>
                      <a:r>
                        <a:rPr lang="es-ES" sz="2000" noProof="0" dirty="0">
                          <a:solidFill>
                            <a:srgbClr val="203864"/>
                          </a:solidFill>
                        </a:rPr>
                        <a:t>al extranjero? </a:t>
                      </a:r>
                      <a:endParaRPr lang="es-ES" sz="2000" u="sng" noProof="0" dirty="0">
                        <a:solidFill>
                          <a:srgbClr val="203864"/>
                        </a:solidFill>
                      </a:endParaRPr>
                    </a:p>
                  </a:txBody>
                  <a:tcPr anchor="ctr"/>
                </a:tc>
                <a:tc>
                  <a:txBody>
                    <a:bodyPr/>
                    <a:lstStyle/>
                    <a:p>
                      <a:endParaRPr lang="es-GB" sz="2000" dirty="0">
                        <a:solidFill>
                          <a:srgbClr val="203864"/>
                        </a:solidFill>
                      </a:endParaRPr>
                    </a:p>
                  </a:txBody>
                  <a:tcPr/>
                </a:tc>
                <a:tc>
                  <a:txBody>
                    <a:bodyPr/>
                    <a:lstStyle/>
                    <a:p>
                      <a:endParaRPr lang="es-GB" sz="2000" dirty="0">
                        <a:solidFill>
                          <a:srgbClr val="203864"/>
                        </a:solidFill>
                      </a:endParaRPr>
                    </a:p>
                  </a:txBody>
                  <a:tcPr/>
                </a:tc>
                <a:extLst>
                  <a:ext uri="{0D108BD9-81ED-4DB2-BD59-A6C34878D82A}">
                    <a16:rowId xmlns:a16="http://schemas.microsoft.com/office/drawing/2014/main" val="2220034442"/>
                  </a:ext>
                </a:extLst>
              </a:tr>
            </a:tbl>
          </a:graphicData>
        </a:graphic>
      </p:graphicFrame>
      <p:graphicFrame>
        <p:nvGraphicFramePr>
          <p:cNvPr id="6" name="Tabla 5">
            <a:extLst>
              <a:ext uri="{FF2B5EF4-FFF2-40B4-BE49-F238E27FC236}">
                <a16:creationId xmlns:a16="http://schemas.microsoft.com/office/drawing/2014/main" id="{112B1C82-58F8-9F44-88EF-0E185E503177}"/>
              </a:ext>
            </a:extLst>
          </p:cNvPr>
          <p:cNvGraphicFramePr>
            <a:graphicFrameLocks noGrp="1"/>
          </p:cNvGraphicFramePr>
          <p:nvPr>
            <p:extLst>
              <p:ext uri="{D42A27DB-BD31-4B8C-83A1-F6EECF244321}">
                <p14:modId xmlns:p14="http://schemas.microsoft.com/office/powerpoint/2010/main" val="1337129672"/>
              </p:ext>
            </p:extLst>
          </p:nvPr>
        </p:nvGraphicFramePr>
        <p:xfrm>
          <a:off x="8835242" y="1263003"/>
          <a:ext cx="3133241" cy="4866069"/>
        </p:xfrm>
        <a:graphic>
          <a:graphicData uri="http://schemas.openxmlformats.org/drawingml/2006/table">
            <a:tbl>
              <a:tblPr firstRow="1" bandRow="1">
                <a:tableStyleId>{5DA37D80-6434-44D0-A028-1B22A696006F}</a:tableStyleId>
              </a:tblPr>
              <a:tblGrid>
                <a:gridCol w="3133241">
                  <a:extLst>
                    <a:ext uri="{9D8B030D-6E8A-4147-A177-3AD203B41FA5}">
                      <a16:colId xmlns:a16="http://schemas.microsoft.com/office/drawing/2014/main" val="2298558544"/>
                    </a:ext>
                  </a:extLst>
                </a:gridCol>
              </a:tblGrid>
              <a:tr h="715761">
                <a:tc>
                  <a:txBody>
                    <a:bodyPr/>
                    <a:lstStyle/>
                    <a:p>
                      <a:pPr algn="ctr"/>
                      <a:r>
                        <a:rPr lang="es-GB" sz="2000" dirty="0">
                          <a:solidFill>
                            <a:schemeClr val="accent5">
                              <a:lumMod val="50000"/>
                            </a:schemeClr>
                          </a:solidFill>
                        </a:rPr>
                        <a:t>¿</a:t>
                      </a:r>
                      <a:r>
                        <a:rPr lang="en-GB" sz="2000" dirty="0" err="1">
                          <a:solidFill>
                            <a:schemeClr val="accent5">
                              <a:lumMod val="50000"/>
                            </a:schemeClr>
                          </a:solidFill>
                        </a:rPr>
                        <a:t>Qué</a:t>
                      </a:r>
                      <a:r>
                        <a:rPr lang="en-GB" sz="2000" dirty="0">
                          <a:solidFill>
                            <a:schemeClr val="accent5">
                              <a:lumMod val="50000"/>
                            </a:schemeClr>
                          </a:solidFill>
                        </a:rPr>
                        <a:t> </a:t>
                      </a:r>
                      <a:r>
                        <a:rPr lang="en-GB" sz="2000" dirty="0" err="1">
                          <a:solidFill>
                            <a:schemeClr val="accent5">
                              <a:lumMod val="50000"/>
                            </a:schemeClr>
                          </a:solidFill>
                        </a:rPr>
                        <a:t>significa</a:t>
                      </a:r>
                      <a:r>
                        <a:rPr lang="en-GB" sz="2000" dirty="0">
                          <a:solidFill>
                            <a:schemeClr val="accent5">
                              <a:lumMod val="50000"/>
                            </a:schemeClr>
                          </a:solidFill>
                        </a:rPr>
                        <a:t> la parte </a:t>
                      </a:r>
                      <a:r>
                        <a:rPr lang="es-GB" sz="2000" dirty="0">
                          <a:solidFill>
                            <a:schemeClr val="accent5">
                              <a:lumMod val="50000"/>
                            </a:schemeClr>
                          </a:solidFill>
                        </a:rPr>
                        <a:t>subrayada?</a:t>
                      </a:r>
                    </a:p>
                  </a:txBody>
                  <a:tcPr anchor="ctr"/>
                </a:tc>
                <a:extLst>
                  <a:ext uri="{0D108BD9-81ED-4DB2-BD59-A6C34878D82A}">
                    <a16:rowId xmlns:a16="http://schemas.microsoft.com/office/drawing/2014/main" val="2625032043"/>
                  </a:ext>
                </a:extLst>
              </a:tr>
              <a:tr h="691718">
                <a:tc>
                  <a:txBody>
                    <a:bodyPr/>
                    <a:lstStyle/>
                    <a:p>
                      <a:endParaRPr lang="en-GB" noProof="0" dirty="0"/>
                    </a:p>
                  </a:txBody>
                  <a:tcPr/>
                </a:tc>
                <a:extLst>
                  <a:ext uri="{0D108BD9-81ED-4DB2-BD59-A6C34878D82A}">
                    <a16:rowId xmlns:a16="http://schemas.microsoft.com/office/drawing/2014/main" val="3212866135"/>
                  </a:ext>
                </a:extLst>
              </a:tr>
              <a:tr h="691718">
                <a:tc>
                  <a:txBody>
                    <a:bodyPr/>
                    <a:lstStyle/>
                    <a:p>
                      <a:endParaRPr lang="en-GB" noProof="0" dirty="0"/>
                    </a:p>
                  </a:txBody>
                  <a:tcPr/>
                </a:tc>
                <a:extLst>
                  <a:ext uri="{0D108BD9-81ED-4DB2-BD59-A6C34878D82A}">
                    <a16:rowId xmlns:a16="http://schemas.microsoft.com/office/drawing/2014/main" val="2851449040"/>
                  </a:ext>
                </a:extLst>
              </a:tr>
              <a:tr h="691718">
                <a:tc>
                  <a:txBody>
                    <a:bodyPr/>
                    <a:lstStyle/>
                    <a:p>
                      <a:endParaRPr lang="en-GB" noProof="0" dirty="0"/>
                    </a:p>
                  </a:txBody>
                  <a:tcPr/>
                </a:tc>
                <a:extLst>
                  <a:ext uri="{0D108BD9-81ED-4DB2-BD59-A6C34878D82A}">
                    <a16:rowId xmlns:a16="http://schemas.microsoft.com/office/drawing/2014/main" val="1765061218"/>
                  </a:ext>
                </a:extLst>
              </a:tr>
              <a:tr h="691718">
                <a:tc>
                  <a:txBody>
                    <a:bodyPr/>
                    <a:lstStyle/>
                    <a:p>
                      <a:endParaRPr lang="en-GB" noProof="0" dirty="0"/>
                    </a:p>
                  </a:txBody>
                  <a:tcPr/>
                </a:tc>
                <a:extLst>
                  <a:ext uri="{0D108BD9-81ED-4DB2-BD59-A6C34878D82A}">
                    <a16:rowId xmlns:a16="http://schemas.microsoft.com/office/drawing/2014/main" val="1985441886"/>
                  </a:ext>
                </a:extLst>
              </a:tr>
              <a:tr h="691718">
                <a:tc>
                  <a:txBody>
                    <a:bodyPr/>
                    <a:lstStyle/>
                    <a:p>
                      <a:endParaRPr lang="en-GB" noProof="0" dirty="0"/>
                    </a:p>
                  </a:txBody>
                  <a:tcPr/>
                </a:tc>
                <a:extLst>
                  <a:ext uri="{0D108BD9-81ED-4DB2-BD59-A6C34878D82A}">
                    <a16:rowId xmlns:a16="http://schemas.microsoft.com/office/drawing/2014/main" val="2853939784"/>
                  </a:ext>
                </a:extLst>
              </a:tr>
              <a:tr h="691718">
                <a:tc>
                  <a:txBody>
                    <a:bodyPr/>
                    <a:lstStyle/>
                    <a:p>
                      <a:endParaRPr lang="en-GB" noProof="0" dirty="0"/>
                    </a:p>
                  </a:txBody>
                  <a:tcPr/>
                </a:tc>
                <a:extLst>
                  <a:ext uri="{0D108BD9-81ED-4DB2-BD59-A6C34878D82A}">
                    <a16:rowId xmlns:a16="http://schemas.microsoft.com/office/drawing/2014/main" val="1421573445"/>
                  </a:ext>
                </a:extLst>
              </a:tr>
            </a:tbl>
          </a:graphicData>
        </a:graphic>
      </p:graphicFrame>
      <p:sp>
        <p:nvSpPr>
          <p:cNvPr id="7" name="CuadroTexto 6">
            <a:extLst>
              <a:ext uri="{FF2B5EF4-FFF2-40B4-BE49-F238E27FC236}">
                <a16:creationId xmlns:a16="http://schemas.microsoft.com/office/drawing/2014/main" id="{A88D71F1-4F01-4D41-AA3E-E3E56A491789}"/>
              </a:ext>
            </a:extLst>
          </p:cNvPr>
          <p:cNvSpPr txBox="1"/>
          <p:nvPr/>
        </p:nvSpPr>
        <p:spPr>
          <a:xfrm>
            <a:off x="9458332" y="2132430"/>
            <a:ext cx="20168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meetings</a:t>
            </a:r>
          </a:p>
        </p:txBody>
      </p:sp>
      <p:sp>
        <p:nvSpPr>
          <p:cNvPr id="8" name="CuadroTexto 7">
            <a:extLst>
              <a:ext uri="{FF2B5EF4-FFF2-40B4-BE49-F238E27FC236}">
                <a16:creationId xmlns:a16="http://schemas.microsoft.com/office/drawing/2014/main" id="{57E9E448-5BBD-9B48-8CC1-F18D18BEE36D}"/>
              </a:ext>
            </a:extLst>
          </p:cNvPr>
          <p:cNvSpPr txBox="1"/>
          <p:nvPr/>
        </p:nvSpPr>
        <p:spPr>
          <a:xfrm>
            <a:off x="9153530" y="2805349"/>
            <a:ext cx="24288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a:t>
            </a:r>
            <a:r>
              <a:rPr lang="en-GB" sz="2000" noProof="0" dirty="0" err="1">
                <a:solidFill>
                  <a:srgbClr val="4472C4">
                    <a:lumMod val="50000"/>
                  </a:srgbClr>
                </a:solidFill>
                <a:latin typeface="Century Gothic" panose="020F0302020204030204"/>
              </a:rPr>
              <a:t>ompany</a:t>
            </a:r>
            <a:r>
              <a:rPr lang="en-GB" sz="2000" noProof="0" dirty="0">
                <a:solidFill>
                  <a:srgbClr val="4472C4">
                    <a:lumMod val="50000"/>
                  </a:srgbClr>
                </a:solidFill>
                <a:latin typeface="Century Gothic" panose="020F0302020204030204"/>
              </a:rPr>
              <a:t> director</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CuadroTexto 8">
            <a:extLst>
              <a:ext uri="{FF2B5EF4-FFF2-40B4-BE49-F238E27FC236}">
                <a16:creationId xmlns:a16="http://schemas.microsoft.com/office/drawing/2014/main" id="{02B44B1A-DF3B-A04A-A6AF-85ADA0FB3593}"/>
              </a:ext>
            </a:extLst>
          </p:cNvPr>
          <p:cNvSpPr txBox="1"/>
          <p:nvPr/>
        </p:nvSpPr>
        <p:spPr>
          <a:xfrm>
            <a:off x="9007890" y="3520726"/>
            <a:ext cx="2787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construction projects</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CuadroTexto 9">
            <a:extLst>
              <a:ext uri="{FF2B5EF4-FFF2-40B4-BE49-F238E27FC236}">
                <a16:creationId xmlns:a16="http://schemas.microsoft.com/office/drawing/2014/main" id="{04E74D93-4EE6-884C-9332-BA83BD0B87FD}"/>
              </a:ext>
            </a:extLst>
          </p:cNvPr>
          <p:cNvSpPr txBox="1"/>
          <p:nvPr/>
        </p:nvSpPr>
        <p:spPr>
          <a:xfrm>
            <a:off x="9318870" y="4224092"/>
            <a:ext cx="22958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a TV programme</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 name="CuadroTexto 10">
            <a:extLst>
              <a:ext uri="{FF2B5EF4-FFF2-40B4-BE49-F238E27FC236}">
                <a16:creationId xmlns:a16="http://schemas.microsoft.com/office/drawing/2014/main" id="{B86CCCF2-7F7A-2141-8D38-DA2251EDFFCD}"/>
              </a:ext>
            </a:extLst>
          </p:cNvPr>
          <p:cNvSpPr txBox="1"/>
          <p:nvPr/>
        </p:nvSpPr>
        <p:spPr>
          <a:xfrm>
            <a:off x="9255617" y="4890509"/>
            <a:ext cx="23631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language classes</a:t>
            </a:r>
            <a:endPar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CuadroTexto 11">
            <a:extLst>
              <a:ext uri="{FF2B5EF4-FFF2-40B4-BE49-F238E27FC236}">
                <a16:creationId xmlns:a16="http://schemas.microsoft.com/office/drawing/2014/main" id="{698FBE23-04B4-B943-89BB-DB754933D06D}"/>
              </a:ext>
            </a:extLst>
          </p:cNvPr>
          <p:cNvSpPr txBox="1"/>
          <p:nvPr/>
        </p:nvSpPr>
        <p:spPr>
          <a:xfrm>
            <a:off x="9429223" y="5574247"/>
            <a:ext cx="17972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b</a:t>
            </a: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rPr>
              <a:t>usiness</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rPr>
              <a:t> trips</a:t>
            </a:r>
          </a:p>
        </p:txBody>
      </p:sp>
      <p:pic>
        <p:nvPicPr>
          <p:cNvPr id="13" name="Picture 2" descr="http://www.clker.com/cliparts/j/p/l/D/8/K/green-tick-md.png">
            <a:extLst>
              <a:ext uri="{FF2B5EF4-FFF2-40B4-BE49-F238E27FC236}">
                <a16:creationId xmlns:a16="http://schemas.microsoft.com/office/drawing/2014/main" id="{180CF68F-55F0-074B-A0CA-09FF7C4FC4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1630" y="200196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42E251EB-CC1A-D84F-9394-C7B583AFF5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1630" y="272349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39FB54C8-4EF3-AD49-8741-ED761B1431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3152" y="347276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7B63DA91-5041-9E41-BEB6-8C0E181A34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1170" y="42240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D7C3E10D-55A6-3946-AF12-C98DF8F2C0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1630" y="489050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2FCCE2B1-F8E5-4842-9C32-993E64AFDA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1170" y="561536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8C8D6112-D475-4841-ADF0-3933F4000975}"/>
              </a:ext>
            </a:extLst>
          </p:cNvPr>
          <p:cNvSpPr txBox="1"/>
          <p:nvPr/>
        </p:nvSpPr>
        <p:spPr>
          <a:xfrm>
            <a:off x="223516" y="243835"/>
            <a:ext cx="113588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4472C4">
                    <a:lumMod val="50000"/>
                  </a:srgbClr>
                </a:solidFill>
                <a:latin typeface="Century Gothic" panose="020F0302020204030204"/>
              </a:rPr>
              <a:t>Ana</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tiene una entrevista de trabajo</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jefa de la empresa hace preguntas sobre su experiencia.  ¿Las preguntas </a:t>
            </a:r>
            <a:r>
              <a:rPr lang="es-ES" sz="2000" b="1" dirty="0">
                <a:solidFill>
                  <a:srgbClr val="4472C4">
                    <a:lumMod val="50000"/>
                  </a:srgbClr>
                </a:solidFill>
                <a:latin typeface="Century Gothic" panose="020F0302020204030204"/>
              </a:rPr>
              <a:t>tratan de Ana (‘</a:t>
            </a:r>
            <a:r>
              <a:rPr lang="es-ES" sz="2000" b="1" dirty="0" err="1">
                <a:solidFill>
                  <a:srgbClr val="4472C4">
                    <a:lumMod val="50000"/>
                  </a:srgbClr>
                </a:solidFill>
                <a:latin typeface="Century Gothic" panose="020F0302020204030204"/>
              </a:rPr>
              <a:t>you</a:t>
            </a:r>
            <a:r>
              <a:rPr lang="es-ES" sz="2000" b="1" dirty="0">
                <a:solidFill>
                  <a:srgbClr val="4472C4">
                    <a:lumMod val="50000"/>
                  </a:srgbClr>
                </a:solidFill>
                <a:latin typeface="Century Gothic" panose="020F0302020204030204"/>
              </a:rPr>
              <a:t>’) o de su empresa actual (‘</a:t>
            </a:r>
            <a:r>
              <a:rPr lang="es-ES" sz="2000" b="1" dirty="0" err="1">
                <a:solidFill>
                  <a:srgbClr val="4472C4">
                    <a:lumMod val="50000"/>
                  </a:srgbClr>
                </a:solidFill>
                <a:latin typeface="Century Gothic" panose="020F0302020204030204"/>
              </a:rPr>
              <a:t>it</a:t>
            </a:r>
            <a:r>
              <a:rPr lang="es-ES" sz="2000" b="1" dirty="0">
                <a:solidFill>
                  <a:srgbClr val="4472C4">
                    <a:lumMod val="50000"/>
                  </a:srgbClr>
                </a:solidFill>
                <a:latin typeface="Century Gothic" panose="020F0302020204030204"/>
              </a:rPr>
              <a:t>’)?</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CuadroTexto 20">
            <a:extLst>
              <a:ext uri="{FF2B5EF4-FFF2-40B4-BE49-F238E27FC236}">
                <a16:creationId xmlns:a16="http://schemas.microsoft.com/office/drawing/2014/main" id="{ECFB9265-21E5-924D-9684-F79882B6B9E9}"/>
              </a:ext>
            </a:extLst>
          </p:cNvPr>
          <p:cNvSpPr txBox="1"/>
          <p:nvPr/>
        </p:nvSpPr>
        <p:spPr>
          <a:xfrm>
            <a:off x="223516" y="885832"/>
            <a:ext cx="59779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las partes subrayadas en inglés.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6781" y="573150"/>
            <a:ext cx="662199" cy="662199"/>
          </a:xfrm>
          <a:prstGeom prst="rect">
            <a:avLst/>
          </a:prstGeom>
        </p:spPr>
      </p:pic>
      <p:sp>
        <p:nvSpPr>
          <p:cNvPr id="20" name="Rectangle 19"/>
          <p:cNvSpPr/>
          <p:nvPr/>
        </p:nvSpPr>
        <p:spPr>
          <a:xfrm>
            <a:off x="3166856" y="6398168"/>
            <a:ext cx="3748142" cy="400110"/>
          </a:xfrm>
          <a:prstGeom prst="rect">
            <a:avLst/>
          </a:prstGeom>
        </p:spPr>
        <p:txBody>
          <a:bodyPr wrap="none">
            <a:spAutoFit/>
          </a:bodyPr>
          <a:lstStyle/>
          <a:p>
            <a:r>
              <a:rPr lang="es-ES" sz="2000" dirty="0">
                <a:solidFill>
                  <a:schemeClr val="bg1"/>
                </a:solidFill>
              </a:rPr>
              <a:t>*el/la trabajador(a) = worker</a:t>
            </a:r>
            <a:endParaRPr lang="en-GB" sz="2000" dirty="0">
              <a:solidFill>
                <a:schemeClr val="bg1"/>
              </a:solidFill>
            </a:endParaRPr>
          </a:p>
        </p:txBody>
      </p:sp>
    </p:spTree>
    <p:extLst>
      <p:ext uri="{BB962C8B-B14F-4D97-AF65-F5344CB8AC3E}">
        <p14:creationId xmlns:p14="http://schemas.microsoft.com/office/powerpoint/2010/main" val="369554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7A3AD4EF-832C-4E43-A5D0-24B7FE223ECF}"/>
              </a:ext>
            </a:extLst>
          </p:cNvPr>
          <p:cNvSpPr txBox="1"/>
          <p:nvPr/>
        </p:nvSpPr>
        <p:spPr>
          <a:xfrm>
            <a:off x="256478" y="1912534"/>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a:t>
            </a: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E5640FF-8334-4558-B81A-2FE0B84B7A70}"/>
              </a:ext>
            </a:extLst>
          </p:cNvPr>
          <p:cNvSpPr txBox="1"/>
          <p:nvPr/>
        </p:nvSpPr>
        <p:spPr>
          <a:xfrm>
            <a:off x="239112" y="3076099"/>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C53351A8-BF0C-4253-A7F6-034B5B1D0C78}"/>
              </a:ext>
            </a:extLst>
          </p:cNvPr>
          <p:cNvSpPr txBox="1"/>
          <p:nvPr/>
        </p:nvSpPr>
        <p:spPr>
          <a:xfrm>
            <a:off x="256478" y="4267566"/>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a:t>
            </a: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D6276B48-3C16-4571-AFD3-BD20A8E3D19E}"/>
              </a:ext>
            </a:extLst>
          </p:cNvPr>
          <p:cNvSpPr txBox="1"/>
          <p:nvPr/>
        </p:nvSpPr>
        <p:spPr>
          <a:xfrm>
            <a:off x="256478" y="5504792"/>
            <a:ext cx="490654" cy="468351"/>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a:t>
            </a: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13" name="Picture 12">
            <a:extLst>
              <a:ext uri="{FF2B5EF4-FFF2-40B4-BE49-F238E27FC236}">
                <a16:creationId xmlns:a16="http://schemas.microsoft.com/office/drawing/2014/main" id="{573159DB-207D-4349-BE2B-E4F618066B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58539" y="1812560"/>
            <a:ext cx="641960" cy="744977"/>
          </a:xfrm>
          <a:prstGeom prst="rect">
            <a:avLst/>
          </a:prstGeom>
        </p:spPr>
      </p:pic>
      <p:pic>
        <p:nvPicPr>
          <p:cNvPr id="14" name="Imagen 25">
            <a:extLst>
              <a:ext uri="{FF2B5EF4-FFF2-40B4-BE49-F238E27FC236}">
                <a16:creationId xmlns:a16="http://schemas.microsoft.com/office/drawing/2014/main" id="{3D3DD197-D5C5-4D36-B8E0-771C6832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7772" y="1861587"/>
            <a:ext cx="833025" cy="663484"/>
          </a:xfrm>
          <a:prstGeom prst="rect">
            <a:avLst/>
          </a:prstGeom>
        </p:spPr>
      </p:pic>
      <p:pic>
        <p:nvPicPr>
          <p:cNvPr id="15" name="Picture 14">
            <a:extLst>
              <a:ext uri="{FF2B5EF4-FFF2-40B4-BE49-F238E27FC236}">
                <a16:creationId xmlns:a16="http://schemas.microsoft.com/office/drawing/2014/main" id="{DD58A297-FF57-433C-B01C-F42D6D3AE47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91686" y="1912297"/>
            <a:ext cx="639580" cy="645240"/>
          </a:xfrm>
          <a:prstGeom prst="rect">
            <a:avLst/>
          </a:prstGeom>
        </p:spPr>
      </p:pic>
      <p:sp>
        <p:nvSpPr>
          <p:cNvPr id="16" name="Rectangle 15">
            <a:extLst>
              <a:ext uri="{FF2B5EF4-FFF2-40B4-BE49-F238E27FC236}">
                <a16:creationId xmlns:a16="http://schemas.microsoft.com/office/drawing/2014/main" id="{D65B56A4-0A4B-4007-B74D-55F33C84A0E2}"/>
              </a:ext>
            </a:extLst>
          </p:cNvPr>
          <p:cNvSpPr/>
          <p:nvPr/>
        </p:nvSpPr>
        <p:spPr>
          <a:xfrm>
            <a:off x="959370"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coro</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93635560-C0E0-4839-ABDD-68ADEBBBDC6A}"/>
              </a:ext>
            </a:extLst>
          </p:cNvPr>
          <p:cNvSpPr/>
          <p:nvPr/>
        </p:nvSpPr>
        <p:spPr>
          <a:xfrm>
            <a:off x="3061486"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F0302020204030204"/>
              </a:rPr>
              <a:t>c</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orro</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DBB7A829-83F9-4ADF-9503-D52E5A0B9EAF}"/>
              </a:ext>
            </a:extLst>
          </p:cNvPr>
          <p:cNvSpPr txBox="1"/>
          <p:nvPr/>
        </p:nvSpPr>
        <p:spPr>
          <a:xfrm>
            <a:off x="769617" y="2380885"/>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[choir]</a:t>
            </a:r>
          </a:p>
        </p:txBody>
      </p:sp>
      <p:sp>
        <p:nvSpPr>
          <p:cNvPr id="19" name="TextBox 18">
            <a:extLst>
              <a:ext uri="{FF2B5EF4-FFF2-40B4-BE49-F238E27FC236}">
                <a16:creationId xmlns:a16="http://schemas.microsoft.com/office/drawing/2014/main" id="{DE8FE8FA-E727-4D55-B036-BB93F1F3EC6B}"/>
              </a:ext>
            </a:extLst>
          </p:cNvPr>
          <p:cNvSpPr txBox="1"/>
          <p:nvPr/>
        </p:nvSpPr>
        <p:spPr>
          <a:xfrm>
            <a:off x="2945372" y="2370038"/>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 run]</a:t>
            </a:r>
          </a:p>
        </p:txBody>
      </p:sp>
      <p:sp>
        <p:nvSpPr>
          <p:cNvPr id="20" name="Rectangle 19">
            <a:extLst>
              <a:ext uri="{FF2B5EF4-FFF2-40B4-BE49-F238E27FC236}">
                <a16:creationId xmlns:a16="http://schemas.microsoft.com/office/drawing/2014/main" id="{541D10EA-ABD9-47C5-ADF5-4D4658E47A8B}"/>
              </a:ext>
            </a:extLst>
          </p:cNvPr>
          <p:cNvSpPr/>
          <p:nvPr/>
        </p:nvSpPr>
        <p:spPr>
          <a:xfrm>
            <a:off x="996723"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torres</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8955AC7-5DF7-4208-8D0A-EBC513054E26}"/>
              </a:ext>
            </a:extLst>
          </p:cNvPr>
          <p:cNvSpPr/>
          <p:nvPr/>
        </p:nvSpPr>
        <p:spPr>
          <a:xfrm>
            <a:off x="3098839"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toros</a:t>
            </a:r>
          </a:p>
        </p:txBody>
      </p:sp>
      <p:sp>
        <p:nvSpPr>
          <p:cNvPr id="22" name="TextBox 21">
            <a:extLst>
              <a:ext uri="{FF2B5EF4-FFF2-40B4-BE49-F238E27FC236}">
                <a16:creationId xmlns:a16="http://schemas.microsoft.com/office/drawing/2014/main" id="{F113BFEB-ABDE-4509-B9CF-699C16410682}"/>
              </a:ext>
            </a:extLst>
          </p:cNvPr>
          <p:cNvSpPr txBox="1"/>
          <p:nvPr/>
        </p:nvSpPr>
        <p:spPr>
          <a:xfrm>
            <a:off x="293111" y="3520307"/>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[towers]</a:t>
            </a:r>
          </a:p>
        </p:txBody>
      </p:sp>
      <p:sp>
        <p:nvSpPr>
          <p:cNvPr id="23" name="Rectangle 22">
            <a:extLst>
              <a:ext uri="{FF2B5EF4-FFF2-40B4-BE49-F238E27FC236}">
                <a16:creationId xmlns:a16="http://schemas.microsoft.com/office/drawing/2014/main" id="{541D10EA-ABD9-47C5-ADF5-4D4658E47A8B}"/>
              </a:ext>
            </a:extLst>
          </p:cNvPr>
          <p:cNvSpPr/>
          <p:nvPr/>
        </p:nvSpPr>
        <p:spPr>
          <a:xfrm>
            <a:off x="1015773"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cero</a:t>
            </a:r>
          </a:p>
        </p:txBody>
      </p:sp>
      <p:sp>
        <p:nvSpPr>
          <p:cNvPr id="24" name="Rectangle 23">
            <a:extLst>
              <a:ext uri="{FF2B5EF4-FFF2-40B4-BE49-F238E27FC236}">
                <a16:creationId xmlns:a16="http://schemas.microsoft.com/office/drawing/2014/main" id="{28955AC7-5DF7-4208-8D0A-EBC513054E26}"/>
              </a:ext>
            </a:extLst>
          </p:cNvPr>
          <p:cNvSpPr/>
          <p:nvPr/>
        </p:nvSpPr>
        <p:spPr>
          <a:xfrm>
            <a:off x="3117889"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cerró</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541D10EA-ABD9-47C5-ADF5-4D4658E47A8B}"/>
              </a:ext>
            </a:extLst>
          </p:cNvPr>
          <p:cNvSpPr/>
          <p:nvPr/>
        </p:nvSpPr>
        <p:spPr>
          <a:xfrm>
            <a:off x="1072923" y="5486158"/>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héroes</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28955AC7-5DF7-4208-8D0A-EBC513054E26}"/>
              </a:ext>
            </a:extLst>
          </p:cNvPr>
          <p:cNvSpPr/>
          <p:nvPr/>
        </p:nvSpPr>
        <p:spPr>
          <a:xfrm>
            <a:off x="3175039" y="5486157"/>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errores</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BB7A829-83F9-4ADF-9503-D52E5A0B9EAF}"/>
              </a:ext>
            </a:extLst>
          </p:cNvPr>
          <p:cNvSpPr txBox="1"/>
          <p:nvPr/>
        </p:nvSpPr>
        <p:spPr>
          <a:xfrm>
            <a:off x="836292" y="47716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[zero]</a:t>
            </a:r>
          </a:p>
        </p:txBody>
      </p:sp>
      <p:sp>
        <p:nvSpPr>
          <p:cNvPr id="28" name="TextBox 27">
            <a:extLst>
              <a:ext uri="{FF2B5EF4-FFF2-40B4-BE49-F238E27FC236}">
                <a16:creationId xmlns:a16="http://schemas.microsoft.com/office/drawing/2014/main" id="{DE8FE8FA-E727-4D55-B036-BB93F1F3EC6B}"/>
              </a:ext>
            </a:extLst>
          </p:cNvPr>
          <p:cNvSpPr txBox="1"/>
          <p:nvPr/>
        </p:nvSpPr>
        <p:spPr>
          <a:xfrm>
            <a:off x="3257178" y="4734289"/>
            <a:ext cx="17854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[s/he closed, it closed]</a:t>
            </a:r>
          </a:p>
        </p:txBody>
      </p:sp>
      <p:sp>
        <p:nvSpPr>
          <p:cNvPr id="29" name="TextBox 28">
            <a:extLst>
              <a:ext uri="{FF2B5EF4-FFF2-40B4-BE49-F238E27FC236}">
                <a16:creationId xmlns:a16="http://schemas.microsoft.com/office/drawing/2014/main" id="{DBB7A829-83F9-4ADF-9503-D52E5A0B9EAF}"/>
              </a:ext>
            </a:extLst>
          </p:cNvPr>
          <p:cNvSpPr txBox="1"/>
          <p:nvPr/>
        </p:nvSpPr>
        <p:spPr>
          <a:xfrm>
            <a:off x="855342" y="5952760"/>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heros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DE8FE8FA-E727-4D55-B036-BB93F1F3EC6B}"/>
              </a:ext>
            </a:extLst>
          </p:cNvPr>
          <p:cNvSpPr txBox="1"/>
          <p:nvPr/>
        </p:nvSpPr>
        <p:spPr>
          <a:xfrm>
            <a:off x="2945372" y="5955366"/>
            <a:ext cx="23292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[errors]</a:t>
            </a:r>
          </a:p>
        </p:txBody>
      </p:sp>
      <p:sp>
        <p:nvSpPr>
          <p:cNvPr id="31" name="TextBox 30">
            <a:extLst>
              <a:ext uri="{FF2B5EF4-FFF2-40B4-BE49-F238E27FC236}">
                <a16:creationId xmlns:a16="http://schemas.microsoft.com/office/drawing/2014/main" id="{F113BFEB-ABDE-4509-B9CF-699C16410682}"/>
              </a:ext>
            </a:extLst>
          </p:cNvPr>
          <p:cNvSpPr txBox="1"/>
          <p:nvPr/>
        </p:nvSpPr>
        <p:spPr>
          <a:xfrm>
            <a:off x="2404752" y="3510454"/>
            <a:ext cx="33569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[bulls]</a:t>
            </a:r>
          </a:p>
        </p:txBody>
      </p:sp>
      <p:pic>
        <p:nvPicPr>
          <p:cNvPr id="2050" name="Picture 2" descr="Choral, Singing, Children, Kids, Choir, Singer, Sing">
            <a:extLst>
              <a:ext uri="{FF2B5EF4-FFF2-40B4-BE49-F238E27FC236}">
                <a16:creationId xmlns:a16="http://schemas.microsoft.com/office/drawing/2014/main" id="{AD1BFCA0-39DA-324F-A9E1-5A584D19DDB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921" b="10797"/>
          <a:stretch/>
        </p:blipFill>
        <p:spPr bwMode="auto">
          <a:xfrm flipH="1">
            <a:off x="2481980" y="1681135"/>
            <a:ext cx="718808" cy="6861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unner, Run, Running, Woman Runner">
            <a:extLst>
              <a:ext uri="{FF2B5EF4-FFF2-40B4-BE49-F238E27FC236}">
                <a16:creationId xmlns:a16="http://schemas.microsoft.com/office/drawing/2014/main" id="{DC8C9A54-0928-9D45-977E-873B043E6D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4452" y="1537153"/>
            <a:ext cx="686852" cy="794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ll, Buffalo, Animal, Mammal, Horns, Wild, Power">
            <a:extLst>
              <a:ext uri="{FF2B5EF4-FFF2-40B4-BE49-F238E27FC236}">
                <a16:creationId xmlns:a16="http://schemas.microsoft.com/office/drawing/2014/main" id="{0B71E5B8-DB82-3C45-9AA2-481E2AD81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8257" y="2798098"/>
            <a:ext cx="960595" cy="7625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wer, Architecture, Silhouette">
            <a:extLst>
              <a:ext uri="{FF2B5EF4-FFF2-40B4-BE49-F238E27FC236}">
                <a16:creationId xmlns:a16="http://schemas.microsoft.com/office/drawing/2014/main" id="{50BD9951-8107-DA43-B2CB-7A375BD76D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6638" y="2510678"/>
            <a:ext cx="512352" cy="10247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Tower, Architecture, Silhouette">
            <a:extLst>
              <a:ext uri="{FF2B5EF4-FFF2-40B4-BE49-F238E27FC236}">
                <a16:creationId xmlns:a16="http://schemas.microsoft.com/office/drawing/2014/main" id="{75B8FBC6-BEBB-4743-9199-CC46EAD1C7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6813" y="2525071"/>
            <a:ext cx="512352" cy="10247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Zero, Number, Rounded, Rectangle, Blue, White, 0">
            <a:extLst>
              <a:ext uri="{FF2B5EF4-FFF2-40B4-BE49-F238E27FC236}">
                <a16:creationId xmlns:a16="http://schemas.microsoft.com/office/drawing/2014/main" id="{C74C25F9-5053-DE43-AE5D-E6E5543D0DF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41041" y="4006509"/>
            <a:ext cx="533782" cy="76254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d, Cross, Error, Crossed, Wrong">
            <a:extLst>
              <a:ext uri="{FF2B5EF4-FFF2-40B4-BE49-F238E27FC236}">
                <a16:creationId xmlns:a16="http://schemas.microsoft.com/office/drawing/2014/main" id="{38646442-2DE3-5C48-BFD3-D1C1C41E6C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51796" y="5440669"/>
            <a:ext cx="609195" cy="60919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lood, Door, Mess, Closing, Shutting">
            <a:extLst>
              <a:ext uri="{FF2B5EF4-FFF2-40B4-BE49-F238E27FC236}">
                <a16:creationId xmlns:a16="http://schemas.microsoft.com/office/drawing/2014/main" id="{F986548A-AA67-C94C-8635-8E447E9DB2C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1216" t="5344" r="33201" b="9573"/>
          <a:stretch/>
        </p:blipFill>
        <p:spPr bwMode="auto">
          <a:xfrm>
            <a:off x="4994753" y="3942556"/>
            <a:ext cx="598090" cy="98844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eroes, Comic, Cartoon, Spider-Man">
            <a:extLst>
              <a:ext uri="{FF2B5EF4-FFF2-40B4-BE49-F238E27FC236}">
                <a16:creationId xmlns:a16="http://schemas.microsoft.com/office/drawing/2014/main" id="{9BB6F1F4-A7CB-8846-89C2-143F3BCD0DB2}"/>
              </a:ext>
            </a:extLst>
          </p:cNvPr>
          <p:cNvPicPr>
            <a:picLocks noChangeAspect="1" noChangeArrowheads="1"/>
          </p:cNvPicPr>
          <p:nvPr/>
        </p:nvPicPr>
        <p:blipFill>
          <a:blip r:embed="rId14" cstate="print">
            <a:clrChange>
              <a:clrFrom>
                <a:srgbClr val="00A0C6"/>
              </a:clrFrom>
              <a:clrTo>
                <a:srgbClr val="00A0C6">
                  <a:alpha val="0"/>
                </a:srgbClr>
              </a:clrTo>
            </a:clrChange>
            <a:extLst>
              <a:ext uri="{28A0092B-C50C-407E-A947-70E740481C1C}">
                <a14:useLocalDpi xmlns:a14="http://schemas.microsoft.com/office/drawing/2010/main" val="0"/>
              </a:ext>
            </a:extLst>
          </a:blip>
          <a:srcRect/>
          <a:stretch>
            <a:fillRect/>
          </a:stretch>
        </p:blipFill>
        <p:spPr bwMode="auto">
          <a:xfrm>
            <a:off x="2340032" y="5147510"/>
            <a:ext cx="850752" cy="557333"/>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40">
            <a:extLst>
              <a:ext uri="{FF2B5EF4-FFF2-40B4-BE49-F238E27FC236}">
                <a16:creationId xmlns:a16="http://schemas.microsoft.com/office/drawing/2014/main" id="{021A00C7-5A74-264E-B44B-35555DE8658D}"/>
              </a:ext>
            </a:extLst>
          </p:cNvPr>
          <p:cNvSpPr/>
          <p:nvPr/>
        </p:nvSpPr>
        <p:spPr>
          <a:xfrm>
            <a:off x="3274844" y="2397130"/>
            <a:ext cx="1670277" cy="3892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sp>
        <p:nvSpPr>
          <p:cNvPr id="42" name="Rounded Rectangle 41">
            <a:extLst>
              <a:ext uri="{FF2B5EF4-FFF2-40B4-BE49-F238E27FC236}">
                <a16:creationId xmlns:a16="http://schemas.microsoft.com/office/drawing/2014/main" id="{7FBF097D-2F30-4746-A37D-6BB4CD3B470E}"/>
              </a:ext>
            </a:extLst>
          </p:cNvPr>
          <p:cNvSpPr/>
          <p:nvPr/>
        </p:nvSpPr>
        <p:spPr>
          <a:xfrm>
            <a:off x="1174567" y="3599395"/>
            <a:ext cx="1670277" cy="3892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sp>
        <p:nvSpPr>
          <p:cNvPr id="45" name="Rounded Rectangle 44">
            <a:extLst>
              <a:ext uri="{FF2B5EF4-FFF2-40B4-BE49-F238E27FC236}">
                <a16:creationId xmlns:a16="http://schemas.microsoft.com/office/drawing/2014/main" id="{CD1F8FBA-84CE-DB4D-8BCD-C74E2B30F23D}"/>
              </a:ext>
            </a:extLst>
          </p:cNvPr>
          <p:cNvSpPr/>
          <p:nvPr/>
        </p:nvSpPr>
        <p:spPr>
          <a:xfrm>
            <a:off x="3314758" y="4805574"/>
            <a:ext cx="1670277" cy="5699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sp>
        <p:nvSpPr>
          <p:cNvPr id="46" name="Rounded Rectangle 45">
            <a:extLst>
              <a:ext uri="{FF2B5EF4-FFF2-40B4-BE49-F238E27FC236}">
                <a16:creationId xmlns:a16="http://schemas.microsoft.com/office/drawing/2014/main" id="{2452B923-F40B-A840-854E-1DFFD32B05CB}"/>
              </a:ext>
            </a:extLst>
          </p:cNvPr>
          <p:cNvSpPr/>
          <p:nvPr/>
        </p:nvSpPr>
        <p:spPr>
          <a:xfrm>
            <a:off x="3363747" y="5980599"/>
            <a:ext cx="1670277" cy="3892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rPr>
              <a:t>?</a:t>
            </a:r>
          </a:p>
        </p:txBody>
      </p:sp>
      <p:sp>
        <p:nvSpPr>
          <p:cNvPr id="44" name="TextBox 43">
            <a:extLst>
              <a:ext uri="{FF2B5EF4-FFF2-40B4-BE49-F238E27FC236}">
                <a16:creationId xmlns:a16="http://schemas.microsoft.com/office/drawing/2014/main" id="{E050899D-8A70-334E-8FB4-7B4C2291EFCB}"/>
              </a:ext>
            </a:extLst>
          </p:cNvPr>
          <p:cNvSpPr txBox="1"/>
          <p:nvPr/>
        </p:nvSpPr>
        <p:spPr>
          <a:xfrm>
            <a:off x="183543" y="1243777"/>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Estudiante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en-US" sz="2400" dirty="0">
                <a:solidFill>
                  <a:schemeClr val="accent1">
                    <a:lumMod val="50000"/>
                  </a:schemeClr>
                </a:solidFill>
                <a:latin typeface="Century Gothic" panose="020F0302020204030204"/>
              </a:rPr>
              <a:t>B </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habla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C0B8268C-4B41-4248-95D6-F3A25D8F3429}"/>
              </a:ext>
            </a:extLst>
          </p:cNvPr>
          <p:cNvSpPr txBox="1"/>
          <p:nvPr/>
        </p:nvSpPr>
        <p:spPr>
          <a:xfrm>
            <a:off x="7058087" y="126791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Estudiante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escucha</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y escribe):</a:t>
            </a:r>
          </a:p>
        </p:txBody>
      </p:sp>
      <p:sp>
        <p:nvSpPr>
          <p:cNvPr id="48" name="Rounded Rectangular Callout 47">
            <a:extLst>
              <a:ext uri="{FF2B5EF4-FFF2-40B4-BE49-F238E27FC236}">
                <a16:creationId xmlns:a16="http://schemas.microsoft.com/office/drawing/2014/main" id="{CCF9EC41-676B-DB4D-B812-0D22C589EFCC}"/>
              </a:ext>
            </a:extLst>
          </p:cNvPr>
          <p:cNvSpPr/>
          <p:nvPr/>
        </p:nvSpPr>
        <p:spPr>
          <a:xfrm>
            <a:off x="5897225" y="3213291"/>
            <a:ext cx="5886457" cy="2272865"/>
          </a:xfrm>
          <a:prstGeom prst="wedgeRoundRectCallout">
            <a:avLst>
              <a:gd name="adj1" fmla="val -55701"/>
              <a:gd name="adj2" fmla="val -3998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Bullfighting has traditionally been </a:t>
            </a:r>
            <a:r>
              <a:rPr lang="en-GB" sz="2000" dirty="0">
                <a:solidFill>
                  <a:schemeClr val="accent1">
                    <a:lumMod val="50000"/>
                  </a:schemeClr>
                </a:solidFill>
                <a:latin typeface="Century Gothic" panose="020F0302020204030204"/>
              </a:rPr>
              <a:t>practised in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Spain,</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though it appears to be </a:t>
            </a:r>
            <a:r>
              <a:rPr lang="en-GB" sz="2000" dirty="0">
                <a:solidFill>
                  <a:schemeClr val="accent1">
                    <a:lumMod val="50000"/>
                  </a:schemeClr>
                </a:solidFill>
                <a:latin typeface="Century Gothic" panose="020F0302020204030204"/>
              </a:rPr>
              <a:t>in decline.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Some consider it a cultural tradition, while others consider</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it to be cruel and campaign for it to be abolished.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705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5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206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4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6" grpId="0" animBg="1"/>
      <p:bldP spid="17" grpId="0" animBg="1"/>
      <p:bldP spid="18" grpId="0"/>
      <p:bldP spid="19" grpId="0"/>
      <p:bldP spid="20" grpId="0" animBg="1"/>
      <p:bldP spid="21" grpId="0" animBg="1"/>
      <p:bldP spid="22" grpId="0"/>
      <p:bldP spid="23" grpId="0" animBg="1"/>
      <p:bldP spid="24" grpId="0" animBg="1"/>
      <p:bldP spid="25" grpId="0" animBg="1"/>
      <p:bldP spid="26" grpId="0" animBg="1"/>
      <p:bldP spid="27" grpId="0"/>
      <p:bldP spid="28" grpId="0"/>
      <p:bldP spid="29" grpId="0"/>
      <p:bldP spid="30" grpId="0"/>
      <p:bldP spid="31" grpId="0"/>
      <p:bldP spid="41" grpId="0" animBg="1"/>
      <p:bldP spid="41" grpId="1" animBg="1"/>
      <p:bldP spid="42" grpId="0" animBg="1"/>
      <p:bldP spid="42" grpId="1" animBg="1"/>
      <p:bldP spid="45" grpId="0" animBg="1"/>
      <p:bldP spid="45" grpId="1" animBg="1"/>
      <p:bldP spid="46" grpId="0" animBg="1"/>
      <p:bldP spid="46" grpId="1" animBg="1"/>
      <p:bldP spid="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Saying who does what</a:t>
            </a:r>
            <a:br>
              <a:rPr lang="en-GB" sz="2400" b="1">
                <a:solidFill>
                  <a:schemeClr val="bg1"/>
                </a:solidFill>
              </a:rPr>
            </a:br>
            <a:r>
              <a:rPr lang="en-GB" sz="2400">
                <a:solidFill>
                  <a:schemeClr val="bg1"/>
                </a:solidFill>
              </a:rPr>
              <a:t>Using subject pronouns</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4" name="TextBox 13"/>
          <p:cNvSpPr txBox="1"/>
          <p:nvPr/>
        </p:nvSpPr>
        <p:spPr>
          <a:xfrm>
            <a:off x="605840" y="1325563"/>
            <a:ext cx="113223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Because the same</a:t>
            </a:r>
            <a:r>
              <a:rPr kumimoji="0" lang="en-GB" sz="2200" b="0" i="0" u="none" strike="noStrike" kern="1200" cap="none" spc="0" normalizeH="0" noProof="0" dirty="0">
                <a:ln>
                  <a:noFill/>
                </a:ln>
                <a:solidFill>
                  <a:srgbClr val="002060"/>
                </a:solidFill>
                <a:effectLst/>
                <a:uLnTx/>
                <a:uFillTx/>
                <a:latin typeface="Century Gothic" panose="020F0302020204030204"/>
                <a:ea typeface="+mn-ea"/>
                <a:cs typeface="+mn-cs"/>
              </a:rPr>
              <a:t> verb form (‘-aba’) is used in the imperfect tense for ‘I’, ‘he’ and ‘s/he’, we may need pronouns to know who the verb refers to.</a:t>
            </a:r>
            <a:endParaRPr kumimoji="0" lang="en-GB" sz="22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14"/>
          <p:cNvSpPr txBox="1"/>
          <p:nvPr/>
        </p:nvSpPr>
        <p:spPr>
          <a:xfrm>
            <a:off x="605840" y="2361373"/>
            <a:ext cx="108110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F0302020204030204"/>
                <a:ea typeface="+mn-ea"/>
                <a:cs typeface="+mn-cs"/>
              </a:rPr>
              <a:t>To talk about ‘</a:t>
            </a:r>
            <a:r>
              <a:rPr kumimoji="0" lang="en-GB" sz="2200" b="1" i="0" u="none" strike="noStrike" kern="1200" cap="none" spc="0" normalizeH="0" baseline="0" noProof="0">
                <a:ln>
                  <a:noFill/>
                </a:ln>
                <a:solidFill>
                  <a:srgbClr val="002060"/>
                </a:solidFill>
                <a:effectLst/>
                <a:uLnTx/>
                <a:uFillTx/>
                <a:latin typeface="Century Gothic" panose="020F0302020204030204"/>
                <a:ea typeface="+mn-ea"/>
                <a:cs typeface="+mn-cs"/>
              </a:rPr>
              <a:t>I</a:t>
            </a:r>
            <a:r>
              <a:rPr kumimoji="0" lang="en-GB" sz="2200" b="0" i="0" u="none" strike="noStrike" kern="1200" cap="none" spc="0" normalizeH="0" baseline="0" noProof="0">
                <a:ln>
                  <a:noFill/>
                </a:ln>
                <a:solidFill>
                  <a:srgbClr val="002060"/>
                </a:solidFill>
                <a:effectLst/>
                <a:uLnTx/>
                <a:uFillTx/>
                <a:latin typeface="Century Gothic" panose="020F0302020204030204"/>
                <a:ea typeface="+mn-ea"/>
                <a:cs typeface="+mn-cs"/>
              </a:rPr>
              <a:t>’, use the subject pronoun _____. </a:t>
            </a:r>
            <a:endParaRPr kumimoji="0" lang="en-GB" sz="22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p:cNvSpPr txBox="1"/>
          <p:nvPr/>
        </p:nvSpPr>
        <p:spPr>
          <a:xfrm>
            <a:off x="605840" y="4149504"/>
            <a:ext cx="10811023" cy="430887"/>
          </a:xfrm>
          <a:prstGeom prst="rect">
            <a:avLst/>
          </a:prstGeom>
          <a:noFill/>
        </p:spPr>
        <p:txBody>
          <a:bodyPr wrap="square" rtlCol="0">
            <a:spAutoFit/>
          </a:bodyPr>
          <a:lstStyle/>
          <a:p>
            <a:pPr lvl="0"/>
            <a:r>
              <a:rPr kumimoji="0" lang="en-GB" sz="2200" b="0" i="0" u="none" strike="noStrike" kern="1200" cap="none" spc="0" normalizeH="0" baseline="0" noProof="0">
                <a:ln>
                  <a:noFill/>
                </a:ln>
                <a:solidFill>
                  <a:srgbClr val="002060"/>
                </a:solidFill>
                <a:effectLst/>
                <a:uLnTx/>
                <a:uFillTx/>
                <a:latin typeface="Century Gothic" panose="020F0302020204030204"/>
              </a:rPr>
              <a:t>To talk about ‘</a:t>
            </a:r>
            <a:r>
              <a:rPr kumimoji="0" lang="en-GB" sz="2200" b="1" i="0" u="none" strike="noStrike" kern="1200" cap="none" spc="0" normalizeH="0" baseline="0" noProof="0">
                <a:ln>
                  <a:noFill/>
                </a:ln>
                <a:solidFill>
                  <a:srgbClr val="002060"/>
                </a:solidFill>
                <a:effectLst/>
                <a:uLnTx/>
                <a:uFillTx/>
                <a:latin typeface="Century Gothic" panose="020F0302020204030204"/>
              </a:rPr>
              <a:t>he</a:t>
            </a:r>
            <a:r>
              <a:rPr lang="en-GB" sz="2200">
                <a:solidFill>
                  <a:srgbClr val="002060"/>
                </a:solidFill>
              </a:rPr>
              <a:t>’, use _____,</a:t>
            </a:r>
            <a:r>
              <a:rPr kumimoji="0" lang="en-GB" sz="2200" b="0" i="0" u="none" strike="noStrike" kern="1200" cap="none" spc="0" normalizeH="0" noProof="0">
                <a:ln>
                  <a:noFill/>
                </a:ln>
                <a:solidFill>
                  <a:srgbClr val="002060"/>
                </a:solidFill>
                <a:effectLst/>
                <a:uLnTx/>
                <a:uFillTx/>
                <a:latin typeface="Century Gothic" panose="020F0302020204030204"/>
              </a:rPr>
              <a:t> and for ‘</a:t>
            </a:r>
            <a:r>
              <a:rPr kumimoji="0" lang="en-GB" sz="2200" b="1" i="0" u="none" strike="noStrike" kern="1200" cap="none" spc="0" normalizeH="0" noProof="0">
                <a:ln>
                  <a:noFill/>
                </a:ln>
                <a:solidFill>
                  <a:srgbClr val="002060"/>
                </a:solidFill>
                <a:effectLst/>
                <a:uLnTx/>
                <a:uFillTx/>
                <a:latin typeface="Century Gothic" panose="020F0302020204030204"/>
              </a:rPr>
              <a:t>she</a:t>
            </a:r>
            <a:r>
              <a:rPr kumimoji="0" lang="en-GB" sz="2200" b="0" i="0" u="none" strike="noStrike" kern="1200" cap="none" spc="0" normalizeH="0" noProof="0">
                <a:ln>
                  <a:noFill/>
                </a:ln>
                <a:solidFill>
                  <a:srgbClr val="002060"/>
                </a:solidFill>
                <a:effectLst/>
                <a:uLnTx/>
                <a:uFillTx/>
                <a:latin typeface="Century Gothic" panose="020F0302020204030204"/>
              </a:rPr>
              <a:t>’ use _______</a:t>
            </a:r>
            <a:r>
              <a:rPr kumimoji="0" lang="en-GB" sz="2200" b="0" i="0" u="none" strike="noStrike" kern="1200" cap="none" spc="0" normalizeH="0" baseline="0" noProof="0">
                <a:ln>
                  <a:noFill/>
                </a:ln>
                <a:solidFill>
                  <a:srgbClr val="002060"/>
                </a:solidFill>
                <a:effectLst/>
                <a:uLnTx/>
                <a:uFillTx/>
                <a:latin typeface="Century Gothic" panose="020F0302020204030204"/>
              </a:rPr>
              <a:t>.  </a:t>
            </a:r>
            <a:endParaRPr kumimoji="0" lang="en-GB" sz="2200" b="1" i="1" u="none" strike="noStrike" kern="1200" cap="none" spc="0" normalizeH="0" baseline="0" noProof="0" dirty="0">
              <a:ln>
                <a:noFill/>
              </a:ln>
              <a:solidFill>
                <a:srgbClr val="002060"/>
              </a:solidFill>
              <a:effectLst/>
              <a:uLnTx/>
              <a:uFillTx/>
              <a:latin typeface="Century Gothic" panose="020F0302020204030204"/>
            </a:endParaRPr>
          </a:p>
        </p:txBody>
      </p:sp>
      <p:sp>
        <p:nvSpPr>
          <p:cNvPr id="13" name="TextBox 12"/>
          <p:cNvSpPr txBox="1"/>
          <p:nvPr/>
        </p:nvSpPr>
        <p:spPr>
          <a:xfrm>
            <a:off x="605840" y="2947950"/>
            <a:ext cx="6096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latin typeface="Century Gothic" panose="020F0302020204030204"/>
              </a:rPr>
              <a:t>Cuando</a:t>
            </a:r>
            <a:r>
              <a:rPr lang="en-GB" sz="2200" dirty="0">
                <a:solidFill>
                  <a:srgbClr val="002060"/>
                </a:solidFill>
                <a:latin typeface="Century Gothic" panose="020F0302020204030204"/>
              </a:rPr>
              <a:t> la </a:t>
            </a:r>
            <a:r>
              <a:rPr lang="en-GB" sz="2200" dirty="0" err="1">
                <a:solidFill>
                  <a:srgbClr val="002060"/>
                </a:solidFill>
                <a:latin typeface="Century Gothic" panose="020F0302020204030204"/>
              </a:rPr>
              <a:t>jefa</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estaba</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en</a:t>
            </a:r>
            <a:r>
              <a:rPr lang="en-GB" sz="2200" dirty="0">
                <a:solidFill>
                  <a:srgbClr val="002060"/>
                </a:solidFill>
                <a:latin typeface="Century Gothic" panose="020F0302020204030204"/>
              </a:rPr>
              <a:t> una </a:t>
            </a:r>
            <a:r>
              <a:rPr lang="en-GB" sz="2200" dirty="0" err="1">
                <a:solidFill>
                  <a:srgbClr val="002060"/>
                </a:solidFill>
                <a:latin typeface="Century Gothic" panose="020F0302020204030204"/>
              </a:rPr>
              <a:t>reunión</a:t>
            </a:r>
            <a:r>
              <a:rPr lang="en-GB" sz="2200" dirty="0">
                <a:solidFill>
                  <a:srgbClr val="002060"/>
                </a:solidFill>
                <a:latin typeface="Century Gothic" panose="020F0302020204030204"/>
              </a:rPr>
              <a:t>, </a:t>
            </a:r>
            <a:r>
              <a:rPr lang="en-GB" sz="2200" dirty="0" err="1">
                <a:solidFill>
                  <a:srgbClr val="002060"/>
                </a:solidFill>
                <a:latin typeface="Century Gothic" panose="020F0302020204030204"/>
              </a:rPr>
              <a:t>yo</a:t>
            </a:r>
            <a:r>
              <a:rPr lang="en-GB" sz="2200" dirty="0">
                <a:solidFill>
                  <a:srgbClr val="002060"/>
                </a:solidFill>
                <a:latin typeface="Century Gothic" panose="020F0302020204030204"/>
              </a:rPr>
              <a:t> </a:t>
            </a:r>
            <a:r>
              <a:rPr lang="en-GB" sz="2200" err="1">
                <a:solidFill>
                  <a:srgbClr val="002060"/>
                </a:solidFill>
                <a:latin typeface="Century Gothic" panose="020F0302020204030204"/>
              </a:rPr>
              <a:t>contestaba</a:t>
            </a:r>
            <a:r>
              <a:rPr lang="en-GB" sz="2200">
                <a:solidFill>
                  <a:srgbClr val="002060"/>
                </a:solidFill>
                <a:latin typeface="Century Gothic" panose="020F0302020204030204"/>
              </a:rPr>
              <a:t> el </a:t>
            </a:r>
            <a:r>
              <a:rPr lang="en-GB" sz="2200" dirty="0" err="1">
                <a:solidFill>
                  <a:srgbClr val="002060"/>
                </a:solidFill>
                <a:latin typeface="Century Gothic" panose="020F0302020204030204"/>
              </a:rPr>
              <a:t>teléfono</a:t>
            </a:r>
            <a:r>
              <a:rPr lang="en-GB" sz="2200" dirty="0">
                <a:solidFill>
                  <a:srgbClr val="002060"/>
                </a:solidFill>
                <a:latin typeface="Century Gothic" panose="020F0302020204030204"/>
              </a:rPr>
              <a:t>.</a:t>
            </a:r>
            <a:endParaRPr kumimoji="0" lang="en-GB" sz="2200" b="1" i="1" u="none" strike="noStrike" kern="1200" cap="none" spc="0" normalizeH="0" baseline="0" noProof="0" dirty="0">
              <a:ln>
                <a:noFill/>
              </a:ln>
              <a:solidFill>
                <a:srgbClr val="002060"/>
              </a:solidFill>
              <a:effectLst/>
              <a:uLnTx/>
              <a:uFillTx/>
              <a:latin typeface="Century Gothic" panose="020F0302020204030204"/>
            </a:endParaRPr>
          </a:p>
        </p:txBody>
      </p:sp>
      <p:sp>
        <p:nvSpPr>
          <p:cNvPr id="17" name="TextBox 16"/>
          <p:cNvSpPr txBox="1"/>
          <p:nvPr/>
        </p:nvSpPr>
        <p:spPr>
          <a:xfrm>
            <a:off x="6701840" y="2958350"/>
            <a:ext cx="53758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i="1" dirty="0">
                <a:solidFill>
                  <a:srgbClr val="002060"/>
                </a:solidFill>
                <a:latin typeface="Century Gothic" panose="020F0302020204030204"/>
              </a:rPr>
              <a:t>When the boss was in a </a:t>
            </a:r>
            <a:r>
              <a:rPr lang="en-GB" sz="2200" i="1">
                <a:solidFill>
                  <a:srgbClr val="002060"/>
                </a:solidFill>
                <a:latin typeface="Century Gothic" panose="020F0302020204030204"/>
              </a:rPr>
              <a:t>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i="1">
                <a:solidFill>
                  <a:srgbClr val="002060"/>
                </a:solidFill>
                <a:latin typeface="Century Gothic" panose="020F0302020204030204"/>
              </a:rPr>
              <a:t>I used to answer </a:t>
            </a:r>
            <a:r>
              <a:rPr lang="en-GB" sz="2200" i="1" dirty="0">
                <a:solidFill>
                  <a:srgbClr val="002060"/>
                </a:solidFill>
                <a:latin typeface="Century Gothic" panose="020F0302020204030204"/>
              </a:rPr>
              <a:t>the phone.</a:t>
            </a:r>
            <a:endParaRPr kumimoji="0" lang="en-GB" sz="2200" b="1" i="1" u="none" strike="noStrike" kern="1200" cap="none" spc="0" normalizeH="0" baseline="0" noProof="0" dirty="0">
              <a:ln>
                <a:noFill/>
              </a:ln>
              <a:solidFill>
                <a:srgbClr val="002060"/>
              </a:solidFill>
              <a:effectLst/>
              <a:uLnTx/>
              <a:uFillTx/>
              <a:latin typeface="Century Gothic" panose="020F0302020204030204"/>
            </a:endParaRPr>
          </a:p>
        </p:txBody>
      </p:sp>
      <p:sp>
        <p:nvSpPr>
          <p:cNvPr id="11" name="TextBox 10">
            <a:extLst>
              <a:ext uri="{FF2B5EF4-FFF2-40B4-BE49-F238E27FC236}">
                <a16:creationId xmlns:a16="http://schemas.microsoft.com/office/drawing/2014/main" id="{4FABFD58-F03F-FB42-80F7-45CBE8E13220}"/>
              </a:ext>
            </a:extLst>
          </p:cNvPr>
          <p:cNvSpPr txBox="1"/>
          <p:nvPr/>
        </p:nvSpPr>
        <p:spPr>
          <a:xfrm>
            <a:off x="6464171" y="2361373"/>
            <a:ext cx="6406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chemeClr val="accent2"/>
                </a:solidFill>
                <a:latin typeface="Century Gothic" panose="020F0302020204030204"/>
              </a:rPr>
              <a:t>yo</a:t>
            </a:r>
            <a:endParaRPr kumimoji="0" lang="en-GB" sz="2200" b="1" i="1" u="none" strike="noStrike" kern="1200" cap="none" spc="0" normalizeH="0" baseline="0" noProof="0" dirty="0">
              <a:ln>
                <a:noFill/>
              </a:ln>
              <a:solidFill>
                <a:schemeClr val="accent2"/>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8E5DCD89-3683-1F4D-BB1C-0BCD96843E6B}"/>
              </a:ext>
            </a:extLst>
          </p:cNvPr>
          <p:cNvSpPr txBox="1"/>
          <p:nvPr/>
        </p:nvSpPr>
        <p:spPr>
          <a:xfrm>
            <a:off x="3867543" y="4149503"/>
            <a:ext cx="6406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chemeClr val="accent2"/>
                </a:solidFill>
                <a:latin typeface="Century Gothic" panose="020F0302020204030204"/>
              </a:rPr>
              <a:t>él</a:t>
            </a:r>
            <a:endParaRPr kumimoji="0" lang="en-GB" sz="2200" b="1" i="1" u="none" strike="noStrike" kern="1200" cap="none" spc="0" normalizeH="0" baseline="0" noProof="0" dirty="0">
              <a:ln>
                <a:noFill/>
              </a:ln>
              <a:solidFill>
                <a:schemeClr val="accent2"/>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41478B27-530D-F74F-8B54-3DA0E46528C7}"/>
              </a:ext>
            </a:extLst>
          </p:cNvPr>
          <p:cNvSpPr txBox="1"/>
          <p:nvPr/>
        </p:nvSpPr>
        <p:spPr>
          <a:xfrm>
            <a:off x="7157183" y="4124842"/>
            <a:ext cx="7986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chemeClr val="accent2"/>
                </a:solidFill>
                <a:latin typeface="Century Gothic" panose="020F0302020204030204"/>
              </a:rPr>
              <a:t>ella</a:t>
            </a:r>
            <a:endParaRPr kumimoji="0" lang="en-GB" sz="2200" b="1" i="1" u="none" strike="noStrike" kern="1200" cap="none" spc="0" normalizeH="0" baseline="0" noProof="0" dirty="0">
              <a:ln>
                <a:noFill/>
              </a:ln>
              <a:solidFill>
                <a:schemeClr val="accent2"/>
              </a:solidFill>
              <a:effectLst/>
              <a:uLnTx/>
              <a:uFillTx/>
              <a:latin typeface="Century Gothic" panose="020F0302020204030204"/>
            </a:endParaRPr>
          </a:p>
        </p:txBody>
      </p:sp>
      <p:sp>
        <p:nvSpPr>
          <p:cNvPr id="19" name="TextBox 18"/>
          <p:cNvSpPr txBox="1"/>
          <p:nvPr/>
        </p:nvSpPr>
        <p:spPr>
          <a:xfrm>
            <a:off x="650997" y="4632934"/>
            <a:ext cx="51980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002060"/>
                </a:solidFill>
                <a:latin typeface="Century Gothic" panose="020F0302020204030204"/>
              </a:rPr>
              <a:t>Él mandaba fotos por correo, pero ella no las miraba.</a:t>
            </a:r>
            <a:endParaRPr kumimoji="0" lang="en-GB" sz="2200" b="1" i="1" u="none" strike="noStrike" kern="1200" cap="none" spc="0" normalizeH="0" baseline="0" noProof="0" dirty="0">
              <a:ln>
                <a:noFill/>
              </a:ln>
              <a:solidFill>
                <a:srgbClr val="002060"/>
              </a:solidFill>
              <a:effectLst/>
              <a:uLnTx/>
              <a:uFillTx/>
              <a:latin typeface="Century Gothic" panose="020F0302020204030204"/>
            </a:endParaRPr>
          </a:p>
        </p:txBody>
      </p:sp>
      <p:sp>
        <p:nvSpPr>
          <p:cNvPr id="20" name="TextBox 19"/>
          <p:cNvSpPr txBox="1"/>
          <p:nvPr/>
        </p:nvSpPr>
        <p:spPr>
          <a:xfrm>
            <a:off x="5779913" y="4598968"/>
            <a:ext cx="55076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i="1">
                <a:solidFill>
                  <a:srgbClr val="002060"/>
                </a:solidFill>
                <a:latin typeface="Century Gothic" panose="020F0302020204030204"/>
              </a:rPr>
              <a:t>He used to send photos by post, but she didn’t (use to) look at them.</a:t>
            </a:r>
            <a:endParaRPr kumimoji="0" lang="en-GB" sz="2200" b="1" i="1" u="none" strike="noStrike" kern="1200" cap="none" spc="0" normalizeH="0" baseline="0" noProof="0" dirty="0">
              <a:ln>
                <a:noFill/>
              </a:ln>
              <a:solidFill>
                <a:srgbClr val="002060"/>
              </a:solidFill>
              <a:effectLst/>
              <a:uLnTx/>
              <a:uFillTx/>
              <a:latin typeface="Century Gothic" panose="020F0302020204030204"/>
            </a:endParaRPr>
          </a:p>
        </p:txBody>
      </p:sp>
      <p:sp>
        <p:nvSpPr>
          <p:cNvPr id="3" name="Rounded Rectangular Callout 2"/>
          <p:cNvSpPr/>
          <p:nvPr/>
        </p:nvSpPr>
        <p:spPr>
          <a:xfrm>
            <a:off x="1854045" y="5599130"/>
            <a:ext cx="6934355" cy="627685"/>
          </a:xfrm>
          <a:prstGeom prst="wedgeRoundRectCallout">
            <a:avLst>
              <a:gd name="adj1" fmla="val 32902"/>
              <a:gd name="adj2" fmla="val -8612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In English, ‘used to’ sometimes only appears once in a sentence in order to avoid repetition.</a:t>
            </a:r>
          </a:p>
        </p:txBody>
      </p:sp>
    </p:spTree>
    <p:extLst>
      <p:ext uri="{BB962C8B-B14F-4D97-AF65-F5344CB8AC3E}">
        <p14:creationId xmlns:p14="http://schemas.microsoft.com/office/powerpoint/2010/main" val="328392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3" grpId="0"/>
      <p:bldP spid="17" grpId="0"/>
      <p:bldP spid="11" grpId="0"/>
      <p:bldP spid="16" grpId="0"/>
      <p:bldP spid="18" grpId="0"/>
      <p:bldP spid="19" grpId="0"/>
      <p:bldP spid="20"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EEA29-5440-3E42-8E68-6D58B28CD675}"/>
              </a:ext>
            </a:extLst>
          </p:cNvPr>
          <p:cNvSpPr>
            <a:spLocks noGrp="1"/>
          </p:cNvSpPr>
          <p:nvPr>
            <p:ph type="title" idx="4294967295"/>
          </p:nvPr>
        </p:nvSpPr>
        <p:spPr>
          <a:xfrm>
            <a:off x="255018" y="174026"/>
            <a:ext cx="8859816" cy="927055"/>
          </a:xfrm>
        </p:spPr>
        <p:txBody>
          <a:bodyPr>
            <a:noAutofit/>
          </a:bodyPr>
          <a:lstStyle/>
          <a:p>
            <a:r>
              <a:rPr lang="en-GB" sz="2300" dirty="0">
                <a:solidFill>
                  <a:srgbClr val="203864"/>
                </a:solidFill>
              </a:rPr>
              <a:t>Ana </a:t>
            </a:r>
            <a:r>
              <a:rPr lang="en-GB" sz="2300" dirty="0" err="1">
                <a:solidFill>
                  <a:srgbClr val="203864"/>
                </a:solidFill>
              </a:rPr>
              <a:t>habla</a:t>
            </a:r>
            <a:r>
              <a:rPr lang="en-GB" sz="2300" dirty="0">
                <a:solidFill>
                  <a:srgbClr val="203864"/>
                </a:solidFill>
              </a:rPr>
              <a:t> de sus </a:t>
            </a:r>
            <a:r>
              <a:rPr lang="en-GB" sz="2300" dirty="0" err="1">
                <a:solidFill>
                  <a:srgbClr val="203864"/>
                </a:solidFill>
              </a:rPr>
              <a:t>experiencias</a:t>
            </a:r>
            <a:r>
              <a:rPr lang="en-GB" sz="2300" dirty="0">
                <a:solidFill>
                  <a:srgbClr val="203864"/>
                </a:solidFill>
              </a:rPr>
              <a:t> del trabajo </a:t>
            </a:r>
            <a:r>
              <a:rPr lang="en-GB" sz="2300" dirty="0" err="1">
                <a:solidFill>
                  <a:srgbClr val="203864"/>
                </a:solidFill>
              </a:rPr>
              <a:t>en</a:t>
            </a:r>
            <a:r>
              <a:rPr lang="en-GB" sz="2300" dirty="0">
                <a:solidFill>
                  <a:srgbClr val="203864"/>
                </a:solidFill>
              </a:rPr>
              <a:t> el </a:t>
            </a:r>
            <a:r>
              <a:rPr lang="en-GB" sz="2300" dirty="0" err="1">
                <a:solidFill>
                  <a:srgbClr val="203864"/>
                </a:solidFill>
              </a:rPr>
              <a:t>pasado</a:t>
            </a:r>
            <a:r>
              <a:rPr lang="en-GB" sz="2300" dirty="0">
                <a:solidFill>
                  <a:srgbClr val="203864"/>
                </a:solidFill>
              </a:rPr>
              <a:t>. También </a:t>
            </a:r>
            <a:r>
              <a:rPr lang="en-GB" sz="2300" dirty="0" err="1">
                <a:solidFill>
                  <a:srgbClr val="203864"/>
                </a:solidFill>
              </a:rPr>
              <a:t>menciona</a:t>
            </a:r>
            <a:r>
              <a:rPr lang="en-GB" sz="2300" dirty="0">
                <a:solidFill>
                  <a:srgbClr val="203864"/>
                </a:solidFill>
              </a:rPr>
              <a:t> el trabajo </a:t>
            </a:r>
            <a:r>
              <a:rPr lang="en-GB" sz="2300">
                <a:solidFill>
                  <a:srgbClr val="203864"/>
                </a:solidFill>
              </a:rPr>
              <a:t>de su madre </a:t>
            </a:r>
            <a:r>
              <a:rPr lang="en-GB" sz="2300" dirty="0">
                <a:solidFill>
                  <a:srgbClr val="203864"/>
                </a:solidFill>
              </a:rPr>
              <a:t>y </a:t>
            </a:r>
            <a:r>
              <a:rPr lang="en-GB" sz="2300">
                <a:solidFill>
                  <a:srgbClr val="203864"/>
                </a:solidFill>
              </a:rPr>
              <a:t>de Diego.</a:t>
            </a:r>
            <a:endParaRPr lang="es-GB" sz="2300" dirty="0">
              <a:solidFill>
                <a:srgbClr val="203864"/>
              </a:solidFill>
            </a:endParaRPr>
          </a:p>
        </p:txBody>
      </p:sp>
      <p:sp>
        <p:nvSpPr>
          <p:cNvPr id="4" name="Google Shape;79;p3">
            <a:extLst>
              <a:ext uri="{FF2B5EF4-FFF2-40B4-BE49-F238E27FC236}">
                <a16:creationId xmlns:a16="http://schemas.microsoft.com/office/drawing/2014/main" id="{2CCF56E1-AB3A-0B4D-A867-AE233E649D53}"/>
              </a:ext>
            </a:extLst>
          </p:cNvPr>
          <p:cNvSpPr/>
          <p:nvPr/>
        </p:nvSpPr>
        <p:spPr>
          <a:xfrm>
            <a:off x="10403992" y="219303"/>
            <a:ext cx="1557000" cy="353907"/>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6" name="Action Button: Custom 20">
            <a:hlinkClick r:id="" action="ppaction://noaction" highlightClick="1">
              <a:snd r:embed="rId3" name="1 Yo trabajaba hasta.wav"/>
            </a:hlinkClick>
            <a:extLst>
              <a:ext uri="{FF2B5EF4-FFF2-40B4-BE49-F238E27FC236}">
                <a16:creationId xmlns:a16="http://schemas.microsoft.com/office/drawing/2014/main" id="{8AA8B279-06A6-0044-8DE6-06A9A04337E3}"/>
              </a:ext>
            </a:extLst>
          </p:cNvPr>
          <p:cNvSpPr/>
          <p:nvPr/>
        </p:nvSpPr>
        <p:spPr>
          <a:xfrm>
            <a:off x="255018" y="2208894"/>
            <a:ext cx="473681" cy="439866"/>
          </a:xfrm>
          <a:prstGeom prst="actionButtonBlank">
            <a:avLst/>
          </a:prstGeom>
          <a:solidFill>
            <a:schemeClr val="accent6">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8" name="Action Button: Custom 20">
            <a:hlinkClick r:id="" action="ppaction://noaction" highlightClick="1">
              <a:snd r:embed="rId4" name="2 Ella ensen%CC%83aba.wav"/>
            </a:hlinkClick>
            <a:extLst>
              <a:ext uri="{FF2B5EF4-FFF2-40B4-BE49-F238E27FC236}">
                <a16:creationId xmlns:a16="http://schemas.microsoft.com/office/drawing/2014/main" id="{5D7E54EA-C3DB-BC44-8F21-DEE5BC7D2E0E}"/>
              </a:ext>
            </a:extLst>
          </p:cNvPr>
          <p:cNvSpPr/>
          <p:nvPr/>
        </p:nvSpPr>
        <p:spPr>
          <a:xfrm>
            <a:off x="255017" y="3733831"/>
            <a:ext cx="473681" cy="43986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itle 1"/>
          <p:cNvSpPr txBox="1">
            <a:spLocks/>
          </p:cNvSpPr>
          <p:nvPr/>
        </p:nvSpPr>
        <p:spPr>
          <a:xfrm>
            <a:off x="10479109" y="195796"/>
            <a:ext cx="1481883" cy="4009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Rounded Rectangular Callout 5"/>
          <p:cNvSpPr/>
          <p:nvPr/>
        </p:nvSpPr>
        <p:spPr>
          <a:xfrm>
            <a:off x="949327" y="1886309"/>
            <a:ext cx="4280598" cy="443717"/>
          </a:xfrm>
          <a:prstGeom prst="wedgeRoundRectCallout">
            <a:avLst>
              <a:gd name="adj1" fmla="val -20129"/>
              <a:gd name="adj2" fmla="val 4981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Who used to work until late?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4233" y="1041202"/>
            <a:ext cx="585289" cy="58528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7186" y="1014060"/>
            <a:ext cx="510817" cy="510817"/>
          </a:xfrm>
          <a:prstGeom prst="rect">
            <a:avLst/>
          </a:prstGeom>
        </p:spPr>
      </p:pic>
      <p:sp>
        <p:nvSpPr>
          <p:cNvPr id="13" name="TextBox 12"/>
          <p:cNvSpPr txBox="1"/>
          <p:nvPr/>
        </p:nvSpPr>
        <p:spPr>
          <a:xfrm>
            <a:off x="5189159" y="1482440"/>
            <a:ext cx="1597688" cy="400110"/>
          </a:xfrm>
          <a:prstGeom prst="rect">
            <a:avLst/>
          </a:prstGeom>
          <a:noFill/>
        </p:spPr>
        <p:txBody>
          <a:bodyPr wrap="square" rtlCol="0">
            <a:spAutoFit/>
          </a:bodyPr>
          <a:lstStyle/>
          <a:p>
            <a:pPr algn="l"/>
            <a:r>
              <a:rPr lang="en-GB" sz="2000" b="1">
                <a:solidFill>
                  <a:schemeClr val="accent5">
                    <a:lumMod val="50000"/>
                  </a:schemeClr>
                </a:solidFill>
              </a:rPr>
              <a:t>Ana (‘I’)</a:t>
            </a:r>
            <a:endParaRPr lang="en-GB" sz="2000" b="1" dirty="0">
              <a:solidFill>
                <a:schemeClr val="accent5">
                  <a:lumMod val="50000"/>
                </a:schemeClr>
              </a:solidFill>
            </a:endParaRPr>
          </a:p>
        </p:txBody>
      </p:sp>
      <p:sp>
        <p:nvSpPr>
          <p:cNvPr id="41" name="TextBox 40"/>
          <p:cNvSpPr txBox="1"/>
          <p:nvPr/>
        </p:nvSpPr>
        <p:spPr>
          <a:xfrm>
            <a:off x="6983352" y="1478390"/>
            <a:ext cx="2009320" cy="400110"/>
          </a:xfrm>
          <a:prstGeom prst="rect">
            <a:avLst/>
          </a:prstGeom>
          <a:noFill/>
        </p:spPr>
        <p:txBody>
          <a:bodyPr wrap="square" rtlCol="0">
            <a:spAutoFit/>
          </a:bodyPr>
          <a:lstStyle/>
          <a:p>
            <a:pPr algn="l"/>
            <a:r>
              <a:rPr lang="en-GB" sz="2000" b="1">
                <a:solidFill>
                  <a:schemeClr val="accent5">
                    <a:lumMod val="50000"/>
                  </a:schemeClr>
                </a:solidFill>
              </a:rPr>
              <a:t>Diego (‘he’)</a:t>
            </a:r>
            <a:endParaRPr lang="en-GB" sz="2000" b="1" dirty="0">
              <a:solidFill>
                <a:schemeClr val="accent5">
                  <a:lumMod val="50000"/>
                </a:schemeClr>
              </a:solidFill>
            </a:endParaRPr>
          </a:p>
        </p:txBody>
      </p:sp>
      <p:sp>
        <p:nvSpPr>
          <p:cNvPr id="42" name="TextBox 41"/>
          <p:cNvSpPr txBox="1"/>
          <p:nvPr/>
        </p:nvSpPr>
        <p:spPr>
          <a:xfrm>
            <a:off x="9018560" y="1478390"/>
            <a:ext cx="3195932" cy="400110"/>
          </a:xfrm>
          <a:prstGeom prst="rect">
            <a:avLst/>
          </a:prstGeom>
          <a:noFill/>
        </p:spPr>
        <p:txBody>
          <a:bodyPr wrap="square" rtlCol="0">
            <a:spAutoFit/>
          </a:bodyPr>
          <a:lstStyle/>
          <a:p>
            <a:pPr algn="l"/>
            <a:r>
              <a:rPr lang="en-GB" sz="2000" b="1">
                <a:solidFill>
                  <a:schemeClr val="accent5">
                    <a:lumMod val="50000"/>
                  </a:schemeClr>
                </a:solidFill>
              </a:rPr>
              <a:t>La madre de Ana (‘she’)</a:t>
            </a:r>
            <a:endParaRPr lang="en-GB" sz="2000" b="1" dirty="0">
              <a:solidFill>
                <a:schemeClr val="accent5">
                  <a:lumMod val="50000"/>
                </a:schemeClr>
              </a:solidFill>
            </a:endParaRPr>
          </a:p>
        </p:txBody>
      </p:sp>
      <p:pic>
        <p:nvPicPr>
          <p:cNvPr id="43" name="Picture 2" descr="http://www.clker.com/cliparts/j/p/l/D/8/K/green-tick-md.png">
            <a:extLst>
              <a:ext uri="{FF2B5EF4-FFF2-40B4-BE49-F238E27FC236}">
                <a16:creationId xmlns:a16="http://schemas.microsoft.com/office/drawing/2014/main" id="{180CF68F-55F0-074B-A0CA-09FF7C4FC49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32594" y="188630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ular Callout 43"/>
          <p:cNvSpPr/>
          <p:nvPr/>
        </p:nvSpPr>
        <p:spPr>
          <a:xfrm>
            <a:off x="949327" y="2645672"/>
            <a:ext cx="4280598" cy="443717"/>
          </a:xfrm>
          <a:prstGeom prst="wedgeRoundRectCallout">
            <a:avLst>
              <a:gd name="adj1" fmla="val -21068"/>
              <a:gd name="adj2" fmla="val 4302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Who used to work until 5pm? </a:t>
            </a:r>
          </a:p>
        </p:txBody>
      </p:sp>
      <p:sp>
        <p:nvSpPr>
          <p:cNvPr id="45" name="Rounded Rectangular Callout 44"/>
          <p:cNvSpPr/>
          <p:nvPr/>
        </p:nvSpPr>
        <p:spPr>
          <a:xfrm>
            <a:off x="949327" y="3389525"/>
            <a:ext cx="4280598" cy="443717"/>
          </a:xfrm>
          <a:prstGeom prst="wedgeRoundRectCallout">
            <a:avLst>
              <a:gd name="adj1" fmla="val -21537"/>
              <a:gd name="adj2" fmla="val 4528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Who used to teach at university?</a:t>
            </a:r>
          </a:p>
        </p:txBody>
      </p:sp>
      <p:sp>
        <p:nvSpPr>
          <p:cNvPr id="53" name="Action Button: Custom 20">
            <a:hlinkClick r:id="" action="ppaction://noaction" highlightClick="1">
              <a:snd r:embed="rId8" name="3 Hace unos an%CC%83os.wav"/>
            </a:hlinkClick>
            <a:extLst>
              <a:ext uri="{FF2B5EF4-FFF2-40B4-BE49-F238E27FC236}">
                <a16:creationId xmlns:a16="http://schemas.microsoft.com/office/drawing/2014/main" id="{5622D942-15EB-FB43-AF54-2F28E23FCE4E}"/>
              </a:ext>
            </a:extLst>
          </p:cNvPr>
          <p:cNvSpPr/>
          <p:nvPr/>
        </p:nvSpPr>
        <p:spPr>
          <a:xfrm>
            <a:off x="255017" y="5258768"/>
            <a:ext cx="473681" cy="439866"/>
          </a:xfrm>
          <a:prstGeom prst="actionButtonBlank">
            <a:avLst/>
          </a:prstGeom>
          <a:solidFill>
            <a:schemeClr val="accent1">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ounded Rectangular Callout 54"/>
          <p:cNvSpPr/>
          <p:nvPr/>
        </p:nvSpPr>
        <p:spPr>
          <a:xfrm>
            <a:off x="949327" y="4151541"/>
            <a:ext cx="4280598" cy="443717"/>
          </a:xfrm>
          <a:prstGeom prst="wedgeRoundRectCallout">
            <a:avLst>
              <a:gd name="adj1" fmla="val -21068"/>
              <a:gd name="adj2" fmla="val 4528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Who used to study there? </a:t>
            </a:r>
          </a:p>
        </p:txBody>
      </p:sp>
      <p:sp>
        <p:nvSpPr>
          <p:cNvPr id="56" name="Rounded Rectangular Callout 55"/>
          <p:cNvSpPr/>
          <p:nvPr/>
        </p:nvSpPr>
        <p:spPr>
          <a:xfrm>
            <a:off x="949327" y="4910904"/>
            <a:ext cx="4280598" cy="443717"/>
          </a:xfrm>
          <a:prstGeom prst="wedgeRoundRectCallout">
            <a:avLst>
              <a:gd name="adj1" fmla="val -19425"/>
              <a:gd name="adj2" fmla="val 4635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Who used to work in an office? </a:t>
            </a:r>
          </a:p>
        </p:txBody>
      </p:sp>
      <p:sp>
        <p:nvSpPr>
          <p:cNvPr id="57" name="Rounded Rectangular Callout 56"/>
          <p:cNvSpPr/>
          <p:nvPr/>
        </p:nvSpPr>
        <p:spPr>
          <a:xfrm>
            <a:off x="949327" y="5654757"/>
            <a:ext cx="4280598" cy="443717"/>
          </a:xfrm>
          <a:prstGeom prst="wedgeRoundRectCallout">
            <a:avLst>
              <a:gd name="adj1" fmla="val -20833"/>
              <a:gd name="adj2" fmla="val 5148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Who used to pass by every day? </a:t>
            </a:r>
          </a:p>
        </p:txBody>
      </p:sp>
      <p:pic>
        <p:nvPicPr>
          <p:cNvPr id="61" name="Picture 2" descr="http://www.clker.com/cliparts/j/p/l/D/8/K/green-tick-md.png">
            <a:extLst>
              <a:ext uri="{FF2B5EF4-FFF2-40B4-BE49-F238E27FC236}">
                <a16:creationId xmlns:a16="http://schemas.microsoft.com/office/drawing/2014/main" id="{180CF68F-55F0-074B-A0CA-09FF7C4FC49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76877" y="256594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A91479BF-E138-5E41-A0F7-43D51A733A3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03992" y="338952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D5FCED33-CDF0-6045-A22E-E370A10B354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76869" y="413246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A44CB4BE-6721-F34A-B14F-20BFC0C67DA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76877" y="493633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B7BAF4DD-6071-8D47-A72B-60D59D1BB78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03992" y="5515242"/>
            <a:ext cx="422268" cy="44004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55017" y="3222171"/>
            <a:ext cx="11603154" cy="2902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6336" y="4779547"/>
            <a:ext cx="11603154" cy="2902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39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Saying how things make people feel</a:t>
            </a:r>
            <a:br>
              <a:rPr lang="en-GB" sz="2600" b="1" dirty="0">
                <a:solidFill>
                  <a:schemeClr val="bg1"/>
                </a:solidFill>
              </a:rPr>
            </a:br>
            <a:r>
              <a:rPr lang="en-GB" sz="2600" dirty="0">
                <a:solidFill>
                  <a:schemeClr val="bg1"/>
                </a:solidFill>
              </a:rPr>
              <a:t>Using ‘dar’ in the 3</a:t>
            </a:r>
            <a:r>
              <a:rPr lang="en-GB" sz="2600" baseline="30000" dirty="0">
                <a:solidFill>
                  <a:schemeClr val="bg1"/>
                </a:solidFill>
              </a:rPr>
              <a:t>rd</a:t>
            </a:r>
            <a:r>
              <a:rPr lang="en-GB" sz="2600" dirty="0">
                <a:solidFill>
                  <a:schemeClr val="bg1"/>
                </a:solidFill>
              </a:rPr>
              <a:t> person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8">
            <a:extLst>
              <a:ext uri="{FF2B5EF4-FFF2-40B4-BE49-F238E27FC236}">
                <a16:creationId xmlns:a16="http://schemas.microsoft.com/office/drawing/2014/main" id="{F1444583-3A19-7F42-84F4-AD7A69AED63E}"/>
              </a:ext>
            </a:extLst>
          </p:cNvPr>
          <p:cNvSpPr txBox="1"/>
          <p:nvPr/>
        </p:nvSpPr>
        <p:spPr>
          <a:xfrm>
            <a:off x="341430" y="4097592"/>
            <a:ext cx="4520855" cy="492443"/>
          </a:xfrm>
          <a:prstGeom prst="rect">
            <a:avLst/>
          </a:prstGeom>
          <a:noFill/>
        </p:spPr>
        <p:txBody>
          <a:bodyPr wrap="square" rtlCol="0">
            <a:spAutoFit/>
          </a:bodyPr>
          <a:lstStyle/>
          <a:p>
            <a:pPr lvl="0">
              <a:defRPr/>
            </a:pPr>
            <a:r>
              <a:rPr lang="en-GB" sz="2600" dirty="0">
                <a:solidFill>
                  <a:schemeClr val="accent5">
                    <a:lumMod val="50000"/>
                  </a:schemeClr>
                </a:solidFill>
                <a:latin typeface="Century Gothic" panose="020B0502020202020204" pitchFamily="34" charset="0"/>
              </a:rPr>
              <a:t>Las </a:t>
            </a:r>
            <a:r>
              <a:rPr lang="en-GB" sz="2600" dirty="0" err="1">
                <a:solidFill>
                  <a:schemeClr val="accent5">
                    <a:lumMod val="50000"/>
                  </a:schemeClr>
                </a:solidFill>
                <a:latin typeface="Century Gothic" panose="020B0502020202020204" pitchFamily="34" charset="0"/>
              </a:rPr>
              <a:t>películas</a:t>
            </a:r>
            <a:r>
              <a:rPr lang="en-GB" sz="2600" dirty="0">
                <a:solidFill>
                  <a:schemeClr val="accent5">
                    <a:lumMod val="50000"/>
                  </a:schemeClr>
                </a:solidFill>
                <a:latin typeface="Century Gothic" panose="020B0502020202020204" pitchFamily="34" charset="0"/>
              </a:rPr>
              <a:t> </a:t>
            </a:r>
            <a:r>
              <a:rPr lang="en-GB" sz="2600" b="1" dirty="0" err="1">
                <a:solidFill>
                  <a:schemeClr val="accent5">
                    <a:lumMod val="50000"/>
                  </a:schemeClr>
                </a:solidFill>
                <a:latin typeface="Century Gothic" panose="020B0502020202020204" pitchFamily="34" charset="0"/>
              </a:rPr>
              <a:t>dan</a:t>
            </a:r>
            <a:r>
              <a:rPr lang="en-GB" sz="2600" b="1" dirty="0">
                <a:solidFill>
                  <a:schemeClr val="accent5">
                    <a:lumMod val="50000"/>
                  </a:schemeClr>
                </a:solidFill>
                <a:latin typeface="Century Gothic" panose="020B0502020202020204" pitchFamily="34" charset="0"/>
              </a:rPr>
              <a:t> </a:t>
            </a:r>
            <a:r>
              <a:rPr lang="en-GB" sz="2600" b="1" dirty="0" err="1">
                <a:solidFill>
                  <a:schemeClr val="accent5">
                    <a:lumMod val="50000"/>
                  </a:schemeClr>
                </a:solidFill>
                <a:latin typeface="Century Gothic" panose="020B0502020202020204" pitchFamily="34" charset="0"/>
              </a:rPr>
              <a:t>tristeza</a:t>
            </a:r>
            <a:r>
              <a:rPr lang="en-GB" sz="2600" dirty="0">
                <a:solidFill>
                  <a:schemeClr val="accent5">
                    <a:lumMod val="50000"/>
                  </a:schemeClr>
                </a:solidFill>
                <a:latin typeface="Century Gothic" panose="020B0502020202020204" pitchFamily="34" charset="0"/>
              </a:rPr>
              <a:t>.</a:t>
            </a:r>
          </a:p>
        </p:txBody>
      </p:sp>
      <p:sp>
        <p:nvSpPr>
          <p:cNvPr id="27" name="TextBox 8">
            <a:extLst>
              <a:ext uri="{FF2B5EF4-FFF2-40B4-BE49-F238E27FC236}">
                <a16:creationId xmlns:a16="http://schemas.microsoft.com/office/drawing/2014/main" id="{239C2C22-A135-6B49-ACDA-FEA100F5337F}"/>
              </a:ext>
            </a:extLst>
          </p:cNvPr>
          <p:cNvSpPr txBox="1"/>
          <p:nvPr/>
        </p:nvSpPr>
        <p:spPr>
          <a:xfrm>
            <a:off x="4661805" y="4097591"/>
            <a:ext cx="794993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films </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are sad</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(literally, ‘the films </a:t>
            </a:r>
            <a:r>
              <a:rPr kumimoji="0" lang="en-GB" sz="26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give sadness’)</a:t>
            </a:r>
            <a:endPar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0" name="TextBox 8">
            <a:extLst>
              <a:ext uri="{FF2B5EF4-FFF2-40B4-BE49-F238E27FC236}">
                <a16:creationId xmlns:a16="http://schemas.microsoft.com/office/drawing/2014/main" id="{36521C91-6F77-9648-B041-24DA0E41E8BC}"/>
              </a:ext>
            </a:extLst>
          </p:cNvPr>
          <p:cNvSpPr txBox="1"/>
          <p:nvPr/>
        </p:nvSpPr>
        <p:spPr>
          <a:xfrm>
            <a:off x="341431" y="5244886"/>
            <a:ext cx="520302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Las </a:t>
            </a:r>
            <a:r>
              <a:rPr kumimoji="0" lang="en-GB" sz="26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películas</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me </a:t>
            </a:r>
            <a:r>
              <a:rPr kumimoji="0" lang="en-GB" sz="26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dan</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tristeza</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sp>
        <p:nvSpPr>
          <p:cNvPr id="21" name="TextBox 8">
            <a:extLst>
              <a:ext uri="{FF2B5EF4-FFF2-40B4-BE49-F238E27FC236}">
                <a16:creationId xmlns:a16="http://schemas.microsoft.com/office/drawing/2014/main" id="{64400C7A-036D-2940-8B02-40913E9A2303}"/>
              </a:ext>
            </a:extLst>
          </p:cNvPr>
          <p:cNvSpPr txBox="1"/>
          <p:nvPr/>
        </p:nvSpPr>
        <p:spPr>
          <a:xfrm>
            <a:off x="5396371" y="5291053"/>
            <a:ext cx="679562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films </a:t>
            </a:r>
            <a:r>
              <a:rPr kumimoji="0" lang="en-GB" sz="2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make me sad</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(literally, ‘the films</a:t>
            </a:r>
            <a:r>
              <a:rPr kumimoji="0" lang="en-GB" sz="26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to me </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give sadness’)</a:t>
            </a:r>
          </a:p>
        </p:txBody>
      </p:sp>
      <p:sp>
        <p:nvSpPr>
          <p:cNvPr id="17" name="TextBox 8">
            <a:extLst>
              <a:ext uri="{FF2B5EF4-FFF2-40B4-BE49-F238E27FC236}">
                <a16:creationId xmlns:a16="http://schemas.microsoft.com/office/drawing/2014/main" id="{C91EFCF8-30D7-1048-AC5F-9AF85CAB4615}"/>
              </a:ext>
            </a:extLst>
          </p:cNvPr>
          <p:cNvSpPr txBox="1"/>
          <p:nvPr/>
        </p:nvSpPr>
        <p:spPr>
          <a:xfrm>
            <a:off x="341431" y="1417919"/>
            <a:ext cx="1079113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Remember that ‘dar’ usually translates as ‘give’, but that there are some exceptions.  </a:t>
            </a:r>
          </a:p>
        </p:txBody>
      </p:sp>
      <p:sp>
        <p:nvSpPr>
          <p:cNvPr id="22" name="TextBox 8">
            <a:extLst>
              <a:ext uri="{FF2B5EF4-FFF2-40B4-BE49-F238E27FC236}">
                <a16:creationId xmlns:a16="http://schemas.microsoft.com/office/drawing/2014/main" id="{C91EFCF8-30D7-1048-AC5F-9AF85CAB4615}"/>
              </a:ext>
            </a:extLst>
          </p:cNvPr>
          <p:cNvSpPr txBox="1"/>
          <p:nvPr/>
        </p:nvSpPr>
        <p:spPr>
          <a:xfrm>
            <a:off x="341430" y="2692428"/>
            <a:ext cx="119666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For example, ‘dar’ is often used to describe </a:t>
            </a:r>
            <a:r>
              <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how something makes people feel</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Compare</a:t>
            </a:r>
            <a:r>
              <a:rPr kumimoji="0" lang="en-GB" sz="26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6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these sentences and their translations:</a:t>
            </a:r>
            <a:endPar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777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1" grpId="0"/>
      <p:bldP spid="17"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26" y="6629400"/>
            <a:ext cx="514350" cy="228600"/>
          </a:xfrm>
        </p:spPr>
        <p:txBody>
          <a:bodyPr>
            <a:normAutofit/>
          </a:bodyPr>
          <a:lstStyle/>
          <a:p>
            <a:r>
              <a:rPr lang="en-GB" sz="200" b="1" dirty="0">
                <a:solidFill>
                  <a:schemeClr val="bg1"/>
                </a:solidFill>
              </a:rPr>
              <a:t>Vocabulario</a:t>
            </a:r>
          </a:p>
        </p:txBody>
      </p:sp>
      <p:sp>
        <p:nvSpPr>
          <p:cNvPr id="10" name="TextBox 9"/>
          <p:cNvSpPr txBox="1"/>
          <p:nvPr/>
        </p:nvSpPr>
        <p:spPr>
          <a:xfrm>
            <a:off x="1679641" y="986451"/>
            <a:ext cx="3979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da pena/</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tristeza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p:cNvSpPr txBox="1"/>
          <p:nvPr/>
        </p:nvSpPr>
        <p:spPr>
          <a:xfrm>
            <a:off x="7403075" y="4978142"/>
            <a:ext cx="35884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Me da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alegría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p:cNvSpPr txBox="1"/>
          <p:nvPr/>
        </p:nvSpPr>
        <p:spPr>
          <a:xfrm>
            <a:off x="1687993" y="2377276"/>
            <a:ext cx="35956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da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ánimo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p:cNvSpPr txBox="1"/>
          <p:nvPr/>
        </p:nvSpPr>
        <p:spPr>
          <a:xfrm>
            <a:off x="7328144" y="986451"/>
            <a:ext cx="3945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da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vergüenza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13">
            <a:extLst>
              <a:ext uri="{FF2B5EF4-FFF2-40B4-BE49-F238E27FC236}">
                <a16:creationId xmlns:a16="http://schemas.microsoft.com/office/drawing/2014/main" id="{A8E9E737-46AB-4F4A-8D31-937B64EFFEFE}"/>
              </a:ext>
            </a:extLst>
          </p:cNvPr>
          <p:cNvSpPr txBox="1"/>
          <p:nvPr/>
        </p:nvSpPr>
        <p:spPr>
          <a:xfrm>
            <a:off x="1679641" y="3699453"/>
            <a:ext cx="28800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da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rabia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CuadroTexto 46">
            <a:extLst>
              <a:ext uri="{FF2B5EF4-FFF2-40B4-BE49-F238E27FC236}">
                <a16:creationId xmlns:a16="http://schemas.microsoft.com/office/drawing/2014/main" id="{200E9B59-8BD4-804B-B896-319290315A90}"/>
              </a:ext>
            </a:extLst>
          </p:cNvPr>
          <p:cNvSpPr txBox="1"/>
          <p:nvPr/>
        </p:nvSpPr>
        <p:spPr>
          <a:xfrm>
            <a:off x="1687993" y="1470666"/>
            <a:ext cx="35956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It</a:t>
            </a:r>
            <a:r>
              <a:rPr lang="es-ES" sz="2000" dirty="0">
                <a:solidFill>
                  <a:srgbClr val="4472C4">
                    <a:lumMod val="50000"/>
                  </a:srgbClr>
                </a:solidFill>
                <a:highlight>
                  <a:srgbClr val="E3EAFD"/>
                </a:highlight>
                <a:latin typeface="Century Gothic" panose="020F0302020204030204"/>
              </a:rPr>
              <a:t> </a:t>
            </a:r>
            <a:r>
              <a:rPr lang="es-ES" sz="2000" dirty="0" err="1">
                <a:solidFill>
                  <a:srgbClr val="4472C4">
                    <a:lumMod val="50000"/>
                  </a:srgbClr>
                </a:solidFill>
                <a:highlight>
                  <a:srgbClr val="E3EAFD"/>
                </a:highlight>
                <a:latin typeface="Century Gothic" panose="020F0302020204030204"/>
              </a:rPr>
              <a:t>makes</a:t>
            </a:r>
            <a:r>
              <a:rPr lang="es-ES" sz="2000" dirty="0">
                <a:solidFill>
                  <a:srgbClr val="4472C4">
                    <a:lumMod val="50000"/>
                  </a:srgbClr>
                </a:solidFill>
                <a:highlight>
                  <a:srgbClr val="E3EAFD"/>
                </a:highlight>
                <a:latin typeface="Century Gothic" panose="020F0302020204030204"/>
              </a:rPr>
              <a:t> me </a:t>
            </a:r>
            <a:r>
              <a:rPr lang="es-ES" sz="2000" dirty="0" err="1">
                <a:solidFill>
                  <a:srgbClr val="4472C4">
                    <a:lumMod val="50000"/>
                  </a:srgbClr>
                </a:solidFill>
                <a:highlight>
                  <a:srgbClr val="E3EAFD"/>
                </a:highlight>
                <a:latin typeface="Century Gothic" panose="020F0302020204030204"/>
              </a:rPr>
              <a:t>sad</a:t>
            </a:r>
            <a:r>
              <a:rPr lang="es-ES" sz="2000" dirty="0">
                <a:solidFill>
                  <a:srgbClr val="4472C4">
                    <a:lumMod val="50000"/>
                  </a:srgbClr>
                </a:solidFill>
                <a:highlight>
                  <a:srgbClr val="E3EAFD"/>
                </a:highlight>
                <a:latin typeface="Century Gothic" panose="020F0302020204030204"/>
              </a:rPr>
              <a:t> </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literally</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gives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sadness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17">
            <a:extLst>
              <a:ext uri="{FF2B5EF4-FFF2-40B4-BE49-F238E27FC236}">
                <a16:creationId xmlns:a16="http://schemas.microsoft.com/office/drawing/2014/main" id="{1F87E03D-7DBA-2544-A602-8E11C90A66BF}"/>
              </a:ext>
            </a:extLst>
          </p:cNvPr>
          <p:cNvSpPr txBox="1"/>
          <p:nvPr/>
        </p:nvSpPr>
        <p:spPr>
          <a:xfrm>
            <a:off x="1653076" y="4982731"/>
            <a:ext cx="27493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da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risa</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6" name="Imagen 5" descr="Imagen que contiene dibujo&#10;&#10;Descripción generada automáticamente">
            <a:extLst>
              <a:ext uri="{FF2B5EF4-FFF2-40B4-BE49-F238E27FC236}">
                <a16:creationId xmlns:a16="http://schemas.microsoft.com/office/drawing/2014/main" id="{312661F1-2859-6543-95B6-13C1A4E571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570" y="3600699"/>
            <a:ext cx="1195622" cy="1195622"/>
          </a:xfrm>
          <a:prstGeom prst="rect">
            <a:avLst/>
          </a:prstGeom>
        </p:spPr>
      </p:pic>
      <p:pic>
        <p:nvPicPr>
          <p:cNvPr id="9" name="Imagen 8">
            <a:extLst>
              <a:ext uri="{FF2B5EF4-FFF2-40B4-BE49-F238E27FC236}">
                <a16:creationId xmlns:a16="http://schemas.microsoft.com/office/drawing/2014/main" id="{B332F757-2160-844D-9AD8-2AE2B73765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07" y="838497"/>
            <a:ext cx="1220269" cy="1220269"/>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2C6DAE9E-EF38-D544-9B09-187135A003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8725" y="4722030"/>
            <a:ext cx="1195621" cy="1195621"/>
          </a:xfrm>
          <a:prstGeom prst="rect">
            <a:avLst/>
          </a:prstGeom>
        </p:spPr>
      </p:pic>
      <p:pic>
        <p:nvPicPr>
          <p:cNvPr id="16" name="Imagen 15">
            <a:extLst>
              <a:ext uri="{FF2B5EF4-FFF2-40B4-BE49-F238E27FC236}">
                <a16:creationId xmlns:a16="http://schemas.microsoft.com/office/drawing/2014/main" id="{7FB9A1CA-9956-1C47-8934-2BF2F050F0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9603" y="4948864"/>
            <a:ext cx="1195622" cy="1114174"/>
          </a:xfrm>
          <a:prstGeom prst="rect">
            <a:avLst/>
          </a:prstGeom>
        </p:spPr>
      </p:pic>
      <p:pic>
        <p:nvPicPr>
          <p:cNvPr id="17" name="Imagen 16">
            <a:extLst>
              <a:ext uri="{FF2B5EF4-FFF2-40B4-BE49-F238E27FC236}">
                <a16:creationId xmlns:a16="http://schemas.microsoft.com/office/drawing/2014/main" id="{07055649-809B-4045-BFD7-6B67194279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326" y="2341743"/>
            <a:ext cx="1432177" cy="1009591"/>
          </a:xfrm>
          <a:prstGeom prst="rect">
            <a:avLst/>
          </a:prstGeom>
        </p:spPr>
      </p:pic>
      <p:pic>
        <p:nvPicPr>
          <p:cNvPr id="19" name="Imagen 18">
            <a:extLst>
              <a:ext uri="{FF2B5EF4-FFF2-40B4-BE49-F238E27FC236}">
                <a16:creationId xmlns:a16="http://schemas.microsoft.com/office/drawing/2014/main" id="{8DDAF687-9462-A540-B50F-9EF59D4AC5E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6112683" y="809283"/>
            <a:ext cx="949635" cy="939905"/>
          </a:xfrm>
          <a:prstGeom prst="rect">
            <a:avLst/>
          </a:prstGeom>
        </p:spPr>
      </p:pic>
      <p:sp>
        <p:nvSpPr>
          <p:cNvPr id="24" name="CuadroTexto 23">
            <a:extLst>
              <a:ext uri="{FF2B5EF4-FFF2-40B4-BE49-F238E27FC236}">
                <a16:creationId xmlns:a16="http://schemas.microsoft.com/office/drawing/2014/main" id="{79540EAB-BC7E-2C4B-8F86-F53EE874E932}"/>
              </a:ext>
            </a:extLst>
          </p:cNvPr>
          <p:cNvSpPr txBox="1"/>
          <p:nvPr/>
        </p:nvSpPr>
        <p:spPr>
          <a:xfrm>
            <a:off x="7298110" y="1411715"/>
            <a:ext cx="52712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makes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embarassed</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OR embarrases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gives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embarrassment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CuadroTexto 24">
            <a:extLst>
              <a:ext uri="{FF2B5EF4-FFF2-40B4-BE49-F238E27FC236}">
                <a16:creationId xmlns:a16="http://schemas.microsoft.com/office/drawing/2014/main" id="{66F38B76-0971-A94E-88D7-69F1F1C989E7}"/>
              </a:ext>
            </a:extLst>
          </p:cNvPr>
          <p:cNvSpPr txBox="1"/>
          <p:nvPr/>
        </p:nvSpPr>
        <p:spPr>
          <a:xfrm>
            <a:off x="1701018" y="4180534"/>
            <a:ext cx="35956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It</a:t>
            </a:r>
            <a:r>
              <a:rPr kumimoji="0" lang="es-ES" sz="2000" b="0" i="0" u="none" strike="noStrike" kern="1200" cap="none" spc="0" normalizeH="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noProof="0" dirty="0" err="1">
                <a:ln>
                  <a:noFill/>
                </a:ln>
                <a:solidFill>
                  <a:srgbClr val="4472C4">
                    <a:lumMod val="50000"/>
                  </a:srgbClr>
                </a:solidFill>
                <a:effectLst/>
                <a:highlight>
                  <a:srgbClr val="E3EAFD"/>
                </a:highlight>
                <a:uLnTx/>
                <a:uFillTx/>
                <a:latin typeface="Century Gothic" panose="020F0302020204030204"/>
                <a:ea typeface="+mn-ea"/>
                <a:cs typeface="+mn-cs"/>
              </a:rPr>
              <a:t>makes</a:t>
            </a:r>
            <a:r>
              <a:rPr kumimoji="0" lang="es-ES" sz="2000" b="0" i="0" u="none" strike="noStrike" kern="1200" cap="none" spc="0" normalizeH="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noProof="0" dirty="0" err="1">
                <a:ln>
                  <a:noFill/>
                </a:ln>
                <a:solidFill>
                  <a:srgbClr val="4472C4">
                    <a:lumMod val="50000"/>
                  </a:srgbClr>
                </a:solidFill>
                <a:effectLst/>
                <a:highlight>
                  <a:srgbClr val="E3EAFD"/>
                </a:highlight>
                <a:uLnTx/>
                <a:uFillTx/>
                <a:latin typeface="Century Gothic" panose="020F0302020204030204"/>
                <a:ea typeface="+mn-ea"/>
                <a:cs typeface="+mn-cs"/>
              </a:rPr>
              <a:t>angry</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gives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anger</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CuadroTexto 25">
            <a:extLst>
              <a:ext uri="{FF2B5EF4-FFF2-40B4-BE49-F238E27FC236}">
                <a16:creationId xmlns:a16="http://schemas.microsoft.com/office/drawing/2014/main" id="{12F8A5B3-5341-074C-979B-6CCFA3093EC6}"/>
              </a:ext>
            </a:extLst>
          </p:cNvPr>
          <p:cNvSpPr txBox="1"/>
          <p:nvPr/>
        </p:nvSpPr>
        <p:spPr>
          <a:xfrm>
            <a:off x="1653075" y="2862418"/>
            <a:ext cx="41487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encourages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literally</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gives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encouragement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CuadroTexto 26">
            <a:extLst>
              <a:ext uri="{FF2B5EF4-FFF2-40B4-BE49-F238E27FC236}">
                <a16:creationId xmlns:a16="http://schemas.microsoft.com/office/drawing/2014/main" id="{20BCB8C0-81FD-DC45-AF71-F407924AD098}"/>
              </a:ext>
            </a:extLst>
          </p:cNvPr>
          <p:cNvSpPr txBox="1"/>
          <p:nvPr/>
        </p:nvSpPr>
        <p:spPr>
          <a:xfrm>
            <a:off x="7373042" y="5498650"/>
            <a:ext cx="47804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makes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happy</a:t>
            </a:r>
            <a:r>
              <a:rPr kumimoji="0" lang="es-ES" sz="2000" b="0" i="0" u="none" strike="noStrike" kern="1200" cap="none" spc="0" normalizeH="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gives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happiness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joy</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CuadroTexto 27">
            <a:extLst>
              <a:ext uri="{FF2B5EF4-FFF2-40B4-BE49-F238E27FC236}">
                <a16:creationId xmlns:a16="http://schemas.microsoft.com/office/drawing/2014/main" id="{AB260292-7621-BB4C-B7E7-BB61ADE77F5A}"/>
              </a:ext>
            </a:extLst>
          </p:cNvPr>
          <p:cNvSpPr txBox="1"/>
          <p:nvPr/>
        </p:nvSpPr>
        <p:spPr>
          <a:xfrm>
            <a:off x="1653076" y="5498650"/>
            <a:ext cx="41098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makes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laugh</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gives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laughter</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Imagen 6">
            <a:extLst>
              <a:ext uri="{FF2B5EF4-FFF2-40B4-BE49-F238E27FC236}">
                <a16:creationId xmlns:a16="http://schemas.microsoft.com/office/drawing/2014/main" id="{4105F5DB-5777-394A-BD3B-CEC6F17AEE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42103" y="2184512"/>
            <a:ext cx="1150247" cy="1195622"/>
          </a:xfrm>
          <a:prstGeom prst="rect">
            <a:avLst/>
          </a:prstGeom>
        </p:spPr>
      </p:pic>
      <p:pic>
        <p:nvPicPr>
          <p:cNvPr id="8" name="Imagen 7">
            <a:extLst>
              <a:ext uri="{FF2B5EF4-FFF2-40B4-BE49-F238E27FC236}">
                <a16:creationId xmlns:a16="http://schemas.microsoft.com/office/drawing/2014/main" id="{E2D3045E-8775-DC41-9D3E-E8780721B57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90026" y="3439825"/>
            <a:ext cx="1158627" cy="1165286"/>
          </a:xfrm>
          <a:prstGeom prst="rect">
            <a:avLst/>
          </a:prstGeom>
        </p:spPr>
      </p:pic>
      <p:sp>
        <p:nvSpPr>
          <p:cNvPr id="32" name="TextBox 13">
            <a:extLst>
              <a:ext uri="{FF2B5EF4-FFF2-40B4-BE49-F238E27FC236}">
                <a16:creationId xmlns:a16="http://schemas.microsoft.com/office/drawing/2014/main" id="{6C540649-7835-B34C-A952-3FA2BB0D2A08}"/>
              </a:ext>
            </a:extLst>
          </p:cNvPr>
          <p:cNvSpPr txBox="1"/>
          <p:nvPr/>
        </p:nvSpPr>
        <p:spPr>
          <a:xfrm>
            <a:off x="7336866" y="2339198"/>
            <a:ext cx="35884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da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miedo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CuadroTexto 32">
            <a:extLst>
              <a:ext uri="{FF2B5EF4-FFF2-40B4-BE49-F238E27FC236}">
                <a16:creationId xmlns:a16="http://schemas.microsoft.com/office/drawing/2014/main" id="{023E422E-20BB-9D43-A23B-C033C07433D4}"/>
              </a:ext>
            </a:extLst>
          </p:cNvPr>
          <p:cNvSpPr txBox="1"/>
          <p:nvPr/>
        </p:nvSpPr>
        <p:spPr>
          <a:xfrm>
            <a:off x="7306834" y="2820279"/>
            <a:ext cx="43442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makes</a:t>
            </a:r>
            <a:r>
              <a:rPr kumimoji="0" lang="es-ES" sz="2000" b="0" i="0" u="none" strike="noStrike" kern="1200" cap="none" spc="0" normalizeH="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noProof="0" dirty="0" err="1">
                <a:ln>
                  <a:noFill/>
                </a:ln>
                <a:solidFill>
                  <a:srgbClr val="4472C4">
                    <a:lumMod val="50000"/>
                  </a:srgbClr>
                </a:solidFill>
                <a:effectLst/>
                <a:highlight>
                  <a:srgbClr val="E3EAFD"/>
                </a:highlight>
                <a:uLnTx/>
                <a:uFillTx/>
                <a:latin typeface="Century Gothic" panose="020F0302020204030204"/>
                <a:ea typeface="+mn-ea"/>
                <a:cs typeface="+mn-cs"/>
              </a:rPr>
              <a:t>scared</a:t>
            </a:r>
            <a:r>
              <a:rPr kumimoji="0" lang="es-ES" sz="2000" b="0" i="0" u="none" strike="noStrike" kern="1200" cap="none" spc="0" normalizeH="0" noProof="0" dirty="0">
                <a:ln>
                  <a:noFill/>
                </a:ln>
                <a:solidFill>
                  <a:srgbClr val="4472C4">
                    <a:lumMod val="50000"/>
                  </a:srgbClr>
                </a:solidFill>
                <a:effectLst/>
                <a:highlight>
                  <a:srgbClr val="E3EAFD"/>
                </a:highlight>
                <a:uLnTx/>
                <a:uFillTx/>
                <a:latin typeface="Century Gothic" panose="020F0302020204030204"/>
                <a:ea typeface="+mn-ea"/>
                <a:cs typeface="+mn-cs"/>
              </a:rPr>
              <a:t> OR </a:t>
            </a:r>
            <a:r>
              <a:rPr kumimoji="0" lang="es-ES" sz="2000" b="0" i="0" u="none" strike="noStrike" kern="1200" cap="none" spc="0" normalizeH="0" noProof="0" dirty="0" err="1">
                <a:ln>
                  <a:noFill/>
                </a:ln>
                <a:solidFill>
                  <a:srgbClr val="4472C4">
                    <a:lumMod val="50000"/>
                  </a:srgbClr>
                </a:solidFill>
                <a:effectLst/>
                <a:highlight>
                  <a:srgbClr val="E3EAFD"/>
                </a:highlight>
                <a:uLnTx/>
                <a:uFillTx/>
                <a:latin typeface="Century Gothic" panose="020F0302020204030204"/>
                <a:ea typeface="+mn-ea"/>
                <a:cs typeface="+mn-cs"/>
              </a:rPr>
              <a:t>scares</a:t>
            </a:r>
            <a:r>
              <a:rPr kumimoji="0" lang="es-ES" sz="2000" b="0" i="0" u="none" strike="noStrike" kern="1200" cap="none" spc="0" normalizeH="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gives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fear</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13">
            <a:extLst>
              <a:ext uri="{FF2B5EF4-FFF2-40B4-BE49-F238E27FC236}">
                <a16:creationId xmlns:a16="http://schemas.microsoft.com/office/drawing/2014/main" id="{BF0179CF-4E46-3F47-BBB0-E2FE8BFAD9CE}"/>
              </a:ext>
            </a:extLst>
          </p:cNvPr>
          <p:cNvSpPr txBox="1"/>
          <p:nvPr/>
        </p:nvSpPr>
        <p:spPr>
          <a:xfrm>
            <a:off x="7366897" y="3590285"/>
            <a:ext cx="35884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 da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sueño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CuadroTexto 35">
            <a:extLst>
              <a:ext uri="{FF2B5EF4-FFF2-40B4-BE49-F238E27FC236}">
                <a16:creationId xmlns:a16="http://schemas.microsoft.com/office/drawing/2014/main" id="{7BE303D2-F3A4-8944-B076-76D4936CB82C}"/>
              </a:ext>
            </a:extLst>
          </p:cNvPr>
          <p:cNvSpPr txBox="1"/>
          <p:nvPr/>
        </p:nvSpPr>
        <p:spPr>
          <a:xfrm>
            <a:off x="7336866" y="4079547"/>
            <a:ext cx="48166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It</a:t>
            </a:r>
            <a:r>
              <a:rPr lang="es-ES" sz="2000" dirty="0">
                <a:solidFill>
                  <a:srgbClr val="4472C4">
                    <a:lumMod val="50000"/>
                  </a:srgbClr>
                </a:solidFill>
                <a:highlight>
                  <a:srgbClr val="E3EAFD"/>
                </a:highlight>
                <a:latin typeface="Century Gothic" panose="020F0302020204030204"/>
              </a:rPr>
              <a:t> </a:t>
            </a:r>
            <a:r>
              <a:rPr lang="es-ES" sz="2000" dirty="0" err="1">
                <a:solidFill>
                  <a:srgbClr val="4472C4">
                    <a:lumMod val="50000"/>
                  </a:srgbClr>
                </a:solidFill>
                <a:highlight>
                  <a:srgbClr val="E3EAFD"/>
                </a:highlight>
                <a:latin typeface="Century Gothic" panose="020F0302020204030204"/>
              </a:rPr>
              <a:t>makes</a:t>
            </a:r>
            <a:r>
              <a:rPr lang="es-ES" sz="2000" dirty="0">
                <a:solidFill>
                  <a:srgbClr val="4472C4">
                    <a:lumMod val="50000"/>
                  </a:srgbClr>
                </a:solidFill>
                <a:highlight>
                  <a:srgbClr val="E3EAFD"/>
                </a:highlight>
                <a:latin typeface="Century Gothic" panose="020F0302020204030204"/>
              </a:rPr>
              <a:t> me </a:t>
            </a:r>
            <a:r>
              <a:rPr lang="es-ES" sz="2000" dirty="0" err="1">
                <a:solidFill>
                  <a:srgbClr val="4472C4">
                    <a:lumMod val="50000"/>
                  </a:srgbClr>
                </a:solidFill>
                <a:highlight>
                  <a:srgbClr val="E3EAFD"/>
                </a:highlight>
                <a:latin typeface="Century Gothic" panose="020F0302020204030204"/>
              </a:rPr>
              <a:t>tired</a:t>
            </a:r>
            <a:r>
              <a:rPr lang="es-ES" sz="2000" dirty="0">
                <a:solidFill>
                  <a:srgbClr val="4472C4">
                    <a:lumMod val="50000"/>
                  </a:srgbClr>
                </a:solidFill>
                <a:highlight>
                  <a:srgbClr val="E3EAFD"/>
                </a:highlight>
                <a:latin typeface="Century Gothic" panose="020F0302020204030204"/>
              </a:rPr>
              <a:t> </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lit</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gives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 me </a:t>
            </a:r>
            <a:r>
              <a:rPr kumimoji="0" lang="es-ES" sz="2000" b="0" i="0" u="none" strike="noStrike" kern="1200" cap="none" spc="0" normalizeH="0" baseline="0" noProof="0" dirty="0" err="1">
                <a:ln>
                  <a:noFill/>
                </a:ln>
                <a:solidFill>
                  <a:srgbClr val="4472C4">
                    <a:lumMod val="50000"/>
                  </a:srgbClr>
                </a:solidFill>
                <a:effectLst/>
                <a:highlight>
                  <a:srgbClr val="E3EAFD"/>
                </a:highlight>
                <a:uLnTx/>
                <a:uFillTx/>
                <a:latin typeface="Century Gothic" panose="020F0302020204030204"/>
                <a:ea typeface="+mn-ea"/>
                <a:cs typeface="+mn-cs"/>
              </a:rPr>
              <a:t>sleepiness</a:t>
            </a:r>
            <a:r>
              <a:rPr kumimoji="0" lang="es-ES" sz="20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Rectangle 2"/>
          <p:cNvSpPr/>
          <p:nvPr/>
        </p:nvSpPr>
        <p:spPr>
          <a:xfrm>
            <a:off x="487354" y="279091"/>
            <a:ext cx="108766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Qué</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significan</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las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frases</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167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0" grpId="0"/>
      <p:bldP spid="34" grpId="0"/>
      <p:bldP spid="47" grpId="0"/>
      <p:bldP spid="24" grpId="0"/>
      <p:bldP spid="25" grpId="0"/>
      <p:bldP spid="26" grpId="0"/>
      <p:bldP spid="28" grpId="0"/>
      <p:bldP spid="32" grpId="0"/>
      <p:bldP spid="33"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07" y="103364"/>
            <a:ext cx="9911593" cy="931845"/>
          </a:xfrm>
        </p:spPr>
        <p:txBody>
          <a:bodyPr>
            <a:normAutofit/>
          </a:bodyPr>
          <a:lstStyle/>
          <a:p>
            <a:r>
              <a:rPr lang="en-GB" sz="2200" dirty="0" err="1"/>
              <a:t>Lucía</a:t>
            </a:r>
            <a:r>
              <a:rPr lang="en-GB" sz="2200" dirty="0"/>
              <a:t> </a:t>
            </a:r>
            <a:r>
              <a:rPr lang="en-GB" sz="2200" dirty="0" err="1"/>
              <a:t>tiene</a:t>
            </a:r>
            <a:r>
              <a:rPr lang="en-GB" sz="2200" dirty="0"/>
              <a:t> </a:t>
            </a:r>
            <a:r>
              <a:rPr lang="en-GB" sz="2200" dirty="0" err="1"/>
              <a:t>unas</a:t>
            </a:r>
            <a:r>
              <a:rPr lang="en-GB" sz="2200" dirty="0"/>
              <a:t> </a:t>
            </a:r>
            <a:r>
              <a:rPr lang="en-GB" sz="2200" dirty="0" err="1"/>
              <a:t>preguntas</a:t>
            </a:r>
            <a:r>
              <a:rPr lang="en-GB" sz="2200" dirty="0"/>
              <a:t> para Ana </a:t>
            </a:r>
            <a:r>
              <a:rPr lang="en-GB" sz="2200" dirty="0" err="1"/>
              <a:t>sobre</a:t>
            </a:r>
            <a:r>
              <a:rPr lang="en-GB" sz="2200" dirty="0"/>
              <a:t> </a:t>
            </a:r>
            <a:r>
              <a:rPr lang="en-GB" sz="2200" dirty="0" err="1"/>
              <a:t>su</a:t>
            </a:r>
            <a:r>
              <a:rPr lang="en-GB" sz="2200" dirty="0"/>
              <a:t> trabajo y el trabajo de Diego. Lee la </a:t>
            </a:r>
            <a:r>
              <a:rPr lang="en-GB" sz="2200" dirty="0" err="1"/>
              <a:t>conversación</a:t>
            </a:r>
            <a:r>
              <a:rPr lang="en-GB" sz="2200" dirty="0"/>
              <a:t>. ¿</a:t>
            </a:r>
            <a:r>
              <a:rPr lang="en-GB" sz="2200" dirty="0" err="1"/>
              <a:t>Qué</a:t>
            </a:r>
            <a:r>
              <a:rPr lang="en-GB" sz="2200" dirty="0"/>
              <a:t> </a:t>
            </a:r>
            <a:r>
              <a:rPr lang="en-GB" sz="2200" dirty="0" err="1"/>
              <a:t>significan</a:t>
            </a:r>
            <a:r>
              <a:rPr lang="en-GB" sz="2200" dirty="0"/>
              <a:t> las </a:t>
            </a:r>
            <a:r>
              <a:rPr lang="en-GB" sz="2200" dirty="0" err="1"/>
              <a:t>partes</a:t>
            </a:r>
            <a:r>
              <a:rPr lang="en-GB" sz="2200" dirty="0"/>
              <a:t> </a:t>
            </a:r>
            <a:r>
              <a:rPr lang="en-GB" sz="2200" dirty="0" err="1"/>
              <a:t>subrayadas</a:t>
            </a:r>
            <a:r>
              <a:rPr lang="en-GB" sz="2200"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83" y="1122128"/>
            <a:ext cx="953843" cy="953843"/>
          </a:xfrm>
          <a:prstGeom prst="rect">
            <a:avLst/>
          </a:prstGeom>
        </p:spPr>
      </p:pic>
      <p:sp>
        <p:nvSpPr>
          <p:cNvPr id="7" name="Rounded Rectangular Callout 6"/>
          <p:cNvSpPr/>
          <p:nvPr/>
        </p:nvSpPr>
        <p:spPr>
          <a:xfrm>
            <a:off x="1675143" y="1282246"/>
            <a:ext cx="4576250" cy="806974"/>
          </a:xfrm>
          <a:prstGeom prst="wedgeRoundRectCallout">
            <a:avLst>
              <a:gd name="adj1" fmla="val -59320"/>
              <a:gd name="adj2" fmla="val 1886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Cuéntame</a:t>
            </a:r>
            <a:r>
              <a:rPr lang="en-GB" sz="2000" dirty="0">
                <a:solidFill>
                  <a:schemeClr val="accent5">
                    <a:lumMod val="50000"/>
                  </a:schemeClr>
                </a:solidFill>
              </a:rPr>
              <a:t> </a:t>
            </a:r>
            <a:r>
              <a:rPr lang="en-GB" sz="2000" dirty="0" err="1">
                <a:solidFill>
                  <a:schemeClr val="accent5">
                    <a:lumMod val="50000"/>
                  </a:schemeClr>
                </a:solidFill>
              </a:rPr>
              <a:t>más</a:t>
            </a:r>
            <a:r>
              <a:rPr lang="en-GB" sz="2000" dirty="0">
                <a:solidFill>
                  <a:schemeClr val="accent5">
                    <a:lumMod val="50000"/>
                  </a:schemeClr>
                </a:solidFill>
              </a:rPr>
              <a:t> de </a:t>
            </a:r>
            <a:r>
              <a:rPr lang="en-GB" sz="2000" dirty="0" err="1">
                <a:solidFill>
                  <a:schemeClr val="accent5">
                    <a:lumMod val="50000"/>
                  </a:schemeClr>
                </a:solidFill>
              </a:rPr>
              <a:t>tu</a:t>
            </a:r>
            <a:r>
              <a:rPr lang="en-GB" sz="2000" dirty="0">
                <a:solidFill>
                  <a:schemeClr val="accent5">
                    <a:lumMod val="50000"/>
                  </a:schemeClr>
                </a:solidFill>
              </a:rPr>
              <a:t> </a:t>
            </a:r>
            <a:r>
              <a:rPr lang="en-GB" sz="2000" dirty="0" err="1">
                <a:solidFill>
                  <a:schemeClr val="accent5">
                    <a:lumMod val="50000"/>
                  </a:schemeClr>
                </a:solidFill>
              </a:rPr>
              <a:t>trabajo</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la </a:t>
            </a:r>
            <a:r>
              <a:rPr lang="en-GB" sz="2000" dirty="0" err="1">
                <a:solidFill>
                  <a:schemeClr val="accent5">
                    <a:lumMod val="50000"/>
                  </a:schemeClr>
                </a:solidFill>
              </a:rPr>
              <a:t>empresa</a:t>
            </a:r>
            <a:r>
              <a:rPr lang="en-GB" sz="2000" dirty="0">
                <a:solidFill>
                  <a:schemeClr val="accent5">
                    <a:lumMod val="50000"/>
                  </a:schemeClr>
                </a:solidFill>
              </a:rPr>
              <a:t>. </a:t>
            </a:r>
            <a:r>
              <a:rPr lang="en-GB" sz="2000" b="1" dirty="0">
                <a:solidFill>
                  <a:schemeClr val="accent5">
                    <a:lumMod val="50000"/>
                  </a:schemeClr>
                </a:solidFill>
              </a:rPr>
              <a:t>¿</a:t>
            </a:r>
            <a:r>
              <a:rPr lang="en-GB" sz="2000" b="1" dirty="0" err="1">
                <a:solidFill>
                  <a:schemeClr val="accent5">
                    <a:lumMod val="50000"/>
                  </a:schemeClr>
                </a:solidFill>
              </a:rPr>
              <a:t>Trabajabas</a:t>
            </a:r>
            <a:r>
              <a:rPr lang="en-GB" sz="2000" b="1" dirty="0">
                <a:solidFill>
                  <a:schemeClr val="accent5">
                    <a:lumMod val="50000"/>
                  </a:schemeClr>
                </a:solidFill>
              </a:rPr>
              <a:t> mucho?</a:t>
            </a:r>
          </a:p>
        </p:txBody>
      </p:sp>
      <p:sp>
        <p:nvSpPr>
          <p:cNvPr id="9" name="Rounded Rectangular Callout 8"/>
          <p:cNvSpPr/>
          <p:nvPr/>
        </p:nvSpPr>
        <p:spPr>
          <a:xfrm>
            <a:off x="6329518" y="2090285"/>
            <a:ext cx="4784507" cy="1307976"/>
          </a:xfrm>
          <a:prstGeom prst="wedgeRoundRectCallout">
            <a:avLst>
              <a:gd name="adj1" fmla="val 54087"/>
              <a:gd name="adj2" fmla="val -1006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Sí</a:t>
            </a:r>
            <a:r>
              <a:rPr lang="en-GB" sz="2000" dirty="0">
                <a:solidFill>
                  <a:schemeClr val="accent5">
                    <a:lumMod val="50000"/>
                  </a:schemeClr>
                </a:solidFill>
              </a:rPr>
              <a:t> mucho, y a veces hasta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tarde</a:t>
            </a:r>
            <a:r>
              <a:rPr lang="en-GB" sz="2000" dirty="0">
                <a:solidFill>
                  <a:schemeClr val="accent5">
                    <a:lumMod val="50000"/>
                  </a:schemeClr>
                </a:solidFill>
              </a:rPr>
              <a:t>. La </a:t>
            </a:r>
            <a:r>
              <a:rPr lang="en-GB" sz="2000" dirty="0" err="1">
                <a:solidFill>
                  <a:schemeClr val="accent5">
                    <a:lumMod val="50000"/>
                  </a:schemeClr>
                </a:solidFill>
              </a:rPr>
              <a:t>actitud</a:t>
            </a:r>
            <a:r>
              <a:rPr lang="en-GB" sz="2000" dirty="0">
                <a:solidFill>
                  <a:schemeClr val="accent5">
                    <a:lumMod val="50000"/>
                  </a:schemeClr>
                </a:solidFill>
              </a:rPr>
              <a:t> del jefe </a:t>
            </a:r>
            <a:r>
              <a:rPr lang="en-GB" sz="2000" b="1" dirty="0">
                <a:solidFill>
                  <a:schemeClr val="accent5">
                    <a:lumMod val="50000"/>
                  </a:schemeClr>
                </a:solidFill>
              </a:rPr>
              <a:t>me </a:t>
            </a:r>
            <a:r>
              <a:rPr lang="en-GB" sz="2000" b="1" dirty="0" err="1">
                <a:solidFill>
                  <a:schemeClr val="accent5">
                    <a:lumMod val="50000"/>
                  </a:schemeClr>
                </a:solidFill>
              </a:rPr>
              <a:t>daba</a:t>
            </a:r>
            <a:r>
              <a:rPr lang="en-GB" sz="2000" b="1" dirty="0">
                <a:solidFill>
                  <a:schemeClr val="accent5">
                    <a:lumMod val="50000"/>
                  </a:schemeClr>
                </a:solidFill>
              </a:rPr>
              <a:t> </a:t>
            </a:r>
            <a:r>
              <a:rPr lang="en-GB" sz="2000" b="1" dirty="0" err="1">
                <a:solidFill>
                  <a:schemeClr val="accent5">
                    <a:lumMod val="50000"/>
                  </a:schemeClr>
                </a:solidFill>
              </a:rPr>
              <a:t>rabia</a:t>
            </a:r>
            <a:r>
              <a:rPr lang="en-GB" sz="2000" dirty="0">
                <a:solidFill>
                  <a:schemeClr val="accent5">
                    <a:lumMod val="50000"/>
                  </a:schemeClr>
                </a:solidFill>
              </a:rPr>
              <a:t>, </a:t>
            </a:r>
            <a:r>
              <a:rPr lang="en-GB" sz="2000" dirty="0" err="1">
                <a:solidFill>
                  <a:schemeClr val="accent5">
                    <a:lumMod val="50000"/>
                  </a:schemeClr>
                </a:solidFill>
              </a:rPr>
              <a:t>así</a:t>
            </a:r>
            <a:r>
              <a:rPr lang="en-GB" sz="2000" dirty="0">
                <a:solidFill>
                  <a:schemeClr val="accent5">
                    <a:lumMod val="50000"/>
                  </a:schemeClr>
                </a:solidFill>
              </a:rPr>
              <a:t> que un </a:t>
            </a:r>
            <a:r>
              <a:rPr lang="en-GB" sz="2000" dirty="0" err="1">
                <a:solidFill>
                  <a:schemeClr val="accent5">
                    <a:lumMod val="50000"/>
                  </a:schemeClr>
                </a:solidFill>
              </a:rPr>
              <a:t>día</a:t>
            </a:r>
            <a:r>
              <a:rPr lang="en-GB" sz="2000" dirty="0">
                <a:solidFill>
                  <a:schemeClr val="accent5">
                    <a:lumMod val="50000"/>
                  </a:schemeClr>
                </a:solidFill>
              </a:rPr>
              <a:t> </a:t>
            </a:r>
            <a:r>
              <a:rPr lang="en-GB" sz="2000" dirty="0" err="1">
                <a:solidFill>
                  <a:schemeClr val="accent5">
                    <a:lumMod val="50000"/>
                  </a:schemeClr>
                </a:solidFill>
              </a:rPr>
              <a:t>decidí</a:t>
            </a:r>
            <a:r>
              <a:rPr lang="en-GB" sz="2000" dirty="0">
                <a:solidFill>
                  <a:schemeClr val="accent5">
                    <a:lumMod val="50000"/>
                  </a:schemeClr>
                </a:solidFill>
              </a:rPr>
              <a:t> </a:t>
            </a:r>
            <a:r>
              <a:rPr lang="en-GB" sz="2000" dirty="0" err="1">
                <a:solidFill>
                  <a:schemeClr val="accent5">
                    <a:lumMod val="50000"/>
                  </a:schemeClr>
                </a:solidFill>
              </a:rPr>
              <a:t>dejar</a:t>
            </a:r>
            <a:r>
              <a:rPr lang="en-GB" sz="2000" dirty="0">
                <a:solidFill>
                  <a:schemeClr val="accent5">
                    <a:lumMod val="50000"/>
                  </a:schemeClr>
                </a:solidFill>
              </a:rPr>
              <a:t> la </a:t>
            </a:r>
            <a:r>
              <a:rPr lang="en-GB" sz="2000" dirty="0" err="1">
                <a:solidFill>
                  <a:schemeClr val="accent5">
                    <a:lumMod val="50000"/>
                  </a:schemeClr>
                </a:solidFill>
              </a:rPr>
              <a:t>empresa</a:t>
            </a:r>
            <a:r>
              <a:rPr lang="en-GB" sz="2000" dirty="0">
                <a:solidFill>
                  <a:schemeClr val="accent5">
                    <a:lumMod val="50000"/>
                  </a:schemeClr>
                </a:solidFill>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183" y="3339764"/>
            <a:ext cx="1023296" cy="1023296"/>
          </a:xfrm>
          <a:prstGeom prst="rect">
            <a:avLst/>
          </a:prstGeom>
        </p:spPr>
      </p:pic>
      <p:sp>
        <p:nvSpPr>
          <p:cNvPr id="12" name="Rounded Rectangular Callout 11"/>
          <p:cNvSpPr/>
          <p:nvPr/>
        </p:nvSpPr>
        <p:spPr>
          <a:xfrm>
            <a:off x="1831515" y="3426682"/>
            <a:ext cx="4149622" cy="936378"/>
          </a:xfrm>
          <a:prstGeom prst="wedgeRoundRectCallout">
            <a:avLst>
              <a:gd name="adj1" fmla="val -55647"/>
              <a:gd name="adj2" fmla="val 1886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¿Y mi padre? </a:t>
            </a:r>
            <a:r>
              <a:rPr lang="en-GB" sz="2000" dirty="0" err="1">
                <a:solidFill>
                  <a:schemeClr val="accent5">
                    <a:lumMod val="50000"/>
                  </a:schemeClr>
                </a:solidFill>
              </a:rPr>
              <a:t>Siempre</a:t>
            </a:r>
            <a:r>
              <a:rPr lang="en-GB" sz="2000" dirty="0">
                <a:solidFill>
                  <a:schemeClr val="accent5">
                    <a:lumMod val="50000"/>
                  </a:schemeClr>
                </a:solidFill>
              </a:rPr>
              <a:t> dice que </a:t>
            </a:r>
            <a:r>
              <a:rPr lang="en-GB" sz="2000" dirty="0" err="1">
                <a:solidFill>
                  <a:schemeClr val="accent5">
                    <a:lumMod val="50000"/>
                  </a:schemeClr>
                </a:solidFill>
              </a:rPr>
              <a:t>trabajar</a:t>
            </a:r>
            <a:r>
              <a:rPr lang="en-GB" sz="2000" dirty="0">
                <a:solidFill>
                  <a:schemeClr val="accent5">
                    <a:lumMod val="50000"/>
                  </a:schemeClr>
                </a:solidFill>
              </a:rPr>
              <a:t> </a:t>
            </a:r>
            <a:r>
              <a:rPr lang="en-GB" sz="2000" dirty="0" err="1">
                <a:solidFill>
                  <a:schemeClr val="accent5">
                    <a:lumMod val="50000"/>
                  </a:schemeClr>
                </a:solidFill>
              </a:rPr>
              <a:t>todos</a:t>
            </a:r>
            <a:r>
              <a:rPr lang="en-GB" sz="2000" dirty="0">
                <a:solidFill>
                  <a:schemeClr val="accent5">
                    <a:lumMod val="50000"/>
                  </a:schemeClr>
                </a:solidFill>
              </a:rPr>
              <a:t> los días </a:t>
            </a:r>
            <a:r>
              <a:rPr lang="en-GB" sz="2000" b="1" dirty="0">
                <a:solidFill>
                  <a:schemeClr val="accent5">
                    <a:lumMod val="50000"/>
                  </a:schemeClr>
                </a:solidFill>
              </a:rPr>
              <a:t>le </a:t>
            </a:r>
            <a:r>
              <a:rPr lang="en-GB" sz="2000" b="1" dirty="0" err="1">
                <a:solidFill>
                  <a:schemeClr val="accent5">
                    <a:lumMod val="50000"/>
                  </a:schemeClr>
                </a:solidFill>
              </a:rPr>
              <a:t>daba</a:t>
            </a:r>
            <a:r>
              <a:rPr lang="en-GB" sz="2000" b="1" dirty="0">
                <a:solidFill>
                  <a:schemeClr val="accent5">
                    <a:lumMod val="50000"/>
                  </a:schemeClr>
                </a:solidFill>
              </a:rPr>
              <a:t> </a:t>
            </a:r>
            <a:r>
              <a:rPr lang="en-GB" sz="2000" b="1" dirty="0" err="1">
                <a:solidFill>
                  <a:schemeClr val="accent5">
                    <a:lumMod val="50000"/>
                  </a:schemeClr>
                </a:solidFill>
              </a:rPr>
              <a:t>sueño</a:t>
            </a:r>
            <a:r>
              <a:rPr lang="en-GB" sz="2000" dirty="0">
                <a:solidFill>
                  <a:schemeClr val="accent5">
                    <a:lumMod val="50000"/>
                  </a:schemeClr>
                </a:solidFill>
              </a:rPr>
              <a:t>.</a:t>
            </a:r>
          </a:p>
        </p:txBody>
      </p:sp>
      <p:sp>
        <p:nvSpPr>
          <p:cNvPr id="13" name="Rounded Rectangular Callout 12"/>
          <p:cNvSpPr/>
          <p:nvPr/>
        </p:nvSpPr>
        <p:spPr>
          <a:xfrm>
            <a:off x="6248851" y="4240435"/>
            <a:ext cx="5069692" cy="2065415"/>
          </a:xfrm>
          <a:prstGeom prst="wedgeRoundRectCallout">
            <a:avLst>
              <a:gd name="adj1" fmla="val 52637"/>
              <a:gd name="adj2" fmla="val 413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Pero no, </a:t>
            </a:r>
            <a:r>
              <a:rPr lang="en-GB" sz="2000" b="1">
                <a:solidFill>
                  <a:schemeClr val="accent5">
                    <a:lumMod val="50000"/>
                  </a:schemeClr>
                </a:solidFill>
              </a:rPr>
              <a:t>él </a:t>
            </a:r>
            <a:r>
              <a:rPr lang="en-GB" sz="2000" b="1" dirty="0">
                <a:solidFill>
                  <a:schemeClr val="accent5">
                    <a:lumMod val="50000"/>
                  </a:schemeClr>
                </a:solidFill>
              </a:rPr>
              <a:t>no </a:t>
            </a:r>
            <a:r>
              <a:rPr lang="en-GB" sz="2000" b="1" dirty="0" err="1">
                <a:solidFill>
                  <a:schemeClr val="accent5">
                    <a:lumMod val="50000"/>
                  </a:schemeClr>
                </a:solidFill>
              </a:rPr>
              <a:t>trabajaba</a:t>
            </a:r>
            <a:r>
              <a:rPr lang="en-GB" sz="2000" b="1" dirty="0">
                <a:solidFill>
                  <a:schemeClr val="accent5">
                    <a:lumMod val="50000"/>
                  </a:schemeClr>
                </a:solidFill>
              </a:rPr>
              <a:t> </a:t>
            </a:r>
            <a:r>
              <a:rPr lang="en-GB" sz="2000" b="1" dirty="0" err="1">
                <a:solidFill>
                  <a:schemeClr val="accent5">
                    <a:lumMod val="50000"/>
                  </a:schemeClr>
                </a:solidFill>
              </a:rPr>
              <a:t>tanto</a:t>
            </a:r>
            <a:r>
              <a:rPr lang="en-GB" sz="2000">
                <a:solidFill>
                  <a:schemeClr val="accent5">
                    <a:lumMod val="50000"/>
                  </a:schemeClr>
                </a:solidFill>
              </a:rPr>
              <a:t>.  </a:t>
            </a:r>
            <a:r>
              <a:rPr lang="en-GB" sz="2000" b="1">
                <a:solidFill>
                  <a:schemeClr val="accent5">
                    <a:lumMod val="50000"/>
                  </a:schemeClr>
                </a:solidFill>
              </a:rPr>
              <a:t>Estaba </a:t>
            </a:r>
            <a:r>
              <a:rPr lang="en-GB" sz="2000" b="1" dirty="0" err="1">
                <a:solidFill>
                  <a:schemeClr val="accent5">
                    <a:lumMod val="50000"/>
                  </a:schemeClr>
                </a:solidFill>
              </a:rPr>
              <a:t>en</a:t>
            </a:r>
            <a:r>
              <a:rPr lang="en-GB" sz="2000" b="1" dirty="0">
                <a:solidFill>
                  <a:schemeClr val="accent5">
                    <a:lumMod val="50000"/>
                  </a:schemeClr>
                </a:solidFill>
              </a:rPr>
              <a:t> el trabajo solo por las </a:t>
            </a:r>
            <a:r>
              <a:rPr lang="en-GB" sz="2000" b="1" dirty="0" err="1">
                <a:solidFill>
                  <a:schemeClr val="accent5">
                    <a:lumMod val="50000"/>
                  </a:schemeClr>
                </a:solidFill>
              </a:rPr>
              <a:t>tardes</a:t>
            </a:r>
            <a:r>
              <a:rPr lang="en-GB" sz="2000" dirty="0">
                <a:solidFill>
                  <a:schemeClr val="accent5">
                    <a:lumMod val="50000"/>
                  </a:schemeClr>
                </a:solidFill>
              </a:rPr>
              <a:t>.  La </a:t>
            </a:r>
            <a:r>
              <a:rPr lang="en-GB" sz="2000" dirty="0" err="1">
                <a:solidFill>
                  <a:schemeClr val="accent5">
                    <a:lumMod val="50000"/>
                  </a:schemeClr>
                </a:solidFill>
              </a:rPr>
              <a:t>verdad</a:t>
            </a:r>
            <a:r>
              <a:rPr lang="en-GB" sz="2000" dirty="0">
                <a:solidFill>
                  <a:schemeClr val="accent5">
                    <a:lumMod val="50000"/>
                  </a:schemeClr>
                </a:solidFill>
              </a:rPr>
              <a:t> es que el trabajo le </a:t>
            </a:r>
            <a:r>
              <a:rPr lang="en-GB" sz="2000" dirty="0" err="1">
                <a:solidFill>
                  <a:schemeClr val="accent5">
                    <a:lumMod val="50000"/>
                  </a:schemeClr>
                </a:solidFill>
              </a:rPr>
              <a:t>daba</a:t>
            </a:r>
            <a:r>
              <a:rPr lang="en-GB" sz="2000" dirty="0">
                <a:solidFill>
                  <a:schemeClr val="accent5">
                    <a:lumMod val="50000"/>
                  </a:schemeClr>
                </a:solidFill>
              </a:rPr>
              <a:t> </a:t>
            </a:r>
            <a:r>
              <a:rPr lang="en-GB" sz="2000" dirty="0" err="1">
                <a:solidFill>
                  <a:schemeClr val="accent5">
                    <a:lumMod val="50000"/>
                  </a:schemeClr>
                </a:solidFill>
              </a:rPr>
              <a:t>alegría</a:t>
            </a:r>
            <a:r>
              <a:rPr lang="en-GB" sz="2000" dirty="0">
                <a:solidFill>
                  <a:schemeClr val="accent5">
                    <a:lumMod val="50000"/>
                  </a:schemeClr>
                </a:solidFill>
              </a:rPr>
              <a:t> </a:t>
            </a:r>
            <a:r>
              <a:rPr lang="en-GB" sz="2000" dirty="0" err="1">
                <a:solidFill>
                  <a:schemeClr val="accent5">
                    <a:lumMod val="50000"/>
                  </a:schemeClr>
                </a:solidFill>
              </a:rPr>
              <a:t>porque</a:t>
            </a:r>
            <a:r>
              <a:rPr lang="en-GB" sz="2000" dirty="0">
                <a:solidFill>
                  <a:schemeClr val="accent5">
                    <a:lumMod val="50000"/>
                  </a:schemeClr>
                </a:solidFill>
              </a:rPr>
              <a:t> </a:t>
            </a:r>
            <a:r>
              <a:rPr lang="en-GB" sz="2000" dirty="0" err="1">
                <a:solidFill>
                  <a:schemeClr val="accent5">
                    <a:lumMod val="50000"/>
                  </a:schemeClr>
                </a:solidFill>
              </a:rPr>
              <a:t>pasaba</a:t>
            </a:r>
            <a:r>
              <a:rPr lang="en-GB" sz="2000" dirty="0">
                <a:solidFill>
                  <a:schemeClr val="accent5">
                    <a:lumMod val="50000"/>
                  </a:schemeClr>
                </a:solidFill>
              </a:rPr>
              <a:t> </a:t>
            </a:r>
            <a:r>
              <a:rPr lang="en-GB" sz="2000" dirty="0" err="1">
                <a:solidFill>
                  <a:schemeClr val="accent5">
                    <a:lumMod val="50000"/>
                  </a:schemeClr>
                </a:solidFill>
              </a:rPr>
              <a:t>tiempo</a:t>
            </a:r>
            <a:r>
              <a:rPr lang="en-GB" sz="2000" dirty="0">
                <a:solidFill>
                  <a:schemeClr val="accent5">
                    <a:lumMod val="50000"/>
                  </a:schemeClr>
                </a:solidFill>
              </a:rPr>
              <a:t> con un amigo que le </a:t>
            </a:r>
            <a:r>
              <a:rPr lang="en-GB" sz="2000" dirty="0" err="1">
                <a:solidFill>
                  <a:schemeClr val="accent5">
                    <a:lumMod val="50000"/>
                  </a:schemeClr>
                </a:solidFill>
              </a:rPr>
              <a:t>daba</a:t>
            </a:r>
            <a:r>
              <a:rPr lang="en-GB" sz="2000" dirty="0">
                <a:solidFill>
                  <a:schemeClr val="accent5">
                    <a:lumMod val="50000"/>
                  </a:schemeClr>
                </a:solidFill>
              </a:rPr>
              <a:t> </a:t>
            </a:r>
            <a:r>
              <a:rPr lang="en-GB" sz="2000" dirty="0" err="1">
                <a:solidFill>
                  <a:schemeClr val="accent5">
                    <a:lumMod val="50000"/>
                  </a:schemeClr>
                </a:solidFill>
              </a:rPr>
              <a:t>risa</a:t>
            </a:r>
            <a:r>
              <a:rPr lang="en-GB" sz="2000" dirty="0">
                <a:solidFill>
                  <a:schemeClr val="accent5">
                    <a:lumMod val="50000"/>
                  </a:schemeClr>
                </a:solidFill>
              </a:rPr>
              <a:t>.</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8543" y="2176139"/>
            <a:ext cx="789681" cy="789681"/>
          </a:xfrm>
          <a:prstGeom prst="rect">
            <a:avLst/>
          </a:prstGeom>
        </p:spPr>
      </p:pic>
      <p:sp>
        <p:nvSpPr>
          <p:cNvPr id="14" name="TextBox 13">
            <a:extLst>
              <a:ext uri="{FF2B5EF4-FFF2-40B4-BE49-F238E27FC236}">
                <a16:creationId xmlns:a16="http://schemas.microsoft.com/office/drawing/2014/main" id="{60761800-609D-584D-ABF2-36EABBA20D4C}"/>
              </a:ext>
            </a:extLst>
          </p:cNvPr>
          <p:cNvSpPr txBox="1"/>
          <p:nvPr/>
        </p:nvSpPr>
        <p:spPr>
          <a:xfrm>
            <a:off x="6329517" y="1315255"/>
            <a:ext cx="5598626" cy="707886"/>
          </a:xfrm>
          <a:prstGeom prst="rect">
            <a:avLst/>
          </a:prstGeom>
          <a:solidFill>
            <a:schemeClr val="accent6">
              <a:lumMod val="20000"/>
              <a:lumOff val="80000"/>
            </a:schemeClr>
          </a:solidFill>
        </p:spPr>
        <p:txBody>
          <a:bodyPr wrap="square" rtlCol="0">
            <a:spAutoFit/>
          </a:bodyPr>
          <a:lstStyle/>
          <a:p>
            <a:pPr algn="l"/>
            <a:r>
              <a:rPr lang="en-GB" sz="2000" dirty="0">
                <a:solidFill>
                  <a:schemeClr val="accent5">
                    <a:lumMod val="50000"/>
                  </a:schemeClr>
                </a:solidFill>
              </a:rPr>
              <a:t>Tell me more about your work at the company.(1) _____________________a lot?</a:t>
            </a:r>
          </a:p>
        </p:txBody>
      </p:sp>
      <p:sp>
        <p:nvSpPr>
          <p:cNvPr id="17" name="TextBox 16">
            <a:extLst>
              <a:ext uri="{FF2B5EF4-FFF2-40B4-BE49-F238E27FC236}">
                <a16:creationId xmlns:a16="http://schemas.microsoft.com/office/drawing/2014/main" id="{F9A00094-C5E2-F541-8C7D-43FB394CD1BD}"/>
              </a:ext>
            </a:extLst>
          </p:cNvPr>
          <p:cNvSpPr txBox="1"/>
          <p:nvPr/>
        </p:nvSpPr>
        <p:spPr>
          <a:xfrm>
            <a:off x="464307" y="2176139"/>
            <a:ext cx="5787086" cy="1015663"/>
          </a:xfrm>
          <a:prstGeom prst="rect">
            <a:avLst/>
          </a:prstGeom>
          <a:solidFill>
            <a:schemeClr val="accent6">
              <a:lumMod val="20000"/>
              <a:lumOff val="80000"/>
            </a:schemeClr>
          </a:solidFill>
        </p:spPr>
        <p:txBody>
          <a:bodyPr wrap="square" rtlCol="0">
            <a:spAutoFit/>
          </a:bodyPr>
          <a:lstStyle/>
          <a:p>
            <a:pPr algn="l"/>
            <a:r>
              <a:rPr lang="en-GB" sz="2000" dirty="0">
                <a:solidFill>
                  <a:schemeClr val="accent5">
                    <a:lumMod val="50000"/>
                  </a:schemeClr>
                </a:solidFill>
              </a:rPr>
              <a:t>Yes, a lot, and sometimes until very late.  The boss’s attitude (2) ________________________, so one day I decided to leave the company.</a:t>
            </a:r>
          </a:p>
        </p:txBody>
      </p:sp>
      <p:sp>
        <p:nvSpPr>
          <p:cNvPr id="16" name="TextBox 15">
            <a:extLst>
              <a:ext uri="{FF2B5EF4-FFF2-40B4-BE49-F238E27FC236}">
                <a16:creationId xmlns:a16="http://schemas.microsoft.com/office/drawing/2014/main" id="{E1FF54F1-7AF6-D84E-8A09-939ACA81ED24}"/>
              </a:ext>
            </a:extLst>
          </p:cNvPr>
          <p:cNvSpPr txBox="1"/>
          <p:nvPr/>
        </p:nvSpPr>
        <p:spPr>
          <a:xfrm>
            <a:off x="464307" y="4533173"/>
            <a:ext cx="5633266" cy="1631216"/>
          </a:xfrm>
          <a:prstGeom prst="rect">
            <a:avLst/>
          </a:prstGeom>
          <a:solidFill>
            <a:schemeClr val="accent6">
              <a:lumMod val="20000"/>
              <a:lumOff val="80000"/>
            </a:schemeClr>
          </a:solidFill>
        </p:spPr>
        <p:txBody>
          <a:bodyPr wrap="square" rtlCol="0">
            <a:spAutoFit/>
          </a:bodyPr>
          <a:lstStyle/>
          <a:p>
            <a:pPr algn="l"/>
            <a:r>
              <a:rPr lang="en-GB" sz="2000" dirty="0">
                <a:solidFill>
                  <a:schemeClr val="accent5">
                    <a:lumMod val="50000"/>
                  </a:schemeClr>
                </a:solidFill>
              </a:rPr>
              <a:t>But no, (4) ________________________________.  He (5) ___________________________________.  The truth is that the job made him happy because he spent time with a friend who made him laugh.</a:t>
            </a:r>
          </a:p>
        </p:txBody>
      </p:sp>
      <p:pic>
        <p:nvPicPr>
          <p:cNvPr id="18" name="Picture 17">
            <a:extLst>
              <a:ext uri="{FF2B5EF4-FFF2-40B4-BE49-F238E27FC236}">
                <a16:creationId xmlns:a16="http://schemas.microsoft.com/office/drawing/2014/main" id="{C39C27F9-F3ED-A342-830D-1613FB7C26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9000" y="4672876"/>
            <a:ext cx="775657" cy="775657"/>
          </a:xfrm>
          <a:prstGeom prst="rect">
            <a:avLst/>
          </a:prstGeom>
        </p:spPr>
      </p:pic>
      <p:sp>
        <p:nvSpPr>
          <p:cNvPr id="19" name="TextBox 18">
            <a:extLst>
              <a:ext uri="{FF2B5EF4-FFF2-40B4-BE49-F238E27FC236}">
                <a16:creationId xmlns:a16="http://schemas.microsoft.com/office/drawing/2014/main" id="{B54A7913-1E77-3C49-B278-9E7EDEBB7220}"/>
              </a:ext>
            </a:extLst>
          </p:cNvPr>
          <p:cNvSpPr txBox="1"/>
          <p:nvPr/>
        </p:nvSpPr>
        <p:spPr>
          <a:xfrm>
            <a:off x="6329517" y="3465405"/>
            <a:ext cx="5778707" cy="707886"/>
          </a:xfrm>
          <a:prstGeom prst="rect">
            <a:avLst/>
          </a:prstGeom>
          <a:solidFill>
            <a:schemeClr val="accent6">
              <a:lumMod val="20000"/>
              <a:lumOff val="80000"/>
            </a:schemeClr>
          </a:solidFill>
        </p:spPr>
        <p:txBody>
          <a:bodyPr wrap="square" rtlCol="0">
            <a:spAutoFit/>
          </a:bodyPr>
          <a:lstStyle/>
          <a:p>
            <a:pPr algn="l"/>
            <a:r>
              <a:rPr lang="en-GB" sz="2000" dirty="0">
                <a:solidFill>
                  <a:schemeClr val="accent5">
                    <a:lumMod val="50000"/>
                  </a:schemeClr>
                </a:solidFill>
              </a:rPr>
              <a:t>And my Dad?  He always says that working every day (3)_____________________________</a:t>
            </a:r>
          </a:p>
        </p:txBody>
      </p:sp>
      <p:sp>
        <p:nvSpPr>
          <p:cNvPr id="20" name="Rectangle 19">
            <a:extLst>
              <a:ext uri="{FF2B5EF4-FFF2-40B4-BE49-F238E27FC236}">
                <a16:creationId xmlns:a16="http://schemas.microsoft.com/office/drawing/2014/main" id="{21B56FDE-EC4D-874A-8E23-B692F5316924}"/>
              </a:ext>
            </a:extLst>
          </p:cNvPr>
          <p:cNvSpPr/>
          <p:nvPr/>
        </p:nvSpPr>
        <p:spPr>
          <a:xfrm>
            <a:off x="2744353" y="2446862"/>
            <a:ext cx="3236784" cy="400110"/>
          </a:xfrm>
          <a:prstGeom prst="rect">
            <a:avLst/>
          </a:prstGeom>
        </p:spPr>
        <p:txBody>
          <a:bodyPr wrap="none">
            <a:spAutoFit/>
          </a:bodyPr>
          <a:lstStyle/>
          <a:p>
            <a:r>
              <a:rPr lang="en-GB" sz="2000" b="1" dirty="0">
                <a:solidFill>
                  <a:schemeClr val="accent5">
                    <a:lumMod val="50000"/>
                  </a:schemeClr>
                </a:solidFill>
              </a:rPr>
              <a:t>used to make me angry </a:t>
            </a:r>
          </a:p>
        </p:txBody>
      </p:sp>
      <p:sp>
        <p:nvSpPr>
          <p:cNvPr id="22" name="Rectangle 21">
            <a:extLst>
              <a:ext uri="{FF2B5EF4-FFF2-40B4-BE49-F238E27FC236}">
                <a16:creationId xmlns:a16="http://schemas.microsoft.com/office/drawing/2014/main" id="{D1424A65-A8E5-9C4E-A3FC-8B474EC0A8D3}"/>
              </a:ext>
            </a:extLst>
          </p:cNvPr>
          <p:cNvSpPr/>
          <p:nvPr/>
        </p:nvSpPr>
        <p:spPr>
          <a:xfrm>
            <a:off x="8025891" y="3749195"/>
            <a:ext cx="4198585" cy="400110"/>
          </a:xfrm>
          <a:prstGeom prst="rect">
            <a:avLst/>
          </a:prstGeom>
        </p:spPr>
        <p:txBody>
          <a:bodyPr wrap="none">
            <a:spAutoFit/>
          </a:bodyPr>
          <a:lstStyle/>
          <a:p>
            <a:r>
              <a:rPr lang="en-GB" sz="2000" b="1" dirty="0">
                <a:solidFill>
                  <a:schemeClr val="accent5">
                    <a:lumMod val="50000"/>
                  </a:schemeClr>
                </a:solidFill>
              </a:rPr>
              <a:t>used to make him tired / sleepy.</a:t>
            </a:r>
          </a:p>
        </p:txBody>
      </p:sp>
      <p:sp>
        <p:nvSpPr>
          <p:cNvPr id="25" name="Rectangle 24">
            <a:extLst>
              <a:ext uri="{FF2B5EF4-FFF2-40B4-BE49-F238E27FC236}">
                <a16:creationId xmlns:a16="http://schemas.microsoft.com/office/drawing/2014/main" id="{93DF9A38-DC84-3D43-9B1A-4924A6BE86AD}"/>
              </a:ext>
            </a:extLst>
          </p:cNvPr>
          <p:cNvSpPr/>
          <p:nvPr/>
        </p:nvSpPr>
        <p:spPr>
          <a:xfrm>
            <a:off x="7942723" y="1597898"/>
            <a:ext cx="2786340" cy="400110"/>
          </a:xfrm>
          <a:prstGeom prst="rect">
            <a:avLst/>
          </a:prstGeom>
        </p:spPr>
        <p:txBody>
          <a:bodyPr wrap="none">
            <a:spAutoFit/>
          </a:bodyPr>
          <a:lstStyle/>
          <a:p>
            <a:r>
              <a:rPr lang="en-GB" sz="2000" b="1" dirty="0">
                <a:solidFill>
                  <a:schemeClr val="accent5">
                    <a:lumMod val="50000"/>
                  </a:schemeClr>
                </a:solidFill>
              </a:rPr>
              <a:t>Did you used to work</a:t>
            </a:r>
          </a:p>
        </p:txBody>
      </p:sp>
      <p:sp>
        <p:nvSpPr>
          <p:cNvPr id="3" name="Rectangle 2"/>
          <p:cNvSpPr/>
          <p:nvPr/>
        </p:nvSpPr>
        <p:spPr>
          <a:xfrm>
            <a:off x="1882932" y="4504137"/>
            <a:ext cx="3919663" cy="400110"/>
          </a:xfrm>
          <a:prstGeom prst="rect">
            <a:avLst/>
          </a:prstGeom>
        </p:spPr>
        <p:txBody>
          <a:bodyPr wrap="none">
            <a:spAutoFit/>
          </a:bodyPr>
          <a:lstStyle/>
          <a:p>
            <a:r>
              <a:rPr lang="en-GB" sz="2000" b="1" dirty="0">
                <a:solidFill>
                  <a:schemeClr val="accent5">
                    <a:lumMod val="50000"/>
                  </a:schemeClr>
                </a:solidFill>
              </a:rPr>
              <a:t>he didn’t use to work so much</a:t>
            </a:r>
            <a:endParaRPr lang="en-GB" sz="2000" b="1" dirty="0"/>
          </a:p>
        </p:txBody>
      </p:sp>
      <p:sp>
        <p:nvSpPr>
          <p:cNvPr id="4" name="Rectangle 3"/>
          <p:cNvSpPr/>
          <p:nvPr/>
        </p:nvSpPr>
        <p:spPr>
          <a:xfrm>
            <a:off x="1340026" y="4819173"/>
            <a:ext cx="4411785" cy="400110"/>
          </a:xfrm>
          <a:prstGeom prst="rect">
            <a:avLst/>
          </a:prstGeom>
        </p:spPr>
        <p:txBody>
          <a:bodyPr wrap="none">
            <a:spAutoFit/>
          </a:bodyPr>
          <a:lstStyle/>
          <a:p>
            <a:r>
              <a:rPr lang="en-GB" sz="2000" b="1" dirty="0">
                <a:solidFill>
                  <a:schemeClr val="accent5">
                    <a:lumMod val="50000"/>
                  </a:schemeClr>
                </a:solidFill>
              </a:rPr>
              <a:t>was only at work in the afternoons</a:t>
            </a:r>
            <a:endParaRPr lang="en-GB" sz="2000" b="1" dirty="0"/>
          </a:p>
        </p:txBody>
      </p:sp>
    </p:spTree>
    <p:extLst>
      <p:ext uri="{BB962C8B-B14F-4D97-AF65-F5344CB8AC3E}">
        <p14:creationId xmlns:p14="http://schemas.microsoft.com/office/powerpoint/2010/main" val="311073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079" y="371154"/>
            <a:ext cx="10515600" cy="510481"/>
          </a:xfrm>
        </p:spPr>
        <p:txBody>
          <a:bodyPr>
            <a:normAutofit/>
          </a:bodyPr>
          <a:lstStyle/>
          <a:p>
            <a:r>
              <a:rPr lang="en-GB" sz="2200" dirty="0" err="1"/>
              <a:t>Ahora</a:t>
            </a:r>
            <a:r>
              <a:rPr lang="en-GB" sz="2200" dirty="0"/>
              <a:t> </a:t>
            </a:r>
            <a:r>
              <a:rPr lang="en-GB" sz="2200" dirty="0" err="1"/>
              <a:t>intenta</a:t>
            </a:r>
            <a:r>
              <a:rPr lang="en-GB" sz="2200" dirty="0"/>
              <a:t> </a:t>
            </a:r>
            <a:r>
              <a:rPr lang="en-GB" sz="2200" dirty="0" err="1"/>
              <a:t>completar</a:t>
            </a:r>
            <a:r>
              <a:rPr lang="en-GB" sz="2200" dirty="0"/>
              <a:t> </a:t>
            </a:r>
            <a:r>
              <a:rPr lang="en-GB" sz="2200" dirty="0" err="1"/>
              <a:t>estos</a:t>
            </a:r>
            <a:r>
              <a:rPr lang="en-GB" sz="2200" dirty="0"/>
              <a:t> mini-</a:t>
            </a:r>
            <a:r>
              <a:rPr lang="en-GB" sz="2200" dirty="0" err="1"/>
              <a:t>diálogos</a:t>
            </a:r>
            <a:r>
              <a:rPr lang="en-GB" sz="2200" dirty="0"/>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8" y="1218356"/>
            <a:ext cx="908101" cy="908101"/>
          </a:xfrm>
          <a:prstGeom prst="rect">
            <a:avLst/>
          </a:prstGeom>
        </p:spPr>
      </p:pic>
      <p:sp>
        <p:nvSpPr>
          <p:cNvPr id="6" name="Rounded Rectangular Callout 5"/>
          <p:cNvSpPr/>
          <p:nvPr/>
        </p:nvSpPr>
        <p:spPr>
          <a:xfrm>
            <a:off x="1243180" y="1206410"/>
            <a:ext cx="4764383" cy="464498"/>
          </a:xfrm>
          <a:prstGeom prst="wedgeRoundRectCallout">
            <a:avLst>
              <a:gd name="adj1" fmla="val -57847"/>
              <a:gd name="adj2" fmla="val 5383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5">
                    <a:lumMod val="50000"/>
                  </a:schemeClr>
                </a:solidFill>
              </a:rPr>
              <a:t>Did </a:t>
            </a:r>
            <a:r>
              <a:rPr lang="en-GB" sz="2000" b="1" dirty="0">
                <a:solidFill>
                  <a:schemeClr val="accent5">
                    <a:lumMod val="50000"/>
                  </a:schemeClr>
                </a:solidFill>
              </a:rPr>
              <a:t>you use to work </a:t>
            </a:r>
            <a:r>
              <a:rPr lang="en-GB" sz="2000" dirty="0">
                <a:solidFill>
                  <a:schemeClr val="accent5">
                    <a:lumMod val="50000"/>
                  </a:schemeClr>
                </a:solidFill>
              </a:rPr>
              <a:t>in an office? </a:t>
            </a:r>
          </a:p>
        </p:txBody>
      </p:sp>
      <p:sp>
        <p:nvSpPr>
          <p:cNvPr id="7" name="Rounded Rectangular Callout 6"/>
          <p:cNvSpPr/>
          <p:nvPr/>
        </p:nvSpPr>
        <p:spPr>
          <a:xfrm>
            <a:off x="6268763" y="1717381"/>
            <a:ext cx="4917332" cy="1196389"/>
          </a:xfrm>
          <a:prstGeom prst="wedgeRoundRectCallout">
            <a:avLst>
              <a:gd name="adj1" fmla="val 54087"/>
              <a:gd name="adj2" fmla="val -1006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Yes, </a:t>
            </a:r>
            <a:r>
              <a:rPr lang="en-GB" sz="2000">
                <a:solidFill>
                  <a:schemeClr val="accent5">
                    <a:lumMod val="50000"/>
                  </a:schemeClr>
                </a:solidFill>
              </a:rPr>
              <a:t>but</a:t>
            </a:r>
            <a:r>
              <a:rPr lang="en-GB" sz="2000" b="1">
                <a:solidFill>
                  <a:schemeClr val="accent5">
                    <a:lumMod val="50000"/>
                  </a:schemeClr>
                </a:solidFill>
              </a:rPr>
              <a:t> I </a:t>
            </a:r>
            <a:r>
              <a:rPr lang="en-GB" sz="2000" b="1" dirty="0">
                <a:solidFill>
                  <a:schemeClr val="accent5">
                    <a:lumMod val="50000"/>
                  </a:schemeClr>
                </a:solidFill>
              </a:rPr>
              <a:t>used to hate the boss (f)</a:t>
            </a:r>
            <a:r>
              <a:rPr lang="en-GB" sz="2000" dirty="0">
                <a:solidFill>
                  <a:schemeClr val="accent5">
                    <a:lumMod val="50000"/>
                  </a:schemeClr>
                </a:solidFill>
              </a:rPr>
              <a:t>. She was scary.  However</a:t>
            </a:r>
            <a:r>
              <a:rPr lang="en-GB" sz="2000">
                <a:solidFill>
                  <a:schemeClr val="accent5">
                    <a:lumMod val="50000"/>
                  </a:schemeClr>
                </a:solidFill>
              </a:rPr>
              <a:t>, </a:t>
            </a:r>
            <a:r>
              <a:rPr lang="en-GB" sz="2000" b="1">
                <a:solidFill>
                  <a:schemeClr val="accent5">
                    <a:lumMod val="50000"/>
                  </a:schemeClr>
                </a:solidFill>
              </a:rPr>
              <a:t>your </a:t>
            </a:r>
            <a:r>
              <a:rPr lang="en-GB" sz="2000" b="1" dirty="0">
                <a:solidFill>
                  <a:schemeClr val="accent5">
                    <a:lumMod val="50000"/>
                  </a:schemeClr>
                </a:solidFill>
              </a:rPr>
              <a:t>Dad used to help me and (used to) give me encouragement.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2835" y="2117949"/>
            <a:ext cx="829845" cy="82984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23943"/>
            <a:ext cx="842848" cy="842848"/>
          </a:xfrm>
          <a:prstGeom prst="rect">
            <a:avLst/>
          </a:prstGeom>
        </p:spPr>
      </p:pic>
      <p:sp>
        <p:nvSpPr>
          <p:cNvPr id="11" name="Rounded Rectangular Callout 10"/>
          <p:cNvSpPr/>
          <p:nvPr/>
        </p:nvSpPr>
        <p:spPr>
          <a:xfrm>
            <a:off x="1234842" y="3019271"/>
            <a:ext cx="4939520" cy="947520"/>
          </a:xfrm>
          <a:prstGeom prst="wedgeRoundRectCallout">
            <a:avLst>
              <a:gd name="adj1" fmla="val -58436"/>
              <a:gd name="adj2" fmla="val 5050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Mmm</a:t>
            </a:r>
            <a:r>
              <a:rPr lang="en-GB" sz="2000" dirty="0">
                <a:solidFill>
                  <a:schemeClr val="accent5">
                    <a:lumMod val="50000"/>
                  </a:schemeClr>
                </a:solidFill>
              </a:rPr>
              <a:t>... I understand. How were you after leaving the company? Didn’t the situation make you sad?  </a:t>
            </a:r>
          </a:p>
        </p:txBody>
      </p:sp>
      <p:sp>
        <p:nvSpPr>
          <p:cNvPr id="12" name="TextBox 11"/>
          <p:cNvSpPr txBox="1"/>
          <p:nvPr/>
        </p:nvSpPr>
        <p:spPr>
          <a:xfrm>
            <a:off x="6462248" y="1191783"/>
            <a:ext cx="4478799" cy="400110"/>
          </a:xfrm>
          <a:prstGeom prst="rect">
            <a:avLst/>
          </a:prstGeom>
          <a:solidFill>
            <a:schemeClr val="accent4">
              <a:lumMod val="20000"/>
              <a:lumOff val="80000"/>
            </a:schemeClr>
          </a:solidFill>
        </p:spPr>
        <p:txBody>
          <a:bodyPr wrap="square" rtlCol="0">
            <a:spAutoFit/>
          </a:bodyPr>
          <a:lstStyle/>
          <a:p>
            <a:pPr algn="l"/>
            <a:r>
              <a:rPr lang="en-GB" sz="2000" b="1" dirty="0">
                <a:solidFill>
                  <a:schemeClr val="accent5">
                    <a:lumMod val="50000"/>
                  </a:schemeClr>
                </a:solidFill>
              </a:rPr>
              <a:t>(1)</a:t>
            </a:r>
            <a:r>
              <a:rPr lang="en-GB" sz="2000" dirty="0">
                <a:solidFill>
                  <a:schemeClr val="accent5">
                    <a:lumMod val="50000"/>
                  </a:schemeClr>
                </a:solidFill>
              </a:rPr>
              <a:t> ¿____________ </a:t>
            </a:r>
            <a:r>
              <a:rPr lang="en-GB" sz="2000" dirty="0" err="1">
                <a:solidFill>
                  <a:schemeClr val="accent5">
                    <a:lumMod val="50000"/>
                  </a:schemeClr>
                </a:solidFill>
              </a:rPr>
              <a:t>en</a:t>
            </a:r>
            <a:r>
              <a:rPr lang="en-GB" sz="2000" dirty="0">
                <a:solidFill>
                  <a:schemeClr val="accent5">
                    <a:lumMod val="50000"/>
                  </a:schemeClr>
                </a:solidFill>
              </a:rPr>
              <a:t> una oficina?</a:t>
            </a:r>
          </a:p>
        </p:txBody>
      </p:sp>
      <p:sp>
        <p:nvSpPr>
          <p:cNvPr id="13" name="TextBox 12"/>
          <p:cNvSpPr txBox="1"/>
          <p:nvPr/>
        </p:nvSpPr>
        <p:spPr>
          <a:xfrm>
            <a:off x="950849" y="1922458"/>
            <a:ext cx="5224080" cy="1015663"/>
          </a:xfrm>
          <a:prstGeom prst="rect">
            <a:avLst/>
          </a:prstGeom>
          <a:solidFill>
            <a:schemeClr val="accent4">
              <a:lumMod val="20000"/>
              <a:lumOff val="80000"/>
            </a:schemeClr>
          </a:solidFill>
        </p:spPr>
        <p:txBody>
          <a:bodyPr wrap="square" rtlCol="0">
            <a:spAutoFit/>
          </a:bodyPr>
          <a:lstStyle/>
          <a:p>
            <a:pPr algn="l"/>
            <a:r>
              <a:rPr lang="en-GB" sz="2000" dirty="0" err="1">
                <a:solidFill>
                  <a:schemeClr val="accent5">
                    <a:lumMod val="50000"/>
                  </a:schemeClr>
                </a:solidFill>
              </a:rPr>
              <a:t>Sí</a:t>
            </a:r>
            <a:r>
              <a:rPr lang="en-GB" sz="2000" dirty="0">
                <a:solidFill>
                  <a:schemeClr val="accent5">
                    <a:lumMod val="50000"/>
                  </a:schemeClr>
                </a:solidFill>
              </a:rPr>
              <a:t>, </a:t>
            </a:r>
            <a:r>
              <a:rPr lang="en-GB" sz="2000" dirty="0" err="1">
                <a:solidFill>
                  <a:schemeClr val="accent5">
                    <a:lumMod val="50000"/>
                  </a:schemeClr>
                </a:solidFill>
              </a:rPr>
              <a:t>pero</a:t>
            </a:r>
            <a:r>
              <a:rPr lang="en-GB" sz="2000" dirty="0">
                <a:solidFill>
                  <a:schemeClr val="accent5">
                    <a:lumMod val="50000"/>
                  </a:schemeClr>
                </a:solidFill>
              </a:rPr>
              <a:t> </a:t>
            </a:r>
            <a:r>
              <a:rPr lang="en-GB" sz="2000" b="1" dirty="0">
                <a:solidFill>
                  <a:schemeClr val="accent5">
                    <a:lumMod val="50000"/>
                  </a:schemeClr>
                </a:solidFill>
              </a:rPr>
              <a:t>(2) </a:t>
            </a:r>
            <a:r>
              <a:rPr lang="en-GB" sz="2000" dirty="0">
                <a:solidFill>
                  <a:schemeClr val="accent5">
                    <a:lumMod val="50000"/>
                  </a:schemeClr>
                </a:solidFill>
              </a:rPr>
              <a:t>_____________________.  Me </a:t>
            </a:r>
            <a:r>
              <a:rPr lang="en-GB" sz="2000" dirty="0" err="1">
                <a:solidFill>
                  <a:schemeClr val="accent5">
                    <a:lumMod val="50000"/>
                  </a:schemeClr>
                </a:solidFill>
              </a:rPr>
              <a:t>daba</a:t>
            </a:r>
            <a:r>
              <a:rPr lang="en-GB" sz="2000" dirty="0">
                <a:solidFill>
                  <a:schemeClr val="accent5">
                    <a:lumMod val="50000"/>
                  </a:schemeClr>
                </a:solidFill>
              </a:rPr>
              <a:t> </a:t>
            </a:r>
            <a:r>
              <a:rPr lang="en-GB" sz="2000" dirty="0" err="1">
                <a:solidFill>
                  <a:schemeClr val="accent5">
                    <a:lumMod val="50000"/>
                  </a:schemeClr>
                </a:solidFill>
              </a:rPr>
              <a:t>miedo</a:t>
            </a:r>
            <a:r>
              <a:rPr lang="en-GB" sz="2000" dirty="0">
                <a:solidFill>
                  <a:schemeClr val="accent5">
                    <a:lumMod val="50000"/>
                  </a:schemeClr>
                </a:solidFill>
              </a:rPr>
              <a:t>.  Sin embargo, </a:t>
            </a:r>
            <a:r>
              <a:rPr lang="en-GB" sz="2000" b="1" dirty="0">
                <a:solidFill>
                  <a:schemeClr val="accent5">
                    <a:lumMod val="50000"/>
                  </a:schemeClr>
                </a:solidFill>
              </a:rPr>
              <a:t>(3) </a:t>
            </a:r>
            <a:r>
              <a:rPr lang="en-GB" sz="2000" dirty="0">
                <a:solidFill>
                  <a:schemeClr val="accent5">
                    <a:lumMod val="50000"/>
                  </a:schemeClr>
                </a:solidFill>
              </a:rPr>
              <a:t>_________</a:t>
            </a:r>
          </a:p>
          <a:p>
            <a:pPr algn="l"/>
            <a:r>
              <a:rPr lang="en-GB" sz="2000" dirty="0">
                <a:solidFill>
                  <a:schemeClr val="accent5">
                    <a:lumMod val="50000"/>
                  </a:schemeClr>
                </a:solidFill>
              </a:rPr>
              <a:t>_______________________________________.</a:t>
            </a:r>
          </a:p>
        </p:txBody>
      </p:sp>
      <p:sp>
        <p:nvSpPr>
          <p:cNvPr id="14" name="TextBox 13"/>
          <p:cNvSpPr txBox="1"/>
          <p:nvPr/>
        </p:nvSpPr>
        <p:spPr>
          <a:xfrm>
            <a:off x="6374106" y="3007953"/>
            <a:ext cx="4988646" cy="1015663"/>
          </a:xfrm>
          <a:prstGeom prst="rect">
            <a:avLst/>
          </a:prstGeom>
          <a:solidFill>
            <a:schemeClr val="accent4">
              <a:lumMod val="20000"/>
              <a:lumOff val="80000"/>
            </a:schemeClr>
          </a:solidFill>
        </p:spPr>
        <p:txBody>
          <a:bodyPr wrap="square" rtlCol="0">
            <a:spAutoFit/>
          </a:bodyPr>
          <a:lstStyle/>
          <a:p>
            <a:r>
              <a:rPr lang="en-GB" sz="2000" dirty="0" err="1">
                <a:solidFill>
                  <a:schemeClr val="accent5">
                    <a:lumMod val="50000"/>
                  </a:schemeClr>
                </a:solidFill>
              </a:rPr>
              <a:t>Mmm</a:t>
            </a:r>
            <a:r>
              <a:rPr lang="en-GB" sz="2000" dirty="0">
                <a:solidFill>
                  <a:schemeClr val="accent5">
                    <a:lumMod val="50000"/>
                  </a:schemeClr>
                </a:solidFill>
              </a:rPr>
              <a:t>... </a:t>
            </a:r>
            <a:r>
              <a:rPr lang="en-GB" sz="2000" dirty="0" err="1">
                <a:solidFill>
                  <a:schemeClr val="accent5">
                    <a:lumMod val="50000"/>
                  </a:schemeClr>
                </a:solidFill>
              </a:rPr>
              <a:t>Entiendo</a:t>
            </a:r>
            <a:r>
              <a:rPr lang="en-GB" sz="2000" dirty="0">
                <a:solidFill>
                  <a:schemeClr val="accent5">
                    <a:lumMod val="50000"/>
                  </a:schemeClr>
                </a:solidFill>
              </a:rPr>
              <a:t>. ¿</a:t>
            </a:r>
            <a:r>
              <a:rPr lang="en-GB" sz="2000" dirty="0" err="1">
                <a:solidFill>
                  <a:schemeClr val="accent5">
                    <a:lumMod val="50000"/>
                  </a:schemeClr>
                </a:solidFill>
              </a:rPr>
              <a:t>Cómo</a:t>
            </a:r>
            <a:r>
              <a:rPr lang="en-GB" sz="2000" dirty="0">
                <a:solidFill>
                  <a:schemeClr val="accent5">
                    <a:lumMod val="50000"/>
                  </a:schemeClr>
                </a:solidFill>
              </a:rPr>
              <a:t> </a:t>
            </a:r>
            <a:r>
              <a:rPr lang="en-GB" sz="2000" dirty="0" err="1">
                <a:solidFill>
                  <a:schemeClr val="accent5">
                    <a:lumMod val="50000"/>
                  </a:schemeClr>
                </a:solidFill>
              </a:rPr>
              <a:t>estabas</a:t>
            </a:r>
            <a:r>
              <a:rPr lang="en-GB" sz="2000" dirty="0">
                <a:solidFill>
                  <a:schemeClr val="accent5">
                    <a:lumMod val="50000"/>
                  </a:schemeClr>
                </a:solidFill>
              </a:rPr>
              <a:t> </a:t>
            </a:r>
            <a:r>
              <a:rPr lang="en-GB" sz="2000" dirty="0" err="1">
                <a:solidFill>
                  <a:schemeClr val="accent5">
                    <a:lumMod val="50000"/>
                  </a:schemeClr>
                </a:solidFill>
              </a:rPr>
              <a:t>después</a:t>
            </a:r>
            <a:r>
              <a:rPr lang="en-GB" sz="2000" dirty="0">
                <a:solidFill>
                  <a:schemeClr val="accent5">
                    <a:lumMod val="50000"/>
                  </a:schemeClr>
                </a:solidFill>
              </a:rPr>
              <a:t> de </a:t>
            </a:r>
            <a:r>
              <a:rPr lang="en-GB" sz="2000" dirty="0" err="1">
                <a:solidFill>
                  <a:schemeClr val="accent5">
                    <a:lumMod val="50000"/>
                  </a:schemeClr>
                </a:solidFill>
              </a:rPr>
              <a:t>dejar</a:t>
            </a:r>
            <a:r>
              <a:rPr lang="en-GB" sz="2000" dirty="0">
                <a:solidFill>
                  <a:schemeClr val="accent5">
                    <a:lumMod val="50000"/>
                  </a:schemeClr>
                </a:solidFill>
              </a:rPr>
              <a:t> la </a:t>
            </a:r>
            <a:r>
              <a:rPr lang="en-GB" sz="2000" dirty="0" err="1">
                <a:solidFill>
                  <a:schemeClr val="accent5">
                    <a:lumMod val="50000"/>
                  </a:schemeClr>
                </a:solidFill>
              </a:rPr>
              <a:t>empresa</a:t>
            </a:r>
            <a:r>
              <a:rPr lang="en-GB" sz="2000" dirty="0">
                <a:solidFill>
                  <a:schemeClr val="accent5">
                    <a:lumMod val="50000"/>
                  </a:schemeClr>
                </a:solidFill>
              </a:rPr>
              <a:t>? ¿La </a:t>
            </a:r>
            <a:r>
              <a:rPr lang="en-GB" sz="2000" dirty="0" err="1">
                <a:solidFill>
                  <a:schemeClr val="accent5">
                    <a:lumMod val="50000"/>
                  </a:schemeClr>
                </a:solidFill>
              </a:rPr>
              <a:t>situación</a:t>
            </a:r>
            <a:r>
              <a:rPr lang="en-GB" sz="2000" dirty="0">
                <a:solidFill>
                  <a:schemeClr val="accent5">
                    <a:lumMod val="50000"/>
                  </a:schemeClr>
                </a:solidFill>
              </a:rPr>
              <a:t> no </a:t>
            </a:r>
            <a:r>
              <a:rPr lang="en-GB" sz="2000" dirty="0" err="1">
                <a:solidFill>
                  <a:schemeClr val="accent5">
                    <a:lumMod val="50000"/>
                  </a:schemeClr>
                </a:solidFill>
              </a:rPr>
              <a:t>te</a:t>
            </a:r>
            <a:r>
              <a:rPr lang="en-GB" sz="2000" dirty="0">
                <a:solidFill>
                  <a:schemeClr val="accent5">
                    <a:lumMod val="50000"/>
                  </a:schemeClr>
                </a:solidFill>
              </a:rPr>
              <a:t> </a:t>
            </a:r>
            <a:r>
              <a:rPr lang="en-GB" sz="2000" dirty="0" err="1">
                <a:solidFill>
                  <a:schemeClr val="accent5">
                    <a:lumMod val="50000"/>
                  </a:schemeClr>
                </a:solidFill>
              </a:rPr>
              <a:t>daba</a:t>
            </a:r>
            <a:r>
              <a:rPr lang="en-GB" sz="2000" dirty="0">
                <a:solidFill>
                  <a:schemeClr val="accent5">
                    <a:lumMod val="50000"/>
                  </a:schemeClr>
                </a:solidFill>
              </a:rPr>
              <a:t> </a:t>
            </a:r>
            <a:r>
              <a:rPr lang="en-GB" sz="2000" dirty="0" err="1">
                <a:solidFill>
                  <a:schemeClr val="accent5">
                    <a:lumMod val="50000"/>
                  </a:schemeClr>
                </a:solidFill>
              </a:rPr>
              <a:t>pena</a:t>
            </a:r>
            <a:r>
              <a:rPr lang="en-GB" sz="2000" dirty="0">
                <a:solidFill>
                  <a:schemeClr val="accent5">
                    <a:lumMod val="50000"/>
                  </a:schemeClr>
                </a:solidFill>
              </a:rPr>
              <a:t>/</a:t>
            </a:r>
            <a:r>
              <a:rPr lang="en-GB" sz="2000" dirty="0" err="1">
                <a:solidFill>
                  <a:schemeClr val="accent5">
                    <a:lumMod val="50000"/>
                  </a:schemeClr>
                </a:solidFill>
              </a:rPr>
              <a:t>tristeza</a:t>
            </a:r>
            <a:r>
              <a:rPr lang="en-GB" sz="2000" dirty="0">
                <a:solidFill>
                  <a:schemeClr val="accent5">
                    <a:lumMod val="50000"/>
                  </a:schemeClr>
                </a:solidFill>
              </a:rPr>
              <a:t>?</a:t>
            </a:r>
          </a:p>
        </p:txBody>
      </p:sp>
      <p:sp>
        <p:nvSpPr>
          <p:cNvPr id="16" name="Rounded Rectangular Callout 15">
            <a:extLst>
              <a:ext uri="{FF2B5EF4-FFF2-40B4-BE49-F238E27FC236}">
                <a16:creationId xmlns:a16="http://schemas.microsoft.com/office/drawing/2014/main" id="{A095AFE9-77A3-D44F-99B1-228E220CF8B5}"/>
              </a:ext>
            </a:extLst>
          </p:cNvPr>
          <p:cNvSpPr/>
          <p:nvPr/>
        </p:nvSpPr>
        <p:spPr>
          <a:xfrm>
            <a:off x="6596875" y="4038804"/>
            <a:ext cx="5001638" cy="2164831"/>
          </a:xfrm>
          <a:prstGeom prst="wedgeRoundRectCallout">
            <a:avLst>
              <a:gd name="adj1" fmla="val 54377"/>
              <a:gd name="adj2" fmla="val -415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Well, I missed my </a:t>
            </a:r>
            <a:r>
              <a:rPr lang="en-GB" sz="2000">
                <a:solidFill>
                  <a:schemeClr val="accent5">
                    <a:lumMod val="50000"/>
                  </a:schemeClr>
                </a:solidFill>
              </a:rPr>
              <a:t>colleagues but</a:t>
            </a:r>
            <a:r>
              <a:rPr lang="en-GB" sz="2000" b="1">
                <a:solidFill>
                  <a:schemeClr val="accent5">
                    <a:lumMod val="50000"/>
                  </a:schemeClr>
                </a:solidFill>
              </a:rPr>
              <a:t> </a:t>
            </a:r>
            <a:r>
              <a:rPr lang="en-GB" sz="2000" b="1" dirty="0">
                <a:solidFill>
                  <a:schemeClr val="accent5">
                    <a:lumMod val="50000"/>
                  </a:schemeClr>
                </a:solidFill>
              </a:rPr>
              <a:t>generally I was happier</a:t>
            </a:r>
            <a:r>
              <a:rPr lang="en-GB" sz="2000" dirty="0">
                <a:solidFill>
                  <a:schemeClr val="accent5">
                    <a:lumMod val="50000"/>
                  </a:schemeClr>
                </a:solidFill>
              </a:rPr>
              <a:t>. One day I started to look for a new job and one company invited me to an interview the next day! Interviews are always embarrassing for me, but </a:t>
            </a:r>
          </a:p>
          <a:p>
            <a:pPr algn="ctr"/>
            <a:r>
              <a:rPr lang="en-GB" sz="2000" b="1">
                <a:solidFill>
                  <a:schemeClr val="accent5">
                    <a:lumMod val="50000"/>
                  </a:schemeClr>
                </a:solidFill>
              </a:rPr>
              <a:t>I </a:t>
            </a:r>
            <a:r>
              <a:rPr lang="en-GB" sz="2000" b="1" dirty="0">
                <a:solidFill>
                  <a:schemeClr val="accent5">
                    <a:lumMod val="50000"/>
                  </a:schemeClr>
                </a:solidFill>
              </a:rPr>
              <a:t>found this job and I love it</a:t>
            </a:r>
            <a:r>
              <a:rPr lang="en-GB" sz="2000" dirty="0">
                <a:solidFill>
                  <a:schemeClr val="accent5">
                    <a:lumMod val="50000"/>
                  </a:schemeClr>
                </a:solidFill>
              </a:rPr>
              <a:t>.</a:t>
            </a:r>
          </a:p>
        </p:txBody>
      </p:sp>
      <p:pic>
        <p:nvPicPr>
          <p:cNvPr id="17" name="Picture 16">
            <a:extLst>
              <a:ext uri="{FF2B5EF4-FFF2-40B4-BE49-F238E27FC236}">
                <a16:creationId xmlns:a16="http://schemas.microsoft.com/office/drawing/2014/main" id="{03A6319A-E1EA-484A-9FF1-3FF697DA4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8322" y="3363723"/>
            <a:ext cx="811492" cy="811492"/>
          </a:xfrm>
          <a:prstGeom prst="rect">
            <a:avLst/>
          </a:prstGeom>
        </p:spPr>
      </p:pic>
      <p:sp>
        <p:nvSpPr>
          <p:cNvPr id="18" name="TextBox 17">
            <a:extLst>
              <a:ext uri="{FF2B5EF4-FFF2-40B4-BE49-F238E27FC236}">
                <a16:creationId xmlns:a16="http://schemas.microsoft.com/office/drawing/2014/main" id="{DC1F72F5-A2AF-6E4F-9A1E-00E850746C01}"/>
              </a:ext>
            </a:extLst>
          </p:cNvPr>
          <p:cNvSpPr txBox="1"/>
          <p:nvPr/>
        </p:nvSpPr>
        <p:spPr>
          <a:xfrm>
            <a:off x="348569" y="4048927"/>
            <a:ext cx="6113679" cy="2246769"/>
          </a:xfrm>
          <a:prstGeom prst="rect">
            <a:avLst/>
          </a:prstGeom>
          <a:solidFill>
            <a:schemeClr val="accent4">
              <a:lumMod val="20000"/>
              <a:lumOff val="80000"/>
            </a:schemeClr>
          </a:solidFill>
        </p:spPr>
        <p:txBody>
          <a:bodyPr wrap="square" rtlCol="0">
            <a:spAutoFit/>
          </a:bodyPr>
          <a:lstStyle/>
          <a:p>
            <a:r>
              <a:rPr lang="en-GB" sz="2000" dirty="0">
                <a:solidFill>
                  <a:schemeClr val="accent5">
                    <a:lumMod val="50000"/>
                  </a:schemeClr>
                </a:solidFill>
              </a:rPr>
              <a:t>Bueno, </a:t>
            </a:r>
            <a:r>
              <a:rPr lang="en-GB" sz="2000" dirty="0" err="1">
                <a:solidFill>
                  <a:schemeClr val="accent5">
                    <a:lumMod val="50000"/>
                  </a:schemeClr>
                </a:solidFill>
              </a:rPr>
              <a:t>echaba</a:t>
            </a:r>
            <a:r>
              <a:rPr lang="en-GB" sz="2000" dirty="0">
                <a:solidFill>
                  <a:schemeClr val="accent5">
                    <a:lumMod val="50000"/>
                  </a:schemeClr>
                </a:solidFill>
              </a:rPr>
              <a:t> de </a:t>
            </a:r>
            <a:r>
              <a:rPr lang="en-GB" sz="2000" dirty="0" err="1">
                <a:solidFill>
                  <a:schemeClr val="accent5">
                    <a:lumMod val="50000"/>
                  </a:schemeClr>
                </a:solidFill>
              </a:rPr>
              <a:t>menos</a:t>
            </a:r>
            <a:r>
              <a:rPr lang="en-GB" sz="2000" dirty="0">
                <a:solidFill>
                  <a:schemeClr val="accent5">
                    <a:lumMod val="50000"/>
                  </a:schemeClr>
                </a:solidFill>
              </a:rPr>
              <a:t> a </a:t>
            </a:r>
            <a:r>
              <a:rPr lang="en-GB" sz="2000" dirty="0" err="1">
                <a:solidFill>
                  <a:schemeClr val="accent5">
                    <a:lumMod val="50000"/>
                  </a:schemeClr>
                </a:solidFill>
              </a:rPr>
              <a:t>mis</a:t>
            </a:r>
            <a:r>
              <a:rPr lang="en-GB" sz="2000" dirty="0">
                <a:solidFill>
                  <a:schemeClr val="accent5">
                    <a:lumMod val="50000"/>
                  </a:schemeClr>
                </a:solidFill>
              </a:rPr>
              <a:t> </a:t>
            </a:r>
            <a:r>
              <a:rPr lang="en-GB" sz="2000" dirty="0" err="1">
                <a:solidFill>
                  <a:schemeClr val="accent5">
                    <a:lumMod val="50000"/>
                  </a:schemeClr>
                </a:solidFill>
              </a:rPr>
              <a:t>compañeros</a:t>
            </a:r>
            <a:r>
              <a:rPr lang="en-GB" sz="2000" dirty="0">
                <a:solidFill>
                  <a:schemeClr val="accent5">
                    <a:lumMod val="50000"/>
                  </a:schemeClr>
                </a:solidFill>
              </a:rPr>
              <a:t>,</a:t>
            </a:r>
            <a:endParaRPr lang="en-GB" sz="2000" dirty="0"/>
          </a:p>
          <a:p>
            <a:pPr algn="l"/>
            <a:r>
              <a:rPr lang="en-GB" sz="2000" dirty="0" err="1">
                <a:solidFill>
                  <a:schemeClr val="accent5">
                    <a:lumMod val="50000"/>
                  </a:schemeClr>
                </a:solidFill>
              </a:rPr>
              <a:t>pero</a:t>
            </a:r>
            <a:r>
              <a:rPr lang="en-GB" sz="2000" dirty="0">
                <a:solidFill>
                  <a:schemeClr val="accent5">
                    <a:lumMod val="50000"/>
                  </a:schemeClr>
                </a:solidFill>
              </a:rPr>
              <a:t> _______________________________________. Un día </a:t>
            </a:r>
            <a:r>
              <a:rPr lang="en-GB" sz="2000" dirty="0" err="1">
                <a:solidFill>
                  <a:schemeClr val="accent5">
                    <a:lumMod val="50000"/>
                  </a:schemeClr>
                </a:solidFill>
              </a:rPr>
              <a:t>empecé</a:t>
            </a:r>
            <a:r>
              <a:rPr lang="en-GB" sz="2000" dirty="0">
                <a:solidFill>
                  <a:schemeClr val="accent5">
                    <a:lumMod val="50000"/>
                  </a:schemeClr>
                </a:solidFill>
              </a:rPr>
              <a:t> a </a:t>
            </a:r>
            <a:r>
              <a:rPr lang="en-GB" sz="2000" dirty="0" err="1">
                <a:solidFill>
                  <a:schemeClr val="accent5">
                    <a:lumMod val="50000"/>
                  </a:schemeClr>
                </a:solidFill>
              </a:rPr>
              <a:t>buscar</a:t>
            </a:r>
            <a:r>
              <a:rPr lang="en-GB" sz="2000" dirty="0">
                <a:solidFill>
                  <a:schemeClr val="accent5">
                    <a:lumMod val="50000"/>
                  </a:schemeClr>
                </a:solidFill>
              </a:rPr>
              <a:t> un </a:t>
            </a:r>
            <a:r>
              <a:rPr lang="en-GB" sz="2000" dirty="0" err="1">
                <a:solidFill>
                  <a:schemeClr val="accent5">
                    <a:lumMod val="50000"/>
                  </a:schemeClr>
                </a:solidFill>
              </a:rPr>
              <a:t>trabajo</a:t>
            </a:r>
            <a:r>
              <a:rPr lang="en-GB" sz="2000" dirty="0">
                <a:solidFill>
                  <a:schemeClr val="accent5">
                    <a:lumMod val="50000"/>
                  </a:schemeClr>
                </a:solidFill>
              </a:rPr>
              <a:t> nuevo y ¡una </a:t>
            </a:r>
            <a:r>
              <a:rPr lang="en-GB" sz="2000" dirty="0" err="1">
                <a:solidFill>
                  <a:schemeClr val="accent5">
                    <a:lumMod val="50000"/>
                  </a:schemeClr>
                </a:solidFill>
              </a:rPr>
              <a:t>empresa</a:t>
            </a:r>
            <a:r>
              <a:rPr lang="en-GB" sz="2000" dirty="0">
                <a:solidFill>
                  <a:schemeClr val="accent5">
                    <a:lumMod val="50000"/>
                  </a:schemeClr>
                </a:solidFill>
              </a:rPr>
              <a:t> me </a:t>
            </a:r>
            <a:r>
              <a:rPr lang="en-GB" sz="2000" dirty="0" err="1">
                <a:solidFill>
                  <a:schemeClr val="accent5">
                    <a:lumMod val="50000"/>
                  </a:schemeClr>
                </a:solidFill>
              </a:rPr>
              <a:t>invitó</a:t>
            </a:r>
            <a:r>
              <a:rPr lang="en-GB" sz="2000" dirty="0">
                <a:solidFill>
                  <a:schemeClr val="accent5">
                    <a:lumMod val="50000"/>
                  </a:schemeClr>
                </a:solidFill>
              </a:rPr>
              <a:t> a una </a:t>
            </a:r>
            <a:r>
              <a:rPr lang="en-GB" sz="2000" dirty="0" err="1">
                <a:solidFill>
                  <a:schemeClr val="accent5">
                    <a:lumMod val="50000"/>
                  </a:schemeClr>
                </a:solidFill>
              </a:rPr>
              <a:t>entrevista</a:t>
            </a:r>
            <a:r>
              <a:rPr lang="en-GB" sz="2000" dirty="0">
                <a:solidFill>
                  <a:schemeClr val="accent5">
                    <a:lumMod val="50000"/>
                  </a:schemeClr>
                </a:solidFill>
              </a:rPr>
              <a:t> al día </a:t>
            </a:r>
            <a:r>
              <a:rPr lang="en-GB" sz="2000" dirty="0" err="1">
                <a:solidFill>
                  <a:schemeClr val="accent5">
                    <a:lumMod val="50000"/>
                  </a:schemeClr>
                </a:solidFill>
              </a:rPr>
              <a:t>siguiente</a:t>
            </a:r>
            <a:r>
              <a:rPr lang="en-GB" sz="2000" dirty="0">
                <a:solidFill>
                  <a:schemeClr val="accent5">
                    <a:lumMod val="50000"/>
                  </a:schemeClr>
                </a:solidFill>
              </a:rPr>
              <a:t>! Las </a:t>
            </a:r>
            <a:r>
              <a:rPr lang="en-GB" sz="2000" dirty="0" err="1">
                <a:solidFill>
                  <a:schemeClr val="accent5">
                    <a:lumMod val="50000"/>
                  </a:schemeClr>
                </a:solidFill>
              </a:rPr>
              <a:t>entrevistas</a:t>
            </a:r>
            <a:r>
              <a:rPr lang="en-GB" sz="2000" dirty="0">
                <a:solidFill>
                  <a:schemeClr val="accent5">
                    <a:lumMod val="50000"/>
                  </a:schemeClr>
                </a:solidFill>
              </a:rPr>
              <a:t> </a:t>
            </a:r>
            <a:r>
              <a:rPr lang="en-GB" sz="2000" dirty="0" err="1">
                <a:solidFill>
                  <a:schemeClr val="accent5">
                    <a:lumMod val="50000"/>
                  </a:schemeClr>
                </a:solidFill>
              </a:rPr>
              <a:t>siempre</a:t>
            </a:r>
            <a:r>
              <a:rPr lang="en-GB" sz="2000" dirty="0">
                <a:solidFill>
                  <a:schemeClr val="accent5">
                    <a:lumMod val="50000"/>
                  </a:schemeClr>
                </a:solidFill>
              </a:rPr>
              <a:t> me </a:t>
            </a:r>
            <a:r>
              <a:rPr lang="en-GB" sz="2000" dirty="0" err="1">
                <a:solidFill>
                  <a:schemeClr val="accent5">
                    <a:lumMod val="50000"/>
                  </a:schemeClr>
                </a:solidFill>
              </a:rPr>
              <a:t>dan</a:t>
            </a:r>
            <a:r>
              <a:rPr lang="en-GB" sz="2000" dirty="0">
                <a:solidFill>
                  <a:schemeClr val="accent5">
                    <a:lumMod val="50000"/>
                  </a:schemeClr>
                </a:solidFill>
              </a:rPr>
              <a:t> </a:t>
            </a:r>
            <a:r>
              <a:rPr lang="en-GB" sz="2000" dirty="0" err="1">
                <a:solidFill>
                  <a:schemeClr val="accent5">
                    <a:lumMod val="50000"/>
                  </a:schemeClr>
                </a:solidFill>
              </a:rPr>
              <a:t>vergüenza</a:t>
            </a:r>
            <a:r>
              <a:rPr lang="en-GB" sz="2000" dirty="0">
                <a:solidFill>
                  <a:schemeClr val="accent5">
                    <a:lumMod val="50000"/>
                  </a:schemeClr>
                </a:solidFill>
              </a:rPr>
              <a:t>, </a:t>
            </a:r>
            <a:r>
              <a:rPr lang="en-GB" sz="2000" dirty="0" err="1">
                <a:solidFill>
                  <a:schemeClr val="accent5">
                    <a:lumMod val="50000"/>
                  </a:schemeClr>
                </a:solidFill>
              </a:rPr>
              <a:t>pero</a:t>
            </a:r>
            <a:r>
              <a:rPr lang="en-GB" sz="2000" dirty="0">
                <a:solidFill>
                  <a:schemeClr val="accent5">
                    <a:lumMod val="50000"/>
                  </a:schemeClr>
                </a:solidFill>
              </a:rPr>
              <a:t> </a:t>
            </a:r>
            <a:r>
              <a:rPr lang="en-GB" sz="2000" b="1" dirty="0">
                <a:solidFill>
                  <a:schemeClr val="accent5">
                    <a:lumMod val="50000"/>
                  </a:schemeClr>
                </a:solidFill>
              </a:rPr>
              <a:t>(5) </a:t>
            </a:r>
            <a:r>
              <a:rPr lang="en-GB" sz="2000" dirty="0">
                <a:solidFill>
                  <a:schemeClr val="accent5">
                    <a:lumMod val="50000"/>
                  </a:schemeClr>
                </a:solidFill>
              </a:rPr>
              <a:t>_________________________</a:t>
            </a:r>
          </a:p>
          <a:p>
            <a:pPr algn="l"/>
            <a:r>
              <a:rPr lang="en-GB" sz="2000" dirty="0">
                <a:solidFill>
                  <a:schemeClr val="accent5">
                    <a:lumMod val="50000"/>
                  </a:schemeClr>
                </a:solidFill>
              </a:rPr>
              <a:t>_____________</a:t>
            </a:r>
          </a:p>
        </p:txBody>
      </p:sp>
      <p:sp>
        <p:nvSpPr>
          <p:cNvPr id="10" name="Rectangle 9"/>
          <p:cNvSpPr/>
          <p:nvPr/>
        </p:nvSpPr>
        <p:spPr>
          <a:xfrm>
            <a:off x="4836292" y="2229085"/>
            <a:ext cx="1266693" cy="400110"/>
          </a:xfrm>
          <a:prstGeom prst="rect">
            <a:avLst/>
          </a:prstGeom>
        </p:spPr>
        <p:txBody>
          <a:bodyPr wrap="none">
            <a:spAutoFit/>
          </a:bodyPr>
          <a:lstStyle/>
          <a:p>
            <a:r>
              <a:rPr lang="en-GB" sz="2000" b="1" dirty="0" err="1">
                <a:solidFill>
                  <a:schemeClr val="accent5">
                    <a:lumMod val="50000"/>
                  </a:schemeClr>
                </a:solidFill>
              </a:rPr>
              <a:t>tu</a:t>
            </a:r>
            <a:r>
              <a:rPr lang="en-GB" sz="2000" b="1" dirty="0">
                <a:solidFill>
                  <a:schemeClr val="accent5">
                    <a:lumMod val="50000"/>
                  </a:schemeClr>
                </a:solidFill>
              </a:rPr>
              <a:t> padre</a:t>
            </a:r>
          </a:p>
        </p:txBody>
      </p:sp>
      <p:sp>
        <p:nvSpPr>
          <p:cNvPr id="15" name="Rectangle 14"/>
          <p:cNvSpPr/>
          <p:nvPr/>
        </p:nvSpPr>
        <p:spPr>
          <a:xfrm>
            <a:off x="1029111" y="2511276"/>
            <a:ext cx="4222631" cy="400110"/>
          </a:xfrm>
          <a:prstGeom prst="rect">
            <a:avLst/>
          </a:prstGeom>
        </p:spPr>
        <p:txBody>
          <a:bodyPr wrap="none">
            <a:spAutoFit/>
          </a:bodyPr>
          <a:lstStyle/>
          <a:p>
            <a:r>
              <a:rPr lang="en-GB" sz="2000" b="1" dirty="0">
                <a:solidFill>
                  <a:schemeClr val="accent5">
                    <a:lumMod val="50000"/>
                  </a:schemeClr>
                </a:solidFill>
              </a:rPr>
              <a:t>me </a:t>
            </a:r>
            <a:r>
              <a:rPr lang="en-GB" sz="2000" b="1" dirty="0" err="1">
                <a:solidFill>
                  <a:schemeClr val="accent5">
                    <a:lumMod val="50000"/>
                  </a:schemeClr>
                </a:solidFill>
              </a:rPr>
              <a:t>ayudada</a:t>
            </a:r>
            <a:r>
              <a:rPr lang="en-GB" sz="2000" b="1" dirty="0">
                <a:solidFill>
                  <a:schemeClr val="accent5">
                    <a:lumMod val="50000"/>
                  </a:schemeClr>
                </a:solidFill>
              </a:rPr>
              <a:t> y me </a:t>
            </a:r>
            <a:r>
              <a:rPr lang="en-GB" sz="2000" b="1" dirty="0" err="1">
                <a:solidFill>
                  <a:schemeClr val="accent5">
                    <a:lumMod val="50000"/>
                  </a:schemeClr>
                </a:solidFill>
              </a:rPr>
              <a:t>daba</a:t>
            </a:r>
            <a:r>
              <a:rPr lang="en-GB" sz="2000" b="1" dirty="0">
                <a:solidFill>
                  <a:schemeClr val="accent5">
                    <a:lumMod val="50000"/>
                  </a:schemeClr>
                </a:solidFill>
              </a:rPr>
              <a:t> </a:t>
            </a:r>
            <a:r>
              <a:rPr lang="en-GB" sz="2000" b="1" dirty="0" err="1">
                <a:solidFill>
                  <a:schemeClr val="accent5">
                    <a:lumMod val="50000"/>
                  </a:schemeClr>
                </a:solidFill>
              </a:rPr>
              <a:t>ánimo</a:t>
            </a:r>
            <a:r>
              <a:rPr lang="en-GB" sz="2000" b="1" dirty="0">
                <a:solidFill>
                  <a:schemeClr val="accent5">
                    <a:lumMod val="50000"/>
                  </a:schemeClr>
                </a:solidFill>
              </a:rPr>
              <a:t>.</a:t>
            </a:r>
            <a:endParaRPr lang="en-GB" sz="2000" b="1" dirty="0"/>
          </a:p>
        </p:txBody>
      </p:sp>
      <p:sp>
        <p:nvSpPr>
          <p:cNvPr id="19" name="Rectangle 18"/>
          <p:cNvSpPr/>
          <p:nvPr/>
        </p:nvSpPr>
        <p:spPr>
          <a:xfrm>
            <a:off x="7085633" y="1178833"/>
            <a:ext cx="1641796" cy="400110"/>
          </a:xfrm>
          <a:prstGeom prst="rect">
            <a:avLst/>
          </a:prstGeom>
        </p:spPr>
        <p:txBody>
          <a:bodyPr wrap="none">
            <a:spAutoFit/>
          </a:bodyPr>
          <a:lstStyle/>
          <a:p>
            <a:r>
              <a:rPr lang="en-GB" sz="2000" b="1" dirty="0" err="1">
                <a:solidFill>
                  <a:schemeClr val="accent5">
                    <a:lumMod val="50000"/>
                  </a:schemeClr>
                </a:solidFill>
              </a:rPr>
              <a:t>Trabajabas</a:t>
            </a:r>
            <a:r>
              <a:rPr lang="en-GB" sz="2000" b="1" dirty="0">
                <a:solidFill>
                  <a:schemeClr val="accent5">
                    <a:lumMod val="50000"/>
                  </a:schemeClr>
                </a:solidFill>
              </a:rPr>
              <a:t> </a:t>
            </a:r>
            <a:endParaRPr lang="en-GB" sz="2000" b="1" dirty="0"/>
          </a:p>
        </p:txBody>
      </p:sp>
      <p:sp>
        <p:nvSpPr>
          <p:cNvPr id="22" name="Rectangle 21"/>
          <p:cNvSpPr/>
          <p:nvPr/>
        </p:nvSpPr>
        <p:spPr>
          <a:xfrm>
            <a:off x="1019476" y="4332171"/>
            <a:ext cx="5239652" cy="400110"/>
          </a:xfrm>
          <a:prstGeom prst="rect">
            <a:avLst/>
          </a:prstGeom>
        </p:spPr>
        <p:txBody>
          <a:bodyPr wrap="square">
            <a:spAutoFit/>
          </a:bodyPr>
          <a:lstStyle/>
          <a:p>
            <a:r>
              <a:rPr lang="en-GB" sz="2000" b="1" dirty="0">
                <a:solidFill>
                  <a:schemeClr val="accent5">
                    <a:lumMod val="50000"/>
                  </a:schemeClr>
                </a:solidFill>
              </a:rPr>
              <a:t>(4) </a:t>
            </a:r>
            <a:r>
              <a:rPr lang="en-GB" sz="2000" b="1" dirty="0" err="1">
                <a:solidFill>
                  <a:schemeClr val="accent5">
                    <a:lumMod val="50000"/>
                  </a:schemeClr>
                </a:solidFill>
              </a:rPr>
              <a:t>generalmente</a:t>
            </a:r>
            <a:r>
              <a:rPr lang="en-GB" sz="2000" b="1" dirty="0">
                <a:solidFill>
                  <a:schemeClr val="accent5">
                    <a:lumMod val="50000"/>
                  </a:schemeClr>
                </a:solidFill>
              </a:rPr>
              <a:t> </a:t>
            </a:r>
            <a:r>
              <a:rPr lang="en-GB" sz="2000" b="1" dirty="0" err="1">
                <a:solidFill>
                  <a:schemeClr val="accent5">
                    <a:lumMod val="50000"/>
                  </a:schemeClr>
                </a:solidFill>
              </a:rPr>
              <a:t>estaba</a:t>
            </a:r>
            <a:r>
              <a:rPr lang="en-GB" sz="2000" b="1" dirty="0">
                <a:solidFill>
                  <a:schemeClr val="accent5">
                    <a:lumMod val="50000"/>
                  </a:schemeClr>
                </a:solidFill>
              </a:rPr>
              <a:t> </a:t>
            </a:r>
            <a:r>
              <a:rPr lang="en-GB" sz="2000" b="1" dirty="0" err="1">
                <a:solidFill>
                  <a:schemeClr val="accent5">
                    <a:lumMod val="50000"/>
                  </a:schemeClr>
                </a:solidFill>
              </a:rPr>
              <a:t>más</a:t>
            </a:r>
            <a:r>
              <a:rPr lang="en-GB" sz="2000" b="1" dirty="0">
                <a:solidFill>
                  <a:schemeClr val="accent5">
                    <a:lumMod val="50000"/>
                  </a:schemeClr>
                </a:solidFill>
              </a:rPr>
              <a:t> </a:t>
            </a:r>
            <a:r>
              <a:rPr lang="en-GB" sz="2000" b="1" dirty="0" err="1">
                <a:solidFill>
                  <a:schemeClr val="accent5">
                    <a:lumMod val="50000"/>
                  </a:schemeClr>
                </a:solidFill>
              </a:rPr>
              <a:t>contenta</a:t>
            </a:r>
            <a:endParaRPr lang="en-GB" sz="2000" b="1" dirty="0"/>
          </a:p>
        </p:txBody>
      </p:sp>
      <p:sp>
        <p:nvSpPr>
          <p:cNvPr id="24" name="Rectangle 23"/>
          <p:cNvSpPr/>
          <p:nvPr/>
        </p:nvSpPr>
        <p:spPr>
          <a:xfrm>
            <a:off x="7756361" y="668630"/>
            <a:ext cx="3089307" cy="400110"/>
          </a:xfrm>
          <a:prstGeom prst="rect">
            <a:avLst/>
          </a:prstGeom>
        </p:spPr>
        <p:txBody>
          <a:bodyPr wrap="none">
            <a:spAutoFit/>
          </a:bodyPr>
          <a:lstStyle/>
          <a:p>
            <a:r>
              <a:rPr lang="en-GB" sz="2000" dirty="0">
                <a:solidFill>
                  <a:schemeClr val="accent5">
                    <a:lumMod val="50000"/>
                  </a:schemeClr>
                </a:solidFill>
              </a:rPr>
              <a:t>*</a:t>
            </a:r>
            <a:r>
              <a:rPr lang="en-GB" sz="2000" dirty="0" err="1">
                <a:solidFill>
                  <a:schemeClr val="accent5">
                    <a:lumMod val="50000"/>
                  </a:schemeClr>
                </a:solidFill>
              </a:rPr>
              <a:t>odiar</a:t>
            </a:r>
            <a:r>
              <a:rPr lang="en-GB" sz="2000" dirty="0">
                <a:solidFill>
                  <a:schemeClr val="accent5">
                    <a:lumMod val="50000"/>
                  </a:schemeClr>
                </a:solidFill>
              </a:rPr>
              <a:t> = to hate, hating</a:t>
            </a:r>
          </a:p>
        </p:txBody>
      </p:sp>
      <p:sp>
        <p:nvSpPr>
          <p:cNvPr id="25" name="Rectangle 24"/>
          <p:cNvSpPr/>
          <p:nvPr/>
        </p:nvSpPr>
        <p:spPr>
          <a:xfrm>
            <a:off x="2872036" y="5550639"/>
            <a:ext cx="3108543" cy="400110"/>
          </a:xfrm>
          <a:prstGeom prst="rect">
            <a:avLst/>
          </a:prstGeom>
        </p:spPr>
        <p:txBody>
          <a:bodyPr wrap="none">
            <a:spAutoFit/>
          </a:bodyPr>
          <a:lstStyle/>
          <a:p>
            <a:r>
              <a:rPr lang="en-GB" sz="2000" b="1" dirty="0" err="1">
                <a:solidFill>
                  <a:schemeClr val="accent5">
                    <a:lumMod val="50000"/>
                  </a:schemeClr>
                </a:solidFill>
              </a:rPr>
              <a:t>encontré</a:t>
            </a:r>
            <a:r>
              <a:rPr lang="en-GB" sz="2000" b="1" dirty="0">
                <a:solidFill>
                  <a:schemeClr val="accent5">
                    <a:lumMod val="50000"/>
                  </a:schemeClr>
                </a:solidFill>
              </a:rPr>
              <a:t> </a:t>
            </a:r>
            <a:r>
              <a:rPr lang="en-GB" sz="2000" b="1" dirty="0" err="1">
                <a:solidFill>
                  <a:schemeClr val="accent5">
                    <a:lumMod val="50000"/>
                  </a:schemeClr>
                </a:solidFill>
              </a:rPr>
              <a:t>este</a:t>
            </a:r>
            <a:r>
              <a:rPr lang="en-GB" sz="2000" b="1" dirty="0">
                <a:solidFill>
                  <a:schemeClr val="accent5">
                    <a:lumMod val="50000"/>
                  </a:schemeClr>
                </a:solidFill>
              </a:rPr>
              <a:t> trabajo y</a:t>
            </a:r>
            <a:endParaRPr lang="en-GB" sz="2000" b="1" dirty="0"/>
          </a:p>
        </p:txBody>
      </p:sp>
      <p:sp>
        <p:nvSpPr>
          <p:cNvPr id="26" name="Rectangle 25"/>
          <p:cNvSpPr/>
          <p:nvPr/>
        </p:nvSpPr>
        <p:spPr>
          <a:xfrm>
            <a:off x="366717" y="5872209"/>
            <a:ext cx="1784463" cy="400110"/>
          </a:xfrm>
          <a:prstGeom prst="rect">
            <a:avLst/>
          </a:prstGeom>
        </p:spPr>
        <p:txBody>
          <a:bodyPr wrap="none">
            <a:spAutoFit/>
          </a:bodyPr>
          <a:lstStyle/>
          <a:p>
            <a:r>
              <a:rPr lang="en-GB" sz="2000" b="1" dirty="0">
                <a:solidFill>
                  <a:schemeClr val="accent5">
                    <a:lumMod val="50000"/>
                  </a:schemeClr>
                </a:solidFill>
              </a:rPr>
              <a:t>me </a:t>
            </a:r>
            <a:r>
              <a:rPr lang="en-GB" sz="2000" b="1" dirty="0" err="1">
                <a:solidFill>
                  <a:schemeClr val="accent5">
                    <a:lumMod val="50000"/>
                  </a:schemeClr>
                </a:solidFill>
              </a:rPr>
              <a:t>encanta</a:t>
            </a:r>
            <a:r>
              <a:rPr lang="en-GB" sz="2000" b="1" dirty="0">
                <a:solidFill>
                  <a:schemeClr val="accent5">
                    <a:lumMod val="50000"/>
                  </a:schemeClr>
                </a:solidFill>
              </a:rPr>
              <a:t>.</a:t>
            </a:r>
            <a:endParaRPr lang="en-GB" sz="2000" b="1" dirty="0"/>
          </a:p>
        </p:txBody>
      </p:sp>
      <p:sp>
        <p:nvSpPr>
          <p:cNvPr id="20" name="Rectangle 19"/>
          <p:cNvSpPr/>
          <p:nvPr/>
        </p:nvSpPr>
        <p:spPr>
          <a:xfrm>
            <a:off x="2363206" y="1926402"/>
            <a:ext cx="2763898" cy="400110"/>
          </a:xfrm>
          <a:prstGeom prst="rect">
            <a:avLst/>
          </a:prstGeom>
        </p:spPr>
        <p:txBody>
          <a:bodyPr wrap="none">
            <a:spAutoFit/>
          </a:bodyPr>
          <a:lstStyle/>
          <a:p>
            <a:r>
              <a:rPr lang="en-GB" sz="2000" b="1" dirty="0" err="1">
                <a:solidFill>
                  <a:schemeClr val="accent5">
                    <a:lumMod val="50000"/>
                  </a:schemeClr>
                </a:solidFill>
              </a:rPr>
              <a:t>odiaba</a:t>
            </a:r>
            <a:r>
              <a:rPr lang="en-GB" sz="2000" b="1" dirty="0">
                <a:solidFill>
                  <a:schemeClr val="accent5">
                    <a:lumMod val="50000"/>
                  </a:schemeClr>
                </a:solidFill>
              </a:rPr>
              <a:t> a la jefe/</a:t>
            </a:r>
            <a:r>
              <a:rPr lang="en-GB" sz="2000" b="1" dirty="0" err="1">
                <a:solidFill>
                  <a:schemeClr val="accent5">
                    <a:lumMod val="50000"/>
                  </a:schemeClr>
                </a:solidFill>
              </a:rPr>
              <a:t>jefa</a:t>
            </a:r>
            <a:endParaRPr lang="en-GB" sz="2000" b="1" dirty="0"/>
          </a:p>
        </p:txBody>
      </p:sp>
    </p:spTree>
    <p:extLst>
      <p:ext uri="{BB962C8B-B14F-4D97-AF65-F5344CB8AC3E}">
        <p14:creationId xmlns:p14="http://schemas.microsoft.com/office/powerpoint/2010/main" val="14353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P spid="22" grpId="0"/>
      <p:bldP spid="25" grpId="0"/>
      <p:bldP spid="26"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3.1, Week 2)</a:t>
            </a:r>
            <a:endPar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8" y="3907117"/>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666362"/>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563C1"/>
                </a:solidFill>
                <a:effectLst/>
                <a:uLnTx/>
                <a:uFillTx/>
                <a:latin typeface="Century Gothic" panose="020B0502020202020204" pitchFamily="34" charset="0"/>
                <a:ea typeface="+mn-ea"/>
                <a:cs typeface="+mn-cs"/>
                <a:hlinkClick r:id="rId7">
                  <a:extLst>
                    <a:ext uri="{A12FA001-AC4F-418D-AE19-62706E023703}">
                      <ahyp:hlinkClr xmlns:ahyp="http://schemas.microsoft.com/office/drawing/2018/hyperlinkcolor" val="tx"/>
                    </a:ext>
                  </a:extLst>
                </a:hlinkClick>
              </a:rPr>
              <a:t>Quizlet link</a:t>
            </a:r>
            <a:b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hlinkClick r:id="rId7">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pic>
        <p:nvPicPr>
          <p:cNvPr id="3" name="Picture 2" descr="Qr code&#10;&#10;Description automatically generated">
            <a:extLst>
              <a:ext uri="{FF2B5EF4-FFF2-40B4-BE49-F238E27FC236}">
                <a16:creationId xmlns:a16="http://schemas.microsoft.com/office/drawing/2014/main" id="{318F0E6E-E11F-D742-91ED-C7B9BCE505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0524" y="2121761"/>
            <a:ext cx="1607916" cy="1607916"/>
          </a:xfrm>
          <a:prstGeom prst="rect">
            <a:avLst/>
          </a:prstGeom>
        </p:spPr>
      </p:pic>
    </p:spTree>
    <p:extLst>
      <p:ext uri="{BB962C8B-B14F-4D97-AF65-F5344CB8AC3E}">
        <p14:creationId xmlns:p14="http://schemas.microsoft.com/office/powerpoint/2010/main" val="14436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background rectangle">
            <a:extLst>
              <a:ext uri="{FF2B5EF4-FFF2-40B4-BE49-F238E27FC236}">
                <a16:creationId xmlns:a16="http://schemas.microsoft.com/office/drawing/2014/main" id="{1E053414-81E9-A94A-B38D-060F49DFA9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pic>
        <p:nvPicPr>
          <p:cNvPr id="59" name="Picture 2">
            <a:extLst>
              <a:ext uri="{FF2B5EF4-FFF2-40B4-BE49-F238E27FC236}">
                <a16:creationId xmlns:a16="http://schemas.microsoft.com/office/drawing/2014/main" id="{45BBA6EF-8DB4-D14A-B1B4-2CE5CCD63A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329"/>
          <a:stretch/>
        </p:blipFill>
        <p:spPr bwMode="auto">
          <a:xfrm>
            <a:off x="3428530" y="2193241"/>
            <a:ext cx="5900737" cy="3765711"/>
          </a:xfrm>
          <a:prstGeom prst="rect">
            <a:avLst/>
          </a:prstGeom>
          <a:noFill/>
          <a:ln w="3175">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graphicFrame>
        <p:nvGraphicFramePr>
          <p:cNvPr id="4" name="Group 239">
            <a:extLst>
              <a:ext uri="{FF2B5EF4-FFF2-40B4-BE49-F238E27FC236}">
                <a16:creationId xmlns:a16="http://schemas.microsoft.com/office/drawing/2014/main" id="{BB813F37-1A0A-40BC-B12B-0A3B6D9F1E73}"/>
              </a:ext>
            </a:extLst>
          </p:cNvPr>
          <p:cNvGraphicFramePr>
            <a:graphicFrameLocks noGrp="1"/>
          </p:cNvGraphicFramePr>
          <p:nvPr>
            <p:extLst>
              <p:ext uri="{D42A27DB-BD31-4B8C-83A1-F6EECF244321}">
                <p14:modId xmlns:p14="http://schemas.microsoft.com/office/powerpoint/2010/main" val="1335594692"/>
              </p:ext>
            </p:extLst>
          </p:nvPr>
        </p:nvGraphicFramePr>
        <p:xfrm>
          <a:off x="2002513" y="1419614"/>
          <a:ext cx="8270141" cy="4659968"/>
        </p:xfrm>
        <a:graphic>
          <a:graphicData uri="http://schemas.openxmlformats.org/drawingml/2006/table">
            <a:tbl>
              <a:tblPr/>
              <a:tblGrid>
                <a:gridCol w="1078713">
                  <a:extLst>
                    <a:ext uri="{9D8B030D-6E8A-4147-A177-3AD203B41FA5}">
                      <a16:colId xmlns:a16="http://schemas.microsoft.com/office/drawing/2014/main" val="20000"/>
                    </a:ext>
                  </a:extLst>
                </a:gridCol>
                <a:gridCol w="1797857">
                  <a:extLst>
                    <a:ext uri="{9D8B030D-6E8A-4147-A177-3AD203B41FA5}">
                      <a16:colId xmlns:a16="http://schemas.microsoft.com/office/drawing/2014/main" val="20001"/>
                    </a:ext>
                  </a:extLst>
                </a:gridCol>
                <a:gridCol w="1797857">
                  <a:extLst>
                    <a:ext uri="{9D8B030D-6E8A-4147-A177-3AD203B41FA5}">
                      <a16:colId xmlns:a16="http://schemas.microsoft.com/office/drawing/2014/main" val="20002"/>
                    </a:ext>
                  </a:extLst>
                </a:gridCol>
                <a:gridCol w="1797857">
                  <a:extLst>
                    <a:ext uri="{9D8B030D-6E8A-4147-A177-3AD203B41FA5}">
                      <a16:colId xmlns:a16="http://schemas.microsoft.com/office/drawing/2014/main" val="20003"/>
                    </a:ext>
                  </a:extLst>
                </a:gridCol>
                <a:gridCol w="1797857">
                  <a:extLst>
                    <a:ext uri="{9D8B030D-6E8A-4147-A177-3AD203B41FA5}">
                      <a16:colId xmlns:a16="http://schemas.microsoft.com/office/drawing/2014/main" val="4079479649"/>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0897">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0897">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je viens de France">
            <a:extLst>
              <a:ext uri="{FF2B5EF4-FFF2-40B4-BE49-F238E27FC236}">
                <a16:creationId xmlns:a16="http://schemas.microsoft.com/office/drawing/2014/main" id="{5B230242-DB96-4A6A-B472-2F5FEE17E35A}"/>
              </a:ext>
            </a:extLst>
          </p:cNvPr>
          <p:cNvSpPr/>
          <p:nvPr/>
        </p:nvSpPr>
        <p:spPr>
          <a:xfrm>
            <a:off x="6672419" y="5092280"/>
            <a:ext cx="1795832" cy="982800"/>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cs typeface="Arial" charset="0"/>
              </a:rPr>
              <a:t>a</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rPr>
              <a:t> million, one million</a:t>
            </a:r>
          </a:p>
        </p:txBody>
      </p:sp>
      <p:sp>
        <p:nvSpPr>
          <p:cNvPr id="10" name="je viens de France">
            <a:extLst>
              <a:ext uri="{FF2B5EF4-FFF2-40B4-BE49-F238E27FC236}">
                <a16:creationId xmlns:a16="http://schemas.microsoft.com/office/drawing/2014/main" id="{C3680285-1A7C-4219-A4C9-ED086622E6D5}"/>
              </a:ext>
            </a:extLst>
          </p:cNvPr>
          <p:cNvSpPr/>
          <p:nvPr/>
        </p:nvSpPr>
        <p:spPr>
          <a:xfrm>
            <a:off x="4885582" y="5092280"/>
            <a:ext cx="1785811" cy="982800"/>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god</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14" name="je viens de France">
            <a:extLst>
              <a:ext uri="{FF2B5EF4-FFF2-40B4-BE49-F238E27FC236}">
                <a16:creationId xmlns:a16="http://schemas.microsoft.com/office/drawing/2014/main" id="{3F05F7A8-1B02-4FA1-B82F-9C8B81A0B9E0}"/>
              </a:ext>
            </a:extLst>
          </p:cNvPr>
          <p:cNvSpPr/>
          <p:nvPr/>
        </p:nvSpPr>
        <p:spPr>
          <a:xfrm>
            <a:off x="3074190" y="4109568"/>
            <a:ext cx="1814200" cy="990418"/>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beginning</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13" name="je viens de France">
            <a:extLst>
              <a:ext uri="{FF2B5EF4-FFF2-40B4-BE49-F238E27FC236}">
                <a16:creationId xmlns:a16="http://schemas.microsoft.com/office/drawing/2014/main" id="{4C6B3577-67D1-4011-9771-76B341ABDAD1}"/>
              </a:ext>
            </a:extLst>
          </p:cNvPr>
          <p:cNvSpPr/>
          <p:nvPr/>
        </p:nvSpPr>
        <p:spPr>
          <a:xfrm>
            <a:off x="6657821" y="4122054"/>
            <a:ext cx="1819490" cy="977932"/>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chemeClr val="accent1">
                    <a:lumMod val="50000"/>
                  </a:schemeClr>
                </a:solidFill>
                <a:latin typeface="Century Gothic" panose="020F0302020204030204"/>
                <a:cs typeface="Arial" charset="0"/>
              </a:rPr>
              <a:t>conseguir</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cs typeface="Arial" charset="0"/>
            </a:endParaRPr>
          </a:p>
        </p:txBody>
      </p:sp>
      <p:sp>
        <p:nvSpPr>
          <p:cNvPr id="6" name="je viens de France">
            <a:extLst>
              <a:ext uri="{FF2B5EF4-FFF2-40B4-BE49-F238E27FC236}">
                <a16:creationId xmlns:a16="http://schemas.microsoft.com/office/drawing/2014/main" id="{92B24859-5707-4FBA-9338-E07CF2AA0F69}"/>
              </a:ext>
            </a:extLst>
          </p:cNvPr>
          <p:cNvSpPr/>
          <p:nvPr/>
        </p:nvSpPr>
        <p:spPr>
          <a:xfrm>
            <a:off x="3080772" y="5095091"/>
            <a:ext cx="1808133" cy="982800"/>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rPr>
              <a:t>end</a:t>
            </a:r>
          </a:p>
        </p:txBody>
      </p:sp>
      <p:sp>
        <p:nvSpPr>
          <p:cNvPr id="12" name="je viens de France">
            <a:extLst>
              <a:ext uri="{FF2B5EF4-FFF2-40B4-BE49-F238E27FC236}">
                <a16:creationId xmlns:a16="http://schemas.microsoft.com/office/drawing/2014/main" id="{8010A71F-4468-4FF4-9EFE-B3FD7CCA83CF}"/>
              </a:ext>
            </a:extLst>
          </p:cNvPr>
          <p:cNvSpPr/>
          <p:nvPr/>
        </p:nvSpPr>
        <p:spPr>
          <a:xfrm>
            <a:off x="3077367" y="2161322"/>
            <a:ext cx="1803173" cy="982800"/>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cs typeface="Arial" charset="0"/>
              </a:rPr>
              <a:t>t</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rPr>
              <a:t>o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attack</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attacking</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11" name="je viens de France">
            <a:extLst>
              <a:ext uri="{FF2B5EF4-FFF2-40B4-BE49-F238E27FC236}">
                <a16:creationId xmlns:a16="http://schemas.microsoft.com/office/drawing/2014/main" id="{F862CB1F-998D-4D44-85A0-F845551B449F}"/>
              </a:ext>
            </a:extLst>
          </p:cNvPr>
          <p:cNvSpPr/>
          <p:nvPr/>
        </p:nvSpPr>
        <p:spPr>
          <a:xfrm>
            <a:off x="4879493" y="4122054"/>
            <a:ext cx="1786218" cy="978046"/>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matar</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32" name="je viens de France">
            <a:extLst>
              <a:ext uri="{FF2B5EF4-FFF2-40B4-BE49-F238E27FC236}">
                <a16:creationId xmlns:a16="http://schemas.microsoft.com/office/drawing/2014/main" id="{4AD28443-AD77-47D9-9B99-803560CE8DCE}"/>
              </a:ext>
            </a:extLst>
          </p:cNvPr>
          <p:cNvSpPr/>
          <p:nvPr/>
        </p:nvSpPr>
        <p:spPr>
          <a:xfrm>
            <a:off x="8472155" y="4127082"/>
            <a:ext cx="1784930" cy="966579"/>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cs typeface="Arial" charset="0"/>
              </a:rPr>
              <a:t>to carry out, </a:t>
            </a:r>
            <a:r>
              <a:rPr lang="fr-FR" sz="2000" b="1" dirty="0" err="1">
                <a:solidFill>
                  <a:schemeClr val="accent1">
                    <a:lumMod val="50000"/>
                  </a:schemeClr>
                </a:solidFill>
                <a:latin typeface="Century Gothic" panose="020F0302020204030204"/>
                <a:cs typeface="Arial" charset="0"/>
              </a:rPr>
              <a:t>carrying</a:t>
            </a:r>
            <a:r>
              <a:rPr lang="fr-FR" sz="2000" b="1" dirty="0">
                <a:solidFill>
                  <a:schemeClr val="accent1">
                    <a:lumMod val="50000"/>
                  </a:schemeClr>
                </a:solidFill>
                <a:latin typeface="Century Gothic" panose="020F0302020204030204"/>
                <a:cs typeface="Arial" charset="0"/>
              </a:rPr>
              <a:t> out</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cs typeface="Arial" charset="0"/>
            </a:endParaRPr>
          </a:p>
        </p:txBody>
      </p:sp>
      <p:sp>
        <p:nvSpPr>
          <p:cNvPr id="16" name="je viens de France">
            <a:extLst>
              <a:ext uri="{FF2B5EF4-FFF2-40B4-BE49-F238E27FC236}">
                <a16:creationId xmlns:a16="http://schemas.microsoft.com/office/drawing/2014/main" id="{68B99BA5-C177-4457-A3B1-12014AE00F2E}"/>
              </a:ext>
            </a:extLst>
          </p:cNvPr>
          <p:cNvSpPr/>
          <p:nvPr/>
        </p:nvSpPr>
        <p:spPr>
          <a:xfrm>
            <a:off x="3079782" y="3139254"/>
            <a:ext cx="1799711" cy="982800"/>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lIns="0" rIns="0" anchor="ctr"/>
          <a:lstStyle/>
          <a:p>
            <a:pPr lvl="0" algn="ctr">
              <a:defRPr/>
            </a:pPr>
            <a:r>
              <a:rPr lang="fr-FR" sz="2000" b="1" dirty="0">
                <a:solidFill>
                  <a:schemeClr val="accent1">
                    <a:lumMod val="50000"/>
                  </a:schemeClr>
                </a:solidFill>
                <a:latin typeface="Century Gothic" panose="020F0302020204030204"/>
                <a:cs typeface="Arial" charset="0"/>
              </a:rPr>
              <a:t>m</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ain</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character</a:t>
            </a:r>
            <a:endParaRPr kumimoji="0" lang="fr-FR"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17" name="je viens de France">
            <a:extLst>
              <a:ext uri="{FF2B5EF4-FFF2-40B4-BE49-F238E27FC236}">
                <a16:creationId xmlns:a16="http://schemas.microsoft.com/office/drawing/2014/main" id="{1C22385B-8E46-4FF8-92F0-C119E53DA24F}"/>
              </a:ext>
            </a:extLst>
          </p:cNvPr>
          <p:cNvSpPr/>
          <p:nvPr/>
        </p:nvSpPr>
        <p:spPr>
          <a:xfrm>
            <a:off x="4876485" y="3134752"/>
            <a:ext cx="1792125" cy="992331"/>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cs typeface="Arial" charset="0"/>
              </a:rPr>
              <a:t>la </a:t>
            </a:r>
            <a:r>
              <a:rPr lang="fr-FR" sz="2000" b="1" dirty="0" err="1">
                <a:solidFill>
                  <a:schemeClr val="accent1">
                    <a:lumMod val="50000"/>
                  </a:schemeClr>
                </a:solidFill>
                <a:latin typeface="Century Gothic" panose="020F0302020204030204"/>
                <a:cs typeface="Arial" charset="0"/>
              </a:rPr>
              <a:t>ley</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cs typeface="Arial" charset="0"/>
            </a:endParaRPr>
          </a:p>
        </p:txBody>
      </p:sp>
      <p:sp>
        <p:nvSpPr>
          <p:cNvPr id="15" name="je viens de France">
            <a:extLst>
              <a:ext uri="{FF2B5EF4-FFF2-40B4-BE49-F238E27FC236}">
                <a16:creationId xmlns:a16="http://schemas.microsoft.com/office/drawing/2014/main" id="{5BC6ABF3-0E73-4470-AA81-B4BA53288B64}"/>
              </a:ext>
            </a:extLst>
          </p:cNvPr>
          <p:cNvSpPr/>
          <p:nvPr/>
        </p:nvSpPr>
        <p:spPr>
          <a:xfrm>
            <a:off x="6672418" y="3132817"/>
            <a:ext cx="1796837" cy="1004810"/>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cs typeface="Arial" charset="0"/>
              </a:rPr>
              <a:t>e</a:t>
            </a:r>
            <a:r>
              <a:rPr lang="fr-FR" sz="2000" b="1" noProof="0" dirty="0">
                <a:solidFill>
                  <a:schemeClr val="accent1">
                    <a:lumMod val="50000"/>
                  </a:schemeClr>
                </a:solidFill>
                <a:latin typeface="Century Gothic" panose="020F0302020204030204"/>
                <a:cs typeface="Arial" charset="0"/>
              </a:rPr>
              <a:t>l </a:t>
            </a:r>
            <a:r>
              <a:rPr lang="fr-FR" sz="2000" b="1" noProof="0" dirty="0" err="1">
                <a:solidFill>
                  <a:schemeClr val="accent1">
                    <a:lumMod val="50000"/>
                  </a:schemeClr>
                </a:solidFill>
                <a:latin typeface="Century Gothic" panose="020F0302020204030204"/>
                <a:cs typeface="Arial" charset="0"/>
              </a:rPr>
              <a:t>siglo</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cs typeface="Arial" charset="0"/>
            </a:endParaRPr>
          </a:p>
        </p:txBody>
      </p:sp>
      <p:sp>
        <p:nvSpPr>
          <p:cNvPr id="33" name="je viens de France">
            <a:extLst>
              <a:ext uri="{FF2B5EF4-FFF2-40B4-BE49-F238E27FC236}">
                <a16:creationId xmlns:a16="http://schemas.microsoft.com/office/drawing/2014/main" id="{94997DCC-DB2B-42F6-B7D7-98306BD0A2DA}"/>
              </a:ext>
            </a:extLst>
          </p:cNvPr>
          <p:cNvSpPr/>
          <p:nvPr/>
        </p:nvSpPr>
        <p:spPr>
          <a:xfrm>
            <a:off x="8468251" y="3149582"/>
            <a:ext cx="1788833" cy="977385"/>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king</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30" name="je viens de France">
            <a:extLst>
              <a:ext uri="{FF2B5EF4-FFF2-40B4-BE49-F238E27FC236}">
                <a16:creationId xmlns:a16="http://schemas.microsoft.com/office/drawing/2014/main" id="{861F1851-67A3-41F9-98A5-F7E316F1BA33}"/>
              </a:ext>
            </a:extLst>
          </p:cNvPr>
          <p:cNvSpPr/>
          <p:nvPr/>
        </p:nvSpPr>
        <p:spPr>
          <a:xfrm>
            <a:off x="8466473" y="2156455"/>
            <a:ext cx="1791717" cy="984706"/>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cs typeface="Arial" charset="0"/>
              </a:rPr>
              <a:t>to </a:t>
            </a:r>
            <a:r>
              <a:rPr lang="fr-FR" sz="2000" b="1" dirty="0" err="1">
                <a:solidFill>
                  <a:schemeClr val="accent1">
                    <a:lumMod val="50000"/>
                  </a:schemeClr>
                </a:solidFill>
                <a:latin typeface="Century Gothic" panose="020F0302020204030204"/>
                <a:cs typeface="Arial" charset="0"/>
              </a:rPr>
              <a:t>threaten</a:t>
            </a:r>
            <a:r>
              <a:rPr lang="fr-FR" sz="2000" b="1" dirty="0">
                <a:solidFill>
                  <a:schemeClr val="accent1">
                    <a:lumMod val="50000"/>
                  </a:schemeClr>
                </a:solidFill>
                <a:latin typeface="Century Gothic" panose="020F0302020204030204"/>
                <a:cs typeface="Arial" charset="0"/>
              </a:rPr>
              <a:t>, </a:t>
            </a:r>
            <a:r>
              <a:rPr lang="fr-FR" sz="2000" b="1" dirty="0" err="1">
                <a:solidFill>
                  <a:schemeClr val="accent1">
                    <a:lumMod val="50000"/>
                  </a:schemeClr>
                </a:solidFill>
                <a:latin typeface="Century Gothic" panose="020F0302020204030204"/>
                <a:cs typeface="Arial" charset="0"/>
              </a:rPr>
              <a:t>threatening</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cs typeface="Arial" charset="0"/>
            </a:endParaRPr>
          </a:p>
        </p:txBody>
      </p:sp>
      <p:sp>
        <p:nvSpPr>
          <p:cNvPr id="8" name="je viens de France">
            <a:extLst>
              <a:ext uri="{FF2B5EF4-FFF2-40B4-BE49-F238E27FC236}">
                <a16:creationId xmlns:a16="http://schemas.microsoft.com/office/drawing/2014/main" id="{360055DB-2AB5-4C09-AB65-7618F9F8887B}"/>
              </a:ext>
            </a:extLst>
          </p:cNvPr>
          <p:cNvSpPr/>
          <p:nvPr/>
        </p:nvSpPr>
        <p:spPr>
          <a:xfrm>
            <a:off x="6672419" y="2159914"/>
            <a:ext cx="1797616" cy="986210"/>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map</a:t>
            </a:r>
            <a:endParaRPr kumimoji="0" lang="fr-FR" sz="19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7" name="je viens de France">
            <a:extLst>
              <a:ext uri="{FF2B5EF4-FFF2-40B4-BE49-F238E27FC236}">
                <a16:creationId xmlns:a16="http://schemas.microsoft.com/office/drawing/2014/main" id="{30B46562-C05D-49A2-A7B7-A6776BE450AB}"/>
              </a:ext>
            </a:extLst>
          </p:cNvPr>
          <p:cNvSpPr/>
          <p:nvPr/>
        </p:nvSpPr>
        <p:spPr>
          <a:xfrm>
            <a:off x="4879494" y="2156455"/>
            <a:ext cx="1792144" cy="986347"/>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battle</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39" name="Title 3">
            <a:extLst>
              <a:ext uri="{FF2B5EF4-FFF2-40B4-BE49-F238E27FC236}">
                <a16:creationId xmlns:a16="http://schemas.microsoft.com/office/drawing/2014/main" id="{F88C8955-129F-48A7-9951-E22F32607279}"/>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Encuentra</a:t>
            </a:r>
            <a:r>
              <a:rPr lang="en-GB" sz="3600" b="1" dirty="0">
                <a:solidFill>
                  <a:schemeClr val="bg1"/>
                </a:solidFill>
              </a:rPr>
              <a:t> la </a:t>
            </a:r>
            <a:r>
              <a:rPr lang="en-GB" sz="3600" b="1" dirty="0" err="1">
                <a:solidFill>
                  <a:schemeClr val="bg1"/>
                </a:solidFill>
              </a:rPr>
              <a:t>imagen</a:t>
            </a:r>
            <a:endParaRPr lang="en-GB" sz="3600" b="1" dirty="0">
              <a:solidFill>
                <a:schemeClr val="bg1"/>
              </a:solidFill>
            </a:endParaRPr>
          </a:p>
        </p:txBody>
      </p:sp>
      <p:sp>
        <p:nvSpPr>
          <p:cNvPr id="31" name="je viens de France">
            <a:extLst>
              <a:ext uri="{FF2B5EF4-FFF2-40B4-BE49-F238E27FC236}">
                <a16:creationId xmlns:a16="http://schemas.microsoft.com/office/drawing/2014/main" id="{B3D460BD-20B6-4848-B54B-5FCE3F722362}"/>
              </a:ext>
            </a:extLst>
          </p:cNvPr>
          <p:cNvSpPr/>
          <p:nvPr/>
        </p:nvSpPr>
        <p:spPr>
          <a:xfrm>
            <a:off x="8466473" y="5095090"/>
            <a:ext cx="1790611" cy="979989"/>
          </a:xfrm>
          <a:prstGeom prst="rect">
            <a:avLst/>
          </a:prstGeom>
          <a:ln w="3175">
            <a:solidFill>
              <a:schemeClr val="tx2">
                <a:lumMod val="40000"/>
                <a:lumOff val="6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cs typeface="Arial" charset="0"/>
              </a:rPr>
              <a:t>t</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rPr>
              <a:t>o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include</a:t>
            </a: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Arial" charset="0"/>
              </a:rPr>
              <a:t>including</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Arial" charset="0"/>
            </a:endParaRPr>
          </a:p>
        </p:txBody>
      </p:sp>
      <p:sp>
        <p:nvSpPr>
          <p:cNvPr id="28" name="I come from Paris">
            <a:extLst>
              <a:ext uri="{FF2B5EF4-FFF2-40B4-BE49-F238E27FC236}">
                <a16:creationId xmlns:a16="http://schemas.microsoft.com/office/drawing/2014/main" id="{37E88DF4-2157-4222-A7B2-AEAF2F179235}"/>
              </a:ext>
            </a:extLst>
          </p:cNvPr>
          <p:cNvSpPr/>
          <p:nvPr/>
        </p:nvSpPr>
        <p:spPr>
          <a:xfrm>
            <a:off x="3078735" y="2142687"/>
            <a:ext cx="1794797" cy="978694"/>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accent1">
                    <a:lumMod val="50000"/>
                  </a:schemeClr>
                </a:solidFill>
                <a:latin typeface="Century Gothic" panose="020F0302020204030204"/>
              </a:rPr>
              <a:t>atacar</a:t>
            </a:r>
            <a:endParaRPr lang="fr-FR" sz="2000" b="1" dirty="0">
              <a:solidFill>
                <a:schemeClr val="accent1">
                  <a:lumMod val="50000"/>
                </a:schemeClr>
              </a:solidFill>
              <a:latin typeface="Century Gothic" panose="020F0302020204030204"/>
            </a:endParaRPr>
          </a:p>
        </p:txBody>
      </p:sp>
      <p:sp>
        <p:nvSpPr>
          <p:cNvPr id="27" name="I come from Paris">
            <a:extLst>
              <a:ext uri="{FF2B5EF4-FFF2-40B4-BE49-F238E27FC236}">
                <a16:creationId xmlns:a16="http://schemas.microsoft.com/office/drawing/2014/main" id="{1979A3E9-AB09-400C-B09A-3BA7BC95F045}"/>
              </a:ext>
            </a:extLst>
          </p:cNvPr>
          <p:cNvSpPr/>
          <p:nvPr/>
        </p:nvSpPr>
        <p:spPr>
          <a:xfrm>
            <a:off x="4873533" y="2146483"/>
            <a:ext cx="1801695" cy="974898"/>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la </a:t>
            </a:r>
            <a:r>
              <a:rPr lang="fr-FR" sz="2000" b="1" dirty="0" err="1">
                <a:solidFill>
                  <a:schemeClr val="accent1">
                    <a:lumMod val="50000"/>
                  </a:schemeClr>
                </a:solidFill>
                <a:latin typeface="Century Gothic" panose="020F0302020204030204"/>
              </a:rPr>
              <a:t>batalla</a:t>
            </a:r>
            <a:endParaRPr lang="fr-FR" sz="2000" b="1" dirty="0">
              <a:solidFill>
                <a:schemeClr val="accent1">
                  <a:lumMod val="50000"/>
                </a:schemeClr>
              </a:solidFill>
              <a:latin typeface="Century Gothic" panose="020F0302020204030204"/>
            </a:endParaRPr>
          </a:p>
        </p:txBody>
      </p:sp>
      <p:sp>
        <p:nvSpPr>
          <p:cNvPr id="26" name="I come from Paris">
            <a:extLst>
              <a:ext uri="{FF2B5EF4-FFF2-40B4-BE49-F238E27FC236}">
                <a16:creationId xmlns:a16="http://schemas.microsoft.com/office/drawing/2014/main" id="{4F72F51E-CB2B-4B5D-AD70-1BAF4A95A67A}"/>
              </a:ext>
            </a:extLst>
          </p:cNvPr>
          <p:cNvSpPr/>
          <p:nvPr/>
        </p:nvSpPr>
        <p:spPr>
          <a:xfrm>
            <a:off x="6681608" y="2146483"/>
            <a:ext cx="1795779" cy="998767"/>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el plano</a:t>
            </a:r>
          </a:p>
        </p:txBody>
      </p:sp>
      <p:sp>
        <p:nvSpPr>
          <p:cNvPr id="37" name="I come from Paris">
            <a:extLst>
              <a:ext uri="{FF2B5EF4-FFF2-40B4-BE49-F238E27FC236}">
                <a16:creationId xmlns:a16="http://schemas.microsoft.com/office/drawing/2014/main" id="{E251F251-2DA6-489C-A1A5-24EE0EB2BAD7}"/>
              </a:ext>
            </a:extLst>
          </p:cNvPr>
          <p:cNvSpPr/>
          <p:nvPr/>
        </p:nvSpPr>
        <p:spPr>
          <a:xfrm>
            <a:off x="8478627" y="2153288"/>
            <a:ext cx="1792560" cy="983683"/>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accent1">
                    <a:lumMod val="50000"/>
                  </a:schemeClr>
                </a:solidFill>
                <a:latin typeface="Century Gothic" panose="020F0302020204030204"/>
              </a:rPr>
              <a:t>amenazar</a:t>
            </a:r>
            <a:endParaRPr lang="fr-FR" sz="2000" b="1" dirty="0">
              <a:solidFill>
                <a:schemeClr val="accent1">
                  <a:lumMod val="50000"/>
                </a:schemeClr>
              </a:solidFill>
              <a:latin typeface="Century Gothic" panose="020F0302020204030204"/>
            </a:endParaRPr>
          </a:p>
        </p:txBody>
      </p:sp>
      <p:sp>
        <p:nvSpPr>
          <p:cNvPr id="23" name="I come from Paris">
            <a:extLst>
              <a:ext uri="{FF2B5EF4-FFF2-40B4-BE49-F238E27FC236}">
                <a16:creationId xmlns:a16="http://schemas.microsoft.com/office/drawing/2014/main" id="{28C76847-980D-4C46-9177-D4BF6EA6A806}"/>
              </a:ext>
            </a:extLst>
          </p:cNvPr>
          <p:cNvSpPr/>
          <p:nvPr/>
        </p:nvSpPr>
        <p:spPr>
          <a:xfrm>
            <a:off x="3081218" y="3125177"/>
            <a:ext cx="1787353" cy="972660"/>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el/la </a:t>
            </a:r>
            <a:r>
              <a:rPr lang="fr-FR" sz="2000" b="1" dirty="0" err="1">
                <a:solidFill>
                  <a:schemeClr val="accent1">
                    <a:lumMod val="50000"/>
                  </a:schemeClr>
                </a:solidFill>
                <a:latin typeface="Century Gothic" panose="020F0302020204030204"/>
              </a:rPr>
              <a:t>protagonista</a:t>
            </a:r>
            <a:endParaRPr lang="fr-FR" sz="2000" b="1" dirty="0">
              <a:solidFill>
                <a:schemeClr val="accent1">
                  <a:lumMod val="50000"/>
                </a:schemeClr>
              </a:solidFill>
              <a:latin typeface="Century Gothic" panose="020F0302020204030204"/>
            </a:endParaRPr>
          </a:p>
        </p:txBody>
      </p:sp>
      <p:sp>
        <p:nvSpPr>
          <p:cNvPr id="24" name="I come from Paris">
            <a:extLst>
              <a:ext uri="{FF2B5EF4-FFF2-40B4-BE49-F238E27FC236}">
                <a16:creationId xmlns:a16="http://schemas.microsoft.com/office/drawing/2014/main" id="{6396ED02-B8FF-4222-98A1-7DF55B56955E}"/>
              </a:ext>
            </a:extLst>
          </p:cNvPr>
          <p:cNvSpPr/>
          <p:nvPr/>
        </p:nvSpPr>
        <p:spPr>
          <a:xfrm>
            <a:off x="4872347" y="3128972"/>
            <a:ext cx="1809262" cy="964534"/>
          </a:xfrm>
          <a:prstGeom prst="rect">
            <a:avLst/>
          </a:prstGeom>
          <a:solidFill>
            <a:schemeClr val="accent4">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accent1">
                    <a:lumMod val="50000"/>
                  </a:schemeClr>
                </a:solidFill>
                <a:latin typeface="Century Gothic" panose="020F0302020204030204"/>
              </a:rPr>
              <a:t>law</a:t>
            </a:r>
            <a:endParaRPr lang="fr-FR" sz="2000" b="1" dirty="0">
              <a:solidFill>
                <a:schemeClr val="accent1">
                  <a:lumMod val="50000"/>
                </a:schemeClr>
              </a:solidFill>
              <a:latin typeface="Century Gothic" panose="020F0302020204030204"/>
            </a:endParaRPr>
          </a:p>
        </p:txBody>
      </p:sp>
      <p:sp>
        <p:nvSpPr>
          <p:cNvPr id="25" name="I come from Paris">
            <a:extLst>
              <a:ext uri="{FF2B5EF4-FFF2-40B4-BE49-F238E27FC236}">
                <a16:creationId xmlns:a16="http://schemas.microsoft.com/office/drawing/2014/main" id="{28760128-2B55-491C-A2C2-11466FCC9D86}"/>
              </a:ext>
            </a:extLst>
          </p:cNvPr>
          <p:cNvSpPr/>
          <p:nvPr/>
        </p:nvSpPr>
        <p:spPr>
          <a:xfrm>
            <a:off x="6680828" y="3136971"/>
            <a:ext cx="1796560" cy="961321"/>
          </a:xfrm>
          <a:prstGeom prst="rect">
            <a:avLst/>
          </a:prstGeom>
          <a:solidFill>
            <a:schemeClr val="accent4">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accent1">
                    <a:lumMod val="50000"/>
                  </a:schemeClr>
                </a:solidFill>
                <a:latin typeface="Century Gothic" panose="020F0302020204030204"/>
              </a:rPr>
              <a:t>century</a:t>
            </a:r>
            <a:endParaRPr lang="fr-FR" sz="2000" b="1" dirty="0">
              <a:solidFill>
                <a:schemeClr val="accent1">
                  <a:lumMod val="50000"/>
                </a:schemeClr>
              </a:solidFill>
              <a:latin typeface="Century Gothic" panose="020F0302020204030204"/>
            </a:endParaRPr>
          </a:p>
        </p:txBody>
      </p:sp>
      <p:sp>
        <p:nvSpPr>
          <p:cNvPr id="36" name="I come from Paris">
            <a:extLst>
              <a:ext uri="{FF2B5EF4-FFF2-40B4-BE49-F238E27FC236}">
                <a16:creationId xmlns:a16="http://schemas.microsoft.com/office/drawing/2014/main" id="{D0E29E80-EC9F-40E4-AE20-661EE407BCC2}"/>
              </a:ext>
            </a:extLst>
          </p:cNvPr>
          <p:cNvSpPr/>
          <p:nvPr/>
        </p:nvSpPr>
        <p:spPr>
          <a:xfrm>
            <a:off x="8479619" y="3135906"/>
            <a:ext cx="1782503" cy="957727"/>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el </a:t>
            </a:r>
            <a:r>
              <a:rPr lang="fr-FR" sz="2000" b="1" dirty="0" err="1">
                <a:solidFill>
                  <a:schemeClr val="accent1">
                    <a:lumMod val="50000"/>
                  </a:schemeClr>
                </a:solidFill>
                <a:latin typeface="Century Gothic" panose="020F0302020204030204"/>
              </a:rPr>
              <a:t>rey</a:t>
            </a:r>
            <a:endParaRPr lang="fr-FR" sz="2000" b="1" dirty="0">
              <a:solidFill>
                <a:schemeClr val="accent1">
                  <a:lumMod val="50000"/>
                </a:schemeClr>
              </a:solidFill>
              <a:latin typeface="Century Gothic" panose="020F0302020204030204"/>
            </a:endParaRPr>
          </a:p>
        </p:txBody>
      </p:sp>
      <p:sp>
        <p:nvSpPr>
          <p:cNvPr id="21" name="I come from Paris">
            <a:extLst>
              <a:ext uri="{FF2B5EF4-FFF2-40B4-BE49-F238E27FC236}">
                <a16:creationId xmlns:a16="http://schemas.microsoft.com/office/drawing/2014/main" id="{4518A635-96D0-46AE-935C-0E03FDC0D9BD}"/>
              </a:ext>
            </a:extLst>
          </p:cNvPr>
          <p:cNvSpPr/>
          <p:nvPr/>
        </p:nvSpPr>
        <p:spPr>
          <a:xfrm>
            <a:off x="3079339" y="4096194"/>
            <a:ext cx="1794142" cy="1006602"/>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el </a:t>
            </a:r>
            <a:r>
              <a:rPr lang="fr-FR" sz="2000" b="1" dirty="0" err="1">
                <a:solidFill>
                  <a:schemeClr val="accent1">
                    <a:lumMod val="50000"/>
                  </a:schemeClr>
                </a:solidFill>
                <a:latin typeface="Century Gothic" panose="020F0302020204030204"/>
              </a:rPr>
              <a:t>principio</a:t>
            </a:r>
            <a:endParaRPr lang="fr-FR" sz="2000" b="1" dirty="0">
              <a:solidFill>
                <a:schemeClr val="accent1">
                  <a:lumMod val="50000"/>
                </a:schemeClr>
              </a:solidFill>
              <a:latin typeface="Century Gothic" panose="020F0302020204030204"/>
            </a:endParaRPr>
          </a:p>
        </p:txBody>
      </p:sp>
      <p:sp>
        <p:nvSpPr>
          <p:cNvPr id="18" name="I come from Paris">
            <a:extLst>
              <a:ext uri="{FF2B5EF4-FFF2-40B4-BE49-F238E27FC236}">
                <a16:creationId xmlns:a16="http://schemas.microsoft.com/office/drawing/2014/main" id="{C4C9D72D-CADF-4211-B7DD-6D136FC0029E}"/>
              </a:ext>
            </a:extLst>
          </p:cNvPr>
          <p:cNvSpPr/>
          <p:nvPr/>
        </p:nvSpPr>
        <p:spPr>
          <a:xfrm>
            <a:off x="4882578" y="4102538"/>
            <a:ext cx="1797806" cy="979097"/>
          </a:xfrm>
          <a:prstGeom prst="rect">
            <a:avLst/>
          </a:prstGeom>
          <a:solidFill>
            <a:schemeClr val="accent4">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to </a:t>
            </a:r>
            <a:r>
              <a:rPr lang="fr-FR" sz="2000" b="1" dirty="0" err="1">
                <a:solidFill>
                  <a:schemeClr val="accent1">
                    <a:lumMod val="50000"/>
                  </a:schemeClr>
                </a:solidFill>
                <a:latin typeface="Century Gothic" panose="020F0302020204030204"/>
              </a:rPr>
              <a:t>kill</a:t>
            </a:r>
            <a:endParaRPr lang="fr-FR" sz="2000" b="1" dirty="0">
              <a:solidFill>
                <a:schemeClr val="accent1">
                  <a:lumMod val="50000"/>
                </a:schemeClr>
              </a:solidFill>
              <a:latin typeface="Century Gothic" panose="020F0302020204030204"/>
            </a:endParaRPr>
          </a:p>
        </p:txBody>
      </p:sp>
      <p:sp>
        <p:nvSpPr>
          <p:cNvPr id="22" name="I come from Paris">
            <a:extLst>
              <a:ext uri="{FF2B5EF4-FFF2-40B4-BE49-F238E27FC236}">
                <a16:creationId xmlns:a16="http://schemas.microsoft.com/office/drawing/2014/main" id="{A15B4BD0-E6E7-4927-A279-680C8084A6A6}"/>
              </a:ext>
            </a:extLst>
          </p:cNvPr>
          <p:cNvSpPr/>
          <p:nvPr/>
        </p:nvSpPr>
        <p:spPr>
          <a:xfrm>
            <a:off x="6682336" y="4103372"/>
            <a:ext cx="1808701" cy="981479"/>
          </a:xfrm>
          <a:prstGeom prst="rect">
            <a:avLst/>
          </a:prstGeom>
          <a:solidFill>
            <a:schemeClr val="accent4">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to </a:t>
            </a:r>
            <a:r>
              <a:rPr lang="fr-FR" sz="2000" b="1" dirty="0" err="1">
                <a:solidFill>
                  <a:schemeClr val="accent1">
                    <a:lumMod val="50000"/>
                  </a:schemeClr>
                </a:solidFill>
                <a:latin typeface="Century Gothic" panose="020F0302020204030204"/>
              </a:rPr>
              <a:t>get</a:t>
            </a:r>
            <a:r>
              <a:rPr lang="fr-FR" sz="2000" b="1" dirty="0">
                <a:solidFill>
                  <a:schemeClr val="accent1">
                    <a:lumMod val="50000"/>
                  </a:schemeClr>
                </a:solidFill>
                <a:latin typeface="Century Gothic" panose="020F0302020204030204"/>
              </a:rPr>
              <a:t>, </a:t>
            </a:r>
          </a:p>
          <a:p>
            <a:pPr algn="ctr"/>
            <a:r>
              <a:rPr lang="fr-FR" sz="2000" b="1" dirty="0">
                <a:solidFill>
                  <a:schemeClr val="accent1">
                    <a:lumMod val="50000"/>
                  </a:schemeClr>
                </a:solidFill>
                <a:latin typeface="Century Gothic" panose="020F0302020204030204"/>
              </a:rPr>
              <a:t>to </a:t>
            </a:r>
            <a:r>
              <a:rPr lang="fr-FR" sz="2000" b="1" dirty="0" err="1">
                <a:solidFill>
                  <a:schemeClr val="accent1">
                    <a:lumMod val="50000"/>
                  </a:schemeClr>
                </a:solidFill>
                <a:latin typeface="Century Gothic" panose="020F0302020204030204"/>
              </a:rPr>
              <a:t>obtain</a:t>
            </a:r>
            <a:endParaRPr lang="fr-FR" sz="2000" b="1" dirty="0">
              <a:solidFill>
                <a:schemeClr val="accent1">
                  <a:lumMod val="50000"/>
                </a:schemeClr>
              </a:solidFill>
              <a:latin typeface="Century Gothic" panose="020F0302020204030204"/>
            </a:endParaRPr>
          </a:p>
        </p:txBody>
      </p:sp>
      <p:sp>
        <p:nvSpPr>
          <p:cNvPr id="35" name="I come from Paris">
            <a:extLst>
              <a:ext uri="{FF2B5EF4-FFF2-40B4-BE49-F238E27FC236}">
                <a16:creationId xmlns:a16="http://schemas.microsoft.com/office/drawing/2014/main" id="{E0C39D81-8A90-4515-8852-2978BEB8A089}"/>
              </a:ext>
            </a:extLst>
          </p:cNvPr>
          <p:cNvSpPr/>
          <p:nvPr/>
        </p:nvSpPr>
        <p:spPr>
          <a:xfrm>
            <a:off x="8479620" y="4104067"/>
            <a:ext cx="1780205" cy="976037"/>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accent1">
                    <a:lumMod val="50000"/>
                  </a:schemeClr>
                </a:solidFill>
                <a:latin typeface="Century Gothic" panose="020F0302020204030204"/>
              </a:rPr>
              <a:t>realizar</a:t>
            </a:r>
            <a:endParaRPr lang="fr-FR" sz="2000" b="1" dirty="0">
              <a:solidFill>
                <a:schemeClr val="accent1">
                  <a:lumMod val="50000"/>
                </a:schemeClr>
              </a:solidFill>
              <a:latin typeface="Century Gothic" panose="020F0302020204030204"/>
            </a:endParaRPr>
          </a:p>
        </p:txBody>
      </p:sp>
      <p:sp>
        <p:nvSpPr>
          <p:cNvPr id="29" name="I come from Paris">
            <a:extLst>
              <a:ext uri="{FF2B5EF4-FFF2-40B4-BE49-F238E27FC236}">
                <a16:creationId xmlns:a16="http://schemas.microsoft.com/office/drawing/2014/main" id="{222543DD-41D3-4C00-B913-7CB7C8E251DD}"/>
              </a:ext>
            </a:extLst>
          </p:cNvPr>
          <p:cNvSpPr/>
          <p:nvPr/>
        </p:nvSpPr>
        <p:spPr>
          <a:xfrm>
            <a:off x="3080772" y="5102796"/>
            <a:ext cx="1795416" cy="967843"/>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el final</a:t>
            </a:r>
          </a:p>
        </p:txBody>
      </p:sp>
      <p:sp>
        <p:nvSpPr>
          <p:cNvPr id="19" name="I come from Paris">
            <a:extLst>
              <a:ext uri="{FF2B5EF4-FFF2-40B4-BE49-F238E27FC236}">
                <a16:creationId xmlns:a16="http://schemas.microsoft.com/office/drawing/2014/main" id="{0D33B38A-D3FC-4420-8E19-ED26D85CE9A0}"/>
              </a:ext>
            </a:extLst>
          </p:cNvPr>
          <p:cNvSpPr/>
          <p:nvPr/>
        </p:nvSpPr>
        <p:spPr>
          <a:xfrm>
            <a:off x="4884159" y="5087535"/>
            <a:ext cx="1791469" cy="994093"/>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accent1">
                    <a:lumMod val="50000"/>
                  </a:schemeClr>
                </a:solidFill>
                <a:latin typeface="Century Gothic" panose="020F0302020204030204"/>
              </a:rPr>
              <a:t>dios</a:t>
            </a:r>
            <a:endParaRPr lang="fr-FR" sz="2000" b="1" dirty="0">
              <a:solidFill>
                <a:schemeClr val="accent1">
                  <a:lumMod val="50000"/>
                </a:schemeClr>
              </a:solidFill>
              <a:latin typeface="Century Gothic" panose="020F0302020204030204"/>
            </a:endParaRPr>
          </a:p>
        </p:txBody>
      </p:sp>
      <p:sp>
        <p:nvSpPr>
          <p:cNvPr id="20" name="I come from Paris">
            <a:extLst>
              <a:ext uri="{FF2B5EF4-FFF2-40B4-BE49-F238E27FC236}">
                <a16:creationId xmlns:a16="http://schemas.microsoft.com/office/drawing/2014/main" id="{93C69465-CF2F-46FC-985F-6A2578160C75}"/>
              </a:ext>
            </a:extLst>
          </p:cNvPr>
          <p:cNvSpPr/>
          <p:nvPr/>
        </p:nvSpPr>
        <p:spPr>
          <a:xfrm>
            <a:off x="6675146" y="5082088"/>
            <a:ext cx="1802975" cy="997294"/>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1">
                    <a:lumMod val="50000"/>
                  </a:schemeClr>
                </a:solidFill>
                <a:latin typeface="Century Gothic" panose="020F0302020204030204"/>
              </a:rPr>
              <a:t>un </a:t>
            </a:r>
            <a:r>
              <a:rPr lang="fr-FR" sz="2000" b="1" dirty="0" err="1">
                <a:solidFill>
                  <a:schemeClr val="accent1">
                    <a:lumMod val="50000"/>
                  </a:schemeClr>
                </a:solidFill>
                <a:latin typeface="Century Gothic" panose="020F0302020204030204"/>
              </a:rPr>
              <a:t>millón</a:t>
            </a:r>
            <a:endParaRPr lang="fr-FR" sz="2000" b="1" dirty="0">
              <a:solidFill>
                <a:schemeClr val="accent1">
                  <a:lumMod val="50000"/>
                </a:schemeClr>
              </a:solidFill>
              <a:latin typeface="Century Gothic" panose="020F0302020204030204"/>
            </a:endParaRPr>
          </a:p>
        </p:txBody>
      </p:sp>
      <p:sp>
        <p:nvSpPr>
          <p:cNvPr id="34" name="I come from Paris">
            <a:extLst>
              <a:ext uri="{FF2B5EF4-FFF2-40B4-BE49-F238E27FC236}">
                <a16:creationId xmlns:a16="http://schemas.microsoft.com/office/drawing/2014/main" id="{5421C0D8-7BE4-4821-A781-75253BCFDBEC}"/>
              </a:ext>
            </a:extLst>
          </p:cNvPr>
          <p:cNvSpPr/>
          <p:nvPr/>
        </p:nvSpPr>
        <p:spPr>
          <a:xfrm>
            <a:off x="8478627" y="5091440"/>
            <a:ext cx="1794280" cy="983639"/>
          </a:xfrm>
          <a:prstGeom prst="rect">
            <a:avLst/>
          </a:prstGeom>
          <a:solidFill>
            <a:schemeClr val="accent2">
              <a:lumMod val="20000"/>
              <a:lumOff val="80000"/>
            </a:schemeClr>
          </a:solidFill>
          <a:ln w="3175">
            <a:solidFill>
              <a:schemeClr val="tx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chemeClr val="accent1">
                    <a:lumMod val="50000"/>
                  </a:schemeClr>
                </a:solidFill>
                <a:latin typeface="Century Gothic" panose="020F0302020204030204"/>
              </a:rPr>
              <a:t>incluir</a:t>
            </a:r>
            <a:endParaRPr lang="fr-FR" sz="2000" b="1" dirty="0">
              <a:solidFill>
                <a:schemeClr val="accent1">
                  <a:lumMod val="50000"/>
                </a:schemeClr>
              </a:solidFill>
              <a:latin typeface="Century Gothic" panose="020F0302020204030204"/>
            </a:endParaRPr>
          </a:p>
        </p:txBody>
      </p:sp>
      <p:sp>
        <p:nvSpPr>
          <p:cNvPr id="42" name="Rounded Rectangle 4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115790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3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0" restart="whenNotActive" fill="hold" evtFilter="cancelBubble" nodeType="interactiveSeq">
                <p:stCondLst>
                  <p:cond evt="onClick" delay="0">
                    <p:tgtEl>
                      <p:spTgt spid="3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1"/>
                                        </p:tgtEl>
                                      </p:cBhvr>
                                    </p:animEffect>
                                    <p:set>
                                      <p:cBhvr>
                                        <p:cTn id="8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2" restart="whenNotActive" fill="hold" evtFilter="cancelBubble" nodeType="interactiveSeq">
                <p:stCondLst>
                  <p:cond evt="onClick" delay="0">
                    <p:tgtEl>
                      <p:spTgt spid="3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2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8" restart="whenNotActive" fill="hold" evtFilter="cancelBubble" nodeType="interactiveSeq">
                <p:stCondLst>
                  <p:cond evt="onClick" delay="0">
                    <p:tgtEl>
                      <p:spTgt spid="23"/>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3" restart="whenNotActive" fill="hold" evtFilter="cancelBubble" nodeType="interactiveSeq">
                <p:stCondLst>
                  <p:cond evt="onClick" delay="0">
                    <p:tgtEl>
                      <p:spTgt spid="24"/>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8" restart="whenNotActive" fill="hold" evtFilter="cancelBubble" nodeType="interactiveSeq">
                <p:stCondLst>
                  <p:cond evt="onClick" delay="0">
                    <p:tgtEl>
                      <p:spTgt spid="25"/>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childTnLst>
                                    <p:set>
                                      <p:cBhvr>
                                        <p:cTn id="12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8" restart="whenNotActive" fill="hold" evtFilter="cancelBubble" nodeType="interactiveSeq">
                <p:stCondLst>
                  <p:cond evt="onClick" delay="0">
                    <p:tgtEl>
                      <p:spTgt spid="21"/>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3" restart="whenNotActive" fill="hold" evtFilter="cancelBubble" nodeType="interactiveSeq">
                <p:stCondLst>
                  <p:cond evt="onClick" delay="0">
                    <p:tgtEl>
                      <p:spTgt spid="18"/>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8" restart="whenNotActive" fill="hold" evtFilter="cancelBubble" nodeType="interactiveSeq">
                <p:stCondLst>
                  <p:cond evt="onClick" delay="0">
                    <p:tgtEl>
                      <p:spTgt spid="22"/>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35"/>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8" restart="whenNotActive" fill="hold" evtFilter="cancelBubble" nodeType="interactiveSeq">
                <p:stCondLst>
                  <p:cond evt="onClick" delay="0">
                    <p:tgtEl>
                      <p:spTgt spid="29"/>
                    </p:tgtEl>
                  </p:cond>
                </p:stCondLst>
                <p:endSync evt="end" delay="0">
                  <p:rtn val="all"/>
                </p:endSync>
                <p:childTnLst>
                  <p:par>
                    <p:cTn id="149" fill="hold">
                      <p:stCondLst>
                        <p:cond delay="0"/>
                      </p:stCondLst>
                      <p:childTnLst>
                        <p:par>
                          <p:cTn id="150" fill="hold">
                            <p:stCondLst>
                              <p:cond delay="0"/>
                            </p:stCondLst>
                            <p:childTnLst>
                              <p:par>
                                <p:cTn id="151" presetID="1" presetClass="exit" presetSubtype="0" fill="hold" grpId="0" nodeType="clickEffect">
                                  <p:stCondLst>
                                    <p:cond delay="0"/>
                                  </p:stCondLst>
                                  <p:childTnLst>
                                    <p:set>
                                      <p:cBhvr>
                                        <p:cTn id="15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3" restart="whenNotActive" fill="hold" evtFilter="cancelBubble" nodeType="interactiveSeq">
                <p:stCondLst>
                  <p:cond evt="onClick" delay="0">
                    <p:tgtEl>
                      <p:spTgt spid="20"/>
                    </p:tgtEl>
                  </p:cond>
                </p:stCondLst>
                <p:endSync evt="end" delay="0">
                  <p:rtn val="all"/>
                </p:endSync>
                <p:childTnLst>
                  <p:par>
                    <p:cTn id="154" fill="hold">
                      <p:stCondLst>
                        <p:cond delay="0"/>
                      </p:stCondLst>
                      <p:childTnLst>
                        <p:par>
                          <p:cTn id="155" fill="hold">
                            <p:stCondLst>
                              <p:cond delay="0"/>
                            </p:stCondLst>
                            <p:childTnLst>
                              <p:par>
                                <p:cTn id="156" presetID="1" presetClass="exit" presetSubtype="0" fill="hold" grpId="0" nodeType="clickEffect">
                                  <p:stCondLst>
                                    <p:cond delay="0"/>
                                  </p:stCondLst>
                                  <p:childTnLst>
                                    <p:set>
                                      <p:cBhvr>
                                        <p:cTn id="15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34"/>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3" restart="whenNotActive" fill="hold" evtFilter="cancelBubble" nodeType="interactiveSeq">
                <p:stCondLst>
                  <p:cond evt="onClick" delay="0">
                    <p:tgtEl>
                      <p:spTgt spid="19"/>
                    </p:tgtEl>
                  </p:cond>
                </p:stCondLst>
                <p:endSync evt="end" delay="0">
                  <p:rtn val="all"/>
                </p:endSync>
                <p:childTnLst>
                  <p:par>
                    <p:cTn id="164" fill="hold">
                      <p:stCondLst>
                        <p:cond delay="0"/>
                      </p:stCondLst>
                      <p:childTnLst>
                        <p:par>
                          <p:cTn id="165" fill="hold">
                            <p:stCondLst>
                              <p:cond delay="0"/>
                            </p:stCondLst>
                            <p:childTnLst>
                              <p:par>
                                <p:cTn id="166" presetID="1" presetClass="exit" presetSubtype="0" fill="hold" grpId="0" nodeType="clickEffect">
                                  <p:stCondLst>
                                    <p:cond delay="0"/>
                                  </p:stCondLst>
                                  <p:childTnLst>
                                    <p:set>
                                      <p:cBhvr>
                                        <p:cTn id="16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68" restart="whenNotActive" fill="hold" evtFilter="cancelBubble" nodeType="interactiveSeq">
                <p:stCondLst>
                  <p:cond evt="onClick" delay="0">
                    <p:tgtEl>
                      <p:spTgt spid="37"/>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28"/>
                    </p:tgtEl>
                  </p:cond>
                </p:stCondLst>
                <p:endSync evt="end" delay="0">
                  <p:rtn val="all"/>
                </p:endSync>
                <p:childTnLst>
                  <p:par>
                    <p:cTn id="174" fill="hold">
                      <p:stCondLst>
                        <p:cond delay="0"/>
                      </p:stCondLst>
                      <p:childTnLst>
                        <p:par>
                          <p:cTn id="175" fill="hold">
                            <p:stCondLst>
                              <p:cond delay="0"/>
                            </p:stCondLst>
                            <p:childTnLst>
                              <p:par>
                                <p:cTn id="176" presetID="1" presetClass="exit" presetSubtype="0" fill="hold" grpId="0" nodeType="clickEffect">
                                  <p:stCondLst>
                                    <p:cond delay="0"/>
                                  </p:stCondLst>
                                  <p:childTnLst>
                                    <p:set>
                                      <p:cBhvr>
                                        <p:cTn id="17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9" grpId="0" animBg="1"/>
      <p:bldP spid="10" grpId="0" animBg="1"/>
      <p:bldP spid="14" grpId="0" animBg="1"/>
      <p:bldP spid="13" grpId="0" animBg="1"/>
      <p:bldP spid="6" grpId="0" animBg="1"/>
      <p:bldP spid="12" grpId="0" animBg="1"/>
      <p:bldP spid="11" grpId="0" animBg="1"/>
      <p:bldP spid="32" grpId="0" animBg="1"/>
      <p:bldP spid="16" grpId="0" animBg="1"/>
      <p:bldP spid="17" grpId="0" animBg="1"/>
      <p:bldP spid="15" grpId="0" animBg="1"/>
      <p:bldP spid="33" grpId="0" animBg="1"/>
      <p:bldP spid="30" grpId="0" animBg="1"/>
      <p:bldP spid="8" grpId="0" animBg="1"/>
      <p:bldP spid="7" grpId="0" animBg="1"/>
      <p:bldP spid="31" grpId="0" animBg="1"/>
      <p:bldP spid="28" grpId="0" animBg="1"/>
      <p:bldP spid="27" grpId="0" animBg="1"/>
      <p:bldP spid="26" grpId="0" animBg="1"/>
      <p:bldP spid="37" grpId="0" animBg="1"/>
      <p:bldP spid="23" grpId="0" animBg="1"/>
      <p:bldP spid="24" grpId="0" animBg="1"/>
      <p:bldP spid="25" grpId="0" animBg="1"/>
      <p:bldP spid="36" grpId="0" animBg="1"/>
      <p:bldP spid="21" grpId="0" animBg="1"/>
      <p:bldP spid="18" grpId="0" animBg="1"/>
      <p:bldP spid="22" grpId="0" animBg="1"/>
      <p:bldP spid="35" grpId="0" animBg="1"/>
      <p:bldP spid="29" grpId="0" animBg="1"/>
      <p:bldP spid="19" grpId="0" animBg="1"/>
      <p:bldP spid="20"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95" name="Google Shape;295;p7"/>
          <p:cNvSpPr txBox="1"/>
          <p:nvPr/>
        </p:nvSpPr>
        <p:spPr>
          <a:xfrm>
            <a:off x="0" y="0"/>
            <a:ext cx="6484938"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1F3864"/>
              </a:buClr>
              <a:buSzPts val="3600"/>
              <a:buFont typeface="Century Gothic"/>
              <a:buNone/>
              <a:tabLst/>
              <a:defRPr/>
            </a:pPr>
            <a:endParaRPr kumimoji="0" sz="3600" b="1" i="0" u="none" strike="noStrike" kern="0" cap="none" spc="0" normalizeH="0" baseline="0" noProof="0">
              <a:ln>
                <a:noFill/>
              </a:ln>
              <a:solidFill>
                <a:prstClr val="white"/>
              </a:solidFill>
              <a:effectLst/>
              <a:uLnTx/>
              <a:uFillTx/>
              <a:latin typeface="Century Gothic"/>
              <a:ea typeface="Century Gothic"/>
              <a:cs typeface="Century Gothic"/>
              <a:sym typeface="Century Gothic"/>
            </a:endParaRPr>
          </a:p>
        </p:txBody>
      </p:sp>
      <p:sp>
        <p:nvSpPr>
          <p:cNvPr id="296" name="Google Shape;296;p7"/>
          <p:cNvSpPr txBox="1"/>
          <p:nvPr/>
        </p:nvSpPr>
        <p:spPr>
          <a:xfrm>
            <a:off x="3823462" y="1809864"/>
            <a:ext cx="1755609"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err="1">
                <a:solidFill>
                  <a:schemeClr val="accent1">
                    <a:lumMod val="50000"/>
                  </a:schemeClr>
                </a:solidFill>
                <a:latin typeface="Century Gothic"/>
                <a:cs typeface="Arial"/>
                <a:sym typeface="Century Gothic"/>
              </a:rPr>
              <a:t>contestar</a:t>
            </a:r>
            <a:endParaRPr kumimoji="0" sz="2600" b="0" i="0" u="none" strike="noStrike" kern="0" cap="none" spc="0" normalizeH="0" baseline="0" noProof="0" dirty="0">
              <a:ln>
                <a:noFill/>
              </a:ln>
              <a:solidFill>
                <a:schemeClr val="accent1">
                  <a:lumMod val="50000"/>
                </a:schemeClr>
              </a:solidFill>
              <a:effectLst/>
              <a:uLnTx/>
              <a:uFillTx/>
              <a:latin typeface="Century Gothic"/>
              <a:cs typeface="Arial"/>
              <a:sym typeface="Arial"/>
            </a:endParaRPr>
          </a:p>
        </p:txBody>
      </p:sp>
      <p:sp>
        <p:nvSpPr>
          <p:cNvPr id="298" name="Google Shape;298;p7"/>
          <p:cNvSpPr txBox="1"/>
          <p:nvPr/>
        </p:nvSpPr>
        <p:spPr>
          <a:xfrm>
            <a:off x="9657012" y="1852601"/>
            <a:ext cx="2589167"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chemeClr val="accent1">
                    <a:lumMod val="50000"/>
                  </a:schemeClr>
                </a:solidFill>
                <a:latin typeface="Century Gothic"/>
                <a:ea typeface="Century Gothic"/>
                <a:cs typeface="Century Gothic"/>
                <a:sym typeface="Century Gothic"/>
              </a:rPr>
              <a:t>el/la jefe</a:t>
            </a:r>
            <a:endParaRPr kumimoji="0" sz="26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299" name="Google Shape;299;p7"/>
          <p:cNvSpPr txBox="1"/>
          <p:nvPr/>
        </p:nvSpPr>
        <p:spPr>
          <a:xfrm>
            <a:off x="9720477" y="3033613"/>
            <a:ext cx="2085827"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noProof="0" dirty="0">
                <a:solidFill>
                  <a:schemeClr val="accent1">
                    <a:lumMod val="50000"/>
                  </a:schemeClr>
                </a:solidFill>
                <a:latin typeface="Century Gothic"/>
                <a:cs typeface="Arial"/>
                <a:sym typeface="Century Gothic"/>
              </a:rPr>
              <a:t>la </a:t>
            </a:r>
            <a:r>
              <a:rPr lang="en-GB" sz="2600" kern="0" noProof="0" dirty="0" err="1">
                <a:solidFill>
                  <a:schemeClr val="accent1">
                    <a:lumMod val="50000"/>
                  </a:schemeClr>
                </a:solidFill>
                <a:latin typeface="Century Gothic"/>
                <a:cs typeface="Arial"/>
                <a:sym typeface="Century Gothic"/>
              </a:rPr>
              <a:t>carrera</a:t>
            </a:r>
            <a:endParaRPr kumimoji="0" sz="2600" b="0" i="0" u="none" strike="noStrike" kern="0" cap="none" spc="0" normalizeH="0" baseline="0" noProof="0" dirty="0">
              <a:ln>
                <a:noFill/>
              </a:ln>
              <a:solidFill>
                <a:schemeClr val="accent1">
                  <a:lumMod val="50000"/>
                </a:schemeClr>
              </a:solidFill>
              <a:effectLst/>
              <a:uLnTx/>
              <a:uFillTx/>
              <a:latin typeface="Century Gothic"/>
              <a:cs typeface="Arial"/>
              <a:sym typeface="Arial"/>
            </a:endParaRPr>
          </a:p>
        </p:txBody>
      </p:sp>
      <p:sp>
        <p:nvSpPr>
          <p:cNvPr id="300" name="Google Shape;300;p7"/>
          <p:cNvSpPr txBox="1"/>
          <p:nvPr/>
        </p:nvSpPr>
        <p:spPr>
          <a:xfrm>
            <a:off x="3855905" y="3060870"/>
            <a:ext cx="3482043"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err="1">
                <a:solidFill>
                  <a:schemeClr val="accent1">
                    <a:lumMod val="50000"/>
                  </a:schemeClr>
                </a:solidFill>
                <a:latin typeface="Century Gothic"/>
                <a:ea typeface="Century Gothic"/>
                <a:cs typeface="Century Gothic"/>
                <a:sym typeface="Century Gothic"/>
              </a:rPr>
              <a:t>firmar</a:t>
            </a:r>
            <a:endParaRPr kumimoji="0" sz="2600" b="0" i="0" u="none" strike="noStrike" kern="0" cap="none" spc="0" normalizeH="0" baseline="0" noProof="0" dirty="0">
              <a:ln>
                <a:noFill/>
              </a:ln>
              <a:solidFill>
                <a:schemeClr val="accent1">
                  <a:lumMod val="50000"/>
                </a:schemeClr>
              </a:solidFill>
              <a:effectLst/>
              <a:uLnTx/>
              <a:uFillTx/>
              <a:latin typeface="Century Gothic"/>
              <a:cs typeface="Arial"/>
              <a:sym typeface="Arial"/>
            </a:endParaRPr>
          </a:p>
        </p:txBody>
      </p:sp>
      <p:sp>
        <p:nvSpPr>
          <p:cNvPr id="306" name="Google Shape;306;p7"/>
          <p:cNvSpPr txBox="1"/>
          <p:nvPr/>
        </p:nvSpPr>
        <p:spPr>
          <a:xfrm>
            <a:off x="7010401" y="2605174"/>
            <a:ext cx="264661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FF0000"/>
                </a:solidFill>
                <a:latin typeface="Century Gothic"/>
                <a:cs typeface="Arial"/>
                <a:sym typeface="Century Gothic"/>
              </a:rPr>
              <a:t>(university)degree</a:t>
            </a:r>
            <a:endParaRPr kumimoji="0" sz="3600" b="0" i="0" u="none" strike="noStrike" kern="0" cap="none" spc="0" normalizeH="0" baseline="0" noProof="0" dirty="0">
              <a:ln>
                <a:noFill/>
              </a:ln>
              <a:solidFill>
                <a:srgbClr val="FF0000"/>
              </a:solidFill>
              <a:effectLst/>
              <a:uLnTx/>
              <a:uFillTx/>
              <a:latin typeface="Century Gothic"/>
              <a:cs typeface="Arial"/>
              <a:sym typeface="Arial"/>
            </a:endParaRPr>
          </a:p>
        </p:txBody>
      </p:sp>
      <p:sp>
        <p:nvSpPr>
          <p:cNvPr id="308" name="Google Shape;308;p7"/>
          <p:cNvSpPr txBox="1"/>
          <p:nvPr/>
        </p:nvSpPr>
        <p:spPr>
          <a:xfrm>
            <a:off x="9708501" y="5653913"/>
            <a:ext cx="2219642"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chemeClr val="accent1">
                    <a:lumMod val="50000"/>
                  </a:schemeClr>
                </a:solidFill>
                <a:latin typeface="Century Gothic"/>
                <a:ea typeface="Century Gothic"/>
                <a:cs typeface="Century Gothic"/>
                <a:sym typeface="Century Gothic"/>
              </a:rPr>
              <a:t>l</a:t>
            </a:r>
            <a:r>
              <a:rPr kumimoji="0" lang="en-GB" sz="26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 </a:t>
            </a:r>
            <a:r>
              <a:rPr kumimoji="0" lang="en-GB" sz="2600" b="0" i="0" u="none" strike="noStrike" kern="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reunión</a:t>
            </a:r>
            <a:endParaRPr kumimoji="0" sz="2600" b="0" i="0" u="none" strike="noStrike" kern="0" cap="none" spc="0" normalizeH="0" baseline="0" noProof="0" dirty="0">
              <a:ln>
                <a:noFill/>
              </a:ln>
              <a:solidFill>
                <a:schemeClr val="accent1">
                  <a:lumMod val="50000"/>
                </a:schemeClr>
              </a:solidFill>
              <a:effectLst/>
              <a:uLnTx/>
              <a:uFillTx/>
              <a:latin typeface="Century Gothic"/>
              <a:cs typeface="Arial"/>
              <a:sym typeface="Arial"/>
            </a:endParaRPr>
          </a:p>
        </p:txBody>
      </p:sp>
      <p:sp>
        <p:nvSpPr>
          <p:cNvPr id="310" name="Google Shape;310;p7"/>
          <p:cNvSpPr txBox="1"/>
          <p:nvPr/>
        </p:nvSpPr>
        <p:spPr>
          <a:xfrm>
            <a:off x="545779" y="5450151"/>
            <a:ext cx="341002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noProof="0" dirty="0">
                <a:solidFill>
                  <a:srgbClr val="8D30BB"/>
                </a:solidFill>
                <a:latin typeface="Century Gothic"/>
                <a:cs typeface="Arial"/>
                <a:sym typeface="Book Antiqua"/>
              </a:rPr>
              <a:t>company</a:t>
            </a:r>
            <a:endParaRPr kumimoji="0" sz="3600" b="0" i="0" u="none" strike="noStrike" kern="0" cap="none" spc="0" normalizeH="0" baseline="0" noProof="0" dirty="0">
              <a:ln>
                <a:noFill/>
              </a:ln>
              <a:solidFill>
                <a:srgbClr val="8D30BB"/>
              </a:solidFill>
              <a:effectLst/>
              <a:uLnTx/>
              <a:uFillTx/>
              <a:latin typeface="Century Gothic"/>
              <a:cs typeface="Arial"/>
              <a:sym typeface="Arial"/>
            </a:endParaRPr>
          </a:p>
        </p:txBody>
      </p:sp>
      <p:sp>
        <p:nvSpPr>
          <p:cNvPr id="311" name="Google Shape;311;p7"/>
          <p:cNvSpPr txBox="1"/>
          <p:nvPr/>
        </p:nvSpPr>
        <p:spPr>
          <a:xfrm>
            <a:off x="3855905" y="5570599"/>
            <a:ext cx="3052439"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chemeClr val="accent1">
                    <a:lumMod val="50000"/>
                  </a:schemeClr>
                </a:solidFill>
                <a:latin typeface="Century Gothic"/>
                <a:cs typeface="Arial"/>
                <a:sym typeface="Century Gothic"/>
              </a:rPr>
              <a:t>la </a:t>
            </a:r>
            <a:r>
              <a:rPr lang="en-GB" sz="2600" kern="0" noProof="0" dirty="0" err="1">
                <a:solidFill>
                  <a:schemeClr val="accent1">
                    <a:lumMod val="50000"/>
                  </a:schemeClr>
                </a:solidFill>
                <a:latin typeface="Century Gothic"/>
                <a:cs typeface="Arial"/>
                <a:sym typeface="Century Gothic"/>
              </a:rPr>
              <a:t>empresa</a:t>
            </a:r>
            <a:endParaRPr kumimoji="0" sz="2600" b="0" i="0" u="none" strike="noStrike" kern="0" cap="none" spc="0" normalizeH="0" baseline="0" noProof="0" dirty="0">
              <a:ln>
                <a:noFill/>
              </a:ln>
              <a:solidFill>
                <a:schemeClr val="accent1">
                  <a:lumMod val="50000"/>
                </a:schemeClr>
              </a:solidFill>
              <a:effectLst/>
              <a:uLnTx/>
              <a:uFillTx/>
              <a:latin typeface="Century Gothic"/>
              <a:cs typeface="Arial"/>
              <a:sym typeface="Arial"/>
            </a:endParaRPr>
          </a:p>
        </p:txBody>
      </p:sp>
      <p:sp>
        <p:nvSpPr>
          <p:cNvPr id="320" name="Google Shape;320;p7"/>
          <p:cNvSpPr txBox="1">
            <a:spLocks noGrp="1"/>
          </p:cNvSpPr>
          <p:nvPr>
            <p:ph type="title" idx="4294967295"/>
          </p:nvPr>
        </p:nvSpPr>
        <p:spPr>
          <a:xfrm>
            <a:off x="0" y="0"/>
            <a:ext cx="61234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entury Gothic"/>
              <a:buNone/>
            </a:pPr>
            <a:r>
              <a:rPr lang="en-GB" sz="3600" b="1">
                <a:solidFill>
                  <a:schemeClr val="lt1"/>
                </a:solidFill>
              </a:rPr>
              <a:t>Vocabulario</a:t>
            </a:r>
            <a:endParaRPr b="1">
              <a:solidFill>
                <a:schemeClr val="lt1"/>
              </a:solidFill>
            </a:endParaRPr>
          </a:p>
        </p:txBody>
      </p:sp>
      <p:sp>
        <p:nvSpPr>
          <p:cNvPr id="321" name="Google Shape;321;p7"/>
          <p:cNvSpPr/>
          <p:nvPr/>
        </p:nvSpPr>
        <p:spPr>
          <a:xfrm>
            <a:off x="10172700" y="258166"/>
            <a:ext cx="1755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 / hablar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06;p7">
            <a:extLst>
              <a:ext uri="{FF2B5EF4-FFF2-40B4-BE49-F238E27FC236}">
                <a16:creationId xmlns:a16="http://schemas.microsoft.com/office/drawing/2014/main" id="{E68C9B58-055A-4817-A668-AC4E6360BDFA}"/>
              </a:ext>
            </a:extLst>
          </p:cNvPr>
          <p:cNvSpPr txBox="1"/>
          <p:nvPr/>
        </p:nvSpPr>
        <p:spPr>
          <a:xfrm>
            <a:off x="7115941" y="5865446"/>
            <a:ext cx="1885453" cy="400069"/>
          </a:xfrm>
          <a:prstGeom prst="rect">
            <a:avLst/>
          </a:prstGeom>
          <a:noFill/>
          <a:ln>
            <a:noFill/>
          </a:ln>
        </p:spPr>
        <p:txBody>
          <a:bodyPr spcFirstLastPara="1" wrap="square" lIns="91425" tIns="45700" rIns="91425" bIns="45700" anchor="t" anchorCtr="0">
            <a:spAutoFit/>
          </a:bodyPr>
          <a:lstStyle/>
          <a:p>
            <a:r>
              <a:rPr lang="en-GB" sz="2000" dirty="0">
                <a:solidFill>
                  <a:schemeClr val="accent1">
                    <a:lumMod val="50000"/>
                  </a:schemeClr>
                </a:solidFill>
              </a:rPr>
              <a:t>[meeting]</a:t>
            </a:r>
          </a:p>
        </p:txBody>
      </p:sp>
      <p:sp>
        <p:nvSpPr>
          <p:cNvPr id="29" name="TextBox 28">
            <a:extLst>
              <a:ext uri="{FF2B5EF4-FFF2-40B4-BE49-F238E27FC236}">
                <a16:creationId xmlns:a16="http://schemas.microsoft.com/office/drawing/2014/main" id="{CF7936D3-9463-2F4A-8A9E-3D69D87500E9}"/>
              </a:ext>
            </a:extLst>
          </p:cNvPr>
          <p:cNvSpPr txBox="1"/>
          <p:nvPr/>
        </p:nvSpPr>
        <p:spPr>
          <a:xfrm>
            <a:off x="7070149" y="1840104"/>
            <a:ext cx="2224613" cy="707886"/>
          </a:xfrm>
          <a:prstGeom prst="rect">
            <a:avLst/>
          </a:prstGeom>
          <a:noFill/>
        </p:spPr>
        <p:txBody>
          <a:bodyPr wrap="square" rtlCol="0">
            <a:spAutoFit/>
          </a:bodyPr>
          <a:lstStyle/>
          <a:p>
            <a:pPr algn="l"/>
            <a:r>
              <a:rPr lang="en-GB" sz="2000" dirty="0">
                <a:solidFill>
                  <a:schemeClr val="accent1">
                    <a:lumMod val="50000"/>
                  </a:schemeClr>
                </a:solidFill>
              </a:rPr>
              <a:t>[boss, manager (m/f)]</a:t>
            </a:r>
          </a:p>
        </p:txBody>
      </p:sp>
      <p:sp>
        <p:nvSpPr>
          <p:cNvPr id="31" name="TextBox 30">
            <a:extLst>
              <a:ext uri="{FF2B5EF4-FFF2-40B4-BE49-F238E27FC236}">
                <a16:creationId xmlns:a16="http://schemas.microsoft.com/office/drawing/2014/main" id="{3E118C88-49C8-0F41-9728-7878637074A5}"/>
              </a:ext>
            </a:extLst>
          </p:cNvPr>
          <p:cNvSpPr txBox="1"/>
          <p:nvPr/>
        </p:nvSpPr>
        <p:spPr>
          <a:xfrm>
            <a:off x="550677" y="3627660"/>
            <a:ext cx="2445787" cy="400110"/>
          </a:xfrm>
          <a:prstGeom prst="rect">
            <a:avLst/>
          </a:prstGeom>
          <a:noFill/>
        </p:spPr>
        <p:txBody>
          <a:bodyPr wrap="square" rtlCol="0">
            <a:spAutoFit/>
          </a:bodyPr>
          <a:lstStyle/>
          <a:p>
            <a:pPr algn="l"/>
            <a:r>
              <a:rPr lang="en-GB" sz="2000" dirty="0">
                <a:solidFill>
                  <a:schemeClr val="accent1">
                    <a:lumMod val="50000"/>
                  </a:schemeClr>
                </a:solidFill>
              </a:rPr>
              <a:t>[to sign, signing]</a:t>
            </a:r>
          </a:p>
        </p:txBody>
      </p:sp>
      <p:sp>
        <p:nvSpPr>
          <p:cNvPr id="25" name="TextBox 24">
            <a:extLst>
              <a:ext uri="{FF2B5EF4-FFF2-40B4-BE49-F238E27FC236}">
                <a16:creationId xmlns:a16="http://schemas.microsoft.com/office/drawing/2014/main" id="{49CC6697-CE70-7D48-9B8C-265C12F58125}"/>
              </a:ext>
            </a:extLst>
          </p:cNvPr>
          <p:cNvSpPr txBox="1"/>
          <p:nvPr/>
        </p:nvSpPr>
        <p:spPr>
          <a:xfrm>
            <a:off x="348842" y="2119820"/>
            <a:ext cx="3196023" cy="400110"/>
          </a:xfrm>
          <a:prstGeom prst="rect">
            <a:avLst/>
          </a:prstGeom>
          <a:noFill/>
        </p:spPr>
        <p:txBody>
          <a:bodyPr wrap="square" rtlCol="0">
            <a:spAutoFit/>
          </a:bodyPr>
          <a:lstStyle/>
          <a:p>
            <a:pPr lvl="0"/>
            <a:r>
              <a:rPr lang="en-GB" sz="2000" dirty="0">
                <a:solidFill>
                  <a:schemeClr val="accent1">
                    <a:lumMod val="50000"/>
                  </a:schemeClr>
                </a:solidFill>
              </a:rPr>
              <a:t>[to answer, answering]</a:t>
            </a:r>
          </a:p>
        </p:txBody>
      </p:sp>
      <p:sp>
        <p:nvSpPr>
          <p:cNvPr id="27" name="Google Shape;308;p7">
            <a:extLst>
              <a:ext uri="{FF2B5EF4-FFF2-40B4-BE49-F238E27FC236}">
                <a16:creationId xmlns:a16="http://schemas.microsoft.com/office/drawing/2014/main" id="{99EECEC5-C4D8-F344-82A2-DCC5B4E9957C}"/>
              </a:ext>
            </a:extLst>
          </p:cNvPr>
          <p:cNvSpPr txBox="1"/>
          <p:nvPr/>
        </p:nvSpPr>
        <p:spPr>
          <a:xfrm>
            <a:off x="9676816" y="4315734"/>
            <a:ext cx="227113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los negocios</a:t>
            </a:r>
            <a:endParaRPr kumimoji="0" sz="2600" b="0" i="0" u="none" strike="noStrike" kern="0" cap="none" spc="0" normalizeH="0" baseline="0" noProof="0" dirty="0">
              <a:ln>
                <a:noFill/>
              </a:ln>
              <a:solidFill>
                <a:schemeClr val="accent1">
                  <a:lumMod val="50000"/>
                </a:schemeClr>
              </a:solidFill>
              <a:effectLst/>
              <a:uLnTx/>
              <a:uFillTx/>
              <a:latin typeface="Century Gothic"/>
              <a:cs typeface="Arial"/>
              <a:sym typeface="Arial"/>
            </a:endParaRPr>
          </a:p>
        </p:txBody>
      </p:sp>
      <p:sp>
        <p:nvSpPr>
          <p:cNvPr id="30" name="Google Shape;306;p7">
            <a:extLst>
              <a:ext uri="{FF2B5EF4-FFF2-40B4-BE49-F238E27FC236}">
                <a16:creationId xmlns:a16="http://schemas.microsoft.com/office/drawing/2014/main" id="{025C9B4F-94EB-6744-8B67-9DC548919799}"/>
              </a:ext>
            </a:extLst>
          </p:cNvPr>
          <p:cNvSpPr txBox="1"/>
          <p:nvPr/>
        </p:nvSpPr>
        <p:spPr>
          <a:xfrm>
            <a:off x="7079825" y="4190288"/>
            <a:ext cx="2063749" cy="64629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3600" b="1" kern="0" dirty="0">
                <a:solidFill>
                  <a:schemeClr val="accent6">
                    <a:lumMod val="75000"/>
                  </a:schemeClr>
                </a:solidFill>
                <a:cs typeface="Arial"/>
                <a:sym typeface="Century Gothic"/>
              </a:rPr>
              <a:t>business</a:t>
            </a:r>
            <a:endParaRPr lang="en-GB" sz="3600" kern="0" dirty="0">
              <a:solidFill>
                <a:schemeClr val="accent6">
                  <a:lumMod val="75000"/>
                </a:schemeClr>
              </a:solidFill>
              <a:cs typeface="Arial"/>
              <a:sym typeface="Arial"/>
            </a:endParaRPr>
          </a:p>
        </p:txBody>
      </p:sp>
      <p:sp>
        <p:nvSpPr>
          <p:cNvPr id="32" name="Google Shape;310;p7">
            <a:extLst>
              <a:ext uri="{FF2B5EF4-FFF2-40B4-BE49-F238E27FC236}">
                <a16:creationId xmlns:a16="http://schemas.microsoft.com/office/drawing/2014/main" id="{BA109365-4901-E349-870C-C646478B5846}"/>
              </a:ext>
            </a:extLst>
          </p:cNvPr>
          <p:cNvSpPr txBox="1"/>
          <p:nvPr/>
        </p:nvSpPr>
        <p:spPr>
          <a:xfrm>
            <a:off x="550677" y="4287918"/>
            <a:ext cx="206375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chemeClr val="accent2"/>
                </a:solidFill>
                <a:latin typeface="Century Gothic"/>
                <a:cs typeface="Arial"/>
                <a:sym typeface="Book Antiqua"/>
              </a:rPr>
              <a:t>project</a:t>
            </a:r>
            <a:endParaRPr kumimoji="0" sz="3600" b="0" i="0" u="none" strike="noStrike" kern="0" cap="none" spc="0" normalizeH="0" baseline="0" noProof="0" dirty="0">
              <a:ln>
                <a:noFill/>
              </a:ln>
              <a:solidFill>
                <a:schemeClr val="accent2"/>
              </a:solidFill>
              <a:effectLst/>
              <a:uLnTx/>
              <a:uFillTx/>
              <a:latin typeface="Century Gothic"/>
              <a:cs typeface="Arial"/>
              <a:sym typeface="Arial"/>
            </a:endParaRPr>
          </a:p>
        </p:txBody>
      </p:sp>
      <p:sp>
        <p:nvSpPr>
          <p:cNvPr id="33" name="Google Shape;311;p7">
            <a:extLst>
              <a:ext uri="{FF2B5EF4-FFF2-40B4-BE49-F238E27FC236}">
                <a16:creationId xmlns:a16="http://schemas.microsoft.com/office/drawing/2014/main" id="{1E779404-3594-F147-88BF-71EAF54817C0}"/>
              </a:ext>
            </a:extLst>
          </p:cNvPr>
          <p:cNvSpPr txBox="1"/>
          <p:nvPr/>
        </p:nvSpPr>
        <p:spPr>
          <a:xfrm>
            <a:off x="3855904" y="4315734"/>
            <a:ext cx="3052439"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600" kern="0" dirty="0">
                <a:solidFill>
                  <a:schemeClr val="accent1">
                    <a:lumMod val="50000"/>
                  </a:schemeClr>
                </a:solidFill>
                <a:latin typeface="Century Gothic"/>
                <a:cs typeface="Arial"/>
                <a:sym typeface="Century Gothic"/>
              </a:rPr>
              <a:t>el </a:t>
            </a:r>
            <a:r>
              <a:rPr lang="en-GB" sz="2600" kern="0" dirty="0" err="1">
                <a:solidFill>
                  <a:schemeClr val="accent1">
                    <a:lumMod val="50000"/>
                  </a:schemeClr>
                </a:solidFill>
                <a:latin typeface="Century Gothic"/>
                <a:cs typeface="Arial"/>
                <a:sym typeface="Century Gothic"/>
              </a:rPr>
              <a:t>proyecto</a:t>
            </a:r>
            <a:endParaRPr kumimoji="0" sz="2600" b="0" i="0" u="none" strike="noStrike" kern="0" cap="none" spc="0" normalizeH="0" baseline="0" noProof="0" dirty="0">
              <a:ln>
                <a:noFill/>
              </a:ln>
              <a:solidFill>
                <a:schemeClr val="accent1">
                  <a:lumMod val="50000"/>
                </a:schemeClr>
              </a:solidFill>
              <a:effectLst/>
              <a:uLnTx/>
              <a:uFillTx/>
              <a:latin typeface="Century Gothic"/>
              <a:cs typeface="Arial"/>
              <a:sym typeface="Arial"/>
            </a:endParaRPr>
          </a:p>
        </p:txBody>
      </p:sp>
      <p:pic>
        <p:nvPicPr>
          <p:cNvPr id="1026" name="Picture 2" descr="Cat, Angry, Telephone, Talk, Answer">
            <a:extLst>
              <a:ext uri="{FF2B5EF4-FFF2-40B4-BE49-F238E27FC236}">
                <a16:creationId xmlns:a16="http://schemas.microsoft.com/office/drawing/2014/main" id="{7EEEA8A2-1896-044E-8206-CB64B13453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076" y="1106737"/>
            <a:ext cx="1500952" cy="9986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9F37B7B-7681-ED46-9C1D-C5992C8E5746}"/>
              </a:ext>
            </a:extLst>
          </p:cNvPr>
          <p:cNvGrpSpPr/>
          <p:nvPr/>
        </p:nvGrpSpPr>
        <p:grpSpPr>
          <a:xfrm>
            <a:off x="1345879" y="2615844"/>
            <a:ext cx="872772" cy="991746"/>
            <a:chOff x="6182898" y="-298174"/>
            <a:chExt cx="5345526" cy="7156174"/>
          </a:xfrm>
        </p:grpSpPr>
        <p:pic>
          <p:nvPicPr>
            <p:cNvPr id="1028" name="Picture 4" descr="Contract, Signing, Meeting, Insurance Contract">
              <a:extLst>
                <a:ext uri="{FF2B5EF4-FFF2-40B4-BE49-F238E27FC236}">
                  <a16:creationId xmlns:a16="http://schemas.microsoft.com/office/drawing/2014/main" id="{6EEE48DF-5772-A648-8E20-4E7D2E9066D4}"/>
                </a:ext>
              </a:extLst>
            </p:cNvPr>
            <p:cNvPicPr>
              <a:picLocks noChangeAspect="1" noChangeArrowheads="1"/>
            </p:cNvPicPr>
            <p:nvPr/>
          </p:nvPicPr>
          <p:blipFill rotWithShape="1">
            <a:blip r:embed="rId5" cstate="print">
              <a:clrChange>
                <a:clrFrom>
                  <a:srgbClr val="135A6C"/>
                </a:clrFrom>
                <a:clrTo>
                  <a:srgbClr val="135A6C">
                    <a:alpha val="0"/>
                  </a:srgbClr>
                </a:clrTo>
              </a:clrChange>
              <a:extLst>
                <a:ext uri="{28A0092B-C50C-407E-A947-70E740481C1C}">
                  <a14:useLocalDpi xmlns:a14="http://schemas.microsoft.com/office/drawing/2010/main" val="0"/>
                </a:ext>
              </a:extLst>
            </a:blip>
            <a:srcRect l="50727" t="-4348" b="-1"/>
            <a:stretch/>
          </p:blipFill>
          <p:spPr bwMode="auto">
            <a:xfrm>
              <a:off x="6182898" y="-298174"/>
              <a:ext cx="5345526" cy="71561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C3A1F86-3770-D745-9963-5D4953B74D0C}"/>
                </a:ext>
              </a:extLst>
            </p:cNvPr>
            <p:cNvSpPr/>
            <p:nvPr/>
          </p:nvSpPr>
          <p:spPr>
            <a:xfrm>
              <a:off x="6182898" y="0"/>
              <a:ext cx="541513" cy="389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descr="Meeting, Business, Brainstorming">
            <a:extLst>
              <a:ext uri="{FF2B5EF4-FFF2-40B4-BE49-F238E27FC236}">
                <a16:creationId xmlns:a16="http://schemas.microsoft.com/office/drawing/2014/main" id="{3F5B3B2A-17F7-BD48-8467-E240E717B8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0585" y="4934208"/>
            <a:ext cx="1420993" cy="10318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oman, Business, African American">
            <a:extLst>
              <a:ext uri="{FF2B5EF4-FFF2-40B4-BE49-F238E27FC236}">
                <a16:creationId xmlns:a16="http://schemas.microsoft.com/office/drawing/2014/main" id="{3D4A91AD-AAD5-2E44-81C4-2C08686A97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0558" y="528877"/>
            <a:ext cx="635114" cy="12702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oung Indian Businessman, Business">
            <a:extLst>
              <a:ext uri="{FF2B5EF4-FFF2-40B4-BE49-F238E27FC236}">
                <a16:creationId xmlns:a16="http://schemas.microsoft.com/office/drawing/2014/main" id="{5BA97CEC-D4D5-7B41-A2CD-00493E9545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9889" y="603216"/>
            <a:ext cx="643431" cy="128686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8174053" y="821141"/>
            <a:ext cx="3632251" cy="857154"/>
          </a:xfrm>
          <a:prstGeom prst="wedgeRoundRectCallout">
            <a:avLst>
              <a:gd name="adj1" fmla="val 19408"/>
              <a:gd name="adj2" fmla="val 6250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You can also say ‘la </a:t>
            </a:r>
            <a:r>
              <a:rPr lang="en-GB" sz="2000" dirty="0" err="1">
                <a:solidFill>
                  <a:schemeClr val="accent1">
                    <a:lumMod val="50000"/>
                  </a:schemeClr>
                </a:solidFill>
              </a:rPr>
              <a:t>jef</a:t>
            </a:r>
            <a:r>
              <a:rPr lang="en-GB" sz="2000" b="1" dirty="0" err="1">
                <a:solidFill>
                  <a:schemeClr val="accent1">
                    <a:lumMod val="50000"/>
                  </a:schemeClr>
                </a:solidFill>
              </a:rPr>
              <a:t>a</a:t>
            </a:r>
            <a:r>
              <a:rPr lang="en-GB" sz="2000" dirty="0">
                <a:solidFill>
                  <a:schemeClr val="accent1">
                    <a:lumMod val="50000"/>
                  </a:schemeClr>
                </a:solidFill>
              </a:rPr>
              <a:t>’ for a female boss.</a:t>
            </a:r>
          </a:p>
        </p:txBody>
      </p:sp>
      <p:sp>
        <p:nvSpPr>
          <p:cNvPr id="34" name="Rounded Rectangular Callout 33"/>
          <p:cNvSpPr/>
          <p:nvPr/>
        </p:nvSpPr>
        <p:spPr>
          <a:xfrm>
            <a:off x="2922700" y="2657167"/>
            <a:ext cx="4001960" cy="3608348"/>
          </a:xfrm>
          <a:prstGeom prst="wedgeRoundRectCallout">
            <a:avLst>
              <a:gd name="adj1" fmla="val 60814"/>
              <a:gd name="adj2" fmla="val -849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accent1">
                  <a:lumMod val="50000"/>
                </a:schemeClr>
              </a:solidFill>
            </a:endParaRPr>
          </a:p>
          <a:p>
            <a:pPr algn="ctr"/>
            <a:r>
              <a:rPr lang="en-GB" sz="2000" b="1" dirty="0">
                <a:solidFill>
                  <a:schemeClr val="accent1">
                    <a:lumMod val="50000"/>
                  </a:schemeClr>
                </a:solidFill>
              </a:rPr>
              <a:t>Un</a:t>
            </a:r>
            <a:r>
              <a:rPr lang="en-GB" sz="2000" dirty="0">
                <a:solidFill>
                  <a:schemeClr val="accent1">
                    <a:lumMod val="50000"/>
                  </a:schemeClr>
                </a:solidFill>
              </a:rPr>
              <a:t> </a:t>
            </a:r>
            <a:r>
              <a:rPr lang="en-GB" sz="2000" dirty="0" err="1">
                <a:solidFill>
                  <a:schemeClr val="accent1">
                    <a:lumMod val="50000"/>
                  </a:schemeClr>
                </a:solidFill>
              </a:rPr>
              <a:t>negocio</a:t>
            </a:r>
            <a:r>
              <a:rPr lang="en-GB" sz="2000" dirty="0">
                <a:solidFill>
                  <a:schemeClr val="accent1">
                    <a:lumMod val="50000"/>
                  </a:schemeClr>
                </a:solidFill>
              </a:rPr>
              <a:t> = ‘</a:t>
            </a:r>
            <a:r>
              <a:rPr lang="en-GB" sz="2000" b="1" dirty="0">
                <a:solidFill>
                  <a:schemeClr val="accent1">
                    <a:lumMod val="50000"/>
                  </a:schemeClr>
                </a:solidFill>
              </a:rPr>
              <a:t>a business</a:t>
            </a:r>
            <a:r>
              <a:rPr lang="en-GB" sz="2000" dirty="0">
                <a:solidFill>
                  <a:schemeClr val="accent1">
                    <a:lumMod val="50000"/>
                  </a:schemeClr>
                </a:solidFill>
              </a:rPr>
              <a:t>’ (i.e., a company)</a:t>
            </a:r>
          </a:p>
          <a:p>
            <a:pPr algn="ctr"/>
            <a:endParaRPr lang="en-GB" sz="2000" dirty="0">
              <a:solidFill>
                <a:schemeClr val="accent1">
                  <a:lumMod val="50000"/>
                </a:schemeClr>
              </a:solidFill>
            </a:endParaRPr>
          </a:p>
          <a:p>
            <a:pPr algn="ctr"/>
            <a:r>
              <a:rPr lang="en-GB" sz="2000" b="1" dirty="0">
                <a:solidFill>
                  <a:schemeClr val="accent1">
                    <a:lumMod val="50000"/>
                  </a:schemeClr>
                </a:solidFill>
              </a:rPr>
              <a:t>Los</a:t>
            </a:r>
            <a:r>
              <a:rPr lang="en-GB" sz="2000" dirty="0">
                <a:solidFill>
                  <a:schemeClr val="accent1">
                    <a:lumMod val="50000"/>
                  </a:schemeClr>
                </a:solidFill>
              </a:rPr>
              <a:t> negocios =‘business’ in general (i.e., trade, deals). </a:t>
            </a:r>
          </a:p>
          <a:p>
            <a:pPr algn="ctr"/>
            <a:endParaRPr lang="en-GB" sz="2000" dirty="0">
              <a:solidFill>
                <a:schemeClr val="accent1">
                  <a:lumMod val="50000"/>
                </a:schemeClr>
              </a:solidFill>
            </a:endParaRPr>
          </a:p>
          <a:p>
            <a:pPr algn="ctr"/>
            <a:r>
              <a:rPr lang="en-GB" sz="2000" b="1" dirty="0" err="1">
                <a:solidFill>
                  <a:schemeClr val="accent1">
                    <a:lumMod val="50000"/>
                  </a:schemeClr>
                </a:solidFill>
              </a:rPr>
              <a:t>Ejemplo</a:t>
            </a:r>
            <a:r>
              <a:rPr lang="en-GB" sz="2000" b="1" dirty="0">
                <a:solidFill>
                  <a:schemeClr val="accent1">
                    <a:lumMod val="50000"/>
                  </a:schemeClr>
                </a:solidFill>
              </a:rPr>
              <a:t>:</a:t>
            </a:r>
          </a:p>
          <a:p>
            <a:pPr algn="ctr"/>
            <a:r>
              <a:rPr lang="en-GB" sz="2000" dirty="0" err="1">
                <a:solidFill>
                  <a:schemeClr val="accent1">
                    <a:lumMod val="50000"/>
                  </a:schemeClr>
                </a:solidFill>
              </a:rPr>
              <a:t>Hablamos</a:t>
            </a:r>
            <a:r>
              <a:rPr lang="en-GB" sz="2000" dirty="0">
                <a:solidFill>
                  <a:schemeClr val="accent1">
                    <a:lumMod val="50000"/>
                  </a:schemeClr>
                </a:solidFill>
              </a:rPr>
              <a:t> de </a:t>
            </a:r>
            <a:r>
              <a:rPr lang="en-GB" sz="2000" dirty="0" err="1">
                <a:solidFill>
                  <a:schemeClr val="accent1">
                    <a:lumMod val="50000"/>
                  </a:schemeClr>
                </a:solidFill>
              </a:rPr>
              <a:t>negocios</a:t>
            </a:r>
            <a:r>
              <a:rPr lang="en-GB" sz="2000" dirty="0">
                <a:solidFill>
                  <a:schemeClr val="accent1">
                    <a:lumMod val="50000"/>
                  </a:schemeClr>
                </a:solidFill>
              </a:rPr>
              <a:t>.</a:t>
            </a:r>
          </a:p>
          <a:p>
            <a:pPr algn="ctr"/>
            <a:r>
              <a:rPr lang="en-GB" sz="2000" i="1" dirty="0">
                <a:solidFill>
                  <a:schemeClr val="accent1">
                    <a:lumMod val="50000"/>
                  </a:schemeClr>
                </a:solidFill>
              </a:rPr>
              <a:t>We talk about business.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07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7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7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7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1"/>
                                          </p:stCondLst>
                                        </p:cTn>
                                        <p:tgtEl>
                                          <p:spTgt spid="310">
                                            <p:txEl>
                                              <p:pRg st="0" end="0"/>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1"/>
                                          </p:stCondLst>
                                        </p:cTn>
                                        <p:tgtEl>
                                          <p:spTgt spid="30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32">
                                            <p:txEl>
                                              <p:pRg st="0" end="0"/>
                                            </p:txEl>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1"/>
                                          </p:stCondLst>
                                        </p:cTn>
                                        <p:tgtEl>
                                          <p:spTgt spid="29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9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1"/>
                                          </p:stCondLst>
                                        </p:cTn>
                                        <p:tgtEl>
                                          <p:spTgt spid="300">
                                            <p:txEl>
                                              <p:pRg st="0" end="0"/>
                                            </p:txEl>
                                          </p:spTgt>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00">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1"/>
                                          </p:stCondLst>
                                        </p:cTn>
                                        <p:tgtEl>
                                          <p:spTgt spid="31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1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1"/>
                                          </p:stCondLst>
                                        </p:cTn>
                                        <p:tgtEl>
                                          <p:spTgt spid="299">
                                            <p:txEl>
                                              <p:pRg st="0" end="0"/>
                                            </p:txEl>
                                          </p:spTgt>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1"/>
                                          </p:stCondLst>
                                        </p:cTn>
                                        <p:tgtEl>
                                          <p:spTgt spid="296">
                                            <p:txEl>
                                              <p:pRg st="0" end="0"/>
                                            </p:txEl>
                                          </p:spTgt>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1"/>
                                          </p:stCondLst>
                                        </p:cTn>
                                        <p:tgtEl>
                                          <p:spTgt spid="30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0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1"/>
                                          </p:stCondLst>
                                        </p:cTn>
                                        <p:tgtEl>
                                          <p:spTgt spid="33"/>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1"/>
                                          </p:stCondLst>
                                        </p:cTn>
                                        <p:tgtEl>
                                          <p:spTgt spid="2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P spid="31" grpId="0"/>
      <p:bldP spid="31" grpId="1"/>
      <p:bldP spid="25" grpId="0"/>
      <p:bldP spid="25" grpId="1"/>
      <p:bldP spid="30" grpId="0"/>
      <p:bldP spid="30" grpId="1"/>
      <p:bldP spid="4" grpId="0" animBg="1"/>
      <p:bldP spid="4"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Talking about what people used to do</a:t>
            </a:r>
            <a:br>
              <a:rPr lang="en-GB" sz="2400" b="1">
                <a:solidFill>
                  <a:schemeClr val="bg1"/>
                </a:solidFill>
              </a:rPr>
            </a:br>
            <a:r>
              <a:rPr lang="en-GB" sz="2400">
                <a:solidFill>
                  <a:schemeClr val="bg1"/>
                </a:solidFill>
              </a:rPr>
              <a:t>-ar verbs in the imperfect tense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9" name="TextBox 18"/>
          <p:cNvSpPr txBox="1"/>
          <p:nvPr/>
        </p:nvSpPr>
        <p:spPr>
          <a:xfrm>
            <a:off x="407962" y="1325563"/>
            <a:ext cx="11254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As you know, to talk about </a:t>
            </a:r>
            <a:r>
              <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something completed in the past</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we use the preterite</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tense.</a:t>
            </a:r>
            <a:endPar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7" name="TextBox 16"/>
          <p:cNvSpPr txBox="1"/>
          <p:nvPr/>
        </p:nvSpPr>
        <p:spPr>
          <a:xfrm>
            <a:off x="407962" y="2318132"/>
            <a:ext cx="4058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Mandé</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un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correo</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ayer</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8" name="TextBox 17"/>
          <p:cNvSpPr txBox="1"/>
          <p:nvPr/>
        </p:nvSpPr>
        <p:spPr>
          <a:xfrm>
            <a:off x="4591927" y="2318132"/>
            <a:ext cx="5208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 sent </a:t>
            </a:r>
            <a:r>
              <a:rPr kumimoji="0" lang="en-GB" sz="24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an email yesterday.</a:t>
            </a:r>
            <a:endPar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0" name="TextBox 19"/>
          <p:cNvSpPr txBox="1"/>
          <p:nvPr/>
        </p:nvSpPr>
        <p:spPr>
          <a:xfrm>
            <a:off x="407962" y="3103328"/>
            <a:ext cx="11254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To talk about </a:t>
            </a:r>
            <a:r>
              <a:rPr kumimoji="0" lang="en-GB" sz="2400" b="1" i="1"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something that used to happen repeatedly </a:t>
            </a:r>
            <a:r>
              <a:rPr kumimoji="0" lang="en-GB" sz="24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in the past, we use a tense called the ‘imperfect’.</a:t>
            </a:r>
            <a:endPar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5" name="TextBox 24"/>
          <p:cNvSpPr txBox="1"/>
          <p:nvPr/>
        </p:nvSpPr>
        <p:spPr>
          <a:xfrm>
            <a:off x="407962" y="4866317"/>
            <a:ext cx="524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Mandaba</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correos</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todos</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los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días</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6" name="TextBox 25"/>
          <p:cNvSpPr txBox="1"/>
          <p:nvPr/>
        </p:nvSpPr>
        <p:spPr>
          <a:xfrm>
            <a:off x="5898963" y="4866317"/>
            <a:ext cx="618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 used to send </a:t>
            </a:r>
            <a:r>
              <a:rPr kumimoji="0" lang="en-GB" sz="24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emails everyday.</a:t>
            </a:r>
            <a:endPar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7" name="TextBox 26"/>
          <p:cNvSpPr txBox="1"/>
          <p:nvPr/>
        </p:nvSpPr>
        <p:spPr>
          <a:xfrm>
            <a:off x="407962" y="4111109"/>
            <a:ext cx="10811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Add ‘</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-aba</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to the verb stem to talk about ‘I’ in this tense. </a:t>
            </a:r>
            <a:endParaRPr kumimoji="0" lang="en-GB" sz="2400" b="1"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 name="Rounded Rectangular Callout 5"/>
          <p:cNvSpPr/>
          <p:nvPr/>
        </p:nvSpPr>
        <p:spPr>
          <a:xfrm>
            <a:off x="1553029" y="5479031"/>
            <a:ext cx="9463313" cy="780943"/>
          </a:xfrm>
          <a:prstGeom prst="wedgeRoundRectCallout">
            <a:avLst>
              <a:gd name="adj1" fmla="val 22460"/>
              <a:gd name="adj2" fmla="val -6681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 imperfect is often used when an event in the past is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repeated</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You will usually meet this tense when it means ‘used to’ in English. </a:t>
            </a:r>
          </a:p>
        </p:txBody>
      </p:sp>
    </p:spTree>
    <p:extLst>
      <p:ext uri="{BB962C8B-B14F-4D97-AF65-F5344CB8AC3E}">
        <p14:creationId xmlns:p14="http://schemas.microsoft.com/office/powerpoint/2010/main" val="6881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18" grpId="0"/>
      <p:bldP spid="20" grpId="0"/>
      <p:bldP spid="25" grpId="0"/>
      <p:bldP spid="26" grpId="0"/>
      <p:bldP spid="27"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a:off x="1068218" y="984271"/>
            <a:ext cx="2435579" cy="1799311"/>
          </a:xfrm>
          <a:prstGeom prst="wedgeEllipseCallout">
            <a:avLst>
              <a:gd name="adj1" fmla="val -62457"/>
              <a:gd name="adj2" fmla="val 50348"/>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err="1">
                <a:solidFill>
                  <a:schemeClr val="accent1">
                    <a:lumMod val="50000"/>
                  </a:schemeClr>
                </a:solidFill>
              </a:rPr>
              <a:t>Llegué</a:t>
            </a:r>
            <a:r>
              <a:rPr lang="en-GB" sz="2000" dirty="0">
                <a:solidFill>
                  <a:schemeClr val="accent1">
                    <a:lumMod val="50000"/>
                  </a:schemeClr>
                </a:solidFill>
              </a:rPr>
              <a:t> </a:t>
            </a:r>
            <a:r>
              <a:rPr lang="en-GB" sz="2000" dirty="0" err="1">
                <a:solidFill>
                  <a:schemeClr val="accent1">
                    <a:lumMod val="50000"/>
                  </a:schemeClr>
                </a:solidFill>
              </a:rPr>
              <a:t>temprano</a:t>
            </a:r>
            <a:r>
              <a:rPr lang="en-GB" sz="2000" dirty="0">
                <a:solidFill>
                  <a:schemeClr val="accent1">
                    <a:lumMod val="50000"/>
                  </a:schemeClr>
                </a:solidFill>
              </a:rPr>
              <a:t> a la </a:t>
            </a:r>
            <a:r>
              <a:rPr lang="en-GB" sz="2000" dirty="0" err="1">
                <a:solidFill>
                  <a:schemeClr val="accent1">
                    <a:lumMod val="50000"/>
                  </a:schemeClr>
                </a:solidFill>
              </a:rPr>
              <a:t>oficina</a:t>
            </a:r>
            <a:r>
              <a:rPr lang="en-GB" sz="2000" dirty="0">
                <a:solidFill>
                  <a:schemeClr val="accent1">
                    <a:lumMod val="50000"/>
                  </a:schemeClr>
                </a:solidFill>
              </a:rPr>
              <a:t>.</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8117" r="42965"/>
          <a:stretch/>
        </p:blipFill>
        <p:spPr>
          <a:xfrm>
            <a:off x="0" y="794231"/>
            <a:ext cx="1152939" cy="1710869"/>
          </a:xfrm>
          <a:prstGeom prst="rect">
            <a:avLst/>
          </a:prstGeom>
        </p:spPr>
      </p:pic>
      <p:sp>
        <p:nvSpPr>
          <p:cNvPr id="2" name="Title 1"/>
          <p:cNvSpPr>
            <a:spLocks noGrp="1"/>
          </p:cNvSpPr>
          <p:nvPr>
            <p:ph type="title"/>
          </p:nvPr>
        </p:nvSpPr>
        <p:spPr>
          <a:xfrm>
            <a:off x="147898" y="-150055"/>
            <a:ext cx="10708788" cy="1325563"/>
          </a:xfrm>
        </p:spPr>
        <p:txBody>
          <a:bodyPr>
            <a:noAutofit/>
          </a:bodyPr>
          <a:lstStyle/>
          <a:p>
            <a:r>
              <a:rPr lang="en-GB" sz="2200" dirty="0">
                <a:solidFill>
                  <a:schemeClr val="accent1">
                    <a:lumMod val="50000"/>
                  </a:schemeClr>
                </a:solidFill>
              </a:rPr>
              <a:t>Diego </a:t>
            </a:r>
            <a:r>
              <a:rPr lang="en-GB" sz="2200" dirty="0" err="1">
                <a:solidFill>
                  <a:schemeClr val="accent1">
                    <a:lumMod val="50000"/>
                  </a:schemeClr>
                </a:solidFill>
              </a:rPr>
              <a:t>habla</a:t>
            </a:r>
            <a:r>
              <a:rPr lang="en-GB" sz="2200" dirty="0">
                <a:solidFill>
                  <a:schemeClr val="accent1">
                    <a:lumMod val="50000"/>
                  </a:schemeClr>
                </a:solidFill>
              </a:rPr>
              <a:t> del trabajo. La </a:t>
            </a:r>
            <a:r>
              <a:rPr lang="en-GB" sz="2200" dirty="0" err="1">
                <a:solidFill>
                  <a:schemeClr val="accent1">
                    <a:lumMod val="50000"/>
                  </a:schemeClr>
                </a:solidFill>
              </a:rPr>
              <a:t>acción</a:t>
            </a:r>
            <a:r>
              <a:rPr lang="en-GB" sz="2200" dirty="0">
                <a:solidFill>
                  <a:schemeClr val="accent1">
                    <a:lumMod val="50000"/>
                  </a:schemeClr>
                </a:solidFill>
              </a:rPr>
              <a:t>, ¿</a:t>
            </a:r>
            <a:r>
              <a:rPr lang="en-GB" sz="2200" dirty="0" err="1">
                <a:solidFill>
                  <a:schemeClr val="accent1">
                    <a:lumMod val="50000"/>
                  </a:schemeClr>
                </a:solidFill>
              </a:rPr>
              <a:t>pasó</a:t>
            </a:r>
            <a:r>
              <a:rPr lang="en-GB" sz="2200" dirty="0">
                <a:solidFill>
                  <a:schemeClr val="accent1">
                    <a:lumMod val="50000"/>
                  </a:schemeClr>
                </a:solidFill>
              </a:rPr>
              <a:t> una </a:t>
            </a:r>
            <a:r>
              <a:rPr lang="en-GB" sz="2200" dirty="0" err="1">
                <a:solidFill>
                  <a:schemeClr val="accent1">
                    <a:lumMod val="50000"/>
                  </a:schemeClr>
                </a:solidFill>
              </a:rPr>
              <a:t>vez</a:t>
            </a:r>
            <a:r>
              <a:rPr lang="en-GB" sz="2200" dirty="0">
                <a:solidFill>
                  <a:schemeClr val="accent1">
                    <a:lumMod val="50000"/>
                  </a:schemeClr>
                </a:solidFill>
              </a:rPr>
              <a:t> (‘happened once’) o </a:t>
            </a:r>
            <a:r>
              <a:rPr lang="en-GB" sz="2200" dirty="0" err="1">
                <a:solidFill>
                  <a:schemeClr val="accent1">
                    <a:lumMod val="50000"/>
                  </a:schemeClr>
                </a:solidFill>
              </a:rPr>
              <a:t>pasaba</a:t>
            </a:r>
            <a:r>
              <a:rPr lang="en-GB" sz="2200" dirty="0">
                <a:solidFill>
                  <a:schemeClr val="accent1">
                    <a:lumMod val="50000"/>
                  </a:schemeClr>
                </a:solidFill>
              </a:rPr>
              <a:t> </a:t>
            </a:r>
            <a:r>
              <a:rPr lang="en-GB" sz="2200" dirty="0" err="1">
                <a:solidFill>
                  <a:schemeClr val="accent1">
                    <a:lumMod val="50000"/>
                  </a:schemeClr>
                </a:solidFill>
              </a:rPr>
              <a:t>varias</a:t>
            </a:r>
            <a:r>
              <a:rPr lang="en-GB" sz="2200" dirty="0">
                <a:solidFill>
                  <a:schemeClr val="accent1">
                    <a:lumMod val="50000"/>
                  </a:schemeClr>
                </a:solidFill>
              </a:rPr>
              <a:t> veces (‘used to happen’)? ¿Y </a:t>
            </a:r>
            <a:r>
              <a:rPr lang="en-GB" sz="2200" dirty="0" err="1">
                <a:solidFill>
                  <a:schemeClr val="accent1">
                    <a:lumMod val="50000"/>
                  </a:schemeClr>
                </a:solidFill>
              </a:rPr>
              <a:t>cuándo</a:t>
            </a:r>
            <a:r>
              <a:rPr lang="en-GB" sz="2200" dirty="0">
                <a:solidFill>
                  <a:schemeClr val="accent1">
                    <a:lumMod val="50000"/>
                  </a:schemeClr>
                </a:solidFill>
              </a:rPr>
              <a:t> (</a:t>
            </a:r>
            <a:r>
              <a:rPr lang="en-GB" sz="2200" dirty="0" err="1">
                <a:solidFill>
                  <a:schemeClr val="accent1">
                    <a:lumMod val="50000"/>
                  </a:schemeClr>
                </a:solidFill>
              </a:rPr>
              <a:t>probablemente</a:t>
            </a:r>
            <a:r>
              <a:rPr lang="en-GB" sz="2200" dirty="0">
                <a:solidFill>
                  <a:schemeClr val="accent1">
                    <a:lumMod val="50000"/>
                  </a:schemeClr>
                </a:solidFill>
              </a:rPr>
              <a:t>)?</a:t>
            </a:r>
          </a:p>
        </p:txBody>
      </p:sp>
      <p:graphicFrame>
        <p:nvGraphicFramePr>
          <p:cNvPr id="11" name="Table 10"/>
          <p:cNvGraphicFramePr>
            <a:graphicFrameLocks noGrp="1"/>
          </p:cNvGraphicFramePr>
          <p:nvPr>
            <p:extLst>
              <p:ext uri="{D42A27DB-BD31-4B8C-83A1-F6EECF244321}">
                <p14:modId xmlns:p14="http://schemas.microsoft.com/office/powerpoint/2010/main" val="3258900002"/>
              </p:ext>
            </p:extLst>
          </p:nvPr>
        </p:nvGraphicFramePr>
        <p:xfrm>
          <a:off x="3277528" y="2505100"/>
          <a:ext cx="8610450" cy="3779587"/>
        </p:xfrm>
        <a:graphic>
          <a:graphicData uri="http://schemas.openxmlformats.org/drawingml/2006/table">
            <a:tbl>
              <a:tblPr firstRow="1" bandRow="1">
                <a:tableStyleId>{2D5ABB26-0587-4C30-8999-92F81FD0307C}</a:tableStyleId>
              </a:tblPr>
              <a:tblGrid>
                <a:gridCol w="583272">
                  <a:extLst>
                    <a:ext uri="{9D8B030D-6E8A-4147-A177-3AD203B41FA5}">
                      <a16:colId xmlns:a16="http://schemas.microsoft.com/office/drawing/2014/main" val="887581210"/>
                    </a:ext>
                  </a:extLst>
                </a:gridCol>
                <a:gridCol w="1799771">
                  <a:extLst>
                    <a:ext uri="{9D8B030D-6E8A-4147-A177-3AD203B41FA5}">
                      <a16:colId xmlns:a16="http://schemas.microsoft.com/office/drawing/2014/main" val="3292387987"/>
                    </a:ext>
                  </a:extLst>
                </a:gridCol>
                <a:gridCol w="1753612">
                  <a:extLst>
                    <a:ext uri="{9D8B030D-6E8A-4147-A177-3AD203B41FA5}">
                      <a16:colId xmlns:a16="http://schemas.microsoft.com/office/drawing/2014/main" val="4193448196"/>
                    </a:ext>
                  </a:extLst>
                </a:gridCol>
                <a:gridCol w="2305879">
                  <a:extLst>
                    <a:ext uri="{9D8B030D-6E8A-4147-A177-3AD203B41FA5}">
                      <a16:colId xmlns:a16="http://schemas.microsoft.com/office/drawing/2014/main" val="2300933758"/>
                    </a:ext>
                  </a:extLst>
                </a:gridCol>
                <a:gridCol w="2167916">
                  <a:extLst>
                    <a:ext uri="{9D8B030D-6E8A-4147-A177-3AD203B41FA5}">
                      <a16:colId xmlns:a16="http://schemas.microsoft.com/office/drawing/2014/main" val="1067187849"/>
                    </a:ext>
                  </a:extLst>
                </a:gridCol>
              </a:tblGrid>
              <a:tr h="1106519">
                <a:tc>
                  <a:txBody>
                    <a:bodyPr/>
                    <a:lstStyle/>
                    <a:p>
                      <a:pPr algn="ctr"/>
                      <a:endParaRPr lang="en-GB"/>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Happened once (completed)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sz="2000" b="1" baseline="0" dirty="0">
                          <a:solidFill>
                            <a:srgbClr val="002060"/>
                          </a:solidFill>
                        </a:rPr>
                        <a:t>Used to happen</a:t>
                      </a:r>
                    </a:p>
                    <a:p>
                      <a:pPr algn="ctr"/>
                      <a:r>
                        <a:rPr lang="en-GB" sz="2000" b="1" baseline="0" dirty="0">
                          <a:solidFill>
                            <a:srgbClr val="002060"/>
                          </a:solidFill>
                        </a:rPr>
                        <a:t>repeatedly</a:t>
                      </a:r>
                      <a:endParaRPr lang="en-GB"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sz="2000" b="1" dirty="0">
                          <a:solidFill>
                            <a:srgbClr val="002060"/>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2000" b="1">
                          <a:solidFill>
                            <a:srgbClr val="002060"/>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049598845"/>
                  </a:ext>
                </a:extLst>
              </a:tr>
              <a:tr h="493558">
                <a:tc>
                  <a:txBody>
                    <a:bodyPr/>
                    <a:lstStyle/>
                    <a:p>
                      <a:pPr algn="ctr"/>
                      <a:r>
                        <a:rPr lang="en-GB" b="1">
                          <a:solidFill>
                            <a:srgbClr val="00206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2000" noProof="0" dirty="0">
                          <a:solidFill>
                            <a:srgbClr val="002060"/>
                          </a:solidFill>
                        </a:rPr>
                        <a:t>normalmente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noProof="0">
                          <a:solidFill>
                            <a:srgbClr val="002060"/>
                          </a:solidFill>
                        </a:rPr>
                        <a:t>ayer a las dos</a:t>
                      </a:r>
                      <a:endParaRPr lang="es-ES" sz="2000" noProof="0" dirty="0">
                        <a:solidFill>
                          <a:srgbClr val="002060"/>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741566"/>
                  </a:ext>
                </a:extLst>
              </a:tr>
              <a:tr h="435902">
                <a:tc>
                  <a:txBody>
                    <a:bodyPr/>
                    <a:lstStyle/>
                    <a:p>
                      <a:pPr algn="ctr"/>
                      <a:r>
                        <a:rPr lang="en-GB" b="1">
                          <a:solidFill>
                            <a:srgbClr val="00206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2000" noProof="0" dirty="0">
                          <a:solidFill>
                            <a:srgbClr val="002060"/>
                          </a:solidFill>
                        </a:rPr>
                        <a:t>un viernes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noProof="0">
                          <a:solidFill>
                            <a:srgbClr val="002060"/>
                          </a:solidFill>
                        </a:rPr>
                        <a:t>los jueves</a:t>
                      </a:r>
                      <a:endParaRPr lang="es-ES" sz="2000" noProof="0" dirty="0">
                        <a:solidFill>
                          <a:srgbClr val="002060"/>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8482167"/>
                  </a:ext>
                </a:extLst>
              </a:tr>
              <a:tr h="435902">
                <a:tc>
                  <a:txBody>
                    <a:bodyPr/>
                    <a:lstStyle/>
                    <a:p>
                      <a:pPr algn="ctr"/>
                      <a:r>
                        <a:rPr lang="en-GB" b="1">
                          <a:solidFill>
                            <a:srgbClr val="00206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todo el tiempo</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esta mañana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7653353"/>
                  </a:ext>
                </a:extLst>
              </a:tr>
              <a:tr h="435902">
                <a:tc>
                  <a:txBody>
                    <a:bodyPr/>
                    <a:lstStyle/>
                    <a:p>
                      <a:pPr algn="ctr"/>
                      <a:r>
                        <a:rPr lang="en-GB" b="1">
                          <a:solidFill>
                            <a:srgbClr val="00206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un día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por las tardes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4832557"/>
                  </a:ext>
                </a:extLst>
              </a:tr>
              <a:tr h="435902">
                <a:tc>
                  <a:txBody>
                    <a:bodyPr/>
                    <a:lstStyle/>
                    <a:p>
                      <a:pPr algn="ctr"/>
                      <a:r>
                        <a:rPr lang="en-GB" b="1">
                          <a:solidFill>
                            <a:srgbClr val="00206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2000" noProof="0">
                          <a:solidFill>
                            <a:srgbClr val="002060"/>
                          </a:solidFill>
                        </a:rPr>
                        <a:t>ayer a </a:t>
                      </a:r>
                      <a:r>
                        <a:rPr lang="es-ES" sz="2000" noProof="0" dirty="0">
                          <a:solidFill>
                            <a:srgbClr val="002060"/>
                          </a:solidFill>
                        </a:rPr>
                        <a:t>las ocho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noProof="0" dirty="0">
                          <a:solidFill>
                            <a:srgbClr val="002060"/>
                          </a:solidFill>
                        </a:rPr>
                        <a:t>generalmente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938090"/>
                  </a:ext>
                </a:extLst>
              </a:tr>
              <a:tr h="435902">
                <a:tc>
                  <a:txBody>
                    <a:bodyPr/>
                    <a:lstStyle/>
                    <a:p>
                      <a:pPr algn="ctr"/>
                      <a:r>
                        <a:rPr lang="en-GB" b="1" dirty="0">
                          <a:solidFill>
                            <a:srgbClr val="00206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2000" noProof="0" dirty="0">
                          <a:solidFill>
                            <a:srgbClr val="002060"/>
                          </a:solidFill>
                        </a:rPr>
                        <a:t>el 2 de enero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noProof="0" dirty="0">
                          <a:solidFill>
                            <a:srgbClr val="002060"/>
                          </a:solidFill>
                        </a:rPr>
                        <a:t>los sábados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5637333"/>
                  </a:ext>
                </a:extLst>
              </a:tr>
            </a:tbl>
          </a:graphicData>
        </a:graphic>
      </p:graphicFrame>
      <p:sp>
        <p:nvSpPr>
          <p:cNvPr id="12" name="Rounded Rectangle 11">
            <a:extLst>
              <a:ext uri="{FF2B5EF4-FFF2-40B4-BE49-F238E27FC236}">
                <a16:creationId xmlns:a16="http://schemas.microsoft.com/office/drawing/2014/main" id="{A316DD52-7894-4A75-969C-CA0645DA2978}"/>
              </a:ext>
            </a:extLst>
          </p:cNvPr>
          <p:cNvSpPr/>
          <p:nvPr/>
        </p:nvSpPr>
        <p:spPr>
          <a:xfrm>
            <a:off x="10856686" y="258166"/>
            <a:ext cx="107145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1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617" y="3686606"/>
            <a:ext cx="301984" cy="314567"/>
          </a:xfrm>
          <a:prstGeom prst="rect">
            <a:avLst/>
          </a:prstGeom>
        </p:spPr>
      </p:pic>
      <p:pic>
        <p:nvPicPr>
          <p:cNvPr id="15"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5719" y="4157909"/>
            <a:ext cx="306117" cy="318872"/>
          </a:xfrm>
          <a:prstGeom prst="rect">
            <a:avLst/>
          </a:prstGeom>
        </p:spPr>
      </p:pic>
      <p:sp>
        <p:nvSpPr>
          <p:cNvPr id="3" name="TextBox 2"/>
          <p:cNvSpPr txBox="1"/>
          <p:nvPr/>
        </p:nvSpPr>
        <p:spPr>
          <a:xfrm>
            <a:off x="1253442" y="1513843"/>
            <a:ext cx="222739" cy="400110"/>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1</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6" name="Oval Callout 15"/>
          <p:cNvSpPr/>
          <p:nvPr/>
        </p:nvSpPr>
        <p:spPr>
          <a:xfrm>
            <a:off x="194074" y="2798127"/>
            <a:ext cx="2924411" cy="1355571"/>
          </a:xfrm>
          <a:prstGeom prst="wedgeEllipseCallout">
            <a:avLst>
              <a:gd name="adj1" fmla="val -40810"/>
              <a:gd name="adj2" fmla="val 5125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Mandé</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correos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 los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clientes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17" name="TextBox 16"/>
          <p:cNvSpPr txBox="1"/>
          <p:nvPr/>
        </p:nvSpPr>
        <p:spPr>
          <a:xfrm>
            <a:off x="353509" y="3221355"/>
            <a:ext cx="222739" cy="400110"/>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a:t>
            </a:r>
          </a:p>
        </p:txBody>
      </p:sp>
      <p:sp>
        <p:nvSpPr>
          <p:cNvPr id="19" name="Oval Callout 18"/>
          <p:cNvSpPr/>
          <p:nvPr/>
        </p:nvSpPr>
        <p:spPr>
          <a:xfrm>
            <a:off x="200060" y="4267845"/>
            <a:ext cx="2924410" cy="1211430"/>
          </a:xfrm>
          <a:prstGeom prst="wedgeEllipse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chemeClr val="accent1">
                    <a:lumMod val="50000"/>
                  </a:schemeClr>
                </a:solidFill>
              </a:rPr>
              <a:t>Contestaba</a:t>
            </a:r>
            <a:r>
              <a:rPr lang="en-GB" sz="2000" dirty="0">
                <a:solidFill>
                  <a:schemeClr val="accent1">
                    <a:lumMod val="50000"/>
                  </a:schemeClr>
                </a:solidFill>
              </a:rPr>
              <a:t> el </a:t>
            </a:r>
            <a:r>
              <a:rPr lang="en-GB" sz="2000" dirty="0" err="1">
                <a:solidFill>
                  <a:schemeClr val="accent1">
                    <a:lumMod val="50000"/>
                  </a:schemeClr>
                </a:solidFill>
              </a:rPr>
              <a:t>teléfono</a:t>
            </a:r>
            <a:r>
              <a:rPr lang="en-GB" sz="2000" dirty="0">
                <a:solidFill>
                  <a:schemeClr val="accent1">
                    <a:lumMod val="50000"/>
                  </a:schemeClr>
                </a:solidFill>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0" name="TextBox 19"/>
          <p:cNvSpPr txBox="1"/>
          <p:nvPr/>
        </p:nvSpPr>
        <p:spPr>
          <a:xfrm>
            <a:off x="455494" y="4568767"/>
            <a:ext cx="222739" cy="400110"/>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3</a:t>
            </a:r>
          </a:p>
        </p:txBody>
      </p:sp>
      <p:sp>
        <p:nvSpPr>
          <p:cNvPr id="21" name="Oval Callout 20"/>
          <p:cNvSpPr/>
          <p:nvPr/>
        </p:nvSpPr>
        <p:spPr>
          <a:xfrm>
            <a:off x="3549402" y="904658"/>
            <a:ext cx="2924410" cy="1355571"/>
          </a:xfrm>
          <a:prstGeom prst="wedgeEllipse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Trabajaba</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con una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empresa</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peruana.</a:t>
            </a:r>
          </a:p>
        </p:txBody>
      </p:sp>
      <p:sp>
        <p:nvSpPr>
          <p:cNvPr id="22" name="TextBox 21"/>
          <p:cNvSpPr txBox="1"/>
          <p:nvPr/>
        </p:nvSpPr>
        <p:spPr>
          <a:xfrm>
            <a:off x="3708836" y="1327886"/>
            <a:ext cx="222739" cy="400110"/>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4</a:t>
            </a:r>
          </a:p>
        </p:txBody>
      </p:sp>
      <p:sp>
        <p:nvSpPr>
          <p:cNvPr id="23" name="Oval Callout 22"/>
          <p:cNvSpPr/>
          <p:nvPr/>
        </p:nvSpPr>
        <p:spPr>
          <a:xfrm>
            <a:off x="6283234" y="963206"/>
            <a:ext cx="3348901" cy="1355571"/>
          </a:xfrm>
          <a:prstGeom prst="wedgeEllipse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chemeClr val="accent1">
                    <a:lumMod val="50000"/>
                  </a:schemeClr>
                </a:solidFill>
              </a:rPr>
              <a:t>Firmaba</a:t>
            </a:r>
            <a:r>
              <a:rPr lang="en-GB" sz="2000" dirty="0">
                <a:solidFill>
                  <a:schemeClr val="accent1">
                    <a:lumMod val="50000"/>
                  </a:schemeClr>
                </a:solidFill>
              </a:rPr>
              <a:t> </a:t>
            </a:r>
            <a:r>
              <a:rPr lang="en-GB" sz="2000" dirty="0" err="1">
                <a:solidFill>
                  <a:schemeClr val="accent1">
                    <a:lumMod val="50000"/>
                  </a:schemeClr>
                </a:solidFill>
              </a:rPr>
              <a:t>muchos</a:t>
            </a:r>
            <a:r>
              <a:rPr lang="en-GB" sz="2000" dirty="0">
                <a:solidFill>
                  <a:schemeClr val="accent1">
                    <a:lumMod val="50000"/>
                  </a:schemeClr>
                </a:solidFill>
              </a:rPr>
              <a:t> </a:t>
            </a:r>
            <a:r>
              <a:rPr lang="en-GB" sz="2000" dirty="0" err="1">
                <a:solidFill>
                  <a:schemeClr val="accent1">
                    <a:lumMod val="50000"/>
                  </a:schemeClr>
                </a:solidFill>
              </a:rPr>
              <a:t>documentos</a:t>
            </a:r>
            <a:r>
              <a:rPr lang="en-GB" sz="2000" dirty="0">
                <a:solidFill>
                  <a:schemeClr val="accent1">
                    <a:lumMod val="50000"/>
                  </a:schemeClr>
                </a:solidFill>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4" name="TextBox 23"/>
          <p:cNvSpPr txBox="1"/>
          <p:nvPr/>
        </p:nvSpPr>
        <p:spPr>
          <a:xfrm>
            <a:off x="6529893" y="1420379"/>
            <a:ext cx="222739" cy="400110"/>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5</a:t>
            </a:r>
          </a:p>
        </p:txBody>
      </p:sp>
      <p:sp>
        <p:nvSpPr>
          <p:cNvPr id="27" name="Oval Callout 26"/>
          <p:cNvSpPr/>
          <p:nvPr/>
        </p:nvSpPr>
        <p:spPr>
          <a:xfrm>
            <a:off x="9524968" y="923186"/>
            <a:ext cx="2507548" cy="1355571"/>
          </a:xfrm>
          <a:prstGeom prst="wedgeEllipseCallout">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chemeClr val="accent1">
                    <a:lumMod val="50000"/>
                  </a:schemeClr>
                </a:solidFill>
              </a:rPr>
              <a:t>Organicé</a:t>
            </a:r>
            <a:r>
              <a:rPr lang="en-GB" sz="2000" dirty="0">
                <a:solidFill>
                  <a:schemeClr val="accent1">
                    <a:lumMod val="50000"/>
                  </a:schemeClr>
                </a:solidFill>
              </a:rPr>
              <a:t> </a:t>
            </a:r>
            <a:r>
              <a:rPr lang="en-GB" sz="2000" dirty="0" err="1">
                <a:solidFill>
                  <a:schemeClr val="accent1">
                    <a:lumMod val="50000"/>
                  </a:schemeClr>
                </a:solidFill>
              </a:rPr>
              <a:t>una</a:t>
            </a:r>
            <a:r>
              <a:rPr lang="en-GB" sz="2000" dirty="0">
                <a:solidFill>
                  <a:schemeClr val="accent1">
                    <a:lumMod val="50000"/>
                  </a:schemeClr>
                </a:solidFill>
              </a:rPr>
              <a:t> </a:t>
            </a:r>
            <a:r>
              <a:rPr lang="en-GB" sz="2000" dirty="0" err="1">
                <a:solidFill>
                  <a:schemeClr val="accent1">
                    <a:lumMod val="50000"/>
                  </a:schemeClr>
                </a:solidFill>
              </a:rPr>
              <a:t>reunión</a:t>
            </a:r>
            <a:r>
              <a:rPr lang="en-GB" sz="2000" dirty="0">
                <a:solidFill>
                  <a:schemeClr val="accent1">
                    <a:lumMod val="50000"/>
                  </a:schemeClr>
                </a:solidFill>
              </a:rPr>
              <a:t> con el jefe.</a:t>
            </a:r>
          </a:p>
        </p:txBody>
      </p:sp>
      <p:sp>
        <p:nvSpPr>
          <p:cNvPr id="28" name="TextBox 27"/>
          <p:cNvSpPr txBox="1"/>
          <p:nvPr/>
        </p:nvSpPr>
        <p:spPr>
          <a:xfrm>
            <a:off x="9684402" y="1346414"/>
            <a:ext cx="222739" cy="400110"/>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6</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26" name="Picture 8" descr="green checkmark">
            <a:extLst>
              <a:ext uri="{FF2B5EF4-FFF2-40B4-BE49-F238E27FC236}">
                <a16:creationId xmlns:a16="http://schemas.microsoft.com/office/drawing/2014/main" id="{EF92F532-524F-6048-BF21-452414F4CB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0027" y="4597560"/>
            <a:ext cx="306117" cy="318872"/>
          </a:xfrm>
          <a:prstGeom prst="rect">
            <a:avLst/>
          </a:prstGeom>
        </p:spPr>
      </p:pic>
      <p:pic>
        <p:nvPicPr>
          <p:cNvPr id="29" name="Picture 8" descr="green checkmark">
            <a:extLst>
              <a:ext uri="{FF2B5EF4-FFF2-40B4-BE49-F238E27FC236}">
                <a16:creationId xmlns:a16="http://schemas.microsoft.com/office/drawing/2014/main" id="{50E5E262-07A6-ED44-A1D2-1D9B50E387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0967" y="5039588"/>
            <a:ext cx="306117" cy="318872"/>
          </a:xfrm>
          <a:prstGeom prst="rect">
            <a:avLst/>
          </a:prstGeom>
        </p:spPr>
      </p:pic>
      <p:pic>
        <p:nvPicPr>
          <p:cNvPr id="30" name="Picture 8" descr="green checkmark">
            <a:extLst>
              <a:ext uri="{FF2B5EF4-FFF2-40B4-BE49-F238E27FC236}">
                <a16:creationId xmlns:a16="http://schemas.microsoft.com/office/drawing/2014/main" id="{2F611DCB-1EAF-664F-9DEB-396DBE48A9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0027" y="5427112"/>
            <a:ext cx="306117" cy="318872"/>
          </a:xfrm>
          <a:prstGeom prst="rect">
            <a:avLst/>
          </a:prstGeom>
        </p:spPr>
      </p:pic>
      <p:pic>
        <p:nvPicPr>
          <p:cNvPr id="31" name="Picture 8" descr="green checkmark">
            <a:extLst>
              <a:ext uri="{FF2B5EF4-FFF2-40B4-BE49-F238E27FC236}">
                <a16:creationId xmlns:a16="http://schemas.microsoft.com/office/drawing/2014/main" id="{EA67F80F-5685-4044-B3D6-15B7C2230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2484" y="5857831"/>
            <a:ext cx="306117" cy="318872"/>
          </a:xfrm>
          <a:prstGeom prst="rect">
            <a:avLst/>
          </a:prstGeom>
        </p:spPr>
      </p:pic>
      <p:sp>
        <p:nvSpPr>
          <p:cNvPr id="4" name="Rounded Rectangle 3"/>
          <p:cNvSpPr/>
          <p:nvPr/>
        </p:nvSpPr>
        <p:spPr>
          <a:xfrm>
            <a:off x="9693399" y="3621465"/>
            <a:ext cx="2194580" cy="42724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Rounded Rectangle 35"/>
          <p:cNvSpPr/>
          <p:nvPr/>
        </p:nvSpPr>
        <p:spPr>
          <a:xfrm>
            <a:off x="7418314" y="4098671"/>
            <a:ext cx="2326575" cy="42724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7" name="Rounded Rectangle 36"/>
          <p:cNvSpPr/>
          <p:nvPr/>
        </p:nvSpPr>
        <p:spPr>
          <a:xfrm>
            <a:off x="7423980" y="4546466"/>
            <a:ext cx="2326575" cy="42724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8" name="Rounded Rectangle 37"/>
          <p:cNvSpPr/>
          <p:nvPr/>
        </p:nvSpPr>
        <p:spPr>
          <a:xfrm>
            <a:off x="9744889" y="4985403"/>
            <a:ext cx="2144873" cy="42724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9" name="Rounded Rectangle 38"/>
          <p:cNvSpPr/>
          <p:nvPr/>
        </p:nvSpPr>
        <p:spPr>
          <a:xfrm>
            <a:off x="9743105" y="5424340"/>
            <a:ext cx="2144873" cy="42724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0" name="Rounded Rectangle 39"/>
          <p:cNvSpPr/>
          <p:nvPr/>
        </p:nvSpPr>
        <p:spPr>
          <a:xfrm>
            <a:off x="7431839" y="5851582"/>
            <a:ext cx="2326575" cy="42724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2" name="TextBox 31"/>
          <p:cNvSpPr txBox="1"/>
          <p:nvPr/>
        </p:nvSpPr>
        <p:spPr>
          <a:xfrm>
            <a:off x="58705" y="5637961"/>
            <a:ext cx="3195148" cy="707886"/>
          </a:xfrm>
          <a:prstGeom prst="rect">
            <a:avLst/>
          </a:prstGeom>
          <a:solidFill>
            <a:schemeClr val="accent6">
              <a:lumMod val="20000"/>
              <a:lumOff val="80000"/>
            </a:schemeClr>
          </a:solidFill>
        </p:spPr>
        <p:txBody>
          <a:bodyPr wrap="square" rtlCol="0">
            <a:spAutoFit/>
          </a:bodyPr>
          <a:lstStyle/>
          <a:p>
            <a:pPr algn="l"/>
            <a:r>
              <a:rPr lang="en-GB" sz="2000" dirty="0">
                <a:solidFill>
                  <a:schemeClr val="accent1">
                    <a:lumMod val="50000"/>
                  </a:schemeClr>
                </a:solidFill>
              </a:rPr>
              <a:t>el/la cliente = client, customer</a:t>
            </a:r>
          </a:p>
        </p:txBody>
      </p:sp>
    </p:spTree>
    <p:extLst>
      <p:ext uri="{BB962C8B-B14F-4D97-AF65-F5344CB8AC3E}">
        <p14:creationId xmlns:p14="http://schemas.microsoft.com/office/powerpoint/2010/main" val="41555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345" y="405343"/>
            <a:ext cx="9325036" cy="945328"/>
          </a:xfrm>
        </p:spPr>
        <p:txBody>
          <a:bodyPr>
            <a:normAutofit fontScale="90000"/>
          </a:bodyPr>
          <a:lstStyle/>
          <a:p>
            <a:r>
              <a:rPr lang="en-GB" sz="2400" dirty="0"/>
              <a:t>Diego </a:t>
            </a:r>
            <a:r>
              <a:rPr lang="en-GB" sz="2400" dirty="0" err="1"/>
              <a:t>habla</a:t>
            </a:r>
            <a:r>
              <a:rPr lang="en-GB" sz="2400" dirty="0"/>
              <a:t> </a:t>
            </a:r>
            <a:r>
              <a:rPr lang="en-GB" sz="2400" dirty="0" err="1"/>
              <a:t>más</a:t>
            </a:r>
            <a:r>
              <a:rPr lang="en-GB" sz="2400" dirty="0"/>
              <a:t> del trabajo. </a:t>
            </a:r>
            <a:r>
              <a:rPr lang="en-GB" sz="2400" dirty="0" err="1"/>
              <a:t>Escucha</a:t>
            </a:r>
            <a:r>
              <a:rPr lang="en-GB" sz="2400" dirty="0"/>
              <a:t>. La </a:t>
            </a:r>
            <a:r>
              <a:rPr lang="en-GB" sz="2400" dirty="0" err="1"/>
              <a:t>acción</a:t>
            </a:r>
            <a:r>
              <a:rPr lang="en-GB" sz="2400" dirty="0"/>
              <a:t>, ¿</a:t>
            </a:r>
            <a:r>
              <a:rPr lang="en-GB" sz="2400" dirty="0" err="1"/>
              <a:t>pasó</a:t>
            </a:r>
            <a:r>
              <a:rPr lang="en-GB" sz="2400" dirty="0"/>
              <a:t> una </a:t>
            </a:r>
            <a:r>
              <a:rPr lang="en-GB" sz="2400" dirty="0" err="1"/>
              <a:t>vez</a:t>
            </a:r>
            <a:r>
              <a:rPr lang="en-GB" sz="2400" dirty="0"/>
              <a:t> (‘happened once’) o </a:t>
            </a:r>
            <a:r>
              <a:rPr lang="en-GB" sz="2400" dirty="0" err="1"/>
              <a:t>pasaba</a:t>
            </a:r>
            <a:r>
              <a:rPr lang="en-GB" sz="2400" dirty="0"/>
              <a:t> </a:t>
            </a:r>
            <a:r>
              <a:rPr lang="en-GB" sz="2400" dirty="0" err="1"/>
              <a:t>varias</a:t>
            </a:r>
            <a:r>
              <a:rPr lang="en-GB" sz="2400" dirty="0"/>
              <a:t> veces (‘used to happen’)? </a:t>
            </a:r>
            <a:br>
              <a:rPr lang="en-GB" sz="2400" dirty="0"/>
            </a:br>
            <a:endParaRPr lang="en-GB" sz="2400" dirty="0"/>
          </a:p>
        </p:txBody>
      </p:sp>
      <p:graphicFrame>
        <p:nvGraphicFramePr>
          <p:cNvPr id="15" name="Table 14"/>
          <p:cNvGraphicFramePr>
            <a:graphicFrameLocks noGrp="1"/>
          </p:cNvGraphicFramePr>
          <p:nvPr>
            <p:extLst>
              <p:ext uri="{D42A27DB-BD31-4B8C-83A1-F6EECF244321}">
                <p14:modId xmlns:p14="http://schemas.microsoft.com/office/powerpoint/2010/main" val="1174318871"/>
              </p:ext>
            </p:extLst>
          </p:nvPr>
        </p:nvGraphicFramePr>
        <p:xfrm>
          <a:off x="845743" y="1685197"/>
          <a:ext cx="3341273" cy="4602974"/>
        </p:xfrm>
        <a:graphic>
          <a:graphicData uri="http://schemas.openxmlformats.org/drawingml/2006/table">
            <a:tbl>
              <a:tblPr firstRow="1" bandRow="1">
                <a:tableStyleId>{2D5ABB26-0587-4C30-8999-92F81FD0307C}</a:tableStyleId>
              </a:tblPr>
              <a:tblGrid>
                <a:gridCol w="1799772">
                  <a:extLst>
                    <a:ext uri="{9D8B030D-6E8A-4147-A177-3AD203B41FA5}">
                      <a16:colId xmlns:a16="http://schemas.microsoft.com/office/drawing/2014/main" val="2327278660"/>
                    </a:ext>
                  </a:extLst>
                </a:gridCol>
                <a:gridCol w="1541501">
                  <a:extLst>
                    <a:ext uri="{9D8B030D-6E8A-4147-A177-3AD203B41FA5}">
                      <a16:colId xmlns:a16="http://schemas.microsoft.com/office/drawing/2014/main" val="2621477735"/>
                    </a:ext>
                  </a:extLst>
                </a:gridCol>
              </a:tblGrid>
              <a:tr h="732111">
                <a:tc>
                  <a:txBody>
                    <a:bodyPr/>
                    <a:lstStyle/>
                    <a:p>
                      <a:pPr algn="ctr"/>
                      <a:r>
                        <a:rPr lang="en-GB" sz="2000" b="1">
                          <a:solidFill>
                            <a:srgbClr val="002060"/>
                          </a:solidFill>
                        </a:rPr>
                        <a:t>happened</a:t>
                      </a:r>
                      <a:r>
                        <a:rPr lang="en-GB" sz="2000" b="1" baseline="0">
                          <a:solidFill>
                            <a:srgbClr val="002060"/>
                          </a:solidFill>
                        </a:rPr>
                        <a:t> once (completed)</a:t>
                      </a:r>
                      <a:endParaRPr lang="en-GB" sz="2000" b="1">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GB" sz="2000" b="1" dirty="0">
                          <a:solidFill>
                            <a:srgbClr val="002060"/>
                          </a:solidFill>
                        </a:rPr>
                        <a:t>used to happen repeatedly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79971029"/>
                  </a:ext>
                </a:extLst>
              </a:tr>
              <a:tr h="62167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6561352"/>
                  </a:ext>
                </a:extLst>
              </a:tr>
              <a:tr h="651798">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8220050"/>
                  </a:ext>
                </a:extLst>
              </a:tr>
              <a:tr h="580916">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594523"/>
                  </a:ext>
                </a:extLst>
              </a:tr>
              <a:tr h="580916">
                <a:tc>
                  <a:txBody>
                    <a:bodyPr/>
                    <a:lstStyle/>
                    <a:p>
                      <a:pPr algn="ctr"/>
                      <a:endParaRPr lang="en-GB" sz="20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5638722"/>
                  </a:ext>
                </a:extLst>
              </a:tr>
              <a:tr h="580916">
                <a:tc>
                  <a:txBody>
                    <a:bodyPr/>
                    <a:lstStyle/>
                    <a:p>
                      <a:pPr algn="ctr"/>
                      <a:endParaRPr lang="en-GB" sz="20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188052"/>
                  </a:ext>
                </a:extLst>
              </a:tr>
              <a:tr h="580916">
                <a:tc>
                  <a:txBody>
                    <a:bodyPr/>
                    <a:lstStyle/>
                    <a:p>
                      <a:pPr algn="l"/>
                      <a:endParaRPr lang="en-GB" sz="20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7948321"/>
                  </a:ext>
                </a:extLst>
              </a:tr>
            </a:tbl>
          </a:graphicData>
        </a:graphic>
      </p:graphicFrame>
      <p:sp>
        <p:nvSpPr>
          <p:cNvPr id="16" name="Rounded Rectangle 15">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7" name="Action Button: Custom 16">
            <a:hlinkClick r:id="" action="ppaction://noaction" highlightClick="1">
              <a:snd r:embed="rId3" name="1. Organizaba reuniones en la empresa.wav"/>
            </a:hlinkClick>
          </p:cNvPr>
          <p:cNvSpPr/>
          <p:nvPr/>
        </p:nvSpPr>
        <p:spPr>
          <a:xfrm>
            <a:off x="275138" y="276498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7">
            <a:hlinkClick r:id="" action="ppaction://noaction" highlightClick="1">
              <a:snd r:embed="rId4" name="2. Realicé un proyecto importante con mi jefa.wav"/>
            </a:hlinkClick>
          </p:cNvPr>
          <p:cNvSpPr/>
          <p:nvPr/>
        </p:nvSpPr>
        <p:spPr>
          <a:xfrm>
            <a:off x="275138" y="339373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8">
            <a:hlinkClick r:id="" action="ppaction://noaction" highlightClick="1">
              <a:snd r:embed="rId5" name="3. Trabajaba en el mundo de los negocios.wav"/>
            </a:hlinkClick>
          </p:cNvPr>
          <p:cNvSpPr/>
          <p:nvPr/>
        </p:nvSpPr>
        <p:spPr>
          <a:xfrm>
            <a:off x="271345" y="398915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9">
            <a:hlinkClick r:id="" action="ppaction://noaction" highlightClick="1">
              <a:snd r:embed="rId6" name="4. Firmé varias cartas importantes.wav"/>
            </a:hlinkClick>
          </p:cNvPr>
          <p:cNvSpPr/>
          <p:nvPr/>
        </p:nvSpPr>
        <p:spPr>
          <a:xfrm>
            <a:off x="271345" y="460512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20">
            <a:hlinkClick r:id="" action="ppaction://noaction" highlightClick="1">
              <a:snd r:embed="rId7" name="5. Presenté mis ideas a los directores.wav"/>
            </a:hlinkClick>
          </p:cNvPr>
          <p:cNvSpPr/>
          <p:nvPr/>
        </p:nvSpPr>
        <p:spPr>
          <a:xfrm>
            <a:off x="275138" y="516767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Action Button: Custom 21">
            <a:hlinkClick r:id="" action="ppaction://noaction" highlightClick="1">
              <a:snd r:embed="rId8" name="6. Contestaba las preguntas de los clientes.wav"/>
            </a:hlinkClick>
          </p:cNvPr>
          <p:cNvSpPr/>
          <p:nvPr/>
        </p:nvSpPr>
        <p:spPr>
          <a:xfrm>
            <a:off x="271345" y="576309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green checkmark">
            <a:extLst>
              <a:ext uri="{FF2B5EF4-FFF2-40B4-BE49-F238E27FC236}">
                <a16:creationId xmlns:a16="http://schemas.microsoft.com/office/drawing/2014/main" id="{234642BA-82FE-F940-9726-D3E2DB807A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57661" y="3386293"/>
            <a:ext cx="422552" cy="440159"/>
          </a:xfrm>
          <a:prstGeom prst="rect">
            <a:avLst/>
          </a:prstGeom>
        </p:spPr>
      </p:pic>
      <p:pic>
        <p:nvPicPr>
          <p:cNvPr id="28" name="Picture 27" descr="green checkmark">
            <a:extLst>
              <a:ext uri="{FF2B5EF4-FFF2-40B4-BE49-F238E27FC236}">
                <a16:creationId xmlns:a16="http://schemas.microsoft.com/office/drawing/2014/main" id="{234642BA-82FE-F940-9726-D3E2DB807A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08291" y="2786384"/>
            <a:ext cx="422552" cy="440159"/>
          </a:xfrm>
          <a:prstGeom prst="rect">
            <a:avLst/>
          </a:prstGeom>
        </p:spPr>
      </p:pic>
      <p:sp>
        <p:nvSpPr>
          <p:cNvPr id="3" name="TextBox 2"/>
          <p:cNvSpPr txBox="1"/>
          <p:nvPr/>
        </p:nvSpPr>
        <p:spPr>
          <a:xfrm>
            <a:off x="4216674" y="2764987"/>
            <a:ext cx="8521656" cy="430887"/>
          </a:xfrm>
          <a:prstGeom prst="rect">
            <a:avLst/>
          </a:prstGeom>
          <a:noFill/>
        </p:spPr>
        <p:txBody>
          <a:bodyPr wrap="square" rtlCol="0">
            <a:spAutoFit/>
          </a:bodyPr>
          <a:lstStyle/>
          <a:p>
            <a:pPr lvl="0">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__________________ meetings at the </a:t>
            </a:r>
            <a:r>
              <a:rPr lang="en-GB" sz="2200" dirty="0">
                <a:solidFill>
                  <a:srgbClr val="4472C4">
                    <a:lumMod val="50000"/>
                  </a:srgbClr>
                </a:solidFill>
              </a:rPr>
              <a:t>___________.</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a:off x="4194636" y="3441607"/>
            <a:ext cx="8521656" cy="430887"/>
          </a:xfrm>
          <a:prstGeom prst="rect">
            <a:avLst/>
          </a:prstGeom>
          <a:noFill/>
        </p:spPr>
        <p:txBody>
          <a:bodyPr wrap="square" rtlCol="0">
            <a:spAutoFit/>
          </a:bodyPr>
          <a:lstStyle/>
          <a:p>
            <a:pPr lvl="0">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lang="en-GB" sz="2200" dirty="0">
                <a:solidFill>
                  <a:srgbClr val="4472C4">
                    <a:lumMod val="50000"/>
                  </a:srgbClr>
                </a:solidFill>
              </a:rPr>
              <a:t>__________________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important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project with __________.</a:t>
            </a:r>
          </a:p>
        </p:txBody>
      </p:sp>
      <p:sp>
        <p:nvSpPr>
          <p:cNvPr id="33" name="TextBox 32"/>
          <p:cNvSpPr txBox="1"/>
          <p:nvPr/>
        </p:nvSpPr>
        <p:spPr>
          <a:xfrm>
            <a:off x="4462965" y="3386293"/>
            <a:ext cx="17533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ED7D31"/>
                </a:solidFill>
                <a:latin typeface="Century Gothic" panose="020F0302020204030204"/>
              </a:rPr>
              <a:t>c</a:t>
            </a:r>
            <a:r>
              <a:rPr kumimoji="0" lang="en-GB" sz="2200" b="1" i="0" u="none" strike="noStrike" kern="1200" cap="none" spc="0" normalizeH="0" baseline="0" noProof="0" dirty="0" err="1">
                <a:ln>
                  <a:noFill/>
                </a:ln>
                <a:solidFill>
                  <a:srgbClr val="ED7D31"/>
                </a:solidFill>
                <a:effectLst/>
                <a:uLnTx/>
                <a:uFillTx/>
                <a:latin typeface="Century Gothic" panose="020F0302020204030204"/>
                <a:ea typeface="+mn-ea"/>
                <a:cs typeface="+mn-cs"/>
              </a:rPr>
              <a:t>arried</a:t>
            </a:r>
            <a:r>
              <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rPr>
              <a:t> out</a:t>
            </a:r>
          </a:p>
        </p:txBody>
      </p:sp>
      <p:pic>
        <p:nvPicPr>
          <p:cNvPr id="25" name="Picture 24" descr="green checkmark">
            <a:extLst>
              <a:ext uri="{FF2B5EF4-FFF2-40B4-BE49-F238E27FC236}">
                <a16:creationId xmlns:a16="http://schemas.microsoft.com/office/drawing/2014/main" id="{CC121846-8875-6E4F-9C71-FD84BB74AD2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08291" y="4041117"/>
            <a:ext cx="422552" cy="440159"/>
          </a:xfrm>
          <a:prstGeom prst="rect">
            <a:avLst/>
          </a:prstGeom>
        </p:spPr>
      </p:pic>
      <p:pic>
        <p:nvPicPr>
          <p:cNvPr id="26" name="Picture 25" descr="green checkmark">
            <a:extLst>
              <a:ext uri="{FF2B5EF4-FFF2-40B4-BE49-F238E27FC236}">
                <a16:creationId xmlns:a16="http://schemas.microsoft.com/office/drawing/2014/main" id="{256D76AB-38A9-044F-A902-847611A70C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57661" y="4609293"/>
            <a:ext cx="422552" cy="440159"/>
          </a:xfrm>
          <a:prstGeom prst="rect">
            <a:avLst/>
          </a:prstGeom>
        </p:spPr>
      </p:pic>
      <p:pic>
        <p:nvPicPr>
          <p:cNvPr id="30" name="Picture 29" descr="green checkmark">
            <a:extLst>
              <a:ext uri="{FF2B5EF4-FFF2-40B4-BE49-F238E27FC236}">
                <a16:creationId xmlns:a16="http://schemas.microsoft.com/office/drawing/2014/main" id="{58F2E3E0-EC2B-604E-9377-F216AC413D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38335" y="5165989"/>
            <a:ext cx="422552" cy="440159"/>
          </a:xfrm>
          <a:prstGeom prst="rect">
            <a:avLst/>
          </a:prstGeom>
        </p:spPr>
      </p:pic>
      <p:pic>
        <p:nvPicPr>
          <p:cNvPr id="31" name="Picture 30" descr="green checkmark">
            <a:extLst>
              <a:ext uri="{FF2B5EF4-FFF2-40B4-BE49-F238E27FC236}">
                <a16:creationId xmlns:a16="http://schemas.microsoft.com/office/drawing/2014/main" id="{F79750C0-F113-D548-80ED-9CF3358662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08291" y="5758459"/>
            <a:ext cx="422552" cy="440159"/>
          </a:xfrm>
          <a:prstGeom prst="rect">
            <a:avLst/>
          </a:prstGeom>
        </p:spPr>
      </p:pic>
      <p:sp>
        <p:nvSpPr>
          <p:cNvPr id="34" name="TextBox 33">
            <a:extLst>
              <a:ext uri="{FF2B5EF4-FFF2-40B4-BE49-F238E27FC236}">
                <a16:creationId xmlns:a16="http://schemas.microsoft.com/office/drawing/2014/main" id="{EEB201A7-F0F6-9C40-A59D-31AEABBD6A89}"/>
              </a:ext>
            </a:extLst>
          </p:cNvPr>
          <p:cNvSpPr txBox="1"/>
          <p:nvPr/>
        </p:nvSpPr>
        <p:spPr>
          <a:xfrm>
            <a:off x="4209053" y="4058482"/>
            <a:ext cx="9376317" cy="430887"/>
          </a:xfrm>
          <a:prstGeom prst="rect">
            <a:avLst/>
          </a:prstGeom>
          <a:noFill/>
        </p:spPr>
        <p:txBody>
          <a:bodyPr wrap="square" rtlCol="0">
            <a:spAutoFit/>
          </a:bodyPr>
          <a:lstStyle/>
          <a:p>
            <a:pPr lvl="0">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__________________ in the </a:t>
            </a:r>
            <a:r>
              <a:rPr lang="en-GB" sz="2200" dirty="0">
                <a:solidFill>
                  <a:srgbClr val="4472C4">
                    <a:lumMod val="50000"/>
                  </a:srgbClr>
                </a:solidFill>
              </a:rPr>
              <a:t>world of __________.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B1D01B31-F28F-DE45-922F-EB69532D059A}"/>
              </a:ext>
            </a:extLst>
          </p:cNvPr>
          <p:cNvSpPr txBox="1"/>
          <p:nvPr/>
        </p:nvSpPr>
        <p:spPr>
          <a:xfrm>
            <a:off x="4236028" y="4635494"/>
            <a:ext cx="7329439" cy="430887"/>
          </a:xfrm>
          <a:prstGeom prst="rect">
            <a:avLst/>
          </a:prstGeom>
          <a:noFill/>
        </p:spPr>
        <p:txBody>
          <a:bodyPr wrap="square" rtlCol="0">
            <a:spAutoFit/>
          </a:bodyPr>
          <a:lstStyle/>
          <a:p>
            <a:pPr lvl="0">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lang="en-GB" sz="2200" dirty="0">
                <a:solidFill>
                  <a:srgbClr val="4472C4">
                    <a:lumMod val="50000"/>
                  </a:srgbClr>
                </a:solidFill>
              </a:rPr>
              <a:t>__________________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several important </a:t>
            </a:r>
            <a:r>
              <a:rPr lang="en-GB" sz="2200" dirty="0">
                <a:solidFill>
                  <a:srgbClr val="4472C4">
                    <a:lumMod val="50000"/>
                  </a:srgbClr>
                </a:solidFill>
              </a:rPr>
              <a:t>________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2D82FD65-0A9F-2449-AA64-DE5FAC8B5149}"/>
              </a:ext>
            </a:extLst>
          </p:cNvPr>
          <p:cNvSpPr txBox="1"/>
          <p:nvPr/>
        </p:nvSpPr>
        <p:spPr>
          <a:xfrm>
            <a:off x="4198035" y="5237879"/>
            <a:ext cx="8521656" cy="430887"/>
          </a:xfrm>
          <a:prstGeom prst="rect">
            <a:avLst/>
          </a:prstGeom>
          <a:noFill/>
        </p:spPr>
        <p:txBody>
          <a:bodyPr wrap="square" rtlCol="0">
            <a:spAutoFit/>
          </a:bodyPr>
          <a:lstStyle/>
          <a:p>
            <a:pPr lvl="0">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lang="en-GB" sz="2200" dirty="0">
                <a:solidFill>
                  <a:srgbClr val="4472C4">
                    <a:lumMod val="50000"/>
                  </a:srgbClr>
                </a:solidFill>
              </a:rPr>
              <a:t>__________________ my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 to the ___________. </a:t>
            </a:r>
          </a:p>
        </p:txBody>
      </p:sp>
      <p:sp>
        <p:nvSpPr>
          <p:cNvPr id="37" name="TextBox 36">
            <a:extLst>
              <a:ext uri="{FF2B5EF4-FFF2-40B4-BE49-F238E27FC236}">
                <a16:creationId xmlns:a16="http://schemas.microsoft.com/office/drawing/2014/main" id="{ED49861B-7779-C34E-AF14-C570F4432D9A}"/>
              </a:ext>
            </a:extLst>
          </p:cNvPr>
          <p:cNvSpPr txBox="1"/>
          <p:nvPr/>
        </p:nvSpPr>
        <p:spPr>
          <a:xfrm>
            <a:off x="4187016" y="5814891"/>
            <a:ext cx="8004984" cy="430887"/>
          </a:xfrm>
          <a:prstGeom prst="rect">
            <a:avLst/>
          </a:prstGeom>
          <a:noFill/>
        </p:spPr>
        <p:txBody>
          <a:bodyPr wrap="square" rtlCol="0">
            <a:spAutoFit/>
          </a:bodyPr>
          <a:lstStyle/>
          <a:p>
            <a:pPr lvl="0">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lang="en-GB" sz="2200" dirty="0">
                <a:solidFill>
                  <a:srgbClr val="4472C4">
                    <a:lumMod val="50000"/>
                  </a:srgbClr>
                </a:solidFill>
              </a:rPr>
              <a:t>__________________ the customers’ ___________.</a:t>
            </a:r>
            <a:r>
              <a:rPr lang="en-GB" sz="2200" dirty="0">
                <a:solidFill>
                  <a:srgbClr val="4472C4">
                    <a:lumMod val="50000"/>
                  </a:srgbClr>
                </a:solidFill>
                <a:latin typeface="Century Gothic" panose="020F0302020204030204"/>
              </a:rPr>
              <a:t>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808BBE4-741C-9343-931E-28DAEFE77313}"/>
              </a:ext>
            </a:extLst>
          </p:cNvPr>
          <p:cNvSpPr txBox="1"/>
          <p:nvPr/>
        </p:nvSpPr>
        <p:spPr>
          <a:xfrm>
            <a:off x="7596552" y="5237878"/>
            <a:ext cx="12404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rPr>
              <a:t>ideas</a:t>
            </a:r>
          </a:p>
        </p:txBody>
      </p:sp>
      <p:sp>
        <p:nvSpPr>
          <p:cNvPr id="43" name="TextBox 42">
            <a:extLst>
              <a:ext uri="{FF2B5EF4-FFF2-40B4-BE49-F238E27FC236}">
                <a16:creationId xmlns:a16="http://schemas.microsoft.com/office/drawing/2014/main" id="{3F15035F-5CE3-6046-8691-A24298FF05B9}"/>
              </a:ext>
            </a:extLst>
          </p:cNvPr>
          <p:cNvSpPr txBox="1"/>
          <p:nvPr/>
        </p:nvSpPr>
        <p:spPr>
          <a:xfrm>
            <a:off x="4499670" y="5186698"/>
            <a:ext cx="18571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rPr>
              <a:t>presented</a:t>
            </a:r>
          </a:p>
        </p:txBody>
      </p:sp>
      <p:sp>
        <p:nvSpPr>
          <p:cNvPr id="45" name="TextBox 44">
            <a:extLst>
              <a:ext uri="{FF2B5EF4-FFF2-40B4-BE49-F238E27FC236}">
                <a16:creationId xmlns:a16="http://schemas.microsoft.com/office/drawing/2014/main" id="{530E847D-1451-3E4A-B2D3-6A2CF0EBB43D}"/>
              </a:ext>
            </a:extLst>
          </p:cNvPr>
          <p:cNvSpPr txBox="1"/>
          <p:nvPr/>
        </p:nvSpPr>
        <p:spPr>
          <a:xfrm>
            <a:off x="4462965" y="5758459"/>
            <a:ext cx="22501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ED7D31"/>
                </a:solidFill>
                <a:latin typeface="Century Gothic" panose="020F0302020204030204"/>
              </a:rPr>
              <a:t>u</a:t>
            </a:r>
            <a:r>
              <a:rPr kumimoji="0" lang="en-GB" sz="2200" b="1" i="0" u="none" strike="noStrike" kern="1200" cap="none" spc="0" normalizeH="0" baseline="0" noProof="0" dirty="0" err="1">
                <a:ln>
                  <a:noFill/>
                </a:ln>
                <a:solidFill>
                  <a:srgbClr val="ED7D31"/>
                </a:solidFill>
                <a:effectLst/>
                <a:uLnTx/>
                <a:uFillTx/>
                <a:latin typeface="Century Gothic" panose="020F0302020204030204"/>
                <a:ea typeface="+mn-ea"/>
                <a:cs typeface="+mn-cs"/>
              </a:rPr>
              <a:t>sed</a:t>
            </a:r>
            <a:r>
              <a:rPr kumimoji="0" lang="en-GB" sz="2200" b="1" i="0" u="none" strike="noStrike" kern="1200" cap="none" spc="0" normalizeH="0" noProof="0" dirty="0">
                <a:ln>
                  <a:noFill/>
                </a:ln>
                <a:solidFill>
                  <a:srgbClr val="ED7D31"/>
                </a:solidFill>
                <a:effectLst/>
                <a:uLnTx/>
                <a:uFillTx/>
                <a:latin typeface="Century Gothic" panose="020F0302020204030204"/>
                <a:ea typeface="+mn-ea"/>
                <a:cs typeface="+mn-cs"/>
              </a:rPr>
              <a:t> to answer</a:t>
            </a:r>
            <a:endPar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1026" name="Picture 2" descr="Office Scene, Office, Business, Laptop">
            <a:extLst>
              <a:ext uri="{FF2B5EF4-FFF2-40B4-BE49-F238E27FC236}">
                <a16:creationId xmlns:a16="http://schemas.microsoft.com/office/drawing/2014/main" id="{E76435AC-EF52-2A4E-BD00-3C25182B48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6713" y="1096929"/>
            <a:ext cx="3361096" cy="16783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45525" y="1138544"/>
            <a:ext cx="2891451" cy="1626441"/>
          </a:xfrm>
          <a:prstGeom prst="rect">
            <a:avLst/>
          </a:prstGeom>
        </p:spPr>
      </p:pic>
      <p:sp>
        <p:nvSpPr>
          <p:cNvPr id="5" name="Rectangle 4">
            <a:extLst>
              <a:ext uri="{FF2B5EF4-FFF2-40B4-BE49-F238E27FC236}">
                <a16:creationId xmlns:a16="http://schemas.microsoft.com/office/drawing/2014/main" id="{4B3BE533-6E40-2248-B63A-79CB8FE5F33D}"/>
              </a:ext>
            </a:extLst>
          </p:cNvPr>
          <p:cNvSpPr/>
          <p:nvPr/>
        </p:nvSpPr>
        <p:spPr>
          <a:xfrm>
            <a:off x="271345" y="1114499"/>
            <a:ext cx="8467933" cy="430887"/>
          </a:xfrm>
          <a:prstGeom prst="rect">
            <a:avLst/>
          </a:prstGeom>
        </p:spPr>
        <p:txBody>
          <a:bodyPr wrap="square">
            <a:spAutoFit/>
          </a:bodyPr>
          <a:lstStyle/>
          <a:p>
            <a:r>
              <a:rPr lang="en-GB" sz="2200" dirty="0" err="1">
                <a:solidFill>
                  <a:schemeClr val="accent5">
                    <a:lumMod val="50000"/>
                  </a:schemeClr>
                </a:solidFill>
              </a:rPr>
              <a:t>Elige</a:t>
            </a:r>
            <a:r>
              <a:rPr lang="en-GB" sz="2200" dirty="0">
                <a:solidFill>
                  <a:schemeClr val="accent5">
                    <a:lumMod val="50000"/>
                  </a:schemeClr>
                </a:solidFill>
              </a:rPr>
              <a:t> la </a:t>
            </a:r>
            <a:r>
              <a:rPr lang="en-GB" sz="2200" dirty="0" err="1">
                <a:solidFill>
                  <a:schemeClr val="accent5">
                    <a:lumMod val="50000"/>
                  </a:schemeClr>
                </a:solidFill>
              </a:rPr>
              <a:t>opción</a:t>
            </a:r>
            <a:r>
              <a:rPr lang="en-GB" sz="2200" dirty="0">
                <a:solidFill>
                  <a:schemeClr val="accent5">
                    <a:lumMod val="50000"/>
                  </a:schemeClr>
                </a:solidFill>
              </a:rPr>
              <a:t> </a:t>
            </a:r>
            <a:r>
              <a:rPr lang="en-GB" sz="2200" dirty="0" err="1">
                <a:solidFill>
                  <a:schemeClr val="accent5">
                    <a:lumMod val="50000"/>
                  </a:schemeClr>
                </a:solidFill>
              </a:rPr>
              <a:t>correcta</a:t>
            </a:r>
            <a:r>
              <a:rPr lang="en-GB" sz="2200" dirty="0">
                <a:solidFill>
                  <a:schemeClr val="accent5">
                    <a:lumMod val="50000"/>
                  </a:schemeClr>
                </a:solidFill>
              </a:rPr>
              <a:t> y </a:t>
            </a:r>
            <a:r>
              <a:rPr lang="en-GB" sz="2200" dirty="0" err="1">
                <a:solidFill>
                  <a:schemeClr val="accent5">
                    <a:lumMod val="50000"/>
                  </a:schemeClr>
                </a:solidFill>
              </a:rPr>
              <a:t>completa</a:t>
            </a:r>
            <a:r>
              <a:rPr lang="en-GB" sz="2200" dirty="0">
                <a:solidFill>
                  <a:schemeClr val="accent5">
                    <a:lumMod val="50000"/>
                  </a:schemeClr>
                </a:solidFill>
              </a:rPr>
              <a:t> las </a:t>
            </a:r>
            <a:r>
              <a:rPr lang="en-GB" sz="2200" dirty="0" err="1">
                <a:solidFill>
                  <a:schemeClr val="accent5">
                    <a:lumMod val="50000"/>
                  </a:schemeClr>
                </a:solidFill>
              </a:rPr>
              <a:t>frases</a:t>
            </a:r>
            <a:r>
              <a:rPr lang="en-GB" sz="2200" dirty="0">
                <a:solidFill>
                  <a:schemeClr val="accent5">
                    <a:lumMod val="50000"/>
                  </a:schemeClr>
                </a:solidFill>
              </a:rPr>
              <a:t>.</a:t>
            </a:r>
            <a:endParaRPr lang="en-US" sz="2200" dirty="0">
              <a:solidFill>
                <a:schemeClr val="accent5">
                  <a:lumMod val="50000"/>
                </a:schemeClr>
              </a:solidFill>
            </a:endParaRPr>
          </a:p>
        </p:txBody>
      </p:sp>
      <p:sp>
        <p:nvSpPr>
          <p:cNvPr id="47" name="TextBox 46">
            <a:extLst>
              <a:ext uri="{FF2B5EF4-FFF2-40B4-BE49-F238E27FC236}">
                <a16:creationId xmlns:a16="http://schemas.microsoft.com/office/drawing/2014/main" id="{3F15035F-5CE3-6046-8691-A24298FF05B9}"/>
              </a:ext>
            </a:extLst>
          </p:cNvPr>
          <p:cNvSpPr txBox="1"/>
          <p:nvPr/>
        </p:nvSpPr>
        <p:spPr>
          <a:xfrm>
            <a:off x="9627979" y="5223593"/>
            <a:ext cx="15276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rPr>
              <a:t>directors</a:t>
            </a:r>
          </a:p>
        </p:txBody>
      </p:sp>
      <p:sp>
        <p:nvSpPr>
          <p:cNvPr id="49" name="TextBox 48"/>
          <p:cNvSpPr txBox="1"/>
          <p:nvPr/>
        </p:nvSpPr>
        <p:spPr>
          <a:xfrm>
            <a:off x="4462965" y="4030581"/>
            <a:ext cx="21130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rPr>
              <a:t>used to work</a:t>
            </a:r>
          </a:p>
        </p:txBody>
      </p:sp>
      <p:sp>
        <p:nvSpPr>
          <p:cNvPr id="50" name="TextBox 49"/>
          <p:cNvSpPr txBox="1"/>
          <p:nvPr/>
        </p:nvSpPr>
        <p:spPr>
          <a:xfrm>
            <a:off x="10673806" y="3424367"/>
            <a:ext cx="18933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ED7D31"/>
                </a:solidFill>
                <a:latin typeface="Century Gothic" panose="020F0302020204030204"/>
              </a:rPr>
              <a:t>my boss</a:t>
            </a:r>
            <a:endPar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1" name="TextBox 50"/>
          <p:cNvSpPr txBox="1"/>
          <p:nvPr/>
        </p:nvSpPr>
        <p:spPr>
          <a:xfrm>
            <a:off x="4536467" y="2744899"/>
            <a:ext cx="2681875" cy="430887"/>
          </a:xfrm>
          <a:prstGeom prst="rect">
            <a:avLst/>
          </a:prstGeom>
          <a:noFill/>
        </p:spPr>
        <p:txBody>
          <a:bodyPr wrap="square" rtlCol="0">
            <a:spAutoFit/>
          </a:bodyPr>
          <a:lstStyle/>
          <a:p>
            <a:pPr lvl="0">
              <a:defRPr/>
            </a:pPr>
            <a:r>
              <a:rPr lang="en-GB" sz="2200" b="1" dirty="0">
                <a:solidFill>
                  <a:srgbClr val="ED7D31"/>
                </a:solidFill>
              </a:rPr>
              <a:t>used to organise</a:t>
            </a:r>
          </a:p>
        </p:txBody>
      </p:sp>
      <p:sp>
        <p:nvSpPr>
          <p:cNvPr id="52" name="TextBox 51"/>
          <p:cNvSpPr txBox="1"/>
          <p:nvPr/>
        </p:nvSpPr>
        <p:spPr>
          <a:xfrm>
            <a:off x="9258656" y="2735529"/>
            <a:ext cx="18933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ED7D31"/>
                </a:solidFill>
                <a:latin typeface="Century Gothic" panose="020F0302020204030204"/>
              </a:rPr>
              <a:t>company</a:t>
            </a:r>
            <a:endPar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3" name="TextBox 52"/>
          <p:cNvSpPr txBox="1"/>
          <p:nvPr/>
        </p:nvSpPr>
        <p:spPr>
          <a:xfrm>
            <a:off x="8994787" y="4032561"/>
            <a:ext cx="138111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ED7D31"/>
                </a:solidFill>
                <a:latin typeface="Century Gothic" panose="020F0302020204030204"/>
              </a:rPr>
              <a:t>business</a:t>
            </a:r>
            <a:endPar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4" name="TextBox 53"/>
          <p:cNvSpPr txBox="1"/>
          <p:nvPr/>
        </p:nvSpPr>
        <p:spPr>
          <a:xfrm>
            <a:off x="4481564" y="4607593"/>
            <a:ext cx="18933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ED7D31"/>
                </a:solidFill>
                <a:latin typeface="Century Gothic" panose="020F0302020204030204"/>
              </a:rPr>
              <a:t>signed</a:t>
            </a:r>
            <a:endPar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5" name="TextBox 54"/>
          <p:cNvSpPr txBox="1"/>
          <p:nvPr/>
        </p:nvSpPr>
        <p:spPr>
          <a:xfrm>
            <a:off x="9596381" y="4621082"/>
            <a:ext cx="13562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ED7D31"/>
                </a:solidFill>
                <a:latin typeface="Century Gothic" panose="020F0302020204030204"/>
              </a:rPr>
              <a:t>letters</a:t>
            </a:r>
            <a:endPar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3F15035F-5CE3-6046-8691-A24298FF05B9}"/>
              </a:ext>
            </a:extLst>
          </p:cNvPr>
          <p:cNvSpPr txBox="1"/>
          <p:nvPr/>
        </p:nvSpPr>
        <p:spPr>
          <a:xfrm>
            <a:off x="9102198" y="5758458"/>
            <a:ext cx="15276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rPr>
              <a:t>questions</a:t>
            </a:r>
          </a:p>
        </p:txBody>
      </p:sp>
      <p:sp>
        <p:nvSpPr>
          <p:cNvPr id="57" name="TextBox 56"/>
          <p:cNvSpPr txBox="1"/>
          <p:nvPr/>
        </p:nvSpPr>
        <p:spPr>
          <a:xfrm>
            <a:off x="4401404" y="1721704"/>
            <a:ext cx="3195148" cy="400110"/>
          </a:xfrm>
          <a:prstGeom prst="rect">
            <a:avLst/>
          </a:prstGeom>
          <a:solidFill>
            <a:schemeClr val="accent4">
              <a:lumMod val="20000"/>
              <a:lumOff val="80000"/>
            </a:schemeClr>
          </a:solidFill>
        </p:spPr>
        <p:txBody>
          <a:bodyPr wrap="square" rtlCol="0">
            <a:spAutoFit/>
          </a:bodyPr>
          <a:lstStyle/>
          <a:p>
            <a:pPr algn="l"/>
            <a:r>
              <a:rPr lang="en-GB" sz="2000" dirty="0">
                <a:solidFill>
                  <a:schemeClr val="accent5">
                    <a:lumMod val="50000"/>
                  </a:schemeClr>
                </a:solidFill>
              </a:rPr>
              <a:t>el/la cliente = customer</a:t>
            </a:r>
          </a:p>
        </p:txBody>
      </p:sp>
    </p:spTree>
    <p:extLst>
      <p:ext uri="{BB962C8B-B14F-4D97-AF65-F5344CB8AC3E}">
        <p14:creationId xmlns:p14="http://schemas.microsoft.com/office/powerpoint/2010/main" val="326186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33" grpId="0"/>
      <p:bldP spid="34" grpId="0"/>
      <p:bldP spid="35" grpId="0"/>
      <p:bldP spid="36" grpId="0"/>
      <p:bldP spid="37" grpId="0"/>
      <p:bldP spid="41" grpId="0"/>
      <p:bldP spid="43" grpId="0"/>
      <p:bldP spid="45" grpId="0"/>
      <p:bldP spid="47" grpId="0"/>
      <p:bldP spid="49" grpId="0"/>
      <p:bldP spid="50" grpId="0"/>
      <p:bldP spid="51" grpId="0"/>
      <p:bldP spid="52" grpId="0"/>
      <p:bldP spid="53" grpId="0"/>
      <p:bldP spid="54" grpId="0"/>
      <p:bldP spid="55"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Talking about states</a:t>
            </a:r>
            <a:br>
              <a:rPr lang="en-GB" sz="2400" b="1" dirty="0">
                <a:solidFill>
                  <a:schemeClr val="bg1"/>
                </a:solidFill>
              </a:rPr>
            </a:br>
            <a:r>
              <a:rPr lang="en-GB" sz="2400" dirty="0">
                <a:solidFill>
                  <a:schemeClr val="bg1"/>
                </a:solidFill>
              </a:rPr>
              <a:t>ESTAR in the imperfect tense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9" name="TextBox 18"/>
          <p:cNvSpPr txBox="1"/>
          <p:nvPr/>
        </p:nvSpPr>
        <p:spPr>
          <a:xfrm>
            <a:off x="420662" y="1643043"/>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lang="en-GB" sz="2400" dirty="0">
                <a:solidFill>
                  <a:srgbClr val="4472C4">
                    <a:lumMod val="50000"/>
                  </a:srgbClr>
                </a:solidFill>
                <a:latin typeface="Century Gothic" panose="020F0302020204030204"/>
              </a:rPr>
              <a:t>the imperfect tense in Spanish is often translated as ‘used to’. </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420662" y="2355200"/>
            <a:ext cx="122353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However, the verb ‘estar’ can also be translated with </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‘was’ or ‘were’.</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420663" y="3107720"/>
            <a:ext cx="21262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Estaba</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feliz.</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3337278" y="3107719"/>
            <a:ext cx="21262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was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happy.</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3337277" y="3629405"/>
            <a:ext cx="3703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used to be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happy.</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20662" y="4553343"/>
            <a:ext cx="48433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iglesia</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estaba en el centro.</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5775676" y="4553343"/>
            <a:ext cx="70255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 church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was</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the centre.</a:t>
            </a:r>
            <a:endParaRPr kumimoji="0" lang="en-GB"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5775676" y="5075029"/>
            <a:ext cx="6429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The church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used to be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the centre.</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8891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P spid="16" grpId="0"/>
      <p:bldP spid="21" grpId="0"/>
      <p:bldP spid="22" grpId="0"/>
      <p:bldP spid="23" grpId="0"/>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60000"/>
            <a:lumOff val="40000"/>
          </a:schemeClr>
        </a:solidFill>
        <a:ln>
          <a:solidFill>
            <a:srgbClr val="002060"/>
          </a:solidFill>
        </a:ln>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15013</TotalTime>
  <Words>8422</Words>
  <Application>Microsoft Macintosh PowerPoint</Application>
  <PresentationFormat>Widescreen</PresentationFormat>
  <Paragraphs>1082</Paragraphs>
  <Slides>36</Slides>
  <Notes>36</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36</vt:i4>
      </vt:variant>
    </vt:vector>
  </HeadingPairs>
  <TitlesOfParts>
    <vt:vector size="44" baseType="lpstr">
      <vt:lpstr>Arial</vt:lpstr>
      <vt:lpstr>Calibri</vt:lpstr>
      <vt:lpstr>Century Gothic</vt:lpstr>
      <vt:lpstr>Tw Cen MT</vt:lpstr>
      <vt:lpstr>1_Office Theme</vt:lpstr>
      <vt:lpstr>3_Office Theme</vt:lpstr>
      <vt:lpstr>4_Office Theme</vt:lpstr>
      <vt:lpstr>2_Office Theme</vt:lpstr>
      <vt:lpstr>Describing what you used to do</vt:lpstr>
      <vt:lpstr>Fonética</vt:lpstr>
      <vt:lpstr>Fonética</vt:lpstr>
      <vt:lpstr>Encuentra la imagen</vt:lpstr>
      <vt:lpstr>Vocabulario</vt:lpstr>
      <vt:lpstr>Talking about what people used to do -ar verbs in the imperfect tense</vt:lpstr>
      <vt:lpstr>Diego habla del trabajo. La acción, ¿pasó una vez (‘happened once’) o pasaba varias veces (‘used to happen’)? ¿Y cuándo (probablemente)?</vt:lpstr>
      <vt:lpstr>Diego habla más del trabajo. Escucha. La acción, ¿pasó una vez (‘happened once’) o pasaba varias veces (‘used to happen’)?  </vt:lpstr>
      <vt:lpstr>Talking about states ESTAR in the imperfect tense</vt:lpstr>
      <vt:lpstr>Diego todavía está hablando con Lucía sobre un trabajo en el pasado. Escucha y completa el diálogo. </vt:lpstr>
      <vt:lpstr>iAhora tú! Mira las tarjetas y escribe la frase correcta en primera persona (‘I’). Usa ‘-aba’ y ‘-é’, según la tarjeta.</vt:lpstr>
      <vt:lpstr>hablar / escuchar</vt:lpstr>
      <vt:lpstr>hablar</vt:lpstr>
      <vt:lpstr>hablar</vt:lpstr>
      <vt:lpstr>Solución</vt:lpstr>
      <vt:lpstr>hablar</vt:lpstr>
      <vt:lpstr>hablar</vt:lpstr>
      <vt:lpstr>Describing what others used to do</vt:lpstr>
      <vt:lpstr>Vocabulario</vt:lpstr>
      <vt:lpstr>Vocabulario</vt:lpstr>
      <vt:lpstr>Vocabulario</vt:lpstr>
      <vt:lpstr>Vocabulario</vt:lpstr>
      <vt:lpstr>Vocabulario</vt:lpstr>
      <vt:lpstr>As you know, ‘r’ can be pronounced in two ways in Spanish.</vt:lpstr>
      <vt:lpstr>Un juego</vt:lpstr>
      <vt:lpstr>Vocabulario</vt:lpstr>
      <vt:lpstr>Talking about what people used to do -ar verbs in the imperfect tense</vt:lpstr>
      <vt:lpstr>Talking about types of things Using ‘de’ between nouns [revisited]</vt:lpstr>
      <vt:lpstr>leer</vt:lpstr>
      <vt:lpstr>Saying who does what Using subject pronouns</vt:lpstr>
      <vt:lpstr>Ana habla de sus experiencias del trabajo en el pasado. También menciona el trabajo de su madre y de Diego.</vt:lpstr>
      <vt:lpstr>Saying how things make people feel Using ‘dar’ in the 3rd person</vt:lpstr>
      <vt:lpstr>Vocabulario</vt:lpstr>
      <vt:lpstr>Lucía tiene unas preguntas para Ana sobre su trabajo y el trabajo de Diego. Lee la conversación. ¿Qué significan las partes subrayadas?</vt:lpstr>
      <vt:lpstr>Ahora intenta completar estos mini-diálogos.</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what you used to do</dc:title>
  <dc:creator>Nicholas Avery</dc:creator>
  <cp:lastModifiedBy>Louise Caruso</cp:lastModifiedBy>
  <cp:revision>179</cp:revision>
  <dcterms:created xsi:type="dcterms:W3CDTF">2021-11-09T16:17:50Z</dcterms:created>
  <dcterms:modified xsi:type="dcterms:W3CDTF">2022-02-03T10:03:59Z</dcterms:modified>
</cp:coreProperties>
</file>