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41"/>
  </p:notesMasterIdLst>
  <p:sldIdLst>
    <p:sldId id="259" r:id="rId3"/>
    <p:sldId id="354" r:id="rId4"/>
    <p:sldId id="313" r:id="rId5"/>
    <p:sldId id="317" r:id="rId6"/>
    <p:sldId id="296" r:id="rId7"/>
    <p:sldId id="355" r:id="rId8"/>
    <p:sldId id="319" r:id="rId9"/>
    <p:sldId id="335" r:id="rId10"/>
    <p:sldId id="320" r:id="rId11"/>
    <p:sldId id="342" r:id="rId12"/>
    <p:sldId id="321" r:id="rId13"/>
    <p:sldId id="283" r:id="rId14"/>
    <p:sldId id="346" r:id="rId15"/>
    <p:sldId id="322" r:id="rId16"/>
    <p:sldId id="491" r:id="rId17"/>
    <p:sldId id="492" r:id="rId18"/>
    <p:sldId id="286" r:id="rId19"/>
    <p:sldId id="272" r:id="rId20"/>
    <p:sldId id="340" r:id="rId21"/>
    <p:sldId id="341" r:id="rId22"/>
    <p:sldId id="362" r:id="rId23"/>
    <p:sldId id="363" r:id="rId24"/>
    <p:sldId id="345" r:id="rId25"/>
    <p:sldId id="356" r:id="rId26"/>
    <p:sldId id="357" r:id="rId27"/>
    <p:sldId id="358" r:id="rId28"/>
    <p:sldId id="359" r:id="rId29"/>
    <p:sldId id="361" r:id="rId30"/>
    <p:sldId id="324" r:id="rId31"/>
    <p:sldId id="306" r:id="rId32"/>
    <p:sldId id="333" r:id="rId33"/>
    <p:sldId id="364" r:id="rId34"/>
    <p:sldId id="334" r:id="rId35"/>
    <p:sldId id="366" r:id="rId36"/>
    <p:sldId id="267" r:id="rId37"/>
    <p:sldId id="490" r:id="rId38"/>
    <p:sldId id="365" r:id="rId39"/>
    <p:sldId id="367"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6072"/>
    <a:srgbClr val="568299"/>
    <a:srgbClr val="F26200"/>
    <a:srgbClr val="E6AF00"/>
    <a:srgbClr val="FFF5E8"/>
    <a:srgbClr val="EEB192"/>
    <a:srgbClr val="E6EAF0"/>
    <a:srgbClr val="9EBBC4"/>
    <a:srgbClr val="B9CCD7"/>
    <a:srgbClr val="898A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17" autoAdjust="0"/>
    <p:restoredTop sz="63256" autoAdjust="0"/>
  </p:normalViewPr>
  <p:slideViewPr>
    <p:cSldViewPr snapToGrid="0">
      <p:cViewPr varScale="1">
        <p:scale>
          <a:sx n="73" d="100"/>
          <a:sy n="73" d="100"/>
        </p:scale>
        <p:origin x="1470" y="60"/>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07/05/2021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wusVHokSa98&amp;feature=related"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youtube.com/watch?v=Nh0-4yRV-UY"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Nh0-4yRV-UY"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mmons.wikimedia.org/w/index.php?curid=7104703"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deutschelyrik.de/erlkoenig.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NOTE: This poem is one of the best known ballads from Germany’s most famous writer, and it is studied and then learnt off by heart by many German pupils (aged 12/13) in school as part of their curriculum. It does feel appropriate to include it here, therefore. However, it includes potentially upsetting themes: bereavement (the loss of a child or sibling) and the possible suggestion also of   child abuse, i.e., the </a:t>
            </a:r>
            <a:r>
              <a:rPr lang="en-GB" sz="1200" b="1" dirty="0" err="1"/>
              <a:t>Erlkönig</a:t>
            </a:r>
            <a:r>
              <a:rPr lang="en-GB" sz="1200" b="1" dirty="0"/>
              <a:t> tries to woo the child, and then when this fails ‘takes him by force’.  If teachers decide not to do this poem with their classes, they could instead spend longer on the non-fiction texts in 8.3.2.6.  As with all NCELP lessons, the vocabulary has been selected on the basis of frequency, so students would benefit from learning the words themselves.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of SSC [</a:t>
            </a:r>
            <a:r>
              <a:rPr lang="en-GB" sz="1200" b="0" dirty="0" err="1"/>
              <a:t>ch</a:t>
            </a:r>
            <a:r>
              <a:rPr lang="en-GB" sz="1200" b="0" dirty="0"/>
              <a:t>] and [</a:t>
            </a:r>
            <a:r>
              <a:rPr lang="en-GB" sz="1200" b="0" dirty="0" err="1"/>
              <a:t>sch</a:t>
            </a:r>
            <a:r>
              <a:rPr lang="en-GB" sz="1200"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introduced</a:t>
            </a:r>
            <a:r>
              <a:rPr lang="en-GB" sz="1200" b="1" i="0" u="none" strike="noStrike" kern="1200" cap="none" dirty="0">
                <a:solidFill>
                  <a:schemeClr val="tx1"/>
                </a:solidFill>
                <a:effectLst/>
                <a:latin typeface="+mn-lt"/>
                <a:ea typeface="Calibri"/>
                <a:cs typeface="Calibri"/>
                <a:sym typeface="Calibri"/>
              </a:rPr>
              <a:t> this week (1 is the most common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3.2.4</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fassen</a:t>
            </a:r>
            <a:r>
              <a:rPr lang="en-GB" sz="1200" b="0" i="0" u="none" strike="noStrike" kern="1200" cap="none" baseline="0" dirty="0">
                <a:solidFill>
                  <a:schemeClr val="tx1"/>
                </a:solidFill>
                <a:effectLst/>
                <a:latin typeface="+mn-lt"/>
                <a:ea typeface="Calibri"/>
                <a:cs typeface="Calibri"/>
                <a:sym typeface="Calibri"/>
              </a:rPr>
              <a:t> [1144] </a:t>
            </a:r>
            <a:r>
              <a:rPr lang="en-GB" sz="1200" b="0" i="0" u="none" strike="noStrike" kern="1200" cap="none" baseline="0" dirty="0" err="1">
                <a:solidFill>
                  <a:schemeClr val="tx1"/>
                </a:solidFill>
                <a:effectLst/>
                <a:latin typeface="+mn-lt"/>
                <a:ea typeface="Calibri"/>
                <a:cs typeface="Calibri"/>
                <a:sym typeface="Calibri"/>
              </a:rPr>
              <a:t>führen</a:t>
            </a:r>
            <a:r>
              <a:rPr lang="en-GB" sz="1200" b="0" i="0" u="none" strike="noStrike" kern="1200" cap="none" baseline="0" dirty="0">
                <a:solidFill>
                  <a:schemeClr val="tx1"/>
                </a:solidFill>
                <a:effectLst/>
                <a:latin typeface="+mn-lt"/>
                <a:ea typeface="Calibri"/>
                <a:cs typeface="Calibri"/>
                <a:sym typeface="Calibri"/>
              </a:rPr>
              <a:t> [162] </a:t>
            </a:r>
            <a:r>
              <a:rPr lang="en-GB" sz="1200" b="0" i="0" u="none" strike="noStrike" kern="1200" cap="none" baseline="0" dirty="0" err="1">
                <a:solidFill>
                  <a:schemeClr val="tx1"/>
                </a:solidFill>
                <a:effectLst/>
                <a:latin typeface="+mn-lt"/>
                <a:ea typeface="Calibri"/>
                <a:cs typeface="Calibri"/>
                <a:sym typeface="Calibri"/>
              </a:rPr>
              <a:t>scheinen</a:t>
            </a:r>
            <a:r>
              <a:rPr lang="en-GB" sz="1200" b="0" i="0" u="none" strike="noStrike" kern="1200" cap="none" baseline="0" dirty="0">
                <a:solidFill>
                  <a:schemeClr val="tx1"/>
                </a:solidFill>
                <a:effectLst/>
                <a:latin typeface="+mn-lt"/>
                <a:ea typeface="Calibri"/>
                <a:cs typeface="Calibri"/>
                <a:sym typeface="Calibri"/>
              </a:rPr>
              <a:t> [275] </a:t>
            </a:r>
            <a:r>
              <a:rPr lang="en-GB" sz="1200" b="0" i="0" u="none" strike="noStrike" kern="1200" cap="none" baseline="0" dirty="0" err="1">
                <a:solidFill>
                  <a:schemeClr val="tx1"/>
                </a:solidFill>
                <a:effectLst/>
                <a:latin typeface="+mn-lt"/>
                <a:ea typeface="Calibri"/>
                <a:cs typeface="Calibri"/>
                <a:sym typeface="Calibri"/>
              </a:rPr>
              <a:t>versprechen</a:t>
            </a:r>
            <a:r>
              <a:rPr lang="en-GB" sz="1200" b="0" i="0" u="none" strike="noStrike" kern="1200" cap="none" baseline="0" dirty="0">
                <a:solidFill>
                  <a:schemeClr val="tx1"/>
                </a:solidFill>
                <a:effectLst/>
                <a:latin typeface="+mn-lt"/>
                <a:ea typeface="Calibri"/>
                <a:cs typeface="Calibri"/>
                <a:sym typeface="Calibri"/>
              </a:rPr>
              <a:t> [1056] </a:t>
            </a:r>
            <a:r>
              <a:rPr lang="en-GB" sz="1200" b="0" i="0" u="none" strike="noStrike" kern="1200" cap="none" baseline="0" dirty="0" err="1">
                <a:solidFill>
                  <a:schemeClr val="tx1"/>
                </a:solidFill>
                <a:effectLst/>
                <a:latin typeface="+mn-lt"/>
                <a:ea typeface="Calibri"/>
                <a:cs typeface="Calibri"/>
                <a:sym typeface="Calibri"/>
              </a:rPr>
              <a:t>warten</a:t>
            </a:r>
            <a:r>
              <a:rPr lang="en-GB" sz="1200" b="0" i="0" u="none" strike="noStrike" kern="1200" cap="none" baseline="0" dirty="0">
                <a:solidFill>
                  <a:schemeClr val="tx1"/>
                </a:solidFill>
                <a:effectLst/>
                <a:latin typeface="+mn-lt"/>
                <a:ea typeface="Calibri"/>
                <a:cs typeface="Calibri"/>
                <a:sym typeface="Calibri"/>
              </a:rPr>
              <a:t> [364] </a:t>
            </a:r>
            <a:r>
              <a:rPr lang="en-GB" sz="1200" b="0" i="0" u="none" strike="noStrike" kern="1200" cap="none" baseline="0" dirty="0" err="1">
                <a:solidFill>
                  <a:schemeClr val="tx1"/>
                </a:solidFill>
                <a:effectLst/>
                <a:latin typeface="+mn-lt"/>
                <a:ea typeface="Calibri"/>
                <a:cs typeface="Calibri"/>
                <a:sym typeface="Calibri"/>
              </a:rPr>
              <a:t>mancher</a:t>
            </a:r>
            <a:r>
              <a:rPr lang="en-GB" sz="1200" b="0" i="0" u="none" strike="noStrike" kern="1200" cap="none" baseline="0" dirty="0">
                <a:solidFill>
                  <a:schemeClr val="tx1"/>
                </a:solidFill>
                <a:effectLst/>
                <a:latin typeface="+mn-lt"/>
                <a:ea typeface="Calibri"/>
                <a:cs typeface="Calibri"/>
                <a:sym typeface="Calibri"/>
              </a:rPr>
              <a:t>, manche, manches [433] Arm [527] Blatt [1270] König [1087] Sohn [596] </a:t>
            </a:r>
            <a:r>
              <a:rPr lang="en-GB" sz="1200" b="0" i="0" u="none" strike="noStrike" kern="1200" cap="none" baseline="0" dirty="0" err="1">
                <a:solidFill>
                  <a:schemeClr val="tx1"/>
                </a:solidFill>
                <a:effectLst/>
                <a:latin typeface="+mn-lt"/>
                <a:ea typeface="Calibri"/>
                <a:cs typeface="Calibri"/>
                <a:sym typeface="Calibri"/>
              </a:rPr>
              <a:t>Tochter</a:t>
            </a:r>
            <a:r>
              <a:rPr lang="en-GB" sz="1200" b="0" i="0" u="none" strike="noStrike" kern="1200" cap="none" baseline="0" dirty="0">
                <a:solidFill>
                  <a:schemeClr val="tx1"/>
                </a:solidFill>
                <a:effectLst/>
                <a:latin typeface="+mn-lt"/>
                <a:ea typeface="Calibri"/>
                <a:cs typeface="Calibri"/>
                <a:sym typeface="Calibri"/>
              </a:rPr>
              <a:t> [694] </a:t>
            </a:r>
            <a:r>
              <a:rPr lang="en-GB" sz="1200" b="0" i="0" u="none" strike="noStrike" kern="1200" cap="none" baseline="0" dirty="0" err="1">
                <a:solidFill>
                  <a:schemeClr val="tx1"/>
                </a:solidFill>
                <a:effectLst/>
                <a:latin typeface="+mn-lt"/>
                <a:ea typeface="Calibri"/>
                <a:cs typeface="Calibri"/>
                <a:sym typeface="Calibri"/>
              </a:rPr>
              <a:t>lieb</a:t>
            </a:r>
            <a:r>
              <a:rPr lang="en-GB" sz="1200" b="0" i="0" u="none" strike="noStrike" kern="1200" cap="none" baseline="0" dirty="0">
                <a:solidFill>
                  <a:schemeClr val="tx1"/>
                </a:solidFill>
                <a:effectLst/>
                <a:latin typeface="+mn-lt"/>
                <a:ea typeface="Calibri"/>
                <a:cs typeface="Calibri"/>
                <a:sym typeface="Calibri"/>
              </a:rPr>
              <a:t> [897] tot [513] warm [1281] </a:t>
            </a:r>
            <a:r>
              <a:rPr lang="en-GB" sz="1200" b="0" i="0" u="none" strike="noStrike" kern="1200" cap="none" baseline="0" dirty="0" err="1">
                <a:solidFill>
                  <a:schemeClr val="tx1"/>
                </a:solidFill>
                <a:effectLst/>
                <a:latin typeface="+mn-lt"/>
                <a:ea typeface="Calibri"/>
                <a:cs typeface="Calibri"/>
                <a:sym typeface="Calibri"/>
              </a:rPr>
              <a:t>wohl</a:t>
            </a:r>
            <a:r>
              <a:rPr lang="en-GB" sz="1200" b="0" i="0" u="none" strike="noStrike" kern="1200" cap="none" baseline="0" dirty="0">
                <a:solidFill>
                  <a:schemeClr val="tx1"/>
                </a:solidFill>
                <a:effectLst/>
                <a:latin typeface="+mn-lt"/>
                <a:ea typeface="Calibri"/>
                <a:cs typeface="Calibri"/>
                <a:sym typeface="Calibri"/>
              </a:rPr>
              <a:t> [261] gar [165]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revisited</a:t>
            </a:r>
            <a:r>
              <a:rPr lang="en-GB" sz="1200" b="1" i="0" u="none" strike="noStrike" kern="1200" cap="none" dirty="0">
                <a:solidFill>
                  <a:schemeClr val="tx1"/>
                </a:solidFill>
                <a:effectLst/>
                <a:latin typeface="+mn-lt"/>
                <a:ea typeface="Calibri"/>
                <a:cs typeface="Calibri"/>
                <a:sym typeface="Calibri"/>
              </a:rPr>
              <a:t> this week (1 is the most common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3.1.5</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beschreiben</a:t>
            </a:r>
            <a:r>
              <a:rPr lang="en-GB" sz="1200" b="0" i="0" u="none" strike="noStrike" kern="1200" cap="none" dirty="0">
                <a:solidFill>
                  <a:schemeClr val="tx1"/>
                </a:solidFill>
                <a:effectLst/>
                <a:latin typeface="+mn-lt"/>
                <a:ea typeface="Calibri"/>
                <a:cs typeface="Calibri"/>
                <a:sym typeface="Calibri"/>
              </a:rPr>
              <a:t> [435] </a:t>
            </a:r>
            <a:r>
              <a:rPr lang="en-GB" sz="1200" b="0" i="0" u="none" strike="noStrike" kern="1200" cap="none" dirty="0" err="1">
                <a:solidFill>
                  <a:schemeClr val="tx1"/>
                </a:solidFill>
                <a:effectLst/>
                <a:latin typeface="+mn-lt"/>
                <a:ea typeface="Calibri"/>
                <a:cs typeface="Calibri"/>
                <a:sym typeface="Calibri"/>
              </a:rPr>
              <a:t>Beruf</a:t>
            </a:r>
            <a:r>
              <a:rPr lang="en-GB" sz="1200" b="0" i="0" u="none" strike="noStrike" kern="1200" cap="none" dirty="0">
                <a:solidFill>
                  <a:schemeClr val="tx1"/>
                </a:solidFill>
                <a:effectLst/>
                <a:latin typeface="+mn-lt"/>
                <a:ea typeface="Calibri"/>
                <a:cs typeface="Calibri"/>
                <a:sym typeface="Calibri"/>
              </a:rPr>
              <a:t> [1036] Dame [702] </a:t>
            </a:r>
            <a:r>
              <a:rPr lang="en-GB" sz="1200" b="0" i="0" u="none" strike="noStrike" kern="1200" cap="none" dirty="0" err="1">
                <a:solidFill>
                  <a:schemeClr val="tx1"/>
                </a:solidFill>
                <a:effectLst/>
                <a:latin typeface="+mn-lt"/>
                <a:ea typeface="Calibri"/>
                <a:cs typeface="Calibri"/>
                <a:sym typeface="Calibri"/>
              </a:rPr>
              <a:t>Foto</a:t>
            </a:r>
            <a:r>
              <a:rPr lang="en-GB" sz="1200" b="0" i="0" u="none" strike="noStrike" kern="1200" cap="none" dirty="0">
                <a:solidFill>
                  <a:schemeClr val="tx1"/>
                </a:solidFill>
                <a:effectLst/>
                <a:latin typeface="+mn-lt"/>
                <a:ea typeface="Calibri"/>
                <a:cs typeface="Calibri"/>
                <a:sym typeface="Calibri"/>
              </a:rPr>
              <a:t> [633] </a:t>
            </a:r>
            <a:r>
              <a:rPr lang="en-GB" sz="1200" b="0" i="0" u="none" strike="noStrike" kern="1200" cap="none" dirty="0" err="1">
                <a:solidFill>
                  <a:schemeClr val="tx1"/>
                </a:solidFill>
                <a:effectLst/>
                <a:latin typeface="+mn-lt"/>
                <a:ea typeface="Calibri"/>
                <a:cs typeface="Calibri"/>
                <a:sym typeface="Calibri"/>
              </a:rPr>
              <a:t>Raum</a:t>
            </a:r>
            <a:r>
              <a:rPr lang="en-GB" sz="1200" b="0" i="0" u="none" strike="noStrike" kern="1200" cap="none" dirty="0">
                <a:solidFill>
                  <a:schemeClr val="tx1"/>
                </a:solidFill>
                <a:effectLst/>
                <a:latin typeface="+mn-lt"/>
                <a:ea typeface="Calibri"/>
                <a:cs typeface="Calibri"/>
                <a:sym typeface="Calibri"/>
              </a:rPr>
              <a:t> [403] </a:t>
            </a:r>
            <a:r>
              <a:rPr lang="en-GB" sz="1200" b="0" i="0" u="none" strike="noStrike" kern="1200" cap="none" dirty="0" err="1">
                <a:solidFill>
                  <a:schemeClr val="tx1"/>
                </a:solidFill>
                <a:effectLst/>
                <a:latin typeface="+mn-lt"/>
                <a:ea typeface="Calibri"/>
                <a:cs typeface="Calibri"/>
                <a:sym typeface="Calibri"/>
              </a:rPr>
              <a:t>Sachen</a:t>
            </a:r>
            <a:r>
              <a:rPr lang="en-GB" sz="1200" b="0" i="0" u="none" strike="noStrike" kern="1200" cap="none" dirty="0">
                <a:solidFill>
                  <a:schemeClr val="tx1"/>
                </a:solidFill>
                <a:effectLst/>
                <a:latin typeface="+mn-lt"/>
                <a:ea typeface="Calibri"/>
                <a:cs typeface="Calibri"/>
                <a:sym typeface="Calibri"/>
              </a:rPr>
              <a:t> [318] Stoff [702] bester </a:t>
            </a:r>
            <a:r>
              <a:rPr lang="en-GB" sz="1200" b="0" i="0" u="none" strike="noStrike" kern="1200" cap="none" dirty="0" err="1">
                <a:solidFill>
                  <a:schemeClr val="tx1"/>
                </a:solidFill>
                <a:effectLst/>
                <a:latin typeface="+mn-lt"/>
                <a:ea typeface="Calibri"/>
                <a:cs typeface="Calibri"/>
                <a:sym typeface="Calibri"/>
              </a:rPr>
              <a:t>beste</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bestes</a:t>
            </a:r>
            <a:r>
              <a:rPr lang="en-GB" sz="1200" b="0" i="0" u="none" strike="noStrike" kern="1200" cap="none" dirty="0">
                <a:solidFill>
                  <a:schemeClr val="tx1"/>
                </a:solidFill>
                <a:effectLst/>
                <a:latin typeface="+mn-lt"/>
                <a:ea typeface="Calibri"/>
                <a:cs typeface="Calibri"/>
                <a:sym typeface="Calibri"/>
              </a:rPr>
              <a:t> [314] </a:t>
            </a:r>
            <a:r>
              <a:rPr lang="en-GB" sz="1200" b="0" i="0" u="none" strike="noStrike" kern="1200" cap="none" dirty="0" err="1">
                <a:solidFill>
                  <a:schemeClr val="tx1"/>
                </a:solidFill>
                <a:effectLst/>
                <a:latin typeface="+mn-lt"/>
                <a:ea typeface="Calibri"/>
                <a:cs typeface="Calibri"/>
                <a:sym typeface="Calibri"/>
              </a:rPr>
              <a:t>weiß</a:t>
            </a:r>
            <a:r>
              <a:rPr lang="en-GB" sz="1200" b="0" i="0" u="none" strike="noStrike" kern="1200" cap="none" dirty="0">
                <a:solidFill>
                  <a:schemeClr val="tx1"/>
                </a:solidFill>
                <a:effectLst/>
                <a:latin typeface="+mn-lt"/>
                <a:ea typeface="Calibri"/>
                <a:cs typeface="Calibri"/>
                <a:sym typeface="Calibri"/>
              </a:rPr>
              <a:t> [472]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2.2.3 </a:t>
            </a:r>
            <a:r>
              <a:rPr lang="en-GB" sz="1200" b="0" i="0" u="none" strike="noStrike" kern="1200" cap="none" baseline="0" dirty="0">
                <a:solidFill>
                  <a:schemeClr val="tx1"/>
                </a:solidFill>
                <a:effectLst/>
                <a:latin typeface="+mn-lt"/>
                <a:ea typeface="Calibri"/>
                <a:cs typeface="Calibri"/>
                <a:sym typeface="Calibri"/>
              </a:rPr>
              <a:t>- was </a:t>
            </a:r>
            <a:r>
              <a:rPr lang="en-GB" sz="1200" b="0" i="0" u="none" strike="noStrike" kern="1200" cap="none" baseline="0" dirty="0" err="1">
                <a:solidFill>
                  <a:schemeClr val="tx1"/>
                </a:solidFill>
                <a:effectLst/>
                <a:latin typeface="+mn-lt"/>
                <a:ea typeface="Calibri"/>
                <a:cs typeface="Calibri"/>
                <a:sym typeface="Calibri"/>
              </a:rPr>
              <a:t>für</a:t>
            </a:r>
            <a:r>
              <a:rPr lang="en-GB" sz="1200" b="0" i="0" u="none" strike="noStrike" kern="1200" cap="none" baseline="0" dirty="0">
                <a:solidFill>
                  <a:schemeClr val="tx1"/>
                </a:solidFill>
                <a:effectLst/>
                <a:latin typeface="+mn-lt"/>
                <a:ea typeface="Calibri"/>
                <a:cs typeface="Calibri"/>
                <a:sym typeface="Calibri"/>
              </a:rPr>
              <a:t> [38/17] Art [260] Bild [253] </a:t>
            </a:r>
            <a:r>
              <a:rPr lang="en-GB" sz="1200" b="0" i="0" u="none" strike="noStrike" kern="1200" cap="none" baseline="0" dirty="0" err="1">
                <a:solidFill>
                  <a:schemeClr val="tx1"/>
                </a:solidFill>
                <a:effectLst/>
                <a:latin typeface="+mn-lt"/>
                <a:ea typeface="Calibri"/>
                <a:cs typeface="Calibri"/>
                <a:sym typeface="Calibri"/>
              </a:rPr>
              <a:t>Musik</a:t>
            </a:r>
            <a:r>
              <a:rPr lang="en-GB" sz="1200" b="0" i="0" u="none" strike="noStrike" kern="1200" cap="none" baseline="0" dirty="0">
                <a:solidFill>
                  <a:schemeClr val="tx1"/>
                </a:solidFill>
                <a:effectLst/>
                <a:latin typeface="+mn-lt"/>
                <a:ea typeface="Calibri"/>
                <a:cs typeface="Calibri"/>
                <a:sym typeface="Calibri"/>
              </a:rPr>
              <a:t> [509] </a:t>
            </a:r>
            <a:r>
              <a:rPr lang="en-GB" sz="1200" b="0" i="0" u="none" strike="noStrike" kern="1200" cap="none" baseline="0" dirty="0" err="1">
                <a:solidFill>
                  <a:schemeClr val="tx1"/>
                </a:solidFill>
                <a:effectLst/>
                <a:latin typeface="+mn-lt"/>
                <a:ea typeface="Calibri"/>
                <a:cs typeface="Calibri"/>
                <a:sym typeface="Calibri"/>
              </a:rPr>
              <a:t>Stimme</a:t>
            </a:r>
            <a:r>
              <a:rPr lang="en-GB" sz="1200" b="0" i="0" u="none" strike="noStrike" kern="1200" cap="none" baseline="0" dirty="0">
                <a:solidFill>
                  <a:schemeClr val="tx1"/>
                </a:solidFill>
                <a:effectLst/>
                <a:latin typeface="+mn-lt"/>
                <a:ea typeface="Calibri"/>
                <a:cs typeface="Calibri"/>
                <a:sym typeface="Calibri"/>
              </a:rPr>
              <a:t> [399] modern [747] </a:t>
            </a:r>
            <a:r>
              <a:rPr lang="en-GB" sz="1200" b="0" i="0" u="none" strike="noStrike" kern="1200" cap="none" baseline="0" dirty="0" err="1">
                <a:solidFill>
                  <a:schemeClr val="tx1"/>
                </a:solidFill>
                <a:effectLst/>
                <a:latin typeface="+mn-lt"/>
                <a:ea typeface="Calibri"/>
                <a:cs typeface="Calibri"/>
                <a:sym typeface="Calibri"/>
              </a:rPr>
              <a:t>traditionell</a:t>
            </a:r>
            <a:r>
              <a:rPr lang="en-GB" sz="1200" b="0" i="0" u="none" strike="noStrike" kern="1200" cap="none" baseline="0" dirty="0">
                <a:solidFill>
                  <a:schemeClr val="tx1"/>
                </a:solidFill>
                <a:effectLst/>
                <a:latin typeface="+mn-lt"/>
                <a:ea typeface="Calibri"/>
                <a:cs typeface="Calibri"/>
                <a:sym typeface="Calibri"/>
              </a:rPr>
              <a:t> [1555] </a:t>
            </a:r>
            <a:r>
              <a:rPr lang="en-GB" sz="1200" b="0" i="0" u="none" strike="noStrike" kern="1200" cap="none" baseline="0" dirty="0" err="1">
                <a:solidFill>
                  <a:schemeClr val="tx1"/>
                </a:solidFill>
                <a:effectLst/>
                <a:latin typeface="+mn-lt"/>
                <a:ea typeface="Calibri"/>
                <a:cs typeface="Calibri"/>
                <a:sym typeface="Calibri"/>
              </a:rPr>
              <a:t>besonders</a:t>
            </a:r>
            <a:r>
              <a:rPr lang="en-GB" sz="1200" b="0" i="0" u="none" strike="noStrike" kern="1200" cap="none" baseline="0" dirty="0">
                <a:solidFill>
                  <a:schemeClr val="tx1"/>
                </a:solidFill>
                <a:effectLst/>
                <a:latin typeface="+mn-lt"/>
                <a:ea typeface="Calibri"/>
                <a:cs typeface="Calibri"/>
                <a:sym typeface="Calibri"/>
              </a:rPr>
              <a:t> [270] </a:t>
            </a:r>
            <a:r>
              <a:rPr lang="en-GB" sz="1200" b="0" i="0" u="none" strike="noStrike" kern="1200" cap="none" baseline="0" dirty="0" err="1">
                <a:solidFill>
                  <a:schemeClr val="tx1"/>
                </a:solidFill>
                <a:effectLst/>
                <a:latin typeface="+mn-lt"/>
                <a:ea typeface="Calibri"/>
                <a:cs typeface="Calibri"/>
                <a:sym typeface="Calibri"/>
              </a:rPr>
              <a:t>lieber</a:t>
            </a:r>
            <a:r>
              <a:rPr lang="en-GB" sz="1200" b="0" i="0" u="none" strike="noStrike" kern="1200" cap="none" baseline="0" dirty="0">
                <a:solidFill>
                  <a:schemeClr val="tx1"/>
                </a:solidFill>
                <a:effectLst/>
                <a:latin typeface="+mn-lt"/>
                <a:ea typeface="Calibri"/>
                <a:cs typeface="Calibri"/>
                <a:sym typeface="Calibri"/>
              </a:rPr>
              <a:t> [459]  </a:t>
            </a:r>
            <a:r>
              <a:rPr lang="en-GB" sz="1200" b="0" i="0" u="none" strike="noStrike" kern="1200" cap="none" baseline="0" dirty="0" err="1">
                <a:solidFill>
                  <a:schemeClr val="tx1"/>
                </a:solidFill>
                <a:effectLst/>
                <a:latin typeface="+mn-lt"/>
                <a:ea typeface="Calibri"/>
                <a:cs typeface="Calibri"/>
                <a:sym typeface="Calibri"/>
              </a:rPr>
              <a:t>statt</a:t>
            </a:r>
            <a:r>
              <a:rPr lang="en-GB" sz="1200" b="0" i="0" u="none" strike="noStrike" kern="1200" cap="none" baseline="0" dirty="0">
                <a:solidFill>
                  <a:schemeClr val="tx1"/>
                </a:solidFill>
                <a:effectLst/>
                <a:latin typeface="+mn-lt"/>
                <a:ea typeface="Calibri"/>
                <a:cs typeface="Calibri"/>
                <a:sym typeface="Calibri"/>
              </a:rPr>
              <a:t> [680] </a:t>
            </a:r>
            <a:endParaRPr lang="en-GB" sz="1200" dirty="0"/>
          </a:p>
          <a:p>
            <a:pPr marL="0" lvl="0" indent="0" algn="l" rtl="0">
              <a:lnSpc>
                <a:spcPct val="100000"/>
              </a:lnSpc>
              <a:spcBef>
                <a:spcPts val="0"/>
              </a:spcBef>
              <a:spcAft>
                <a:spcPts val="0"/>
              </a:spcAft>
              <a:buSzPts val="1400"/>
              <a:buNone/>
            </a:pPr>
            <a:endParaRPr lang="en-GB" sz="1200" dirty="0"/>
          </a:p>
          <a:p>
            <a:r>
              <a:rPr lang="en-GB" sz="1200" b="1" dirty="0"/>
              <a:t>Vocabulary to be glossed:</a:t>
            </a:r>
          </a:p>
          <a:p>
            <a:r>
              <a:rPr lang="en-GB" sz="1200" dirty="0"/>
              <a:t>Other vocabulary &lt;2000: Gestalt [1717] </a:t>
            </a:r>
            <a:r>
              <a:rPr lang="en-GB" sz="1200" dirty="0" err="1"/>
              <a:t>Gewalt</a:t>
            </a:r>
            <a:r>
              <a:rPr lang="en-GB" sz="1200" dirty="0"/>
              <a:t> [1361] Hof [1432] bunt [1817] </a:t>
            </a:r>
            <a:r>
              <a:rPr lang="en-GB" sz="1200" dirty="0" err="1"/>
              <a:t>fein</a:t>
            </a:r>
            <a:r>
              <a:rPr lang="en-GB" sz="1200" dirty="0"/>
              <a:t> [1676] </a:t>
            </a:r>
            <a:r>
              <a:rPr lang="en-GB" sz="1200" dirty="0" err="1"/>
              <a:t>grau</a:t>
            </a:r>
            <a:r>
              <a:rPr lang="en-GB" sz="1200" dirty="0"/>
              <a:t> [1560] </a:t>
            </a:r>
            <a:r>
              <a:rPr lang="en-GB" sz="1200" dirty="0" err="1"/>
              <a:t>leise</a:t>
            </a:r>
            <a:r>
              <a:rPr lang="en-GB" sz="1200" dirty="0"/>
              <a:t> [1166]</a:t>
            </a:r>
          </a:p>
          <a:p>
            <a:r>
              <a:rPr lang="en-GB" sz="1200" dirty="0"/>
              <a:t>Other vocabulary &gt;2000: bergen [3532] </a:t>
            </a:r>
            <a:r>
              <a:rPr lang="en-GB" sz="1200" dirty="0" err="1"/>
              <a:t>reizen</a:t>
            </a:r>
            <a:r>
              <a:rPr lang="en-GB" sz="1200" dirty="0"/>
              <a:t> [3749] </a:t>
            </a:r>
            <a:r>
              <a:rPr lang="en-GB" sz="1200" dirty="0" err="1"/>
              <a:t>säuseln</a:t>
            </a:r>
            <a:r>
              <a:rPr lang="en-GB" sz="1200" dirty="0"/>
              <a:t> [&gt;5009] Blume [2463] </a:t>
            </a:r>
            <a:r>
              <a:rPr lang="en-GB" sz="1200" dirty="0" err="1"/>
              <a:t>Gewand</a:t>
            </a:r>
            <a:r>
              <a:rPr lang="en-GB" sz="1200" dirty="0"/>
              <a:t> [&gt;5009] </a:t>
            </a:r>
            <a:r>
              <a:rPr lang="en-GB" sz="1200" dirty="0" err="1"/>
              <a:t>Knabe</a:t>
            </a:r>
            <a:r>
              <a:rPr lang="en-GB" sz="1200" dirty="0"/>
              <a:t> [&gt;5009] Kron(e) [3744] </a:t>
            </a:r>
            <a:r>
              <a:rPr lang="en-GB" sz="1200" dirty="0" err="1"/>
              <a:t>Mühe</a:t>
            </a:r>
            <a:r>
              <a:rPr lang="en-GB" sz="1200" dirty="0"/>
              <a:t> [2106] </a:t>
            </a:r>
            <a:r>
              <a:rPr lang="en-GB" sz="1200" dirty="0" err="1"/>
              <a:t>Nebel</a:t>
            </a:r>
            <a:r>
              <a:rPr lang="en-GB" sz="1200" dirty="0"/>
              <a:t> [3533] Not [2495] </a:t>
            </a:r>
            <a:r>
              <a:rPr lang="en-GB" sz="1200" dirty="0" err="1"/>
              <a:t>Schweif</a:t>
            </a:r>
            <a:r>
              <a:rPr lang="en-GB" sz="1200" dirty="0"/>
              <a:t> [&gt;5009] </a:t>
            </a:r>
            <a:r>
              <a:rPr lang="en-GB" sz="1200" dirty="0" err="1"/>
              <a:t>Weide</a:t>
            </a:r>
            <a:r>
              <a:rPr lang="en-GB" sz="1200" dirty="0"/>
              <a:t> [&gt;5009] bang [&gt;5009] </a:t>
            </a:r>
            <a:r>
              <a:rPr lang="en-GB" sz="1200" dirty="0" err="1"/>
              <a:t>dürr</a:t>
            </a:r>
            <a:r>
              <a:rPr lang="en-GB" sz="1200" dirty="0"/>
              <a:t> [&gt;5009] </a:t>
            </a:r>
            <a:r>
              <a:rPr lang="en-GB" sz="1200" dirty="0" err="1"/>
              <a:t>düster</a:t>
            </a:r>
            <a:r>
              <a:rPr lang="en-GB" sz="1200" dirty="0"/>
              <a:t> [3508] </a:t>
            </a:r>
            <a:r>
              <a:rPr lang="en-GB" sz="1200" dirty="0" err="1"/>
              <a:t>geschwind</a:t>
            </a:r>
            <a:r>
              <a:rPr lang="en-GB" sz="1200" dirty="0"/>
              <a:t> &gt;5009] </a:t>
            </a:r>
            <a:r>
              <a:rPr lang="en-GB" sz="1200" dirty="0" err="1"/>
              <a:t>gülden</a:t>
            </a:r>
            <a:r>
              <a:rPr lang="en-GB" sz="1200" dirty="0"/>
              <a:t> [&gt;5009] </a:t>
            </a:r>
          </a:p>
          <a:p>
            <a:pPr marL="0" lvl="0" indent="0" algn="l" rtl="0">
              <a:lnSpc>
                <a:spcPct val="100000"/>
              </a:lnSpc>
              <a:spcBef>
                <a:spcPts val="0"/>
              </a:spcBef>
              <a:spcAft>
                <a:spcPts val="0"/>
              </a:spcAft>
              <a:buSzPts val="1400"/>
              <a:buNone/>
            </a:pPr>
            <a:endParaRPr lang="en-GB" sz="120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i="1" smtClean="0"/>
              <a:t>Source:  Jones, R.L. &amp; Tschirner, E. (2019). A frequency dictionary of German: core vocabulary for learners. Routledge</a:t>
            </a:r>
          </a:p>
          <a:p>
            <a:r>
              <a:rPr lang="en-GB" smtClean="0"/>
              <a:t/>
            </a:r>
            <a:br>
              <a:rPr lang="en-GB" smtClean="0"/>
            </a:br>
            <a:endParaRPr lang="en-GB" smtClean="0"/>
          </a:p>
          <a:p>
            <a:pPr marL="0" lvl="0" indent="0" algn="l" rtl="0">
              <a:lnSpc>
                <a:spcPct val="100000"/>
              </a:lnSpc>
              <a:spcBef>
                <a:spcPts val="0"/>
              </a:spcBef>
              <a:spcAft>
                <a:spcPts val="0"/>
              </a:spcAft>
              <a:buSzPts val="1400"/>
              <a:buNone/>
            </a:pPr>
            <a:endParaRPr lang="en-GB" sz="1200" dirty="0"/>
          </a:p>
          <a:p>
            <a:pPr marL="0" lvl="0" indent="0" algn="l" rtl="0">
              <a:lnSpc>
                <a:spcPct val="100000"/>
              </a:lnSpc>
              <a:spcBef>
                <a:spcPts val="0"/>
              </a:spcBef>
              <a:spcAft>
                <a:spcPts val="0"/>
              </a:spcAft>
              <a:buSzPts val="1400"/>
              <a:buNone/>
            </a:pPr>
            <a:endParaRPr lang="en-GB" sz="1200" dirty="0"/>
          </a:p>
          <a:p>
            <a:endParaRPr lang="en-GB" sz="120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the answers from the previous slide’s activity.</a:t>
            </a:r>
            <a:br>
              <a:rPr lang="en-GB" dirty="0"/>
            </a:br>
            <a:r>
              <a:rPr lang="en-GB" dirty="0"/>
              <a:t/>
            </a:r>
            <a:br>
              <a:rPr lang="en-GB" dirty="0"/>
            </a:br>
            <a:r>
              <a:rPr lang="en-GB" i="1" dirty="0"/>
              <a:t>Note that these first three verses have been the focus to introduce the four ‘voices’ in the poem.</a:t>
            </a:r>
            <a:br>
              <a:rPr lang="en-GB" i="1" dirty="0"/>
            </a:br>
            <a:r>
              <a:rPr lang="en-GB" i="1" dirty="0"/>
              <a:t>The rest of lesson one focuses on the meaning and language of the father and son verses (2,4,6).</a:t>
            </a:r>
            <a:br>
              <a:rPr lang="en-GB" i="1" dirty="0"/>
            </a:br>
            <a:r>
              <a:rPr lang="en-GB" i="1" dirty="0"/>
              <a:t>We return to the </a:t>
            </a:r>
            <a:r>
              <a:rPr lang="en-GB" i="1" dirty="0" err="1"/>
              <a:t>Erlkönig’s</a:t>
            </a:r>
            <a:r>
              <a:rPr lang="en-GB" i="1" dirty="0"/>
              <a:t> lines in lesson 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6442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r>
              <a:rPr lang="en-GB" dirty="0"/>
              <a:t/>
            </a:r>
            <a:br>
              <a:rPr lang="en-GB" dirty="0"/>
            </a:br>
            <a:r>
              <a:rPr lang="en-GB" b="1" dirty="0"/>
              <a:t/>
            </a:r>
            <a:br>
              <a:rPr lang="en-GB" b="1" dirty="0"/>
            </a:br>
            <a:r>
              <a:rPr lang="en-GB" b="1" dirty="0"/>
              <a:t>Aim: </a:t>
            </a:r>
            <a:r>
              <a:rPr lang="en-GB" dirty="0"/>
              <a:t>In order to make the poem more accessible, we break it down into more manageable chunks. This slide introduces the characters father and son, using verse 1, in the voice of the narrator. Then we take the phrases spoken by the father and son.</a:t>
            </a:r>
            <a:br>
              <a:rPr lang="en-GB" dirty="0"/>
            </a:br>
            <a:r>
              <a:rPr lang="en-GB" dirty="0"/>
              <a:t/>
            </a:r>
            <a:br>
              <a:rPr lang="en-GB" dirty="0"/>
            </a:br>
            <a:r>
              <a:rPr lang="en-GB" b="1" dirty="0"/>
              <a:t>Procedure:</a:t>
            </a:r>
            <a:r>
              <a:rPr lang="en-GB" dirty="0"/>
              <a:t/>
            </a:r>
            <a:br>
              <a:rPr lang="en-GB" dirty="0"/>
            </a:br>
            <a:r>
              <a:rPr lang="en-GB" dirty="0"/>
              <a:t>1. Present the text line-by-line and ask students to translate orally.</a:t>
            </a:r>
          </a:p>
          <a:p>
            <a:r>
              <a:rPr lang="en-GB" dirty="0"/>
              <a:t>2. Cognates (</a:t>
            </a:r>
            <a:r>
              <a:rPr lang="en-GB" i="1" dirty="0" err="1"/>
              <a:t>reiten</a:t>
            </a:r>
            <a:r>
              <a:rPr lang="en-GB" i="1" dirty="0"/>
              <a:t> </a:t>
            </a:r>
            <a:r>
              <a:rPr lang="en-GB" dirty="0"/>
              <a:t>and </a:t>
            </a:r>
            <a:r>
              <a:rPr lang="en-GB" i="1" dirty="0"/>
              <a:t>Wind</a:t>
            </a:r>
            <a:r>
              <a:rPr lang="en-GB" dirty="0"/>
              <a:t>) have been discussed on a previous slide. Ask if they can suggest what </a:t>
            </a:r>
            <a:r>
              <a:rPr lang="en-GB" i="1" dirty="0" err="1"/>
              <a:t>Knaben</a:t>
            </a:r>
            <a:r>
              <a:rPr lang="en-GB" i="0" dirty="0"/>
              <a:t> and </a:t>
            </a:r>
            <a:r>
              <a:rPr lang="en-GB" i="1" dirty="0" err="1"/>
              <a:t>hält</a:t>
            </a:r>
            <a:r>
              <a:rPr lang="en-GB" i="1" dirty="0"/>
              <a:t> </a:t>
            </a:r>
            <a:r>
              <a:rPr lang="en-GB" i="0" dirty="0"/>
              <a:t>mean*. Click for glosses to appear. Students have met another meaning of </a:t>
            </a:r>
            <a:r>
              <a:rPr lang="en-GB" i="1" dirty="0" err="1"/>
              <a:t>halten</a:t>
            </a:r>
            <a:r>
              <a:rPr lang="en-GB" i="0" dirty="0"/>
              <a:t> already (to stop, stopping).</a:t>
            </a:r>
            <a:endParaRPr lang="en-GB" dirty="0"/>
          </a:p>
          <a:p>
            <a:endParaRPr lang="en-GB" dirty="0"/>
          </a:p>
          <a:p>
            <a:r>
              <a:rPr lang="en-GB" dirty="0"/>
              <a:t>*Note, NCELP resources generally gloss unknown words, but in this case meaning is supported by the context and the picture. However, don’t spend too long on this.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German): </a:t>
            </a:r>
            <a:r>
              <a:rPr lang="en-GB" baseline="0" dirty="0"/>
              <a:t/>
            </a:r>
            <a:br>
              <a:rPr lang="en-GB" baseline="0" dirty="0"/>
            </a:br>
            <a:r>
              <a:rPr lang="en-GB" dirty="0" err="1"/>
              <a:t>Knabe</a:t>
            </a:r>
            <a:r>
              <a:rPr lang="en-GB" dirty="0"/>
              <a:t> [&gt;5009] </a:t>
            </a:r>
            <a:r>
              <a:rPr lang="en-GB" b="0" dirty="0"/>
              <a:t>halten</a:t>
            </a:r>
            <a:r>
              <a:rPr lang="en-GB" baseline="30000" dirty="0"/>
              <a:t>2</a:t>
            </a:r>
            <a:r>
              <a:rPr lang="en-GB" dirty="0"/>
              <a:t> [155] </a:t>
            </a:r>
            <a:r>
              <a:rPr lang="en-GB" baseline="0" dirty="0" err="1"/>
              <a:t>reiten</a:t>
            </a:r>
            <a:r>
              <a:rPr lang="en-GB" baseline="0" dirty="0"/>
              <a:t> [3470] </a:t>
            </a:r>
            <a:br>
              <a:rPr lang="en-GB" baseline="0" dirty="0"/>
            </a:br>
            <a:r>
              <a:rPr lang="en-GB" i="1" dirty="0"/>
              <a:t>Source:  Jones, R.L. &amp; </a:t>
            </a:r>
            <a:r>
              <a:rPr lang="en-GB" i="1" dirty="0" err="1"/>
              <a:t>Tschirner</a:t>
            </a:r>
            <a:r>
              <a:rPr lang="en-GB" i="1" dirty="0"/>
              <a:t>, E</a:t>
            </a:r>
            <a:r>
              <a:rPr lang="en-GB" i="1"/>
              <a:t>. </a:t>
            </a:r>
            <a:r>
              <a:rPr lang="en-GB" i="1" smtClean="0"/>
              <a:t>(2019). </a:t>
            </a:r>
            <a:r>
              <a:rPr lang="en-GB" i="1" dirty="0"/>
              <a:t>A frequency dictionary of German: core vocabulary for learners. Routledge</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6156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4 minutes</a:t>
            </a:r>
            <a:r>
              <a:rPr lang="en-GB" dirty="0"/>
              <a:t/>
            </a:r>
            <a:br>
              <a:rPr lang="en-GB" dirty="0"/>
            </a:br>
            <a:r>
              <a:rPr lang="en-GB" b="1" dirty="0"/>
              <a:t/>
            </a:r>
            <a:br>
              <a:rPr lang="en-GB" b="1" dirty="0"/>
            </a:br>
            <a:r>
              <a:rPr lang="en-GB" b="1" dirty="0"/>
              <a:t>Aim: </a:t>
            </a:r>
            <a:r>
              <a:rPr lang="en-GB" b="0" dirty="0"/>
              <a:t>To practise listening and transcribing some familiar and some unfamiliar words.</a:t>
            </a:r>
            <a:br>
              <a:rPr lang="en-GB" b="0" dirty="0"/>
            </a:br>
            <a:r>
              <a:rPr lang="en-GB" b="1" dirty="0"/>
              <a:t>Note: </a:t>
            </a:r>
            <a:r>
              <a:rPr lang="en-GB" b="0" dirty="0"/>
              <a:t>We have already seen the second verse. </a:t>
            </a:r>
            <a:r>
              <a:rPr lang="en-GB" dirty="0"/>
              <a:t>The students can use the rhyming structure (rhyming couplets) to help them predict what’s coming.</a:t>
            </a:r>
          </a:p>
          <a:p>
            <a:r>
              <a:rPr lang="en-GB" dirty="0"/>
              <a:t/>
            </a:r>
            <a:br>
              <a:rPr lang="en-GB" dirty="0"/>
            </a:br>
            <a:r>
              <a:rPr lang="en-GB" b="1" dirty="0"/>
              <a:t>Procedure:</a:t>
            </a:r>
            <a:r>
              <a:rPr lang="en-GB" dirty="0"/>
              <a:t/>
            </a:r>
            <a:br>
              <a:rPr lang="en-GB" dirty="0"/>
            </a:br>
            <a:r>
              <a:rPr lang="en-GB" dirty="0"/>
              <a:t>1. Click to play a sentence.</a:t>
            </a:r>
          </a:p>
          <a:p>
            <a:r>
              <a:rPr lang="en-GB" dirty="0"/>
              <a:t>2. Students transcribe the word in the gap. Repeat if necessary. </a:t>
            </a:r>
          </a:p>
          <a:p>
            <a:r>
              <a:rPr lang="en-GB" dirty="0"/>
              <a:t>3. Click to reveal and check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unknown and/or cognates words (1 is the most common word in German): </a:t>
            </a:r>
            <a:endParaRPr lang="en-GB" sz="1200" b="0" i="0" u="none" strike="noStrike" kern="1200" cap="none" dirty="0">
              <a:solidFill>
                <a:schemeClr val="tx1"/>
              </a:solidFill>
              <a:effectLst/>
              <a:latin typeface="+mn-lt"/>
              <a:ea typeface="Calibri"/>
              <a:cs typeface="Calibri"/>
              <a:sym typeface="Calibri"/>
            </a:endParaRPr>
          </a:p>
          <a:p>
            <a:r>
              <a:rPr lang="en-GB" dirty="0" err="1"/>
              <a:t>bergen</a:t>
            </a:r>
            <a:r>
              <a:rPr lang="en-GB" dirty="0"/>
              <a:t> [3532] </a:t>
            </a:r>
            <a:r>
              <a:rPr lang="en-GB" dirty="0" err="1"/>
              <a:t>säuseln</a:t>
            </a:r>
            <a:r>
              <a:rPr lang="en-GB" dirty="0"/>
              <a:t> [&gt;5009] Kron(e) [3744] </a:t>
            </a:r>
            <a:r>
              <a:rPr lang="en-GB" dirty="0" err="1"/>
              <a:t>Nebel</a:t>
            </a:r>
            <a:r>
              <a:rPr lang="en-GB" dirty="0"/>
              <a:t> [3533] </a:t>
            </a:r>
            <a:r>
              <a:rPr lang="en-GB" dirty="0" err="1"/>
              <a:t>Schweif</a:t>
            </a:r>
            <a:r>
              <a:rPr lang="en-GB" dirty="0"/>
              <a:t> [&gt;5009] bang [&gt;5009] </a:t>
            </a:r>
            <a:r>
              <a:rPr lang="en-GB" dirty="0" err="1"/>
              <a:t>dürr</a:t>
            </a:r>
            <a:r>
              <a:rPr lang="en-GB" dirty="0"/>
              <a:t> [&gt;5009]</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8827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r>
              <a:rPr lang="en-GB" dirty="0"/>
              <a:t/>
            </a:r>
            <a:br>
              <a:rPr lang="en-GB" dirty="0"/>
            </a:br>
            <a:r>
              <a:rPr lang="en-GB" b="1" dirty="0"/>
              <a:t/>
            </a:r>
            <a:br>
              <a:rPr lang="en-GB" b="1" dirty="0"/>
            </a:br>
            <a:r>
              <a:rPr lang="en-GB" b="1" dirty="0"/>
              <a:t>Aim: </a:t>
            </a:r>
            <a:r>
              <a:rPr lang="en-GB" b="0" dirty="0"/>
              <a:t>To understand the second verse of the poem.</a:t>
            </a:r>
            <a:br>
              <a:rPr lang="en-GB" b="0" dirty="0"/>
            </a:br>
            <a:r>
              <a:rPr lang="en-GB" dirty="0"/>
              <a:t/>
            </a:r>
            <a:br>
              <a:rPr lang="en-GB" dirty="0"/>
            </a:br>
            <a:r>
              <a:rPr lang="en-GB" b="1" dirty="0"/>
              <a:t>Procedure:</a:t>
            </a:r>
            <a:r>
              <a:rPr lang="en-GB" dirty="0"/>
              <a:t/>
            </a:r>
            <a:br>
              <a:rPr lang="en-GB" dirty="0"/>
            </a:br>
            <a:r>
              <a:rPr lang="en-GB" dirty="0"/>
              <a:t>1. </a:t>
            </a:r>
            <a:r>
              <a:rPr lang="en-GB" b="0" baseline="0" dirty="0"/>
              <a:t>Click to reveal the first line of verse 2.  Unknown words are glossed.  Prompt students, as necessary.  Who is the father talking to?  What question is he asking him?  </a:t>
            </a:r>
          </a:p>
          <a:p>
            <a:r>
              <a:rPr lang="en-GB" b="0" baseline="0" dirty="0"/>
              <a:t>2. Click to reveal lines 2, 3 and 4 and elicit the English meaning. Use the picture and the animations to support understanding.</a:t>
            </a:r>
          </a:p>
          <a:p>
            <a:r>
              <a:rPr lang="en-GB" b="0" baseline="0" dirty="0"/>
              <a:t>3. Prompt students to notice a key feature of the structure of the poem, i.e., the child’s fearful perception of the </a:t>
            </a:r>
            <a:r>
              <a:rPr lang="en-GB" b="0" baseline="0" dirty="0" err="1"/>
              <a:t>Erlkönig</a:t>
            </a:r>
            <a:r>
              <a:rPr lang="en-GB" b="0" baseline="0" dirty="0"/>
              <a:t> and the father’s soothing explanation of what the child sees as just something natural. Father, do you see the…? Son, that’s just the … Grasping this will help students puzzle out the 2</a:t>
            </a:r>
            <a:r>
              <a:rPr lang="en-GB" b="0" baseline="30000" dirty="0"/>
              <a:t>nd</a:t>
            </a:r>
            <a:r>
              <a:rPr lang="en-GB" b="0" baseline="0" dirty="0"/>
              <a:t> set of verses later in the lesson..</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unknown vocabulary (1 is the most common word in German): </a:t>
            </a:r>
            <a:endParaRPr lang="en-GB" sz="1200" b="0" i="0" u="none" strike="noStrike" kern="1200" cap="none" dirty="0">
              <a:solidFill>
                <a:schemeClr val="tx1"/>
              </a:solidFill>
              <a:effectLst/>
              <a:latin typeface="+mn-lt"/>
              <a:ea typeface="Calibri"/>
              <a:cs typeface="Calibri"/>
              <a:sym typeface="Calibri"/>
            </a:endParaRPr>
          </a:p>
          <a:p>
            <a:r>
              <a:rPr lang="en-GB" dirty="0" err="1"/>
              <a:t>bergen</a:t>
            </a:r>
            <a:r>
              <a:rPr lang="en-GB" dirty="0"/>
              <a:t> [3532] Kron(e) [3744] </a:t>
            </a:r>
            <a:r>
              <a:rPr lang="en-GB" dirty="0" err="1"/>
              <a:t>Nebel</a:t>
            </a:r>
            <a:r>
              <a:rPr lang="en-GB" dirty="0"/>
              <a:t> [3533] </a:t>
            </a:r>
            <a:r>
              <a:rPr lang="en-GB" dirty="0" err="1"/>
              <a:t>Schweif</a:t>
            </a:r>
            <a:r>
              <a:rPr lang="en-GB" dirty="0"/>
              <a:t> [&gt;5009] bang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42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10 minutes</a:t>
            </a:r>
            <a:r>
              <a:rPr lang="en-GB" dirty="0"/>
              <a:t/>
            </a:r>
            <a:br>
              <a:rPr lang="en-GB" dirty="0"/>
            </a:br>
            <a:r>
              <a:rPr lang="en-GB" b="1" dirty="0"/>
              <a:t/>
            </a:r>
            <a:br>
              <a:rPr lang="en-GB" b="1" dirty="0"/>
            </a:br>
            <a:r>
              <a:rPr lang="en-GB" b="1" dirty="0"/>
              <a:t>Aim: </a:t>
            </a:r>
            <a:r>
              <a:rPr lang="en-GB" b="0" dirty="0"/>
              <a:t>To translate the next two father-son verses using their existing vocabulary and contextual knowledge (e.g. overall impression, structure of the poem), and practising using reference resources.</a:t>
            </a:r>
            <a:r>
              <a:rPr lang="en-GB" dirty="0"/>
              <a:t/>
            </a:r>
            <a:br>
              <a:rPr lang="en-GB" dirty="0"/>
            </a:br>
            <a:r>
              <a:rPr lang="en-GB" dirty="0"/>
              <a:t/>
            </a:r>
            <a:br>
              <a:rPr lang="en-GB" dirty="0"/>
            </a:br>
            <a:r>
              <a:rPr lang="en-GB" b="1" dirty="0"/>
              <a:t>Procedure:</a:t>
            </a:r>
            <a:r>
              <a:rPr lang="en-GB" dirty="0"/>
              <a:t/>
            </a:r>
            <a:br>
              <a:rPr lang="en-GB" dirty="0"/>
            </a:br>
            <a:r>
              <a:rPr lang="en-GB" dirty="0"/>
              <a:t>1. </a:t>
            </a:r>
            <a:r>
              <a:rPr lang="en-GB" b="0" baseline="0" dirty="0"/>
              <a:t>Give students 10 minutes to work in pairs, with reference resources, to translate the two verses. To support them in this, a suggestion of the words that they should look up is given. For </a:t>
            </a:r>
            <a:r>
              <a:rPr lang="en-GB" b="0" i="1" baseline="0" dirty="0" err="1"/>
              <a:t>säuselt</a:t>
            </a:r>
            <a:r>
              <a:rPr lang="en-GB" b="0" i="1" baseline="0" dirty="0"/>
              <a:t> </a:t>
            </a:r>
            <a:r>
              <a:rPr lang="en-GB" b="0" i="0" baseline="0" dirty="0"/>
              <a:t>students could be encouraged to think of the connection between sound and meaning of the word (</a:t>
            </a:r>
            <a:r>
              <a:rPr lang="en-GB" b="0" i="0" baseline="0" dirty="0" err="1"/>
              <a:t>onomatopeia</a:t>
            </a:r>
            <a:r>
              <a:rPr lang="en-GB" b="0" i="0" baseline="0" dirty="0"/>
              <a:t>).</a:t>
            </a:r>
            <a:r>
              <a:rPr lang="en-GB" b="0" baseline="0" dirty="0"/>
              <a:t/>
            </a:r>
            <a:br>
              <a:rPr lang="en-GB" b="0" baseline="0" dirty="0"/>
            </a:br>
            <a:r>
              <a:rPr lang="en-GB" b="0" baseline="0" dirty="0"/>
              <a:t>If needed, remind them of the pattern – Son’s fear at what he sees, father’s soothing explanation.</a:t>
            </a:r>
            <a:endParaRPr lang="en-GB" dirty="0"/>
          </a:p>
          <a:p>
            <a:r>
              <a:rPr lang="en-GB" dirty="0"/>
              <a:t>2. </a:t>
            </a:r>
            <a:r>
              <a:rPr lang="en-GB" b="0" baseline="0" dirty="0"/>
              <a:t>Elicit their suggestions and guide their translation in whole class feedback on the next two slides.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b="1" baseline="0" dirty="0"/>
              <a:t>Word frequency of unknown words (1 is the most frequent word in German): </a:t>
            </a:r>
            <a:r>
              <a:rPr lang="en-GB" baseline="0" dirty="0"/>
              <a:t/>
            </a:r>
            <a:br>
              <a:rPr lang="en-GB" baseline="0" dirty="0"/>
            </a:br>
            <a:r>
              <a:rPr lang="en-GB" dirty="0" err="1"/>
              <a:t>grau</a:t>
            </a:r>
            <a:r>
              <a:rPr lang="en-GB" dirty="0"/>
              <a:t> [1560] </a:t>
            </a:r>
            <a:r>
              <a:rPr lang="en-GB" dirty="0" err="1"/>
              <a:t>leise</a:t>
            </a:r>
            <a:r>
              <a:rPr lang="en-GB" dirty="0"/>
              <a:t> [1166] </a:t>
            </a:r>
            <a:r>
              <a:rPr lang="en-GB" dirty="0" err="1"/>
              <a:t>säuseln</a:t>
            </a:r>
            <a:r>
              <a:rPr lang="en-GB" dirty="0"/>
              <a:t> [&gt;5009]  </a:t>
            </a:r>
            <a:r>
              <a:rPr lang="en-GB" dirty="0" err="1"/>
              <a:t>Weide</a:t>
            </a:r>
            <a:r>
              <a:rPr lang="en-GB" dirty="0"/>
              <a:t> [&gt;5009] </a:t>
            </a:r>
            <a:r>
              <a:rPr lang="en-GB" dirty="0" err="1"/>
              <a:t>dürr</a:t>
            </a:r>
            <a:r>
              <a:rPr lang="en-GB" dirty="0"/>
              <a:t> [&gt;5009] </a:t>
            </a:r>
            <a:r>
              <a:rPr lang="en-GB" dirty="0" err="1"/>
              <a:t>düster</a:t>
            </a:r>
            <a:r>
              <a:rPr lang="en-GB" dirty="0"/>
              <a:t> [3508]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a:t>
            </a:r>
            <a:r>
              <a:rPr lang="en-GB" i="1"/>
              <a:t>. </a:t>
            </a:r>
            <a:r>
              <a:rPr lang="en-GB" i="1" smtClean="0"/>
              <a:t>(2019). </a:t>
            </a:r>
            <a:r>
              <a:rPr lang="en-GB" i="1" dirty="0"/>
              <a:t>A frequency dictionary of German: core vocabulary for learners. Routledge</a:t>
            </a:r>
          </a:p>
          <a:p>
            <a:r>
              <a:rPr lang="en-GB" dirty="0"/>
              <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9879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10 minutes</a:t>
            </a:r>
            <a:r>
              <a:rPr lang="en-GB" dirty="0"/>
              <a:t/>
            </a:r>
            <a:br>
              <a:rPr lang="en-GB" dirty="0"/>
            </a:br>
            <a:r>
              <a:rPr lang="en-GB" b="1" dirty="0"/>
              <a:t/>
            </a:r>
            <a:br>
              <a:rPr lang="en-GB" b="1" dirty="0"/>
            </a:br>
            <a:r>
              <a:rPr lang="en-GB" b="1" dirty="0"/>
              <a:t>Aim: </a:t>
            </a:r>
            <a:r>
              <a:rPr lang="en-GB" b="0" dirty="0"/>
              <a:t>To translate the next two father-son verses using their existing vocabulary and contextual knowledge (e.g. overall impression, structure of the poem), and practising using reference resources.</a:t>
            </a:r>
            <a:r>
              <a:rPr lang="en-GB" dirty="0"/>
              <a:t/>
            </a:r>
            <a:br>
              <a:rPr lang="en-GB" dirty="0"/>
            </a:br>
            <a:r>
              <a:rPr lang="en-GB" dirty="0"/>
              <a:t/>
            </a:r>
            <a:br>
              <a:rPr lang="en-GB" dirty="0"/>
            </a:br>
            <a:r>
              <a:rPr lang="en-GB" b="1" dirty="0"/>
              <a:t>Procedure:</a:t>
            </a:r>
            <a:r>
              <a:rPr lang="en-GB" dirty="0"/>
              <a:t/>
            </a:r>
            <a:br>
              <a:rPr lang="en-GB" dirty="0"/>
            </a:br>
            <a:r>
              <a:rPr lang="en-GB" dirty="0"/>
              <a:t>1. </a:t>
            </a:r>
            <a:r>
              <a:rPr lang="en-GB" b="0" baseline="0" dirty="0"/>
              <a:t>Give students 10 minutes to work in pairs, with reference resources, to translate the two verses. To support them in this, a suggestion of the words that they should look up is given. For </a:t>
            </a:r>
            <a:r>
              <a:rPr lang="en-GB" b="0" i="1" baseline="0" dirty="0" err="1"/>
              <a:t>säuselt</a:t>
            </a:r>
            <a:r>
              <a:rPr lang="en-GB" b="0" i="1" baseline="0" dirty="0"/>
              <a:t> </a:t>
            </a:r>
            <a:r>
              <a:rPr lang="en-GB" b="0" i="0" baseline="0" dirty="0"/>
              <a:t>students could be encouraged to think of the connection between sound and meaning of the word (</a:t>
            </a:r>
            <a:r>
              <a:rPr lang="en-GB" b="0" i="0" baseline="0" dirty="0" err="1"/>
              <a:t>onomatopeia</a:t>
            </a:r>
            <a:r>
              <a:rPr lang="en-GB" b="0" i="0" baseline="0" dirty="0"/>
              <a:t>).</a:t>
            </a:r>
            <a:r>
              <a:rPr lang="en-GB" b="0" baseline="0" dirty="0"/>
              <a:t/>
            </a:r>
            <a:br>
              <a:rPr lang="en-GB" b="0" baseline="0" dirty="0"/>
            </a:br>
            <a:r>
              <a:rPr lang="en-GB" b="0" baseline="0" dirty="0"/>
              <a:t>If needed, remind them of the pattern – Son’s fear at what he sees, father’s soothing explanation.</a:t>
            </a:r>
            <a:endParaRPr lang="en-GB" dirty="0"/>
          </a:p>
          <a:p>
            <a:r>
              <a:rPr lang="en-GB" dirty="0"/>
              <a:t>2. </a:t>
            </a:r>
            <a:r>
              <a:rPr lang="en-GB" b="0" baseline="0" dirty="0"/>
              <a:t>Elicit their suggestions and guide their translation in whole class feedback.</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b="1" baseline="0" dirty="0"/>
              <a:t>Word frequency of unknown words (1 is the most frequent word in German): </a:t>
            </a:r>
            <a:r>
              <a:rPr lang="en-GB" baseline="0" dirty="0"/>
              <a:t/>
            </a:r>
            <a:br>
              <a:rPr lang="en-GB" baseline="0" dirty="0"/>
            </a:br>
            <a:r>
              <a:rPr lang="en-GB" dirty="0" err="1"/>
              <a:t>grau</a:t>
            </a:r>
            <a:r>
              <a:rPr lang="en-GB" dirty="0"/>
              <a:t> [1560] </a:t>
            </a:r>
            <a:r>
              <a:rPr lang="en-GB" dirty="0" err="1"/>
              <a:t>leise</a:t>
            </a:r>
            <a:r>
              <a:rPr lang="en-GB" dirty="0"/>
              <a:t> [1166] </a:t>
            </a:r>
            <a:r>
              <a:rPr lang="en-GB" dirty="0" err="1"/>
              <a:t>säuseln</a:t>
            </a:r>
            <a:r>
              <a:rPr lang="en-GB" dirty="0"/>
              <a:t> [&gt;5009]  </a:t>
            </a:r>
            <a:r>
              <a:rPr lang="en-GB" dirty="0" err="1"/>
              <a:t>Weide</a:t>
            </a:r>
            <a:r>
              <a:rPr lang="en-GB" dirty="0"/>
              <a:t> [&gt;5009] </a:t>
            </a:r>
            <a:r>
              <a:rPr lang="en-GB" dirty="0" err="1"/>
              <a:t>dürr</a:t>
            </a:r>
            <a:r>
              <a:rPr lang="en-GB" dirty="0"/>
              <a:t> [&gt;5009] </a:t>
            </a:r>
            <a:r>
              <a:rPr lang="en-GB" dirty="0" err="1"/>
              <a:t>düster</a:t>
            </a:r>
            <a:r>
              <a:rPr lang="en-GB" dirty="0"/>
              <a:t> [3508]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a:t>
            </a:r>
            <a:r>
              <a:rPr lang="en-GB" i="1"/>
              <a:t>. </a:t>
            </a:r>
            <a:r>
              <a:rPr lang="en-GB" i="1" smtClean="0"/>
              <a:t>(2019). </a:t>
            </a:r>
            <a:r>
              <a:rPr lang="en-GB" i="1" dirty="0"/>
              <a:t>A frequency dictionary of German: core vocabulary for learners. Routledge</a:t>
            </a:r>
          </a:p>
          <a:p>
            <a:r>
              <a:rPr lang="en-GB" dirty="0"/>
              <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48555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10 minutes</a:t>
            </a:r>
            <a:r>
              <a:rPr lang="en-GB" dirty="0"/>
              <a:t/>
            </a:r>
            <a:br>
              <a:rPr lang="en-GB" dirty="0"/>
            </a:br>
            <a:r>
              <a:rPr lang="en-GB" b="1" dirty="0"/>
              <a:t/>
            </a:r>
            <a:br>
              <a:rPr lang="en-GB" b="1" dirty="0"/>
            </a:br>
            <a:r>
              <a:rPr lang="en-GB" b="1" dirty="0"/>
              <a:t>Aim: </a:t>
            </a:r>
            <a:r>
              <a:rPr lang="en-GB" b="0" dirty="0"/>
              <a:t>To translate the next two father-son verses using their existing vocabulary and contextual knowledge (e.g. overall impression, structure of the poem), and practising using reference resources.</a:t>
            </a:r>
            <a:r>
              <a:rPr lang="en-GB" dirty="0"/>
              <a:t/>
            </a:r>
            <a:br>
              <a:rPr lang="en-GB" dirty="0"/>
            </a:br>
            <a:r>
              <a:rPr lang="en-GB" dirty="0"/>
              <a:t/>
            </a:r>
            <a:br>
              <a:rPr lang="en-GB" dirty="0"/>
            </a:br>
            <a:r>
              <a:rPr lang="en-GB" b="1" dirty="0"/>
              <a:t>Procedure:</a:t>
            </a:r>
            <a:r>
              <a:rPr lang="en-GB" dirty="0"/>
              <a:t/>
            </a:r>
            <a:br>
              <a:rPr lang="en-GB" dirty="0"/>
            </a:br>
            <a:r>
              <a:rPr lang="en-GB" dirty="0"/>
              <a:t>1. </a:t>
            </a:r>
            <a:r>
              <a:rPr lang="en-GB" b="0" baseline="0" dirty="0"/>
              <a:t>Give students 10 minutes to work in pairs, with reference resources, to translate the two verses. To support them in this, a suggestion of the words that they should look up is given. For </a:t>
            </a:r>
            <a:r>
              <a:rPr lang="en-GB" b="0" i="1" baseline="0" dirty="0" err="1"/>
              <a:t>säuselt</a:t>
            </a:r>
            <a:r>
              <a:rPr lang="en-GB" b="0" i="1" baseline="0" dirty="0"/>
              <a:t> </a:t>
            </a:r>
            <a:r>
              <a:rPr lang="en-GB" b="0" i="0" baseline="0" dirty="0"/>
              <a:t>students could be encouraged to think of the connection between sound and meaning of the word (</a:t>
            </a:r>
            <a:r>
              <a:rPr lang="en-GB" b="0" i="0" baseline="0" dirty="0" err="1"/>
              <a:t>onomatopeia</a:t>
            </a:r>
            <a:r>
              <a:rPr lang="en-GB" b="0" i="0" baseline="0" dirty="0"/>
              <a:t>).</a:t>
            </a:r>
            <a:r>
              <a:rPr lang="en-GB" b="0" baseline="0" dirty="0"/>
              <a:t/>
            </a:r>
            <a:br>
              <a:rPr lang="en-GB" b="0" baseline="0" dirty="0"/>
            </a:br>
            <a:r>
              <a:rPr lang="en-GB" b="0" baseline="0" dirty="0"/>
              <a:t>If needed, remind them of the pattern – Son’s fear at what he sees, father’s soothing explanation.</a:t>
            </a:r>
            <a:endParaRPr lang="en-GB" dirty="0"/>
          </a:p>
          <a:p>
            <a:r>
              <a:rPr lang="en-GB" dirty="0"/>
              <a:t>2. </a:t>
            </a:r>
            <a:r>
              <a:rPr lang="en-GB" b="0" baseline="0" dirty="0"/>
              <a:t>Elicit their suggestions and guide their translation in whole class feedback.</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b="1" baseline="0" dirty="0"/>
              <a:t>Word frequency of unknown words (1 is the most frequent word in German): </a:t>
            </a:r>
            <a:r>
              <a:rPr lang="en-GB" baseline="0" dirty="0"/>
              <a:t/>
            </a:r>
            <a:br>
              <a:rPr lang="en-GB" baseline="0" dirty="0"/>
            </a:br>
            <a:r>
              <a:rPr lang="en-GB" dirty="0" err="1"/>
              <a:t>grau</a:t>
            </a:r>
            <a:r>
              <a:rPr lang="en-GB" dirty="0"/>
              <a:t> [1560] </a:t>
            </a:r>
            <a:r>
              <a:rPr lang="en-GB" dirty="0" err="1"/>
              <a:t>leise</a:t>
            </a:r>
            <a:r>
              <a:rPr lang="en-GB" dirty="0"/>
              <a:t> [1166] </a:t>
            </a:r>
            <a:r>
              <a:rPr lang="en-GB" dirty="0" err="1"/>
              <a:t>säuseln</a:t>
            </a:r>
            <a:r>
              <a:rPr lang="en-GB" dirty="0"/>
              <a:t> [&gt;5009]  </a:t>
            </a:r>
            <a:r>
              <a:rPr lang="en-GB" dirty="0" err="1"/>
              <a:t>Weide</a:t>
            </a:r>
            <a:r>
              <a:rPr lang="en-GB" dirty="0"/>
              <a:t> [&gt;5009] </a:t>
            </a:r>
            <a:r>
              <a:rPr lang="en-GB" dirty="0" err="1"/>
              <a:t>dürr</a:t>
            </a:r>
            <a:r>
              <a:rPr lang="en-GB" dirty="0"/>
              <a:t> [&gt;5009] </a:t>
            </a:r>
            <a:r>
              <a:rPr lang="en-GB" dirty="0" err="1"/>
              <a:t>düster</a:t>
            </a:r>
            <a:r>
              <a:rPr lang="en-GB" dirty="0"/>
              <a:t> [3508]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a:t>
            </a:r>
            <a:r>
              <a:rPr lang="en-GB" i="1"/>
              <a:t>. </a:t>
            </a:r>
            <a:r>
              <a:rPr lang="en-GB" i="1" smtClean="0"/>
              <a:t>(2019). </a:t>
            </a:r>
            <a:r>
              <a:rPr lang="en-GB" i="1" dirty="0"/>
              <a:t>A frequency dictionary of German: core vocabulary for learners. Routledge</a:t>
            </a:r>
          </a:p>
          <a:p>
            <a:r>
              <a:rPr lang="en-GB" dirty="0"/>
              <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4807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2 minutes</a:t>
            </a:r>
            <a:r>
              <a:rPr lang="en-GB" dirty="0"/>
              <a:t/>
            </a:r>
            <a:br>
              <a:rPr lang="en-GB" dirty="0"/>
            </a:br>
            <a:r>
              <a:rPr lang="en-GB" b="1" dirty="0"/>
              <a:t/>
            </a:r>
            <a:br>
              <a:rPr lang="en-GB" b="1" dirty="0"/>
            </a:br>
            <a:r>
              <a:rPr lang="en-GB" b="1" dirty="0"/>
              <a:t>Aim: </a:t>
            </a:r>
            <a:r>
              <a:rPr lang="en-GB" b="0" dirty="0"/>
              <a:t>To conclude the lesson with a brief opportunity to engage students affectively with the language of the poem.</a:t>
            </a:r>
            <a:r>
              <a:rPr lang="en-GB" dirty="0"/>
              <a:t/>
            </a:r>
            <a:br>
              <a:rPr lang="en-GB" dirty="0"/>
            </a:br>
            <a:r>
              <a:rPr lang="en-GB" dirty="0"/>
              <a:t/>
            </a:r>
            <a:br>
              <a:rPr lang="en-GB" dirty="0"/>
            </a:br>
            <a:r>
              <a:rPr lang="en-GB" b="1" dirty="0"/>
              <a:t>Procedure:</a:t>
            </a:r>
            <a:r>
              <a:rPr lang="en-GB" dirty="0"/>
              <a:t/>
            </a:r>
            <a:br>
              <a:rPr lang="en-GB" dirty="0"/>
            </a:br>
            <a:r>
              <a:rPr lang="en-GB" dirty="0"/>
              <a:t>1. Ask</a:t>
            </a:r>
            <a:r>
              <a:rPr lang="en-GB" baseline="0" dirty="0"/>
              <a:t> students to name their favourite word from the poem so far.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baseline="0" dirty="0"/>
              <a:t>They could also name their ‘</a:t>
            </a:r>
            <a:r>
              <a:rPr lang="en-GB" baseline="0" dirty="0" err="1"/>
              <a:t>Hasswort</a:t>
            </a:r>
            <a:r>
              <a:rPr lang="en-GB" baseline="0" dirty="0"/>
              <a:t>’ from the poem so far – a word that they really don’t like for some reason.</a:t>
            </a:r>
            <a:br>
              <a:rPr lang="en-GB" baseline="0" dirty="0"/>
            </a:br>
            <a:r>
              <a:rPr lang="en-GB" baseline="0" dirty="0"/>
              <a:t>3. Words could also be elicited orally in parts of speech categories (</a:t>
            </a:r>
            <a:r>
              <a:rPr lang="en-GB" baseline="0" dirty="0" err="1"/>
              <a:t>ein</a:t>
            </a:r>
            <a:r>
              <a:rPr lang="en-GB" baseline="0" dirty="0"/>
              <a:t> Verb, </a:t>
            </a:r>
            <a:r>
              <a:rPr lang="en-GB" baseline="0" dirty="0" err="1"/>
              <a:t>ein</a:t>
            </a:r>
            <a:r>
              <a:rPr lang="en-GB" baseline="0" dirty="0"/>
              <a:t> </a:t>
            </a:r>
            <a:r>
              <a:rPr lang="en-GB" baseline="0" dirty="0" err="1"/>
              <a:t>Adjektiv</a:t>
            </a:r>
            <a:r>
              <a:rPr lang="en-GB" baseline="0" dirty="0"/>
              <a:t>), or meaning categories (</a:t>
            </a:r>
            <a:r>
              <a:rPr lang="en-GB" baseline="0" dirty="0" err="1"/>
              <a:t>eine</a:t>
            </a:r>
            <a:r>
              <a:rPr lang="en-GB" baseline="0" dirty="0"/>
              <a:t> Person), or rhymes (</a:t>
            </a:r>
            <a:r>
              <a:rPr lang="en-GB" baseline="0" dirty="0" err="1"/>
              <a:t>Gesicht</a:t>
            </a:r>
            <a:r>
              <a:rPr lang="en-GB" baseline="0" dirty="0"/>
              <a:t>/</a:t>
            </a:r>
            <a:r>
              <a:rPr lang="en-GB" baseline="0" dirty="0" err="1"/>
              <a:t>verspricht</a:t>
            </a:r>
            <a:r>
              <a:rPr lang="en-GB" baseline="0" dirty="0"/>
              <a:t>, Wind/Kind, </a:t>
            </a:r>
            <a:r>
              <a:rPr lang="en-GB" baseline="0" dirty="0" err="1"/>
              <a:t>Schweif</a:t>
            </a:r>
            <a:r>
              <a:rPr lang="en-GB" baseline="0" dirty="0"/>
              <a:t>, </a:t>
            </a:r>
            <a:r>
              <a:rPr lang="en-GB" baseline="0" dirty="0" err="1"/>
              <a:t>Nebelstreif</a:t>
            </a:r>
            <a:r>
              <a:rPr lang="en-GB" baseline="0" dirty="0"/>
              <a:t>, </a:t>
            </a:r>
            <a:r>
              <a:rPr lang="en-GB" baseline="0" dirty="0" err="1"/>
              <a:t>Kron</a:t>
            </a:r>
            <a:r>
              <a:rPr lang="en-GB" baseline="0" dirty="0"/>
              <a:t>/Sohn), or SSC (</a:t>
            </a:r>
            <a:r>
              <a:rPr lang="en-GB" baseline="0" dirty="0" err="1"/>
              <a:t>Wörter</a:t>
            </a:r>
            <a:r>
              <a:rPr lang="en-GB" baseline="0" dirty="0"/>
              <a:t> </a:t>
            </a:r>
            <a:r>
              <a:rPr lang="en-GB" baseline="0" dirty="0" err="1"/>
              <a:t>mit</a:t>
            </a:r>
            <a:r>
              <a:rPr lang="en-GB" baseline="0" dirty="0"/>
              <a:t> der SSC [ö]).</a:t>
            </a:r>
            <a:endParaRPr lang="en-GB" dirty="0"/>
          </a:p>
          <a:p>
            <a:endParaRPr lang="en-GB" dirty="0"/>
          </a:p>
          <a:p>
            <a:r>
              <a:rPr lang="en-GB" b="1" dirty="0"/>
              <a:t>Note</a:t>
            </a:r>
            <a:r>
              <a:rPr lang="en-GB" dirty="0"/>
              <a:t>: if your lessons are longer than 50 minutes, you may also have time to play this 3-minute animated film version of the </a:t>
            </a:r>
            <a:r>
              <a:rPr lang="en-GB" dirty="0" err="1"/>
              <a:t>Erlkönig</a:t>
            </a:r>
            <a:r>
              <a:rPr lang="en-GB" dirty="0"/>
              <a:t>: </a:t>
            </a:r>
            <a:r>
              <a:rPr lang="en-GB" sz="1200" u="sng" kern="1200" dirty="0">
                <a:solidFill>
                  <a:schemeClr val="tx1"/>
                </a:solidFill>
                <a:effectLst/>
                <a:latin typeface="+mn-lt"/>
                <a:ea typeface="+mn-ea"/>
                <a:cs typeface="+mn-cs"/>
                <a:hlinkClick r:id="rId3"/>
              </a:rPr>
              <a:t>https://www.youtube.com/watch?v=wusVHokSa98&amp;feature=related</a:t>
            </a:r>
            <a:r>
              <a:rPr lang="en-GB" sz="1200" kern="1200" dirty="0">
                <a:solidFill>
                  <a:schemeClr val="tx1"/>
                </a:solidFill>
                <a:effectLst/>
                <a:latin typeface="+mn-lt"/>
                <a:ea typeface="+mn-ea"/>
                <a:cs typeface="+mn-cs"/>
              </a:rPr>
              <a:t> </a:t>
            </a:r>
            <a:r>
              <a:rPr lang="en-GB" dirty="0"/>
              <a:t/>
            </a:r>
            <a:br>
              <a:rPr lang="en-GB" dirty="0"/>
            </a:br>
            <a:endParaRPr lang="en-GB" dirty="0"/>
          </a:p>
          <a:p>
            <a:r>
              <a:rPr lang="en-GB" dirty="0"/>
              <a:t/>
            </a: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17</a:t>
            </a:fld>
            <a:endParaRPr lang="en-GB"/>
          </a:p>
        </p:txBody>
      </p:sp>
    </p:spTree>
    <p:extLst>
      <p:ext uri="{BB962C8B-B14F-4D97-AF65-F5344CB8AC3E}">
        <p14:creationId xmlns:p14="http://schemas.microsoft.com/office/powerpoint/2010/main" val="3272785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a:t>
            </a:r>
            <a:r>
              <a:rPr lang="en-GB" sz="1200" b="0" baseline="0" dirty="0"/>
              <a:t>of plural nouns</a:t>
            </a:r>
            <a:br>
              <a:rPr lang="en-GB" sz="1200" b="0" baseline="0" dirty="0"/>
            </a:br>
            <a:r>
              <a:rPr lang="en-GB" sz="1200" b="0" dirty="0"/>
              <a:t>Revisit R1(nominative) and R2(accusative)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several SSC</a:t>
            </a:r>
            <a:r>
              <a:rPr lang="en-GB" sz="1200" b="0" baseline="0" dirty="0"/>
              <a:t/>
            </a:r>
            <a:br>
              <a:rPr lang="en-GB" sz="1200" b="0" baseline="0" dirty="0"/>
            </a:b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introduced</a:t>
            </a:r>
            <a:r>
              <a:rPr lang="en-GB" sz="1200" b="1" i="0" u="none" strike="noStrike" kern="1200" cap="none" dirty="0">
                <a:solidFill>
                  <a:schemeClr val="tx1"/>
                </a:solidFill>
                <a:effectLst/>
                <a:latin typeface="+mn-lt"/>
                <a:ea typeface="Calibri"/>
                <a:cs typeface="Calibri"/>
                <a:sym typeface="Calibri"/>
              </a:rPr>
              <a:t> this week (1 is the most common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3.2.4</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fassen</a:t>
            </a:r>
            <a:r>
              <a:rPr lang="en-GB" sz="1200" b="0" i="0" u="none" strike="noStrike" kern="1200" cap="none" baseline="0" dirty="0">
                <a:solidFill>
                  <a:schemeClr val="tx1"/>
                </a:solidFill>
                <a:effectLst/>
                <a:latin typeface="+mn-lt"/>
                <a:ea typeface="Calibri"/>
                <a:cs typeface="Calibri"/>
                <a:sym typeface="Calibri"/>
              </a:rPr>
              <a:t> [1144] </a:t>
            </a:r>
            <a:r>
              <a:rPr lang="en-GB" sz="1200" b="0" i="0" u="none" strike="noStrike" kern="1200" cap="none" baseline="0" dirty="0" err="1">
                <a:solidFill>
                  <a:schemeClr val="tx1"/>
                </a:solidFill>
                <a:effectLst/>
                <a:latin typeface="+mn-lt"/>
                <a:ea typeface="Calibri"/>
                <a:cs typeface="Calibri"/>
                <a:sym typeface="Calibri"/>
              </a:rPr>
              <a:t>führen</a:t>
            </a:r>
            <a:r>
              <a:rPr lang="en-GB" sz="1200" b="0" i="0" u="none" strike="noStrike" kern="1200" cap="none" baseline="0" dirty="0">
                <a:solidFill>
                  <a:schemeClr val="tx1"/>
                </a:solidFill>
                <a:effectLst/>
                <a:latin typeface="+mn-lt"/>
                <a:ea typeface="Calibri"/>
                <a:cs typeface="Calibri"/>
                <a:sym typeface="Calibri"/>
              </a:rPr>
              <a:t> [162] </a:t>
            </a:r>
            <a:r>
              <a:rPr lang="en-GB" sz="1200" b="0" i="0" u="none" strike="noStrike" kern="1200" cap="none" baseline="0" dirty="0" err="1">
                <a:solidFill>
                  <a:schemeClr val="tx1"/>
                </a:solidFill>
                <a:effectLst/>
                <a:latin typeface="+mn-lt"/>
                <a:ea typeface="Calibri"/>
                <a:cs typeface="Calibri"/>
                <a:sym typeface="Calibri"/>
              </a:rPr>
              <a:t>scheinen</a:t>
            </a:r>
            <a:r>
              <a:rPr lang="en-GB" sz="1200" b="0" i="0" u="none" strike="noStrike" kern="1200" cap="none" baseline="0" dirty="0">
                <a:solidFill>
                  <a:schemeClr val="tx1"/>
                </a:solidFill>
                <a:effectLst/>
                <a:latin typeface="+mn-lt"/>
                <a:ea typeface="Calibri"/>
                <a:cs typeface="Calibri"/>
                <a:sym typeface="Calibri"/>
              </a:rPr>
              <a:t> [275] </a:t>
            </a:r>
            <a:r>
              <a:rPr lang="en-GB" sz="1200" b="0" i="0" u="none" strike="noStrike" kern="1200" cap="none" baseline="0" dirty="0" err="1">
                <a:solidFill>
                  <a:schemeClr val="tx1"/>
                </a:solidFill>
                <a:effectLst/>
                <a:latin typeface="+mn-lt"/>
                <a:ea typeface="Calibri"/>
                <a:cs typeface="Calibri"/>
                <a:sym typeface="Calibri"/>
              </a:rPr>
              <a:t>versprechen</a:t>
            </a:r>
            <a:r>
              <a:rPr lang="en-GB" sz="1200" b="0" i="0" u="none" strike="noStrike" kern="1200" cap="none" baseline="0" dirty="0">
                <a:solidFill>
                  <a:schemeClr val="tx1"/>
                </a:solidFill>
                <a:effectLst/>
                <a:latin typeface="+mn-lt"/>
                <a:ea typeface="Calibri"/>
                <a:cs typeface="Calibri"/>
                <a:sym typeface="Calibri"/>
              </a:rPr>
              <a:t> [1056] </a:t>
            </a:r>
            <a:r>
              <a:rPr lang="en-GB" sz="1200" b="0" i="0" u="none" strike="noStrike" kern="1200" cap="none" baseline="0" dirty="0" err="1">
                <a:solidFill>
                  <a:schemeClr val="tx1"/>
                </a:solidFill>
                <a:effectLst/>
                <a:latin typeface="+mn-lt"/>
                <a:ea typeface="Calibri"/>
                <a:cs typeface="Calibri"/>
                <a:sym typeface="Calibri"/>
              </a:rPr>
              <a:t>warten</a:t>
            </a:r>
            <a:r>
              <a:rPr lang="en-GB" sz="1200" b="0" i="0" u="none" strike="noStrike" kern="1200" cap="none" baseline="0" dirty="0">
                <a:solidFill>
                  <a:schemeClr val="tx1"/>
                </a:solidFill>
                <a:effectLst/>
                <a:latin typeface="+mn-lt"/>
                <a:ea typeface="Calibri"/>
                <a:cs typeface="Calibri"/>
                <a:sym typeface="Calibri"/>
              </a:rPr>
              <a:t> [364] </a:t>
            </a:r>
            <a:r>
              <a:rPr lang="en-GB" sz="1200" b="0" i="0" u="none" strike="noStrike" kern="1200" cap="none" baseline="0" dirty="0" err="1">
                <a:solidFill>
                  <a:schemeClr val="tx1"/>
                </a:solidFill>
                <a:effectLst/>
                <a:latin typeface="+mn-lt"/>
                <a:ea typeface="Calibri"/>
                <a:cs typeface="Calibri"/>
                <a:sym typeface="Calibri"/>
              </a:rPr>
              <a:t>mancher</a:t>
            </a:r>
            <a:r>
              <a:rPr lang="en-GB" sz="1200" b="0" i="0" u="none" strike="noStrike" kern="1200" cap="none" baseline="0" dirty="0">
                <a:solidFill>
                  <a:schemeClr val="tx1"/>
                </a:solidFill>
                <a:effectLst/>
                <a:latin typeface="+mn-lt"/>
                <a:ea typeface="Calibri"/>
                <a:cs typeface="Calibri"/>
                <a:sym typeface="Calibri"/>
              </a:rPr>
              <a:t>, manche, manches [433] Arm [527] Blatt [1270] König [1087] Sohn [596] </a:t>
            </a:r>
            <a:r>
              <a:rPr lang="en-GB" sz="1200" b="0" i="0" u="none" strike="noStrike" kern="1200" cap="none" baseline="0" dirty="0" err="1">
                <a:solidFill>
                  <a:schemeClr val="tx1"/>
                </a:solidFill>
                <a:effectLst/>
                <a:latin typeface="+mn-lt"/>
                <a:ea typeface="Calibri"/>
                <a:cs typeface="Calibri"/>
                <a:sym typeface="Calibri"/>
              </a:rPr>
              <a:t>Tochter</a:t>
            </a:r>
            <a:r>
              <a:rPr lang="en-GB" sz="1200" b="0" i="0" u="none" strike="noStrike" kern="1200" cap="none" baseline="0" dirty="0">
                <a:solidFill>
                  <a:schemeClr val="tx1"/>
                </a:solidFill>
                <a:effectLst/>
                <a:latin typeface="+mn-lt"/>
                <a:ea typeface="Calibri"/>
                <a:cs typeface="Calibri"/>
                <a:sym typeface="Calibri"/>
              </a:rPr>
              <a:t> [694] </a:t>
            </a:r>
            <a:r>
              <a:rPr lang="en-GB" sz="1200" b="0" i="0" u="none" strike="noStrike" kern="1200" cap="none" baseline="0" dirty="0" err="1">
                <a:solidFill>
                  <a:schemeClr val="tx1"/>
                </a:solidFill>
                <a:effectLst/>
                <a:latin typeface="+mn-lt"/>
                <a:ea typeface="Calibri"/>
                <a:cs typeface="Calibri"/>
                <a:sym typeface="Calibri"/>
              </a:rPr>
              <a:t>lieb</a:t>
            </a:r>
            <a:r>
              <a:rPr lang="en-GB" sz="1200" b="0" i="0" u="none" strike="noStrike" kern="1200" cap="none" baseline="0" dirty="0">
                <a:solidFill>
                  <a:schemeClr val="tx1"/>
                </a:solidFill>
                <a:effectLst/>
                <a:latin typeface="+mn-lt"/>
                <a:ea typeface="Calibri"/>
                <a:cs typeface="Calibri"/>
                <a:sym typeface="Calibri"/>
              </a:rPr>
              <a:t> [897] tot [513] warm [1281] </a:t>
            </a:r>
            <a:r>
              <a:rPr lang="en-GB" sz="1200" b="0" i="0" u="none" strike="noStrike" kern="1200" cap="none" baseline="0" dirty="0" err="1">
                <a:solidFill>
                  <a:schemeClr val="tx1"/>
                </a:solidFill>
                <a:effectLst/>
                <a:latin typeface="+mn-lt"/>
                <a:ea typeface="Calibri"/>
                <a:cs typeface="Calibri"/>
                <a:sym typeface="Calibri"/>
              </a:rPr>
              <a:t>wohl</a:t>
            </a:r>
            <a:r>
              <a:rPr lang="en-GB" sz="1200" b="0" i="0" u="none" strike="noStrike" kern="1200" cap="none" baseline="0" dirty="0">
                <a:solidFill>
                  <a:schemeClr val="tx1"/>
                </a:solidFill>
                <a:effectLst/>
                <a:latin typeface="+mn-lt"/>
                <a:ea typeface="Calibri"/>
                <a:cs typeface="Calibri"/>
                <a:sym typeface="Calibri"/>
              </a:rPr>
              <a:t> [261] gar [165]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revisited</a:t>
            </a:r>
            <a:r>
              <a:rPr lang="en-GB" sz="1200" b="1" i="0" u="none" strike="noStrike" kern="1200" cap="none" dirty="0">
                <a:solidFill>
                  <a:schemeClr val="tx1"/>
                </a:solidFill>
                <a:effectLst/>
                <a:latin typeface="+mn-lt"/>
                <a:ea typeface="Calibri"/>
                <a:cs typeface="Calibri"/>
                <a:sym typeface="Calibri"/>
              </a:rPr>
              <a:t> this week (1 is the most common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3.1.5</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beschreiben</a:t>
            </a:r>
            <a:r>
              <a:rPr lang="en-GB" sz="1200" b="0" i="0" u="none" strike="noStrike" kern="1200" cap="none" dirty="0">
                <a:solidFill>
                  <a:schemeClr val="tx1"/>
                </a:solidFill>
                <a:effectLst/>
                <a:latin typeface="+mn-lt"/>
                <a:ea typeface="Calibri"/>
                <a:cs typeface="Calibri"/>
                <a:sym typeface="Calibri"/>
              </a:rPr>
              <a:t> [435] </a:t>
            </a:r>
            <a:r>
              <a:rPr lang="en-GB" sz="1200" b="0" i="0" u="none" strike="noStrike" kern="1200" cap="none" dirty="0" err="1">
                <a:solidFill>
                  <a:schemeClr val="tx1"/>
                </a:solidFill>
                <a:effectLst/>
                <a:latin typeface="+mn-lt"/>
                <a:ea typeface="Calibri"/>
                <a:cs typeface="Calibri"/>
                <a:sym typeface="Calibri"/>
              </a:rPr>
              <a:t>Beruf</a:t>
            </a:r>
            <a:r>
              <a:rPr lang="en-GB" sz="1200" b="0" i="0" u="none" strike="noStrike" kern="1200" cap="none" dirty="0">
                <a:solidFill>
                  <a:schemeClr val="tx1"/>
                </a:solidFill>
                <a:effectLst/>
                <a:latin typeface="+mn-lt"/>
                <a:ea typeface="Calibri"/>
                <a:cs typeface="Calibri"/>
                <a:sym typeface="Calibri"/>
              </a:rPr>
              <a:t> [1036] Dame [702] </a:t>
            </a:r>
            <a:r>
              <a:rPr lang="en-GB" sz="1200" b="0" i="0" u="none" strike="noStrike" kern="1200" cap="none" dirty="0" err="1">
                <a:solidFill>
                  <a:schemeClr val="tx1"/>
                </a:solidFill>
                <a:effectLst/>
                <a:latin typeface="+mn-lt"/>
                <a:ea typeface="Calibri"/>
                <a:cs typeface="Calibri"/>
                <a:sym typeface="Calibri"/>
              </a:rPr>
              <a:t>Foto</a:t>
            </a:r>
            <a:r>
              <a:rPr lang="en-GB" sz="1200" b="0" i="0" u="none" strike="noStrike" kern="1200" cap="none" dirty="0">
                <a:solidFill>
                  <a:schemeClr val="tx1"/>
                </a:solidFill>
                <a:effectLst/>
                <a:latin typeface="+mn-lt"/>
                <a:ea typeface="Calibri"/>
                <a:cs typeface="Calibri"/>
                <a:sym typeface="Calibri"/>
              </a:rPr>
              <a:t> [633] </a:t>
            </a:r>
            <a:r>
              <a:rPr lang="en-GB" sz="1200" b="0" i="0" u="none" strike="noStrike" kern="1200" cap="none" dirty="0" err="1">
                <a:solidFill>
                  <a:schemeClr val="tx1"/>
                </a:solidFill>
                <a:effectLst/>
                <a:latin typeface="+mn-lt"/>
                <a:ea typeface="Calibri"/>
                <a:cs typeface="Calibri"/>
                <a:sym typeface="Calibri"/>
              </a:rPr>
              <a:t>Raum</a:t>
            </a:r>
            <a:r>
              <a:rPr lang="en-GB" sz="1200" b="0" i="0" u="none" strike="noStrike" kern="1200" cap="none" dirty="0">
                <a:solidFill>
                  <a:schemeClr val="tx1"/>
                </a:solidFill>
                <a:effectLst/>
                <a:latin typeface="+mn-lt"/>
                <a:ea typeface="Calibri"/>
                <a:cs typeface="Calibri"/>
                <a:sym typeface="Calibri"/>
              </a:rPr>
              <a:t> [403] </a:t>
            </a:r>
            <a:r>
              <a:rPr lang="en-GB" sz="1200" b="0" i="0" u="none" strike="noStrike" kern="1200" cap="none" dirty="0" err="1">
                <a:solidFill>
                  <a:schemeClr val="tx1"/>
                </a:solidFill>
                <a:effectLst/>
                <a:latin typeface="+mn-lt"/>
                <a:ea typeface="Calibri"/>
                <a:cs typeface="Calibri"/>
                <a:sym typeface="Calibri"/>
              </a:rPr>
              <a:t>Sachen</a:t>
            </a:r>
            <a:r>
              <a:rPr lang="en-GB" sz="1200" b="0" i="0" u="none" strike="noStrike" kern="1200" cap="none" dirty="0">
                <a:solidFill>
                  <a:schemeClr val="tx1"/>
                </a:solidFill>
                <a:effectLst/>
                <a:latin typeface="+mn-lt"/>
                <a:ea typeface="Calibri"/>
                <a:cs typeface="Calibri"/>
                <a:sym typeface="Calibri"/>
              </a:rPr>
              <a:t> [318] Stoff [702] bester </a:t>
            </a:r>
            <a:r>
              <a:rPr lang="en-GB" sz="1200" b="0" i="0" u="none" strike="noStrike" kern="1200" cap="none" dirty="0" err="1">
                <a:solidFill>
                  <a:schemeClr val="tx1"/>
                </a:solidFill>
                <a:effectLst/>
                <a:latin typeface="+mn-lt"/>
                <a:ea typeface="Calibri"/>
                <a:cs typeface="Calibri"/>
                <a:sym typeface="Calibri"/>
              </a:rPr>
              <a:t>beste</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bestes</a:t>
            </a:r>
            <a:r>
              <a:rPr lang="en-GB" sz="1200" b="0" i="0" u="none" strike="noStrike" kern="1200" cap="none" dirty="0">
                <a:solidFill>
                  <a:schemeClr val="tx1"/>
                </a:solidFill>
                <a:effectLst/>
                <a:latin typeface="+mn-lt"/>
                <a:ea typeface="Calibri"/>
                <a:cs typeface="Calibri"/>
                <a:sym typeface="Calibri"/>
              </a:rPr>
              <a:t> [314] </a:t>
            </a:r>
            <a:r>
              <a:rPr lang="en-GB" sz="1200" b="0" i="0" u="none" strike="noStrike" kern="1200" cap="none" dirty="0" err="1">
                <a:solidFill>
                  <a:schemeClr val="tx1"/>
                </a:solidFill>
                <a:effectLst/>
                <a:latin typeface="+mn-lt"/>
                <a:ea typeface="Calibri"/>
                <a:cs typeface="Calibri"/>
                <a:sym typeface="Calibri"/>
              </a:rPr>
              <a:t>weiß</a:t>
            </a:r>
            <a:r>
              <a:rPr lang="en-GB" sz="1200" b="0" i="0" u="none" strike="noStrike" kern="1200" cap="none" dirty="0">
                <a:solidFill>
                  <a:schemeClr val="tx1"/>
                </a:solidFill>
                <a:effectLst/>
                <a:latin typeface="+mn-lt"/>
                <a:ea typeface="Calibri"/>
                <a:cs typeface="Calibri"/>
                <a:sym typeface="Calibri"/>
              </a:rPr>
              <a:t> [472]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2.2.3 </a:t>
            </a:r>
            <a:r>
              <a:rPr lang="en-GB" sz="1200" b="0" i="0" u="none" strike="noStrike" kern="1200" cap="none" baseline="0" dirty="0">
                <a:solidFill>
                  <a:schemeClr val="tx1"/>
                </a:solidFill>
                <a:effectLst/>
                <a:latin typeface="+mn-lt"/>
                <a:ea typeface="Calibri"/>
                <a:cs typeface="Calibri"/>
                <a:sym typeface="Calibri"/>
              </a:rPr>
              <a:t>- was </a:t>
            </a:r>
            <a:r>
              <a:rPr lang="en-GB" sz="1200" b="0" i="0" u="none" strike="noStrike" kern="1200" cap="none" baseline="0" dirty="0" err="1">
                <a:solidFill>
                  <a:schemeClr val="tx1"/>
                </a:solidFill>
                <a:effectLst/>
                <a:latin typeface="+mn-lt"/>
                <a:ea typeface="Calibri"/>
                <a:cs typeface="Calibri"/>
                <a:sym typeface="Calibri"/>
              </a:rPr>
              <a:t>für</a:t>
            </a:r>
            <a:r>
              <a:rPr lang="en-GB" sz="1200" b="0" i="0" u="none" strike="noStrike" kern="1200" cap="none" baseline="0" dirty="0">
                <a:solidFill>
                  <a:schemeClr val="tx1"/>
                </a:solidFill>
                <a:effectLst/>
                <a:latin typeface="+mn-lt"/>
                <a:ea typeface="Calibri"/>
                <a:cs typeface="Calibri"/>
                <a:sym typeface="Calibri"/>
              </a:rPr>
              <a:t> [38/17] Art [260] Bild [253] </a:t>
            </a:r>
            <a:r>
              <a:rPr lang="en-GB" sz="1200" b="0" i="0" u="none" strike="noStrike" kern="1200" cap="none" baseline="0" dirty="0" err="1">
                <a:solidFill>
                  <a:schemeClr val="tx1"/>
                </a:solidFill>
                <a:effectLst/>
                <a:latin typeface="+mn-lt"/>
                <a:ea typeface="Calibri"/>
                <a:cs typeface="Calibri"/>
                <a:sym typeface="Calibri"/>
              </a:rPr>
              <a:t>Musik</a:t>
            </a:r>
            <a:r>
              <a:rPr lang="en-GB" sz="1200" b="0" i="0" u="none" strike="noStrike" kern="1200" cap="none" baseline="0" dirty="0">
                <a:solidFill>
                  <a:schemeClr val="tx1"/>
                </a:solidFill>
                <a:effectLst/>
                <a:latin typeface="+mn-lt"/>
                <a:ea typeface="Calibri"/>
                <a:cs typeface="Calibri"/>
                <a:sym typeface="Calibri"/>
              </a:rPr>
              <a:t> [509] </a:t>
            </a:r>
            <a:r>
              <a:rPr lang="en-GB" sz="1200" b="0" i="0" u="none" strike="noStrike" kern="1200" cap="none" baseline="0" dirty="0" err="1">
                <a:solidFill>
                  <a:schemeClr val="tx1"/>
                </a:solidFill>
                <a:effectLst/>
                <a:latin typeface="+mn-lt"/>
                <a:ea typeface="Calibri"/>
                <a:cs typeface="Calibri"/>
                <a:sym typeface="Calibri"/>
              </a:rPr>
              <a:t>Stimme</a:t>
            </a:r>
            <a:r>
              <a:rPr lang="en-GB" sz="1200" b="0" i="0" u="none" strike="noStrike" kern="1200" cap="none" baseline="0" dirty="0">
                <a:solidFill>
                  <a:schemeClr val="tx1"/>
                </a:solidFill>
                <a:effectLst/>
                <a:latin typeface="+mn-lt"/>
                <a:ea typeface="Calibri"/>
                <a:cs typeface="Calibri"/>
                <a:sym typeface="Calibri"/>
              </a:rPr>
              <a:t> [399] modern [747] </a:t>
            </a:r>
            <a:r>
              <a:rPr lang="en-GB" sz="1200" b="0" i="0" u="none" strike="noStrike" kern="1200" cap="none" baseline="0" dirty="0" err="1">
                <a:solidFill>
                  <a:schemeClr val="tx1"/>
                </a:solidFill>
                <a:effectLst/>
                <a:latin typeface="+mn-lt"/>
                <a:ea typeface="Calibri"/>
                <a:cs typeface="Calibri"/>
                <a:sym typeface="Calibri"/>
              </a:rPr>
              <a:t>traditionell</a:t>
            </a:r>
            <a:r>
              <a:rPr lang="en-GB" sz="1200" b="0" i="0" u="none" strike="noStrike" kern="1200" cap="none" baseline="0" dirty="0">
                <a:solidFill>
                  <a:schemeClr val="tx1"/>
                </a:solidFill>
                <a:effectLst/>
                <a:latin typeface="+mn-lt"/>
                <a:ea typeface="Calibri"/>
                <a:cs typeface="Calibri"/>
                <a:sym typeface="Calibri"/>
              </a:rPr>
              <a:t> [1555] </a:t>
            </a:r>
            <a:r>
              <a:rPr lang="en-GB" sz="1200" b="0" i="0" u="none" strike="noStrike" kern="1200" cap="none" baseline="0" dirty="0" err="1">
                <a:solidFill>
                  <a:schemeClr val="tx1"/>
                </a:solidFill>
                <a:effectLst/>
                <a:latin typeface="+mn-lt"/>
                <a:ea typeface="Calibri"/>
                <a:cs typeface="Calibri"/>
                <a:sym typeface="Calibri"/>
              </a:rPr>
              <a:t>besonders</a:t>
            </a:r>
            <a:r>
              <a:rPr lang="en-GB" sz="1200" b="0" i="0" u="none" strike="noStrike" kern="1200" cap="none" baseline="0" dirty="0">
                <a:solidFill>
                  <a:schemeClr val="tx1"/>
                </a:solidFill>
                <a:effectLst/>
                <a:latin typeface="+mn-lt"/>
                <a:ea typeface="Calibri"/>
                <a:cs typeface="Calibri"/>
                <a:sym typeface="Calibri"/>
              </a:rPr>
              <a:t> [270] </a:t>
            </a:r>
            <a:r>
              <a:rPr lang="en-GB" sz="1200" b="0" i="0" u="none" strike="noStrike" kern="1200" cap="none" baseline="0" dirty="0" err="1">
                <a:solidFill>
                  <a:schemeClr val="tx1"/>
                </a:solidFill>
                <a:effectLst/>
                <a:latin typeface="+mn-lt"/>
                <a:ea typeface="Calibri"/>
                <a:cs typeface="Calibri"/>
                <a:sym typeface="Calibri"/>
              </a:rPr>
              <a:t>lieber</a:t>
            </a:r>
            <a:r>
              <a:rPr lang="en-GB" sz="1200" b="0" i="0" u="none" strike="noStrike" kern="1200" cap="none" baseline="0" dirty="0">
                <a:solidFill>
                  <a:schemeClr val="tx1"/>
                </a:solidFill>
                <a:effectLst/>
                <a:latin typeface="+mn-lt"/>
                <a:ea typeface="Calibri"/>
                <a:cs typeface="Calibri"/>
                <a:sym typeface="Calibri"/>
              </a:rPr>
              <a:t> [459]  </a:t>
            </a:r>
            <a:r>
              <a:rPr lang="en-GB" sz="1200" b="0" i="0" u="none" strike="noStrike" kern="1200" cap="none" baseline="0" dirty="0" err="1">
                <a:solidFill>
                  <a:schemeClr val="tx1"/>
                </a:solidFill>
                <a:effectLst/>
                <a:latin typeface="+mn-lt"/>
                <a:ea typeface="Calibri"/>
                <a:cs typeface="Calibri"/>
                <a:sym typeface="Calibri"/>
              </a:rPr>
              <a:t>statt</a:t>
            </a:r>
            <a:r>
              <a:rPr lang="en-GB" sz="1200" b="0" i="0" u="none" strike="noStrike" kern="1200" cap="none" baseline="0" dirty="0">
                <a:solidFill>
                  <a:schemeClr val="tx1"/>
                </a:solidFill>
                <a:effectLst/>
                <a:latin typeface="+mn-lt"/>
                <a:ea typeface="Calibri"/>
                <a:cs typeface="Calibri"/>
                <a:sym typeface="Calibri"/>
              </a:rPr>
              <a:t> [680] </a:t>
            </a:r>
            <a:endParaRPr lang="en-GB" dirty="0"/>
          </a:p>
          <a:p>
            <a:pPr marL="0" lvl="0" indent="0" algn="l" rtl="0">
              <a:lnSpc>
                <a:spcPct val="100000"/>
              </a:lnSpc>
              <a:spcBef>
                <a:spcPts val="0"/>
              </a:spcBef>
              <a:spcAft>
                <a:spcPts val="0"/>
              </a:spcAft>
              <a:buSzPts val="1400"/>
              <a:buNone/>
            </a:pPr>
            <a:endParaRPr lang="en-GB" dirty="0"/>
          </a:p>
          <a:p>
            <a:endParaRPr lang="en-GB" dirty="0"/>
          </a:p>
          <a:p>
            <a:r>
              <a:rPr lang="en-GB" dirty="0"/>
              <a:t>Other vocabulary &lt;2000: Gestalt [1717] </a:t>
            </a:r>
            <a:r>
              <a:rPr lang="en-GB" dirty="0" err="1"/>
              <a:t>Gewalt</a:t>
            </a:r>
            <a:r>
              <a:rPr lang="en-GB" dirty="0"/>
              <a:t> [1361] Hof [1432] bunt [1817] </a:t>
            </a:r>
            <a:r>
              <a:rPr lang="en-GB" dirty="0" err="1"/>
              <a:t>fein</a:t>
            </a:r>
            <a:r>
              <a:rPr lang="en-GB" dirty="0"/>
              <a:t> [1676] </a:t>
            </a:r>
            <a:r>
              <a:rPr lang="en-GB" dirty="0" err="1"/>
              <a:t>grau</a:t>
            </a:r>
            <a:r>
              <a:rPr lang="en-GB" dirty="0"/>
              <a:t> [1560] </a:t>
            </a:r>
            <a:r>
              <a:rPr lang="en-GB" dirty="0" err="1"/>
              <a:t>leise</a:t>
            </a:r>
            <a:r>
              <a:rPr lang="en-GB" dirty="0"/>
              <a:t> [1166]</a:t>
            </a:r>
          </a:p>
          <a:p>
            <a:r>
              <a:rPr lang="en-GB" dirty="0"/>
              <a:t>Other vocabulary (gloss): &gt;2000: </a:t>
            </a:r>
            <a:r>
              <a:rPr lang="en-GB" dirty="0" err="1"/>
              <a:t>bergen</a:t>
            </a:r>
            <a:r>
              <a:rPr lang="en-GB" dirty="0"/>
              <a:t> [3532] </a:t>
            </a:r>
            <a:r>
              <a:rPr lang="en-GB" dirty="0" err="1"/>
              <a:t>reizen</a:t>
            </a:r>
            <a:r>
              <a:rPr lang="en-GB" dirty="0"/>
              <a:t> [3749] </a:t>
            </a:r>
            <a:r>
              <a:rPr lang="en-GB" dirty="0" err="1"/>
              <a:t>säuseln</a:t>
            </a:r>
            <a:r>
              <a:rPr lang="en-GB" dirty="0"/>
              <a:t> [&gt;5009] Blume [2463] </a:t>
            </a:r>
            <a:r>
              <a:rPr lang="en-GB" dirty="0" err="1"/>
              <a:t>Gewand</a:t>
            </a:r>
            <a:r>
              <a:rPr lang="en-GB" dirty="0"/>
              <a:t> [&gt;5009] </a:t>
            </a:r>
            <a:r>
              <a:rPr lang="en-GB" dirty="0" err="1"/>
              <a:t>Knabe</a:t>
            </a:r>
            <a:r>
              <a:rPr lang="en-GB" dirty="0"/>
              <a:t> [&gt;5009] </a:t>
            </a:r>
            <a:r>
              <a:rPr lang="en-GB" dirty="0" err="1"/>
              <a:t>Kron</a:t>
            </a:r>
            <a:r>
              <a:rPr lang="en-GB" dirty="0"/>
              <a:t>(e) [3744] </a:t>
            </a:r>
            <a:r>
              <a:rPr lang="en-GB" dirty="0" err="1"/>
              <a:t>Mühe</a:t>
            </a:r>
            <a:r>
              <a:rPr lang="en-GB" dirty="0"/>
              <a:t> [2106] </a:t>
            </a:r>
            <a:r>
              <a:rPr lang="en-GB" dirty="0" err="1"/>
              <a:t>Nebel</a:t>
            </a:r>
            <a:r>
              <a:rPr lang="en-GB" dirty="0"/>
              <a:t> [3533] Not [2495] </a:t>
            </a:r>
            <a:r>
              <a:rPr lang="en-GB" dirty="0" err="1"/>
              <a:t>Schweif</a:t>
            </a:r>
            <a:r>
              <a:rPr lang="en-GB" dirty="0"/>
              <a:t> [&gt;5009] </a:t>
            </a:r>
            <a:r>
              <a:rPr lang="en-GB" dirty="0" err="1"/>
              <a:t>Weide</a:t>
            </a:r>
            <a:r>
              <a:rPr lang="en-GB" dirty="0"/>
              <a:t> [&gt;5009] bang [&gt;5009] </a:t>
            </a:r>
            <a:r>
              <a:rPr lang="en-GB" dirty="0" err="1"/>
              <a:t>dürr</a:t>
            </a:r>
            <a:r>
              <a:rPr lang="en-GB" dirty="0"/>
              <a:t> [&gt;5009] </a:t>
            </a:r>
            <a:r>
              <a:rPr lang="en-GB" dirty="0" err="1"/>
              <a:t>düster</a:t>
            </a:r>
            <a:r>
              <a:rPr lang="en-GB" dirty="0"/>
              <a:t> [3508] </a:t>
            </a:r>
            <a:r>
              <a:rPr lang="en-GB" dirty="0" err="1"/>
              <a:t>geschwind</a:t>
            </a:r>
            <a:r>
              <a:rPr lang="en-GB" dirty="0"/>
              <a:t> &gt;5009] </a:t>
            </a:r>
            <a:r>
              <a:rPr lang="en-GB" dirty="0" err="1"/>
              <a:t>gülden</a:t>
            </a:r>
            <a:r>
              <a:rPr lang="en-GB" dirty="0"/>
              <a:t> [&gt;5009]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smtClean="0"/>
              <a:t>Source:  Jones, R.L. &amp; Tschirner, E. (2019). A frequency dictionary of German: core vocabulary for learners. Routledge</a:t>
            </a:r>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0070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r>
              <a:rPr lang="en-GB" dirty="0"/>
              <a:t/>
            </a:r>
            <a:br>
              <a:rPr lang="en-GB" dirty="0"/>
            </a:br>
            <a:r>
              <a:rPr lang="en-GB" b="1" dirty="0"/>
              <a:t/>
            </a:r>
            <a:br>
              <a:rPr lang="en-GB" b="1" dirty="0"/>
            </a:br>
            <a:r>
              <a:rPr lang="en-GB" b="1" dirty="0"/>
              <a:t>Aim</a:t>
            </a:r>
            <a:r>
              <a:rPr lang="en-GB" b="0" dirty="0"/>
              <a:t>: To practise the vocabulary in the revisited sets for this week. </a:t>
            </a:r>
            <a:br>
              <a:rPr lang="en-GB" b="0" dirty="0"/>
            </a:br>
            <a:r>
              <a:rPr lang="en-GB" b="1" i="0" dirty="0"/>
              <a:t>Note: </a:t>
            </a:r>
            <a:r>
              <a:rPr lang="en-GB" b="0" i="0" dirty="0"/>
              <a:t>S</a:t>
            </a:r>
            <a:r>
              <a:rPr lang="en-GB" b="0" dirty="0"/>
              <a:t>ome words are singular and some plural. Make sure the translations reflect this.</a:t>
            </a:r>
            <a:r>
              <a:rPr lang="en-GB" dirty="0"/>
              <a:t/>
            </a:r>
            <a:br>
              <a:rPr lang="en-GB" dirty="0"/>
            </a:br>
            <a:r>
              <a:rPr lang="en-GB" dirty="0"/>
              <a:t/>
            </a:r>
            <a:br>
              <a:rPr lang="en-GB" dirty="0"/>
            </a:br>
            <a:r>
              <a:rPr lang="en-GB" b="1" dirty="0"/>
              <a:t>Procedure:</a:t>
            </a:r>
            <a:r>
              <a:rPr lang="en-GB" dirty="0"/>
              <a:t/>
            </a:r>
            <a:br>
              <a:rPr lang="en-GB" dirty="0"/>
            </a:br>
            <a:r>
              <a:rPr lang="en-GB" dirty="0"/>
              <a:t>1. Click LOS! to start the timer.</a:t>
            </a:r>
          </a:p>
          <a:p>
            <a:r>
              <a:rPr lang="en-GB" dirty="0"/>
              <a:t>2. Students translate the words into English orally before the timer runs out.</a:t>
            </a:r>
          </a:p>
          <a:p>
            <a:r>
              <a:rPr lang="en-GB" dirty="0"/>
              <a:t>3. Click to animate a word to give an order in which to elicit choral answers. </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r>
              <a:rPr lang="en-GB" baseline="0" dirty="0"/>
              <a:t/>
            </a:r>
            <a:br>
              <a:rPr lang="en-GB" baseline="0" dirty="0"/>
            </a:br>
            <a:r>
              <a:rPr lang="en-GB" sz="1200" b="0" i="0" u="none" strike="noStrike" kern="1200" cap="none" baseline="0" dirty="0">
                <a:solidFill>
                  <a:schemeClr val="tx1"/>
                </a:solidFill>
                <a:effectLst/>
                <a:latin typeface="+mn-lt"/>
                <a:ea typeface="Calibri"/>
                <a:cs typeface="Calibri"/>
                <a:sym typeface="Calibri"/>
              </a:rPr>
              <a:t>Sohn [596] </a:t>
            </a:r>
            <a:r>
              <a:rPr lang="en-GB" sz="1200" b="0" i="0" u="none" strike="noStrike" kern="1200" cap="none" baseline="0" dirty="0" err="1">
                <a:solidFill>
                  <a:schemeClr val="tx1"/>
                </a:solidFill>
                <a:effectLst/>
                <a:latin typeface="+mn-lt"/>
                <a:ea typeface="Calibri"/>
                <a:cs typeface="Calibri"/>
                <a:sym typeface="Calibri"/>
              </a:rPr>
              <a:t>Tochter</a:t>
            </a:r>
            <a:r>
              <a:rPr lang="en-GB" sz="1200" b="0" i="0" u="none" strike="noStrike" kern="1200" cap="none" baseline="0" dirty="0">
                <a:solidFill>
                  <a:schemeClr val="tx1"/>
                </a:solidFill>
                <a:effectLst/>
                <a:latin typeface="+mn-lt"/>
                <a:ea typeface="Calibri"/>
                <a:cs typeface="Calibri"/>
                <a:sym typeface="Calibri"/>
              </a:rPr>
              <a:t> [694]</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Beruf</a:t>
            </a:r>
            <a:r>
              <a:rPr lang="en-GB" sz="1200" b="0" i="0" u="none" strike="noStrike" kern="1200" cap="none" dirty="0">
                <a:solidFill>
                  <a:schemeClr val="tx1"/>
                </a:solidFill>
                <a:effectLst/>
                <a:latin typeface="+mn-lt"/>
                <a:ea typeface="Calibri"/>
                <a:cs typeface="Calibri"/>
                <a:sym typeface="Calibri"/>
              </a:rPr>
              <a:t> [1036] Dame [702] </a:t>
            </a:r>
            <a:r>
              <a:rPr lang="en-GB" sz="1200" b="0" i="0" u="none" strike="noStrike" kern="1200" cap="none" dirty="0" err="1">
                <a:solidFill>
                  <a:schemeClr val="tx1"/>
                </a:solidFill>
                <a:effectLst/>
                <a:latin typeface="+mn-lt"/>
                <a:ea typeface="Calibri"/>
                <a:cs typeface="Calibri"/>
                <a:sym typeface="Calibri"/>
              </a:rPr>
              <a:t>Foto</a:t>
            </a:r>
            <a:r>
              <a:rPr lang="en-GB" sz="1200" b="0" i="0" u="none" strike="noStrike" kern="1200" cap="none" dirty="0">
                <a:solidFill>
                  <a:schemeClr val="tx1"/>
                </a:solidFill>
                <a:effectLst/>
                <a:latin typeface="+mn-lt"/>
                <a:ea typeface="Calibri"/>
                <a:cs typeface="Calibri"/>
                <a:sym typeface="Calibri"/>
              </a:rPr>
              <a:t> [633] </a:t>
            </a:r>
            <a:r>
              <a:rPr lang="en-GB" sz="1200" b="0" i="0" u="none" strike="noStrike" kern="1200" cap="none" dirty="0" err="1">
                <a:solidFill>
                  <a:schemeClr val="tx1"/>
                </a:solidFill>
                <a:effectLst/>
                <a:latin typeface="+mn-lt"/>
                <a:ea typeface="Calibri"/>
                <a:cs typeface="Calibri"/>
                <a:sym typeface="Calibri"/>
              </a:rPr>
              <a:t>Raum</a:t>
            </a:r>
            <a:r>
              <a:rPr lang="en-GB" sz="1200" b="0" i="0" u="none" strike="noStrike" kern="1200" cap="none" dirty="0">
                <a:solidFill>
                  <a:schemeClr val="tx1"/>
                </a:solidFill>
                <a:effectLst/>
                <a:latin typeface="+mn-lt"/>
                <a:ea typeface="Calibri"/>
                <a:cs typeface="Calibri"/>
                <a:sym typeface="Calibri"/>
              </a:rPr>
              <a:t> [403] </a:t>
            </a:r>
            <a:r>
              <a:rPr lang="en-GB" sz="1200" b="0" i="0" u="none" strike="noStrike" kern="1200" cap="none" dirty="0" err="1">
                <a:solidFill>
                  <a:schemeClr val="tx1"/>
                </a:solidFill>
                <a:effectLst/>
                <a:latin typeface="+mn-lt"/>
                <a:ea typeface="Calibri"/>
                <a:cs typeface="Calibri"/>
                <a:sym typeface="Calibri"/>
              </a:rPr>
              <a:t>Sachen</a:t>
            </a:r>
            <a:r>
              <a:rPr lang="en-GB" sz="1200" b="0" i="0" u="none" strike="noStrike" kern="1200" cap="none" dirty="0">
                <a:solidFill>
                  <a:schemeClr val="tx1"/>
                </a:solidFill>
                <a:effectLst/>
                <a:latin typeface="+mn-lt"/>
                <a:ea typeface="Calibri"/>
                <a:cs typeface="Calibri"/>
                <a:sym typeface="Calibri"/>
              </a:rPr>
              <a:t> [318] Stoff [702]</a:t>
            </a:r>
            <a:r>
              <a:rPr lang="en-GB" sz="1200" b="0" i="0" u="none" strike="noStrike" kern="1200" cap="none" baseline="0" dirty="0">
                <a:solidFill>
                  <a:schemeClr val="tx1"/>
                </a:solidFill>
                <a:effectLst/>
                <a:latin typeface="+mn-lt"/>
                <a:ea typeface="Calibri"/>
                <a:cs typeface="Calibri"/>
                <a:sym typeface="Calibri"/>
              </a:rPr>
              <a:t> Art [260] Bild [253] </a:t>
            </a:r>
            <a:r>
              <a:rPr lang="en-GB" sz="1200" b="0" i="0" u="none" strike="noStrike" kern="1200" cap="none" baseline="0" dirty="0" err="1">
                <a:solidFill>
                  <a:schemeClr val="tx1"/>
                </a:solidFill>
                <a:effectLst/>
                <a:latin typeface="+mn-lt"/>
                <a:ea typeface="Calibri"/>
                <a:cs typeface="Calibri"/>
                <a:sym typeface="Calibri"/>
              </a:rPr>
              <a:t>Stimme</a:t>
            </a:r>
            <a:r>
              <a:rPr lang="en-GB" sz="1200" b="0" i="0" u="none" strike="noStrike" kern="1200" cap="none" baseline="0" dirty="0">
                <a:solidFill>
                  <a:schemeClr val="tx1"/>
                </a:solidFill>
                <a:effectLst/>
                <a:latin typeface="+mn-lt"/>
                <a:ea typeface="Calibri"/>
                <a:cs typeface="Calibri"/>
                <a:sym typeface="Calibri"/>
              </a:rPr>
              <a:t> [399]</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i="1" dirty="0"/>
              <a:t>Source:  Jones, R.L. &amp; </a:t>
            </a:r>
            <a:r>
              <a:rPr lang="en-GB" i="1" dirty="0" err="1"/>
              <a:t>Tschirner</a:t>
            </a:r>
            <a:r>
              <a:rPr lang="en-GB" i="1" dirty="0"/>
              <a:t>, E</a:t>
            </a:r>
            <a:r>
              <a:rPr lang="en-GB" i="1"/>
              <a:t>. </a:t>
            </a:r>
            <a:r>
              <a:rPr lang="en-GB" i="1" smtClean="0"/>
              <a:t>(2019). </a:t>
            </a:r>
            <a:r>
              <a:rPr lang="en-GB" i="1" dirty="0"/>
              <a:t>A frequency dictionary of German: core vocabulary for learners. Routledge</a:t>
            </a:r>
          </a:p>
          <a:p>
            <a:r>
              <a:rPr lang="en-GB" dirty="0"/>
              <a:t/>
            </a: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19</a:t>
            </a:fld>
            <a:endParaRPr lang="en-GB"/>
          </a:p>
        </p:txBody>
      </p:sp>
    </p:spTree>
    <p:extLst>
      <p:ext uri="{BB962C8B-B14F-4D97-AF65-F5344CB8AC3E}">
        <p14:creationId xmlns:p14="http://schemas.microsoft.com/office/powerpoint/2010/main" val="2593364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r>
              <a:rPr lang="en-GB" dirty="0"/>
              <a:t/>
            </a:r>
            <a:br>
              <a:rPr lang="en-GB" dirty="0"/>
            </a:br>
            <a:r>
              <a:rPr lang="en-GB" b="1" dirty="0"/>
              <a:t/>
            </a:r>
            <a:br>
              <a:rPr lang="en-GB" b="1" dirty="0"/>
            </a:br>
            <a:r>
              <a:rPr lang="en-GB" b="1" dirty="0"/>
              <a:t>Aim: </a:t>
            </a:r>
            <a:r>
              <a:rPr lang="en-GB" b="0" dirty="0"/>
              <a:t>To practise the SSC [</a:t>
            </a:r>
            <a:r>
              <a:rPr lang="en-GB" b="0" dirty="0" err="1"/>
              <a:t>sch</a:t>
            </a:r>
            <a:r>
              <a:rPr lang="en-GB" b="0" dirty="0"/>
              <a:t>] and [</a:t>
            </a:r>
            <a:r>
              <a:rPr lang="en-GB" b="0" dirty="0" err="1"/>
              <a:t>ch</a:t>
            </a:r>
            <a:r>
              <a:rPr lang="en-GB" b="0" dirty="0"/>
              <a:t>] in a </a:t>
            </a:r>
            <a:r>
              <a:rPr lang="en-GB" b="0" dirty="0" err="1"/>
              <a:t>pairwork</a:t>
            </a:r>
            <a:r>
              <a:rPr lang="en-GB" b="0" dirty="0"/>
              <a:t> read aloud and listening task.</a:t>
            </a:r>
          </a:p>
          <a:p>
            <a:r>
              <a:rPr lang="en-GB" dirty="0"/>
              <a:t/>
            </a:r>
            <a:br>
              <a:rPr lang="en-GB" dirty="0"/>
            </a:br>
            <a:r>
              <a:rPr lang="en-GB" b="1" dirty="0"/>
              <a:t>Procedure:</a:t>
            </a:r>
            <a:r>
              <a:rPr lang="en-GB" dirty="0"/>
              <a:t/>
            </a:r>
            <a:br>
              <a:rPr lang="en-GB" dirty="0"/>
            </a:br>
            <a:r>
              <a:rPr lang="en-GB" dirty="0"/>
              <a:t>1. Students work in pairs. Student A picks five words from the board, jotting them down, without showing Student B. </a:t>
            </a:r>
          </a:p>
          <a:p>
            <a:r>
              <a:rPr lang="en-GB" dirty="0"/>
              <a:t>2. Student B has to name the correct five words, by saying each one until s/he has found all five.</a:t>
            </a:r>
          </a:p>
          <a:p>
            <a:r>
              <a:rPr lang="en-GB" dirty="0"/>
              <a:t>3. When all five words have been said students swap roles and repeat.</a:t>
            </a:r>
            <a:br>
              <a:rPr lang="en-GB" dirty="0"/>
            </a:br>
            <a:r>
              <a:rPr lang="en-GB" dirty="0"/>
              <a:t>4. Teachers can click on each word to check pronunciation with the class, as required.</a:t>
            </a:r>
          </a:p>
          <a:p>
            <a:endParaRPr lang="en-GB" dirty="0"/>
          </a:p>
          <a:p>
            <a:r>
              <a:rPr lang="en-GB" dirty="0"/>
              <a:t>Note: all words come from the Goethe poem that we are studying in this sequence.</a:t>
            </a:r>
            <a:br>
              <a:rPr lang="en-GB" dirty="0"/>
            </a:br>
            <a:r>
              <a:rPr lang="en-GB" dirty="0"/>
              <a:t/>
            </a:r>
            <a:br>
              <a:rPr lang="en-GB" dirty="0"/>
            </a:br>
            <a:r>
              <a:rPr lang="en-GB" b="1" baseline="0" dirty="0"/>
              <a:t>Word frequency of unknown and/or cognate words (1 is the most frequent word in German): </a:t>
            </a:r>
            <a:r>
              <a:rPr lang="en-GB" baseline="0" dirty="0"/>
              <a:t/>
            </a:r>
            <a:br>
              <a:rPr lang="en-GB" baseline="0" dirty="0"/>
            </a:br>
            <a:r>
              <a:rPr lang="en-GB" dirty="0" err="1"/>
              <a:t>Schweif</a:t>
            </a:r>
            <a:r>
              <a:rPr lang="en-GB" dirty="0"/>
              <a:t> [&gt;5009] </a:t>
            </a:r>
            <a:r>
              <a:rPr lang="en-GB" dirty="0" err="1"/>
              <a:t>geschwind</a:t>
            </a:r>
            <a:r>
              <a:rPr lang="en-GB" dirty="0"/>
              <a:t> &gt;5009]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i="1" dirty="0"/>
              <a:t>Source:  Jones, R.L. &amp; </a:t>
            </a:r>
            <a:r>
              <a:rPr lang="en-GB" i="1" dirty="0" err="1"/>
              <a:t>Tschirner</a:t>
            </a:r>
            <a:r>
              <a:rPr lang="en-GB" i="1" dirty="0"/>
              <a:t>, E</a:t>
            </a:r>
            <a:r>
              <a:rPr lang="en-GB" i="1"/>
              <a:t>. </a:t>
            </a:r>
            <a:r>
              <a:rPr lang="en-GB" i="1" smtClean="0"/>
              <a:t>(2019). </a:t>
            </a:r>
            <a:r>
              <a:rPr lang="en-GB" i="1" dirty="0"/>
              <a:t>A frequency dictionary of German: core vocabulary for learners. Routledge</a:t>
            </a:r>
          </a:p>
          <a:p>
            <a:endParaRPr lang="en-GB" dirty="0"/>
          </a:p>
          <a:p>
            <a:r>
              <a:rPr lang="en-GB" dirty="0"/>
              <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29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p>
          <a:p>
            <a:r>
              <a:rPr lang="en-GB" b="1" dirty="0"/>
              <a:t/>
            </a:r>
            <a:br>
              <a:rPr lang="en-GB" b="1" dirty="0"/>
            </a:br>
            <a:r>
              <a:rPr lang="en-GB" b="1" dirty="0"/>
              <a:t>Aim: </a:t>
            </a:r>
            <a:r>
              <a:rPr lang="en-GB" b="0" dirty="0"/>
              <a:t>To revisit singular and plural forms of nouns in oral production.</a:t>
            </a:r>
            <a:r>
              <a:rPr lang="en-GB" dirty="0"/>
              <a:t/>
            </a:r>
            <a:br>
              <a:rPr lang="en-GB" dirty="0"/>
            </a:br>
            <a:r>
              <a:rPr lang="en-GB" dirty="0"/>
              <a:t/>
            </a:r>
            <a:br>
              <a:rPr lang="en-GB" dirty="0"/>
            </a:br>
            <a:r>
              <a:rPr lang="en-GB" b="1" dirty="0"/>
              <a:t>Procedure:</a:t>
            </a:r>
            <a:r>
              <a:rPr lang="en-GB" dirty="0"/>
              <a:t/>
            </a:r>
            <a:br>
              <a:rPr lang="en-GB" dirty="0"/>
            </a:br>
            <a:r>
              <a:rPr lang="en-GB" dirty="0"/>
              <a:t>1. Click LOS! to start the timer.</a:t>
            </a:r>
          </a:p>
          <a:p>
            <a:r>
              <a:rPr lang="en-GB" dirty="0"/>
              <a:t>2. In pairs or individually (but simultaneously), students give the German plurals of singular words and singular of plural words before the timer runs out.</a:t>
            </a:r>
          </a:p>
          <a:p>
            <a:r>
              <a:rPr lang="en-GB" dirty="0"/>
              <a:t>3. On a click a word flashes to give an opportunity to elicit answers. Click again to reveal the answer.</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r>
              <a:rPr lang="en-GB" baseline="0" dirty="0"/>
              <a:t/>
            </a:r>
            <a:br>
              <a:rPr lang="en-GB" baseline="0" dirty="0"/>
            </a:br>
            <a:r>
              <a:rPr lang="en-GB" sz="1200" b="0" i="0" u="none" strike="noStrike" kern="1200" cap="none" baseline="0" dirty="0">
                <a:solidFill>
                  <a:schemeClr val="tx1"/>
                </a:solidFill>
                <a:effectLst/>
                <a:latin typeface="+mn-lt"/>
                <a:ea typeface="Calibri"/>
                <a:cs typeface="Calibri"/>
                <a:sym typeface="Calibri"/>
              </a:rPr>
              <a:t>Sohn [596] </a:t>
            </a:r>
            <a:r>
              <a:rPr lang="en-GB" sz="1200" b="0" i="0" u="none" strike="noStrike" kern="1200" cap="none" baseline="0" dirty="0" err="1">
                <a:solidFill>
                  <a:schemeClr val="tx1"/>
                </a:solidFill>
                <a:effectLst/>
                <a:latin typeface="+mn-lt"/>
                <a:ea typeface="Calibri"/>
                <a:cs typeface="Calibri"/>
                <a:sym typeface="Calibri"/>
              </a:rPr>
              <a:t>Tochter</a:t>
            </a:r>
            <a:r>
              <a:rPr lang="en-GB" sz="1200" b="0" i="0" u="none" strike="noStrike" kern="1200" cap="none" baseline="0" dirty="0">
                <a:solidFill>
                  <a:schemeClr val="tx1"/>
                </a:solidFill>
                <a:effectLst/>
                <a:latin typeface="+mn-lt"/>
                <a:ea typeface="Calibri"/>
                <a:cs typeface="Calibri"/>
                <a:sym typeface="Calibri"/>
              </a:rPr>
              <a:t> [694]</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Beruf</a:t>
            </a:r>
            <a:r>
              <a:rPr lang="en-GB" sz="1200" b="0" i="0" u="none" strike="noStrike" kern="1200" cap="none" dirty="0">
                <a:solidFill>
                  <a:schemeClr val="tx1"/>
                </a:solidFill>
                <a:effectLst/>
                <a:latin typeface="+mn-lt"/>
                <a:ea typeface="Calibri"/>
                <a:cs typeface="Calibri"/>
                <a:sym typeface="Calibri"/>
              </a:rPr>
              <a:t> [1036] Dame [702] </a:t>
            </a:r>
            <a:r>
              <a:rPr lang="en-GB" sz="1200" b="0" i="0" u="none" strike="noStrike" kern="1200" cap="none" dirty="0" err="1">
                <a:solidFill>
                  <a:schemeClr val="tx1"/>
                </a:solidFill>
                <a:effectLst/>
                <a:latin typeface="+mn-lt"/>
                <a:ea typeface="Calibri"/>
                <a:cs typeface="Calibri"/>
                <a:sym typeface="Calibri"/>
              </a:rPr>
              <a:t>Foto</a:t>
            </a:r>
            <a:r>
              <a:rPr lang="en-GB" sz="1200" b="0" i="0" u="none" strike="noStrike" kern="1200" cap="none" dirty="0">
                <a:solidFill>
                  <a:schemeClr val="tx1"/>
                </a:solidFill>
                <a:effectLst/>
                <a:latin typeface="+mn-lt"/>
                <a:ea typeface="Calibri"/>
                <a:cs typeface="Calibri"/>
                <a:sym typeface="Calibri"/>
              </a:rPr>
              <a:t> [633] </a:t>
            </a:r>
            <a:r>
              <a:rPr lang="en-GB" sz="1200" b="0" i="0" u="none" strike="noStrike" kern="1200" cap="none" dirty="0" err="1">
                <a:solidFill>
                  <a:schemeClr val="tx1"/>
                </a:solidFill>
                <a:effectLst/>
                <a:latin typeface="+mn-lt"/>
                <a:ea typeface="Calibri"/>
                <a:cs typeface="Calibri"/>
                <a:sym typeface="Calibri"/>
              </a:rPr>
              <a:t>Raum</a:t>
            </a:r>
            <a:r>
              <a:rPr lang="en-GB" sz="1200" b="0" i="0" u="none" strike="noStrike" kern="1200" cap="none" dirty="0">
                <a:solidFill>
                  <a:schemeClr val="tx1"/>
                </a:solidFill>
                <a:effectLst/>
                <a:latin typeface="+mn-lt"/>
                <a:ea typeface="Calibri"/>
                <a:cs typeface="Calibri"/>
                <a:sym typeface="Calibri"/>
              </a:rPr>
              <a:t> [403] </a:t>
            </a:r>
            <a:r>
              <a:rPr lang="en-GB" sz="1200" b="0" i="0" u="none" strike="noStrike" kern="1200" cap="none" dirty="0" err="1">
                <a:solidFill>
                  <a:schemeClr val="tx1"/>
                </a:solidFill>
                <a:effectLst/>
                <a:latin typeface="+mn-lt"/>
                <a:ea typeface="Calibri"/>
                <a:cs typeface="Calibri"/>
                <a:sym typeface="Calibri"/>
              </a:rPr>
              <a:t>Sachen</a:t>
            </a:r>
            <a:r>
              <a:rPr lang="en-GB" sz="1200" b="0" i="0" u="none" strike="noStrike" kern="1200" cap="none" dirty="0">
                <a:solidFill>
                  <a:schemeClr val="tx1"/>
                </a:solidFill>
                <a:effectLst/>
                <a:latin typeface="+mn-lt"/>
                <a:ea typeface="Calibri"/>
                <a:cs typeface="Calibri"/>
                <a:sym typeface="Calibri"/>
              </a:rPr>
              <a:t> [318] Stoff [702]</a:t>
            </a:r>
            <a:r>
              <a:rPr lang="en-GB" sz="1200" b="0" i="0" u="none" strike="noStrike" kern="1200" cap="none" baseline="0" dirty="0">
                <a:solidFill>
                  <a:schemeClr val="tx1"/>
                </a:solidFill>
                <a:effectLst/>
                <a:latin typeface="+mn-lt"/>
                <a:ea typeface="Calibri"/>
                <a:cs typeface="Calibri"/>
                <a:sym typeface="Calibri"/>
              </a:rPr>
              <a:t> Art [260] Bild [253] </a:t>
            </a:r>
            <a:r>
              <a:rPr lang="en-GB" sz="1200" b="0" i="0" u="none" strike="noStrike" kern="1200" cap="none" baseline="0" dirty="0" err="1">
                <a:solidFill>
                  <a:schemeClr val="tx1"/>
                </a:solidFill>
                <a:effectLst/>
                <a:latin typeface="+mn-lt"/>
                <a:ea typeface="Calibri"/>
                <a:cs typeface="Calibri"/>
                <a:sym typeface="Calibri"/>
              </a:rPr>
              <a:t>Stimme</a:t>
            </a:r>
            <a:r>
              <a:rPr lang="en-GB" sz="1200" b="0" i="0" u="none" strike="noStrike" kern="1200" cap="none" baseline="0" dirty="0">
                <a:solidFill>
                  <a:schemeClr val="tx1"/>
                </a:solidFill>
                <a:effectLst/>
                <a:latin typeface="+mn-lt"/>
                <a:ea typeface="Calibri"/>
                <a:cs typeface="Calibri"/>
                <a:sym typeface="Calibri"/>
              </a:rPr>
              <a:t> [399]</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i="1" dirty="0"/>
              <a:t>Source:  Jones, R.L. &amp; </a:t>
            </a:r>
            <a:r>
              <a:rPr lang="en-GB" i="1" dirty="0" err="1"/>
              <a:t>Tschirner</a:t>
            </a:r>
            <a:r>
              <a:rPr lang="en-GB" i="1" dirty="0"/>
              <a:t>, E</a:t>
            </a:r>
            <a:r>
              <a:rPr lang="en-GB" i="1"/>
              <a:t>. </a:t>
            </a:r>
            <a:r>
              <a:rPr lang="en-GB" i="1" smtClean="0"/>
              <a:t>(2019). </a:t>
            </a:r>
            <a:r>
              <a:rPr lang="en-GB" i="1" dirty="0"/>
              <a:t>A frequency dictionary of German: core vocabulary for learners. Routledge</a:t>
            </a:r>
          </a:p>
          <a:p>
            <a:r>
              <a:rPr lang="en-GB" dirty="0"/>
              <a:t/>
            </a: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20</a:t>
            </a:fld>
            <a:endParaRPr lang="en-GB"/>
          </a:p>
        </p:txBody>
      </p:sp>
    </p:spTree>
    <p:extLst>
      <p:ext uri="{BB962C8B-B14F-4D97-AF65-F5344CB8AC3E}">
        <p14:creationId xmlns:p14="http://schemas.microsoft.com/office/powerpoint/2010/main" val="32423487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p>
          <a:p>
            <a:r>
              <a:rPr lang="en-GB" b="1" dirty="0"/>
              <a:t/>
            </a:r>
            <a:br>
              <a:rPr lang="en-GB" b="1" dirty="0"/>
            </a:br>
            <a:r>
              <a:rPr lang="en-GB" b="1" dirty="0"/>
              <a:t>Aim: </a:t>
            </a:r>
            <a:r>
              <a:rPr lang="en-GB" b="0" dirty="0"/>
              <a:t>To listen out for rhyming pairs of words in the second half of the poem, verses 4 – 8.</a:t>
            </a:r>
          </a:p>
          <a:p>
            <a:r>
              <a:rPr lang="en-GB" dirty="0"/>
              <a:t/>
            </a:r>
            <a:br>
              <a:rPr lang="en-GB" dirty="0"/>
            </a:br>
            <a:r>
              <a:rPr lang="en-GB" b="1" dirty="0"/>
              <a:t>Procedure:</a:t>
            </a:r>
            <a:br>
              <a:rPr lang="en-GB" b="1" dirty="0"/>
            </a:br>
            <a:r>
              <a:rPr lang="en-GB" b="0" dirty="0"/>
              <a:t>1. Remind students of the three core elements of a ballad: </a:t>
            </a:r>
            <a:r>
              <a:rPr lang="en-GB" b="0" dirty="0" err="1"/>
              <a:t>Lyrik</a:t>
            </a:r>
            <a:r>
              <a:rPr lang="en-GB" b="0" dirty="0"/>
              <a:t>, </a:t>
            </a:r>
            <a:r>
              <a:rPr lang="en-GB" b="0" dirty="0" err="1"/>
              <a:t>Dramatik</a:t>
            </a:r>
            <a:r>
              <a:rPr lang="en-GB" b="0" dirty="0"/>
              <a:t>, </a:t>
            </a:r>
            <a:r>
              <a:rPr lang="en-GB" b="0" dirty="0" err="1"/>
              <a:t>Epik</a:t>
            </a:r>
            <a:r>
              <a:rPr lang="en-GB" b="0" dirty="0"/>
              <a:t> and what they refer to.</a:t>
            </a:r>
            <a:r>
              <a:rPr lang="en-GB" dirty="0"/>
              <a:t/>
            </a:r>
            <a:br>
              <a:rPr lang="en-GB" dirty="0"/>
            </a:br>
            <a:r>
              <a:rPr lang="en-GB" dirty="0"/>
              <a:t>2. Play the first pair of lines.  Students transcribe the final word of each line, and decide if they rhyme or not.</a:t>
            </a:r>
            <a:br>
              <a:rPr lang="en-GB" dirty="0"/>
            </a:br>
            <a:r>
              <a:rPr lang="en-GB" dirty="0"/>
              <a:t>3. Click to check answers to the first one.</a:t>
            </a:r>
            <a:br>
              <a:rPr lang="en-GB" dirty="0"/>
            </a:br>
            <a:r>
              <a:rPr lang="en-GB" dirty="0"/>
              <a:t>4. Proceed with items 2-8.</a:t>
            </a:r>
            <a:br>
              <a:rPr lang="en-GB" dirty="0"/>
            </a:br>
            <a:r>
              <a:rPr lang="en-GB" dirty="0"/>
              <a:t>5. Click to reveal answers.</a:t>
            </a:r>
            <a:br>
              <a:rPr lang="en-GB" dirty="0"/>
            </a:br>
            <a:endParaRPr lang="en-GB" dirty="0"/>
          </a:p>
          <a:p>
            <a:r>
              <a:rPr lang="en-GB" b="1" dirty="0"/>
              <a:t>Transcript:</a:t>
            </a:r>
            <a:r>
              <a:rPr lang="en-GB" dirty="0"/>
              <a:t/>
            </a:r>
            <a:br>
              <a:rPr lang="en-GB" dirty="0"/>
            </a:br>
            <a:r>
              <a:rPr lang="en-GB" dirty="0"/>
              <a:t>1. </a:t>
            </a:r>
            <a:r>
              <a:rPr lang="de-DE" sz="1200" dirty="0">
                <a:solidFill>
                  <a:schemeClr val="accent1">
                    <a:lumMod val="50000"/>
                  </a:schemeClr>
                </a:solidFill>
              </a:rPr>
              <a:t>» Willst, feiner Knabe, du mit mir gehn?</a:t>
            </a:r>
          </a:p>
          <a:p>
            <a:r>
              <a:rPr lang="de-DE" sz="1200" dirty="0">
                <a:solidFill>
                  <a:schemeClr val="accent1">
                    <a:lumMod val="50000"/>
                  </a:schemeClr>
                </a:solidFill>
              </a:rPr>
              <a:t>Meine Töchter sollen dich warten schön;</a:t>
            </a:r>
          </a:p>
          <a:p>
            <a:r>
              <a:rPr lang="en-GB" dirty="0"/>
              <a:t/>
            </a:r>
            <a:br>
              <a:rPr lang="en-GB" dirty="0"/>
            </a:br>
            <a:r>
              <a:rPr lang="en-GB" dirty="0"/>
              <a:t>2. </a:t>
            </a:r>
            <a:r>
              <a:rPr lang="de-DE" dirty="0">
                <a:solidFill>
                  <a:schemeClr val="accent1">
                    <a:lumMod val="50000"/>
                  </a:schemeClr>
                </a:solidFill>
              </a:rPr>
              <a:t>Meine Töchter führen den nächtlichen Reihn</a:t>
            </a:r>
          </a:p>
          <a:p>
            <a:r>
              <a:rPr lang="de-DE" dirty="0">
                <a:solidFill>
                  <a:schemeClr val="accent1">
                    <a:lumMod val="50000"/>
                  </a:schemeClr>
                </a:solidFill>
              </a:rPr>
              <a:t>Und wiegen und tanzen und singen dich ein.</a:t>
            </a:r>
          </a:p>
          <a:p>
            <a:endParaRPr lang="de-DE" dirty="0">
              <a:solidFill>
                <a:schemeClr val="accent1">
                  <a:lumMod val="50000"/>
                </a:schemeClr>
              </a:solidFill>
            </a:endParaRPr>
          </a:p>
          <a:p>
            <a:r>
              <a:rPr lang="de-DE" dirty="0">
                <a:solidFill>
                  <a:schemeClr val="accent1">
                    <a:lumMod val="50000"/>
                  </a:schemeClr>
                </a:solidFill>
              </a:rPr>
              <a:t>3. </a:t>
            </a:r>
            <a:r>
              <a:rPr lang="de-DE" sz="1200" dirty="0">
                <a:solidFill>
                  <a:schemeClr val="accent1">
                    <a:lumMod val="50000"/>
                  </a:schemeClr>
                </a:solidFill>
              </a:rPr>
              <a:t>»Mein Vater, mein Vater, und siehst du nicht dort</a:t>
            </a:r>
          </a:p>
          <a:p>
            <a:r>
              <a:rPr lang="de-DE" sz="1200" dirty="0">
                <a:solidFill>
                  <a:schemeClr val="accent1">
                    <a:lumMod val="50000"/>
                  </a:schemeClr>
                </a:solidFill>
              </a:rPr>
              <a:t>Erlkönigs Töchter am düstern Ort?«</a:t>
            </a:r>
          </a:p>
          <a:p>
            <a:endParaRPr lang="de-DE" sz="1200" dirty="0">
              <a:solidFill>
                <a:schemeClr val="accent1">
                  <a:lumMod val="50000"/>
                </a:schemeClr>
              </a:solidFill>
            </a:endParaRPr>
          </a:p>
          <a:p>
            <a:r>
              <a:rPr lang="de-DE" sz="1200" dirty="0">
                <a:solidFill>
                  <a:schemeClr val="accent1">
                    <a:lumMod val="50000"/>
                  </a:schemeClr>
                </a:solidFill>
              </a:rPr>
              <a:t>4.»Mein Sohn, mein Sohn, ich seh es genau:</a:t>
            </a:r>
          </a:p>
          <a:p>
            <a:r>
              <a:rPr lang="de-DE" sz="1200" dirty="0">
                <a:solidFill>
                  <a:schemeClr val="accent1">
                    <a:lumMod val="50000"/>
                  </a:schemeClr>
                </a:solidFill>
              </a:rPr>
              <a:t>Es scheinen die alten Weiden so grau.«</a:t>
            </a:r>
          </a:p>
          <a:p>
            <a:endParaRPr lang="de-DE" sz="1200" dirty="0">
              <a:solidFill>
                <a:schemeClr val="accent1">
                  <a:lumMod val="50000"/>
                </a:schemeClr>
              </a:solidFill>
            </a:endParaRPr>
          </a:p>
          <a:p>
            <a:r>
              <a:rPr lang="de-DE" sz="1200" dirty="0">
                <a:solidFill>
                  <a:schemeClr val="accent1">
                    <a:lumMod val="50000"/>
                  </a:schemeClr>
                </a:solidFill>
              </a:rPr>
              <a:t>5. Ich liebe dich, mich reizt deine schöne Gestalt;</a:t>
            </a:r>
          </a:p>
          <a:p>
            <a:r>
              <a:rPr lang="de-DE" sz="1200" dirty="0">
                <a:solidFill>
                  <a:schemeClr val="accent1">
                    <a:lumMod val="50000"/>
                  </a:schemeClr>
                </a:solidFill>
              </a:rPr>
              <a:t>Und bist du nicht willig, so brauch ich Gewalt.&lt;</a:t>
            </a:r>
          </a:p>
          <a:p>
            <a:endParaRPr lang="de-DE" sz="1200" dirty="0">
              <a:solidFill>
                <a:schemeClr val="accent1">
                  <a:lumMod val="50000"/>
                </a:schemeClr>
              </a:solidFill>
            </a:endParaRPr>
          </a:p>
          <a:p>
            <a:r>
              <a:rPr lang="de-DE" sz="1200" dirty="0">
                <a:solidFill>
                  <a:schemeClr val="accent1">
                    <a:lumMod val="50000"/>
                  </a:schemeClr>
                </a:solidFill>
              </a:rPr>
              <a:t>6.»Mein Vater, mein Vater, jetzt faßt er mich an!</a:t>
            </a:r>
          </a:p>
          <a:p>
            <a:r>
              <a:rPr lang="de-DE" sz="1200" dirty="0">
                <a:solidFill>
                  <a:schemeClr val="accent1">
                    <a:lumMod val="50000"/>
                  </a:schemeClr>
                </a:solidFill>
              </a:rPr>
              <a:t>Erlkönig hat mir ein Leids getan!«</a:t>
            </a:r>
          </a:p>
          <a:p>
            <a:endParaRPr lang="de-DE" sz="1200" dirty="0">
              <a:solidFill>
                <a:schemeClr val="accent1">
                  <a:lumMod val="50000"/>
                </a:schemeClr>
              </a:solidFill>
            </a:endParaRPr>
          </a:p>
          <a:p>
            <a:r>
              <a:rPr lang="de-DE" sz="1200" dirty="0">
                <a:solidFill>
                  <a:schemeClr val="accent1">
                    <a:lumMod val="50000"/>
                  </a:schemeClr>
                </a:solidFill>
              </a:rPr>
              <a:t>7. Dem Vater grauset's, er reitet geschwind,</a:t>
            </a:r>
          </a:p>
          <a:p>
            <a:r>
              <a:rPr lang="de-DE" sz="1200" dirty="0">
                <a:solidFill>
                  <a:schemeClr val="accent1">
                    <a:lumMod val="50000"/>
                  </a:schemeClr>
                </a:solidFill>
              </a:rPr>
              <a:t>Er hält in Armen das ächzende Kind,</a:t>
            </a:r>
          </a:p>
          <a:p>
            <a:endParaRPr lang="de-DE" sz="1200" dirty="0">
              <a:solidFill>
                <a:schemeClr val="accent1">
                  <a:lumMod val="50000"/>
                </a:schemeClr>
              </a:solidFill>
            </a:endParaRPr>
          </a:p>
          <a:p>
            <a:r>
              <a:rPr lang="de-DE" sz="1200" dirty="0">
                <a:solidFill>
                  <a:schemeClr val="accent1">
                    <a:lumMod val="50000"/>
                  </a:schemeClr>
                </a:solidFill>
              </a:rPr>
              <a:t>8. Erreicht den Hof mit Müh' und Not:</a:t>
            </a:r>
          </a:p>
          <a:p>
            <a:r>
              <a:rPr lang="de-DE" sz="1200" dirty="0">
                <a:solidFill>
                  <a:schemeClr val="accent1">
                    <a:lumMod val="50000"/>
                  </a:schemeClr>
                </a:solidFill>
              </a:rPr>
              <a:t>In seinen Armen das Kind war tot.</a:t>
            </a:r>
          </a:p>
          <a:p>
            <a:r>
              <a:rPr lang="en-GB" dirty="0"/>
              <a:t/>
            </a:r>
            <a:br>
              <a:rPr lang="en-GB" dirty="0"/>
            </a:br>
            <a:r>
              <a:rPr lang="en-GB" dirty="0"/>
              <a:t/>
            </a:r>
            <a:br>
              <a:rPr lang="en-GB" dirty="0"/>
            </a:br>
            <a:r>
              <a:rPr lang="en-GB" dirty="0"/>
              <a:t/>
            </a:r>
            <a:br>
              <a:rPr lang="en-GB" dirty="0"/>
            </a:br>
            <a:r>
              <a:rPr lang="en-GB" dirty="0"/>
              <a:t/>
            </a: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21</a:t>
            </a:fld>
            <a:endParaRPr lang="en-GB"/>
          </a:p>
        </p:txBody>
      </p:sp>
    </p:spTree>
    <p:extLst>
      <p:ext uri="{BB962C8B-B14F-4D97-AF65-F5344CB8AC3E}">
        <p14:creationId xmlns:p14="http://schemas.microsoft.com/office/powerpoint/2010/main" val="11569458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p>
          <a:p>
            <a:r>
              <a:rPr lang="en-GB" b="1" dirty="0"/>
              <a:t/>
            </a:r>
            <a:br>
              <a:rPr lang="en-GB" b="1" dirty="0"/>
            </a:br>
            <a:r>
              <a:rPr lang="en-GB" b="1" dirty="0"/>
              <a:t>Aim: </a:t>
            </a:r>
            <a:r>
              <a:rPr lang="en-GB" b="0" dirty="0"/>
              <a:t>To have a further opportunity to read aloud pairs of lines from the poem, which contain known and unknown words.</a:t>
            </a:r>
            <a:br>
              <a:rPr lang="en-GB" b="0" dirty="0"/>
            </a:br>
            <a:r>
              <a:rPr lang="en-GB" b="1" i="0" dirty="0"/>
              <a:t>Note: </a:t>
            </a:r>
            <a:r>
              <a:rPr lang="en-GB" b="0" dirty="0"/>
              <a:t>These are the five pairs of lines in the </a:t>
            </a:r>
            <a:r>
              <a:rPr lang="en-GB" b="0" dirty="0" err="1"/>
              <a:t>Erlkönig’s</a:t>
            </a:r>
            <a:r>
              <a:rPr lang="en-GB" b="0" dirty="0"/>
              <a:t> voice.</a:t>
            </a:r>
          </a:p>
          <a:p>
            <a:r>
              <a:rPr lang="en-GB" dirty="0"/>
              <a:t/>
            </a:r>
            <a:br>
              <a:rPr lang="en-GB" dirty="0"/>
            </a:br>
            <a:r>
              <a:rPr lang="en-GB" b="1" dirty="0"/>
              <a:t>Procedure:</a:t>
            </a:r>
            <a:r>
              <a:rPr lang="en-GB" dirty="0"/>
              <a:t/>
            </a:r>
            <a:br>
              <a:rPr lang="en-GB" dirty="0"/>
            </a:br>
            <a:r>
              <a:rPr lang="en-GB" dirty="0"/>
              <a:t>1. In pairs, students read each set of lines.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dirty="0"/>
              <a:t>Attribution: </a:t>
            </a:r>
            <a:r>
              <a:rPr lang="en-GB" sz="1200" kern="1200" dirty="0" err="1">
                <a:solidFill>
                  <a:schemeClr val="tx1"/>
                </a:solidFill>
                <a:effectLst/>
                <a:latin typeface="+mn-lt"/>
                <a:ea typeface="+mn-ea"/>
                <a:cs typeface="+mn-cs"/>
              </a:rPr>
              <a:t>T.Mintrop</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Balladenkranz</a:t>
            </a:r>
            <a:r>
              <a:rPr lang="en-GB" sz="1200" kern="1200" dirty="0">
                <a:solidFill>
                  <a:schemeClr val="tx1"/>
                </a:solidFill>
                <a:effectLst/>
                <a:latin typeface="+mn-lt"/>
                <a:ea typeface="+mn-ea"/>
                <a:cs typeface="+mn-cs"/>
              </a:rPr>
              <a:t>, Berlin 1866 (not legally required)</a:t>
            </a:r>
          </a:p>
        </p:txBody>
      </p:sp>
      <p:sp>
        <p:nvSpPr>
          <p:cNvPr id="4" name="Slide Number Placeholder 3"/>
          <p:cNvSpPr>
            <a:spLocks noGrp="1"/>
          </p:cNvSpPr>
          <p:nvPr>
            <p:ph type="sldNum" sz="quarter" idx="10"/>
          </p:nvPr>
        </p:nvSpPr>
        <p:spPr/>
        <p:txBody>
          <a:bodyPr/>
          <a:lstStyle/>
          <a:p>
            <a:fld id="{672843D9-4757-4631-B0CD-BAA271821DF5}" type="slidenum">
              <a:rPr lang="en-GB" smtClean="0"/>
              <a:t>22</a:t>
            </a:fld>
            <a:endParaRPr lang="en-GB"/>
          </a:p>
        </p:txBody>
      </p:sp>
    </p:spTree>
    <p:extLst>
      <p:ext uri="{BB962C8B-B14F-4D97-AF65-F5344CB8AC3E}">
        <p14:creationId xmlns:p14="http://schemas.microsoft.com/office/powerpoint/2010/main" val="41792689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r>
              <a:rPr lang="en-GB" dirty="0"/>
              <a:t/>
            </a:r>
            <a:br>
              <a:rPr lang="en-GB" dirty="0"/>
            </a:br>
            <a:r>
              <a:rPr lang="en-GB" b="1" dirty="0"/>
              <a:t/>
            </a:r>
            <a:br>
              <a:rPr lang="en-GB" b="1" dirty="0"/>
            </a:br>
            <a:r>
              <a:rPr lang="en-GB" b="1" dirty="0"/>
              <a:t>Aim: </a:t>
            </a:r>
            <a:r>
              <a:rPr lang="en-GB" b="0" dirty="0"/>
              <a:t>To revisit R1 (nominative) and R2 (accusative) in sentence context. Sentences with </a:t>
            </a:r>
            <a:r>
              <a:rPr lang="en-GB" b="0" i="1" dirty="0" err="1"/>
              <a:t>haben</a:t>
            </a:r>
            <a:r>
              <a:rPr lang="en-GB" b="0" i="1" dirty="0"/>
              <a:t> </a:t>
            </a:r>
            <a:r>
              <a:rPr lang="en-GB" b="0" dirty="0"/>
              <a:t>and </a:t>
            </a:r>
            <a:r>
              <a:rPr lang="en-GB" b="0" i="1" dirty="0"/>
              <a:t>sein</a:t>
            </a:r>
            <a:r>
              <a:rPr lang="en-GB" b="0" dirty="0"/>
              <a:t>, questions, and word order 2 are included.</a:t>
            </a:r>
            <a:br>
              <a:rPr lang="en-GB" b="0" dirty="0"/>
            </a:br>
            <a:r>
              <a:rPr lang="en-GB" b="0" dirty="0"/>
              <a:t/>
            </a:r>
            <a:br>
              <a:rPr lang="en-GB" b="0" dirty="0"/>
            </a:br>
            <a:r>
              <a:rPr lang="en-GB" b="1" dirty="0"/>
              <a:t>Procedure:</a:t>
            </a:r>
            <a:r>
              <a:rPr lang="en-GB" dirty="0"/>
              <a:t/>
            </a:r>
            <a:br>
              <a:rPr lang="en-GB" dirty="0"/>
            </a:br>
            <a:r>
              <a:rPr lang="en-GB" dirty="0"/>
              <a:t>1. Read the sentences and decide for each sentence which article (R1 or R2) is missing.</a:t>
            </a:r>
          </a:p>
          <a:p>
            <a:r>
              <a:rPr lang="en-GB" dirty="0"/>
              <a:t>2. Click to check and reveal answers.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3584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r>
              <a:rPr lang="en-GB" dirty="0"/>
              <a:t> </a:t>
            </a:r>
          </a:p>
          <a:p>
            <a:r>
              <a:rPr lang="en-GB" b="1" dirty="0"/>
              <a:t/>
            </a:r>
            <a:br>
              <a:rPr lang="en-GB" b="1" dirty="0"/>
            </a:br>
            <a:r>
              <a:rPr lang="en-GB" b="1" dirty="0"/>
              <a:t>Aim: </a:t>
            </a:r>
            <a:r>
              <a:rPr lang="en-GB" b="0" dirty="0"/>
              <a:t>To discuss the imagery used in the poem. We focus again on the father / son dynamic.</a:t>
            </a:r>
            <a:r>
              <a:rPr lang="en-GB" dirty="0"/>
              <a:t/>
            </a:r>
            <a:br>
              <a:rPr lang="en-GB" dirty="0"/>
            </a:br>
            <a:r>
              <a:rPr lang="en-GB" dirty="0"/>
              <a:t/>
            </a:r>
            <a:br>
              <a:rPr lang="en-GB" dirty="0"/>
            </a:br>
            <a:r>
              <a:rPr lang="en-GB" b="1" dirty="0"/>
              <a:t>Procedure:</a:t>
            </a:r>
            <a:r>
              <a:rPr lang="en-GB" dirty="0"/>
              <a:t/>
            </a:r>
            <a:br>
              <a:rPr lang="en-GB" dirty="0"/>
            </a:br>
            <a:r>
              <a:rPr lang="en-GB" dirty="0"/>
              <a:t>1. Present the sentences and pictures on the next slide. Briefly revisit the translation of verse </a:t>
            </a:r>
          </a:p>
          <a:p>
            <a:r>
              <a:rPr lang="en-GB" dirty="0"/>
              <a:t>2. Discuss the imagery used in the language and the picture chosen to represent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Which comparisons and pictures do students think are most effective? Do you think the father believes the boy or not?</a:t>
            </a:r>
          </a:p>
          <a:p>
            <a:endParaRPr lang="en-GB" dirty="0"/>
          </a:p>
          <a:p>
            <a:r>
              <a:rPr lang="en-GB" dirty="0"/>
              <a:t>The main structure of the poem is the alternation between the boy’s fears about the </a:t>
            </a:r>
            <a:r>
              <a:rPr lang="en-GB" dirty="0" err="1"/>
              <a:t>Erlkönig</a:t>
            </a:r>
            <a:r>
              <a:rPr lang="en-GB" dirty="0"/>
              <a:t> and the father’s reassurances. This is interspersed with the (real or imagined) words of the </a:t>
            </a:r>
            <a:r>
              <a:rPr lang="en-GB" dirty="0" err="1"/>
              <a:t>Erlkönig</a:t>
            </a:r>
            <a:r>
              <a:rPr lang="en-GB" dirty="0"/>
              <a:t>.</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05838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34607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p>
          <a:p>
            <a:endParaRPr lang="en-GB" dirty="0"/>
          </a:p>
          <a:p>
            <a:r>
              <a:rPr lang="en-GB" b="1" dirty="0"/>
              <a:t>Aim: </a:t>
            </a:r>
            <a:r>
              <a:rPr lang="en-GB" b="0" dirty="0"/>
              <a:t>Understanding of a written summary of the poem’s story.  Aural recognition of language from the poem and its connection to the meaning of the written summary of the poem’s narrative.</a:t>
            </a:r>
          </a:p>
          <a:p>
            <a:endParaRPr lang="en-GB" b="0" dirty="0"/>
          </a:p>
          <a:p>
            <a:r>
              <a:rPr lang="en-GB" b="1" dirty="0"/>
              <a:t>Procedure:</a:t>
            </a:r>
            <a:br>
              <a:rPr lang="en-GB" b="1" dirty="0"/>
            </a:br>
            <a:r>
              <a:rPr lang="en-GB" b="0" i="1" dirty="0"/>
              <a:t>Note: Draw students’ attention to the title: </a:t>
            </a:r>
            <a:r>
              <a:rPr lang="en-GB" b="0" i="1" dirty="0" err="1"/>
              <a:t>Epik</a:t>
            </a:r>
            <a:r>
              <a:rPr lang="en-GB" b="0" i="1" dirty="0"/>
              <a:t>, recalling that this is one of the three core features of the ballad form.</a:t>
            </a:r>
          </a:p>
          <a:p>
            <a:r>
              <a:rPr lang="en-GB" dirty="0"/>
              <a:t>1. Give students a piece of A4 paper.</a:t>
            </a:r>
          </a:p>
          <a:p>
            <a:r>
              <a:rPr lang="en-GB" dirty="0"/>
              <a:t>2. Ask them to fold it to create 12 rectangles of equal size. (You may need to model this! Fold it in half width ways, then again to create 4 ‘columns’ and then fold it lengthways in thirds to create 12 rectangles, when unfolded).</a:t>
            </a:r>
          </a:p>
          <a:p>
            <a:r>
              <a:rPr lang="en-GB" dirty="0"/>
              <a:t>3. Students translate each German phrase into English into a different rectangle.  </a:t>
            </a:r>
            <a:br>
              <a:rPr lang="en-GB" dirty="0"/>
            </a:br>
            <a:r>
              <a:rPr lang="en-GB" dirty="0"/>
              <a:t>4. Students check their answers by clicking through the rectangles on this slide.</a:t>
            </a:r>
            <a:br>
              <a:rPr lang="en-GB" dirty="0"/>
            </a:br>
            <a:r>
              <a:rPr lang="en-GB" dirty="0"/>
              <a:t>5. Students tear the sheet into 12 pieces, and jumble them, so that the story phrases are not in order.</a:t>
            </a:r>
            <a:br>
              <a:rPr lang="en-GB" dirty="0"/>
            </a:br>
            <a:r>
              <a:rPr lang="en-GB" dirty="0"/>
              <a:t>6. Play the audio or play an animated version of the poem. Students try to order their 12 pieces as they listen. They may need to listen several times.</a:t>
            </a:r>
            <a:br>
              <a:rPr lang="en-GB" dirty="0"/>
            </a:br>
            <a:r>
              <a:rPr lang="en-GB" dirty="0"/>
              <a:t>7. Check the order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sz="1200" b="1" i="0" u="none" strike="noStrike" kern="1200" cap="none" dirty="0">
                <a:solidFill>
                  <a:schemeClr val="tx1"/>
                </a:solidFill>
                <a:effectLst/>
                <a:latin typeface="+mn-lt"/>
                <a:ea typeface="Calibri"/>
                <a:cs typeface="Calibri"/>
                <a:sym typeface="Calibri"/>
              </a:rPr>
              <a:t>Frequency rankings of unknown or cognate or vocabulary (1 is the most common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baseline="0" dirty="0" err="1">
                <a:solidFill>
                  <a:schemeClr val="tx1"/>
                </a:solidFill>
                <a:effectLst/>
                <a:latin typeface="+mn-lt"/>
                <a:ea typeface="Calibri"/>
                <a:cs typeface="Calibri"/>
                <a:sym typeface="Calibri"/>
              </a:rPr>
              <a:t>beruhigen</a:t>
            </a:r>
            <a:r>
              <a:rPr lang="en-GB" sz="1200" b="0" i="0" u="none" strike="noStrike" kern="1200" cap="none" baseline="0" dirty="0">
                <a:solidFill>
                  <a:schemeClr val="tx1"/>
                </a:solidFill>
                <a:effectLst/>
                <a:latin typeface="+mn-lt"/>
                <a:ea typeface="Calibri"/>
                <a:cs typeface="Calibri"/>
                <a:sym typeface="Calibri"/>
              </a:rPr>
              <a:t> [1941] Hof [1432] </a:t>
            </a:r>
            <a:r>
              <a:rPr lang="en-GB" sz="1200" b="0" i="0" u="none" strike="noStrike" kern="1200" cap="none" baseline="0" dirty="0" err="1">
                <a:solidFill>
                  <a:schemeClr val="tx1"/>
                </a:solidFill>
                <a:effectLst/>
                <a:latin typeface="+mn-lt"/>
                <a:ea typeface="Calibri"/>
                <a:cs typeface="Calibri"/>
                <a:sym typeface="Calibri"/>
              </a:rPr>
              <a:t>Kontakt</a:t>
            </a:r>
            <a:r>
              <a:rPr lang="en-GB" sz="1200" b="0" i="0" u="none" strike="noStrike" kern="1200" cap="none" baseline="0" dirty="0">
                <a:solidFill>
                  <a:schemeClr val="tx1"/>
                </a:solidFill>
                <a:effectLst/>
                <a:latin typeface="+mn-lt"/>
                <a:ea typeface="Calibri"/>
                <a:cs typeface="Calibri"/>
                <a:sym typeface="Calibri"/>
              </a:rPr>
              <a:t> [930]</a:t>
            </a:r>
            <a:endParaRPr lang="en-GB" dirty="0"/>
          </a:p>
          <a:p>
            <a:r>
              <a:rPr lang="en-GB" dirty="0"/>
              <a:t/>
            </a:r>
            <a:br>
              <a:rPr lang="en-GB" dirty="0"/>
            </a:br>
            <a:r>
              <a:rPr lang="en-GB" dirty="0"/>
              <a:t>Note: </a:t>
            </a:r>
            <a:r>
              <a:rPr lang="en-GB" sz="1200" b="0" i="1" kern="1200" dirty="0">
                <a:solidFill>
                  <a:schemeClr val="tx1"/>
                </a:solidFill>
                <a:effectLst/>
                <a:latin typeface="+mn-lt"/>
                <a:ea typeface="+mn-ea"/>
                <a:cs typeface="+mn-cs"/>
              </a:rPr>
              <a:t>German Hof has a rather broad meaning of "yard", "courtyard", "farm", or (royal) "court". The Edgar Allen Bowring translation opts for “courtyard”. The (more contemporary) Richard </a:t>
            </a:r>
            <a:r>
              <a:rPr lang="en-GB" sz="1200" b="0" i="1" kern="1200" dirty="0" err="1">
                <a:solidFill>
                  <a:schemeClr val="tx1"/>
                </a:solidFill>
                <a:effectLst/>
                <a:latin typeface="+mn-lt"/>
                <a:ea typeface="+mn-ea"/>
                <a:cs typeface="+mn-cs"/>
              </a:rPr>
              <a:t>Wigmore</a:t>
            </a:r>
            <a:r>
              <a:rPr lang="en-GB" sz="1200" b="0" i="1" kern="1200" dirty="0">
                <a:solidFill>
                  <a:schemeClr val="tx1"/>
                </a:solidFill>
                <a:effectLst/>
                <a:latin typeface="+mn-lt"/>
                <a:ea typeface="+mn-ea"/>
                <a:cs typeface="+mn-cs"/>
              </a:rPr>
              <a:t> translation has simply ‘home’.</a:t>
            </a:r>
            <a:endParaRPr lang="en-GB" i="1" dirty="0"/>
          </a:p>
          <a:p>
            <a:endParaRPr lang="en-GB" dirty="0"/>
          </a:p>
          <a:p>
            <a:r>
              <a:rPr lang="en-GB" dirty="0"/>
              <a:t>Story elements (in order)</a:t>
            </a:r>
          </a:p>
          <a:p>
            <a:r>
              <a:rPr lang="en-GB" sz="1200" kern="1200" dirty="0">
                <a:solidFill>
                  <a:schemeClr val="tx1"/>
                </a:solidFill>
                <a:effectLst/>
                <a:latin typeface="+mn-lt"/>
                <a:ea typeface="+mn-ea"/>
                <a:cs typeface="+mn-cs"/>
              </a:rPr>
              <a:t>Die </a:t>
            </a:r>
            <a:r>
              <a:rPr lang="en-GB" sz="1200" kern="1200" dirty="0" err="1">
                <a:solidFill>
                  <a:schemeClr val="tx1"/>
                </a:solidFill>
                <a:effectLst/>
                <a:latin typeface="+mn-lt"/>
                <a:ea typeface="+mn-ea"/>
                <a:cs typeface="+mn-cs"/>
              </a:rPr>
              <a:t>Reise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beginnt</a:t>
            </a:r>
            <a:r>
              <a:rPr lang="en-GB" sz="1200" kern="1200" dirty="0">
                <a:solidFill>
                  <a:schemeClr val="tx1"/>
                </a:solidFill>
                <a:effectLst/>
                <a:latin typeface="+mn-lt"/>
                <a:ea typeface="+mn-ea"/>
                <a:cs typeface="+mn-cs"/>
              </a:rPr>
              <a:t>. Der </a:t>
            </a:r>
            <a:r>
              <a:rPr lang="en-GB" sz="1200" kern="1200" dirty="0" err="1">
                <a:solidFill>
                  <a:schemeClr val="tx1"/>
                </a:solidFill>
                <a:effectLst/>
                <a:latin typeface="+mn-lt"/>
                <a:ea typeface="+mn-ea"/>
                <a:cs typeface="+mn-cs"/>
              </a:rPr>
              <a:t>Vater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reitet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mit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seinem</a:t>
            </a:r>
            <a:r>
              <a:rPr lang="en-GB" sz="1200" kern="1200" dirty="0">
                <a:solidFill>
                  <a:schemeClr val="tx1"/>
                </a:solidFill>
                <a:effectLst/>
                <a:latin typeface="+mn-lt"/>
                <a:ea typeface="+mn-ea"/>
                <a:cs typeface="+mn-cs"/>
              </a:rPr>
              <a:t> Kind </a:t>
            </a:r>
            <a:r>
              <a:rPr lang="en-GB" sz="1200" kern="1200" dirty="0" err="1">
                <a:solidFill>
                  <a:schemeClr val="tx1"/>
                </a:solidFill>
                <a:effectLst/>
                <a:latin typeface="+mn-lt"/>
                <a:ea typeface="+mn-ea"/>
                <a:cs typeface="+mn-cs"/>
              </a:rPr>
              <a:t>durch</a:t>
            </a:r>
            <a:r>
              <a:rPr lang="en-GB" sz="1200" kern="1200" dirty="0">
                <a:solidFill>
                  <a:schemeClr val="tx1"/>
                </a:solidFill>
                <a:effectLst/>
                <a:latin typeface="+mn-lt"/>
                <a:ea typeface="+mn-ea"/>
                <a:cs typeface="+mn-cs"/>
              </a:rPr>
              <a:t> die Nacht.</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hält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seinen</a:t>
            </a:r>
            <a:r>
              <a:rPr lang="en-GB" sz="1200" kern="1200" dirty="0">
                <a:solidFill>
                  <a:schemeClr val="tx1"/>
                </a:solidFill>
                <a:effectLst/>
                <a:latin typeface="+mn-lt"/>
                <a:ea typeface="+mn-ea"/>
                <a:cs typeface="+mn-cs"/>
              </a:rPr>
              <a:t> Sohn in den Armen.</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Das Kind </a:t>
            </a:r>
            <a:r>
              <a:rPr lang="en-GB" sz="1200" kern="1200" dirty="0" err="1">
                <a:solidFill>
                  <a:schemeClr val="tx1"/>
                </a:solidFill>
                <a:effectLst/>
                <a:latin typeface="+mn-lt"/>
                <a:ea typeface="+mn-ea"/>
                <a:cs typeface="+mn-cs"/>
              </a:rPr>
              <a:t>glaubt</a:t>
            </a:r>
            <a:r>
              <a:rPr lang="en-GB" sz="1200" kern="1200" dirty="0">
                <a:solidFill>
                  <a:schemeClr val="tx1"/>
                </a:solidFill>
                <a:effectLst/>
                <a:latin typeface="+mn-lt"/>
                <a:ea typeface="+mn-ea"/>
                <a:cs typeface="+mn-cs"/>
              </a:rPr>
              <a:t>, es </a:t>
            </a:r>
            <a:r>
              <a:rPr lang="en-GB" sz="1200" kern="1200" dirty="0" err="1">
                <a:solidFill>
                  <a:schemeClr val="tx1"/>
                </a:solidFill>
                <a:effectLst/>
                <a:latin typeface="+mn-lt"/>
                <a:ea typeface="+mn-ea"/>
                <a:cs typeface="+mn-cs"/>
              </a:rPr>
              <a:t>sieht</a:t>
            </a:r>
            <a:r>
              <a:rPr lang="en-GB" sz="1200" kern="1200" dirty="0">
                <a:solidFill>
                  <a:schemeClr val="tx1"/>
                </a:solidFill>
                <a:effectLst/>
                <a:latin typeface="+mn-lt"/>
                <a:ea typeface="+mn-ea"/>
                <a:cs typeface="+mn-cs"/>
              </a:rPr>
              <a:t> den </a:t>
            </a:r>
            <a:r>
              <a:rPr lang="en-GB" sz="1200" kern="1200" dirty="0" err="1">
                <a:solidFill>
                  <a:schemeClr val="tx1"/>
                </a:solidFill>
                <a:effectLst/>
                <a:latin typeface="+mn-lt"/>
                <a:ea typeface="+mn-ea"/>
                <a:cs typeface="+mn-cs"/>
              </a:rPr>
              <a:t>Erlkönig</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Der </a:t>
            </a:r>
            <a:r>
              <a:rPr lang="en-GB" sz="1200" kern="1200" dirty="0" err="1">
                <a:solidFill>
                  <a:schemeClr val="tx1"/>
                </a:solidFill>
                <a:effectLst/>
                <a:latin typeface="+mn-lt"/>
                <a:ea typeface="+mn-ea"/>
                <a:cs typeface="+mn-cs"/>
              </a:rPr>
              <a:t>Vater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beruhigt</a:t>
            </a:r>
            <a:r>
              <a:rPr lang="en-GB" sz="1200" kern="1200" dirty="0">
                <a:solidFill>
                  <a:schemeClr val="tx1"/>
                </a:solidFill>
                <a:effectLst/>
                <a:latin typeface="+mn-lt"/>
                <a:ea typeface="+mn-ea"/>
                <a:cs typeface="+mn-cs"/>
              </a:rPr>
              <a:t> das Kind.</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Der </a:t>
            </a:r>
            <a:r>
              <a:rPr lang="en-GB" sz="1200" kern="1200" dirty="0" err="1">
                <a:solidFill>
                  <a:schemeClr val="tx1"/>
                </a:solidFill>
                <a:effectLst/>
                <a:latin typeface="+mn-lt"/>
                <a:ea typeface="+mn-ea"/>
                <a:cs typeface="+mn-cs"/>
              </a:rPr>
              <a:t>Erlkönig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spricht</a:t>
            </a:r>
            <a:r>
              <a:rPr lang="en-GB" sz="1200" kern="1200" dirty="0">
                <a:solidFill>
                  <a:schemeClr val="tx1"/>
                </a:solidFill>
                <a:effectLst/>
                <a:latin typeface="+mn-lt"/>
                <a:ea typeface="+mn-ea"/>
                <a:cs typeface="+mn-cs"/>
              </a:rPr>
              <a:t> das Kind an.</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Das Kind </a:t>
            </a:r>
            <a:r>
              <a:rPr lang="en-GB" sz="1200" kern="1200" dirty="0" err="1">
                <a:solidFill>
                  <a:schemeClr val="tx1"/>
                </a:solidFill>
                <a:effectLst/>
                <a:latin typeface="+mn-lt"/>
                <a:ea typeface="+mn-ea"/>
                <a:cs typeface="+mn-cs"/>
              </a:rPr>
              <a:t>hört</a:t>
            </a:r>
            <a:r>
              <a:rPr lang="en-GB" sz="1200" kern="1200" dirty="0">
                <a:solidFill>
                  <a:schemeClr val="tx1"/>
                </a:solidFill>
                <a:effectLst/>
                <a:latin typeface="+mn-lt"/>
                <a:ea typeface="+mn-ea"/>
                <a:cs typeface="+mn-cs"/>
              </a:rPr>
              <a:t> den </a:t>
            </a:r>
            <a:r>
              <a:rPr lang="en-GB" sz="1200" kern="1200" dirty="0" err="1">
                <a:solidFill>
                  <a:schemeClr val="tx1"/>
                </a:solidFill>
                <a:effectLst/>
                <a:latin typeface="+mn-lt"/>
                <a:ea typeface="+mn-ea"/>
                <a:cs typeface="+mn-cs"/>
              </a:rPr>
              <a:t>Erlkönig</a:t>
            </a:r>
            <a:r>
              <a:rPr lang="en-GB" sz="1200" kern="1200" dirty="0">
                <a:solidFill>
                  <a:schemeClr val="tx1"/>
                </a:solidFill>
                <a:effectLst/>
                <a:latin typeface="+mn-lt"/>
                <a:ea typeface="+mn-ea"/>
                <a:cs typeface="+mn-cs"/>
              </a:rPr>
              <a:t>. Es hat Angst </a:t>
            </a:r>
            <a:r>
              <a:rPr lang="en-GB" sz="1200" kern="1200" dirty="0" err="1">
                <a:solidFill>
                  <a:schemeClr val="tx1"/>
                </a:solidFill>
                <a:effectLst/>
                <a:latin typeface="+mn-lt"/>
                <a:ea typeface="+mn-ea"/>
                <a:cs typeface="+mn-cs"/>
              </a:rPr>
              <a:t>vor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ihm</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Der </a:t>
            </a:r>
            <a:r>
              <a:rPr lang="en-GB" sz="1200" kern="1200" dirty="0" err="1">
                <a:solidFill>
                  <a:schemeClr val="tx1"/>
                </a:solidFill>
                <a:effectLst/>
                <a:latin typeface="+mn-lt"/>
                <a:ea typeface="+mn-ea"/>
                <a:cs typeface="+mn-cs"/>
              </a:rPr>
              <a:t>Vater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beruhigt</a:t>
            </a:r>
            <a:r>
              <a:rPr lang="en-GB" sz="1200" kern="1200" dirty="0">
                <a:solidFill>
                  <a:schemeClr val="tx1"/>
                </a:solidFill>
                <a:effectLst/>
                <a:latin typeface="+mn-lt"/>
                <a:ea typeface="+mn-ea"/>
                <a:cs typeface="+mn-cs"/>
              </a:rPr>
              <a:t> das Kind </a:t>
            </a:r>
            <a:r>
              <a:rPr lang="en-GB" sz="1200" kern="1200" dirty="0" err="1">
                <a:solidFill>
                  <a:schemeClr val="tx1"/>
                </a:solidFill>
                <a:effectLst/>
                <a:latin typeface="+mn-lt"/>
                <a:ea typeface="+mn-ea"/>
                <a:cs typeface="+mn-cs"/>
              </a:rPr>
              <a:t>zum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zweiten</a:t>
            </a:r>
            <a:r>
              <a:rPr lang="en-GB" sz="1200" kern="1200" dirty="0">
                <a:solidFill>
                  <a:schemeClr val="tx1"/>
                </a:solidFill>
                <a:effectLst/>
                <a:latin typeface="+mn-lt"/>
                <a:ea typeface="+mn-ea"/>
                <a:cs typeface="+mn-cs"/>
              </a:rPr>
              <a:t> Mal.</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Der </a:t>
            </a:r>
            <a:r>
              <a:rPr lang="en-GB" sz="1200" kern="1200" dirty="0" err="1">
                <a:solidFill>
                  <a:schemeClr val="tx1"/>
                </a:solidFill>
                <a:effectLst/>
                <a:latin typeface="+mn-lt"/>
                <a:ea typeface="+mn-ea"/>
                <a:cs typeface="+mn-cs"/>
              </a:rPr>
              <a:t>Erlkönig</a:t>
            </a:r>
            <a:r>
              <a:rPr lang="en-GB" sz="1200" kern="1200" dirty="0">
                <a:solidFill>
                  <a:schemeClr val="tx1"/>
                </a:solidFill>
                <a:effectLst/>
                <a:latin typeface="+mn-lt"/>
                <a:ea typeface="+mn-ea"/>
                <a:cs typeface="+mn-cs"/>
              </a:rPr>
              <a:t> will, das der Sohn </a:t>
            </a:r>
            <a:r>
              <a:rPr lang="en-GB" sz="1200" kern="1200" dirty="0" err="1">
                <a:solidFill>
                  <a:schemeClr val="tx1"/>
                </a:solidFill>
                <a:effectLst/>
                <a:latin typeface="+mn-lt"/>
                <a:ea typeface="+mn-ea"/>
                <a:cs typeface="+mn-cs"/>
              </a:rPr>
              <a:t>mit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seinen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Töchtern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geht</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Das Kind </a:t>
            </a:r>
            <a:r>
              <a:rPr lang="en-GB" sz="1200" kern="1200" dirty="0" err="1">
                <a:solidFill>
                  <a:schemeClr val="tx1"/>
                </a:solidFill>
                <a:effectLst/>
                <a:latin typeface="+mn-lt"/>
                <a:ea typeface="+mn-ea"/>
                <a:cs typeface="+mn-cs"/>
              </a:rPr>
              <a:t>sieht</a:t>
            </a:r>
            <a:r>
              <a:rPr lang="en-GB" sz="1200" kern="1200" dirty="0">
                <a:solidFill>
                  <a:schemeClr val="tx1"/>
                </a:solidFill>
                <a:effectLst/>
                <a:latin typeface="+mn-lt"/>
                <a:ea typeface="+mn-ea"/>
                <a:cs typeface="+mn-cs"/>
              </a:rPr>
              <a:t> die </a:t>
            </a:r>
            <a:r>
              <a:rPr lang="en-GB" sz="1200" kern="1200" dirty="0" err="1">
                <a:solidFill>
                  <a:schemeClr val="tx1"/>
                </a:solidFill>
                <a:effectLst/>
                <a:latin typeface="+mn-lt"/>
                <a:ea typeface="+mn-ea"/>
                <a:cs typeface="+mn-cs"/>
              </a:rPr>
              <a:t>Töchter</a:t>
            </a:r>
            <a:r>
              <a:rPr lang="en-GB" sz="1200" kern="1200" dirty="0">
                <a:solidFill>
                  <a:schemeClr val="tx1"/>
                </a:solidFill>
                <a:effectLst/>
                <a:latin typeface="+mn-lt"/>
                <a:ea typeface="+mn-ea"/>
                <a:cs typeface="+mn-cs"/>
              </a:rPr>
              <a:t> und hat Angst </a:t>
            </a:r>
            <a:r>
              <a:rPr lang="en-GB" sz="1200" kern="1200" dirty="0" err="1">
                <a:solidFill>
                  <a:schemeClr val="tx1"/>
                </a:solidFill>
                <a:effectLst/>
                <a:latin typeface="+mn-lt"/>
                <a:ea typeface="+mn-ea"/>
                <a:cs typeface="+mn-cs"/>
              </a:rPr>
              <a:t>vor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ihnen</a:t>
            </a:r>
            <a:r>
              <a:rPr lang="en-GB" sz="1200" kern="1200" dirty="0">
                <a:solidFill>
                  <a:schemeClr val="tx1"/>
                </a:solidFill>
                <a:effectLst/>
                <a:latin typeface="+mn-lt"/>
                <a:ea typeface="+mn-ea"/>
                <a:cs typeface="+mn-cs"/>
              </a:rPr>
              <a:t>. Das Kind </a:t>
            </a:r>
            <a:r>
              <a:rPr lang="en-GB" sz="1200" kern="1200" dirty="0" err="1">
                <a:solidFill>
                  <a:schemeClr val="tx1"/>
                </a:solidFill>
                <a:effectLst/>
                <a:latin typeface="+mn-lt"/>
                <a:ea typeface="+mn-ea"/>
                <a:cs typeface="+mn-cs"/>
              </a:rPr>
              <a:t>erzählt</a:t>
            </a:r>
            <a:r>
              <a:rPr lang="en-GB" sz="1200" kern="1200" dirty="0">
                <a:solidFill>
                  <a:schemeClr val="tx1"/>
                </a:solidFill>
                <a:effectLst/>
                <a:latin typeface="+mn-lt"/>
                <a:ea typeface="+mn-ea"/>
                <a:cs typeface="+mn-cs"/>
              </a:rPr>
              <a:t> es </a:t>
            </a:r>
            <a:r>
              <a:rPr lang="en-GB" sz="1200" kern="1200" dirty="0" err="1">
                <a:solidFill>
                  <a:schemeClr val="tx1"/>
                </a:solidFill>
                <a:effectLst/>
                <a:latin typeface="+mn-lt"/>
                <a:ea typeface="+mn-ea"/>
                <a:cs typeface="+mn-cs"/>
              </a:rPr>
              <a:t>seinem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Vater</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Der </a:t>
            </a:r>
            <a:r>
              <a:rPr lang="en-GB" sz="1200" kern="1200" dirty="0" err="1">
                <a:solidFill>
                  <a:schemeClr val="tx1"/>
                </a:solidFill>
                <a:effectLst/>
                <a:latin typeface="+mn-lt"/>
                <a:ea typeface="+mn-ea"/>
                <a:cs typeface="+mn-cs"/>
              </a:rPr>
              <a:t>Vater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beruhigt</a:t>
            </a:r>
            <a:r>
              <a:rPr lang="en-GB" sz="1200" kern="1200" dirty="0">
                <a:solidFill>
                  <a:schemeClr val="tx1"/>
                </a:solidFill>
                <a:effectLst/>
                <a:latin typeface="+mn-lt"/>
                <a:ea typeface="+mn-ea"/>
                <a:cs typeface="+mn-cs"/>
              </a:rPr>
              <a:t> das Kind </a:t>
            </a:r>
            <a:r>
              <a:rPr lang="en-GB" sz="1200" kern="1200" dirty="0" err="1">
                <a:solidFill>
                  <a:schemeClr val="tx1"/>
                </a:solidFill>
                <a:effectLst/>
                <a:latin typeface="+mn-lt"/>
                <a:ea typeface="+mn-ea"/>
                <a:cs typeface="+mn-cs"/>
              </a:rPr>
              <a:t>zum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dritten</a:t>
            </a:r>
            <a:r>
              <a:rPr lang="en-GB" sz="1200" kern="1200" dirty="0">
                <a:solidFill>
                  <a:schemeClr val="tx1"/>
                </a:solidFill>
                <a:effectLst/>
                <a:latin typeface="+mn-lt"/>
                <a:ea typeface="+mn-ea"/>
                <a:cs typeface="+mn-cs"/>
              </a:rPr>
              <a:t> Mal.</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Der </a:t>
            </a:r>
            <a:r>
              <a:rPr lang="en-GB" sz="1200" kern="1200" dirty="0" err="1">
                <a:solidFill>
                  <a:schemeClr val="tx1"/>
                </a:solidFill>
                <a:effectLst/>
                <a:latin typeface="+mn-lt"/>
                <a:ea typeface="+mn-ea"/>
                <a:cs typeface="+mn-cs"/>
              </a:rPr>
              <a:t>Erlkönig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fasst</a:t>
            </a:r>
            <a:r>
              <a:rPr lang="en-GB" sz="1200" kern="1200" dirty="0">
                <a:solidFill>
                  <a:schemeClr val="tx1"/>
                </a:solidFill>
                <a:effectLst/>
                <a:latin typeface="+mn-lt"/>
                <a:ea typeface="+mn-ea"/>
                <a:cs typeface="+mn-cs"/>
              </a:rPr>
              <a:t> das Kind an. Das Kind </a:t>
            </a:r>
            <a:r>
              <a:rPr lang="en-GB" sz="1200" kern="1200" dirty="0" err="1">
                <a:solidFill>
                  <a:schemeClr val="tx1"/>
                </a:solidFill>
                <a:effectLst/>
                <a:latin typeface="+mn-lt"/>
                <a:ea typeface="+mn-ea"/>
                <a:cs typeface="+mn-cs"/>
              </a:rPr>
              <a:t>stirbt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durch</a:t>
            </a:r>
            <a:r>
              <a:rPr lang="en-GB" sz="1200" kern="1200" dirty="0">
                <a:solidFill>
                  <a:schemeClr val="tx1"/>
                </a:solidFill>
                <a:effectLst/>
                <a:latin typeface="+mn-lt"/>
                <a:ea typeface="+mn-ea"/>
                <a:cs typeface="+mn-cs"/>
              </a:rPr>
              <a:t> den </a:t>
            </a:r>
            <a:r>
              <a:rPr lang="en-GB" sz="1200" kern="1200" dirty="0" err="1">
                <a:solidFill>
                  <a:schemeClr val="tx1"/>
                </a:solidFill>
                <a:effectLst/>
                <a:latin typeface="+mn-lt"/>
                <a:ea typeface="+mn-ea"/>
                <a:cs typeface="+mn-cs"/>
              </a:rPr>
              <a:t>Kontakt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mit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dem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Erlkönig</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Der </a:t>
            </a:r>
            <a:r>
              <a:rPr lang="en-GB" sz="1200" kern="1200" dirty="0" err="1">
                <a:solidFill>
                  <a:schemeClr val="tx1"/>
                </a:solidFill>
                <a:effectLst/>
                <a:latin typeface="+mn-lt"/>
                <a:ea typeface="+mn-ea"/>
                <a:cs typeface="+mn-cs"/>
              </a:rPr>
              <a:t>Vater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erreicht</a:t>
            </a:r>
            <a:r>
              <a:rPr lang="en-GB" sz="1200" kern="1200" dirty="0">
                <a:solidFill>
                  <a:schemeClr val="tx1"/>
                </a:solidFill>
                <a:effectLst/>
                <a:latin typeface="+mn-lt"/>
                <a:ea typeface="+mn-ea"/>
                <a:cs typeface="+mn-cs"/>
              </a:rPr>
              <a:t> den Hof, </a:t>
            </a:r>
            <a:r>
              <a:rPr lang="en-GB" sz="1200" kern="1200" dirty="0" err="1">
                <a:solidFill>
                  <a:schemeClr val="tx1"/>
                </a:solidFill>
                <a:effectLst/>
                <a:latin typeface="+mn-lt"/>
                <a:ea typeface="+mn-ea"/>
                <a:cs typeface="+mn-cs"/>
              </a:rPr>
              <a:t>aber</a:t>
            </a:r>
            <a:r>
              <a:rPr lang="en-GB" sz="1200" kern="1200" dirty="0">
                <a:solidFill>
                  <a:schemeClr val="tx1"/>
                </a:solidFill>
                <a:effectLst/>
                <a:latin typeface="+mn-lt"/>
                <a:ea typeface="+mn-ea"/>
                <a:cs typeface="+mn-cs"/>
              </a:rPr>
              <a:t> das Kind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schon</a:t>
            </a:r>
            <a:r>
              <a:rPr lang="en-GB" sz="1200" kern="1200" dirty="0">
                <a:solidFill>
                  <a:schemeClr val="tx1"/>
                </a:solidFill>
                <a:effectLst/>
                <a:latin typeface="+mn-lt"/>
                <a:ea typeface="+mn-ea"/>
                <a:cs typeface="+mn-cs"/>
              </a:rPr>
              <a:t> tot.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73752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this slide and the next to check answers</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8193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55782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r>
              <a:rPr lang="en-GB" dirty="0"/>
              <a:t/>
            </a:r>
            <a:br>
              <a:rPr lang="en-GB" dirty="0"/>
            </a:br>
            <a:r>
              <a:rPr lang="en-GB" b="1" dirty="0"/>
              <a:t/>
            </a:r>
            <a:br>
              <a:rPr lang="en-GB" b="1" dirty="0"/>
            </a:br>
            <a:r>
              <a:rPr lang="en-GB" b="1" dirty="0"/>
              <a:t>Aim: </a:t>
            </a:r>
            <a:r>
              <a:rPr lang="en-GB" b="0" dirty="0"/>
              <a:t>To practise reading poetic language aloud and to pay attention to characters and emotions. </a:t>
            </a:r>
            <a:r>
              <a:rPr lang="en-GB" dirty="0"/>
              <a:t/>
            </a:r>
            <a:br>
              <a:rPr lang="en-GB" dirty="0"/>
            </a:br>
            <a:r>
              <a:rPr lang="en-GB" dirty="0"/>
              <a:t/>
            </a:r>
            <a:br>
              <a:rPr lang="en-GB" dirty="0"/>
            </a:br>
            <a:r>
              <a:rPr lang="en-GB" b="1" dirty="0"/>
              <a:t>Procedure:</a:t>
            </a:r>
            <a:br>
              <a:rPr lang="en-GB" b="1" dirty="0"/>
            </a:br>
            <a:r>
              <a:rPr lang="en-GB" b="0" i="1" dirty="0"/>
              <a:t>Note: The inclusion of character and dialogue into the poem represents the third feature of the Ballade, </a:t>
            </a:r>
            <a:r>
              <a:rPr lang="en-GB" b="0" i="1" dirty="0" err="1"/>
              <a:t>Dramatik</a:t>
            </a:r>
            <a:r>
              <a:rPr lang="en-GB" b="0" i="1" dirty="0"/>
              <a:t>.</a:t>
            </a:r>
            <a:r>
              <a:rPr lang="en-GB" dirty="0"/>
              <a:t/>
            </a:r>
            <a:br>
              <a:rPr lang="en-GB" dirty="0"/>
            </a:br>
            <a:r>
              <a:rPr lang="en-GB" dirty="0"/>
              <a:t>1. Students work in pairs (two roles each) or fours (one role each). One person takes the roles of the narrator and son, the other takes the role of the Erlking and father. Or in fours, each student has one role.</a:t>
            </a:r>
          </a:p>
          <a:p>
            <a:r>
              <a:rPr lang="en-GB" dirty="0"/>
              <a:t>2. Ensure students are clear about the meaning. They have previously translated verse 1 and verse 2, so those are revisiting. Verse 3 is not new but hasn’t yet been translated.</a:t>
            </a:r>
          </a:p>
          <a:p>
            <a:r>
              <a:rPr lang="en-GB" dirty="0"/>
              <a:t>3. Once clear on the meaning </a:t>
            </a:r>
            <a:r>
              <a:rPr lang="en-US" dirty="0"/>
              <a:t>think about the the different characters end emotions (fearful, comforting, beguiling) and how to portray them, linking back to the discussion at the start of lesson 1 when students were listening out for the different voices.</a:t>
            </a:r>
            <a:br>
              <a:rPr lang="en-US" dirty="0"/>
            </a:br>
            <a:r>
              <a:rPr lang="en-US" dirty="0"/>
              <a:t>4. Students read it through, in character roles.  They then swap roles and read again.</a:t>
            </a:r>
          </a:p>
          <a:p>
            <a:endParaRPr lang="en-US" dirty="0"/>
          </a:p>
          <a:p>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3627354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endParaRPr lang="en-GB" b="0" dirty="0"/>
          </a:p>
          <a:p>
            <a:endParaRPr lang="en-GB" b="0" dirty="0"/>
          </a:p>
          <a:p>
            <a:r>
              <a:rPr lang="en-GB" b="1" dirty="0"/>
              <a:t>Aim: </a:t>
            </a:r>
            <a:r>
              <a:rPr lang="en-GB" b="0" dirty="0"/>
              <a:t>To practise comprehension of the new vocabulary in the written modality. The time limit will help with </a:t>
            </a:r>
            <a:r>
              <a:rPr lang="en-GB" b="0" dirty="0" err="1"/>
              <a:t>automatisation</a:t>
            </a:r>
            <a:r>
              <a:rPr lang="en-GB" b="0" dirty="0"/>
              <a:t>.</a:t>
            </a:r>
            <a:br>
              <a:rPr lang="en-GB" b="0" dirty="0"/>
            </a:br>
            <a:r>
              <a:rPr lang="en-GB" b="0" dirty="0"/>
              <a:t>Note: whilst we expect students to have spent 30 minutes completing prior learning of these words (as with all NCELP lessons), this activity is not to test assumed knowledge but to practise recall in order to strengthen the knowledge that’s there.  It is thus a learning rather than a testing activity, to be understood as ‘low stakes’ practice rather than assessment.  Equally, these resources are editable for a reason! It is assumed that as teachers we all differentiate any material we use for the students we have in front of us.</a:t>
            </a:r>
            <a:endParaRPr lang="en-GB" b="1" dirty="0"/>
          </a:p>
          <a:p>
            <a:endParaRPr lang="en-GB" b="1" dirty="0"/>
          </a:p>
          <a:p>
            <a:r>
              <a:rPr lang="en-GB" b="1" dirty="0"/>
              <a:t>Procedure:</a:t>
            </a:r>
          </a:p>
          <a:p>
            <a:pPr marL="228600" indent="-228600">
              <a:buAutoNum type="arabicPeriod"/>
            </a:pPr>
            <a:r>
              <a:rPr lang="en-GB" b="0" dirty="0"/>
              <a:t>Students write 1 – 16.</a:t>
            </a:r>
          </a:p>
          <a:p>
            <a:pPr marL="228600" indent="-228600">
              <a:buAutoNum type="arabicPeriod"/>
            </a:pPr>
            <a:r>
              <a:rPr lang="en-GB" b="0" dirty="0"/>
              <a:t>On each mouse click a German word will appear. Students write down the English translation before the word disappears.</a:t>
            </a:r>
          </a:p>
          <a:p>
            <a:pPr marL="228600" indent="-228600">
              <a:buAutoNum type="arabicPeriod"/>
            </a:pPr>
            <a:r>
              <a:rPr lang="en-GB" b="0" dirty="0"/>
              <a:t>Click to reveal and check answers in number order.</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baseline="0" dirty="0" err="1">
                <a:solidFill>
                  <a:schemeClr val="tx1"/>
                </a:solidFill>
                <a:effectLst/>
                <a:latin typeface="+mn-lt"/>
                <a:ea typeface="Calibri"/>
                <a:cs typeface="Calibri"/>
                <a:sym typeface="Calibri"/>
              </a:rPr>
              <a:t>fassen</a:t>
            </a:r>
            <a:r>
              <a:rPr lang="en-GB" sz="1200" b="0" i="0" u="none" strike="noStrike" kern="1200" cap="none" baseline="0" dirty="0">
                <a:solidFill>
                  <a:schemeClr val="tx1"/>
                </a:solidFill>
                <a:effectLst/>
                <a:latin typeface="+mn-lt"/>
                <a:ea typeface="Calibri"/>
                <a:cs typeface="Calibri"/>
                <a:sym typeface="Calibri"/>
              </a:rPr>
              <a:t> [1144] </a:t>
            </a:r>
            <a:r>
              <a:rPr lang="en-GB" sz="1200" b="0" i="0" u="none" strike="noStrike" kern="1200" cap="none" baseline="0" dirty="0" err="1">
                <a:solidFill>
                  <a:schemeClr val="tx1"/>
                </a:solidFill>
                <a:effectLst/>
                <a:latin typeface="+mn-lt"/>
                <a:ea typeface="Calibri"/>
                <a:cs typeface="Calibri"/>
                <a:sym typeface="Calibri"/>
              </a:rPr>
              <a:t>führen</a:t>
            </a:r>
            <a:r>
              <a:rPr lang="en-GB" sz="1200" b="0" i="0" u="none" strike="noStrike" kern="1200" cap="none" baseline="0" dirty="0">
                <a:solidFill>
                  <a:schemeClr val="tx1"/>
                </a:solidFill>
                <a:effectLst/>
                <a:latin typeface="+mn-lt"/>
                <a:ea typeface="Calibri"/>
                <a:cs typeface="Calibri"/>
                <a:sym typeface="Calibri"/>
              </a:rPr>
              <a:t> [162] </a:t>
            </a:r>
            <a:r>
              <a:rPr lang="en-GB" sz="1200" b="0" i="0" u="none" strike="noStrike" kern="1200" cap="none" baseline="0" dirty="0" err="1">
                <a:solidFill>
                  <a:schemeClr val="tx1"/>
                </a:solidFill>
                <a:effectLst/>
                <a:latin typeface="+mn-lt"/>
                <a:ea typeface="Calibri"/>
                <a:cs typeface="Calibri"/>
                <a:sym typeface="Calibri"/>
              </a:rPr>
              <a:t>scheinen</a:t>
            </a:r>
            <a:r>
              <a:rPr lang="en-GB" sz="1200" b="0" i="0" u="none" strike="noStrike" kern="1200" cap="none" baseline="0" dirty="0">
                <a:solidFill>
                  <a:schemeClr val="tx1"/>
                </a:solidFill>
                <a:effectLst/>
                <a:latin typeface="+mn-lt"/>
                <a:ea typeface="Calibri"/>
                <a:cs typeface="Calibri"/>
                <a:sym typeface="Calibri"/>
              </a:rPr>
              <a:t> [275] </a:t>
            </a:r>
            <a:r>
              <a:rPr lang="en-GB" sz="1200" b="0" i="0" u="none" strike="noStrike" kern="1200" cap="none" baseline="0" dirty="0" err="1">
                <a:solidFill>
                  <a:schemeClr val="tx1"/>
                </a:solidFill>
                <a:effectLst/>
                <a:latin typeface="+mn-lt"/>
                <a:ea typeface="Calibri"/>
                <a:cs typeface="Calibri"/>
                <a:sym typeface="Calibri"/>
              </a:rPr>
              <a:t>versprechen</a:t>
            </a:r>
            <a:r>
              <a:rPr lang="en-GB" sz="1200" b="0" i="0" u="none" strike="noStrike" kern="1200" cap="none" baseline="0" dirty="0">
                <a:solidFill>
                  <a:schemeClr val="tx1"/>
                </a:solidFill>
                <a:effectLst/>
                <a:latin typeface="+mn-lt"/>
                <a:ea typeface="Calibri"/>
                <a:cs typeface="Calibri"/>
                <a:sym typeface="Calibri"/>
              </a:rPr>
              <a:t> [1056] </a:t>
            </a:r>
            <a:r>
              <a:rPr lang="en-GB" sz="1200" b="0" i="0" u="none" strike="noStrike" kern="1200" cap="none" baseline="0" dirty="0" err="1">
                <a:solidFill>
                  <a:schemeClr val="tx1"/>
                </a:solidFill>
                <a:effectLst/>
                <a:latin typeface="+mn-lt"/>
                <a:ea typeface="Calibri"/>
                <a:cs typeface="Calibri"/>
                <a:sym typeface="Calibri"/>
              </a:rPr>
              <a:t>warten</a:t>
            </a:r>
            <a:r>
              <a:rPr lang="en-GB" sz="1200" b="0" i="0" u="none" strike="noStrike" kern="1200" cap="none" baseline="0" dirty="0">
                <a:solidFill>
                  <a:schemeClr val="tx1"/>
                </a:solidFill>
                <a:effectLst/>
                <a:latin typeface="+mn-lt"/>
                <a:ea typeface="Calibri"/>
                <a:cs typeface="Calibri"/>
                <a:sym typeface="Calibri"/>
              </a:rPr>
              <a:t> [364] </a:t>
            </a:r>
            <a:r>
              <a:rPr lang="en-GB" sz="1200" b="0" i="0" u="none" strike="noStrike" kern="1200" cap="none" baseline="0" dirty="0" err="1">
                <a:solidFill>
                  <a:schemeClr val="tx1"/>
                </a:solidFill>
                <a:effectLst/>
                <a:latin typeface="+mn-lt"/>
                <a:ea typeface="Calibri"/>
                <a:cs typeface="Calibri"/>
                <a:sym typeface="Calibri"/>
              </a:rPr>
              <a:t>mancher</a:t>
            </a:r>
            <a:r>
              <a:rPr lang="en-GB" sz="1200" b="0" i="0" u="none" strike="noStrike" kern="1200" cap="none" baseline="0" dirty="0">
                <a:solidFill>
                  <a:schemeClr val="tx1"/>
                </a:solidFill>
                <a:effectLst/>
                <a:latin typeface="+mn-lt"/>
                <a:ea typeface="Calibri"/>
                <a:cs typeface="Calibri"/>
                <a:sym typeface="Calibri"/>
              </a:rPr>
              <a:t>, manche, manches [433] Arm [527] Blatt [1270] König [1087] Sohn [596] </a:t>
            </a:r>
            <a:r>
              <a:rPr lang="en-GB" sz="1200" b="0" i="0" u="none" strike="noStrike" kern="1200" cap="none" baseline="0" dirty="0" err="1">
                <a:solidFill>
                  <a:schemeClr val="tx1"/>
                </a:solidFill>
                <a:effectLst/>
                <a:latin typeface="+mn-lt"/>
                <a:ea typeface="Calibri"/>
                <a:cs typeface="Calibri"/>
                <a:sym typeface="Calibri"/>
              </a:rPr>
              <a:t>Tochter</a:t>
            </a:r>
            <a:r>
              <a:rPr lang="en-GB" sz="1200" b="0" i="0" u="none" strike="noStrike" kern="1200" cap="none" baseline="0" dirty="0">
                <a:solidFill>
                  <a:schemeClr val="tx1"/>
                </a:solidFill>
                <a:effectLst/>
                <a:latin typeface="+mn-lt"/>
                <a:ea typeface="Calibri"/>
                <a:cs typeface="Calibri"/>
                <a:sym typeface="Calibri"/>
              </a:rPr>
              <a:t> [694] </a:t>
            </a:r>
            <a:r>
              <a:rPr lang="en-GB" sz="1200" b="0" i="0" u="none" strike="noStrike" kern="1200" cap="none" baseline="0" dirty="0" err="1">
                <a:solidFill>
                  <a:schemeClr val="tx1"/>
                </a:solidFill>
                <a:effectLst/>
                <a:latin typeface="+mn-lt"/>
                <a:ea typeface="Calibri"/>
                <a:cs typeface="Calibri"/>
                <a:sym typeface="Calibri"/>
              </a:rPr>
              <a:t>lieb</a:t>
            </a:r>
            <a:r>
              <a:rPr lang="en-GB" sz="1200" b="0" i="0" u="none" strike="noStrike" kern="1200" cap="none" baseline="0" dirty="0">
                <a:solidFill>
                  <a:schemeClr val="tx1"/>
                </a:solidFill>
                <a:effectLst/>
                <a:latin typeface="+mn-lt"/>
                <a:ea typeface="Calibri"/>
                <a:cs typeface="Calibri"/>
                <a:sym typeface="Calibri"/>
              </a:rPr>
              <a:t> [897] tot [513] warm [1281] </a:t>
            </a:r>
            <a:r>
              <a:rPr lang="en-GB" sz="1200" b="0" i="0" u="none" strike="noStrike" kern="1200" cap="none" baseline="0" dirty="0" err="1">
                <a:solidFill>
                  <a:schemeClr val="tx1"/>
                </a:solidFill>
                <a:effectLst/>
                <a:latin typeface="+mn-lt"/>
                <a:ea typeface="Calibri"/>
                <a:cs typeface="Calibri"/>
                <a:sym typeface="Calibri"/>
              </a:rPr>
              <a:t>wohl</a:t>
            </a:r>
            <a:r>
              <a:rPr lang="en-GB" sz="1200" b="0" i="0" u="none" strike="noStrike" kern="1200" cap="none" baseline="0" dirty="0">
                <a:solidFill>
                  <a:schemeClr val="tx1"/>
                </a:solidFill>
                <a:effectLst/>
                <a:latin typeface="+mn-lt"/>
                <a:ea typeface="Calibri"/>
                <a:cs typeface="Calibri"/>
                <a:sym typeface="Calibri"/>
              </a:rPr>
              <a:t> [261] gar [165]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endParaRPr lang="en-GB" b="1" dirty="0"/>
          </a:p>
          <a:p>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40794236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r>
              <a:rPr lang="en-GB" dirty="0"/>
              <a:t/>
            </a:r>
            <a:br>
              <a:rPr lang="en-GB" dirty="0"/>
            </a:br>
            <a:r>
              <a:rPr lang="en-GB" b="1" dirty="0"/>
              <a:t/>
            </a:r>
            <a:br>
              <a:rPr lang="en-GB" b="1" dirty="0"/>
            </a:br>
            <a:r>
              <a:rPr lang="en-GB" b="1" dirty="0"/>
              <a:t>Aim: </a:t>
            </a:r>
            <a:r>
              <a:rPr lang="en-GB" b="0" dirty="0"/>
              <a:t>To allow students to read the subtitles and get a holistic impressions of the text and meaning. </a:t>
            </a:r>
            <a:r>
              <a:rPr lang="en-GB" dirty="0"/>
              <a:t/>
            </a:r>
            <a:br>
              <a:rPr lang="en-GB" dirty="0"/>
            </a:br>
            <a:r>
              <a:rPr lang="en-GB" dirty="0"/>
              <a:t/>
            </a:r>
            <a:br>
              <a:rPr lang="en-GB" dirty="0"/>
            </a:br>
            <a:r>
              <a:rPr lang="en-GB" b="1" dirty="0"/>
              <a:t>Procedure:</a:t>
            </a:r>
            <a:r>
              <a:rPr lang="en-GB" dirty="0"/>
              <a:t/>
            </a:r>
            <a:br>
              <a:rPr lang="en-GB" dirty="0"/>
            </a:br>
            <a:r>
              <a:rPr lang="en-GB" dirty="0"/>
              <a:t>1. Play whole animation [5 mins], </a:t>
            </a:r>
            <a:r>
              <a:rPr lang="en-US" dirty="0"/>
              <a:t>so that students can see and read text and subtitles.</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There are several versions to select from:</a:t>
            </a:r>
            <a:endParaRPr lang="en-GB" dirty="0"/>
          </a:p>
          <a:p>
            <a:r>
              <a:rPr lang="en-GB" dirty="0"/>
              <a:t>1.  Animation with Schubert’s song version, including English and German subtitles (5 minutes)</a:t>
            </a:r>
          </a:p>
          <a:p>
            <a:r>
              <a:rPr lang="en-GB" dirty="0">
                <a:hlinkClick r:id="rId3"/>
              </a:rPr>
              <a:t>https://www.youtube.com/watch?v=Nh0-4yRV-UY</a:t>
            </a:r>
            <a:r>
              <a:rPr lang="en-GB" dirty="0"/>
              <a:t/>
            </a:r>
            <a:br>
              <a:rPr lang="en-GB" dirty="0"/>
            </a:br>
            <a:r>
              <a:rPr lang="en-GB" dirty="0"/>
              <a:t>2. Animation with spoken narrative, no subtitles – different voices are very clear (3 minutes)</a:t>
            </a:r>
            <a:br>
              <a:rPr lang="en-GB" dirty="0"/>
            </a:br>
            <a:r>
              <a:rPr lang="en-GB" dirty="0"/>
              <a:t>https://www.youtube.com/watch?v=wusVHokSa98&amp;feature=related </a:t>
            </a:r>
            <a:br>
              <a:rPr lang="en-GB" dirty="0"/>
            </a:br>
            <a:r>
              <a:rPr lang="en-GB" dirty="0"/>
              <a:t>3. Animation with Schubert’s song, no subtitles (4m30s)</a:t>
            </a:r>
            <a:br>
              <a:rPr lang="en-GB" dirty="0"/>
            </a:br>
            <a:r>
              <a:rPr lang="en-GB" dirty="0"/>
              <a:t>https://www.youtube.com/watch?v=JS91p-vmSf0 </a:t>
            </a:r>
            <a:br>
              <a:rPr lang="en-GB" dirty="0"/>
            </a:br>
            <a:r>
              <a:rPr lang="en-GB" dirty="0"/>
              <a:t>4. Spoken narrative version (Otto Sander) with epoch-appropriate pictures: https://www.youtube.com/watch?v=XubROUSlq8k </a:t>
            </a:r>
            <a:br>
              <a:rPr lang="en-GB" dirty="0"/>
            </a:br>
            <a:r>
              <a:rPr lang="en-GB" dirty="0"/>
              <a:t>No subtitles</a:t>
            </a:r>
          </a:p>
        </p:txBody>
      </p:sp>
      <p:sp>
        <p:nvSpPr>
          <p:cNvPr id="4" name="Slide Number Placeholder 3"/>
          <p:cNvSpPr>
            <a:spLocks noGrp="1"/>
          </p:cNvSpPr>
          <p:nvPr>
            <p:ph type="sldNum" sz="quarter" idx="10"/>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15537636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OPTIONAL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2 minutes</a:t>
            </a:r>
            <a:r>
              <a:rPr lang="en-GB" dirty="0"/>
              <a:t/>
            </a:r>
            <a:br>
              <a:rPr lang="en-GB" dirty="0"/>
            </a:br>
            <a:r>
              <a:rPr lang="en-GB" b="1" dirty="0"/>
              <a:t/>
            </a:r>
            <a:br>
              <a:rPr lang="en-GB" b="1" dirty="0"/>
            </a:br>
            <a:r>
              <a:rPr lang="en-GB" b="1" dirty="0"/>
              <a:t>Aim: </a:t>
            </a:r>
            <a:r>
              <a:rPr lang="en-GB" b="0" dirty="0"/>
              <a:t>To provide a further opportunity for independent comprehension of the overall narrative elements of the written text.</a:t>
            </a:r>
            <a:r>
              <a:rPr lang="en-GB" dirty="0"/>
              <a:t/>
            </a:r>
            <a:br>
              <a:rPr lang="en-GB" dirty="0"/>
            </a:br>
            <a:r>
              <a:rPr lang="en-GB" dirty="0"/>
              <a:t/>
            </a:r>
            <a:br>
              <a:rPr lang="en-GB" dirty="0"/>
            </a:br>
            <a:r>
              <a:rPr lang="en-GB" b="1" dirty="0"/>
              <a:t>Procedure:</a:t>
            </a:r>
            <a:r>
              <a:rPr lang="en-GB" dirty="0"/>
              <a:t/>
            </a:r>
            <a:br>
              <a:rPr lang="en-GB" dirty="0"/>
            </a:br>
            <a:r>
              <a:rPr lang="en-GB" dirty="0"/>
              <a:t>1. Students read and order each verse 1-8.</a:t>
            </a:r>
            <a:br>
              <a:rPr lang="en-GB" dirty="0"/>
            </a:br>
            <a:r>
              <a:rPr lang="en-GB" dirty="0"/>
              <a:t>2. Click to check answers.</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06171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OPTIONAL</a:t>
            </a:r>
            <a:br>
              <a:rPr lang="en-GB" b="1" dirty="0"/>
            </a:br>
            <a:r>
              <a:rPr lang="en-GB" b="1" dirty="0"/>
              <a:t>Timing: 3 minutes</a:t>
            </a:r>
            <a:r>
              <a:rPr lang="en-GB" dirty="0"/>
              <a:t/>
            </a:r>
            <a:br>
              <a:rPr lang="en-GB" dirty="0"/>
            </a:br>
            <a:r>
              <a:rPr lang="en-GB" b="1" dirty="0"/>
              <a:t/>
            </a:r>
            <a:br>
              <a:rPr lang="en-GB" b="1" dirty="0"/>
            </a:br>
            <a:r>
              <a:rPr lang="en-GB" b="1" dirty="0"/>
              <a:t>Aim: </a:t>
            </a:r>
            <a:r>
              <a:rPr lang="en-GB" b="0" dirty="0"/>
              <a:t>To introduce the cultural context of the </a:t>
            </a:r>
            <a:r>
              <a:rPr lang="en-GB" b="0" dirty="0" err="1"/>
              <a:t>Erlkönig</a:t>
            </a:r>
            <a:r>
              <a:rPr lang="en-GB" b="0" dirty="0"/>
              <a:t> as one of the classic ballads that German secondary students are often required to learn off by heart in school.</a:t>
            </a:r>
            <a:br>
              <a:rPr lang="en-GB" b="0" dirty="0"/>
            </a:br>
            <a:r>
              <a:rPr lang="en-GB" b="0" dirty="0"/>
              <a:t>This is a useful prelude to the homework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r>
              <a:rPr lang="en-GB" dirty="0"/>
              <a:t/>
            </a:r>
            <a:br>
              <a:rPr lang="en-GB" dirty="0"/>
            </a:br>
            <a:r>
              <a:rPr lang="en-GB" dirty="0"/>
              <a:t>1. Ensure the call out is clear.</a:t>
            </a:r>
            <a:br>
              <a:rPr lang="en-GB" dirty="0"/>
            </a:br>
            <a:r>
              <a:rPr lang="en-GB" dirty="0"/>
              <a:t>2. Click to present the </a:t>
            </a:r>
            <a:r>
              <a:rPr lang="en-GB" dirty="0" err="1"/>
              <a:t>Lerntipps</a:t>
            </a:r>
            <a:r>
              <a:rPr lang="en-GB" dirty="0"/>
              <a:t> and elicit the meanings.</a:t>
            </a:r>
            <a:br>
              <a:rPr lang="en-GB" dirty="0"/>
            </a:br>
            <a:r>
              <a:rPr lang="en-GB" dirty="0"/>
              <a:t>3. Students to indicate which tip they think is the best.  Many groups will be able to do this in the target language.</a:t>
            </a:r>
            <a:br>
              <a:rPr lang="en-GB" dirty="0"/>
            </a:br>
            <a:r>
              <a:rPr lang="en-GB" dirty="0" err="1"/>
              <a:t>Welcher</a:t>
            </a:r>
            <a:r>
              <a:rPr lang="en-GB" dirty="0"/>
              <a:t> Tipp </a:t>
            </a:r>
            <a:r>
              <a:rPr lang="en-GB" dirty="0" err="1"/>
              <a:t>ist</a:t>
            </a:r>
            <a:r>
              <a:rPr lang="en-GB" dirty="0"/>
              <a:t> der </a:t>
            </a:r>
            <a:r>
              <a:rPr lang="en-GB" dirty="0" err="1"/>
              <a:t>beste</a:t>
            </a:r>
            <a:r>
              <a:rPr lang="en-GB" dirty="0"/>
              <a:t>?  </a:t>
            </a:r>
            <a:r>
              <a:rPr lang="en-GB" dirty="0" err="1"/>
              <a:t>Warum</a:t>
            </a:r>
            <a:r>
              <a:rPr lang="en-GB" dirty="0"/>
              <a:t>? </a:t>
            </a:r>
          </a:p>
          <a:p>
            <a:endParaRPr lang="en-GB" dirty="0"/>
          </a:p>
          <a:p>
            <a:endParaRPr lang="en-GB" dirty="0"/>
          </a:p>
          <a:p>
            <a:r>
              <a:rPr lang="en-GB" b="1" baseline="0" dirty="0"/>
              <a:t>Word frequency unknown words and cognates (1 is the most frequent word in German): </a:t>
            </a:r>
            <a:r>
              <a:rPr lang="en-GB" baseline="0" dirty="0"/>
              <a:t/>
            </a:r>
            <a:br>
              <a:rPr lang="en-GB" baseline="0" dirty="0"/>
            </a:br>
            <a:r>
              <a:rPr lang="en-GB" baseline="0" dirty="0" err="1"/>
              <a:t>auswendig</a:t>
            </a:r>
            <a:r>
              <a:rPr lang="en-GB" baseline="0" dirty="0"/>
              <a:t> [&gt;5009] </a:t>
            </a:r>
            <a:r>
              <a:rPr lang="en-GB" sz="1200" b="0" i="0" u="none" strike="noStrike" kern="1200" cap="none" baseline="0" dirty="0">
                <a:solidFill>
                  <a:schemeClr val="tx1"/>
                </a:solidFill>
                <a:effectLst/>
                <a:latin typeface="+mn-lt"/>
                <a:ea typeface="Calibri"/>
                <a:cs typeface="Calibri"/>
                <a:sym typeface="Calibri"/>
              </a:rPr>
              <a:t>Tipp [3088] Version [2860] Video [1963] </a:t>
            </a:r>
            <a:r>
              <a:rPr lang="en-GB" sz="1200" b="0" i="0" u="none" strike="noStrike" kern="1200" cap="none" baseline="0" dirty="0" err="1">
                <a:solidFill>
                  <a:schemeClr val="tx1"/>
                </a:solidFill>
                <a:effectLst/>
                <a:latin typeface="+mn-lt"/>
                <a:ea typeface="Calibri"/>
                <a:cs typeface="Calibri"/>
                <a:sym typeface="Calibri"/>
              </a:rPr>
              <a:t>weiter</a:t>
            </a:r>
            <a:r>
              <a:rPr lang="en-GB" sz="1200" b="0" i="0" u="none" strike="noStrike" kern="1200" cap="none" baseline="0" dirty="0">
                <a:solidFill>
                  <a:schemeClr val="tx1"/>
                </a:solidFill>
                <a:effectLst/>
                <a:latin typeface="+mn-lt"/>
                <a:ea typeface="Calibri"/>
                <a:cs typeface="Calibri"/>
                <a:sym typeface="Calibri"/>
              </a:rPr>
              <a:t> [221] </a:t>
            </a:r>
            <a:r>
              <a:rPr lang="en-GB" sz="1200" b="0" i="0" u="none" strike="noStrike" kern="1200" cap="none" baseline="0" dirty="0" err="1">
                <a:solidFill>
                  <a:schemeClr val="tx1"/>
                </a:solidFill>
                <a:effectLst/>
                <a:latin typeface="+mn-lt"/>
                <a:ea typeface="Calibri"/>
                <a:cs typeface="Calibri"/>
                <a:sym typeface="Calibri"/>
              </a:rPr>
              <a:t>zeichnen</a:t>
            </a:r>
            <a:r>
              <a:rPr lang="en-GB" sz="1200" b="0" i="0" u="none" strike="noStrike" kern="1200" cap="none" baseline="0" dirty="0">
                <a:solidFill>
                  <a:schemeClr val="tx1"/>
                </a:solidFill>
                <a:effectLst/>
                <a:latin typeface="+mn-lt"/>
                <a:ea typeface="Calibri"/>
                <a:cs typeface="Calibri"/>
                <a:sym typeface="Calibri"/>
              </a:rPr>
              <a:t> [1259]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a:t>
            </a:r>
            <a:r>
              <a:rPr lang="en-GB" i="1"/>
              <a:t>. </a:t>
            </a:r>
            <a:r>
              <a:rPr lang="en-GB" i="1" smtClean="0"/>
              <a:t>(2019). </a:t>
            </a:r>
            <a:r>
              <a:rPr lang="en-GB" i="1" dirty="0"/>
              <a:t>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72217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1 minute</a:t>
            </a:r>
            <a:r>
              <a:rPr lang="en-GB" dirty="0"/>
              <a:t/>
            </a:r>
            <a:br>
              <a:rPr lang="en-GB" dirty="0"/>
            </a:br>
            <a:r>
              <a:rPr lang="en-GB" b="1" dirty="0"/>
              <a:t/>
            </a:r>
            <a:br>
              <a:rPr lang="en-GB" b="1" dirty="0"/>
            </a:br>
            <a:r>
              <a:rPr lang="en-GB" b="1" dirty="0"/>
              <a:t>Aim: </a:t>
            </a:r>
            <a:r>
              <a:rPr lang="en-GB" b="0" dirty="0"/>
              <a:t>To present the options for this part of this week’s homework.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r>
              <a:rPr lang="en-GB" dirty="0"/>
              <a:t/>
            </a:r>
            <a:br>
              <a:rPr lang="en-GB" dirty="0"/>
            </a:br>
            <a:r>
              <a:rPr lang="en-GB" dirty="0"/>
              <a:t>1. Ensure the options are clear.</a:t>
            </a:r>
            <a:br>
              <a:rPr lang="en-GB" dirty="0"/>
            </a:br>
            <a:r>
              <a:rPr lang="en-GB" dirty="0"/>
              <a:t>2. For the final option click to show the crossword on the next slide.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0971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Handout: crossword</a:t>
            </a:r>
          </a:p>
          <a:p>
            <a:r>
              <a:rPr lang="en-GB" dirty="0"/>
              <a:t/>
            </a:r>
            <a:br>
              <a:rPr lang="en-GB" dirty="0"/>
            </a:br>
            <a:r>
              <a:rPr lang="en-GB" dirty="0"/>
              <a:t>Minimally adapted from: https://online-lernen.levrai.de/deutsch-uebungen/balladen/erlkoenig/95_ballade_kreuzwortraetsel.htm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59470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1" i="0" dirty="0">
                <a:latin typeface="+mn-lt"/>
                <a:ea typeface="Calibri"/>
                <a:cs typeface="Calibri"/>
                <a:sym typeface="Calibri"/>
              </a:rPr>
              <a:t>Note: </a:t>
            </a:r>
            <a:r>
              <a:rPr lang="en-GB" sz="1200" b="0" i="0" dirty="0">
                <a:latin typeface="+mn-lt"/>
                <a:ea typeface="Calibri"/>
                <a:cs typeface="Calibri"/>
                <a:sym typeface="Calibri"/>
              </a:rPr>
              <a:t>As well as the choice of homework task to develop work on the </a:t>
            </a:r>
            <a:r>
              <a:rPr lang="en-GB" sz="1200" b="0" i="0" dirty="0" err="1">
                <a:latin typeface="+mn-lt"/>
                <a:ea typeface="Calibri"/>
                <a:cs typeface="Calibri"/>
                <a:sym typeface="Calibri"/>
              </a:rPr>
              <a:t>Erlkönig</a:t>
            </a:r>
            <a:r>
              <a:rPr lang="en-GB" sz="1200" b="0" i="0" dirty="0">
                <a:latin typeface="+mn-lt"/>
                <a:ea typeface="Calibri"/>
                <a:cs typeface="Calibri"/>
                <a:sym typeface="Calibri"/>
              </a:rPr>
              <a:t>, students are to revisit two sets of previously taught vocabulary.</a:t>
            </a:r>
            <a:br>
              <a:rPr lang="en-GB" sz="1200" b="0" i="0" dirty="0">
                <a:latin typeface="+mn-lt"/>
                <a:ea typeface="Calibri"/>
                <a:cs typeface="Calibri"/>
                <a:sym typeface="Calibri"/>
              </a:rPr>
            </a:br>
            <a:r>
              <a:rPr lang="en-GB" sz="1200" b="0" i="0" dirty="0">
                <a:latin typeface="+mn-lt"/>
                <a:ea typeface="Calibri"/>
                <a:cs typeface="Calibri"/>
                <a:sym typeface="Calibri"/>
              </a:rPr>
              <a:t>However, there is no new vocabulary for 8.3.2.5.</a:t>
            </a:r>
          </a:p>
          <a:p>
            <a:pPr marL="0" lvl="0" indent="0" algn="l" rtl="0">
              <a:spcBef>
                <a:spcPts val="0"/>
              </a:spcBef>
              <a:spcAft>
                <a:spcPts val="0"/>
              </a:spcAft>
              <a:buNone/>
            </a:pPr>
            <a:endParaRPr lang="en-GB" sz="1200" b="0" i="0" dirty="0">
              <a:latin typeface="+mn-lt"/>
              <a:ea typeface="Calibri"/>
              <a:cs typeface="Calibri"/>
              <a:sym typeface="Calibri"/>
            </a:endParaRPr>
          </a:p>
          <a:p>
            <a:pPr marL="0" lvl="0" indent="0" algn="l" rtl="0">
              <a:spcBef>
                <a:spcPts val="0"/>
              </a:spcBef>
              <a:spcAft>
                <a:spcPts val="0"/>
              </a:spcAft>
              <a:buNone/>
            </a:pPr>
            <a:r>
              <a:rPr lang="en-GB" sz="1200" b="0" i="0" dirty="0">
                <a:latin typeface="+mn-lt"/>
                <a:ea typeface="Calibri"/>
                <a:cs typeface="Calibri"/>
                <a:sym typeface="Calibri"/>
              </a:rPr>
              <a:t>Link to sung animated version of the poem, (music by Schubert): https://www.youtube.com/watch?v=JS91p-vmSf0</a:t>
            </a:r>
            <a:br>
              <a:rPr lang="en-GB" sz="1200" b="0" i="0" dirty="0">
                <a:latin typeface="+mn-lt"/>
                <a:ea typeface="Calibri"/>
                <a:cs typeface="Calibri"/>
                <a:sym typeface="Calibri"/>
              </a:rPr>
            </a:br>
            <a:r>
              <a:rPr lang="en-GB" sz="1200" b="0" i="0" dirty="0">
                <a:latin typeface="+mn-lt"/>
                <a:ea typeface="Calibri"/>
                <a:cs typeface="Calibri"/>
                <a:sym typeface="Calibri"/>
              </a:rPr>
              <a:t>Link to English translation of the poem, by Richard </a:t>
            </a:r>
            <a:r>
              <a:rPr lang="en-GB" sz="1200" b="0" i="0" dirty="0" err="1">
                <a:latin typeface="+mn-lt"/>
                <a:ea typeface="Calibri"/>
                <a:cs typeface="Calibri"/>
                <a:sym typeface="Calibri"/>
              </a:rPr>
              <a:t>Wigmore</a:t>
            </a:r>
            <a:r>
              <a:rPr lang="en-GB" sz="1200" b="0" i="0" dirty="0">
                <a:latin typeface="+mn-lt"/>
                <a:ea typeface="Calibri"/>
                <a:cs typeface="Calibri"/>
                <a:sym typeface="Calibri"/>
              </a:rPr>
              <a:t>: https://www.oxfordlieder.co.uk/song/1420  </a:t>
            </a:r>
            <a:br>
              <a:rPr lang="en-GB" sz="1200" b="0" i="0" dirty="0">
                <a:latin typeface="+mn-lt"/>
                <a:ea typeface="Calibri"/>
                <a:cs typeface="Calibri"/>
                <a:sym typeface="Calibri"/>
              </a:rPr>
            </a:br>
            <a:r>
              <a:rPr lang="en-GB" sz="1200" b="0" i="0" dirty="0">
                <a:latin typeface="+mn-lt"/>
                <a:ea typeface="Calibri"/>
                <a:cs typeface="Calibri"/>
                <a:sym typeface="Calibri"/>
              </a:rPr>
              <a:t>Link to animated version with different voices for the different characters:  https://www.youtube.com/watch?v=wusVHokSa98&amp;feature=related</a:t>
            </a:r>
          </a:p>
        </p:txBody>
      </p:sp>
      <p:sp>
        <p:nvSpPr>
          <p:cNvPr id="4" name="Slide Number Placeholder 3"/>
          <p:cNvSpPr>
            <a:spLocks noGrp="1"/>
          </p:cNvSpPr>
          <p:nvPr>
            <p:ph type="sldNum" sz="quarter" idx="10"/>
          </p:nvPr>
        </p:nvSpPr>
        <p:spPr/>
        <p:txBody>
          <a:bodyPr/>
          <a:lstStyle/>
          <a:p>
            <a:fld id="{051212F4-EB5A-464B-92EC-DACFCB1CC2CD}" type="slidenum">
              <a:rPr lang="en-GB" smtClean="0"/>
              <a:t>35</a:t>
            </a:fld>
            <a:endParaRPr lang="en-GB"/>
          </a:p>
        </p:txBody>
      </p:sp>
    </p:spTree>
    <p:extLst>
      <p:ext uri="{BB962C8B-B14F-4D97-AF65-F5344CB8AC3E}">
        <p14:creationId xmlns:p14="http://schemas.microsoft.com/office/powerpoint/2010/main" val="31787548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1" i="0" dirty="0">
                <a:latin typeface="+mn-lt"/>
                <a:ea typeface="Calibri"/>
                <a:cs typeface="Calibri"/>
                <a:sym typeface="Calibri"/>
              </a:rPr>
              <a:t>This is the HW slide for the Oak Academy videoed lesson.</a:t>
            </a:r>
            <a:br>
              <a:rPr lang="en-GB" sz="1200" b="1" i="0" dirty="0">
                <a:latin typeface="+mn-lt"/>
                <a:ea typeface="Calibri"/>
                <a:cs typeface="Calibri"/>
                <a:sym typeface="Calibri"/>
              </a:rPr>
            </a:br>
            <a:r>
              <a:rPr lang="en-GB" sz="1200" b="1" i="0" dirty="0">
                <a:latin typeface="+mn-lt"/>
                <a:ea typeface="Calibri"/>
                <a:cs typeface="Calibri"/>
                <a:sym typeface="Calibri"/>
              </a:rPr>
              <a:t>Don’t upload to the portal with this slide, but do save a separate version on the Google drive and send link to RH, when complete.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7548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Handout: copy of the full poem.</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49026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ANSWERS</a:t>
            </a:r>
          </a:p>
          <a:p>
            <a:endParaRPr lang="en-GB" dirty="0"/>
          </a:p>
          <a:p>
            <a:r>
              <a:rPr lang="en-GB" dirty="0"/>
              <a:t>Minimally adapted from: https://online-lernen.levrai.de/deutsch-uebungen/balladen/erlkoenig/95_ballade_kreuzwortraetsel.htm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4187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a:t>
            </a:r>
            <a:r>
              <a:rPr lang="en-GB" dirty="0"/>
              <a:t/>
            </a:r>
            <a:br>
              <a:rPr lang="en-GB" dirty="0"/>
            </a:br>
            <a:r>
              <a:rPr lang="en-GB" b="1" dirty="0"/>
              <a:t/>
            </a:r>
            <a:br>
              <a:rPr lang="en-GB" b="1" dirty="0"/>
            </a:br>
            <a:r>
              <a:rPr lang="en-GB" b="1" dirty="0"/>
              <a:t>Aim: </a:t>
            </a:r>
            <a:r>
              <a:rPr lang="en-GB" b="0" dirty="0"/>
              <a:t>To revisit some previously taught vocabulary and to set the scene for the poem. </a:t>
            </a:r>
            <a:r>
              <a:rPr lang="en-GB" dirty="0"/>
              <a:t/>
            </a:r>
            <a:br>
              <a:rPr lang="en-GB" dirty="0"/>
            </a:br>
            <a:r>
              <a:rPr lang="en-GB" dirty="0"/>
              <a:t/>
            </a:r>
            <a:br>
              <a:rPr lang="en-GB" dirty="0"/>
            </a:br>
            <a:r>
              <a:rPr lang="en-GB" b="1" dirty="0"/>
              <a:t>Procedure:</a:t>
            </a:r>
            <a:r>
              <a:rPr lang="en-GB" dirty="0"/>
              <a:t/>
            </a:r>
            <a:br>
              <a:rPr lang="en-GB" dirty="0"/>
            </a:br>
            <a:r>
              <a:rPr lang="en-GB" dirty="0"/>
              <a:t>1. Elicit the English meanings of the adjectives from the students. They have previously learnt them all, with the exception of </a:t>
            </a:r>
            <a:r>
              <a:rPr lang="en-GB" i="1" dirty="0" err="1"/>
              <a:t>angstvoll</a:t>
            </a:r>
            <a:r>
              <a:rPr lang="en-GB" dirty="0"/>
              <a:t> (though they should be prompted to make the connection with Angst) and </a:t>
            </a:r>
            <a:r>
              <a:rPr lang="en-GB" i="1" dirty="0" err="1"/>
              <a:t>spannend</a:t>
            </a:r>
            <a:r>
              <a:rPr lang="en-GB" dirty="0"/>
              <a:t>, which is glossed on the slide).</a:t>
            </a:r>
          </a:p>
          <a:p>
            <a:r>
              <a:rPr lang="en-GB" dirty="0"/>
              <a:t>2. Play the introduction and the first verse of the </a:t>
            </a:r>
            <a:r>
              <a:rPr lang="en-GB"/>
              <a:t>music </a:t>
            </a:r>
            <a:r>
              <a:rPr lang="en-GB" smtClean="0"/>
              <a:t>– see below for possible links (</a:t>
            </a:r>
            <a:r>
              <a:rPr lang="en-GB" b="1" smtClean="0"/>
              <a:t>sound </a:t>
            </a:r>
            <a:r>
              <a:rPr lang="en-GB" b="1" dirty="0"/>
              <a:t>only</a:t>
            </a:r>
            <a:r>
              <a:rPr lang="en-GB" dirty="0"/>
              <a:t>).</a:t>
            </a:r>
          </a:p>
          <a:p>
            <a:r>
              <a:rPr lang="en-GB" dirty="0"/>
              <a:t>3. Discuss answers and reasons.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The poem by Goethe has been put to music by various people. Schubert’s version is probably the most famous one. </a:t>
            </a:r>
            <a:br>
              <a:rPr lang="en-GB" i="1" dirty="0"/>
            </a:br>
            <a:r>
              <a:rPr lang="en-GB" i="1" dirty="0"/>
              <a:t>Here are two possible versions to 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t>https://www.youtube.com/watch?v=JS91p-vmSf0 </a:t>
            </a:r>
            <a:r>
              <a:rPr lang="en-GB" i="1" dirty="0"/>
              <a:t/>
            </a:r>
            <a:br>
              <a:rPr lang="en-GB" i="1" dirty="0"/>
            </a:br>
            <a:r>
              <a:rPr lang="en-GB" i="1" dirty="0"/>
              <a:t>(Play from the beginning to 1.00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1"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hlinkClick r:id="rId3"/>
              </a:rPr>
              <a:t>https://www.youtube.com/watch?v=Nh0-4yRV-UY</a:t>
            </a:r>
            <a:r>
              <a:rPr lang="en-GB" i="1" dirty="0"/>
              <a:t/>
            </a:r>
            <a:br>
              <a:rPr lang="en-GB" i="1" dirty="0"/>
            </a:br>
            <a:r>
              <a:rPr lang="en-GB" i="1" dirty="0"/>
              <a:t>Play 0.26 - 1.20 seconds</a:t>
            </a:r>
            <a:br>
              <a:rPr lang="en-GB" i="1" dirty="0"/>
            </a:br>
            <a:endParaRPr lang="en-GB" i="1" dirty="0"/>
          </a:p>
          <a:p>
            <a:r>
              <a:rPr lang="en-GB" sz="1200" dirty="0">
                <a:solidFill>
                  <a:srgbClr val="203762"/>
                </a:solidFill>
              </a:rPr>
              <a:t>Verse 1:</a:t>
            </a:r>
          </a:p>
          <a:p>
            <a:r>
              <a:rPr lang="en-GB" sz="1200" dirty="0" err="1">
                <a:solidFill>
                  <a:srgbClr val="203762"/>
                </a:solidFill>
              </a:rPr>
              <a:t>Wer</a:t>
            </a:r>
            <a:r>
              <a:rPr lang="en-GB" sz="1200" dirty="0">
                <a:solidFill>
                  <a:srgbClr val="203762"/>
                </a:solidFill>
              </a:rPr>
              <a:t> </a:t>
            </a:r>
            <a:r>
              <a:rPr lang="en-GB" sz="1200" dirty="0" err="1">
                <a:solidFill>
                  <a:srgbClr val="203762"/>
                </a:solidFill>
              </a:rPr>
              <a:t>reitet</a:t>
            </a:r>
            <a:r>
              <a:rPr lang="en-GB" sz="1200" dirty="0">
                <a:solidFill>
                  <a:srgbClr val="203762"/>
                </a:solidFill>
              </a:rPr>
              <a:t> so </a:t>
            </a:r>
            <a:r>
              <a:rPr lang="en-GB" sz="1200" dirty="0" err="1">
                <a:solidFill>
                  <a:srgbClr val="203762"/>
                </a:solidFill>
              </a:rPr>
              <a:t>spät</a:t>
            </a:r>
            <a:r>
              <a:rPr lang="en-GB" sz="1200" dirty="0">
                <a:solidFill>
                  <a:srgbClr val="203762"/>
                </a:solidFill>
              </a:rPr>
              <a:t> </a:t>
            </a:r>
            <a:r>
              <a:rPr lang="en-GB" sz="1200" dirty="0" err="1">
                <a:solidFill>
                  <a:srgbClr val="203762"/>
                </a:solidFill>
              </a:rPr>
              <a:t>durch</a:t>
            </a:r>
            <a:r>
              <a:rPr lang="en-GB" sz="1200" dirty="0">
                <a:solidFill>
                  <a:srgbClr val="203762"/>
                </a:solidFill>
              </a:rPr>
              <a:t> Nacht und Wind?</a:t>
            </a:r>
          </a:p>
          <a:p>
            <a:r>
              <a:rPr lang="en-GB" sz="1200" dirty="0">
                <a:solidFill>
                  <a:srgbClr val="203762"/>
                </a:solidFill>
              </a:rPr>
              <a:t>Es </a:t>
            </a:r>
            <a:r>
              <a:rPr lang="en-GB" sz="1200" dirty="0" err="1">
                <a:solidFill>
                  <a:srgbClr val="203762"/>
                </a:solidFill>
              </a:rPr>
              <a:t>ist</a:t>
            </a:r>
            <a:r>
              <a:rPr lang="en-GB" sz="1200" dirty="0">
                <a:solidFill>
                  <a:srgbClr val="203762"/>
                </a:solidFill>
              </a:rPr>
              <a:t> der </a:t>
            </a:r>
            <a:r>
              <a:rPr lang="en-GB" sz="1200" dirty="0" err="1">
                <a:solidFill>
                  <a:srgbClr val="203762"/>
                </a:solidFill>
              </a:rPr>
              <a:t>Vater</a:t>
            </a:r>
            <a:r>
              <a:rPr lang="en-GB" sz="1200" dirty="0">
                <a:solidFill>
                  <a:srgbClr val="203762"/>
                </a:solidFill>
              </a:rPr>
              <a:t> </a:t>
            </a:r>
            <a:r>
              <a:rPr lang="en-GB" sz="1200" dirty="0" err="1">
                <a:solidFill>
                  <a:srgbClr val="203762"/>
                </a:solidFill>
              </a:rPr>
              <a:t>mit</a:t>
            </a:r>
            <a:r>
              <a:rPr lang="en-GB" sz="1200" dirty="0">
                <a:solidFill>
                  <a:srgbClr val="203762"/>
                </a:solidFill>
              </a:rPr>
              <a:t> </a:t>
            </a:r>
            <a:r>
              <a:rPr lang="en-GB" sz="1200" dirty="0" err="1">
                <a:solidFill>
                  <a:srgbClr val="203762"/>
                </a:solidFill>
              </a:rPr>
              <a:t>seinem</a:t>
            </a:r>
            <a:r>
              <a:rPr lang="en-GB" sz="1200" dirty="0">
                <a:solidFill>
                  <a:srgbClr val="203762"/>
                </a:solidFill>
              </a:rPr>
              <a:t> Kind;</a:t>
            </a:r>
          </a:p>
          <a:p>
            <a:r>
              <a:rPr lang="en-GB" sz="1200" dirty="0" err="1">
                <a:solidFill>
                  <a:srgbClr val="203762"/>
                </a:solidFill>
              </a:rPr>
              <a:t>Er</a:t>
            </a:r>
            <a:r>
              <a:rPr lang="en-GB" sz="1200" dirty="0">
                <a:solidFill>
                  <a:srgbClr val="203762"/>
                </a:solidFill>
              </a:rPr>
              <a:t> hat den </a:t>
            </a:r>
            <a:r>
              <a:rPr lang="en-GB" sz="1200" dirty="0" err="1">
                <a:solidFill>
                  <a:srgbClr val="203762"/>
                </a:solidFill>
              </a:rPr>
              <a:t>Knaben</a:t>
            </a:r>
            <a:r>
              <a:rPr lang="en-GB" sz="1200" dirty="0">
                <a:solidFill>
                  <a:srgbClr val="203762"/>
                </a:solidFill>
              </a:rPr>
              <a:t> </a:t>
            </a:r>
            <a:r>
              <a:rPr lang="en-GB" sz="1200" dirty="0" err="1">
                <a:solidFill>
                  <a:srgbClr val="203762"/>
                </a:solidFill>
              </a:rPr>
              <a:t>wohl</a:t>
            </a:r>
            <a:r>
              <a:rPr lang="en-GB" sz="1200" dirty="0">
                <a:solidFill>
                  <a:srgbClr val="203762"/>
                </a:solidFill>
              </a:rPr>
              <a:t> in </a:t>
            </a:r>
            <a:r>
              <a:rPr lang="en-GB" sz="1200" dirty="0" err="1">
                <a:solidFill>
                  <a:srgbClr val="203762"/>
                </a:solidFill>
              </a:rPr>
              <a:t>dem</a:t>
            </a:r>
            <a:r>
              <a:rPr lang="en-GB" sz="1200" dirty="0">
                <a:solidFill>
                  <a:srgbClr val="203762"/>
                </a:solidFill>
              </a:rPr>
              <a:t> Arm,</a:t>
            </a:r>
          </a:p>
          <a:p>
            <a:r>
              <a:rPr lang="en-GB" sz="1200" dirty="0" err="1">
                <a:solidFill>
                  <a:srgbClr val="203762"/>
                </a:solidFill>
              </a:rPr>
              <a:t>Er</a:t>
            </a:r>
            <a:r>
              <a:rPr lang="en-GB" sz="1200" dirty="0">
                <a:solidFill>
                  <a:srgbClr val="203762"/>
                </a:solidFill>
              </a:rPr>
              <a:t> </a:t>
            </a:r>
            <a:r>
              <a:rPr lang="en-GB" sz="1200" dirty="0" err="1">
                <a:solidFill>
                  <a:srgbClr val="203762"/>
                </a:solidFill>
              </a:rPr>
              <a:t>faßt</a:t>
            </a:r>
            <a:r>
              <a:rPr lang="en-GB" sz="1200" dirty="0">
                <a:solidFill>
                  <a:srgbClr val="203762"/>
                </a:solidFill>
              </a:rPr>
              <a:t> </a:t>
            </a:r>
            <a:r>
              <a:rPr lang="en-GB" sz="1200" dirty="0" err="1">
                <a:solidFill>
                  <a:srgbClr val="203762"/>
                </a:solidFill>
              </a:rPr>
              <a:t>ihn</a:t>
            </a:r>
            <a:r>
              <a:rPr lang="en-GB" sz="1200" dirty="0">
                <a:solidFill>
                  <a:srgbClr val="203762"/>
                </a:solidFill>
              </a:rPr>
              <a:t> </a:t>
            </a:r>
            <a:r>
              <a:rPr lang="en-GB" sz="1200" dirty="0" err="1">
                <a:solidFill>
                  <a:srgbClr val="203762"/>
                </a:solidFill>
              </a:rPr>
              <a:t>sicher</a:t>
            </a:r>
            <a:r>
              <a:rPr lang="en-GB" sz="1200" dirty="0">
                <a:solidFill>
                  <a:srgbClr val="203762"/>
                </a:solidFill>
              </a:rPr>
              <a:t>, </a:t>
            </a:r>
            <a:r>
              <a:rPr lang="en-GB" sz="1200" dirty="0" err="1">
                <a:solidFill>
                  <a:srgbClr val="203762"/>
                </a:solidFill>
              </a:rPr>
              <a:t>er</a:t>
            </a:r>
            <a:r>
              <a:rPr lang="en-GB" sz="1200" dirty="0">
                <a:solidFill>
                  <a:srgbClr val="203762"/>
                </a:solidFill>
              </a:rPr>
              <a:t> </a:t>
            </a:r>
            <a:r>
              <a:rPr lang="en-GB" sz="1200" dirty="0" err="1">
                <a:solidFill>
                  <a:srgbClr val="203762"/>
                </a:solidFill>
              </a:rPr>
              <a:t>hält</a:t>
            </a:r>
            <a:r>
              <a:rPr lang="en-GB" sz="1200" dirty="0">
                <a:solidFill>
                  <a:srgbClr val="203762"/>
                </a:solidFill>
              </a:rPr>
              <a:t> </a:t>
            </a:r>
            <a:r>
              <a:rPr lang="en-GB" sz="1200" dirty="0" err="1">
                <a:solidFill>
                  <a:srgbClr val="203762"/>
                </a:solidFill>
              </a:rPr>
              <a:t>ihn</a:t>
            </a:r>
            <a:r>
              <a:rPr lang="en-GB" sz="1200" dirty="0">
                <a:solidFill>
                  <a:srgbClr val="203762"/>
                </a:solidFill>
              </a:rPr>
              <a:t> warm.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(1 is the most frequent word in German): </a:t>
            </a:r>
            <a:r>
              <a:rPr lang="en-GB" baseline="0" dirty="0"/>
              <a:t/>
            </a:r>
            <a:br>
              <a:rPr lang="en-GB" baseline="0" dirty="0"/>
            </a:br>
            <a:r>
              <a:rPr lang="en-GB" i="0" baseline="0" dirty="0" err="1"/>
              <a:t>angstvoll</a:t>
            </a:r>
            <a:r>
              <a:rPr lang="en-GB" i="0" baseline="0" dirty="0"/>
              <a:t> (&gt;5000); </a:t>
            </a:r>
            <a:r>
              <a:rPr lang="en-GB" i="0" baseline="0" dirty="0" err="1"/>
              <a:t>spannend</a:t>
            </a:r>
            <a:r>
              <a:rPr lang="en-GB" i="0" baseline="0" dirty="0"/>
              <a:t> [2118] Autor [723] </a:t>
            </a:r>
            <a:r>
              <a:rPr lang="en-GB" i="0" baseline="0" dirty="0" err="1"/>
              <a:t>Melodie</a:t>
            </a:r>
            <a:r>
              <a:rPr lang="en-GB" i="0" baseline="0" dirty="0"/>
              <a:t> [&gt;5009] </a:t>
            </a:r>
            <a:r>
              <a:rPr lang="en-GB" i="0" baseline="0" dirty="0" err="1"/>
              <a:t>Klavier</a:t>
            </a:r>
            <a:r>
              <a:rPr lang="en-GB" i="0" baseline="0" dirty="0"/>
              <a:t> [&gt;5009] </a:t>
            </a:r>
            <a:r>
              <a:rPr lang="en-GB" i="0" baseline="0" dirty="0" err="1"/>
              <a:t>Stimmung</a:t>
            </a:r>
            <a:r>
              <a:rPr lang="en-GB" i="0" baseline="0" dirty="0"/>
              <a:t> [1728] </a:t>
            </a:r>
            <a:r>
              <a:rPr lang="en-GB" i="0" baseline="0" dirty="0" err="1"/>
              <a:t>Gedicht</a:t>
            </a:r>
            <a:r>
              <a:rPr lang="en-GB" i="0" baseline="0" dirty="0"/>
              <a:t> [1897]</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i="1" dirty="0"/>
              <a:t>Source:  Jones, R.L. &amp; </a:t>
            </a:r>
            <a:r>
              <a:rPr lang="en-GB" i="1" dirty="0" err="1"/>
              <a:t>Tschirner</a:t>
            </a:r>
            <a:r>
              <a:rPr lang="en-GB" i="1" dirty="0"/>
              <a:t>, E</a:t>
            </a:r>
            <a:r>
              <a:rPr lang="en-GB" i="1"/>
              <a:t>. </a:t>
            </a:r>
            <a:r>
              <a:rPr lang="en-GB" i="1" smtClean="0"/>
              <a:t>(2019). </a:t>
            </a:r>
            <a:r>
              <a:rPr lang="en-GB" i="1" dirty="0"/>
              <a:t>A frequency dictionary of German: core vocabulary for learners. Routledge</a:t>
            </a:r>
          </a:p>
          <a:p>
            <a:r>
              <a:rPr lang="en-GB" dirty="0"/>
              <a:t/>
            </a:r>
            <a:br>
              <a:rPr lang="en-GB" dirty="0"/>
            </a:br>
            <a:r>
              <a:rPr lang="en-GB" dirty="0"/>
              <a:t>Franz Schubert: Attribution -  Attributed to Anton </a:t>
            </a:r>
            <a:r>
              <a:rPr lang="en-GB" dirty="0" err="1"/>
              <a:t>Depauly</a:t>
            </a:r>
            <a:r>
              <a:rPr lang="en-GB" dirty="0"/>
              <a:t>, Public domain, via Wikimedia Commons (Not legally required)</a:t>
            </a:r>
            <a:br>
              <a:rPr lang="en-GB" dirty="0"/>
            </a:br>
            <a:r>
              <a:rPr lang="en-GB" dirty="0"/>
              <a:t>Goethe: Attribution – Attributed to Joseph Karl </a:t>
            </a:r>
            <a:r>
              <a:rPr lang="en-GB" dirty="0" err="1"/>
              <a:t>Stieler</a:t>
            </a:r>
            <a:r>
              <a:rPr lang="en-GB" dirty="0"/>
              <a:t>, Public domain, via Wikimedia Commons (Not legally required)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1509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r>
              <a:rPr lang="en-GB"/>
              <a:t/>
            </a:r>
            <a:br>
              <a:rPr lang="en-GB"/>
            </a:br>
            <a:endParaRPr lang="en-GB" smtClean="0"/>
          </a:p>
          <a:p>
            <a:r>
              <a:rPr lang="en-GB" b="1" smtClean="0"/>
              <a:t>Aim</a:t>
            </a:r>
            <a:r>
              <a:rPr lang="en-GB" b="1" dirty="0"/>
              <a:t>: </a:t>
            </a:r>
            <a:r>
              <a:rPr lang="en-GB" b="0" dirty="0"/>
              <a:t>To explain the title of the poem and set the scene for the poem.</a:t>
            </a:r>
            <a:r>
              <a:rPr lang="en-GB" dirty="0"/>
              <a:t/>
            </a:r>
            <a:br>
              <a:rPr lang="en-GB" dirty="0"/>
            </a:br>
            <a:r>
              <a:rPr lang="en-GB" dirty="0"/>
              <a:t/>
            </a:r>
            <a:br>
              <a:rPr lang="en-GB" dirty="0"/>
            </a:br>
            <a:r>
              <a:rPr lang="en-GB" b="1" dirty="0"/>
              <a:t>Procedure:</a:t>
            </a:r>
            <a:r>
              <a:rPr lang="en-GB" dirty="0"/>
              <a:t/>
            </a:r>
            <a:br>
              <a:rPr lang="en-GB" dirty="0"/>
            </a:br>
            <a:r>
              <a:rPr lang="en-GB" dirty="0"/>
              <a:t>1. Ensure students understand ‘der </a:t>
            </a:r>
            <a:r>
              <a:rPr lang="en-GB" dirty="0" err="1"/>
              <a:t>Titel</a:t>
            </a:r>
            <a:r>
              <a:rPr lang="en-GB" dirty="0"/>
              <a:t>'. </a:t>
            </a:r>
          </a:p>
          <a:p>
            <a:r>
              <a:rPr lang="en-GB" dirty="0"/>
              <a:t>2. Use the animated sequence to explain the title of the poem.</a:t>
            </a:r>
          </a:p>
          <a:p>
            <a:r>
              <a:rPr lang="en-GB" dirty="0"/>
              <a:t>3. </a:t>
            </a:r>
            <a:r>
              <a:rPr lang="en-GB" baseline="0" dirty="0"/>
              <a:t>The slide is animated to support and elicit students’ thinking, step by step.</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GB" baseline="0" dirty="0"/>
              <a:t>Tell them ‘</a:t>
            </a:r>
            <a:r>
              <a:rPr lang="en-GB" baseline="0" dirty="0" err="1"/>
              <a:t>Erl</a:t>
            </a:r>
            <a:r>
              <a:rPr lang="en-GB" baseline="0" dirty="0"/>
              <a:t>’ is not usually translated, so the English given is ‘Erlking’ but denotes a mythological king, some kind of supernatural ‘demon’ king. </a:t>
            </a:r>
            <a:br>
              <a:rPr lang="en-GB" baseline="0" dirty="0"/>
            </a:br>
            <a:r>
              <a:rPr lang="en-GB" i="1" baseline="0" dirty="0"/>
              <a:t>Note: there are a variety of thoughts about the origin of the word ‘</a:t>
            </a:r>
            <a:r>
              <a:rPr lang="en-GB" i="1" baseline="0" dirty="0" err="1"/>
              <a:t>Erlkönig</a:t>
            </a:r>
            <a:r>
              <a:rPr lang="en-GB" i="1" baseline="0" dirty="0"/>
              <a:t>’.  One is that </a:t>
            </a:r>
            <a:r>
              <a:rPr lang="en-GB" sz="1200" i="1" kern="1200" dirty="0">
                <a:solidFill>
                  <a:schemeClr val="tx1"/>
                </a:solidFill>
                <a:effectLst/>
                <a:latin typeface="+mn-lt"/>
                <a:ea typeface="+mn-ea"/>
                <a:cs typeface="+mn-cs"/>
              </a:rPr>
              <a:t>“</a:t>
            </a:r>
            <a:r>
              <a:rPr lang="en-GB" sz="1200" i="1" kern="1200" dirty="0" err="1">
                <a:solidFill>
                  <a:schemeClr val="tx1"/>
                </a:solidFill>
                <a:effectLst/>
                <a:latin typeface="+mn-lt"/>
                <a:ea typeface="+mn-ea"/>
                <a:cs typeface="+mn-cs"/>
              </a:rPr>
              <a:t>Erl</a:t>
            </a:r>
            <a:r>
              <a:rPr lang="en-GB" sz="1200" i="1" kern="1200" dirty="0">
                <a:solidFill>
                  <a:schemeClr val="tx1"/>
                </a:solidFill>
                <a:effectLst/>
                <a:latin typeface="+mn-lt"/>
                <a:ea typeface="+mn-ea"/>
                <a:cs typeface="+mn-cs"/>
              </a:rPr>
              <a:t>” is derived from the type of tree “Erle” (alder) and thus it is the King of the Alders/ </a:t>
            </a:r>
            <a:r>
              <a:rPr lang="en-GB" sz="1200" i="1" kern="1200" dirty="0" err="1">
                <a:solidFill>
                  <a:schemeClr val="tx1"/>
                </a:solidFill>
                <a:effectLst/>
                <a:latin typeface="+mn-lt"/>
                <a:ea typeface="+mn-ea"/>
                <a:cs typeface="+mn-cs"/>
              </a:rPr>
              <a:t>Alderking</a:t>
            </a:r>
            <a:r>
              <a:rPr lang="en-GB" sz="1200" i="1" kern="1200" dirty="0">
                <a:solidFill>
                  <a:schemeClr val="tx1"/>
                </a:solidFill>
                <a:effectLst/>
                <a:latin typeface="+mn-lt"/>
                <a:ea typeface="+mn-ea"/>
                <a:cs typeface="+mn-cs"/>
              </a:rPr>
              <a:t>.  Another is </a:t>
            </a:r>
            <a:r>
              <a:rPr lang="en-GB" sz="1200" b="0" i="1" kern="1200" dirty="0">
                <a:solidFill>
                  <a:schemeClr val="tx1"/>
                </a:solidFill>
                <a:effectLst/>
                <a:latin typeface="+mn-lt"/>
                <a:ea typeface="+mn-ea"/>
                <a:cs typeface="+mn-cs"/>
              </a:rPr>
              <a:t>that </a:t>
            </a:r>
            <a:r>
              <a:rPr lang="en-GB" sz="1200" b="0" i="1" kern="1200" dirty="0" err="1">
                <a:solidFill>
                  <a:schemeClr val="tx1"/>
                </a:solidFill>
                <a:effectLst/>
                <a:latin typeface="+mn-lt"/>
                <a:ea typeface="+mn-ea"/>
                <a:cs typeface="+mn-cs"/>
              </a:rPr>
              <a:t>Erlkönig</a:t>
            </a:r>
            <a:r>
              <a:rPr lang="en-GB" sz="1200" b="0" i="1" kern="1200" dirty="0">
                <a:solidFill>
                  <a:schemeClr val="tx1"/>
                </a:solidFill>
                <a:effectLst/>
                <a:latin typeface="+mn-lt"/>
                <a:ea typeface="+mn-ea"/>
                <a:cs typeface="+mn-cs"/>
              </a:rPr>
              <a:t> is a mistranslation from the original Danish </a:t>
            </a:r>
            <a:r>
              <a:rPr lang="en-GB" sz="1200" b="0" i="1" kern="1200" dirty="0" err="1">
                <a:solidFill>
                  <a:schemeClr val="tx1"/>
                </a:solidFill>
                <a:effectLst/>
                <a:latin typeface="+mn-lt"/>
                <a:ea typeface="+mn-ea"/>
                <a:cs typeface="+mn-cs"/>
              </a:rPr>
              <a:t>elverkonge</a:t>
            </a:r>
            <a:r>
              <a:rPr lang="en-GB" sz="1200" b="0" i="1" kern="1200" dirty="0">
                <a:solidFill>
                  <a:schemeClr val="tx1"/>
                </a:solidFill>
                <a:effectLst/>
                <a:latin typeface="+mn-lt"/>
                <a:ea typeface="+mn-ea"/>
                <a:cs typeface="+mn-cs"/>
              </a:rPr>
              <a:t>, which means "king of the elves,“ as he story of the </a:t>
            </a:r>
            <a:r>
              <a:rPr lang="en-GB" sz="1200" b="0" i="1" kern="1200" dirty="0" err="1">
                <a:solidFill>
                  <a:schemeClr val="tx1"/>
                </a:solidFill>
                <a:effectLst/>
                <a:latin typeface="+mn-lt"/>
                <a:ea typeface="+mn-ea"/>
                <a:cs typeface="+mn-cs"/>
              </a:rPr>
              <a:t>Erlkönig</a:t>
            </a:r>
            <a:r>
              <a:rPr lang="en-GB" sz="1200" b="0" i="1" kern="1200" dirty="0">
                <a:solidFill>
                  <a:schemeClr val="tx1"/>
                </a:solidFill>
                <a:effectLst/>
                <a:latin typeface="+mn-lt"/>
                <a:ea typeface="+mn-ea"/>
                <a:cs typeface="+mn-cs"/>
              </a:rPr>
              <a:t> derives from the traditional Danish ballad </a:t>
            </a:r>
            <a:r>
              <a:rPr lang="en-GB" sz="1200" b="0" i="1" kern="1200" dirty="0" err="1">
                <a:solidFill>
                  <a:schemeClr val="tx1"/>
                </a:solidFill>
                <a:effectLst/>
                <a:latin typeface="+mn-lt"/>
                <a:ea typeface="+mn-ea"/>
                <a:cs typeface="+mn-cs"/>
              </a:rPr>
              <a:t>Elveskud</a:t>
            </a:r>
            <a:r>
              <a:rPr lang="en-GB" sz="1200" b="0" i="1" kern="1200" dirty="0">
                <a:solidFill>
                  <a:schemeClr val="tx1"/>
                </a:solidFill>
                <a:effectLst/>
                <a:latin typeface="+mn-lt"/>
                <a:ea typeface="+mn-ea"/>
                <a:cs typeface="+mn-cs"/>
              </a:rPr>
              <a:t>. This was when elves were conceived of as rather more malevolent beings that they are now.</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r>
              <a:rPr lang="en-GB" baseline="0" dirty="0"/>
              <a:t/>
            </a:r>
            <a:br>
              <a:rPr lang="en-GB" baseline="0" dirty="0"/>
            </a:br>
            <a:r>
              <a:rPr lang="en-GB" sz="1200" b="0" i="0" u="none" strike="noStrike" kern="1200" cap="none" baseline="0" dirty="0">
                <a:solidFill>
                  <a:schemeClr val="tx1"/>
                </a:solidFill>
                <a:effectLst/>
                <a:latin typeface="+mn-lt"/>
                <a:ea typeface="Calibri"/>
                <a:cs typeface="Calibri"/>
                <a:sym typeface="Calibri"/>
              </a:rPr>
              <a:t>König [1087]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a:t>
            </a:r>
            <a:r>
              <a:rPr lang="en-GB" i="1"/>
              <a:t>. </a:t>
            </a:r>
            <a:r>
              <a:rPr lang="en-GB" i="1" smtClean="0"/>
              <a:t>(2019). </a:t>
            </a:r>
            <a:r>
              <a:rPr lang="en-GB" i="1" dirty="0"/>
              <a:t>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b="0" dirty="0"/>
              <a:t>Attribution: Moritz von Schwind, Public domain, via Wikimedia Commons </a:t>
            </a:r>
            <a:br>
              <a:rPr lang="en-GB" b="0" dirty="0"/>
            </a:br>
            <a:r>
              <a:rPr kumimoji="0" lang="en-GB" sz="1200" b="0"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hlinkClick r:id="rId3">
                  <a:extLst>
                    <a:ext uri="{A12FA001-AC4F-418D-AE19-62706E023703}">
                      <ahyp:hlinkClr xmlns:ahyp="http://schemas.microsoft.com/office/drawing/2018/hyperlinkcolor" xmlns="" val="tx"/>
                    </a:ext>
                  </a:extLst>
                </a:hlinkClick>
              </a:rPr>
              <a:t>https://commons.wikimedia.org/w/index.php?curid=7104703</a:t>
            </a:r>
            <a:r>
              <a:rPr kumimoji="0" lang="en-GB" sz="1200" b="0"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 </a:t>
            </a:r>
            <a:r>
              <a:rPr lang="en-GB" b="0" dirty="0"/>
              <a:t/>
            </a:r>
            <a:br>
              <a:rPr lang="en-GB" b="0" dirty="0"/>
            </a:br>
            <a:r>
              <a:rPr lang="en-GB" b="0" dirty="0"/>
              <a:t>(Note: attribution not legally required)</a:t>
            </a:r>
          </a:p>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2040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r>
              <a:rPr lang="en-GB"/>
              <a:t/>
            </a:r>
            <a:br>
              <a:rPr lang="en-GB"/>
            </a:br>
            <a:endParaRPr lang="en-GB" smtClean="0"/>
          </a:p>
          <a:p>
            <a:r>
              <a:rPr lang="en-GB" b="1" smtClean="0"/>
              <a:t>Aim</a:t>
            </a:r>
            <a:r>
              <a:rPr lang="en-GB" b="1" dirty="0"/>
              <a:t>: </a:t>
            </a:r>
            <a:r>
              <a:rPr lang="en-GB" b="0" dirty="0"/>
              <a:t>To explain what type of poem a Ballade is, present and explain its three key features, to provide the starting point from which they will begin to encounter and later analyse the poem.</a:t>
            </a:r>
            <a:br>
              <a:rPr lang="en-GB" b="0" dirty="0"/>
            </a:br>
            <a:r>
              <a:rPr lang="en-GB" b="0" dirty="0"/>
              <a:t/>
            </a:r>
            <a:br>
              <a:rPr lang="en-GB" b="0" dirty="0"/>
            </a:br>
            <a:r>
              <a:rPr lang="en-GB" b="1" dirty="0"/>
              <a:t>Procedure:</a:t>
            </a:r>
            <a:br>
              <a:rPr lang="en-GB" b="1" dirty="0"/>
            </a:br>
            <a:r>
              <a:rPr lang="en-GB" b="0" dirty="0"/>
              <a:t>1. Click through the explanation, pausing to ensure understanding of each point.</a:t>
            </a:r>
            <a:br>
              <a:rPr lang="en-GB" b="0" dirty="0"/>
            </a:br>
            <a:r>
              <a:rPr lang="en-GB" b="0" dirty="0"/>
              <a:t>2. It may be worth mentioning that we use the word ‘ballad’ in English nowadays more often to refer to a slow, romantic song, but this literary meaning is quite different.</a:t>
            </a:r>
            <a:r>
              <a:rPr lang="en-GB" dirty="0"/>
              <a:t/>
            </a:r>
            <a:br>
              <a:rPr lang="en-GB"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(1 is the most frequent word in German): </a:t>
            </a:r>
            <a:r>
              <a:rPr lang="en-GB" baseline="0" dirty="0"/>
              <a:t/>
            </a:r>
            <a:br>
              <a:rPr lang="en-GB" baseline="0" dirty="0"/>
            </a:br>
            <a:r>
              <a:rPr lang="en-GB" baseline="0" dirty="0"/>
              <a:t>Ballade [&gt;5009] Element [699] </a:t>
            </a:r>
            <a:r>
              <a:rPr lang="en-GB" baseline="0" dirty="0" err="1"/>
              <a:t>Lyrik</a:t>
            </a:r>
            <a:r>
              <a:rPr lang="en-GB" baseline="0" dirty="0"/>
              <a:t> [&gt;5009] </a:t>
            </a:r>
            <a:r>
              <a:rPr lang="en-GB" baseline="0" dirty="0" err="1"/>
              <a:t>Epik</a:t>
            </a:r>
            <a:r>
              <a:rPr lang="en-GB" baseline="0" dirty="0"/>
              <a:t> [&gt;5009] </a:t>
            </a:r>
            <a:r>
              <a:rPr lang="en-GB" baseline="0" dirty="0" err="1"/>
              <a:t>Dramatik</a:t>
            </a:r>
            <a:r>
              <a:rPr lang="en-GB" baseline="0" dirty="0"/>
              <a:t> [&gt;5009] </a:t>
            </a:r>
            <a:r>
              <a:rPr lang="en-GB" baseline="0" dirty="0" err="1"/>
              <a:t>Vers</a:t>
            </a:r>
            <a:r>
              <a:rPr lang="en-GB" baseline="0" dirty="0"/>
              <a:t> [&gt;5009] Strophe [&gt;5009] </a:t>
            </a:r>
            <a:r>
              <a:rPr lang="en-GB" baseline="0" dirty="0" err="1"/>
              <a:t>Reim</a:t>
            </a:r>
            <a:r>
              <a:rPr lang="en-GB" baseline="0" dirty="0"/>
              <a:t> [&gt;5009] Rede [759] direct [353]</a:t>
            </a:r>
            <a:br>
              <a:rPr lang="en-GB" baseline="0" dirty="0"/>
            </a:br>
            <a:r>
              <a:rPr lang="en-GB" i="1" dirty="0"/>
              <a:t>Source:  Jones, R.L. &amp; </a:t>
            </a:r>
            <a:r>
              <a:rPr lang="en-GB" i="1" dirty="0" err="1"/>
              <a:t>Tschirner</a:t>
            </a:r>
            <a:r>
              <a:rPr lang="en-GB" i="1" dirty="0"/>
              <a:t>, E</a:t>
            </a:r>
            <a:r>
              <a:rPr lang="en-GB" i="1"/>
              <a:t>. </a:t>
            </a:r>
            <a:r>
              <a:rPr lang="en-GB" i="1" smtClean="0"/>
              <a:t>(2019). </a:t>
            </a:r>
            <a:r>
              <a:rPr lang="en-GB" i="1" dirty="0"/>
              <a:t>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0193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r>
              <a:rPr lang="en-GB" dirty="0"/>
              <a:t/>
            </a:r>
            <a:br>
              <a:rPr lang="en-GB" dirty="0"/>
            </a:br>
            <a:r>
              <a:rPr lang="en-GB" b="1" dirty="0"/>
              <a:t/>
            </a:r>
            <a:br>
              <a:rPr lang="en-GB" b="1" dirty="0"/>
            </a:br>
            <a:r>
              <a:rPr lang="en-GB" b="1" dirty="0"/>
              <a:t>Aim: </a:t>
            </a:r>
            <a:r>
              <a:rPr lang="en-GB" b="0" dirty="0"/>
              <a:t>To listen for extra-linguistic information. </a:t>
            </a:r>
            <a:br>
              <a:rPr lang="en-GB" b="0" dirty="0"/>
            </a:br>
            <a:r>
              <a:rPr lang="en-GB" b="1" dirty="0"/>
              <a:t>Note:</a:t>
            </a:r>
            <a:r>
              <a:rPr lang="en-GB" dirty="0"/>
              <a:t> Students will need reassurance that they are just listening out for any changes of tone of voice</a:t>
            </a:r>
            <a:r>
              <a:rPr lang="en-GB" baseline="0" dirty="0"/>
              <a:t> that might indicate a different character/voice in the poem at this stage. Encourage them that, when they see the text, they will recognise quite a few of the words that they know, but that in this introduction, they are just listening out for the tone of the piece.</a:t>
            </a:r>
            <a:r>
              <a:rPr lang="en-GB" dirty="0"/>
              <a:t/>
            </a:r>
            <a:br>
              <a:rPr lang="en-GB" dirty="0"/>
            </a:br>
            <a:r>
              <a:rPr lang="en-GB" dirty="0"/>
              <a:t/>
            </a:r>
            <a:br>
              <a:rPr lang="en-GB" dirty="0"/>
            </a:br>
            <a:r>
              <a:rPr lang="en-GB" b="1" dirty="0"/>
              <a:t>Procedure:</a:t>
            </a:r>
            <a:r>
              <a:rPr lang="en-GB" dirty="0"/>
              <a:t/>
            </a:r>
            <a:br>
              <a:rPr lang="en-GB" dirty="0"/>
            </a:br>
            <a:r>
              <a:rPr lang="en-GB" dirty="0"/>
              <a:t>1. Play the recording of the reading. Ask the students to listen for how many different characters / perspectives the actor uses.</a:t>
            </a:r>
          </a:p>
          <a:p>
            <a:r>
              <a:rPr lang="en-GB" dirty="0"/>
              <a:t>2. What are some of the differences they can hear?</a:t>
            </a:r>
          </a:p>
          <a:p>
            <a:r>
              <a:rPr lang="en-GB" dirty="0"/>
              <a:t>3. Click to reveal and check answers. </a:t>
            </a:r>
          </a:p>
          <a:p>
            <a:endParaRPr kumimoji="0" lang="en-GB" sz="1200" b="0"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endParaRPr>
          </a:p>
          <a:p>
            <a:r>
              <a:rPr kumimoji="0" lang="en-GB" sz="1200" b="0"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1. </a:t>
            </a:r>
            <a:r>
              <a:rPr lang="en-GB" sz="1200" b="0" i="0" dirty="0">
                <a:latin typeface="+mn-lt"/>
                <a:ea typeface="Calibri"/>
                <a:cs typeface="Calibri"/>
                <a:sym typeface="Calibri"/>
              </a:rPr>
              <a:t>Link to animated version with different voices for the different characters:  https://www.youtube.com/watch?v=wusVHokSa98&amp;feature=related</a:t>
            </a:r>
            <a:br>
              <a:rPr lang="en-GB" sz="1200" b="0" i="0" dirty="0">
                <a:latin typeface="+mn-lt"/>
                <a:ea typeface="Calibri"/>
                <a:cs typeface="Calibri"/>
                <a:sym typeface="Calibri"/>
              </a:rPr>
            </a:br>
            <a:r>
              <a:rPr lang="en-GB" sz="1200" b="1" i="0" dirty="0">
                <a:latin typeface="+mn-lt"/>
                <a:ea typeface="Calibri"/>
                <a:cs typeface="Calibri"/>
                <a:sym typeface="Calibri"/>
              </a:rPr>
              <a:t>Note: </a:t>
            </a:r>
            <a:r>
              <a:rPr lang="en-GB" sz="1200" b="0" i="0" dirty="0">
                <a:latin typeface="+mn-lt"/>
                <a:ea typeface="Calibri"/>
                <a:cs typeface="Calibri"/>
                <a:sym typeface="Calibri"/>
              </a:rPr>
              <a:t>the ‘ear’ icon on the bottom left of the picture is a link to this video.  The idea would be NOT to show the animation, just listen to the audio (3 minutes). </a:t>
            </a:r>
            <a:endParaRPr kumimoji="0" lang="en-GB" sz="1200" b="0"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endParaRPr>
          </a:p>
          <a:p>
            <a:r>
              <a:rPr lang="en-GB" dirty="0"/>
              <a:t>2. Alternative link to an audio only version, though it has just one person speaking, so the four voices are more difficult to identify: </a:t>
            </a:r>
            <a:r>
              <a:rPr kumimoji="0" lang="en-GB" sz="1200" b="0"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hlinkClick r:id="rId3">
                  <a:extLst>
                    <a:ext uri="{A12FA001-AC4F-418D-AE19-62706E023703}">
                      <ahyp:hlinkClr xmlns:ahyp="http://schemas.microsoft.com/office/drawing/2018/hyperlinkcolor" xmlns="" val="tx"/>
                    </a:ext>
                  </a:extLst>
                </a:hlinkClick>
              </a:rPr>
              <a:t>https://www.deutschelyrik.de/erlkoenig.html</a:t>
            </a:r>
            <a:r>
              <a:rPr kumimoji="0" lang="en-GB" sz="1200" b="0"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 </a:t>
            </a:r>
            <a:br>
              <a:rPr kumimoji="0" lang="en-GB" sz="1200" b="0"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3. In case of connection issues, there is an audio file inserted top right as a .mp3 with a player.</a:t>
            </a:r>
            <a:br>
              <a:rPr kumimoji="0" lang="en-GB" sz="1200" b="0"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br>
            <a:endParaRPr lang="en-GB" dirty="0"/>
          </a:p>
          <a:p>
            <a:pPr marL="228600" indent="-228600">
              <a:buAutoNum type="arabicPeriod"/>
            </a:pPr>
            <a:r>
              <a:rPr lang="en-GB" dirty="0" err="1"/>
              <a:t>Erzähler</a:t>
            </a:r>
            <a:endParaRPr lang="en-GB" dirty="0"/>
          </a:p>
          <a:p>
            <a:pPr marL="228600" indent="-228600">
              <a:buAutoNum type="arabicPeriod"/>
            </a:pPr>
            <a:r>
              <a:rPr lang="en-GB" dirty="0" err="1"/>
              <a:t>Vater</a:t>
            </a:r>
            <a:endParaRPr lang="en-GB" dirty="0"/>
          </a:p>
          <a:p>
            <a:pPr marL="228600" indent="-228600">
              <a:buAutoNum type="arabicPeriod"/>
            </a:pPr>
            <a:r>
              <a:rPr lang="en-GB" dirty="0"/>
              <a:t>Sohn</a:t>
            </a:r>
          </a:p>
          <a:p>
            <a:pPr marL="228600" indent="-228600">
              <a:buAutoNum type="arabicPeriod"/>
            </a:pPr>
            <a:r>
              <a:rPr lang="en-GB" dirty="0" err="1"/>
              <a:t>Erlkönig</a:t>
            </a:r>
            <a:endParaRPr lang="en-GB" dirty="0"/>
          </a:p>
          <a:p>
            <a:endParaRPr lang="en-GB" dirty="0"/>
          </a:p>
          <a:p>
            <a:r>
              <a:rPr lang="en-GB" b="1" dirty="0"/>
              <a:t>Transcript:</a:t>
            </a:r>
            <a:r>
              <a:rPr lang="en-GB" dirty="0"/>
              <a:t/>
            </a:r>
            <a:br>
              <a:rPr lang="en-GB" dirty="0"/>
            </a:br>
            <a:r>
              <a:rPr lang="en-GB" b="1" dirty="0"/>
              <a:t>Der </a:t>
            </a:r>
            <a:r>
              <a:rPr lang="en-GB" b="1" dirty="0" err="1"/>
              <a:t>Erlkönig</a:t>
            </a:r>
            <a:r>
              <a:rPr lang="en-GB" b="1" dirty="0"/>
              <a:t> - German       </a:t>
            </a:r>
          </a:p>
          <a:p>
            <a:r>
              <a:rPr lang="en-GB" b="1" dirty="0"/>
              <a:t>[</a:t>
            </a:r>
            <a:r>
              <a:rPr lang="en-GB" b="1" dirty="0" err="1"/>
              <a:t>Erzähler</a:t>
            </a:r>
            <a:r>
              <a:rPr lang="en-GB" b="1" dirty="0"/>
              <a:t>]</a:t>
            </a:r>
          </a:p>
          <a:p>
            <a:r>
              <a:rPr lang="en-GB" b="1" dirty="0" err="1"/>
              <a:t>Wer</a:t>
            </a:r>
            <a:r>
              <a:rPr lang="en-GB" b="1" dirty="0"/>
              <a:t> </a:t>
            </a:r>
            <a:r>
              <a:rPr lang="en-GB" b="1" dirty="0" err="1"/>
              <a:t>reitet</a:t>
            </a:r>
            <a:r>
              <a:rPr lang="en-GB" b="1" dirty="0"/>
              <a:t> so </a:t>
            </a:r>
            <a:r>
              <a:rPr lang="en-GB" b="1" dirty="0" err="1"/>
              <a:t>spät</a:t>
            </a:r>
            <a:r>
              <a:rPr lang="en-GB" b="1" dirty="0"/>
              <a:t> </a:t>
            </a:r>
            <a:r>
              <a:rPr lang="en-GB" b="1" dirty="0" err="1"/>
              <a:t>durch</a:t>
            </a:r>
            <a:r>
              <a:rPr lang="en-GB" b="1" dirty="0"/>
              <a:t> Nacht und Wind?</a:t>
            </a:r>
          </a:p>
          <a:p>
            <a:r>
              <a:rPr lang="en-GB" b="1" dirty="0"/>
              <a:t>Es </a:t>
            </a:r>
            <a:r>
              <a:rPr lang="en-GB" b="1" dirty="0" err="1"/>
              <a:t>ist</a:t>
            </a:r>
            <a:r>
              <a:rPr lang="en-GB" b="1" dirty="0"/>
              <a:t> der </a:t>
            </a:r>
            <a:r>
              <a:rPr lang="en-GB" b="1" dirty="0" err="1"/>
              <a:t>Vater</a:t>
            </a:r>
            <a:r>
              <a:rPr lang="en-GB" b="1" dirty="0"/>
              <a:t> </a:t>
            </a:r>
            <a:r>
              <a:rPr lang="en-GB" b="1" dirty="0" err="1"/>
              <a:t>mit</a:t>
            </a:r>
            <a:r>
              <a:rPr lang="en-GB" b="1" dirty="0"/>
              <a:t> </a:t>
            </a:r>
            <a:r>
              <a:rPr lang="en-GB" b="1" dirty="0" err="1"/>
              <a:t>seinem</a:t>
            </a:r>
            <a:r>
              <a:rPr lang="en-GB" b="1" dirty="0"/>
              <a:t> Kind;</a:t>
            </a:r>
          </a:p>
          <a:p>
            <a:r>
              <a:rPr lang="en-GB" b="1" dirty="0" err="1"/>
              <a:t>Er</a:t>
            </a:r>
            <a:r>
              <a:rPr lang="en-GB" b="1" dirty="0"/>
              <a:t> hat den </a:t>
            </a:r>
            <a:r>
              <a:rPr lang="en-GB" b="1" dirty="0" err="1"/>
              <a:t>Knaben</a:t>
            </a:r>
            <a:r>
              <a:rPr lang="en-GB" b="1" dirty="0"/>
              <a:t> </a:t>
            </a:r>
            <a:r>
              <a:rPr lang="en-GB" b="1" dirty="0" err="1"/>
              <a:t>wohl</a:t>
            </a:r>
            <a:r>
              <a:rPr lang="en-GB" b="1" dirty="0"/>
              <a:t> in </a:t>
            </a:r>
            <a:r>
              <a:rPr lang="en-GB" b="1" dirty="0" err="1"/>
              <a:t>dem</a:t>
            </a:r>
            <a:r>
              <a:rPr lang="en-GB" b="1" dirty="0"/>
              <a:t> Arm,</a:t>
            </a:r>
          </a:p>
          <a:p>
            <a:r>
              <a:rPr lang="en-GB" b="1" dirty="0" err="1"/>
              <a:t>Er</a:t>
            </a:r>
            <a:r>
              <a:rPr lang="en-GB" b="1" dirty="0"/>
              <a:t> </a:t>
            </a:r>
            <a:r>
              <a:rPr lang="en-GB" b="1" dirty="0" err="1"/>
              <a:t>faßt</a:t>
            </a:r>
            <a:r>
              <a:rPr lang="en-GB" b="1" dirty="0"/>
              <a:t> </a:t>
            </a:r>
            <a:r>
              <a:rPr lang="en-GB" b="1" dirty="0" err="1"/>
              <a:t>ihn</a:t>
            </a:r>
            <a:r>
              <a:rPr lang="en-GB" b="1" dirty="0"/>
              <a:t> </a:t>
            </a:r>
            <a:r>
              <a:rPr lang="en-GB" b="1" dirty="0" err="1"/>
              <a:t>sicher</a:t>
            </a:r>
            <a:r>
              <a:rPr lang="en-GB" b="1" dirty="0"/>
              <a:t>, er </a:t>
            </a:r>
            <a:r>
              <a:rPr lang="en-GB" b="1" dirty="0" err="1"/>
              <a:t>hält</a:t>
            </a:r>
            <a:r>
              <a:rPr lang="en-GB" b="1" dirty="0"/>
              <a:t> </a:t>
            </a:r>
            <a:r>
              <a:rPr lang="en-GB" b="1" dirty="0" err="1"/>
              <a:t>ihn</a:t>
            </a:r>
            <a:r>
              <a:rPr lang="en-GB" b="1" dirty="0"/>
              <a:t> warm.</a:t>
            </a:r>
          </a:p>
          <a:p>
            <a:endParaRPr lang="en-GB" b="1" dirty="0"/>
          </a:p>
          <a:p>
            <a:r>
              <a:rPr lang="en-GB" b="1" dirty="0"/>
              <a:t>[</a:t>
            </a:r>
            <a:r>
              <a:rPr lang="en-GB" b="1" dirty="0" err="1"/>
              <a:t>Vater</a:t>
            </a:r>
            <a:r>
              <a:rPr lang="en-GB" b="1" dirty="0"/>
              <a:t>] »Mein Sohn, was </a:t>
            </a:r>
            <a:r>
              <a:rPr lang="en-GB" b="1" dirty="0" err="1"/>
              <a:t>birgst</a:t>
            </a:r>
            <a:r>
              <a:rPr lang="en-GB" b="1" dirty="0"/>
              <a:t> du so bang </a:t>
            </a:r>
            <a:r>
              <a:rPr lang="en-GB" b="1" dirty="0" err="1"/>
              <a:t>dein</a:t>
            </a:r>
            <a:r>
              <a:rPr lang="en-GB" b="1" dirty="0"/>
              <a:t> </a:t>
            </a:r>
            <a:r>
              <a:rPr lang="en-GB" b="1" dirty="0" err="1"/>
              <a:t>Gesicht</a:t>
            </a:r>
            <a:r>
              <a:rPr lang="en-GB" b="1" dirty="0"/>
              <a:t>?« -</a:t>
            </a:r>
          </a:p>
          <a:p>
            <a:r>
              <a:rPr lang="en-GB" b="1" dirty="0"/>
              <a:t>[Sohn] »</a:t>
            </a:r>
            <a:r>
              <a:rPr lang="en-GB" b="1" dirty="0" err="1"/>
              <a:t>Siehst</a:t>
            </a:r>
            <a:r>
              <a:rPr lang="en-GB" b="1" dirty="0"/>
              <a:t>, </a:t>
            </a:r>
            <a:r>
              <a:rPr lang="en-GB" b="1" dirty="0" err="1"/>
              <a:t>Vater</a:t>
            </a:r>
            <a:r>
              <a:rPr lang="en-GB" b="1" dirty="0"/>
              <a:t>, du den </a:t>
            </a:r>
            <a:r>
              <a:rPr lang="en-GB" b="1" dirty="0" err="1"/>
              <a:t>Erlkönig</a:t>
            </a:r>
            <a:r>
              <a:rPr lang="en-GB" b="1" dirty="0"/>
              <a:t> </a:t>
            </a:r>
            <a:r>
              <a:rPr lang="en-GB" b="1" dirty="0" err="1"/>
              <a:t>nicht</a:t>
            </a:r>
            <a:r>
              <a:rPr lang="en-GB" b="1" dirty="0"/>
              <a:t>?</a:t>
            </a:r>
          </a:p>
          <a:p>
            <a:r>
              <a:rPr lang="en-GB" b="1" dirty="0"/>
              <a:t>[Sohn] Den </a:t>
            </a:r>
            <a:r>
              <a:rPr lang="en-GB" b="1" dirty="0" err="1"/>
              <a:t>Erlenkönig</a:t>
            </a:r>
            <a:r>
              <a:rPr lang="en-GB" b="1" dirty="0"/>
              <a:t> </a:t>
            </a:r>
            <a:r>
              <a:rPr lang="en-GB" b="1" dirty="0" err="1"/>
              <a:t>mit</a:t>
            </a:r>
            <a:r>
              <a:rPr lang="en-GB" b="1" dirty="0"/>
              <a:t> Kron und </a:t>
            </a:r>
            <a:r>
              <a:rPr lang="en-GB" b="1" dirty="0" err="1"/>
              <a:t>Schweif</a:t>
            </a:r>
            <a:r>
              <a:rPr lang="en-GB" b="1" dirty="0"/>
              <a:t>?«</a:t>
            </a:r>
          </a:p>
          <a:p>
            <a:r>
              <a:rPr lang="en-GB" b="1" dirty="0"/>
              <a:t>[</a:t>
            </a:r>
            <a:r>
              <a:rPr lang="en-GB" b="1" dirty="0" err="1"/>
              <a:t>Vater</a:t>
            </a:r>
            <a:r>
              <a:rPr lang="en-GB" b="1" dirty="0"/>
              <a:t>] »Mein Sohn, es </a:t>
            </a:r>
            <a:r>
              <a:rPr lang="en-GB" b="1" dirty="0" err="1"/>
              <a:t>ist</a:t>
            </a:r>
            <a:r>
              <a:rPr lang="en-GB" b="1" dirty="0"/>
              <a:t> </a:t>
            </a:r>
            <a:r>
              <a:rPr lang="en-GB" b="1" dirty="0" err="1"/>
              <a:t>ein</a:t>
            </a:r>
            <a:r>
              <a:rPr lang="en-GB" b="1" dirty="0"/>
              <a:t> </a:t>
            </a:r>
            <a:r>
              <a:rPr lang="en-GB" b="1" dirty="0" err="1"/>
              <a:t>Nebelstreif</a:t>
            </a:r>
            <a:r>
              <a:rPr lang="en-GB" b="1" dirty="0"/>
              <a:t>.«</a:t>
            </a:r>
          </a:p>
          <a:p>
            <a:endParaRPr lang="en-GB" b="1" dirty="0"/>
          </a:p>
          <a:p>
            <a:r>
              <a:rPr lang="en-GB" b="1" dirty="0"/>
              <a:t>[</a:t>
            </a:r>
            <a:r>
              <a:rPr lang="en-GB" b="1" dirty="0" err="1"/>
              <a:t>Erlkönig</a:t>
            </a:r>
            <a:r>
              <a:rPr lang="en-GB" b="1" dirty="0"/>
              <a:t>] </a:t>
            </a:r>
            <a:br>
              <a:rPr lang="en-GB" b="1" dirty="0"/>
            </a:br>
            <a:r>
              <a:rPr lang="en-GB" b="1" dirty="0"/>
              <a:t>&gt;Du </a:t>
            </a:r>
            <a:r>
              <a:rPr lang="en-GB" b="1" dirty="0" err="1"/>
              <a:t>liebes</a:t>
            </a:r>
            <a:r>
              <a:rPr lang="en-GB" b="1" dirty="0"/>
              <a:t> Kind, </a:t>
            </a:r>
            <a:r>
              <a:rPr lang="en-GB" b="1" dirty="0" err="1"/>
              <a:t>komm</a:t>
            </a:r>
            <a:r>
              <a:rPr lang="en-GB" b="1" dirty="0"/>
              <a:t>, </a:t>
            </a:r>
            <a:r>
              <a:rPr lang="en-GB" b="1" dirty="0" err="1"/>
              <a:t>geh</a:t>
            </a:r>
            <a:r>
              <a:rPr lang="en-GB" b="1" dirty="0"/>
              <a:t> </a:t>
            </a:r>
            <a:r>
              <a:rPr lang="en-GB" b="1" dirty="0" err="1"/>
              <a:t>mit</a:t>
            </a:r>
            <a:r>
              <a:rPr lang="en-GB" b="1" dirty="0"/>
              <a:t> </a:t>
            </a:r>
            <a:r>
              <a:rPr lang="en-GB" b="1" dirty="0" err="1"/>
              <a:t>mir</a:t>
            </a:r>
            <a:r>
              <a:rPr lang="en-GB" b="1" dirty="0"/>
              <a:t>!</a:t>
            </a:r>
          </a:p>
          <a:p>
            <a:r>
              <a:rPr lang="en-GB" b="1" dirty="0"/>
              <a:t>Gar </a:t>
            </a:r>
            <a:r>
              <a:rPr lang="en-GB" b="1" dirty="0" err="1"/>
              <a:t>schöne</a:t>
            </a:r>
            <a:r>
              <a:rPr lang="en-GB" b="1" dirty="0"/>
              <a:t> </a:t>
            </a:r>
            <a:r>
              <a:rPr lang="en-GB" b="1" dirty="0" err="1"/>
              <a:t>Spiele</a:t>
            </a:r>
            <a:r>
              <a:rPr lang="en-GB" b="1" dirty="0"/>
              <a:t> spiel ich </a:t>
            </a:r>
            <a:r>
              <a:rPr lang="en-GB" b="1" dirty="0" err="1"/>
              <a:t>mit</a:t>
            </a:r>
            <a:r>
              <a:rPr lang="en-GB" b="1" dirty="0"/>
              <a:t> </a:t>
            </a:r>
            <a:r>
              <a:rPr lang="en-GB" b="1" dirty="0" err="1"/>
              <a:t>dir</a:t>
            </a:r>
            <a:r>
              <a:rPr lang="en-GB" b="1" dirty="0"/>
              <a:t>;</a:t>
            </a:r>
          </a:p>
          <a:p>
            <a:r>
              <a:rPr lang="en-GB" b="1" dirty="0" err="1"/>
              <a:t>Manch</a:t>
            </a:r>
            <a:r>
              <a:rPr lang="en-GB" b="1" dirty="0"/>
              <a:t> </a:t>
            </a:r>
            <a:r>
              <a:rPr lang="en-GB" b="1" dirty="0" err="1"/>
              <a:t>bunte</a:t>
            </a:r>
            <a:r>
              <a:rPr lang="en-GB" b="1" dirty="0"/>
              <a:t> </a:t>
            </a:r>
            <a:r>
              <a:rPr lang="en-GB" b="1" dirty="0" err="1"/>
              <a:t>Blumen</a:t>
            </a:r>
            <a:r>
              <a:rPr lang="en-GB" b="1" dirty="0"/>
              <a:t> </a:t>
            </a:r>
            <a:r>
              <a:rPr lang="en-GB" b="1" dirty="0" err="1"/>
              <a:t>sind</a:t>
            </a:r>
            <a:r>
              <a:rPr lang="en-GB" b="1" dirty="0"/>
              <a:t> an </a:t>
            </a:r>
            <a:r>
              <a:rPr lang="en-GB" b="1" dirty="0" err="1"/>
              <a:t>dem</a:t>
            </a:r>
            <a:r>
              <a:rPr lang="en-GB" b="1" dirty="0"/>
              <a:t> Strand,</a:t>
            </a:r>
          </a:p>
          <a:p>
            <a:r>
              <a:rPr lang="en-GB" b="1" dirty="0" err="1"/>
              <a:t>Meine</a:t>
            </a:r>
            <a:r>
              <a:rPr lang="en-GB" b="1" dirty="0"/>
              <a:t> Mutter hat </a:t>
            </a:r>
            <a:r>
              <a:rPr lang="en-GB" b="1" dirty="0" err="1"/>
              <a:t>manch</a:t>
            </a:r>
            <a:r>
              <a:rPr lang="en-GB" b="1" dirty="0"/>
              <a:t> </a:t>
            </a:r>
            <a:r>
              <a:rPr lang="en-GB" b="1" dirty="0" err="1"/>
              <a:t>gülden</a:t>
            </a:r>
            <a:r>
              <a:rPr lang="en-GB" b="1" dirty="0"/>
              <a:t> </a:t>
            </a:r>
            <a:r>
              <a:rPr lang="en-GB" b="1" dirty="0" err="1"/>
              <a:t>Gewand</a:t>
            </a:r>
            <a:r>
              <a:rPr lang="en-GB" b="1" dirty="0"/>
              <a:t>.&lt;</a:t>
            </a:r>
          </a:p>
          <a:p>
            <a:endParaRPr lang="en-GB" dirty="0"/>
          </a:p>
          <a:p>
            <a:r>
              <a:rPr lang="en-GB" dirty="0"/>
              <a:t>[Sohn] »Mein </a:t>
            </a:r>
            <a:r>
              <a:rPr lang="en-GB" dirty="0" err="1"/>
              <a:t>Vater</a:t>
            </a:r>
            <a:r>
              <a:rPr lang="en-GB" dirty="0"/>
              <a:t>, </a:t>
            </a:r>
            <a:r>
              <a:rPr lang="en-GB" dirty="0" err="1"/>
              <a:t>mein</a:t>
            </a:r>
            <a:r>
              <a:rPr lang="en-GB" dirty="0"/>
              <a:t> </a:t>
            </a:r>
            <a:r>
              <a:rPr lang="en-GB" dirty="0" err="1"/>
              <a:t>Vater</a:t>
            </a:r>
            <a:r>
              <a:rPr lang="en-GB" dirty="0"/>
              <a:t>, und </a:t>
            </a:r>
            <a:r>
              <a:rPr lang="en-GB" dirty="0" err="1"/>
              <a:t>hörest</a:t>
            </a:r>
            <a:r>
              <a:rPr lang="en-GB" dirty="0"/>
              <a:t> du </a:t>
            </a:r>
            <a:r>
              <a:rPr lang="en-GB" dirty="0" err="1"/>
              <a:t>nicht</a:t>
            </a:r>
            <a:r>
              <a:rPr lang="en-GB" dirty="0"/>
              <a:t>,</a:t>
            </a:r>
          </a:p>
          <a:p>
            <a:r>
              <a:rPr lang="en-GB" dirty="0"/>
              <a:t>[Sohn] Was </a:t>
            </a:r>
            <a:r>
              <a:rPr lang="en-GB" dirty="0" err="1"/>
              <a:t>Erlenkönig</a:t>
            </a:r>
            <a:r>
              <a:rPr lang="en-GB" dirty="0"/>
              <a:t> mir </a:t>
            </a:r>
            <a:r>
              <a:rPr lang="en-GB" dirty="0" err="1"/>
              <a:t>leise</a:t>
            </a:r>
            <a:r>
              <a:rPr lang="en-GB" dirty="0"/>
              <a:t> </a:t>
            </a:r>
            <a:r>
              <a:rPr lang="en-GB" dirty="0" err="1"/>
              <a:t>verspricht</a:t>
            </a:r>
            <a:r>
              <a:rPr lang="en-GB" dirty="0"/>
              <a:t>?«</a:t>
            </a:r>
          </a:p>
          <a:p>
            <a:r>
              <a:rPr lang="en-GB" dirty="0"/>
              <a:t>[</a:t>
            </a:r>
            <a:r>
              <a:rPr lang="en-GB" dirty="0" err="1"/>
              <a:t>Vater</a:t>
            </a:r>
            <a:r>
              <a:rPr lang="en-GB" dirty="0"/>
              <a:t>] »Sei </a:t>
            </a:r>
            <a:r>
              <a:rPr lang="en-GB" dirty="0" err="1"/>
              <a:t>ruhig</a:t>
            </a:r>
            <a:r>
              <a:rPr lang="en-GB" dirty="0"/>
              <a:t>, </a:t>
            </a:r>
            <a:r>
              <a:rPr lang="en-GB" dirty="0" err="1"/>
              <a:t>bleibe</a:t>
            </a:r>
            <a:r>
              <a:rPr lang="en-GB" dirty="0"/>
              <a:t> </a:t>
            </a:r>
            <a:r>
              <a:rPr lang="en-GB" dirty="0" err="1"/>
              <a:t>ruhig</a:t>
            </a:r>
            <a:r>
              <a:rPr lang="en-GB" dirty="0"/>
              <a:t>, </a:t>
            </a:r>
            <a:r>
              <a:rPr lang="en-GB" dirty="0" err="1"/>
              <a:t>mein</a:t>
            </a:r>
            <a:r>
              <a:rPr lang="en-GB" dirty="0"/>
              <a:t> Kind:</a:t>
            </a:r>
          </a:p>
          <a:p>
            <a:r>
              <a:rPr lang="en-GB" dirty="0"/>
              <a:t>[</a:t>
            </a:r>
            <a:r>
              <a:rPr lang="en-GB" dirty="0" err="1"/>
              <a:t>Vater</a:t>
            </a:r>
            <a:r>
              <a:rPr lang="en-GB" dirty="0"/>
              <a:t>] In </a:t>
            </a:r>
            <a:r>
              <a:rPr lang="en-GB" dirty="0" err="1"/>
              <a:t>dürren</a:t>
            </a:r>
            <a:r>
              <a:rPr lang="en-GB" dirty="0"/>
              <a:t> </a:t>
            </a:r>
            <a:r>
              <a:rPr lang="en-GB" dirty="0" err="1"/>
              <a:t>Blättern</a:t>
            </a:r>
            <a:r>
              <a:rPr lang="en-GB" dirty="0"/>
              <a:t> </a:t>
            </a:r>
            <a:r>
              <a:rPr lang="en-GB" dirty="0" err="1"/>
              <a:t>säuselt</a:t>
            </a:r>
            <a:r>
              <a:rPr lang="en-GB" dirty="0"/>
              <a:t> der Wind.«</a:t>
            </a:r>
          </a:p>
          <a:p>
            <a:endParaRPr lang="en-GB" dirty="0"/>
          </a:p>
          <a:p>
            <a:r>
              <a:rPr lang="en-GB" dirty="0"/>
              <a:t>[</a:t>
            </a:r>
            <a:r>
              <a:rPr lang="en-GB" dirty="0" err="1"/>
              <a:t>Erkönig</a:t>
            </a:r>
            <a:r>
              <a:rPr lang="en-GB" dirty="0"/>
              <a:t>] </a:t>
            </a:r>
            <a:br>
              <a:rPr lang="en-GB" dirty="0"/>
            </a:br>
            <a:r>
              <a:rPr lang="en-GB" dirty="0"/>
              <a:t>&gt;</a:t>
            </a:r>
            <a:r>
              <a:rPr lang="en-GB" dirty="0" err="1"/>
              <a:t>Willst</a:t>
            </a:r>
            <a:r>
              <a:rPr lang="en-GB" dirty="0"/>
              <a:t>, </a:t>
            </a:r>
            <a:r>
              <a:rPr lang="en-GB" dirty="0" err="1"/>
              <a:t>feiner</a:t>
            </a:r>
            <a:r>
              <a:rPr lang="en-GB" dirty="0"/>
              <a:t> </a:t>
            </a:r>
            <a:r>
              <a:rPr lang="en-GB" dirty="0" err="1"/>
              <a:t>Knabe</a:t>
            </a:r>
            <a:r>
              <a:rPr lang="en-GB" dirty="0"/>
              <a:t>, du </a:t>
            </a:r>
            <a:r>
              <a:rPr lang="en-GB" dirty="0" err="1"/>
              <a:t>mit</a:t>
            </a:r>
            <a:r>
              <a:rPr lang="en-GB" dirty="0"/>
              <a:t> mir </a:t>
            </a:r>
            <a:r>
              <a:rPr lang="en-GB" dirty="0" err="1"/>
              <a:t>gehn</a:t>
            </a:r>
            <a:r>
              <a:rPr lang="en-GB" dirty="0"/>
              <a:t>?</a:t>
            </a:r>
          </a:p>
          <a:p>
            <a:r>
              <a:rPr lang="en-GB" dirty="0" err="1"/>
              <a:t>Meine</a:t>
            </a:r>
            <a:r>
              <a:rPr lang="en-GB" dirty="0"/>
              <a:t> </a:t>
            </a:r>
            <a:r>
              <a:rPr lang="en-GB" dirty="0" err="1"/>
              <a:t>Töchter</a:t>
            </a:r>
            <a:r>
              <a:rPr lang="en-GB" dirty="0"/>
              <a:t> </a:t>
            </a:r>
            <a:r>
              <a:rPr lang="en-GB" dirty="0" err="1"/>
              <a:t>sollen</a:t>
            </a:r>
            <a:r>
              <a:rPr lang="en-GB" dirty="0"/>
              <a:t> dich </a:t>
            </a:r>
            <a:r>
              <a:rPr lang="en-GB" dirty="0" err="1"/>
              <a:t>warten</a:t>
            </a:r>
            <a:r>
              <a:rPr lang="en-GB" dirty="0"/>
              <a:t> </a:t>
            </a:r>
            <a:r>
              <a:rPr lang="en-GB" dirty="0" err="1"/>
              <a:t>schön</a:t>
            </a:r>
            <a:r>
              <a:rPr lang="en-GB" dirty="0"/>
              <a:t>;</a:t>
            </a:r>
          </a:p>
          <a:p>
            <a:r>
              <a:rPr lang="en-GB" dirty="0" err="1"/>
              <a:t>Meine</a:t>
            </a:r>
            <a:r>
              <a:rPr lang="en-GB" dirty="0"/>
              <a:t> </a:t>
            </a:r>
            <a:r>
              <a:rPr lang="en-GB" dirty="0" err="1"/>
              <a:t>Töchter</a:t>
            </a:r>
            <a:r>
              <a:rPr lang="en-GB" dirty="0"/>
              <a:t> </a:t>
            </a:r>
            <a:r>
              <a:rPr lang="en-GB" dirty="0" err="1"/>
              <a:t>führen</a:t>
            </a:r>
            <a:r>
              <a:rPr lang="en-GB" dirty="0"/>
              <a:t> den </a:t>
            </a:r>
            <a:r>
              <a:rPr lang="en-GB" dirty="0" err="1"/>
              <a:t>nächtlichen</a:t>
            </a:r>
            <a:r>
              <a:rPr lang="en-GB" dirty="0"/>
              <a:t> </a:t>
            </a:r>
            <a:r>
              <a:rPr lang="en-GB" dirty="0" err="1"/>
              <a:t>Reihn</a:t>
            </a:r>
            <a:endParaRPr lang="en-GB" dirty="0"/>
          </a:p>
          <a:p>
            <a:r>
              <a:rPr lang="en-GB" dirty="0"/>
              <a:t>Und </a:t>
            </a:r>
            <a:r>
              <a:rPr lang="en-GB" dirty="0" err="1"/>
              <a:t>wiegen</a:t>
            </a:r>
            <a:r>
              <a:rPr lang="en-GB" dirty="0"/>
              <a:t> und </a:t>
            </a:r>
            <a:r>
              <a:rPr lang="en-GB" dirty="0" err="1"/>
              <a:t>tanzen</a:t>
            </a:r>
            <a:r>
              <a:rPr lang="en-GB" dirty="0"/>
              <a:t> und </a:t>
            </a:r>
            <a:r>
              <a:rPr lang="en-GB" dirty="0" err="1"/>
              <a:t>singen</a:t>
            </a:r>
            <a:r>
              <a:rPr lang="en-GB" dirty="0"/>
              <a:t> dich </a:t>
            </a:r>
            <a:r>
              <a:rPr lang="en-GB" dirty="0" err="1"/>
              <a:t>ein</a:t>
            </a:r>
            <a:r>
              <a:rPr lang="en-GB" dirty="0"/>
              <a:t>.&lt;</a:t>
            </a:r>
          </a:p>
          <a:p>
            <a:endParaRPr lang="en-GB" dirty="0"/>
          </a:p>
          <a:p>
            <a:r>
              <a:rPr lang="en-GB" dirty="0"/>
              <a:t>[Sohn] »Mein </a:t>
            </a:r>
            <a:r>
              <a:rPr lang="en-GB" dirty="0" err="1"/>
              <a:t>Vater</a:t>
            </a:r>
            <a:r>
              <a:rPr lang="en-GB" dirty="0"/>
              <a:t>, </a:t>
            </a:r>
            <a:r>
              <a:rPr lang="en-GB" dirty="0" err="1"/>
              <a:t>mein</a:t>
            </a:r>
            <a:r>
              <a:rPr lang="en-GB" dirty="0"/>
              <a:t> </a:t>
            </a:r>
            <a:r>
              <a:rPr lang="en-GB" dirty="0" err="1"/>
              <a:t>Vater</a:t>
            </a:r>
            <a:r>
              <a:rPr lang="en-GB" dirty="0"/>
              <a:t>, und </a:t>
            </a:r>
            <a:r>
              <a:rPr lang="en-GB" dirty="0" err="1"/>
              <a:t>siehst</a:t>
            </a:r>
            <a:r>
              <a:rPr lang="en-GB" dirty="0"/>
              <a:t> du </a:t>
            </a:r>
            <a:r>
              <a:rPr lang="en-GB" dirty="0" err="1"/>
              <a:t>nicht</a:t>
            </a:r>
            <a:r>
              <a:rPr lang="en-GB" dirty="0"/>
              <a:t> </a:t>
            </a:r>
            <a:r>
              <a:rPr lang="en-GB" dirty="0" err="1"/>
              <a:t>dort</a:t>
            </a:r>
            <a:endParaRPr lang="en-GB" dirty="0"/>
          </a:p>
          <a:p>
            <a:r>
              <a:rPr lang="en-GB" dirty="0"/>
              <a:t>[Sohn] </a:t>
            </a:r>
            <a:r>
              <a:rPr lang="en-GB" dirty="0" err="1"/>
              <a:t>Erlkönigs</a:t>
            </a:r>
            <a:r>
              <a:rPr lang="en-GB" dirty="0"/>
              <a:t> </a:t>
            </a:r>
            <a:r>
              <a:rPr lang="en-GB" dirty="0" err="1"/>
              <a:t>Töchter</a:t>
            </a:r>
            <a:r>
              <a:rPr lang="en-GB" dirty="0"/>
              <a:t> am </a:t>
            </a:r>
            <a:r>
              <a:rPr lang="en-GB" dirty="0" err="1"/>
              <a:t>düstern</a:t>
            </a:r>
            <a:r>
              <a:rPr lang="en-GB" dirty="0"/>
              <a:t> Ort?«</a:t>
            </a:r>
          </a:p>
          <a:p>
            <a:r>
              <a:rPr lang="en-GB" dirty="0"/>
              <a:t>[</a:t>
            </a:r>
            <a:r>
              <a:rPr lang="en-GB" dirty="0" err="1"/>
              <a:t>Vater</a:t>
            </a:r>
            <a:r>
              <a:rPr lang="en-GB" dirty="0"/>
              <a:t>] »Mein Sohn, </a:t>
            </a:r>
            <a:r>
              <a:rPr lang="en-GB" dirty="0" err="1"/>
              <a:t>mein</a:t>
            </a:r>
            <a:r>
              <a:rPr lang="en-GB" dirty="0"/>
              <a:t> Sohn, ich </a:t>
            </a:r>
            <a:r>
              <a:rPr lang="en-GB" dirty="0" err="1"/>
              <a:t>seh</a:t>
            </a:r>
            <a:r>
              <a:rPr lang="en-GB" dirty="0"/>
              <a:t> es </a:t>
            </a:r>
            <a:r>
              <a:rPr lang="en-GB" dirty="0" err="1"/>
              <a:t>genau</a:t>
            </a:r>
            <a:r>
              <a:rPr lang="en-GB" dirty="0"/>
              <a:t>:</a:t>
            </a:r>
          </a:p>
          <a:p>
            <a:r>
              <a:rPr lang="en-GB" dirty="0"/>
              <a:t>[</a:t>
            </a:r>
            <a:r>
              <a:rPr lang="en-GB" dirty="0" err="1"/>
              <a:t>Vater</a:t>
            </a:r>
            <a:r>
              <a:rPr lang="en-GB" dirty="0"/>
              <a:t>] Es </a:t>
            </a:r>
            <a:r>
              <a:rPr lang="en-GB" dirty="0" err="1"/>
              <a:t>scheinen</a:t>
            </a:r>
            <a:r>
              <a:rPr lang="en-GB" dirty="0"/>
              <a:t> die </a:t>
            </a:r>
            <a:r>
              <a:rPr lang="en-GB" dirty="0" err="1"/>
              <a:t>alten</a:t>
            </a:r>
            <a:r>
              <a:rPr lang="en-GB" dirty="0"/>
              <a:t> </a:t>
            </a:r>
            <a:r>
              <a:rPr lang="en-GB" dirty="0" err="1"/>
              <a:t>Weiden</a:t>
            </a:r>
            <a:r>
              <a:rPr lang="en-GB" dirty="0"/>
              <a:t> so </a:t>
            </a:r>
            <a:r>
              <a:rPr lang="en-GB" dirty="0" err="1"/>
              <a:t>grau</a:t>
            </a:r>
            <a:r>
              <a:rPr lang="en-GB" dirty="0"/>
              <a:t>.«</a:t>
            </a:r>
          </a:p>
          <a:p>
            <a:endParaRPr lang="en-GB" dirty="0"/>
          </a:p>
          <a:p>
            <a:r>
              <a:rPr lang="en-GB" dirty="0"/>
              <a:t>[</a:t>
            </a:r>
            <a:r>
              <a:rPr lang="en-GB" dirty="0" err="1"/>
              <a:t>Erlkönig</a:t>
            </a:r>
            <a:r>
              <a:rPr lang="en-GB" dirty="0"/>
              <a:t>]&gt;Ich </a:t>
            </a:r>
            <a:r>
              <a:rPr lang="en-GB" dirty="0" err="1"/>
              <a:t>liebe</a:t>
            </a:r>
            <a:r>
              <a:rPr lang="en-GB" dirty="0"/>
              <a:t> dich, </a:t>
            </a:r>
            <a:r>
              <a:rPr lang="en-GB" dirty="0" err="1"/>
              <a:t>mich</a:t>
            </a:r>
            <a:r>
              <a:rPr lang="en-GB" dirty="0"/>
              <a:t> </a:t>
            </a:r>
            <a:r>
              <a:rPr lang="en-GB" dirty="0" err="1"/>
              <a:t>reizt</a:t>
            </a:r>
            <a:r>
              <a:rPr lang="en-GB" dirty="0"/>
              <a:t> </a:t>
            </a:r>
            <a:r>
              <a:rPr lang="en-GB" dirty="0" err="1"/>
              <a:t>deine</a:t>
            </a:r>
            <a:r>
              <a:rPr lang="en-GB" dirty="0"/>
              <a:t> </a:t>
            </a:r>
            <a:r>
              <a:rPr lang="en-GB" dirty="0" err="1"/>
              <a:t>schöne</a:t>
            </a:r>
            <a:r>
              <a:rPr lang="en-GB" dirty="0"/>
              <a:t> Gestalt;</a:t>
            </a:r>
          </a:p>
          <a:p>
            <a:r>
              <a:rPr lang="en-GB" dirty="0"/>
              <a:t>[</a:t>
            </a:r>
            <a:r>
              <a:rPr lang="en-GB" dirty="0" err="1"/>
              <a:t>Erlkönig</a:t>
            </a:r>
            <a:r>
              <a:rPr lang="en-GB" dirty="0"/>
              <a:t>]&gt;Und </a:t>
            </a:r>
            <a:r>
              <a:rPr lang="en-GB" dirty="0" err="1"/>
              <a:t>bist</a:t>
            </a:r>
            <a:r>
              <a:rPr lang="en-GB" dirty="0"/>
              <a:t> du </a:t>
            </a:r>
            <a:r>
              <a:rPr lang="en-GB" dirty="0" err="1"/>
              <a:t>nicht</a:t>
            </a:r>
            <a:r>
              <a:rPr lang="en-GB" dirty="0"/>
              <a:t> </a:t>
            </a:r>
            <a:r>
              <a:rPr lang="en-GB" dirty="0" err="1"/>
              <a:t>willig</a:t>
            </a:r>
            <a:r>
              <a:rPr lang="en-GB" dirty="0"/>
              <a:t>, so </a:t>
            </a:r>
            <a:r>
              <a:rPr lang="en-GB" dirty="0" err="1"/>
              <a:t>brauch</a:t>
            </a:r>
            <a:r>
              <a:rPr lang="en-GB" dirty="0"/>
              <a:t> ich </a:t>
            </a:r>
            <a:r>
              <a:rPr lang="en-GB" dirty="0" err="1"/>
              <a:t>Gewalt</a:t>
            </a:r>
            <a:r>
              <a:rPr lang="en-GB" dirty="0"/>
              <a:t>.&lt;</a:t>
            </a:r>
          </a:p>
          <a:p>
            <a:r>
              <a:rPr lang="en-GB" dirty="0"/>
              <a:t>[Sohn] »Mein </a:t>
            </a:r>
            <a:r>
              <a:rPr lang="en-GB" dirty="0" err="1"/>
              <a:t>Vater</a:t>
            </a:r>
            <a:r>
              <a:rPr lang="en-GB" dirty="0"/>
              <a:t>, </a:t>
            </a:r>
            <a:r>
              <a:rPr lang="en-GB" dirty="0" err="1"/>
              <a:t>mein</a:t>
            </a:r>
            <a:r>
              <a:rPr lang="en-GB" dirty="0"/>
              <a:t> </a:t>
            </a:r>
            <a:r>
              <a:rPr lang="en-GB" dirty="0" err="1"/>
              <a:t>Vater</a:t>
            </a:r>
            <a:r>
              <a:rPr lang="en-GB" dirty="0"/>
              <a:t>, </a:t>
            </a:r>
            <a:r>
              <a:rPr lang="en-GB" dirty="0" err="1"/>
              <a:t>jetzt</a:t>
            </a:r>
            <a:r>
              <a:rPr lang="en-GB" dirty="0"/>
              <a:t> </a:t>
            </a:r>
            <a:r>
              <a:rPr lang="en-GB" dirty="0" err="1"/>
              <a:t>faßt</a:t>
            </a:r>
            <a:r>
              <a:rPr lang="en-GB" dirty="0"/>
              <a:t> er </a:t>
            </a:r>
            <a:r>
              <a:rPr lang="en-GB" dirty="0" err="1"/>
              <a:t>mich</a:t>
            </a:r>
            <a:r>
              <a:rPr lang="en-GB" dirty="0"/>
              <a:t> an!</a:t>
            </a:r>
          </a:p>
          <a:p>
            <a:r>
              <a:rPr lang="en-GB" dirty="0"/>
              <a:t>[Sohn] </a:t>
            </a:r>
            <a:r>
              <a:rPr lang="en-GB" dirty="0" err="1"/>
              <a:t>Erlkönig</a:t>
            </a:r>
            <a:r>
              <a:rPr lang="en-GB" dirty="0"/>
              <a:t> hat mir </a:t>
            </a:r>
            <a:r>
              <a:rPr lang="en-GB" dirty="0" err="1"/>
              <a:t>ein</a:t>
            </a:r>
            <a:r>
              <a:rPr lang="en-GB" dirty="0"/>
              <a:t> </a:t>
            </a:r>
            <a:r>
              <a:rPr lang="en-GB" dirty="0" err="1"/>
              <a:t>Leids</a:t>
            </a:r>
            <a:r>
              <a:rPr lang="en-GB" dirty="0"/>
              <a:t> </a:t>
            </a:r>
            <a:r>
              <a:rPr lang="en-GB" dirty="0" err="1"/>
              <a:t>getan</a:t>
            </a:r>
            <a:r>
              <a:rPr lang="en-GB" dirty="0"/>
              <a:t>!«</a:t>
            </a:r>
          </a:p>
          <a:p>
            <a:endParaRPr lang="en-GB" dirty="0"/>
          </a:p>
          <a:p>
            <a:r>
              <a:rPr lang="en-GB" dirty="0"/>
              <a:t>[</a:t>
            </a:r>
            <a:r>
              <a:rPr lang="en-GB" dirty="0" err="1"/>
              <a:t>Erzähler</a:t>
            </a:r>
            <a:r>
              <a:rPr lang="en-GB" dirty="0"/>
              <a:t>]</a:t>
            </a:r>
            <a:br>
              <a:rPr lang="en-GB" dirty="0"/>
            </a:br>
            <a:r>
              <a:rPr lang="en-GB" dirty="0"/>
              <a:t>Dem </a:t>
            </a:r>
            <a:r>
              <a:rPr lang="en-GB" dirty="0" err="1"/>
              <a:t>Vater</a:t>
            </a:r>
            <a:r>
              <a:rPr lang="en-GB" dirty="0"/>
              <a:t> </a:t>
            </a:r>
            <a:r>
              <a:rPr lang="en-GB" dirty="0" err="1"/>
              <a:t>grauset's</a:t>
            </a:r>
            <a:r>
              <a:rPr lang="en-GB" dirty="0"/>
              <a:t>, er </a:t>
            </a:r>
            <a:r>
              <a:rPr lang="en-GB" dirty="0" err="1"/>
              <a:t>reitet</a:t>
            </a:r>
            <a:r>
              <a:rPr lang="en-GB" dirty="0"/>
              <a:t> </a:t>
            </a:r>
            <a:r>
              <a:rPr lang="en-GB" dirty="0" err="1"/>
              <a:t>geschwind</a:t>
            </a:r>
            <a:r>
              <a:rPr lang="en-GB" dirty="0"/>
              <a:t>,</a:t>
            </a:r>
          </a:p>
          <a:p>
            <a:r>
              <a:rPr lang="en-GB" dirty="0"/>
              <a:t>Er </a:t>
            </a:r>
            <a:r>
              <a:rPr lang="en-GB" dirty="0" err="1"/>
              <a:t>hält</a:t>
            </a:r>
            <a:r>
              <a:rPr lang="en-GB" dirty="0"/>
              <a:t> in Armen das </a:t>
            </a:r>
            <a:r>
              <a:rPr lang="en-GB" dirty="0" err="1"/>
              <a:t>ächzende</a:t>
            </a:r>
            <a:r>
              <a:rPr lang="en-GB" dirty="0"/>
              <a:t> Kind,</a:t>
            </a:r>
          </a:p>
          <a:p>
            <a:r>
              <a:rPr lang="en-GB" dirty="0" err="1"/>
              <a:t>Erreicht</a:t>
            </a:r>
            <a:r>
              <a:rPr lang="en-GB" dirty="0"/>
              <a:t> den Hof </a:t>
            </a:r>
            <a:r>
              <a:rPr lang="en-GB" dirty="0" err="1"/>
              <a:t>mit</a:t>
            </a:r>
            <a:r>
              <a:rPr lang="en-GB" dirty="0"/>
              <a:t> </a:t>
            </a:r>
            <a:r>
              <a:rPr lang="en-GB" dirty="0" err="1"/>
              <a:t>Müh</a:t>
            </a:r>
            <a:r>
              <a:rPr lang="en-GB" dirty="0"/>
              <a:t>' und Not:</a:t>
            </a:r>
          </a:p>
          <a:p>
            <a:r>
              <a:rPr lang="en-GB" dirty="0"/>
              <a:t>In </a:t>
            </a:r>
            <a:r>
              <a:rPr lang="en-GB" dirty="0" err="1"/>
              <a:t>seinen</a:t>
            </a:r>
            <a:r>
              <a:rPr lang="en-GB" dirty="0"/>
              <a:t> Armen das Kind war tot.</a:t>
            </a:r>
          </a:p>
          <a:p>
            <a:endParaRPr lang="en-GB" dirty="0"/>
          </a:p>
          <a:p>
            <a:r>
              <a:rPr lang="en-GB" b="1" baseline="0" dirty="0"/>
              <a:t>Word frequency of unknown and cognate words (1 is the most frequent word in German): </a:t>
            </a:r>
            <a:r>
              <a:rPr lang="en-GB" baseline="0" dirty="0"/>
              <a:t/>
            </a:r>
            <a:br>
              <a:rPr lang="en-GB" baseline="0" dirty="0"/>
            </a:br>
            <a:r>
              <a:rPr lang="en-GB" dirty="0"/>
              <a:t>&lt;2000: Gestalt [1717] </a:t>
            </a:r>
            <a:r>
              <a:rPr lang="en-GB" dirty="0" err="1"/>
              <a:t>Gewalt</a:t>
            </a:r>
            <a:r>
              <a:rPr lang="en-GB" dirty="0"/>
              <a:t> [1361] Hof [1432] bunt [1817] </a:t>
            </a:r>
            <a:r>
              <a:rPr lang="en-GB" dirty="0" err="1"/>
              <a:t>fein</a:t>
            </a:r>
            <a:r>
              <a:rPr lang="en-GB" dirty="0"/>
              <a:t> [1676] </a:t>
            </a:r>
            <a:r>
              <a:rPr lang="en-GB" dirty="0" err="1"/>
              <a:t>grau</a:t>
            </a:r>
            <a:r>
              <a:rPr lang="en-GB" dirty="0"/>
              <a:t> [1560] </a:t>
            </a:r>
            <a:r>
              <a:rPr lang="en-GB" dirty="0" err="1"/>
              <a:t>leise</a:t>
            </a:r>
            <a:r>
              <a:rPr lang="en-GB" dirty="0"/>
              <a:t> [1166]</a:t>
            </a:r>
          </a:p>
          <a:p>
            <a:r>
              <a:rPr lang="en-GB" dirty="0"/>
              <a:t>&gt;2000: </a:t>
            </a:r>
            <a:r>
              <a:rPr lang="en-GB" dirty="0" err="1"/>
              <a:t>bergen</a:t>
            </a:r>
            <a:r>
              <a:rPr lang="en-GB" dirty="0"/>
              <a:t> [3532] </a:t>
            </a:r>
            <a:r>
              <a:rPr lang="en-GB" dirty="0" err="1"/>
              <a:t>reizen</a:t>
            </a:r>
            <a:r>
              <a:rPr lang="en-GB" dirty="0"/>
              <a:t> [3749] </a:t>
            </a:r>
            <a:r>
              <a:rPr lang="en-GB" baseline="0" dirty="0" err="1"/>
              <a:t>reiten</a:t>
            </a:r>
            <a:r>
              <a:rPr lang="en-GB" baseline="0" dirty="0"/>
              <a:t> [3470] </a:t>
            </a:r>
            <a:r>
              <a:rPr lang="en-GB" dirty="0" err="1"/>
              <a:t>säuseln</a:t>
            </a:r>
            <a:r>
              <a:rPr lang="en-GB" dirty="0"/>
              <a:t> [&gt;5009] Blume [2463] </a:t>
            </a:r>
            <a:r>
              <a:rPr lang="en-GB" dirty="0" err="1"/>
              <a:t>Gewand</a:t>
            </a:r>
            <a:r>
              <a:rPr lang="en-GB" dirty="0"/>
              <a:t> [&gt;5009] </a:t>
            </a:r>
            <a:r>
              <a:rPr lang="en-GB" dirty="0" err="1"/>
              <a:t>Knabe</a:t>
            </a:r>
            <a:r>
              <a:rPr lang="en-GB" dirty="0"/>
              <a:t> [&gt;5009] </a:t>
            </a:r>
            <a:r>
              <a:rPr lang="en-GB" dirty="0" err="1"/>
              <a:t>Kron</a:t>
            </a:r>
            <a:r>
              <a:rPr lang="en-GB" dirty="0"/>
              <a:t>(e) [3744] </a:t>
            </a:r>
            <a:r>
              <a:rPr lang="en-GB" dirty="0" err="1"/>
              <a:t>Mühe</a:t>
            </a:r>
            <a:r>
              <a:rPr lang="en-GB" dirty="0"/>
              <a:t> [2106] </a:t>
            </a:r>
            <a:r>
              <a:rPr lang="en-GB" dirty="0" err="1"/>
              <a:t>Nebel</a:t>
            </a:r>
            <a:r>
              <a:rPr lang="en-GB" dirty="0"/>
              <a:t> [3533] Not [2495] </a:t>
            </a:r>
            <a:r>
              <a:rPr lang="en-GB" dirty="0" err="1"/>
              <a:t>Schweif</a:t>
            </a:r>
            <a:r>
              <a:rPr lang="en-GB" dirty="0"/>
              <a:t> [&gt;5009] </a:t>
            </a:r>
            <a:r>
              <a:rPr lang="en-GB" dirty="0" err="1"/>
              <a:t>Weide</a:t>
            </a:r>
            <a:r>
              <a:rPr lang="en-GB" dirty="0"/>
              <a:t> [&gt;5009] bang [&gt;5009] </a:t>
            </a:r>
            <a:r>
              <a:rPr lang="en-GB" dirty="0" err="1"/>
              <a:t>dürr</a:t>
            </a:r>
            <a:r>
              <a:rPr lang="en-GB" dirty="0"/>
              <a:t> [&gt;5009] </a:t>
            </a:r>
            <a:r>
              <a:rPr lang="en-GB" dirty="0" err="1"/>
              <a:t>düster</a:t>
            </a:r>
            <a:r>
              <a:rPr lang="en-GB" dirty="0"/>
              <a:t> [3508] </a:t>
            </a:r>
            <a:r>
              <a:rPr lang="en-GB" dirty="0" err="1"/>
              <a:t>geschwind</a:t>
            </a:r>
            <a:r>
              <a:rPr lang="en-GB" dirty="0"/>
              <a:t> &gt;5009] </a:t>
            </a:r>
            <a:r>
              <a:rPr lang="en-GB" dirty="0" err="1"/>
              <a:t>gülden</a:t>
            </a:r>
            <a:r>
              <a:rPr lang="en-GB" dirty="0"/>
              <a:t> [&gt;5009]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a:t>
            </a:r>
            <a:r>
              <a:rPr lang="en-GB" i="1"/>
              <a:t>. </a:t>
            </a:r>
            <a:r>
              <a:rPr lang="en-GB" i="1" smtClean="0"/>
              <a:t>(2019). </a:t>
            </a:r>
            <a:r>
              <a:rPr lang="en-GB" i="1" dirty="0"/>
              <a:t>A frequency dictionary of German: core vocabulary for learners. Routledge</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7576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r>
              <a:rPr lang="en-GB" dirty="0"/>
              <a:t/>
            </a:r>
            <a:br>
              <a:rPr lang="en-GB" dirty="0"/>
            </a:br>
            <a:r>
              <a:rPr lang="en-GB" b="1" dirty="0"/>
              <a:t/>
            </a:r>
            <a:br>
              <a:rPr lang="en-GB" b="1" dirty="0"/>
            </a:br>
            <a:r>
              <a:rPr lang="en-GB" b="1" dirty="0"/>
              <a:t>Aim: </a:t>
            </a:r>
            <a:r>
              <a:rPr lang="en-GB" b="0" dirty="0"/>
              <a:t>To pre-process some cognates that occur in the next activities.</a:t>
            </a:r>
            <a:r>
              <a:rPr lang="en-GB" dirty="0"/>
              <a:t/>
            </a:r>
            <a:br>
              <a:rPr lang="en-GB" dirty="0"/>
            </a:br>
            <a:r>
              <a:rPr lang="en-GB" dirty="0"/>
              <a:t/>
            </a:r>
            <a:br>
              <a:rPr lang="en-GB" dirty="0"/>
            </a:br>
            <a:r>
              <a:rPr lang="en-GB" b="1" dirty="0"/>
              <a:t>Procedure:</a:t>
            </a:r>
            <a:r>
              <a:rPr lang="en-GB" dirty="0"/>
              <a:t/>
            </a:r>
            <a:br>
              <a:rPr lang="en-GB" dirty="0"/>
            </a:br>
            <a:r>
              <a:rPr lang="en-GB" dirty="0"/>
              <a:t>1. Ask students if they can tell what these words mean. </a:t>
            </a:r>
            <a:br>
              <a:rPr lang="en-GB" dirty="0"/>
            </a:br>
            <a:r>
              <a:rPr lang="en-GB" dirty="0"/>
              <a:t>2. Click to bring up the line from the poem containing each word and ask for suggestions.</a:t>
            </a:r>
          </a:p>
          <a:p>
            <a:r>
              <a:rPr lang="en-GB" dirty="0"/>
              <a:t>2. Click to bring up the English meaning of the words.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and cognate words (1 is the most frequent word in German): </a:t>
            </a:r>
            <a:r>
              <a:rPr lang="en-GB" baseline="0" dirty="0"/>
              <a:t/>
            </a:r>
            <a:br>
              <a:rPr lang="en-GB" baseline="0" dirty="0"/>
            </a:br>
            <a:r>
              <a:rPr lang="en-GB" baseline="0" dirty="0" err="1"/>
              <a:t>fein</a:t>
            </a:r>
            <a:r>
              <a:rPr lang="en-GB" baseline="0" dirty="0"/>
              <a:t> [1676] </a:t>
            </a:r>
            <a:r>
              <a:rPr lang="en-GB" baseline="0" dirty="0" err="1"/>
              <a:t>gülden</a:t>
            </a:r>
            <a:r>
              <a:rPr lang="en-GB" baseline="0" dirty="0"/>
              <a:t> [&gt;5009] Krone [3743] </a:t>
            </a:r>
            <a:r>
              <a:rPr lang="en-GB" baseline="0" dirty="0" err="1"/>
              <a:t>reiten</a:t>
            </a:r>
            <a:r>
              <a:rPr lang="en-GB" baseline="0" dirty="0"/>
              <a:t> [3470] </a:t>
            </a:r>
            <a:r>
              <a:rPr lang="en-GB" baseline="0" dirty="0" err="1"/>
              <a:t>willig</a:t>
            </a:r>
            <a:r>
              <a:rPr lang="en-GB" baseline="0" dirty="0"/>
              <a:t> [&gt;5009] Wind [1124] (Note: </a:t>
            </a:r>
            <a:r>
              <a:rPr lang="en-GB" baseline="0" dirty="0" err="1"/>
              <a:t>freiwillig</a:t>
            </a:r>
            <a:r>
              <a:rPr lang="en-GB" baseline="0" dirty="0"/>
              <a:t> is already known, as is der Wind) </a:t>
            </a:r>
            <a:r>
              <a:rPr lang="en-GB" baseline="0" dirty="0" err="1"/>
              <a:t>Knabe</a:t>
            </a:r>
            <a:r>
              <a:rPr lang="en-GB" baseline="0" dirty="0"/>
              <a:t> [&gt;5009] </a:t>
            </a:r>
            <a:r>
              <a:rPr lang="en-GB" baseline="0" dirty="0" err="1"/>
              <a:t>Gewand</a:t>
            </a:r>
            <a:r>
              <a:rPr lang="en-GB" baseline="0" dirty="0"/>
              <a:t> [&gt;5009]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a:t>
            </a:r>
            <a:r>
              <a:rPr lang="en-GB" i="1"/>
              <a:t>. </a:t>
            </a:r>
            <a:r>
              <a:rPr lang="en-GB" i="1" smtClean="0"/>
              <a:t>(2019). </a:t>
            </a:r>
            <a:r>
              <a:rPr lang="en-GB" i="1" dirty="0"/>
              <a:t>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4003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a:t>
            </a:r>
            <a:r>
              <a:rPr lang="en-GB" dirty="0"/>
              <a:t/>
            </a:r>
            <a:br>
              <a:rPr lang="en-GB" dirty="0"/>
            </a:br>
            <a:r>
              <a:rPr lang="en-GB" b="1" dirty="0"/>
              <a:t/>
            </a:r>
            <a:br>
              <a:rPr lang="en-GB" b="1" dirty="0"/>
            </a:br>
            <a:r>
              <a:rPr lang="en-GB" b="1" dirty="0"/>
              <a:t>Aim: </a:t>
            </a:r>
            <a:r>
              <a:rPr lang="en-GB" b="0" dirty="0"/>
              <a:t>To give students the opportunity to listen again. This time with the text, so they can start to connect the sounds to the words and start thinking about the meaning. There are still some unknown words, but the big picture should start to emerge.</a:t>
            </a:r>
            <a:r>
              <a:rPr lang="en-GB" dirty="0"/>
              <a:t/>
            </a:r>
            <a:br>
              <a:rPr lang="en-GB" dirty="0"/>
            </a:br>
            <a:r>
              <a:rPr lang="en-GB" dirty="0"/>
              <a:t/>
            </a:r>
            <a:br>
              <a:rPr lang="en-GB" dirty="0"/>
            </a:br>
            <a:r>
              <a:rPr lang="en-GB" b="1" dirty="0"/>
              <a:t>Procedure:</a:t>
            </a:r>
            <a:r>
              <a:rPr lang="en-GB" dirty="0"/>
              <a:t/>
            </a:r>
            <a:br>
              <a:rPr lang="en-GB" dirty="0"/>
            </a:br>
            <a:r>
              <a:rPr lang="en-GB" dirty="0"/>
              <a:t>1. Play the first, second and third verses again, one by one, by clicking on each text box.</a:t>
            </a:r>
          </a:p>
          <a:p>
            <a:r>
              <a:rPr lang="en-GB" dirty="0"/>
              <a:t>2. Students suggest who says which line(s).</a:t>
            </a:r>
          </a:p>
          <a:p>
            <a:r>
              <a:rPr lang="en-GB" dirty="0"/>
              <a:t>3. Check answers on the following slide.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(1 is the most frequent word in German):</a:t>
            </a:r>
            <a:endParaRPr lang="en-GB" sz="1200" b="0" i="0" u="none" strike="noStrike" kern="1200" cap="none" baseline="0" dirty="0">
              <a:solidFill>
                <a:schemeClr val="tx1"/>
              </a:solidFill>
              <a:effectLst/>
              <a:latin typeface="+mn-lt"/>
              <a:ea typeface="Calibri"/>
              <a:cs typeface="Calibri"/>
              <a:sym typeface="Calibri"/>
            </a:endParaRPr>
          </a:p>
          <a:p>
            <a:r>
              <a:rPr lang="en-GB" dirty="0"/>
              <a:t>&lt;2000: </a:t>
            </a:r>
            <a:r>
              <a:rPr lang="en-GB" b="1" dirty="0"/>
              <a:t>bunt </a:t>
            </a:r>
            <a:r>
              <a:rPr lang="en-GB" dirty="0"/>
              <a:t>[1817] </a:t>
            </a:r>
            <a:r>
              <a:rPr lang="en-GB" b="1" dirty="0"/>
              <a:t>halten</a:t>
            </a:r>
            <a:r>
              <a:rPr lang="en-GB" baseline="30000" dirty="0"/>
              <a:t>2</a:t>
            </a:r>
            <a:r>
              <a:rPr lang="en-GB" dirty="0"/>
              <a:t> [155]</a:t>
            </a:r>
          </a:p>
          <a:p>
            <a:r>
              <a:rPr lang="en-GB" dirty="0"/>
              <a:t>&gt;2000: </a:t>
            </a:r>
            <a:r>
              <a:rPr lang="en-GB" b="1" dirty="0" err="1"/>
              <a:t>bergen</a:t>
            </a:r>
            <a:r>
              <a:rPr lang="en-GB" b="1" dirty="0"/>
              <a:t> </a:t>
            </a:r>
            <a:r>
              <a:rPr lang="en-GB" dirty="0"/>
              <a:t>[3532] </a:t>
            </a:r>
            <a:r>
              <a:rPr lang="en-GB" b="1" dirty="0"/>
              <a:t>Blume</a:t>
            </a:r>
            <a:r>
              <a:rPr lang="en-GB" dirty="0"/>
              <a:t> [2463] </a:t>
            </a:r>
            <a:r>
              <a:rPr lang="en-GB" b="1" dirty="0" err="1"/>
              <a:t>Gewand</a:t>
            </a:r>
            <a:r>
              <a:rPr lang="en-GB" dirty="0"/>
              <a:t> [&gt;5009] </a:t>
            </a:r>
            <a:r>
              <a:rPr lang="en-GB" b="1" dirty="0" err="1"/>
              <a:t>Knabe</a:t>
            </a:r>
            <a:r>
              <a:rPr lang="en-GB" dirty="0"/>
              <a:t> [&gt;5009] </a:t>
            </a:r>
            <a:r>
              <a:rPr lang="en-GB" b="1" dirty="0" err="1"/>
              <a:t>Nebel</a:t>
            </a:r>
            <a:r>
              <a:rPr lang="en-GB" b="1" dirty="0"/>
              <a:t> </a:t>
            </a:r>
            <a:r>
              <a:rPr lang="en-GB" dirty="0"/>
              <a:t>[3533</a:t>
            </a:r>
            <a:r>
              <a:rPr lang="en-GB" b="1" dirty="0"/>
              <a:t>Schweif </a:t>
            </a:r>
            <a:r>
              <a:rPr lang="en-GB" dirty="0"/>
              <a:t>[&gt;5009] </a:t>
            </a:r>
            <a:r>
              <a:rPr lang="en-GB" b="1" dirty="0"/>
              <a:t>bang</a:t>
            </a:r>
            <a:r>
              <a:rPr lang="en-GB" dirty="0"/>
              <a:t> [&gt;5009] </a:t>
            </a:r>
            <a:br>
              <a:rPr lang="en-GB" dirty="0"/>
            </a:br>
            <a:r>
              <a:rPr lang="en-GB" i="1" dirty="0"/>
              <a:t>Source:  Jones, R.L. &amp; </a:t>
            </a:r>
            <a:r>
              <a:rPr lang="en-GB" i="1" dirty="0" err="1"/>
              <a:t>Tschirner</a:t>
            </a:r>
            <a:r>
              <a:rPr lang="en-GB" i="1" dirty="0"/>
              <a:t>, E</a:t>
            </a:r>
            <a:r>
              <a:rPr lang="en-GB" i="1"/>
              <a:t>. </a:t>
            </a:r>
            <a:r>
              <a:rPr lang="en-GB" i="1" smtClean="0"/>
              <a:t>(2019). </a:t>
            </a:r>
            <a:r>
              <a:rPr lang="en-GB" i="1" dirty="0"/>
              <a:t>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baseline="0" dirty="0">
              <a:solidFill>
                <a:schemeClr val="tx1"/>
              </a:solidFill>
              <a:effectLst/>
              <a:latin typeface="+mn-lt"/>
              <a:cs typeface="Calibri"/>
              <a:sym typeface="Calibri"/>
            </a:endParaRP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4424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148395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33590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263308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58801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004963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739448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2571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702942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3426095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56726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46321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0388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510163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8" Type="http://schemas.openxmlformats.org/officeDocument/2006/relationships/audio" Target="../media/audio28.wav"/><Relationship Id="rId3" Type="http://schemas.openxmlformats.org/officeDocument/2006/relationships/image" Target="../media/image4.png"/><Relationship Id="rId7" Type="http://schemas.openxmlformats.org/officeDocument/2006/relationships/audio" Target="../media/audio27.wav"/><Relationship Id="rId12"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audio" Target="../media/audio26.wav"/><Relationship Id="rId11" Type="http://schemas.openxmlformats.org/officeDocument/2006/relationships/audio" Target="../media/audio31.wav"/><Relationship Id="rId5" Type="http://schemas.openxmlformats.org/officeDocument/2006/relationships/audio" Target="../media/audio25.wav"/><Relationship Id="rId10" Type="http://schemas.openxmlformats.org/officeDocument/2006/relationships/audio" Target="../media/audio30.wav"/><Relationship Id="rId4" Type="http://schemas.openxmlformats.org/officeDocument/2006/relationships/audio" Target="../media/audio24.wav"/><Relationship Id="rId9" Type="http://schemas.openxmlformats.org/officeDocument/2006/relationships/audio" Target="../media/audio29.wav"/></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9.wav"/><Relationship Id="rId18" Type="http://schemas.openxmlformats.org/officeDocument/2006/relationships/audio" Target="../media/audio14.wav"/><Relationship Id="rId3" Type="http://schemas.openxmlformats.org/officeDocument/2006/relationships/image" Target="../media/image3.jpg"/><Relationship Id="rId21" Type="http://schemas.openxmlformats.org/officeDocument/2006/relationships/audio" Target="../media/audio17.wav"/><Relationship Id="rId7" Type="http://schemas.openxmlformats.org/officeDocument/2006/relationships/audio" Target="../media/audio3.wav"/><Relationship Id="rId12" Type="http://schemas.openxmlformats.org/officeDocument/2006/relationships/audio" Target="../media/audio8.wav"/><Relationship Id="rId17" Type="http://schemas.openxmlformats.org/officeDocument/2006/relationships/audio" Target="../media/audio13.wav"/><Relationship Id="rId2" Type="http://schemas.openxmlformats.org/officeDocument/2006/relationships/notesSlide" Target="../notesSlides/notesSlide2.xml"/><Relationship Id="rId16" Type="http://schemas.openxmlformats.org/officeDocument/2006/relationships/audio" Target="../media/audio12.wav"/><Relationship Id="rId20" Type="http://schemas.openxmlformats.org/officeDocument/2006/relationships/audio" Target="../media/audio16.wav"/><Relationship Id="rId1" Type="http://schemas.openxmlformats.org/officeDocument/2006/relationships/slideLayout" Target="../slideLayouts/slideLayout2.xml"/><Relationship Id="rId6" Type="http://schemas.openxmlformats.org/officeDocument/2006/relationships/audio" Target="../media/audio2.wav"/><Relationship Id="rId11" Type="http://schemas.openxmlformats.org/officeDocument/2006/relationships/audio" Target="../media/audio7.wav"/><Relationship Id="rId24" Type="http://schemas.openxmlformats.org/officeDocument/2006/relationships/audio" Target="../media/audio20.wav"/><Relationship Id="rId5" Type="http://schemas.openxmlformats.org/officeDocument/2006/relationships/audio" Target="../media/audio1.wav"/><Relationship Id="rId15" Type="http://schemas.openxmlformats.org/officeDocument/2006/relationships/audio" Target="../media/audio11.wav"/><Relationship Id="rId23" Type="http://schemas.openxmlformats.org/officeDocument/2006/relationships/audio" Target="../media/audio19.wav"/><Relationship Id="rId10" Type="http://schemas.openxmlformats.org/officeDocument/2006/relationships/audio" Target="../media/audio6.wav"/><Relationship Id="rId19" Type="http://schemas.openxmlformats.org/officeDocument/2006/relationships/audio" Target="../media/audio15.wav"/><Relationship Id="rId4" Type="http://schemas.openxmlformats.org/officeDocument/2006/relationships/image" Target="../media/image4.png"/><Relationship Id="rId9" Type="http://schemas.openxmlformats.org/officeDocument/2006/relationships/audio" Target="../media/audio5.wav"/><Relationship Id="rId14" Type="http://schemas.openxmlformats.org/officeDocument/2006/relationships/audio" Target="../media/audio10.wav"/><Relationship Id="rId22" Type="http://schemas.openxmlformats.org/officeDocument/2006/relationships/audio" Target="../media/audio18.wav"/></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audio" Target="../media/audio34.wav"/><Relationship Id="rId13" Type="http://schemas.openxmlformats.org/officeDocument/2006/relationships/audio" Target="../media/audio39.wav"/><Relationship Id="rId3" Type="http://schemas.openxmlformats.org/officeDocument/2006/relationships/image" Target="../media/image4.png"/><Relationship Id="rId7" Type="http://schemas.openxmlformats.org/officeDocument/2006/relationships/audio" Target="../media/audio33.wav"/><Relationship Id="rId12" Type="http://schemas.openxmlformats.org/officeDocument/2006/relationships/audio" Target="../media/audio38.wav"/><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audio" Target="../media/audio32.wav"/><Relationship Id="rId11" Type="http://schemas.openxmlformats.org/officeDocument/2006/relationships/audio" Target="../media/audio37.wav"/><Relationship Id="rId5" Type="http://schemas.openxmlformats.org/officeDocument/2006/relationships/image" Target="../media/image23.png"/><Relationship Id="rId10" Type="http://schemas.openxmlformats.org/officeDocument/2006/relationships/audio" Target="../media/audio36.wav"/><Relationship Id="rId4" Type="http://schemas.openxmlformats.org/officeDocument/2006/relationships/image" Target="../media/image6.jpeg"/><Relationship Id="rId9" Type="http://schemas.openxmlformats.org/officeDocument/2006/relationships/audio" Target="../media/audio35.wav"/></Relationships>
</file>

<file path=ppt/slides/_rels/slide22.xml.rels><?xml version="1.0" encoding="UTF-8" standalone="yes"?>
<Relationships xmlns="http://schemas.openxmlformats.org/package/2006/relationships"><Relationship Id="rId8" Type="http://schemas.openxmlformats.org/officeDocument/2006/relationships/audio" Target="../media/audio36.wav"/><Relationship Id="rId3" Type="http://schemas.openxmlformats.org/officeDocument/2006/relationships/image" Target="../media/image4.png"/><Relationship Id="rId7" Type="http://schemas.openxmlformats.org/officeDocument/2006/relationships/audio" Target="../media/audio33.wav"/><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audio" Target="../media/audio41.wav"/><Relationship Id="rId5" Type="http://schemas.openxmlformats.org/officeDocument/2006/relationships/audio" Target="../media/audio40.wav"/><Relationship Id="rId4" Type="http://schemas.openxmlformats.org/officeDocument/2006/relationships/image" Target="../media/image24.PNG"/><Relationship Id="rId9" Type="http://schemas.openxmlformats.org/officeDocument/2006/relationships/audio" Target="../media/audio32.wav"/></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7.jpg"/><Relationship Id="rId4" Type="http://schemas.openxmlformats.org/officeDocument/2006/relationships/image" Target="../media/image26.jpg"/></Relationships>
</file>

<file path=ppt/slides/_rels/slide25.xml.rels><?xml version="1.0" encoding="UTF-8" standalone="yes"?>
<Relationships xmlns="http://schemas.openxmlformats.org/package/2006/relationships"><Relationship Id="rId8" Type="http://schemas.openxmlformats.org/officeDocument/2006/relationships/image" Target="../media/image26.jpg"/><Relationship Id="rId13" Type="http://schemas.openxmlformats.org/officeDocument/2006/relationships/audio" Target="../media/audio45.wav"/><Relationship Id="rId18" Type="http://schemas.openxmlformats.org/officeDocument/2006/relationships/image" Target="../media/image32.jpg"/><Relationship Id="rId3" Type="http://schemas.openxmlformats.org/officeDocument/2006/relationships/image" Target="../media/image28.jpeg"/><Relationship Id="rId7" Type="http://schemas.openxmlformats.org/officeDocument/2006/relationships/image" Target="../media/image13.jpg"/><Relationship Id="rId12" Type="http://schemas.openxmlformats.org/officeDocument/2006/relationships/audio" Target="../media/audio44.wav"/><Relationship Id="rId17" Type="http://schemas.microsoft.com/office/2007/relationships/hdphoto" Target="../media/hdphoto1.wdp"/><Relationship Id="rId2" Type="http://schemas.openxmlformats.org/officeDocument/2006/relationships/notesSlide" Target="../notesSlides/notesSlide25.xml"/><Relationship Id="rId16"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audio" Target="../media/audio43.wav"/><Relationship Id="rId11" Type="http://schemas.openxmlformats.org/officeDocument/2006/relationships/image" Target="../media/image30.jpg"/><Relationship Id="rId5" Type="http://schemas.openxmlformats.org/officeDocument/2006/relationships/audio" Target="../media/audio42.wav"/><Relationship Id="rId15" Type="http://schemas.openxmlformats.org/officeDocument/2006/relationships/audio" Target="../media/audio46.wav"/><Relationship Id="rId10" Type="http://schemas.openxmlformats.org/officeDocument/2006/relationships/image" Target="../media/image4.png"/><Relationship Id="rId4" Type="http://schemas.openxmlformats.org/officeDocument/2006/relationships/image" Target="../media/image29.jpg"/><Relationship Id="rId9" Type="http://schemas.openxmlformats.org/officeDocument/2006/relationships/image" Target="../media/image27.jpg"/><Relationship Id="rId14" Type="http://schemas.openxmlformats.org/officeDocument/2006/relationships/audio" Target="../media/audio34.wav"/></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s://www.youtube.com/watch?v=Nh0-4yRV-UY"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3.gif"/><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quizlet.com/gb/528123959/year-8-german-term-22-week-3-flash-cards/" TargetMode="External"/><Relationship Id="rId5" Type="http://schemas.openxmlformats.org/officeDocument/2006/relationships/hyperlink" Target="https://quizlet.com/gb/555366079/year-8-german-term-31-week-5-flash-cards/" TargetMode="Externa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14.xml"/><Relationship Id="rId5" Type="http://schemas.openxmlformats.org/officeDocument/2006/relationships/image" Target="../media/image37.pn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gif"/><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gif"/></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gif"/><Relationship Id="rId12"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13.jpg"/><Relationship Id="rId10" Type="http://schemas.openxmlformats.org/officeDocument/2006/relationships/hyperlink" Target="https://www.youtube.com/watch?v=wusVHokSa98&amp;feature=related" TargetMode="External"/><Relationship Id="rId4" Type="http://schemas.openxmlformats.org/officeDocument/2006/relationships/notesSlide" Target="../notesSlides/notesSlide7.xml"/><Relationship Id="rId9" Type="http://schemas.openxmlformats.org/officeDocument/2006/relationships/image" Target="../media/image16.sv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audio" Target="../media/audio23.wav"/><Relationship Id="rId5" Type="http://schemas.openxmlformats.org/officeDocument/2006/relationships/audio" Target="../media/audio22.wav"/><Relationship Id="rId4" Type="http://schemas.openxmlformats.org/officeDocument/2006/relationships/audio" Target="../media/audio21.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xmlns=""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xmlns=""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32809" y="1607448"/>
            <a:ext cx="9686247" cy="1485422"/>
          </a:xfrm>
        </p:spPr>
        <p:txBody>
          <a:bodyPr>
            <a:noAutofit/>
          </a:bodyPr>
          <a:lstStyle/>
          <a:p>
            <a:pPr algn="l"/>
            <a:r>
              <a:rPr lang="en-GB" sz="3600" b="1" dirty="0" err="1">
                <a:solidFill>
                  <a:prstClr val="white"/>
                </a:solidFill>
              </a:rPr>
              <a:t>Erlkönig</a:t>
            </a:r>
            <a:r>
              <a:rPr lang="en-GB" sz="3600" b="1" dirty="0">
                <a:solidFill>
                  <a:prstClr val="white"/>
                </a:solidFill>
              </a:rPr>
              <a:t> – Johann Wolfgang von Goethe</a:t>
            </a:r>
            <a:br>
              <a:rPr lang="en-GB" sz="3600" b="1" dirty="0">
                <a:solidFill>
                  <a:prstClr val="white"/>
                </a:solidFill>
              </a:rPr>
            </a:br>
            <a:endParaRPr lang="en-US" sz="3600"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56445" y="2745222"/>
            <a:ext cx="5126790"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200" dirty="0">
                <a:solidFill>
                  <a:prstClr val="white"/>
                </a:solidFill>
              </a:rPr>
              <a:t>Revisit SSC [</a:t>
            </a:r>
            <a:r>
              <a:rPr lang="en-GB" sz="3200" dirty="0" err="1">
                <a:solidFill>
                  <a:prstClr val="white"/>
                </a:solidFill>
              </a:rPr>
              <a:t>ch</a:t>
            </a:r>
            <a:r>
              <a:rPr lang="en-GB" sz="3200" dirty="0">
                <a:solidFill>
                  <a:prstClr val="white"/>
                </a:solidFill>
              </a:rPr>
              <a:t>] / [</a:t>
            </a:r>
            <a:r>
              <a:rPr lang="en-GB" sz="3200" dirty="0" err="1">
                <a:solidFill>
                  <a:prstClr val="white"/>
                </a:solidFill>
              </a:rPr>
              <a:t>sch</a:t>
            </a:r>
            <a:r>
              <a:rPr lang="en-GB" sz="3200" dirty="0">
                <a:solidFill>
                  <a:prstClr val="white"/>
                </a:solidFill>
              </a:rPr>
              <a:t>]</a:t>
            </a: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5308430"/>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3.2 - Week 4 - Lesson 65</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6161349"/>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a:t>
            </a:r>
            <a:r>
              <a:rPr lang="en-GB" sz="1400" dirty="0">
                <a:solidFill>
                  <a:prstClr val="white"/>
                </a:solidFill>
                <a:latin typeface="Century Gothic" panose="020B0502020202020204" pitchFamily="34" charset="0"/>
              </a:rPr>
              <a:t>Inge Alferink</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a:t>
            </a:r>
            <a:r>
              <a:rPr lang="en-GB" sz="1400" dirty="0">
                <a:solidFill>
                  <a:prstClr val="white"/>
                </a:solidFill>
                <a:latin typeface="Century Gothic" panose="020B0502020202020204" pitchFamily="34" charset="0"/>
              </a:rPr>
              <a:t>Rachel Hawkes</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21/01/21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035E446-A846-3F49-9268-7B9D55B43D6E}"/>
              </a:ext>
            </a:extLst>
          </p:cNvPr>
          <p:cNvSpPr txBox="1"/>
          <p:nvPr/>
        </p:nvSpPr>
        <p:spPr>
          <a:xfrm>
            <a:off x="4647313" y="4678795"/>
            <a:ext cx="7310014" cy="1569660"/>
          </a:xfrm>
          <a:prstGeom prst="rect">
            <a:avLst/>
          </a:prstGeom>
          <a:solidFill>
            <a:srgbClr val="E6EAF0"/>
          </a:solidFill>
        </p:spPr>
        <p:txBody>
          <a:bodyPr wrap="square" rtlCol="0">
            <a:spAutoFit/>
          </a:bodyPr>
          <a:lstStyle/>
          <a:p>
            <a:r>
              <a:rPr lang="en-GB" sz="2400" dirty="0">
                <a:solidFill>
                  <a:srgbClr val="203762"/>
                </a:solidFill>
              </a:rPr>
              <a:t>Du </a:t>
            </a:r>
            <a:r>
              <a:rPr lang="en-GB" sz="2400" dirty="0" err="1">
                <a:solidFill>
                  <a:srgbClr val="203762"/>
                </a:solidFill>
              </a:rPr>
              <a:t>liebes</a:t>
            </a:r>
            <a:r>
              <a:rPr lang="en-GB" sz="2400" dirty="0">
                <a:solidFill>
                  <a:srgbClr val="203762"/>
                </a:solidFill>
              </a:rPr>
              <a:t> Kind, </a:t>
            </a:r>
            <a:r>
              <a:rPr lang="en-GB" sz="2400" dirty="0" err="1">
                <a:solidFill>
                  <a:srgbClr val="203762"/>
                </a:solidFill>
              </a:rPr>
              <a:t>komm</a:t>
            </a:r>
            <a:r>
              <a:rPr lang="en-GB" sz="2400" dirty="0">
                <a:solidFill>
                  <a:srgbClr val="203762"/>
                </a:solidFill>
              </a:rPr>
              <a:t>, </a:t>
            </a:r>
            <a:r>
              <a:rPr lang="en-GB" sz="2400" dirty="0" err="1">
                <a:solidFill>
                  <a:srgbClr val="203762"/>
                </a:solidFill>
              </a:rPr>
              <a:t>geh</a:t>
            </a:r>
            <a:r>
              <a:rPr lang="en-GB" sz="2400" dirty="0">
                <a:solidFill>
                  <a:srgbClr val="203762"/>
                </a:solidFill>
              </a:rPr>
              <a:t> </a:t>
            </a:r>
            <a:r>
              <a:rPr lang="en-GB" sz="2400" dirty="0" err="1">
                <a:solidFill>
                  <a:srgbClr val="203762"/>
                </a:solidFill>
              </a:rPr>
              <a:t>mit</a:t>
            </a:r>
            <a:r>
              <a:rPr lang="en-GB" sz="2400" dirty="0">
                <a:solidFill>
                  <a:srgbClr val="203762"/>
                </a:solidFill>
              </a:rPr>
              <a:t> mir!</a:t>
            </a:r>
          </a:p>
          <a:p>
            <a:r>
              <a:rPr lang="en-GB" sz="2400" dirty="0">
                <a:solidFill>
                  <a:srgbClr val="203762"/>
                </a:solidFill>
              </a:rPr>
              <a:t>Gar </a:t>
            </a:r>
            <a:r>
              <a:rPr lang="en-GB" sz="2400" dirty="0" err="1">
                <a:solidFill>
                  <a:srgbClr val="203762"/>
                </a:solidFill>
              </a:rPr>
              <a:t>schöne</a:t>
            </a:r>
            <a:r>
              <a:rPr lang="en-GB" sz="2400" dirty="0">
                <a:solidFill>
                  <a:srgbClr val="203762"/>
                </a:solidFill>
              </a:rPr>
              <a:t> </a:t>
            </a:r>
            <a:r>
              <a:rPr lang="en-GB" sz="2400" dirty="0" err="1">
                <a:solidFill>
                  <a:srgbClr val="203762"/>
                </a:solidFill>
              </a:rPr>
              <a:t>Spiele</a:t>
            </a:r>
            <a:r>
              <a:rPr lang="en-GB" sz="2400" dirty="0">
                <a:solidFill>
                  <a:srgbClr val="203762"/>
                </a:solidFill>
              </a:rPr>
              <a:t> spiel ich </a:t>
            </a:r>
            <a:r>
              <a:rPr lang="en-GB" sz="2400" dirty="0" err="1">
                <a:solidFill>
                  <a:srgbClr val="203762"/>
                </a:solidFill>
              </a:rPr>
              <a:t>mit</a:t>
            </a:r>
            <a:r>
              <a:rPr lang="en-GB" sz="2400" dirty="0">
                <a:solidFill>
                  <a:srgbClr val="203762"/>
                </a:solidFill>
              </a:rPr>
              <a:t> </a:t>
            </a:r>
            <a:r>
              <a:rPr lang="en-GB" sz="2400" dirty="0" err="1">
                <a:solidFill>
                  <a:srgbClr val="203762"/>
                </a:solidFill>
              </a:rPr>
              <a:t>dir</a:t>
            </a:r>
            <a:r>
              <a:rPr lang="en-GB" sz="2400" dirty="0">
                <a:solidFill>
                  <a:srgbClr val="203762"/>
                </a:solidFill>
              </a:rPr>
              <a:t>;</a:t>
            </a:r>
          </a:p>
          <a:p>
            <a:r>
              <a:rPr lang="en-GB" sz="2400" dirty="0" err="1">
                <a:solidFill>
                  <a:srgbClr val="203762"/>
                </a:solidFill>
              </a:rPr>
              <a:t>Manch</a:t>
            </a:r>
            <a:r>
              <a:rPr lang="en-GB" sz="2400" dirty="0">
                <a:solidFill>
                  <a:srgbClr val="203762"/>
                </a:solidFill>
              </a:rPr>
              <a:t> </a:t>
            </a:r>
            <a:r>
              <a:rPr lang="en-GB" sz="2400" dirty="0" err="1">
                <a:solidFill>
                  <a:srgbClr val="203762"/>
                </a:solidFill>
              </a:rPr>
              <a:t>bunte</a:t>
            </a:r>
            <a:r>
              <a:rPr lang="en-GB" sz="2400" dirty="0">
                <a:solidFill>
                  <a:srgbClr val="203762"/>
                </a:solidFill>
              </a:rPr>
              <a:t> </a:t>
            </a:r>
            <a:r>
              <a:rPr lang="en-GB" sz="2400" dirty="0" err="1">
                <a:solidFill>
                  <a:srgbClr val="203762"/>
                </a:solidFill>
              </a:rPr>
              <a:t>Blumen</a:t>
            </a:r>
            <a:r>
              <a:rPr lang="en-GB" sz="2400" dirty="0">
                <a:solidFill>
                  <a:srgbClr val="203762"/>
                </a:solidFill>
              </a:rPr>
              <a:t> </a:t>
            </a:r>
            <a:r>
              <a:rPr lang="en-GB" sz="2400" dirty="0" err="1">
                <a:solidFill>
                  <a:srgbClr val="203762"/>
                </a:solidFill>
              </a:rPr>
              <a:t>sind</a:t>
            </a:r>
            <a:r>
              <a:rPr lang="en-GB" sz="2400" dirty="0">
                <a:solidFill>
                  <a:srgbClr val="203762"/>
                </a:solidFill>
              </a:rPr>
              <a:t> an </a:t>
            </a:r>
            <a:r>
              <a:rPr lang="en-GB" sz="2400" dirty="0" err="1">
                <a:solidFill>
                  <a:srgbClr val="203762"/>
                </a:solidFill>
              </a:rPr>
              <a:t>dem</a:t>
            </a:r>
            <a:r>
              <a:rPr lang="en-GB" sz="2400" dirty="0">
                <a:solidFill>
                  <a:srgbClr val="203762"/>
                </a:solidFill>
              </a:rPr>
              <a:t> Strand,</a:t>
            </a:r>
          </a:p>
          <a:p>
            <a:r>
              <a:rPr lang="en-GB" sz="2400" dirty="0" err="1">
                <a:solidFill>
                  <a:srgbClr val="203762"/>
                </a:solidFill>
              </a:rPr>
              <a:t>Meine</a:t>
            </a:r>
            <a:r>
              <a:rPr lang="en-GB" sz="2400" dirty="0">
                <a:solidFill>
                  <a:srgbClr val="203762"/>
                </a:solidFill>
              </a:rPr>
              <a:t> Mutter hat </a:t>
            </a:r>
            <a:r>
              <a:rPr lang="en-GB" sz="2400" dirty="0" err="1">
                <a:solidFill>
                  <a:srgbClr val="203762"/>
                </a:solidFill>
              </a:rPr>
              <a:t>manch</a:t>
            </a:r>
            <a:r>
              <a:rPr lang="en-GB" sz="2400" dirty="0">
                <a:solidFill>
                  <a:srgbClr val="203762"/>
                </a:solidFill>
              </a:rPr>
              <a:t> </a:t>
            </a:r>
            <a:r>
              <a:rPr lang="en-GB" sz="2400" dirty="0" err="1">
                <a:solidFill>
                  <a:srgbClr val="203762"/>
                </a:solidFill>
              </a:rPr>
              <a:t>gülden</a:t>
            </a:r>
            <a:r>
              <a:rPr lang="en-GB" sz="2400" dirty="0">
                <a:solidFill>
                  <a:srgbClr val="203762"/>
                </a:solidFill>
              </a:rPr>
              <a:t> </a:t>
            </a:r>
            <a:r>
              <a:rPr lang="en-GB" sz="2400" dirty="0" err="1">
                <a:solidFill>
                  <a:srgbClr val="203762"/>
                </a:solidFill>
              </a:rPr>
              <a:t>Gewand</a:t>
            </a:r>
            <a:r>
              <a:rPr lang="en-GB" sz="2400" dirty="0">
                <a:solidFill>
                  <a:srgbClr val="203762"/>
                </a:solidFill>
              </a:rPr>
              <a:t>.       </a:t>
            </a: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803358"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Antworten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046208" y="247046"/>
            <a:ext cx="1911119"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23" name="Group 22">
            <a:extLst>
              <a:ext uri="{FF2B5EF4-FFF2-40B4-BE49-F238E27FC236}">
                <a16:creationId xmlns:a16="http://schemas.microsoft.com/office/drawing/2014/main" id="{5B8352CA-8248-A64B-A33E-E8947364FED8}"/>
              </a:ext>
            </a:extLst>
          </p:cNvPr>
          <p:cNvGrpSpPr/>
          <p:nvPr/>
        </p:nvGrpSpPr>
        <p:grpSpPr>
          <a:xfrm flipH="1">
            <a:off x="1456690" y="1461403"/>
            <a:ext cx="3083965" cy="1278188"/>
            <a:chOff x="7360033" y="276127"/>
            <a:chExt cx="3106479" cy="1438373"/>
          </a:xfrm>
        </p:grpSpPr>
        <p:sp>
          <p:nvSpPr>
            <p:cNvPr id="24" name="Right Brace 23">
              <a:extLst>
                <a:ext uri="{FF2B5EF4-FFF2-40B4-BE49-F238E27FC236}">
                  <a16:creationId xmlns:a16="http://schemas.microsoft.com/office/drawing/2014/main" id="{E4191945-6D67-3D4B-9BCA-52918CCE74DB}"/>
                </a:ext>
              </a:extLst>
            </p:cNvPr>
            <p:cNvSpPr/>
            <p:nvPr/>
          </p:nvSpPr>
          <p:spPr>
            <a:xfrm>
              <a:off x="7360033" y="276127"/>
              <a:ext cx="455229" cy="1438373"/>
            </a:xfrm>
            <a:prstGeom prst="rightBrace">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03762"/>
                </a:solidFill>
                <a:effectLst/>
                <a:uLnTx/>
                <a:uFillTx/>
                <a:latin typeface="Tw Cen MT" panose="020B0602020104020603"/>
                <a:ea typeface="+mn-ea"/>
                <a:cs typeface="+mn-cs"/>
              </a:endParaRPr>
            </a:p>
          </p:txBody>
        </p:sp>
        <p:sp>
          <p:nvSpPr>
            <p:cNvPr id="25" name="TextBox 24">
              <a:extLst>
                <a:ext uri="{FF2B5EF4-FFF2-40B4-BE49-F238E27FC236}">
                  <a16:creationId xmlns:a16="http://schemas.microsoft.com/office/drawing/2014/main" id="{1E2A7882-FE53-0C43-BD19-BAEA3E76FD80}"/>
                </a:ext>
              </a:extLst>
            </p:cNvPr>
            <p:cNvSpPr txBox="1"/>
            <p:nvPr/>
          </p:nvSpPr>
          <p:spPr>
            <a:xfrm>
              <a:off x="8518853" y="765970"/>
              <a:ext cx="1947659" cy="5195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03762"/>
                  </a:solidFill>
                  <a:effectLst/>
                  <a:uLnTx/>
                  <a:uFillTx/>
                  <a:latin typeface="Century Gothic" panose="020B0502020202020204" pitchFamily="34" charset="0"/>
                  <a:ea typeface="+mn-ea"/>
                  <a:cs typeface="+mn-cs"/>
                </a:rPr>
                <a:t>Der </a:t>
              </a:r>
              <a:r>
                <a:rPr kumimoji="0" lang="en-US" sz="2400" b="0" i="0" u="none" strike="noStrike" kern="1200" cap="none" spc="0" normalizeH="0" baseline="0" noProof="0" dirty="0" err="1">
                  <a:ln>
                    <a:noFill/>
                  </a:ln>
                  <a:solidFill>
                    <a:srgbClr val="203762"/>
                  </a:solidFill>
                  <a:effectLst/>
                  <a:uLnTx/>
                  <a:uFillTx/>
                  <a:latin typeface="Century Gothic" panose="020B0502020202020204" pitchFamily="34" charset="0"/>
                  <a:ea typeface="+mn-ea"/>
                  <a:cs typeface="+mn-cs"/>
                </a:rPr>
                <a:t>Erzähler</a:t>
              </a:r>
              <a:endParaRPr kumimoji="0" lang="en-US" sz="2400" b="0" i="0" u="none" strike="noStrike" kern="1200" cap="none" spc="0" normalizeH="0" baseline="0" noProof="0" dirty="0">
                <a:ln>
                  <a:noFill/>
                </a:ln>
                <a:solidFill>
                  <a:srgbClr val="203762"/>
                </a:solidFill>
                <a:effectLst/>
                <a:uLnTx/>
                <a:uFillTx/>
                <a:latin typeface="Century Gothic" panose="020B0502020202020204" pitchFamily="34" charset="0"/>
                <a:ea typeface="+mn-ea"/>
                <a:cs typeface="+mn-cs"/>
              </a:endParaRPr>
            </a:p>
          </p:txBody>
        </p:sp>
      </p:grpSp>
      <p:grpSp>
        <p:nvGrpSpPr>
          <p:cNvPr id="26" name="Group 25">
            <a:extLst>
              <a:ext uri="{FF2B5EF4-FFF2-40B4-BE49-F238E27FC236}">
                <a16:creationId xmlns:a16="http://schemas.microsoft.com/office/drawing/2014/main" id="{F8856251-5FA4-2D43-8C8F-E0640BF0C1D0}"/>
              </a:ext>
            </a:extLst>
          </p:cNvPr>
          <p:cNvGrpSpPr/>
          <p:nvPr/>
        </p:nvGrpSpPr>
        <p:grpSpPr>
          <a:xfrm>
            <a:off x="1846066" y="2928117"/>
            <a:ext cx="2676297" cy="461665"/>
            <a:chOff x="7946694" y="2242486"/>
            <a:chExt cx="2676297" cy="461665"/>
          </a:xfrm>
        </p:grpSpPr>
        <p:cxnSp>
          <p:nvCxnSpPr>
            <p:cNvPr id="27" name="Straight Arrow Connector 26">
              <a:extLst>
                <a:ext uri="{FF2B5EF4-FFF2-40B4-BE49-F238E27FC236}">
                  <a16:creationId xmlns:a16="http://schemas.microsoft.com/office/drawing/2014/main" id="{6985F7A8-3329-8844-9DDF-06C356B954A6}"/>
                </a:ext>
              </a:extLst>
            </p:cNvPr>
            <p:cNvCxnSpPr>
              <a:cxnSpLocks/>
            </p:cNvCxnSpPr>
            <p:nvPr/>
          </p:nvCxnSpPr>
          <p:spPr>
            <a:xfrm flipH="1">
              <a:off x="9845717" y="2473318"/>
              <a:ext cx="777274"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AE3D7D47-B1E0-F64D-8D3A-D9CB07FBC98B}"/>
                </a:ext>
              </a:extLst>
            </p:cNvPr>
            <p:cNvSpPr txBox="1"/>
            <p:nvPr/>
          </p:nvSpPr>
          <p:spPr>
            <a:xfrm>
              <a:off x="7946694" y="2242486"/>
              <a:ext cx="161614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03762"/>
                  </a:solidFill>
                  <a:effectLst/>
                  <a:uLnTx/>
                  <a:uFillTx/>
                  <a:latin typeface="Century Gothic" panose="020B0502020202020204" pitchFamily="34" charset="0"/>
                  <a:ea typeface="+mn-ea"/>
                  <a:cs typeface="+mn-cs"/>
                </a:rPr>
                <a:t>Der </a:t>
              </a:r>
              <a:r>
                <a:rPr kumimoji="0" lang="en-US" sz="2400" b="0" i="0" u="none" strike="noStrike" kern="1200" cap="none" spc="0" normalizeH="0" baseline="0" noProof="0" dirty="0" err="1">
                  <a:ln>
                    <a:noFill/>
                  </a:ln>
                  <a:solidFill>
                    <a:srgbClr val="203762"/>
                  </a:solidFill>
                  <a:effectLst/>
                  <a:uLnTx/>
                  <a:uFillTx/>
                  <a:latin typeface="Century Gothic" panose="020B0502020202020204" pitchFamily="34" charset="0"/>
                  <a:ea typeface="+mn-ea"/>
                  <a:cs typeface="+mn-cs"/>
                </a:rPr>
                <a:t>Vater</a:t>
              </a:r>
              <a:endParaRPr kumimoji="0" lang="en-US" sz="2400" b="0" i="0" u="none" strike="noStrike" kern="1200" cap="none" spc="0" normalizeH="0" baseline="0" noProof="0" dirty="0">
                <a:ln>
                  <a:noFill/>
                </a:ln>
                <a:solidFill>
                  <a:srgbClr val="203762"/>
                </a:solidFill>
                <a:effectLst/>
                <a:uLnTx/>
                <a:uFillTx/>
                <a:latin typeface="Century Gothic" panose="020B0502020202020204" pitchFamily="34" charset="0"/>
                <a:ea typeface="+mn-ea"/>
                <a:cs typeface="+mn-cs"/>
              </a:endParaRPr>
            </a:p>
          </p:txBody>
        </p:sp>
      </p:grpSp>
      <p:grpSp>
        <p:nvGrpSpPr>
          <p:cNvPr id="29" name="Group 28">
            <a:extLst>
              <a:ext uri="{FF2B5EF4-FFF2-40B4-BE49-F238E27FC236}">
                <a16:creationId xmlns:a16="http://schemas.microsoft.com/office/drawing/2014/main" id="{71713273-8093-854E-B565-F26DAFB3A15F}"/>
              </a:ext>
            </a:extLst>
          </p:cNvPr>
          <p:cNvGrpSpPr/>
          <p:nvPr/>
        </p:nvGrpSpPr>
        <p:grpSpPr>
          <a:xfrm>
            <a:off x="1774087" y="4201369"/>
            <a:ext cx="2766567" cy="461665"/>
            <a:chOff x="9811181" y="3598422"/>
            <a:chExt cx="2766567" cy="461665"/>
          </a:xfrm>
        </p:grpSpPr>
        <p:cxnSp>
          <p:nvCxnSpPr>
            <p:cNvPr id="30" name="Straight Arrow Connector 29">
              <a:extLst>
                <a:ext uri="{FF2B5EF4-FFF2-40B4-BE49-F238E27FC236}">
                  <a16:creationId xmlns:a16="http://schemas.microsoft.com/office/drawing/2014/main" id="{C87D6B07-B5BD-C94B-AAB7-E036FA5E8CAA}"/>
                </a:ext>
              </a:extLst>
            </p:cNvPr>
            <p:cNvCxnSpPr>
              <a:cxnSpLocks/>
            </p:cNvCxnSpPr>
            <p:nvPr/>
          </p:nvCxnSpPr>
          <p:spPr>
            <a:xfrm flipH="1" flipV="1">
              <a:off x="11796887" y="3796670"/>
              <a:ext cx="780861" cy="1"/>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7AA0CAE-7C1D-7A47-8309-45AD49203CDB}"/>
                </a:ext>
              </a:extLst>
            </p:cNvPr>
            <p:cNvSpPr txBox="1"/>
            <p:nvPr/>
          </p:nvSpPr>
          <p:spPr>
            <a:xfrm>
              <a:off x="9811181" y="3598422"/>
              <a:ext cx="161614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03762"/>
                  </a:solidFill>
                  <a:effectLst/>
                  <a:uLnTx/>
                  <a:uFillTx/>
                  <a:latin typeface="Century Gothic" panose="020B0502020202020204" pitchFamily="34" charset="0"/>
                  <a:ea typeface="+mn-ea"/>
                  <a:cs typeface="+mn-cs"/>
                </a:rPr>
                <a:t>Der </a:t>
              </a:r>
              <a:r>
                <a:rPr kumimoji="0" lang="en-US" sz="2400" b="0" i="0" u="none" strike="noStrike" kern="1200" cap="none" spc="0" normalizeH="0" baseline="0" noProof="0" dirty="0" err="1">
                  <a:ln>
                    <a:noFill/>
                  </a:ln>
                  <a:solidFill>
                    <a:srgbClr val="203762"/>
                  </a:solidFill>
                  <a:effectLst/>
                  <a:uLnTx/>
                  <a:uFillTx/>
                  <a:latin typeface="Century Gothic" panose="020B0502020202020204" pitchFamily="34" charset="0"/>
                  <a:ea typeface="+mn-ea"/>
                  <a:cs typeface="+mn-cs"/>
                </a:rPr>
                <a:t>Vater</a:t>
              </a:r>
              <a:endParaRPr kumimoji="0" lang="en-US" sz="2400" b="0" i="0" u="none" strike="noStrike" kern="1200" cap="none" spc="0" normalizeH="0" baseline="0" noProof="0" dirty="0">
                <a:ln>
                  <a:noFill/>
                </a:ln>
                <a:solidFill>
                  <a:srgbClr val="203762"/>
                </a:solidFill>
                <a:effectLst/>
                <a:uLnTx/>
                <a:uFillTx/>
                <a:latin typeface="Century Gothic" panose="020B0502020202020204" pitchFamily="34" charset="0"/>
                <a:ea typeface="+mn-ea"/>
                <a:cs typeface="+mn-cs"/>
              </a:endParaRPr>
            </a:p>
          </p:txBody>
        </p:sp>
      </p:grpSp>
      <p:grpSp>
        <p:nvGrpSpPr>
          <p:cNvPr id="32" name="Group 31">
            <a:extLst>
              <a:ext uri="{FF2B5EF4-FFF2-40B4-BE49-F238E27FC236}">
                <a16:creationId xmlns:a16="http://schemas.microsoft.com/office/drawing/2014/main" id="{99449D82-845B-1345-98C3-B8D46FF7DC05}"/>
              </a:ext>
            </a:extLst>
          </p:cNvPr>
          <p:cNvGrpSpPr/>
          <p:nvPr/>
        </p:nvGrpSpPr>
        <p:grpSpPr>
          <a:xfrm flipH="1">
            <a:off x="1933323" y="3491032"/>
            <a:ext cx="2563375" cy="648119"/>
            <a:chOff x="8193040" y="2848721"/>
            <a:chExt cx="1502473" cy="648119"/>
          </a:xfrm>
        </p:grpSpPr>
        <p:sp>
          <p:nvSpPr>
            <p:cNvPr id="33" name="Right Brace 32">
              <a:extLst>
                <a:ext uri="{FF2B5EF4-FFF2-40B4-BE49-F238E27FC236}">
                  <a16:creationId xmlns:a16="http://schemas.microsoft.com/office/drawing/2014/main" id="{879400E7-D429-7D4E-B809-BDFCA5BD9E5F}"/>
                </a:ext>
              </a:extLst>
            </p:cNvPr>
            <p:cNvSpPr/>
            <p:nvPr/>
          </p:nvSpPr>
          <p:spPr>
            <a:xfrm>
              <a:off x="8193040" y="2848721"/>
              <a:ext cx="455229" cy="648119"/>
            </a:xfrm>
            <a:prstGeom prst="rightBrace">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03762"/>
                </a:solidFill>
                <a:effectLst/>
                <a:uLnTx/>
                <a:uFillTx/>
                <a:latin typeface="Tw Cen MT" panose="020B0602020104020603"/>
                <a:ea typeface="+mn-ea"/>
                <a:cs typeface="+mn-cs"/>
              </a:endParaRPr>
            </a:p>
          </p:txBody>
        </p:sp>
        <p:sp>
          <p:nvSpPr>
            <p:cNvPr id="34" name="TextBox 33">
              <a:extLst>
                <a:ext uri="{FF2B5EF4-FFF2-40B4-BE49-F238E27FC236}">
                  <a16:creationId xmlns:a16="http://schemas.microsoft.com/office/drawing/2014/main" id="{4CC52D2B-8D97-B246-B0C6-32891CE9AA30}"/>
                </a:ext>
              </a:extLst>
            </p:cNvPr>
            <p:cNvSpPr txBox="1"/>
            <p:nvPr/>
          </p:nvSpPr>
          <p:spPr>
            <a:xfrm>
              <a:off x="8833740" y="2922432"/>
              <a:ext cx="8617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03762"/>
                  </a:solidFill>
                  <a:effectLst/>
                  <a:uLnTx/>
                  <a:uFillTx/>
                  <a:latin typeface="Century Gothic" panose="020B0502020202020204" pitchFamily="34" charset="0"/>
                  <a:ea typeface="+mn-ea"/>
                  <a:cs typeface="+mn-cs"/>
                </a:rPr>
                <a:t>Das Kind</a:t>
              </a:r>
            </a:p>
          </p:txBody>
        </p:sp>
      </p:grpSp>
      <p:grpSp>
        <p:nvGrpSpPr>
          <p:cNvPr id="35" name="Group 34">
            <a:extLst>
              <a:ext uri="{FF2B5EF4-FFF2-40B4-BE49-F238E27FC236}">
                <a16:creationId xmlns:a16="http://schemas.microsoft.com/office/drawing/2014/main" id="{EB7C83D8-68BC-D744-9353-5DA3E9A8EC8B}"/>
              </a:ext>
            </a:extLst>
          </p:cNvPr>
          <p:cNvGrpSpPr/>
          <p:nvPr/>
        </p:nvGrpSpPr>
        <p:grpSpPr>
          <a:xfrm flipH="1">
            <a:off x="1384989" y="4787742"/>
            <a:ext cx="3155664" cy="1296848"/>
            <a:chOff x="7360033" y="4271914"/>
            <a:chExt cx="2384649" cy="1438373"/>
          </a:xfrm>
        </p:grpSpPr>
        <p:sp>
          <p:nvSpPr>
            <p:cNvPr id="36" name="Right Brace 35">
              <a:extLst>
                <a:ext uri="{FF2B5EF4-FFF2-40B4-BE49-F238E27FC236}">
                  <a16:creationId xmlns:a16="http://schemas.microsoft.com/office/drawing/2014/main" id="{C1829AAA-C8B4-DC47-B46C-2080EEA29D91}"/>
                </a:ext>
              </a:extLst>
            </p:cNvPr>
            <p:cNvSpPr/>
            <p:nvPr/>
          </p:nvSpPr>
          <p:spPr>
            <a:xfrm>
              <a:off x="7360033" y="4271914"/>
              <a:ext cx="455229" cy="1438373"/>
            </a:xfrm>
            <a:prstGeom prst="rightBrace">
              <a:avLst>
                <a:gd name="adj1" fmla="val 8333"/>
                <a:gd name="adj2" fmla="val 51880"/>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03762"/>
                </a:solidFill>
                <a:effectLst/>
                <a:uLnTx/>
                <a:uFillTx/>
                <a:latin typeface="Tw Cen MT" panose="020B0602020104020603"/>
                <a:ea typeface="+mn-ea"/>
                <a:cs typeface="+mn-cs"/>
              </a:endParaRPr>
            </a:p>
          </p:txBody>
        </p:sp>
        <p:sp>
          <p:nvSpPr>
            <p:cNvPr id="37" name="TextBox 36">
              <a:extLst>
                <a:ext uri="{FF2B5EF4-FFF2-40B4-BE49-F238E27FC236}">
                  <a16:creationId xmlns:a16="http://schemas.microsoft.com/office/drawing/2014/main" id="{5AD1A200-3145-5C47-89FF-6D7925368A6C}"/>
                </a:ext>
              </a:extLst>
            </p:cNvPr>
            <p:cNvSpPr txBox="1"/>
            <p:nvPr/>
          </p:nvSpPr>
          <p:spPr>
            <a:xfrm>
              <a:off x="8412355" y="4765532"/>
              <a:ext cx="1332327" cy="51204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03762"/>
                  </a:solidFill>
                  <a:effectLst/>
                  <a:uLnTx/>
                  <a:uFillTx/>
                  <a:latin typeface="Century Gothic" panose="020B0502020202020204" pitchFamily="34" charset="0"/>
                  <a:ea typeface="+mn-ea"/>
                  <a:cs typeface="+mn-cs"/>
                </a:rPr>
                <a:t>Der </a:t>
              </a:r>
              <a:r>
                <a:rPr kumimoji="0" lang="en-US" sz="2400" b="0" i="0" u="none" strike="noStrike" kern="1200" cap="none" spc="0" normalizeH="0" baseline="0" noProof="0" dirty="0" err="1">
                  <a:ln>
                    <a:noFill/>
                  </a:ln>
                  <a:solidFill>
                    <a:srgbClr val="203762"/>
                  </a:solidFill>
                  <a:effectLst/>
                  <a:uLnTx/>
                  <a:uFillTx/>
                  <a:latin typeface="Century Gothic" panose="020B0502020202020204" pitchFamily="34" charset="0"/>
                  <a:ea typeface="+mn-ea"/>
                  <a:cs typeface="+mn-cs"/>
                </a:rPr>
                <a:t>Erlkönig</a:t>
              </a:r>
              <a:endParaRPr kumimoji="0" lang="en-US" sz="2400" b="0" i="0" u="none" strike="noStrike" kern="1200" cap="none" spc="0" normalizeH="0" baseline="0" noProof="0" dirty="0">
                <a:ln>
                  <a:noFill/>
                </a:ln>
                <a:solidFill>
                  <a:srgbClr val="203762"/>
                </a:solidFill>
                <a:effectLst/>
                <a:uLnTx/>
                <a:uFillTx/>
                <a:latin typeface="Century Gothic" panose="020B0502020202020204" pitchFamily="34" charset="0"/>
                <a:ea typeface="+mn-ea"/>
                <a:cs typeface="+mn-cs"/>
              </a:endParaRPr>
            </a:p>
          </p:txBody>
        </p:sp>
      </p:grpSp>
      <p:sp>
        <p:nvSpPr>
          <p:cNvPr id="2" name="TextBox 1">
            <a:extLst>
              <a:ext uri="{FF2B5EF4-FFF2-40B4-BE49-F238E27FC236}">
                <a16:creationId xmlns:a16="http://schemas.microsoft.com/office/drawing/2014/main" id="{FDBD6501-4C49-7E42-886D-086B420F4A73}"/>
              </a:ext>
            </a:extLst>
          </p:cNvPr>
          <p:cNvSpPr txBox="1"/>
          <p:nvPr/>
        </p:nvSpPr>
        <p:spPr>
          <a:xfrm>
            <a:off x="4647313" y="1293227"/>
            <a:ext cx="7310014" cy="1569660"/>
          </a:xfrm>
          <a:prstGeom prst="rect">
            <a:avLst/>
          </a:prstGeom>
          <a:solidFill>
            <a:srgbClr val="E6EAF0"/>
          </a:solidFill>
        </p:spPr>
        <p:txBody>
          <a:bodyPr wrap="square" rtlCol="0">
            <a:spAutoFit/>
          </a:bodyPr>
          <a:lstStyle/>
          <a:p>
            <a:r>
              <a:rPr lang="en-GB" sz="2400" dirty="0" err="1">
                <a:solidFill>
                  <a:srgbClr val="203762"/>
                </a:solidFill>
              </a:rPr>
              <a:t>Wer</a:t>
            </a:r>
            <a:r>
              <a:rPr lang="en-GB" sz="2400" dirty="0">
                <a:solidFill>
                  <a:srgbClr val="203762"/>
                </a:solidFill>
              </a:rPr>
              <a:t> </a:t>
            </a:r>
            <a:r>
              <a:rPr lang="en-GB" sz="2400" dirty="0" err="1">
                <a:solidFill>
                  <a:srgbClr val="203762"/>
                </a:solidFill>
              </a:rPr>
              <a:t>reitet</a:t>
            </a:r>
            <a:r>
              <a:rPr lang="en-GB" sz="2400" dirty="0">
                <a:solidFill>
                  <a:srgbClr val="203762"/>
                </a:solidFill>
              </a:rPr>
              <a:t> so </a:t>
            </a:r>
            <a:r>
              <a:rPr lang="en-GB" sz="2400" dirty="0" err="1">
                <a:solidFill>
                  <a:srgbClr val="203762"/>
                </a:solidFill>
              </a:rPr>
              <a:t>spät</a:t>
            </a:r>
            <a:r>
              <a:rPr lang="en-GB" sz="2400" dirty="0">
                <a:solidFill>
                  <a:srgbClr val="203762"/>
                </a:solidFill>
              </a:rPr>
              <a:t> </a:t>
            </a:r>
            <a:r>
              <a:rPr lang="en-GB" sz="2400" dirty="0" err="1">
                <a:solidFill>
                  <a:srgbClr val="203762"/>
                </a:solidFill>
              </a:rPr>
              <a:t>durch</a:t>
            </a:r>
            <a:r>
              <a:rPr lang="en-GB" sz="2400" dirty="0">
                <a:solidFill>
                  <a:srgbClr val="203762"/>
                </a:solidFill>
              </a:rPr>
              <a:t> Nacht und Wind?</a:t>
            </a:r>
          </a:p>
          <a:p>
            <a:r>
              <a:rPr lang="en-GB" sz="2400" dirty="0">
                <a:solidFill>
                  <a:srgbClr val="203762"/>
                </a:solidFill>
              </a:rPr>
              <a:t>Es </a:t>
            </a:r>
            <a:r>
              <a:rPr lang="en-GB" sz="2400" dirty="0" err="1">
                <a:solidFill>
                  <a:srgbClr val="203762"/>
                </a:solidFill>
              </a:rPr>
              <a:t>ist</a:t>
            </a:r>
            <a:r>
              <a:rPr lang="en-GB" sz="2400" dirty="0">
                <a:solidFill>
                  <a:srgbClr val="203762"/>
                </a:solidFill>
              </a:rPr>
              <a:t> der </a:t>
            </a:r>
            <a:r>
              <a:rPr lang="en-GB" sz="2400" dirty="0" err="1">
                <a:solidFill>
                  <a:srgbClr val="203762"/>
                </a:solidFill>
              </a:rPr>
              <a:t>Vater</a:t>
            </a:r>
            <a:r>
              <a:rPr lang="en-GB" sz="2400" dirty="0">
                <a:solidFill>
                  <a:srgbClr val="203762"/>
                </a:solidFill>
              </a:rPr>
              <a:t> </a:t>
            </a:r>
            <a:r>
              <a:rPr lang="en-GB" sz="2400" dirty="0" err="1">
                <a:solidFill>
                  <a:srgbClr val="203762"/>
                </a:solidFill>
              </a:rPr>
              <a:t>mit</a:t>
            </a:r>
            <a:r>
              <a:rPr lang="en-GB" sz="2400" dirty="0">
                <a:solidFill>
                  <a:srgbClr val="203762"/>
                </a:solidFill>
              </a:rPr>
              <a:t> </a:t>
            </a:r>
            <a:r>
              <a:rPr lang="en-GB" sz="2400" dirty="0" err="1">
                <a:solidFill>
                  <a:srgbClr val="203762"/>
                </a:solidFill>
              </a:rPr>
              <a:t>seinem</a:t>
            </a:r>
            <a:r>
              <a:rPr lang="en-GB" sz="2400" dirty="0">
                <a:solidFill>
                  <a:srgbClr val="203762"/>
                </a:solidFill>
              </a:rPr>
              <a:t> Kind;</a:t>
            </a:r>
          </a:p>
          <a:p>
            <a:r>
              <a:rPr lang="en-GB" sz="2400" dirty="0">
                <a:solidFill>
                  <a:srgbClr val="203762"/>
                </a:solidFill>
              </a:rPr>
              <a:t>Er hat den </a:t>
            </a:r>
            <a:r>
              <a:rPr lang="en-GB" sz="2400" dirty="0" err="1">
                <a:solidFill>
                  <a:srgbClr val="203762"/>
                </a:solidFill>
              </a:rPr>
              <a:t>Knaben</a:t>
            </a:r>
            <a:r>
              <a:rPr lang="en-GB" sz="2400" dirty="0">
                <a:solidFill>
                  <a:srgbClr val="203762"/>
                </a:solidFill>
              </a:rPr>
              <a:t> </a:t>
            </a:r>
            <a:r>
              <a:rPr lang="en-GB" sz="2400" dirty="0" err="1">
                <a:solidFill>
                  <a:srgbClr val="203762"/>
                </a:solidFill>
              </a:rPr>
              <a:t>wohl</a:t>
            </a:r>
            <a:r>
              <a:rPr lang="en-GB" sz="2400" dirty="0">
                <a:solidFill>
                  <a:srgbClr val="203762"/>
                </a:solidFill>
              </a:rPr>
              <a:t> in </a:t>
            </a:r>
            <a:r>
              <a:rPr lang="en-GB" sz="2400" dirty="0" err="1">
                <a:solidFill>
                  <a:srgbClr val="203762"/>
                </a:solidFill>
              </a:rPr>
              <a:t>dem</a:t>
            </a:r>
            <a:r>
              <a:rPr lang="en-GB" sz="2400" dirty="0">
                <a:solidFill>
                  <a:srgbClr val="203762"/>
                </a:solidFill>
              </a:rPr>
              <a:t> Arm,</a:t>
            </a:r>
          </a:p>
          <a:p>
            <a:r>
              <a:rPr lang="en-GB" sz="2400" dirty="0">
                <a:solidFill>
                  <a:srgbClr val="203762"/>
                </a:solidFill>
              </a:rPr>
              <a:t>Er </a:t>
            </a:r>
            <a:r>
              <a:rPr lang="en-GB" sz="2400" dirty="0" err="1">
                <a:solidFill>
                  <a:srgbClr val="203762"/>
                </a:solidFill>
              </a:rPr>
              <a:t>faßt</a:t>
            </a:r>
            <a:r>
              <a:rPr lang="en-GB" sz="2400" dirty="0">
                <a:solidFill>
                  <a:srgbClr val="203762"/>
                </a:solidFill>
              </a:rPr>
              <a:t> </a:t>
            </a:r>
            <a:r>
              <a:rPr lang="en-GB" sz="2400" dirty="0" err="1">
                <a:solidFill>
                  <a:srgbClr val="203762"/>
                </a:solidFill>
              </a:rPr>
              <a:t>ihn</a:t>
            </a:r>
            <a:r>
              <a:rPr lang="en-GB" sz="2400" dirty="0">
                <a:solidFill>
                  <a:srgbClr val="203762"/>
                </a:solidFill>
              </a:rPr>
              <a:t> </a:t>
            </a:r>
            <a:r>
              <a:rPr lang="en-GB" sz="2400" dirty="0" err="1">
                <a:solidFill>
                  <a:srgbClr val="203762"/>
                </a:solidFill>
              </a:rPr>
              <a:t>sicher</a:t>
            </a:r>
            <a:r>
              <a:rPr lang="en-GB" sz="2400" dirty="0">
                <a:solidFill>
                  <a:srgbClr val="203762"/>
                </a:solidFill>
              </a:rPr>
              <a:t>, er </a:t>
            </a:r>
            <a:r>
              <a:rPr lang="en-GB" sz="2400" dirty="0" err="1">
                <a:solidFill>
                  <a:srgbClr val="203762"/>
                </a:solidFill>
              </a:rPr>
              <a:t>hält</a:t>
            </a:r>
            <a:r>
              <a:rPr lang="en-GB" sz="2400" dirty="0">
                <a:solidFill>
                  <a:srgbClr val="203762"/>
                </a:solidFill>
              </a:rPr>
              <a:t> </a:t>
            </a:r>
            <a:r>
              <a:rPr lang="en-GB" sz="2400" dirty="0" err="1">
                <a:solidFill>
                  <a:srgbClr val="203762"/>
                </a:solidFill>
              </a:rPr>
              <a:t>ihn</a:t>
            </a:r>
            <a:r>
              <a:rPr lang="en-GB" sz="2400" dirty="0">
                <a:solidFill>
                  <a:srgbClr val="203762"/>
                </a:solidFill>
              </a:rPr>
              <a:t> warm.</a:t>
            </a:r>
          </a:p>
        </p:txBody>
      </p:sp>
      <p:sp>
        <p:nvSpPr>
          <p:cNvPr id="6" name="TextBox 5">
            <a:extLst>
              <a:ext uri="{FF2B5EF4-FFF2-40B4-BE49-F238E27FC236}">
                <a16:creationId xmlns:a16="http://schemas.microsoft.com/office/drawing/2014/main" id="{CEEF5819-FCFE-774D-AE94-2C2F34B32DAB}"/>
              </a:ext>
            </a:extLst>
          </p:cNvPr>
          <p:cNvSpPr txBox="1"/>
          <p:nvPr/>
        </p:nvSpPr>
        <p:spPr>
          <a:xfrm>
            <a:off x="4647313" y="2986011"/>
            <a:ext cx="7310014" cy="1569660"/>
          </a:xfrm>
          <a:prstGeom prst="rect">
            <a:avLst/>
          </a:prstGeom>
          <a:solidFill>
            <a:srgbClr val="E6EAF0"/>
          </a:solidFill>
        </p:spPr>
        <p:txBody>
          <a:bodyPr wrap="square" rtlCol="0">
            <a:spAutoFit/>
          </a:bodyPr>
          <a:lstStyle/>
          <a:p>
            <a:r>
              <a:rPr lang="en-GB" sz="2400" dirty="0">
                <a:solidFill>
                  <a:srgbClr val="203762"/>
                </a:solidFill>
              </a:rPr>
              <a:t>Mein Sohn, was </a:t>
            </a:r>
            <a:r>
              <a:rPr lang="en-GB" sz="2400" dirty="0" err="1">
                <a:solidFill>
                  <a:srgbClr val="203762"/>
                </a:solidFill>
              </a:rPr>
              <a:t>birgst</a:t>
            </a:r>
            <a:r>
              <a:rPr lang="en-GB" sz="2400" dirty="0">
                <a:solidFill>
                  <a:srgbClr val="203762"/>
                </a:solidFill>
              </a:rPr>
              <a:t> du so bang </a:t>
            </a:r>
            <a:r>
              <a:rPr lang="en-GB" sz="2400" dirty="0" err="1">
                <a:solidFill>
                  <a:srgbClr val="203762"/>
                </a:solidFill>
              </a:rPr>
              <a:t>dein</a:t>
            </a:r>
            <a:r>
              <a:rPr lang="en-GB" sz="2400" dirty="0">
                <a:solidFill>
                  <a:srgbClr val="203762"/>
                </a:solidFill>
              </a:rPr>
              <a:t> </a:t>
            </a:r>
            <a:r>
              <a:rPr lang="en-GB" sz="2400" dirty="0" err="1">
                <a:solidFill>
                  <a:srgbClr val="203762"/>
                </a:solidFill>
              </a:rPr>
              <a:t>Gesicht</a:t>
            </a:r>
            <a:r>
              <a:rPr lang="en-GB" sz="2400" dirty="0">
                <a:solidFill>
                  <a:srgbClr val="203762"/>
                </a:solidFill>
              </a:rPr>
              <a:t>?</a:t>
            </a:r>
          </a:p>
          <a:p>
            <a:r>
              <a:rPr lang="en-GB" sz="2400" dirty="0" err="1">
                <a:solidFill>
                  <a:srgbClr val="203762"/>
                </a:solidFill>
              </a:rPr>
              <a:t>Siehst</a:t>
            </a:r>
            <a:r>
              <a:rPr lang="en-GB" sz="2400" dirty="0">
                <a:solidFill>
                  <a:srgbClr val="203762"/>
                </a:solidFill>
              </a:rPr>
              <a:t>, </a:t>
            </a:r>
            <a:r>
              <a:rPr lang="en-GB" sz="2400" dirty="0" err="1">
                <a:solidFill>
                  <a:srgbClr val="203762"/>
                </a:solidFill>
              </a:rPr>
              <a:t>Vater</a:t>
            </a:r>
            <a:r>
              <a:rPr lang="en-GB" sz="2400" dirty="0">
                <a:solidFill>
                  <a:srgbClr val="203762"/>
                </a:solidFill>
              </a:rPr>
              <a:t>, du den </a:t>
            </a:r>
            <a:r>
              <a:rPr lang="en-GB" sz="2400" dirty="0" err="1">
                <a:solidFill>
                  <a:srgbClr val="203762"/>
                </a:solidFill>
              </a:rPr>
              <a:t>Erlkönig</a:t>
            </a:r>
            <a:r>
              <a:rPr lang="en-GB" sz="2400" dirty="0">
                <a:solidFill>
                  <a:srgbClr val="203762"/>
                </a:solidFill>
              </a:rPr>
              <a:t> </a:t>
            </a:r>
            <a:r>
              <a:rPr lang="en-GB" sz="2400" dirty="0" err="1">
                <a:solidFill>
                  <a:srgbClr val="203762"/>
                </a:solidFill>
              </a:rPr>
              <a:t>nicht</a:t>
            </a:r>
            <a:r>
              <a:rPr lang="en-GB" sz="2400" dirty="0">
                <a:solidFill>
                  <a:srgbClr val="203762"/>
                </a:solidFill>
              </a:rPr>
              <a:t>?</a:t>
            </a:r>
          </a:p>
          <a:p>
            <a:r>
              <a:rPr lang="en-GB" sz="2400" dirty="0">
                <a:solidFill>
                  <a:srgbClr val="203762"/>
                </a:solidFill>
              </a:rPr>
              <a:t>Den </a:t>
            </a:r>
            <a:r>
              <a:rPr lang="en-GB" sz="2400" dirty="0" err="1">
                <a:solidFill>
                  <a:srgbClr val="203762"/>
                </a:solidFill>
              </a:rPr>
              <a:t>Erlenkönig</a:t>
            </a:r>
            <a:r>
              <a:rPr lang="en-GB" sz="2400" dirty="0">
                <a:solidFill>
                  <a:srgbClr val="203762"/>
                </a:solidFill>
              </a:rPr>
              <a:t> </a:t>
            </a:r>
            <a:r>
              <a:rPr lang="en-GB" sz="2400" dirty="0" err="1">
                <a:solidFill>
                  <a:srgbClr val="203762"/>
                </a:solidFill>
              </a:rPr>
              <a:t>mit</a:t>
            </a:r>
            <a:r>
              <a:rPr lang="en-GB" sz="2400" dirty="0">
                <a:solidFill>
                  <a:srgbClr val="203762"/>
                </a:solidFill>
              </a:rPr>
              <a:t> Kron und </a:t>
            </a:r>
            <a:r>
              <a:rPr lang="en-GB" sz="2400" dirty="0" err="1">
                <a:solidFill>
                  <a:srgbClr val="203762"/>
                </a:solidFill>
              </a:rPr>
              <a:t>Schweif</a:t>
            </a:r>
            <a:r>
              <a:rPr lang="en-GB" sz="2400" dirty="0">
                <a:solidFill>
                  <a:srgbClr val="203762"/>
                </a:solidFill>
              </a:rPr>
              <a:t>?       </a:t>
            </a:r>
          </a:p>
          <a:p>
            <a:r>
              <a:rPr lang="en-GB" sz="2400" dirty="0">
                <a:solidFill>
                  <a:srgbClr val="203762"/>
                </a:solidFill>
              </a:rPr>
              <a:t>Mein Sohn, es </a:t>
            </a:r>
            <a:r>
              <a:rPr lang="en-GB" sz="2400" dirty="0" err="1">
                <a:solidFill>
                  <a:srgbClr val="203762"/>
                </a:solidFill>
              </a:rPr>
              <a:t>ist</a:t>
            </a:r>
            <a:r>
              <a:rPr lang="en-GB" sz="2400" dirty="0">
                <a:solidFill>
                  <a:srgbClr val="203762"/>
                </a:solidFill>
              </a:rPr>
              <a:t> </a:t>
            </a:r>
            <a:r>
              <a:rPr lang="en-GB" sz="2400" dirty="0" err="1">
                <a:solidFill>
                  <a:srgbClr val="203762"/>
                </a:solidFill>
              </a:rPr>
              <a:t>ein</a:t>
            </a:r>
            <a:r>
              <a:rPr lang="en-GB" sz="2400" dirty="0">
                <a:solidFill>
                  <a:srgbClr val="203762"/>
                </a:solidFill>
              </a:rPr>
              <a:t> </a:t>
            </a:r>
            <a:r>
              <a:rPr lang="en-GB" sz="2400" dirty="0" err="1">
                <a:solidFill>
                  <a:srgbClr val="203762"/>
                </a:solidFill>
              </a:rPr>
              <a:t>Nebelstreif</a:t>
            </a:r>
            <a:endParaRPr lang="en-GB" sz="2400" dirty="0">
              <a:solidFill>
                <a:srgbClr val="203762"/>
              </a:solidFill>
            </a:endParaRPr>
          </a:p>
        </p:txBody>
      </p:sp>
    </p:spTree>
    <p:extLst>
      <p:ext uri="{BB962C8B-B14F-4D97-AF65-F5344CB8AC3E}">
        <p14:creationId xmlns:p14="http://schemas.microsoft.com/office/powerpoint/2010/main" val="85931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031624-D474-469E-AE23-917E9AFFCC3A}"/>
              </a:ext>
            </a:extLst>
          </p:cNvPr>
          <p:cNvSpPr/>
          <p:nvPr/>
        </p:nvSpPr>
        <p:spPr>
          <a:xfrm>
            <a:off x="310258" y="5485236"/>
            <a:ext cx="3432350" cy="781568"/>
          </a:xfrm>
          <a:prstGeom prst="rect">
            <a:avLst/>
          </a:prstGeom>
          <a:solidFill>
            <a:srgbClr val="E6EA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a:extLst>
              <a:ext uri="{FF2B5EF4-FFF2-40B4-BE49-F238E27FC236}">
                <a16:creationId xmlns:a16="http://schemas.microsoft.com/office/drawing/2014/main" id="{93984E95-B4F4-D641-AADC-5D24235E9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51134"/>
            <a:ext cx="4297680" cy="869950"/>
          </a:xfrm>
          <a:prstGeom prst="rect">
            <a:avLst/>
          </a:prstGeom>
        </p:spPr>
      </p:pic>
      <p:sp>
        <p:nvSpPr>
          <p:cNvPr id="29" name="Title 3">
            <a:extLst>
              <a:ext uri="{FF2B5EF4-FFF2-40B4-BE49-F238E27FC236}">
                <a16:creationId xmlns:a16="http://schemas.microsoft.com/office/drawing/2014/main" id="{76BF3A80-ECA4-DD4F-99D2-522B29E2B1CD}"/>
              </a:ext>
            </a:extLst>
          </p:cNvPr>
          <p:cNvSpPr txBox="1">
            <a:spLocks/>
          </p:cNvSpPr>
          <p:nvPr/>
        </p:nvSpPr>
        <p:spPr>
          <a:xfrm>
            <a:off x="0" y="395317"/>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Vater</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und Sohn</a:t>
            </a:r>
          </a:p>
        </p:txBody>
      </p:sp>
      <p:pic>
        <p:nvPicPr>
          <p:cNvPr id="8" name="Picture 7">
            <a:extLst>
              <a:ext uri="{FF2B5EF4-FFF2-40B4-BE49-F238E27FC236}">
                <a16:creationId xmlns:a16="http://schemas.microsoft.com/office/drawing/2014/main" id="{643F105C-B1EB-314A-B9B9-A604850ED6E8}"/>
              </a:ext>
            </a:extLst>
          </p:cNvPr>
          <p:cNvPicPr>
            <a:picLocks noChangeAspect="1"/>
          </p:cNvPicPr>
          <p:nvPr/>
        </p:nvPicPr>
        <p:blipFill rotWithShape="1">
          <a:blip r:embed="rId4">
            <a:extLst>
              <a:ext uri="{28A0092B-C50C-407E-A947-70E740481C1C}">
                <a14:useLocalDpi xmlns:a14="http://schemas.microsoft.com/office/drawing/2010/main" val="0"/>
              </a:ext>
            </a:extLst>
          </a:blip>
          <a:srcRect l="2711" t="27442" r="53870"/>
          <a:stretch/>
        </p:blipFill>
        <p:spPr>
          <a:xfrm>
            <a:off x="7056821" y="844549"/>
            <a:ext cx="4297680" cy="5422255"/>
          </a:xfrm>
          <a:prstGeom prst="rect">
            <a:avLst/>
          </a:prstGeom>
        </p:spPr>
      </p:pic>
      <p:sp>
        <p:nvSpPr>
          <p:cNvPr id="9" name="Rounded Rectangle 11">
            <a:extLst>
              <a:ext uri="{FF2B5EF4-FFF2-40B4-BE49-F238E27FC236}">
                <a16:creationId xmlns:a16="http://schemas.microsoft.com/office/drawing/2014/main" id="{0C3261FA-9008-CA43-B2E2-8B50B0698F06}"/>
              </a:ext>
            </a:extLst>
          </p:cNvPr>
          <p:cNvSpPr/>
          <p:nvPr/>
        </p:nvSpPr>
        <p:spPr>
          <a:xfrm>
            <a:off x="9278112" y="247046"/>
            <a:ext cx="268108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1B3DDC0E-1901-5D4F-8A08-4C67F18A19B4}"/>
              </a:ext>
            </a:extLst>
          </p:cNvPr>
          <p:cNvSpPr txBox="1"/>
          <p:nvPr/>
        </p:nvSpPr>
        <p:spPr>
          <a:xfrm>
            <a:off x="266977" y="5485236"/>
            <a:ext cx="2359941" cy="400110"/>
          </a:xfrm>
          <a:prstGeom prst="rect">
            <a:avLst/>
          </a:prstGeom>
          <a:noFill/>
        </p:spPr>
        <p:txBody>
          <a:bodyPr wrap="none" rtlCol="0">
            <a:spAutoFit/>
          </a:bodyPr>
          <a:lstStyle/>
          <a:p>
            <a:pPr algn="l"/>
            <a:r>
              <a:rPr lang="en-US" sz="2000" dirty="0">
                <a:solidFill>
                  <a:srgbClr val="376072"/>
                </a:solidFill>
              </a:rPr>
              <a:t>*der </a:t>
            </a:r>
            <a:r>
              <a:rPr lang="en-US" sz="2000" dirty="0" err="1">
                <a:solidFill>
                  <a:srgbClr val="376072"/>
                </a:solidFill>
              </a:rPr>
              <a:t>Knabe</a:t>
            </a:r>
            <a:r>
              <a:rPr lang="en-US" sz="2000" dirty="0">
                <a:solidFill>
                  <a:srgbClr val="376072"/>
                </a:solidFill>
              </a:rPr>
              <a:t> – boy</a:t>
            </a:r>
          </a:p>
        </p:txBody>
      </p:sp>
      <p:sp>
        <p:nvSpPr>
          <p:cNvPr id="7" name="TextBox 6">
            <a:extLst>
              <a:ext uri="{FF2B5EF4-FFF2-40B4-BE49-F238E27FC236}">
                <a16:creationId xmlns:a16="http://schemas.microsoft.com/office/drawing/2014/main" id="{0CF6F0EB-EA4A-5749-ADED-629A1FE45C62}"/>
              </a:ext>
            </a:extLst>
          </p:cNvPr>
          <p:cNvSpPr txBox="1"/>
          <p:nvPr/>
        </p:nvSpPr>
        <p:spPr>
          <a:xfrm>
            <a:off x="310258" y="5866694"/>
            <a:ext cx="3475631" cy="400110"/>
          </a:xfrm>
          <a:prstGeom prst="rect">
            <a:avLst/>
          </a:prstGeom>
          <a:noFill/>
        </p:spPr>
        <p:txBody>
          <a:bodyPr wrap="none" rtlCol="0">
            <a:spAutoFit/>
          </a:bodyPr>
          <a:lstStyle/>
          <a:p>
            <a:pPr algn="l"/>
            <a:r>
              <a:rPr lang="en-US" sz="2000" dirty="0">
                <a:solidFill>
                  <a:srgbClr val="376072"/>
                </a:solidFill>
              </a:rPr>
              <a:t>*halten</a:t>
            </a:r>
            <a:r>
              <a:rPr lang="en-US" sz="2000" baseline="30000" dirty="0">
                <a:solidFill>
                  <a:srgbClr val="376072"/>
                </a:solidFill>
              </a:rPr>
              <a:t>2</a:t>
            </a:r>
            <a:r>
              <a:rPr lang="en-US" sz="2000" dirty="0">
                <a:solidFill>
                  <a:srgbClr val="376072"/>
                </a:solidFill>
              </a:rPr>
              <a:t> – to hold, holding</a:t>
            </a:r>
          </a:p>
        </p:txBody>
      </p:sp>
      <p:sp>
        <p:nvSpPr>
          <p:cNvPr id="10" name="TextBox 9">
            <a:extLst>
              <a:ext uri="{FF2B5EF4-FFF2-40B4-BE49-F238E27FC236}">
                <a16:creationId xmlns:a16="http://schemas.microsoft.com/office/drawing/2014/main" id="{A3254C41-ADC5-DE42-8C3B-3FDE770B3F6C}"/>
              </a:ext>
            </a:extLst>
          </p:cNvPr>
          <p:cNvSpPr txBox="1"/>
          <p:nvPr/>
        </p:nvSpPr>
        <p:spPr>
          <a:xfrm>
            <a:off x="163216" y="1217463"/>
            <a:ext cx="4134465" cy="461665"/>
          </a:xfrm>
          <a:prstGeom prst="rect">
            <a:avLst/>
          </a:prstGeom>
          <a:noFill/>
        </p:spPr>
        <p:txBody>
          <a:bodyPr wrap="none" rtlCol="0">
            <a:spAutoFit/>
          </a:bodyPr>
          <a:lstStyle/>
          <a:p>
            <a:pPr algn="l"/>
            <a:r>
              <a:rPr lang="en-US" sz="2400" dirty="0">
                <a:solidFill>
                  <a:schemeClr val="accent5">
                    <a:lumMod val="50000"/>
                  </a:schemeClr>
                </a:solidFill>
              </a:rPr>
              <a:t>Sag die </a:t>
            </a:r>
            <a:r>
              <a:rPr lang="en-US" sz="2400" dirty="0" err="1">
                <a:solidFill>
                  <a:schemeClr val="accent5">
                    <a:lumMod val="50000"/>
                  </a:schemeClr>
                </a:solidFill>
              </a:rPr>
              <a:t>Sätze</a:t>
            </a:r>
            <a:r>
              <a:rPr lang="en-US" sz="2400" dirty="0">
                <a:solidFill>
                  <a:schemeClr val="accent5">
                    <a:lumMod val="50000"/>
                  </a:schemeClr>
                </a:solidFill>
              </a:rPr>
              <a:t> auf </a:t>
            </a:r>
            <a:r>
              <a:rPr lang="en-US" sz="2400" dirty="0" err="1">
                <a:solidFill>
                  <a:schemeClr val="accent5">
                    <a:lumMod val="50000"/>
                  </a:schemeClr>
                </a:solidFill>
              </a:rPr>
              <a:t>Englisch</a:t>
            </a:r>
            <a:r>
              <a:rPr lang="en-US" sz="2400" dirty="0">
                <a:solidFill>
                  <a:schemeClr val="accent5">
                    <a:lumMod val="50000"/>
                  </a:schemeClr>
                </a:solidFill>
              </a:rPr>
              <a:t>.</a:t>
            </a:r>
          </a:p>
        </p:txBody>
      </p:sp>
      <p:sp>
        <p:nvSpPr>
          <p:cNvPr id="11" name="TextBox 10">
            <a:extLst>
              <a:ext uri="{FF2B5EF4-FFF2-40B4-BE49-F238E27FC236}">
                <a16:creationId xmlns:a16="http://schemas.microsoft.com/office/drawing/2014/main" id="{5B8D0B28-1C19-4737-99B2-568CCF8DB2E1}"/>
              </a:ext>
            </a:extLst>
          </p:cNvPr>
          <p:cNvSpPr txBox="1"/>
          <p:nvPr/>
        </p:nvSpPr>
        <p:spPr>
          <a:xfrm>
            <a:off x="173394" y="1602542"/>
            <a:ext cx="1920020" cy="461665"/>
          </a:xfrm>
          <a:prstGeom prst="rect">
            <a:avLst/>
          </a:prstGeom>
          <a:noFill/>
        </p:spPr>
        <p:txBody>
          <a:bodyPr wrap="square" rtlCol="0">
            <a:spAutoFit/>
          </a:bodyPr>
          <a:lstStyle/>
          <a:p>
            <a:pPr algn="l"/>
            <a:r>
              <a:rPr lang="en-GB" sz="2400" b="1" dirty="0">
                <a:solidFill>
                  <a:schemeClr val="accent5">
                    <a:lumMod val="50000"/>
                  </a:schemeClr>
                </a:solidFill>
              </a:rPr>
              <a:t>Strophe 1</a:t>
            </a:r>
          </a:p>
        </p:txBody>
      </p:sp>
      <p:sp>
        <p:nvSpPr>
          <p:cNvPr id="6" name="Rectangle 5">
            <a:extLst>
              <a:ext uri="{FF2B5EF4-FFF2-40B4-BE49-F238E27FC236}">
                <a16:creationId xmlns:a16="http://schemas.microsoft.com/office/drawing/2014/main" id="{24ABB739-9273-46D0-8791-E416F684776F}"/>
              </a:ext>
            </a:extLst>
          </p:cNvPr>
          <p:cNvSpPr/>
          <p:nvPr/>
        </p:nvSpPr>
        <p:spPr>
          <a:xfrm>
            <a:off x="213183" y="2060586"/>
            <a:ext cx="6573025" cy="3331116"/>
          </a:xfrm>
          <a:prstGeom prst="rect">
            <a:avLst/>
          </a:prstGeom>
          <a:solidFill>
            <a:srgbClr val="3760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43091DE-F42D-4F83-B3B2-5E296A27EBD3}"/>
              </a:ext>
            </a:extLst>
          </p:cNvPr>
          <p:cNvSpPr/>
          <p:nvPr/>
        </p:nvSpPr>
        <p:spPr>
          <a:xfrm>
            <a:off x="266977" y="1877570"/>
            <a:ext cx="6445994" cy="2930610"/>
          </a:xfrm>
          <a:prstGeom prst="rect">
            <a:avLst/>
          </a:prstGeom>
        </p:spPr>
        <p:txBody>
          <a:bodyPr wrap="square">
            <a:spAutoFit/>
          </a:bodyPr>
          <a:lstStyle/>
          <a:p>
            <a:pPr>
              <a:lnSpc>
                <a:spcPct val="200000"/>
              </a:lnSpc>
            </a:pPr>
            <a:r>
              <a:rPr lang="de-DE" sz="2400" dirty="0">
                <a:solidFill>
                  <a:schemeClr val="bg1"/>
                </a:solidFill>
              </a:rPr>
              <a:t>Wer reitet so spät durch Nacht und Wind?</a:t>
            </a:r>
          </a:p>
          <a:p>
            <a:pPr>
              <a:lnSpc>
                <a:spcPct val="200000"/>
              </a:lnSpc>
            </a:pPr>
            <a:r>
              <a:rPr lang="de-DE" sz="2400" dirty="0">
                <a:solidFill>
                  <a:schemeClr val="bg1"/>
                </a:solidFill>
              </a:rPr>
              <a:t>Es ist der </a:t>
            </a:r>
            <a:r>
              <a:rPr lang="de-DE" sz="2400" b="1" dirty="0">
                <a:solidFill>
                  <a:schemeClr val="bg1"/>
                </a:solidFill>
              </a:rPr>
              <a:t>Vater</a:t>
            </a:r>
            <a:r>
              <a:rPr lang="de-DE" sz="2400" dirty="0">
                <a:solidFill>
                  <a:schemeClr val="bg1"/>
                </a:solidFill>
              </a:rPr>
              <a:t> mit seinem </a:t>
            </a:r>
            <a:r>
              <a:rPr lang="de-DE" sz="2400" b="1" dirty="0">
                <a:solidFill>
                  <a:schemeClr val="bg1"/>
                </a:solidFill>
              </a:rPr>
              <a:t>Kind</a:t>
            </a:r>
            <a:r>
              <a:rPr lang="de-DE" sz="2400" dirty="0">
                <a:solidFill>
                  <a:schemeClr val="bg1"/>
                </a:solidFill>
              </a:rPr>
              <a:t>;</a:t>
            </a:r>
          </a:p>
          <a:p>
            <a:pPr>
              <a:lnSpc>
                <a:spcPct val="200000"/>
              </a:lnSpc>
            </a:pPr>
            <a:r>
              <a:rPr lang="de-DE" sz="2400" dirty="0">
                <a:solidFill>
                  <a:schemeClr val="bg1"/>
                </a:solidFill>
              </a:rPr>
              <a:t>Er hat den Knaben wohl in dem Arm,</a:t>
            </a:r>
          </a:p>
          <a:p>
            <a:pPr>
              <a:lnSpc>
                <a:spcPct val="200000"/>
              </a:lnSpc>
            </a:pPr>
            <a:r>
              <a:rPr lang="de-DE" sz="2400" dirty="0">
                <a:solidFill>
                  <a:schemeClr val="bg1"/>
                </a:solidFill>
              </a:rPr>
              <a:t>Er faßt ihn sicher, er hält ihn warm.</a:t>
            </a:r>
          </a:p>
        </p:txBody>
      </p:sp>
      <p:sp>
        <p:nvSpPr>
          <p:cNvPr id="13" name="Rectangle 12">
            <a:extLst>
              <a:ext uri="{FF2B5EF4-FFF2-40B4-BE49-F238E27FC236}">
                <a16:creationId xmlns:a16="http://schemas.microsoft.com/office/drawing/2014/main" id="{CD34999F-17A2-4B14-ABE5-CB0721712AD1}"/>
              </a:ext>
            </a:extLst>
          </p:cNvPr>
          <p:cNvSpPr/>
          <p:nvPr/>
        </p:nvSpPr>
        <p:spPr>
          <a:xfrm>
            <a:off x="287079" y="2489430"/>
            <a:ext cx="6471643" cy="430887"/>
          </a:xfrm>
          <a:prstGeom prst="rect">
            <a:avLst/>
          </a:prstGeom>
        </p:spPr>
        <p:txBody>
          <a:bodyPr wrap="none">
            <a:spAutoFit/>
          </a:bodyPr>
          <a:lstStyle/>
          <a:p>
            <a:r>
              <a:rPr lang="en-GB" sz="2200" i="1" dirty="0">
                <a:solidFill>
                  <a:schemeClr val="bg1"/>
                </a:solidFill>
              </a:rPr>
              <a:t>Who rides so late through the night and wind?</a:t>
            </a:r>
          </a:p>
        </p:txBody>
      </p:sp>
      <p:sp>
        <p:nvSpPr>
          <p:cNvPr id="16" name="Rectangle 15">
            <a:extLst>
              <a:ext uri="{FF2B5EF4-FFF2-40B4-BE49-F238E27FC236}">
                <a16:creationId xmlns:a16="http://schemas.microsoft.com/office/drawing/2014/main" id="{0BBFF3C7-2B92-4C31-BF44-17803088F24B}"/>
              </a:ext>
            </a:extLst>
          </p:cNvPr>
          <p:cNvSpPr/>
          <p:nvPr/>
        </p:nvSpPr>
        <p:spPr>
          <a:xfrm>
            <a:off x="241328" y="3248538"/>
            <a:ext cx="3881191" cy="430887"/>
          </a:xfrm>
          <a:prstGeom prst="rect">
            <a:avLst/>
          </a:prstGeom>
        </p:spPr>
        <p:txBody>
          <a:bodyPr wrap="none">
            <a:spAutoFit/>
          </a:bodyPr>
          <a:lstStyle/>
          <a:p>
            <a:r>
              <a:rPr lang="en-GB" sz="2200" i="1" dirty="0">
                <a:solidFill>
                  <a:schemeClr val="bg1"/>
                </a:solidFill>
              </a:rPr>
              <a:t>It is the father with his child;</a:t>
            </a:r>
          </a:p>
        </p:txBody>
      </p:sp>
      <p:sp>
        <p:nvSpPr>
          <p:cNvPr id="17" name="Rectangle 16">
            <a:extLst>
              <a:ext uri="{FF2B5EF4-FFF2-40B4-BE49-F238E27FC236}">
                <a16:creationId xmlns:a16="http://schemas.microsoft.com/office/drawing/2014/main" id="{405DED5D-A8E3-4FC7-959E-E7F5543D3F5A}"/>
              </a:ext>
            </a:extLst>
          </p:cNvPr>
          <p:cNvSpPr/>
          <p:nvPr/>
        </p:nvSpPr>
        <p:spPr>
          <a:xfrm>
            <a:off x="233708" y="4007646"/>
            <a:ext cx="3775393" cy="430887"/>
          </a:xfrm>
          <a:prstGeom prst="rect">
            <a:avLst/>
          </a:prstGeom>
        </p:spPr>
        <p:txBody>
          <a:bodyPr wrap="none">
            <a:spAutoFit/>
          </a:bodyPr>
          <a:lstStyle/>
          <a:p>
            <a:r>
              <a:rPr lang="en-GB" sz="2200" i="1" dirty="0">
                <a:solidFill>
                  <a:schemeClr val="bg1"/>
                </a:solidFill>
              </a:rPr>
              <a:t>He has the boy in his arms;</a:t>
            </a:r>
          </a:p>
        </p:txBody>
      </p:sp>
      <p:sp>
        <p:nvSpPr>
          <p:cNvPr id="18" name="Rectangle 17">
            <a:extLst>
              <a:ext uri="{FF2B5EF4-FFF2-40B4-BE49-F238E27FC236}">
                <a16:creationId xmlns:a16="http://schemas.microsoft.com/office/drawing/2014/main" id="{6C4AFCB9-6DC0-40BA-B1D7-54B5773A4A06}"/>
              </a:ext>
            </a:extLst>
          </p:cNvPr>
          <p:cNvSpPr/>
          <p:nvPr/>
        </p:nvSpPr>
        <p:spPr>
          <a:xfrm>
            <a:off x="277946" y="4756847"/>
            <a:ext cx="5682966" cy="430887"/>
          </a:xfrm>
          <a:prstGeom prst="rect">
            <a:avLst/>
          </a:prstGeom>
        </p:spPr>
        <p:txBody>
          <a:bodyPr wrap="none">
            <a:spAutoFit/>
          </a:bodyPr>
          <a:lstStyle/>
          <a:p>
            <a:r>
              <a:rPr lang="en-GB" sz="2200" i="1" dirty="0">
                <a:solidFill>
                  <a:schemeClr val="bg1"/>
                </a:solidFill>
              </a:rPr>
              <a:t>He holds him safely, he keeps him warm.</a:t>
            </a:r>
          </a:p>
        </p:txBody>
      </p:sp>
    </p:spTree>
    <p:extLst>
      <p:ext uri="{BB962C8B-B14F-4D97-AF65-F5344CB8AC3E}">
        <p14:creationId xmlns:p14="http://schemas.microsoft.com/office/powerpoint/2010/main" val="76356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4">
            <a:extLst>
              <a:ext uri="{FF2B5EF4-FFF2-40B4-BE49-F238E27FC236}">
                <a16:creationId xmlns:a16="http://schemas.microsoft.com/office/drawing/2014/main" id="{0E2B3B16-B370-454A-BCA9-6C6C5150C008}"/>
              </a:ext>
            </a:extLst>
          </p:cNvPr>
          <p:cNvSpPr txBox="1">
            <a:spLocks/>
          </p:cNvSpPr>
          <p:nvPr/>
        </p:nvSpPr>
        <p:spPr>
          <a:xfrm>
            <a:off x="841007" y="4133678"/>
            <a:ext cx="7399403" cy="20092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i="1" dirty="0">
                <a:solidFill>
                  <a:srgbClr val="E87D1E"/>
                </a:solidFill>
              </a:rPr>
              <a:t>Mein </a:t>
            </a:r>
            <a:r>
              <a:rPr lang="en-GB" sz="2400" i="1" dirty="0" err="1">
                <a:solidFill>
                  <a:srgbClr val="E87D1E"/>
                </a:solidFill>
              </a:rPr>
              <a:t>Vater</a:t>
            </a:r>
            <a:r>
              <a:rPr lang="en-GB" sz="2400" i="1" dirty="0">
                <a:solidFill>
                  <a:srgbClr val="E87D1E"/>
                </a:solidFill>
              </a:rPr>
              <a:t>, </a:t>
            </a:r>
            <a:r>
              <a:rPr lang="en-GB" sz="2400" i="1" dirty="0" err="1">
                <a:solidFill>
                  <a:srgbClr val="E87D1E"/>
                </a:solidFill>
              </a:rPr>
              <a:t>mein</a:t>
            </a:r>
            <a:r>
              <a:rPr lang="en-GB" sz="2400" i="1" dirty="0">
                <a:solidFill>
                  <a:srgbClr val="E87D1E"/>
                </a:solidFill>
              </a:rPr>
              <a:t> </a:t>
            </a:r>
            <a:r>
              <a:rPr lang="en-GB" sz="2400" i="1" dirty="0" err="1">
                <a:solidFill>
                  <a:srgbClr val="E87D1E"/>
                </a:solidFill>
              </a:rPr>
              <a:t>Vater</a:t>
            </a:r>
            <a:r>
              <a:rPr lang="en-GB" sz="2400" i="1" dirty="0">
                <a:solidFill>
                  <a:srgbClr val="E87D1E"/>
                </a:solidFill>
              </a:rPr>
              <a:t>, und </a:t>
            </a:r>
            <a:r>
              <a:rPr lang="en-GB" sz="2400" i="1" dirty="0" err="1">
                <a:solidFill>
                  <a:srgbClr val="E87D1E"/>
                </a:solidFill>
              </a:rPr>
              <a:t>hörest</a:t>
            </a:r>
            <a:r>
              <a:rPr lang="en-GB" sz="2400" i="1" dirty="0">
                <a:solidFill>
                  <a:srgbClr val="E87D1E"/>
                </a:solidFill>
              </a:rPr>
              <a:t> du </a:t>
            </a:r>
            <a:r>
              <a:rPr lang="en-GB" sz="2400" i="1" dirty="0" err="1">
                <a:solidFill>
                  <a:srgbClr val="E87D1E"/>
                </a:solidFill>
              </a:rPr>
              <a:t>nicht</a:t>
            </a:r>
            <a:r>
              <a:rPr lang="en-GB" sz="2400" i="1" dirty="0">
                <a:solidFill>
                  <a:srgbClr val="E87D1E"/>
                </a:solidFill>
              </a:rPr>
              <a:t>,</a:t>
            </a:r>
          </a:p>
          <a:p>
            <a:pPr marL="0" indent="0">
              <a:buFont typeface="Arial" panose="020B0604020202020204" pitchFamily="34" charset="0"/>
              <a:buNone/>
            </a:pPr>
            <a:r>
              <a:rPr lang="en-GB" sz="2400" i="1" dirty="0">
                <a:solidFill>
                  <a:srgbClr val="E87D1E"/>
                </a:solidFill>
              </a:rPr>
              <a:t>Was </a:t>
            </a:r>
            <a:r>
              <a:rPr lang="en-GB" sz="2400" i="1" dirty="0" err="1">
                <a:solidFill>
                  <a:srgbClr val="E87D1E"/>
                </a:solidFill>
              </a:rPr>
              <a:t>Erlenkönig</a:t>
            </a:r>
            <a:r>
              <a:rPr lang="en-GB" sz="2400" i="1" dirty="0">
                <a:solidFill>
                  <a:srgbClr val="E87D1E"/>
                </a:solidFill>
              </a:rPr>
              <a:t> </a:t>
            </a:r>
            <a:r>
              <a:rPr lang="en-GB" sz="2400" i="1" dirty="0" err="1">
                <a:solidFill>
                  <a:srgbClr val="E87D1E"/>
                </a:solidFill>
              </a:rPr>
              <a:t>mir</a:t>
            </a:r>
            <a:r>
              <a:rPr lang="en-GB" sz="2400" i="1" dirty="0">
                <a:solidFill>
                  <a:srgbClr val="E87D1E"/>
                </a:solidFill>
              </a:rPr>
              <a:t> </a:t>
            </a:r>
            <a:r>
              <a:rPr lang="en-GB" sz="2400" i="1" dirty="0" err="1">
                <a:solidFill>
                  <a:srgbClr val="E87D1E"/>
                </a:solidFill>
              </a:rPr>
              <a:t>leise</a:t>
            </a:r>
            <a:r>
              <a:rPr lang="en-GB" sz="2400" i="1" dirty="0">
                <a:solidFill>
                  <a:srgbClr val="E87D1E"/>
                </a:solidFill>
              </a:rPr>
              <a:t> </a:t>
            </a:r>
            <a:r>
              <a:rPr lang="en-GB" sz="2400" i="1" dirty="0" err="1">
                <a:solidFill>
                  <a:srgbClr val="E87D1E"/>
                </a:solidFill>
              </a:rPr>
              <a:t>verspricht</a:t>
            </a:r>
            <a:r>
              <a:rPr lang="en-GB" sz="2400" i="1" dirty="0">
                <a:solidFill>
                  <a:srgbClr val="E87D1E"/>
                </a:solidFill>
              </a:rPr>
              <a:t>?</a:t>
            </a:r>
          </a:p>
          <a:p>
            <a:pPr marL="0" indent="0">
              <a:buFont typeface="Arial" panose="020B0604020202020204" pitchFamily="34" charset="0"/>
              <a:buNone/>
            </a:pPr>
            <a:r>
              <a:rPr lang="en-GB" sz="2400" dirty="0">
                <a:solidFill>
                  <a:srgbClr val="115076"/>
                </a:solidFill>
              </a:rPr>
              <a:t>Sei </a:t>
            </a:r>
            <a:r>
              <a:rPr lang="en-GB" sz="2400" dirty="0" err="1">
                <a:solidFill>
                  <a:srgbClr val="115076"/>
                </a:solidFill>
              </a:rPr>
              <a:t>ruhig</a:t>
            </a:r>
            <a:r>
              <a:rPr lang="en-GB" sz="2400" dirty="0">
                <a:solidFill>
                  <a:srgbClr val="115076"/>
                </a:solidFill>
              </a:rPr>
              <a:t>, </a:t>
            </a:r>
            <a:r>
              <a:rPr lang="en-GB" sz="2400" dirty="0" err="1">
                <a:solidFill>
                  <a:srgbClr val="115076"/>
                </a:solidFill>
              </a:rPr>
              <a:t>bleibe</a:t>
            </a:r>
            <a:r>
              <a:rPr lang="en-GB" sz="2400" dirty="0">
                <a:solidFill>
                  <a:srgbClr val="115076"/>
                </a:solidFill>
              </a:rPr>
              <a:t> </a:t>
            </a:r>
            <a:r>
              <a:rPr lang="en-GB" sz="2400" dirty="0" err="1">
                <a:solidFill>
                  <a:srgbClr val="115076"/>
                </a:solidFill>
              </a:rPr>
              <a:t>ruhig</a:t>
            </a:r>
            <a:r>
              <a:rPr lang="en-GB" sz="2400" dirty="0">
                <a:solidFill>
                  <a:srgbClr val="115076"/>
                </a:solidFill>
              </a:rPr>
              <a:t>, </a:t>
            </a:r>
            <a:r>
              <a:rPr lang="en-GB" sz="2400" dirty="0" err="1">
                <a:solidFill>
                  <a:srgbClr val="115076"/>
                </a:solidFill>
              </a:rPr>
              <a:t>mein</a:t>
            </a:r>
            <a:r>
              <a:rPr lang="en-GB" sz="2400" dirty="0">
                <a:solidFill>
                  <a:srgbClr val="115076"/>
                </a:solidFill>
              </a:rPr>
              <a:t> Kind:</a:t>
            </a:r>
          </a:p>
          <a:p>
            <a:pPr marL="0" indent="0">
              <a:buFont typeface="Arial" panose="020B0604020202020204" pitchFamily="34" charset="0"/>
              <a:buNone/>
            </a:pPr>
            <a:r>
              <a:rPr lang="en-GB" sz="2400" dirty="0">
                <a:solidFill>
                  <a:srgbClr val="115076"/>
                </a:solidFill>
              </a:rPr>
              <a:t>In </a:t>
            </a:r>
            <a:r>
              <a:rPr lang="en-GB" sz="2400" dirty="0" err="1">
                <a:solidFill>
                  <a:srgbClr val="115076"/>
                </a:solidFill>
              </a:rPr>
              <a:t>dürren</a:t>
            </a:r>
            <a:r>
              <a:rPr lang="en-GB" sz="2400" dirty="0">
                <a:solidFill>
                  <a:srgbClr val="115076"/>
                </a:solidFill>
              </a:rPr>
              <a:t> </a:t>
            </a:r>
            <a:r>
              <a:rPr lang="en-GB" sz="2400" dirty="0" err="1">
                <a:solidFill>
                  <a:srgbClr val="115076"/>
                </a:solidFill>
              </a:rPr>
              <a:t>Blättern</a:t>
            </a:r>
            <a:r>
              <a:rPr lang="en-GB" sz="2400" dirty="0">
                <a:solidFill>
                  <a:srgbClr val="115076"/>
                </a:solidFill>
              </a:rPr>
              <a:t> </a:t>
            </a:r>
            <a:r>
              <a:rPr lang="en-GB" sz="2400" dirty="0" err="1">
                <a:solidFill>
                  <a:srgbClr val="115076"/>
                </a:solidFill>
              </a:rPr>
              <a:t>säuselt</a:t>
            </a:r>
            <a:r>
              <a:rPr lang="en-GB" sz="2400" dirty="0">
                <a:solidFill>
                  <a:srgbClr val="115076"/>
                </a:solidFill>
              </a:rPr>
              <a:t> der Wind.</a:t>
            </a:r>
          </a:p>
        </p:txBody>
      </p:sp>
      <p:sp>
        <p:nvSpPr>
          <p:cNvPr id="5" name="Content Placeholder 4">
            <a:extLst>
              <a:ext uri="{FF2B5EF4-FFF2-40B4-BE49-F238E27FC236}">
                <a16:creationId xmlns:a16="http://schemas.microsoft.com/office/drawing/2014/main" id="{4C3B4220-D8BA-D846-B04B-0597D67EA0B5}"/>
              </a:ext>
            </a:extLst>
          </p:cNvPr>
          <p:cNvSpPr>
            <a:spLocks noGrp="1"/>
          </p:cNvSpPr>
          <p:nvPr>
            <p:ph idx="1"/>
          </p:nvPr>
        </p:nvSpPr>
        <p:spPr>
          <a:xfrm>
            <a:off x="841008" y="1590708"/>
            <a:ext cx="7399403" cy="2009242"/>
          </a:xfrm>
        </p:spPr>
        <p:txBody>
          <a:bodyPr>
            <a:normAutofit/>
          </a:bodyPr>
          <a:lstStyle/>
          <a:p>
            <a:pPr marL="0" indent="0">
              <a:buNone/>
            </a:pPr>
            <a:r>
              <a:rPr lang="en-GB" sz="2400" dirty="0">
                <a:solidFill>
                  <a:srgbClr val="115076"/>
                </a:solidFill>
              </a:rPr>
              <a:t>Mein Sohn, was </a:t>
            </a:r>
            <a:r>
              <a:rPr lang="en-GB" sz="2400" dirty="0" err="1">
                <a:solidFill>
                  <a:srgbClr val="115076"/>
                </a:solidFill>
              </a:rPr>
              <a:t>birgst</a:t>
            </a:r>
            <a:r>
              <a:rPr lang="en-GB" sz="2400" dirty="0">
                <a:solidFill>
                  <a:srgbClr val="115076"/>
                </a:solidFill>
              </a:rPr>
              <a:t> du so bang </a:t>
            </a:r>
            <a:r>
              <a:rPr lang="en-GB" sz="2400" dirty="0" err="1">
                <a:solidFill>
                  <a:srgbClr val="115076"/>
                </a:solidFill>
              </a:rPr>
              <a:t>dein</a:t>
            </a:r>
            <a:r>
              <a:rPr lang="en-GB" sz="2400" dirty="0">
                <a:solidFill>
                  <a:srgbClr val="115076"/>
                </a:solidFill>
              </a:rPr>
              <a:t> </a:t>
            </a:r>
            <a:r>
              <a:rPr lang="en-GB" sz="2400" dirty="0" err="1">
                <a:solidFill>
                  <a:srgbClr val="115076"/>
                </a:solidFill>
              </a:rPr>
              <a:t>Gesicht</a:t>
            </a:r>
            <a:r>
              <a:rPr lang="en-GB" sz="2400" dirty="0">
                <a:solidFill>
                  <a:srgbClr val="115076"/>
                </a:solidFill>
              </a:rPr>
              <a:t> ?</a:t>
            </a:r>
          </a:p>
          <a:p>
            <a:pPr marL="0" indent="0">
              <a:buNone/>
            </a:pPr>
            <a:r>
              <a:rPr lang="en-GB" sz="2400" i="1" dirty="0" err="1">
                <a:solidFill>
                  <a:srgbClr val="E87D1E"/>
                </a:solidFill>
              </a:rPr>
              <a:t>Siehst</a:t>
            </a:r>
            <a:r>
              <a:rPr lang="en-GB" sz="2400" i="1" dirty="0">
                <a:solidFill>
                  <a:srgbClr val="E87D1E"/>
                </a:solidFill>
              </a:rPr>
              <a:t>, </a:t>
            </a:r>
            <a:r>
              <a:rPr lang="en-GB" sz="2400" i="1" dirty="0" err="1">
                <a:solidFill>
                  <a:srgbClr val="E87D1E"/>
                </a:solidFill>
              </a:rPr>
              <a:t>Vater</a:t>
            </a:r>
            <a:r>
              <a:rPr lang="en-GB" sz="2400" i="1" dirty="0">
                <a:solidFill>
                  <a:srgbClr val="E87D1E"/>
                </a:solidFill>
              </a:rPr>
              <a:t>, du den </a:t>
            </a:r>
            <a:r>
              <a:rPr lang="en-GB" sz="2400" i="1" dirty="0" err="1">
                <a:solidFill>
                  <a:srgbClr val="E87D1E"/>
                </a:solidFill>
              </a:rPr>
              <a:t>Erlkönig</a:t>
            </a:r>
            <a:r>
              <a:rPr lang="en-GB" sz="2400" i="1" dirty="0">
                <a:solidFill>
                  <a:srgbClr val="E87D1E"/>
                </a:solidFill>
              </a:rPr>
              <a:t> </a:t>
            </a:r>
            <a:r>
              <a:rPr lang="en-GB" sz="2400" i="1" dirty="0" err="1">
                <a:solidFill>
                  <a:srgbClr val="E87D1E"/>
                </a:solidFill>
              </a:rPr>
              <a:t>nicht</a:t>
            </a:r>
            <a:r>
              <a:rPr lang="en-GB" sz="2400" i="1" dirty="0">
                <a:solidFill>
                  <a:srgbClr val="E87D1E"/>
                </a:solidFill>
              </a:rPr>
              <a:t>?</a:t>
            </a:r>
          </a:p>
          <a:p>
            <a:pPr marL="0" indent="0">
              <a:buNone/>
            </a:pPr>
            <a:r>
              <a:rPr lang="en-GB" sz="2400" i="1" dirty="0">
                <a:solidFill>
                  <a:srgbClr val="E87D1E"/>
                </a:solidFill>
              </a:rPr>
              <a:t>Den </a:t>
            </a:r>
            <a:r>
              <a:rPr lang="en-GB" sz="2400" i="1" dirty="0" err="1">
                <a:solidFill>
                  <a:srgbClr val="E87D1E"/>
                </a:solidFill>
              </a:rPr>
              <a:t>Erlenkönig</a:t>
            </a:r>
            <a:r>
              <a:rPr lang="en-GB" sz="2400" i="1" dirty="0">
                <a:solidFill>
                  <a:srgbClr val="E87D1E"/>
                </a:solidFill>
              </a:rPr>
              <a:t> </a:t>
            </a:r>
            <a:r>
              <a:rPr lang="en-GB" sz="2400" i="1" dirty="0" err="1">
                <a:solidFill>
                  <a:srgbClr val="E87D1E"/>
                </a:solidFill>
              </a:rPr>
              <a:t>mit</a:t>
            </a:r>
            <a:r>
              <a:rPr lang="en-GB" sz="2400" i="1" dirty="0">
                <a:solidFill>
                  <a:srgbClr val="E87D1E"/>
                </a:solidFill>
              </a:rPr>
              <a:t> Kron und </a:t>
            </a:r>
            <a:r>
              <a:rPr lang="en-GB" sz="2400" i="1" dirty="0" err="1">
                <a:solidFill>
                  <a:srgbClr val="E87D1E"/>
                </a:solidFill>
              </a:rPr>
              <a:t>Schweif</a:t>
            </a:r>
            <a:r>
              <a:rPr lang="en-GB" sz="2400" i="1" dirty="0">
                <a:solidFill>
                  <a:srgbClr val="E87D1E"/>
                </a:solidFill>
              </a:rPr>
              <a:t>?</a:t>
            </a:r>
          </a:p>
          <a:p>
            <a:pPr marL="0" indent="0">
              <a:buNone/>
            </a:pPr>
            <a:r>
              <a:rPr lang="en-GB" sz="2400" dirty="0">
                <a:solidFill>
                  <a:srgbClr val="115076"/>
                </a:solidFill>
              </a:rPr>
              <a:t>Mein Sohn, es </a:t>
            </a:r>
            <a:r>
              <a:rPr lang="en-GB" sz="2400" dirty="0" err="1">
                <a:solidFill>
                  <a:srgbClr val="115076"/>
                </a:solidFill>
              </a:rPr>
              <a:t>ist</a:t>
            </a:r>
            <a:r>
              <a:rPr lang="en-GB" sz="2400" dirty="0">
                <a:solidFill>
                  <a:srgbClr val="115076"/>
                </a:solidFill>
              </a:rPr>
              <a:t> </a:t>
            </a:r>
            <a:r>
              <a:rPr lang="en-GB" sz="2400" dirty="0" err="1">
                <a:solidFill>
                  <a:srgbClr val="115076"/>
                </a:solidFill>
              </a:rPr>
              <a:t>ein</a:t>
            </a:r>
            <a:r>
              <a:rPr lang="en-GB" sz="2400" dirty="0">
                <a:solidFill>
                  <a:srgbClr val="115076"/>
                </a:solidFill>
              </a:rPr>
              <a:t> </a:t>
            </a:r>
            <a:r>
              <a:rPr lang="en-GB" sz="2400" dirty="0" err="1">
                <a:solidFill>
                  <a:srgbClr val="115076"/>
                </a:solidFill>
              </a:rPr>
              <a:t>Nebelstreif</a:t>
            </a:r>
            <a:r>
              <a:rPr lang="en-GB" sz="2400" dirty="0">
                <a:solidFill>
                  <a:srgbClr val="115076"/>
                </a:solidFill>
              </a:rPr>
              <a:t>.</a:t>
            </a:r>
          </a:p>
          <a:p>
            <a:pPr marL="0" indent="0">
              <a:buNone/>
            </a:pPr>
            <a:endParaRPr lang="en-GB" sz="2400" dirty="0">
              <a:solidFill>
                <a:srgbClr val="115076"/>
              </a:solidFill>
            </a:endParaRPr>
          </a:p>
        </p:txBody>
      </p:sp>
      <p:pic>
        <p:nvPicPr>
          <p:cNvPr id="28" name="Picture 27">
            <a:extLst>
              <a:ext uri="{FF2B5EF4-FFF2-40B4-BE49-F238E27FC236}">
                <a16:creationId xmlns:a16="http://schemas.microsoft.com/office/drawing/2014/main" id="{93984E95-B4F4-D641-AADC-5D24235E9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28961"/>
            <a:ext cx="4136570" cy="869950"/>
          </a:xfrm>
          <a:prstGeom prst="rect">
            <a:avLst/>
          </a:prstGeom>
        </p:spPr>
      </p:pic>
      <p:sp>
        <p:nvSpPr>
          <p:cNvPr id="29" name="Title 3">
            <a:extLst>
              <a:ext uri="{FF2B5EF4-FFF2-40B4-BE49-F238E27FC236}">
                <a16:creationId xmlns:a16="http://schemas.microsoft.com/office/drawing/2014/main" id="{76BF3A80-ECA4-DD4F-99D2-522B29E2B1CD}"/>
              </a:ext>
            </a:extLst>
          </p:cNvPr>
          <p:cNvSpPr txBox="1">
            <a:spLocks/>
          </p:cNvSpPr>
          <p:nvPr/>
        </p:nvSpPr>
        <p:spPr>
          <a:xfrm>
            <a:off x="0" y="208550"/>
            <a:ext cx="4317682"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Vater</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und Sohn</a:t>
            </a:r>
          </a:p>
        </p:txBody>
      </p:sp>
      <p:sp>
        <p:nvSpPr>
          <p:cNvPr id="3" name="TextBox 2">
            <a:extLst>
              <a:ext uri="{FF2B5EF4-FFF2-40B4-BE49-F238E27FC236}">
                <a16:creationId xmlns:a16="http://schemas.microsoft.com/office/drawing/2014/main" id="{C73098F2-16C3-D841-BD9E-0BBAAE7C34A9}"/>
              </a:ext>
            </a:extLst>
          </p:cNvPr>
          <p:cNvSpPr txBox="1"/>
          <p:nvPr/>
        </p:nvSpPr>
        <p:spPr>
          <a:xfrm>
            <a:off x="2216208" y="265666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7" name="Rounded Rectangle 11">
            <a:extLst>
              <a:ext uri="{FF2B5EF4-FFF2-40B4-BE49-F238E27FC236}">
                <a16:creationId xmlns:a16="http://schemas.microsoft.com/office/drawing/2014/main" id="{00A81D72-C515-0F4C-8C43-400BCD685342}"/>
              </a:ext>
            </a:extLst>
          </p:cNvPr>
          <p:cNvSpPr/>
          <p:nvPr/>
        </p:nvSpPr>
        <p:spPr>
          <a:xfrm>
            <a:off x="9460992" y="247046"/>
            <a:ext cx="2496335"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B7366033-3579-D84A-9E5D-E442680F487A}"/>
              </a:ext>
            </a:extLst>
          </p:cNvPr>
          <p:cNvSpPr txBox="1"/>
          <p:nvPr/>
        </p:nvSpPr>
        <p:spPr>
          <a:xfrm>
            <a:off x="6618875" y="1590708"/>
            <a:ext cx="1261884" cy="461665"/>
          </a:xfrm>
          <a:prstGeom prst="rect">
            <a:avLst/>
          </a:prstGeom>
          <a:solidFill>
            <a:schemeClr val="bg1"/>
          </a:solidFill>
        </p:spPr>
        <p:txBody>
          <a:bodyPr wrap="none" rtlCol="0">
            <a:spAutoFit/>
          </a:bodyPr>
          <a:lstStyle/>
          <a:p>
            <a:pPr algn="l"/>
            <a:r>
              <a:rPr lang="en-US" sz="2400" dirty="0">
                <a:solidFill>
                  <a:schemeClr val="accent5">
                    <a:lumMod val="50000"/>
                  </a:schemeClr>
                </a:solidFill>
              </a:rPr>
              <a:t>_______</a:t>
            </a:r>
          </a:p>
        </p:txBody>
      </p:sp>
      <p:sp>
        <p:nvSpPr>
          <p:cNvPr id="9" name="TextBox 8">
            <a:extLst>
              <a:ext uri="{FF2B5EF4-FFF2-40B4-BE49-F238E27FC236}">
                <a16:creationId xmlns:a16="http://schemas.microsoft.com/office/drawing/2014/main" id="{F301BAD6-CB7F-0D47-84E2-DA63A70575AB}"/>
              </a:ext>
            </a:extLst>
          </p:cNvPr>
          <p:cNvSpPr txBox="1"/>
          <p:nvPr/>
        </p:nvSpPr>
        <p:spPr>
          <a:xfrm>
            <a:off x="4808363" y="2965464"/>
            <a:ext cx="908304" cy="461665"/>
          </a:xfrm>
          <a:prstGeom prst="rect">
            <a:avLst/>
          </a:prstGeom>
          <a:solidFill>
            <a:schemeClr val="bg1"/>
          </a:solidFill>
        </p:spPr>
        <p:txBody>
          <a:bodyPr wrap="square" rtlCol="0">
            <a:spAutoFit/>
          </a:bodyPr>
          <a:lstStyle/>
          <a:p>
            <a:pPr algn="l"/>
            <a:r>
              <a:rPr lang="en-US" sz="2400" dirty="0">
                <a:solidFill>
                  <a:schemeClr val="accent5">
                    <a:lumMod val="50000"/>
                  </a:schemeClr>
                </a:solidFill>
              </a:rPr>
              <a:t>____</a:t>
            </a:r>
          </a:p>
        </p:txBody>
      </p:sp>
      <p:sp>
        <p:nvSpPr>
          <p:cNvPr id="10" name="TextBox 9">
            <a:extLst>
              <a:ext uri="{FF2B5EF4-FFF2-40B4-BE49-F238E27FC236}">
                <a16:creationId xmlns:a16="http://schemas.microsoft.com/office/drawing/2014/main" id="{9B0225DF-4AF0-024D-AD7B-A1DD9AF2662B}"/>
              </a:ext>
            </a:extLst>
          </p:cNvPr>
          <p:cNvSpPr txBox="1"/>
          <p:nvPr/>
        </p:nvSpPr>
        <p:spPr>
          <a:xfrm>
            <a:off x="4966859" y="5034109"/>
            <a:ext cx="954107" cy="461665"/>
          </a:xfrm>
          <a:prstGeom prst="rect">
            <a:avLst/>
          </a:prstGeom>
          <a:solidFill>
            <a:schemeClr val="bg1"/>
          </a:solidFill>
        </p:spPr>
        <p:txBody>
          <a:bodyPr wrap="none" rtlCol="0">
            <a:spAutoFit/>
          </a:bodyPr>
          <a:lstStyle/>
          <a:p>
            <a:pPr algn="l"/>
            <a:r>
              <a:rPr lang="en-US" sz="2400" dirty="0">
                <a:solidFill>
                  <a:schemeClr val="accent5">
                    <a:lumMod val="50000"/>
                  </a:schemeClr>
                </a:solidFill>
              </a:rPr>
              <a:t>_____</a:t>
            </a:r>
          </a:p>
        </p:txBody>
      </p:sp>
      <p:sp>
        <p:nvSpPr>
          <p:cNvPr id="11" name="TextBox 10">
            <a:extLst>
              <a:ext uri="{FF2B5EF4-FFF2-40B4-BE49-F238E27FC236}">
                <a16:creationId xmlns:a16="http://schemas.microsoft.com/office/drawing/2014/main" id="{69C2ABF0-1106-BC43-B28C-9C572E965F91}"/>
              </a:ext>
            </a:extLst>
          </p:cNvPr>
          <p:cNvSpPr txBox="1"/>
          <p:nvPr/>
        </p:nvSpPr>
        <p:spPr>
          <a:xfrm>
            <a:off x="5187862" y="5495774"/>
            <a:ext cx="954107" cy="461665"/>
          </a:xfrm>
          <a:prstGeom prst="rect">
            <a:avLst/>
          </a:prstGeom>
          <a:solidFill>
            <a:schemeClr val="bg1"/>
          </a:solidFill>
        </p:spPr>
        <p:txBody>
          <a:bodyPr wrap="none" rtlCol="0">
            <a:spAutoFit/>
          </a:bodyPr>
          <a:lstStyle/>
          <a:p>
            <a:pPr algn="l"/>
            <a:r>
              <a:rPr lang="en-US" sz="2400" dirty="0">
                <a:solidFill>
                  <a:schemeClr val="accent5">
                    <a:lumMod val="50000"/>
                  </a:schemeClr>
                </a:solidFill>
              </a:rPr>
              <a:t>_____</a:t>
            </a:r>
          </a:p>
        </p:txBody>
      </p:sp>
      <p:sp>
        <p:nvSpPr>
          <p:cNvPr id="12" name="TextBox 11">
            <a:extLst>
              <a:ext uri="{FF2B5EF4-FFF2-40B4-BE49-F238E27FC236}">
                <a16:creationId xmlns:a16="http://schemas.microsoft.com/office/drawing/2014/main" id="{3767033C-E6C4-D245-BCD5-B4D78ED1D1B7}"/>
              </a:ext>
            </a:extLst>
          </p:cNvPr>
          <p:cNvSpPr txBox="1"/>
          <p:nvPr/>
        </p:nvSpPr>
        <p:spPr>
          <a:xfrm>
            <a:off x="5262515" y="2047254"/>
            <a:ext cx="1261884" cy="461665"/>
          </a:xfrm>
          <a:prstGeom prst="rect">
            <a:avLst/>
          </a:prstGeom>
          <a:solidFill>
            <a:schemeClr val="bg1"/>
          </a:solidFill>
        </p:spPr>
        <p:txBody>
          <a:bodyPr wrap="none" rtlCol="0">
            <a:spAutoFit/>
          </a:bodyPr>
          <a:lstStyle/>
          <a:p>
            <a:pPr algn="l"/>
            <a:r>
              <a:rPr lang="en-US" sz="2400" dirty="0">
                <a:solidFill>
                  <a:srgbClr val="E88225"/>
                </a:solidFill>
              </a:rPr>
              <a:t>_______</a:t>
            </a:r>
          </a:p>
        </p:txBody>
      </p:sp>
      <p:sp>
        <p:nvSpPr>
          <p:cNvPr id="13" name="TextBox 12">
            <a:extLst>
              <a:ext uri="{FF2B5EF4-FFF2-40B4-BE49-F238E27FC236}">
                <a16:creationId xmlns:a16="http://schemas.microsoft.com/office/drawing/2014/main" id="{66EF04FB-66ED-0D48-A31E-A1B2DEFC2D8F}"/>
              </a:ext>
            </a:extLst>
          </p:cNvPr>
          <p:cNvSpPr txBox="1"/>
          <p:nvPr/>
        </p:nvSpPr>
        <p:spPr>
          <a:xfrm>
            <a:off x="5085725" y="2503799"/>
            <a:ext cx="1415772" cy="461665"/>
          </a:xfrm>
          <a:prstGeom prst="rect">
            <a:avLst/>
          </a:prstGeom>
          <a:solidFill>
            <a:schemeClr val="bg1"/>
          </a:solidFill>
        </p:spPr>
        <p:txBody>
          <a:bodyPr wrap="none" rtlCol="0">
            <a:spAutoFit/>
          </a:bodyPr>
          <a:lstStyle/>
          <a:p>
            <a:pPr algn="l"/>
            <a:r>
              <a:rPr lang="en-US" sz="2400" dirty="0">
                <a:solidFill>
                  <a:srgbClr val="E88225"/>
                </a:solidFill>
              </a:rPr>
              <a:t>________</a:t>
            </a:r>
          </a:p>
        </p:txBody>
      </p:sp>
      <p:sp>
        <p:nvSpPr>
          <p:cNvPr id="14" name="TextBox 13">
            <a:extLst>
              <a:ext uri="{FF2B5EF4-FFF2-40B4-BE49-F238E27FC236}">
                <a16:creationId xmlns:a16="http://schemas.microsoft.com/office/drawing/2014/main" id="{D7158271-A826-1A42-9AC9-27F56AB733E9}"/>
              </a:ext>
            </a:extLst>
          </p:cNvPr>
          <p:cNvSpPr txBox="1"/>
          <p:nvPr/>
        </p:nvSpPr>
        <p:spPr>
          <a:xfrm>
            <a:off x="6618875" y="4021661"/>
            <a:ext cx="954107" cy="461665"/>
          </a:xfrm>
          <a:prstGeom prst="rect">
            <a:avLst/>
          </a:prstGeom>
          <a:solidFill>
            <a:schemeClr val="bg1"/>
          </a:solidFill>
        </p:spPr>
        <p:txBody>
          <a:bodyPr wrap="none" rtlCol="0">
            <a:spAutoFit/>
          </a:bodyPr>
          <a:lstStyle/>
          <a:p>
            <a:pPr algn="l"/>
            <a:r>
              <a:rPr lang="en-US" sz="2400" dirty="0">
                <a:solidFill>
                  <a:srgbClr val="E88225"/>
                </a:solidFill>
              </a:rPr>
              <a:t>_____</a:t>
            </a:r>
          </a:p>
        </p:txBody>
      </p:sp>
      <p:sp>
        <p:nvSpPr>
          <p:cNvPr id="15" name="TextBox 14">
            <a:extLst>
              <a:ext uri="{FF2B5EF4-FFF2-40B4-BE49-F238E27FC236}">
                <a16:creationId xmlns:a16="http://schemas.microsoft.com/office/drawing/2014/main" id="{DD13B6D2-595A-9B45-ABA0-650694BABB3E}"/>
              </a:ext>
            </a:extLst>
          </p:cNvPr>
          <p:cNvSpPr txBox="1"/>
          <p:nvPr/>
        </p:nvSpPr>
        <p:spPr>
          <a:xfrm>
            <a:off x="4403031" y="4572444"/>
            <a:ext cx="1723549" cy="461665"/>
          </a:xfrm>
          <a:prstGeom prst="rect">
            <a:avLst/>
          </a:prstGeom>
          <a:solidFill>
            <a:schemeClr val="bg1"/>
          </a:solidFill>
        </p:spPr>
        <p:txBody>
          <a:bodyPr wrap="none" rtlCol="0">
            <a:spAutoFit/>
          </a:bodyPr>
          <a:lstStyle/>
          <a:p>
            <a:pPr algn="l"/>
            <a:r>
              <a:rPr lang="en-US" sz="2400" dirty="0">
                <a:solidFill>
                  <a:srgbClr val="E88225"/>
                </a:solidFill>
              </a:rPr>
              <a:t>__________</a:t>
            </a:r>
          </a:p>
        </p:txBody>
      </p:sp>
      <p:sp>
        <p:nvSpPr>
          <p:cNvPr id="2" name="TextBox 1">
            <a:extLst>
              <a:ext uri="{FF2B5EF4-FFF2-40B4-BE49-F238E27FC236}">
                <a16:creationId xmlns:a16="http://schemas.microsoft.com/office/drawing/2014/main" id="{25408450-B07C-7747-8F5F-B58032DB8B4E}"/>
              </a:ext>
            </a:extLst>
          </p:cNvPr>
          <p:cNvSpPr txBox="1"/>
          <p:nvPr/>
        </p:nvSpPr>
        <p:spPr>
          <a:xfrm>
            <a:off x="3894255" y="288204"/>
            <a:ext cx="4018938" cy="830997"/>
          </a:xfrm>
          <a:prstGeom prst="rect">
            <a:avLst/>
          </a:prstGeom>
          <a:noFill/>
        </p:spPr>
        <p:txBody>
          <a:bodyPr wrap="square" rtlCol="0">
            <a:spAutoFit/>
          </a:bodyPr>
          <a:lstStyle/>
          <a:p>
            <a:pPr algn="l"/>
            <a:r>
              <a:rPr lang="en-US" sz="2400" dirty="0" err="1">
                <a:solidFill>
                  <a:schemeClr val="accent5">
                    <a:lumMod val="50000"/>
                  </a:schemeClr>
                </a:solidFill>
              </a:rPr>
              <a:t>Hör</a:t>
            </a:r>
            <a:r>
              <a:rPr lang="en-US" sz="2400" dirty="0">
                <a:solidFill>
                  <a:schemeClr val="accent5">
                    <a:lumMod val="50000"/>
                  </a:schemeClr>
                </a:solidFill>
              </a:rPr>
              <a:t> die </a:t>
            </a:r>
            <a:r>
              <a:rPr lang="en-US" sz="2400" dirty="0" err="1">
                <a:solidFill>
                  <a:schemeClr val="accent5">
                    <a:lumMod val="50000"/>
                  </a:schemeClr>
                </a:solidFill>
              </a:rPr>
              <a:t>Sätze</a:t>
            </a:r>
            <a:r>
              <a:rPr lang="en-US" sz="2400" dirty="0">
                <a:solidFill>
                  <a:schemeClr val="accent5">
                    <a:lumMod val="50000"/>
                  </a:schemeClr>
                </a:solidFill>
              </a:rPr>
              <a:t> an und </a:t>
            </a:r>
            <a:r>
              <a:rPr lang="en-US" sz="2400" dirty="0" err="1">
                <a:solidFill>
                  <a:schemeClr val="accent5">
                    <a:lumMod val="50000"/>
                  </a:schemeClr>
                </a:solidFill>
              </a:rPr>
              <a:t>schreib</a:t>
            </a:r>
            <a:r>
              <a:rPr lang="en-US" sz="2400" dirty="0">
                <a:solidFill>
                  <a:schemeClr val="accent5">
                    <a:lumMod val="50000"/>
                  </a:schemeClr>
                </a:solidFill>
              </a:rPr>
              <a:t> die </a:t>
            </a:r>
            <a:r>
              <a:rPr lang="en-US" sz="2400" dirty="0" err="1">
                <a:solidFill>
                  <a:schemeClr val="accent5">
                    <a:lumMod val="50000"/>
                  </a:schemeClr>
                </a:solidFill>
              </a:rPr>
              <a:t>Wörter</a:t>
            </a:r>
            <a:r>
              <a:rPr lang="en-US" sz="2400" dirty="0">
                <a:solidFill>
                  <a:schemeClr val="accent5">
                    <a:lumMod val="50000"/>
                  </a:schemeClr>
                </a:solidFill>
              </a:rPr>
              <a:t> auf. </a:t>
            </a:r>
          </a:p>
        </p:txBody>
      </p:sp>
      <p:sp>
        <p:nvSpPr>
          <p:cNvPr id="19" name="Action Button: Custom 16">
            <a:hlinkClick r:id="" action="ppaction://noaction" highlightClick="1">
              <a:snd r:embed="rId4" name="V2_line1_T.wav"/>
            </a:hlinkClick>
            <a:extLst>
              <a:ext uri="{FF2B5EF4-FFF2-40B4-BE49-F238E27FC236}">
                <a16:creationId xmlns:a16="http://schemas.microsoft.com/office/drawing/2014/main" id="{3CAA3299-0FD2-0C4B-A2B0-A798845A2789}"/>
              </a:ext>
            </a:extLst>
          </p:cNvPr>
          <p:cNvSpPr/>
          <p:nvPr/>
        </p:nvSpPr>
        <p:spPr>
          <a:xfrm>
            <a:off x="323851" y="152373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0" name="Action Button: Custom 16">
            <a:hlinkClick r:id="" action="ppaction://noaction" highlightClick="1">
              <a:snd r:embed="rId5" name="V2_line2_T.wav"/>
            </a:hlinkClick>
            <a:extLst>
              <a:ext uri="{FF2B5EF4-FFF2-40B4-BE49-F238E27FC236}">
                <a16:creationId xmlns:a16="http://schemas.microsoft.com/office/drawing/2014/main" id="{A1679567-F4FF-D847-A11C-80AB7AA07E50}"/>
              </a:ext>
            </a:extLst>
          </p:cNvPr>
          <p:cNvSpPr/>
          <p:nvPr/>
        </p:nvSpPr>
        <p:spPr>
          <a:xfrm>
            <a:off x="323851" y="199636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1" name="Action Button: Custom 16">
            <a:hlinkClick r:id="" action="ppaction://noaction" highlightClick="1">
              <a:snd r:embed="rId6" name="V2_line3_T.wav"/>
            </a:hlinkClick>
            <a:extLst>
              <a:ext uri="{FF2B5EF4-FFF2-40B4-BE49-F238E27FC236}">
                <a16:creationId xmlns:a16="http://schemas.microsoft.com/office/drawing/2014/main" id="{7AA4CA98-753A-674B-8008-D782CAD2FBCB}"/>
              </a:ext>
            </a:extLst>
          </p:cNvPr>
          <p:cNvSpPr/>
          <p:nvPr/>
        </p:nvSpPr>
        <p:spPr>
          <a:xfrm>
            <a:off x="321773" y="250706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2" name="Action Button: Custom 21">
            <a:hlinkClick r:id="" action="ppaction://noaction" highlightClick="1">
              <a:snd r:embed="rId7" name="V2_line4_T.wav"/>
            </a:hlinkClick>
            <a:extLst>
              <a:ext uri="{FF2B5EF4-FFF2-40B4-BE49-F238E27FC236}">
                <a16:creationId xmlns:a16="http://schemas.microsoft.com/office/drawing/2014/main" id="{299E0509-84F8-7944-B701-7BCFB3B91E5F}"/>
              </a:ext>
            </a:extLst>
          </p:cNvPr>
          <p:cNvSpPr/>
          <p:nvPr/>
        </p:nvSpPr>
        <p:spPr>
          <a:xfrm>
            <a:off x="321773" y="298922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3" name="Action Button: Custom 16">
            <a:hlinkClick r:id="" action="ppaction://noaction" highlightClick="1">
              <a:snd r:embed="rId8" name="Verse4_Line1_T.wav"/>
            </a:hlinkClick>
            <a:extLst>
              <a:ext uri="{FF2B5EF4-FFF2-40B4-BE49-F238E27FC236}">
                <a16:creationId xmlns:a16="http://schemas.microsoft.com/office/drawing/2014/main" id="{0FB921A6-809B-F84B-AC15-744648053205}"/>
              </a:ext>
            </a:extLst>
          </p:cNvPr>
          <p:cNvSpPr/>
          <p:nvPr/>
        </p:nvSpPr>
        <p:spPr>
          <a:xfrm>
            <a:off x="321773" y="403213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4" name="Action Button: Custom 16">
            <a:hlinkClick r:id="" action="ppaction://noaction" highlightClick="1">
              <a:snd r:embed="rId9" name="Verse4_line2_T.wav"/>
            </a:hlinkClick>
            <a:extLst>
              <a:ext uri="{FF2B5EF4-FFF2-40B4-BE49-F238E27FC236}">
                <a16:creationId xmlns:a16="http://schemas.microsoft.com/office/drawing/2014/main" id="{4EFA291B-44CA-F54D-8BC9-89B8F97F6E81}"/>
              </a:ext>
            </a:extLst>
          </p:cNvPr>
          <p:cNvSpPr/>
          <p:nvPr/>
        </p:nvSpPr>
        <p:spPr>
          <a:xfrm>
            <a:off x="326567" y="451806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      </a:t>
            </a:r>
          </a:p>
        </p:txBody>
      </p:sp>
      <p:sp>
        <p:nvSpPr>
          <p:cNvPr id="25" name="Action Button: Custom 16">
            <a:hlinkClick r:id="" action="ppaction://noaction" highlightClick="1">
              <a:snd r:embed="rId10" name="Verse4_line3_T_new.wav"/>
            </a:hlinkClick>
            <a:extLst>
              <a:ext uri="{FF2B5EF4-FFF2-40B4-BE49-F238E27FC236}">
                <a16:creationId xmlns:a16="http://schemas.microsoft.com/office/drawing/2014/main" id="{9B5F53EF-291C-0D45-82EB-C48BCBB4C733}"/>
              </a:ext>
            </a:extLst>
          </p:cNvPr>
          <p:cNvSpPr/>
          <p:nvPr/>
        </p:nvSpPr>
        <p:spPr>
          <a:xfrm>
            <a:off x="331967" y="502442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6" name="Action Button: Custom 16">
            <a:hlinkClick r:id="" action="ppaction://noaction" highlightClick="1">
              <a:snd r:embed="rId11" name="8.3.2.4 Erlkoenig Thomas sent 16.wav"/>
            </a:hlinkClick>
            <a:extLst>
              <a:ext uri="{FF2B5EF4-FFF2-40B4-BE49-F238E27FC236}">
                <a16:creationId xmlns:a16="http://schemas.microsoft.com/office/drawing/2014/main" id="{20B7EC44-ED88-FC49-99AF-A50952D8E4B6}"/>
              </a:ext>
            </a:extLst>
          </p:cNvPr>
          <p:cNvSpPr/>
          <p:nvPr/>
        </p:nvSpPr>
        <p:spPr>
          <a:xfrm>
            <a:off x="321773" y="551156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27" name="Picture 26">
            <a:extLst>
              <a:ext uri="{FF2B5EF4-FFF2-40B4-BE49-F238E27FC236}">
                <a16:creationId xmlns:a16="http://schemas.microsoft.com/office/drawing/2014/main" id="{67A4CDBD-FBAE-4B3B-842F-C64D15504A33}"/>
              </a:ext>
            </a:extLst>
          </p:cNvPr>
          <p:cNvPicPr>
            <a:picLocks noChangeAspect="1"/>
          </p:cNvPicPr>
          <p:nvPr/>
        </p:nvPicPr>
        <p:blipFill rotWithShape="1">
          <a:blip r:embed="rId12">
            <a:extLst>
              <a:ext uri="{28A0092B-C50C-407E-A947-70E740481C1C}">
                <a14:useLocalDpi xmlns:a14="http://schemas.microsoft.com/office/drawing/2010/main" val="0"/>
              </a:ext>
            </a:extLst>
          </a:blip>
          <a:srcRect l="2711" t="27442" r="53870"/>
          <a:stretch/>
        </p:blipFill>
        <p:spPr>
          <a:xfrm>
            <a:off x="7832309" y="794761"/>
            <a:ext cx="4297680" cy="5422255"/>
          </a:xfrm>
          <a:prstGeom prst="rect">
            <a:avLst/>
          </a:prstGeom>
        </p:spPr>
      </p:pic>
      <p:sp>
        <p:nvSpPr>
          <p:cNvPr id="6" name="TextBox 5">
            <a:extLst>
              <a:ext uri="{FF2B5EF4-FFF2-40B4-BE49-F238E27FC236}">
                <a16:creationId xmlns:a16="http://schemas.microsoft.com/office/drawing/2014/main" id="{68C84712-2CE9-4DCE-B406-D2A516858D14}"/>
              </a:ext>
            </a:extLst>
          </p:cNvPr>
          <p:cNvSpPr txBox="1"/>
          <p:nvPr/>
        </p:nvSpPr>
        <p:spPr>
          <a:xfrm>
            <a:off x="222336" y="1083427"/>
            <a:ext cx="1920020" cy="461665"/>
          </a:xfrm>
          <a:prstGeom prst="rect">
            <a:avLst/>
          </a:prstGeom>
          <a:noFill/>
        </p:spPr>
        <p:txBody>
          <a:bodyPr wrap="square" rtlCol="0">
            <a:spAutoFit/>
          </a:bodyPr>
          <a:lstStyle/>
          <a:p>
            <a:pPr algn="l"/>
            <a:r>
              <a:rPr lang="en-GB" sz="2400" b="1" dirty="0">
                <a:solidFill>
                  <a:schemeClr val="accent5">
                    <a:lumMod val="50000"/>
                  </a:schemeClr>
                </a:solidFill>
              </a:rPr>
              <a:t>Strophe 2</a:t>
            </a:r>
          </a:p>
        </p:txBody>
      </p:sp>
      <p:sp>
        <p:nvSpPr>
          <p:cNvPr id="31" name="TextBox 30">
            <a:extLst>
              <a:ext uri="{FF2B5EF4-FFF2-40B4-BE49-F238E27FC236}">
                <a16:creationId xmlns:a16="http://schemas.microsoft.com/office/drawing/2014/main" id="{92AC221E-186E-4D79-A7B0-8148F4EF2076}"/>
              </a:ext>
            </a:extLst>
          </p:cNvPr>
          <p:cNvSpPr txBox="1"/>
          <p:nvPr/>
        </p:nvSpPr>
        <p:spPr>
          <a:xfrm>
            <a:off x="291275" y="3602110"/>
            <a:ext cx="1920020" cy="461665"/>
          </a:xfrm>
          <a:prstGeom prst="rect">
            <a:avLst/>
          </a:prstGeom>
          <a:noFill/>
        </p:spPr>
        <p:txBody>
          <a:bodyPr wrap="square" rtlCol="0">
            <a:spAutoFit/>
          </a:bodyPr>
          <a:lstStyle/>
          <a:p>
            <a:pPr algn="l"/>
            <a:r>
              <a:rPr lang="en-GB" sz="2400" b="1" dirty="0">
                <a:solidFill>
                  <a:schemeClr val="accent5">
                    <a:lumMod val="50000"/>
                  </a:schemeClr>
                </a:solidFill>
              </a:rPr>
              <a:t>Strophe 4</a:t>
            </a:r>
          </a:p>
        </p:txBody>
      </p:sp>
    </p:spTree>
    <p:extLst>
      <p:ext uri="{BB962C8B-B14F-4D97-AF65-F5344CB8AC3E}">
        <p14:creationId xmlns:p14="http://schemas.microsoft.com/office/powerpoint/2010/main" val="78697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2" grpId="0" animBg="1"/>
      <p:bldP spid="13"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139429B-8490-4AAC-9C0A-8C9D270547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1285" y="0"/>
            <a:ext cx="8450716" cy="6380291"/>
          </a:xfrm>
          <a:prstGeom prst="rect">
            <a:avLst/>
          </a:prstGeom>
        </p:spPr>
      </p:pic>
      <p:pic>
        <p:nvPicPr>
          <p:cNvPr id="28" name="Picture 27">
            <a:extLst>
              <a:ext uri="{FF2B5EF4-FFF2-40B4-BE49-F238E27FC236}">
                <a16:creationId xmlns:a16="http://schemas.microsoft.com/office/drawing/2014/main" id="{93984E95-B4F4-D641-AADC-5D24235E99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47046"/>
            <a:ext cx="3164305" cy="869950"/>
          </a:xfrm>
          <a:prstGeom prst="rect">
            <a:avLst/>
          </a:prstGeom>
        </p:spPr>
      </p:pic>
      <p:sp>
        <p:nvSpPr>
          <p:cNvPr id="29" name="Title 3">
            <a:extLst>
              <a:ext uri="{FF2B5EF4-FFF2-40B4-BE49-F238E27FC236}">
                <a16:creationId xmlns:a16="http://schemas.microsoft.com/office/drawing/2014/main" id="{76BF3A80-ECA4-DD4F-99D2-522B29E2B1CD}"/>
              </a:ext>
            </a:extLst>
          </p:cNvPr>
          <p:cNvSpPr txBox="1">
            <a:spLocks/>
          </p:cNvSpPr>
          <p:nvPr/>
        </p:nvSpPr>
        <p:spPr>
          <a:xfrm>
            <a:off x="0" y="219452"/>
            <a:ext cx="4317682"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600" b="1" dirty="0">
                <a:solidFill>
                  <a:prstClr val="white"/>
                </a:solidFill>
              </a:rPr>
              <a:t>Auf </a:t>
            </a:r>
            <a:r>
              <a:rPr lang="en-GB" sz="3600" b="1" dirty="0" err="1">
                <a:solidFill>
                  <a:prstClr val="white"/>
                </a:solidFill>
              </a:rPr>
              <a:t>Englisch</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 name="TextBox 2">
            <a:extLst>
              <a:ext uri="{FF2B5EF4-FFF2-40B4-BE49-F238E27FC236}">
                <a16:creationId xmlns:a16="http://schemas.microsoft.com/office/drawing/2014/main" id="{C73098F2-16C3-D841-BD9E-0BBAAE7C34A9}"/>
              </a:ext>
            </a:extLst>
          </p:cNvPr>
          <p:cNvSpPr txBox="1"/>
          <p:nvPr/>
        </p:nvSpPr>
        <p:spPr>
          <a:xfrm>
            <a:off x="2693077" y="326669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7" name="Rounded Rectangle 11">
            <a:extLst>
              <a:ext uri="{FF2B5EF4-FFF2-40B4-BE49-F238E27FC236}">
                <a16:creationId xmlns:a16="http://schemas.microsoft.com/office/drawing/2014/main" id="{00A81D72-C515-0F4C-8C43-400BCD685342}"/>
              </a:ext>
            </a:extLst>
          </p:cNvPr>
          <p:cNvSpPr/>
          <p:nvPr/>
        </p:nvSpPr>
        <p:spPr>
          <a:xfrm>
            <a:off x="11060482" y="172457"/>
            <a:ext cx="92189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Speech Bubble: Rectangle with Corners Rounded 17">
            <a:extLst>
              <a:ext uri="{FF2B5EF4-FFF2-40B4-BE49-F238E27FC236}">
                <a16:creationId xmlns:a16="http://schemas.microsoft.com/office/drawing/2014/main" id="{37EA826B-D132-42AE-ACB5-3A68729D5BBB}"/>
              </a:ext>
            </a:extLst>
          </p:cNvPr>
          <p:cNvSpPr/>
          <p:nvPr/>
        </p:nvSpPr>
        <p:spPr>
          <a:xfrm>
            <a:off x="330011" y="4473495"/>
            <a:ext cx="2547797" cy="1673043"/>
          </a:xfrm>
          <a:prstGeom prst="wedgeRoundRectCallout">
            <a:avLst>
              <a:gd name="adj1" fmla="val 47039"/>
              <a:gd name="adj2" fmla="val 30433"/>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000" dirty="0">
                <a:solidFill>
                  <a:prstClr val="white"/>
                </a:solidFill>
                <a:latin typeface="Century Gothic" panose="020F0302020204030204"/>
              </a:rPr>
              <a:t>bergen – to hide</a:t>
            </a:r>
            <a:br>
              <a:rPr lang="de-DE" sz="2000" dirty="0">
                <a:solidFill>
                  <a:prstClr val="white"/>
                </a:solidFill>
                <a:latin typeface="Century Gothic" panose="020F0302020204030204"/>
              </a:rPr>
            </a:br>
            <a:r>
              <a:rPr lang="de-DE" sz="2000" dirty="0">
                <a:solidFill>
                  <a:prstClr val="white"/>
                </a:solidFill>
                <a:latin typeface="Century Gothic" panose="020F0302020204030204"/>
              </a:rPr>
              <a:t>bang </a:t>
            </a:r>
            <a:r>
              <a:rPr lang="de-DE" sz="2000" dirty="0">
                <a:solidFill>
                  <a:prstClr val="white"/>
                </a:solidFill>
              </a:rPr>
              <a:t>– anxiously</a:t>
            </a:r>
            <a:br>
              <a:rPr lang="de-DE" sz="2000" dirty="0">
                <a:solidFill>
                  <a:prstClr val="white"/>
                </a:solidFill>
              </a:rPr>
            </a:br>
            <a:r>
              <a:rPr lang="de-DE" sz="2000" dirty="0">
                <a:solidFill>
                  <a:prstClr val="white"/>
                </a:solidFill>
              </a:rPr>
              <a:t>der Schweif – tail</a:t>
            </a:r>
          </a:p>
          <a:p>
            <a:pPr algn="ctr">
              <a:defRPr/>
            </a:pPr>
            <a:r>
              <a:rPr lang="de-DE" sz="2000" dirty="0">
                <a:solidFill>
                  <a:prstClr val="white"/>
                </a:solidFill>
              </a:rPr>
              <a:t>der Nebelstreif – </a:t>
            </a:r>
            <a:br>
              <a:rPr lang="de-DE" sz="2000" dirty="0">
                <a:solidFill>
                  <a:prstClr val="white"/>
                </a:solidFill>
              </a:rPr>
            </a:br>
            <a:r>
              <a:rPr lang="de-DE" sz="2000" dirty="0">
                <a:solidFill>
                  <a:prstClr val="white"/>
                </a:solidFill>
              </a:rPr>
              <a:t>wisp of fog </a:t>
            </a:r>
            <a:endParaRPr lang="de-DE" sz="2000" b="1" dirty="0">
              <a:solidFill>
                <a:prstClr val="white"/>
              </a:solidFill>
            </a:endParaRPr>
          </a:p>
        </p:txBody>
      </p:sp>
      <p:sp>
        <p:nvSpPr>
          <p:cNvPr id="2" name="Speech Bubble: Rectangle with Corners Rounded 1">
            <a:extLst>
              <a:ext uri="{FF2B5EF4-FFF2-40B4-BE49-F238E27FC236}">
                <a16:creationId xmlns:a16="http://schemas.microsoft.com/office/drawing/2014/main" id="{CD13F09C-2416-41DA-A6CD-9E07E41927A6}"/>
              </a:ext>
            </a:extLst>
          </p:cNvPr>
          <p:cNvSpPr/>
          <p:nvPr/>
        </p:nvSpPr>
        <p:spPr>
          <a:xfrm>
            <a:off x="1553227" y="1465545"/>
            <a:ext cx="3482236" cy="850861"/>
          </a:xfrm>
          <a:prstGeom prst="wedgeRoundRectCallout">
            <a:avLst>
              <a:gd name="adj1" fmla="val 74850"/>
              <a:gd name="adj2" fmla="val 34529"/>
              <a:gd name="adj3" fmla="val 16667"/>
            </a:avLst>
          </a:prstGeom>
          <a:solidFill>
            <a:srgbClr val="E6EA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Mein Sohn, was </a:t>
            </a:r>
            <a:r>
              <a:rPr lang="en-GB" sz="2000" dirty="0" err="1">
                <a:solidFill>
                  <a:schemeClr val="accent5">
                    <a:lumMod val="50000"/>
                  </a:schemeClr>
                </a:solidFill>
              </a:rPr>
              <a:t>birgst</a:t>
            </a:r>
            <a:r>
              <a:rPr lang="en-GB" sz="2000" dirty="0">
                <a:solidFill>
                  <a:schemeClr val="accent5">
                    <a:lumMod val="50000"/>
                  </a:schemeClr>
                </a:solidFill>
              </a:rPr>
              <a:t> du so bang </a:t>
            </a:r>
            <a:r>
              <a:rPr lang="en-GB" sz="2000" dirty="0" err="1">
                <a:solidFill>
                  <a:schemeClr val="accent5">
                    <a:lumMod val="50000"/>
                  </a:schemeClr>
                </a:solidFill>
              </a:rPr>
              <a:t>dein</a:t>
            </a:r>
            <a:r>
              <a:rPr lang="en-GB" sz="2000" dirty="0">
                <a:solidFill>
                  <a:schemeClr val="accent5">
                    <a:lumMod val="50000"/>
                  </a:schemeClr>
                </a:solidFill>
              </a:rPr>
              <a:t> </a:t>
            </a:r>
            <a:r>
              <a:rPr lang="en-GB" sz="2000" dirty="0" err="1">
                <a:solidFill>
                  <a:schemeClr val="accent5">
                    <a:lumMod val="50000"/>
                  </a:schemeClr>
                </a:solidFill>
              </a:rPr>
              <a:t>Gesicht</a:t>
            </a:r>
            <a:r>
              <a:rPr lang="en-GB" sz="2000" dirty="0">
                <a:solidFill>
                  <a:schemeClr val="accent5">
                    <a:lumMod val="50000"/>
                  </a:schemeClr>
                </a:solidFill>
              </a:rPr>
              <a:t> ?</a:t>
            </a:r>
          </a:p>
        </p:txBody>
      </p:sp>
      <p:sp>
        <p:nvSpPr>
          <p:cNvPr id="15" name="Speech Bubble: Rectangle with Corners Rounded 14">
            <a:extLst>
              <a:ext uri="{FF2B5EF4-FFF2-40B4-BE49-F238E27FC236}">
                <a16:creationId xmlns:a16="http://schemas.microsoft.com/office/drawing/2014/main" id="{6D4E182C-EAFB-4C86-A784-59F668FD2976}"/>
              </a:ext>
            </a:extLst>
          </p:cNvPr>
          <p:cNvSpPr/>
          <p:nvPr/>
        </p:nvSpPr>
        <p:spPr>
          <a:xfrm>
            <a:off x="4317682" y="174431"/>
            <a:ext cx="2629940" cy="710124"/>
          </a:xfrm>
          <a:prstGeom prst="wedgeRoundRectCallout">
            <a:avLst>
              <a:gd name="adj1" fmla="val 45381"/>
              <a:gd name="adj2" fmla="val 258747"/>
              <a:gd name="adj3" fmla="val 16667"/>
            </a:avLst>
          </a:prstGeom>
          <a:solidFill>
            <a:srgbClr val="E6EA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Siehst</a:t>
            </a:r>
            <a:r>
              <a:rPr lang="en-GB" sz="2000" dirty="0">
                <a:solidFill>
                  <a:schemeClr val="accent5">
                    <a:lumMod val="50000"/>
                  </a:schemeClr>
                </a:solidFill>
              </a:rPr>
              <a:t>, </a:t>
            </a:r>
            <a:r>
              <a:rPr lang="en-GB" sz="2000" dirty="0" err="1">
                <a:solidFill>
                  <a:schemeClr val="accent5">
                    <a:lumMod val="50000"/>
                  </a:schemeClr>
                </a:solidFill>
              </a:rPr>
              <a:t>Vater</a:t>
            </a:r>
            <a:r>
              <a:rPr lang="en-GB" sz="2000" dirty="0">
                <a:solidFill>
                  <a:schemeClr val="accent5">
                    <a:lumMod val="50000"/>
                  </a:schemeClr>
                </a:solidFill>
              </a:rPr>
              <a:t>, du den </a:t>
            </a:r>
            <a:r>
              <a:rPr lang="en-GB" sz="2000" dirty="0" err="1">
                <a:solidFill>
                  <a:schemeClr val="accent5">
                    <a:lumMod val="50000"/>
                  </a:schemeClr>
                </a:solidFill>
              </a:rPr>
              <a:t>Erlkönig</a:t>
            </a:r>
            <a:r>
              <a:rPr lang="en-GB" sz="2000" dirty="0">
                <a:solidFill>
                  <a:schemeClr val="accent5">
                    <a:lumMod val="50000"/>
                  </a:schemeClr>
                </a:solidFill>
              </a:rPr>
              <a:t> </a:t>
            </a:r>
            <a:r>
              <a:rPr lang="en-GB" sz="2000" dirty="0" err="1">
                <a:solidFill>
                  <a:schemeClr val="accent5">
                    <a:lumMod val="50000"/>
                  </a:schemeClr>
                </a:solidFill>
              </a:rPr>
              <a:t>nicht</a:t>
            </a:r>
            <a:r>
              <a:rPr lang="en-GB" sz="2000" dirty="0">
                <a:solidFill>
                  <a:schemeClr val="accent5">
                    <a:lumMod val="50000"/>
                  </a:schemeClr>
                </a:solidFill>
              </a:rPr>
              <a:t>?</a:t>
            </a:r>
          </a:p>
        </p:txBody>
      </p:sp>
      <p:sp>
        <p:nvSpPr>
          <p:cNvPr id="16" name="Speech Bubble: Rectangle with Corners Rounded 15">
            <a:extLst>
              <a:ext uri="{FF2B5EF4-FFF2-40B4-BE49-F238E27FC236}">
                <a16:creationId xmlns:a16="http://schemas.microsoft.com/office/drawing/2014/main" id="{052C8E54-C486-41AE-B1B2-DCC4AFA33ED4}"/>
              </a:ext>
            </a:extLst>
          </p:cNvPr>
          <p:cNvSpPr/>
          <p:nvPr/>
        </p:nvSpPr>
        <p:spPr>
          <a:xfrm>
            <a:off x="7136097" y="167855"/>
            <a:ext cx="2629940" cy="710124"/>
          </a:xfrm>
          <a:prstGeom prst="wedgeRoundRectCallout">
            <a:avLst>
              <a:gd name="adj1" fmla="val -59402"/>
              <a:gd name="adj2" fmla="val 274622"/>
              <a:gd name="adj3" fmla="val 16667"/>
            </a:avLst>
          </a:prstGeom>
          <a:solidFill>
            <a:srgbClr val="E6EA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accent5">
                    <a:lumMod val="50000"/>
                  </a:schemeClr>
                </a:solidFill>
              </a:rPr>
              <a:t>Den </a:t>
            </a:r>
            <a:r>
              <a:rPr lang="en-GB" sz="2000" dirty="0" err="1">
                <a:solidFill>
                  <a:schemeClr val="accent5">
                    <a:lumMod val="50000"/>
                  </a:schemeClr>
                </a:solidFill>
              </a:rPr>
              <a:t>Erlenkönig</a:t>
            </a:r>
            <a:r>
              <a:rPr lang="en-GB" sz="2000" dirty="0">
                <a:solidFill>
                  <a:schemeClr val="accent5">
                    <a:lumMod val="50000"/>
                  </a:schemeClr>
                </a:solidFill>
              </a:rPr>
              <a:t> </a:t>
            </a:r>
            <a:r>
              <a:rPr lang="en-GB" sz="2000" dirty="0" err="1">
                <a:solidFill>
                  <a:schemeClr val="accent5">
                    <a:lumMod val="50000"/>
                  </a:schemeClr>
                </a:solidFill>
              </a:rPr>
              <a:t>mit</a:t>
            </a:r>
            <a:r>
              <a:rPr lang="en-GB" sz="2000" dirty="0">
                <a:solidFill>
                  <a:schemeClr val="accent5">
                    <a:lumMod val="50000"/>
                  </a:schemeClr>
                </a:solidFill>
              </a:rPr>
              <a:t> </a:t>
            </a:r>
            <a:r>
              <a:rPr lang="en-GB" sz="2000" dirty="0" err="1">
                <a:solidFill>
                  <a:schemeClr val="accent5">
                    <a:lumMod val="50000"/>
                  </a:schemeClr>
                </a:solidFill>
              </a:rPr>
              <a:t>Kron</a:t>
            </a:r>
            <a:r>
              <a:rPr lang="en-GB" sz="2000" dirty="0">
                <a:solidFill>
                  <a:schemeClr val="accent5">
                    <a:lumMod val="50000"/>
                  </a:schemeClr>
                </a:solidFill>
              </a:rPr>
              <a:t> und </a:t>
            </a:r>
            <a:r>
              <a:rPr lang="en-GB" sz="2000" dirty="0" err="1">
                <a:solidFill>
                  <a:schemeClr val="accent5">
                    <a:lumMod val="50000"/>
                  </a:schemeClr>
                </a:solidFill>
              </a:rPr>
              <a:t>Schweif</a:t>
            </a:r>
            <a:r>
              <a:rPr lang="en-GB" sz="2000" dirty="0">
                <a:solidFill>
                  <a:schemeClr val="accent5">
                    <a:lumMod val="50000"/>
                  </a:schemeClr>
                </a:solidFill>
              </a:rPr>
              <a:t>?</a:t>
            </a:r>
          </a:p>
        </p:txBody>
      </p:sp>
      <p:sp>
        <p:nvSpPr>
          <p:cNvPr id="17" name="Speech Bubble: Rectangle with Corners Rounded 16">
            <a:extLst>
              <a:ext uri="{FF2B5EF4-FFF2-40B4-BE49-F238E27FC236}">
                <a16:creationId xmlns:a16="http://schemas.microsoft.com/office/drawing/2014/main" id="{B3367AF3-E09A-444A-A5FB-6F5D4861AFE0}"/>
              </a:ext>
            </a:extLst>
          </p:cNvPr>
          <p:cNvSpPr/>
          <p:nvPr/>
        </p:nvSpPr>
        <p:spPr>
          <a:xfrm>
            <a:off x="1553227" y="2429219"/>
            <a:ext cx="3482236" cy="850861"/>
          </a:xfrm>
          <a:prstGeom prst="wedgeRoundRectCallout">
            <a:avLst>
              <a:gd name="adj1" fmla="val 76289"/>
              <a:gd name="adj2" fmla="val -67050"/>
              <a:gd name="adj3" fmla="val 16667"/>
            </a:avLst>
          </a:prstGeom>
          <a:solidFill>
            <a:srgbClr val="E6EA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Mein Sohn, es </a:t>
            </a:r>
            <a:r>
              <a:rPr lang="en-GB" sz="2000" dirty="0" err="1">
                <a:solidFill>
                  <a:schemeClr val="accent5">
                    <a:lumMod val="50000"/>
                  </a:schemeClr>
                </a:solidFill>
              </a:rPr>
              <a:t>ist</a:t>
            </a:r>
            <a:r>
              <a:rPr lang="en-GB" sz="2000" dirty="0">
                <a:solidFill>
                  <a:schemeClr val="accent5">
                    <a:lumMod val="50000"/>
                  </a:schemeClr>
                </a:solidFill>
              </a:rPr>
              <a:t> </a:t>
            </a:r>
            <a:r>
              <a:rPr lang="en-GB" sz="2000" dirty="0" err="1">
                <a:solidFill>
                  <a:schemeClr val="accent5">
                    <a:lumMod val="50000"/>
                  </a:schemeClr>
                </a:solidFill>
              </a:rPr>
              <a:t>ein</a:t>
            </a:r>
            <a:r>
              <a:rPr lang="en-GB" sz="2000" dirty="0">
                <a:solidFill>
                  <a:schemeClr val="accent5">
                    <a:lumMod val="50000"/>
                  </a:schemeClr>
                </a:solidFill>
              </a:rPr>
              <a:t> </a:t>
            </a:r>
            <a:r>
              <a:rPr lang="en-GB" sz="2000" dirty="0" err="1">
                <a:solidFill>
                  <a:schemeClr val="accent5">
                    <a:lumMod val="50000"/>
                  </a:schemeClr>
                </a:solidFill>
              </a:rPr>
              <a:t>Nebelstreif</a:t>
            </a:r>
            <a:r>
              <a:rPr lang="en-GB" sz="2000" dirty="0">
                <a:solidFill>
                  <a:schemeClr val="accent5">
                    <a:lumMod val="50000"/>
                  </a:schemeClr>
                </a:solidFill>
              </a:rPr>
              <a:t>.</a:t>
            </a:r>
          </a:p>
        </p:txBody>
      </p:sp>
      <p:sp>
        <p:nvSpPr>
          <p:cNvPr id="9" name="Oval 8">
            <a:extLst>
              <a:ext uri="{FF2B5EF4-FFF2-40B4-BE49-F238E27FC236}">
                <a16:creationId xmlns:a16="http://schemas.microsoft.com/office/drawing/2014/main" id="{446B058C-16D8-4443-8AA5-419B8CDD8DAE}"/>
              </a:ext>
            </a:extLst>
          </p:cNvPr>
          <p:cNvSpPr/>
          <p:nvPr/>
        </p:nvSpPr>
        <p:spPr>
          <a:xfrm>
            <a:off x="7966643" y="1315233"/>
            <a:ext cx="1440404" cy="526093"/>
          </a:xfrm>
          <a:prstGeom prst="ellipse">
            <a:avLst/>
          </a:prstGeom>
          <a:noFill/>
          <a:ln w="38100">
            <a:solidFill>
              <a:srgbClr val="F26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13964362-3267-4D0A-83F4-3F5A492C50DD}"/>
              </a:ext>
            </a:extLst>
          </p:cNvPr>
          <p:cNvCxnSpPr/>
          <p:nvPr/>
        </p:nvCxnSpPr>
        <p:spPr>
          <a:xfrm flipH="1">
            <a:off x="10421655" y="3959928"/>
            <a:ext cx="638827" cy="1027134"/>
          </a:xfrm>
          <a:prstGeom prst="straightConnector1">
            <a:avLst/>
          </a:prstGeom>
          <a:ln w="38100">
            <a:solidFill>
              <a:srgbClr val="F262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1E3E55F-8B8C-4540-A27A-D614CB51F7FF}"/>
              </a:ext>
            </a:extLst>
          </p:cNvPr>
          <p:cNvSpPr txBox="1"/>
          <p:nvPr/>
        </p:nvSpPr>
        <p:spPr>
          <a:xfrm>
            <a:off x="120736" y="1084400"/>
            <a:ext cx="1920020" cy="461665"/>
          </a:xfrm>
          <a:prstGeom prst="rect">
            <a:avLst/>
          </a:prstGeom>
          <a:noFill/>
        </p:spPr>
        <p:txBody>
          <a:bodyPr wrap="square" rtlCol="0">
            <a:spAutoFit/>
          </a:bodyPr>
          <a:lstStyle/>
          <a:p>
            <a:pPr algn="l"/>
            <a:r>
              <a:rPr lang="en-GB" sz="2400" b="1" dirty="0">
                <a:solidFill>
                  <a:schemeClr val="accent5">
                    <a:lumMod val="50000"/>
                  </a:schemeClr>
                </a:solidFill>
              </a:rPr>
              <a:t>Strophe 2</a:t>
            </a:r>
          </a:p>
        </p:txBody>
      </p:sp>
      <p:sp>
        <p:nvSpPr>
          <p:cNvPr id="19" name="Speech Bubble: Rectangle with Corners Rounded 18">
            <a:extLst>
              <a:ext uri="{FF2B5EF4-FFF2-40B4-BE49-F238E27FC236}">
                <a16:creationId xmlns:a16="http://schemas.microsoft.com/office/drawing/2014/main" id="{77DCE89C-EC1B-4653-B61E-9D049B45369A}"/>
              </a:ext>
            </a:extLst>
          </p:cNvPr>
          <p:cNvSpPr/>
          <p:nvPr/>
        </p:nvSpPr>
        <p:spPr>
          <a:xfrm>
            <a:off x="1553227" y="1465545"/>
            <a:ext cx="3482236" cy="850861"/>
          </a:xfrm>
          <a:prstGeom prst="wedgeRoundRectCallout">
            <a:avLst>
              <a:gd name="adj1" fmla="val 74850"/>
              <a:gd name="adj2" fmla="val 34529"/>
              <a:gd name="adj3" fmla="val 16667"/>
            </a:avLst>
          </a:prstGeom>
          <a:solidFill>
            <a:srgbClr val="E6EA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My son, why do you hide your face in fear?</a:t>
            </a:r>
          </a:p>
        </p:txBody>
      </p:sp>
      <p:sp>
        <p:nvSpPr>
          <p:cNvPr id="20" name="Speech Bubble: Rectangle with Corners Rounded 19">
            <a:extLst>
              <a:ext uri="{FF2B5EF4-FFF2-40B4-BE49-F238E27FC236}">
                <a16:creationId xmlns:a16="http://schemas.microsoft.com/office/drawing/2014/main" id="{0FB0718D-398A-486F-8741-9FDD9EDE20E2}"/>
              </a:ext>
            </a:extLst>
          </p:cNvPr>
          <p:cNvSpPr/>
          <p:nvPr/>
        </p:nvSpPr>
        <p:spPr>
          <a:xfrm>
            <a:off x="4317682" y="173515"/>
            <a:ext cx="2629940" cy="710124"/>
          </a:xfrm>
          <a:prstGeom prst="wedgeRoundRectCallout">
            <a:avLst>
              <a:gd name="adj1" fmla="val 45381"/>
              <a:gd name="adj2" fmla="val 258747"/>
              <a:gd name="adj3" fmla="val 16667"/>
            </a:avLst>
          </a:prstGeom>
          <a:solidFill>
            <a:srgbClr val="E6EA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Father, do you not see the Erlking?</a:t>
            </a:r>
          </a:p>
        </p:txBody>
      </p:sp>
      <p:sp>
        <p:nvSpPr>
          <p:cNvPr id="21" name="Speech Bubble: Rectangle with Corners Rounded 20">
            <a:extLst>
              <a:ext uri="{FF2B5EF4-FFF2-40B4-BE49-F238E27FC236}">
                <a16:creationId xmlns:a16="http://schemas.microsoft.com/office/drawing/2014/main" id="{38B0D33D-8BE1-4124-9A0A-B25E60754DC6}"/>
              </a:ext>
            </a:extLst>
          </p:cNvPr>
          <p:cNvSpPr/>
          <p:nvPr/>
        </p:nvSpPr>
        <p:spPr>
          <a:xfrm>
            <a:off x="7136097" y="159580"/>
            <a:ext cx="2629940" cy="710124"/>
          </a:xfrm>
          <a:prstGeom prst="wedgeRoundRectCallout">
            <a:avLst>
              <a:gd name="adj1" fmla="val -59402"/>
              <a:gd name="adj2" fmla="val 274622"/>
              <a:gd name="adj3" fmla="val 16667"/>
            </a:avLst>
          </a:prstGeom>
          <a:solidFill>
            <a:srgbClr val="E6EA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accent5">
                    <a:lumMod val="50000"/>
                  </a:schemeClr>
                </a:solidFill>
              </a:rPr>
              <a:t>The Erlking with crown and tail?</a:t>
            </a:r>
          </a:p>
        </p:txBody>
      </p:sp>
      <p:sp>
        <p:nvSpPr>
          <p:cNvPr id="22" name="Speech Bubble: Rectangle with Corners Rounded 21">
            <a:extLst>
              <a:ext uri="{FF2B5EF4-FFF2-40B4-BE49-F238E27FC236}">
                <a16:creationId xmlns:a16="http://schemas.microsoft.com/office/drawing/2014/main" id="{629AA379-4613-405F-8FD0-1BAF078C1002}"/>
              </a:ext>
            </a:extLst>
          </p:cNvPr>
          <p:cNvSpPr/>
          <p:nvPr/>
        </p:nvSpPr>
        <p:spPr>
          <a:xfrm>
            <a:off x="1553227" y="2431538"/>
            <a:ext cx="3482236" cy="850861"/>
          </a:xfrm>
          <a:prstGeom prst="wedgeRoundRectCallout">
            <a:avLst>
              <a:gd name="adj1" fmla="val 76289"/>
              <a:gd name="adj2" fmla="val -67050"/>
              <a:gd name="adj3" fmla="val 16667"/>
            </a:avLst>
          </a:prstGeom>
          <a:solidFill>
            <a:srgbClr val="E6EA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My son, it is a streak of mist.</a:t>
            </a:r>
          </a:p>
        </p:txBody>
      </p:sp>
    </p:spTree>
    <p:extLst>
      <p:ext uri="{BB962C8B-B14F-4D97-AF65-F5344CB8AC3E}">
        <p14:creationId xmlns:p14="http://schemas.microsoft.com/office/powerpoint/2010/main" val="7358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6" grpId="0" animBg="1"/>
      <p:bldP spid="17" grpId="0" animBg="1"/>
      <p:bldP spid="9" grpId="0" animBg="1"/>
      <p:bldP spid="19" grpId="0" animBg="1"/>
      <p:bldP spid="20" grpId="0" animBg="1"/>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93984E95-B4F4-D641-AADC-5D24235E9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7046"/>
            <a:ext cx="5425440" cy="869950"/>
          </a:xfrm>
          <a:prstGeom prst="rect">
            <a:avLst/>
          </a:prstGeom>
        </p:spPr>
      </p:pic>
      <p:sp>
        <p:nvSpPr>
          <p:cNvPr id="3" name="TextBox 2">
            <a:extLst>
              <a:ext uri="{FF2B5EF4-FFF2-40B4-BE49-F238E27FC236}">
                <a16:creationId xmlns:a16="http://schemas.microsoft.com/office/drawing/2014/main" id="{C73098F2-16C3-D841-BD9E-0BBAAE7C34A9}"/>
              </a:ext>
            </a:extLst>
          </p:cNvPr>
          <p:cNvSpPr txBox="1"/>
          <p:nvPr/>
        </p:nvSpPr>
        <p:spPr>
          <a:xfrm>
            <a:off x="1693333" y="265853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8" name="Title 3">
            <a:extLst>
              <a:ext uri="{FF2B5EF4-FFF2-40B4-BE49-F238E27FC236}">
                <a16:creationId xmlns:a16="http://schemas.microsoft.com/office/drawing/2014/main" id="{76BF3A80-ECA4-DD4F-99D2-522B29E2B1CD}"/>
              </a:ext>
            </a:extLst>
          </p:cNvPr>
          <p:cNvSpPr txBox="1">
            <a:spLocks/>
          </p:cNvSpPr>
          <p:nvPr/>
        </p:nvSpPr>
        <p:spPr>
          <a:xfrm>
            <a:off x="0" y="237351"/>
            <a:ext cx="4317682" cy="707849"/>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600" b="1" dirty="0" err="1">
                <a:solidFill>
                  <a:prstClr val="white"/>
                </a:solidFill>
              </a:rPr>
              <a:t>Schreib</a:t>
            </a:r>
            <a:r>
              <a:rPr lang="en-GB" sz="3600" b="1" dirty="0">
                <a:solidFill>
                  <a:prstClr val="white"/>
                </a:solidFill>
              </a:rPr>
              <a:t> auf </a:t>
            </a:r>
            <a:r>
              <a:rPr lang="en-GB" sz="3600" b="1" dirty="0" err="1">
                <a:solidFill>
                  <a:prstClr val="white"/>
                </a:solidFill>
              </a:rPr>
              <a:t>Englisch</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graphicFrame>
        <p:nvGraphicFramePr>
          <p:cNvPr id="9" name="Table 8">
            <a:extLst>
              <a:ext uri="{FF2B5EF4-FFF2-40B4-BE49-F238E27FC236}">
                <a16:creationId xmlns:a16="http://schemas.microsoft.com/office/drawing/2014/main" id="{3B88B4B0-8D44-014F-BB75-2028287BAE2F}"/>
              </a:ext>
            </a:extLst>
          </p:cNvPr>
          <p:cNvGraphicFramePr>
            <a:graphicFrameLocks noGrp="1"/>
          </p:cNvGraphicFramePr>
          <p:nvPr>
            <p:extLst>
              <p:ext uri="{D42A27DB-BD31-4B8C-83A1-F6EECF244321}">
                <p14:modId xmlns:p14="http://schemas.microsoft.com/office/powerpoint/2010/main" val="790605126"/>
              </p:ext>
            </p:extLst>
          </p:nvPr>
        </p:nvGraphicFramePr>
        <p:xfrm>
          <a:off x="9345401" y="2843199"/>
          <a:ext cx="2585720" cy="2590800"/>
        </p:xfrm>
        <a:graphic>
          <a:graphicData uri="http://schemas.openxmlformats.org/drawingml/2006/table">
            <a:tbl>
              <a:tblPr firstRow="1" bandRow="1">
                <a:tableStyleId>{5940675A-B579-460E-94D1-54222C63F5DA}</a:tableStyleId>
              </a:tblPr>
              <a:tblGrid>
                <a:gridCol w="2585720">
                  <a:extLst>
                    <a:ext uri="{9D8B030D-6E8A-4147-A177-3AD203B41FA5}">
                      <a16:colId xmlns:a16="http://schemas.microsoft.com/office/drawing/2014/main" val="20000"/>
                    </a:ext>
                  </a:extLst>
                </a:gridCol>
              </a:tblGrid>
              <a:tr h="370840">
                <a:tc>
                  <a:txBody>
                    <a:bodyPr/>
                    <a:lstStyle/>
                    <a:p>
                      <a:r>
                        <a:rPr lang="en-GB" sz="2800" dirty="0" err="1">
                          <a:solidFill>
                            <a:srgbClr val="115076"/>
                          </a:solidFill>
                          <a:latin typeface="Century Gothic" panose="020B0502020202020204" pitchFamily="34" charset="0"/>
                        </a:rPr>
                        <a:t>leise</a:t>
                      </a:r>
                      <a:endParaRPr lang="en-GB" sz="2800" dirty="0">
                        <a:solidFill>
                          <a:srgbClr val="115076"/>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GB" sz="2800" dirty="0" err="1">
                          <a:solidFill>
                            <a:srgbClr val="115076"/>
                          </a:solidFill>
                          <a:latin typeface="Century Gothic" panose="020B0502020202020204" pitchFamily="34" charset="0"/>
                        </a:rPr>
                        <a:t>düster</a:t>
                      </a:r>
                      <a:endParaRPr lang="en-GB" sz="2800" dirty="0">
                        <a:solidFill>
                          <a:srgbClr val="115076"/>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GB" sz="2800" dirty="0" err="1">
                          <a:solidFill>
                            <a:srgbClr val="115076"/>
                          </a:solidFill>
                          <a:latin typeface="Century Gothic" panose="020B0502020202020204" pitchFamily="34" charset="0"/>
                        </a:rPr>
                        <a:t>dürren</a:t>
                      </a:r>
                      <a:endParaRPr lang="en-GB" sz="2800" dirty="0">
                        <a:solidFill>
                          <a:srgbClr val="115076"/>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GB" sz="2800" dirty="0" err="1">
                          <a:solidFill>
                            <a:srgbClr val="115076"/>
                          </a:solidFill>
                          <a:latin typeface="Century Gothic" panose="020B0502020202020204" pitchFamily="34" charset="0"/>
                        </a:rPr>
                        <a:t>säuselt</a:t>
                      </a:r>
                      <a:endParaRPr lang="en-GB" sz="2800" dirty="0">
                        <a:solidFill>
                          <a:srgbClr val="115076"/>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en-GB" sz="2800" dirty="0" err="1">
                          <a:solidFill>
                            <a:srgbClr val="115076"/>
                          </a:solidFill>
                          <a:latin typeface="Century Gothic" panose="020B0502020202020204" pitchFamily="34" charset="0"/>
                        </a:rPr>
                        <a:t>Weiden</a:t>
                      </a:r>
                      <a:endParaRPr lang="en-GB" sz="2800" dirty="0">
                        <a:solidFill>
                          <a:srgbClr val="115076"/>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10" name="Picture 9">
            <a:extLst>
              <a:ext uri="{FF2B5EF4-FFF2-40B4-BE49-F238E27FC236}">
                <a16:creationId xmlns:a16="http://schemas.microsoft.com/office/drawing/2014/main" id="{79BE396B-A0FF-FE4C-864D-10FEBD1E6846}"/>
              </a:ext>
            </a:extLst>
          </p:cNvPr>
          <p:cNvPicPr>
            <a:picLocks noChangeAspect="1"/>
          </p:cNvPicPr>
          <p:nvPr/>
        </p:nvPicPr>
        <p:blipFill>
          <a:blip r:embed="rId4"/>
          <a:stretch>
            <a:fillRect/>
          </a:stretch>
        </p:blipFill>
        <p:spPr>
          <a:xfrm>
            <a:off x="9345401" y="873866"/>
            <a:ext cx="2585719" cy="1928207"/>
          </a:xfrm>
          <a:prstGeom prst="rect">
            <a:avLst/>
          </a:prstGeom>
        </p:spPr>
      </p:pic>
      <p:sp>
        <p:nvSpPr>
          <p:cNvPr id="11" name="Rounded Rectangle 11">
            <a:extLst>
              <a:ext uri="{FF2B5EF4-FFF2-40B4-BE49-F238E27FC236}">
                <a16:creationId xmlns:a16="http://schemas.microsoft.com/office/drawing/2014/main" id="{23237DB5-6386-3E4C-9AC1-B6499FD25876}"/>
              </a:ext>
            </a:extLst>
          </p:cNvPr>
          <p:cNvSpPr/>
          <p:nvPr/>
        </p:nvSpPr>
        <p:spPr>
          <a:xfrm>
            <a:off x="11022904" y="247046"/>
            <a:ext cx="93442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0CF83D37-A790-1D4B-84B8-C06E193D40CE}"/>
              </a:ext>
            </a:extLst>
          </p:cNvPr>
          <p:cNvSpPr txBox="1"/>
          <p:nvPr/>
        </p:nvSpPr>
        <p:spPr>
          <a:xfrm>
            <a:off x="406740" y="1529726"/>
            <a:ext cx="7408332" cy="1569660"/>
          </a:xfrm>
          <a:prstGeom prst="rect">
            <a:avLst/>
          </a:prstGeom>
          <a:solidFill>
            <a:srgbClr val="EAE2C8"/>
          </a:solidFill>
        </p:spPr>
        <p:txBody>
          <a:bodyPr wrap="square" rtlCol="0">
            <a:spAutoFit/>
          </a:bodyPr>
          <a:lstStyle/>
          <a:p>
            <a:r>
              <a:rPr lang="en-GB" sz="2400" i="1" dirty="0">
                <a:solidFill>
                  <a:srgbClr val="E87D1E"/>
                </a:solidFill>
              </a:rPr>
              <a:t>Mein </a:t>
            </a:r>
            <a:r>
              <a:rPr lang="en-GB" sz="2400" i="1" dirty="0" err="1">
                <a:solidFill>
                  <a:srgbClr val="E87D1E"/>
                </a:solidFill>
              </a:rPr>
              <a:t>Vater</a:t>
            </a:r>
            <a:r>
              <a:rPr lang="en-GB" sz="2400" i="1" dirty="0">
                <a:solidFill>
                  <a:srgbClr val="E87D1E"/>
                </a:solidFill>
              </a:rPr>
              <a:t>, </a:t>
            </a:r>
            <a:r>
              <a:rPr lang="en-GB" sz="2400" i="1" dirty="0" err="1">
                <a:solidFill>
                  <a:srgbClr val="E87D1E"/>
                </a:solidFill>
              </a:rPr>
              <a:t>mein</a:t>
            </a:r>
            <a:r>
              <a:rPr lang="en-GB" sz="2400" i="1" dirty="0">
                <a:solidFill>
                  <a:srgbClr val="E87D1E"/>
                </a:solidFill>
              </a:rPr>
              <a:t> </a:t>
            </a:r>
            <a:r>
              <a:rPr lang="en-GB" sz="2400" i="1" dirty="0" err="1">
                <a:solidFill>
                  <a:srgbClr val="E87D1E"/>
                </a:solidFill>
              </a:rPr>
              <a:t>Vater</a:t>
            </a:r>
            <a:r>
              <a:rPr lang="en-GB" sz="2400" i="1" dirty="0">
                <a:solidFill>
                  <a:srgbClr val="E87D1E"/>
                </a:solidFill>
              </a:rPr>
              <a:t>, und </a:t>
            </a:r>
            <a:r>
              <a:rPr lang="en-GB" sz="2400" i="1" dirty="0" err="1">
                <a:solidFill>
                  <a:srgbClr val="E87D1E"/>
                </a:solidFill>
              </a:rPr>
              <a:t>hörest</a:t>
            </a:r>
            <a:r>
              <a:rPr lang="en-GB" sz="2400" i="1" dirty="0">
                <a:solidFill>
                  <a:srgbClr val="E87D1E"/>
                </a:solidFill>
              </a:rPr>
              <a:t> du </a:t>
            </a:r>
            <a:r>
              <a:rPr lang="en-GB" sz="2400" i="1" dirty="0" err="1">
                <a:solidFill>
                  <a:srgbClr val="E87D1E"/>
                </a:solidFill>
              </a:rPr>
              <a:t>nicht</a:t>
            </a:r>
            <a:r>
              <a:rPr lang="en-GB" sz="2400" i="1" dirty="0">
                <a:solidFill>
                  <a:srgbClr val="E87D1E"/>
                </a:solidFill>
              </a:rPr>
              <a:t>,</a:t>
            </a:r>
          </a:p>
          <a:p>
            <a:r>
              <a:rPr lang="en-GB" sz="2400" i="1" dirty="0">
                <a:solidFill>
                  <a:srgbClr val="E87D1E"/>
                </a:solidFill>
              </a:rPr>
              <a:t>Was </a:t>
            </a:r>
            <a:r>
              <a:rPr lang="en-GB" sz="2400" i="1" dirty="0" err="1">
                <a:solidFill>
                  <a:srgbClr val="E87D1E"/>
                </a:solidFill>
              </a:rPr>
              <a:t>Erlenkönig</a:t>
            </a:r>
            <a:r>
              <a:rPr lang="en-GB" sz="2400" i="1" dirty="0">
                <a:solidFill>
                  <a:srgbClr val="E87D1E"/>
                </a:solidFill>
              </a:rPr>
              <a:t> mir </a:t>
            </a:r>
            <a:r>
              <a:rPr lang="en-GB" sz="2400" i="1" dirty="0" err="1">
                <a:solidFill>
                  <a:srgbClr val="E87D1E"/>
                </a:solidFill>
              </a:rPr>
              <a:t>leise</a:t>
            </a:r>
            <a:r>
              <a:rPr lang="en-GB" sz="2400" i="1" dirty="0">
                <a:solidFill>
                  <a:srgbClr val="E87D1E"/>
                </a:solidFill>
              </a:rPr>
              <a:t> </a:t>
            </a:r>
            <a:r>
              <a:rPr lang="en-GB" sz="2400" i="1" dirty="0" err="1">
                <a:solidFill>
                  <a:srgbClr val="E87D1E"/>
                </a:solidFill>
              </a:rPr>
              <a:t>verspricht</a:t>
            </a:r>
            <a:r>
              <a:rPr lang="en-GB" sz="2400" i="1" dirty="0">
                <a:solidFill>
                  <a:srgbClr val="E87D1E"/>
                </a:solidFill>
              </a:rPr>
              <a:t>?</a:t>
            </a:r>
          </a:p>
          <a:p>
            <a:r>
              <a:rPr lang="en-GB" sz="2400" dirty="0">
                <a:solidFill>
                  <a:srgbClr val="115076"/>
                </a:solidFill>
              </a:rPr>
              <a:t>Sei </a:t>
            </a:r>
            <a:r>
              <a:rPr lang="en-GB" sz="2400" dirty="0" err="1">
                <a:solidFill>
                  <a:srgbClr val="115076"/>
                </a:solidFill>
              </a:rPr>
              <a:t>ruhig</a:t>
            </a:r>
            <a:r>
              <a:rPr lang="en-GB" sz="2400" dirty="0">
                <a:solidFill>
                  <a:srgbClr val="115076"/>
                </a:solidFill>
              </a:rPr>
              <a:t>, </a:t>
            </a:r>
            <a:r>
              <a:rPr lang="en-GB" sz="2400" dirty="0" err="1">
                <a:solidFill>
                  <a:srgbClr val="115076"/>
                </a:solidFill>
              </a:rPr>
              <a:t>bleibe</a:t>
            </a:r>
            <a:r>
              <a:rPr lang="en-GB" sz="2400" dirty="0">
                <a:solidFill>
                  <a:srgbClr val="115076"/>
                </a:solidFill>
              </a:rPr>
              <a:t> </a:t>
            </a:r>
            <a:r>
              <a:rPr lang="en-GB" sz="2400" dirty="0" err="1">
                <a:solidFill>
                  <a:srgbClr val="115076"/>
                </a:solidFill>
              </a:rPr>
              <a:t>ruhig</a:t>
            </a:r>
            <a:r>
              <a:rPr lang="en-GB" sz="2400" dirty="0">
                <a:solidFill>
                  <a:srgbClr val="115076"/>
                </a:solidFill>
              </a:rPr>
              <a:t>, </a:t>
            </a:r>
            <a:r>
              <a:rPr lang="en-GB" sz="2400" dirty="0" err="1">
                <a:solidFill>
                  <a:srgbClr val="115076"/>
                </a:solidFill>
              </a:rPr>
              <a:t>mein</a:t>
            </a:r>
            <a:r>
              <a:rPr lang="en-GB" sz="2400" dirty="0">
                <a:solidFill>
                  <a:srgbClr val="115076"/>
                </a:solidFill>
              </a:rPr>
              <a:t> Kind:</a:t>
            </a:r>
          </a:p>
          <a:p>
            <a:r>
              <a:rPr lang="en-GB" sz="2400" dirty="0">
                <a:solidFill>
                  <a:srgbClr val="115076"/>
                </a:solidFill>
              </a:rPr>
              <a:t>In </a:t>
            </a:r>
            <a:r>
              <a:rPr lang="en-GB" sz="2400" dirty="0" err="1">
                <a:solidFill>
                  <a:srgbClr val="115076"/>
                </a:solidFill>
              </a:rPr>
              <a:t>dürren</a:t>
            </a:r>
            <a:r>
              <a:rPr lang="en-GB" sz="2400" dirty="0">
                <a:solidFill>
                  <a:srgbClr val="115076"/>
                </a:solidFill>
              </a:rPr>
              <a:t> </a:t>
            </a:r>
            <a:r>
              <a:rPr lang="en-GB" sz="2400" dirty="0" err="1">
                <a:solidFill>
                  <a:srgbClr val="115076"/>
                </a:solidFill>
              </a:rPr>
              <a:t>Blättern</a:t>
            </a:r>
            <a:r>
              <a:rPr lang="en-GB" sz="2400" dirty="0">
                <a:solidFill>
                  <a:srgbClr val="115076"/>
                </a:solidFill>
              </a:rPr>
              <a:t> </a:t>
            </a:r>
            <a:r>
              <a:rPr lang="en-GB" sz="2400" dirty="0" err="1">
                <a:solidFill>
                  <a:srgbClr val="115076"/>
                </a:solidFill>
              </a:rPr>
              <a:t>säuselt</a:t>
            </a:r>
            <a:r>
              <a:rPr lang="en-GB" sz="2400" dirty="0">
                <a:solidFill>
                  <a:srgbClr val="115076"/>
                </a:solidFill>
              </a:rPr>
              <a:t> der Wind.</a:t>
            </a:r>
          </a:p>
        </p:txBody>
      </p:sp>
      <p:sp>
        <p:nvSpPr>
          <p:cNvPr id="4" name="TextBox 3">
            <a:extLst>
              <a:ext uri="{FF2B5EF4-FFF2-40B4-BE49-F238E27FC236}">
                <a16:creationId xmlns:a16="http://schemas.microsoft.com/office/drawing/2014/main" id="{D51F2244-9AB7-7040-9954-478DD9789E18}"/>
              </a:ext>
            </a:extLst>
          </p:cNvPr>
          <p:cNvSpPr txBox="1"/>
          <p:nvPr/>
        </p:nvSpPr>
        <p:spPr>
          <a:xfrm>
            <a:off x="406740" y="4007924"/>
            <a:ext cx="7408332" cy="1806648"/>
          </a:xfrm>
          <a:prstGeom prst="rect">
            <a:avLst/>
          </a:prstGeom>
          <a:solidFill>
            <a:srgbClr val="EAE2C8"/>
          </a:solidFill>
        </p:spPr>
        <p:txBody>
          <a:bodyPr wrap="square" rtlCol="0">
            <a:spAutoFit/>
          </a:bodyPr>
          <a:lstStyle/>
          <a:p>
            <a:pPr lvl="0">
              <a:lnSpc>
                <a:spcPct val="90000"/>
              </a:lnSpc>
              <a:spcBef>
                <a:spcPts val="1000"/>
              </a:spcBef>
              <a:defRPr/>
            </a:pPr>
            <a:r>
              <a:rPr lang="en-GB" sz="2400" i="1" dirty="0">
                <a:solidFill>
                  <a:srgbClr val="E87D1E"/>
                </a:solidFill>
                <a:latin typeface="Century Gothic" panose="020B0502020202020204" pitchFamily="34" charset="0"/>
              </a:rPr>
              <a:t>Mein </a:t>
            </a:r>
            <a:r>
              <a:rPr lang="en-GB" sz="2400" i="1" dirty="0" err="1">
                <a:solidFill>
                  <a:srgbClr val="E87D1E"/>
                </a:solidFill>
                <a:latin typeface="Century Gothic" panose="020B0502020202020204" pitchFamily="34" charset="0"/>
              </a:rPr>
              <a:t>Vater</a:t>
            </a:r>
            <a:r>
              <a:rPr lang="en-GB" sz="2400" i="1" dirty="0">
                <a:solidFill>
                  <a:srgbClr val="E87D1E"/>
                </a:solidFill>
                <a:latin typeface="Century Gothic" panose="020B0502020202020204" pitchFamily="34" charset="0"/>
              </a:rPr>
              <a:t>, </a:t>
            </a:r>
            <a:r>
              <a:rPr lang="en-GB" sz="2400" i="1" dirty="0" err="1">
                <a:solidFill>
                  <a:srgbClr val="E87D1E"/>
                </a:solidFill>
                <a:latin typeface="Century Gothic" panose="020B0502020202020204" pitchFamily="34" charset="0"/>
              </a:rPr>
              <a:t>mein</a:t>
            </a:r>
            <a:r>
              <a:rPr lang="en-GB" sz="2400" i="1" dirty="0">
                <a:solidFill>
                  <a:srgbClr val="E87D1E"/>
                </a:solidFill>
                <a:latin typeface="Century Gothic" panose="020B0502020202020204" pitchFamily="34" charset="0"/>
              </a:rPr>
              <a:t> </a:t>
            </a:r>
            <a:r>
              <a:rPr lang="en-GB" sz="2400" i="1" dirty="0" err="1">
                <a:solidFill>
                  <a:srgbClr val="E87D1E"/>
                </a:solidFill>
                <a:latin typeface="Century Gothic" panose="020B0502020202020204" pitchFamily="34" charset="0"/>
              </a:rPr>
              <a:t>Vater</a:t>
            </a:r>
            <a:r>
              <a:rPr lang="en-GB" sz="2400" i="1" dirty="0">
                <a:solidFill>
                  <a:srgbClr val="E87D1E"/>
                </a:solidFill>
                <a:latin typeface="Century Gothic" panose="020B0502020202020204" pitchFamily="34" charset="0"/>
              </a:rPr>
              <a:t>, und </a:t>
            </a:r>
            <a:r>
              <a:rPr lang="en-GB" sz="2400" i="1" dirty="0" err="1">
                <a:solidFill>
                  <a:srgbClr val="E87D1E"/>
                </a:solidFill>
                <a:latin typeface="Century Gothic" panose="020B0502020202020204" pitchFamily="34" charset="0"/>
              </a:rPr>
              <a:t>siehst</a:t>
            </a:r>
            <a:r>
              <a:rPr lang="en-GB" sz="2400" i="1" dirty="0">
                <a:solidFill>
                  <a:srgbClr val="E87D1E"/>
                </a:solidFill>
                <a:latin typeface="Century Gothic" panose="020B0502020202020204" pitchFamily="34" charset="0"/>
              </a:rPr>
              <a:t> du </a:t>
            </a:r>
            <a:r>
              <a:rPr lang="en-GB" sz="2400" i="1" dirty="0" err="1">
                <a:solidFill>
                  <a:srgbClr val="E87D1E"/>
                </a:solidFill>
                <a:latin typeface="Century Gothic" panose="020B0502020202020204" pitchFamily="34" charset="0"/>
              </a:rPr>
              <a:t>nicht</a:t>
            </a:r>
            <a:r>
              <a:rPr lang="en-GB" sz="2400" i="1" dirty="0">
                <a:solidFill>
                  <a:srgbClr val="E87D1E"/>
                </a:solidFill>
                <a:latin typeface="Century Gothic" panose="020B0502020202020204" pitchFamily="34" charset="0"/>
              </a:rPr>
              <a:t> </a:t>
            </a:r>
            <a:r>
              <a:rPr lang="en-GB" sz="2400" i="1" dirty="0" err="1">
                <a:solidFill>
                  <a:srgbClr val="E87D1E"/>
                </a:solidFill>
              </a:rPr>
              <a:t>dort</a:t>
            </a:r>
            <a:endParaRPr lang="en-GB" sz="2400" i="1" dirty="0">
              <a:solidFill>
                <a:srgbClr val="E87D1E"/>
              </a:solidFill>
              <a:latin typeface="Century Gothic" panose="020B0502020202020204" pitchFamily="34" charset="0"/>
            </a:endParaRPr>
          </a:p>
          <a:p>
            <a:pPr lvl="0">
              <a:lnSpc>
                <a:spcPct val="90000"/>
              </a:lnSpc>
              <a:spcBef>
                <a:spcPts val="1000"/>
              </a:spcBef>
              <a:defRPr/>
            </a:pPr>
            <a:r>
              <a:rPr lang="en-GB" sz="2400" i="1" dirty="0" err="1">
                <a:solidFill>
                  <a:srgbClr val="E87D1E"/>
                </a:solidFill>
                <a:latin typeface="Century Gothic" panose="020B0502020202020204" pitchFamily="34" charset="0"/>
              </a:rPr>
              <a:t>Erlkönigs</a:t>
            </a:r>
            <a:r>
              <a:rPr lang="en-GB" sz="2400" i="1" dirty="0">
                <a:solidFill>
                  <a:srgbClr val="E87D1E"/>
                </a:solidFill>
                <a:latin typeface="Century Gothic" panose="020B0502020202020204" pitchFamily="34" charset="0"/>
              </a:rPr>
              <a:t> </a:t>
            </a:r>
            <a:r>
              <a:rPr lang="en-GB" sz="2400" i="1" dirty="0" err="1">
                <a:solidFill>
                  <a:srgbClr val="E87D1E"/>
                </a:solidFill>
                <a:latin typeface="Century Gothic" panose="020B0502020202020204" pitchFamily="34" charset="0"/>
              </a:rPr>
              <a:t>Töchter</a:t>
            </a:r>
            <a:r>
              <a:rPr lang="en-GB" sz="2400" i="1" dirty="0">
                <a:solidFill>
                  <a:srgbClr val="E87D1E"/>
                </a:solidFill>
                <a:latin typeface="Century Gothic" panose="020B0502020202020204" pitchFamily="34" charset="0"/>
              </a:rPr>
              <a:t> am </a:t>
            </a:r>
            <a:r>
              <a:rPr lang="en-GB" sz="2400" i="1" dirty="0" err="1">
                <a:solidFill>
                  <a:srgbClr val="E87D1E"/>
                </a:solidFill>
                <a:latin typeface="Century Gothic" panose="020B0502020202020204" pitchFamily="34" charset="0"/>
              </a:rPr>
              <a:t>düstern</a:t>
            </a:r>
            <a:r>
              <a:rPr lang="en-GB" sz="2400" i="1" dirty="0">
                <a:solidFill>
                  <a:srgbClr val="E87D1E"/>
                </a:solidFill>
                <a:latin typeface="Century Gothic" panose="020B0502020202020204" pitchFamily="34" charset="0"/>
              </a:rPr>
              <a:t> </a:t>
            </a:r>
            <a:r>
              <a:rPr lang="en-GB" sz="2400" i="1" dirty="0">
                <a:solidFill>
                  <a:srgbClr val="E87D1E"/>
                </a:solidFill>
              </a:rPr>
              <a:t>Ort</a:t>
            </a:r>
            <a:r>
              <a:rPr lang="en-GB" sz="2400" i="1" dirty="0">
                <a:solidFill>
                  <a:srgbClr val="E87D1E"/>
                </a:solidFill>
                <a:latin typeface="Century Gothic" panose="020B0502020202020204" pitchFamily="34" charset="0"/>
              </a:rPr>
              <a:t>?</a:t>
            </a:r>
          </a:p>
          <a:p>
            <a:pPr lvl="0">
              <a:lnSpc>
                <a:spcPct val="90000"/>
              </a:lnSpc>
              <a:spcBef>
                <a:spcPts val="1000"/>
              </a:spcBef>
              <a:defRPr/>
            </a:pPr>
            <a:r>
              <a:rPr lang="en-GB" sz="2400" dirty="0">
                <a:solidFill>
                  <a:srgbClr val="115076"/>
                </a:solidFill>
                <a:latin typeface="Century Gothic" panose="020B0502020202020204" pitchFamily="34" charset="0"/>
              </a:rPr>
              <a:t>Mein Sohn, </a:t>
            </a:r>
            <a:r>
              <a:rPr lang="en-GB" sz="2400" dirty="0" err="1">
                <a:solidFill>
                  <a:srgbClr val="115076"/>
                </a:solidFill>
                <a:latin typeface="Century Gothic" panose="020B0502020202020204" pitchFamily="34" charset="0"/>
              </a:rPr>
              <a:t>mein</a:t>
            </a:r>
            <a:r>
              <a:rPr lang="en-GB" sz="2400" dirty="0">
                <a:solidFill>
                  <a:srgbClr val="115076"/>
                </a:solidFill>
                <a:latin typeface="Century Gothic" panose="020B0502020202020204" pitchFamily="34" charset="0"/>
              </a:rPr>
              <a:t> Sohn, ich </a:t>
            </a:r>
            <a:r>
              <a:rPr lang="en-GB" sz="2400" dirty="0" err="1">
                <a:solidFill>
                  <a:srgbClr val="115076"/>
                </a:solidFill>
                <a:latin typeface="Century Gothic" panose="020B0502020202020204" pitchFamily="34" charset="0"/>
              </a:rPr>
              <a:t>seh</a:t>
            </a:r>
            <a:r>
              <a:rPr lang="en-GB" sz="2400" dirty="0">
                <a:solidFill>
                  <a:srgbClr val="115076"/>
                </a:solidFill>
                <a:latin typeface="Century Gothic" panose="020B0502020202020204" pitchFamily="34" charset="0"/>
              </a:rPr>
              <a:t> es </a:t>
            </a:r>
            <a:r>
              <a:rPr lang="en-GB" sz="2400" dirty="0" err="1">
                <a:solidFill>
                  <a:srgbClr val="115076"/>
                </a:solidFill>
              </a:rPr>
              <a:t>genau</a:t>
            </a:r>
            <a:r>
              <a:rPr lang="en-GB" sz="2400" dirty="0">
                <a:solidFill>
                  <a:srgbClr val="115076"/>
                </a:solidFill>
                <a:latin typeface="Century Gothic" panose="020B0502020202020204" pitchFamily="34" charset="0"/>
              </a:rPr>
              <a:t>:</a:t>
            </a:r>
          </a:p>
          <a:p>
            <a:pPr lvl="0">
              <a:lnSpc>
                <a:spcPct val="90000"/>
              </a:lnSpc>
              <a:spcBef>
                <a:spcPts val="1000"/>
              </a:spcBef>
              <a:defRPr/>
            </a:pPr>
            <a:r>
              <a:rPr lang="en-GB" sz="2400" dirty="0">
                <a:solidFill>
                  <a:srgbClr val="115076"/>
                </a:solidFill>
                <a:latin typeface="Century Gothic" panose="020B0502020202020204" pitchFamily="34" charset="0"/>
              </a:rPr>
              <a:t>Es </a:t>
            </a:r>
            <a:r>
              <a:rPr lang="en-GB" sz="2400" dirty="0" err="1">
                <a:solidFill>
                  <a:srgbClr val="115076"/>
                </a:solidFill>
                <a:latin typeface="Century Gothic" panose="020B0502020202020204" pitchFamily="34" charset="0"/>
              </a:rPr>
              <a:t>scheinen</a:t>
            </a:r>
            <a:r>
              <a:rPr lang="en-GB" sz="2400" dirty="0">
                <a:solidFill>
                  <a:srgbClr val="115076"/>
                </a:solidFill>
                <a:latin typeface="Century Gothic" panose="020B0502020202020204" pitchFamily="34" charset="0"/>
              </a:rPr>
              <a:t> die </a:t>
            </a:r>
            <a:r>
              <a:rPr lang="en-GB" sz="2400" dirty="0" err="1">
                <a:solidFill>
                  <a:srgbClr val="115076"/>
                </a:solidFill>
                <a:latin typeface="Century Gothic" panose="020B0502020202020204" pitchFamily="34" charset="0"/>
              </a:rPr>
              <a:t>alten</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Weiden</a:t>
            </a:r>
            <a:r>
              <a:rPr lang="en-GB" sz="2400" dirty="0">
                <a:solidFill>
                  <a:srgbClr val="115076"/>
                </a:solidFill>
                <a:latin typeface="Century Gothic" panose="020B0502020202020204" pitchFamily="34" charset="0"/>
              </a:rPr>
              <a:t> so </a:t>
            </a:r>
            <a:r>
              <a:rPr lang="en-GB" sz="2400" dirty="0" err="1">
                <a:solidFill>
                  <a:srgbClr val="115076"/>
                </a:solidFill>
              </a:rPr>
              <a:t>grau</a:t>
            </a:r>
            <a:r>
              <a:rPr lang="en-GB" sz="2400" dirty="0">
                <a:solidFill>
                  <a:srgbClr val="115076"/>
                </a:solidFill>
                <a:latin typeface="Century Gothic" panose="020B0502020202020204" pitchFamily="34" charset="0"/>
              </a:rPr>
              <a:t>.</a:t>
            </a:r>
          </a:p>
        </p:txBody>
      </p:sp>
      <p:sp>
        <p:nvSpPr>
          <p:cNvPr id="12" name="TextBox 11">
            <a:extLst>
              <a:ext uri="{FF2B5EF4-FFF2-40B4-BE49-F238E27FC236}">
                <a16:creationId xmlns:a16="http://schemas.microsoft.com/office/drawing/2014/main" id="{C6E420D6-ABAB-4BB0-B72A-90820E78DDAD}"/>
              </a:ext>
            </a:extLst>
          </p:cNvPr>
          <p:cNvSpPr txBox="1"/>
          <p:nvPr/>
        </p:nvSpPr>
        <p:spPr>
          <a:xfrm>
            <a:off x="383433" y="1038005"/>
            <a:ext cx="1920020" cy="461665"/>
          </a:xfrm>
          <a:prstGeom prst="rect">
            <a:avLst/>
          </a:prstGeom>
          <a:noFill/>
        </p:spPr>
        <p:txBody>
          <a:bodyPr wrap="square" rtlCol="0">
            <a:spAutoFit/>
          </a:bodyPr>
          <a:lstStyle/>
          <a:p>
            <a:pPr algn="l"/>
            <a:r>
              <a:rPr lang="en-GB" sz="2400" b="1" dirty="0">
                <a:solidFill>
                  <a:schemeClr val="accent5">
                    <a:lumMod val="50000"/>
                  </a:schemeClr>
                </a:solidFill>
              </a:rPr>
              <a:t>Strophe 4</a:t>
            </a:r>
          </a:p>
        </p:txBody>
      </p:sp>
      <p:sp>
        <p:nvSpPr>
          <p:cNvPr id="13" name="TextBox 12">
            <a:extLst>
              <a:ext uri="{FF2B5EF4-FFF2-40B4-BE49-F238E27FC236}">
                <a16:creationId xmlns:a16="http://schemas.microsoft.com/office/drawing/2014/main" id="{FB4A473B-FF84-4236-AA3A-CA696E4FDA30}"/>
              </a:ext>
            </a:extLst>
          </p:cNvPr>
          <p:cNvSpPr txBox="1"/>
          <p:nvPr/>
        </p:nvSpPr>
        <p:spPr>
          <a:xfrm>
            <a:off x="406740" y="3512539"/>
            <a:ext cx="1920020" cy="461665"/>
          </a:xfrm>
          <a:prstGeom prst="rect">
            <a:avLst/>
          </a:prstGeom>
          <a:noFill/>
        </p:spPr>
        <p:txBody>
          <a:bodyPr wrap="square" rtlCol="0">
            <a:spAutoFit/>
          </a:bodyPr>
          <a:lstStyle/>
          <a:p>
            <a:pPr algn="l"/>
            <a:r>
              <a:rPr lang="en-GB" sz="2400" b="1" dirty="0">
                <a:solidFill>
                  <a:schemeClr val="accent5">
                    <a:lumMod val="50000"/>
                  </a:schemeClr>
                </a:solidFill>
              </a:rPr>
              <a:t>Strophe 6</a:t>
            </a:r>
          </a:p>
        </p:txBody>
      </p:sp>
    </p:spTree>
    <p:extLst>
      <p:ext uri="{BB962C8B-B14F-4D97-AF65-F5344CB8AC3E}">
        <p14:creationId xmlns:p14="http://schemas.microsoft.com/office/powerpoint/2010/main" val="359333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83132A0-A919-4CF2-87AB-20D6375E118E}"/>
              </a:ext>
            </a:extLst>
          </p:cNvPr>
          <p:cNvSpPr/>
          <p:nvPr/>
        </p:nvSpPr>
        <p:spPr>
          <a:xfrm>
            <a:off x="383433" y="1499670"/>
            <a:ext cx="7663287" cy="4683960"/>
          </a:xfrm>
          <a:prstGeom prst="rect">
            <a:avLst/>
          </a:prstGeom>
          <a:solidFill>
            <a:srgbClr val="5682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a:extLst>
              <a:ext uri="{FF2B5EF4-FFF2-40B4-BE49-F238E27FC236}">
                <a16:creationId xmlns:a16="http://schemas.microsoft.com/office/drawing/2014/main" id="{93984E95-B4F4-D641-AADC-5D24235E9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7046"/>
            <a:ext cx="5425440" cy="869950"/>
          </a:xfrm>
          <a:prstGeom prst="rect">
            <a:avLst/>
          </a:prstGeom>
        </p:spPr>
      </p:pic>
      <p:sp>
        <p:nvSpPr>
          <p:cNvPr id="3" name="TextBox 2">
            <a:extLst>
              <a:ext uri="{FF2B5EF4-FFF2-40B4-BE49-F238E27FC236}">
                <a16:creationId xmlns:a16="http://schemas.microsoft.com/office/drawing/2014/main" id="{C73098F2-16C3-D841-BD9E-0BBAAE7C34A9}"/>
              </a:ext>
            </a:extLst>
          </p:cNvPr>
          <p:cNvSpPr txBox="1"/>
          <p:nvPr/>
        </p:nvSpPr>
        <p:spPr>
          <a:xfrm>
            <a:off x="1693333" y="265853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8" name="Title 3">
            <a:extLst>
              <a:ext uri="{FF2B5EF4-FFF2-40B4-BE49-F238E27FC236}">
                <a16:creationId xmlns:a16="http://schemas.microsoft.com/office/drawing/2014/main" id="{76BF3A80-ECA4-DD4F-99D2-522B29E2B1CD}"/>
              </a:ext>
            </a:extLst>
          </p:cNvPr>
          <p:cNvSpPr txBox="1">
            <a:spLocks/>
          </p:cNvSpPr>
          <p:nvPr/>
        </p:nvSpPr>
        <p:spPr>
          <a:xfrm>
            <a:off x="0" y="237351"/>
            <a:ext cx="4317682" cy="707849"/>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600" b="1" dirty="0" err="1">
                <a:solidFill>
                  <a:prstClr val="white"/>
                </a:solidFill>
              </a:rPr>
              <a:t>Schreib</a:t>
            </a:r>
            <a:r>
              <a:rPr lang="en-GB" sz="3600" b="1" dirty="0">
                <a:solidFill>
                  <a:prstClr val="white"/>
                </a:solidFill>
              </a:rPr>
              <a:t> auf </a:t>
            </a:r>
            <a:r>
              <a:rPr lang="en-GB" sz="3600" b="1" dirty="0" err="1">
                <a:solidFill>
                  <a:prstClr val="white"/>
                </a:solidFill>
              </a:rPr>
              <a:t>Englisch</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graphicFrame>
        <p:nvGraphicFramePr>
          <p:cNvPr id="9" name="Table 8">
            <a:extLst>
              <a:ext uri="{FF2B5EF4-FFF2-40B4-BE49-F238E27FC236}">
                <a16:creationId xmlns:a16="http://schemas.microsoft.com/office/drawing/2014/main" id="{3B88B4B0-8D44-014F-BB75-2028287BAE2F}"/>
              </a:ext>
            </a:extLst>
          </p:cNvPr>
          <p:cNvGraphicFramePr>
            <a:graphicFrameLocks noGrp="1"/>
          </p:cNvGraphicFramePr>
          <p:nvPr/>
        </p:nvGraphicFramePr>
        <p:xfrm>
          <a:off x="9345401" y="2843199"/>
          <a:ext cx="2585720" cy="2590800"/>
        </p:xfrm>
        <a:graphic>
          <a:graphicData uri="http://schemas.openxmlformats.org/drawingml/2006/table">
            <a:tbl>
              <a:tblPr firstRow="1" bandRow="1">
                <a:tableStyleId>{5940675A-B579-460E-94D1-54222C63F5DA}</a:tableStyleId>
              </a:tblPr>
              <a:tblGrid>
                <a:gridCol w="2585720">
                  <a:extLst>
                    <a:ext uri="{9D8B030D-6E8A-4147-A177-3AD203B41FA5}">
                      <a16:colId xmlns:a16="http://schemas.microsoft.com/office/drawing/2014/main" val="20000"/>
                    </a:ext>
                  </a:extLst>
                </a:gridCol>
              </a:tblGrid>
              <a:tr h="370840">
                <a:tc>
                  <a:txBody>
                    <a:bodyPr/>
                    <a:lstStyle/>
                    <a:p>
                      <a:r>
                        <a:rPr lang="en-GB" sz="2800" dirty="0" err="1">
                          <a:solidFill>
                            <a:srgbClr val="115076"/>
                          </a:solidFill>
                          <a:latin typeface="Century Gothic" panose="020B0502020202020204" pitchFamily="34" charset="0"/>
                        </a:rPr>
                        <a:t>leise</a:t>
                      </a:r>
                      <a:endParaRPr lang="en-GB" sz="2800" dirty="0">
                        <a:solidFill>
                          <a:srgbClr val="115076"/>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GB" sz="2800" dirty="0" err="1">
                          <a:solidFill>
                            <a:srgbClr val="115076"/>
                          </a:solidFill>
                          <a:latin typeface="Century Gothic" panose="020B0502020202020204" pitchFamily="34" charset="0"/>
                        </a:rPr>
                        <a:t>düster</a:t>
                      </a:r>
                      <a:endParaRPr lang="en-GB" sz="2800" dirty="0">
                        <a:solidFill>
                          <a:srgbClr val="115076"/>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GB" sz="2800" dirty="0" err="1">
                          <a:solidFill>
                            <a:srgbClr val="115076"/>
                          </a:solidFill>
                          <a:latin typeface="Century Gothic" panose="020B0502020202020204" pitchFamily="34" charset="0"/>
                        </a:rPr>
                        <a:t>dürren</a:t>
                      </a:r>
                      <a:endParaRPr lang="en-GB" sz="2800" dirty="0">
                        <a:solidFill>
                          <a:srgbClr val="115076"/>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GB" sz="2800" dirty="0" err="1">
                          <a:solidFill>
                            <a:srgbClr val="115076"/>
                          </a:solidFill>
                          <a:latin typeface="Century Gothic" panose="020B0502020202020204" pitchFamily="34" charset="0"/>
                        </a:rPr>
                        <a:t>säuselt</a:t>
                      </a:r>
                      <a:endParaRPr lang="en-GB" sz="2800" dirty="0">
                        <a:solidFill>
                          <a:srgbClr val="115076"/>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en-GB" sz="2800" dirty="0" err="1">
                          <a:solidFill>
                            <a:srgbClr val="115076"/>
                          </a:solidFill>
                          <a:latin typeface="Century Gothic" panose="020B0502020202020204" pitchFamily="34" charset="0"/>
                        </a:rPr>
                        <a:t>Weiden</a:t>
                      </a:r>
                      <a:endParaRPr lang="en-GB" sz="2800" dirty="0">
                        <a:solidFill>
                          <a:srgbClr val="115076"/>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10" name="Picture 9">
            <a:extLst>
              <a:ext uri="{FF2B5EF4-FFF2-40B4-BE49-F238E27FC236}">
                <a16:creationId xmlns:a16="http://schemas.microsoft.com/office/drawing/2014/main" id="{79BE396B-A0FF-FE4C-864D-10FEBD1E6846}"/>
              </a:ext>
            </a:extLst>
          </p:cNvPr>
          <p:cNvPicPr>
            <a:picLocks noChangeAspect="1"/>
          </p:cNvPicPr>
          <p:nvPr/>
        </p:nvPicPr>
        <p:blipFill>
          <a:blip r:embed="rId4"/>
          <a:stretch>
            <a:fillRect/>
          </a:stretch>
        </p:blipFill>
        <p:spPr>
          <a:xfrm>
            <a:off x="9345401" y="873866"/>
            <a:ext cx="2585719" cy="1928207"/>
          </a:xfrm>
          <a:prstGeom prst="rect">
            <a:avLst/>
          </a:prstGeom>
        </p:spPr>
      </p:pic>
      <p:sp>
        <p:nvSpPr>
          <p:cNvPr id="11" name="Rounded Rectangle 11">
            <a:extLst>
              <a:ext uri="{FF2B5EF4-FFF2-40B4-BE49-F238E27FC236}">
                <a16:creationId xmlns:a16="http://schemas.microsoft.com/office/drawing/2014/main" id="{23237DB5-6386-3E4C-9AC1-B6499FD25876}"/>
              </a:ext>
            </a:extLst>
          </p:cNvPr>
          <p:cNvSpPr/>
          <p:nvPr/>
        </p:nvSpPr>
        <p:spPr>
          <a:xfrm>
            <a:off x="11022904" y="247046"/>
            <a:ext cx="93442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0CF83D37-A790-1D4B-84B8-C06E193D40CE}"/>
              </a:ext>
            </a:extLst>
          </p:cNvPr>
          <p:cNvSpPr txBox="1"/>
          <p:nvPr/>
        </p:nvSpPr>
        <p:spPr>
          <a:xfrm>
            <a:off x="510910" y="1592475"/>
            <a:ext cx="7408332" cy="4546437"/>
          </a:xfrm>
          <a:prstGeom prst="rect">
            <a:avLst/>
          </a:prstGeom>
          <a:solidFill>
            <a:srgbClr val="EAE2C8"/>
          </a:solidFill>
        </p:spPr>
        <p:txBody>
          <a:bodyPr wrap="square" rtlCol="0">
            <a:spAutoFit/>
          </a:bodyPr>
          <a:lstStyle/>
          <a:p>
            <a:r>
              <a:rPr lang="en-GB" sz="2400" i="1" dirty="0">
                <a:solidFill>
                  <a:srgbClr val="E87D1E"/>
                </a:solidFill>
              </a:rPr>
              <a:t>Mein </a:t>
            </a:r>
            <a:r>
              <a:rPr lang="en-GB" sz="2400" i="1" dirty="0" err="1">
                <a:solidFill>
                  <a:srgbClr val="E87D1E"/>
                </a:solidFill>
              </a:rPr>
              <a:t>Vater</a:t>
            </a:r>
            <a:r>
              <a:rPr lang="en-GB" sz="2400" i="1" dirty="0">
                <a:solidFill>
                  <a:srgbClr val="E87D1E"/>
                </a:solidFill>
              </a:rPr>
              <a:t>, </a:t>
            </a:r>
            <a:r>
              <a:rPr lang="en-GB" sz="2400" i="1" dirty="0" err="1">
                <a:solidFill>
                  <a:srgbClr val="E87D1E"/>
                </a:solidFill>
              </a:rPr>
              <a:t>mein</a:t>
            </a:r>
            <a:r>
              <a:rPr lang="en-GB" sz="2400" i="1" dirty="0">
                <a:solidFill>
                  <a:srgbClr val="E87D1E"/>
                </a:solidFill>
              </a:rPr>
              <a:t> </a:t>
            </a:r>
            <a:r>
              <a:rPr lang="en-GB" sz="2400" i="1" dirty="0" err="1">
                <a:solidFill>
                  <a:srgbClr val="E87D1E"/>
                </a:solidFill>
              </a:rPr>
              <a:t>Vater</a:t>
            </a:r>
            <a:r>
              <a:rPr lang="en-GB" sz="2400" i="1" dirty="0">
                <a:solidFill>
                  <a:srgbClr val="E87D1E"/>
                </a:solidFill>
              </a:rPr>
              <a:t>, und </a:t>
            </a:r>
            <a:r>
              <a:rPr lang="en-GB" sz="2400" i="1" dirty="0" err="1">
                <a:solidFill>
                  <a:srgbClr val="E87D1E"/>
                </a:solidFill>
              </a:rPr>
              <a:t>hörest</a:t>
            </a:r>
            <a:r>
              <a:rPr lang="en-GB" sz="2400" i="1" dirty="0">
                <a:solidFill>
                  <a:srgbClr val="E87D1E"/>
                </a:solidFill>
              </a:rPr>
              <a:t> du </a:t>
            </a:r>
            <a:r>
              <a:rPr lang="en-GB" sz="2400" i="1" dirty="0" err="1">
                <a:solidFill>
                  <a:srgbClr val="E87D1E"/>
                </a:solidFill>
              </a:rPr>
              <a:t>nicht</a:t>
            </a:r>
            <a:r>
              <a:rPr lang="en-GB" sz="2400" i="1" dirty="0">
                <a:solidFill>
                  <a:srgbClr val="E87D1E"/>
                </a:solidFill>
              </a:rPr>
              <a:t>,</a:t>
            </a:r>
            <a:br>
              <a:rPr lang="en-GB" sz="2400" i="1" dirty="0">
                <a:solidFill>
                  <a:srgbClr val="E87D1E"/>
                </a:solidFill>
              </a:rPr>
            </a:br>
            <a:endParaRPr lang="en-GB" sz="2400" i="1" dirty="0">
              <a:solidFill>
                <a:srgbClr val="E87D1E"/>
              </a:solidFill>
            </a:endParaRPr>
          </a:p>
          <a:p>
            <a:endParaRPr lang="en-GB" sz="2400" i="1" dirty="0">
              <a:solidFill>
                <a:srgbClr val="E87D1E"/>
              </a:solidFill>
            </a:endParaRPr>
          </a:p>
          <a:p>
            <a:r>
              <a:rPr lang="en-GB" sz="2400" i="1" dirty="0">
                <a:solidFill>
                  <a:srgbClr val="E87D1E"/>
                </a:solidFill>
              </a:rPr>
              <a:t>Was </a:t>
            </a:r>
            <a:r>
              <a:rPr lang="en-GB" sz="2400" i="1" dirty="0" err="1">
                <a:solidFill>
                  <a:srgbClr val="E87D1E"/>
                </a:solidFill>
              </a:rPr>
              <a:t>Erlenkönig</a:t>
            </a:r>
            <a:r>
              <a:rPr lang="en-GB" sz="2400" i="1" dirty="0">
                <a:solidFill>
                  <a:srgbClr val="E87D1E"/>
                </a:solidFill>
              </a:rPr>
              <a:t> mir </a:t>
            </a:r>
            <a:r>
              <a:rPr lang="en-GB" sz="2400" i="1" dirty="0" err="1">
                <a:solidFill>
                  <a:srgbClr val="E87D1E"/>
                </a:solidFill>
              </a:rPr>
              <a:t>leise</a:t>
            </a:r>
            <a:r>
              <a:rPr lang="en-GB" sz="2400" i="1" dirty="0">
                <a:solidFill>
                  <a:srgbClr val="E87D1E"/>
                </a:solidFill>
              </a:rPr>
              <a:t> </a:t>
            </a:r>
            <a:r>
              <a:rPr lang="en-GB" sz="2400" i="1" dirty="0" err="1">
                <a:solidFill>
                  <a:srgbClr val="E87D1E"/>
                </a:solidFill>
              </a:rPr>
              <a:t>verspricht</a:t>
            </a:r>
            <a:r>
              <a:rPr lang="en-GB" sz="2400" i="1" dirty="0">
                <a:solidFill>
                  <a:srgbClr val="E87D1E"/>
                </a:solidFill>
              </a:rPr>
              <a:t>?</a:t>
            </a:r>
          </a:p>
          <a:p>
            <a:endParaRPr lang="en-GB" sz="2400" i="1" dirty="0">
              <a:solidFill>
                <a:srgbClr val="E87D1E"/>
              </a:solidFill>
            </a:endParaRPr>
          </a:p>
          <a:p>
            <a:endParaRPr lang="en-GB" sz="2400" dirty="0">
              <a:solidFill>
                <a:srgbClr val="115076"/>
              </a:solidFill>
            </a:endParaRPr>
          </a:p>
          <a:p>
            <a:r>
              <a:rPr lang="en-GB" sz="2400" dirty="0">
                <a:solidFill>
                  <a:srgbClr val="115076"/>
                </a:solidFill>
              </a:rPr>
              <a:t>Sei </a:t>
            </a:r>
            <a:r>
              <a:rPr lang="en-GB" sz="2400" dirty="0" err="1">
                <a:solidFill>
                  <a:srgbClr val="115076"/>
                </a:solidFill>
              </a:rPr>
              <a:t>ruhig</a:t>
            </a:r>
            <a:r>
              <a:rPr lang="en-GB" sz="2400" dirty="0">
                <a:solidFill>
                  <a:srgbClr val="115076"/>
                </a:solidFill>
              </a:rPr>
              <a:t>, </a:t>
            </a:r>
            <a:r>
              <a:rPr lang="en-GB" sz="2400" dirty="0" err="1">
                <a:solidFill>
                  <a:srgbClr val="115076"/>
                </a:solidFill>
              </a:rPr>
              <a:t>bleibe</a:t>
            </a:r>
            <a:r>
              <a:rPr lang="en-GB" sz="2400" dirty="0">
                <a:solidFill>
                  <a:srgbClr val="115076"/>
                </a:solidFill>
              </a:rPr>
              <a:t> </a:t>
            </a:r>
            <a:r>
              <a:rPr lang="en-GB" sz="2400" dirty="0" err="1">
                <a:solidFill>
                  <a:srgbClr val="115076"/>
                </a:solidFill>
              </a:rPr>
              <a:t>ruhig</a:t>
            </a:r>
            <a:r>
              <a:rPr lang="en-GB" sz="2400" dirty="0">
                <a:solidFill>
                  <a:srgbClr val="115076"/>
                </a:solidFill>
              </a:rPr>
              <a:t>, </a:t>
            </a:r>
            <a:r>
              <a:rPr lang="en-GB" sz="2400" dirty="0" err="1">
                <a:solidFill>
                  <a:srgbClr val="115076"/>
                </a:solidFill>
              </a:rPr>
              <a:t>mein</a:t>
            </a:r>
            <a:r>
              <a:rPr lang="en-GB" sz="2400" dirty="0">
                <a:solidFill>
                  <a:srgbClr val="115076"/>
                </a:solidFill>
              </a:rPr>
              <a:t> Kind:</a:t>
            </a:r>
          </a:p>
          <a:p>
            <a:endParaRPr lang="en-GB" sz="2400" dirty="0">
              <a:solidFill>
                <a:srgbClr val="115076"/>
              </a:solidFill>
            </a:endParaRPr>
          </a:p>
          <a:p>
            <a:endParaRPr lang="en-GB" sz="2400" dirty="0">
              <a:solidFill>
                <a:srgbClr val="115076"/>
              </a:solidFill>
            </a:endParaRPr>
          </a:p>
          <a:p>
            <a:r>
              <a:rPr lang="en-GB" sz="2400" dirty="0">
                <a:solidFill>
                  <a:srgbClr val="115076"/>
                </a:solidFill>
              </a:rPr>
              <a:t>In </a:t>
            </a:r>
            <a:r>
              <a:rPr lang="en-GB" sz="2400" dirty="0" err="1">
                <a:solidFill>
                  <a:srgbClr val="115076"/>
                </a:solidFill>
              </a:rPr>
              <a:t>dürren</a:t>
            </a:r>
            <a:r>
              <a:rPr lang="en-GB" sz="2400" dirty="0">
                <a:solidFill>
                  <a:srgbClr val="115076"/>
                </a:solidFill>
              </a:rPr>
              <a:t> </a:t>
            </a:r>
            <a:r>
              <a:rPr lang="en-GB" sz="2400" dirty="0" err="1">
                <a:solidFill>
                  <a:srgbClr val="115076"/>
                </a:solidFill>
              </a:rPr>
              <a:t>Blättern</a:t>
            </a:r>
            <a:r>
              <a:rPr lang="en-GB" sz="2400" dirty="0">
                <a:solidFill>
                  <a:srgbClr val="115076"/>
                </a:solidFill>
              </a:rPr>
              <a:t> </a:t>
            </a:r>
            <a:r>
              <a:rPr lang="en-GB" sz="2400" dirty="0" err="1">
                <a:solidFill>
                  <a:srgbClr val="115076"/>
                </a:solidFill>
              </a:rPr>
              <a:t>säuselt</a:t>
            </a:r>
            <a:r>
              <a:rPr lang="en-GB" sz="2400" dirty="0">
                <a:solidFill>
                  <a:srgbClr val="115076"/>
                </a:solidFill>
              </a:rPr>
              <a:t> der Wind.</a:t>
            </a:r>
          </a:p>
          <a:p>
            <a:pPr>
              <a:lnSpc>
                <a:spcPct val="250000"/>
              </a:lnSpc>
            </a:pPr>
            <a:endParaRPr lang="en-GB" sz="2400" dirty="0">
              <a:solidFill>
                <a:srgbClr val="115076"/>
              </a:solidFill>
            </a:endParaRPr>
          </a:p>
        </p:txBody>
      </p:sp>
      <p:sp>
        <p:nvSpPr>
          <p:cNvPr id="12" name="TextBox 11">
            <a:extLst>
              <a:ext uri="{FF2B5EF4-FFF2-40B4-BE49-F238E27FC236}">
                <a16:creationId xmlns:a16="http://schemas.microsoft.com/office/drawing/2014/main" id="{C6E420D6-ABAB-4BB0-B72A-90820E78DDAD}"/>
              </a:ext>
            </a:extLst>
          </p:cNvPr>
          <p:cNvSpPr txBox="1"/>
          <p:nvPr/>
        </p:nvSpPr>
        <p:spPr>
          <a:xfrm>
            <a:off x="383433" y="1038005"/>
            <a:ext cx="1920020" cy="461665"/>
          </a:xfrm>
          <a:prstGeom prst="rect">
            <a:avLst/>
          </a:prstGeom>
          <a:noFill/>
        </p:spPr>
        <p:txBody>
          <a:bodyPr wrap="square" rtlCol="0">
            <a:spAutoFit/>
          </a:bodyPr>
          <a:lstStyle/>
          <a:p>
            <a:pPr algn="l"/>
            <a:r>
              <a:rPr lang="en-GB" sz="2400" b="1" dirty="0">
                <a:solidFill>
                  <a:schemeClr val="accent5">
                    <a:lumMod val="50000"/>
                  </a:schemeClr>
                </a:solidFill>
              </a:rPr>
              <a:t>Strophe 4</a:t>
            </a:r>
          </a:p>
        </p:txBody>
      </p:sp>
      <p:sp>
        <p:nvSpPr>
          <p:cNvPr id="15" name="Rectangle 14">
            <a:extLst>
              <a:ext uri="{FF2B5EF4-FFF2-40B4-BE49-F238E27FC236}">
                <a16:creationId xmlns:a16="http://schemas.microsoft.com/office/drawing/2014/main" id="{5416A5C8-7263-4F9B-B7E1-211A1B4BC878}"/>
              </a:ext>
            </a:extLst>
          </p:cNvPr>
          <p:cNvSpPr/>
          <p:nvPr/>
        </p:nvSpPr>
        <p:spPr>
          <a:xfrm>
            <a:off x="510910" y="2061611"/>
            <a:ext cx="4588115" cy="461665"/>
          </a:xfrm>
          <a:prstGeom prst="rect">
            <a:avLst/>
          </a:prstGeom>
        </p:spPr>
        <p:txBody>
          <a:bodyPr wrap="none">
            <a:spAutoFit/>
          </a:bodyPr>
          <a:lstStyle/>
          <a:p>
            <a:r>
              <a:rPr lang="en-GB" sz="2400" i="1" dirty="0">
                <a:solidFill>
                  <a:srgbClr val="002060"/>
                </a:solidFill>
              </a:rPr>
              <a:t>Father, father, don’t you hear</a:t>
            </a:r>
          </a:p>
        </p:txBody>
      </p:sp>
      <p:sp>
        <p:nvSpPr>
          <p:cNvPr id="16" name="Rectangle 15">
            <a:extLst>
              <a:ext uri="{FF2B5EF4-FFF2-40B4-BE49-F238E27FC236}">
                <a16:creationId xmlns:a16="http://schemas.microsoft.com/office/drawing/2014/main" id="{EF8C39B2-07C2-4BBF-BAA2-AAA05E34C7DA}"/>
              </a:ext>
            </a:extLst>
          </p:cNvPr>
          <p:cNvSpPr/>
          <p:nvPr/>
        </p:nvSpPr>
        <p:spPr>
          <a:xfrm>
            <a:off x="510910" y="3118310"/>
            <a:ext cx="5501827" cy="461665"/>
          </a:xfrm>
          <a:prstGeom prst="rect">
            <a:avLst/>
          </a:prstGeom>
        </p:spPr>
        <p:txBody>
          <a:bodyPr wrap="none">
            <a:spAutoFit/>
          </a:bodyPr>
          <a:lstStyle/>
          <a:p>
            <a:r>
              <a:rPr lang="en-GB" sz="2400" i="1" dirty="0">
                <a:solidFill>
                  <a:srgbClr val="002060"/>
                </a:solidFill>
              </a:rPr>
              <a:t>what the Erlking softly promises me?</a:t>
            </a:r>
          </a:p>
        </p:txBody>
      </p:sp>
      <p:sp>
        <p:nvSpPr>
          <p:cNvPr id="17" name="Rectangle 16">
            <a:extLst>
              <a:ext uri="{FF2B5EF4-FFF2-40B4-BE49-F238E27FC236}">
                <a16:creationId xmlns:a16="http://schemas.microsoft.com/office/drawing/2014/main" id="{7E623403-F883-4A14-8942-2894CDED47A9}"/>
              </a:ext>
            </a:extLst>
          </p:cNvPr>
          <p:cNvSpPr/>
          <p:nvPr/>
        </p:nvSpPr>
        <p:spPr>
          <a:xfrm>
            <a:off x="510910" y="4190353"/>
            <a:ext cx="4530407" cy="461665"/>
          </a:xfrm>
          <a:prstGeom prst="rect">
            <a:avLst/>
          </a:prstGeom>
        </p:spPr>
        <p:txBody>
          <a:bodyPr wrap="none">
            <a:spAutoFit/>
          </a:bodyPr>
          <a:lstStyle/>
          <a:p>
            <a:r>
              <a:rPr lang="en-GB" sz="2400" i="1" dirty="0">
                <a:solidFill>
                  <a:srgbClr val="002060"/>
                </a:solidFill>
              </a:rPr>
              <a:t>Be calm, stay calm, my child;</a:t>
            </a:r>
          </a:p>
        </p:txBody>
      </p:sp>
      <p:sp>
        <p:nvSpPr>
          <p:cNvPr id="18" name="Rectangle 17">
            <a:extLst>
              <a:ext uri="{FF2B5EF4-FFF2-40B4-BE49-F238E27FC236}">
                <a16:creationId xmlns:a16="http://schemas.microsoft.com/office/drawing/2014/main" id="{3D9E61E9-B6D4-42CA-BEAF-1B276E992A7D}"/>
              </a:ext>
            </a:extLst>
          </p:cNvPr>
          <p:cNvSpPr/>
          <p:nvPr/>
        </p:nvSpPr>
        <p:spPr>
          <a:xfrm>
            <a:off x="510910" y="5267888"/>
            <a:ext cx="6550191" cy="461665"/>
          </a:xfrm>
          <a:prstGeom prst="rect">
            <a:avLst/>
          </a:prstGeom>
        </p:spPr>
        <p:txBody>
          <a:bodyPr wrap="none">
            <a:spAutoFit/>
          </a:bodyPr>
          <a:lstStyle/>
          <a:p>
            <a:r>
              <a:rPr lang="en-GB" sz="2400" i="1" dirty="0">
                <a:solidFill>
                  <a:srgbClr val="002060"/>
                </a:solidFill>
              </a:rPr>
              <a:t>It is the wind rustling in the withered leaves.</a:t>
            </a:r>
          </a:p>
        </p:txBody>
      </p:sp>
    </p:spTree>
    <p:extLst>
      <p:ext uri="{BB962C8B-B14F-4D97-AF65-F5344CB8AC3E}">
        <p14:creationId xmlns:p14="http://schemas.microsoft.com/office/powerpoint/2010/main" val="374595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CBBAB9-3F46-481D-82EB-CDFB6B7C1E8B}"/>
              </a:ext>
            </a:extLst>
          </p:cNvPr>
          <p:cNvSpPr/>
          <p:nvPr/>
        </p:nvSpPr>
        <p:spPr>
          <a:xfrm>
            <a:off x="383433" y="1499670"/>
            <a:ext cx="7663287" cy="4683960"/>
          </a:xfrm>
          <a:prstGeom prst="rect">
            <a:avLst/>
          </a:prstGeom>
          <a:solidFill>
            <a:srgbClr val="5682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a:extLst>
              <a:ext uri="{FF2B5EF4-FFF2-40B4-BE49-F238E27FC236}">
                <a16:creationId xmlns:a16="http://schemas.microsoft.com/office/drawing/2014/main" id="{93984E95-B4F4-D641-AADC-5D24235E9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7046"/>
            <a:ext cx="5425440" cy="869950"/>
          </a:xfrm>
          <a:prstGeom prst="rect">
            <a:avLst/>
          </a:prstGeom>
        </p:spPr>
      </p:pic>
      <p:sp>
        <p:nvSpPr>
          <p:cNvPr id="3" name="TextBox 2">
            <a:extLst>
              <a:ext uri="{FF2B5EF4-FFF2-40B4-BE49-F238E27FC236}">
                <a16:creationId xmlns:a16="http://schemas.microsoft.com/office/drawing/2014/main" id="{C73098F2-16C3-D841-BD9E-0BBAAE7C34A9}"/>
              </a:ext>
            </a:extLst>
          </p:cNvPr>
          <p:cNvSpPr txBox="1"/>
          <p:nvPr/>
        </p:nvSpPr>
        <p:spPr>
          <a:xfrm>
            <a:off x="1693333" y="265853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8" name="Title 3">
            <a:extLst>
              <a:ext uri="{FF2B5EF4-FFF2-40B4-BE49-F238E27FC236}">
                <a16:creationId xmlns:a16="http://schemas.microsoft.com/office/drawing/2014/main" id="{76BF3A80-ECA4-DD4F-99D2-522B29E2B1CD}"/>
              </a:ext>
            </a:extLst>
          </p:cNvPr>
          <p:cNvSpPr txBox="1">
            <a:spLocks/>
          </p:cNvSpPr>
          <p:nvPr/>
        </p:nvSpPr>
        <p:spPr>
          <a:xfrm>
            <a:off x="0" y="237351"/>
            <a:ext cx="4317682" cy="707849"/>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600" b="1" dirty="0" err="1">
                <a:solidFill>
                  <a:prstClr val="white"/>
                </a:solidFill>
              </a:rPr>
              <a:t>Schreib</a:t>
            </a:r>
            <a:r>
              <a:rPr lang="en-GB" sz="3600" b="1" dirty="0">
                <a:solidFill>
                  <a:prstClr val="white"/>
                </a:solidFill>
              </a:rPr>
              <a:t> auf </a:t>
            </a:r>
            <a:r>
              <a:rPr lang="en-GB" sz="3600" b="1" dirty="0" err="1">
                <a:solidFill>
                  <a:prstClr val="white"/>
                </a:solidFill>
              </a:rPr>
              <a:t>Englisch</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graphicFrame>
        <p:nvGraphicFramePr>
          <p:cNvPr id="9" name="Table 8">
            <a:extLst>
              <a:ext uri="{FF2B5EF4-FFF2-40B4-BE49-F238E27FC236}">
                <a16:creationId xmlns:a16="http://schemas.microsoft.com/office/drawing/2014/main" id="{3B88B4B0-8D44-014F-BB75-2028287BAE2F}"/>
              </a:ext>
            </a:extLst>
          </p:cNvPr>
          <p:cNvGraphicFramePr>
            <a:graphicFrameLocks noGrp="1"/>
          </p:cNvGraphicFramePr>
          <p:nvPr/>
        </p:nvGraphicFramePr>
        <p:xfrm>
          <a:off x="9345401" y="2843199"/>
          <a:ext cx="2585720" cy="2590800"/>
        </p:xfrm>
        <a:graphic>
          <a:graphicData uri="http://schemas.openxmlformats.org/drawingml/2006/table">
            <a:tbl>
              <a:tblPr firstRow="1" bandRow="1">
                <a:tableStyleId>{5940675A-B579-460E-94D1-54222C63F5DA}</a:tableStyleId>
              </a:tblPr>
              <a:tblGrid>
                <a:gridCol w="2585720">
                  <a:extLst>
                    <a:ext uri="{9D8B030D-6E8A-4147-A177-3AD203B41FA5}">
                      <a16:colId xmlns:a16="http://schemas.microsoft.com/office/drawing/2014/main" val="20000"/>
                    </a:ext>
                  </a:extLst>
                </a:gridCol>
              </a:tblGrid>
              <a:tr h="370840">
                <a:tc>
                  <a:txBody>
                    <a:bodyPr/>
                    <a:lstStyle/>
                    <a:p>
                      <a:r>
                        <a:rPr lang="en-GB" sz="2800" dirty="0" err="1">
                          <a:solidFill>
                            <a:srgbClr val="115076"/>
                          </a:solidFill>
                          <a:latin typeface="Century Gothic" panose="020B0502020202020204" pitchFamily="34" charset="0"/>
                        </a:rPr>
                        <a:t>leise</a:t>
                      </a:r>
                      <a:endParaRPr lang="en-GB" sz="2800" dirty="0">
                        <a:solidFill>
                          <a:srgbClr val="115076"/>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GB" sz="2800" dirty="0" err="1">
                          <a:solidFill>
                            <a:srgbClr val="115076"/>
                          </a:solidFill>
                          <a:latin typeface="Century Gothic" panose="020B0502020202020204" pitchFamily="34" charset="0"/>
                        </a:rPr>
                        <a:t>düster</a:t>
                      </a:r>
                      <a:endParaRPr lang="en-GB" sz="2800" dirty="0">
                        <a:solidFill>
                          <a:srgbClr val="115076"/>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GB" sz="2800" dirty="0" err="1">
                          <a:solidFill>
                            <a:srgbClr val="115076"/>
                          </a:solidFill>
                          <a:latin typeface="Century Gothic" panose="020B0502020202020204" pitchFamily="34" charset="0"/>
                        </a:rPr>
                        <a:t>dürren</a:t>
                      </a:r>
                      <a:endParaRPr lang="en-GB" sz="2800" dirty="0">
                        <a:solidFill>
                          <a:srgbClr val="115076"/>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GB" sz="2800" dirty="0" err="1">
                          <a:solidFill>
                            <a:srgbClr val="115076"/>
                          </a:solidFill>
                          <a:latin typeface="Century Gothic" panose="020B0502020202020204" pitchFamily="34" charset="0"/>
                        </a:rPr>
                        <a:t>säuselt</a:t>
                      </a:r>
                      <a:endParaRPr lang="en-GB" sz="2800" dirty="0">
                        <a:solidFill>
                          <a:srgbClr val="115076"/>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en-GB" sz="2800" dirty="0" err="1">
                          <a:solidFill>
                            <a:srgbClr val="115076"/>
                          </a:solidFill>
                          <a:latin typeface="Century Gothic" panose="020B0502020202020204" pitchFamily="34" charset="0"/>
                        </a:rPr>
                        <a:t>Weiden</a:t>
                      </a:r>
                      <a:endParaRPr lang="en-GB" sz="2800" dirty="0">
                        <a:solidFill>
                          <a:srgbClr val="115076"/>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10" name="Picture 9">
            <a:extLst>
              <a:ext uri="{FF2B5EF4-FFF2-40B4-BE49-F238E27FC236}">
                <a16:creationId xmlns:a16="http://schemas.microsoft.com/office/drawing/2014/main" id="{79BE396B-A0FF-FE4C-864D-10FEBD1E6846}"/>
              </a:ext>
            </a:extLst>
          </p:cNvPr>
          <p:cNvPicPr>
            <a:picLocks noChangeAspect="1"/>
          </p:cNvPicPr>
          <p:nvPr/>
        </p:nvPicPr>
        <p:blipFill>
          <a:blip r:embed="rId4"/>
          <a:stretch>
            <a:fillRect/>
          </a:stretch>
        </p:blipFill>
        <p:spPr>
          <a:xfrm>
            <a:off x="9345401" y="873866"/>
            <a:ext cx="2585719" cy="1928207"/>
          </a:xfrm>
          <a:prstGeom prst="rect">
            <a:avLst/>
          </a:prstGeom>
        </p:spPr>
      </p:pic>
      <p:sp>
        <p:nvSpPr>
          <p:cNvPr id="11" name="Rounded Rectangle 11">
            <a:extLst>
              <a:ext uri="{FF2B5EF4-FFF2-40B4-BE49-F238E27FC236}">
                <a16:creationId xmlns:a16="http://schemas.microsoft.com/office/drawing/2014/main" id="{23237DB5-6386-3E4C-9AC1-B6499FD25876}"/>
              </a:ext>
            </a:extLst>
          </p:cNvPr>
          <p:cNvSpPr/>
          <p:nvPr/>
        </p:nvSpPr>
        <p:spPr>
          <a:xfrm>
            <a:off x="11022904" y="247046"/>
            <a:ext cx="93442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D51F2244-9AB7-7040-9954-478DD9789E18}"/>
              </a:ext>
            </a:extLst>
          </p:cNvPr>
          <p:cNvSpPr txBox="1"/>
          <p:nvPr/>
        </p:nvSpPr>
        <p:spPr>
          <a:xfrm>
            <a:off x="510910" y="1592475"/>
            <a:ext cx="7408332" cy="4505401"/>
          </a:xfrm>
          <a:prstGeom prst="rect">
            <a:avLst/>
          </a:prstGeom>
          <a:solidFill>
            <a:srgbClr val="EAE2C8"/>
          </a:solidFill>
        </p:spPr>
        <p:txBody>
          <a:bodyPr wrap="square" rtlCol="0">
            <a:spAutoFit/>
          </a:bodyPr>
          <a:lstStyle/>
          <a:p>
            <a:pPr lvl="0">
              <a:spcBef>
                <a:spcPts val="1000"/>
              </a:spcBef>
              <a:defRPr/>
            </a:pPr>
            <a:r>
              <a:rPr lang="en-GB" sz="2400" i="1" dirty="0">
                <a:solidFill>
                  <a:srgbClr val="E87D1E"/>
                </a:solidFill>
                <a:latin typeface="Century Gothic" panose="020B0502020202020204" pitchFamily="34" charset="0"/>
              </a:rPr>
              <a:t>Mein </a:t>
            </a:r>
            <a:r>
              <a:rPr lang="en-GB" sz="2400" i="1" dirty="0" err="1">
                <a:solidFill>
                  <a:srgbClr val="E87D1E"/>
                </a:solidFill>
                <a:latin typeface="Century Gothic" panose="020B0502020202020204" pitchFamily="34" charset="0"/>
              </a:rPr>
              <a:t>Vater</a:t>
            </a:r>
            <a:r>
              <a:rPr lang="en-GB" sz="2400" i="1" dirty="0">
                <a:solidFill>
                  <a:srgbClr val="E87D1E"/>
                </a:solidFill>
                <a:latin typeface="Century Gothic" panose="020B0502020202020204" pitchFamily="34" charset="0"/>
              </a:rPr>
              <a:t>, </a:t>
            </a:r>
            <a:r>
              <a:rPr lang="en-GB" sz="2400" i="1" dirty="0" err="1">
                <a:solidFill>
                  <a:srgbClr val="E87D1E"/>
                </a:solidFill>
                <a:latin typeface="Century Gothic" panose="020B0502020202020204" pitchFamily="34" charset="0"/>
              </a:rPr>
              <a:t>mein</a:t>
            </a:r>
            <a:r>
              <a:rPr lang="en-GB" sz="2400" i="1" dirty="0">
                <a:solidFill>
                  <a:srgbClr val="E87D1E"/>
                </a:solidFill>
                <a:latin typeface="Century Gothic" panose="020B0502020202020204" pitchFamily="34" charset="0"/>
              </a:rPr>
              <a:t> </a:t>
            </a:r>
            <a:r>
              <a:rPr lang="en-GB" sz="2400" i="1" dirty="0" err="1">
                <a:solidFill>
                  <a:srgbClr val="E87D1E"/>
                </a:solidFill>
                <a:latin typeface="Century Gothic" panose="020B0502020202020204" pitchFamily="34" charset="0"/>
              </a:rPr>
              <a:t>Vater</a:t>
            </a:r>
            <a:r>
              <a:rPr lang="en-GB" sz="2400" i="1" dirty="0">
                <a:solidFill>
                  <a:srgbClr val="E87D1E"/>
                </a:solidFill>
                <a:latin typeface="Century Gothic" panose="020B0502020202020204" pitchFamily="34" charset="0"/>
              </a:rPr>
              <a:t>, und </a:t>
            </a:r>
            <a:r>
              <a:rPr lang="en-GB" sz="2400" i="1" dirty="0" err="1">
                <a:solidFill>
                  <a:srgbClr val="E87D1E"/>
                </a:solidFill>
                <a:latin typeface="Century Gothic" panose="020B0502020202020204" pitchFamily="34" charset="0"/>
              </a:rPr>
              <a:t>siehst</a:t>
            </a:r>
            <a:r>
              <a:rPr lang="en-GB" sz="2400" i="1" dirty="0">
                <a:solidFill>
                  <a:srgbClr val="E87D1E"/>
                </a:solidFill>
                <a:latin typeface="Century Gothic" panose="020B0502020202020204" pitchFamily="34" charset="0"/>
              </a:rPr>
              <a:t> du </a:t>
            </a:r>
            <a:r>
              <a:rPr lang="en-GB" sz="2400" i="1" dirty="0" err="1">
                <a:solidFill>
                  <a:srgbClr val="E87D1E"/>
                </a:solidFill>
                <a:latin typeface="Century Gothic" panose="020B0502020202020204" pitchFamily="34" charset="0"/>
              </a:rPr>
              <a:t>nicht</a:t>
            </a:r>
            <a:r>
              <a:rPr lang="en-GB" sz="2400" i="1" dirty="0">
                <a:solidFill>
                  <a:srgbClr val="E87D1E"/>
                </a:solidFill>
                <a:latin typeface="Century Gothic" panose="020B0502020202020204" pitchFamily="34" charset="0"/>
              </a:rPr>
              <a:t> </a:t>
            </a:r>
            <a:r>
              <a:rPr lang="en-GB" sz="2400" i="1" dirty="0" err="1">
                <a:solidFill>
                  <a:srgbClr val="E87D1E"/>
                </a:solidFill>
              </a:rPr>
              <a:t>dort</a:t>
            </a:r>
            <a:endParaRPr lang="en-GB" sz="2400" i="1" dirty="0">
              <a:solidFill>
                <a:srgbClr val="E87D1E"/>
              </a:solidFill>
              <a:latin typeface="Century Gothic" panose="020B0502020202020204" pitchFamily="34" charset="0"/>
            </a:endParaRPr>
          </a:p>
          <a:p>
            <a:pPr lvl="0">
              <a:lnSpc>
                <a:spcPct val="250000"/>
              </a:lnSpc>
              <a:spcBef>
                <a:spcPts val="1000"/>
              </a:spcBef>
              <a:defRPr/>
            </a:pPr>
            <a:r>
              <a:rPr lang="en-GB" sz="2400" i="1" dirty="0" err="1">
                <a:solidFill>
                  <a:srgbClr val="E87D1E"/>
                </a:solidFill>
                <a:latin typeface="Century Gothic" panose="020B0502020202020204" pitchFamily="34" charset="0"/>
              </a:rPr>
              <a:t>Erlkönigs</a:t>
            </a:r>
            <a:r>
              <a:rPr lang="en-GB" sz="2400" i="1" dirty="0">
                <a:solidFill>
                  <a:srgbClr val="E87D1E"/>
                </a:solidFill>
                <a:latin typeface="Century Gothic" panose="020B0502020202020204" pitchFamily="34" charset="0"/>
              </a:rPr>
              <a:t> </a:t>
            </a:r>
            <a:r>
              <a:rPr lang="en-GB" sz="2400" i="1" dirty="0" err="1">
                <a:solidFill>
                  <a:srgbClr val="E87D1E"/>
                </a:solidFill>
                <a:latin typeface="Century Gothic" panose="020B0502020202020204" pitchFamily="34" charset="0"/>
              </a:rPr>
              <a:t>Töchter</a:t>
            </a:r>
            <a:r>
              <a:rPr lang="en-GB" sz="2400" i="1" dirty="0">
                <a:solidFill>
                  <a:srgbClr val="E87D1E"/>
                </a:solidFill>
                <a:latin typeface="Century Gothic" panose="020B0502020202020204" pitchFamily="34" charset="0"/>
              </a:rPr>
              <a:t> am </a:t>
            </a:r>
            <a:r>
              <a:rPr lang="en-GB" sz="2400" i="1" dirty="0" err="1">
                <a:solidFill>
                  <a:srgbClr val="E87D1E"/>
                </a:solidFill>
                <a:latin typeface="Century Gothic" panose="020B0502020202020204" pitchFamily="34" charset="0"/>
              </a:rPr>
              <a:t>düstern</a:t>
            </a:r>
            <a:r>
              <a:rPr lang="en-GB" sz="2400" i="1" dirty="0">
                <a:solidFill>
                  <a:srgbClr val="E87D1E"/>
                </a:solidFill>
                <a:latin typeface="Century Gothic" panose="020B0502020202020204" pitchFamily="34" charset="0"/>
              </a:rPr>
              <a:t> </a:t>
            </a:r>
            <a:r>
              <a:rPr lang="en-GB" sz="2400" i="1" dirty="0">
                <a:solidFill>
                  <a:srgbClr val="E87D1E"/>
                </a:solidFill>
              </a:rPr>
              <a:t>Ort</a:t>
            </a:r>
            <a:r>
              <a:rPr lang="en-GB" sz="2400" i="1" dirty="0">
                <a:solidFill>
                  <a:srgbClr val="E87D1E"/>
                </a:solidFill>
                <a:latin typeface="Century Gothic" panose="020B0502020202020204" pitchFamily="34" charset="0"/>
              </a:rPr>
              <a:t>?</a:t>
            </a:r>
          </a:p>
          <a:p>
            <a:pPr lvl="0">
              <a:lnSpc>
                <a:spcPct val="250000"/>
              </a:lnSpc>
              <a:spcBef>
                <a:spcPts val="1000"/>
              </a:spcBef>
              <a:defRPr/>
            </a:pPr>
            <a:r>
              <a:rPr lang="en-GB" sz="2400" dirty="0">
                <a:solidFill>
                  <a:srgbClr val="115076"/>
                </a:solidFill>
                <a:latin typeface="Century Gothic" panose="020B0502020202020204" pitchFamily="34" charset="0"/>
              </a:rPr>
              <a:t>Mein Sohn, </a:t>
            </a:r>
            <a:r>
              <a:rPr lang="en-GB" sz="2400" dirty="0" err="1">
                <a:solidFill>
                  <a:srgbClr val="115076"/>
                </a:solidFill>
                <a:latin typeface="Century Gothic" panose="020B0502020202020204" pitchFamily="34" charset="0"/>
              </a:rPr>
              <a:t>mein</a:t>
            </a:r>
            <a:r>
              <a:rPr lang="en-GB" sz="2400" dirty="0">
                <a:solidFill>
                  <a:srgbClr val="115076"/>
                </a:solidFill>
                <a:latin typeface="Century Gothic" panose="020B0502020202020204" pitchFamily="34" charset="0"/>
              </a:rPr>
              <a:t> Sohn, ich </a:t>
            </a:r>
            <a:r>
              <a:rPr lang="en-GB" sz="2400" dirty="0" err="1">
                <a:solidFill>
                  <a:srgbClr val="115076"/>
                </a:solidFill>
                <a:latin typeface="Century Gothic" panose="020B0502020202020204" pitchFamily="34" charset="0"/>
              </a:rPr>
              <a:t>seh</a:t>
            </a:r>
            <a:r>
              <a:rPr lang="en-GB" sz="2400" dirty="0">
                <a:solidFill>
                  <a:srgbClr val="115076"/>
                </a:solidFill>
                <a:latin typeface="Century Gothic" panose="020B0502020202020204" pitchFamily="34" charset="0"/>
              </a:rPr>
              <a:t> es </a:t>
            </a:r>
            <a:r>
              <a:rPr lang="en-GB" sz="2400" dirty="0" err="1">
                <a:solidFill>
                  <a:srgbClr val="115076"/>
                </a:solidFill>
              </a:rPr>
              <a:t>genau</a:t>
            </a:r>
            <a:r>
              <a:rPr lang="en-GB" sz="2400" dirty="0">
                <a:solidFill>
                  <a:srgbClr val="115076"/>
                </a:solidFill>
                <a:latin typeface="Century Gothic" panose="020B0502020202020204" pitchFamily="34" charset="0"/>
              </a:rPr>
              <a:t>:</a:t>
            </a:r>
          </a:p>
          <a:p>
            <a:pPr lvl="0">
              <a:lnSpc>
                <a:spcPct val="250000"/>
              </a:lnSpc>
              <a:spcBef>
                <a:spcPts val="1000"/>
              </a:spcBef>
              <a:defRPr/>
            </a:pPr>
            <a:r>
              <a:rPr lang="en-GB" sz="2400" dirty="0">
                <a:solidFill>
                  <a:srgbClr val="115076"/>
                </a:solidFill>
                <a:latin typeface="Century Gothic" panose="020B0502020202020204" pitchFamily="34" charset="0"/>
              </a:rPr>
              <a:t>Es </a:t>
            </a:r>
            <a:r>
              <a:rPr lang="en-GB" sz="2400" dirty="0" err="1">
                <a:solidFill>
                  <a:srgbClr val="115076"/>
                </a:solidFill>
                <a:latin typeface="Century Gothic" panose="020B0502020202020204" pitchFamily="34" charset="0"/>
              </a:rPr>
              <a:t>scheinen</a:t>
            </a:r>
            <a:r>
              <a:rPr lang="en-GB" sz="2400" dirty="0">
                <a:solidFill>
                  <a:srgbClr val="115076"/>
                </a:solidFill>
                <a:latin typeface="Century Gothic" panose="020B0502020202020204" pitchFamily="34" charset="0"/>
              </a:rPr>
              <a:t> die </a:t>
            </a:r>
            <a:r>
              <a:rPr lang="en-GB" sz="2400" dirty="0" err="1">
                <a:solidFill>
                  <a:srgbClr val="115076"/>
                </a:solidFill>
                <a:latin typeface="Century Gothic" panose="020B0502020202020204" pitchFamily="34" charset="0"/>
              </a:rPr>
              <a:t>alten</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Weiden</a:t>
            </a:r>
            <a:r>
              <a:rPr lang="en-GB" sz="2400" dirty="0">
                <a:solidFill>
                  <a:srgbClr val="115076"/>
                </a:solidFill>
                <a:latin typeface="Century Gothic" panose="020B0502020202020204" pitchFamily="34" charset="0"/>
              </a:rPr>
              <a:t> so </a:t>
            </a:r>
            <a:r>
              <a:rPr lang="en-GB" sz="2400" dirty="0" err="1">
                <a:solidFill>
                  <a:srgbClr val="115076"/>
                </a:solidFill>
              </a:rPr>
              <a:t>grau</a:t>
            </a:r>
            <a:r>
              <a:rPr lang="en-GB" sz="2400" dirty="0">
                <a:solidFill>
                  <a:srgbClr val="115076"/>
                </a:solidFill>
                <a:latin typeface="Century Gothic" panose="020B0502020202020204" pitchFamily="34" charset="0"/>
              </a:rPr>
              <a:t>.</a:t>
            </a:r>
          </a:p>
          <a:p>
            <a:pPr lvl="0">
              <a:lnSpc>
                <a:spcPct val="250000"/>
              </a:lnSpc>
              <a:spcBef>
                <a:spcPts val="1000"/>
              </a:spcBef>
              <a:defRPr/>
            </a:pPr>
            <a:endParaRPr lang="en-GB" sz="2400" dirty="0">
              <a:solidFill>
                <a:srgbClr val="115076"/>
              </a:solidFill>
              <a:latin typeface="Century Gothic" panose="020B0502020202020204" pitchFamily="34" charset="0"/>
            </a:endParaRPr>
          </a:p>
        </p:txBody>
      </p:sp>
      <p:sp>
        <p:nvSpPr>
          <p:cNvPr id="12" name="TextBox 11">
            <a:extLst>
              <a:ext uri="{FF2B5EF4-FFF2-40B4-BE49-F238E27FC236}">
                <a16:creationId xmlns:a16="http://schemas.microsoft.com/office/drawing/2014/main" id="{C6E420D6-ABAB-4BB0-B72A-90820E78DDAD}"/>
              </a:ext>
            </a:extLst>
          </p:cNvPr>
          <p:cNvSpPr txBox="1"/>
          <p:nvPr/>
        </p:nvSpPr>
        <p:spPr>
          <a:xfrm>
            <a:off x="383433" y="1038005"/>
            <a:ext cx="1920020" cy="461665"/>
          </a:xfrm>
          <a:prstGeom prst="rect">
            <a:avLst/>
          </a:prstGeom>
          <a:noFill/>
        </p:spPr>
        <p:txBody>
          <a:bodyPr wrap="square" rtlCol="0">
            <a:spAutoFit/>
          </a:bodyPr>
          <a:lstStyle/>
          <a:p>
            <a:pPr algn="l"/>
            <a:r>
              <a:rPr lang="en-GB" sz="2400" b="1" dirty="0">
                <a:solidFill>
                  <a:schemeClr val="accent5">
                    <a:lumMod val="50000"/>
                  </a:schemeClr>
                </a:solidFill>
              </a:rPr>
              <a:t>Strophe 6</a:t>
            </a:r>
          </a:p>
        </p:txBody>
      </p:sp>
      <p:sp>
        <p:nvSpPr>
          <p:cNvPr id="14" name="Rectangle 13">
            <a:extLst>
              <a:ext uri="{FF2B5EF4-FFF2-40B4-BE49-F238E27FC236}">
                <a16:creationId xmlns:a16="http://schemas.microsoft.com/office/drawing/2014/main" id="{6C4243DE-FB5C-4F99-8466-5B38DB08B7CF}"/>
              </a:ext>
            </a:extLst>
          </p:cNvPr>
          <p:cNvSpPr/>
          <p:nvPr/>
        </p:nvSpPr>
        <p:spPr>
          <a:xfrm>
            <a:off x="510910" y="2061611"/>
            <a:ext cx="5288627" cy="461665"/>
          </a:xfrm>
          <a:prstGeom prst="rect">
            <a:avLst/>
          </a:prstGeom>
        </p:spPr>
        <p:txBody>
          <a:bodyPr wrap="none">
            <a:spAutoFit/>
          </a:bodyPr>
          <a:lstStyle/>
          <a:p>
            <a:r>
              <a:rPr lang="en-GB" sz="2400" i="1" dirty="0">
                <a:solidFill>
                  <a:srgbClr val="002060"/>
                </a:solidFill>
              </a:rPr>
              <a:t>Father, father, don’t you see there</a:t>
            </a:r>
          </a:p>
        </p:txBody>
      </p:sp>
      <p:sp>
        <p:nvSpPr>
          <p:cNvPr id="15" name="Rectangle 14">
            <a:extLst>
              <a:ext uri="{FF2B5EF4-FFF2-40B4-BE49-F238E27FC236}">
                <a16:creationId xmlns:a16="http://schemas.microsoft.com/office/drawing/2014/main" id="{6603D6D6-2130-4097-AECC-5A326483E2FC}"/>
              </a:ext>
            </a:extLst>
          </p:cNvPr>
          <p:cNvSpPr/>
          <p:nvPr/>
        </p:nvSpPr>
        <p:spPr>
          <a:xfrm>
            <a:off x="527102" y="2947902"/>
            <a:ext cx="5756704" cy="461665"/>
          </a:xfrm>
          <a:prstGeom prst="rect">
            <a:avLst/>
          </a:prstGeom>
        </p:spPr>
        <p:txBody>
          <a:bodyPr wrap="none">
            <a:spAutoFit/>
          </a:bodyPr>
          <a:lstStyle/>
          <a:p>
            <a:r>
              <a:rPr lang="en-GB" sz="2400" i="1" dirty="0">
                <a:solidFill>
                  <a:srgbClr val="002060"/>
                </a:solidFill>
              </a:rPr>
              <a:t>Erlking’s daughters in the dark place?</a:t>
            </a:r>
          </a:p>
        </p:txBody>
      </p:sp>
      <p:sp>
        <p:nvSpPr>
          <p:cNvPr id="16" name="Rectangle 15">
            <a:extLst>
              <a:ext uri="{FF2B5EF4-FFF2-40B4-BE49-F238E27FC236}">
                <a16:creationId xmlns:a16="http://schemas.microsoft.com/office/drawing/2014/main" id="{6220074F-8B62-4E50-923F-5A360F58C2B7}"/>
              </a:ext>
            </a:extLst>
          </p:cNvPr>
          <p:cNvSpPr/>
          <p:nvPr/>
        </p:nvSpPr>
        <p:spPr>
          <a:xfrm>
            <a:off x="510910" y="4011086"/>
            <a:ext cx="4796506" cy="461665"/>
          </a:xfrm>
          <a:prstGeom prst="rect">
            <a:avLst/>
          </a:prstGeom>
        </p:spPr>
        <p:txBody>
          <a:bodyPr wrap="none">
            <a:spAutoFit/>
          </a:bodyPr>
          <a:lstStyle/>
          <a:p>
            <a:r>
              <a:rPr lang="en-GB" sz="2400" i="1" dirty="0">
                <a:solidFill>
                  <a:srgbClr val="002060"/>
                </a:solidFill>
              </a:rPr>
              <a:t>My son, my son, I see it exactly;</a:t>
            </a:r>
          </a:p>
        </p:txBody>
      </p:sp>
      <p:sp>
        <p:nvSpPr>
          <p:cNvPr id="17" name="Rectangle 16">
            <a:extLst>
              <a:ext uri="{FF2B5EF4-FFF2-40B4-BE49-F238E27FC236}">
                <a16:creationId xmlns:a16="http://schemas.microsoft.com/office/drawing/2014/main" id="{15A7DEC3-571E-48F6-8C68-E73D9CF54A70}"/>
              </a:ext>
            </a:extLst>
          </p:cNvPr>
          <p:cNvSpPr/>
          <p:nvPr/>
        </p:nvSpPr>
        <p:spPr>
          <a:xfrm>
            <a:off x="484240" y="5034692"/>
            <a:ext cx="5205271" cy="461665"/>
          </a:xfrm>
          <a:prstGeom prst="rect">
            <a:avLst/>
          </a:prstGeom>
        </p:spPr>
        <p:txBody>
          <a:bodyPr wrap="none">
            <a:spAutoFit/>
          </a:bodyPr>
          <a:lstStyle/>
          <a:p>
            <a:r>
              <a:rPr lang="en-GB" sz="2400" i="1" dirty="0">
                <a:solidFill>
                  <a:srgbClr val="002060"/>
                </a:solidFill>
              </a:rPr>
              <a:t>It is the old grey willows gleaming.</a:t>
            </a:r>
          </a:p>
        </p:txBody>
      </p:sp>
    </p:spTree>
    <p:extLst>
      <p:ext uri="{BB962C8B-B14F-4D97-AF65-F5344CB8AC3E}">
        <p14:creationId xmlns:p14="http://schemas.microsoft.com/office/powerpoint/2010/main" val="249620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93984E95-B4F4-D641-AADC-5D24235E9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54659"/>
            <a:ext cx="5924811" cy="869950"/>
          </a:xfrm>
          <a:prstGeom prst="rect">
            <a:avLst/>
          </a:prstGeom>
        </p:spPr>
      </p:pic>
      <p:sp>
        <p:nvSpPr>
          <p:cNvPr id="29" name="Title 3">
            <a:extLst>
              <a:ext uri="{FF2B5EF4-FFF2-40B4-BE49-F238E27FC236}">
                <a16:creationId xmlns:a16="http://schemas.microsoft.com/office/drawing/2014/main" id="{76BF3A80-ECA4-DD4F-99D2-522B29E2B1CD}"/>
              </a:ext>
            </a:extLst>
          </p:cNvPr>
          <p:cNvSpPr txBox="1">
            <a:spLocks/>
          </p:cNvSpPr>
          <p:nvPr/>
        </p:nvSpPr>
        <p:spPr>
          <a:xfrm>
            <a:off x="452438" y="490625"/>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3" name="TextBox 2">
            <a:extLst>
              <a:ext uri="{FF2B5EF4-FFF2-40B4-BE49-F238E27FC236}">
                <a16:creationId xmlns:a16="http://schemas.microsoft.com/office/drawing/2014/main" id="{C73098F2-16C3-D841-BD9E-0BBAAE7C34A9}"/>
              </a:ext>
            </a:extLst>
          </p:cNvPr>
          <p:cNvSpPr txBox="1"/>
          <p:nvPr/>
        </p:nvSpPr>
        <p:spPr>
          <a:xfrm>
            <a:off x="1693333" y="2658533"/>
            <a:ext cx="184731" cy="369332"/>
          </a:xfrm>
          <a:prstGeom prst="rect">
            <a:avLst/>
          </a:prstGeom>
          <a:noFill/>
        </p:spPr>
        <p:txBody>
          <a:bodyPr wrap="none" rtlCol="0">
            <a:spAutoFit/>
          </a:bodyPr>
          <a:lstStyle/>
          <a:p>
            <a:endParaRPr lang="en-US" dirty="0"/>
          </a:p>
        </p:txBody>
      </p:sp>
      <p:sp>
        <p:nvSpPr>
          <p:cNvPr id="2" name="Rectangle 1"/>
          <p:cNvSpPr/>
          <p:nvPr/>
        </p:nvSpPr>
        <p:spPr>
          <a:xfrm>
            <a:off x="0" y="490625"/>
            <a:ext cx="5415265" cy="584775"/>
          </a:xfrm>
          <a:prstGeom prst="rect">
            <a:avLst/>
          </a:prstGeom>
        </p:spPr>
        <p:txBody>
          <a:bodyPr wrap="none">
            <a:spAutoFit/>
          </a:bodyPr>
          <a:lstStyle/>
          <a:p>
            <a:r>
              <a:rPr lang="en-GB" sz="3200" b="1" dirty="0">
                <a:solidFill>
                  <a:schemeClr val="bg1"/>
                </a:solidFill>
                <a:latin typeface="Century Gothic" panose="020B0502020202020204" pitchFamily="34" charset="0"/>
              </a:rPr>
              <a:t>Was </a:t>
            </a:r>
            <a:r>
              <a:rPr lang="en-GB" sz="3200" b="1" dirty="0" err="1">
                <a:solidFill>
                  <a:schemeClr val="bg1"/>
                </a:solidFill>
                <a:latin typeface="Century Gothic" panose="020B0502020202020204" pitchFamily="34" charset="0"/>
              </a:rPr>
              <a:t>ist</a:t>
            </a:r>
            <a:r>
              <a:rPr lang="en-GB" sz="3200" b="1" dirty="0">
                <a:solidFill>
                  <a:schemeClr val="bg1"/>
                </a:solidFill>
                <a:latin typeface="Century Gothic" panose="020B0502020202020204" pitchFamily="34" charset="0"/>
              </a:rPr>
              <a:t> </a:t>
            </a:r>
            <a:r>
              <a:rPr lang="en-GB" sz="3200" b="1" dirty="0" err="1">
                <a:solidFill>
                  <a:schemeClr val="bg1"/>
                </a:solidFill>
                <a:latin typeface="Century Gothic" panose="020B0502020202020204" pitchFamily="34" charset="0"/>
              </a:rPr>
              <a:t>dein</a:t>
            </a:r>
            <a:r>
              <a:rPr lang="en-GB" sz="3200" b="1" dirty="0">
                <a:solidFill>
                  <a:schemeClr val="bg1"/>
                </a:solidFill>
                <a:latin typeface="Century Gothic" panose="020B0502020202020204" pitchFamily="34" charset="0"/>
              </a:rPr>
              <a:t> </a:t>
            </a:r>
            <a:r>
              <a:rPr lang="en-GB" sz="3200" b="1" dirty="0" err="1">
                <a:solidFill>
                  <a:schemeClr val="bg1"/>
                </a:solidFill>
                <a:latin typeface="Century Gothic" panose="020B0502020202020204" pitchFamily="34" charset="0"/>
              </a:rPr>
              <a:t>Lieblingswort</a:t>
            </a:r>
            <a:r>
              <a:rPr lang="en-GB" sz="3200" b="1" dirty="0">
                <a:solidFill>
                  <a:schemeClr val="bg1"/>
                </a:solidFill>
                <a:latin typeface="Century Gothic" panose="020B0502020202020204" pitchFamily="34" charset="0"/>
              </a:rPr>
              <a:t>?</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2949" y="1931143"/>
            <a:ext cx="1152676" cy="1045093"/>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362" y="4128474"/>
            <a:ext cx="1135263" cy="1089853"/>
          </a:xfrm>
          <a:prstGeom prst="rect">
            <a:avLst/>
          </a:prstGeom>
        </p:spPr>
      </p:pic>
      <p:sp>
        <p:nvSpPr>
          <p:cNvPr id="16" name="Rounded Rectangle 11">
            <a:extLst>
              <a:ext uri="{FF2B5EF4-FFF2-40B4-BE49-F238E27FC236}">
                <a16:creationId xmlns:a16="http://schemas.microsoft.com/office/drawing/2014/main" id="{77A7CFCB-659A-4453-A7C6-11FA13D6098C}"/>
              </a:ext>
            </a:extLst>
          </p:cNvPr>
          <p:cNvSpPr/>
          <p:nvPr/>
        </p:nvSpPr>
        <p:spPr>
          <a:xfrm>
            <a:off x="10546915" y="247046"/>
            <a:ext cx="141041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descr="Text&#10;&#10;Description automatically generated">
            <a:extLst>
              <a:ext uri="{FF2B5EF4-FFF2-40B4-BE49-F238E27FC236}">
                <a16:creationId xmlns:a16="http://schemas.microsoft.com/office/drawing/2014/main" id="{0B1D278C-37EE-4F5F-9E02-739BDF76A18F}"/>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93333" y="-385270"/>
            <a:ext cx="11378759" cy="8534069"/>
          </a:xfrm>
          <a:prstGeom prst="rect">
            <a:avLst/>
          </a:prstGeom>
        </p:spPr>
      </p:pic>
    </p:spTree>
    <p:extLst>
      <p:ext uri="{BB962C8B-B14F-4D97-AF65-F5344CB8AC3E}">
        <p14:creationId xmlns:p14="http://schemas.microsoft.com/office/powerpoint/2010/main" val="11161949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xmlns=""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xmlns=""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85221" y="1822573"/>
            <a:ext cx="10395557" cy="1485422"/>
          </a:xfrm>
        </p:spPr>
        <p:txBody>
          <a:bodyPr>
            <a:normAutofit/>
          </a:bodyPr>
          <a:lstStyle/>
          <a:p>
            <a:pPr algn="l"/>
            <a:r>
              <a:rPr lang="en-GB" sz="3600" b="1" dirty="0" err="1">
                <a:solidFill>
                  <a:prstClr val="white"/>
                </a:solidFill>
              </a:rPr>
              <a:t>Erlkönig</a:t>
            </a:r>
            <a:r>
              <a:rPr lang="en-GB" sz="3600" b="1" dirty="0">
                <a:solidFill>
                  <a:prstClr val="white"/>
                </a:solidFill>
              </a:rPr>
              <a:t> – Johann Wolfgang von Goethe</a:t>
            </a:r>
            <a:r>
              <a:rPr lang="en-GB" sz="5400" b="1" dirty="0">
                <a:solidFill>
                  <a:prstClr val="white"/>
                </a:solidFill>
              </a:rPr>
              <a:t/>
            </a:r>
            <a:br>
              <a:rPr lang="en-GB" sz="5400" b="1" dirty="0">
                <a:solidFill>
                  <a:prstClr val="white"/>
                </a:solidFill>
              </a:rPr>
            </a:br>
            <a:endParaRPr lang="en-US" sz="5400"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85221" y="2619032"/>
            <a:ext cx="8126135" cy="571756"/>
          </a:xfrm>
        </p:spPr>
        <p:txBody>
          <a:bodyPr>
            <a:normAutofit fontScale="85000" lnSpcReduction="10000"/>
          </a:bodyPr>
          <a:lstStyle/>
          <a:p>
            <a:r>
              <a:rPr lang="en-GB" sz="3200" dirty="0">
                <a:solidFill>
                  <a:prstClr val="white"/>
                </a:solidFill>
              </a:rPr>
              <a:t>Revisit plurals, R1 (nominative) / R2 (accusative)</a:t>
            </a:r>
          </a:p>
          <a:p>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56445" y="3143122"/>
            <a:ext cx="3370615" cy="571756"/>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Revisit several SSC</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5308430"/>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1800" dirty="0">
                <a:solidFill>
                  <a:prstClr val="white"/>
                </a:solidFill>
                <a:latin typeface="Century Gothic" panose="020B0502020202020204" pitchFamily="34" charset="0"/>
              </a:rPr>
              <a:t>3.2</a:t>
            </a: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4 - Lesson 66</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6161349"/>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a:t>
            </a:r>
            <a:r>
              <a:rPr lang="en-GB" sz="1400" dirty="0">
                <a:solidFill>
                  <a:prstClr val="white"/>
                </a:solidFill>
                <a:latin typeface="Century Gothic" panose="020B0502020202020204" pitchFamily="34" charset="0"/>
              </a:rPr>
              <a:t>Inge Alferink / Rachel Hawkes</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02.02.21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3053279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3986374" cy="869950"/>
          </a:xfrm>
          <a:prstGeom prst="rect">
            <a:avLst/>
          </a:prstGeom>
        </p:spPr>
      </p:pic>
      <p:sp>
        <p:nvSpPr>
          <p:cNvPr id="4" name="Title 3"/>
          <p:cNvSpPr>
            <a:spLocks noGrp="1"/>
          </p:cNvSpPr>
          <p:nvPr>
            <p:ph type="title"/>
          </p:nvPr>
        </p:nvSpPr>
        <p:spPr>
          <a:xfrm>
            <a:off x="0" y="294041"/>
            <a:ext cx="4242816" cy="707849"/>
          </a:xfrm>
        </p:spPr>
        <p:txBody>
          <a:bodyPr>
            <a:normAutofit/>
          </a:bodyPr>
          <a:lstStyle/>
          <a:p>
            <a:r>
              <a:rPr lang="en-GB" sz="3600" b="1" dirty="0" err="1">
                <a:solidFill>
                  <a:schemeClr val="bg1"/>
                </a:solidFill>
              </a:rPr>
              <a:t>Vokabeln</a:t>
            </a:r>
            <a:r>
              <a:rPr lang="en-GB" sz="36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72804" y="247046"/>
            <a:ext cx="98452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endParaRPr lang="en-GB"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0501F6C8-066D-3340-AF8F-7CC50F7BA0EA}"/>
              </a:ext>
            </a:extLst>
          </p:cNvPr>
          <p:cNvSpPr txBox="1"/>
          <p:nvPr/>
        </p:nvSpPr>
        <p:spPr>
          <a:xfrm>
            <a:off x="1484440" y="2498459"/>
            <a:ext cx="947113" cy="510778"/>
          </a:xfrm>
          <a:prstGeom prst="roundRect">
            <a:avLst/>
          </a:prstGeom>
          <a:solidFill>
            <a:srgbClr val="E3EAFD"/>
          </a:solidFill>
          <a:ln>
            <a:solidFill>
              <a:srgbClr val="7AA3B4"/>
            </a:solidFill>
          </a:ln>
        </p:spPr>
        <p:txBody>
          <a:bodyPr wrap="square" rtlCol="0">
            <a:spAutoFit/>
          </a:bodyPr>
          <a:lstStyle/>
          <a:p>
            <a:pPr algn="ctr"/>
            <a:r>
              <a:rPr lang="en-US" sz="2400" dirty="0">
                <a:solidFill>
                  <a:schemeClr val="accent5">
                    <a:lumMod val="50000"/>
                  </a:schemeClr>
                </a:solidFill>
              </a:rPr>
              <a:t>Kind</a:t>
            </a:r>
          </a:p>
        </p:txBody>
      </p:sp>
      <p:sp>
        <p:nvSpPr>
          <p:cNvPr id="8" name="TextBox 7">
            <a:extLst>
              <a:ext uri="{FF2B5EF4-FFF2-40B4-BE49-F238E27FC236}">
                <a16:creationId xmlns:a16="http://schemas.microsoft.com/office/drawing/2014/main" id="{73F200FC-AC4E-004C-B3CF-732C7888D14F}"/>
              </a:ext>
            </a:extLst>
          </p:cNvPr>
          <p:cNvSpPr txBox="1"/>
          <p:nvPr/>
        </p:nvSpPr>
        <p:spPr>
          <a:xfrm>
            <a:off x="5500147" y="1701544"/>
            <a:ext cx="1255698" cy="510778"/>
          </a:xfrm>
          <a:prstGeom prst="roundRect">
            <a:avLst/>
          </a:prstGeom>
          <a:solidFill>
            <a:srgbClr val="E3EAFD"/>
          </a:solidFill>
          <a:ln>
            <a:solidFill>
              <a:srgbClr val="7AA3B4"/>
            </a:solidFill>
          </a:ln>
        </p:spPr>
        <p:txBody>
          <a:bodyPr wrap="square" rtlCol="0">
            <a:spAutoFit/>
          </a:bodyPr>
          <a:lstStyle/>
          <a:p>
            <a:pPr algn="ctr"/>
            <a:r>
              <a:rPr lang="en-US" sz="2400" dirty="0" err="1">
                <a:solidFill>
                  <a:schemeClr val="accent5">
                    <a:lumMod val="50000"/>
                  </a:schemeClr>
                </a:solidFill>
              </a:rPr>
              <a:t>Spiele</a:t>
            </a:r>
            <a:endParaRPr lang="en-US" sz="2400" dirty="0">
              <a:solidFill>
                <a:schemeClr val="accent5">
                  <a:lumMod val="50000"/>
                </a:schemeClr>
              </a:solidFill>
            </a:endParaRPr>
          </a:p>
        </p:txBody>
      </p:sp>
      <p:sp>
        <p:nvSpPr>
          <p:cNvPr id="9" name="TextBox 8">
            <a:extLst>
              <a:ext uri="{FF2B5EF4-FFF2-40B4-BE49-F238E27FC236}">
                <a16:creationId xmlns:a16="http://schemas.microsoft.com/office/drawing/2014/main" id="{BCFD930C-012B-F743-BE1B-F5981FAF843F}"/>
              </a:ext>
            </a:extLst>
          </p:cNvPr>
          <p:cNvSpPr txBox="1"/>
          <p:nvPr/>
        </p:nvSpPr>
        <p:spPr>
          <a:xfrm>
            <a:off x="6412991" y="4852416"/>
            <a:ext cx="1759391" cy="510778"/>
          </a:xfrm>
          <a:prstGeom prst="roundRect">
            <a:avLst/>
          </a:prstGeom>
          <a:solidFill>
            <a:srgbClr val="E3EAFD"/>
          </a:solidFill>
          <a:ln>
            <a:solidFill>
              <a:srgbClr val="7AA3B4"/>
            </a:solidFill>
          </a:ln>
        </p:spPr>
        <p:txBody>
          <a:bodyPr wrap="square" rtlCol="0">
            <a:spAutoFit/>
          </a:bodyPr>
          <a:lstStyle/>
          <a:p>
            <a:pPr algn="ctr"/>
            <a:r>
              <a:rPr lang="en-US" sz="2400" dirty="0" err="1">
                <a:solidFill>
                  <a:schemeClr val="accent5">
                    <a:lumMod val="50000"/>
                  </a:schemeClr>
                </a:solidFill>
              </a:rPr>
              <a:t>Töchter</a:t>
            </a:r>
            <a:endParaRPr lang="en-US" sz="2400" dirty="0">
              <a:solidFill>
                <a:schemeClr val="accent5">
                  <a:lumMod val="50000"/>
                </a:schemeClr>
              </a:solidFill>
            </a:endParaRPr>
          </a:p>
        </p:txBody>
      </p:sp>
      <p:sp>
        <p:nvSpPr>
          <p:cNvPr id="10" name="TextBox 9">
            <a:extLst>
              <a:ext uri="{FF2B5EF4-FFF2-40B4-BE49-F238E27FC236}">
                <a16:creationId xmlns:a16="http://schemas.microsoft.com/office/drawing/2014/main" id="{1C6165EE-F9FA-F944-B6E3-43415CC64840}"/>
              </a:ext>
            </a:extLst>
          </p:cNvPr>
          <p:cNvSpPr txBox="1"/>
          <p:nvPr/>
        </p:nvSpPr>
        <p:spPr>
          <a:xfrm>
            <a:off x="8272869" y="3663060"/>
            <a:ext cx="1227449" cy="510778"/>
          </a:xfrm>
          <a:prstGeom prst="roundRect">
            <a:avLst/>
          </a:prstGeom>
          <a:solidFill>
            <a:srgbClr val="E3EAFD"/>
          </a:solidFill>
          <a:ln>
            <a:solidFill>
              <a:srgbClr val="7AA3B4"/>
            </a:solidFill>
          </a:ln>
        </p:spPr>
        <p:txBody>
          <a:bodyPr wrap="none" rtlCol="0">
            <a:spAutoFit/>
          </a:bodyPr>
          <a:lstStyle/>
          <a:p>
            <a:pPr algn="ctr"/>
            <a:r>
              <a:rPr lang="en-US" sz="2400" dirty="0">
                <a:solidFill>
                  <a:schemeClr val="accent5">
                    <a:lumMod val="50000"/>
                  </a:schemeClr>
                </a:solidFill>
              </a:rPr>
              <a:t>Armen</a:t>
            </a:r>
          </a:p>
        </p:txBody>
      </p:sp>
      <p:sp>
        <p:nvSpPr>
          <p:cNvPr id="15" name="TextBox 14">
            <a:extLst>
              <a:ext uri="{FF2B5EF4-FFF2-40B4-BE49-F238E27FC236}">
                <a16:creationId xmlns:a16="http://schemas.microsoft.com/office/drawing/2014/main" id="{C86A3A50-4E59-6D4B-AD29-600658DA3B00}"/>
              </a:ext>
            </a:extLst>
          </p:cNvPr>
          <p:cNvSpPr txBox="1"/>
          <p:nvPr/>
        </p:nvSpPr>
        <p:spPr>
          <a:xfrm>
            <a:off x="2632660" y="5029049"/>
            <a:ext cx="1155854" cy="510778"/>
          </a:xfrm>
          <a:prstGeom prst="roundRect">
            <a:avLst/>
          </a:prstGeom>
          <a:solidFill>
            <a:srgbClr val="E3EAFD"/>
          </a:solidFill>
          <a:ln>
            <a:solidFill>
              <a:srgbClr val="7AA3B4"/>
            </a:solidFill>
          </a:ln>
        </p:spPr>
        <p:txBody>
          <a:bodyPr wrap="none" rtlCol="0">
            <a:spAutoFit/>
          </a:bodyPr>
          <a:lstStyle/>
          <a:p>
            <a:pPr algn="ctr"/>
            <a:r>
              <a:rPr lang="en-US" sz="2400" dirty="0">
                <a:solidFill>
                  <a:schemeClr val="accent5">
                    <a:lumMod val="50000"/>
                  </a:schemeClr>
                </a:solidFill>
              </a:rPr>
              <a:t>Dame</a:t>
            </a:r>
          </a:p>
        </p:txBody>
      </p:sp>
      <p:sp>
        <p:nvSpPr>
          <p:cNvPr id="16" name="TextBox 15">
            <a:extLst>
              <a:ext uri="{FF2B5EF4-FFF2-40B4-BE49-F238E27FC236}">
                <a16:creationId xmlns:a16="http://schemas.microsoft.com/office/drawing/2014/main" id="{08C2A4B9-A0D1-D642-AE5B-2D5F103FD9B7}"/>
              </a:ext>
            </a:extLst>
          </p:cNvPr>
          <p:cNvSpPr txBox="1"/>
          <p:nvPr/>
        </p:nvSpPr>
        <p:spPr>
          <a:xfrm>
            <a:off x="4213289" y="4772054"/>
            <a:ext cx="1307370" cy="510778"/>
          </a:xfrm>
          <a:prstGeom prst="roundRect">
            <a:avLst/>
          </a:prstGeom>
          <a:solidFill>
            <a:srgbClr val="E3EAFD"/>
          </a:solidFill>
          <a:ln>
            <a:solidFill>
              <a:srgbClr val="7AA3B4"/>
            </a:solidFill>
          </a:ln>
        </p:spPr>
        <p:txBody>
          <a:bodyPr wrap="none" rtlCol="0">
            <a:spAutoFit/>
          </a:bodyPr>
          <a:lstStyle/>
          <a:p>
            <a:pPr algn="ctr"/>
            <a:r>
              <a:rPr lang="en-US" sz="2400" dirty="0" err="1">
                <a:solidFill>
                  <a:schemeClr val="accent5">
                    <a:lumMod val="50000"/>
                  </a:schemeClr>
                </a:solidFill>
              </a:rPr>
              <a:t>Räume</a:t>
            </a:r>
            <a:endParaRPr lang="en-US" sz="2400" dirty="0">
              <a:solidFill>
                <a:schemeClr val="accent5">
                  <a:lumMod val="50000"/>
                </a:schemeClr>
              </a:solidFill>
            </a:endParaRPr>
          </a:p>
        </p:txBody>
      </p:sp>
      <p:sp>
        <p:nvSpPr>
          <p:cNvPr id="17" name="TextBox 16">
            <a:extLst>
              <a:ext uri="{FF2B5EF4-FFF2-40B4-BE49-F238E27FC236}">
                <a16:creationId xmlns:a16="http://schemas.microsoft.com/office/drawing/2014/main" id="{78834AF3-9FA1-ED49-81CB-8E59964B945A}"/>
              </a:ext>
            </a:extLst>
          </p:cNvPr>
          <p:cNvSpPr txBox="1"/>
          <p:nvPr/>
        </p:nvSpPr>
        <p:spPr>
          <a:xfrm>
            <a:off x="836233" y="4493720"/>
            <a:ext cx="1330680" cy="510778"/>
          </a:xfrm>
          <a:prstGeom prst="roundRect">
            <a:avLst/>
          </a:prstGeom>
          <a:solidFill>
            <a:srgbClr val="E3EAFD"/>
          </a:solidFill>
          <a:ln>
            <a:solidFill>
              <a:srgbClr val="7AA3B4"/>
            </a:solidFill>
          </a:ln>
        </p:spPr>
        <p:txBody>
          <a:bodyPr wrap="none" rtlCol="0">
            <a:spAutoFit/>
          </a:bodyPr>
          <a:lstStyle/>
          <a:p>
            <a:pPr algn="ctr"/>
            <a:r>
              <a:rPr lang="en-US" sz="2400" dirty="0" err="1">
                <a:solidFill>
                  <a:schemeClr val="accent5">
                    <a:lumMod val="50000"/>
                  </a:schemeClr>
                </a:solidFill>
              </a:rPr>
              <a:t>Stimme</a:t>
            </a:r>
            <a:endParaRPr lang="en-US" sz="2400" dirty="0">
              <a:solidFill>
                <a:schemeClr val="accent5">
                  <a:lumMod val="50000"/>
                </a:schemeClr>
              </a:solidFill>
            </a:endParaRPr>
          </a:p>
        </p:txBody>
      </p:sp>
      <p:sp>
        <p:nvSpPr>
          <p:cNvPr id="18" name="TextBox 17">
            <a:extLst>
              <a:ext uri="{FF2B5EF4-FFF2-40B4-BE49-F238E27FC236}">
                <a16:creationId xmlns:a16="http://schemas.microsoft.com/office/drawing/2014/main" id="{DDD75F2A-3E71-5049-965C-879E0279C9E4}"/>
              </a:ext>
            </a:extLst>
          </p:cNvPr>
          <p:cNvSpPr txBox="1"/>
          <p:nvPr/>
        </p:nvSpPr>
        <p:spPr>
          <a:xfrm>
            <a:off x="5333180" y="3144889"/>
            <a:ext cx="1324004" cy="510778"/>
          </a:xfrm>
          <a:prstGeom prst="roundRect">
            <a:avLst/>
          </a:prstGeom>
          <a:solidFill>
            <a:srgbClr val="E3EAFD"/>
          </a:solidFill>
          <a:ln>
            <a:solidFill>
              <a:srgbClr val="7AA3B4"/>
            </a:solidFill>
          </a:ln>
        </p:spPr>
        <p:txBody>
          <a:bodyPr wrap="square" rtlCol="0">
            <a:spAutoFit/>
          </a:bodyPr>
          <a:lstStyle/>
          <a:p>
            <a:pPr algn="ctr"/>
            <a:r>
              <a:rPr lang="en-US" sz="2400" dirty="0">
                <a:solidFill>
                  <a:schemeClr val="accent5">
                    <a:lumMod val="50000"/>
                  </a:schemeClr>
                </a:solidFill>
              </a:rPr>
              <a:t>Mutter</a:t>
            </a:r>
          </a:p>
        </p:txBody>
      </p:sp>
      <p:sp>
        <p:nvSpPr>
          <p:cNvPr id="19" name="TextBox 18">
            <a:extLst>
              <a:ext uri="{FF2B5EF4-FFF2-40B4-BE49-F238E27FC236}">
                <a16:creationId xmlns:a16="http://schemas.microsoft.com/office/drawing/2014/main" id="{059421AD-7A1D-FC49-8C3E-0E69F5807997}"/>
              </a:ext>
            </a:extLst>
          </p:cNvPr>
          <p:cNvSpPr txBox="1"/>
          <p:nvPr/>
        </p:nvSpPr>
        <p:spPr>
          <a:xfrm>
            <a:off x="3118816" y="1622594"/>
            <a:ext cx="1335675" cy="510778"/>
          </a:xfrm>
          <a:prstGeom prst="roundRect">
            <a:avLst/>
          </a:prstGeom>
          <a:solidFill>
            <a:srgbClr val="E3EAFD"/>
          </a:solidFill>
          <a:ln>
            <a:solidFill>
              <a:srgbClr val="7AA3B4"/>
            </a:solidFill>
          </a:ln>
        </p:spPr>
        <p:txBody>
          <a:bodyPr wrap="none" rtlCol="0">
            <a:spAutoFit/>
          </a:bodyPr>
          <a:lstStyle/>
          <a:p>
            <a:pPr algn="ctr"/>
            <a:r>
              <a:rPr lang="en-US" sz="2400" dirty="0" err="1">
                <a:solidFill>
                  <a:schemeClr val="accent5">
                    <a:lumMod val="50000"/>
                  </a:schemeClr>
                </a:solidFill>
              </a:rPr>
              <a:t>Blumen</a:t>
            </a:r>
            <a:endParaRPr lang="en-US" sz="2400" dirty="0">
              <a:solidFill>
                <a:schemeClr val="accent5">
                  <a:lumMod val="50000"/>
                </a:schemeClr>
              </a:solidFill>
            </a:endParaRPr>
          </a:p>
        </p:txBody>
      </p:sp>
      <p:sp>
        <p:nvSpPr>
          <p:cNvPr id="20" name="TextBox 19">
            <a:extLst>
              <a:ext uri="{FF2B5EF4-FFF2-40B4-BE49-F238E27FC236}">
                <a16:creationId xmlns:a16="http://schemas.microsoft.com/office/drawing/2014/main" id="{4940FB0A-8CF1-0B4F-9BD9-8B5871450A34}"/>
              </a:ext>
            </a:extLst>
          </p:cNvPr>
          <p:cNvSpPr txBox="1"/>
          <p:nvPr/>
        </p:nvSpPr>
        <p:spPr>
          <a:xfrm>
            <a:off x="3050080" y="3081226"/>
            <a:ext cx="1697228" cy="510778"/>
          </a:xfrm>
          <a:prstGeom prst="roundRect">
            <a:avLst/>
          </a:prstGeom>
          <a:solidFill>
            <a:srgbClr val="E3EAFD"/>
          </a:solidFill>
          <a:ln>
            <a:solidFill>
              <a:srgbClr val="7AA3B4"/>
            </a:solidFill>
          </a:ln>
        </p:spPr>
        <p:txBody>
          <a:bodyPr wrap="square" rtlCol="0">
            <a:spAutoFit/>
          </a:bodyPr>
          <a:lstStyle/>
          <a:p>
            <a:pPr algn="ctr"/>
            <a:r>
              <a:rPr lang="en-US" sz="2400" dirty="0" err="1">
                <a:solidFill>
                  <a:schemeClr val="accent5">
                    <a:lumMod val="50000"/>
                  </a:schemeClr>
                </a:solidFill>
              </a:rPr>
              <a:t>Stoffe</a:t>
            </a:r>
            <a:endParaRPr lang="en-US" sz="2400" dirty="0">
              <a:solidFill>
                <a:schemeClr val="accent5">
                  <a:lumMod val="50000"/>
                </a:schemeClr>
              </a:solidFill>
            </a:endParaRPr>
          </a:p>
        </p:txBody>
      </p:sp>
      <p:sp>
        <p:nvSpPr>
          <p:cNvPr id="21" name="TextBox 20">
            <a:extLst>
              <a:ext uri="{FF2B5EF4-FFF2-40B4-BE49-F238E27FC236}">
                <a16:creationId xmlns:a16="http://schemas.microsoft.com/office/drawing/2014/main" id="{35D18D66-9DB7-1343-96C1-F5187C9EC7FF}"/>
              </a:ext>
            </a:extLst>
          </p:cNvPr>
          <p:cNvSpPr txBox="1"/>
          <p:nvPr/>
        </p:nvSpPr>
        <p:spPr>
          <a:xfrm>
            <a:off x="134425" y="3131767"/>
            <a:ext cx="1181909" cy="510778"/>
          </a:xfrm>
          <a:prstGeom prst="roundRect">
            <a:avLst/>
          </a:prstGeom>
          <a:solidFill>
            <a:srgbClr val="E3EAFD"/>
          </a:solidFill>
          <a:ln>
            <a:solidFill>
              <a:srgbClr val="7AA3B4"/>
            </a:solidFill>
          </a:ln>
        </p:spPr>
        <p:txBody>
          <a:bodyPr wrap="square" rtlCol="0">
            <a:spAutoFit/>
          </a:bodyPr>
          <a:lstStyle/>
          <a:p>
            <a:pPr algn="ctr"/>
            <a:r>
              <a:rPr lang="en-US" sz="2400" dirty="0" err="1">
                <a:solidFill>
                  <a:schemeClr val="accent5">
                    <a:lumMod val="50000"/>
                  </a:schemeClr>
                </a:solidFill>
              </a:rPr>
              <a:t>Arten</a:t>
            </a:r>
            <a:endParaRPr lang="en-US" sz="2400" dirty="0">
              <a:solidFill>
                <a:schemeClr val="accent5">
                  <a:lumMod val="50000"/>
                </a:schemeClr>
              </a:solidFill>
            </a:endParaRPr>
          </a:p>
        </p:txBody>
      </p:sp>
      <p:sp>
        <p:nvSpPr>
          <p:cNvPr id="22" name="TextBox 21">
            <a:extLst>
              <a:ext uri="{FF2B5EF4-FFF2-40B4-BE49-F238E27FC236}">
                <a16:creationId xmlns:a16="http://schemas.microsoft.com/office/drawing/2014/main" id="{EB8C5879-9D81-F24A-B99F-63B0EF4281A6}"/>
              </a:ext>
            </a:extLst>
          </p:cNvPr>
          <p:cNvSpPr txBox="1"/>
          <p:nvPr/>
        </p:nvSpPr>
        <p:spPr>
          <a:xfrm>
            <a:off x="8573966" y="5041800"/>
            <a:ext cx="1132543" cy="510778"/>
          </a:xfrm>
          <a:prstGeom prst="roundRect">
            <a:avLst/>
          </a:prstGeom>
          <a:solidFill>
            <a:srgbClr val="E3EAFD"/>
          </a:solidFill>
          <a:ln>
            <a:solidFill>
              <a:srgbClr val="7AA3B4"/>
            </a:solidFill>
          </a:ln>
        </p:spPr>
        <p:txBody>
          <a:bodyPr wrap="square" rtlCol="0">
            <a:spAutoFit/>
          </a:bodyPr>
          <a:lstStyle/>
          <a:p>
            <a:pPr algn="ctr"/>
            <a:r>
              <a:rPr lang="en-US" sz="2400" dirty="0" err="1">
                <a:solidFill>
                  <a:schemeClr val="accent5">
                    <a:lumMod val="50000"/>
                  </a:schemeClr>
                </a:solidFill>
              </a:rPr>
              <a:t>Foto</a:t>
            </a:r>
            <a:endParaRPr lang="en-US" sz="2400" dirty="0">
              <a:solidFill>
                <a:schemeClr val="accent5">
                  <a:lumMod val="50000"/>
                </a:schemeClr>
              </a:solidFill>
            </a:endParaRPr>
          </a:p>
        </p:txBody>
      </p:sp>
      <p:sp>
        <p:nvSpPr>
          <p:cNvPr id="23" name="TextBox 22">
            <a:extLst>
              <a:ext uri="{FF2B5EF4-FFF2-40B4-BE49-F238E27FC236}">
                <a16:creationId xmlns:a16="http://schemas.microsoft.com/office/drawing/2014/main" id="{AA7DF046-2E01-4F49-AE50-F5AE84CC3E54}"/>
              </a:ext>
            </a:extLst>
          </p:cNvPr>
          <p:cNvSpPr txBox="1"/>
          <p:nvPr/>
        </p:nvSpPr>
        <p:spPr>
          <a:xfrm>
            <a:off x="7664544" y="2386569"/>
            <a:ext cx="1725720" cy="510778"/>
          </a:xfrm>
          <a:prstGeom prst="roundRect">
            <a:avLst/>
          </a:prstGeom>
          <a:solidFill>
            <a:srgbClr val="E3EAFD"/>
          </a:solidFill>
          <a:ln>
            <a:solidFill>
              <a:srgbClr val="7AA3B4"/>
            </a:solidFill>
          </a:ln>
        </p:spPr>
        <p:txBody>
          <a:bodyPr wrap="square" rtlCol="0">
            <a:spAutoFit/>
          </a:bodyPr>
          <a:lstStyle/>
          <a:p>
            <a:pPr algn="ctr"/>
            <a:r>
              <a:rPr lang="en-US" sz="2400" dirty="0" err="1">
                <a:solidFill>
                  <a:schemeClr val="accent5">
                    <a:lumMod val="50000"/>
                  </a:schemeClr>
                </a:solidFill>
              </a:rPr>
              <a:t>Beruf</a:t>
            </a:r>
            <a:endParaRPr lang="en-US" sz="2400" dirty="0">
              <a:solidFill>
                <a:schemeClr val="accent5">
                  <a:lumMod val="50000"/>
                </a:schemeClr>
              </a:solidFill>
            </a:endParaRPr>
          </a:p>
        </p:txBody>
      </p:sp>
      <p:sp>
        <p:nvSpPr>
          <p:cNvPr id="24" name="TextBox 23">
            <a:extLst>
              <a:ext uri="{FF2B5EF4-FFF2-40B4-BE49-F238E27FC236}">
                <a16:creationId xmlns:a16="http://schemas.microsoft.com/office/drawing/2014/main" id="{D1702154-AE04-3C41-A0E3-0A84E5E22482}"/>
              </a:ext>
            </a:extLst>
          </p:cNvPr>
          <p:cNvSpPr txBox="1"/>
          <p:nvPr/>
        </p:nvSpPr>
        <p:spPr>
          <a:xfrm>
            <a:off x="7281610" y="746181"/>
            <a:ext cx="1190817" cy="510778"/>
          </a:xfrm>
          <a:prstGeom prst="roundRect">
            <a:avLst/>
          </a:prstGeom>
          <a:solidFill>
            <a:srgbClr val="E3EAFD"/>
          </a:solidFill>
          <a:ln>
            <a:solidFill>
              <a:srgbClr val="7AA3B4"/>
            </a:solidFill>
          </a:ln>
        </p:spPr>
        <p:txBody>
          <a:bodyPr wrap="square" rtlCol="0">
            <a:spAutoFit/>
          </a:bodyPr>
          <a:lstStyle/>
          <a:p>
            <a:pPr algn="ctr"/>
            <a:r>
              <a:rPr lang="en-US" sz="2400" dirty="0" err="1">
                <a:solidFill>
                  <a:schemeClr val="accent5">
                    <a:lumMod val="50000"/>
                  </a:schemeClr>
                </a:solidFill>
              </a:rPr>
              <a:t>Blätter</a:t>
            </a:r>
            <a:endParaRPr lang="en-US" sz="2400" dirty="0">
              <a:solidFill>
                <a:schemeClr val="accent5">
                  <a:lumMod val="50000"/>
                </a:schemeClr>
              </a:solidFill>
            </a:endParaRPr>
          </a:p>
        </p:txBody>
      </p:sp>
      <p:sp>
        <p:nvSpPr>
          <p:cNvPr id="25" name="TextBox 24">
            <a:extLst>
              <a:ext uri="{FF2B5EF4-FFF2-40B4-BE49-F238E27FC236}">
                <a16:creationId xmlns:a16="http://schemas.microsoft.com/office/drawing/2014/main" id="{A9866F8C-CF6F-1D46-9FB3-9005E03F3C7F}"/>
              </a:ext>
            </a:extLst>
          </p:cNvPr>
          <p:cNvSpPr txBox="1"/>
          <p:nvPr/>
        </p:nvSpPr>
        <p:spPr>
          <a:xfrm>
            <a:off x="513540" y="1301536"/>
            <a:ext cx="959912" cy="510778"/>
          </a:xfrm>
          <a:prstGeom prst="roundRect">
            <a:avLst/>
          </a:prstGeom>
          <a:solidFill>
            <a:srgbClr val="E3EAFD"/>
          </a:solidFill>
          <a:ln>
            <a:solidFill>
              <a:srgbClr val="7AA3B4"/>
            </a:solidFill>
          </a:ln>
        </p:spPr>
        <p:txBody>
          <a:bodyPr wrap="none" rtlCol="0">
            <a:spAutoFit/>
          </a:bodyPr>
          <a:lstStyle/>
          <a:p>
            <a:pPr algn="ctr"/>
            <a:r>
              <a:rPr lang="en-US" sz="2400" dirty="0">
                <a:solidFill>
                  <a:schemeClr val="accent5">
                    <a:lumMod val="50000"/>
                  </a:schemeClr>
                </a:solidFill>
              </a:rPr>
              <a:t>Sohn</a:t>
            </a:r>
          </a:p>
        </p:txBody>
      </p:sp>
      <p:sp>
        <p:nvSpPr>
          <p:cNvPr id="26" name="Rectangle 2" descr="rectangle that moves down the slide to show the 60 second timer">
            <a:extLst>
              <a:ext uri="{FF2B5EF4-FFF2-40B4-BE49-F238E27FC236}">
                <a16:creationId xmlns:a16="http://schemas.microsoft.com/office/drawing/2014/main" id="{2EAED0B7-F92E-0943-AB35-4068FEF92AA3}"/>
              </a:ext>
            </a:extLst>
          </p:cNvPr>
          <p:cNvSpPr>
            <a:spLocks noChangeArrowheads="1"/>
          </p:cNvSpPr>
          <p:nvPr/>
        </p:nvSpPr>
        <p:spPr bwMode="auto">
          <a:xfrm>
            <a:off x="10724527" y="1206937"/>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27" name="Rectangle 3" descr="rectangle for timer">
            <a:extLst>
              <a:ext uri="{FF2B5EF4-FFF2-40B4-BE49-F238E27FC236}">
                <a16:creationId xmlns:a16="http://schemas.microsoft.com/office/drawing/2014/main" id="{BAB041DC-A311-0F43-9AC3-A7DD8B1C1833}"/>
              </a:ext>
            </a:extLst>
          </p:cNvPr>
          <p:cNvSpPr>
            <a:spLocks noChangeArrowheads="1"/>
          </p:cNvSpPr>
          <p:nvPr/>
        </p:nvSpPr>
        <p:spPr bwMode="auto">
          <a:xfrm>
            <a:off x="10722161" y="1206935"/>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28" name="Line 7" descr="top line for timer, 60 seconds">
            <a:extLst>
              <a:ext uri="{FF2B5EF4-FFF2-40B4-BE49-F238E27FC236}">
                <a16:creationId xmlns:a16="http://schemas.microsoft.com/office/drawing/2014/main" id="{B2EF9600-9A7E-B049-B3B6-5C39972C0B09}"/>
              </a:ext>
            </a:extLst>
          </p:cNvPr>
          <p:cNvSpPr>
            <a:spLocks noChangeShapeType="1"/>
          </p:cNvSpPr>
          <p:nvPr/>
        </p:nvSpPr>
        <p:spPr bwMode="auto">
          <a:xfrm>
            <a:off x="11432588" y="1195509"/>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29" name="Text Box 12">
            <a:extLst>
              <a:ext uri="{FF2B5EF4-FFF2-40B4-BE49-F238E27FC236}">
                <a16:creationId xmlns:a16="http://schemas.microsoft.com/office/drawing/2014/main" id="{CC6ED0FF-D800-5C4C-B756-47D9524F4E8B}"/>
              </a:ext>
            </a:extLst>
          </p:cNvPr>
          <p:cNvSpPr txBox="1">
            <a:spLocks noChangeArrowheads="1"/>
          </p:cNvSpPr>
          <p:nvPr/>
        </p:nvSpPr>
        <p:spPr bwMode="auto">
          <a:xfrm>
            <a:off x="11649379" y="1037658"/>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30" name="Line 4" descr="line to show the length of 60 seconds">
            <a:extLst>
              <a:ext uri="{FF2B5EF4-FFF2-40B4-BE49-F238E27FC236}">
                <a16:creationId xmlns:a16="http://schemas.microsoft.com/office/drawing/2014/main" id="{19744375-C1CF-C541-B616-2DE68176417C}"/>
              </a:ext>
            </a:extLst>
          </p:cNvPr>
          <p:cNvSpPr>
            <a:spLocks noChangeShapeType="1"/>
          </p:cNvSpPr>
          <p:nvPr/>
        </p:nvSpPr>
        <p:spPr bwMode="auto">
          <a:xfrm>
            <a:off x="11407900" y="1195509"/>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31" name="Line 9" descr="bottom line for timer, 0 seconds">
            <a:extLst>
              <a:ext uri="{FF2B5EF4-FFF2-40B4-BE49-F238E27FC236}">
                <a16:creationId xmlns:a16="http://schemas.microsoft.com/office/drawing/2014/main" id="{1D6D4102-6661-6F49-9853-0784E1586472}"/>
              </a:ext>
            </a:extLst>
          </p:cNvPr>
          <p:cNvSpPr>
            <a:spLocks noChangeShapeType="1"/>
          </p:cNvSpPr>
          <p:nvPr/>
        </p:nvSpPr>
        <p:spPr bwMode="auto">
          <a:xfrm>
            <a:off x="11407900" y="535176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32" name="Text Box 14">
            <a:extLst>
              <a:ext uri="{FF2B5EF4-FFF2-40B4-BE49-F238E27FC236}">
                <a16:creationId xmlns:a16="http://schemas.microsoft.com/office/drawing/2014/main" id="{E1C4C050-78D2-9147-A944-F08C8BB861F6}"/>
              </a:ext>
            </a:extLst>
          </p:cNvPr>
          <p:cNvSpPr txBox="1">
            <a:spLocks noChangeArrowheads="1"/>
          </p:cNvSpPr>
          <p:nvPr/>
        </p:nvSpPr>
        <p:spPr bwMode="auto">
          <a:xfrm>
            <a:off x="11624691" y="5171240"/>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33" name="Rectangle 32" descr="box to hide timer as it goes off the page">
            <a:extLst>
              <a:ext uri="{FF2B5EF4-FFF2-40B4-BE49-F238E27FC236}">
                <a16:creationId xmlns:a16="http://schemas.microsoft.com/office/drawing/2014/main" id="{9ECF060B-0469-074C-8CE6-264E9238AAED}"/>
              </a:ext>
            </a:extLst>
          </p:cNvPr>
          <p:cNvSpPr/>
          <p:nvPr/>
        </p:nvSpPr>
        <p:spPr>
          <a:xfrm>
            <a:off x="10570933" y="5394190"/>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4" name="AutoShape 11">
            <a:hlinkClick r:id="" action="ppaction://noaction" highlightClick="1"/>
            <a:extLst>
              <a:ext uri="{FF2B5EF4-FFF2-40B4-BE49-F238E27FC236}">
                <a16:creationId xmlns:a16="http://schemas.microsoft.com/office/drawing/2014/main" id="{D102F67B-CDA2-2F46-8CA8-F0E49116CC9F}"/>
              </a:ext>
            </a:extLst>
          </p:cNvPr>
          <p:cNvSpPr>
            <a:spLocks noChangeArrowheads="1"/>
          </p:cNvSpPr>
          <p:nvPr/>
        </p:nvSpPr>
        <p:spPr bwMode="auto">
          <a:xfrm>
            <a:off x="10461263" y="5582188"/>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35" name="TextBox 34">
            <a:extLst>
              <a:ext uri="{FF2B5EF4-FFF2-40B4-BE49-F238E27FC236}">
                <a16:creationId xmlns:a16="http://schemas.microsoft.com/office/drawing/2014/main" id="{03841645-2EFB-BE49-A0CA-E7FA584C5BD5}"/>
              </a:ext>
            </a:extLst>
          </p:cNvPr>
          <p:cNvSpPr txBox="1"/>
          <p:nvPr/>
        </p:nvSpPr>
        <p:spPr>
          <a:xfrm>
            <a:off x="525884" y="1812314"/>
            <a:ext cx="959912" cy="510778"/>
          </a:xfrm>
          <a:prstGeom prst="roundRect">
            <a:avLst/>
          </a:prstGeom>
          <a:solidFill>
            <a:schemeClr val="accent2">
              <a:lumMod val="20000"/>
              <a:lumOff val="80000"/>
            </a:schemeClr>
          </a:solidFill>
          <a:ln>
            <a:solidFill>
              <a:srgbClr val="7AA3B4"/>
            </a:solidFill>
          </a:ln>
        </p:spPr>
        <p:txBody>
          <a:bodyPr wrap="square" rtlCol="0">
            <a:spAutoFit/>
          </a:bodyPr>
          <a:lstStyle/>
          <a:p>
            <a:pPr algn="ctr"/>
            <a:r>
              <a:rPr lang="en-US" sz="2400" dirty="0">
                <a:solidFill>
                  <a:schemeClr val="accent5">
                    <a:lumMod val="50000"/>
                  </a:schemeClr>
                </a:solidFill>
              </a:rPr>
              <a:t>son</a:t>
            </a:r>
          </a:p>
        </p:txBody>
      </p:sp>
      <p:sp>
        <p:nvSpPr>
          <p:cNvPr id="36" name="TextBox 35">
            <a:extLst>
              <a:ext uri="{FF2B5EF4-FFF2-40B4-BE49-F238E27FC236}">
                <a16:creationId xmlns:a16="http://schemas.microsoft.com/office/drawing/2014/main" id="{474E5BAB-CFFC-2741-A482-6BBA09F6BF4D}"/>
              </a:ext>
            </a:extLst>
          </p:cNvPr>
          <p:cNvSpPr txBox="1"/>
          <p:nvPr/>
        </p:nvSpPr>
        <p:spPr>
          <a:xfrm>
            <a:off x="3118816" y="2141060"/>
            <a:ext cx="1335675" cy="510778"/>
          </a:xfrm>
          <a:prstGeom prst="roundRect">
            <a:avLst/>
          </a:prstGeom>
          <a:solidFill>
            <a:schemeClr val="accent2">
              <a:lumMod val="20000"/>
              <a:lumOff val="80000"/>
            </a:schemeClr>
          </a:solidFill>
          <a:ln>
            <a:solidFill>
              <a:srgbClr val="7AA3B4"/>
            </a:solidFill>
          </a:ln>
        </p:spPr>
        <p:txBody>
          <a:bodyPr wrap="square" rtlCol="0">
            <a:spAutoFit/>
          </a:bodyPr>
          <a:lstStyle/>
          <a:p>
            <a:pPr algn="ctr"/>
            <a:r>
              <a:rPr lang="en-US" sz="2400" dirty="0">
                <a:solidFill>
                  <a:schemeClr val="accent5">
                    <a:lumMod val="50000"/>
                  </a:schemeClr>
                </a:solidFill>
              </a:rPr>
              <a:t>flowers</a:t>
            </a:r>
          </a:p>
        </p:txBody>
      </p:sp>
      <p:sp>
        <p:nvSpPr>
          <p:cNvPr id="37" name="TextBox 36">
            <a:extLst>
              <a:ext uri="{FF2B5EF4-FFF2-40B4-BE49-F238E27FC236}">
                <a16:creationId xmlns:a16="http://schemas.microsoft.com/office/drawing/2014/main" id="{986FCDAD-DAAB-4A4B-8757-FD8BE7B5B910}"/>
              </a:ext>
            </a:extLst>
          </p:cNvPr>
          <p:cNvSpPr txBox="1"/>
          <p:nvPr/>
        </p:nvSpPr>
        <p:spPr>
          <a:xfrm>
            <a:off x="5498426" y="2223317"/>
            <a:ext cx="1257419" cy="510778"/>
          </a:xfrm>
          <a:prstGeom prst="roundRect">
            <a:avLst/>
          </a:prstGeom>
          <a:solidFill>
            <a:schemeClr val="accent2">
              <a:lumMod val="20000"/>
              <a:lumOff val="80000"/>
            </a:schemeClr>
          </a:solidFill>
          <a:ln>
            <a:solidFill>
              <a:srgbClr val="7AA3B4"/>
            </a:solidFill>
          </a:ln>
        </p:spPr>
        <p:txBody>
          <a:bodyPr wrap="none" rtlCol="0">
            <a:spAutoFit/>
          </a:bodyPr>
          <a:lstStyle/>
          <a:p>
            <a:pPr algn="ctr"/>
            <a:r>
              <a:rPr lang="en-US" sz="2400" dirty="0">
                <a:solidFill>
                  <a:schemeClr val="accent5">
                    <a:lumMod val="50000"/>
                  </a:schemeClr>
                </a:solidFill>
              </a:rPr>
              <a:t>games</a:t>
            </a:r>
          </a:p>
        </p:txBody>
      </p:sp>
      <p:sp>
        <p:nvSpPr>
          <p:cNvPr id="38" name="TextBox 37">
            <a:extLst>
              <a:ext uri="{FF2B5EF4-FFF2-40B4-BE49-F238E27FC236}">
                <a16:creationId xmlns:a16="http://schemas.microsoft.com/office/drawing/2014/main" id="{B8A8A6C5-FF63-F44E-9338-53DF093F068D}"/>
              </a:ext>
            </a:extLst>
          </p:cNvPr>
          <p:cNvSpPr txBox="1"/>
          <p:nvPr/>
        </p:nvSpPr>
        <p:spPr>
          <a:xfrm>
            <a:off x="7288121" y="1239237"/>
            <a:ext cx="1190818" cy="510778"/>
          </a:xfrm>
          <a:prstGeom prst="roundRect">
            <a:avLst/>
          </a:prstGeom>
          <a:solidFill>
            <a:schemeClr val="accent2">
              <a:lumMod val="20000"/>
              <a:lumOff val="80000"/>
            </a:schemeClr>
          </a:solidFill>
          <a:ln>
            <a:solidFill>
              <a:srgbClr val="7AA3B4"/>
            </a:solidFill>
          </a:ln>
        </p:spPr>
        <p:txBody>
          <a:bodyPr wrap="none" rtlCol="0">
            <a:spAutoFit/>
          </a:bodyPr>
          <a:lstStyle/>
          <a:p>
            <a:pPr algn="ctr"/>
            <a:r>
              <a:rPr lang="en-US" sz="2400" dirty="0">
                <a:solidFill>
                  <a:schemeClr val="accent5">
                    <a:lumMod val="50000"/>
                  </a:schemeClr>
                </a:solidFill>
              </a:rPr>
              <a:t>leaves</a:t>
            </a:r>
          </a:p>
        </p:txBody>
      </p:sp>
      <p:sp>
        <p:nvSpPr>
          <p:cNvPr id="39" name="TextBox 38">
            <a:extLst>
              <a:ext uri="{FF2B5EF4-FFF2-40B4-BE49-F238E27FC236}">
                <a16:creationId xmlns:a16="http://schemas.microsoft.com/office/drawing/2014/main" id="{3942F76C-2911-2345-BDF2-BC0FDECDD497}"/>
              </a:ext>
            </a:extLst>
          </p:cNvPr>
          <p:cNvSpPr txBox="1"/>
          <p:nvPr/>
        </p:nvSpPr>
        <p:spPr>
          <a:xfrm>
            <a:off x="7668955" y="2908021"/>
            <a:ext cx="1725720" cy="510778"/>
          </a:xfrm>
          <a:prstGeom prst="roundRect">
            <a:avLst/>
          </a:prstGeom>
          <a:solidFill>
            <a:schemeClr val="accent2">
              <a:lumMod val="20000"/>
              <a:lumOff val="80000"/>
            </a:schemeClr>
          </a:solidFill>
          <a:ln>
            <a:solidFill>
              <a:srgbClr val="7AA3B4"/>
            </a:solidFill>
          </a:ln>
        </p:spPr>
        <p:txBody>
          <a:bodyPr wrap="none" rtlCol="0">
            <a:spAutoFit/>
          </a:bodyPr>
          <a:lstStyle/>
          <a:p>
            <a:pPr algn="ctr"/>
            <a:r>
              <a:rPr lang="en-US" sz="2400" dirty="0">
                <a:solidFill>
                  <a:schemeClr val="accent5">
                    <a:lumMod val="50000"/>
                  </a:schemeClr>
                </a:solidFill>
              </a:rPr>
              <a:t>profession</a:t>
            </a:r>
          </a:p>
        </p:txBody>
      </p:sp>
      <p:sp>
        <p:nvSpPr>
          <p:cNvPr id="40" name="TextBox 39">
            <a:extLst>
              <a:ext uri="{FF2B5EF4-FFF2-40B4-BE49-F238E27FC236}">
                <a16:creationId xmlns:a16="http://schemas.microsoft.com/office/drawing/2014/main" id="{9DD1F7B1-6B2A-034D-9A3C-B9E5E40508DA}"/>
              </a:ext>
            </a:extLst>
          </p:cNvPr>
          <p:cNvSpPr txBox="1"/>
          <p:nvPr/>
        </p:nvSpPr>
        <p:spPr>
          <a:xfrm>
            <a:off x="5333180" y="3666662"/>
            <a:ext cx="1309035" cy="510778"/>
          </a:xfrm>
          <a:prstGeom prst="roundRect">
            <a:avLst/>
          </a:prstGeom>
          <a:solidFill>
            <a:schemeClr val="accent2">
              <a:lumMod val="20000"/>
              <a:lumOff val="80000"/>
            </a:schemeClr>
          </a:solidFill>
          <a:ln>
            <a:solidFill>
              <a:srgbClr val="7AA3B4"/>
            </a:solidFill>
          </a:ln>
        </p:spPr>
        <p:txBody>
          <a:bodyPr wrap="none" rtlCol="0">
            <a:spAutoFit/>
          </a:bodyPr>
          <a:lstStyle/>
          <a:p>
            <a:pPr algn="ctr"/>
            <a:r>
              <a:rPr lang="en-US" sz="2400" dirty="0">
                <a:solidFill>
                  <a:schemeClr val="accent5">
                    <a:lumMod val="50000"/>
                  </a:schemeClr>
                </a:solidFill>
              </a:rPr>
              <a:t>mother</a:t>
            </a:r>
          </a:p>
        </p:txBody>
      </p:sp>
      <p:sp>
        <p:nvSpPr>
          <p:cNvPr id="41" name="TextBox 40">
            <a:extLst>
              <a:ext uri="{FF2B5EF4-FFF2-40B4-BE49-F238E27FC236}">
                <a16:creationId xmlns:a16="http://schemas.microsoft.com/office/drawing/2014/main" id="{1686CF28-9608-7746-A525-DAA88EAF31BB}"/>
              </a:ext>
            </a:extLst>
          </p:cNvPr>
          <p:cNvSpPr txBox="1"/>
          <p:nvPr/>
        </p:nvSpPr>
        <p:spPr>
          <a:xfrm>
            <a:off x="8275506" y="4173838"/>
            <a:ext cx="1224812" cy="510778"/>
          </a:xfrm>
          <a:prstGeom prst="roundRect">
            <a:avLst/>
          </a:prstGeom>
          <a:solidFill>
            <a:schemeClr val="accent2">
              <a:lumMod val="20000"/>
              <a:lumOff val="80000"/>
            </a:schemeClr>
          </a:solidFill>
          <a:ln>
            <a:solidFill>
              <a:srgbClr val="7AA3B4"/>
            </a:solidFill>
          </a:ln>
        </p:spPr>
        <p:txBody>
          <a:bodyPr wrap="square" rtlCol="0">
            <a:spAutoFit/>
          </a:bodyPr>
          <a:lstStyle/>
          <a:p>
            <a:pPr algn="ctr"/>
            <a:r>
              <a:rPr lang="en-US" sz="2400" dirty="0">
                <a:solidFill>
                  <a:schemeClr val="accent5">
                    <a:lumMod val="50000"/>
                  </a:schemeClr>
                </a:solidFill>
              </a:rPr>
              <a:t>arms</a:t>
            </a:r>
          </a:p>
        </p:txBody>
      </p:sp>
      <p:sp>
        <p:nvSpPr>
          <p:cNvPr id="42" name="TextBox 41">
            <a:extLst>
              <a:ext uri="{FF2B5EF4-FFF2-40B4-BE49-F238E27FC236}">
                <a16:creationId xmlns:a16="http://schemas.microsoft.com/office/drawing/2014/main" id="{77C2FEC9-63A0-9747-B76E-D8B9159AE734}"/>
              </a:ext>
            </a:extLst>
          </p:cNvPr>
          <p:cNvSpPr txBox="1"/>
          <p:nvPr/>
        </p:nvSpPr>
        <p:spPr>
          <a:xfrm>
            <a:off x="6433470" y="5369884"/>
            <a:ext cx="1738913" cy="510778"/>
          </a:xfrm>
          <a:prstGeom prst="roundRect">
            <a:avLst/>
          </a:prstGeom>
          <a:solidFill>
            <a:schemeClr val="accent2">
              <a:lumMod val="20000"/>
              <a:lumOff val="80000"/>
            </a:schemeClr>
          </a:solidFill>
          <a:ln>
            <a:solidFill>
              <a:srgbClr val="7AA3B4"/>
            </a:solidFill>
          </a:ln>
        </p:spPr>
        <p:txBody>
          <a:bodyPr wrap="none" rtlCol="0">
            <a:spAutoFit/>
          </a:bodyPr>
          <a:lstStyle/>
          <a:p>
            <a:pPr algn="ctr"/>
            <a:r>
              <a:rPr lang="en-US" sz="2400" dirty="0">
                <a:solidFill>
                  <a:schemeClr val="accent5">
                    <a:lumMod val="50000"/>
                  </a:schemeClr>
                </a:solidFill>
              </a:rPr>
              <a:t>daughters</a:t>
            </a:r>
          </a:p>
        </p:txBody>
      </p:sp>
      <p:sp>
        <p:nvSpPr>
          <p:cNvPr id="43" name="TextBox 42">
            <a:extLst>
              <a:ext uri="{FF2B5EF4-FFF2-40B4-BE49-F238E27FC236}">
                <a16:creationId xmlns:a16="http://schemas.microsoft.com/office/drawing/2014/main" id="{EB177CAD-0133-4441-AAD3-239885BEA4D5}"/>
              </a:ext>
            </a:extLst>
          </p:cNvPr>
          <p:cNvSpPr txBox="1"/>
          <p:nvPr/>
        </p:nvSpPr>
        <p:spPr>
          <a:xfrm>
            <a:off x="2641082" y="5542814"/>
            <a:ext cx="1147432" cy="510778"/>
          </a:xfrm>
          <a:prstGeom prst="roundRect">
            <a:avLst/>
          </a:prstGeom>
          <a:solidFill>
            <a:schemeClr val="accent2">
              <a:lumMod val="20000"/>
              <a:lumOff val="80000"/>
            </a:schemeClr>
          </a:solidFill>
          <a:ln>
            <a:solidFill>
              <a:srgbClr val="7AA3B4"/>
            </a:solidFill>
          </a:ln>
        </p:spPr>
        <p:txBody>
          <a:bodyPr wrap="square" rtlCol="0">
            <a:spAutoFit/>
          </a:bodyPr>
          <a:lstStyle/>
          <a:p>
            <a:pPr algn="ctr"/>
            <a:r>
              <a:rPr lang="en-US" sz="2400" dirty="0">
                <a:solidFill>
                  <a:schemeClr val="accent5">
                    <a:lumMod val="50000"/>
                  </a:schemeClr>
                </a:solidFill>
              </a:rPr>
              <a:t>lady</a:t>
            </a:r>
          </a:p>
        </p:txBody>
      </p:sp>
      <p:sp>
        <p:nvSpPr>
          <p:cNvPr id="44" name="TextBox 43">
            <a:extLst>
              <a:ext uri="{FF2B5EF4-FFF2-40B4-BE49-F238E27FC236}">
                <a16:creationId xmlns:a16="http://schemas.microsoft.com/office/drawing/2014/main" id="{A706A1D8-E691-014D-B791-854C8E5066F3}"/>
              </a:ext>
            </a:extLst>
          </p:cNvPr>
          <p:cNvSpPr txBox="1"/>
          <p:nvPr/>
        </p:nvSpPr>
        <p:spPr>
          <a:xfrm>
            <a:off x="836232" y="5015222"/>
            <a:ext cx="1330679" cy="510778"/>
          </a:xfrm>
          <a:prstGeom prst="roundRect">
            <a:avLst/>
          </a:prstGeom>
          <a:solidFill>
            <a:schemeClr val="accent2">
              <a:lumMod val="20000"/>
              <a:lumOff val="80000"/>
            </a:schemeClr>
          </a:solidFill>
          <a:ln>
            <a:solidFill>
              <a:srgbClr val="7AA3B4"/>
            </a:solidFill>
          </a:ln>
        </p:spPr>
        <p:txBody>
          <a:bodyPr wrap="square" rtlCol="0">
            <a:spAutoFit/>
          </a:bodyPr>
          <a:lstStyle/>
          <a:p>
            <a:pPr algn="ctr"/>
            <a:r>
              <a:rPr lang="en-US" sz="2400" dirty="0">
                <a:solidFill>
                  <a:schemeClr val="accent5">
                    <a:lumMod val="50000"/>
                  </a:schemeClr>
                </a:solidFill>
              </a:rPr>
              <a:t>voice</a:t>
            </a:r>
          </a:p>
        </p:txBody>
      </p:sp>
      <p:sp>
        <p:nvSpPr>
          <p:cNvPr id="45" name="TextBox 44">
            <a:extLst>
              <a:ext uri="{FF2B5EF4-FFF2-40B4-BE49-F238E27FC236}">
                <a16:creationId xmlns:a16="http://schemas.microsoft.com/office/drawing/2014/main" id="{07A92934-1BED-3D47-B0BA-DA4E0F77CF38}"/>
              </a:ext>
            </a:extLst>
          </p:cNvPr>
          <p:cNvSpPr txBox="1"/>
          <p:nvPr/>
        </p:nvSpPr>
        <p:spPr>
          <a:xfrm>
            <a:off x="1483405" y="3019124"/>
            <a:ext cx="948149" cy="510778"/>
          </a:xfrm>
          <a:prstGeom prst="roundRect">
            <a:avLst/>
          </a:prstGeom>
          <a:solidFill>
            <a:schemeClr val="accent2">
              <a:lumMod val="20000"/>
              <a:lumOff val="80000"/>
            </a:schemeClr>
          </a:solidFill>
          <a:ln>
            <a:solidFill>
              <a:srgbClr val="7AA3B4"/>
            </a:solidFill>
          </a:ln>
        </p:spPr>
        <p:txBody>
          <a:bodyPr wrap="none" rtlCol="0">
            <a:spAutoFit/>
          </a:bodyPr>
          <a:lstStyle/>
          <a:p>
            <a:pPr algn="ctr"/>
            <a:r>
              <a:rPr lang="en-US" sz="2400" dirty="0">
                <a:solidFill>
                  <a:schemeClr val="accent5">
                    <a:lumMod val="50000"/>
                  </a:schemeClr>
                </a:solidFill>
              </a:rPr>
              <a:t>child</a:t>
            </a:r>
          </a:p>
        </p:txBody>
      </p:sp>
      <p:sp>
        <p:nvSpPr>
          <p:cNvPr id="46" name="TextBox 45">
            <a:extLst>
              <a:ext uri="{FF2B5EF4-FFF2-40B4-BE49-F238E27FC236}">
                <a16:creationId xmlns:a16="http://schemas.microsoft.com/office/drawing/2014/main" id="{0AD006BF-5A2E-914F-8BE5-3FA60963053C}"/>
              </a:ext>
            </a:extLst>
          </p:cNvPr>
          <p:cNvSpPr txBox="1"/>
          <p:nvPr/>
        </p:nvSpPr>
        <p:spPr>
          <a:xfrm>
            <a:off x="154246" y="3663060"/>
            <a:ext cx="1162087" cy="510778"/>
          </a:xfrm>
          <a:prstGeom prst="roundRect">
            <a:avLst/>
          </a:prstGeom>
          <a:solidFill>
            <a:schemeClr val="accent2">
              <a:lumMod val="20000"/>
              <a:lumOff val="80000"/>
            </a:schemeClr>
          </a:solidFill>
          <a:ln>
            <a:solidFill>
              <a:srgbClr val="7AA3B4"/>
            </a:solidFill>
          </a:ln>
        </p:spPr>
        <p:txBody>
          <a:bodyPr wrap="square" rtlCol="0">
            <a:spAutoFit/>
          </a:bodyPr>
          <a:lstStyle/>
          <a:p>
            <a:pPr algn="ctr"/>
            <a:r>
              <a:rPr lang="en-US" sz="2400" dirty="0">
                <a:solidFill>
                  <a:schemeClr val="accent5">
                    <a:lumMod val="50000"/>
                  </a:schemeClr>
                </a:solidFill>
              </a:rPr>
              <a:t>types</a:t>
            </a:r>
          </a:p>
        </p:txBody>
      </p:sp>
      <p:sp>
        <p:nvSpPr>
          <p:cNvPr id="47" name="TextBox 46">
            <a:extLst>
              <a:ext uri="{FF2B5EF4-FFF2-40B4-BE49-F238E27FC236}">
                <a16:creationId xmlns:a16="http://schemas.microsoft.com/office/drawing/2014/main" id="{E4213013-4C2E-9D4D-BDB6-DFC36C720104}"/>
              </a:ext>
            </a:extLst>
          </p:cNvPr>
          <p:cNvSpPr txBox="1"/>
          <p:nvPr/>
        </p:nvSpPr>
        <p:spPr>
          <a:xfrm>
            <a:off x="3050079" y="3601799"/>
            <a:ext cx="1697229" cy="919401"/>
          </a:xfrm>
          <a:prstGeom prst="roundRect">
            <a:avLst/>
          </a:prstGeom>
          <a:solidFill>
            <a:schemeClr val="accent2">
              <a:lumMod val="20000"/>
              <a:lumOff val="80000"/>
            </a:schemeClr>
          </a:solidFill>
          <a:ln>
            <a:solidFill>
              <a:srgbClr val="7AA3B4"/>
            </a:solidFill>
          </a:ln>
        </p:spPr>
        <p:txBody>
          <a:bodyPr wrap="square" rtlCol="0">
            <a:spAutoFit/>
          </a:bodyPr>
          <a:lstStyle/>
          <a:p>
            <a:pPr algn="ctr"/>
            <a:r>
              <a:rPr lang="en-US" sz="2400" dirty="0">
                <a:solidFill>
                  <a:schemeClr val="accent5">
                    <a:lumMod val="50000"/>
                  </a:schemeClr>
                </a:solidFill>
              </a:rPr>
              <a:t>materials,</a:t>
            </a:r>
          </a:p>
          <a:p>
            <a:pPr algn="ctr"/>
            <a:r>
              <a:rPr lang="en-US" sz="2400" dirty="0">
                <a:solidFill>
                  <a:schemeClr val="accent5">
                    <a:lumMod val="50000"/>
                  </a:schemeClr>
                </a:solidFill>
              </a:rPr>
              <a:t>cloths</a:t>
            </a:r>
          </a:p>
        </p:txBody>
      </p:sp>
      <p:sp>
        <p:nvSpPr>
          <p:cNvPr id="48" name="TextBox 47">
            <a:extLst>
              <a:ext uri="{FF2B5EF4-FFF2-40B4-BE49-F238E27FC236}">
                <a16:creationId xmlns:a16="http://schemas.microsoft.com/office/drawing/2014/main" id="{918BB8FF-D7BB-C744-A718-D26893794477}"/>
              </a:ext>
            </a:extLst>
          </p:cNvPr>
          <p:cNvSpPr txBox="1"/>
          <p:nvPr/>
        </p:nvSpPr>
        <p:spPr>
          <a:xfrm>
            <a:off x="4232633" y="5290168"/>
            <a:ext cx="1288026" cy="510778"/>
          </a:xfrm>
          <a:prstGeom prst="roundRect">
            <a:avLst/>
          </a:prstGeom>
          <a:solidFill>
            <a:schemeClr val="accent2">
              <a:lumMod val="20000"/>
              <a:lumOff val="80000"/>
            </a:schemeClr>
          </a:solidFill>
          <a:ln>
            <a:solidFill>
              <a:srgbClr val="7AA3B4"/>
            </a:solidFill>
          </a:ln>
        </p:spPr>
        <p:txBody>
          <a:bodyPr wrap="square" rtlCol="0">
            <a:spAutoFit/>
          </a:bodyPr>
          <a:lstStyle/>
          <a:p>
            <a:pPr algn="ctr"/>
            <a:r>
              <a:rPr lang="en-US" sz="2400" dirty="0">
                <a:solidFill>
                  <a:schemeClr val="accent5">
                    <a:lumMod val="50000"/>
                  </a:schemeClr>
                </a:solidFill>
              </a:rPr>
              <a:t>rooms</a:t>
            </a:r>
          </a:p>
        </p:txBody>
      </p:sp>
      <p:sp>
        <p:nvSpPr>
          <p:cNvPr id="49" name="TextBox 48">
            <a:extLst>
              <a:ext uri="{FF2B5EF4-FFF2-40B4-BE49-F238E27FC236}">
                <a16:creationId xmlns:a16="http://schemas.microsoft.com/office/drawing/2014/main" id="{BBC2DBC9-1825-1549-973E-62A95BC740EE}"/>
              </a:ext>
            </a:extLst>
          </p:cNvPr>
          <p:cNvSpPr txBox="1"/>
          <p:nvPr/>
        </p:nvSpPr>
        <p:spPr>
          <a:xfrm>
            <a:off x="8573967" y="5552578"/>
            <a:ext cx="1132543" cy="510778"/>
          </a:xfrm>
          <a:prstGeom prst="roundRect">
            <a:avLst/>
          </a:prstGeom>
          <a:solidFill>
            <a:schemeClr val="accent2">
              <a:lumMod val="20000"/>
              <a:lumOff val="80000"/>
            </a:schemeClr>
          </a:solidFill>
          <a:ln>
            <a:solidFill>
              <a:srgbClr val="7AA3B4"/>
            </a:solidFill>
          </a:ln>
        </p:spPr>
        <p:txBody>
          <a:bodyPr wrap="none" rtlCol="0">
            <a:spAutoFit/>
          </a:bodyPr>
          <a:lstStyle/>
          <a:p>
            <a:pPr algn="ctr"/>
            <a:r>
              <a:rPr lang="en-US" sz="2400" dirty="0">
                <a:solidFill>
                  <a:schemeClr val="accent5">
                    <a:lumMod val="50000"/>
                  </a:schemeClr>
                </a:solidFill>
              </a:rPr>
              <a:t>photo</a:t>
            </a:r>
          </a:p>
        </p:txBody>
      </p:sp>
    </p:spTree>
    <p:extLst>
      <p:ext uri="{BB962C8B-B14F-4D97-AF65-F5344CB8AC3E}">
        <p14:creationId xmlns:p14="http://schemas.microsoft.com/office/powerpoint/2010/main" val="311157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2000" tmFilter="0, 0; .2, .5; .8, .5; 1, 0"/>
                                        <p:tgtEl>
                                          <p:spTgt spid="25"/>
                                        </p:tgtEl>
                                      </p:cBhvr>
                                    </p:animEffect>
                                    <p:animScale>
                                      <p:cBhvr>
                                        <p:cTn id="7" dur="1000" autoRev="1" fill="hold"/>
                                        <p:tgtEl>
                                          <p:spTgt spid="2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grpId="0" nodeType="clickEffect">
                                  <p:stCondLst>
                                    <p:cond delay="0"/>
                                  </p:stCondLst>
                                  <p:childTnLst>
                                    <p:animEffect transition="out" filter="fade">
                                      <p:cBhvr>
                                        <p:cTn id="15" dur="500" tmFilter="0, 0; .2, .5; .8, .5; 1, 0"/>
                                        <p:tgtEl>
                                          <p:spTgt spid="18"/>
                                        </p:tgtEl>
                                      </p:cBhvr>
                                    </p:animEffect>
                                    <p:animScale>
                                      <p:cBhvr>
                                        <p:cTn id="16" dur="250" autoRev="1" fill="hold"/>
                                        <p:tgtEl>
                                          <p:spTgt spid="18"/>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6" presetClass="emph" presetSubtype="0" fill="hold" grpId="0" nodeType="clickEffect">
                                  <p:stCondLst>
                                    <p:cond delay="0"/>
                                  </p:stCondLst>
                                  <p:childTnLst>
                                    <p:animEffect transition="out" filter="fade">
                                      <p:cBhvr>
                                        <p:cTn id="24" dur="2000" tmFilter="0, 0; .2, .5; .8, .5; 1, 0"/>
                                        <p:tgtEl>
                                          <p:spTgt spid="10"/>
                                        </p:tgtEl>
                                      </p:cBhvr>
                                    </p:animEffect>
                                    <p:animScale>
                                      <p:cBhvr>
                                        <p:cTn id="25" dur="1000" autoRev="1" fill="hold"/>
                                        <p:tgtEl>
                                          <p:spTgt spid="10"/>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6" presetClass="emph" presetSubtype="0" fill="hold" grpId="0" nodeType="clickEffect">
                                  <p:stCondLst>
                                    <p:cond delay="0"/>
                                  </p:stCondLst>
                                  <p:childTnLst>
                                    <p:animEffect transition="out" filter="fade">
                                      <p:cBhvr>
                                        <p:cTn id="33" dur="2000" tmFilter="0, 0; .2, .5; .8, .5; 1, 0"/>
                                        <p:tgtEl>
                                          <p:spTgt spid="9"/>
                                        </p:tgtEl>
                                      </p:cBhvr>
                                    </p:animEffect>
                                    <p:animScale>
                                      <p:cBhvr>
                                        <p:cTn id="34" dur="1000" autoRev="1" fill="hold"/>
                                        <p:tgtEl>
                                          <p:spTgt spid="9"/>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6" presetClass="emph" presetSubtype="0" fill="hold" grpId="0" nodeType="clickEffect">
                                  <p:stCondLst>
                                    <p:cond delay="0"/>
                                  </p:stCondLst>
                                  <p:childTnLst>
                                    <p:animEffect transition="out" filter="fade">
                                      <p:cBhvr>
                                        <p:cTn id="42" dur="2000" tmFilter="0, 0; .2, .5; .8, .5; 1, 0"/>
                                        <p:tgtEl>
                                          <p:spTgt spid="16"/>
                                        </p:tgtEl>
                                      </p:cBhvr>
                                    </p:animEffect>
                                    <p:animScale>
                                      <p:cBhvr>
                                        <p:cTn id="43" dur="1000" autoRev="1" fill="hold"/>
                                        <p:tgtEl>
                                          <p:spTgt spid="16"/>
                                        </p:tgtEl>
                                      </p:cBhvr>
                                      <p:by x="105000" y="105000"/>
                                    </p:animScale>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48"/>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26" presetClass="emph" presetSubtype="0" fill="hold" grpId="0" nodeType="clickEffect">
                                  <p:stCondLst>
                                    <p:cond delay="0"/>
                                  </p:stCondLst>
                                  <p:childTnLst>
                                    <p:animEffect transition="out" filter="fade">
                                      <p:cBhvr>
                                        <p:cTn id="51" dur="2000" tmFilter="0, 0; .2, .5; .8, .5; 1, 0"/>
                                        <p:tgtEl>
                                          <p:spTgt spid="15"/>
                                        </p:tgtEl>
                                      </p:cBhvr>
                                    </p:animEffect>
                                    <p:animScale>
                                      <p:cBhvr>
                                        <p:cTn id="52" dur="1000" autoRev="1" fill="hold"/>
                                        <p:tgtEl>
                                          <p:spTgt spid="15"/>
                                        </p:tgtEl>
                                      </p:cBhvr>
                                      <p:by x="105000" y="105000"/>
                                    </p:animScale>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6" presetClass="emph" presetSubtype="0" fill="hold" grpId="0" nodeType="clickEffect">
                                  <p:stCondLst>
                                    <p:cond delay="0"/>
                                  </p:stCondLst>
                                  <p:childTnLst>
                                    <p:animEffect transition="out" filter="fade">
                                      <p:cBhvr>
                                        <p:cTn id="60" dur="2000" tmFilter="0, 0; .2, .5; .8, .5; 1, 0"/>
                                        <p:tgtEl>
                                          <p:spTgt spid="21"/>
                                        </p:tgtEl>
                                      </p:cBhvr>
                                    </p:animEffect>
                                    <p:animScale>
                                      <p:cBhvr>
                                        <p:cTn id="61" dur="1000" autoRev="1" fill="hold"/>
                                        <p:tgtEl>
                                          <p:spTgt spid="21"/>
                                        </p:tgtEl>
                                      </p:cBhvr>
                                      <p:by x="105000" y="105000"/>
                                    </p:animScale>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6"/>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26" presetClass="emph" presetSubtype="0" fill="hold" grpId="0" nodeType="clickEffect">
                                  <p:stCondLst>
                                    <p:cond delay="0"/>
                                  </p:stCondLst>
                                  <p:childTnLst>
                                    <p:animEffect transition="out" filter="fade">
                                      <p:cBhvr>
                                        <p:cTn id="69" dur="2000" tmFilter="0, 0; .2, .5; .8, .5; 1, 0"/>
                                        <p:tgtEl>
                                          <p:spTgt spid="7"/>
                                        </p:tgtEl>
                                      </p:cBhvr>
                                    </p:animEffect>
                                    <p:animScale>
                                      <p:cBhvr>
                                        <p:cTn id="70" dur="1000" autoRev="1" fill="hold"/>
                                        <p:tgtEl>
                                          <p:spTgt spid="7"/>
                                        </p:tgtEl>
                                      </p:cBhvr>
                                      <p:by x="105000" y="105000"/>
                                    </p:animScale>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26" presetClass="emph" presetSubtype="0" fill="hold" grpId="0" nodeType="clickEffect">
                                  <p:stCondLst>
                                    <p:cond delay="0"/>
                                  </p:stCondLst>
                                  <p:childTnLst>
                                    <p:animEffect transition="out" filter="fade">
                                      <p:cBhvr>
                                        <p:cTn id="78" dur="2000" tmFilter="0, 0; .2, .5; .8, .5; 1, 0"/>
                                        <p:tgtEl>
                                          <p:spTgt spid="17"/>
                                        </p:tgtEl>
                                      </p:cBhvr>
                                    </p:animEffect>
                                    <p:animScale>
                                      <p:cBhvr>
                                        <p:cTn id="79" dur="1000" autoRev="1" fill="hold"/>
                                        <p:tgtEl>
                                          <p:spTgt spid="17"/>
                                        </p:tgtEl>
                                      </p:cBhvr>
                                      <p:by x="105000" y="105000"/>
                                    </p:animScale>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44"/>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26" presetClass="emph" presetSubtype="0" fill="hold" grpId="0" nodeType="clickEffect">
                                  <p:stCondLst>
                                    <p:cond delay="0"/>
                                  </p:stCondLst>
                                  <p:childTnLst>
                                    <p:animEffect transition="out" filter="fade">
                                      <p:cBhvr>
                                        <p:cTn id="87" dur="2000" tmFilter="0, 0; .2, .5; .8, .5; 1, 0"/>
                                        <p:tgtEl>
                                          <p:spTgt spid="19"/>
                                        </p:tgtEl>
                                      </p:cBhvr>
                                    </p:animEffect>
                                    <p:animScale>
                                      <p:cBhvr>
                                        <p:cTn id="88" dur="1000" autoRev="1" fill="hold"/>
                                        <p:tgtEl>
                                          <p:spTgt spid="19"/>
                                        </p:tgtEl>
                                      </p:cBhvr>
                                      <p:by x="105000" y="105000"/>
                                    </p:animScale>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26" presetClass="emph" presetSubtype="0" fill="hold" grpId="0" nodeType="clickEffect">
                                  <p:stCondLst>
                                    <p:cond delay="0"/>
                                  </p:stCondLst>
                                  <p:childTnLst>
                                    <p:animEffect transition="out" filter="fade">
                                      <p:cBhvr>
                                        <p:cTn id="96" dur="2000" tmFilter="0, 0; .2, .5; .8, .5; 1, 0"/>
                                        <p:tgtEl>
                                          <p:spTgt spid="8"/>
                                        </p:tgtEl>
                                      </p:cBhvr>
                                    </p:animEffect>
                                    <p:animScale>
                                      <p:cBhvr>
                                        <p:cTn id="97" dur="1000" autoRev="1" fill="hold"/>
                                        <p:tgtEl>
                                          <p:spTgt spid="8"/>
                                        </p:tgtEl>
                                      </p:cBhvr>
                                      <p:by x="105000" y="105000"/>
                                    </p:animScale>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7"/>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26" presetClass="emph" presetSubtype="0" fill="hold" grpId="0" nodeType="clickEffect">
                                  <p:stCondLst>
                                    <p:cond delay="0"/>
                                  </p:stCondLst>
                                  <p:childTnLst>
                                    <p:animEffect transition="out" filter="fade">
                                      <p:cBhvr>
                                        <p:cTn id="105" dur="2000" tmFilter="0, 0; .2, .5; .8, .5; 1, 0"/>
                                        <p:tgtEl>
                                          <p:spTgt spid="24"/>
                                        </p:tgtEl>
                                      </p:cBhvr>
                                    </p:animEffect>
                                    <p:animScale>
                                      <p:cBhvr>
                                        <p:cTn id="106" dur="1000" autoRev="1" fill="hold"/>
                                        <p:tgtEl>
                                          <p:spTgt spid="24"/>
                                        </p:tgtEl>
                                      </p:cBhvr>
                                      <p:by x="105000" y="105000"/>
                                    </p:animScale>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26" presetClass="emph" presetSubtype="0" fill="hold" grpId="0" nodeType="clickEffect">
                                  <p:stCondLst>
                                    <p:cond delay="0"/>
                                  </p:stCondLst>
                                  <p:childTnLst>
                                    <p:animEffect transition="out" filter="fade">
                                      <p:cBhvr>
                                        <p:cTn id="114" dur="2000" tmFilter="0, 0; .2, .5; .8, .5; 1, 0"/>
                                        <p:tgtEl>
                                          <p:spTgt spid="23"/>
                                        </p:tgtEl>
                                      </p:cBhvr>
                                    </p:animEffect>
                                    <p:animScale>
                                      <p:cBhvr>
                                        <p:cTn id="115" dur="1000" autoRev="1" fill="hold"/>
                                        <p:tgtEl>
                                          <p:spTgt spid="23"/>
                                        </p:tgtEl>
                                      </p:cBhvr>
                                      <p:by x="105000" y="105000"/>
                                    </p:animScale>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39"/>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26" presetClass="emph" presetSubtype="0" fill="hold" grpId="0" nodeType="clickEffect">
                                  <p:stCondLst>
                                    <p:cond delay="0"/>
                                  </p:stCondLst>
                                  <p:childTnLst>
                                    <p:animEffect transition="out" filter="fade">
                                      <p:cBhvr>
                                        <p:cTn id="123" dur="2000" tmFilter="0, 0; .2, .5; .8, .5; 1, 0"/>
                                        <p:tgtEl>
                                          <p:spTgt spid="20"/>
                                        </p:tgtEl>
                                      </p:cBhvr>
                                    </p:animEffect>
                                    <p:animScale>
                                      <p:cBhvr>
                                        <p:cTn id="124" dur="1000" autoRev="1" fill="hold"/>
                                        <p:tgtEl>
                                          <p:spTgt spid="20"/>
                                        </p:tgtEl>
                                      </p:cBhvr>
                                      <p:by x="105000" y="105000"/>
                                    </p:animScale>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47"/>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26" presetClass="emph" presetSubtype="0" fill="hold" grpId="0" nodeType="clickEffect">
                                  <p:stCondLst>
                                    <p:cond delay="0"/>
                                  </p:stCondLst>
                                  <p:childTnLst>
                                    <p:animEffect transition="out" filter="fade">
                                      <p:cBhvr>
                                        <p:cTn id="132" dur="2000" tmFilter="0, 0; .2, .5; .8, .5; 1, 0"/>
                                        <p:tgtEl>
                                          <p:spTgt spid="22"/>
                                        </p:tgtEl>
                                      </p:cBhvr>
                                    </p:animEffect>
                                    <p:animScale>
                                      <p:cBhvr>
                                        <p:cTn id="133" dur="1000" autoRev="1" fill="hold"/>
                                        <p:tgtEl>
                                          <p:spTgt spid="22"/>
                                        </p:tgtEl>
                                      </p:cBhvr>
                                      <p:by x="105000" y="105000"/>
                                    </p:animScale>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grpId="0" nodeType="clickEffect">
                                  <p:stCondLst>
                                    <p:cond delay="0"/>
                                  </p:stCondLst>
                                  <p:childTnLst>
                                    <p:set>
                                      <p:cBhvr>
                                        <p:cTn id="137"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8" restart="whenNotActive" fill="hold" evtFilter="cancelBubble" nodeType="interactiveSeq">
                <p:stCondLst>
                  <p:cond evt="onClick" delay="0">
                    <p:tgtEl>
                      <p:spTgt spid="34"/>
                    </p:tgtEl>
                  </p:cond>
                </p:stCondLst>
                <p:endSync evt="end" delay="0">
                  <p:rtn val="all"/>
                </p:endSync>
                <p:childTnLst>
                  <p:par>
                    <p:cTn id="139" fill="hold">
                      <p:stCondLst>
                        <p:cond delay="0"/>
                      </p:stCondLst>
                      <p:childTnLst>
                        <p:par>
                          <p:cTn id="140" fill="hold">
                            <p:stCondLst>
                              <p:cond delay="0"/>
                            </p:stCondLst>
                            <p:childTnLst>
                              <p:par>
                                <p:cTn id="141" presetID="12" presetClass="exit" presetSubtype="4" fill="hold" nodeType="afterEffect">
                                  <p:stCondLst>
                                    <p:cond delay="0"/>
                                  </p:stCondLst>
                                  <p:childTnLst>
                                    <p:animEffect transition="out" filter="slide(fromBottom)">
                                      <p:cBhvr>
                                        <p:cTn id="142" dur="59000"/>
                                        <p:tgtEl>
                                          <p:spTgt spid="27"/>
                                        </p:tgtEl>
                                      </p:cBhvr>
                                    </p:animEffect>
                                    <p:set>
                                      <p:cBhvr>
                                        <p:cTn id="143" dur="1" fill="hold">
                                          <p:stCondLst>
                                            <p:cond delay="58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7" grpId="0" animBg="1"/>
      <p:bldP spid="8" grpId="0" animBg="1"/>
      <p:bldP spid="9" grpId="0" animBg="1"/>
      <p:bldP spid="10"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grass, night&#10;&#10;Description automatically generated">
            <a:extLst>
              <a:ext uri="{FF2B5EF4-FFF2-40B4-BE49-F238E27FC236}">
                <a16:creationId xmlns:a16="http://schemas.microsoft.com/office/drawing/2014/main" id="{7BCAA3E4-96D8-D645-B0EE-CCFBACDE9C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550017"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02247" y="247047"/>
            <a:ext cx="2255080" cy="370866"/>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hlinkClick r:id="" action="ppaction://noaction">
              <a:snd r:embed="rId5" name="8.3.2.4 Slide 2 durch.wav"/>
            </a:hlinkClick>
            <a:extLst>
              <a:ext uri="{FF2B5EF4-FFF2-40B4-BE49-F238E27FC236}">
                <a16:creationId xmlns:a16="http://schemas.microsoft.com/office/drawing/2014/main" id="{E5DF4BAE-62E5-484F-B54D-8A8E255E65C0}"/>
              </a:ext>
            </a:extLst>
          </p:cNvPr>
          <p:cNvSpPr txBox="1"/>
          <p:nvPr/>
        </p:nvSpPr>
        <p:spPr>
          <a:xfrm>
            <a:off x="3294451" y="4235858"/>
            <a:ext cx="1104238"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durch</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extBox 6">
            <a:hlinkClick r:id="" action="ppaction://noaction">
              <a:snd r:embed="rId6" name="8.3.2.4 Slide 2 Nacht.wav"/>
            </a:hlinkClick>
            <a:extLst>
              <a:ext uri="{FF2B5EF4-FFF2-40B4-BE49-F238E27FC236}">
                <a16:creationId xmlns:a16="http://schemas.microsoft.com/office/drawing/2014/main" id="{D3DC6984-CF30-7C44-A21D-1E13653AC61A}"/>
              </a:ext>
            </a:extLst>
          </p:cNvPr>
          <p:cNvSpPr txBox="1"/>
          <p:nvPr/>
        </p:nvSpPr>
        <p:spPr>
          <a:xfrm>
            <a:off x="6955872" y="3172998"/>
            <a:ext cx="1155854"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Nacht</a:t>
            </a:r>
          </a:p>
        </p:txBody>
      </p:sp>
      <p:sp>
        <p:nvSpPr>
          <p:cNvPr id="8" name="TextBox 7">
            <a:hlinkClick r:id="" action="ppaction://noaction">
              <a:snd r:embed="rId7" name="8.3.2.4 Slide 2 sicher.wav"/>
            </a:hlinkClick>
            <a:extLst>
              <a:ext uri="{FF2B5EF4-FFF2-40B4-BE49-F238E27FC236}">
                <a16:creationId xmlns:a16="http://schemas.microsoft.com/office/drawing/2014/main" id="{7982E86C-2693-CA4F-8308-931D04738C4B}"/>
              </a:ext>
            </a:extLst>
          </p:cNvPr>
          <p:cNvSpPr txBox="1"/>
          <p:nvPr/>
        </p:nvSpPr>
        <p:spPr>
          <a:xfrm>
            <a:off x="5091878" y="1584551"/>
            <a:ext cx="1110898"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sicher</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hlinkClick r:id="" action="ppaction://noaction">
              <a:snd r:embed="rId8" name="8.3.2.4 Slide 2 gesicht.wav"/>
            </a:hlinkClick>
            <a:extLst>
              <a:ext uri="{FF2B5EF4-FFF2-40B4-BE49-F238E27FC236}">
                <a16:creationId xmlns:a16="http://schemas.microsoft.com/office/drawing/2014/main" id="{86EAE01D-2D0B-5643-B39D-22C25D490AA7}"/>
              </a:ext>
            </a:extLst>
          </p:cNvPr>
          <p:cNvSpPr txBox="1"/>
          <p:nvPr/>
        </p:nvSpPr>
        <p:spPr>
          <a:xfrm>
            <a:off x="7826585" y="1977770"/>
            <a:ext cx="1362827"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Gesicht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hlinkClick r:id="" action="ppaction://noaction">
              <a:snd r:embed="rId9" name="8.3.2.4 Slide 2 nicht.wav"/>
            </a:hlinkClick>
            <a:extLst>
              <a:ext uri="{FF2B5EF4-FFF2-40B4-BE49-F238E27FC236}">
                <a16:creationId xmlns:a16="http://schemas.microsoft.com/office/drawing/2014/main" id="{488B9BE4-C269-704A-96E8-A4BE7AE01501}"/>
              </a:ext>
            </a:extLst>
          </p:cNvPr>
          <p:cNvSpPr txBox="1"/>
          <p:nvPr/>
        </p:nvSpPr>
        <p:spPr>
          <a:xfrm>
            <a:off x="8740239" y="4251366"/>
            <a:ext cx="968315"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hlinkClick r:id="" action="ppaction://noaction">
              <a:snd r:embed="rId10" name="8.3.2.4 Slide 2 schweif.wav"/>
            </a:hlinkClick>
            <a:extLst>
              <a:ext uri="{FF2B5EF4-FFF2-40B4-BE49-F238E27FC236}">
                <a16:creationId xmlns:a16="http://schemas.microsoft.com/office/drawing/2014/main" id="{CC7958B8-781D-1C4A-A0B2-CB0C0CE43FF8}"/>
              </a:ext>
            </a:extLst>
          </p:cNvPr>
          <p:cNvSpPr txBox="1"/>
          <p:nvPr/>
        </p:nvSpPr>
        <p:spPr>
          <a:xfrm>
            <a:off x="5482082" y="5233828"/>
            <a:ext cx="1507984"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Schweif</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2" name="TextBox 11">
            <a:hlinkClick r:id="" action="ppaction://noaction">
              <a:snd r:embed="rId11" name="8.3.2.4 Slide 2 schone.wav"/>
            </a:hlinkClick>
            <a:extLst>
              <a:ext uri="{FF2B5EF4-FFF2-40B4-BE49-F238E27FC236}">
                <a16:creationId xmlns:a16="http://schemas.microsoft.com/office/drawing/2014/main" id="{602AE7A2-59D3-7F47-9453-8164E22B9334}"/>
              </a:ext>
            </a:extLst>
          </p:cNvPr>
          <p:cNvSpPr txBox="1"/>
          <p:nvPr/>
        </p:nvSpPr>
        <p:spPr>
          <a:xfrm>
            <a:off x="1862959" y="2917609"/>
            <a:ext cx="1330680"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schöne</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hlinkClick r:id="" action="ppaction://noaction">
              <a:snd r:embed="rId12" name="8.3.2.4 Slide 2 ich.wav"/>
            </a:hlinkClick>
            <a:extLst>
              <a:ext uri="{FF2B5EF4-FFF2-40B4-BE49-F238E27FC236}">
                <a16:creationId xmlns:a16="http://schemas.microsoft.com/office/drawing/2014/main" id="{0BEDC4DC-C777-484A-B39F-043450F5BA7C}"/>
              </a:ext>
            </a:extLst>
          </p:cNvPr>
          <p:cNvSpPr txBox="1"/>
          <p:nvPr/>
        </p:nvSpPr>
        <p:spPr>
          <a:xfrm>
            <a:off x="1546766" y="4506755"/>
            <a:ext cx="683240"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a:t>
            </a:r>
          </a:p>
        </p:txBody>
      </p:sp>
      <p:sp>
        <p:nvSpPr>
          <p:cNvPr id="14" name="TextBox 13">
            <a:hlinkClick r:id="" action="ppaction://noaction">
              <a:snd r:embed="rId13" name="8.3.2.4 Slide 2 manch.wav"/>
            </a:hlinkClick>
            <a:extLst>
              <a:ext uri="{FF2B5EF4-FFF2-40B4-BE49-F238E27FC236}">
                <a16:creationId xmlns:a16="http://schemas.microsoft.com/office/drawing/2014/main" id="{D3BDF485-A689-B947-A0EB-4E2BD0D834F9}"/>
              </a:ext>
            </a:extLst>
          </p:cNvPr>
          <p:cNvSpPr txBox="1"/>
          <p:nvPr/>
        </p:nvSpPr>
        <p:spPr>
          <a:xfrm>
            <a:off x="3562436" y="5401871"/>
            <a:ext cx="1412312"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manch</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5" name="TextBox 14">
            <a:hlinkClick r:id="" action="ppaction://noaction">
              <a:snd r:embed="rId14" name="8.3.2.4 Slide 2 verspricht.wav"/>
            </a:hlinkClick>
            <a:extLst>
              <a:ext uri="{FF2B5EF4-FFF2-40B4-BE49-F238E27FC236}">
                <a16:creationId xmlns:a16="http://schemas.microsoft.com/office/drawing/2014/main" id="{76D45B81-D76F-D248-9161-EA3DF2FF155A}"/>
              </a:ext>
            </a:extLst>
          </p:cNvPr>
          <p:cNvSpPr txBox="1"/>
          <p:nvPr/>
        </p:nvSpPr>
        <p:spPr>
          <a:xfrm>
            <a:off x="6427246" y="4251366"/>
            <a:ext cx="1684481"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verspricht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hlinkClick r:id="" action="ppaction://noaction">
              <a:snd r:embed="rId15" name="8.3.2.4 Slide 2 schon.wav"/>
            </a:hlinkClick>
            <a:extLst>
              <a:ext uri="{FF2B5EF4-FFF2-40B4-BE49-F238E27FC236}">
                <a16:creationId xmlns:a16="http://schemas.microsoft.com/office/drawing/2014/main" id="{53BF9870-5358-2840-9DEE-7F314482F22A}"/>
              </a:ext>
            </a:extLst>
          </p:cNvPr>
          <p:cNvSpPr txBox="1"/>
          <p:nvPr/>
        </p:nvSpPr>
        <p:spPr>
          <a:xfrm>
            <a:off x="7269486" y="1073773"/>
            <a:ext cx="1122553"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schön</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hlinkClick r:id="" action="ppaction://noaction">
              <a:snd r:embed="rId16" name="8.3.2.4 Slide 2 Tochter.wav"/>
            </a:hlinkClick>
            <a:extLst>
              <a:ext uri="{FF2B5EF4-FFF2-40B4-BE49-F238E27FC236}">
                <a16:creationId xmlns:a16="http://schemas.microsoft.com/office/drawing/2014/main" id="{DBCDD95F-13A2-EF4D-B58C-8C12593C87B0}"/>
              </a:ext>
            </a:extLst>
          </p:cNvPr>
          <p:cNvSpPr txBox="1"/>
          <p:nvPr/>
        </p:nvSpPr>
        <p:spPr>
          <a:xfrm>
            <a:off x="10280410" y="3740588"/>
            <a:ext cx="1339734"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Töchter</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hlinkClick r:id="" action="ppaction://noaction">
              <a:snd r:embed="rId17" name="8.3.2.4 Slide 2 nachtlichen.wav"/>
            </a:hlinkClick>
            <a:extLst>
              <a:ext uri="{FF2B5EF4-FFF2-40B4-BE49-F238E27FC236}">
                <a16:creationId xmlns:a16="http://schemas.microsoft.com/office/drawing/2014/main" id="{FCF9E8FD-2676-4F48-8E75-9A737E5DCEA7}"/>
              </a:ext>
            </a:extLst>
          </p:cNvPr>
          <p:cNvSpPr txBox="1"/>
          <p:nvPr/>
        </p:nvSpPr>
        <p:spPr>
          <a:xfrm>
            <a:off x="9702247" y="5423008"/>
            <a:ext cx="2006890"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nächtlichen</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hlinkClick r:id="" action="ppaction://noaction">
              <a:snd r:embed="rId18" name="8.3.2.4 Slide 2 dich.wav"/>
            </a:hlinkClick>
            <a:extLst>
              <a:ext uri="{FF2B5EF4-FFF2-40B4-BE49-F238E27FC236}">
                <a16:creationId xmlns:a16="http://schemas.microsoft.com/office/drawing/2014/main" id="{B87C8142-D9DA-5044-80BC-EF2FC8AE843F}"/>
              </a:ext>
            </a:extLst>
          </p:cNvPr>
          <p:cNvSpPr txBox="1"/>
          <p:nvPr/>
        </p:nvSpPr>
        <p:spPr>
          <a:xfrm>
            <a:off x="752463" y="5551805"/>
            <a:ext cx="892447"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dich</a:t>
            </a:r>
          </a:p>
        </p:txBody>
      </p:sp>
      <p:sp>
        <p:nvSpPr>
          <p:cNvPr id="20" name="TextBox 19">
            <a:hlinkClick r:id="" action="ppaction://noaction">
              <a:snd r:embed="rId19" name="8.3.2.4 Slide 2 scheinen.wav"/>
            </a:hlinkClick>
            <a:extLst>
              <a:ext uri="{FF2B5EF4-FFF2-40B4-BE49-F238E27FC236}">
                <a16:creationId xmlns:a16="http://schemas.microsoft.com/office/drawing/2014/main" id="{74423437-2D30-9246-AA40-2CFB1F4BA7BF}"/>
              </a:ext>
            </a:extLst>
          </p:cNvPr>
          <p:cNvSpPr txBox="1"/>
          <p:nvPr/>
        </p:nvSpPr>
        <p:spPr>
          <a:xfrm>
            <a:off x="1097280" y="1905466"/>
            <a:ext cx="1582212"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scheinen</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hlinkClick r:id="" action="ppaction://noaction">
              <a:snd r:embed="rId20" name="8.3.2.4 Slide 2 mich.wav"/>
            </a:hlinkClick>
            <a:extLst>
              <a:ext uri="{FF2B5EF4-FFF2-40B4-BE49-F238E27FC236}">
                <a16:creationId xmlns:a16="http://schemas.microsoft.com/office/drawing/2014/main" id="{3F7FA633-84C9-F441-B86A-030D5DC0DBA4}"/>
              </a:ext>
            </a:extLst>
          </p:cNvPr>
          <p:cNvSpPr txBox="1"/>
          <p:nvPr/>
        </p:nvSpPr>
        <p:spPr>
          <a:xfrm>
            <a:off x="3730752" y="1999488"/>
            <a:ext cx="973356"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mich</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hlinkClick r:id="" action="ppaction://noaction">
              <a:snd r:embed="rId21" name="8.3.2.4 Slide 2 brauch.wav"/>
            </a:hlinkClick>
            <a:extLst>
              <a:ext uri="{FF2B5EF4-FFF2-40B4-BE49-F238E27FC236}">
                <a16:creationId xmlns:a16="http://schemas.microsoft.com/office/drawing/2014/main" id="{C7088A9C-D2E7-E34A-B354-07D930EE3FB6}"/>
              </a:ext>
            </a:extLst>
          </p:cNvPr>
          <p:cNvSpPr txBox="1"/>
          <p:nvPr/>
        </p:nvSpPr>
        <p:spPr>
          <a:xfrm>
            <a:off x="4882086" y="3153800"/>
            <a:ext cx="1320690"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brauch</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hlinkClick r:id="" action="ppaction://noaction">
              <a:snd r:embed="rId22" name="8.3.2.4 Slide 2 geschwind.wav"/>
            </a:hlinkClick>
            <a:extLst>
              <a:ext uri="{FF2B5EF4-FFF2-40B4-BE49-F238E27FC236}">
                <a16:creationId xmlns:a16="http://schemas.microsoft.com/office/drawing/2014/main" id="{D51F414D-375F-C140-A508-5804D006FA97}"/>
              </a:ext>
            </a:extLst>
          </p:cNvPr>
          <p:cNvSpPr txBox="1"/>
          <p:nvPr/>
        </p:nvSpPr>
        <p:spPr>
          <a:xfrm>
            <a:off x="9702247" y="1179603"/>
            <a:ext cx="1982379"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geschwind</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5" name="TextBox 24">
            <a:hlinkClick r:id="" action="ppaction://noaction">
              <a:snd r:embed="rId23" name="8.3.2.4 Slide 2 achzende.wav"/>
            </a:hlinkClick>
            <a:extLst>
              <a:ext uri="{FF2B5EF4-FFF2-40B4-BE49-F238E27FC236}">
                <a16:creationId xmlns:a16="http://schemas.microsoft.com/office/drawing/2014/main" id="{904597AA-0EE4-514D-B2CD-928A3DCD1D21}"/>
              </a:ext>
            </a:extLst>
          </p:cNvPr>
          <p:cNvSpPr txBox="1"/>
          <p:nvPr/>
        </p:nvSpPr>
        <p:spPr>
          <a:xfrm>
            <a:off x="9456316" y="2668119"/>
            <a:ext cx="1745449"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ächzende</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hlinkClick r:id="" action="ppaction://noaction">
              <a:snd r:embed="rId24" name="8.3.2.4 Slide 2 erreicht.wav"/>
            </a:hlinkClick>
            <a:extLst>
              <a:ext uri="{FF2B5EF4-FFF2-40B4-BE49-F238E27FC236}">
                <a16:creationId xmlns:a16="http://schemas.microsoft.com/office/drawing/2014/main" id="{D4B62524-E216-1C4B-BA65-123175929E5F}"/>
              </a:ext>
            </a:extLst>
          </p:cNvPr>
          <p:cNvSpPr txBox="1"/>
          <p:nvPr/>
        </p:nvSpPr>
        <p:spPr>
          <a:xfrm>
            <a:off x="7431137" y="5892872"/>
            <a:ext cx="1361177"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erreicht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Speech Bubble: Rectangle with Corners Rounded 17">
            <a:extLst>
              <a:ext uri="{FF2B5EF4-FFF2-40B4-BE49-F238E27FC236}">
                <a16:creationId xmlns:a16="http://schemas.microsoft.com/office/drawing/2014/main" id="{FF8A7C4C-BE35-4F9B-816D-FDDF2175F024}"/>
              </a:ext>
            </a:extLst>
          </p:cNvPr>
          <p:cNvSpPr/>
          <p:nvPr/>
        </p:nvSpPr>
        <p:spPr>
          <a:xfrm>
            <a:off x="2643280" y="294041"/>
            <a:ext cx="2838802" cy="813367"/>
          </a:xfrm>
          <a:prstGeom prst="wedgeRoundRectCallout">
            <a:avLst>
              <a:gd name="adj1" fmla="val 47039"/>
              <a:gd name="adj2" fmla="val 30433"/>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 der Schweif – tail </a:t>
            </a:r>
            <a:b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geschwind – quickly</a:t>
            </a:r>
            <a:endParaRPr kumimoji="0" lang="de-DE"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9898131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963191" cy="869950"/>
          </a:xfrm>
          <a:prstGeom prst="rect">
            <a:avLst/>
          </a:prstGeom>
        </p:spPr>
      </p:pic>
      <p:sp>
        <p:nvSpPr>
          <p:cNvPr id="4" name="Title 3"/>
          <p:cNvSpPr>
            <a:spLocks noGrp="1"/>
          </p:cNvSpPr>
          <p:nvPr>
            <p:ph type="title"/>
          </p:nvPr>
        </p:nvSpPr>
        <p:spPr>
          <a:xfrm>
            <a:off x="0" y="294041"/>
            <a:ext cx="4242816" cy="707849"/>
          </a:xfrm>
        </p:spPr>
        <p:txBody>
          <a:bodyPr>
            <a:normAutofit/>
          </a:bodyPr>
          <a:lstStyle/>
          <a:p>
            <a:r>
              <a:rPr lang="en-GB" sz="3600" b="1" dirty="0" err="1">
                <a:solidFill>
                  <a:schemeClr val="bg1"/>
                </a:solidFill>
              </a:rPr>
              <a:t>Vokabeln</a:t>
            </a:r>
            <a:r>
              <a:rPr lang="en-GB" sz="36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55759" y="247046"/>
            <a:ext cx="130156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0501F6C8-066D-3340-AF8F-7CC50F7BA0EA}"/>
              </a:ext>
            </a:extLst>
          </p:cNvPr>
          <p:cNvSpPr txBox="1"/>
          <p:nvPr/>
        </p:nvSpPr>
        <p:spPr>
          <a:xfrm>
            <a:off x="1826666" y="2472689"/>
            <a:ext cx="1148220" cy="510778"/>
          </a:xfrm>
          <a:prstGeom prst="roundRect">
            <a:avLst/>
          </a:prstGeom>
          <a:solidFill>
            <a:srgbClr val="E3EAFD"/>
          </a:solidFill>
          <a:ln>
            <a:solidFill>
              <a:srgbClr val="7AA3B4"/>
            </a:solidFill>
          </a:ln>
        </p:spPr>
        <p:txBody>
          <a:bodyPr wrap="square" rtlCol="0">
            <a:spAutoFit/>
          </a:bodyPr>
          <a:lstStyle/>
          <a:p>
            <a:pPr algn="ctr"/>
            <a:r>
              <a:rPr lang="en-US" sz="2400" dirty="0">
                <a:solidFill>
                  <a:schemeClr val="accent5">
                    <a:lumMod val="50000"/>
                  </a:schemeClr>
                </a:solidFill>
              </a:rPr>
              <a:t>Kind</a:t>
            </a:r>
          </a:p>
        </p:txBody>
      </p:sp>
      <p:sp>
        <p:nvSpPr>
          <p:cNvPr id="8" name="TextBox 7">
            <a:extLst>
              <a:ext uri="{FF2B5EF4-FFF2-40B4-BE49-F238E27FC236}">
                <a16:creationId xmlns:a16="http://schemas.microsoft.com/office/drawing/2014/main" id="{73F200FC-AC4E-004C-B3CF-732C7888D14F}"/>
              </a:ext>
            </a:extLst>
          </p:cNvPr>
          <p:cNvSpPr txBox="1"/>
          <p:nvPr/>
        </p:nvSpPr>
        <p:spPr>
          <a:xfrm>
            <a:off x="5500147" y="1701544"/>
            <a:ext cx="1255698" cy="510778"/>
          </a:xfrm>
          <a:prstGeom prst="roundRect">
            <a:avLst/>
          </a:prstGeom>
          <a:solidFill>
            <a:srgbClr val="E3EAFD"/>
          </a:solidFill>
          <a:ln>
            <a:solidFill>
              <a:srgbClr val="7AA3B4"/>
            </a:solidFill>
          </a:ln>
        </p:spPr>
        <p:txBody>
          <a:bodyPr wrap="square" rtlCol="0">
            <a:spAutoFit/>
          </a:bodyPr>
          <a:lstStyle/>
          <a:p>
            <a:pPr algn="ctr"/>
            <a:r>
              <a:rPr lang="en-US" sz="2400" dirty="0" err="1">
                <a:solidFill>
                  <a:schemeClr val="accent5">
                    <a:lumMod val="50000"/>
                  </a:schemeClr>
                </a:solidFill>
              </a:rPr>
              <a:t>Spiele</a:t>
            </a:r>
            <a:endParaRPr lang="en-US" sz="2400" dirty="0">
              <a:solidFill>
                <a:schemeClr val="accent5">
                  <a:lumMod val="50000"/>
                </a:schemeClr>
              </a:solidFill>
            </a:endParaRPr>
          </a:p>
        </p:txBody>
      </p:sp>
      <p:sp>
        <p:nvSpPr>
          <p:cNvPr id="9" name="TextBox 8">
            <a:extLst>
              <a:ext uri="{FF2B5EF4-FFF2-40B4-BE49-F238E27FC236}">
                <a16:creationId xmlns:a16="http://schemas.microsoft.com/office/drawing/2014/main" id="{BCFD930C-012B-F743-BE1B-F5981FAF843F}"/>
              </a:ext>
            </a:extLst>
          </p:cNvPr>
          <p:cNvSpPr txBox="1"/>
          <p:nvPr/>
        </p:nvSpPr>
        <p:spPr>
          <a:xfrm>
            <a:off x="6197214" y="4852597"/>
            <a:ext cx="1360213" cy="510778"/>
          </a:xfrm>
          <a:prstGeom prst="roundRect">
            <a:avLst/>
          </a:prstGeom>
          <a:solidFill>
            <a:srgbClr val="E3EAFD"/>
          </a:solidFill>
          <a:ln>
            <a:solidFill>
              <a:srgbClr val="7AA3B4"/>
            </a:solidFill>
          </a:ln>
        </p:spPr>
        <p:txBody>
          <a:bodyPr wrap="square" rtlCol="0">
            <a:spAutoFit/>
          </a:bodyPr>
          <a:lstStyle/>
          <a:p>
            <a:pPr algn="ctr"/>
            <a:r>
              <a:rPr lang="en-US" sz="2400" dirty="0" err="1">
                <a:solidFill>
                  <a:schemeClr val="accent5">
                    <a:lumMod val="50000"/>
                  </a:schemeClr>
                </a:solidFill>
              </a:rPr>
              <a:t>Töchter</a:t>
            </a:r>
            <a:endParaRPr lang="en-US" sz="2400" dirty="0">
              <a:solidFill>
                <a:schemeClr val="accent5">
                  <a:lumMod val="50000"/>
                </a:schemeClr>
              </a:solidFill>
            </a:endParaRPr>
          </a:p>
        </p:txBody>
      </p:sp>
      <p:sp>
        <p:nvSpPr>
          <p:cNvPr id="10" name="TextBox 9">
            <a:extLst>
              <a:ext uri="{FF2B5EF4-FFF2-40B4-BE49-F238E27FC236}">
                <a16:creationId xmlns:a16="http://schemas.microsoft.com/office/drawing/2014/main" id="{1C6165EE-F9FA-F944-B6E3-43415CC64840}"/>
              </a:ext>
            </a:extLst>
          </p:cNvPr>
          <p:cNvSpPr txBox="1"/>
          <p:nvPr/>
        </p:nvSpPr>
        <p:spPr>
          <a:xfrm>
            <a:off x="7960241" y="3577538"/>
            <a:ext cx="1227449" cy="510778"/>
          </a:xfrm>
          <a:prstGeom prst="roundRect">
            <a:avLst/>
          </a:prstGeom>
          <a:solidFill>
            <a:srgbClr val="E3EAFD"/>
          </a:solidFill>
          <a:ln>
            <a:solidFill>
              <a:srgbClr val="7AA3B4"/>
            </a:solidFill>
          </a:ln>
        </p:spPr>
        <p:txBody>
          <a:bodyPr wrap="none" rtlCol="0">
            <a:spAutoFit/>
          </a:bodyPr>
          <a:lstStyle/>
          <a:p>
            <a:pPr algn="ctr"/>
            <a:r>
              <a:rPr lang="en-US" sz="2400" dirty="0">
                <a:solidFill>
                  <a:schemeClr val="accent5">
                    <a:lumMod val="50000"/>
                  </a:schemeClr>
                </a:solidFill>
              </a:rPr>
              <a:t>Armen</a:t>
            </a:r>
          </a:p>
        </p:txBody>
      </p:sp>
      <p:sp>
        <p:nvSpPr>
          <p:cNvPr id="15" name="TextBox 14">
            <a:extLst>
              <a:ext uri="{FF2B5EF4-FFF2-40B4-BE49-F238E27FC236}">
                <a16:creationId xmlns:a16="http://schemas.microsoft.com/office/drawing/2014/main" id="{C86A3A50-4E59-6D4B-AD29-600658DA3B00}"/>
              </a:ext>
            </a:extLst>
          </p:cNvPr>
          <p:cNvSpPr txBox="1"/>
          <p:nvPr/>
        </p:nvSpPr>
        <p:spPr>
          <a:xfrm>
            <a:off x="1928990" y="4088316"/>
            <a:ext cx="1457788" cy="510778"/>
          </a:xfrm>
          <a:prstGeom prst="roundRect">
            <a:avLst/>
          </a:prstGeom>
          <a:solidFill>
            <a:srgbClr val="E3EAFD"/>
          </a:solidFill>
          <a:ln>
            <a:solidFill>
              <a:srgbClr val="7AA3B4"/>
            </a:solidFill>
          </a:ln>
        </p:spPr>
        <p:txBody>
          <a:bodyPr wrap="square" rtlCol="0">
            <a:spAutoFit/>
          </a:bodyPr>
          <a:lstStyle/>
          <a:p>
            <a:pPr algn="ctr"/>
            <a:r>
              <a:rPr lang="en-US" sz="2400" dirty="0">
                <a:solidFill>
                  <a:schemeClr val="accent5">
                    <a:lumMod val="50000"/>
                  </a:schemeClr>
                </a:solidFill>
              </a:rPr>
              <a:t>Dame</a:t>
            </a:r>
          </a:p>
        </p:txBody>
      </p:sp>
      <p:sp>
        <p:nvSpPr>
          <p:cNvPr id="16" name="TextBox 15">
            <a:extLst>
              <a:ext uri="{FF2B5EF4-FFF2-40B4-BE49-F238E27FC236}">
                <a16:creationId xmlns:a16="http://schemas.microsoft.com/office/drawing/2014/main" id="{08C2A4B9-A0D1-D642-AE5B-2D5F103FD9B7}"/>
              </a:ext>
            </a:extLst>
          </p:cNvPr>
          <p:cNvSpPr txBox="1"/>
          <p:nvPr/>
        </p:nvSpPr>
        <p:spPr>
          <a:xfrm>
            <a:off x="3943847" y="5124965"/>
            <a:ext cx="1307370" cy="510778"/>
          </a:xfrm>
          <a:prstGeom prst="roundRect">
            <a:avLst/>
          </a:prstGeom>
          <a:solidFill>
            <a:srgbClr val="E3EAFD"/>
          </a:solidFill>
          <a:ln>
            <a:solidFill>
              <a:srgbClr val="7AA3B4"/>
            </a:solidFill>
          </a:ln>
        </p:spPr>
        <p:txBody>
          <a:bodyPr wrap="none" rtlCol="0">
            <a:spAutoFit/>
          </a:bodyPr>
          <a:lstStyle/>
          <a:p>
            <a:pPr algn="ctr"/>
            <a:r>
              <a:rPr lang="en-US" sz="2400" dirty="0" err="1">
                <a:solidFill>
                  <a:schemeClr val="accent5">
                    <a:lumMod val="50000"/>
                  </a:schemeClr>
                </a:solidFill>
              </a:rPr>
              <a:t>Räume</a:t>
            </a:r>
            <a:endParaRPr lang="en-US" sz="2400" dirty="0">
              <a:solidFill>
                <a:schemeClr val="accent5">
                  <a:lumMod val="50000"/>
                </a:schemeClr>
              </a:solidFill>
            </a:endParaRPr>
          </a:p>
        </p:txBody>
      </p:sp>
      <p:sp>
        <p:nvSpPr>
          <p:cNvPr id="17" name="TextBox 16">
            <a:extLst>
              <a:ext uri="{FF2B5EF4-FFF2-40B4-BE49-F238E27FC236}">
                <a16:creationId xmlns:a16="http://schemas.microsoft.com/office/drawing/2014/main" id="{78834AF3-9FA1-ED49-81CB-8E59964B945A}"/>
              </a:ext>
            </a:extLst>
          </p:cNvPr>
          <p:cNvSpPr txBox="1"/>
          <p:nvPr/>
        </p:nvSpPr>
        <p:spPr>
          <a:xfrm>
            <a:off x="316188" y="5244544"/>
            <a:ext cx="1579637" cy="510778"/>
          </a:xfrm>
          <a:prstGeom prst="roundRect">
            <a:avLst/>
          </a:prstGeom>
          <a:solidFill>
            <a:srgbClr val="E3EAFD"/>
          </a:solidFill>
          <a:ln>
            <a:solidFill>
              <a:srgbClr val="7AA3B4"/>
            </a:solidFill>
          </a:ln>
        </p:spPr>
        <p:txBody>
          <a:bodyPr wrap="square" rtlCol="0">
            <a:spAutoFit/>
          </a:bodyPr>
          <a:lstStyle/>
          <a:p>
            <a:pPr algn="ctr"/>
            <a:r>
              <a:rPr lang="en-US" sz="2400" dirty="0" err="1">
                <a:solidFill>
                  <a:schemeClr val="accent5">
                    <a:lumMod val="50000"/>
                  </a:schemeClr>
                </a:solidFill>
              </a:rPr>
              <a:t>Stimme</a:t>
            </a:r>
            <a:endParaRPr lang="en-US" sz="2400" dirty="0">
              <a:solidFill>
                <a:schemeClr val="accent5">
                  <a:lumMod val="50000"/>
                </a:schemeClr>
              </a:solidFill>
            </a:endParaRPr>
          </a:p>
        </p:txBody>
      </p:sp>
      <p:sp>
        <p:nvSpPr>
          <p:cNvPr id="18" name="TextBox 17">
            <a:extLst>
              <a:ext uri="{FF2B5EF4-FFF2-40B4-BE49-F238E27FC236}">
                <a16:creationId xmlns:a16="http://schemas.microsoft.com/office/drawing/2014/main" id="{DDD75F2A-3E71-5049-965C-879E0279C9E4}"/>
              </a:ext>
            </a:extLst>
          </p:cNvPr>
          <p:cNvSpPr txBox="1"/>
          <p:nvPr/>
        </p:nvSpPr>
        <p:spPr>
          <a:xfrm>
            <a:off x="5429046" y="3429000"/>
            <a:ext cx="1215802" cy="510778"/>
          </a:xfrm>
          <a:prstGeom prst="roundRect">
            <a:avLst/>
          </a:prstGeom>
          <a:solidFill>
            <a:srgbClr val="E3EAFD"/>
          </a:solidFill>
          <a:ln>
            <a:solidFill>
              <a:srgbClr val="7AA3B4"/>
            </a:solidFill>
          </a:ln>
        </p:spPr>
        <p:txBody>
          <a:bodyPr wrap="square" rtlCol="0">
            <a:spAutoFit/>
          </a:bodyPr>
          <a:lstStyle/>
          <a:p>
            <a:pPr algn="ctr"/>
            <a:r>
              <a:rPr lang="en-US" sz="2400" dirty="0">
                <a:solidFill>
                  <a:schemeClr val="accent5">
                    <a:lumMod val="50000"/>
                  </a:schemeClr>
                </a:solidFill>
              </a:rPr>
              <a:t>Mutter</a:t>
            </a:r>
          </a:p>
        </p:txBody>
      </p:sp>
      <p:sp>
        <p:nvSpPr>
          <p:cNvPr id="19" name="TextBox 18">
            <a:extLst>
              <a:ext uri="{FF2B5EF4-FFF2-40B4-BE49-F238E27FC236}">
                <a16:creationId xmlns:a16="http://schemas.microsoft.com/office/drawing/2014/main" id="{059421AD-7A1D-FC49-8C3E-0E69F5807997}"/>
              </a:ext>
            </a:extLst>
          </p:cNvPr>
          <p:cNvSpPr txBox="1"/>
          <p:nvPr/>
        </p:nvSpPr>
        <p:spPr>
          <a:xfrm>
            <a:off x="3252331" y="1332884"/>
            <a:ext cx="1335675" cy="510778"/>
          </a:xfrm>
          <a:prstGeom prst="roundRect">
            <a:avLst/>
          </a:prstGeom>
          <a:solidFill>
            <a:srgbClr val="E3EAFD"/>
          </a:solidFill>
          <a:ln>
            <a:solidFill>
              <a:srgbClr val="7AA3B4"/>
            </a:solidFill>
          </a:ln>
        </p:spPr>
        <p:txBody>
          <a:bodyPr wrap="none" rtlCol="0">
            <a:spAutoFit/>
          </a:bodyPr>
          <a:lstStyle/>
          <a:p>
            <a:pPr algn="ctr"/>
            <a:r>
              <a:rPr lang="en-US" sz="2400" dirty="0" err="1">
                <a:solidFill>
                  <a:schemeClr val="accent5">
                    <a:lumMod val="50000"/>
                  </a:schemeClr>
                </a:solidFill>
              </a:rPr>
              <a:t>Blumen</a:t>
            </a:r>
            <a:endParaRPr lang="en-US" sz="2400" dirty="0">
              <a:solidFill>
                <a:schemeClr val="accent5">
                  <a:lumMod val="50000"/>
                </a:schemeClr>
              </a:solidFill>
            </a:endParaRPr>
          </a:p>
        </p:txBody>
      </p:sp>
      <p:sp>
        <p:nvSpPr>
          <p:cNvPr id="20" name="TextBox 19">
            <a:extLst>
              <a:ext uri="{FF2B5EF4-FFF2-40B4-BE49-F238E27FC236}">
                <a16:creationId xmlns:a16="http://schemas.microsoft.com/office/drawing/2014/main" id="{4940FB0A-8CF1-0B4F-9BD9-8B5871450A34}"/>
              </a:ext>
            </a:extLst>
          </p:cNvPr>
          <p:cNvSpPr txBox="1"/>
          <p:nvPr/>
        </p:nvSpPr>
        <p:spPr>
          <a:xfrm>
            <a:off x="3596487" y="3067245"/>
            <a:ext cx="1162514" cy="510778"/>
          </a:xfrm>
          <a:prstGeom prst="roundRect">
            <a:avLst/>
          </a:prstGeom>
          <a:solidFill>
            <a:srgbClr val="E3EAFD"/>
          </a:solidFill>
          <a:ln>
            <a:solidFill>
              <a:srgbClr val="7AA3B4"/>
            </a:solidFill>
          </a:ln>
        </p:spPr>
        <p:txBody>
          <a:bodyPr wrap="square" rtlCol="0">
            <a:spAutoFit/>
          </a:bodyPr>
          <a:lstStyle/>
          <a:p>
            <a:pPr algn="ctr"/>
            <a:r>
              <a:rPr lang="en-US" sz="2400" dirty="0" err="1">
                <a:solidFill>
                  <a:schemeClr val="accent5">
                    <a:lumMod val="50000"/>
                  </a:schemeClr>
                </a:solidFill>
              </a:rPr>
              <a:t>Stoffe</a:t>
            </a:r>
            <a:endParaRPr lang="en-US" sz="2400" dirty="0">
              <a:solidFill>
                <a:schemeClr val="accent5">
                  <a:lumMod val="50000"/>
                </a:schemeClr>
              </a:solidFill>
            </a:endParaRPr>
          </a:p>
        </p:txBody>
      </p:sp>
      <p:sp>
        <p:nvSpPr>
          <p:cNvPr id="21" name="TextBox 20">
            <a:extLst>
              <a:ext uri="{FF2B5EF4-FFF2-40B4-BE49-F238E27FC236}">
                <a16:creationId xmlns:a16="http://schemas.microsoft.com/office/drawing/2014/main" id="{35D18D66-9DB7-1343-96C1-F5187C9EC7FF}"/>
              </a:ext>
            </a:extLst>
          </p:cNvPr>
          <p:cNvSpPr txBox="1"/>
          <p:nvPr/>
        </p:nvSpPr>
        <p:spPr>
          <a:xfrm>
            <a:off x="149736" y="3144889"/>
            <a:ext cx="1255698" cy="510778"/>
          </a:xfrm>
          <a:prstGeom prst="roundRect">
            <a:avLst/>
          </a:prstGeom>
          <a:solidFill>
            <a:srgbClr val="E3EAFD"/>
          </a:solidFill>
          <a:ln>
            <a:solidFill>
              <a:srgbClr val="7AA3B4"/>
            </a:solidFill>
          </a:ln>
        </p:spPr>
        <p:txBody>
          <a:bodyPr wrap="square" rtlCol="0">
            <a:spAutoFit/>
          </a:bodyPr>
          <a:lstStyle/>
          <a:p>
            <a:pPr algn="ctr"/>
            <a:r>
              <a:rPr lang="en-US" sz="2400" dirty="0" err="1">
                <a:solidFill>
                  <a:schemeClr val="accent5">
                    <a:lumMod val="50000"/>
                  </a:schemeClr>
                </a:solidFill>
              </a:rPr>
              <a:t>Arten</a:t>
            </a:r>
            <a:endParaRPr lang="en-US" sz="2400" dirty="0">
              <a:solidFill>
                <a:schemeClr val="accent5">
                  <a:lumMod val="50000"/>
                </a:schemeClr>
              </a:solidFill>
            </a:endParaRPr>
          </a:p>
        </p:txBody>
      </p:sp>
      <p:sp>
        <p:nvSpPr>
          <p:cNvPr id="22" name="TextBox 21">
            <a:extLst>
              <a:ext uri="{FF2B5EF4-FFF2-40B4-BE49-F238E27FC236}">
                <a16:creationId xmlns:a16="http://schemas.microsoft.com/office/drawing/2014/main" id="{EB8C5879-9D81-F24A-B99F-63B0EF4281A6}"/>
              </a:ext>
            </a:extLst>
          </p:cNvPr>
          <p:cNvSpPr txBox="1"/>
          <p:nvPr/>
        </p:nvSpPr>
        <p:spPr>
          <a:xfrm>
            <a:off x="8380579" y="5009361"/>
            <a:ext cx="1132543" cy="510778"/>
          </a:xfrm>
          <a:prstGeom prst="roundRect">
            <a:avLst/>
          </a:prstGeom>
          <a:solidFill>
            <a:srgbClr val="E3EAFD"/>
          </a:solidFill>
          <a:ln>
            <a:solidFill>
              <a:srgbClr val="7AA3B4"/>
            </a:solidFill>
          </a:ln>
        </p:spPr>
        <p:txBody>
          <a:bodyPr wrap="square" rtlCol="0">
            <a:spAutoFit/>
          </a:bodyPr>
          <a:lstStyle/>
          <a:p>
            <a:pPr algn="ctr"/>
            <a:r>
              <a:rPr lang="en-US" sz="2400" dirty="0" err="1">
                <a:solidFill>
                  <a:schemeClr val="accent5">
                    <a:lumMod val="50000"/>
                  </a:schemeClr>
                </a:solidFill>
              </a:rPr>
              <a:t>Foto</a:t>
            </a:r>
            <a:endParaRPr lang="en-US" sz="2400" dirty="0">
              <a:solidFill>
                <a:schemeClr val="accent5">
                  <a:lumMod val="50000"/>
                </a:schemeClr>
              </a:solidFill>
            </a:endParaRPr>
          </a:p>
        </p:txBody>
      </p:sp>
      <p:sp>
        <p:nvSpPr>
          <p:cNvPr id="23" name="TextBox 22">
            <a:extLst>
              <a:ext uri="{FF2B5EF4-FFF2-40B4-BE49-F238E27FC236}">
                <a16:creationId xmlns:a16="http://schemas.microsoft.com/office/drawing/2014/main" id="{AA7DF046-2E01-4F49-AE50-F5AE84CC3E54}"/>
              </a:ext>
            </a:extLst>
          </p:cNvPr>
          <p:cNvSpPr txBox="1"/>
          <p:nvPr/>
        </p:nvSpPr>
        <p:spPr>
          <a:xfrm>
            <a:off x="7707948" y="2217300"/>
            <a:ext cx="1190818" cy="510778"/>
          </a:xfrm>
          <a:prstGeom prst="roundRect">
            <a:avLst/>
          </a:prstGeom>
          <a:solidFill>
            <a:srgbClr val="E3EAFD"/>
          </a:solidFill>
          <a:ln>
            <a:solidFill>
              <a:srgbClr val="7AA3B4"/>
            </a:solidFill>
          </a:ln>
        </p:spPr>
        <p:txBody>
          <a:bodyPr wrap="square" rtlCol="0">
            <a:spAutoFit/>
          </a:bodyPr>
          <a:lstStyle/>
          <a:p>
            <a:pPr algn="ctr"/>
            <a:r>
              <a:rPr lang="en-US" sz="2400" dirty="0" err="1">
                <a:solidFill>
                  <a:schemeClr val="accent5">
                    <a:lumMod val="50000"/>
                  </a:schemeClr>
                </a:solidFill>
              </a:rPr>
              <a:t>Beruf</a:t>
            </a:r>
            <a:endParaRPr lang="en-US" sz="2400" dirty="0">
              <a:solidFill>
                <a:schemeClr val="accent5">
                  <a:lumMod val="50000"/>
                </a:schemeClr>
              </a:solidFill>
            </a:endParaRPr>
          </a:p>
        </p:txBody>
      </p:sp>
      <p:sp>
        <p:nvSpPr>
          <p:cNvPr id="24" name="TextBox 23">
            <a:extLst>
              <a:ext uri="{FF2B5EF4-FFF2-40B4-BE49-F238E27FC236}">
                <a16:creationId xmlns:a16="http://schemas.microsoft.com/office/drawing/2014/main" id="{D1702154-AE04-3C41-A0E3-0A84E5E22482}"/>
              </a:ext>
            </a:extLst>
          </p:cNvPr>
          <p:cNvSpPr txBox="1"/>
          <p:nvPr/>
        </p:nvSpPr>
        <p:spPr>
          <a:xfrm>
            <a:off x="7281610" y="746181"/>
            <a:ext cx="1190817" cy="510778"/>
          </a:xfrm>
          <a:prstGeom prst="roundRect">
            <a:avLst/>
          </a:prstGeom>
          <a:solidFill>
            <a:srgbClr val="E3EAFD"/>
          </a:solidFill>
          <a:ln>
            <a:solidFill>
              <a:srgbClr val="7AA3B4"/>
            </a:solidFill>
          </a:ln>
        </p:spPr>
        <p:txBody>
          <a:bodyPr wrap="square" rtlCol="0">
            <a:spAutoFit/>
          </a:bodyPr>
          <a:lstStyle/>
          <a:p>
            <a:pPr algn="ctr"/>
            <a:r>
              <a:rPr lang="en-US" sz="2400" dirty="0" err="1">
                <a:solidFill>
                  <a:schemeClr val="accent5">
                    <a:lumMod val="50000"/>
                  </a:schemeClr>
                </a:solidFill>
              </a:rPr>
              <a:t>Blätter</a:t>
            </a:r>
            <a:endParaRPr lang="en-US" sz="2400" dirty="0">
              <a:solidFill>
                <a:schemeClr val="accent5">
                  <a:lumMod val="50000"/>
                </a:schemeClr>
              </a:solidFill>
            </a:endParaRPr>
          </a:p>
        </p:txBody>
      </p:sp>
      <p:sp>
        <p:nvSpPr>
          <p:cNvPr id="25" name="TextBox 24">
            <a:extLst>
              <a:ext uri="{FF2B5EF4-FFF2-40B4-BE49-F238E27FC236}">
                <a16:creationId xmlns:a16="http://schemas.microsoft.com/office/drawing/2014/main" id="{A9866F8C-CF6F-1D46-9FB3-9005E03F3C7F}"/>
              </a:ext>
            </a:extLst>
          </p:cNvPr>
          <p:cNvSpPr txBox="1"/>
          <p:nvPr/>
        </p:nvSpPr>
        <p:spPr>
          <a:xfrm>
            <a:off x="513540" y="1301536"/>
            <a:ext cx="1268042" cy="510778"/>
          </a:xfrm>
          <a:prstGeom prst="roundRect">
            <a:avLst/>
          </a:prstGeom>
          <a:solidFill>
            <a:srgbClr val="E3EAFD"/>
          </a:solidFill>
          <a:ln>
            <a:solidFill>
              <a:srgbClr val="7AA3B4"/>
            </a:solidFill>
          </a:ln>
        </p:spPr>
        <p:txBody>
          <a:bodyPr wrap="square" rtlCol="0">
            <a:spAutoFit/>
          </a:bodyPr>
          <a:lstStyle/>
          <a:p>
            <a:pPr algn="ctr"/>
            <a:r>
              <a:rPr lang="en-US" sz="2400" dirty="0">
                <a:solidFill>
                  <a:schemeClr val="accent5">
                    <a:lumMod val="50000"/>
                  </a:schemeClr>
                </a:solidFill>
              </a:rPr>
              <a:t>Sohn</a:t>
            </a:r>
          </a:p>
        </p:txBody>
      </p:sp>
      <p:sp>
        <p:nvSpPr>
          <p:cNvPr id="26" name="Rectangle 2" descr="rectangle that moves down the slide to show the 60 second timer">
            <a:extLst>
              <a:ext uri="{FF2B5EF4-FFF2-40B4-BE49-F238E27FC236}">
                <a16:creationId xmlns:a16="http://schemas.microsoft.com/office/drawing/2014/main" id="{2EAED0B7-F92E-0943-AB35-4068FEF92AA3}"/>
              </a:ext>
            </a:extLst>
          </p:cNvPr>
          <p:cNvSpPr>
            <a:spLocks noChangeArrowheads="1"/>
          </p:cNvSpPr>
          <p:nvPr/>
        </p:nvSpPr>
        <p:spPr bwMode="auto">
          <a:xfrm>
            <a:off x="10658125" y="1239239"/>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27" name="Rectangle 3" descr="rectangle for timer">
            <a:extLst>
              <a:ext uri="{FF2B5EF4-FFF2-40B4-BE49-F238E27FC236}">
                <a16:creationId xmlns:a16="http://schemas.microsoft.com/office/drawing/2014/main" id="{BAB041DC-A311-0F43-9AC3-A7DD8B1C1833}"/>
              </a:ext>
            </a:extLst>
          </p:cNvPr>
          <p:cNvSpPr>
            <a:spLocks noChangeArrowheads="1"/>
          </p:cNvSpPr>
          <p:nvPr/>
        </p:nvSpPr>
        <p:spPr bwMode="auto">
          <a:xfrm>
            <a:off x="10655759" y="1239237"/>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28" name="Line 7" descr="top line for timer, 60 seconds">
            <a:extLst>
              <a:ext uri="{FF2B5EF4-FFF2-40B4-BE49-F238E27FC236}">
                <a16:creationId xmlns:a16="http://schemas.microsoft.com/office/drawing/2014/main" id="{B2EF9600-9A7E-B049-B3B6-5C39972C0B09}"/>
              </a:ext>
            </a:extLst>
          </p:cNvPr>
          <p:cNvSpPr>
            <a:spLocks noChangeShapeType="1"/>
          </p:cNvSpPr>
          <p:nvPr/>
        </p:nvSpPr>
        <p:spPr bwMode="auto">
          <a:xfrm>
            <a:off x="11366186" y="1227811"/>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29" name="Text Box 12">
            <a:extLst>
              <a:ext uri="{FF2B5EF4-FFF2-40B4-BE49-F238E27FC236}">
                <a16:creationId xmlns:a16="http://schemas.microsoft.com/office/drawing/2014/main" id="{CC6ED0FF-D800-5C4C-B756-47D9524F4E8B}"/>
              </a:ext>
            </a:extLst>
          </p:cNvPr>
          <p:cNvSpPr txBox="1">
            <a:spLocks noChangeArrowheads="1"/>
          </p:cNvSpPr>
          <p:nvPr/>
        </p:nvSpPr>
        <p:spPr bwMode="auto">
          <a:xfrm>
            <a:off x="11582977" y="1069960"/>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40</a:t>
            </a:r>
          </a:p>
        </p:txBody>
      </p:sp>
      <p:sp>
        <p:nvSpPr>
          <p:cNvPr id="30" name="Line 4" descr="line to show the length of 60 seconds">
            <a:extLst>
              <a:ext uri="{FF2B5EF4-FFF2-40B4-BE49-F238E27FC236}">
                <a16:creationId xmlns:a16="http://schemas.microsoft.com/office/drawing/2014/main" id="{19744375-C1CF-C541-B616-2DE68176417C}"/>
              </a:ext>
            </a:extLst>
          </p:cNvPr>
          <p:cNvSpPr>
            <a:spLocks noChangeShapeType="1"/>
          </p:cNvSpPr>
          <p:nvPr/>
        </p:nvSpPr>
        <p:spPr bwMode="auto">
          <a:xfrm>
            <a:off x="11341498" y="1227811"/>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31" name="Line 9" descr="bottom line for timer, 0 seconds">
            <a:extLst>
              <a:ext uri="{FF2B5EF4-FFF2-40B4-BE49-F238E27FC236}">
                <a16:creationId xmlns:a16="http://schemas.microsoft.com/office/drawing/2014/main" id="{1D6D4102-6661-6F49-9853-0784E1586472}"/>
              </a:ext>
            </a:extLst>
          </p:cNvPr>
          <p:cNvSpPr>
            <a:spLocks noChangeShapeType="1"/>
          </p:cNvSpPr>
          <p:nvPr/>
        </p:nvSpPr>
        <p:spPr bwMode="auto">
          <a:xfrm>
            <a:off x="11341498" y="5384070"/>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32" name="Text Box 14">
            <a:extLst>
              <a:ext uri="{FF2B5EF4-FFF2-40B4-BE49-F238E27FC236}">
                <a16:creationId xmlns:a16="http://schemas.microsoft.com/office/drawing/2014/main" id="{E1C4C050-78D2-9147-A944-F08C8BB861F6}"/>
              </a:ext>
            </a:extLst>
          </p:cNvPr>
          <p:cNvSpPr txBox="1">
            <a:spLocks noChangeArrowheads="1"/>
          </p:cNvSpPr>
          <p:nvPr/>
        </p:nvSpPr>
        <p:spPr bwMode="auto">
          <a:xfrm>
            <a:off x="11558289" y="5203542"/>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33" name="Rectangle 32" descr="box to hide timer as it goes off the page">
            <a:extLst>
              <a:ext uri="{FF2B5EF4-FFF2-40B4-BE49-F238E27FC236}">
                <a16:creationId xmlns:a16="http://schemas.microsoft.com/office/drawing/2014/main" id="{9ECF060B-0469-074C-8CE6-264E9238AAED}"/>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4" name="AutoShape 11">
            <a:hlinkClick r:id="" action="ppaction://noaction" highlightClick="1"/>
            <a:extLst>
              <a:ext uri="{FF2B5EF4-FFF2-40B4-BE49-F238E27FC236}">
                <a16:creationId xmlns:a16="http://schemas.microsoft.com/office/drawing/2014/main" id="{D102F67B-CDA2-2F46-8CA8-F0E49116CC9F}"/>
              </a:ext>
            </a:extLst>
          </p:cNvPr>
          <p:cNvSpPr>
            <a:spLocks noChangeArrowheads="1"/>
          </p:cNvSpPr>
          <p:nvPr/>
        </p:nvSpPr>
        <p:spPr bwMode="auto">
          <a:xfrm>
            <a:off x="10394861" y="5614490"/>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35" name="TextBox 34">
            <a:extLst>
              <a:ext uri="{FF2B5EF4-FFF2-40B4-BE49-F238E27FC236}">
                <a16:creationId xmlns:a16="http://schemas.microsoft.com/office/drawing/2014/main" id="{03841645-2EFB-BE49-A0CA-E7FA584C5BD5}"/>
              </a:ext>
            </a:extLst>
          </p:cNvPr>
          <p:cNvSpPr txBox="1"/>
          <p:nvPr/>
        </p:nvSpPr>
        <p:spPr>
          <a:xfrm>
            <a:off x="525884" y="1812314"/>
            <a:ext cx="1255698" cy="510778"/>
          </a:xfrm>
          <a:prstGeom prst="roundRect">
            <a:avLst/>
          </a:prstGeom>
          <a:solidFill>
            <a:schemeClr val="accent2">
              <a:lumMod val="20000"/>
              <a:lumOff val="80000"/>
            </a:schemeClr>
          </a:solidFill>
          <a:ln>
            <a:solidFill>
              <a:srgbClr val="7AA3B4"/>
            </a:solidFill>
          </a:ln>
        </p:spPr>
        <p:txBody>
          <a:bodyPr wrap="square" rtlCol="0">
            <a:spAutoFit/>
          </a:bodyPr>
          <a:lstStyle/>
          <a:p>
            <a:pPr algn="ctr"/>
            <a:r>
              <a:rPr lang="en-US" sz="2400" dirty="0" err="1">
                <a:solidFill>
                  <a:schemeClr val="accent5">
                    <a:lumMod val="50000"/>
                  </a:schemeClr>
                </a:solidFill>
              </a:rPr>
              <a:t>Söhne</a:t>
            </a:r>
            <a:endParaRPr lang="en-US" sz="2400" dirty="0">
              <a:solidFill>
                <a:schemeClr val="accent5">
                  <a:lumMod val="50000"/>
                </a:schemeClr>
              </a:solidFill>
            </a:endParaRPr>
          </a:p>
        </p:txBody>
      </p:sp>
      <p:sp>
        <p:nvSpPr>
          <p:cNvPr id="36" name="TextBox 35">
            <a:extLst>
              <a:ext uri="{FF2B5EF4-FFF2-40B4-BE49-F238E27FC236}">
                <a16:creationId xmlns:a16="http://schemas.microsoft.com/office/drawing/2014/main" id="{474E5BAB-CFFC-2741-A482-6BBA09F6BF4D}"/>
              </a:ext>
            </a:extLst>
          </p:cNvPr>
          <p:cNvSpPr txBox="1"/>
          <p:nvPr/>
        </p:nvSpPr>
        <p:spPr>
          <a:xfrm>
            <a:off x="3252331" y="1851350"/>
            <a:ext cx="1335675" cy="510778"/>
          </a:xfrm>
          <a:prstGeom prst="roundRect">
            <a:avLst/>
          </a:prstGeom>
          <a:solidFill>
            <a:schemeClr val="accent2">
              <a:lumMod val="20000"/>
              <a:lumOff val="80000"/>
            </a:schemeClr>
          </a:solidFill>
          <a:ln>
            <a:solidFill>
              <a:srgbClr val="7AA3B4"/>
            </a:solidFill>
          </a:ln>
        </p:spPr>
        <p:txBody>
          <a:bodyPr wrap="square" rtlCol="0">
            <a:spAutoFit/>
          </a:bodyPr>
          <a:lstStyle/>
          <a:p>
            <a:pPr algn="ctr"/>
            <a:r>
              <a:rPr lang="en-US" sz="2400" dirty="0">
                <a:solidFill>
                  <a:schemeClr val="accent5">
                    <a:lumMod val="50000"/>
                  </a:schemeClr>
                </a:solidFill>
              </a:rPr>
              <a:t>Blume</a:t>
            </a:r>
          </a:p>
        </p:txBody>
      </p:sp>
      <p:sp>
        <p:nvSpPr>
          <p:cNvPr id="37" name="TextBox 36">
            <a:extLst>
              <a:ext uri="{FF2B5EF4-FFF2-40B4-BE49-F238E27FC236}">
                <a16:creationId xmlns:a16="http://schemas.microsoft.com/office/drawing/2014/main" id="{986FCDAD-DAAB-4A4B-8757-FD8BE7B5B910}"/>
              </a:ext>
            </a:extLst>
          </p:cNvPr>
          <p:cNvSpPr txBox="1"/>
          <p:nvPr/>
        </p:nvSpPr>
        <p:spPr>
          <a:xfrm>
            <a:off x="5498426" y="2223317"/>
            <a:ext cx="1255698" cy="510778"/>
          </a:xfrm>
          <a:prstGeom prst="roundRect">
            <a:avLst/>
          </a:prstGeom>
          <a:solidFill>
            <a:schemeClr val="accent2">
              <a:lumMod val="20000"/>
              <a:lumOff val="80000"/>
            </a:schemeClr>
          </a:solidFill>
          <a:ln>
            <a:solidFill>
              <a:srgbClr val="7AA3B4"/>
            </a:solidFill>
          </a:ln>
        </p:spPr>
        <p:txBody>
          <a:bodyPr wrap="square" rtlCol="0">
            <a:spAutoFit/>
          </a:bodyPr>
          <a:lstStyle/>
          <a:p>
            <a:pPr algn="ctr"/>
            <a:r>
              <a:rPr lang="en-US" sz="2400" dirty="0">
                <a:solidFill>
                  <a:schemeClr val="accent5">
                    <a:lumMod val="50000"/>
                  </a:schemeClr>
                </a:solidFill>
              </a:rPr>
              <a:t>Spiel</a:t>
            </a:r>
          </a:p>
        </p:txBody>
      </p:sp>
      <p:sp>
        <p:nvSpPr>
          <p:cNvPr id="38" name="TextBox 37">
            <a:extLst>
              <a:ext uri="{FF2B5EF4-FFF2-40B4-BE49-F238E27FC236}">
                <a16:creationId xmlns:a16="http://schemas.microsoft.com/office/drawing/2014/main" id="{B8A8A6C5-FF63-F44E-9338-53DF093F068D}"/>
              </a:ext>
            </a:extLst>
          </p:cNvPr>
          <p:cNvSpPr txBox="1"/>
          <p:nvPr/>
        </p:nvSpPr>
        <p:spPr>
          <a:xfrm>
            <a:off x="7288120" y="1239237"/>
            <a:ext cx="1182487" cy="510778"/>
          </a:xfrm>
          <a:prstGeom prst="roundRect">
            <a:avLst/>
          </a:prstGeom>
          <a:solidFill>
            <a:schemeClr val="accent2">
              <a:lumMod val="20000"/>
              <a:lumOff val="80000"/>
            </a:schemeClr>
          </a:solidFill>
          <a:ln>
            <a:solidFill>
              <a:srgbClr val="7AA3B4"/>
            </a:solidFill>
          </a:ln>
        </p:spPr>
        <p:txBody>
          <a:bodyPr wrap="square" rtlCol="0">
            <a:spAutoFit/>
          </a:bodyPr>
          <a:lstStyle/>
          <a:p>
            <a:pPr algn="ctr"/>
            <a:r>
              <a:rPr lang="en-US" sz="2400" dirty="0">
                <a:solidFill>
                  <a:schemeClr val="accent5">
                    <a:lumMod val="50000"/>
                  </a:schemeClr>
                </a:solidFill>
              </a:rPr>
              <a:t>Blatt</a:t>
            </a:r>
          </a:p>
        </p:txBody>
      </p:sp>
      <p:sp>
        <p:nvSpPr>
          <p:cNvPr id="39" name="TextBox 38">
            <a:extLst>
              <a:ext uri="{FF2B5EF4-FFF2-40B4-BE49-F238E27FC236}">
                <a16:creationId xmlns:a16="http://schemas.microsoft.com/office/drawing/2014/main" id="{3942F76C-2911-2345-BDF2-BC0FDECDD497}"/>
              </a:ext>
            </a:extLst>
          </p:cNvPr>
          <p:cNvSpPr txBox="1"/>
          <p:nvPr/>
        </p:nvSpPr>
        <p:spPr>
          <a:xfrm>
            <a:off x="7712359" y="2749026"/>
            <a:ext cx="1182494" cy="510778"/>
          </a:xfrm>
          <a:prstGeom prst="roundRect">
            <a:avLst/>
          </a:prstGeom>
          <a:solidFill>
            <a:schemeClr val="accent2">
              <a:lumMod val="20000"/>
              <a:lumOff val="80000"/>
            </a:schemeClr>
          </a:solidFill>
          <a:ln>
            <a:solidFill>
              <a:srgbClr val="7AA3B4"/>
            </a:solidFill>
          </a:ln>
        </p:spPr>
        <p:txBody>
          <a:bodyPr wrap="none" rtlCol="0">
            <a:spAutoFit/>
          </a:bodyPr>
          <a:lstStyle/>
          <a:p>
            <a:pPr algn="ctr"/>
            <a:r>
              <a:rPr lang="en-US" sz="2400" dirty="0" err="1">
                <a:solidFill>
                  <a:schemeClr val="accent5">
                    <a:lumMod val="50000"/>
                  </a:schemeClr>
                </a:solidFill>
              </a:rPr>
              <a:t>Berufe</a:t>
            </a:r>
            <a:endParaRPr lang="en-US" sz="2400" dirty="0">
              <a:solidFill>
                <a:schemeClr val="accent5">
                  <a:lumMod val="50000"/>
                </a:schemeClr>
              </a:solidFill>
            </a:endParaRPr>
          </a:p>
        </p:txBody>
      </p:sp>
      <p:sp>
        <p:nvSpPr>
          <p:cNvPr id="40" name="TextBox 39">
            <a:extLst>
              <a:ext uri="{FF2B5EF4-FFF2-40B4-BE49-F238E27FC236}">
                <a16:creationId xmlns:a16="http://schemas.microsoft.com/office/drawing/2014/main" id="{9DD1F7B1-6B2A-034D-9A3C-B9E5E40508DA}"/>
              </a:ext>
            </a:extLst>
          </p:cNvPr>
          <p:cNvSpPr txBox="1"/>
          <p:nvPr/>
        </p:nvSpPr>
        <p:spPr>
          <a:xfrm>
            <a:off x="5429046" y="3940499"/>
            <a:ext cx="1200809" cy="510778"/>
          </a:xfrm>
          <a:prstGeom prst="roundRect">
            <a:avLst/>
          </a:prstGeom>
          <a:solidFill>
            <a:schemeClr val="accent2">
              <a:lumMod val="20000"/>
              <a:lumOff val="80000"/>
            </a:schemeClr>
          </a:solidFill>
          <a:ln>
            <a:solidFill>
              <a:srgbClr val="7AA3B4"/>
            </a:solidFill>
          </a:ln>
        </p:spPr>
        <p:txBody>
          <a:bodyPr wrap="none" rtlCol="0">
            <a:spAutoFit/>
          </a:bodyPr>
          <a:lstStyle/>
          <a:p>
            <a:pPr algn="ctr"/>
            <a:r>
              <a:rPr lang="en-US" sz="2400" dirty="0" err="1">
                <a:solidFill>
                  <a:schemeClr val="accent5">
                    <a:lumMod val="50000"/>
                  </a:schemeClr>
                </a:solidFill>
              </a:rPr>
              <a:t>Mütter</a:t>
            </a:r>
            <a:endParaRPr lang="en-US" sz="2400" dirty="0">
              <a:solidFill>
                <a:schemeClr val="accent5">
                  <a:lumMod val="50000"/>
                </a:schemeClr>
              </a:solidFill>
            </a:endParaRPr>
          </a:p>
        </p:txBody>
      </p:sp>
      <p:sp>
        <p:nvSpPr>
          <p:cNvPr id="41" name="TextBox 40">
            <a:extLst>
              <a:ext uri="{FF2B5EF4-FFF2-40B4-BE49-F238E27FC236}">
                <a16:creationId xmlns:a16="http://schemas.microsoft.com/office/drawing/2014/main" id="{1686CF28-9608-7746-A525-DAA88EAF31BB}"/>
              </a:ext>
            </a:extLst>
          </p:cNvPr>
          <p:cNvSpPr txBox="1"/>
          <p:nvPr/>
        </p:nvSpPr>
        <p:spPr>
          <a:xfrm>
            <a:off x="7962878" y="4088316"/>
            <a:ext cx="1224812" cy="510778"/>
          </a:xfrm>
          <a:prstGeom prst="roundRect">
            <a:avLst/>
          </a:prstGeom>
          <a:solidFill>
            <a:schemeClr val="accent2">
              <a:lumMod val="20000"/>
              <a:lumOff val="80000"/>
            </a:schemeClr>
          </a:solidFill>
          <a:ln>
            <a:solidFill>
              <a:srgbClr val="7AA3B4"/>
            </a:solidFill>
          </a:ln>
        </p:spPr>
        <p:txBody>
          <a:bodyPr wrap="square" rtlCol="0">
            <a:spAutoFit/>
          </a:bodyPr>
          <a:lstStyle/>
          <a:p>
            <a:pPr algn="ctr"/>
            <a:r>
              <a:rPr lang="en-US" sz="2400" dirty="0">
                <a:solidFill>
                  <a:schemeClr val="accent5">
                    <a:lumMod val="50000"/>
                  </a:schemeClr>
                </a:solidFill>
              </a:rPr>
              <a:t>Arm</a:t>
            </a:r>
          </a:p>
        </p:txBody>
      </p:sp>
      <p:sp>
        <p:nvSpPr>
          <p:cNvPr id="42" name="TextBox 41">
            <a:extLst>
              <a:ext uri="{FF2B5EF4-FFF2-40B4-BE49-F238E27FC236}">
                <a16:creationId xmlns:a16="http://schemas.microsoft.com/office/drawing/2014/main" id="{77C2FEC9-63A0-9747-B76E-D8B9159AE734}"/>
              </a:ext>
            </a:extLst>
          </p:cNvPr>
          <p:cNvSpPr txBox="1"/>
          <p:nvPr/>
        </p:nvSpPr>
        <p:spPr>
          <a:xfrm>
            <a:off x="6217693" y="5370065"/>
            <a:ext cx="1339734" cy="510778"/>
          </a:xfrm>
          <a:prstGeom prst="roundRect">
            <a:avLst/>
          </a:prstGeom>
          <a:solidFill>
            <a:schemeClr val="accent2">
              <a:lumMod val="20000"/>
              <a:lumOff val="80000"/>
            </a:schemeClr>
          </a:solidFill>
          <a:ln>
            <a:solidFill>
              <a:srgbClr val="7AA3B4"/>
            </a:solidFill>
          </a:ln>
        </p:spPr>
        <p:txBody>
          <a:bodyPr wrap="none" rtlCol="0">
            <a:spAutoFit/>
          </a:bodyPr>
          <a:lstStyle/>
          <a:p>
            <a:pPr algn="ctr"/>
            <a:r>
              <a:rPr lang="en-US" sz="2400" dirty="0" err="1">
                <a:solidFill>
                  <a:schemeClr val="accent5">
                    <a:lumMod val="50000"/>
                  </a:schemeClr>
                </a:solidFill>
              </a:rPr>
              <a:t>Tochter</a:t>
            </a:r>
            <a:endParaRPr lang="en-US" sz="2400" dirty="0">
              <a:solidFill>
                <a:schemeClr val="accent5">
                  <a:lumMod val="50000"/>
                </a:schemeClr>
              </a:solidFill>
            </a:endParaRPr>
          </a:p>
        </p:txBody>
      </p:sp>
      <p:sp>
        <p:nvSpPr>
          <p:cNvPr id="43" name="TextBox 42">
            <a:extLst>
              <a:ext uri="{FF2B5EF4-FFF2-40B4-BE49-F238E27FC236}">
                <a16:creationId xmlns:a16="http://schemas.microsoft.com/office/drawing/2014/main" id="{EB177CAD-0133-4441-AAD3-239885BEA4D5}"/>
              </a:ext>
            </a:extLst>
          </p:cNvPr>
          <p:cNvSpPr txBox="1"/>
          <p:nvPr/>
        </p:nvSpPr>
        <p:spPr>
          <a:xfrm>
            <a:off x="1937412" y="4602081"/>
            <a:ext cx="1449366" cy="510778"/>
          </a:xfrm>
          <a:prstGeom prst="roundRect">
            <a:avLst/>
          </a:prstGeom>
          <a:solidFill>
            <a:schemeClr val="accent2">
              <a:lumMod val="20000"/>
              <a:lumOff val="80000"/>
            </a:schemeClr>
          </a:solidFill>
          <a:ln>
            <a:solidFill>
              <a:srgbClr val="7AA3B4"/>
            </a:solidFill>
          </a:ln>
        </p:spPr>
        <p:txBody>
          <a:bodyPr wrap="square" rtlCol="0">
            <a:spAutoFit/>
          </a:bodyPr>
          <a:lstStyle/>
          <a:p>
            <a:pPr algn="ctr"/>
            <a:r>
              <a:rPr lang="en-US" sz="2400" dirty="0">
                <a:solidFill>
                  <a:schemeClr val="accent5">
                    <a:lumMod val="50000"/>
                  </a:schemeClr>
                </a:solidFill>
              </a:rPr>
              <a:t>Damen</a:t>
            </a:r>
          </a:p>
        </p:txBody>
      </p:sp>
      <p:sp>
        <p:nvSpPr>
          <p:cNvPr id="44" name="TextBox 43">
            <a:extLst>
              <a:ext uri="{FF2B5EF4-FFF2-40B4-BE49-F238E27FC236}">
                <a16:creationId xmlns:a16="http://schemas.microsoft.com/office/drawing/2014/main" id="{A706A1D8-E691-014D-B791-854C8E5066F3}"/>
              </a:ext>
            </a:extLst>
          </p:cNvPr>
          <p:cNvSpPr txBox="1"/>
          <p:nvPr/>
        </p:nvSpPr>
        <p:spPr>
          <a:xfrm>
            <a:off x="316188" y="5766046"/>
            <a:ext cx="1579638" cy="510778"/>
          </a:xfrm>
          <a:prstGeom prst="roundRect">
            <a:avLst/>
          </a:prstGeom>
          <a:solidFill>
            <a:schemeClr val="accent2">
              <a:lumMod val="20000"/>
              <a:lumOff val="80000"/>
            </a:schemeClr>
          </a:solidFill>
          <a:ln>
            <a:solidFill>
              <a:srgbClr val="7AA3B4"/>
            </a:solidFill>
          </a:ln>
        </p:spPr>
        <p:txBody>
          <a:bodyPr wrap="square" rtlCol="0">
            <a:spAutoFit/>
          </a:bodyPr>
          <a:lstStyle/>
          <a:p>
            <a:pPr algn="ctr"/>
            <a:r>
              <a:rPr lang="en-US" sz="2400" dirty="0" err="1">
                <a:solidFill>
                  <a:schemeClr val="accent5">
                    <a:lumMod val="50000"/>
                  </a:schemeClr>
                </a:solidFill>
              </a:rPr>
              <a:t>Stimmen</a:t>
            </a:r>
            <a:endParaRPr lang="en-US" sz="2400" dirty="0">
              <a:solidFill>
                <a:schemeClr val="accent5">
                  <a:lumMod val="50000"/>
                </a:schemeClr>
              </a:solidFill>
            </a:endParaRPr>
          </a:p>
        </p:txBody>
      </p:sp>
      <p:sp>
        <p:nvSpPr>
          <p:cNvPr id="45" name="TextBox 44">
            <a:extLst>
              <a:ext uri="{FF2B5EF4-FFF2-40B4-BE49-F238E27FC236}">
                <a16:creationId xmlns:a16="http://schemas.microsoft.com/office/drawing/2014/main" id="{07A92934-1BED-3D47-B0BA-DA4E0F77CF38}"/>
              </a:ext>
            </a:extLst>
          </p:cNvPr>
          <p:cNvSpPr txBox="1"/>
          <p:nvPr/>
        </p:nvSpPr>
        <p:spPr>
          <a:xfrm>
            <a:off x="1825631" y="2993354"/>
            <a:ext cx="1162514" cy="510778"/>
          </a:xfrm>
          <a:prstGeom prst="roundRect">
            <a:avLst/>
          </a:prstGeom>
          <a:solidFill>
            <a:schemeClr val="accent2">
              <a:lumMod val="20000"/>
              <a:lumOff val="80000"/>
            </a:schemeClr>
          </a:solidFill>
          <a:ln>
            <a:solidFill>
              <a:srgbClr val="7AA3B4"/>
            </a:solidFill>
          </a:ln>
        </p:spPr>
        <p:txBody>
          <a:bodyPr wrap="none" rtlCol="0">
            <a:spAutoFit/>
          </a:bodyPr>
          <a:lstStyle/>
          <a:p>
            <a:pPr algn="ctr"/>
            <a:r>
              <a:rPr lang="en-US" sz="2400" dirty="0">
                <a:solidFill>
                  <a:schemeClr val="accent5">
                    <a:lumMod val="50000"/>
                  </a:schemeClr>
                </a:solidFill>
              </a:rPr>
              <a:t>Kinder</a:t>
            </a:r>
          </a:p>
        </p:txBody>
      </p:sp>
      <p:sp>
        <p:nvSpPr>
          <p:cNvPr id="46" name="TextBox 45">
            <a:extLst>
              <a:ext uri="{FF2B5EF4-FFF2-40B4-BE49-F238E27FC236}">
                <a16:creationId xmlns:a16="http://schemas.microsoft.com/office/drawing/2014/main" id="{0AD006BF-5A2E-914F-8BE5-3FA60963053C}"/>
              </a:ext>
            </a:extLst>
          </p:cNvPr>
          <p:cNvSpPr txBox="1"/>
          <p:nvPr/>
        </p:nvSpPr>
        <p:spPr>
          <a:xfrm>
            <a:off x="154246" y="3663060"/>
            <a:ext cx="1251187" cy="510778"/>
          </a:xfrm>
          <a:prstGeom prst="roundRect">
            <a:avLst/>
          </a:prstGeom>
          <a:solidFill>
            <a:schemeClr val="accent2">
              <a:lumMod val="20000"/>
              <a:lumOff val="80000"/>
            </a:schemeClr>
          </a:solidFill>
          <a:ln>
            <a:solidFill>
              <a:srgbClr val="7AA3B4"/>
            </a:solidFill>
          </a:ln>
        </p:spPr>
        <p:txBody>
          <a:bodyPr wrap="square" rtlCol="0">
            <a:spAutoFit/>
          </a:bodyPr>
          <a:lstStyle/>
          <a:p>
            <a:pPr algn="ctr"/>
            <a:r>
              <a:rPr lang="en-US" sz="2400" dirty="0">
                <a:solidFill>
                  <a:schemeClr val="accent5">
                    <a:lumMod val="50000"/>
                  </a:schemeClr>
                </a:solidFill>
              </a:rPr>
              <a:t>Art</a:t>
            </a:r>
          </a:p>
        </p:txBody>
      </p:sp>
      <p:sp>
        <p:nvSpPr>
          <p:cNvPr id="47" name="TextBox 46">
            <a:extLst>
              <a:ext uri="{FF2B5EF4-FFF2-40B4-BE49-F238E27FC236}">
                <a16:creationId xmlns:a16="http://schemas.microsoft.com/office/drawing/2014/main" id="{E4213013-4C2E-9D4D-BDB6-DFC36C720104}"/>
              </a:ext>
            </a:extLst>
          </p:cNvPr>
          <p:cNvSpPr txBox="1"/>
          <p:nvPr/>
        </p:nvSpPr>
        <p:spPr>
          <a:xfrm>
            <a:off x="3596486" y="3587818"/>
            <a:ext cx="1162514" cy="510778"/>
          </a:xfrm>
          <a:prstGeom prst="roundRect">
            <a:avLst/>
          </a:prstGeom>
          <a:solidFill>
            <a:schemeClr val="accent2">
              <a:lumMod val="20000"/>
              <a:lumOff val="80000"/>
            </a:schemeClr>
          </a:solidFill>
          <a:ln>
            <a:solidFill>
              <a:srgbClr val="7AA3B4"/>
            </a:solidFill>
          </a:ln>
        </p:spPr>
        <p:txBody>
          <a:bodyPr wrap="square" rtlCol="0">
            <a:spAutoFit/>
          </a:bodyPr>
          <a:lstStyle/>
          <a:p>
            <a:pPr algn="ctr"/>
            <a:r>
              <a:rPr lang="en-US" sz="2400" dirty="0">
                <a:solidFill>
                  <a:schemeClr val="accent5">
                    <a:lumMod val="50000"/>
                  </a:schemeClr>
                </a:solidFill>
              </a:rPr>
              <a:t>Stoff</a:t>
            </a:r>
          </a:p>
        </p:txBody>
      </p:sp>
      <p:sp>
        <p:nvSpPr>
          <p:cNvPr id="48" name="TextBox 47">
            <a:extLst>
              <a:ext uri="{FF2B5EF4-FFF2-40B4-BE49-F238E27FC236}">
                <a16:creationId xmlns:a16="http://schemas.microsoft.com/office/drawing/2014/main" id="{918BB8FF-D7BB-C744-A718-D26893794477}"/>
              </a:ext>
            </a:extLst>
          </p:cNvPr>
          <p:cNvSpPr txBox="1"/>
          <p:nvPr/>
        </p:nvSpPr>
        <p:spPr>
          <a:xfrm>
            <a:off x="3963191" y="5643079"/>
            <a:ext cx="1288026" cy="510778"/>
          </a:xfrm>
          <a:prstGeom prst="roundRect">
            <a:avLst/>
          </a:prstGeom>
          <a:solidFill>
            <a:schemeClr val="accent2">
              <a:lumMod val="20000"/>
              <a:lumOff val="80000"/>
            </a:schemeClr>
          </a:solidFill>
          <a:ln>
            <a:solidFill>
              <a:srgbClr val="7AA3B4"/>
            </a:solidFill>
          </a:ln>
        </p:spPr>
        <p:txBody>
          <a:bodyPr wrap="square" rtlCol="0">
            <a:spAutoFit/>
          </a:bodyPr>
          <a:lstStyle/>
          <a:p>
            <a:pPr algn="ctr"/>
            <a:r>
              <a:rPr lang="en-US" sz="2400" dirty="0" err="1">
                <a:solidFill>
                  <a:schemeClr val="accent5">
                    <a:lumMod val="50000"/>
                  </a:schemeClr>
                </a:solidFill>
              </a:rPr>
              <a:t>Raum</a:t>
            </a:r>
            <a:endParaRPr lang="en-US" sz="2400" dirty="0">
              <a:solidFill>
                <a:schemeClr val="accent5">
                  <a:lumMod val="50000"/>
                </a:schemeClr>
              </a:solidFill>
            </a:endParaRPr>
          </a:p>
        </p:txBody>
      </p:sp>
      <p:sp>
        <p:nvSpPr>
          <p:cNvPr id="49" name="TextBox 48">
            <a:extLst>
              <a:ext uri="{FF2B5EF4-FFF2-40B4-BE49-F238E27FC236}">
                <a16:creationId xmlns:a16="http://schemas.microsoft.com/office/drawing/2014/main" id="{BBC2DBC9-1825-1549-973E-62A95BC740EE}"/>
              </a:ext>
            </a:extLst>
          </p:cNvPr>
          <p:cNvSpPr txBox="1"/>
          <p:nvPr/>
        </p:nvSpPr>
        <p:spPr>
          <a:xfrm>
            <a:off x="8380580" y="5520139"/>
            <a:ext cx="1153128" cy="510778"/>
          </a:xfrm>
          <a:prstGeom prst="roundRect">
            <a:avLst/>
          </a:prstGeom>
          <a:solidFill>
            <a:schemeClr val="accent2">
              <a:lumMod val="20000"/>
              <a:lumOff val="80000"/>
            </a:schemeClr>
          </a:solidFill>
          <a:ln>
            <a:solidFill>
              <a:srgbClr val="7AA3B4"/>
            </a:solidFill>
          </a:ln>
        </p:spPr>
        <p:txBody>
          <a:bodyPr wrap="square" rtlCol="0">
            <a:spAutoFit/>
          </a:bodyPr>
          <a:lstStyle/>
          <a:p>
            <a:pPr algn="ctr"/>
            <a:r>
              <a:rPr lang="en-US" sz="2400" dirty="0" err="1">
                <a:solidFill>
                  <a:schemeClr val="accent5">
                    <a:lumMod val="50000"/>
                  </a:schemeClr>
                </a:solidFill>
              </a:rPr>
              <a:t>Fotos</a:t>
            </a:r>
            <a:endParaRPr lang="en-US" sz="2400" dirty="0">
              <a:solidFill>
                <a:schemeClr val="accent5">
                  <a:lumMod val="50000"/>
                </a:schemeClr>
              </a:solidFill>
            </a:endParaRPr>
          </a:p>
        </p:txBody>
      </p:sp>
    </p:spTree>
    <p:extLst>
      <p:ext uri="{BB962C8B-B14F-4D97-AF65-F5344CB8AC3E}">
        <p14:creationId xmlns:p14="http://schemas.microsoft.com/office/powerpoint/2010/main" val="39050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2000" tmFilter="0, 0; .2, .5; .8, .5; 1, 0"/>
                                        <p:tgtEl>
                                          <p:spTgt spid="25"/>
                                        </p:tgtEl>
                                      </p:cBhvr>
                                    </p:animEffect>
                                    <p:animScale>
                                      <p:cBhvr>
                                        <p:cTn id="7" dur="1000" autoRev="1" fill="hold"/>
                                        <p:tgtEl>
                                          <p:spTgt spid="2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grpId="0" nodeType="clickEffect">
                                  <p:stCondLst>
                                    <p:cond delay="0"/>
                                  </p:stCondLst>
                                  <p:childTnLst>
                                    <p:animEffect transition="out" filter="fade">
                                      <p:cBhvr>
                                        <p:cTn id="15" dur="500" tmFilter="0, 0; .2, .5; .8, .5; 1, 0"/>
                                        <p:tgtEl>
                                          <p:spTgt spid="18"/>
                                        </p:tgtEl>
                                      </p:cBhvr>
                                    </p:animEffect>
                                    <p:animScale>
                                      <p:cBhvr>
                                        <p:cTn id="16" dur="250" autoRev="1" fill="hold"/>
                                        <p:tgtEl>
                                          <p:spTgt spid="18"/>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6" presetClass="emph" presetSubtype="0" fill="hold" grpId="0" nodeType="clickEffect">
                                  <p:stCondLst>
                                    <p:cond delay="0"/>
                                  </p:stCondLst>
                                  <p:childTnLst>
                                    <p:animEffect transition="out" filter="fade">
                                      <p:cBhvr>
                                        <p:cTn id="24" dur="2000" tmFilter="0, 0; .2, .5; .8, .5; 1, 0"/>
                                        <p:tgtEl>
                                          <p:spTgt spid="10"/>
                                        </p:tgtEl>
                                      </p:cBhvr>
                                    </p:animEffect>
                                    <p:animScale>
                                      <p:cBhvr>
                                        <p:cTn id="25" dur="1000" autoRev="1" fill="hold"/>
                                        <p:tgtEl>
                                          <p:spTgt spid="10"/>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6" presetClass="emph" presetSubtype="0" fill="hold" grpId="0" nodeType="clickEffect">
                                  <p:stCondLst>
                                    <p:cond delay="0"/>
                                  </p:stCondLst>
                                  <p:childTnLst>
                                    <p:animEffect transition="out" filter="fade">
                                      <p:cBhvr>
                                        <p:cTn id="33" dur="2000" tmFilter="0, 0; .2, .5; .8, .5; 1, 0"/>
                                        <p:tgtEl>
                                          <p:spTgt spid="9"/>
                                        </p:tgtEl>
                                      </p:cBhvr>
                                    </p:animEffect>
                                    <p:animScale>
                                      <p:cBhvr>
                                        <p:cTn id="34" dur="1000" autoRev="1" fill="hold"/>
                                        <p:tgtEl>
                                          <p:spTgt spid="9"/>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6" presetClass="emph" presetSubtype="0" fill="hold" grpId="0" nodeType="clickEffect">
                                  <p:stCondLst>
                                    <p:cond delay="0"/>
                                  </p:stCondLst>
                                  <p:childTnLst>
                                    <p:animEffect transition="out" filter="fade">
                                      <p:cBhvr>
                                        <p:cTn id="42" dur="2000" tmFilter="0, 0; .2, .5; .8, .5; 1, 0"/>
                                        <p:tgtEl>
                                          <p:spTgt spid="16"/>
                                        </p:tgtEl>
                                      </p:cBhvr>
                                    </p:animEffect>
                                    <p:animScale>
                                      <p:cBhvr>
                                        <p:cTn id="43" dur="1000" autoRev="1" fill="hold"/>
                                        <p:tgtEl>
                                          <p:spTgt spid="16"/>
                                        </p:tgtEl>
                                      </p:cBhvr>
                                      <p:by x="105000" y="105000"/>
                                    </p:animScale>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48"/>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26" presetClass="emph" presetSubtype="0" fill="hold" grpId="0" nodeType="clickEffect">
                                  <p:stCondLst>
                                    <p:cond delay="0"/>
                                  </p:stCondLst>
                                  <p:childTnLst>
                                    <p:animEffect transition="out" filter="fade">
                                      <p:cBhvr>
                                        <p:cTn id="51" dur="2000" tmFilter="0, 0; .2, .5; .8, .5; 1, 0"/>
                                        <p:tgtEl>
                                          <p:spTgt spid="15"/>
                                        </p:tgtEl>
                                      </p:cBhvr>
                                    </p:animEffect>
                                    <p:animScale>
                                      <p:cBhvr>
                                        <p:cTn id="52" dur="1000" autoRev="1" fill="hold"/>
                                        <p:tgtEl>
                                          <p:spTgt spid="15"/>
                                        </p:tgtEl>
                                      </p:cBhvr>
                                      <p:by x="105000" y="105000"/>
                                    </p:animScale>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6" presetClass="emph" presetSubtype="0" fill="hold" grpId="0" nodeType="clickEffect">
                                  <p:stCondLst>
                                    <p:cond delay="0"/>
                                  </p:stCondLst>
                                  <p:childTnLst>
                                    <p:animEffect transition="out" filter="fade">
                                      <p:cBhvr>
                                        <p:cTn id="60" dur="2000" tmFilter="0, 0; .2, .5; .8, .5; 1, 0"/>
                                        <p:tgtEl>
                                          <p:spTgt spid="21"/>
                                        </p:tgtEl>
                                      </p:cBhvr>
                                    </p:animEffect>
                                    <p:animScale>
                                      <p:cBhvr>
                                        <p:cTn id="61" dur="1000" autoRev="1" fill="hold"/>
                                        <p:tgtEl>
                                          <p:spTgt spid="21"/>
                                        </p:tgtEl>
                                      </p:cBhvr>
                                      <p:by x="105000" y="105000"/>
                                    </p:animScale>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6"/>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26" presetClass="emph" presetSubtype="0" fill="hold" grpId="0" nodeType="clickEffect">
                                  <p:stCondLst>
                                    <p:cond delay="0"/>
                                  </p:stCondLst>
                                  <p:childTnLst>
                                    <p:animEffect transition="out" filter="fade">
                                      <p:cBhvr>
                                        <p:cTn id="69" dur="2000" tmFilter="0, 0; .2, .5; .8, .5; 1, 0"/>
                                        <p:tgtEl>
                                          <p:spTgt spid="7"/>
                                        </p:tgtEl>
                                      </p:cBhvr>
                                    </p:animEffect>
                                    <p:animScale>
                                      <p:cBhvr>
                                        <p:cTn id="70" dur="1000" autoRev="1" fill="hold"/>
                                        <p:tgtEl>
                                          <p:spTgt spid="7"/>
                                        </p:tgtEl>
                                      </p:cBhvr>
                                      <p:by x="105000" y="105000"/>
                                    </p:animScale>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26" presetClass="emph" presetSubtype="0" fill="hold" grpId="0" nodeType="clickEffect">
                                  <p:stCondLst>
                                    <p:cond delay="0"/>
                                  </p:stCondLst>
                                  <p:childTnLst>
                                    <p:animEffect transition="out" filter="fade">
                                      <p:cBhvr>
                                        <p:cTn id="78" dur="2000" tmFilter="0, 0; .2, .5; .8, .5; 1, 0"/>
                                        <p:tgtEl>
                                          <p:spTgt spid="17"/>
                                        </p:tgtEl>
                                      </p:cBhvr>
                                    </p:animEffect>
                                    <p:animScale>
                                      <p:cBhvr>
                                        <p:cTn id="79" dur="1000" autoRev="1" fill="hold"/>
                                        <p:tgtEl>
                                          <p:spTgt spid="17"/>
                                        </p:tgtEl>
                                      </p:cBhvr>
                                      <p:by x="105000" y="105000"/>
                                    </p:animScale>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44"/>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26" presetClass="emph" presetSubtype="0" fill="hold" grpId="0" nodeType="clickEffect">
                                  <p:stCondLst>
                                    <p:cond delay="0"/>
                                  </p:stCondLst>
                                  <p:childTnLst>
                                    <p:animEffect transition="out" filter="fade">
                                      <p:cBhvr>
                                        <p:cTn id="87" dur="2000" tmFilter="0, 0; .2, .5; .8, .5; 1, 0"/>
                                        <p:tgtEl>
                                          <p:spTgt spid="19"/>
                                        </p:tgtEl>
                                      </p:cBhvr>
                                    </p:animEffect>
                                    <p:animScale>
                                      <p:cBhvr>
                                        <p:cTn id="88" dur="1000" autoRev="1" fill="hold"/>
                                        <p:tgtEl>
                                          <p:spTgt spid="19"/>
                                        </p:tgtEl>
                                      </p:cBhvr>
                                      <p:by x="105000" y="105000"/>
                                    </p:animScale>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26" presetClass="emph" presetSubtype="0" fill="hold" grpId="0" nodeType="clickEffect">
                                  <p:stCondLst>
                                    <p:cond delay="0"/>
                                  </p:stCondLst>
                                  <p:childTnLst>
                                    <p:animEffect transition="out" filter="fade">
                                      <p:cBhvr>
                                        <p:cTn id="96" dur="2000" tmFilter="0, 0; .2, .5; .8, .5; 1, 0"/>
                                        <p:tgtEl>
                                          <p:spTgt spid="8"/>
                                        </p:tgtEl>
                                      </p:cBhvr>
                                    </p:animEffect>
                                    <p:animScale>
                                      <p:cBhvr>
                                        <p:cTn id="97" dur="1000" autoRev="1" fill="hold"/>
                                        <p:tgtEl>
                                          <p:spTgt spid="8"/>
                                        </p:tgtEl>
                                      </p:cBhvr>
                                      <p:by x="105000" y="105000"/>
                                    </p:animScale>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7"/>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26" presetClass="emph" presetSubtype="0" fill="hold" grpId="0" nodeType="clickEffect">
                                  <p:stCondLst>
                                    <p:cond delay="0"/>
                                  </p:stCondLst>
                                  <p:childTnLst>
                                    <p:animEffect transition="out" filter="fade">
                                      <p:cBhvr>
                                        <p:cTn id="105" dur="2000" tmFilter="0, 0; .2, .5; .8, .5; 1, 0"/>
                                        <p:tgtEl>
                                          <p:spTgt spid="24"/>
                                        </p:tgtEl>
                                      </p:cBhvr>
                                    </p:animEffect>
                                    <p:animScale>
                                      <p:cBhvr>
                                        <p:cTn id="106" dur="1000" autoRev="1" fill="hold"/>
                                        <p:tgtEl>
                                          <p:spTgt spid="24"/>
                                        </p:tgtEl>
                                      </p:cBhvr>
                                      <p:by x="105000" y="105000"/>
                                    </p:animScale>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26" presetClass="emph" presetSubtype="0" fill="hold" grpId="0" nodeType="clickEffect">
                                  <p:stCondLst>
                                    <p:cond delay="0"/>
                                  </p:stCondLst>
                                  <p:childTnLst>
                                    <p:animEffect transition="out" filter="fade">
                                      <p:cBhvr>
                                        <p:cTn id="114" dur="2000" tmFilter="0, 0; .2, .5; .8, .5; 1, 0"/>
                                        <p:tgtEl>
                                          <p:spTgt spid="23"/>
                                        </p:tgtEl>
                                      </p:cBhvr>
                                    </p:animEffect>
                                    <p:animScale>
                                      <p:cBhvr>
                                        <p:cTn id="115" dur="1000" autoRev="1" fill="hold"/>
                                        <p:tgtEl>
                                          <p:spTgt spid="23"/>
                                        </p:tgtEl>
                                      </p:cBhvr>
                                      <p:by x="105000" y="105000"/>
                                    </p:animScale>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39"/>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26" presetClass="emph" presetSubtype="0" fill="hold" grpId="0" nodeType="clickEffect">
                                  <p:stCondLst>
                                    <p:cond delay="0"/>
                                  </p:stCondLst>
                                  <p:childTnLst>
                                    <p:animEffect transition="out" filter="fade">
                                      <p:cBhvr>
                                        <p:cTn id="123" dur="2000" tmFilter="0, 0; .2, .5; .8, .5; 1, 0"/>
                                        <p:tgtEl>
                                          <p:spTgt spid="20"/>
                                        </p:tgtEl>
                                      </p:cBhvr>
                                    </p:animEffect>
                                    <p:animScale>
                                      <p:cBhvr>
                                        <p:cTn id="124" dur="1000" autoRev="1" fill="hold"/>
                                        <p:tgtEl>
                                          <p:spTgt spid="20"/>
                                        </p:tgtEl>
                                      </p:cBhvr>
                                      <p:by x="105000" y="105000"/>
                                    </p:animScale>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47"/>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26" presetClass="emph" presetSubtype="0" fill="hold" grpId="0" nodeType="clickEffect">
                                  <p:stCondLst>
                                    <p:cond delay="0"/>
                                  </p:stCondLst>
                                  <p:childTnLst>
                                    <p:animEffect transition="out" filter="fade">
                                      <p:cBhvr>
                                        <p:cTn id="132" dur="2000" tmFilter="0, 0; .2, .5; .8, .5; 1, 0"/>
                                        <p:tgtEl>
                                          <p:spTgt spid="22"/>
                                        </p:tgtEl>
                                      </p:cBhvr>
                                    </p:animEffect>
                                    <p:animScale>
                                      <p:cBhvr>
                                        <p:cTn id="133" dur="1000" autoRev="1" fill="hold"/>
                                        <p:tgtEl>
                                          <p:spTgt spid="22"/>
                                        </p:tgtEl>
                                      </p:cBhvr>
                                      <p:by x="105000" y="105000"/>
                                    </p:animScale>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grpId="0" nodeType="clickEffect">
                                  <p:stCondLst>
                                    <p:cond delay="0"/>
                                  </p:stCondLst>
                                  <p:childTnLst>
                                    <p:set>
                                      <p:cBhvr>
                                        <p:cTn id="137"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8" restart="whenNotActive" fill="hold" evtFilter="cancelBubble" nodeType="interactiveSeq">
                <p:stCondLst>
                  <p:cond evt="onClick" delay="0">
                    <p:tgtEl>
                      <p:spTgt spid="34"/>
                    </p:tgtEl>
                  </p:cond>
                </p:stCondLst>
                <p:endSync evt="end" delay="0">
                  <p:rtn val="all"/>
                </p:endSync>
                <p:childTnLst>
                  <p:par>
                    <p:cTn id="139" fill="hold">
                      <p:stCondLst>
                        <p:cond delay="0"/>
                      </p:stCondLst>
                      <p:childTnLst>
                        <p:par>
                          <p:cTn id="140" fill="hold">
                            <p:stCondLst>
                              <p:cond delay="0"/>
                            </p:stCondLst>
                            <p:childTnLst>
                              <p:par>
                                <p:cTn id="141" presetID="12" presetClass="exit" presetSubtype="4" fill="hold" nodeType="afterEffect">
                                  <p:stCondLst>
                                    <p:cond delay="0"/>
                                  </p:stCondLst>
                                  <p:childTnLst>
                                    <p:animEffect transition="out" filter="slide(fromBottom)">
                                      <p:cBhvr>
                                        <p:cTn id="142" dur="40000"/>
                                        <p:tgtEl>
                                          <p:spTgt spid="27"/>
                                        </p:tgtEl>
                                      </p:cBhvr>
                                    </p:animEffect>
                                    <p:set>
                                      <p:cBhvr>
                                        <p:cTn id="143" dur="1" fill="hold">
                                          <p:stCondLst>
                                            <p:cond delay="39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7" grpId="0" animBg="1"/>
      <p:bldP spid="8" grpId="0" animBg="1"/>
      <p:bldP spid="9" grpId="0" animBg="1"/>
      <p:bldP spid="10"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1438382" cy="869950"/>
          </a:xfrm>
          <a:prstGeom prst="rect">
            <a:avLst/>
          </a:prstGeom>
        </p:spPr>
      </p:pic>
      <p:sp>
        <p:nvSpPr>
          <p:cNvPr id="4" name="Title 3"/>
          <p:cNvSpPr>
            <a:spLocks noGrp="1"/>
          </p:cNvSpPr>
          <p:nvPr>
            <p:ph type="title"/>
          </p:nvPr>
        </p:nvSpPr>
        <p:spPr>
          <a:xfrm>
            <a:off x="0" y="294041"/>
            <a:ext cx="4242816" cy="707849"/>
          </a:xfrm>
        </p:spPr>
        <p:txBody>
          <a:bodyPr>
            <a:normAutofit/>
          </a:bodyPr>
          <a:lstStyle/>
          <a:p>
            <a:r>
              <a:rPr lang="en-GB" sz="3600" b="1" dirty="0" err="1">
                <a:solidFill>
                  <a:schemeClr val="bg1"/>
                </a:solidFill>
              </a:rPr>
              <a:t>Lyrik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39258" y="93581"/>
            <a:ext cx="143838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pic>
        <p:nvPicPr>
          <p:cNvPr id="51" name="Picture 50">
            <a:extLst>
              <a:ext uri="{FF2B5EF4-FFF2-40B4-BE49-F238E27FC236}">
                <a16:creationId xmlns:a16="http://schemas.microsoft.com/office/drawing/2014/main" id="{5A597F9D-E22E-40D2-BC01-C8EF3943D4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6018" y="2512965"/>
            <a:ext cx="1982132" cy="2444496"/>
          </a:xfrm>
          <a:prstGeom prst="rect">
            <a:avLst/>
          </a:prstGeom>
        </p:spPr>
      </p:pic>
      <p:graphicFrame>
        <p:nvGraphicFramePr>
          <p:cNvPr id="52" name="Table 2">
            <a:extLst>
              <a:ext uri="{FF2B5EF4-FFF2-40B4-BE49-F238E27FC236}">
                <a16:creationId xmlns:a16="http://schemas.microsoft.com/office/drawing/2014/main" id="{F4A8D2FF-6589-42D8-8060-0C85B95DFD64}"/>
              </a:ext>
            </a:extLst>
          </p:cNvPr>
          <p:cNvGraphicFramePr>
            <a:graphicFrameLocks noGrp="1"/>
          </p:cNvGraphicFramePr>
          <p:nvPr>
            <p:extLst>
              <p:ext uri="{D42A27DB-BD31-4B8C-83A1-F6EECF244321}">
                <p14:modId xmlns:p14="http://schemas.microsoft.com/office/powerpoint/2010/main" val="714797180"/>
              </p:ext>
            </p:extLst>
          </p:nvPr>
        </p:nvGraphicFramePr>
        <p:xfrm>
          <a:off x="383850" y="1739033"/>
          <a:ext cx="8933098" cy="4114800"/>
        </p:xfrm>
        <a:graphic>
          <a:graphicData uri="http://schemas.openxmlformats.org/drawingml/2006/table">
            <a:tbl>
              <a:tblPr firstRow="1" bandRow="1">
                <a:tableStyleId>{ED083AE6-46FA-4A59-8FB0-9F97EB10719F}</a:tableStyleId>
              </a:tblPr>
              <a:tblGrid>
                <a:gridCol w="559125">
                  <a:extLst>
                    <a:ext uri="{9D8B030D-6E8A-4147-A177-3AD203B41FA5}">
                      <a16:colId xmlns:a16="http://schemas.microsoft.com/office/drawing/2014/main" val="223990460"/>
                    </a:ext>
                  </a:extLst>
                </a:gridCol>
                <a:gridCol w="3135865">
                  <a:extLst>
                    <a:ext uri="{9D8B030D-6E8A-4147-A177-3AD203B41FA5}">
                      <a16:colId xmlns:a16="http://schemas.microsoft.com/office/drawing/2014/main" val="1883277777"/>
                    </a:ext>
                  </a:extLst>
                </a:gridCol>
                <a:gridCol w="2815842">
                  <a:extLst>
                    <a:ext uri="{9D8B030D-6E8A-4147-A177-3AD203B41FA5}">
                      <a16:colId xmlns:a16="http://schemas.microsoft.com/office/drawing/2014/main" val="3242989094"/>
                    </a:ext>
                  </a:extLst>
                </a:gridCol>
                <a:gridCol w="1211133">
                  <a:extLst>
                    <a:ext uri="{9D8B030D-6E8A-4147-A177-3AD203B41FA5}">
                      <a16:colId xmlns:a16="http://schemas.microsoft.com/office/drawing/2014/main" val="2264497259"/>
                    </a:ext>
                  </a:extLst>
                </a:gridCol>
                <a:gridCol w="1211133">
                  <a:extLst>
                    <a:ext uri="{9D8B030D-6E8A-4147-A177-3AD203B41FA5}">
                      <a16:colId xmlns:a16="http://schemas.microsoft.com/office/drawing/2014/main" val="3966112791"/>
                    </a:ext>
                  </a:extLst>
                </a:gridCol>
              </a:tblGrid>
              <a:tr h="370840">
                <a:tc>
                  <a:txBody>
                    <a:bodyPr/>
                    <a:lstStyle/>
                    <a:p>
                      <a:endParaRPr lang="fr-FR" sz="2400">
                        <a:solidFill>
                          <a:schemeClr val="accent1">
                            <a:lumMod val="50000"/>
                          </a:schemeClr>
                        </a:solidFill>
                      </a:endParaRPr>
                    </a:p>
                  </a:txBody>
                  <a:tcPr/>
                </a:tc>
                <a:tc>
                  <a:txBody>
                    <a:bodyPr/>
                    <a:lstStyle/>
                    <a:p>
                      <a:pPr algn="ctr"/>
                      <a:r>
                        <a:rPr lang="fr-FR" sz="2400" dirty="0">
                          <a:solidFill>
                            <a:schemeClr val="accent1">
                              <a:lumMod val="50000"/>
                            </a:schemeClr>
                          </a:solidFill>
                        </a:rPr>
                        <a:t>English</a:t>
                      </a:r>
                    </a:p>
                  </a:txBody>
                  <a:tcPr/>
                </a:tc>
                <a:tc>
                  <a:txBody>
                    <a:bodyPr/>
                    <a:lstStyle/>
                    <a:p>
                      <a:pPr algn="ctr"/>
                      <a:r>
                        <a:rPr lang="fr-FR" sz="2400" dirty="0">
                          <a:solidFill>
                            <a:schemeClr val="accent1">
                              <a:lumMod val="50000"/>
                            </a:schemeClr>
                          </a:solidFill>
                        </a:rPr>
                        <a:t>Deutsch</a:t>
                      </a:r>
                    </a:p>
                  </a:txBody>
                  <a:tcPr/>
                </a:tc>
                <a:tc>
                  <a:txBody>
                    <a:bodyPr/>
                    <a:lstStyle/>
                    <a:p>
                      <a:pPr algn="ctr"/>
                      <a:r>
                        <a:rPr lang="fr-FR" sz="2400" dirty="0" err="1">
                          <a:solidFill>
                            <a:schemeClr val="accent1">
                              <a:lumMod val="50000"/>
                            </a:schemeClr>
                          </a:solidFill>
                        </a:rPr>
                        <a:t>Ja</a:t>
                      </a:r>
                      <a:endParaRPr lang="fr-FR" sz="2400" dirty="0">
                        <a:solidFill>
                          <a:schemeClr val="accent1">
                            <a:lumMod val="50000"/>
                          </a:schemeClr>
                        </a:solidFill>
                      </a:endParaRPr>
                    </a:p>
                  </a:txBody>
                  <a:tcPr/>
                </a:tc>
                <a:tc>
                  <a:txBody>
                    <a:bodyPr/>
                    <a:lstStyle/>
                    <a:p>
                      <a:pPr algn="ctr"/>
                      <a:r>
                        <a:rPr lang="fr-FR" sz="2400" dirty="0" err="1">
                          <a:solidFill>
                            <a:schemeClr val="accent1">
                              <a:lumMod val="50000"/>
                            </a:schemeClr>
                          </a:solidFill>
                        </a:rPr>
                        <a:t>Nein</a:t>
                      </a:r>
                      <a:endParaRPr lang="fr-FR" sz="2400" dirty="0">
                        <a:solidFill>
                          <a:schemeClr val="accent1">
                            <a:lumMod val="50000"/>
                          </a:schemeClr>
                        </a:solidFill>
                      </a:endParaRPr>
                    </a:p>
                  </a:txBody>
                  <a:tcPr/>
                </a:tc>
                <a:extLst>
                  <a:ext uri="{0D108BD9-81ED-4DB2-BD59-A6C34878D82A}">
                    <a16:rowId xmlns:a16="http://schemas.microsoft.com/office/drawing/2014/main" val="2130201754"/>
                  </a:ext>
                </a:extLst>
              </a:tr>
              <a:tr h="370840">
                <a:tc>
                  <a:txBody>
                    <a:bodyPr/>
                    <a:lstStyle/>
                    <a:p>
                      <a:endParaRPr lang="fr-FR" sz="2400">
                        <a:solidFill>
                          <a:schemeClr val="accent1">
                            <a:lumMod val="50000"/>
                          </a:schemeClr>
                        </a:solidFill>
                      </a:endParaRPr>
                    </a:p>
                  </a:txBody>
                  <a:tcPr/>
                </a:tc>
                <a:tc>
                  <a:txBody>
                    <a:bodyPr/>
                    <a:lstStyle/>
                    <a:p>
                      <a:r>
                        <a:rPr lang="fr-FR" sz="2200" dirty="0">
                          <a:solidFill>
                            <a:schemeClr val="accent1">
                              <a:lumMod val="50000"/>
                            </a:schemeClr>
                          </a:solidFill>
                        </a:rPr>
                        <a:t>go / </a:t>
                      </a:r>
                      <a:r>
                        <a:rPr lang="fr-FR" sz="2200" dirty="0" err="1">
                          <a:solidFill>
                            <a:schemeClr val="accent1">
                              <a:lumMod val="50000"/>
                            </a:schemeClr>
                          </a:solidFill>
                        </a:rPr>
                        <a:t>beautiful</a:t>
                      </a:r>
                      <a:endParaRPr lang="fr-FR" sz="2200" dirty="0">
                        <a:solidFill>
                          <a:schemeClr val="accent1">
                            <a:lumMod val="50000"/>
                          </a:schemeClr>
                        </a:solidFill>
                      </a:endParaRPr>
                    </a:p>
                  </a:txBody>
                  <a:tcPr/>
                </a:tc>
                <a:tc>
                  <a:txBody>
                    <a:bodyPr/>
                    <a:lstStyle/>
                    <a:p>
                      <a:r>
                        <a:rPr lang="fr-FR" sz="2200" dirty="0" err="1">
                          <a:solidFill>
                            <a:schemeClr val="accent1">
                              <a:lumMod val="50000"/>
                            </a:schemeClr>
                          </a:solidFill>
                        </a:rPr>
                        <a:t>gehn</a:t>
                      </a:r>
                      <a:r>
                        <a:rPr lang="fr-FR" sz="2200" dirty="0">
                          <a:solidFill>
                            <a:schemeClr val="accent1">
                              <a:lumMod val="50000"/>
                            </a:schemeClr>
                          </a:solidFill>
                        </a:rPr>
                        <a:t> / </a:t>
                      </a:r>
                      <a:r>
                        <a:rPr lang="fr-FR" sz="2200" dirty="0" err="1">
                          <a:solidFill>
                            <a:schemeClr val="accent1">
                              <a:lumMod val="50000"/>
                            </a:schemeClr>
                          </a:solidFill>
                        </a:rPr>
                        <a:t>schön</a:t>
                      </a:r>
                      <a:endParaRPr lang="fr-FR" sz="2200" dirty="0">
                        <a:solidFill>
                          <a:schemeClr val="accent1">
                            <a:lumMod val="50000"/>
                          </a:schemeClr>
                        </a:solidFill>
                      </a:endParaRPr>
                    </a:p>
                  </a:txBody>
                  <a:tcPr/>
                </a:tc>
                <a:tc>
                  <a:txBody>
                    <a:bodyPr/>
                    <a:lstStyle/>
                    <a:p>
                      <a:endParaRPr lang="fr-FR" sz="2400">
                        <a:solidFill>
                          <a:schemeClr val="accent1">
                            <a:lumMod val="50000"/>
                          </a:schemeClr>
                        </a:solidFill>
                      </a:endParaRPr>
                    </a:p>
                  </a:txBody>
                  <a:tcPr/>
                </a:tc>
                <a:tc>
                  <a:txBody>
                    <a:bodyPr/>
                    <a:lstStyle/>
                    <a:p>
                      <a:endParaRPr lang="fr-FR" sz="2400">
                        <a:solidFill>
                          <a:schemeClr val="accent1">
                            <a:lumMod val="50000"/>
                          </a:schemeClr>
                        </a:solidFill>
                      </a:endParaRPr>
                    </a:p>
                  </a:txBody>
                  <a:tcPr/>
                </a:tc>
                <a:extLst>
                  <a:ext uri="{0D108BD9-81ED-4DB2-BD59-A6C34878D82A}">
                    <a16:rowId xmlns:a16="http://schemas.microsoft.com/office/drawing/2014/main" val="1148229910"/>
                  </a:ext>
                </a:extLst>
              </a:tr>
              <a:tr h="370840">
                <a:tc>
                  <a:txBody>
                    <a:bodyPr/>
                    <a:lstStyle/>
                    <a:p>
                      <a:endParaRPr lang="fr-FR" sz="2400">
                        <a:solidFill>
                          <a:schemeClr val="accent1">
                            <a:lumMod val="50000"/>
                          </a:schemeClr>
                        </a:solidFill>
                      </a:endParaRPr>
                    </a:p>
                  </a:txBody>
                  <a:tcPr/>
                </a:tc>
                <a:tc>
                  <a:txBody>
                    <a:bodyPr/>
                    <a:lstStyle/>
                    <a:p>
                      <a:r>
                        <a:rPr lang="fr-FR" sz="2200" dirty="0">
                          <a:solidFill>
                            <a:schemeClr val="accent1">
                              <a:lumMod val="50000"/>
                            </a:schemeClr>
                          </a:solidFill>
                        </a:rPr>
                        <a:t>type of dance / in(to)</a:t>
                      </a:r>
                    </a:p>
                  </a:txBody>
                  <a:tcPr/>
                </a:tc>
                <a:tc>
                  <a:txBody>
                    <a:bodyPr/>
                    <a:lstStyle/>
                    <a:p>
                      <a:r>
                        <a:rPr lang="fr-FR" sz="2200" dirty="0" err="1">
                          <a:solidFill>
                            <a:schemeClr val="accent1">
                              <a:lumMod val="50000"/>
                            </a:schemeClr>
                          </a:solidFill>
                        </a:rPr>
                        <a:t>Reihn</a:t>
                      </a:r>
                      <a:r>
                        <a:rPr lang="fr-FR" sz="2200" dirty="0">
                          <a:solidFill>
                            <a:schemeClr val="accent1">
                              <a:lumMod val="50000"/>
                            </a:schemeClr>
                          </a:solidFill>
                        </a:rPr>
                        <a:t> / </a:t>
                      </a:r>
                      <a:r>
                        <a:rPr lang="fr-FR" sz="2200" dirty="0" err="1">
                          <a:solidFill>
                            <a:schemeClr val="accent1">
                              <a:lumMod val="50000"/>
                            </a:schemeClr>
                          </a:solidFill>
                        </a:rPr>
                        <a:t>ein</a:t>
                      </a:r>
                      <a:endParaRPr lang="fr-FR" sz="2200" dirty="0">
                        <a:solidFill>
                          <a:schemeClr val="accent1">
                            <a:lumMod val="50000"/>
                          </a:schemeClr>
                        </a:solidFill>
                      </a:endParaRPr>
                    </a:p>
                  </a:txBody>
                  <a:tcPr/>
                </a:tc>
                <a:tc>
                  <a:txBody>
                    <a:bodyPr/>
                    <a:lstStyle/>
                    <a:p>
                      <a:endParaRPr lang="fr-FR" sz="2400">
                        <a:solidFill>
                          <a:schemeClr val="accent1">
                            <a:lumMod val="50000"/>
                          </a:schemeClr>
                        </a:solidFill>
                      </a:endParaRPr>
                    </a:p>
                  </a:txBody>
                  <a:tcPr/>
                </a:tc>
                <a:tc>
                  <a:txBody>
                    <a:bodyPr/>
                    <a:lstStyle/>
                    <a:p>
                      <a:endParaRPr lang="fr-FR" sz="2400">
                        <a:solidFill>
                          <a:schemeClr val="accent1">
                            <a:lumMod val="50000"/>
                          </a:schemeClr>
                        </a:solidFill>
                      </a:endParaRPr>
                    </a:p>
                  </a:txBody>
                  <a:tcPr/>
                </a:tc>
                <a:extLst>
                  <a:ext uri="{0D108BD9-81ED-4DB2-BD59-A6C34878D82A}">
                    <a16:rowId xmlns:a16="http://schemas.microsoft.com/office/drawing/2014/main" val="163204782"/>
                  </a:ext>
                </a:extLst>
              </a:tr>
              <a:tr h="370840">
                <a:tc>
                  <a:txBody>
                    <a:bodyPr/>
                    <a:lstStyle/>
                    <a:p>
                      <a:endParaRPr lang="fr-FR" sz="2400">
                        <a:solidFill>
                          <a:schemeClr val="accent1">
                            <a:lumMod val="50000"/>
                          </a:schemeClr>
                        </a:solidFill>
                      </a:endParaRPr>
                    </a:p>
                  </a:txBody>
                  <a:tcPr/>
                </a:tc>
                <a:tc>
                  <a:txBody>
                    <a:bodyPr/>
                    <a:lstStyle/>
                    <a:p>
                      <a:r>
                        <a:rPr lang="fr-FR" sz="2200" dirty="0" err="1">
                          <a:solidFill>
                            <a:schemeClr val="accent1">
                              <a:lumMod val="50000"/>
                            </a:schemeClr>
                          </a:solidFill>
                        </a:rPr>
                        <a:t>there</a:t>
                      </a:r>
                      <a:r>
                        <a:rPr lang="fr-FR" sz="2200" dirty="0">
                          <a:solidFill>
                            <a:schemeClr val="accent1">
                              <a:lumMod val="50000"/>
                            </a:schemeClr>
                          </a:solidFill>
                        </a:rPr>
                        <a:t> / place</a:t>
                      </a:r>
                    </a:p>
                  </a:txBody>
                  <a:tcPr/>
                </a:tc>
                <a:tc>
                  <a:txBody>
                    <a:bodyPr/>
                    <a:lstStyle/>
                    <a:p>
                      <a:r>
                        <a:rPr lang="fr-FR" sz="2200" dirty="0">
                          <a:solidFill>
                            <a:schemeClr val="accent1">
                              <a:lumMod val="50000"/>
                            </a:schemeClr>
                          </a:solidFill>
                        </a:rPr>
                        <a:t>dort / </a:t>
                      </a:r>
                      <a:r>
                        <a:rPr lang="fr-FR" sz="2200" dirty="0" err="1">
                          <a:solidFill>
                            <a:schemeClr val="accent1">
                              <a:lumMod val="50000"/>
                            </a:schemeClr>
                          </a:solidFill>
                        </a:rPr>
                        <a:t>Ort</a:t>
                      </a:r>
                      <a:endParaRPr lang="fr-FR" sz="2200" dirty="0">
                        <a:solidFill>
                          <a:schemeClr val="accent1">
                            <a:lumMod val="50000"/>
                          </a:schemeClr>
                        </a:solidFill>
                      </a:endParaRPr>
                    </a:p>
                  </a:txBody>
                  <a:tcPr/>
                </a:tc>
                <a:tc>
                  <a:txBody>
                    <a:bodyPr/>
                    <a:lstStyle/>
                    <a:p>
                      <a:endParaRPr lang="fr-FR" sz="2400">
                        <a:solidFill>
                          <a:schemeClr val="accent1">
                            <a:lumMod val="50000"/>
                          </a:schemeClr>
                        </a:solidFill>
                      </a:endParaRPr>
                    </a:p>
                  </a:txBody>
                  <a:tcPr/>
                </a:tc>
                <a:tc>
                  <a:txBody>
                    <a:bodyPr/>
                    <a:lstStyle/>
                    <a:p>
                      <a:endParaRPr lang="fr-FR" sz="2400">
                        <a:solidFill>
                          <a:schemeClr val="accent1">
                            <a:lumMod val="50000"/>
                          </a:schemeClr>
                        </a:solidFill>
                      </a:endParaRPr>
                    </a:p>
                  </a:txBody>
                  <a:tcPr/>
                </a:tc>
                <a:extLst>
                  <a:ext uri="{0D108BD9-81ED-4DB2-BD59-A6C34878D82A}">
                    <a16:rowId xmlns:a16="http://schemas.microsoft.com/office/drawing/2014/main" val="128223396"/>
                  </a:ext>
                </a:extLst>
              </a:tr>
              <a:tr h="370840">
                <a:tc>
                  <a:txBody>
                    <a:bodyPr/>
                    <a:lstStyle/>
                    <a:p>
                      <a:endParaRPr lang="fr-FR" sz="2400">
                        <a:solidFill>
                          <a:schemeClr val="accent1">
                            <a:lumMod val="50000"/>
                          </a:schemeClr>
                        </a:solidFill>
                      </a:endParaRPr>
                    </a:p>
                  </a:txBody>
                  <a:tcPr/>
                </a:tc>
                <a:tc>
                  <a:txBody>
                    <a:bodyPr/>
                    <a:lstStyle/>
                    <a:p>
                      <a:r>
                        <a:rPr lang="fr-FR" sz="2200" dirty="0" err="1">
                          <a:solidFill>
                            <a:schemeClr val="accent1">
                              <a:lumMod val="50000"/>
                            </a:schemeClr>
                          </a:solidFill>
                        </a:rPr>
                        <a:t>exactly</a:t>
                      </a:r>
                      <a:r>
                        <a:rPr lang="fr-FR" sz="2200" dirty="0">
                          <a:solidFill>
                            <a:schemeClr val="accent1">
                              <a:lumMod val="50000"/>
                            </a:schemeClr>
                          </a:solidFill>
                        </a:rPr>
                        <a:t> / </a:t>
                      </a:r>
                      <a:r>
                        <a:rPr lang="fr-FR" sz="2200" dirty="0" err="1">
                          <a:solidFill>
                            <a:schemeClr val="accent1">
                              <a:lumMod val="50000"/>
                            </a:schemeClr>
                          </a:solidFill>
                        </a:rPr>
                        <a:t>grey</a:t>
                      </a:r>
                      <a:endParaRPr lang="fr-FR" sz="2200" dirty="0">
                        <a:solidFill>
                          <a:schemeClr val="accent1">
                            <a:lumMod val="50000"/>
                          </a:schemeClr>
                        </a:solidFill>
                      </a:endParaRPr>
                    </a:p>
                  </a:txBody>
                  <a:tcPr/>
                </a:tc>
                <a:tc>
                  <a:txBody>
                    <a:bodyPr/>
                    <a:lstStyle/>
                    <a:p>
                      <a:r>
                        <a:rPr lang="fr-FR" sz="2200" dirty="0" err="1">
                          <a:solidFill>
                            <a:schemeClr val="accent1">
                              <a:lumMod val="50000"/>
                            </a:schemeClr>
                          </a:solidFill>
                        </a:rPr>
                        <a:t>genau</a:t>
                      </a:r>
                      <a:r>
                        <a:rPr lang="fr-FR" sz="2200" dirty="0">
                          <a:solidFill>
                            <a:schemeClr val="accent1">
                              <a:lumMod val="50000"/>
                            </a:schemeClr>
                          </a:solidFill>
                        </a:rPr>
                        <a:t> / grau</a:t>
                      </a:r>
                    </a:p>
                  </a:txBody>
                  <a:tcPr/>
                </a:tc>
                <a:tc>
                  <a:txBody>
                    <a:bodyPr/>
                    <a:lstStyle/>
                    <a:p>
                      <a:endParaRPr lang="fr-FR" sz="2400">
                        <a:solidFill>
                          <a:schemeClr val="accent1">
                            <a:lumMod val="50000"/>
                          </a:schemeClr>
                        </a:solidFill>
                      </a:endParaRPr>
                    </a:p>
                  </a:txBody>
                  <a:tcPr/>
                </a:tc>
                <a:tc>
                  <a:txBody>
                    <a:bodyPr/>
                    <a:lstStyle/>
                    <a:p>
                      <a:endParaRPr lang="fr-FR" sz="2400">
                        <a:solidFill>
                          <a:schemeClr val="accent1">
                            <a:lumMod val="50000"/>
                          </a:schemeClr>
                        </a:solidFill>
                      </a:endParaRPr>
                    </a:p>
                  </a:txBody>
                  <a:tcPr/>
                </a:tc>
                <a:extLst>
                  <a:ext uri="{0D108BD9-81ED-4DB2-BD59-A6C34878D82A}">
                    <a16:rowId xmlns:a16="http://schemas.microsoft.com/office/drawing/2014/main" val="653475863"/>
                  </a:ext>
                </a:extLst>
              </a:tr>
              <a:tr h="370840">
                <a:tc>
                  <a:txBody>
                    <a:bodyPr/>
                    <a:lstStyle/>
                    <a:p>
                      <a:endParaRPr lang="fr-FR" sz="2400">
                        <a:solidFill>
                          <a:schemeClr val="accent1">
                            <a:lumMod val="50000"/>
                          </a:schemeClr>
                        </a:solidFill>
                      </a:endParaRPr>
                    </a:p>
                  </a:txBody>
                  <a:tcPr/>
                </a:tc>
                <a:tc>
                  <a:txBody>
                    <a:bodyPr/>
                    <a:lstStyle/>
                    <a:p>
                      <a:r>
                        <a:rPr lang="fr-FR" sz="2200" dirty="0" err="1">
                          <a:solidFill>
                            <a:schemeClr val="accent1">
                              <a:lumMod val="50000"/>
                            </a:schemeClr>
                          </a:solidFill>
                        </a:rPr>
                        <a:t>form</a:t>
                      </a:r>
                      <a:r>
                        <a:rPr lang="fr-FR" sz="2200" dirty="0">
                          <a:solidFill>
                            <a:schemeClr val="accent1">
                              <a:lumMod val="50000"/>
                            </a:schemeClr>
                          </a:solidFill>
                        </a:rPr>
                        <a:t> / violence</a:t>
                      </a:r>
                    </a:p>
                  </a:txBody>
                  <a:tcPr/>
                </a:tc>
                <a:tc>
                  <a:txBody>
                    <a:bodyPr/>
                    <a:lstStyle/>
                    <a:p>
                      <a:r>
                        <a:rPr lang="fr-FR" sz="2200" dirty="0">
                          <a:solidFill>
                            <a:schemeClr val="accent1">
                              <a:lumMod val="50000"/>
                            </a:schemeClr>
                          </a:solidFill>
                        </a:rPr>
                        <a:t>Gestalt / </a:t>
                      </a:r>
                      <a:r>
                        <a:rPr lang="fr-FR" sz="2200" dirty="0" err="1">
                          <a:solidFill>
                            <a:schemeClr val="accent1">
                              <a:lumMod val="50000"/>
                            </a:schemeClr>
                          </a:solidFill>
                        </a:rPr>
                        <a:t>Gewalt</a:t>
                      </a:r>
                      <a:endParaRPr lang="fr-FR" sz="2200" dirty="0">
                        <a:solidFill>
                          <a:schemeClr val="accent1">
                            <a:lumMod val="50000"/>
                          </a:schemeClr>
                        </a:solidFill>
                      </a:endParaRPr>
                    </a:p>
                  </a:txBody>
                  <a:tcPr/>
                </a:tc>
                <a:tc>
                  <a:txBody>
                    <a:bodyPr/>
                    <a:lstStyle/>
                    <a:p>
                      <a:endParaRPr lang="fr-FR" sz="2400">
                        <a:solidFill>
                          <a:schemeClr val="accent1">
                            <a:lumMod val="50000"/>
                          </a:schemeClr>
                        </a:solidFill>
                      </a:endParaRPr>
                    </a:p>
                  </a:txBody>
                  <a:tcPr/>
                </a:tc>
                <a:tc>
                  <a:txBody>
                    <a:bodyPr/>
                    <a:lstStyle/>
                    <a:p>
                      <a:endParaRPr lang="fr-FR" sz="2400">
                        <a:solidFill>
                          <a:schemeClr val="accent1">
                            <a:lumMod val="50000"/>
                          </a:schemeClr>
                        </a:solidFill>
                      </a:endParaRPr>
                    </a:p>
                  </a:txBody>
                  <a:tcPr/>
                </a:tc>
                <a:extLst>
                  <a:ext uri="{0D108BD9-81ED-4DB2-BD59-A6C34878D82A}">
                    <a16:rowId xmlns:a16="http://schemas.microsoft.com/office/drawing/2014/main" val="1403825694"/>
                  </a:ext>
                </a:extLst>
              </a:tr>
              <a:tr h="370840">
                <a:tc>
                  <a:txBody>
                    <a:bodyPr/>
                    <a:lstStyle/>
                    <a:p>
                      <a:endParaRPr lang="fr-FR" sz="2400">
                        <a:solidFill>
                          <a:schemeClr val="accent1">
                            <a:lumMod val="50000"/>
                          </a:schemeClr>
                        </a:solidFill>
                      </a:endParaRPr>
                    </a:p>
                  </a:txBody>
                  <a:tcPr/>
                </a:tc>
                <a:tc>
                  <a:txBody>
                    <a:bodyPr/>
                    <a:lstStyle/>
                    <a:p>
                      <a:r>
                        <a:rPr lang="fr-FR" sz="2200" dirty="0">
                          <a:solidFill>
                            <a:schemeClr val="accent1">
                              <a:lumMod val="50000"/>
                            </a:schemeClr>
                          </a:solidFill>
                        </a:rPr>
                        <a:t>on / </a:t>
                      </a:r>
                      <a:r>
                        <a:rPr lang="fr-FR" sz="2200" dirty="0" err="1">
                          <a:solidFill>
                            <a:schemeClr val="accent1">
                              <a:lumMod val="50000"/>
                            </a:schemeClr>
                          </a:solidFill>
                        </a:rPr>
                        <a:t>done</a:t>
                      </a:r>
                      <a:endParaRPr lang="fr-FR" sz="2200" dirty="0">
                        <a:solidFill>
                          <a:schemeClr val="accent1">
                            <a:lumMod val="50000"/>
                          </a:schemeClr>
                        </a:solidFill>
                      </a:endParaRPr>
                    </a:p>
                  </a:txBody>
                  <a:tcPr/>
                </a:tc>
                <a:tc>
                  <a:txBody>
                    <a:bodyPr/>
                    <a:lstStyle/>
                    <a:p>
                      <a:r>
                        <a:rPr lang="fr-FR" sz="2200" dirty="0">
                          <a:solidFill>
                            <a:schemeClr val="accent1">
                              <a:lumMod val="50000"/>
                            </a:schemeClr>
                          </a:solidFill>
                        </a:rPr>
                        <a:t>an / </a:t>
                      </a:r>
                      <a:r>
                        <a:rPr lang="fr-FR" sz="2200" dirty="0" err="1">
                          <a:solidFill>
                            <a:schemeClr val="accent1">
                              <a:lumMod val="50000"/>
                            </a:schemeClr>
                          </a:solidFill>
                        </a:rPr>
                        <a:t>getan</a:t>
                      </a:r>
                      <a:endParaRPr lang="fr-FR" sz="2200" dirty="0">
                        <a:solidFill>
                          <a:schemeClr val="accent1">
                            <a:lumMod val="50000"/>
                          </a:schemeClr>
                        </a:solidFill>
                      </a:endParaRPr>
                    </a:p>
                  </a:txBody>
                  <a:tcPr/>
                </a:tc>
                <a:tc>
                  <a:txBody>
                    <a:bodyPr/>
                    <a:lstStyle/>
                    <a:p>
                      <a:endParaRPr lang="fr-FR" sz="2400">
                        <a:solidFill>
                          <a:schemeClr val="accent1">
                            <a:lumMod val="50000"/>
                          </a:schemeClr>
                        </a:solidFill>
                      </a:endParaRPr>
                    </a:p>
                  </a:txBody>
                  <a:tcPr/>
                </a:tc>
                <a:tc>
                  <a:txBody>
                    <a:bodyPr/>
                    <a:lstStyle/>
                    <a:p>
                      <a:endParaRPr lang="fr-FR" sz="2400" dirty="0">
                        <a:solidFill>
                          <a:schemeClr val="accent1">
                            <a:lumMod val="50000"/>
                          </a:schemeClr>
                        </a:solidFill>
                      </a:endParaRPr>
                    </a:p>
                  </a:txBody>
                  <a:tcPr/>
                </a:tc>
                <a:extLst>
                  <a:ext uri="{0D108BD9-81ED-4DB2-BD59-A6C34878D82A}">
                    <a16:rowId xmlns:a16="http://schemas.microsoft.com/office/drawing/2014/main" val="1174802415"/>
                  </a:ext>
                </a:extLst>
              </a:tr>
              <a:tr h="370840">
                <a:tc>
                  <a:txBody>
                    <a:bodyPr/>
                    <a:lstStyle/>
                    <a:p>
                      <a:endParaRPr lang="fr-FR" sz="2400">
                        <a:solidFill>
                          <a:schemeClr val="accent1">
                            <a:lumMod val="50000"/>
                          </a:schemeClr>
                        </a:solidFill>
                      </a:endParaRPr>
                    </a:p>
                  </a:txBody>
                  <a:tcPr/>
                </a:tc>
                <a:tc>
                  <a:txBody>
                    <a:bodyPr/>
                    <a:lstStyle/>
                    <a:p>
                      <a:r>
                        <a:rPr lang="fr-FR" sz="2200" dirty="0" err="1">
                          <a:solidFill>
                            <a:schemeClr val="accent1">
                              <a:lumMod val="50000"/>
                            </a:schemeClr>
                          </a:solidFill>
                        </a:rPr>
                        <a:t>swiftly</a:t>
                      </a:r>
                      <a:r>
                        <a:rPr lang="fr-FR" sz="2200" dirty="0">
                          <a:solidFill>
                            <a:schemeClr val="accent1">
                              <a:lumMod val="50000"/>
                            </a:schemeClr>
                          </a:solidFill>
                        </a:rPr>
                        <a:t> / </a:t>
                      </a:r>
                      <a:r>
                        <a:rPr lang="fr-FR" sz="2200" dirty="0" err="1">
                          <a:solidFill>
                            <a:schemeClr val="accent1">
                              <a:lumMod val="50000"/>
                            </a:schemeClr>
                          </a:solidFill>
                        </a:rPr>
                        <a:t>child</a:t>
                      </a:r>
                      <a:endParaRPr lang="fr-FR" sz="2200" dirty="0">
                        <a:solidFill>
                          <a:schemeClr val="accent1">
                            <a:lumMod val="50000"/>
                          </a:schemeClr>
                        </a:solidFill>
                      </a:endParaRPr>
                    </a:p>
                  </a:txBody>
                  <a:tcPr/>
                </a:tc>
                <a:tc>
                  <a:txBody>
                    <a:bodyPr/>
                    <a:lstStyle/>
                    <a:p>
                      <a:r>
                        <a:rPr lang="fr-FR" sz="2200" dirty="0" err="1">
                          <a:solidFill>
                            <a:schemeClr val="accent1">
                              <a:lumMod val="50000"/>
                            </a:schemeClr>
                          </a:solidFill>
                        </a:rPr>
                        <a:t>geschwind</a:t>
                      </a:r>
                      <a:r>
                        <a:rPr lang="fr-FR" sz="2200" dirty="0">
                          <a:solidFill>
                            <a:schemeClr val="accent1">
                              <a:lumMod val="50000"/>
                            </a:schemeClr>
                          </a:solidFill>
                        </a:rPr>
                        <a:t> / Kind</a:t>
                      </a:r>
                    </a:p>
                  </a:txBody>
                  <a:tcPr/>
                </a:tc>
                <a:tc>
                  <a:txBody>
                    <a:bodyPr/>
                    <a:lstStyle/>
                    <a:p>
                      <a:endParaRPr lang="fr-FR" sz="2400" dirty="0">
                        <a:solidFill>
                          <a:schemeClr val="accent1">
                            <a:lumMod val="50000"/>
                          </a:schemeClr>
                        </a:solidFill>
                      </a:endParaRPr>
                    </a:p>
                  </a:txBody>
                  <a:tcPr/>
                </a:tc>
                <a:tc>
                  <a:txBody>
                    <a:bodyPr/>
                    <a:lstStyle/>
                    <a:p>
                      <a:endParaRPr lang="fr-FR" sz="2400" dirty="0">
                        <a:solidFill>
                          <a:schemeClr val="accent1">
                            <a:lumMod val="50000"/>
                          </a:schemeClr>
                        </a:solidFill>
                      </a:endParaRPr>
                    </a:p>
                  </a:txBody>
                  <a:tcPr/>
                </a:tc>
                <a:extLst>
                  <a:ext uri="{0D108BD9-81ED-4DB2-BD59-A6C34878D82A}">
                    <a16:rowId xmlns:a16="http://schemas.microsoft.com/office/drawing/2014/main" val="1452462509"/>
                  </a:ext>
                </a:extLst>
              </a:tr>
              <a:tr h="370840">
                <a:tc>
                  <a:txBody>
                    <a:bodyPr/>
                    <a:lstStyle/>
                    <a:p>
                      <a:endParaRPr lang="fr-FR" sz="2400" dirty="0">
                        <a:solidFill>
                          <a:schemeClr val="accent1">
                            <a:lumMod val="50000"/>
                          </a:schemeClr>
                        </a:solidFill>
                      </a:endParaRPr>
                    </a:p>
                  </a:txBody>
                  <a:tcPr/>
                </a:tc>
                <a:tc>
                  <a:txBody>
                    <a:bodyPr/>
                    <a:lstStyle/>
                    <a:p>
                      <a:r>
                        <a:rPr lang="fr-FR" sz="2200" dirty="0" err="1">
                          <a:solidFill>
                            <a:schemeClr val="accent1">
                              <a:lumMod val="50000"/>
                            </a:schemeClr>
                          </a:solidFill>
                        </a:rPr>
                        <a:t>necessity</a:t>
                      </a:r>
                      <a:r>
                        <a:rPr lang="fr-FR" sz="2200" dirty="0">
                          <a:solidFill>
                            <a:schemeClr val="accent1">
                              <a:lumMod val="50000"/>
                            </a:schemeClr>
                          </a:solidFill>
                        </a:rPr>
                        <a:t> / </a:t>
                      </a:r>
                      <a:r>
                        <a:rPr lang="fr-FR" sz="2200" dirty="0" err="1">
                          <a:solidFill>
                            <a:schemeClr val="accent1">
                              <a:lumMod val="50000"/>
                            </a:schemeClr>
                          </a:solidFill>
                        </a:rPr>
                        <a:t>dead</a:t>
                      </a:r>
                      <a:endParaRPr lang="fr-FR" sz="2200" dirty="0">
                        <a:solidFill>
                          <a:schemeClr val="accent1">
                            <a:lumMod val="50000"/>
                          </a:schemeClr>
                        </a:solidFill>
                      </a:endParaRPr>
                    </a:p>
                  </a:txBody>
                  <a:tcPr/>
                </a:tc>
                <a:tc>
                  <a:txBody>
                    <a:bodyPr/>
                    <a:lstStyle/>
                    <a:p>
                      <a:r>
                        <a:rPr lang="fr-FR" sz="2200" dirty="0">
                          <a:solidFill>
                            <a:schemeClr val="accent1">
                              <a:lumMod val="50000"/>
                            </a:schemeClr>
                          </a:solidFill>
                        </a:rPr>
                        <a:t>Not / </a:t>
                      </a:r>
                      <a:r>
                        <a:rPr lang="fr-FR" sz="2200" dirty="0" err="1">
                          <a:solidFill>
                            <a:schemeClr val="accent1">
                              <a:lumMod val="50000"/>
                            </a:schemeClr>
                          </a:solidFill>
                        </a:rPr>
                        <a:t>tot</a:t>
                      </a:r>
                      <a:endParaRPr lang="fr-FR" sz="2200" dirty="0">
                        <a:solidFill>
                          <a:schemeClr val="accent1">
                            <a:lumMod val="50000"/>
                          </a:schemeClr>
                        </a:solidFill>
                      </a:endParaRPr>
                    </a:p>
                  </a:txBody>
                  <a:tcPr/>
                </a:tc>
                <a:tc>
                  <a:txBody>
                    <a:bodyPr/>
                    <a:lstStyle/>
                    <a:p>
                      <a:endParaRPr lang="fr-FR" sz="2400" dirty="0">
                        <a:solidFill>
                          <a:schemeClr val="accent1">
                            <a:lumMod val="50000"/>
                          </a:schemeClr>
                        </a:solidFill>
                      </a:endParaRPr>
                    </a:p>
                  </a:txBody>
                  <a:tcPr/>
                </a:tc>
                <a:tc>
                  <a:txBody>
                    <a:bodyPr/>
                    <a:lstStyle/>
                    <a:p>
                      <a:endParaRPr lang="fr-FR" sz="2400" dirty="0">
                        <a:solidFill>
                          <a:schemeClr val="accent1">
                            <a:lumMod val="50000"/>
                          </a:schemeClr>
                        </a:solidFill>
                      </a:endParaRPr>
                    </a:p>
                  </a:txBody>
                  <a:tcPr/>
                </a:tc>
                <a:extLst>
                  <a:ext uri="{0D108BD9-81ED-4DB2-BD59-A6C34878D82A}">
                    <a16:rowId xmlns:a16="http://schemas.microsoft.com/office/drawing/2014/main" val="2470131859"/>
                  </a:ext>
                </a:extLst>
              </a:tr>
            </a:tbl>
          </a:graphicData>
        </a:graphic>
      </p:graphicFrame>
      <p:sp>
        <p:nvSpPr>
          <p:cNvPr id="13" name="TextBox 12">
            <a:extLst>
              <a:ext uri="{FF2B5EF4-FFF2-40B4-BE49-F238E27FC236}">
                <a16:creationId xmlns:a16="http://schemas.microsoft.com/office/drawing/2014/main" id="{3B7E92C7-51BD-40BB-8D29-BAE7598CE159}"/>
              </a:ext>
            </a:extLst>
          </p:cNvPr>
          <p:cNvSpPr txBox="1"/>
          <p:nvPr/>
        </p:nvSpPr>
        <p:spPr>
          <a:xfrm>
            <a:off x="1530849" y="390418"/>
            <a:ext cx="8702212" cy="830997"/>
          </a:xfrm>
          <a:prstGeom prst="rect">
            <a:avLst/>
          </a:prstGeom>
          <a:noFill/>
        </p:spPr>
        <p:txBody>
          <a:bodyPr wrap="square" rtlCol="0">
            <a:spAutoFit/>
          </a:bodyPr>
          <a:lstStyle/>
          <a:p>
            <a:pPr algn="l"/>
            <a:r>
              <a:rPr lang="en-GB" sz="2400" dirty="0">
                <a:solidFill>
                  <a:schemeClr val="accent5">
                    <a:lumMod val="50000"/>
                  </a:schemeClr>
                </a:solidFill>
              </a:rPr>
              <a:t>Eine Ballade hat oft </a:t>
            </a:r>
            <a:r>
              <a:rPr lang="en-GB" sz="2400" dirty="0" err="1">
                <a:solidFill>
                  <a:schemeClr val="accent5">
                    <a:lumMod val="50000"/>
                  </a:schemeClr>
                </a:solidFill>
              </a:rPr>
              <a:t>Paarreime</a:t>
            </a:r>
            <a:r>
              <a:rPr lang="en-GB" sz="2400" dirty="0">
                <a:solidFill>
                  <a:schemeClr val="accent5">
                    <a:lumMod val="50000"/>
                  </a:schemeClr>
                </a:solidFill>
              </a:rPr>
              <a:t>*.  </a:t>
            </a:r>
            <a:r>
              <a:rPr lang="en-GB" sz="2400" dirty="0" err="1">
                <a:solidFill>
                  <a:schemeClr val="accent5">
                    <a:lumMod val="50000"/>
                  </a:schemeClr>
                </a:solidFill>
              </a:rPr>
              <a:t>Hör</a:t>
            </a:r>
            <a:r>
              <a:rPr lang="en-GB" sz="2400" dirty="0">
                <a:solidFill>
                  <a:schemeClr val="accent5">
                    <a:lumMod val="50000"/>
                  </a:schemeClr>
                </a:solidFill>
              </a:rPr>
              <a:t> </a:t>
            </a:r>
            <a:r>
              <a:rPr lang="en-GB" sz="2400" dirty="0" err="1">
                <a:solidFill>
                  <a:schemeClr val="accent5">
                    <a:lumMod val="50000"/>
                  </a:schemeClr>
                </a:solidFill>
              </a:rPr>
              <a:t>zu</a:t>
            </a:r>
            <a:r>
              <a:rPr lang="en-GB" sz="2400" dirty="0">
                <a:solidFill>
                  <a:schemeClr val="accent5">
                    <a:lumMod val="50000"/>
                  </a:schemeClr>
                </a:solidFill>
              </a:rPr>
              <a:t>.  </a:t>
            </a:r>
            <a:br>
              <a:rPr lang="en-GB" sz="2400" dirty="0">
                <a:solidFill>
                  <a:schemeClr val="accent5">
                    <a:lumMod val="50000"/>
                  </a:schemeClr>
                </a:solidFill>
              </a:rPr>
            </a:br>
            <a:r>
              <a:rPr lang="en-GB" sz="2400" dirty="0">
                <a:solidFill>
                  <a:schemeClr val="accent5">
                    <a:lumMod val="50000"/>
                  </a:schemeClr>
                </a:solidFill>
              </a:rPr>
              <a:t>Sind das </a:t>
            </a:r>
            <a:r>
              <a:rPr lang="en-GB" sz="2400" dirty="0" err="1">
                <a:solidFill>
                  <a:schemeClr val="accent5">
                    <a:lumMod val="50000"/>
                  </a:schemeClr>
                </a:solidFill>
              </a:rPr>
              <a:t>Reime</a:t>
            </a:r>
            <a:r>
              <a:rPr lang="en-GB" sz="2400" dirty="0">
                <a:solidFill>
                  <a:schemeClr val="accent5">
                    <a:lumMod val="50000"/>
                  </a:schemeClr>
                </a:solidFill>
              </a:rPr>
              <a:t> </a:t>
            </a:r>
            <a:r>
              <a:rPr lang="en-GB" sz="2400" dirty="0" err="1">
                <a:solidFill>
                  <a:schemeClr val="accent5">
                    <a:lumMod val="50000"/>
                  </a:schemeClr>
                </a:solidFill>
              </a:rPr>
              <a:t>oder</a:t>
            </a:r>
            <a:r>
              <a:rPr lang="en-GB" sz="2400" dirty="0">
                <a:solidFill>
                  <a:schemeClr val="accent5">
                    <a:lumMod val="50000"/>
                  </a:schemeClr>
                </a:solidFill>
              </a:rPr>
              <a:t> </a:t>
            </a:r>
            <a:r>
              <a:rPr lang="en-GB" sz="2400" dirty="0" err="1">
                <a:solidFill>
                  <a:schemeClr val="accent5">
                    <a:lumMod val="50000"/>
                  </a:schemeClr>
                </a:solidFill>
              </a:rPr>
              <a:t>nicht</a:t>
            </a:r>
            <a:r>
              <a:rPr lang="en-GB" sz="2400" dirty="0">
                <a:solidFill>
                  <a:schemeClr val="accent5">
                    <a:lumMod val="50000"/>
                  </a:schemeClr>
                </a:solidFill>
              </a:rPr>
              <a:t>? </a:t>
            </a:r>
            <a:r>
              <a:rPr lang="en-GB" sz="2400" dirty="0" err="1">
                <a:solidFill>
                  <a:schemeClr val="accent5">
                    <a:lumMod val="50000"/>
                  </a:schemeClr>
                </a:solidFill>
              </a:rPr>
              <a:t>Schreib</a:t>
            </a:r>
            <a:r>
              <a:rPr lang="en-GB" sz="2400" dirty="0">
                <a:solidFill>
                  <a:schemeClr val="accent5">
                    <a:lumMod val="50000"/>
                  </a:schemeClr>
                </a:solidFill>
              </a:rPr>
              <a:t> die </a:t>
            </a:r>
            <a:r>
              <a:rPr lang="en-GB" sz="2400" dirty="0" err="1">
                <a:solidFill>
                  <a:schemeClr val="accent5">
                    <a:lumMod val="50000"/>
                  </a:schemeClr>
                </a:solidFill>
              </a:rPr>
              <a:t>Wörter</a:t>
            </a:r>
            <a:r>
              <a:rPr lang="en-GB" sz="2400" dirty="0">
                <a:solidFill>
                  <a:schemeClr val="accent5">
                    <a:lumMod val="50000"/>
                  </a:schemeClr>
                </a:solidFill>
              </a:rPr>
              <a:t> auf.</a:t>
            </a:r>
          </a:p>
        </p:txBody>
      </p:sp>
      <p:pic>
        <p:nvPicPr>
          <p:cNvPr id="54" name="Picture 53" descr="green checkmark">
            <a:extLst>
              <a:ext uri="{FF2B5EF4-FFF2-40B4-BE49-F238E27FC236}">
                <a16:creationId xmlns:a16="http://schemas.microsoft.com/office/drawing/2014/main" id="{DDDDB2C8-94E6-4B83-B280-A26A6FC2D0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2045" y="2305804"/>
            <a:ext cx="282522" cy="294294"/>
          </a:xfrm>
          <a:prstGeom prst="rect">
            <a:avLst/>
          </a:prstGeom>
        </p:spPr>
      </p:pic>
      <p:pic>
        <p:nvPicPr>
          <p:cNvPr id="55" name="Picture 54" descr="green checkmark">
            <a:extLst>
              <a:ext uri="{FF2B5EF4-FFF2-40B4-BE49-F238E27FC236}">
                <a16:creationId xmlns:a16="http://schemas.microsoft.com/office/drawing/2014/main" id="{AB4D361D-6552-400A-943D-00E4CA1083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8050" y="2723327"/>
            <a:ext cx="282522" cy="294294"/>
          </a:xfrm>
          <a:prstGeom prst="rect">
            <a:avLst/>
          </a:prstGeom>
        </p:spPr>
      </p:pic>
      <p:pic>
        <p:nvPicPr>
          <p:cNvPr id="56" name="Picture 55" descr="green checkmark">
            <a:extLst>
              <a:ext uri="{FF2B5EF4-FFF2-40B4-BE49-F238E27FC236}">
                <a16:creationId xmlns:a16="http://schemas.microsoft.com/office/drawing/2014/main" id="{0BEA1003-E00D-4514-8751-D9697C157E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8050" y="3134706"/>
            <a:ext cx="282522" cy="294294"/>
          </a:xfrm>
          <a:prstGeom prst="rect">
            <a:avLst/>
          </a:prstGeom>
        </p:spPr>
      </p:pic>
      <p:pic>
        <p:nvPicPr>
          <p:cNvPr id="57" name="Picture 56" descr="green checkmark">
            <a:extLst>
              <a:ext uri="{FF2B5EF4-FFF2-40B4-BE49-F238E27FC236}">
                <a16:creationId xmlns:a16="http://schemas.microsoft.com/office/drawing/2014/main" id="{D0858229-72C9-41D2-8AB3-2377C622E1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8050" y="3649286"/>
            <a:ext cx="282522" cy="294294"/>
          </a:xfrm>
          <a:prstGeom prst="rect">
            <a:avLst/>
          </a:prstGeom>
        </p:spPr>
      </p:pic>
      <p:pic>
        <p:nvPicPr>
          <p:cNvPr id="58" name="Picture 57" descr="green checkmark">
            <a:extLst>
              <a:ext uri="{FF2B5EF4-FFF2-40B4-BE49-F238E27FC236}">
                <a16:creationId xmlns:a16="http://schemas.microsoft.com/office/drawing/2014/main" id="{41AD5D2D-EFBD-4897-9F6B-818C2AA140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8050" y="4163866"/>
            <a:ext cx="282522" cy="294294"/>
          </a:xfrm>
          <a:prstGeom prst="rect">
            <a:avLst/>
          </a:prstGeom>
        </p:spPr>
      </p:pic>
      <p:pic>
        <p:nvPicPr>
          <p:cNvPr id="59" name="Picture 58" descr="green checkmark">
            <a:extLst>
              <a:ext uri="{FF2B5EF4-FFF2-40B4-BE49-F238E27FC236}">
                <a16:creationId xmlns:a16="http://schemas.microsoft.com/office/drawing/2014/main" id="{AF705D04-F4B8-43A0-BAC6-69531DC90B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2045" y="4575742"/>
            <a:ext cx="282522" cy="294294"/>
          </a:xfrm>
          <a:prstGeom prst="rect">
            <a:avLst/>
          </a:prstGeom>
        </p:spPr>
      </p:pic>
      <p:pic>
        <p:nvPicPr>
          <p:cNvPr id="60" name="Picture 59" descr="green checkmark">
            <a:extLst>
              <a:ext uri="{FF2B5EF4-FFF2-40B4-BE49-F238E27FC236}">
                <a16:creationId xmlns:a16="http://schemas.microsoft.com/office/drawing/2014/main" id="{E7485F8F-6B38-4D71-B94D-6A1792444E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8050" y="5008849"/>
            <a:ext cx="282522" cy="294294"/>
          </a:xfrm>
          <a:prstGeom prst="rect">
            <a:avLst/>
          </a:prstGeom>
        </p:spPr>
      </p:pic>
      <p:pic>
        <p:nvPicPr>
          <p:cNvPr id="61" name="Picture 60" descr="green checkmark">
            <a:extLst>
              <a:ext uri="{FF2B5EF4-FFF2-40B4-BE49-F238E27FC236}">
                <a16:creationId xmlns:a16="http://schemas.microsoft.com/office/drawing/2014/main" id="{D47C0B78-F9E0-4A2D-B101-DAACE81BD2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8050" y="5446012"/>
            <a:ext cx="282522" cy="294294"/>
          </a:xfrm>
          <a:prstGeom prst="rect">
            <a:avLst/>
          </a:prstGeom>
        </p:spPr>
      </p:pic>
      <p:sp>
        <p:nvSpPr>
          <p:cNvPr id="14" name="Rectangle: Rounded Corners 13">
            <a:extLst>
              <a:ext uri="{FF2B5EF4-FFF2-40B4-BE49-F238E27FC236}">
                <a16:creationId xmlns:a16="http://schemas.microsoft.com/office/drawing/2014/main" id="{C42A6926-95E7-469E-AD43-1D1310BEB4E0}"/>
              </a:ext>
            </a:extLst>
          </p:cNvPr>
          <p:cNvSpPr/>
          <p:nvPr/>
        </p:nvSpPr>
        <p:spPr>
          <a:xfrm>
            <a:off x="4140485" y="2305804"/>
            <a:ext cx="2599362" cy="29429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Rounded Corners 61">
            <a:extLst>
              <a:ext uri="{FF2B5EF4-FFF2-40B4-BE49-F238E27FC236}">
                <a16:creationId xmlns:a16="http://schemas.microsoft.com/office/drawing/2014/main" id="{0C8A7F4A-53C2-48CA-B456-3A7026635722}"/>
              </a:ext>
            </a:extLst>
          </p:cNvPr>
          <p:cNvSpPr/>
          <p:nvPr/>
        </p:nvSpPr>
        <p:spPr>
          <a:xfrm>
            <a:off x="4140485" y="2723327"/>
            <a:ext cx="2599362" cy="2942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Rounded Corners 62">
            <a:extLst>
              <a:ext uri="{FF2B5EF4-FFF2-40B4-BE49-F238E27FC236}">
                <a16:creationId xmlns:a16="http://schemas.microsoft.com/office/drawing/2014/main" id="{D116BA07-4A5C-4F6E-AC78-D6675767E5CB}"/>
              </a:ext>
            </a:extLst>
          </p:cNvPr>
          <p:cNvSpPr/>
          <p:nvPr/>
        </p:nvSpPr>
        <p:spPr>
          <a:xfrm>
            <a:off x="4140485" y="3216973"/>
            <a:ext cx="2599362" cy="29429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Rounded Corners 63">
            <a:extLst>
              <a:ext uri="{FF2B5EF4-FFF2-40B4-BE49-F238E27FC236}">
                <a16:creationId xmlns:a16="http://schemas.microsoft.com/office/drawing/2014/main" id="{9ABA7CEA-70D5-4D72-95BF-07356194523E}"/>
              </a:ext>
            </a:extLst>
          </p:cNvPr>
          <p:cNvSpPr/>
          <p:nvPr/>
        </p:nvSpPr>
        <p:spPr>
          <a:xfrm>
            <a:off x="4140485" y="3666853"/>
            <a:ext cx="2599362" cy="2942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Rounded Corners 64">
            <a:extLst>
              <a:ext uri="{FF2B5EF4-FFF2-40B4-BE49-F238E27FC236}">
                <a16:creationId xmlns:a16="http://schemas.microsoft.com/office/drawing/2014/main" id="{0E58C499-DB11-4C27-8373-88B9C454D34F}"/>
              </a:ext>
            </a:extLst>
          </p:cNvPr>
          <p:cNvSpPr/>
          <p:nvPr/>
        </p:nvSpPr>
        <p:spPr>
          <a:xfrm>
            <a:off x="4140485" y="4116733"/>
            <a:ext cx="2599362" cy="29429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Rounded Corners 65">
            <a:extLst>
              <a:ext uri="{FF2B5EF4-FFF2-40B4-BE49-F238E27FC236}">
                <a16:creationId xmlns:a16="http://schemas.microsoft.com/office/drawing/2014/main" id="{20E68940-0D94-4403-951A-89EE9D9468DA}"/>
              </a:ext>
            </a:extLst>
          </p:cNvPr>
          <p:cNvSpPr/>
          <p:nvPr/>
        </p:nvSpPr>
        <p:spPr>
          <a:xfrm>
            <a:off x="4140485" y="4575742"/>
            <a:ext cx="2599362" cy="2942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Rounded Corners 66">
            <a:extLst>
              <a:ext uri="{FF2B5EF4-FFF2-40B4-BE49-F238E27FC236}">
                <a16:creationId xmlns:a16="http://schemas.microsoft.com/office/drawing/2014/main" id="{BEF38752-0F4F-4D2F-8242-32879959AF7E}"/>
              </a:ext>
            </a:extLst>
          </p:cNvPr>
          <p:cNvSpPr/>
          <p:nvPr/>
        </p:nvSpPr>
        <p:spPr>
          <a:xfrm>
            <a:off x="4151756" y="5008849"/>
            <a:ext cx="2599362" cy="34415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Rounded Corners 67">
            <a:extLst>
              <a:ext uri="{FF2B5EF4-FFF2-40B4-BE49-F238E27FC236}">
                <a16:creationId xmlns:a16="http://schemas.microsoft.com/office/drawing/2014/main" id="{0DFC1891-31B8-4C48-A22E-2B30B79E2B6D}"/>
              </a:ext>
            </a:extLst>
          </p:cNvPr>
          <p:cNvSpPr/>
          <p:nvPr/>
        </p:nvSpPr>
        <p:spPr>
          <a:xfrm>
            <a:off x="4140485" y="5472655"/>
            <a:ext cx="2599362" cy="2942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Action Button: Custom 16">
            <a:hlinkClick r:id="" action="ppaction://noaction" highlightClick="1">
              <a:snd r:embed="rId6" name="8.3.2.4 Erlkoenig Geraldine sent 17, 18.wav"/>
            </a:hlinkClick>
            <a:extLst>
              <a:ext uri="{FF2B5EF4-FFF2-40B4-BE49-F238E27FC236}">
                <a16:creationId xmlns:a16="http://schemas.microsoft.com/office/drawing/2014/main" id="{7CC25AD7-6D94-487A-AEEB-EE17A79F1A89}"/>
              </a:ext>
            </a:extLst>
          </p:cNvPr>
          <p:cNvSpPr/>
          <p:nvPr/>
        </p:nvSpPr>
        <p:spPr>
          <a:xfrm>
            <a:off x="469908" y="224215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70" name="Action Button: Custom 16">
            <a:hlinkClick r:id="" action="ppaction://noaction" highlightClick="1">
              <a:snd r:embed="rId7" name="8.3.2.4 Erlkoenig Geraldine sent 19, 20.wav"/>
            </a:hlinkClick>
            <a:extLst>
              <a:ext uri="{FF2B5EF4-FFF2-40B4-BE49-F238E27FC236}">
                <a16:creationId xmlns:a16="http://schemas.microsoft.com/office/drawing/2014/main" id="{ECD9C6ED-5DF6-4524-8874-618B22534C0B}"/>
              </a:ext>
            </a:extLst>
          </p:cNvPr>
          <p:cNvSpPr/>
          <p:nvPr/>
        </p:nvSpPr>
        <p:spPr>
          <a:xfrm>
            <a:off x="469908" y="267369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71" name="Action Button: Custom 16">
            <a:hlinkClick r:id="" action="ppaction://noaction" highlightClick="1">
              <a:snd r:embed="rId8" name="8.3.2.4 Erlkoenig Geraldine sent 21, 22.wav"/>
            </a:hlinkClick>
            <a:extLst>
              <a:ext uri="{FF2B5EF4-FFF2-40B4-BE49-F238E27FC236}">
                <a16:creationId xmlns:a16="http://schemas.microsoft.com/office/drawing/2014/main" id="{6E4EF177-6F00-4102-9AEC-19B03C338E4F}"/>
              </a:ext>
            </a:extLst>
          </p:cNvPr>
          <p:cNvSpPr/>
          <p:nvPr/>
        </p:nvSpPr>
        <p:spPr>
          <a:xfrm>
            <a:off x="467830" y="313302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72" name="Action Button: Custom 16">
            <a:hlinkClick r:id="" action="ppaction://noaction" highlightClick="1">
              <a:snd r:embed="rId9" name="8.3.2.4 Erlkoenig Geraldine sent 23, 24.wav"/>
            </a:hlinkClick>
            <a:extLst>
              <a:ext uri="{FF2B5EF4-FFF2-40B4-BE49-F238E27FC236}">
                <a16:creationId xmlns:a16="http://schemas.microsoft.com/office/drawing/2014/main" id="{8EFE0189-98A6-4C53-A42B-8680C53A5424}"/>
              </a:ext>
            </a:extLst>
          </p:cNvPr>
          <p:cNvSpPr/>
          <p:nvPr/>
        </p:nvSpPr>
        <p:spPr>
          <a:xfrm>
            <a:off x="467830" y="359463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73" name="Action Button: Custom 16">
            <a:hlinkClick r:id="" action="ppaction://noaction" highlightClick="1">
              <a:snd r:embed="rId10" name="8.3.2.4 Erlkoenig Geraldine sent 25, 26.wav"/>
            </a:hlinkClick>
            <a:extLst>
              <a:ext uri="{FF2B5EF4-FFF2-40B4-BE49-F238E27FC236}">
                <a16:creationId xmlns:a16="http://schemas.microsoft.com/office/drawing/2014/main" id="{DA1565DA-DD2F-4297-AFE3-AEBCAA6E488D}"/>
              </a:ext>
            </a:extLst>
          </p:cNvPr>
          <p:cNvSpPr/>
          <p:nvPr/>
        </p:nvSpPr>
        <p:spPr>
          <a:xfrm>
            <a:off x="467830" y="405053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74" name="Action Button: Custom 16">
            <a:hlinkClick r:id="" action="ppaction://noaction" highlightClick="1">
              <a:snd r:embed="rId11" name="8.3.2.4 Erlkoenig Geraldine sent 27, 28.wav"/>
            </a:hlinkClick>
            <a:extLst>
              <a:ext uri="{FF2B5EF4-FFF2-40B4-BE49-F238E27FC236}">
                <a16:creationId xmlns:a16="http://schemas.microsoft.com/office/drawing/2014/main" id="{C21DDFB6-CC13-4201-B95F-41A3727F2B6F}"/>
              </a:ext>
            </a:extLst>
          </p:cNvPr>
          <p:cNvSpPr/>
          <p:nvPr/>
        </p:nvSpPr>
        <p:spPr>
          <a:xfrm>
            <a:off x="472624" y="450563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75" name="Action Button: Custom 16">
            <a:hlinkClick r:id="" action="ppaction://noaction" highlightClick="1">
              <a:snd r:embed="rId12" name="8.3.2.4 Erlkoenig Geraldine sent 29, 30.wav"/>
            </a:hlinkClick>
            <a:extLst>
              <a:ext uri="{FF2B5EF4-FFF2-40B4-BE49-F238E27FC236}">
                <a16:creationId xmlns:a16="http://schemas.microsoft.com/office/drawing/2014/main" id="{824E4B4F-5E39-4480-AB0A-B6807505FF59}"/>
              </a:ext>
            </a:extLst>
          </p:cNvPr>
          <p:cNvSpPr/>
          <p:nvPr/>
        </p:nvSpPr>
        <p:spPr>
          <a:xfrm>
            <a:off x="478024" y="495035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76" name="Action Button: Custom 16">
            <a:hlinkClick r:id="" action="ppaction://noaction" highlightClick="1">
              <a:snd r:embed="rId13" name="8.3.2.4 Erlkoenig Geraldine sent 31, 32.wav"/>
            </a:hlinkClick>
            <a:extLst>
              <a:ext uri="{FF2B5EF4-FFF2-40B4-BE49-F238E27FC236}">
                <a16:creationId xmlns:a16="http://schemas.microsoft.com/office/drawing/2014/main" id="{A639B99E-8298-427F-90B8-06192ED57E10}"/>
              </a:ext>
            </a:extLst>
          </p:cNvPr>
          <p:cNvSpPr/>
          <p:nvPr/>
        </p:nvSpPr>
        <p:spPr>
          <a:xfrm>
            <a:off x="467830" y="541694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77" name="Speech Bubble: Rectangle with Corners Rounded 17">
            <a:extLst>
              <a:ext uri="{FF2B5EF4-FFF2-40B4-BE49-F238E27FC236}">
                <a16:creationId xmlns:a16="http://schemas.microsoft.com/office/drawing/2014/main" id="{2F1B6658-2F01-4405-8F75-8879400C48AD}"/>
              </a:ext>
            </a:extLst>
          </p:cNvPr>
          <p:cNvSpPr/>
          <p:nvPr/>
        </p:nvSpPr>
        <p:spPr>
          <a:xfrm>
            <a:off x="8122024" y="72798"/>
            <a:ext cx="2424149" cy="770349"/>
          </a:xfrm>
          <a:prstGeom prst="wedgeRoundRectCallout">
            <a:avLst>
              <a:gd name="adj1" fmla="val 23824"/>
              <a:gd name="adj2" fmla="val 47550"/>
              <a:gd name="adj3" fmla="val 16667"/>
            </a:avLst>
          </a:prstGeom>
          <a:solidFill>
            <a:schemeClr val="accent1">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de-DE" sz="2000" dirty="0">
                <a:solidFill>
                  <a:prstClr val="white"/>
                </a:solidFill>
                <a:latin typeface="Century Gothic" panose="020F0302020204030204"/>
              </a:rPr>
              <a:t>Paarreime – </a:t>
            </a:r>
            <a:br>
              <a:rPr lang="de-DE" sz="2000" dirty="0">
                <a:solidFill>
                  <a:prstClr val="white"/>
                </a:solidFill>
                <a:latin typeface="Century Gothic" panose="020F0302020204030204"/>
              </a:rPr>
            </a:br>
            <a:r>
              <a:rPr lang="de-DE" sz="2000" dirty="0">
                <a:solidFill>
                  <a:prstClr val="white"/>
                </a:solidFill>
                <a:latin typeface="Century Gothic" panose="020F0302020204030204"/>
              </a:rPr>
              <a:t>rhyming couplets</a:t>
            </a:r>
            <a:endParaRPr lang="de-DE" sz="2000" b="1" dirty="0">
              <a:solidFill>
                <a:prstClr val="white"/>
              </a:solidFill>
              <a:latin typeface="Century Gothic" panose="020F0302020204030204"/>
            </a:endParaRPr>
          </a:p>
        </p:txBody>
      </p:sp>
    </p:spTree>
    <p:extLst>
      <p:ext uri="{BB962C8B-B14F-4D97-AF65-F5344CB8AC3E}">
        <p14:creationId xmlns:p14="http://schemas.microsoft.com/office/powerpoint/2010/main" val="239526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2" grpId="0" animBg="1"/>
      <p:bldP spid="63" grpId="0" animBg="1"/>
      <p:bldP spid="64" grpId="0" animBg="1"/>
      <p:bldP spid="65" grpId="0" animBg="1"/>
      <p:bldP spid="66" grpId="0" animBg="1"/>
      <p:bldP spid="67" grpId="0" animBg="1"/>
      <p:bldP spid="6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1438382" cy="869950"/>
          </a:xfrm>
          <a:prstGeom prst="rect">
            <a:avLst/>
          </a:prstGeom>
        </p:spPr>
      </p:pic>
      <p:sp>
        <p:nvSpPr>
          <p:cNvPr id="4" name="Title 3"/>
          <p:cNvSpPr>
            <a:spLocks noGrp="1"/>
          </p:cNvSpPr>
          <p:nvPr>
            <p:ph type="title"/>
          </p:nvPr>
        </p:nvSpPr>
        <p:spPr>
          <a:xfrm>
            <a:off x="0" y="294041"/>
            <a:ext cx="4242816" cy="707849"/>
          </a:xfrm>
        </p:spPr>
        <p:txBody>
          <a:bodyPr>
            <a:normAutofit/>
          </a:bodyPr>
          <a:lstStyle/>
          <a:p>
            <a:r>
              <a:rPr lang="en-GB" sz="3600" b="1" dirty="0" err="1">
                <a:solidFill>
                  <a:schemeClr val="bg1"/>
                </a:solidFill>
              </a:rPr>
              <a:t>Lyrik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39258" y="93581"/>
            <a:ext cx="143838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pic>
        <p:nvPicPr>
          <p:cNvPr id="50" name="Picture 49" descr="A picture containing text&#10;&#10;Description automatically generated">
            <a:extLst>
              <a:ext uri="{FF2B5EF4-FFF2-40B4-BE49-F238E27FC236}">
                <a16:creationId xmlns:a16="http://schemas.microsoft.com/office/drawing/2014/main" id="{346C0E01-3DEA-490C-B749-EB5AED38DD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4226" y="873996"/>
            <a:ext cx="9443548" cy="5362417"/>
          </a:xfrm>
          <a:prstGeom prst="rect">
            <a:avLst/>
          </a:prstGeom>
        </p:spPr>
      </p:pic>
      <p:sp>
        <p:nvSpPr>
          <p:cNvPr id="2" name="Rectangle 1">
            <a:hlinkClick r:id="" action="ppaction://noaction">
              <a:snd r:embed="rId5" name="8.3.2.4 Erlkoenig Geraldine sent 9, 10.wav"/>
            </a:hlinkClick>
            <a:extLst>
              <a:ext uri="{FF2B5EF4-FFF2-40B4-BE49-F238E27FC236}">
                <a16:creationId xmlns:a16="http://schemas.microsoft.com/office/drawing/2014/main" id="{82420079-008D-4C20-B9C4-38F17D561044}"/>
              </a:ext>
            </a:extLst>
          </p:cNvPr>
          <p:cNvSpPr/>
          <p:nvPr/>
        </p:nvSpPr>
        <p:spPr>
          <a:xfrm>
            <a:off x="1719209" y="367525"/>
            <a:ext cx="4678166" cy="707886"/>
          </a:xfrm>
          <a:prstGeom prst="rect">
            <a:avLst/>
          </a:prstGeom>
          <a:solidFill>
            <a:srgbClr val="FFF5E8"/>
          </a:solidFill>
          <a:effectLst>
            <a:outerShdw blurRad="50800" dist="38100" dir="5400000" algn="t" rotWithShape="0">
              <a:prstClr val="black">
                <a:alpha val="40000"/>
              </a:prstClr>
            </a:outerShdw>
          </a:effectLst>
        </p:spPr>
        <p:txBody>
          <a:bodyPr wrap="square">
            <a:spAutoFit/>
          </a:bodyPr>
          <a:lstStyle/>
          <a:p>
            <a:r>
              <a:rPr lang="en-GB" dirty="0">
                <a:solidFill>
                  <a:schemeClr val="accent5">
                    <a:lumMod val="50000"/>
                  </a:schemeClr>
                </a:solidFill>
              </a:rPr>
              <a:t>„</a:t>
            </a:r>
            <a:r>
              <a:rPr lang="de-DE" sz="2000" dirty="0">
                <a:solidFill>
                  <a:schemeClr val="accent5">
                    <a:lumMod val="50000"/>
                  </a:schemeClr>
                </a:solidFill>
              </a:rPr>
              <a:t>Du liebes Kind, komm, geh mit mir!</a:t>
            </a:r>
          </a:p>
          <a:p>
            <a:r>
              <a:rPr lang="de-DE" sz="2000" dirty="0">
                <a:solidFill>
                  <a:schemeClr val="accent5">
                    <a:lumMod val="50000"/>
                  </a:schemeClr>
                </a:solidFill>
              </a:rPr>
              <a:t>Gar schöne Spiele spiel ich mit dir;</a:t>
            </a:r>
          </a:p>
        </p:txBody>
      </p:sp>
      <p:sp>
        <p:nvSpPr>
          <p:cNvPr id="6" name="Rectangle 5">
            <a:hlinkClick r:id="" action="ppaction://noaction">
              <a:snd r:embed="rId6" name="8.3.2.4 Erlkoenig Geraldine sent 11, 12.wav"/>
            </a:hlinkClick>
            <a:extLst>
              <a:ext uri="{FF2B5EF4-FFF2-40B4-BE49-F238E27FC236}">
                <a16:creationId xmlns:a16="http://schemas.microsoft.com/office/drawing/2014/main" id="{02C42BD1-79F1-4E8B-A27E-A2EA804A24F9}"/>
              </a:ext>
            </a:extLst>
          </p:cNvPr>
          <p:cNvSpPr/>
          <p:nvPr/>
        </p:nvSpPr>
        <p:spPr>
          <a:xfrm>
            <a:off x="6481649" y="1081900"/>
            <a:ext cx="5695308" cy="707886"/>
          </a:xfrm>
          <a:prstGeom prst="rect">
            <a:avLst/>
          </a:prstGeom>
          <a:solidFill>
            <a:srgbClr val="FFF5E8"/>
          </a:solidFill>
          <a:effectLst>
            <a:outerShdw blurRad="50800" dist="38100" dir="5400000" algn="t" rotWithShape="0">
              <a:prstClr val="black">
                <a:alpha val="40000"/>
              </a:prstClr>
            </a:outerShdw>
          </a:effectLst>
        </p:spPr>
        <p:txBody>
          <a:bodyPr wrap="square">
            <a:spAutoFit/>
          </a:bodyPr>
          <a:lstStyle/>
          <a:p>
            <a:r>
              <a:rPr lang="de-DE" sz="2000" dirty="0">
                <a:solidFill>
                  <a:schemeClr val="accent5">
                    <a:lumMod val="50000"/>
                  </a:schemeClr>
                </a:solidFill>
              </a:rPr>
              <a:t>Manch bunte Blumen sind an dem Strand,</a:t>
            </a:r>
          </a:p>
          <a:p>
            <a:r>
              <a:rPr lang="de-DE" sz="2000" dirty="0">
                <a:solidFill>
                  <a:schemeClr val="accent5">
                    <a:lumMod val="50000"/>
                  </a:schemeClr>
                </a:solidFill>
              </a:rPr>
              <a:t>Meine Mutter hat manch gülden Gewand.</a:t>
            </a:r>
            <a:r>
              <a:rPr lang="en-GB" dirty="0">
                <a:solidFill>
                  <a:schemeClr val="accent5">
                    <a:lumMod val="50000"/>
                  </a:schemeClr>
                </a:solidFill>
              </a:rPr>
              <a:t>“</a:t>
            </a:r>
            <a:endParaRPr lang="de-DE" sz="2000" dirty="0">
              <a:solidFill>
                <a:schemeClr val="accent5">
                  <a:lumMod val="50000"/>
                </a:schemeClr>
              </a:solidFill>
            </a:endParaRPr>
          </a:p>
        </p:txBody>
      </p:sp>
      <p:sp>
        <p:nvSpPr>
          <p:cNvPr id="10" name="Rectangle 9">
            <a:hlinkClick r:id="" action="ppaction://noaction">
              <a:snd r:embed="rId7" name="8.3.2.4 Erlkoenig Geraldine sent 19, 20.wav"/>
            </a:hlinkClick>
            <a:extLst>
              <a:ext uri="{FF2B5EF4-FFF2-40B4-BE49-F238E27FC236}">
                <a16:creationId xmlns:a16="http://schemas.microsoft.com/office/drawing/2014/main" id="{E0B5D892-68CE-4393-9559-F897A5B3C83A}"/>
              </a:ext>
            </a:extLst>
          </p:cNvPr>
          <p:cNvSpPr/>
          <p:nvPr/>
        </p:nvSpPr>
        <p:spPr>
          <a:xfrm>
            <a:off x="267711" y="4315823"/>
            <a:ext cx="5978977" cy="707886"/>
          </a:xfrm>
          <a:prstGeom prst="rect">
            <a:avLst/>
          </a:prstGeom>
          <a:solidFill>
            <a:srgbClr val="FFF5E8"/>
          </a:solidFill>
          <a:effectLst>
            <a:outerShdw blurRad="50800" dist="38100" dir="5400000" algn="t" rotWithShape="0">
              <a:prstClr val="black">
                <a:alpha val="40000"/>
              </a:prstClr>
            </a:outerShdw>
          </a:effectLst>
        </p:spPr>
        <p:txBody>
          <a:bodyPr wrap="square">
            <a:spAutoFit/>
          </a:bodyPr>
          <a:lstStyle/>
          <a:p>
            <a:r>
              <a:rPr lang="en-GB" dirty="0">
                <a:solidFill>
                  <a:schemeClr val="accent5">
                    <a:lumMod val="50000"/>
                  </a:schemeClr>
                </a:solidFill>
              </a:rPr>
              <a:t>„</a:t>
            </a:r>
            <a:r>
              <a:rPr lang="de-DE" sz="2000" dirty="0">
                <a:solidFill>
                  <a:schemeClr val="accent5">
                    <a:lumMod val="50000"/>
                  </a:schemeClr>
                </a:solidFill>
              </a:rPr>
              <a:t>Meine Töchter führen den nächtlichen Reihn</a:t>
            </a:r>
          </a:p>
          <a:p>
            <a:r>
              <a:rPr lang="de-DE" sz="2000" dirty="0">
                <a:solidFill>
                  <a:schemeClr val="accent5">
                    <a:lumMod val="50000"/>
                  </a:schemeClr>
                </a:solidFill>
              </a:rPr>
              <a:t>Und wiegen und tanzen und singen dich ein.</a:t>
            </a:r>
            <a:r>
              <a:rPr lang="en-GB" sz="2000" dirty="0">
                <a:solidFill>
                  <a:schemeClr val="accent5">
                    <a:lumMod val="50000"/>
                  </a:schemeClr>
                </a:solidFill>
              </a:rPr>
              <a:t>“</a:t>
            </a:r>
            <a:endParaRPr lang="de-DE" sz="2000" dirty="0">
              <a:solidFill>
                <a:schemeClr val="accent5">
                  <a:lumMod val="50000"/>
                </a:schemeClr>
              </a:solidFill>
            </a:endParaRPr>
          </a:p>
        </p:txBody>
      </p:sp>
      <p:sp>
        <p:nvSpPr>
          <p:cNvPr id="13" name="Rectangle 12">
            <a:hlinkClick r:id="" action="ppaction://noaction">
              <a:snd r:embed="rId8" name="8.3.2.4 Erlkoenig Geraldine sent 25, 26.wav"/>
            </a:hlinkClick>
            <a:extLst>
              <a:ext uri="{FF2B5EF4-FFF2-40B4-BE49-F238E27FC236}">
                <a16:creationId xmlns:a16="http://schemas.microsoft.com/office/drawing/2014/main" id="{611F3FBA-AEFB-4D68-941A-DE2D08B8C8EB}"/>
              </a:ext>
            </a:extLst>
          </p:cNvPr>
          <p:cNvSpPr/>
          <p:nvPr/>
        </p:nvSpPr>
        <p:spPr>
          <a:xfrm>
            <a:off x="1261032" y="5315830"/>
            <a:ext cx="6220635" cy="707886"/>
          </a:xfrm>
          <a:prstGeom prst="rect">
            <a:avLst/>
          </a:prstGeom>
          <a:solidFill>
            <a:srgbClr val="FFF5E8"/>
          </a:solidFill>
          <a:effectLst>
            <a:outerShdw blurRad="50800" dist="38100" dir="5400000" algn="t" rotWithShape="0">
              <a:prstClr val="black">
                <a:alpha val="40000"/>
              </a:prstClr>
            </a:outerShdw>
          </a:effectLst>
        </p:spPr>
        <p:txBody>
          <a:bodyPr wrap="square">
            <a:spAutoFit/>
          </a:bodyPr>
          <a:lstStyle/>
          <a:p>
            <a:r>
              <a:rPr lang="en-GB" dirty="0">
                <a:solidFill>
                  <a:schemeClr val="accent5">
                    <a:lumMod val="50000"/>
                  </a:schemeClr>
                </a:solidFill>
              </a:rPr>
              <a:t>„</a:t>
            </a:r>
            <a:r>
              <a:rPr lang="de-DE" sz="2000" dirty="0">
                <a:solidFill>
                  <a:schemeClr val="accent5">
                    <a:lumMod val="50000"/>
                  </a:schemeClr>
                </a:solidFill>
              </a:rPr>
              <a:t>Ich liebe dich, mich reizt deine schöne Gestalt;</a:t>
            </a:r>
          </a:p>
          <a:p>
            <a:r>
              <a:rPr lang="de-DE" sz="2000" dirty="0">
                <a:solidFill>
                  <a:schemeClr val="accent5">
                    <a:lumMod val="50000"/>
                  </a:schemeClr>
                </a:solidFill>
              </a:rPr>
              <a:t>Und bist du nicht willig, so brauch ich Gewalt.</a:t>
            </a:r>
            <a:r>
              <a:rPr lang="en-GB" sz="2000" dirty="0">
                <a:solidFill>
                  <a:schemeClr val="accent5">
                    <a:lumMod val="50000"/>
                  </a:schemeClr>
                </a:solidFill>
              </a:rPr>
              <a:t>“</a:t>
            </a:r>
            <a:endParaRPr lang="de-DE" sz="2000" dirty="0">
              <a:solidFill>
                <a:schemeClr val="accent5">
                  <a:lumMod val="50000"/>
                </a:schemeClr>
              </a:solidFill>
            </a:endParaRPr>
          </a:p>
        </p:txBody>
      </p:sp>
      <p:sp>
        <p:nvSpPr>
          <p:cNvPr id="14" name="Rectangle 13">
            <a:hlinkClick r:id="" action="ppaction://noaction">
              <a:snd r:embed="rId9" name="8.3.2.4 Erlkoenig Geraldine sent 17, 18.wav"/>
            </a:hlinkClick>
            <a:extLst>
              <a:ext uri="{FF2B5EF4-FFF2-40B4-BE49-F238E27FC236}">
                <a16:creationId xmlns:a16="http://schemas.microsoft.com/office/drawing/2014/main" id="{373B24C8-6747-476B-81BD-B5CC8D1FB2FD}"/>
              </a:ext>
            </a:extLst>
          </p:cNvPr>
          <p:cNvSpPr/>
          <p:nvPr/>
        </p:nvSpPr>
        <p:spPr>
          <a:xfrm>
            <a:off x="2378099" y="3418189"/>
            <a:ext cx="5409712" cy="707886"/>
          </a:xfrm>
          <a:prstGeom prst="rect">
            <a:avLst/>
          </a:prstGeom>
          <a:solidFill>
            <a:srgbClr val="FFF5E8"/>
          </a:solidFill>
          <a:effectLst>
            <a:outerShdw blurRad="50800" dist="38100" dir="5400000" algn="t" rotWithShape="0">
              <a:prstClr val="black">
                <a:alpha val="40000"/>
              </a:prstClr>
            </a:outerShdw>
          </a:effectLst>
        </p:spPr>
        <p:txBody>
          <a:bodyPr wrap="square">
            <a:spAutoFit/>
          </a:bodyPr>
          <a:lstStyle/>
          <a:p>
            <a:r>
              <a:rPr lang="en-GB" dirty="0">
                <a:solidFill>
                  <a:schemeClr val="accent5">
                    <a:lumMod val="50000"/>
                  </a:schemeClr>
                </a:solidFill>
              </a:rPr>
              <a:t>„</a:t>
            </a:r>
            <a:r>
              <a:rPr lang="de-DE" sz="2000" dirty="0">
                <a:solidFill>
                  <a:schemeClr val="accent5">
                    <a:lumMod val="50000"/>
                  </a:schemeClr>
                </a:solidFill>
              </a:rPr>
              <a:t>Willst, feiner Knabe, du mit mir gehn?</a:t>
            </a:r>
          </a:p>
          <a:p>
            <a:r>
              <a:rPr lang="de-DE" sz="2000" dirty="0">
                <a:solidFill>
                  <a:schemeClr val="accent5">
                    <a:lumMod val="50000"/>
                  </a:schemeClr>
                </a:solidFill>
              </a:rPr>
              <a:t>Meine Töchter sollen dich warten schön.</a:t>
            </a:r>
            <a:r>
              <a:rPr lang="en-GB" sz="2000" dirty="0">
                <a:solidFill>
                  <a:schemeClr val="accent5">
                    <a:lumMod val="50000"/>
                  </a:schemeClr>
                </a:solidFill>
              </a:rPr>
              <a:t>“</a:t>
            </a:r>
            <a:endParaRPr lang="de-DE" sz="2000" dirty="0">
              <a:solidFill>
                <a:schemeClr val="accent5">
                  <a:lumMod val="50000"/>
                </a:schemeClr>
              </a:solidFill>
            </a:endParaRPr>
          </a:p>
        </p:txBody>
      </p:sp>
    </p:spTree>
    <p:extLst>
      <p:ext uri="{BB962C8B-B14F-4D97-AF65-F5344CB8AC3E}">
        <p14:creationId xmlns:p14="http://schemas.microsoft.com/office/powerpoint/2010/main" val="39307791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9718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BB0F52E7-D446-6543-B0C7-BBD7B89E017B}"/>
              </a:ext>
            </a:extLst>
          </p:cNvPr>
          <p:cNvSpPr txBox="1"/>
          <p:nvPr/>
        </p:nvSpPr>
        <p:spPr>
          <a:xfrm>
            <a:off x="503716" y="1349604"/>
            <a:ext cx="7902379" cy="461665"/>
          </a:xfrm>
          <a:prstGeom prst="rect">
            <a:avLst/>
          </a:prstGeom>
          <a:noFill/>
        </p:spPr>
        <p:txBody>
          <a:bodyPr wrap="square" rtlCol="0">
            <a:spAutoFit/>
          </a:bodyPr>
          <a:lstStyle/>
          <a:p>
            <a:r>
              <a:rPr lang="en-US" sz="2400" dirty="0">
                <a:solidFill>
                  <a:schemeClr val="accent5">
                    <a:lumMod val="50000"/>
                  </a:schemeClr>
                </a:solidFill>
              </a:rPr>
              <a:t>R1 </a:t>
            </a:r>
            <a:r>
              <a:rPr lang="en-US" sz="2400" dirty="0" err="1">
                <a:solidFill>
                  <a:schemeClr val="accent5">
                    <a:lumMod val="50000"/>
                  </a:schemeClr>
                </a:solidFill>
              </a:rPr>
              <a:t>oder</a:t>
            </a:r>
            <a:r>
              <a:rPr lang="en-US" sz="2400" dirty="0">
                <a:solidFill>
                  <a:schemeClr val="accent5">
                    <a:lumMod val="50000"/>
                  </a:schemeClr>
                </a:solidFill>
              </a:rPr>
              <a:t> R2?  </a:t>
            </a:r>
            <a:r>
              <a:rPr lang="en-US" sz="2400" dirty="0" err="1">
                <a:solidFill>
                  <a:schemeClr val="accent5">
                    <a:lumMod val="50000"/>
                  </a:schemeClr>
                </a:solidFill>
              </a:rPr>
              <a:t>Schreib</a:t>
            </a:r>
            <a:r>
              <a:rPr lang="en-US" sz="2400" dirty="0">
                <a:solidFill>
                  <a:schemeClr val="accent5">
                    <a:lumMod val="50000"/>
                  </a:schemeClr>
                </a:solidFill>
              </a:rPr>
              <a:t> 1- 8 und den </a:t>
            </a:r>
            <a:r>
              <a:rPr lang="en-US" sz="2400" dirty="0" err="1">
                <a:solidFill>
                  <a:schemeClr val="accent5">
                    <a:lumMod val="50000"/>
                  </a:schemeClr>
                </a:solidFill>
              </a:rPr>
              <a:t>richtigen</a:t>
            </a:r>
            <a:r>
              <a:rPr lang="en-US" sz="2400" dirty="0">
                <a:solidFill>
                  <a:schemeClr val="accent5">
                    <a:lumMod val="50000"/>
                  </a:schemeClr>
                </a:solidFill>
              </a:rPr>
              <a:t> </a:t>
            </a:r>
            <a:r>
              <a:rPr lang="en-US" sz="2400" dirty="0" err="1">
                <a:solidFill>
                  <a:schemeClr val="accent5">
                    <a:lumMod val="50000"/>
                  </a:schemeClr>
                </a:solidFill>
              </a:rPr>
              <a:t>Artikel</a:t>
            </a:r>
            <a:r>
              <a:rPr lang="en-US" sz="2400" dirty="0">
                <a:solidFill>
                  <a:schemeClr val="accent5">
                    <a:lumMod val="50000"/>
                  </a:schemeClr>
                </a:solidFill>
              </a:rPr>
              <a:t>.</a:t>
            </a:r>
          </a:p>
        </p:txBody>
      </p:sp>
      <p:graphicFrame>
        <p:nvGraphicFramePr>
          <p:cNvPr id="6" name="Table 6">
            <a:extLst>
              <a:ext uri="{FF2B5EF4-FFF2-40B4-BE49-F238E27FC236}">
                <a16:creationId xmlns:a16="http://schemas.microsoft.com/office/drawing/2014/main" id="{299B067E-B114-3441-939F-C8AEA9924C9B}"/>
              </a:ext>
            </a:extLst>
          </p:cNvPr>
          <p:cNvGraphicFramePr>
            <a:graphicFrameLocks noGrp="1"/>
          </p:cNvGraphicFramePr>
          <p:nvPr>
            <p:extLst>
              <p:ext uri="{D42A27DB-BD31-4B8C-83A1-F6EECF244321}">
                <p14:modId xmlns:p14="http://schemas.microsoft.com/office/powerpoint/2010/main" val="3092016353"/>
              </p:ext>
            </p:extLst>
          </p:nvPr>
        </p:nvGraphicFramePr>
        <p:xfrm>
          <a:off x="503716" y="2159247"/>
          <a:ext cx="10164284" cy="3566160"/>
        </p:xfrm>
        <a:graphic>
          <a:graphicData uri="http://schemas.openxmlformats.org/drawingml/2006/table">
            <a:tbl>
              <a:tblPr firstRow="1" bandRow="1">
                <a:tableStyleId>{00A15C55-8517-42AA-B614-E9B94910E393}</a:tableStyleId>
              </a:tblPr>
              <a:tblGrid>
                <a:gridCol w="589369">
                  <a:extLst>
                    <a:ext uri="{9D8B030D-6E8A-4147-A177-3AD203B41FA5}">
                      <a16:colId xmlns:a16="http://schemas.microsoft.com/office/drawing/2014/main" val="2607353726"/>
                    </a:ext>
                  </a:extLst>
                </a:gridCol>
                <a:gridCol w="5783203">
                  <a:extLst>
                    <a:ext uri="{9D8B030D-6E8A-4147-A177-3AD203B41FA5}">
                      <a16:colId xmlns:a16="http://schemas.microsoft.com/office/drawing/2014/main" val="1600817978"/>
                    </a:ext>
                  </a:extLst>
                </a:gridCol>
                <a:gridCol w="1914144">
                  <a:extLst>
                    <a:ext uri="{9D8B030D-6E8A-4147-A177-3AD203B41FA5}">
                      <a16:colId xmlns:a16="http://schemas.microsoft.com/office/drawing/2014/main" val="4128092149"/>
                    </a:ext>
                  </a:extLst>
                </a:gridCol>
                <a:gridCol w="1877568">
                  <a:extLst>
                    <a:ext uri="{9D8B030D-6E8A-4147-A177-3AD203B41FA5}">
                      <a16:colId xmlns:a16="http://schemas.microsoft.com/office/drawing/2014/main" val="2609792770"/>
                    </a:ext>
                  </a:extLst>
                </a:gridCol>
              </a:tblGrid>
              <a:tr h="370840">
                <a:tc>
                  <a:txBody>
                    <a:bodyPr/>
                    <a:lstStyle/>
                    <a:p>
                      <a:endParaRPr lang="en-GB" dirty="0">
                        <a:solidFill>
                          <a:srgbClr val="376072"/>
                        </a:solidFill>
                      </a:endParaRPr>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effectLst/>
                          <a:uLnTx/>
                          <a:uFillTx/>
                        </a:rPr>
                        <a:t>R1 (nom.)</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R2 (acc.)</a:t>
                      </a:r>
                      <a:endParaRPr lang="en-GB" sz="2000" b="0" dirty="0"/>
                    </a:p>
                  </a:txBody>
                  <a:tcPr/>
                </a:tc>
                <a:extLst>
                  <a:ext uri="{0D108BD9-81ED-4DB2-BD59-A6C34878D82A}">
                    <a16:rowId xmlns:a16="http://schemas.microsoft.com/office/drawing/2014/main" val="1153431983"/>
                  </a:ext>
                </a:extLst>
              </a:tr>
              <a:tr h="370840">
                <a:tc>
                  <a:txBody>
                    <a:bodyPr/>
                    <a:lstStyle/>
                    <a:p>
                      <a:pPr algn="ctr"/>
                      <a:r>
                        <a:rPr lang="en-GB" sz="2000" b="1" dirty="0">
                          <a:solidFill>
                            <a:schemeClr val="accent5">
                              <a:lumMod val="50000"/>
                            </a:schemeClr>
                          </a:solidFill>
                        </a:rPr>
                        <a:t>1</a:t>
                      </a:r>
                    </a:p>
                  </a:txBody>
                  <a:tcPr/>
                </a:tc>
                <a:tc>
                  <a:txBody>
                    <a:bodyPr/>
                    <a:lstStyle/>
                    <a:p>
                      <a:r>
                        <a:rPr lang="en-US" sz="2000" dirty="0">
                          <a:solidFill>
                            <a:schemeClr val="accent5">
                              <a:lumMod val="50000"/>
                            </a:schemeClr>
                          </a:solidFill>
                        </a:rPr>
                        <a:t>Es </a:t>
                      </a:r>
                      <a:r>
                        <a:rPr lang="en-US" sz="2000" dirty="0" err="1">
                          <a:solidFill>
                            <a:schemeClr val="accent5">
                              <a:lumMod val="50000"/>
                            </a:schemeClr>
                          </a:solidFill>
                        </a:rPr>
                        <a:t>ist</a:t>
                      </a:r>
                      <a:r>
                        <a:rPr lang="en-US" sz="2000" dirty="0">
                          <a:solidFill>
                            <a:schemeClr val="accent5">
                              <a:lumMod val="50000"/>
                            </a:schemeClr>
                          </a:solidFill>
                        </a:rPr>
                        <a:t> der </a:t>
                      </a:r>
                      <a:r>
                        <a:rPr lang="en-US" sz="2000" dirty="0" err="1">
                          <a:solidFill>
                            <a:schemeClr val="accent5">
                              <a:lumMod val="50000"/>
                            </a:schemeClr>
                          </a:solidFill>
                        </a:rPr>
                        <a:t>Vater</a:t>
                      </a:r>
                      <a:r>
                        <a:rPr lang="en-US" sz="2000" dirty="0">
                          <a:solidFill>
                            <a:schemeClr val="accent5">
                              <a:lumMod val="50000"/>
                            </a:schemeClr>
                          </a:solidFill>
                        </a:rPr>
                        <a:t> </a:t>
                      </a:r>
                      <a:r>
                        <a:rPr lang="en-US" sz="2000" dirty="0" err="1">
                          <a:solidFill>
                            <a:schemeClr val="accent5">
                              <a:lumMod val="50000"/>
                            </a:schemeClr>
                          </a:solidFill>
                        </a:rPr>
                        <a:t>mit</a:t>
                      </a:r>
                      <a:r>
                        <a:rPr lang="en-US" sz="2000" dirty="0">
                          <a:solidFill>
                            <a:schemeClr val="accent5">
                              <a:lumMod val="50000"/>
                            </a:schemeClr>
                          </a:solidFill>
                        </a:rPr>
                        <a:t> </a:t>
                      </a:r>
                      <a:r>
                        <a:rPr lang="en-US" sz="2000" dirty="0" err="1">
                          <a:solidFill>
                            <a:schemeClr val="accent5">
                              <a:lumMod val="50000"/>
                            </a:schemeClr>
                          </a:solidFill>
                        </a:rPr>
                        <a:t>seinem</a:t>
                      </a:r>
                      <a:r>
                        <a:rPr lang="en-US" sz="2000" dirty="0">
                          <a:solidFill>
                            <a:schemeClr val="accent5">
                              <a:lumMod val="50000"/>
                            </a:schemeClr>
                          </a:solidFill>
                        </a:rPr>
                        <a:t> Kind.</a:t>
                      </a: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der</a:t>
                      </a:r>
                    </a:p>
                  </a:txBody>
                  <a:tcPr/>
                </a:tc>
                <a:tc>
                  <a:txBody>
                    <a:bodyPr/>
                    <a:lstStyle/>
                    <a:p>
                      <a:pPr algn="ctr"/>
                      <a:r>
                        <a:rPr lang="en-GB" sz="2000" dirty="0">
                          <a:solidFill>
                            <a:schemeClr val="accent1">
                              <a:lumMod val="50000"/>
                            </a:schemeClr>
                          </a:solidFill>
                        </a:rPr>
                        <a:t>den</a:t>
                      </a:r>
                    </a:p>
                  </a:txBody>
                  <a:tcPr/>
                </a:tc>
                <a:extLst>
                  <a:ext uri="{0D108BD9-81ED-4DB2-BD59-A6C34878D82A}">
                    <a16:rowId xmlns:a16="http://schemas.microsoft.com/office/drawing/2014/main" val="1171492714"/>
                  </a:ext>
                </a:extLst>
              </a:tr>
              <a:tr h="370840">
                <a:tc>
                  <a:txBody>
                    <a:bodyPr/>
                    <a:lstStyle/>
                    <a:p>
                      <a:pPr algn="ctr"/>
                      <a:r>
                        <a:rPr lang="en-GB" sz="2000" b="1" dirty="0">
                          <a:solidFill>
                            <a:schemeClr val="accent5">
                              <a:lumMod val="50000"/>
                            </a:schemeClr>
                          </a:solidFill>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5">
                              <a:lumMod val="50000"/>
                            </a:schemeClr>
                          </a:solidFill>
                        </a:rPr>
                        <a:t>Er hat den </a:t>
                      </a:r>
                      <a:r>
                        <a:rPr lang="en-US" sz="2000" dirty="0" err="1">
                          <a:solidFill>
                            <a:schemeClr val="accent5">
                              <a:lumMod val="50000"/>
                            </a:schemeClr>
                          </a:solidFill>
                        </a:rPr>
                        <a:t>Knaben</a:t>
                      </a:r>
                      <a:r>
                        <a:rPr lang="en-US" sz="2000" dirty="0">
                          <a:solidFill>
                            <a:schemeClr val="accent5">
                              <a:lumMod val="50000"/>
                            </a:schemeClr>
                          </a:solidFill>
                        </a:rPr>
                        <a:t> (m) </a:t>
                      </a:r>
                      <a:r>
                        <a:rPr lang="en-US" sz="2000" dirty="0" err="1">
                          <a:solidFill>
                            <a:schemeClr val="accent5">
                              <a:lumMod val="50000"/>
                            </a:schemeClr>
                          </a:solidFill>
                        </a:rPr>
                        <a:t>wohl</a:t>
                      </a:r>
                      <a:r>
                        <a:rPr lang="en-US" sz="2000" dirty="0">
                          <a:solidFill>
                            <a:schemeClr val="accent5">
                              <a:lumMod val="50000"/>
                            </a:schemeClr>
                          </a:solidFill>
                        </a:rPr>
                        <a:t> in dem Arm.</a:t>
                      </a: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der</a:t>
                      </a:r>
                    </a:p>
                  </a:txBody>
                  <a:tcPr/>
                </a:tc>
                <a:tc>
                  <a:txBody>
                    <a:bodyPr/>
                    <a:lstStyle/>
                    <a:p>
                      <a:pPr algn="ctr"/>
                      <a:r>
                        <a:rPr lang="en-GB" sz="2000" dirty="0">
                          <a:solidFill>
                            <a:schemeClr val="accent1">
                              <a:lumMod val="50000"/>
                            </a:schemeClr>
                          </a:solidFill>
                        </a:rPr>
                        <a:t>den</a:t>
                      </a:r>
                    </a:p>
                  </a:txBody>
                  <a:tcPr/>
                </a:tc>
                <a:extLst>
                  <a:ext uri="{0D108BD9-81ED-4DB2-BD59-A6C34878D82A}">
                    <a16:rowId xmlns:a16="http://schemas.microsoft.com/office/drawing/2014/main" val="1961458278"/>
                  </a:ext>
                </a:extLst>
              </a:tr>
              <a:tr h="370840">
                <a:tc>
                  <a:txBody>
                    <a:bodyPr/>
                    <a:lstStyle/>
                    <a:p>
                      <a:pPr algn="ctr"/>
                      <a:r>
                        <a:rPr lang="en-GB" sz="2000" b="1" dirty="0">
                          <a:solidFill>
                            <a:schemeClr val="accent5">
                              <a:lumMod val="50000"/>
                            </a:schemeClr>
                          </a:solidFill>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5">
                              <a:lumMod val="50000"/>
                            </a:schemeClr>
                          </a:solidFill>
                        </a:rPr>
                        <a:t>Er </a:t>
                      </a:r>
                      <a:r>
                        <a:rPr lang="en-US" sz="2000" dirty="0" err="1">
                          <a:solidFill>
                            <a:schemeClr val="accent5">
                              <a:lumMod val="50000"/>
                            </a:schemeClr>
                          </a:solidFill>
                        </a:rPr>
                        <a:t>faßt</a:t>
                      </a:r>
                      <a:r>
                        <a:rPr lang="en-US" sz="2000" dirty="0">
                          <a:solidFill>
                            <a:schemeClr val="accent5">
                              <a:lumMod val="50000"/>
                            </a:schemeClr>
                          </a:solidFill>
                        </a:rPr>
                        <a:t> </a:t>
                      </a:r>
                      <a:r>
                        <a:rPr lang="en-US" sz="2000" dirty="0" err="1">
                          <a:solidFill>
                            <a:schemeClr val="accent5">
                              <a:lumMod val="50000"/>
                            </a:schemeClr>
                          </a:solidFill>
                        </a:rPr>
                        <a:t>ihn</a:t>
                      </a:r>
                      <a:r>
                        <a:rPr lang="en-US" sz="2000" dirty="0">
                          <a:solidFill>
                            <a:schemeClr val="accent5">
                              <a:lumMod val="50000"/>
                            </a:schemeClr>
                          </a:solidFill>
                        </a:rPr>
                        <a:t> </a:t>
                      </a:r>
                      <a:r>
                        <a:rPr lang="en-US" sz="2000" dirty="0" err="1">
                          <a:solidFill>
                            <a:schemeClr val="accent5">
                              <a:lumMod val="50000"/>
                            </a:schemeClr>
                          </a:solidFill>
                        </a:rPr>
                        <a:t>sicher</a:t>
                      </a:r>
                      <a:r>
                        <a:rPr lang="en-US" sz="2000" dirty="0">
                          <a:solidFill>
                            <a:schemeClr val="accent5">
                              <a:lumMod val="50000"/>
                            </a:schemeClr>
                          </a:solidFill>
                        </a:rPr>
                        <a:t>.</a:t>
                      </a: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er</a:t>
                      </a:r>
                    </a:p>
                  </a:txBody>
                  <a:tcPr/>
                </a:tc>
                <a:tc>
                  <a:txBody>
                    <a:bodyPr/>
                    <a:lstStyle/>
                    <a:p>
                      <a:pPr algn="ctr"/>
                      <a:r>
                        <a:rPr lang="en-GB" sz="2000" dirty="0" err="1">
                          <a:solidFill>
                            <a:schemeClr val="accent1">
                              <a:lumMod val="50000"/>
                            </a:schemeClr>
                          </a:solidFill>
                        </a:rPr>
                        <a:t>ihn</a:t>
                      </a:r>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370840">
                <a:tc>
                  <a:txBody>
                    <a:bodyPr/>
                    <a:lstStyle/>
                    <a:p>
                      <a:pPr algn="ctr"/>
                      <a:r>
                        <a:rPr lang="en-GB" sz="2000" b="1" dirty="0">
                          <a:solidFill>
                            <a:schemeClr val="accent5">
                              <a:lumMod val="50000"/>
                            </a:schemeClr>
                          </a:solidFill>
                        </a:rPr>
                        <a:t>4</a:t>
                      </a:r>
                    </a:p>
                  </a:txBody>
                  <a:tcPr/>
                </a:tc>
                <a:tc>
                  <a:txBody>
                    <a:bodyPr/>
                    <a:lstStyle/>
                    <a:p>
                      <a:r>
                        <a:rPr lang="en-US" sz="2000" dirty="0">
                          <a:solidFill>
                            <a:schemeClr val="accent5">
                              <a:lumMod val="50000"/>
                            </a:schemeClr>
                          </a:solidFill>
                        </a:rPr>
                        <a:t>Er </a:t>
                      </a:r>
                      <a:r>
                        <a:rPr lang="en-US" sz="2000" dirty="0" err="1">
                          <a:solidFill>
                            <a:schemeClr val="accent5">
                              <a:lumMod val="50000"/>
                            </a:schemeClr>
                          </a:solidFill>
                        </a:rPr>
                        <a:t>hält</a:t>
                      </a:r>
                      <a:r>
                        <a:rPr lang="en-US" sz="2000" dirty="0">
                          <a:solidFill>
                            <a:schemeClr val="accent5">
                              <a:lumMod val="50000"/>
                            </a:schemeClr>
                          </a:solidFill>
                        </a:rPr>
                        <a:t> </a:t>
                      </a:r>
                      <a:r>
                        <a:rPr lang="en-US" sz="2000" dirty="0" err="1">
                          <a:solidFill>
                            <a:schemeClr val="accent5">
                              <a:lumMod val="50000"/>
                            </a:schemeClr>
                          </a:solidFill>
                        </a:rPr>
                        <a:t>ihn</a:t>
                      </a:r>
                      <a:r>
                        <a:rPr lang="en-US" sz="2000" dirty="0">
                          <a:solidFill>
                            <a:schemeClr val="accent5">
                              <a:lumMod val="50000"/>
                            </a:schemeClr>
                          </a:solidFill>
                        </a:rPr>
                        <a:t> warm.</a:t>
                      </a: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er</a:t>
                      </a:r>
                    </a:p>
                  </a:txBody>
                  <a:tcPr/>
                </a:tc>
                <a:tc>
                  <a:txBody>
                    <a:bodyPr/>
                    <a:lstStyle/>
                    <a:p>
                      <a:pPr algn="ctr"/>
                      <a:r>
                        <a:rPr lang="en-GB" sz="2000" dirty="0" err="1">
                          <a:solidFill>
                            <a:schemeClr val="accent1">
                              <a:lumMod val="50000"/>
                            </a:schemeClr>
                          </a:solidFill>
                        </a:rPr>
                        <a:t>ihn</a:t>
                      </a:r>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370840">
                <a:tc>
                  <a:txBody>
                    <a:bodyPr/>
                    <a:lstStyle/>
                    <a:p>
                      <a:pPr algn="ctr"/>
                      <a:r>
                        <a:rPr lang="en-GB" sz="2000" b="1" dirty="0">
                          <a:solidFill>
                            <a:schemeClr val="accent5">
                              <a:lumMod val="50000"/>
                            </a:schemeClr>
                          </a:solidFill>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solidFill>
                            <a:schemeClr val="accent5">
                              <a:lumMod val="50000"/>
                            </a:schemeClr>
                          </a:solidFill>
                        </a:rPr>
                        <a:t>Siehst</a:t>
                      </a:r>
                      <a:r>
                        <a:rPr lang="en-US" sz="2000" dirty="0">
                          <a:solidFill>
                            <a:schemeClr val="accent5">
                              <a:lumMod val="50000"/>
                            </a:schemeClr>
                          </a:solidFill>
                        </a:rPr>
                        <a:t>, </a:t>
                      </a:r>
                      <a:r>
                        <a:rPr lang="en-US" sz="2000" dirty="0" err="1">
                          <a:solidFill>
                            <a:schemeClr val="accent5">
                              <a:lumMod val="50000"/>
                            </a:schemeClr>
                          </a:solidFill>
                        </a:rPr>
                        <a:t>Vater</a:t>
                      </a:r>
                      <a:r>
                        <a:rPr lang="en-US" sz="2000" dirty="0">
                          <a:solidFill>
                            <a:schemeClr val="accent5">
                              <a:lumMod val="50000"/>
                            </a:schemeClr>
                          </a:solidFill>
                        </a:rPr>
                        <a:t>, du den </a:t>
                      </a:r>
                      <a:r>
                        <a:rPr lang="en-US" sz="2000" dirty="0" err="1">
                          <a:solidFill>
                            <a:schemeClr val="accent5">
                              <a:lumMod val="50000"/>
                            </a:schemeClr>
                          </a:solidFill>
                        </a:rPr>
                        <a:t>Erlkönig</a:t>
                      </a:r>
                      <a:r>
                        <a:rPr lang="en-US" sz="2000" dirty="0">
                          <a:solidFill>
                            <a:schemeClr val="accent5">
                              <a:lumMod val="50000"/>
                            </a:schemeClr>
                          </a:solidFill>
                        </a:rPr>
                        <a:t> </a:t>
                      </a:r>
                      <a:r>
                        <a:rPr lang="en-US" sz="2000" dirty="0" err="1">
                          <a:solidFill>
                            <a:schemeClr val="accent5">
                              <a:lumMod val="50000"/>
                            </a:schemeClr>
                          </a:solidFill>
                        </a:rPr>
                        <a:t>nicht</a:t>
                      </a:r>
                      <a:r>
                        <a:rPr lang="en-US" sz="2000" dirty="0">
                          <a:solidFill>
                            <a:schemeClr val="accent5">
                              <a:lumMod val="50000"/>
                            </a:schemeClr>
                          </a:solidFill>
                        </a:rPr>
                        <a:t>?</a:t>
                      </a: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der</a:t>
                      </a:r>
                    </a:p>
                  </a:txBody>
                  <a:tcPr/>
                </a:tc>
                <a:tc>
                  <a:txBody>
                    <a:bodyPr/>
                    <a:lstStyle/>
                    <a:p>
                      <a:pPr algn="ctr"/>
                      <a:r>
                        <a:rPr lang="en-GB" sz="2000" dirty="0">
                          <a:solidFill>
                            <a:schemeClr val="accent1">
                              <a:lumMod val="50000"/>
                            </a:schemeClr>
                          </a:solidFill>
                        </a:rPr>
                        <a:t>den</a:t>
                      </a:r>
                    </a:p>
                  </a:txBody>
                  <a:tcPr/>
                </a:tc>
                <a:extLst>
                  <a:ext uri="{0D108BD9-81ED-4DB2-BD59-A6C34878D82A}">
                    <a16:rowId xmlns:a16="http://schemas.microsoft.com/office/drawing/2014/main" val="1972389626"/>
                  </a:ext>
                </a:extLst>
              </a:tr>
              <a:tr h="370840">
                <a:tc>
                  <a:txBody>
                    <a:bodyPr/>
                    <a:lstStyle/>
                    <a:p>
                      <a:pPr algn="ctr"/>
                      <a:r>
                        <a:rPr lang="en-GB" sz="2000" b="1" dirty="0">
                          <a:solidFill>
                            <a:schemeClr val="accent5">
                              <a:lumMod val="50000"/>
                            </a:schemeClr>
                          </a:solidFill>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5">
                              <a:lumMod val="50000"/>
                            </a:schemeClr>
                          </a:solidFill>
                        </a:rPr>
                        <a:t>Mein Sohn, es </a:t>
                      </a:r>
                      <a:r>
                        <a:rPr lang="en-US" sz="2000" dirty="0" err="1">
                          <a:solidFill>
                            <a:schemeClr val="accent5">
                              <a:lumMod val="50000"/>
                            </a:schemeClr>
                          </a:solidFill>
                        </a:rPr>
                        <a:t>ist</a:t>
                      </a:r>
                      <a:r>
                        <a:rPr lang="en-US" sz="2000" dirty="0">
                          <a:solidFill>
                            <a:schemeClr val="accent5">
                              <a:lumMod val="50000"/>
                            </a:schemeClr>
                          </a:solidFill>
                        </a:rPr>
                        <a:t> </a:t>
                      </a:r>
                      <a:r>
                        <a:rPr lang="en-US" sz="2000" dirty="0" err="1">
                          <a:solidFill>
                            <a:schemeClr val="accent5">
                              <a:lumMod val="50000"/>
                            </a:schemeClr>
                          </a:solidFill>
                        </a:rPr>
                        <a:t>ein</a:t>
                      </a:r>
                      <a:r>
                        <a:rPr lang="en-US" sz="2000" dirty="0">
                          <a:solidFill>
                            <a:schemeClr val="accent5">
                              <a:lumMod val="50000"/>
                            </a:schemeClr>
                          </a:solidFill>
                        </a:rPr>
                        <a:t> </a:t>
                      </a:r>
                      <a:r>
                        <a:rPr lang="en-US" sz="2000" dirty="0" err="1">
                          <a:solidFill>
                            <a:schemeClr val="accent5">
                              <a:lumMod val="50000"/>
                            </a:schemeClr>
                          </a:solidFill>
                        </a:rPr>
                        <a:t>Nebelstreif</a:t>
                      </a:r>
                      <a:r>
                        <a:rPr lang="en-US" sz="2000" dirty="0">
                          <a:solidFill>
                            <a:schemeClr val="accent5">
                              <a:lumMod val="50000"/>
                            </a:schemeClr>
                          </a:solidFill>
                        </a:rPr>
                        <a:t> (m).</a:t>
                      </a: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ein</a:t>
                      </a: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einen</a:t>
                      </a:r>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370840">
                <a:tc>
                  <a:txBody>
                    <a:bodyPr/>
                    <a:lstStyle/>
                    <a:p>
                      <a:pPr algn="ctr"/>
                      <a:r>
                        <a:rPr lang="en-GB" sz="2000" b="1" dirty="0">
                          <a:solidFill>
                            <a:schemeClr val="accent5">
                              <a:lumMod val="50000"/>
                            </a:schemeClr>
                          </a:solidFill>
                        </a:rPr>
                        <a:t>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5">
                              <a:lumMod val="50000"/>
                            </a:schemeClr>
                          </a:solidFill>
                        </a:rPr>
                        <a:t>In </a:t>
                      </a:r>
                      <a:r>
                        <a:rPr lang="en-US" sz="2000" dirty="0" err="1">
                          <a:solidFill>
                            <a:schemeClr val="accent5">
                              <a:lumMod val="50000"/>
                            </a:schemeClr>
                          </a:solidFill>
                        </a:rPr>
                        <a:t>dürren</a:t>
                      </a:r>
                      <a:r>
                        <a:rPr lang="en-US" sz="2000" dirty="0">
                          <a:solidFill>
                            <a:schemeClr val="accent5">
                              <a:lumMod val="50000"/>
                            </a:schemeClr>
                          </a:solidFill>
                        </a:rPr>
                        <a:t> </a:t>
                      </a:r>
                      <a:r>
                        <a:rPr lang="en-US" sz="2000" dirty="0" err="1">
                          <a:solidFill>
                            <a:schemeClr val="accent5">
                              <a:lumMod val="50000"/>
                            </a:schemeClr>
                          </a:solidFill>
                        </a:rPr>
                        <a:t>Blättern</a:t>
                      </a:r>
                      <a:r>
                        <a:rPr lang="en-US" sz="2000" dirty="0">
                          <a:solidFill>
                            <a:schemeClr val="accent5">
                              <a:lumMod val="50000"/>
                            </a:schemeClr>
                          </a:solidFill>
                        </a:rPr>
                        <a:t> </a:t>
                      </a:r>
                      <a:r>
                        <a:rPr lang="en-US" sz="2000" dirty="0" err="1">
                          <a:solidFill>
                            <a:schemeClr val="accent5">
                              <a:lumMod val="50000"/>
                            </a:schemeClr>
                          </a:solidFill>
                        </a:rPr>
                        <a:t>säuselt</a:t>
                      </a:r>
                      <a:r>
                        <a:rPr lang="en-US" sz="2000" dirty="0">
                          <a:solidFill>
                            <a:schemeClr val="accent5">
                              <a:lumMod val="50000"/>
                            </a:schemeClr>
                          </a:solidFill>
                        </a:rPr>
                        <a:t> der Wind (m).</a:t>
                      </a: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der</a:t>
                      </a:r>
                    </a:p>
                  </a:txBody>
                  <a:tcPr/>
                </a:tc>
                <a:tc>
                  <a:txBody>
                    <a:bodyPr/>
                    <a:lstStyle/>
                    <a:p>
                      <a:pPr algn="ctr"/>
                      <a:r>
                        <a:rPr lang="en-GB" sz="2000" dirty="0">
                          <a:solidFill>
                            <a:schemeClr val="accent1">
                              <a:lumMod val="50000"/>
                            </a:schemeClr>
                          </a:solidFill>
                        </a:rPr>
                        <a:t>den</a:t>
                      </a:r>
                    </a:p>
                  </a:txBody>
                  <a:tcPr/>
                </a:tc>
                <a:extLst>
                  <a:ext uri="{0D108BD9-81ED-4DB2-BD59-A6C34878D82A}">
                    <a16:rowId xmlns:a16="http://schemas.microsoft.com/office/drawing/2014/main" val="2371851735"/>
                  </a:ext>
                </a:extLst>
              </a:tr>
              <a:tr h="0">
                <a:tc>
                  <a:txBody>
                    <a:bodyPr/>
                    <a:lstStyle/>
                    <a:p>
                      <a:pPr algn="ctr"/>
                      <a:r>
                        <a:rPr lang="en-GB" sz="2000" b="1" dirty="0">
                          <a:solidFill>
                            <a:schemeClr val="accent5">
                              <a:lumMod val="50000"/>
                            </a:schemeClr>
                          </a:solidFill>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5">
                              <a:lumMod val="50000"/>
                            </a:schemeClr>
                          </a:solidFill>
                        </a:rPr>
                        <a:t>Mein </a:t>
                      </a:r>
                      <a:r>
                        <a:rPr lang="en-US" sz="2000" dirty="0" err="1">
                          <a:solidFill>
                            <a:schemeClr val="accent5">
                              <a:lumMod val="50000"/>
                            </a:schemeClr>
                          </a:solidFill>
                        </a:rPr>
                        <a:t>Vater</a:t>
                      </a:r>
                      <a:r>
                        <a:rPr lang="en-US" sz="2000" dirty="0">
                          <a:solidFill>
                            <a:schemeClr val="accent5">
                              <a:lumMod val="50000"/>
                            </a:schemeClr>
                          </a:solidFill>
                        </a:rPr>
                        <a:t>, </a:t>
                      </a:r>
                      <a:r>
                        <a:rPr lang="en-US" sz="2000" dirty="0" err="1">
                          <a:solidFill>
                            <a:schemeClr val="accent5">
                              <a:lumMod val="50000"/>
                            </a:schemeClr>
                          </a:solidFill>
                        </a:rPr>
                        <a:t>mein</a:t>
                      </a:r>
                      <a:r>
                        <a:rPr lang="en-US" sz="2000" dirty="0">
                          <a:solidFill>
                            <a:schemeClr val="accent5">
                              <a:lumMod val="50000"/>
                            </a:schemeClr>
                          </a:solidFill>
                        </a:rPr>
                        <a:t> </a:t>
                      </a:r>
                      <a:r>
                        <a:rPr lang="en-US" sz="2000" dirty="0" err="1">
                          <a:solidFill>
                            <a:schemeClr val="accent5">
                              <a:lumMod val="50000"/>
                            </a:schemeClr>
                          </a:solidFill>
                        </a:rPr>
                        <a:t>Vater</a:t>
                      </a:r>
                      <a:r>
                        <a:rPr lang="en-US" sz="2000" dirty="0">
                          <a:solidFill>
                            <a:schemeClr val="accent5">
                              <a:lumMod val="50000"/>
                            </a:schemeClr>
                          </a:solidFill>
                        </a:rPr>
                        <a:t>, </a:t>
                      </a:r>
                      <a:r>
                        <a:rPr lang="en-US" sz="2000" dirty="0" err="1">
                          <a:solidFill>
                            <a:schemeClr val="accent5">
                              <a:lumMod val="50000"/>
                            </a:schemeClr>
                          </a:solidFill>
                        </a:rPr>
                        <a:t>jetzt</a:t>
                      </a:r>
                      <a:r>
                        <a:rPr lang="en-US" sz="2000" dirty="0">
                          <a:solidFill>
                            <a:schemeClr val="accent5">
                              <a:lumMod val="50000"/>
                            </a:schemeClr>
                          </a:solidFill>
                        </a:rPr>
                        <a:t> </a:t>
                      </a:r>
                      <a:r>
                        <a:rPr lang="en-US" sz="2000" dirty="0" err="1">
                          <a:solidFill>
                            <a:schemeClr val="accent5">
                              <a:lumMod val="50000"/>
                            </a:schemeClr>
                          </a:solidFill>
                        </a:rPr>
                        <a:t>faßt</a:t>
                      </a:r>
                      <a:r>
                        <a:rPr lang="en-US" sz="2000" dirty="0">
                          <a:solidFill>
                            <a:schemeClr val="accent5">
                              <a:lumMod val="50000"/>
                            </a:schemeClr>
                          </a:solidFill>
                        </a:rPr>
                        <a:t> er </a:t>
                      </a:r>
                      <a:r>
                        <a:rPr lang="en-US" sz="2000" dirty="0" err="1">
                          <a:solidFill>
                            <a:schemeClr val="accent5">
                              <a:lumMod val="50000"/>
                            </a:schemeClr>
                          </a:solidFill>
                        </a:rPr>
                        <a:t>mich</a:t>
                      </a:r>
                      <a:r>
                        <a:rPr lang="en-US" sz="2000" dirty="0">
                          <a:solidFill>
                            <a:schemeClr val="accent5">
                              <a:lumMod val="50000"/>
                            </a:schemeClr>
                          </a:solidFill>
                        </a:rPr>
                        <a:t> an!</a:t>
                      </a:r>
                      <a:endParaRPr lang="en-GB" sz="2000" u="none" dirty="0">
                        <a:solidFill>
                          <a:schemeClr val="accent1">
                            <a:lumMod val="50000"/>
                          </a:schemeClr>
                        </a:solidFill>
                      </a:endParaRPr>
                    </a:p>
                  </a:txBody>
                  <a:tcPr/>
                </a:tc>
                <a:tc>
                  <a:txBody>
                    <a:bodyPr/>
                    <a:lstStyle/>
                    <a:p>
                      <a:pPr algn="ctr"/>
                      <a:r>
                        <a:rPr lang="en-GB" sz="2000" dirty="0">
                          <a:solidFill>
                            <a:schemeClr val="accent1">
                              <a:lumMod val="50000"/>
                            </a:schemeClr>
                          </a:solidFill>
                        </a:rPr>
                        <a:t>er</a:t>
                      </a:r>
                    </a:p>
                  </a:txBody>
                  <a:tcPr/>
                </a:tc>
                <a:tc>
                  <a:txBody>
                    <a:bodyPr/>
                    <a:lstStyle/>
                    <a:p>
                      <a:pPr algn="ctr"/>
                      <a:r>
                        <a:rPr lang="en-GB" sz="2000" dirty="0" err="1">
                          <a:solidFill>
                            <a:schemeClr val="accent1">
                              <a:lumMod val="50000"/>
                            </a:schemeClr>
                          </a:solidFill>
                        </a:rPr>
                        <a:t>ihn</a:t>
                      </a:r>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8" name="TextBox 7">
            <a:extLst>
              <a:ext uri="{FF2B5EF4-FFF2-40B4-BE49-F238E27FC236}">
                <a16:creationId xmlns:a16="http://schemas.microsoft.com/office/drawing/2014/main" id="{EAA42553-EED2-814B-8E2B-603AF1806B6A}"/>
              </a:ext>
            </a:extLst>
          </p:cNvPr>
          <p:cNvSpPr txBox="1"/>
          <p:nvPr/>
        </p:nvSpPr>
        <p:spPr>
          <a:xfrm>
            <a:off x="1764940" y="2598944"/>
            <a:ext cx="490580" cy="307777"/>
          </a:xfrm>
          <a:prstGeom prst="rect">
            <a:avLst/>
          </a:prstGeom>
          <a:solidFill>
            <a:srgbClr val="FFE8CB"/>
          </a:solidFill>
        </p:spPr>
        <p:txBody>
          <a:bodyPr wrap="square" lIns="0" tIns="0" rIns="0" bIns="0" rtlCol="0">
            <a:spAutoFit/>
          </a:bodyPr>
          <a:lstStyle/>
          <a:p>
            <a:pPr algn="ctr"/>
            <a:r>
              <a:rPr lang="en-GB" sz="2000" dirty="0">
                <a:solidFill>
                  <a:schemeClr val="accent1">
                    <a:lumMod val="50000"/>
                  </a:schemeClr>
                </a:solidFill>
              </a:rPr>
              <a:t>__</a:t>
            </a:r>
          </a:p>
        </p:txBody>
      </p:sp>
      <p:sp>
        <p:nvSpPr>
          <p:cNvPr id="10" name="TextBox 9">
            <a:extLst>
              <a:ext uri="{FF2B5EF4-FFF2-40B4-BE49-F238E27FC236}">
                <a16:creationId xmlns:a16="http://schemas.microsoft.com/office/drawing/2014/main" id="{D65AF10B-C8C7-1742-AEAF-0C4ABCD583B5}"/>
              </a:ext>
            </a:extLst>
          </p:cNvPr>
          <p:cNvSpPr txBox="1"/>
          <p:nvPr/>
        </p:nvSpPr>
        <p:spPr>
          <a:xfrm>
            <a:off x="1905582" y="3020259"/>
            <a:ext cx="609600" cy="307777"/>
          </a:xfrm>
          <a:prstGeom prst="rect">
            <a:avLst/>
          </a:prstGeom>
          <a:solidFill>
            <a:srgbClr val="FFF5E8"/>
          </a:solidFill>
        </p:spPr>
        <p:txBody>
          <a:bodyPr wrap="square" lIns="0" tIns="0" rIns="0" bIns="0" rtlCol="0">
            <a:spAutoFit/>
          </a:bodyPr>
          <a:lstStyle/>
          <a:p>
            <a:pPr algn="ctr"/>
            <a:r>
              <a:rPr lang="en-GB" sz="2000" dirty="0">
                <a:solidFill>
                  <a:schemeClr val="accent1">
                    <a:lumMod val="50000"/>
                  </a:schemeClr>
                </a:solidFill>
              </a:rPr>
              <a:t>___</a:t>
            </a:r>
          </a:p>
        </p:txBody>
      </p:sp>
      <p:sp>
        <p:nvSpPr>
          <p:cNvPr id="12" name="TextBox 11">
            <a:extLst>
              <a:ext uri="{FF2B5EF4-FFF2-40B4-BE49-F238E27FC236}">
                <a16:creationId xmlns:a16="http://schemas.microsoft.com/office/drawing/2014/main" id="{89D20417-3880-8B47-9106-D0FBC70FD073}"/>
              </a:ext>
            </a:extLst>
          </p:cNvPr>
          <p:cNvSpPr txBox="1"/>
          <p:nvPr/>
        </p:nvSpPr>
        <p:spPr>
          <a:xfrm>
            <a:off x="1989162" y="3402484"/>
            <a:ext cx="401084" cy="307777"/>
          </a:xfrm>
          <a:prstGeom prst="rect">
            <a:avLst/>
          </a:prstGeom>
          <a:solidFill>
            <a:srgbClr val="FFE8CB"/>
          </a:solidFill>
        </p:spPr>
        <p:txBody>
          <a:bodyPr wrap="square" lIns="0" tIns="0" rIns="0" bIns="0" rtlCol="0">
            <a:spAutoFit/>
          </a:bodyPr>
          <a:lstStyle/>
          <a:p>
            <a:pPr algn="ctr"/>
            <a:r>
              <a:rPr lang="en-GB" sz="2000" dirty="0">
                <a:solidFill>
                  <a:schemeClr val="accent1">
                    <a:lumMod val="50000"/>
                  </a:schemeClr>
                </a:solidFill>
              </a:rPr>
              <a:t>___</a:t>
            </a:r>
          </a:p>
        </p:txBody>
      </p:sp>
      <p:sp>
        <p:nvSpPr>
          <p:cNvPr id="14" name="TextBox 13">
            <a:extLst>
              <a:ext uri="{FF2B5EF4-FFF2-40B4-BE49-F238E27FC236}">
                <a16:creationId xmlns:a16="http://schemas.microsoft.com/office/drawing/2014/main" id="{811CCD47-9317-7845-85BE-339B7B349857}"/>
              </a:ext>
            </a:extLst>
          </p:cNvPr>
          <p:cNvSpPr txBox="1"/>
          <p:nvPr/>
        </p:nvSpPr>
        <p:spPr>
          <a:xfrm>
            <a:off x="1968978" y="3807813"/>
            <a:ext cx="421268" cy="307777"/>
          </a:xfrm>
          <a:prstGeom prst="rect">
            <a:avLst/>
          </a:prstGeom>
          <a:solidFill>
            <a:srgbClr val="FFF5E8"/>
          </a:solidFill>
        </p:spPr>
        <p:txBody>
          <a:bodyPr wrap="square" lIns="0" tIns="0" rIns="0" bIns="0" rtlCol="0">
            <a:spAutoFit/>
          </a:bodyPr>
          <a:lstStyle/>
          <a:p>
            <a:pPr algn="ctr"/>
            <a:r>
              <a:rPr lang="en-GB" sz="2000" dirty="0">
                <a:solidFill>
                  <a:schemeClr val="accent1">
                    <a:lumMod val="50000"/>
                  </a:schemeClr>
                </a:solidFill>
              </a:rPr>
              <a:t>__</a:t>
            </a:r>
          </a:p>
        </p:txBody>
      </p:sp>
      <p:sp>
        <p:nvSpPr>
          <p:cNvPr id="16" name="TextBox 15">
            <a:extLst>
              <a:ext uri="{FF2B5EF4-FFF2-40B4-BE49-F238E27FC236}">
                <a16:creationId xmlns:a16="http://schemas.microsoft.com/office/drawing/2014/main" id="{33FA9EEC-8DB7-214F-8654-ACE8246EA402}"/>
              </a:ext>
            </a:extLst>
          </p:cNvPr>
          <p:cNvSpPr txBox="1"/>
          <p:nvPr/>
        </p:nvSpPr>
        <p:spPr>
          <a:xfrm>
            <a:off x="3138789" y="4208640"/>
            <a:ext cx="606300" cy="307777"/>
          </a:xfrm>
          <a:prstGeom prst="rect">
            <a:avLst/>
          </a:prstGeom>
          <a:solidFill>
            <a:srgbClr val="FFE8CB"/>
          </a:solidFill>
        </p:spPr>
        <p:txBody>
          <a:bodyPr wrap="square" lIns="0" tIns="0" rIns="0" bIns="0" rtlCol="0">
            <a:spAutoFit/>
          </a:bodyPr>
          <a:lstStyle/>
          <a:p>
            <a:pPr algn="ctr"/>
            <a:r>
              <a:rPr lang="en-GB" sz="2000" dirty="0">
                <a:solidFill>
                  <a:schemeClr val="accent1">
                    <a:lumMod val="50000"/>
                  </a:schemeClr>
                </a:solidFill>
              </a:rPr>
              <a:t>___</a:t>
            </a:r>
          </a:p>
        </p:txBody>
      </p:sp>
      <p:sp>
        <p:nvSpPr>
          <p:cNvPr id="18" name="TextBox 17">
            <a:extLst>
              <a:ext uri="{FF2B5EF4-FFF2-40B4-BE49-F238E27FC236}">
                <a16:creationId xmlns:a16="http://schemas.microsoft.com/office/drawing/2014/main" id="{7AEDC32A-6F89-FC41-9B31-8868B4D0E6DD}"/>
              </a:ext>
            </a:extLst>
          </p:cNvPr>
          <p:cNvSpPr txBox="1"/>
          <p:nvPr/>
        </p:nvSpPr>
        <p:spPr>
          <a:xfrm>
            <a:off x="3215215" y="4621058"/>
            <a:ext cx="442386" cy="307777"/>
          </a:xfrm>
          <a:prstGeom prst="rect">
            <a:avLst/>
          </a:prstGeom>
          <a:solidFill>
            <a:srgbClr val="FFF5E8"/>
          </a:solidFill>
        </p:spPr>
        <p:txBody>
          <a:bodyPr wrap="square" lIns="0" tIns="0" rIns="0" bIns="0" rtlCol="0">
            <a:spAutoFit/>
          </a:bodyPr>
          <a:lstStyle/>
          <a:p>
            <a:pPr algn="ctr"/>
            <a:r>
              <a:rPr lang="en-GB" sz="2000" dirty="0">
                <a:solidFill>
                  <a:schemeClr val="accent1">
                    <a:lumMod val="50000"/>
                  </a:schemeClr>
                </a:solidFill>
              </a:rPr>
              <a:t>___</a:t>
            </a:r>
          </a:p>
        </p:txBody>
      </p:sp>
      <p:sp>
        <p:nvSpPr>
          <p:cNvPr id="20" name="TextBox 19">
            <a:extLst>
              <a:ext uri="{FF2B5EF4-FFF2-40B4-BE49-F238E27FC236}">
                <a16:creationId xmlns:a16="http://schemas.microsoft.com/office/drawing/2014/main" id="{37820058-9630-5D4E-AB5F-384B4BC2E448}"/>
              </a:ext>
            </a:extLst>
          </p:cNvPr>
          <p:cNvSpPr txBox="1"/>
          <p:nvPr/>
        </p:nvSpPr>
        <p:spPr>
          <a:xfrm>
            <a:off x="4224822" y="5001849"/>
            <a:ext cx="456906" cy="307777"/>
          </a:xfrm>
          <a:prstGeom prst="rect">
            <a:avLst/>
          </a:prstGeom>
          <a:solidFill>
            <a:srgbClr val="FFE8CB"/>
          </a:solidFill>
        </p:spPr>
        <p:txBody>
          <a:bodyPr wrap="square" lIns="0" tIns="0" rIns="0" bIns="0" rtlCol="0">
            <a:spAutoFit/>
          </a:bodyPr>
          <a:lstStyle/>
          <a:p>
            <a:pPr algn="ctr"/>
            <a:r>
              <a:rPr lang="en-GB" sz="2000" dirty="0">
                <a:solidFill>
                  <a:schemeClr val="accent1">
                    <a:lumMod val="50000"/>
                  </a:schemeClr>
                </a:solidFill>
              </a:rPr>
              <a:t>___</a:t>
            </a:r>
          </a:p>
        </p:txBody>
      </p:sp>
      <p:sp>
        <p:nvSpPr>
          <p:cNvPr id="22" name="TextBox 21">
            <a:extLst>
              <a:ext uri="{FF2B5EF4-FFF2-40B4-BE49-F238E27FC236}">
                <a16:creationId xmlns:a16="http://schemas.microsoft.com/office/drawing/2014/main" id="{2FBBE658-F1AE-4D43-B821-127A5C85D89C}"/>
              </a:ext>
            </a:extLst>
          </p:cNvPr>
          <p:cNvSpPr txBox="1"/>
          <p:nvPr/>
        </p:nvSpPr>
        <p:spPr>
          <a:xfrm>
            <a:off x="5286149" y="5394086"/>
            <a:ext cx="282522" cy="307777"/>
          </a:xfrm>
          <a:prstGeom prst="rect">
            <a:avLst/>
          </a:prstGeom>
          <a:solidFill>
            <a:srgbClr val="FFF5E8"/>
          </a:solidFill>
        </p:spPr>
        <p:txBody>
          <a:bodyPr wrap="square" lIns="0" tIns="0" rIns="0" bIns="0" rtlCol="0">
            <a:spAutoFit/>
          </a:bodyPr>
          <a:lstStyle/>
          <a:p>
            <a:pPr algn="ctr"/>
            <a:r>
              <a:rPr lang="en-GB" sz="2000" dirty="0">
                <a:solidFill>
                  <a:schemeClr val="accent1">
                    <a:lumMod val="50000"/>
                  </a:schemeClr>
                </a:solidFill>
              </a:rPr>
              <a:t>__</a:t>
            </a:r>
          </a:p>
        </p:txBody>
      </p:sp>
      <p:cxnSp>
        <p:nvCxnSpPr>
          <p:cNvPr id="35" name="Straight Connector 34">
            <a:extLst>
              <a:ext uri="{FF2B5EF4-FFF2-40B4-BE49-F238E27FC236}">
                <a16:creationId xmlns:a16="http://schemas.microsoft.com/office/drawing/2014/main" id="{675DAC38-C5E7-014A-8EC9-2DE3899A964B}"/>
              </a:ext>
            </a:extLst>
          </p:cNvPr>
          <p:cNvCxnSpPr>
            <a:cxnSpLocks/>
          </p:cNvCxnSpPr>
          <p:nvPr/>
        </p:nvCxnSpPr>
        <p:spPr>
          <a:xfrm>
            <a:off x="9424416" y="2777884"/>
            <a:ext cx="609600" cy="0"/>
          </a:xfrm>
          <a:prstGeom prst="line">
            <a:avLst/>
          </a:prstGeom>
          <a:ln w="38100">
            <a:solidFill>
              <a:srgbClr val="F262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FACC9F6-1C81-544D-B95D-CDAFCFDB19B1}"/>
              </a:ext>
            </a:extLst>
          </p:cNvPr>
          <p:cNvCxnSpPr>
            <a:cxnSpLocks/>
          </p:cNvCxnSpPr>
          <p:nvPr/>
        </p:nvCxnSpPr>
        <p:spPr>
          <a:xfrm>
            <a:off x="7540752" y="3177683"/>
            <a:ext cx="609600" cy="0"/>
          </a:xfrm>
          <a:prstGeom prst="line">
            <a:avLst/>
          </a:prstGeom>
          <a:ln w="38100">
            <a:solidFill>
              <a:srgbClr val="F262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5CCB315-FAA1-754E-90D1-8F750FEB23C7}"/>
              </a:ext>
            </a:extLst>
          </p:cNvPr>
          <p:cNvCxnSpPr>
            <a:cxnSpLocks/>
          </p:cNvCxnSpPr>
          <p:nvPr/>
        </p:nvCxnSpPr>
        <p:spPr>
          <a:xfrm>
            <a:off x="7540752" y="3556372"/>
            <a:ext cx="609600" cy="0"/>
          </a:xfrm>
          <a:prstGeom prst="line">
            <a:avLst/>
          </a:prstGeom>
          <a:ln w="38100">
            <a:solidFill>
              <a:srgbClr val="F262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B17F93C-4AE8-DE4A-A03F-204F1798EF2E}"/>
              </a:ext>
            </a:extLst>
          </p:cNvPr>
          <p:cNvCxnSpPr>
            <a:cxnSpLocks/>
          </p:cNvCxnSpPr>
          <p:nvPr/>
        </p:nvCxnSpPr>
        <p:spPr>
          <a:xfrm>
            <a:off x="7540752" y="3965237"/>
            <a:ext cx="609600" cy="0"/>
          </a:xfrm>
          <a:prstGeom prst="line">
            <a:avLst/>
          </a:prstGeom>
          <a:ln w="38100">
            <a:solidFill>
              <a:srgbClr val="F262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7351806-D45B-314A-8A1B-9D7F63CD8BC9}"/>
              </a:ext>
            </a:extLst>
          </p:cNvPr>
          <p:cNvCxnSpPr>
            <a:cxnSpLocks/>
          </p:cNvCxnSpPr>
          <p:nvPr/>
        </p:nvCxnSpPr>
        <p:spPr>
          <a:xfrm>
            <a:off x="7540752" y="4362528"/>
            <a:ext cx="609600" cy="0"/>
          </a:xfrm>
          <a:prstGeom prst="line">
            <a:avLst/>
          </a:prstGeom>
          <a:ln w="38100">
            <a:solidFill>
              <a:srgbClr val="F262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E451A09-3FB6-F848-9155-6E9F2362CA2E}"/>
              </a:ext>
            </a:extLst>
          </p:cNvPr>
          <p:cNvCxnSpPr>
            <a:cxnSpLocks/>
          </p:cNvCxnSpPr>
          <p:nvPr/>
        </p:nvCxnSpPr>
        <p:spPr>
          <a:xfrm>
            <a:off x="9272016" y="4774946"/>
            <a:ext cx="920496" cy="0"/>
          </a:xfrm>
          <a:prstGeom prst="line">
            <a:avLst/>
          </a:prstGeom>
          <a:ln w="38100">
            <a:solidFill>
              <a:srgbClr val="F262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85B540F-D65D-6C41-BBE0-3092413A430B}"/>
              </a:ext>
            </a:extLst>
          </p:cNvPr>
          <p:cNvCxnSpPr>
            <a:cxnSpLocks/>
          </p:cNvCxnSpPr>
          <p:nvPr/>
        </p:nvCxnSpPr>
        <p:spPr>
          <a:xfrm>
            <a:off x="9424416" y="5155737"/>
            <a:ext cx="609600" cy="0"/>
          </a:xfrm>
          <a:prstGeom prst="line">
            <a:avLst/>
          </a:prstGeom>
          <a:ln w="38100">
            <a:solidFill>
              <a:srgbClr val="F262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CDBF358-64F4-414C-8E04-22C312854BC0}"/>
              </a:ext>
            </a:extLst>
          </p:cNvPr>
          <p:cNvCxnSpPr>
            <a:cxnSpLocks/>
          </p:cNvCxnSpPr>
          <p:nvPr/>
        </p:nvCxnSpPr>
        <p:spPr>
          <a:xfrm>
            <a:off x="9424416" y="5551510"/>
            <a:ext cx="609600" cy="0"/>
          </a:xfrm>
          <a:prstGeom prst="line">
            <a:avLst/>
          </a:prstGeom>
          <a:ln w="38100">
            <a:solidFill>
              <a:srgbClr val="F26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490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P spid="16" grpId="0" animBg="1"/>
      <p:bldP spid="18" grpId="0" animBg="1"/>
      <p:bldP spid="20"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3F05B54-596C-3F46-B2CD-F2FCE571476F}"/>
              </a:ext>
            </a:extLst>
          </p:cNvPr>
          <p:cNvPicPr>
            <a:picLocks noChangeAspect="1"/>
          </p:cNvPicPr>
          <p:nvPr/>
        </p:nvPicPr>
        <p:blipFill>
          <a:blip r:embed="rId3"/>
          <a:stretch>
            <a:fillRect/>
          </a:stretch>
        </p:blipFill>
        <p:spPr>
          <a:xfrm>
            <a:off x="1313688" y="0"/>
            <a:ext cx="9564624" cy="6355646"/>
          </a:xfrm>
          <a:prstGeom prst="rect">
            <a:avLst/>
          </a:prstGeom>
        </p:spPr>
      </p:pic>
      <p:pic>
        <p:nvPicPr>
          <p:cNvPr id="25" name="Picture 24">
            <a:extLst>
              <a:ext uri="{FF2B5EF4-FFF2-40B4-BE49-F238E27FC236}">
                <a16:creationId xmlns:a16="http://schemas.microsoft.com/office/drawing/2014/main" id="{CFC1C097-A5A9-BC40-AFE6-C64D54E73393}"/>
              </a:ext>
            </a:extLst>
          </p:cNvPr>
          <p:cNvPicPr>
            <a:picLocks noChangeAspect="1"/>
          </p:cNvPicPr>
          <p:nvPr/>
        </p:nvPicPr>
        <p:blipFill>
          <a:blip r:embed="rId4"/>
          <a:stretch>
            <a:fillRect/>
          </a:stretch>
        </p:blipFill>
        <p:spPr>
          <a:xfrm>
            <a:off x="230419" y="2689011"/>
            <a:ext cx="3916131" cy="2588318"/>
          </a:xfrm>
          <a:prstGeom prst="rect">
            <a:avLst/>
          </a:prstGeom>
        </p:spPr>
      </p:pic>
      <p:pic>
        <p:nvPicPr>
          <p:cNvPr id="29" name="Picture 28">
            <a:extLst>
              <a:ext uri="{FF2B5EF4-FFF2-40B4-BE49-F238E27FC236}">
                <a16:creationId xmlns:a16="http://schemas.microsoft.com/office/drawing/2014/main" id="{54FE6C95-5BAE-914F-95FF-A35088530499}"/>
              </a:ext>
            </a:extLst>
          </p:cNvPr>
          <p:cNvPicPr>
            <a:picLocks noChangeAspect="1"/>
          </p:cNvPicPr>
          <p:nvPr/>
        </p:nvPicPr>
        <p:blipFill>
          <a:blip r:embed="rId5"/>
          <a:stretch>
            <a:fillRect/>
          </a:stretch>
        </p:blipFill>
        <p:spPr>
          <a:xfrm>
            <a:off x="7890469" y="697426"/>
            <a:ext cx="3898900" cy="2590800"/>
          </a:xfrm>
          <a:prstGeom prst="rect">
            <a:avLst/>
          </a:prstGeom>
        </p:spPr>
      </p:pic>
      <p:pic>
        <p:nvPicPr>
          <p:cNvPr id="6" name="Picture 5" descr="background rectangle">
            <a:extLst>
              <a:ext uri="{FF2B5EF4-FFF2-40B4-BE49-F238E27FC236}">
                <a16:creationId xmlns:a16="http://schemas.microsoft.com/office/drawing/2014/main" id="{718EF317-7574-5949-BB3F-2B27DE1D14D5}"/>
              </a:ext>
              <a:ext uri="{C183D7F6-B498-43B3-948B-1728B52AA6E4}">
                <adec:decorative xmlns:adec="http://schemas.microsoft.com/office/drawing/2017/decorative" xmlns=""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4458984" cy="869950"/>
          </a:xfrm>
          <a:prstGeom prst="rect">
            <a:avLst/>
          </a:prstGeom>
        </p:spPr>
      </p:pic>
      <p:sp>
        <p:nvSpPr>
          <p:cNvPr id="7" name="Title 3">
            <a:extLst>
              <a:ext uri="{FF2B5EF4-FFF2-40B4-BE49-F238E27FC236}">
                <a16:creationId xmlns:a16="http://schemas.microsoft.com/office/drawing/2014/main" id="{7B56D659-F3E4-864C-998D-5FE76957D918}"/>
              </a:ext>
            </a:extLst>
          </p:cNvPr>
          <p:cNvSpPr txBox="1">
            <a:spLocks/>
          </p:cNvSpPr>
          <p:nvPr/>
        </p:nvSpPr>
        <p:spPr>
          <a:xfrm>
            <a:off x="0" y="294041"/>
            <a:ext cx="4242816"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Wörter und Bilder</a:t>
            </a:r>
          </a:p>
        </p:txBody>
      </p:sp>
      <p:sp>
        <p:nvSpPr>
          <p:cNvPr id="2" name="TextBox 1">
            <a:extLst>
              <a:ext uri="{FF2B5EF4-FFF2-40B4-BE49-F238E27FC236}">
                <a16:creationId xmlns:a16="http://schemas.microsoft.com/office/drawing/2014/main" id="{12E57F68-9C52-7B4F-8B29-89C7818A5862}"/>
              </a:ext>
            </a:extLst>
          </p:cNvPr>
          <p:cNvSpPr txBox="1"/>
          <p:nvPr/>
        </p:nvSpPr>
        <p:spPr>
          <a:xfrm>
            <a:off x="2188484" y="4725641"/>
            <a:ext cx="1473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Das Kind</a:t>
            </a:r>
          </a:p>
        </p:txBody>
      </p:sp>
      <p:sp>
        <p:nvSpPr>
          <p:cNvPr id="9" name="TextBox 8">
            <a:extLst>
              <a:ext uri="{FF2B5EF4-FFF2-40B4-BE49-F238E27FC236}">
                <a16:creationId xmlns:a16="http://schemas.microsoft.com/office/drawing/2014/main" id="{25CA7961-D0E8-014E-9A71-486C4F457952}"/>
              </a:ext>
            </a:extLst>
          </p:cNvPr>
          <p:cNvSpPr txBox="1"/>
          <p:nvPr/>
        </p:nvSpPr>
        <p:spPr>
          <a:xfrm>
            <a:off x="7890469" y="644747"/>
            <a:ext cx="16540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en-US"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Vater</a:t>
            </a: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16539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D8E23DD-07B8-B84D-90BC-42B697AC8A28}"/>
              </a:ext>
            </a:extLst>
          </p:cNvPr>
          <p:cNvSpPr/>
          <p:nvPr/>
        </p:nvSpPr>
        <p:spPr>
          <a:xfrm>
            <a:off x="118263" y="4924921"/>
            <a:ext cx="11992775" cy="1903998"/>
          </a:xfrm>
          <a:prstGeom prst="rect">
            <a:avLst/>
          </a:prstGeom>
          <a:solidFill>
            <a:srgbClr val="898A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4B1DE5BD-30DF-2643-ABFD-FBD83AAFC25F}"/>
              </a:ext>
            </a:extLst>
          </p:cNvPr>
          <p:cNvSpPr/>
          <p:nvPr/>
        </p:nvSpPr>
        <p:spPr>
          <a:xfrm>
            <a:off x="118263" y="3051762"/>
            <a:ext cx="11968511" cy="1903998"/>
          </a:xfrm>
          <a:prstGeom prst="rect">
            <a:avLst/>
          </a:prstGeom>
          <a:solidFill>
            <a:srgbClr val="EEB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FF2B5EF4-FFF2-40B4-BE49-F238E27FC236}">
                <a16:creationId xmlns:a16="http://schemas.microsoft.com/office/drawing/2014/main" id="{2DE6CA92-6EDB-3240-A20E-3A69689D3A2B}"/>
              </a:ext>
            </a:extLst>
          </p:cNvPr>
          <p:cNvSpPr/>
          <p:nvPr/>
        </p:nvSpPr>
        <p:spPr>
          <a:xfrm>
            <a:off x="96678" y="1152978"/>
            <a:ext cx="12014360" cy="1903998"/>
          </a:xfrm>
          <a:prstGeom prst="rect">
            <a:avLst/>
          </a:prstGeom>
          <a:solidFill>
            <a:srgbClr val="E6E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8" name="Picture 7">
            <a:extLst>
              <a:ext uri="{FF2B5EF4-FFF2-40B4-BE49-F238E27FC236}">
                <a16:creationId xmlns:a16="http://schemas.microsoft.com/office/drawing/2014/main" id="{EA867983-80BA-E74A-95C5-BB8DA0F25F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000" b="5307"/>
          <a:stretch/>
        </p:blipFill>
        <p:spPr>
          <a:xfrm>
            <a:off x="5730240" y="1161591"/>
            <a:ext cx="6380798" cy="1901198"/>
          </a:xfrm>
          <a:prstGeom prst="rect">
            <a:avLst/>
          </a:prstGeom>
        </p:spPr>
      </p:pic>
      <p:pic>
        <p:nvPicPr>
          <p:cNvPr id="17" name="Picture 16">
            <a:extLst>
              <a:ext uri="{FF2B5EF4-FFF2-40B4-BE49-F238E27FC236}">
                <a16:creationId xmlns:a16="http://schemas.microsoft.com/office/drawing/2014/main" id="{C2410601-E9DC-C442-B1A6-3725FA4FA84F}"/>
              </a:ext>
            </a:extLst>
          </p:cNvPr>
          <p:cNvPicPr>
            <a:picLocks noChangeAspect="1"/>
          </p:cNvPicPr>
          <p:nvPr/>
        </p:nvPicPr>
        <p:blipFill>
          <a:blip r:embed="rId4"/>
          <a:stretch>
            <a:fillRect/>
          </a:stretch>
        </p:blipFill>
        <p:spPr>
          <a:xfrm>
            <a:off x="9252958" y="3066729"/>
            <a:ext cx="2858080" cy="1898277"/>
          </a:xfrm>
          <a:prstGeom prst="rect">
            <a:avLst/>
          </a:prstGeom>
        </p:spPr>
      </p:pic>
      <p:sp>
        <p:nvSpPr>
          <p:cNvPr id="3" name="TextBox 2">
            <a:extLst>
              <a:ext uri="{FF2B5EF4-FFF2-40B4-BE49-F238E27FC236}">
                <a16:creationId xmlns:a16="http://schemas.microsoft.com/office/drawing/2014/main" id="{C73098F2-16C3-D841-BD9E-0BBAAE7C34A9}"/>
              </a:ext>
            </a:extLst>
          </p:cNvPr>
          <p:cNvSpPr txBox="1"/>
          <p:nvPr/>
        </p:nvSpPr>
        <p:spPr>
          <a:xfrm>
            <a:off x="1693333" y="350907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 name="TextBox 1">
            <a:hlinkClick r:id="" action="ppaction://noaction">
              <a:snd r:embed="rId5" name="8.3.2.4 Erlkoenig Geraldine sent 6,7.wav"/>
            </a:hlinkClick>
            <a:extLst>
              <a:ext uri="{FF2B5EF4-FFF2-40B4-BE49-F238E27FC236}">
                <a16:creationId xmlns:a16="http://schemas.microsoft.com/office/drawing/2014/main" id="{6EB5C753-6E56-FE4D-B673-60C64297005F}"/>
              </a:ext>
            </a:extLst>
          </p:cNvPr>
          <p:cNvSpPr txBox="1"/>
          <p:nvPr/>
        </p:nvSpPr>
        <p:spPr>
          <a:xfrm>
            <a:off x="1797233" y="1369162"/>
            <a:ext cx="6088999" cy="703975"/>
          </a:xfrm>
          <a:prstGeom prst="rect">
            <a:avLst/>
          </a:prstGeom>
          <a:solidFill>
            <a:schemeClr val="bg1">
              <a:alpha val="60000"/>
            </a:schemeClr>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Siehst</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Vater</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du den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Erlkönig</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nicht</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Den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Erlenkönig</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mit</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Kron</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und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Schweif</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p>
        </p:txBody>
      </p:sp>
      <p:sp>
        <p:nvSpPr>
          <p:cNvPr id="9" name="TextBox 8">
            <a:hlinkClick r:id="" action="ppaction://noaction">
              <a:snd r:embed="rId6" name="8.3.2.4 Erlkoenig Thomas sent 8.wav"/>
            </a:hlinkClick>
            <a:extLst>
              <a:ext uri="{FF2B5EF4-FFF2-40B4-BE49-F238E27FC236}">
                <a16:creationId xmlns:a16="http://schemas.microsoft.com/office/drawing/2014/main" id="{F9634B5B-F6B2-B44A-B988-6B3583DABED7}"/>
              </a:ext>
            </a:extLst>
          </p:cNvPr>
          <p:cNvSpPr txBox="1"/>
          <p:nvPr/>
        </p:nvSpPr>
        <p:spPr>
          <a:xfrm>
            <a:off x="1797234" y="2378095"/>
            <a:ext cx="6089000" cy="400110"/>
          </a:xfrm>
          <a:prstGeom prst="rect">
            <a:avLst/>
          </a:prstGeom>
          <a:solidFill>
            <a:schemeClr val="bg1">
              <a:alpha val="60000"/>
            </a:schemeClr>
          </a:solidFill>
          <a:ln>
            <a:solidFill>
              <a:srgbClr val="E87D1E"/>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87D1E"/>
                </a:solidFill>
                <a:effectLst/>
                <a:uLnTx/>
                <a:uFillTx/>
                <a:latin typeface="Century Gothic" panose="020B0502020202020204" pitchFamily="34" charset="0"/>
                <a:ea typeface="SimSun" panose="02010600030101010101" pitchFamily="2" charset="-122"/>
                <a:cs typeface="Times New Roman" panose="02020603050405020304" pitchFamily="18" charset="0"/>
              </a:rPr>
              <a:t>Mein Sohn, es </a:t>
            </a:r>
            <a:r>
              <a:rPr kumimoji="0" lang="en-GB" sz="2000" b="0" i="0" u="none" strike="noStrike" kern="1200" cap="none" spc="0" normalizeH="0" baseline="0" noProof="0" dirty="0" err="1">
                <a:ln>
                  <a:noFill/>
                </a:ln>
                <a:solidFill>
                  <a:srgbClr val="E87D1E"/>
                </a:solidFill>
                <a:effectLst/>
                <a:uLnTx/>
                <a:uFillTx/>
                <a:latin typeface="Century Gothic" panose="020B0502020202020204" pitchFamily="34" charset="0"/>
                <a:ea typeface="SimSun" panose="02010600030101010101" pitchFamily="2" charset="-122"/>
                <a:cs typeface="Times New Roman" panose="02020603050405020304" pitchFamily="18" charset="0"/>
              </a:rPr>
              <a:t>ist</a:t>
            </a:r>
            <a:r>
              <a:rPr kumimoji="0" lang="en-GB" sz="2000" b="0" i="0" u="none" strike="noStrike" kern="1200" cap="none" spc="0" normalizeH="0" baseline="0" noProof="0" dirty="0">
                <a:ln>
                  <a:noFill/>
                </a:ln>
                <a:solidFill>
                  <a:srgbClr val="E87D1E"/>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E87D1E"/>
                </a:solidFill>
                <a:effectLst/>
                <a:uLnTx/>
                <a:uFillTx/>
                <a:latin typeface="Century Gothic" panose="020B0502020202020204" pitchFamily="34" charset="0"/>
                <a:ea typeface="SimSun" panose="02010600030101010101" pitchFamily="2" charset="-122"/>
                <a:cs typeface="Times New Roman" panose="02020603050405020304" pitchFamily="18" charset="0"/>
              </a:rPr>
              <a:t>ein</a:t>
            </a:r>
            <a:r>
              <a:rPr kumimoji="0" lang="en-GB" sz="2000" b="0" i="0" u="none" strike="noStrike" kern="1200" cap="none" spc="0" normalizeH="0" baseline="0" noProof="0" dirty="0">
                <a:ln>
                  <a:noFill/>
                </a:ln>
                <a:solidFill>
                  <a:srgbClr val="E87D1E"/>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E87D1E"/>
                </a:solidFill>
                <a:effectLst/>
                <a:uLnTx/>
                <a:uFillTx/>
                <a:latin typeface="Century Gothic" panose="020B0502020202020204" pitchFamily="34" charset="0"/>
                <a:ea typeface="SimSun" panose="02010600030101010101" pitchFamily="2" charset="-122"/>
                <a:cs typeface="Times New Roman" panose="02020603050405020304" pitchFamily="18" charset="0"/>
              </a:rPr>
              <a:t>Nebelstreif</a:t>
            </a:r>
            <a:endParaRPr kumimoji="0" lang="en-US" sz="2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endParaRPr>
          </a:p>
        </p:txBody>
      </p:sp>
      <p:pic>
        <p:nvPicPr>
          <p:cNvPr id="11" name="Picture 10">
            <a:extLst>
              <a:ext uri="{FF2B5EF4-FFF2-40B4-BE49-F238E27FC236}">
                <a16:creationId xmlns:a16="http://schemas.microsoft.com/office/drawing/2014/main" id="{50E267E9-8A02-4248-A77D-9238FF0ECD67}"/>
              </a:ext>
            </a:extLst>
          </p:cNvPr>
          <p:cNvPicPr>
            <a:picLocks noChangeAspect="1"/>
          </p:cNvPicPr>
          <p:nvPr/>
        </p:nvPicPr>
        <p:blipFill rotWithShape="1">
          <a:blip r:embed="rId7">
            <a:extLst>
              <a:ext uri="{28A0092B-C50C-407E-A947-70E740481C1C}">
                <a14:useLocalDpi xmlns:a14="http://schemas.microsoft.com/office/drawing/2010/main" val="0"/>
              </a:ext>
            </a:extLst>
          </a:blip>
          <a:srcRect l="43521" t="14318" r="30268" b="33184"/>
          <a:stretch/>
        </p:blipFill>
        <p:spPr>
          <a:xfrm>
            <a:off x="8107676" y="1152206"/>
            <a:ext cx="1263451" cy="1910583"/>
          </a:xfrm>
          <a:prstGeom prst="rect">
            <a:avLst/>
          </a:prstGeom>
        </p:spPr>
      </p:pic>
      <p:pic>
        <p:nvPicPr>
          <p:cNvPr id="18" name="Picture 17">
            <a:extLst>
              <a:ext uri="{FF2B5EF4-FFF2-40B4-BE49-F238E27FC236}">
                <a16:creationId xmlns:a16="http://schemas.microsoft.com/office/drawing/2014/main" id="{DB4648F5-643D-B641-8EA4-10BF522E4EFA}"/>
              </a:ext>
            </a:extLst>
          </p:cNvPr>
          <p:cNvPicPr>
            <a:picLocks noChangeAspect="1"/>
          </p:cNvPicPr>
          <p:nvPr/>
        </p:nvPicPr>
        <p:blipFill>
          <a:blip r:embed="rId8"/>
          <a:stretch>
            <a:fillRect/>
          </a:stretch>
        </p:blipFill>
        <p:spPr>
          <a:xfrm>
            <a:off x="96679" y="1163991"/>
            <a:ext cx="1432488" cy="946785"/>
          </a:xfrm>
          <a:prstGeom prst="rect">
            <a:avLst/>
          </a:prstGeom>
        </p:spPr>
      </p:pic>
      <p:pic>
        <p:nvPicPr>
          <p:cNvPr id="19" name="Picture 18">
            <a:extLst>
              <a:ext uri="{FF2B5EF4-FFF2-40B4-BE49-F238E27FC236}">
                <a16:creationId xmlns:a16="http://schemas.microsoft.com/office/drawing/2014/main" id="{AE33AF20-7483-0B47-BEAF-7698DC244422}"/>
              </a:ext>
            </a:extLst>
          </p:cNvPr>
          <p:cNvPicPr>
            <a:picLocks noChangeAspect="1"/>
          </p:cNvPicPr>
          <p:nvPr/>
        </p:nvPicPr>
        <p:blipFill>
          <a:blip r:embed="rId9"/>
          <a:stretch>
            <a:fillRect/>
          </a:stretch>
        </p:blipFill>
        <p:spPr>
          <a:xfrm>
            <a:off x="105226" y="2110776"/>
            <a:ext cx="1423940" cy="946201"/>
          </a:xfrm>
          <a:prstGeom prst="rect">
            <a:avLst/>
          </a:prstGeom>
        </p:spPr>
      </p:pic>
      <p:pic>
        <p:nvPicPr>
          <p:cNvPr id="10" name="Picture 9" descr="background rectangle">
            <a:extLst>
              <a:ext uri="{FF2B5EF4-FFF2-40B4-BE49-F238E27FC236}">
                <a16:creationId xmlns:a16="http://schemas.microsoft.com/office/drawing/2014/main" id="{BA3DB24F-B219-5C47-BFE2-66243B536423}"/>
              </a:ext>
              <a:ext uri="{C183D7F6-B498-43B3-948B-1728B52AA6E4}">
                <adec:decorative xmlns:adec="http://schemas.microsoft.com/office/drawing/2017/decorative" xmlns=""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2" name="Title 3">
            <a:extLst>
              <a:ext uri="{FF2B5EF4-FFF2-40B4-BE49-F238E27FC236}">
                <a16:creationId xmlns:a16="http://schemas.microsoft.com/office/drawing/2014/main" id="{FDF76E7B-207A-F544-ABBD-BEDA10840826}"/>
              </a:ext>
            </a:extLst>
          </p:cNvPr>
          <p:cNvSpPr txBox="1">
            <a:spLocks/>
          </p:cNvSpPr>
          <p:nvPr/>
        </p:nvSpPr>
        <p:spPr>
          <a:xfrm>
            <a:off x="0" y="294041"/>
            <a:ext cx="4242816"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Wörter und Bilder</a:t>
            </a:r>
          </a:p>
        </p:txBody>
      </p:sp>
      <p:pic>
        <p:nvPicPr>
          <p:cNvPr id="13" name="Picture 12">
            <a:extLst>
              <a:ext uri="{FF2B5EF4-FFF2-40B4-BE49-F238E27FC236}">
                <a16:creationId xmlns:a16="http://schemas.microsoft.com/office/drawing/2014/main" id="{BF4058B5-7D8A-7F4C-9126-B627334AD7A2}"/>
              </a:ext>
            </a:extLst>
          </p:cNvPr>
          <p:cNvPicPr>
            <a:picLocks noChangeAspect="1"/>
          </p:cNvPicPr>
          <p:nvPr/>
        </p:nvPicPr>
        <p:blipFill>
          <a:blip r:embed="rId8"/>
          <a:stretch>
            <a:fillRect/>
          </a:stretch>
        </p:blipFill>
        <p:spPr>
          <a:xfrm>
            <a:off x="118263" y="3056977"/>
            <a:ext cx="1410903" cy="932519"/>
          </a:xfrm>
          <a:prstGeom prst="rect">
            <a:avLst/>
          </a:prstGeom>
        </p:spPr>
      </p:pic>
      <p:pic>
        <p:nvPicPr>
          <p:cNvPr id="14" name="Picture 13">
            <a:extLst>
              <a:ext uri="{FF2B5EF4-FFF2-40B4-BE49-F238E27FC236}">
                <a16:creationId xmlns:a16="http://schemas.microsoft.com/office/drawing/2014/main" id="{124F0843-F63D-2446-8DF4-25A1DF82063E}"/>
              </a:ext>
            </a:extLst>
          </p:cNvPr>
          <p:cNvPicPr>
            <a:picLocks noChangeAspect="1"/>
          </p:cNvPicPr>
          <p:nvPr/>
        </p:nvPicPr>
        <p:blipFill>
          <a:blip r:embed="rId9"/>
          <a:stretch>
            <a:fillRect/>
          </a:stretch>
        </p:blipFill>
        <p:spPr>
          <a:xfrm>
            <a:off x="118263" y="3978137"/>
            <a:ext cx="1410903" cy="937538"/>
          </a:xfrm>
          <a:prstGeom prst="rect">
            <a:avLst/>
          </a:prstGeom>
        </p:spPr>
      </p:pic>
      <p:pic>
        <p:nvPicPr>
          <p:cNvPr id="15" name="Picture 14">
            <a:extLst>
              <a:ext uri="{FF2B5EF4-FFF2-40B4-BE49-F238E27FC236}">
                <a16:creationId xmlns:a16="http://schemas.microsoft.com/office/drawing/2014/main" id="{FF2EA1FB-B191-2244-B88D-A00F00536C36}"/>
              </a:ext>
            </a:extLst>
          </p:cNvPr>
          <p:cNvPicPr>
            <a:picLocks noChangeAspect="1"/>
          </p:cNvPicPr>
          <p:nvPr/>
        </p:nvPicPr>
        <p:blipFill>
          <a:blip r:embed="rId11"/>
          <a:stretch>
            <a:fillRect/>
          </a:stretch>
        </p:blipFill>
        <p:spPr>
          <a:xfrm>
            <a:off x="8092653" y="3053087"/>
            <a:ext cx="1898333" cy="1898333"/>
          </a:xfrm>
          <a:prstGeom prst="rect">
            <a:avLst/>
          </a:prstGeom>
        </p:spPr>
      </p:pic>
      <p:sp>
        <p:nvSpPr>
          <p:cNvPr id="16" name="TextBox 15">
            <a:hlinkClick r:id="" action="ppaction://noaction">
              <a:snd r:embed="rId12" name="8.3.2.4 Erlkoenig Geraldine sent 13, 14.wav"/>
            </a:hlinkClick>
            <a:extLst>
              <a:ext uri="{FF2B5EF4-FFF2-40B4-BE49-F238E27FC236}">
                <a16:creationId xmlns:a16="http://schemas.microsoft.com/office/drawing/2014/main" id="{CB1BDEFB-A9B5-9945-8BAC-8E7D934C6AE7}"/>
              </a:ext>
            </a:extLst>
          </p:cNvPr>
          <p:cNvSpPr txBox="1"/>
          <p:nvPr/>
        </p:nvSpPr>
        <p:spPr>
          <a:xfrm>
            <a:off x="1797234" y="3155135"/>
            <a:ext cx="6089000" cy="707886"/>
          </a:xfrm>
          <a:prstGeom prst="rect">
            <a:avLst/>
          </a:prstGeom>
          <a:solidFill>
            <a:schemeClr val="bg1">
              <a:alpha val="60000"/>
            </a:schemeClr>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Mein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Vater</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mein</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Vater</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und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hörest</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du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nicht</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Was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Erlenkönig</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mir</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leise</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verspricht</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20" name="TextBox 19">
            <a:hlinkClick r:id="" action="ppaction://noaction">
              <a:snd r:embed="rId13" name="8.3.2.4 Erlkoenig Thomas sent 15, 16.wav"/>
            </a:hlinkClick>
            <a:extLst>
              <a:ext uri="{FF2B5EF4-FFF2-40B4-BE49-F238E27FC236}">
                <a16:creationId xmlns:a16="http://schemas.microsoft.com/office/drawing/2014/main" id="{075890BD-D84B-F842-BB52-91B215FBF500}"/>
              </a:ext>
            </a:extLst>
          </p:cNvPr>
          <p:cNvSpPr txBox="1"/>
          <p:nvPr/>
        </p:nvSpPr>
        <p:spPr>
          <a:xfrm>
            <a:off x="1792899" y="4096121"/>
            <a:ext cx="6093335" cy="707886"/>
          </a:xfrm>
          <a:prstGeom prst="rect">
            <a:avLst/>
          </a:prstGeom>
          <a:solidFill>
            <a:schemeClr val="bg1">
              <a:alpha val="60000"/>
            </a:schemeClr>
          </a:solidFill>
          <a:ln>
            <a:solidFill>
              <a:srgbClr val="E87D1E"/>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Sei </a:t>
            </a:r>
            <a:r>
              <a:rPr kumimoji="0" lang="en-GB" sz="20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mn-cs"/>
              </a:rPr>
              <a:t>ruhig</a:t>
            </a:r>
            <a:r>
              <a:rPr kumimoji="0" lang="en-GB" sz="2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mn-cs"/>
              </a:rPr>
              <a:t>bleibe</a:t>
            </a:r>
            <a:r>
              <a:rPr kumimoji="0" lang="en-GB" sz="2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mn-cs"/>
              </a:rPr>
              <a:t>ruhig</a:t>
            </a:r>
            <a:r>
              <a:rPr kumimoji="0" lang="en-GB" sz="2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mn-cs"/>
              </a:rPr>
              <a:t>mein</a:t>
            </a:r>
            <a:r>
              <a:rPr kumimoji="0" lang="en-GB" sz="2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 Kind: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In </a:t>
            </a:r>
            <a:r>
              <a:rPr kumimoji="0" lang="en-GB" sz="20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mn-cs"/>
              </a:rPr>
              <a:t>dürren</a:t>
            </a:r>
            <a:r>
              <a:rPr kumimoji="0" lang="en-GB" sz="2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mn-cs"/>
              </a:rPr>
              <a:t>Blättern</a:t>
            </a:r>
            <a:r>
              <a:rPr kumimoji="0" lang="en-GB" sz="2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mn-cs"/>
              </a:rPr>
              <a:t>säuselt</a:t>
            </a:r>
            <a:r>
              <a:rPr kumimoji="0" lang="en-GB" sz="2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 der Wind. </a:t>
            </a:r>
            <a:endParaRPr kumimoji="0" lang="en-US" sz="2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endParaRPr>
          </a:p>
        </p:txBody>
      </p:sp>
      <p:pic>
        <p:nvPicPr>
          <p:cNvPr id="21" name="Picture 20">
            <a:extLst>
              <a:ext uri="{FF2B5EF4-FFF2-40B4-BE49-F238E27FC236}">
                <a16:creationId xmlns:a16="http://schemas.microsoft.com/office/drawing/2014/main" id="{5CB07799-17D1-734F-8A07-56D6BB7DA09D}"/>
              </a:ext>
            </a:extLst>
          </p:cNvPr>
          <p:cNvPicPr>
            <a:picLocks noChangeAspect="1"/>
          </p:cNvPicPr>
          <p:nvPr/>
        </p:nvPicPr>
        <p:blipFill>
          <a:blip r:embed="rId8"/>
          <a:stretch>
            <a:fillRect/>
          </a:stretch>
        </p:blipFill>
        <p:spPr>
          <a:xfrm>
            <a:off x="133817" y="4910656"/>
            <a:ext cx="1395349" cy="922238"/>
          </a:xfrm>
          <a:prstGeom prst="rect">
            <a:avLst/>
          </a:prstGeom>
        </p:spPr>
      </p:pic>
      <p:pic>
        <p:nvPicPr>
          <p:cNvPr id="22" name="Picture 21">
            <a:extLst>
              <a:ext uri="{FF2B5EF4-FFF2-40B4-BE49-F238E27FC236}">
                <a16:creationId xmlns:a16="http://schemas.microsoft.com/office/drawing/2014/main" id="{8A0F1EA3-893E-6C40-975E-2715E14DA819}"/>
              </a:ext>
            </a:extLst>
          </p:cNvPr>
          <p:cNvPicPr>
            <a:picLocks noChangeAspect="1"/>
          </p:cNvPicPr>
          <p:nvPr/>
        </p:nvPicPr>
        <p:blipFill>
          <a:blip r:embed="rId9"/>
          <a:stretch>
            <a:fillRect/>
          </a:stretch>
        </p:blipFill>
        <p:spPr>
          <a:xfrm>
            <a:off x="133817" y="5832895"/>
            <a:ext cx="1395349" cy="927202"/>
          </a:xfrm>
          <a:prstGeom prst="rect">
            <a:avLst/>
          </a:prstGeom>
        </p:spPr>
      </p:pic>
      <p:sp>
        <p:nvSpPr>
          <p:cNvPr id="23" name="Rounded Rectangle 11">
            <a:extLst>
              <a:ext uri="{FF2B5EF4-FFF2-40B4-BE49-F238E27FC236}">
                <a16:creationId xmlns:a16="http://schemas.microsoft.com/office/drawing/2014/main" id="{3A581ECF-F908-BA42-9327-7421B35F5506}"/>
              </a:ext>
            </a:extLst>
          </p:cNvPr>
          <p:cNvSpPr/>
          <p:nvPr/>
        </p:nvSpPr>
        <p:spPr>
          <a:xfrm>
            <a:off x="10082784" y="247046"/>
            <a:ext cx="187454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Diskussion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extBox 26">
            <a:hlinkClick r:id="" action="ppaction://noaction">
              <a:snd r:embed="rId14" name="8.3.2.4 Erlkoenig Geraldine sent 21, 22.wav"/>
            </a:hlinkClick>
            <a:extLst>
              <a:ext uri="{FF2B5EF4-FFF2-40B4-BE49-F238E27FC236}">
                <a16:creationId xmlns:a16="http://schemas.microsoft.com/office/drawing/2014/main" id="{D115EC78-62F2-8E4D-975B-BA27628106E2}"/>
              </a:ext>
            </a:extLst>
          </p:cNvPr>
          <p:cNvSpPr txBox="1"/>
          <p:nvPr/>
        </p:nvSpPr>
        <p:spPr>
          <a:xfrm>
            <a:off x="1792900" y="5021718"/>
            <a:ext cx="6093335" cy="707886"/>
          </a:xfrm>
          <a:prstGeom prst="rect">
            <a:avLst/>
          </a:prstGeom>
          <a:solidFill>
            <a:schemeClr val="bg1">
              <a:alpha val="60000"/>
            </a:schemeClr>
          </a:solidFill>
          <a:ln>
            <a:solidFill>
              <a:srgbClr val="115076"/>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Mein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Vater</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mein</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Vater</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und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siehst</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du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nicht</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dort</a:t>
            </a: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Erlkönigs</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Töchter</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am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düstern</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Ort?</a:t>
            </a:r>
          </a:p>
        </p:txBody>
      </p:sp>
      <p:sp>
        <p:nvSpPr>
          <p:cNvPr id="28" name="TextBox 27">
            <a:hlinkClick r:id="" action="ppaction://noaction">
              <a:snd r:embed="rId15" name="8.3.2.4 Erlkoenig Thomas sent 24.wav"/>
            </a:hlinkClick>
            <a:extLst>
              <a:ext uri="{FF2B5EF4-FFF2-40B4-BE49-F238E27FC236}">
                <a16:creationId xmlns:a16="http://schemas.microsoft.com/office/drawing/2014/main" id="{77CE8BFF-0F68-734E-8EC3-A78D1C7C4031}"/>
              </a:ext>
            </a:extLst>
          </p:cNvPr>
          <p:cNvSpPr txBox="1"/>
          <p:nvPr/>
        </p:nvSpPr>
        <p:spPr>
          <a:xfrm>
            <a:off x="1777896" y="6098396"/>
            <a:ext cx="6108339" cy="396199"/>
          </a:xfrm>
          <a:prstGeom prst="rect">
            <a:avLst/>
          </a:prstGeom>
          <a:solidFill>
            <a:schemeClr val="bg1">
              <a:alpha val="60000"/>
            </a:schemeClr>
          </a:solidFill>
          <a:ln>
            <a:solidFill>
              <a:srgbClr val="E87D1E"/>
            </a:solidFill>
          </a:ln>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E87D1E"/>
                </a:solidFill>
                <a:effectLst/>
                <a:uLnTx/>
                <a:uFillTx/>
                <a:latin typeface="Century Gothic" panose="020B0502020202020204" pitchFamily="34" charset="0"/>
                <a:ea typeface="SimSun" panose="02010600030101010101" pitchFamily="2" charset="-122"/>
                <a:cs typeface="Times New Roman" panose="02020603050405020304" pitchFamily="18" charset="0"/>
              </a:rPr>
              <a:t>Es </a:t>
            </a:r>
            <a:r>
              <a:rPr kumimoji="0" lang="en-GB" sz="2000" b="0" i="0" u="none" strike="noStrike" kern="1200" cap="none" spc="0" normalizeH="0" baseline="0" noProof="0" dirty="0" err="1">
                <a:ln>
                  <a:noFill/>
                </a:ln>
                <a:solidFill>
                  <a:srgbClr val="E87D1E"/>
                </a:solidFill>
                <a:effectLst/>
                <a:uLnTx/>
                <a:uFillTx/>
                <a:latin typeface="Century Gothic" panose="020B0502020202020204" pitchFamily="34" charset="0"/>
                <a:ea typeface="SimSun" panose="02010600030101010101" pitchFamily="2" charset="-122"/>
                <a:cs typeface="Times New Roman" panose="02020603050405020304" pitchFamily="18" charset="0"/>
              </a:rPr>
              <a:t>scheinen</a:t>
            </a:r>
            <a:r>
              <a:rPr kumimoji="0" lang="en-GB" sz="2000" b="0" i="0" u="none" strike="noStrike" kern="1200" cap="none" spc="0" normalizeH="0" baseline="0" noProof="0" dirty="0">
                <a:ln>
                  <a:noFill/>
                </a:ln>
                <a:solidFill>
                  <a:srgbClr val="E87D1E"/>
                </a:solidFill>
                <a:effectLst/>
                <a:uLnTx/>
                <a:uFillTx/>
                <a:latin typeface="Century Gothic" panose="020B0502020202020204" pitchFamily="34" charset="0"/>
                <a:ea typeface="SimSun" panose="02010600030101010101" pitchFamily="2" charset="-122"/>
                <a:cs typeface="Times New Roman" panose="02020603050405020304" pitchFamily="18" charset="0"/>
              </a:rPr>
              <a:t> die </a:t>
            </a:r>
            <a:r>
              <a:rPr kumimoji="0" lang="en-GB" sz="2000" b="0" i="0" u="none" strike="noStrike" kern="1200" cap="none" spc="0" normalizeH="0" baseline="0" noProof="0" dirty="0" err="1">
                <a:ln>
                  <a:noFill/>
                </a:ln>
                <a:solidFill>
                  <a:srgbClr val="E87D1E"/>
                </a:solidFill>
                <a:effectLst/>
                <a:uLnTx/>
                <a:uFillTx/>
                <a:latin typeface="Century Gothic" panose="020B0502020202020204" pitchFamily="34" charset="0"/>
                <a:ea typeface="SimSun" panose="02010600030101010101" pitchFamily="2" charset="-122"/>
                <a:cs typeface="Times New Roman" panose="02020603050405020304" pitchFamily="18" charset="0"/>
              </a:rPr>
              <a:t>alten</a:t>
            </a:r>
            <a:r>
              <a:rPr kumimoji="0" lang="en-GB" sz="2000" b="0" i="0" u="none" strike="noStrike" kern="1200" cap="none" spc="0" normalizeH="0" baseline="0" noProof="0" dirty="0">
                <a:ln>
                  <a:noFill/>
                </a:ln>
                <a:solidFill>
                  <a:srgbClr val="E87D1E"/>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E87D1E"/>
                </a:solidFill>
                <a:effectLst/>
                <a:uLnTx/>
                <a:uFillTx/>
                <a:latin typeface="Century Gothic" panose="020B0502020202020204" pitchFamily="34" charset="0"/>
                <a:ea typeface="SimSun" panose="02010600030101010101" pitchFamily="2" charset="-122"/>
                <a:cs typeface="Times New Roman" panose="02020603050405020304" pitchFamily="18" charset="0"/>
              </a:rPr>
              <a:t>Weiden</a:t>
            </a:r>
            <a:r>
              <a:rPr kumimoji="0" lang="en-GB" sz="2000" b="0" i="0" u="none" strike="noStrike" kern="1200" cap="none" spc="0" normalizeH="0" baseline="0" noProof="0" dirty="0">
                <a:ln>
                  <a:noFill/>
                </a:ln>
                <a:solidFill>
                  <a:srgbClr val="E87D1E"/>
                </a:solidFill>
                <a:effectLst/>
                <a:uLnTx/>
                <a:uFillTx/>
                <a:latin typeface="Century Gothic" panose="020B0502020202020204" pitchFamily="34" charset="0"/>
                <a:ea typeface="SimSun" panose="02010600030101010101" pitchFamily="2" charset="-122"/>
                <a:cs typeface="Times New Roman" panose="02020603050405020304" pitchFamily="18" charset="0"/>
              </a:rPr>
              <a:t> so </a:t>
            </a:r>
            <a:r>
              <a:rPr kumimoji="0" lang="en-GB" sz="2000" b="0" i="0" u="none" strike="noStrike" kern="1200" cap="none" spc="0" normalizeH="0" baseline="0" noProof="0" dirty="0" err="1">
                <a:ln>
                  <a:noFill/>
                </a:ln>
                <a:solidFill>
                  <a:srgbClr val="E87D1E"/>
                </a:solidFill>
                <a:effectLst/>
                <a:uLnTx/>
                <a:uFillTx/>
                <a:latin typeface="Century Gothic" panose="020B0502020202020204" pitchFamily="34" charset="0"/>
                <a:ea typeface="SimSun" panose="02010600030101010101" pitchFamily="2" charset="-122"/>
                <a:cs typeface="Times New Roman" panose="02020603050405020304" pitchFamily="18" charset="0"/>
              </a:rPr>
              <a:t>grau</a:t>
            </a:r>
            <a:endParaRPr kumimoji="0" lang="en-GB" sz="2000" b="0" i="0" u="none" strike="noStrike" kern="1200" cap="none" spc="0" normalizeH="0" baseline="0" noProof="0" dirty="0">
              <a:ln>
                <a:noFill/>
              </a:ln>
              <a:solidFill>
                <a:srgbClr val="E87D1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pic>
        <p:nvPicPr>
          <p:cNvPr id="29" name="Picture 28">
            <a:extLst>
              <a:ext uri="{FF2B5EF4-FFF2-40B4-BE49-F238E27FC236}">
                <a16:creationId xmlns:a16="http://schemas.microsoft.com/office/drawing/2014/main" id="{F7F7D0AE-F20A-2245-8761-3F1837A1BA17}"/>
              </a:ext>
            </a:extLst>
          </p:cNvPr>
          <p:cNvPicPr>
            <a:picLocks noChangeAspect="1"/>
          </p:cNvPicPr>
          <p:nvPr/>
        </p:nvPicPr>
        <p:blipFill>
          <a:blip r:embed="rId16" cstate="print">
            <a:extLst>
              <a:ext uri="{BEBA8EAE-BF5A-486C-A8C5-ECC9F3942E4B}">
                <a14:imgProps xmlns:a14="http://schemas.microsoft.com/office/drawing/2010/main">
                  <a14:imgLayer r:embed="rId17">
                    <a14:imgEffect>
                      <a14:saturation sat="33000"/>
                    </a14:imgEffect>
                  </a14:imgLayer>
                </a14:imgProps>
              </a:ext>
              <a:ext uri="{28A0092B-C50C-407E-A947-70E740481C1C}">
                <a14:useLocalDpi xmlns:a14="http://schemas.microsoft.com/office/drawing/2010/main" val="0"/>
              </a:ext>
            </a:extLst>
          </a:blip>
          <a:stretch>
            <a:fillRect/>
          </a:stretch>
        </p:blipFill>
        <p:spPr>
          <a:xfrm>
            <a:off x="9278511" y="4944273"/>
            <a:ext cx="2829848" cy="1886565"/>
          </a:xfrm>
          <a:prstGeom prst="rect">
            <a:avLst/>
          </a:prstGeom>
        </p:spPr>
      </p:pic>
      <p:pic>
        <p:nvPicPr>
          <p:cNvPr id="26" name="Picture 25">
            <a:extLst>
              <a:ext uri="{FF2B5EF4-FFF2-40B4-BE49-F238E27FC236}">
                <a16:creationId xmlns:a16="http://schemas.microsoft.com/office/drawing/2014/main" id="{555D0EFC-4A44-394D-BE90-FBEA086B0C31}"/>
              </a:ext>
            </a:extLst>
          </p:cNvPr>
          <p:cNvPicPr>
            <a:picLocks noChangeAspect="1"/>
          </p:cNvPicPr>
          <p:nvPr/>
        </p:nvPicPr>
        <p:blipFill rotWithShape="1">
          <a:blip r:embed="rId18">
            <a:extLst>
              <a:ext uri="{28A0092B-C50C-407E-A947-70E740481C1C}">
                <a14:useLocalDpi xmlns:a14="http://schemas.microsoft.com/office/drawing/2010/main" val="0"/>
              </a:ext>
            </a:extLst>
          </a:blip>
          <a:srcRect l="57323" t="28957" r="2645"/>
          <a:stretch/>
        </p:blipFill>
        <p:spPr>
          <a:xfrm>
            <a:off x="8078335" y="4950078"/>
            <a:ext cx="1577729" cy="1877060"/>
          </a:xfrm>
          <a:prstGeom prst="rect">
            <a:avLst/>
          </a:prstGeom>
        </p:spPr>
      </p:pic>
    </p:spTree>
    <p:extLst>
      <p:ext uri="{BB962C8B-B14F-4D97-AF65-F5344CB8AC3E}">
        <p14:creationId xmlns:p14="http://schemas.microsoft.com/office/powerpoint/2010/main" val="3831894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6" grpId="0" animBg="1"/>
      <p:bldP spid="20" grpId="0" animBg="1"/>
      <p:bldP spid="27" grpId="0" animBg="1"/>
      <p:bldP spid="2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93984E95-B4F4-D641-AADC-5D24235E99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12990"/>
            <a:ext cx="2013735" cy="869950"/>
          </a:xfrm>
          <a:prstGeom prst="rect">
            <a:avLst/>
          </a:prstGeom>
        </p:spPr>
      </p:pic>
      <p:sp>
        <p:nvSpPr>
          <p:cNvPr id="29" name="Title 3">
            <a:extLst>
              <a:ext uri="{FF2B5EF4-FFF2-40B4-BE49-F238E27FC236}">
                <a16:creationId xmlns:a16="http://schemas.microsoft.com/office/drawing/2014/main" id="{76BF3A80-ECA4-DD4F-99D2-522B29E2B1CD}"/>
              </a:ext>
            </a:extLst>
          </p:cNvPr>
          <p:cNvSpPr txBox="1">
            <a:spLocks/>
          </p:cNvSpPr>
          <p:nvPr/>
        </p:nvSpPr>
        <p:spPr>
          <a:xfrm>
            <a:off x="1" y="215580"/>
            <a:ext cx="2196512"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600" b="1" dirty="0" err="1">
                <a:solidFill>
                  <a:prstClr val="white"/>
                </a:solidFill>
              </a:rPr>
              <a:t>Epik</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 name="TextBox 2">
            <a:extLst>
              <a:ext uri="{FF2B5EF4-FFF2-40B4-BE49-F238E27FC236}">
                <a16:creationId xmlns:a16="http://schemas.microsoft.com/office/drawing/2014/main" id="{C73098F2-16C3-D841-BD9E-0BBAAE7C34A9}"/>
              </a:ext>
            </a:extLst>
          </p:cNvPr>
          <p:cNvSpPr txBox="1"/>
          <p:nvPr/>
        </p:nvSpPr>
        <p:spPr>
          <a:xfrm>
            <a:off x="1561482" y="268756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9" name="Rounded Rectangle 11">
            <a:extLst>
              <a:ext uri="{FF2B5EF4-FFF2-40B4-BE49-F238E27FC236}">
                <a16:creationId xmlns:a16="http://schemas.microsoft.com/office/drawing/2014/main" id="{51B7E52B-BE8A-7447-A9CA-AA59E9EE768B}"/>
              </a:ext>
            </a:extLst>
          </p:cNvPr>
          <p:cNvSpPr/>
          <p:nvPr/>
        </p:nvSpPr>
        <p:spPr>
          <a:xfrm>
            <a:off x="10101943" y="247046"/>
            <a:ext cx="185538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lesen</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3">
            <a:extLst>
              <a:ext uri="{FF2B5EF4-FFF2-40B4-BE49-F238E27FC236}">
                <a16:creationId xmlns:a16="http://schemas.microsoft.com/office/drawing/2014/main" id="{078A5C75-7D03-45A6-B4A3-6C7403556D38}"/>
              </a:ext>
            </a:extLst>
          </p:cNvPr>
          <p:cNvGraphicFramePr>
            <a:graphicFrameLocks noGrp="1"/>
          </p:cNvGraphicFramePr>
          <p:nvPr>
            <p:extLst>
              <p:ext uri="{D42A27DB-BD31-4B8C-83A1-F6EECF244321}">
                <p14:modId xmlns:p14="http://schemas.microsoft.com/office/powerpoint/2010/main" val="104830106"/>
              </p:ext>
            </p:extLst>
          </p:nvPr>
        </p:nvGraphicFramePr>
        <p:xfrm>
          <a:off x="216492" y="1262743"/>
          <a:ext cx="11608984" cy="5021943"/>
        </p:xfrm>
        <a:graphic>
          <a:graphicData uri="http://schemas.openxmlformats.org/drawingml/2006/table">
            <a:tbl>
              <a:tblPr firstRow="1" bandRow="1">
                <a:tableStyleId>{5940675A-B579-460E-94D1-54222C63F5DA}</a:tableStyleId>
              </a:tblPr>
              <a:tblGrid>
                <a:gridCol w="2902246">
                  <a:extLst>
                    <a:ext uri="{9D8B030D-6E8A-4147-A177-3AD203B41FA5}">
                      <a16:colId xmlns:a16="http://schemas.microsoft.com/office/drawing/2014/main" val="1108155747"/>
                    </a:ext>
                  </a:extLst>
                </a:gridCol>
                <a:gridCol w="2902246">
                  <a:extLst>
                    <a:ext uri="{9D8B030D-6E8A-4147-A177-3AD203B41FA5}">
                      <a16:colId xmlns:a16="http://schemas.microsoft.com/office/drawing/2014/main" val="20765477"/>
                    </a:ext>
                  </a:extLst>
                </a:gridCol>
                <a:gridCol w="2902246">
                  <a:extLst>
                    <a:ext uri="{9D8B030D-6E8A-4147-A177-3AD203B41FA5}">
                      <a16:colId xmlns:a16="http://schemas.microsoft.com/office/drawing/2014/main" val="694882900"/>
                    </a:ext>
                  </a:extLst>
                </a:gridCol>
                <a:gridCol w="2902246">
                  <a:extLst>
                    <a:ext uri="{9D8B030D-6E8A-4147-A177-3AD203B41FA5}">
                      <a16:colId xmlns:a16="http://schemas.microsoft.com/office/drawing/2014/main" val="4129617598"/>
                    </a:ext>
                  </a:extLst>
                </a:gridCol>
              </a:tblGrid>
              <a:tr h="1673981">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4629319"/>
                  </a:ext>
                </a:extLst>
              </a:tr>
              <a:tr h="1673981">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8067279"/>
                  </a:ext>
                </a:extLst>
              </a:tr>
              <a:tr h="1673981">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56208467"/>
                  </a:ext>
                </a:extLst>
              </a:tr>
            </a:tbl>
          </a:graphicData>
        </a:graphic>
      </p:graphicFrame>
      <p:sp>
        <p:nvSpPr>
          <p:cNvPr id="5" name="TextBox 4">
            <a:extLst>
              <a:ext uri="{FF2B5EF4-FFF2-40B4-BE49-F238E27FC236}">
                <a16:creationId xmlns:a16="http://schemas.microsoft.com/office/drawing/2014/main" id="{B1DBF6CC-2CF6-48E7-82CB-83A0F8CC3F8A}"/>
              </a:ext>
            </a:extLst>
          </p:cNvPr>
          <p:cNvSpPr txBox="1"/>
          <p:nvPr/>
        </p:nvSpPr>
        <p:spPr>
          <a:xfrm>
            <a:off x="187464" y="1567541"/>
            <a:ext cx="2888343" cy="1015663"/>
          </a:xfrm>
          <a:prstGeom prst="rect">
            <a:avLst/>
          </a:prstGeom>
          <a:noFill/>
        </p:spPr>
        <p:txBody>
          <a:bodyPr wrap="square" rtlCol="0">
            <a:spAutoFit/>
          </a:bodyPr>
          <a:lstStyle/>
          <a:p>
            <a:pPr algn="ctr"/>
            <a:r>
              <a:rPr lang="de-DE" sz="2000">
                <a:solidFill>
                  <a:schemeClr val="accent5">
                    <a:lumMod val="50000"/>
                  </a:schemeClr>
                </a:solidFill>
              </a:rPr>
              <a:t>Das Kind hört den Erlkönig. Es hat Angst vor ihm.</a:t>
            </a:r>
            <a:endParaRPr lang="en-GB" sz="2000" dirty="0">
              <a:solidFill>
                <a:schemeClr val="accent5">
                  <a:lumMod val="50000"/>
                </a:schemeClr>
              </a:solidFill>
            </a:endParaRPr>
          </a:p>
        </p:txBody>
      </p:sp>
      <p:sp>
        <p:nvSpPr>
          <p:cNvPr id="11" name="TextBox 10">
            <a:extLst>
              <a:ext uri="{FF2B5EF4-FFF2-40B4-BE49-F238E27FC236}">
                <a16:creationId xmlns:a16="http://schemas.microsoft.com/office/drawing/2014/main" id="{3895EC12-8DA8-4600-AFA1-7DE7EFCDECF2}"/>
              </a:ext>
            </a:extLst>
          </p:cNvPr>
          <p:cNvSpPr txBox="1"/>
          <p:nvPr/>
        </p:nvSpPr>
        <p:spPr>
          <a:xfrm>
            <a:off x="3132641" y="1567540"/>
            <a:ext cx="2888343" cy="707886"/>
          </a:xfrm>
          <a:prstGeom prst="rect">
            <a:avLst/>
          </a:prstGeom>
          <a:noFill/>
        </p:spPr>
        <p:txBody>
          <a:bodyPr wrap="square" rtlCol="0">
            <a:spAutoFit/>
          </a:bodyPr>
          <a:lstStyle/>
          <a:p>
            <a:pPr algn="ctr"/>
            <a:r>
              <a:rPr lang="de-DE" sz="2000" dirty="0">
                <a:solidFill>
                  <a:schemeClr val="accent5">
                    <a:lumMod val="50000"/>
                  </a:schemeClr>
                </a:solidFill>
              </a:rPr>
              <a:t>Er hält seinen Sohn in den Armen.</a:t>
            </a:r>
            <a:endParaRPr lang="en-GB" sz="2000" dirty="0">
              <a:solidFill>
                <a:schemeClr val="accent5">
                  <a:lumMod val="50000"/>
                </a:schemeClr>
              </a:solidFill>
            </a:endParaRPr>
          </a:p>
        </p:txBody>
      </p:sp>
      <p:sp>
        <p:nvSpPr>
          <p:cNvPr id="12" name="TextBox 11">
            <a:extLst>
              <a:ext uri="{FF2B5EF4-FFF2-40B4-BE49-F238E27FC236}">
                <a16:creationId xmlns:a16="http://schemas.microsoft.com/office/drawing/2014/main" id="{CA8D235C-EBBD-44BF-B180-A043F3B6E532}"/>
              </a:ext>
            </a:extLst>
          </p:cNvPr>
          <p:cNvSpPr txBox="1"/>
          <p:nvPr/>
        </p:nvSpPr>
        <p:spPr>
          <a:xfrm>
            <a:off x="6077818" y="1567540"/>
            <a:ext cx="2888343" cy="1015663"/>
          </a:xfrm>
          <a:prstGeom prst="rect">
            <a:avLst/>
          </a:prstGeom>
          <a:noFill/>
        </p:spPr>
        <p:txBody>
          <a:bodyPr wrap="square" rtlCol="0">
            <a:spAutoFit/>
          </a:bodyPr>
          <a:lstStyle/>
          <a:p>
            <a:pPr algn="ctr"/>
            <a:r>
              <a:rPr lang="de-DE" sz="2000" dirty="0">
                <a:solidFill>
                  <a:schemeClr val="accent5">
                    <a:lumMod val="50000"/>
                  </a:schemeClr>
                </a:solidFill>
              </a:rPr>
              <a:t>Der Vater beruhigt das Kind zum dritten Mal.</a:t>
            </a:r>
            <a:endParaRPr lang="en-GB" sz="2000" dirty="0">
              <a:solidFill>
                <a:schemeClr val="accent5">
                  <a:lumMod val="50000"/>
                </a:schemeClr>
              </a:solidFill>
            </a:endParaRPr>
          </a:p>
        </p:txBody>
      </p:sp>
      <p:sp>
        <p:nvSpPr>
          <p:cNvPr id="13" name="TextBox 12">
            <a:extLst>
              <a:ext uri="{FF2B5EF4-FFF2-40B4-BE49-F238E27FC236}">
                <a16:creationId xmlns:a16="http://schemas.microsoft.com/office/drawing/2014/main" id="{33D8E955-0EA0-4CD5-99E2-BB0EB4C6BBFD}"/>
              </a:ext>
            </a:extLst>
          </p:cNvPr>
          <p:cNvSpPr txBox="1"/>
          <p:nvPr/>
        </p:nvSpPr>
        <p:spPr>
          <a:xfrm>
            <a:off x="8937133" y="1660784"/>
            <a:ext cx="2888343" cy="1015663"/>
          </a:xfrm>
          <a:prstGeom prst="rect">
            <a:avLst/>
          </a:prstGeom>
          <a:noFill/>
        </p:spPr>
        <p:txBody>
          <a:bodyPr wrap="square" rtlCol="0">
            <a:spAutoFit/>
          </a:bodyPr>
          <a:lstStyle/>
          <a:p>
            <a:pPr algn="ctr"/>
            <a:r>
              <a:rPr lang="de-DE" sz="2000" dirty="0">
                <a:solidFill>
                  <a:schemeClr val="accent5">
                    <a:lumMod val="50000"/>
                  </a:schemeClr>
                </a:solidFill>
              </a:rPr>
              <a:t>Der Erlkönig will, das der Sohn mit seinen Töchtern geht.</a:t>
            </a:r>
            <a:endParaRPr lang="en-GB" sz="2000" dirty="0">
              <a:solidFill>
                <a:schemeClr val="accent5">
                  <a:lumMod val="50000"/>
                </a:schemeClr>
              </a:solidFill>
            </a:endParaRPr>
          </a:p>
        </p:txBody>
      </p:sp>
      <p:sp>
        <p:nvSpPr>
          <p:cNvPr id="14" name="TextBox 13">
            <a:extLst>
              <a:ext uri="{FF2B5EF4-FFF2-40B4-BE49-F238E27FC236}">
                <a16:creationId xmlns:a16="http://schemas.microsoft.com/office/drawing/2014/main" id="{0BE3D672-C8E5-442F-AC9E-221E8A10CD72}"/>
              </a:ext>
            </a:extLst>
          </p:cNvPr>
          <p:cNvSpPr txBox="1"/>
          <p:nvPr/>
        </p:nvSpPr>
        <p:spPr>
          <a:xfrm>
            <a:off x="216492" y="3207668"/>
            <a:ext cx="2888343" cy="1015663"/>
          </a:xfrm>
          <a:prstGeom prst="rect">
            <a:avLst/>
          </a:prstGeom>
          <a:noFill/>
        </p:spPr>
        <p:txBody>
          <a:bodyPr wrap="square" rtlCol="0">
            <a:spAutoFit/>
          </a:bodyPr>
          <a:lstStyle/>
          <a:p>
            <a:pPr algn="ctr"/>
            <a:r>
              <a:rPr lang="de-DE" sz="2000" dirty="0">
                <a:solidFill>
                  <a:schemeClr val="accent5">
                    <a:lumMod val="50000"/>
                  </a:schemeClr>
                </a:solidFill>
              </a:rPr>
              <a:t>Der Vater erreicht den Hof, aber das Kind ist schon tot.</a:t>
            </a:r>
            <a:endParaRPr lang="en-GB" sz="2000" dirty="0">
              <a:solidFill>
                <a:schemeClr val="accent5">
                  <a:lumMod val="50000"/>
                </a:schemeClr>
              </a:solidFill>
            </a:endParaRPr>
          </a:p>
        </p:txBody>
      </p:sp>
      <p:sp>
        <p:nvSpPr>
          <p:cNvPr id="15" name="TextBox 14">
            <a:extLst>
              <a:ext uri="{FF2B5EF4-FFF2-40B4-BE49-F238E27FC236}">
                <a16:creationId xmlns:a16="http://schemas.microsoft.com/office/drawing/2014/main" id="{14D75781-3D03-4332-BECA-E56207F0DACE}"/>
              </a:ext>
            </a:extLst>
          </p:cNvPr>
          <p:cNvSpPr txBox="1"/>
          <p:nvPr/>
        </p:nvSpPr>
        <p:spPr>
          <a:xfrm>
            <a:off x="3141122" y="3207667"/>
            <a:ext cx="2888343" cy="707886"/>
          </a:xfrm>
          <a:prstGeom prst="rect">
            <a:avLst/>
          </a:prstGeom>
          <a:noFill/>
        </p:spPr>
        <p:txBody>
          <a:bodyPr wrap="square" rtlCol="0">
            <a:spAutoFit/>
          </a:bodyPr>
          <a:lstStyle/>
          <a:p>
            <a:pPr algn="ctr"/>
            <a:r>
              <a:rPr lang="de-DE" sz="2000" dirty="0">
                <a:solidFill>
                  <a:schemeClr val="accent5">
                    <a:lumMod val="50000"/>
                  </a:schemeClr>
                </a:solidFill>
              </a:rPr>
              <a:t>Das Kind glaubt, es sieht den Erlkönig.</a:t>
            </a:r>
            <a:endParaRPr lang="en-GB" sz="2000" dirty="0">
              <a:solidFill>
                <a:schemeClr val="accent5">
                  <a:lumMod val="50000"/>
                </a:schemeClr>
              </a:solidFill>
            </a:endParaRPr>
          </a:p>
        </p:txBody>
      </p:sp>
      <p:sp>
        <p:nvSpPr>
          <p:cNvPr id="16" name="TextBox 15">
            <a:extLst>
              <a:ext uri="{FF2B5EF4-FFF2-40B4-BE49-F238E27FC236}">
                <a16:creationId xmlns:a16="http://schemas.microsoft.com/office/drawing/2014/main" id="{5B80F43D-AEDB-444D-97C7-826FE2B2FAF7}"/>
              </a:ext>
            </a:extLst>
          </p:cNvPr>
          <p:cNvSpPr txBox="1"/>
          <p:nvPr/>
        </p:nvSpPr>
        <p:spPr>
          <a:xfrm>
            <a:off x="6058493" y="3160764"/>
            <a:ext cx="2888343" cy="1323439"/>
          </a:xfrm>
          <a:prstGeom prst="rect">
            <a:avLst/>
          </a:prstGeom>
          <a:noFill/>
        </p:spPr>
        <p:txBody>
          <a:bodyPr wrap="square" rtlCol="0">
            <a:spAutoFit/>
          </a:bodyPr>
          <a:lstStyle/>
          <a:p>
            <a:pPr algn="ctr"/>
            <a:r>
              <a:rPr lang="de-DE" sz="2000" dirty="0">
                <a:solidFill>
                  <a:schemeClr val="accent5">
                    <a:lumMod val="50000"/>
                  </a:schemeClr>
                </a:solidFill>
              </a:rPr>
              <a:t>Die Reise beginnt. Der Vater reitet mit seinem Kind durch die Nacht.</a:t>
            </a:r>
            <a:endParaRPr lang="en-GB" sz="2000" dirty="0">
              <a:solidFill>
                <a:schemeClr val="accent5">
                  <a:lumMod val="50000"/>
                </a:schemeClr>
              </a:solidFill>
            </a:endParaRPr>
          </a:p>
        </p:txBody>
      </p:sp>
      <p:sp>
        <p:nvSpPr>
          <p:cNvPr id="17" name="TextBox 16">
            <a:extLst>
              <a:ext uri="{FF2B5EF4-FFF2-40B4-BE49-F238E27FC236}">
                <a16:creationId xmlns:a16="http://schemas.microsoft.com/office/drawing/2014/main" id="{16A03702-20D9-48F2-B364-63609D2F7CA4}"/>
              </a:ext>
            </a:extLst>
          </p:cNvPr>
          <p:cNvSpPr txBox="1"/>
          <p:nvPr/>
        </p:nvSpPr>
        <p:spPr>
          <a:xfrm>
            <a:off x="8944391" y="2968012"/>
            <a:ext cx="2888343" cy="1631216"/>
          </a:xfrm>
          <a:prstGeom prst="rect">
            <a:avLst/>
          </a:prstGeom>
          <a:noFill/>
        </p:spPr>
        <p:txBody>
          <a:bodyPr wrap="square" rtlCol="0">
            <a:spAutoFit/>
          </a:bodyPr>
          <a:lstStyle/>
          <a:p>
            <a:pPr algn="ctr"/>
            <a:r>
              <a:rPr lang="de-DE" sz="2000" dirty="0">
                <a:solidFill>
                  <a:schemeClr val="accent5">
                    <a:lumMod val="50000"/>
                  </a:schemeClr>
                </a:solidFill>
              </a:rPr>
              <a:t>Der Erlkönig fasst das Kind an. Das Kind stirbt durch den Kontakt mit dem Erlkönig.</a:t>
            </a:r>
            <a:endParaRPr lang="en-GB" sz="2000" dirty="0">
              <a:solidFill>
                <a:schemeClr val="accent5">
                  <a:lumMod val="50000"/>
                </a:schemeClr>
              </a:solidFill>
            </a:endParaRPr>
          </a:p>
        </p:txBody>
      </p:sp>
      <p:sp>
        <p:nvSpPr>
          <p:cNvPr id="18" name="TextBox 17">
            <a:extLst>
              <a:ext uri="{FF2B5EF4-FFF2-40B4-BE49-F238E27FC236}">
                <a16:creationId xmlns:a16="http://schemas.microsoft.com/office/drawing/2014/main" id="{6266E492-3D1D-4A87-9CEE-B8FA1A667D5A}"/>
              </a:ext>
            </a:extLst>
          </p:cNvPr>
          <p:cNvSpPr txBox="1"/>
          <p:nvPr/>
        </p:nvSpPr>
        <p:spPr>
          <a:xfrm>
            <a:off x="252779" y="4847341"/>
            <a:ext cx="2888343" cy="707886"/>
          </a:xfrm>
          <a:prstGeom prst="rect">
            <a:avLst/>
          </a:prstGeom>
          <a:noFill/>
        </p:spPr>
        <p:txBody>
          <a:bodyPr wrap="square" rtlCol="0">
            <a:spAutoFit/>
          </a:bodyPr>
          <a:lstStyle/>
          <a:p>
            <a:pPr algn="ctr"/>
            <a:r>
              <a:rPr lang="de-DE" sz="2000" dirty="0">
                <a:solidFill>
                  <a:schemeClr val="accent5">
                    <a:lumMod val="50000"/>
                  </a:schemeClr>
                </a:solidFill>
              </a:rPr>
              <a:t>Der Erlkönig spricht das Kind an.</a:t>
            </a:r>
            <a:endParaRPr lang="en-GB" sz="2000" dirty="0">
              <a:solidFill>
                <a:schemeClr val="accent5">
                  <a:lumMod val="50000"/>
                </a:schemeClr>
              </a:solidFill>
            </a:endParaRPr>
          </a:p>
        </p:txBody>
      </p:sp>
      <p:sp>
        <p:nvSpPr>
          <p:cNvPr id="19" name="TextBox 18">
            <a:extLst>
              <a:ext uri="{FF2B5EF4-FFF2-40B4-BE49-F238E27FC236}">
                <a16:creationId xmlns:a16="http://schemas.microsoft.com/office/drawing/2014/main" id="{FE8F7399-4DC5-4D49-9501-FFE929F688DB}"/>
              </a:ext>
            </a:extLst>
          </p:cNvPr>
          <p:cNvSpPr txBox="1"/>
          <p:nvPr/>
        </p:nvSpPr>
        <p:spPr>
          <a:xfrm>
            <a:off x="3095740" y="5092603"/>
            <a:ext cx="2888343" cy="707886"/>
          </a:xfrm>
          <a:prstGeom prst="rect">
            <a:avLst/>
          </a:prstGeom>
          <a:noFill/>
        </p:spPr>
        <p:txBody>
          <a:bodyPr wrap="square" rtlCol="0">
            <a:spAutoFit/>
          </a:bodyPr>
          <a:lstStyle/>
          <a:p>
            <a:pPr algn="ctr"/>
            <a:r>
              <a:rPr lang="de-DE" sz="2000" dirty="0">
                <a:solidFill>
                  <a:schemeClr val="accent5">
                    <a:lumMod val="50000"/>
                  </a:schemeClr>
                </a:solidFill>
              </a:rPr>
              <a:t>Der Vater beruhigt das Kind.</a:t>
            </a:r>
            <a:endParaRPr lang="en-GB" sz="2000" dirty="0">
              <a:solidFill>
                <a:schemeClr val="accent5">
                  <a:lumMod val="50000"/>
                </a:schemeClr>
              </a:solidFill>
            </a:endParaRPr>
          </a:p>
        </p:txBody>
      </p:sp>
      <p:sp>
        <p:nvSpPr>
          <p:cNvPr id="20" name="TextBox 19">
            <a:extLst>
              <a:ext uri="{FF2B5EF4-FFF2-40B4-BE49-F238E27FC236}">
                <a16:creationId xmlns:a16="http://schemas.microsoft.com/office/drawing/2014/main" id="{4C09FA75-3DD1-4E22-8E0E-77453A5BB175}"/>
              </a:ext>
            </a:extLst>
          </p:cNvPr>
          <p:cNvSpPr txBox="1"/>
          <p:nvPr/>
        </p:nvSpPr>
        <p:spPr>
          <a:xfrm>
            <a:off x="6085077" y="4835589"/>
            <a:ext cx="2888343" cy="1015663"/>
          </a:xfrm>
          <a:prstGeom prst="rect">
            <a:avLst/>
          </a:prstGeom>
          <a:noFill/>
        </p:spPr>
        <p:txBody>
          <a:bodyPr wrap="square" rtlCol="0">
            <a:spAutoFit/>
          </a:bodyPr>
          <a:lstStyle/>
          <a:p>
            <a:pPr algn="ctr"/>
            <a:r>
              <a:rPr lang="de-DE" sz="2000" dirty="0">
                <a:solidFill>
                  <a:schemeClr val="accent5">
                    <a:lumMod val="50000"/>
                  </a:schemeClr>
                </a:solidFill>
              </a:rPr>
              <a:t>Der Vater beruhigt das Kind zum zweiten Mal.</a:t>
            </a:r>
          </a:p>
        </p:txBody>
      </p:sp>
      <p:sp>
        <p:nvSpPr>
          <p:cNvPr id="21" name="TextBox 20">
            <a:extLst>
              <a:ext uri="{FF2B5EF4-FFF2-40B4-BE49-F238E27FC236}">
                <a16:creationId xmlns:a16="http://schemas.microsoft.com/office/drawing/2014/main" id="{60B14950-C19F-43F4-890E-B41D5B159E2F}"/>
              </a:ext>
            </a:extLst>
          </p:cNvPr>
          <p:cNvSpPr txBox="1"/>
          <p:nvPr/>
        </p:nvSpPr>
        <p:spPr>
          <a:xfrm>
            <a:off x="8944391" y="4653860"/>
            <a:ext cx="2888343" cy="1631216"/>
          </a:xfrm>
          <a:prstGeom prst="rect">
            <a:avLst/>
          </a:prstGeom>
          <a:noFill/>
        </p:spPr>
        <p:txBody>
          <a:bodyPr wrap="square" rtlCol="0">
            <a:spAutoFit/>
          </a:bodyPr>
          <a:lstStyle/>
          <a:p>
            <a:pPr algn="ctr"/>
            <a:r>
              <a:rPr lang="de-DE" sz="2000" dirty="0">
                <a:solidFill>
                  <a:schemeClr val="accent5">
                    <a:lumMod val="50000"/>
                  </a:schemeClr>
                </a:solidFill>
              </a:rPr>
              <a:t>Das Kind sieht die Töchter und hat Angst vor ihnen. Das Kind erzählt es seinem Vater.</a:t>
            </a:r>
            <a:endParaRPr lang="en-GB" sz="2000" dirty="0">
              <a:solidFill>
                <a:schemeClr val="accent5">
                  <a:lumMod val="50000"/>
                </a:schemeClr>
              </a:solidFill>
            </a:endParaRPr>
          </a:p>
        </p:txBody>
      </p:sp>
      <p:sp>
        <p:nvSpPr>
          <p:cNvPr id="22" name="Rectangle 21">
            <a:extLst>
              <a:ext uri="{FF2B5EF4-FFF2-40B4-BE49-F238E27FC236}">
                <a16:creationId xmlns:a16="http://schemas.microsoft.com/office/drawing/2014/main" id="{C9B87050-EAB6-4850-8316-AECBCFD5BAC8}"/>
              </a:ext>
            </a:extLst>
          </p:cNvPr>
          <p:cNvSpPr/>
          <p:nvPr/>
        </p:nvSpPr>
        <p:spPr>
          <a:xfrm>
            <a:off x="211184" y="1257171"/>
            <a:ext cx="2895601" cy="1705659"/>
          </a:xfrm>
          <a:prstGeom prst="rect">
            <a:avLst/>
          </a:prstGeom>
          <a:solidFill>
            <a:schemeClr val="accent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2000" dirty="0"/>
              <a:t>The </a:t>
            </a:r>
            <a:r>
              <a:rPr lang="fr-FR" sz="2000" dirty="0" err="1"/>
              <a:t>child</a:t>
            </a:r>
            <a:r>
              <a:rPr lang="fr-FR" sz="2000" dirty="0"/>
              <a:t> </a:t>
            </a:r>
            <a:r>
              <a:rPr lang="fr-FR" sz="2000" dirty="0" err="1"/>
              <a:t>hears</a:t>
            </a:r>
            <a:r>
              <a:rPr lang="fr-FR" sz="2000" dirty="0"/>
              <a:t> the </a:t>
            </a:r>
            <a:r>
              <a:rPr lang="fr-FR" sz="2000" dirty="0" err="1"/>
              <a:t>Erlking</a:t>
            </a:r>
            <a:r>
              <a:rPr lang="fr-FR" sz="2000" dirty="0"/>
              <a:t>. He </a:t>
            </a:r>
            <a:r>
              <a:rPr lang="fr-FR" sz="2000" dirty="0" err="1"/>
              <a:t>is</a:t>
            </a:r>
            <a:r>
              <a:rPr lang="fr-FR" sz="2000" dirty="0"/>
              <a:t> </a:t>
            </a:r>
            <a:r>
              <a:rPr lang="fr-FR" sz="2000" dirty="0" err="1"/>
              <a:t>afraid</a:t>
            </a:r>
            <a:r>
              <a:rPr lang="fr-FR" sz="2000" dirty="0"/>
              <a:t> of </a:t>
            </a:r>
            <a:r>
              <a:rPr lang="fr-FR" sz="2000" dirty="0" err="1"/>
              <a:t>him</a:t>
            </a:r>
            <a:r>
              <a:rPr lang="fr-FR" sz="2000" dirty="0"/>
              <a:t>.</a:t>
            </a:r>
          </a:p>
        </p:txBody>
      </p:sp>
      <p:sp>
        <p:nvSpPr>
          <p:cNvPr id="23" name="Rectangle 22">
            <a:extLst>
              <a:ext uri="{FF2B5EF4-FFF2-40B4-BE49-F238E27FC236}">
                <a16:creationId xmlns:a16="http://schemas.microsoft.com/office/drawing/2014/main" id="{83C6F048-71FD-4C2B-A5F0-3FEF2424B022}"/>
              </a:ext>
            </a:extLst>
          </p:cNvPr>
          <p:cNvSpPr/>
          <p:nvPr/>
        </p:nvSpPr>
        <p:spPr>
          <a:xfrm>
            <a:off x="3117059" y="1256746"/>
            <a:ext cx="2895601" cy="1705659"/>
          </a:xfrm>
          <a:prstGeom prst="rect">
            <a:avLst/>
          </a:prstGeom>
          <a:solidFill>
            <a:schemeClr val="accent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2000" dirty="0"/>
              <a:t>He </a:t>
            </a:r>
            <a:r>
              <a:rPr lang="fr-FR" sz="2000" dirty="0" err="1"/>
              <a:t>holds</a:t>
            </a:r>
            <a:r>
              <a:rPr lang="fr-FR" sz="2000" dirty="0"/>
              <a:t> </a:t>
            </a:r>
            <a:r>
              <a:rPr lang="fr-FR" sz="2000" dirty="0" err="1"/>
              <a:t>his</a:t>
            </a:r>
            <a:r>
              <a:rPr lang="fr-FR" sz="2000" dirty="0"/>
              <a:t> son in </a:t>
            </a:r>
            <a:r>
              <a:rPr lang="fr-FR" sz="2000" dirty="0" err="1"/>
              <a:t>his</a:t>
            </a:r>
            <a:r>
              <a:rPr lang="fr-FR" sz="2000" dirty="0"/>
              <a:t> </a:t>
            </a:r>
            <a:r>
              <a:rPr lang="fr-FR" sz="2000" dirty="0" err="1"/>
              <a:t>arms</a:t>
            </a:r>
            <a:r>
              <a:rPr lang="fr-FR" sz="2000" dirty="0"/>
              <a:t>.</a:t>
            </a:r>
          </a:p>
        </p:txBody>
      </p:sp>
      <p:sp>
        <p:nvSpPr>
          <p:cNvPr id="24" name="Rectangle 23">
            <a:extLst>
              <a:ext uri="{FF2B5EF4-FFF2-40B4-BE49-F238E27FC236}">
                <a16:creationId xmlns:a16="http://schemas.microsoft.com/office/drawing/2014/main" id="{DD83C338-AA8B-46C8-9DA2-000FC97C8E3D}"/>
              </a:ext>
            </a:extLst>
          </p:cNvPr>
          <p:cNvSpPr/>
          <p:nvPr/>
        </p:nvSpPr>
        <p:spPr>
          <a:xfrm>
            <a:off x="6017968" y="1256745"/>
            <a:ext cx="2895601" cy="1705659"/>
          </a:xfrm>
          <a:prstGeom prst="rect">
            <a:avLst/>
          </a:prstGeom>
          <a:solidFill>
            <a:schemeClr val="accent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2000" dirty="0"/>
              <a:t>The </a:t>
            </a:r>
            <a:r>
              <a:rPr lang="fr-FR" sz="2000" dirty="0" err="1"/>
              <a:t>father</a:t>
            </a:r>
            <a:r>
              <a:rPr lang="fr-FR" sz="2000" dirty="0"/>
              <a:t> </a:t>
            </a:r>
            <a:r>
              <a:rPr lang="fr-FR" sz="2000" dirty="0" err="1"/>
              <a:t>calms</a:t>
            </a:r>
            <a:r>
              <a:rPr lang="fr-FR" sz="2000" dirty="0"/>
              <a:t> the </a:t>
            </a:r>
            <a:r>
              <a:rPr lang="fr-FR" sz="2000" dirty="0" err="1"/>
              <a:t>child</a:t>
            </a:r>
            <a:r>
              <a:rPr lang="fr-FR" sz="2000" dirty="0"/>
              <a:t> for the </a:t>
            </a:r>
            <a:r>
              <a:rPr lang="fr-FR" sz="2000" dirty="0" err="1"/>
              <a:t>third</a:t>
            </a:r>
            <a:r>
              <a:rPr lang="fr-FR" sz="2000" dirty="0"/>
              <a:t> time. </a:t>
            </a:r>
          </a:p>
        </p:txBody>
      </p:sp>
      <p:sp>
        <p:nvSpPr>
          <p:cNvPr id="25" name="Rectangle 24">
            <a:extLst>
              <a:ext uri="{FF2B5EF4-FFF2-40B4-BE49-F238E27FC236}">
                <a16:creationId xmlns:a16="http://schemas.microsoft.com/office/drawing/2014/main" id="{C40EE75E-5F93-48ED-90E2-08265873EEEF}"/>
              </a:ext>
            </a:extLst>
          </p:cNvPr>
          <p:cNvSpPr/>
          <p:nvPr/>
        </p:nvSpPr>
        <p:spPr>
          <a:xfrm>
            <a:off x="8929875" y="1257170"/>
            <a:ext cx="2895601" cy="1705659"/>
          </a:xfrm>
          <a:prstGeom prst="rect">
            <a:avLst/>
          </a:prstGeom>
          <a:solidFill>
            <a:schemeClr val="accent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2000" dirty="0"/>
              <a:t>The </a:t>
            </a:r>
            <a:r>
              <a:rPr lang="fr-FR" sz="2000" dirty="0" err="1"/>
              <a:t>Erlking</a:t>
            </a:r>
            <a:r>
              <a:rPr lang="fr-FR" sz="2000" dirty="0"/>
              <a:t> </a:t>
            </a:r>
            <a:r>
              <a:rPr lang="fr-FR" sz="2000" dirty="0" err="1"/>
              <a:t>wants</a:t>
            </a:r>
            <a:r>
              <a:rPr lang="fr-FR" sz="2000" dirty="0"/>
              <a:t> the son to go </a:t>
            </a:r>
            <a:r>
              <a:rPr lang="fr-FR" sz="2000" dirty="0" err="1"/>
              <a:t>with</a:t>
            </a:r>
            <a:r>
              <a:rPr lang="fr-FR" sz="2000" dirty="0"/>
              <a:t> </a:t>
            </a:r>
            <a:r>
              <a:rPr lang="fr-FR" sz="2000" dirty="0" err="1"/>
              <a:t>his</a:t>
            </a:r>
            <a:r>
              <a:rPr lang="fr-FR" sz="2000" dirty="0"/>
              <a:t> </a:t>
            </a:r>
            <a:r>
              <a:rPr lang="fr-FR" sz="2000" dirty="0" err="1"/>
              <a:t>daughters</a:t>
            </a:r>
            <a:r>
              <a:rPr lang="fr-FR" sz="2000" dirty="0"/>
              <a:t>.</a:t>
            </a:r>
          </a:p>
        </p:txBody>
      </p:sp>
      <p:sp>
        <p:nvSpPr>
          <p:cNvPr id="26" name="Rectangle 25">
            <a:extLst>
              <a:ext uri="{FF2B5EF4-FFF2-40B4-BE49-F238E27FC236}">
                <a16:creationId xmlns:a16="http://schemas.microsoft.com/office/drawing/2014/main" id="{E41BCFD3-DFBA-4EB2-89C3-C645072F2C0E}"/>
              </a:ext>
            </a:extLst>
          </p:cNvPr>
          <p:cNvSpPr/>
          <p:nvPr/>
        </p:nvSpPr>
        <p:spPr>
          <a:xfrm>
            <a:off x="211184" y="2932961"/>
            <a:ext cx="2895601" cy="1705659"/>
          </a:xfrm>
          <a:prstGeom prst="rect">
            <a:avLst/>
          </a:prstGeom>
          <a:solidFill>
            <a:schemeClr val="accent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2000" dirty="0"/>
              <a:t>The </a:t>
            </a:r>
            <a:r>
              <a:rPr lang="fr-FR" sz="2000" dirty="0" err="1"/>
              <a:t>father</a:t>
            </a:r>
            <a:r>
              <a:rPr lang="fr-FR" sz="2000" dirty="0"/>
              <a:t> </a:t>
            </a:r>
            <a:r>
              <a:rPr lang="fr-FR" sz="2000" dirty="0" err="1"/>
              <a:t>reaches</a:t>
            </a:r>
            <a:r>
              <a:rPr lang="fr-FR" sz="2000" dirty="0"/>
              <a:t> the yard but the </a:t>
            </a:r>
            <a:r>
              <a:rPr lang="fr-FR" sz="2000" dirty="0" err="1"/>
              <a:t>child</a:t>
            </a:r>
            <a:r>
              <a:rPr lang="fr-FR" sz="2000" dirty="0"/>
              <a:t> </a:t>
            </a:r>
            <a:r>
              <a:rPr lang="fr-FR" sz="2000" dirty="0" err="1"/>
              <a:t>is</a:t>
            </a:r>
            <a:r>
              <a:rPr lang="fr-FR" sz="2000" dirty="0"/>
              <a:t> </a:t>
            </a:r>
            <a:r>
              <a:rPr lang="fr-FR" sz="2000" dirty="0" err="1"/>
              <a:t>already</a:t>
            </a:r>
            <a:r>
              <a:rPr lang="fr-FR" sz="2000" dirty="0"/>
              <a:t> </a:t>
            </a:r>
            <a:r>
              <a:rPr lang="fr-FR" sz="2000" dirty="0" err="1"/>
              <a:t>dead</a:t>
            </a:r>
            <a:r>
              <a:rPr lang="fr-FR" sz="2000" dirty="0"/>
              <a:t>.</a:t>
            </a:r>
          </a:p>
        </p:txBody>
      </p:sp>
      <p:sp>
        <p:nvSpPr>
          <p:cNvPr id="27" name="Rectangle 26">
            <a:extLst>
              <a:ext uri="{FF2B5EF4-FFF2-40B4-BE49-F238E27FC236}">
                <a16:creationId xmlns:a16="http://schemas.microsoft.com/office/drawing/2014/main" id="{D756F43A-6D2E-4008-9721-86EA3AC05F83}"/>
              </a:ext>
            </a:extLst>
          </p:cNvPr>
          <p:cNvSpPr/>
          <p:nvPr/>
        </p:nvSpPr>
        <p:spPr>
          <a:xfrm>
            <a:off x="3113071" y="2937408"/>
            <a:ext cx="2902244" cy="1705659"/>
          </a:xfrm>
          <a:prstGeom prst="rect">
            <a:avLst/>
          </a:prstGeom>
          <a:solidFill>
            <a:schemeClr val="accent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2000" dirty="0"/>
              <a:t>The </a:t>
            </a:r>
            <a:r>
              <a:rPr lang="fr-FR" sz="2000" dirty="0" err="1"/>
              <a:t>child</a:t>
            </a:r>
            <a:r>
              <a:rPr lang="fr-FR" sz="2000" dirty="0"/>
              <a:t> </a:t>
            </a:r>
            <a:r>
              <a:rPr lang="fr-FR" sz="2000" dirty="0" err="1"/>
              <a:t>believes</a:t>
            </a:r>
            <a:r>
              <a:rPr lang="fr-FR" sz="2000" dirty="0"/>
              <a:t> </a:t>
            </a:r>
            <a:r>
              <a:rPr lang="fr-FR" sz="2000" dirty="0" err="1"/>
              <a:t>he</a:t>
            </a:r>
            <a:r>
              <a:rPr lang="fr-FR" sz="2000" dirty="0"/>
              <a:t> </a:t>
            </a:r>
            <a:r>
              <a:rPr lang="fr-FR" sz="2000" dirty="0" err="1"/>
              <a:t>sees</a:t>
            </a:r>
            <a:r>
              <a:rPr lang="fr-FR" sz="2000" dirty="0"/>
              <a:t> the </a:t>
            </a:r>
            <a:r>
              <a:rPr lang="fr-FR" sz="2000" dirty="0" err="1"/>
              <a:t>Erlking</a:t>
            </a:r>
            <a:r>
              <a:rPr lang="fr-FR" sz="2000" dirty="0"/>
              <a:t>.</a:t>
            </a:r>
          </a:p>
        </p:txBody>
      </p:sp>
      <p:sp>
        <p:nvSpPr>
          <p:cNvPr id="30" name="Rectangle 29">
            <a:extLst>
              <a:ext uri="{FF2B5EF4-FFF2-40B4-BE49-F238E27FC236}">
                <a16:creationId xmlns:a16="http://schemas.microsoft.com/office/drawing/2014/main" id="{5ABDB763-8B15-45A4-B7AD-AA7BEF442ADA}"/>
              </a:ext>
            </a:extLst>
          </p:cNvPr>
          <p:cNvSpPr/>
          <p:nvPr/>
        </p:nvSpPr>
        <p:spPr>
          <a:xfrm>
            <a:off x="6024061" y="2947682"/>
            <a:ext cx="2902294" cy="1705659"/>
          </a:xfrm>
          <a:prstGeom prst="rect">
            <a:avLst/>
          </a:prstGeom>
          <a:solidFill>
            <a:schemeClr val="accent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2000" dirty="0"/>
              <a:t>The </a:t>
            </a:r>
            <a:r>
              <a:rPr lang="fr-FR" sz="2000" dirty="0" err="1"/>
              <a:t>journey</a:t>
            </a:r>
            <a:r>
              <a:rPr lang="fr-FR" sz="2000" dirty="0"/>
              <a:t> starts. The </a:t>
            </a:r>
            <a:r>
              <a:rPr lang="fr-FR" sz="2000" dirty="0" err="1"/>
              <a:t>father</a:t>
            </a:r>
            <a:r>
              <a:rPr lang="fr-FR" sz="2000" dirty="0"/>
              <a:t> rides </a:t>
            </a:r>
            <a:r>
              <a:rPr lang="fr-FR" sz="2000" dirty="0" err="1"/>
              <a:t>with</a:t>
            </a:r>
            <a:r>
              <a:rPr lang="fr-FR" sz="2000" dirty="0"/>
              <a:t> </a:t>
            </a:r>
            <a:r>
              <a:rPr lang="fr-FR" sz="2000" dirty="0" err="1"/>
              <a:t>his</a:t>
            </a:r>
            <a:r>
              <a:rPr lang="fr-FR" sz="2000" dirty="0"/>
              <a:t> </a:t>
            </a:r>
            <a:r>
              <a:rPr lang="fr-FR" sz="2000" dirty="0" err="1"/>
              <a:t>child</a:t>
            </a:r>
            <a:r>
              <a:rPr lang="fr-FR" sz="2000" dirty="0"/>
              <a:t> </a:t>
            </a:r>
            <a:r>
              <a:rPr lang="fr-FR" sz="2000" dirty="0" err="1"/>
              <a:t>through</a:t>
            </a:r>
            <a:r>
              <a:rPr lang="fr-FR" sz="2000" dirty="0"/>
              <a:t> the night.</a:t>
            </a:r>
          </a:p>
        </p:txBody>
      </p:sp>
      <p:sp>
        <p:nvSpPr>
          <p:cNvPr id="31" name="Rectangle 30">
            <a:extLst>
              <a:ext uri="{FF2B5EF4-FFF2-40B4-BE49-F238E27FC236}">
                <a16:creationId xmlns:a16="http://schemas.microsoft.com/office/drawing/2014/main" id="{268B2221-8AEC-4FA5-AAB8-CB115A3157BD}"/>
              </a:ext>
            </a:extLst>
          </p:cNvPr>
          <p:cNvSpPr/>
          <p:nvPr/>
        </p:nvSpPr>
        <p:spPr>
          <a:xfrm>
            <a:off x="8916081" y="2947163"/>
            <a:ext cx="2913940" cy="1705659"/>
          </a:xfrm>
          <a:prstGeom prst="rect">
            <a:avLst/>
          </a:prstGeom>
          <a:solidFill>
            <a:schemeClr val="accent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2000" dirty="0"/>
              <a:t>The </a:t>
            </a:r>
            <a:r>
              <a:rPr lang="fr-FR" sz="2000" dirty="0" err="1"/>
              <a:t>Erlking</a:t>
            </a:r>
            <a:r>
              <a:rPr lang="fr-FR" sz="2000" dirty="0"/>
              <a:t> </a:t>
            </a:r>
            <a:r>
              <a:rPr lang="fr-FR" sz="2000" dirty="0" err="1"/>
              <a:t>grabs</a:t>
            </a:r>
            <a:r>
              <a:rPr lang="fr-FR" sz="2000" dirty="0"/>
              <a:t> the </a:t>
            </a:r>
            <a:r>
              <a:rPr lang="fr-FR" sz="2000" dirty="0" err="1"/>
              <a:t>child</a:t>
            </a:r>
            <a:r>
              <a:rPr lang="fr-FR" sz="2000" dirty="0"/>
              <a:t>.  The </a:t>
            </a:r>
            <a:r>
              <a:rPr lang="fr-FR" sz="2000" dirty="0" err="1"/>
              <a:t>child</a:t>
            </a:r>
            <a:r>
              <a:rPr lang="fr-FR" sz="2000" dirty="0"/>
              <a:t> dies as a </a:t>
            </a:r>
            <a:r>
              <a:rPr lang="fr-FR" sz="2000" dirty="0" err="1"/>
              <a:t>result</a:t>
            </a:r>
            <a:r>
              <a:rPr lang="fr-FR" sz="2000" dirty="0"/>
              <a:t> of the contact </a:t>
            </a:r>
            <a:r>
              <a:rPr lang="fr-FR" sz="2000" dirty="0" err="1"/>
              <a:t>with</a:t>
            </a:r>
            <a:r>
              <a:rPr lang="fr-FR" sz="2000" dirty="0"/>
              <a:t> the </a:t>
            </a:r>
            <a:r>
              <a:rPr lang="fr-FR" sz="2000" dirty="0" err="1"/>
              <a:t>Erlking</a:t>
            </a:r>
            <a:r>
              <a:rPr lang="fr-FR" sz="2000" dirty="0"/>
              <a:t>.</a:t>
            </a:r>
          </a:p>
        </p:txBody>
      </p:sp>
      <p:sp>
        <p:nvSpPr>
          <p:cNvPr id="32" name="Rectangle 31">
            <a:extLst>
              <a:ext uri="{FF2B5EF4-FFF2-40B4-BE49-F238E27FC236}">
                <a16:creationId xmlns:a16="http://schemas.microsoft.com/office/drawing/2014/main" id="{C33E3B3A-3878-4F2B-8D2E-2277F2AB08AD}"/>
              </a:ext>
            </a:extLst>
          </p:cNvPr>
          <p:cNvSpPr/>
          <p:nvPr/>
        </p:nvSpPr>
        <p:spPr>
          <a:xfrm>
            <a:off x="226459" y="4586176"/>
            <a:ext cx="2895601" cy="1705659"/>
          </a:xfrm>
          <a:prstGeom prst="rect">
            <a:avLst/>
          </a:prstGeom>
          <a:solidFill>
            <a:schemeClr val="accent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2000" dirty="0"/>
              <a:t>The </a:t>
            </a:r>
            <a:r>
              <a:rPr lang="fr-FR" sz="2000" dirty="0" err="1"/>
              <a:t>Erlking</a:t>
            </a:r>
            <a:r>
              <a:rPr lang="fr-FR" sz="2000" dirty="0"/>
              <a:t> </a:t>
            </a:r>
            <a:r>
              <a:rPr lang="fr-FR" sz="2000" dirty="0" err="1"/>
              <a:t>talks</a:t>
            </a:r>
            <a:r>
              <a:rPr lang="fr-FR" sz="2000" dirty="0"/>
              <a:t> to the </a:t>
            </a:r>
            <a:r>
              <a:rPr lang="fr-FR" sz="2000" dirty="0" err="1"/>
              <a:t>child</a:t>
            </a:r>
            <a:r>
              <a:rPr lang="fr-FR" sz="2000" dirty="0"/>
              <a:t>.</a:t>
            </a:r>
          </a:p>
        </p:txBody>
      </p:sp>
      <p:sp>
        <p:nvSpPr>
          <p:cNvPr id="33" name="Rectangle 32">
            <a:extLst>
              <a:ext uri="{FF2B5EF4-FFF2-40B4-BE49-F238E27FC236}">
                <a16:creationId xmlns:a16="http://schemas.microsoft.com/office/drawing/2014/main" id="{87B9944F-E849-4678-B754-42E581E1DD7F}"/>
              </a:ext>
            </a:extLst>
          </p:cNvPr>
          <p:cNvSpPr/>
          <p:nvPr/>
        </p:nvSpPr>
        <p:spPr>
          <a:xfrm>
            <a:off x="3119257" y="4599806"/>
            <a:ext cx="2895601" cy="1705659"/>
          </a:xfrm>
          <a:prstGeom prst="rect">
            <a:avLst/>
          </a:prstGeom>
          <a:solidFill>
            <a:schemeClr val="accent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2000" dirty="0"/>
              <a:t>The </a:t>
            </a:r>
            <a:r>
              <a:rPr lang="fr-FR" sz="2000" dirty="0" err="1"/>
              <a:t>father</a:t>
            </a:r>
            <a:r>
              <a:rPr lang="fr-FR" sz="2000" dirty="0"/>
              <a:t> </a:t>
            </a:r>
            <a:r>
              <a:rPr lang="fr-FR" sz="2000" dirty="0" err="1"/>
              <a:t>calms</a:t>
            </a:r>
            <a:r>
              <a:rPr lang="fr-FR" sz="2000" dirty="0"/>
              <a:t> the </a:t>
            </a:r>
            <a:r>
              <a:rPr lang="fr-FR" sz="2000" dirty="0" err="1"/>
              <a:t>child</a:t>
            </a:r>
            <a:r>
              <a:rPr lang="fr-FR" sz="2000" dirty="0"/>
              <a:t>.</a:t>
            </a:r>
          </a:p>
        </p:txBody>
      </p:sp>
      <p:sp>
        <p:nvSpPr>
          <p:cNvPr id="34" name="Rectangle 33">
            <a:extLst>
              <a:ext uri="{FF2B5EF4-FFF2-40B4-BE49-F238E27FC236}">
                <a16:creationId xmlns:a16="http://schemas.microsoft.com/office/drawing/2014/main" id="{4843AD94-F49F-4D4C-B605-662035CCB28B}"/>
              </a:ext>
            </a:extLst>
          </p:cNvPr>
          <p:cNvSpPr/>
          <p:nvPr/>
        </p:nvSpPr>
        <p:spPr>
          <a:xfrm>
            <a:off x="6024061" y="4601769"/>
            <a:ext cx="2895601" cy="1705659"/>
          </a:xfrm>
          <a:prstGeom prst="rect">
            <a:avLst/>
          </a:prstGeom>
          <a:solidFill>
            <a:schemeClr val="accent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2000" dirty="0"/>
              <a:t>The </a:t>
            </a:r>
            <a:r>
              <a:rPr lang="fr-FR" sz="2000" dirty="0" err="1"/>
              <a:t>father</a:t>
            </a:r>
            <a:r>
              <a:rPr lang="fr-FR" sz="2000" dirty="0"/>
              <a:t> </a:t>
            </a:r>
            <a:r>
              <a:rPr lang="fr-FR" sz="2000" dirty="0" err="1"/>
              <a:t>calms</a:t>
            </a:r>
            <a:r>
              <a:rPr lang="fr-FR" sz="2000" dirty="0"/>
              <a:t> the </a:t>
            </a:r>
            <a:r>
              <a:rPr lang="fr-FR" sz="2000" dirty="0" err="1"/>
              <a:t>child</a:t>
            </a:r>
            <a:r>
              <a:rPr lang="fr-FR" sz="2000" dirty="0"/>
              <a:t> for the second time. </a:t>
            </a:r>
          </a:p>
        </p:txBody>
      </p:sp>
      <p:sp>
        <p:nvSpPr>
          <p:cNvPr id="35" name="Rectangle 34">
            <a:extLst>
              <a:ext uri="{FF2B5EF4-FFF2-40B4-BE49-F238E27FC236}">
                <a16:creationId xmlns:a16="http://schemas.microsoft.com/office/drawing/2014/main" id="{F488698D-CBEB-4829-9CD4-C26435AE147E}"/>
              </a:ext>
            </a:extLst>
          </p:cNvPr>
          <p:cNvSpPr/>
          <p:nvPr/>
        </p:nvSpPr>
        <p:spPr>
          <a:xfrm>
            <a:off x="8926859" y="4593326"/>
            <a:ext cx="2895601" cy="1705659"/>
          </a:xfrm>
          <a:prstGeom prst="rect">
            <a:avLst/>
          </a:prstGeom>
          <a:solidFill>
            <a:schemeClr val="accent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2000" dirty="0"/>
              <a:t>The </a:t>
            </a:r>
            <a:r>
              <a:rPr lang="fr-FR" sz="2000" dirty="0" err="1"/>
              <a:t>child</a:t>
            </a:r>
            <a:r>
              <a:rPr lang="fr-FR" sz="2000" dirty="0"/>
              <a:t> </a:t>
            </a:r>
            <a:r>
              <a:rPr lang="fr-FR" sz="2000" dirty="0" err="1"/>
              <a:t>sees</a:t>
            </a:r>
            <a:r>
              <a:rPr lang="fr-FR" sz="2000" dirty="0"/>
              <a:t> the </a:t>
            </a:r>
            <a:r>
              <a:rPr lang="fr-FR" sz="2000" dirty="0" err="1"/>
              <a:t>daughters</a:t>
            </a:r>
            <a:r>
              <a:rPr lang="fr-FR" sz="2000" dirty="0"/>
              <a:t> and </a:t>
            </a:r>
            <a:r>
              <a:rPr lang="fr-FR" sz="2000" dirty="0" err="1"/>
              <a:t>is</a:t>
            </a:r>
            <a:r>
              <a:rPr lang="fr-FR" sz="2000" dirty="0"/>
              <a:t> </a:t>
            </a:r>
            <a:r>
              <a:rPr lang="fr-FR" sz="2000" dirty="0" err="1"/>
              <a:t>afraid</a:t>
            </a:r>
            <a:r>
              <a:rPr lang="fr-FR" sz="2000" dirty="0"/>
              <a:t> of </a:t>
            </a:r>
            <a:r>
              <a:rPr lang="fr-FR" sz="2000" dirty="0" err="1"/>
              <a:t>them</a:t>
            </a:r>
            <a:r>
              <a:rPr lang="fr-FR" sz="2000" dirty="0"/>
              <a:t>. He tells </a:t>
            </a:r>
            <a:r>
              <a:rPr lang="fr-FR" sz="2000" dirty="0" err="1"/>
              <a:t>his</a:t>
            </a:r>
            <a:r>
              <a:rPr lang="fr-FR" sz="2000" dirty="0"/>
              <a:t> </a:t>
            </a:r>
            <a:r>
              <a:rPr lang="fr-FR" sz="2000" dirty="0" err="1"/>
              <a:t>father</a:t>
            </a:r>
            <a:r>
              <a:rPr lang="fr-FR" sz="2000" dirty="0"/>
              <a:t>.</a:t>
            </a:r>
          </a:p>
        </p:txBody>
      </p:sp>
      <p:sp>
        <p:nvSpPr>
          <p:cNvPr id="36" name="Speech Bubble: Rectangle with Corners Rounded 17">
            <a:extLst>
              <a:ext uri="{FF2B5EF4-FFF2-40B4-BE49-F238E27FC236}">
                <a16:creationId xmlns:a16="http://schemas.microsoft.com/office/drawing/2014/main" id="{5A1EEB0E-774F-4CD4-8C0D-D7E625A59059}"/>
              </a:ext>
            </a:extLst>
          </p:cNvPr>
          <p:cNvSpPr/>
          <p:nvPr/>
        </p:nvSpPr>
        <p:spPr>
          <a:xfrm>
            <a:off x="7099887" y="431682"/>
            <a:ext cx="2895601" cy="694056"/>
          </a:xfrm>
          <a:prstGeom prst="wedgeRoundRectCallout">
            <a:avLst>
              <a:gd name="adj1" fmla="val 23824"/>
              <a:gd name="adj2" fmla="val 47550"/>
              <a:gd name="adj3" fmla="val 16667"/>
            </a:avLst>
          </a:prstGeom>
          <a:solidFill>
            <a:schemeClr val="accent1">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de-DE" sz="2000" dirty="0">
                <a:solidFill>
                  <a:prstClr val="white"/>
                </a:solidFill>
                <a:latin typeface="Century Gothic" panose="020F0302020204030204"/>
              </a:rPr>
              <a:t>beruhigen – to calm</a:t>
            </a:r>
            <a:br>
              <a:rPr lang="de-DE" sz="2000" dirty="0">
                <a:solidFill>
                  <a:prstClr val="white"/>
                </a:solidFill>
                <a:latin typeface="Century Gothic" panose="020F0302020204030204"/>
              </a:rPr>
            </a:br>
            <a:r>
              <a:rPr lang="de-DE" sz="2000" dirty="0">
                <a:solidFill>
                  <a:prstClr val="white"/>
                </a:solidFill>
                <a:latin typeface="Century Gothic" panose="020F0302020204030204"/>
              </a:rPr>
              <a:t>der Hof – (court)yard</a:t>
            </a:r>
            <a:endParaRPr lang="de-DE" sz="2000" b="1" dirty="0">
              <a:solidFill>
                <a:prstClr val="white"/>
              </a:solidFill>
              <a:latin typeface="Century Gothic" panose="020F0302020204030204"/>
            </a:endParaRPr>
          </a:p>
        </p:txBody>
      </p:sp>
      <p:pic>
        <p:nvPicPr>
          <p:cNvPr id="4" name="8.3.2.4 Erlkoenig Thomas full">
            <a:hlinkClick r:id="" action="ppaction://media"/>
            <a:extLst>
              <a:ext uri="{FF2B5EF4-FFF2-40B4-BE49-F238E27FC236}">
                <a16:creationId xmlns:a16="http://schemas.microsoft.com/office/drawing/2014/main" id="{E2D2BDD3-E94E-476F-AC1F-E52A09F44B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98039" y="431682"/>
            <a:ext cx="406400" cy="406400"/>
          </a:xfrm>
          <a:prstGeom prst="rect">
            <a:avLst/>
          </a:prstGeom>
        </p:spPr>
      </p:pic>
    </p:spTree>
    <p:extLst>
      <p:ext uri="{BB962C8B-B14F-4D97-AF65-F5344CB8AC3E}">
        <p14:creationId xmlns:p14="http://schemas.microsoft.com/office/powerpoint/2010/main" val="8134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114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4"/>
                </p:tgtEl>
              </p:cMediaNode>
            </p:audio>
          </p:childTnLst>
        </p:cTn>
      </p:par>
    </p:tnLst>
    <p:bldLst>
      <p:bldP spid="22" grpId="0" animBg="1"/>
      <p:bldP spid="23" grpId="0" animBg="1"/>
      <p:bldP spid="24" grpId="0" animBg="1"/>
      <p:bldP spid="25" grpId="0" animBg="1"/>
      <p:bldP spid="26" grpId="0" animBg="1"/>
      <p:bldP spid="27" grpId="0" animBg="1"/>
      <p:bldP spid="30" grpId="0" animBg="1"/>
      <p:bldP spid="31" grpId="0" animBg="1"/>
      <p:bldP spid="32" grpId="0" animBg="1"/>
      <p:bldP spid="33" grpId="0" animBg="1"/>
      <p:bldP spid="34" grpId="0" animBg="1"/>
      <p:bldP spid="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3">
            <a:extLst>
              <a:ext uri="{FF2B5EF4-FFF2-40B4-BE49-F238E27FC236}">
                <a16:creationId xmlns:a16="http://schemas.microsoft.com/office/drawing/2014/main" id="{76BF3A80-ECA4-DD4F-99D2-522B29E2B1CD}"/>
              </a:ext>
            </a:extLst>
          </p:cNvPr>
          <p:cNvSpPr txBox="1">
            <a:spLocks/>
          </p:cNvSpPr>
          <p:nvPr/>
        </p:nvSpPr>
        <p:spPr>
          <a:xfrm>
            <a:off x="9003687" y="210223"/>
            <a:ext cx="2196512"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600" b="1" dirty="0" err="1">
                <a:solidFill>
                  <a:prstClr val="white"/>
                </a:solidFill>
              </a:rPr>
              <a:t>Epik</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9" name="Rounded Rectangle 11">
            <a:extLst>
              <a:ext uri="{FF2B5EF4-FFF2-40B4-BE49-F238E27FC236}">
                <a16:creationId xmlns:a16="http://schemas.microsoft.com/office/drawing/2014/main" id="{51B7E52B-BE8A-7447-A9CA-AA59E9EE768B}"/>
              </a:ext>
            </a:extLst>
          </p:cNvPr>
          <p:cNvSpPr/>
          <p:nvPr/>
        </p:nvSpPr>
        <p:spPr>
          <a:xfrm>
            <a:off x="10101943" y="247046"/>
            <a:ext cx="185538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lesen</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E1A4B8D1-CA03-4FF7-B7DD-BFC57D84BD71}"/>
              </a:ext>
            </a:extLst>
          </p:cNvPr>
          <p:cNvSpPr/>
          <p:nvPr/>
        </p:nvSpPr>
        <p:spPr>
          <a:xfrm>
            <a:off x="14521" y="250993"/>
            <a:ext cx="8346040" cy="6863417"/>
          </a:xfrm>
          <a:prstGeom prst="rect">
            <a:avLst/>
          </a:prstGeom>
        </p:spPr>
        <p:txBody>
          <a:bodyPr wrap="square">
            <a:spAutoFit/>
          </a:bodyPr>
          <a:lstStyle/>
          <a:p>
            <a:r>
              <a:rPr lang="de-DE" sz="2000" dirty="0">
                <a:solidFill>
                  <a:schemeClr val="accent1">
                    <a:lumMod val="50000"/>
                  </a:schemeClr>
                </a:solidFill>
              </a:rPr>
              <a:t>Wer reitet so spät durch Nacht und Wind?</a:t>
            </a:r>
          </a:p>
          <a:p>
            <a:r>
              <a:rPr lang="de-DE" sz="2000" dirty="0">
                <a:solidFill>
                  <a:schemeClr val="accent1">
                    <a:lumMod val="50000"/>
                  </a:schemeClr>
                </a:solidFill>
              </a:rPr>
              <a:t>Es ist der Vater mit seinem Kind;</a:t>
            </a:r>
          </a:p>
          <a:p>
            <a:r>
              <a:rPr lang="de-DE" sz="2000" dirty="0">
                <a:solidFill>
                  <a:schemeClr val="accent1">
                    <a:lumMod val="50000"/>
                  </a:schemeClr>
                </a:solidFill>
              </a:rPr>
              <a:t>Er hat den Knaben wohl in dem Arm,</a:t>
            </a:r>
          </a:p>
          <a:p>
            <a:r>
              <a:rPr lang="de-DE" sz="2000" dirty="0">
                <a:solidFill>
                  <a:schemeClr val="accent1">
                    <a:lumMod val="50000"/>
                  </a:schemeClr>
                </a:solidFill>
              </a:rPr>
              <a:t>Er faßt ihn sicher, er hält ihn warm.</a:t>
            </a:r>
          </a:p>
          <a:p>
            <a:endParaRPr lang="de-DE" sz="2000" dirty="0">
              <a:solidFill>
                <a:schemeClr val="accent1">
                  <a:lumMod val="50000"/>
                </a:schemeClr>
              </a:solidFill>
            </a:endParaRPr>
          </a:p>
          <a:p>
            <a:r>
              <a:rPr lang="en-GB" sz="2000" dirty="0">
                <a:solidFill>
                  <a:schemeClr val="accent5">
                    <a:lumMod val="50000"/>
                  </a:schemeClr>
                </a:solidFill>
              </a:rPr>
              <a:t>„</a:t>
            </a:r>
            <a:r>
              <a:rPr lang="de-DE" sz="2000" dirty="0">
                <a:solidFill>
                  <a:schemeClr val="accent1">
                    <a:lumMod val="50000"/>
                  </a:schemeClr>
                </a:solidFill>
              </a:rPr>
              <a:t>Mein Sohn, was birgst du so bang dein Gesicht?</a:t>
            </a:r>
            <a:r>
              <a:rPr lang="en-GB" sz="2000" dirty="0">
                <a:solidFill>
                  <a:schemeClr val="accent5">
                    <a:lumMod val="50000"/>
                  </a:schemeClr>
                </a:solidFill>
              </a:rPr>
              <a:t>“</a:t>
            </a:r>
            <a:endParaRPr lang="de-DE" sz="2000" dirty="0">
              <a:solidFill>
                <a:schemeClr val="accent1">
                  <a:lumMod val="50000"/>
                </a:schemeClr>
              </a:solidFill>
            </a:endParaRPr>
          </a:p>
          <a:p>
            <a:r>
              <a:rPr lang="en-GB" sz="2000" dirty="0">
                <a:solidFill>
                  <a:schemeClr val="accent5">
                    <a:lumMod val="50000"/>
                  </a:schemeClr>
                </a:solidFill>
              </a:rPr>
              <a:t>„</a:t>
            </a:r>
            <a:r>
              <a:rPr lang="de-DE" sz="2000" dirty="0">
                <a:solidFill>
                  <a:schemeClr val="accent1">
                    <a:lumMod val="50000"/>
                  </a:schemeClr>
                </a:solidFill>
              </a:rPr>
              <a:t>Siehst, Vater, du den Erlkönig nicht?</a:t>
            </a:r>
          </a:p>
          <a:p>
            <a:r>
              <a:rPr lang="de-DE" sz="2000" dirty="0">
                <a:solidFill>
                  <a:schemeClr val="accent1">
                    <a:lumMod val="50000"/>
                  </a:schemeClr>
                </a:solidFill>
              </a:rPr>
              <a:t>Den Erlenkönig mit Kron und Schweif?</a:t>
            </a:r>
            <a:r>
              <a:rPr lang="en-GB" sz="2000" dirty="0">
                <a:solidFill>
                  <a:schemeClr val="accent5">
                    <a:lumMod val="50000"/>
                  </a:schemeClr>
                </a:solidFill>
              </a:rPr>
              <a:t>“</a:t>
            </a:r>
            <a:endParaRPr lang="de-DE" sz="2000" dirty="0">
              <a:solidFill>
                <a:schemeClr val="accent1">
                  <a:lumMod val="50000"/>
                </a:schemeClr>
              </a:solidFill>
            </a:endParaRPr>
          </a:p>
          <a:p>
            <a:r>
              <a:rPr lang="en-GB" sz="2000" dirty="0">
                <a:solidFill>
                  <a:schemeClr val="accent5">
                    <a:lumMod val="50000"/>
                  </a:schemeClr>
                </a:solidFill>
              </a:rPr>
              <a:t>„</a:t>
            </a:r>
            <a:r>
              <a:rPr lang="de-DE" sz="2000" dirty="0">
                <a:solidFill>
                  <a:schemeClr val="accent1">
                    <a:lumMod val="50000"/>
                  </a:schemeClr>
                </a:solidFill>
              </a:rPr>
              <a:t>Mein Sohn, es ist ein Nebelstreif.</a:t>
            </a:r>
            <a:r>
              <a:rPr lang="en-GB" sz="2000" dirty="0">
                <a:solidFill>
                  <a:schemeClr val="accent5">
                    <a:lumMod val="50000"/>
                  </a:schemeClr>
                </a:solidFill>
              </a:rPr>
              <a:t>“</a:t>
            </a:r>
            <a:endParaRPr lang="de-DE" sz="2000" dirty="0">
              <a:solidFill>
                <a:schemeClr val="accent1">
                  <a:lumMod val="50000"/>
                </a:schemeClr>
              </a:solidFill>
            </a:endParaRPr>
          </a:p>
          <a:p>
            <a:endParaRPr lang="de-DE" sz="2000" dirty="0">
              <a:solidFill>
                <a:schemeClr val="accent1">
                  <a:lumMod val="50000"/>
                </a:schemeClr>
              </a:solidFill>
            </a:endParaRPr>
          </a:p>
          <a:p>
            <a:r>
              <a:rPr lang="en-GB" sz="2000" dirty="0">
                <a:solidFill>
                  <a:schemeClr val="accent5">
                    <a:lumMod val="50000"/>
                  </a:schemeClr>
                </a:solidFill>
              </a:rPr>
              <a:t>„</a:t>
            </a:r>
            <a:r>
              <a:rPr lang="de-DE" sz="2000" dirty="0">
                <a:solidFill>
                  <a:schemeClr val="accent1">
                    <a:lumMod val="50000"/>
                  </a:schemeClr>
                </a:solidFill>
              </a:rPr>
              <a:t>Du liebes Kind, komm, geh mit mir!</a:t>
            </a:r>
          </a:p>
          <a:p>
            <a:r>
              <a:rPr lang="de-DE" sz="2000" dirty="0">
                <a:solidFill>
                  <a:schemeClr val="accent1">
                    <a:lumMod val="50000"/>
                  </a:schemeClr>
                </a:solidFill>
              </a:rPr>
              <a:t>Gar schöne Spiele spiel ich mit dir;</a:t>
            </a:r>
          </a:p>
          <a:p>
            <a:r>
              <a:rPr lang="de-DE" sz="2000" dirty="0">
                <a:solidFill>
                  <a:schemeClr val="accent1">
                    <a:lumMod val="50000"/>
                  </a:schemeClr>
                </a:solidFill>
              </a:rPr>
              <a:t>Manch bunte Blumen sind an dem Strand,</a:t>
            </a:r>
          </a:p>
          <a:p>
            <a:r>
              <a:rPr lang="de-DE" sz="2000" dirty="0">
                <a:solidFill>
                  <a:schemeClr val="accent1">
                    <a:lumMod val="50000"/>
                  </a:schemeClr>
                </a:solidFill>
              </a:rPr>
              <a:t>Meine Mutter hat manch gülden Gewand.</a:t>
            </a:r>
            <a:r>
              <a:rPr lang="en-GB" sz="2000" dirty="0">
                <a:solidFill>
                  <a:schemeClr val="accent5">
                    <a:lumMod val="50000"/>
                  </a:schemeClr>
                </a:solidFill>
              </a:rPr>
              <a:t>“</a:t>
            </a:r>
            <a:endParaRPr lang="de-DE" sz="2000" dirty="0">
              <a:solidFill>
                <a:schemeClr val="accent1">
                  <a:lumMod val="50000"/>
                </a:schemeClr>
              </a:solidFill>
            </a:endParaRPr>
          </a:p>
          <a:p>
            <a:endParaRPr lang="de-DE" sz="2000" dirty="0">
              <a:solidFill>
                <a:schemeClr val="accent1">
                  <a:lumMod val="50000"/>
                </a:schemeClr>
              </a:solidFill>
            </a:endParaRPr>
          </a:p>
          <a:p>
            <a:r>
              <a:rPr lang="en-GB" sz="2000" dirty="0">
                <a:solidFill>
                  <a:schemeClr val="accent5">
                    <a:lumMod val="50000"/>
                  </a:schemeClr>
                </a:solidFill>
              </a:rPr>
              <a:t>„</a:t>
            </a:r>
            <a:r>
              <a:rPr lang="de-DE" sz="2000" dirty="0">
                <a:solidFill>
                  <a:schemeClr val="accent1">
                    <a:lumMod val="50000"/>
                  </a:schemeClr>
                </a:solidFill>
              </a:rPr>
              <a:t>Mein Vater, mein Vater, und hörest du nicht,</a:t>
            </a:r>
          </a:p>
          <a:p>
            <a:r>
              <a:rPr lang="de-DE" sz="2000" dirty="0">
                <a:solidFill>
                  <a:schemeClr val="accent1">
                    <a:lumMod val="50000"/>
                  </a:schemeClr>
                </a:solidFill>
              </a:rPr>
              <a:t>Was Erlenkönig mir leise verspricht?</a:t>
            </a:r>
            <a:r>
              <a:rPr lang="en-GB" sz="2000" dirty="0">
                <a:solidFill>
                  <a:schemeClr val="accent5">
                    <a:lumMod val="50000"/>
                  </a:schemeClr>
                </a:solidFill>
              </a:rPr>
              <a:t>“</a:t>
            </a:r>
            <a:endParaRPr lang="de-DE" sz="2000" dirty="0">
              <a:solidFill>
                <a:schemeClr val="accent1">
                  <a:lumMod val="50000"/>
                </a:schemeClr>
              </a:solidFill>
            </a:endParaRPr>
          </a:p>
          <a:p>
            <a:r>
              <a:rPr lang="en-GB" sz="2000" dirty="0">
                <a:solidFill>
                  <a:schemeClr val="accent5">
                    <a:lumMod val="50000"/>
                  </a:schemeClr>
                </a:solidFill>
              </a:rPr>
              <a:t>„</a:t>
            </a:r>
            <a:r>
              <a:rPr lang="de-DE" sz="2000" dirty="0">
                <a:solidFill>
                  <a:schemeClr val="accent1">
                    <a:lumMod val="50000"/>
                  </a:schemeClr>
                </a:solidFill>
              </a:rPr>
              <a:t>Sei ruhig, bleibe ruhig, mein Kind:</a:t>
            </a:r>
          </a:p>
          <a:p>
            <a:r>
              <a:rPr lang="de-DE" sz="2000" dirty="0">
                <a:solidFill>
                  <a:schemeClr val="accent1">
                    <a:lumMod val="50000"/>
                  </a:schemeClr>
                </a:solidFill>
              </a:rPr>
              <a:t>In dürren Blättern säuselt der Wind.</a:t>
            </a:r>
            <a:r>
              <a:rPr lang="en-GB" sz="2000" dirty="0">
                <a:solidFill>
                  <a:schemeClr val="accent5">
                    <a:lumMod val="50000"/>
                  </a:schemeClr>
                </a:solidFill>
              </a:rPr>
              <a:t>“</a:t>
            </a:r>
            <a:endParaRPr lang="de-DE" sz="2000" dirty="0">
              <a:solidFill>
                <a:schemeClr val="accent1">
                  <a:lumMod val="50000"/>
                </a:schemeClr>
              </a:solidFill>
            </a:endParaRPr>
          </a:p>
          <a:p>
            <a:endParaRPr lang="de-DE" sz="2000" dirty="0">
              <a:solidFill>
                <a:schemeClr val="accent1">
                  <a:lumMod val="50000"/>
                </a:schemeClr>
              </a:solidFill>
            </a:endParaRPr>
          </a:p>
          <a:p>
            <a:endParaRPr lang="de-DE" sz="2000" dirty="0">
              <a:solidFill>
                <a:schemeClr val="accent1">
                  <a:lumMod val="50000"/>
                </a:schemeClr>
              </a:solidFill>
            </a:endParaRPr>
          </a:p>
          <a:p>
            <a:endParaRPr lang="de-DE" sz="2000" dirty="0">
              <a:solidFill>
                <a:schemeClr val="accent1">
                  <a:lumMod val="50000"/>
                </a:schemeClr>
              </a:solidFill>
            </a:endParaRPr>
          </a:p>
        </p:txBody>
      </p:sp>
      <p:sp>
        <p:nvSpPr>
          <p:cNvPr id="7" name="Rectangle 6">
            <a:extLst>
              <a:ext uri="{FF2B5EF4-FFF2-40B4-BE49-F238E27FC236}">
                <a16:creationId xmlns:a16="http://schemas.microsoft.com/office/drawing/2014/main" id="{9C963D12-EE7A-4944-88F2-15355CB86443}"/>
              </a:ext>
            </a:extLst>
          </p:cNvPr>
          <p:cNvSpPr/>
          <p:nvPr/>
        </p:nvSpPr>
        <p:spPr>
          <a:xfrm>
            <a:off x="6613900" y="128767"/>
            <a:ext cx="3320525" cy="1015663"/>
          </a:xfrm>
          <a:prstGeom prst="rect">
            <a:avLst/>
          </a:prstGeom>
          <a:ln>
            <a:solidFill>
              <a:schemeClr val="accent4">
                <a:lumMod val="75000"/>
              </a:schemeClr>
            </a:solidFill>
          </a:ln>
        </p:spPr>
        <p:txBody>
          <a:bodyPr wrap="square">
            <a:spAutoFit/>
          </a:bodyPr>
          <a:lstStyle/>
          <a:p>
            <a:r>
              <a:rPr lang="en-GB" sz="2000" dirty="0">
                <a:solidFill>
                  <a:schemeClr val="accent1">
                    <a:lumMod val="50000"/>
                  </a:schemeClr>
                </a:solidFill>
              </a:rPr>
              <a:t>The journey starts.  The father rides with his child through the night.</a:t>
            </a:r>
          </a:p>
        </p:txBody>
      </p:sp>
      <p:sp>
        <p:nvSpPr>
          <p:cNvPr id="8" name="Rectangle 7">
            <a:extLst>
              <a:ext uri="{FF2B5EF4-FFF2-40B4-BE49-F238E27FC236}">
                <a16:creationId xmlns:a16="http://schemas.microsoft.com/office/drawing/2014/main" id="{C52F2436-DAD2-44D8-AAA0-AD1D451B6A5D}"/>
              </a:ext>
            </a:extLst>
          </p:cNvPr>
          <p:cNvSpPr/>
          <p:nvPr/>
        </p:nvSpPr>
        <p:spPr>
          <a:xfrm>
            <a:off x="6614584" y="1179756"/>
            <a:ext cx="4750523" cy="400110"/>
          </a:xfrm>
          <a:prstGeom prst="rect">
            <a:avLst/>
          </a:prstGeom>
          <a:ln>
            <a:solidFill>
              <a:schemeClr val="accent4">
                <a:lumMod val="75000"/>
              </a:schemeClr>
            </a:solidFill>
          </a:ln>
        </p:spPr>
        <p:txBody>
          <a:bodyPr wrap="square">
            <a:spAutoFit/>
          </a:bodyPr>
          <a:lstStyle/>
          <a:p>
            <a:r>
              <a:rPr lang="de-DE" sz="2000" dirty="0">
                <a:solidFill>
                  <a:schemeClr val="accent1">
                    <a:lumMod val="50000"/>
                  </a:schemeClr>
                </a:solidFill>
              </a:rPr>
              <a:t>He holds his son in his arms.</a:t>
            </a:r>
            <a:endParaRPr lang="en-GB" sz="2000" dirty="0">
              <a:solidFill>
                <a:schemeClr val="accent1">
                  <a:lumMod val="50000"/>
                </a:schemeClr>
              </a:solidFill>
            </a:endParaRPr>
          </a:p>
        </p:txBody>
      </p:sp>
      <p:sp>
        <p:nvSpPr>
          <p:cNvPr id="37" name="Rectangle 36">
            <a:extLst>
              <a:ext uri="{FF2B5EF4-FFF2-40B4-BE49-F238E27FC236}">
                <a16:creationId xmlns:a16="http://schemas.microsoft.com/office/drawing/2014/main" id="{128AEA30-C362-4C56-8B77-A498A6D15E0F}"/>
              </a:ext>
            </a:extLst>
          </p:cNvPr>
          <p:cNvSpPr/>
          <p:nvPr/>
        </p:nvSpPr>
        <p:spPr>
          <a:xfrm>
            <a:off x="6589443" y="2067088"/>
            <a:ext cx="4775666" cy="400110"/>
          </a:xfrm>
          <a:prstGeom prst="rect">
            <a:avLst/>
          </a:prstGeom>
          <a:ln>
            <a:solidFill>
              <a:schemeClr val="accent4">
                <a:lumMod val="75000"/>
              </a:schemeClr>
            </a:solidFill>
          </a:ln>
        </p:spPr>
        <p:txBody>
          <a:bodyPr wrap="none">
            <a:spAutoFit/>
          </a:bodyPr>
          <a:lstStyle/>
          <a:p>
            <a:r>
              <a:rPr lang="de-DE" sz="2000" dirty="0">
                <a:solidFill>
                  <a:schemeClr val="accent1">
                    <a:lumMod val="50000"/>
                  </a:schemeClr>
                </a:solidFill>
              </a:rPr>
              <a:t>The child believes he sees the Erlking.</a:t>
            </a:r>
            <a:endParaRPr lang="en-GB" sz="2000" dirty="0">
              <a:solidFill>
                <a:schemeClr val="accent1">
                  <a:lumMod val="50000"/>
                </a:schemeClr>
              </a:solidFill>
            </a:endParaRPr>
          </a:p>
        </p:txBody>
      </p:sp>
      <p:sp>
        <p:nvSpPr>
          <p:cNvPr id="38" name="Rectangle 37">
            <a:extLst>
              <a:ext uri="{FF2B5EF4-FFF2-40B4-BE49-F238E27FC236}">
                <a16:creationId xmlns:a16="http://schemas.microsoft.com/office/drawing/2014/main" id="{A7EA1ABF-305F-4288-9F48-157E2303F3AA}"/>
              </a:ext>
            </a:extLst>
          </p:cNvPr>
          <p:cNvSpPr/>
          <p:nvPr/>
        </p:nvSpPr>
        <p:spPr>
          <a:xfrm>
            <a:off x="6613899" y="2719622"/>
            <a:ext cx="4751209" cy="400110"/>
          </a:xfrm>
          <a:prstGeom prst="rect">
            <a:avLst/>
          </a:prstGeom>
          <a:ln>
            <a:solidFill>
              <a:schemeClr val="accent4">
                <a:lumMod val="75000"/>
              </a:schemeClr>
            </a:solidFill>
          </a:ln>
        </p:spPr>
        <p:txBody>
          <a:bodyPr wrap="square">
            <a:spAutoFit/>
          </a:bodyPr>
          <a:lstStyle/>
          <a:p>
            <a:r>
              <a:rPr lang="de-DE" sz="2000" dirty="0">
                <a:solidFill>
                  <a:schemeClr val="accent1">
                    <a:lumMod val="50000"/>
                  </a:schemeClr>
                </a:solidFill>
              </a:rPr>
              <a:t>The father calms the child.</a:t>
            </a:r>
            <a:endParaRPr lang="en-GB" sz="2000" dirty="0">
              <a:solidFill>
                <a:schemeClr val="accent1">
                  <a:lumMod val="50000"/>
                </a:schemeClr>
              </a:solidFill>
            </a:endParaRPr>
          </a:p>
        </p:txBody>
      </p:sp>
      <p:sp>
        <p:nvSpPr>
          <p:cNvPr id="39" name="Rectangle 38">
            <a:extLst>
              <a:ext uri="{FF2B5EF4-FFF2-40B4-BE49-F238E27FC236}">
                <a16:creationId xmlns:a16="http://schemas.microsoft.com/office/drawing/2014/main" id="{FE4DDAFE-6181-4CC3-B8DB-DDC76DC02351}"/>
              </a:ext>
            </a:extLst>
          </p:cNvPr>
          <p:cNvSpPr/>
          <p:nvPr/>
        </p:nvSpPr>
        <p:spPr>
          <a:xfrm>
            <a:off x="6589443" y="3264522"/>
            <a:ext cx="4775664" cy="400110"/>
          </a:xfrm>
          <a:prstGeom prst="rect">
            <a:avLst/>
          </a:prstGeom>
          <a:ln>
            <a:solidFill>
              <a:schemeClr val="accent4">
                <a:lumMod val="75000"/>
              </a:schemeClr>
            </a:solidFill>
          </a:ln>
        </p:spPr>
        <p:txBody>
          <a:bodyPr wrap="square">
            <a:spAutoFit/>
          </a:bodyPr>
          <a:lstStyle/>
          <a:p>
            <a:r>
              <a:rPr lang="de-DE" sz="2000" dirty="0">
                <a:solidFill>
                  <a:schemeClr val="accent1">
                    <a:lumMod val="50000"/>
                  </a:schemeClr>
                </a:solidFill>
              </a:rPr>
              <a:t>The Erlking speaks to the child.</a:t>
            </a:r>
            <a:endParaRPr lang="en-GB" sz="2000" dirty="0">
              <a:solidFill>
                <a:schemeClr val="accent1">
                  <a:lumMod val="50000"/>
                </a:schemeClr>
              </a:solidFill>
            </a:endParaRPr>
          </a:p>
        </p:txBody>
      </p:sp>
      <p:sp>
        <p:nvSpPr>
          <p:cNvPr id="40" name="Rectangle 39">
            <a:extLst>
              <a:ext uri="{FF2B5EF4-FFF2-40B4-BE49-F238E27FC236}">
                <a16:creationId xmlns:a16="http://schemas.microsoft.com/office/drawing/2014/main" id="{31431FF5-FD99-4BBF-A582-C4F5AFC654C3}"/>
              </a:ext>
            </a:extLst>
          </p:cNvPr>
          <p:cNvSpPr/>
          <p:nvPr/>
        </p:nvSpPr>
        <p:spPr>
          <a:xfrm>
            <a:off x="6604311" y="4817503"/>
            <a:ext cx="4760796" cy="707886"/>
          </a:xfrm>
          <a:prstGeom prst="rect">
            <a:avLst/>
          </a:prstGeom>
          <a:ln>
            <a:solidFill>
              <a:schemeClr val="accent4">
                <a:lumMod val="75000"/>
              </a:schemeClr>
            </a:solidFill>
          </a:ln>
        </p:spPr>
        <p:txBody>
          <a:bodyPr wrap="square">
            <a:spAutoFit/>
          </a:bodyPr>
          <a:lstStyle/>
          <a:p>
            <a:r>
              <a:rPr lang="de-DE" sz="2000" dirty="0">
                <a:solidFill>
                  <a:schemeClr val="accent1">
                    <a:lumMod val="50000"/>
                  </a:schemeClr>
                </a:solidFill>
              </a:rPr>
              <a:t>The child hears the Erlking.  </a:t>
            </a:r>
            <a:br>
              <a:rPr lang="de-DE" sz="2000" dirty="0">
                <a:solidFill>
                  <a:schemeClr val="accent1">
                    <a:lumMod val="50000"/>
                  </a:schemeClr>
                </a:solidFill>
              </a:rPr>
            </a:br>
            <a:r>
              <a:rPr lang="de-DE" sz="2000" dirty="0">
                <a:solidFill>
                  <a:schemeClr val="accent1">
                    <a:lumMod val="50000"/>
                  </a:schemeClr>
                </a:solidFill>
              </a:rPr>
              <a:t>He is afraid of him.</a:t>
            </a:r>
            <a:endParaRPr lang="en-GB" sz="2000" dirty="0">
              <a:solidFill>
                <a:schemeClr val="accent1">
                  <a:lumMod val="50000"/>
                </a:schemeClr>
              </a:solidFill>
            </a:endParaRPr>
          </a:p>
        </p:txBody>
      </p:sp>
      <p:sp>
        <p:nvSpPr>
          <p:cNvPr id="41" name="Rectangle 40">
            <a:extLst>
              <a:ext uri="{FF2B5EF4-FFF2-40B4-BE49-F238E27FC236}">
                <a16:creationId xmlns:a16="http://schemas.microsoft.com/office/drawing/2014/main" id="{A47F2DB4-ECA0-4B48-BD5B-9CC5940F9762}"/>
              </a:ext>
            </a:extLst>
          </p:cNvPr>
          <p:cNvSpPr/>
          <p:nvPr/>
        </p:nvSpPr>
        <p:spPr>
          <a:xfrm>
            <a:off x="6589444" y="5580929"/>
            <a:ext cx="4775664" cy="707886"/>
          </a:xfrm>
          <a:prstGeom prst="rect">
            <a:avLst/>
          </a:prstGeom>
          <a:ln>
            <a:solidFill>
              <a:schemeClr val="accent4">
                <a:lumMod val="75000"/>
              </a:schemeClr>
            </a:solidFill>
          </a:ln>
        </p:spPr>
        <p:txBody>
          <a:bodyPr wrap="square">
            <a:spAutoFit/>
          </a:bodyPr>
          <a:lstStyle/>
          <a:p>
            <a:r>
              <a:rPr lang="de-DE" sz="2000" dirty="0">
                <a:solidFill>
                  <a:schemeClr val="accent1">
                    <a:lumMod val="50000"/>
                  </a:schemeClr>
                </a:solidFill>
              </a:rPr>
              <a:t>The father calms the child for the second time.</a:t>
            </a:r>
            <a:endParaRPr lang="en-GB" sz="2000" dirty="0">
              <a:solidFill>
                <a:schemeClr val="accent1">
                  <a:lumMod val="50000"/>
                </a:schemeClr>
              </a:solidFill>
            </a:endParaRPr>
          </a:p>
        </p:txBody>
      </p:sp>
    </p:spTree>
    <p:extLst>
      <p:ext uri="{BB962C8B-B14F-4D97-AF65-F5344CB8AC3E}">
        <p14:creationId xmlns:p14="http://schemas.microsoft.com/office/powerpoint/2010/main" val="240392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37" grpId="0" animBg="1"/>
      <p:bldP spid="38" grpId="0" animBg="1"/>
      <p:bldP spid="39" grpId="0" animBg="1"/>
      <p:bldP spid="40" grpId="0" animBg="1"/>
      <p:bldP spid="4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3">
            <a:extLst>
              <a:ext uri="{FF2B5EF4-FFF2-40B4-BE49-F238E27FC236}">
                <a16:creationId xmlns:a16="http://schemas.microsoft.com/office/drawing/2014/main" id="{76BF3A80-ECA4-DD4F-99D2-522B29E2B1CD}"/>
              </a:ext>
            </a:extLst>
          </p:cNvPr>
          <p:cNvSpPr txBox="1">
            <a:spLocks/>
          </p:cNvSpPr>
          <p:nvPr/>
        </p:nvSpPr>
        <p:spPr>
          <a:xfrm>
            <a:off x="9003687" y="89955"/>
            <a:ext cx="2196512"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600" b="1" dirty="0" err="1">
                <a:solidFill>
                  <a:prstClr val="white"/>
                </a:solidFill>
              </a:rPr>
              <a:t>Epik</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9" name="Rounded Rectangle 11">
            <a:extLst>
              <a:ext uri="{FF2B5EF4-FFF2-40B4-BE49-F238E27FC236}">
                <a16:creationId xmlns:a16="http://schemas.microsoft.com/office/drawing/2014/main" id="{51B7E52B-BE8A-7447-A9CA-AA59E9EE768B}"/>
              </a:ext>
            </a:extLst>
          </p:cNvPr>
          <p:cNvSpPr/>
          <p:nvPr/>
        </p:nvSpPr>
        <p:spPr>
          <a:xfrm>
            <a:off x="10101943" y="178164"/>
            <a:ext cx="185538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lesen</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E1A4B8D1-CA03-4FF7-B7DD-BFC57D84BD71}"/>
              </a:ext>
            </a:extLst>
          </p:cNvPr>
          <p:cNvSpPr/>
          <p:nvPr/>
        </p:nvSpPr>
        <p:spPr>
          <a:xfrm>
            <a:off x="14521" y="250993"/>
            <a:ext cx="8346040" cy="6555641"/>
          </a:xfrm>
          <a:prstGeom prst="rect">
            <a:avLst/>
          </a:prstGeom>
        </p:spPr>
        <p:txBody>
          <a:bodyPr wrap="square">
            <a:spAutoFit/>
          </a:bodyPr>
          <a:lstStyle/>
          <a:p>
            <a:r>
              <a:rPr lang="en-GB" sz="2000" dirty="0">
                <a:solidFill>
                  <a:schemeClr val="accent5">
                    <a:lumMod val="50000"/>
                  </a:schemeClr>
                </a:solidFill>
              </a:rPr>
              <a:t>„</a:t>
            </a:r>
            <a:r>
              <a:rPr lang="de-DE" sz="2000" dirty="0">
                <a:solidFill>
                  <a:schemeClr val="accent5">
                    <a:lumMod val="50000"/>
                  </a:schemeClr>
                </a:solidFill>
              </a:rPr>
              <a:t>Willst, feiner Knabe, du mit mir gehn?</a:t>
            </a:r>
          </a:p>
          <a:p>
            <a:r>
              <a:rPr lang="de-DE" sz="2000" dirty="0">
                <a:solidFill>
                  <a:schemeClr val="accent5">
                    <a:lumMod val="50000"/>
                  </a:schemeClr>
                </a:solidFill>
              </a:rPr>
              <a:t>Meine Töchter sollen dich warten schön;</a:t>
            </a:r>
          </a:p>
          <a:p>
            <a:r>
              <a:rPr lang="de-DE" sz="2000" dirty="0">
                <a:solidFill>
                  <a:schemeClr val="accent5">
                    <a:lumMod val="50000"/>
                  </a:schemeClr>
                </a:solidFill>
              </a:rPr>
              <a:t>Meine Töchter führen den nächtlichen Reihn</a:t>
            </a:r>
          </a:p>
          <a:p>
            <a:r>
              <a:rPr lang="de-DE" sz="2000" dirty="0">
                <a:solidFill>
                  <a:schemeClr val="accent5">
                    <a:lumMod val="50000"/>
                  </a:schemeClr>
                </a:solidFill>
              </a:rPr>
              <a:t>Und wiegen und tanzen und singen dich ein.</a:t>
            </a:r>
            <a:r>
              <a:rPr lang="en-GB" sz="2000" dirty="0">
                <a:solidFill>
                  <a:schemeClr val="accent5">
                    <a:lumMod val="50000"/>
                  </a:schemeClr>
                </a:solidFill>
              </a:rPr>
              <a:t>“</a:t>
            </a:r>
            <a:r>
              <a:rPr lang="en-GB" dirty="0"/>
              <a:t/>
            </a:r>
            <a:br>
              <a:rPr lang="en-GB" dirty="0"/>
            </a:br>
            <a:endParaRPr lang="de-DE" sz="2000" dirty="0">
              <a:solidFill>
                <a:schemeClr val="accent1">
                  <a:lumMod val="50000"/>
                </a:schemeClr>
              </a:solidFill>
            </a:endParaRPr>
          </a:p>
          <a:p>
            <a:r>
              <a:rPr lang="en-GB" sz="2000" dirty="0">
                <a:solidFill>
                  <a:schemeClr val="accent5">
                    <a:lumMod val="50000"/>
                  </a:schemeClr>
                </a:solidFill>
              </a:rPr>
              <a:t>„</a:t>
            </a:r>
            <a:r>
              <a:rPr lang="de-DE" sz="2000" dirty="0">
                <a:solidFill>
                  <a:schemeClr val="accent1">
                    <a:lumMod val="50000"/>
                  </a:schemeClr>
                </a:solidFill>
              </a:rPr>
              <a:t>Mein Vater, mein Vater, und siehst du nicht dort</a:t>
            </a:r>
          </a:p>
          <a:p>
            <a:r>
              <a:rPr lang="de-DE" sz="2000" dirty="0">
                <a:solidFill>
                  <a:schemeClr val="accent1">
                    <a:lumMod val="50000"/>
                  </a:schemeClr>
                </a:solidFill>
              </a:rPr>
              <a:t>Erlkönigs Töchter am düstern Ort?</a:t>
            </a:r>
            <a:r>
              <a:rPr lang="en-GB" sz="2000" dirty="0">
                <a:solidFill>
                  <a:schemeClr val="accent5">
                    <a:lumMod val="50000"/>
                  </a:schemeClr>
                </a:solidFill>
              </a:rPr>
              <a:t>“</a:t>
            </a:r>
            <a:br>
              <a:rPr lang="en-GB" sz="2000" dirty="0">
                <a:solidFill>
                  <a:schemeClr val="accent5">
                    <a:lumMod val="50000"/>
                  </a:schemeClr>
                </a:solidFill>
              </a:rPr>
            </a:br>
            <a:r>
              <a:rPr lang="en-GB" sz="2000" dirty="0">
                <a:solidFill>
                  <a:schemeClr val="accent5">
                    <a:lumMod val="50000"/>
                  </a:schemeClr>
                </a:solidFill>
              </a:rPr>
              <a:t>„</a:t>
            </a:r>
            <a:r>
              <a:rPr lang="de-DE" sz="2000" dirty="0">
                <a:solidFill>
                  <a:schemeClr val="accent1">
                    <a:lumMod val="50000"/>
                  </a:schemeClr>
                </a:solidFill>
              </a:rPr>
              <a:t>Mein Sohn, mein Sohn, ich seh es genau:</a:t>
            </a:r>
          </a:p>
          <a:p>
            <a:r>
              <a:rPr lang="de-DE" sz="2000" dirty="0">
                <a:solidFill>
                  <a:schemeClr val="accent1">
                    <a:lumMod val="50000"/>
                  </a:schemeClr>
                </a:solidFill>
              </a:rPr>
              <a:t>Es scheinen die alten Weiden so grau.</a:t>
            </a:r>
            <a:r>
              <a:rPr lang="en-GB" sz="2000" dirty="0">
                <a:solidFill>
                  <a:schemeClr val="accent5">
                    <a:lumMod val="50000"/>
                  </a:schemeClr>
                </a:solidFill>
              </a:rPr>
              <a:t>“</a:t>
            </a:r>
            <a:br>
              <a:rPr lang="en-GB" sz="2000" dirty="0">
                <a:solidFill>
                  <a:schemeClr val="accent5">
                    <a:lumMod val="50000"/>
                  </a:schemeClr>
                </a:solidFill>
              </a:rPr>
            </a:br>
            <a:endParaRPr lang="de-DE" sz="2000" dirty="0">
              <a:solidFill>
                <a:schemeClr val="accent1">
                  <a:lumMod val="50000"/>
                </a:schemeClr>
              </a:solidFill>
            </a:endParaRPr>
          </a:p>
          <a:p>
            <a:r>
              <a:rPr lang="en-GB" sz="2000" dirty="0">
                <a:solidFill>
                  <a:schemeClr val="accent5">
                    <a:lumMod val="50000"/>
                  </a:schemeClr>
                </a:solidFill>
              </a:rPr>
              <a:t>„</a:t>
            </a:r>
            <a:r>
              <a:rPr lang="de-DE" sz="2000" dirty="0">
                <a:solidFill>
                  <a:schemeClr val="accent1">
                    <a:lumMod val="50000"/>
                  </a:schemeClr>
                </a:solidFill>
              </a:rPr>
              <a:t>Ich liebe dich, mich reizt deine schöne Gestalt;</a:t>
            </a:r>
          </a:p>
          <a:p>
            <a:r>
              <a:rPr lang="de-DE" sz="2000" dirty="0">
                <a:solidFill>
                  <a:schemeClr val="accent1">
                    <a:lumMod val="50000"/>
                  </a:schemeClr>
                </a:solidFill>
              </a:rPr>
              <a:t>Und bist du nicht willig, so brauch ich Gewalt.</a:t>
            </a:r>
            <a:r>
              <a:rPr lang="en-GB" sz="2000" dirty="0">
                <a:solidFill>
                  <a:schemeClr val="accent5">
                    <a:lumMod val="50000"/>
                  </a:schemeClr>
                </a:solidFill>
              </a:rPr>
              <a:t>“</a:t>
            </a:r>
            <a:br>
              <a:rPr lang="en-GB" sz="2000" dirty="0">
                <a:solidFill>
                  <a:schemeClr val="accent5">
                    <a:lumMod val="50000"/>
                  </a:schemeClr>
                </a:solidFill>
              </a:rPr>
            </a:br>
            <a:r>
              <a:rPr lang="en-GB" sz="2000" dirty="0">
                <a:solidFill>
                  <a:schemeClr val="accent5">
                    <a:lumMod val="50000"/>
                  </a:schemeClr>
                </a:solidFill>
              </a:rPr>
              <a:t>„</a:t>
            </a:r>
            <a:r>
              <a:rPr lang="de-DE" sz="2000" dirty="0">
                <a:solidFill>
                  <a:schemeClr val="accent1">
                    <a:lumMod val="50000"/>
                  </a:schemeClr>
                </a:solidFill>
              </a:rPr>
              <a:t>Mein Vater, mein Vater, jetzt faßt er mich an!</a:t>
            </a:r>
          </a:p>
          <a:p>
            <a:r>
              <a:rPr lang="de-DE" sz="2000" dirty="0">
                <a:solidFill>
                  <a:schemeClr val="accent1">
                    <a:lumMod val="50000"/>
                  </a:schemeClr>
                </a:solidFill>
              </a:rPr>
              <a:t>Erlkönig hat mir ein Leids getan!</a:t>
            </a:r>
            <a:r>
              <a:rPr lang="en-GB" sz="2000" dirty="0">
                <a:solidFill>
                  <a:schemeClr val="accent5">
                    <a:lumMod val="50000"/>
                  </a:schemeClr>
                </a:solidFill>
              </a:rPr>
              <a:t>“</a:t>
            </a:r>
            <a:br>
              <a:rPr lang="en-GB" sz="2000" dirty="0">
                <a:solidFill>
                  <a:schemeClr val="accent5">
                    <a:lumMod val="50000"/>
                  </a:schemeClr>
                </a:solidFill>
              </a:rPr>
            </a:br>
            <a:endParaRPr lang="de-DE" sz="2000" dirty="0">
              <a:solidFill>
                <a:schemeClr val="accent1">
                  <a:lumMod val="50000"/>
                </a:schemeClr>
              </a:solidFill>
            </a:endParaRPr>
          </a:p>
          <a:p>
            <a:r>
              <a:rPr lang="de-DE" sz="2000" dirty="0">
                <a:solidFill>
                  <a:schemeClr val="accent1">
                    <a:lumMod val="50000"/>
                  </a:schemeClr>
                </a:solidFill>
              </a:rPr>
              <a:t>Dem Vater grauset's, er reitet geschwind,</a:t>
            </a:r>
          </a:p>
          <a:p>
            <a:r>
              <a:rPr lang="de-DE" sz="2000" dirty="0">
                <a:solidFill>
                  <a:schemeClr val="accent1">
                    <a:lumMod val="50000"/>
                  </a:schemeClr>
                </a:solidFill>
              </a:rPr>
              <a:t>Er hält in Armen das ächzende Kind,</a:t>
            </a:r>
          </a:p>
          <a:p>
            <a:r>
              <a:rPr lang="de-DE" sz="2000" dirty="0">
                <a:solidFill>
                  <a:schemeClr val="accent1">
                    <a:lumMod val="50000"/>
                  </a:schemeClr>
                </a:solidFill>
              </a:rPr>
              <a:t>Erreicht den Hof mit Müh' und Not:</a:t>
            </a:r>
          </a:p>
          <a:p>
            <a:r>
              <a:rPr lang="de-DE" sz="2000" dirty="0">
                <a:solidFill>
                  <a:schemeClr val="accent1">
                    <a:lumMod val="50000"/>
                  </a:schemeClr>
                </a:solidFill>
              </a:rPr>
              <a:t>In seinen Armen das Kind war tot.</a:t>
            </a:r>
          </a:p>
          <a:p>
            <a:endParaRPr lang="de-DE" sz="2000" dirty="0">
              <a:solidFill>
                <a:schemeClr val="accent1">
                  <a:lumMod val="50000"/>
                </a:schemeClr>
              </a:solidFill>
            </a:endParaRPr>
          </a:p>
          <a:p>
            <a:endParaRPr lang="de-DE" sz="2000" dirty="0">
              <a:solidFill>
                <a:schemeClr val="accent1">
                  <a:lumMod val="50000"/>
                </a:schemeClr>
              </a:solidFill>
            </a:endParaRPr>
          </a:p>
        </p:txBody>
      </p:sp>
      <p:sp>
        <p:nvSpPr>
          <p:cNvPr id="7" name="Rectangle 6">
            <a:extLst>
              <a:ext uri="{FF2B5EF4-FFF2-40B4-BE49-F238E27FC236}">
                <a16:creationId xmlns:a16="http://schemas.microsoft.com/office/drawing/2014/main" id="{9C963D12-EE7A-4944-88F2-15355CB86443}"/>
              </a:ext>
            </a:extLst>
          </p:cNvPr>
          <p:cNvSpPr/>
          <p:nvPr/>
        </p:nvSpPr>
        <p:spPr>
          <a:xfrm>
            <a:off x="6597976" y="692900"/>
            <a:ext cx="5494705" cy="707886"/>
          </a:xfrm>
          <a:prstGeom prst="rect">
            <a:avLst/>
          </a:prstGeom>
          <a:ln>
            <a:solidFill>
              <a:schemeClr val="accent4">
                <a:lumMod val="75000"/>
              </a:schemeClr>
            </a:solidFill>
          </a:ln>
        </p:spPr>
        <p:txBody>
          <a:bodyPr wrap="square">
            <a:spAutoFit/>
          </a:bodyPr>
          <a:lstStyle/>
          <a:p>
            <a:r>
              <a:rPr lang="en-GB" sz="2000" dirty="0">
                <a:solidFill>
                  <a:schemeClr val="accent1">
                    <a:lumMod val="50000"/>
                  </a:schemeClr>
                </a:solidFill>
              </a:rPr>
              <a:t>The Erlking wants the son to go with his daughters.</a:t>
            </a:r>
          </a:p>
        </p:txBody>
      </p:sp>
      <p:sp>
        <p:nvSpPr>
          <p:cNvPr id="37" name="Rectangle 36">
            <a:extLst>
              <a:ext uri="{FF2B5EF4-FFF2-40B4-BE49-F238E27FC236}">
                <a16:creationId xmlns:a16="http://schemas.microsoft.com/office/drawing/2014/main" id="{128AEA30-C362-4C56-8B77-A498A6D15E0F}"/>
              </a:ext>
            </a:extLst>
          </p:cNvPr>
          <p:cNvSpPr/>
          <p:nvPr/>
        </p:nvSpPr>
        <p:spPr>
          <a:xfrm>
            <a:off x="6589443" y="1765249"/>
            <a:ext cx="5503239" cy="707886"/>
          </a:xfrm>
          <a:prstGeom prst="rect">
            <a:avLst/>
          </a:prstGeom>
          <a:ln>
            <a:solidFill>
              <a:schemeClr val="accent4">
                <a:lumMod val="75000"/>
              </a:schemeClr>
            </a:solidFill>
          </a:ln>
        </p:spPr>
        <p:txBody>
          <a:bodyPr wrap="square">
            <a:spAutoFit/>
          </a:bodyPr>
          <a:lstStyle/>
          <a:p>
            <a:r>
              <a:rPr lang="en-GB" sz="2000" dirty="0">
                <a:solidFill>
                  <a:schemeClr val="accent1">
                    <a:lumMod val="50000"/>
                  </a:schemeClr>
                </a:solidFill>
              </a:rPr>
              <a:t>The child sees the daughters and is afraid of them.  He tells his father.</a:t>
            </a:r>
          </a:p>
        </p:txBody>
      </p:sp>
      <p:sp>
        <p:nvSpPr>
          <p:cNvPr id="38" name="Rectangle 37">
            <a:extLst>
              <a:ext uri="{FF2B5EF4-FFF2-40B4-BE49-F238E27FC236}">
                <a16:creationId xmlns:a16="http://schemas.microsoft.com/office/drawing/2014/main" id="{A7EA1ABF-305F-4288-9F48-157E2303F3AA}"/>
              </a:ext>
            </a:extLst>
          </p:cNvPr>
          <p:cNvSpPr/>
          <p:nvPr/>
        </p:nvSpPr>
        <p:spPr>
          <a:xfrm>
            <a:off x="6589443" y="2555720"/>
            <a:ext cx="5503239" cy="707886"/>
          </a:xfrm>
          <a:prstGeom prst="rect">
            <a:avLst/>
          </a:prstGeom>
          <a:ln>
            <a:solidFill>
              <a:schemeClr val="accent4">
                <a:lumMod val="75000"/>
              </a:schemeClr>
            </a:solidFill>
          </a:ln>
        </p:spPr>
        <p:txBody>
          <a:bodyPr wrap="square">
            <a:spAutoFit/>
          </a:bodyPr>
          <a:lstStyle/>
          <a:p>
            <a:r>
              <a:rPr lang="de-DE" sz="2000" dirty="0">
                <a:solidFill>
                  <a:schemeClr val="accent1">
                    <a:lumMod val="50000"/>
                  </a:schemeClr>
                </a:solidFill>
              </a:rPr>
              <a:t>The father calms the child for the third time.</a:t>
            </a:r>
            <a:endParaRPr lang="en-GB" sz="2000" dirty="0">
              <a:solidFill>
                <a:schemeClr val="accent1">
                  <a:lumMod val="50000"/>
                </a:schemeClr>
              </a:solidFill>
            </a:endParaRPr>
          </a:p>
        </p:txBody>
      </p:sp>
      <p:sp>
        <p:nvSpPr>
          <p:cNvPr id="40" name="Rectangle 39">
            <a:extLst>
              <a:ext uri="{FF2B5EF4-FFF2-40B4-BE49-F238E27FC236}">
                <a16:creationId xmlns:a16="http://schemas.microsoft.com/office/drawing/2014/main" id="{31431FF5-FD99-4BBF-A582-C4F5AFC654C3}"/>
              </a:ext>
            </a:extLst>
          </p:cNvPr>
          <p:cNvSpPr/>
          <p:nvPr/>
        </p:nvSpPr>
        <p:spPr>
          <a:xfrm>
            <a:off x="6589442" y="3890706"/>
            <a:ext cx="5503239" cy="707886"/>
          </a:xfrm>
          <a:prstGeom prst="rect">
            <a:avLst/>
          </a:prstGeom>
          <a:ln>
            <a:solidFill>
              <a:schemeClr val="accent4">
                <a:lumMod val="75000"/>
              </a:schemeClr>
            </a:solidFill>
          </a:ln>
        </p:spPr>
        <p:txBody>
          <a:bodyPr wrap="square">
            <a:spAutoFit/>
          </a:bodyPr>
          <a:lstStyle/>
          <a:p>
            <a:r>
              <a:rPr lang="de-DE" sz="2000" dirty="0">
                <a:solidFill>
                  <a:schemeClr val="accent1">
                    <a:lumMod val="50000"/>
                  </a:schemeClr>
                </a:solidFill>
              </a:rPr>
              <a:t>The Erlking grabs the child.  The child dies as a result of contact with the Erlking.</a:t>
            </a:r>
            <a:endParaRPr lang="en-GB" sz="2000" dirty="0">
              <a:solidFill>
                <a:schemeClr val="accent1">
                  <a:lumMod val="50000"/>
                </a:schemeClr>
              </a:solidFill>
            </a:endParaRPr>
          </a:p>
        </p:txBody>
      </p:sp>
      <p:sp>
        <p:nvSpPr>
          <p:cNvPr id="41" name="Rectangle 40">
            <a:extLst>
              <a:ext uri="{FF2B5EF4-FFF2-40B4-BE49-F238E27FC236}">
                <a16:creationId xmlns:a16="http://schemas.microsoft.com/office/drawing/2014/main" id="{A47F2DB4-ECA0-4B48-BD5B-9CC5940F9762}"/>
              </a:ext>
            </a:extLst>
          </p:cNvPr>
          <p:cNvSpPr/>
          <p:nvPr/>
        </p:nvSpPr>
        <p:spPr>
          <a:xfrm>
            <a:off x="6574575" y="5375446"/>
            <a:ext cx="5518106" cy="707886"/>
          </a:xfrm>
          <a:prstGeom prst="rect">
            <a:avLst/>
          </a:prstGeom>
          <a:ln>
            <a:solidFill>
              <a:schemeClr val="accent4">
                <a:lumMod val="75000"/>
              </a:schemeClr>
            </a:solidFill>
          </a:ln>
        </p:spPr>
        <p:txBody>
          <a:bodyPr wrap="square">
            <a:spAutoFit/>
          </a:bodyPr>
          <a:lstStyle/>
          <a:p>
            <a:r>
              <a:rPr lang="de-DE" sz="2000" dirty="0">
                <a:solidFill>
                  <a:schemeClr val="accent1">
                    <a:lumMod val="50000"/>
                  </a:schemeClr>
                </a:solidFill>
              </a:rPr>
              <a:t>The father arrives at the (court)yard but the child is already dead.</a:t>
            </a:r>
            <a:endParaRPr lang="en-GB" sz="2000" dirty="0">
              <a:solidFill>
                <a:schemeClr val="accent1">
                  <a:lumMod val="50000"/>
                </a:schemeClr>
              </a:solidFill>
            </a:endParaRPr>
          </a:p>
        </p:txBody>
      </p:sp>
    </p:spTree>
    <p:extLst>
      <p:ext uri="{BB962C8B-B14F-4D97-AF65-F5344CB8AC3E}">
        <p14:creationId xmlns:p14="http://schemas.microsoft.com/office/powerpoint/2010/main" val="942725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7" grpId="0" animBg="1"/>
      <p:bldP spid="38" grpId="0" animBg="1"/>
      <p:bldP spid="40" grpId="0" animBg="1"/>
      <p:bldP spid="4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A32BAB3D-B9E4-DF45-89D0-ACBCB675529D}"/>
              </a:ext>
            </a:extLst>
          </p:cNvPr>
          <p:cNvPicPr>
            <a:picLocks noChangeAspect="1"/>
          </p:cNvPicPr>
          <p:nvPr/>
        </p:nvPicPr>
        <p:blipFill>
          <a:blip r:embed="rId3"/>
          <a:stretch>
            <a:fillRect/>
          </a:stretch>
        </p:blipFill>
        <p:spPr>
          <a:xfrm>
            <a:off x="0" y="0"/>
            <a:ext cx="9564624" cy="6355646"/>
          </a:xfrm>
          <a:prstGeom prst="rect">
            <a:avLst/>
          </a:prstGeom>
        </p:spPr>
      </p:pic>
      <p:grpSp>
        <p:nvGrpSpPr>
          <p:cNvPr id="23" name="Group 22">
            <a:extLst>
              <a:ext uri="{FF2B5EF4-FFF2-40B4-BE49-F238E27FC236}">
                <a16:creationId xmlns:a16="http://schemas.microsoft.com/office/drawing/2014/main" id="{021F79D8-BE6A-804A-B04E-1D0FC6A0D4DB}"/>
              </a:ext>
            </a:extLst>
          </p:cNvPr>
          <p:cNvGrpSpPr/>
          <p:nvPr/>
        </p:nvGrpSpPr>
        <p:grpSpPr>
          <a:xfrm>
            <a:off x="7336619" y="1313201"/>
            <a:ext cx="2584067" cy="1438373"/>
            <a:chOff x="7360033" y="276127"/>
            <a:chExt cx="2584067" cy="1438373"/>
          </a:xfrm>
        </p:grpSpPr>
        <p:sp>
          <p:nvSpPr>
            <p:cNvPr id="11" name="Right Brace 10">
              <a:extLst>
                <a:ext uri="{FF2B5EF4-FFF2-40B4-BE49-F238E27FC236}">
                  <a16:creationId xmlns:a16="http://schemas.microsoft.com/office/drawing/2014/main" id="{861A6922-A5EA-C44A-B2CB-18BD5C12E78D}"/>
                </a:ext>
              </a:extLst>
            </p:cNvPr>
            <p:cNvSpPr/>
            <p:nvPr/>
          </p:nvSpPr>
          <p:spPr>
            <a:xfrm>
              <a:off x="7360033" y="276127"/>
              <a:ext cx="455229" cy="1438373"/>
            </a:xfrm>
            <a:prstGeom prst="rightBrace">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8" name="TextBox 17">
              <a:extLst>
                <a:ext uri="{FF2B5EF4-FFF2-40B4-BE49-F238E27FC236}">
                  <a16:creationId xmlns:a16="http://schemas.microsoft.com/office/drawing/2014/main" id="{7C37D7FE-ECAB-3844-B867-B490E54AA1B9}"/>
                </a:ext>
              </a:extLst>
            </p:cNvPr>
            <p:cNvSpPr txBox="1"/>
            <p:nvPr/>
          </p:nvSpPr>
          <p:spPr>
            <a:xfrm>
              <a:off x="8010557" y="765970"/>
              <a:ext cx="1933543" cy="461665"/>
            </a:xfrm>
            <a:prstGeom prst="rect">
              <a:avLst/>
            </a:prstGeom>
            <a:solidFill>
              <a:srgbClr val="E1E7BE">
                <a:alpha val="80000"/>
              </a:srgbClr>
            </a:solidFill>
          </p:spPr>
          <p:txBody>
            <a:bodyPr wrap="none" rtlCol="0">
              <a:spAutoFit/>
            </a:bodyPr>
            <a:lstStyle/>
            <a:p>
              <a:r>
                <a:rPr lang="en-US" sz="2400" dirty="0">
                  <a:solidFill>
                    <a:srgbClr val="161D12"/>
                  </a:solidFill>
                  <a:latin typeface="Century Gothic" panose="020B0502020202020204" pitchFamily="34" charset="0"/>
                </a:rPr>
                <a:t>Der </a:t>
              </a:r>
              <a:r>
                <a:rPr lang="en-US" sz="2400" dirty="0" err="1">
                  <a:solidFill>
                    <a:srgbClr val="161D12"/>
                  </a:solidFill>
                  <a:latin typeface="Century Gothic" panose="020B0502020202020204" pitchFamily="34" charset="0"/>
                </a:rPr>
                <a:t>Erzähler</a:t>
              </a:r>
              <a:endParaRPr lang="en-US" sz="2400" dirty="0">
                <a:solidFill>
                  <a:srgbClr val="161D12"/>
                </a:solidFill>
                <a:latin typeface="Century Gothic" panose="020B0502020202020204" pitchFamily="34" charset="0"/>
              </a:endParaRPr>
            </a:p>
          </p:txBody>
        </p:sp>
      </p:grpSp>
      <p:grpSp>
        <p:nvGrpSpPr>
          <p:cNvPr id="24" name="Group 23">
            <a:extLst>
              <a:ext uri="{FF2B5EF4-FFF2-40B4-BE49-F238E27FC236}">
                <a16:creationId xmlns:a16="http://schemas.microsoft.com/office/drawing/2014/main" id="{70448C98-01C6-D540-A6D8-3F6FCAF5FBBF}"/>
              </a:ext>
            </a:extLst>
          </p:cNvPr>
          <p:cNvGrpSpPr/>
          <p:nvPr/>
        </p:nvGrpSpPr>
        <p:grpSpPr>
          <a:xfrm>
            <a:off x="8049801" y="2895594"/>
            <a:ext cx="2531483" cy="461665"/>
            <a:chOff x="8061993" y="2218398"/>
            <a:chExt cx="2531483" cy="461665"/>
          </a:xfrm>
        </p:grpSpPr>
        <p:cxnSp>
          <p:nvCxnSpPr>
            <p:cNvPr id="15" name="Straight Arrow Connector 14">
              <a:extLst>
                <a:ext uri="{FF2B5EF4-FFF2-40B4-BE49-F238E27FC236}">
                  <a16:creationId xmlns:a16="http://schemas.microsoft.com/office/drawing/2014/main" id="{FB896FC7-8884-EF4A-9890-FAD3F6144837}"/>
                </a:ext>
              </a:extLst>
            </p:cNvPr>
            <p:cNvCxnSpPr>
              <a:cxnSpLocks/>
            </p:cNvCxnSpPr>
            <p:nvPr/>
          </p:nvCxnSpPr>
          <p:spPr>
            <a:xfrm flipV="1">
              <a:off x="8061993" y="2449231"/>
              <a:ext cx="681957" cy="1"/>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A66C65D-4C51-4E49-90F1-E2580F3725D9}"/>
                </a:ext>
              </a:extLst>
            </p:cNvPr>
            <p:cNvSpPr txBox="1"/>
            <p:nvPr/>
          </p:nvSpPr>
          <p:spPr>
            <a:xfrm>
              <a:off x="8977328" y="2218398"/>
              <a:ext cx="1616148" cy="461665"/>
            </a:xfrm>
            <a:prstGeom prst="rect">
              <a:avLst/>
            </a:prstGeom>
            <a:solidFill>
              <a:srgbClr val="E1E7BE">
                <a:alpha val="80000"/>
              </a:srgbClr>
            </a:solidFill>
          </p:spPr>
          <p:txBody>
            <a:bodyPr wrap="none" rtlCol="0">
              <a:spAutoFit/>
            </a:bodyPr>
            <a:lstStyle/>
            <a:p>
              <a:r>
                <a:rPr lang="en-US" sz="2400" dirty="0">
                  <a:solidFill>
                    <a:srgbClr val="161D12"/>
                  </a:solidFill>
                  <a:latin typeface="Century Gothic" panose="020B0502020202020204" pitchFamily="34" charset="0"/>
                </a:rPr>
                <a:t>Der </a:t>
              </a:r>
              <a:r>
                <a:rPr lang="en-US" sz="2400" dirty="0" err="1">
                  <a:solidFill>
                    <a:srgbClr val="161D12"/>
                  </a:solidFill>
                  <a:latin typeface="Century Gothic" panose="020B0502020202020204" pitchFamily="34" charset="0"/>
                </a:rPr>
                <a:t>Vater</a:t>
              </a:r>
              <a:endParaRPr lang="en-US" sz="2400" dirty="0">
                <a:solidFill>
                  <a:srgbClr val="161D12"/>
                </a:solidFill>
                <a:latin typeface="Century Gothic" panose="020B0502020202020204" pitchFamily="34" charset="0"/>
              </a:endParaRPr>
            </a:p>
          </p:txBody>
        </p:sp>
      </p:grpSp>
      <p:grpSp>
        <p:nvGrpSpPr>
          <p:cNvPr id="26" name="Group 25">
            <a:extLst>
              <a:ext uri="{FF2B5EF4-FFF2-40B4-BE49-F238E27FC236}">
                <a16:creationId xmlns:a16="http://schemas.microsoft.com/office/drawing/2014/main" id="{D02CD936-8824-B340-B64E-0FA1175EFB3E}"/>
              </a:ext>
            </a:extLst>
          </p:cNvPr>
          <p:cNvGrpSpPr/>
          <p:nvPr/>
        </p:nvGrpSpPr>
        <p:grpSpPr>
          <a:xfrm>
            <a:off x="8048792" y="4213402"/>
            <a:ext cx="2532492" cy="461665"/>
            <a:chOff x="8060984" y="3536206"/>
            <a:chExt cx="2532492" cy="461665"/>
          </a:xfrm>
        </p:grpSpPr>
        <p:cxnSp>
          <p:nvCxnSpPr>
            <p:cNvPr id="17" name="Straight Arrow Connector 16">
              <a:extLst>
                <a:ext uri="{FF2B5EF4-FFF2-40B4-BE49-F238E27FC236}">
                  <a16:creationId xmlns:a16="http://schemas.microsoft.com/office/drawing/2014/main" id="{5C5A2FAB-106C-9740-AAA3-40787882C99D}"/>
                </a:ext>
              </a:extLst>
            </p:cNvPr>
            <p:cNvCxnSpPr>
              <a:cxnSpLocks/>
            </p:cNvCxnSpPr>
            <p:nvPr/>
          </p:nvCxnSpPr>
          <p:spPr>
            <a:xfrm flipV="1">
              <a:off x="8060984" y="3767039"/>
              <a:ext cx="681957" cy="1"/>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B24DBD2-1E42-CB40-B671-D472307A10C5}"/>
                </a:ext>
              </a:extLst>
            </p:cNvPr>
            <p:cNvSpPr txBox="1"/>
            <p:nvPr/>
          </p:nvSpPr>
          <p:spPr>
            <a:xfrm>
              <a:off x="8977328" y="3536206"/>
              <a:ext cx="1616148" cy="461665"/>
            </a:xfrm>
            <a:prstGeom prst="rect">
              <a:avLst/>
            </a:prstGeom>
            <a:solidFill>
              <a:srgbClr val="E1E7BE">
                <a:alpha val="80000"/>
              </a:srgbClr>
            </a:solidFill>
          </p:spPr>
          <p:txBody>
            <a:bodyPr wrap="none" rtlCol="0">
              <a:spAutoFit/>
            </a:bodyPr>
            <a:lstStyle/>
            <a:p>
              <a:r>
                <a:rPr lang="en-US" sz="2400" dirty="0">
                  <a:solidFill>
                    <a:srgbClr val="161D12"/>
                  </a:solidFill>
                  <a:latin typeface="Century Gothic" panose="020B0502020202020204" pitchFamily="34" charset="0"/>
                </a:rPr>
                <a:t>Der </a:t>
              </a:r>
              <a:r>
                <a:rPr lang="en-US" sz="2400" dirty="0" err="1">
                  <a:solidFill>
                    <a:srgbClr val="161D12"/>
                  </a:solidFill>
                  <a:latin typeface="Century Gothic" panose="020B0502020202020204" pitchFamily="34" charset="0"/>
                </a:rPr>
                <a:t>Vater</a:t>
              </a:r>
              <a:endParaRPr lang="en-US" sz="2400" dirty="0">
                <a:solidFill>
                  <a:srgbClr val="161D12"/>
                </a:solidFill>
                <a:latin typeface="Century Gothic" panose="020B0502020202020204" pitchFamily="34" charset="0"/>
              </a:endParaRPr>
            </a:p>
          </p:txBody>
        </p:sp>
      </p:grpSp>
      <p:grpSp>
        <p:nvGrpSpPr>
          <p:cNvPr id="25" name="Group 24">
            <a:extLst>
              <a:ext uri="{FF2B5EF4-FFF2-40B4-BE49-F238E27FC236}">
                <a16:creationId xmlns:a16="http://schemas.microsoft.com/office/drawing/2014/main" id="{CCC48A7B-7C1E-D44F-ACFB-DA913DE1813B}"/>
              </a:ext>
            </a:extLst>
          </p:cNvPr>
          <p:cNvGrpSpPr/>
          <p:nvPr/>
        </p:nvGrpSpPr>
        <p:grpSpPr>
          <a:xfrm>
            <a:off x="8134445" y="3516755"/>
            <a:ext cx="2300965" cy="476348"/>
            <a:chOff x="8146637" y="2839559"/>
            <a:chExt cx="2300965" cy="476348"/>
          </a:xfrm>
        </p:grpSpPr>
        <p:sp>
          <p:nvSpPr>
            <p:cNvPr id="13" name="Right Brace 12">
              <a:extLst>
                <a:ext uri="{FF2B5EF4-FFF2-40B4-BE49-F238E27FC236}">
                  <a16:creationId xmlns:a16="http://schemas.microsoft.com/office/drawing/2014/main" id="{E2F57C29-4413-6744-938C-4915645B466E}"/>
                </a:ext>
              </a:extLst>
            </p:cNvPr>
            <p:cNvSpPr/>
            <p:nvPr/>
          </p:nvSpPr>
          <p:spPr>
            <a:xfrm>
              <a:off x="8146637" y="2839559"/>
              <a:ext cx="455229" cy="476348"/>
            </a:xfrm>
            <a:prstGeom prst="rightBrace">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161D12"/>
                </a:solidFill>
              </a:endParaRPr>
            </a:p>
          </p:txBody>
        </p:sp>
        <p:sp>
          <p:nvSpPr>
            <p:cNvPr id="21" name="TextBox 20">
              <a:extLst>
                <a:ext uri="{FF2B5EF4-FFF2-40B4-BE49-F238E27FC236}">
                  <a16:creationId xmlns:a16="http://schemas.microsoft.com/office/drawing/2014/main" id="{7EE7757F-E7EB-4646-9F9E-907410395562}"/>
                </a:ext>
              </a:extLst>
            </p:cNvPr>
            <p:cNvSpPr txBox="1"/>
            <p:nvPr/>
          </p:nvSpPr>
          <p:spPr>
            <a:xfrm>
              <a:off x="8977328" y="2854242"/>
              <a:ext cx="1470274" cy="461665"/>
            </a:xfrm>
            <a:prstGeom prst="rect">
              <a:avLst/>
            </a:prstGeom>
            <a:solidFill>
              <a:srgbClr val="E1E7BE">
                <a:alpha val="80000"/>
              </a:srgbClr>
            </a:solidFill>
          </p:spPr>
          <p:txBody>
            <a:bodyPr wrap="none" rtlCol="0">
              <a:spAutoFit/>
            </a:bodyPr>
            <a:lstStyle/>
            <a:p>
              <a:r>
                <a:rPr lang="en-US" sz="2400" dirty="0">
                  <a:solidFill>
                    <a:srgbClr val="161D12"/>
                  </a:solidFill>
                  <a:latin typeface="Century Gothic" panose="020B0502020202020204" pitchFamily="34" charset="0"/>
                </a:rPr>
                <a:t>Das Kind</a:t>
              </a:r>
            </a:p>
          </p:txBody>
        </p:sp>
      </p:grpSp>
      <p:grpSp>
        <p:nvGrpSpPr>
          <p:cNvPr id="27" name="Group 26">
            <a:extLst>
              <a:ext uri="{FF2B5EF4-FFF2-40B4-BE49-F238E27FC236}">
                <a16:creationId xmlns:a16="http://schemas.microsoft.com/office/drawing/2014/main" id="{26AE8260-66D4-8344-A72D-FBD72308FF52}"/>
              </a:ext>
            </a:extLst>
          </p:cNvPr>
          <p:cNvGrpSpPr/>
          <p:nvPr/>
        </p:nvGrpSpPr>
        <p:grpSpPr>
          <a:xfrm>
            <a:off x="7347841" y="4796170"/>
            <a:ext cx="2572845" cy="1438373"/>
            <a:chOff x="7360033" y="4271914"/>
            <a:chExt cx="2572845" cy="1438373"/>
          </a:xfrm>
        </p:grpSpPr>
        <p:sp>
          <p:nvSpPr>
            <p:cNvPr id="14" name="Right Brace 13">
              <a:extLst>
                <a:ext uri="{FF2B5EF4-FFF2-40B4-BE49-F238E27FC236}">
                  <a16:creationId xmlns:a16="http://schemas.microsoft.com/office/drawing/2014/main" id="{776048CC-69E2-6E4C-823C-93F1FFE73B31}"/>
                </a:ext>
              </a:extLst>
            </p:cNvPr>
            <p:cNvSpPr/>
            <p:nvPr/>
          </p:nvSpPr>
          <p:spPr>
            <a:xfrm>
              <a:off x="7360033" y="4271914"/>
              <a:ext cx="455229" cy="1438373"/>
            </a:xfrm>
            <a:prstGeom prst="rightBrace">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2" name="TextBox 21">
              <a:extLst>
                <a:ext uri="{FF2B5EF4-FFF2-40B4-BE49-F238E27FC236}">
                  <a16:creationId xmlns:a16="http://schemas.microsoft.com/office/drawing/2014/main" id="{3C43EFA7-9D53-B24E-AFF7-D1FBA4DCABCB}"/>
                </a:ext>
              </a:extLst>
            </p:cNvPr>
            <p:cNvSpPr txBox="1"/>
            <p:nvPr/>
          </p:nvSpPr>
          <p:spPr>
            <a:xfrm>
              <a:off x="8010557" y="4757802"/>
              <a:ext cx="1922321" cy="461665"/>
            </a:xfrm>
            <a:prstGeom prst="rect">
              <a:avLst/>
            </a:prstGeom>
            <a:solidFill>
              <a:srgbClr val="E1E7BE">
                <a:alpha val="80000"/>
              </a:srgbClr>
            </a:solidFill>
          </p:spPr>
          <p:txBody>
            <a:bodyPr wrap="none" rtlCol="0">
              <a:spAutoFit/>
            </a:bodyPr>
            <a:lstStyle/>
            <a:p>
              <a:r>
                <a:rPr lang="en-US" sz="2400" dirty="0">
                  <a:solidFill>
                    <a:srgbClr val="161D12"/>
                  </a:solidFill>
                  <a:latin typeface="Century Gothic" panose="020B0502020202020204" pitchFamily="34" charset="0"/>
                </a:rPr>
                <a:t>Der </a:t>
              </a:r>
              <a:r>
                <a:rPr lang="en-US" sz="2400" dirty="0" err="1">
                  <a:solidFill>
                    <a:srgbClr val="161D12"/>
                  </a:solidFill>
                  <a:latin typeface="Century Gothic" panose="020B0502020202020204" pitchFamily="34" charset="0"/>
                </a:rPr>
                <a:t>Erlkönig</a:t>
              </a:r>
              <a:endParaRPr lang="en-US" sz="2400" dirty="0">
                <a:solidFill>
                  <a:srgbClr val="161D12"/>
                </a:solidFill>
                <a:latin typeface="Century Gothic" panose="020B0502020202020204" pitchFamily="34" charset="0"/>
              </a:endParaRPr>
            </a:p>
          </p:txBody>
        </p:sp>
      </p:grpSp>
      <p:sp>
        <p:nvSpPr>
          <p:cNvPr id="29" name="TextBox 28">
            <a:extLst>
              <a:ext uri="{FF2B5EF4-FFF2-40B4-BE49-F238E27FC236}">
                <a16:creationId xmlns:a16="http://schemas.microsoft.com/office/drawing/2014/main" id="{0A5084D2-81CE-E046-95BF-AC60455B1BFA}"/>
              </a:ext>
            </a:extLst>
          </p:cNvPr>
          <p:cNvSpPr txBox="1"/>
          <p:nvPr/>
        </p:nvSpPr>
        <p:spPr>
          <a:xfrm>
            <a:off x="600694" y="1247557"/>
            <a:ext cx="6426759" cy="1569660"/>
          </a:xfrm>
          <a:prstGeom prst="rect">
            <a:avLst/>
          </a:prstGeom>
          <a:noFill/>
        </p:spPr>
        <p:txBody>
          <a:bodyPr wrap="none" rtlCol="0">
            <a:spAutoFit/>
          </a:bodyPr>
          <a:lstStyle/>
          <a:p>
            <a:r>
              <a:rPr lang="en-GB" sz="2400" b="1" dirty="0" err="1">
                <a:solidFill>
                  <a:schemeClr val="bg1"/>
                </a:solidFill>
              </a:rPr>
              <a:t>Wer</a:t>
            </a:r>
            <a:r>
              <a:rPr lang="en-GB" sz="2400" b="1" dirty="0">
                <a:solidFill>
                  <a:schemeClr val="bg1"/>
                </a:solidFill>
              </a:rPr>
              <a:t> </a:t>
            </a:r>
            <a:r>
              <a:rPr lang="en-GB" sz="2400" b="1" dirty="0" err="1">
                <a:solidFill>
                  <a:schemeClr val="bg1"/>
                </a:solidFill>
              </a:rPr>
              <a:t>reitet</a:t>
            </a:r>
            <a:r>
              <a:rPr lang="en-GB" sz="2400" b="1" dirty="0">
                <a:solidFill>
                  <a:schemeClr val="bg1"/>
                </a:solidFill>
              </a:rPr>
              <a:t> so </a:t>
            </a:r>
            <a:r>
              <a:rPr lang="en-GB" sz="2400" b="1" dirty="0" err="1">
                <a:solidFill>
                  <a:schemeClr val="bg1"/>
                </a:solidFill>
              </a:rPr>
              <a:t>spät</a:t>
            </a:r>
            <a:r>
              <a:rPr lang="en-GB" sz="2400" b="1" dirty="0">
                <a:solidFill>
                  <a:schemeClr val="bg1"/>
                </a:solidFill>
              </a:rPr>
              <a:t> </a:t>
            </a:r>
            <a:r>
              <a:rPr lang="en-GB" sz="2400" b="1" dirty="0" err="1">
                <a:solidFill>
                  <a:schemeClr val="bg1"/>
                </a:solidFill>
              </a:rPr>
              <a:t>durch</a:t>
            </a:r>
            <a:r>
              <a:rPr lang="en-GB" sz="2400" b="1" dirty="0">
                <a:solidFill>
                  <a:schemeClr val="bg1"/>
                </a:solidFill>
              </a:rPr>
              <a:t> Nacht und Wind?</a:t>
            </a:r>
          </a:p>
          <a:p>
            <a:r>
              <a:rPr lang="en-GB" sz="2400" b="1" dirty="0">
                <a:solidFill>
                  <a:schemeClr val="bg1"/>
                </a:solidFill>
              </a:rPr>
              <a:t>Es </a:t>
            </a:r>
            <a:r>
              <a:rPr lang="en-GB" sz="2400" b="1" dirty="0" err="1">
                <a:solidFill>
                  <a:schemeClr val="bg1"/>
                </a:solidFill>
              </a:rPr>
              <a:t>ist</a:t>
            </a:r>
            <a:r>
              <a:rPr lang="en-GB" sz="2400" b="1" dirty="0">
                <a:solidFill>
                  <a:schemeClr val="bg1"/>
                </a:solidFill>
              </a:rPr>
              <a:t> der </a:t>
            </a:r>
            <a:r>
              <a:rPr lang="en-GB" sz="2400" b="1" dirty="0" err="1">
                <a:solidFill>
                  <a:schemeClr val="bg1"/>
                </a:solidFill>
              </a:rPr>
              <a:t>Vater</a:t>
            </a:r>
            <a:r>
              <a:rPr lang="en-GB" sz="2400" b="1" dirty="0">
                <a:solidFill>
                  <a:schemeClr val="bg1"/>
                </a:solidFill>
              </a:rPr>
              <a:t> </a:t>
            </a:r>
            <a:r>
              <a:rPr lang="en-GB" sz="2400" b="1" dirty="0" err="1">
                <a:solidFill>
                  <a:schemeClr val="bg1"/>
                </a:solidFill>
              </a:rPr>
              <a:t>mit</a:t>
            </a:r>
            <a:r>
              <a:rPr lang="en-GB" sz="2400" b="1" dirty="0">
                <a:solidFill>
                  <a:schemeClr val="bg1"/>
                </a:solidFill>
              </a:rPr>
              <a:t> </a:t>
            </a:r>
            <a:r>
              <a:rPr lang="en-GB" sz="2400" b="1" dirty="0" err="1">
                <a:solidFill>
                  <a:schemeClr val="bg1"/>
                </a:solidFill>
              </a:rPr>
              <a:t>seinem</a:t>
            </a:r>
            <a:r>
              <a:rPr lang="en-GB" sz="2400" b="1" dirty="0">
                <a:solidFill>
                  <a:schemeClr val="bg1"/>
                </a:solidFill>
              </a:rPr>
              <a:t> Kind;</a:t>
            </a:r>
          </a:p>
          <a:p>
            <a:r>
              <a:rPr lang="en-GB" sz="2400" b="1" dirty="0">
                <a:solidFill>
                  <a:schemeClr val="bg1"/>
                </a:solidFill>
              </a:rPr>
              <a:t>Er hat den </a:t>
            </a:r>
            <a:r>
              <a:rPr lang="en-GB" sz="2400" b="1" dirty="0" err="1">
                <a:solidFill>
                  <a:schemeClr val="bg1"/>
                </a:solidFill>
              </a:rPr>
              <a:t>Knaben</a:t>
            </a:r>
            <a:r>
              <a:rPr lang="en-GB" sz="2400" b="1" dirty="0">
                <a:solidFill>
                  <a:schemeClr val="bg1"/>
                </a:solidFill>
              </a:rPr>
              <a:t> </a:t>
            </a:r>
            <a:r>
              <a:rPr lang="en-GB" sz="2400" b="1" dirty="0" err="1">
                <a:solidFill>
                  <a:schemeClr val="bg1"/>
                </a:solidFill>
              </a:rPr>
              <a:t>wohl</a:t>
            </a:r>
            <a:r>
              <a:rPr lang="en-GB" sz="2400" b="1" dirty="0">
                <a:solidFill>
                  <a:schemeClr val="bg1"/>
                </a:solidFill>
              </a:rPr>
              <a:t> in </a:t>
            </a:r>
            <a:r>
              <a:rPr lang="en-GB" sz="2400" b="1" dirty="0" err="1">
                <a:solidFill>
                  <a:schemeClr val="bg1"/>
                </a:solidFill>
              </a:rPr>
              <a:t>dem</a:t>
            </a:r>
            <a:r>
              <a:rPr lang="en-GB" sz="2400" b="1" dirty="0">
                <a:solidFill>
                  <a:schemeClr val="bg1"/>
                </a:solidFill>
              </a:rPr>
              <a:t> Arm,</a:t>
            </a:r>
          </a:p>
          <a:p>
            <a:r>
              <a:rPr lang="en-GB" sz="2400" b="1" dirty="0">
                <a:solidFill>
                  <a:schemeClr val="bg1"/>
                </a:solidFill>
              </a:rPr>
              <a:t>Er </a:t>
            </a:r>
            <a:r>
              <a:rPr lang="en-GB" sz="2400" b="1" dirty="0" err="1">
                <a:solidFill>
                  <a:schemeClr val="bg1"/>
                </a:solidFill>
              </a:rPr>
              <a:t>faßt</a:t>
            </a:r>
            <a:r>
              <a:rPr lang="en-GB" sz="2400" b="1" dirty="0">
                <a:solidFill>
                  <a:schemeClr val="bg1"/>
                </a:solidFill>
              </a:rPr>
              <a:t> </a:t>
            </a:r>
            <a:r>
              <a:rPr lang="en-GB" sz="2400" b="1" dirty="0" err="1">
                <a:solidFill>
                  <a:schemeClr val="bg1"/>
                </a:solidFill>
              </a:rPr>
              <a:t>ihn</a:t>
            </a:r>
            <a:r>
              <a:rPr lang="en-GB" sz="2400" b="1" dirty="0">
                <a:solidFill>
                  <a:schemeClr val="bg1"/>
                </a:solidFill>
              </a:rPr>
              <a:t> </a:t>
            </a:r>
            <a:r>
              <a:rPr lang="en-GB" sz="2400" b="1" dirty="0" err="1">
                <a:solidFill>
                  <a:schemeClr val="bg1"/>
                </a:solidFill>
              </a:rPr>
              <a:t>sicher</a:t>
            </a:r>
            <a:r>
              <a:rPr lang="en-GB" sz="2400" b="1" dirty="0">
                <a:solidFill>
                  <a:schemeClr val="bg1"/>
                </a:solidFill>
              </a:rPr>
              <a:t>, er </a:t>
            </a:r>
            <a:r>
              <a:rPr lang="en-GB" sz="2400" b="1" dirty="0" err="1">
                <a:solidFill>
                  <a:schemeClr val="bg1"/>
                </a:solidFill>
              </a:rPr>
              <a:t>hält</a:t>
            </a:r>
            <a:r>
              <a:rPr lang="en-GB" sz="2400" b="1" dirty="0">
                <a:solidFill>
                  <a:schemeClr val="bg1"/>
                </a:solidFill>
              </a:rPr>
              <a:t> </a:t>
            </a:r>
            <a:r>
              <a:rPr lang="en-GB" sz="2400" b="1" dirty="0" err="1">
                <a:solidFill>
                  <a:schemeClr val="bg1"/>
                </a:solidFill>
              </a:rPr>
              <a:t>ihn</a:t>
            </a:r>
            <a:r>
              <a:rPr lang="en-GB" sz="2400" b="1" dirty="0">
                <a:solidFill>
                  <a:schemeClr val="bg1"/>
                </a:solidFill>
              </a:rPr>
              <a:t> warm.</a:t>
            </a:r>
          </a:p>
        </p:txBody>
      </p:sp>
      <p:sp>
        <p:nvSpPr>
          <p:cNvPr id="30" name="TextBox 29">
            <a:extLst>
              <a:ext uri="{FF2B5EF4-FFF2-40B4-BE49-F238E27FC236}">
                <a16:creationId xmlns:a16="http://schemas.microsoft.com/office/drawing/2014/main" id="{E7770BA0-09F2-FE4F-8881-07F0511BEC12}"/>
              </a:ext>
            </a:extLst>
          </p:cNvPr>
          <p:cNvSpPr txBox="1"/>
          <p:nvPr/>
        </p:nvSpPr>
        <p:spPr>
          <a:xfrm>
            <a:off x="611916" y="2900973"/>
            <a:ext cx="7310014" cy="1569660"/>
          </a:xfrm>
          <a:prstGeom prst="rect">
            <a:avLst/>
          </a:prstGeom>
          <a:noFill/>
        </p:spPr>
        <p:txBody>
          <a:bodyPr wrap="none" rtlCol="0">
            <a:spAutoFit/>
          </a:bodyPr>
          <a:lstStyle/>
          <a:p>
            <a:r>
              <a:rPr lang="en-GB" sz="2400" b="1" dirty="0">
                <a:solidFill>
                  <a:schemeClr val="bg1"/>
                </a:solidFill>
              </a:rPr>
              <a:t>Mein Sohn, was </a:t>
            </a:r>
            <a:r>
              <a:rPr lang="en-GB" sz="2400" b="1" dirty="0" err="1">
                <a:solidFill>
                  <a:schemeClr val="bg1"/>
                </a:solidFill>
              </a:rPr>
              <a:t>birgst</a:t>
            </a:r>
            <a:r>
              <a:rPr lang="en-GB" sz="2400" b="1" dirty="0">
                <a:solidFill>
                  <a:schemeClr val="bg1"/>
                </a:solidFill>
              </a:rPr>
              <a:t> du so bang </a:t>
            </a:r>
            <a:r>
              <a:rPr lang="en-GB" sz="2400" b="1" dirty="0" err="1">
                <a:solidFill>
                  <a:schemeClr val="bg1"/>
                </a:solidFill>
              </a:rPr>
              <a:t>dein</a:t>
            </a:r>
            <a:r>
              <a:rPr lang="en-GB" sz="2400" b="1" dirty="0">
                <a:solidFill>
                  <a:schemeClr val="bg1"/>
                </a:solidFill>
              </a:rPr>
              <a:t> </a:t>
            </a:r>
            <a:r>
              <a:rPr lang="en-GB" sz="2400" b="1" dirty="0" err="1">
                <a:solidFill>
                  <a:schemeClr val="bg1"/>
                </a:solidFill>
              </a:rPr>
              <a:t>Gesicht</a:t>
            </a:r>
            <a:r>
              <a:rPr lang="en-GB" sz="2400" b="1" dirty="0">
                <a:solidFill>
                  <a:schemeClr val="bg1"/>
                </a:solidFill>
              </a:rPr>
              <a:t>?</a:t>
            </a:r>
          </a:p>
          <a:p>
            <a:r>
              <a:rPr lang="en-GB" sz="2400" b="1" dirty="0" err="1">
                <a:solidFill>
                  <a:schemeClr val="bg1"/>
                </a:solidFill>
              </a:rPr>
              <a:t>Siehst</a:t>
            </a:r>
            <a:r>
              <a:rPr lang="en-GB" sz="2400" b="1" dirty="0">
                <a:solidFill>
                  <a:schemeClr val="bg1"/>
                </a:solidFill>
              </a:rPr>
              <a:t>, </a:t>
            </a:r>
            <a:r>
              <a:rPr lang="en-GB" sz="2400" b="1" dirty="0" err="1">
                <a:solidFill>
                  <a:schemeClr val="bg1"/>
                </a:solidFill>
              </a:rPr>
              <a:t>Vater</a:t>
            </a:r>
            <a:r>
              <a:rPr lang="en-GB" sz="2400" b="1" dirty="0">
                <a:solidFill>
                  <a:schemeClr val="bg1"/>
                </a:solidFill>
              </a:rPr>
              <a:t>, du den </a:t>
            </a:r>
            <a:r>
              <a:rPr lang="en-GB" sz="2400" b="1" dirty="0" err="1">
                <a:solidFill>
                  <a:schemeClr val="bg1"/>
                </a:solidFill>
              </a:rPr>
              <a:t>Erlkönig</a:t>
            </a:r>
            <a:r>
              <a:rPr lang="en-GB" sz="2400" b="1" dirty="0">
                <a:solidFill>
                  <a:schemeClr val="bg1"/>
                </a:solidFill>
              </a:rPr>
              <a:t> </a:t>
            </a:r>
            <a:r>
              <a:rPr lang="en-GB" sz="2400" b="1" dirty="0" err="1">
                <a:solidFill>
                  <a:schemeClr val="bg1"/>
                </a:solidFill>
              </a:rPr>
              <a:t>nicht</a:t>
            </a:r>
            <a:r>
              <a:rPr lang="en-GB" sz="2400" b="1" dirty="0">
                <a:solidFill>
                  <a:schemeClr val="bg1"/>
                </a:solidFill>
              </a:rPr>
              <a:t>?</a:t>
            </a:r>
          </a:p>
          <a:p>
            <a:r>
              <a:rPr lang="en-GB" sz="2400" b="1" dirty="0">
                <a:solidFill>
                  <a:schemeClr val="bg1"/>
                </a:solidFill>
              </a:rPr>
              <a:t>Den </a:t>
            </a:r>
            <a:r>
              <a:rPr lang="en-GB" sz="2400" b="1" dirty="0" err="1">
                <a:solidFill>
                  <a:schemeClr val="bg1"/>
                </a:solidFill>
              </a:rPr>
              <a:t>Erlenkönig</a:t>
            </a:r>
            <a:r>
              <a:rPr lang="en-GB" sz="2400" b="1" dirty="0">
                <a:solidFill>
                  <a:schemeClr val="bg1"/>
                </a:solidFill>
              </a:rPr>
              <a:t> </a:t>
            </a:r>
            <a:r>
              <a:rPr lang="en-GB" sz="2400" b="1" dirty="0" err="1">
                <a:solidFill>
                  <a:schemeClr val="bg1"/>
                </a:solidFill>
              </a:rPr>
              <a:t>mit</a:t>
            </a:r>
            <a:r>
              <a:rPr lang="en-GB" sz="2400" b="1" dirty="0">
                <a:solidFill>
                  <a:schemeClr val="bg1"/>
                </a:solidFill>
              </a:rPr>
              <a:t> Kron und </a:t>
            </a:r>
            <a:r>
              <a:rPr lang="en-GB" sz="2400" b="1" dirty="0" err="1">
                <a:solidFill>
                  <a:schemeClr val="bg1"/>
                </a:solidFill>
              </a:rPr>
              <a:t>Schweif</a:t>
            </a:r>
            <a:r>
              <a:rPr lang="en-GB" sz="2400" b="1" dirty="0">
                <a:solidFill>
                  <a:schemeClr val="bg1"/>
                </a:solidFill>
              </a:rPr>
              <a:t>?</a:t>
            </a:r>
          </a:p>
          <a:p>
            <a:r>
              <a:rPr lang="en-GB" sz="2400" b="1" dirty="0">
                <a:solidFill>
                  <a:schemeClr val="bg1"/>
                </a:solidFill>
              </a:rPr>
              <a:t>Mein Sohn, es </a:t>
            </a:r>
            <a:r>
              <a:rPr lang="en-GB" sz="2400" b="1" dirty="0" err="1">
                <a:solidFill>
                  <a:schemeClr val="bg1"/>
                </a:solidFill>
              </a:rPr>
              <a:t>ist</a:t>
            </a:r>
            <a:r>
              <a:rPr lang="en-GB" sz="2400" b="1" dirty="0">
                <a:solidFill>
                  <a:schemeClr val="bg1"/>
                </a:solidFill>
              </a:rPr>
              <a:t> </a:t>
            </a:r>
            <a:r>
              <a:rPr lang="en-GB" sz="2400" b="1" dirty="0" err="1">
                <a:solidFill>
                  <a:schemeClr val="bg1"/>
                </a:solidFill>
              </a:rPr>
              <a:t>ein</a:t>
            </a:r>
            <a:r>
              <a:rPr lang="en-GB" sz="2400" b="1" dirty="0">
                <a:solidFill>
                  <a:schemeClr val="bg1"/>
                </a:solidFill>
              </a:rPr>
              <a:t> </a:t>
            </a:r>
            <a:r>
              <a:rPr lang="en-GB" sz="2400" b="1" dirty="0" err="1">
                <a:solidFill>
                  <a:schemeClr val="bg1"/>
                </a:solidFill>
              </a:rPr>
              <a:t>Nebelstreif</a:t>
            </a:r>
            <a:endParaRPr lang="en-GB" sz="2400" b="1" dirty="0">
              <a:solidFill>
                <a:schemeClr val="bg1"/>
              </a:solidFill>
            </a:endParaRPr>
          </a:p>
        </p:txBody>
      </p:sp>
      <p:sp>
        <p:nvSpPr>
          <p:cNvPr id="31" name="Rectangle 30">
            <a:extLst>
              <a:ext uri="{FF2B5EF4-FFF2-40B4-BE49-F238E27FC236}">
                <a16:creationId xmlns:a16="http://schemas.microsoft.com/office/drawing/2014/main" id="{074038F3-B9B1-2443-B1C9-0A9B5A90A5A9}"/>
              </a:ext>
            </a:extLst>
          </p:cNvPr>
          <p:cNvSpPr/>
          <p:nvPr/>
        </p:nvSpPr>
        <p:spPr>
          <a:xfrm>
            <a:off x="611916" y="4664883"/>
            <a:ext cx="6532595" cy="1569660"/>
          </a:xfrm>
          <a:prstGeom prst="rect">
            <a:avLst/>
          </a:prstGeom>
        </p:spPr>
        <p:txBody>
          <a:bodyPr wrap="square">
            <a:spAutoFit/>
          </a:bodyPr>
          <a:lstStyle/>
          <a:p>
            <a:r>
              <a:rPr lang="en-GB" sz="2400" b="1" dirty="0">
                <a:solidFill>
                  <a:schemeClr val="bg1"/>
                </a:solidFill>
              </a:rPr>
              <a:t>Du </a:t>
            </a:r>
            <a:r>
              <a:rPr lang="en-GB" sz="2400" b="1" dirty="0" err="1">
                <a:solidFill>
                  <a:schemeClr val="bg1"/>
                </a:solidFill>
              </a:rPr>
              <a:t>liebes</a:t>
            </a:r>
            <a:r>
              <a:rPr lang="en-GB" sz="2400" b="1" dirty="0">
                <a:solidFill>
                  <a:schemeClr val="bg1"/>
                </a:solidFill>
              </a:rPr>
              <a:t> Kind, </a:t>
            </a:r>
            <a:r>
              <a:rPr lang="en-GB" sz="2400" b="1" dirty="0" err="1">
                <a:solidFill>
                  <a:schemeClr val="bg1"/>
                </a:solidFill>
              </a:rPr>
              <a:t>komm</a:t>
            </a:r>
            <a:r>
              <a:rPr lang="en-GB" sz="2400" b="1" dirty="0">
                <a:solidFill>
                  <a:schemeClr val="bg1"/>
                </a:solidFill>
              </a:rPr>
              <a:t>, </a:t>
            </a:r>
            <a:r>
              <a:rPr lang="en-GB" sz="2400" b="1" dirty="0" err="1">
                <a:solidFill>
                  <a:schemeClr val="bg1"/>
                </a:solidFill>
              </a:rPr>
              <a:t>geh</a:t>
            </a:r>
            <a:r>
              <a:rPr lang="en-GB" sz="2400" b="1" dirty="0">
                <a:solidFill>
                  <a:schemeClr val="bg1"/>
                </a:solidFill>
              </a:rPr>
              <a:t> </a:t>
            </a:r>
            <a:r>
              <a:rPr lang="en-GB" sz="2400" b="1" dirty="0" err="1">
                <a:solidFill>
                  <a:schemeClr val="bg1"/>
                </a:solidFill>
              </a:rPr>
              <a:t>mit</a:t>
            </a:r>
            <a:r>
              <a:rPr lang="en-GB" sz="2400" b="1" dirty="0">
                <a:solidFill>
                  <a:schemeClr val="bg1"/>
                </a:solidFill>
              </a:rPr>
              <a:t> mir!</a:t>
            </a:r>
          </a:p>
          <a:p>
            <a:r>
              <a:rPr lang="en-GB" sz="2400" b="1" dirty="0">
                <a:solidFill>
                  <a:schemeClr val="bg1"/>
                </a:solidFill>
              </a:rPr>
              <a:t>Gar </a:t>
            </a:r>
            <a:r>
              <a:rPr lang="en-GB" sz="2400" b="1" dirty="0" err="1">
                <a:solidFill>
                  <a:schemeClr val="bg1"/>
                </a:solidFill>
              </a:rPr>
              <a:t>schöne</a:t>
            </a:r>
            <a:r>
              <a:rPr lang="en-GB" sz="2400" b="1" dirty="0">
                <a:solidFill>
                  <a:schemeClr val="bg1"/>
                </a:solidFill>
              </a:rPr>
              <a:t> </a:t>
            </a:r>
            <a:r>
              <a:rPr lang="en-GB" sz="2400" b="1" dirty="0" err="1">
                <a:solidFill>
                  <a:schemeClr val="bg1"/>
                </a:solidFill>
              </a:rPr>
              <a:t>Spiele</a:t>
            </a:r>
            <a:r>
              <a:rPr lang="en-GB" sz="2400" b="1" dirty="0">
                <a:solidFill>
                  <a:schemeClr val="bg1"/>
                </a:solidFill>
              </a:rPr>
              <a:t> spiel ich </a:t>
            </a:r>
            <a:r>
              <a:rPr lang="en-GB" sz="2400" b="1" dirty="0" err="1">
                <a:solidFill>
                  <a:schemeClr val="bg1"/>
                </a:solidFill>
              </a:rPr>
              <a:t>mit</a:t>
            </a:r>
            <a:r>
              <a:rPr lang="en-GB" sz="2400" b="1" dirty="0">
                <a:solidFill>
                  <a:schemeClr val="bg1"/>
                </a:solidFill>
              </a:rPr>
              <a:t> </a:t>
            </a:r>
            <a:r>
              <a:rPr lang="en-GB" sz="2400" b="1" dirty="0" err="1">
                <a:solidFill>
                  <a:schemeClr val="bg1"/>
                </a:solidFill>
              </a:rPr>
              <a:t>dir</a:t>
            </a:r>
            <a:r>
              <a:rPr lang="en-GB" sz="2400" b="1" dirty="0">
                <a:solidFill>
                  <a:schemeClr val="bg1"/>
                </a:solidFill>
              </a:rPr>
              <a:t>;</a:t>
            </a:r>
          </a:p>
          <a:p>
            <a:r>
              <a:rPr lang="en-GB" sz="2400" b="1" dirty="0" err="1">
                <a:solidFill>
                  <a:schemeClr val="bg1"/>
                </a:solidFill>
              </a:rPr>
              <a:t>Manch</a:t>
            </a:r>
            <a:r>
              <a:rPr lang="en-GB" sz="2400" b="1" dirty="0">
                <a:solidFill>
                  <a:schemeClr val="bg1"/>
                </a:solidFill>
              </a:rPr>
              <a:t> </a:t>
            </a:r>
            <a:r>
              <a:rPr lang="en-GB" sz="2400" b="1" dirty="0" err="1">
                <a:solidFill>
                  <a:schemeClr val="bg1"/>
                </a:solidFill>
              </a:rPr>
              <a:t>bunte</a:t>
            </a:r>
            <a:r>
              <a:rPr lang="en-GB" sz="2400" b="1" dirty="0">
                <a:solidFill>
                  <a:schemeClr val="bg1"/>
                </a:solidFill>
              </a:rPr>
              <a:t> </a:t>
            </a:r>
            <a:r>
              <a:rPr lang="en-GB" sz="2400" b="1" dirty="0" err="1">
                <a:solidFill>
                  <a:schemeClr val="bg1"/>
                </a:solidFill>
              </a:rPr>
              <a:t>Blumen</a:t>
            </a:r>
            <a:r>
              <a:rPr lang="en-GB" sz="2400" b="1" dirty="0">
                <a:solidFill>
                  <a:schemeClr val="bg1"/>
                </a:solidFill>
              </a:rPr>
              <a:t> </a:t>
            </a:r>
            <a:r>
              <a:rPr lang="en-GB" sz="2400" b="1" dirty="0" err="1">
                <a:solidFill>
                  <a:schemeClr val="bg1"/>
                </a:solidFill>
              </a:rPr>
              <a:t>sind</a:t>
            </a:r>
            <a:r>
              <a:rPr lang="en-GB" sz="2400" b="1" dirty="0">
                <a:solidFill>
                  <a:schemeClr val="bg1"/>
                </a:solidFill>
              </a:rPr>
              <a:t> an </a:t>
            </a:r>
            <a:r>
              <a:rPr lang="en-GB" sz="2400" b="1" dirty="0" err="1">
                <a:solidFill>
                  <a:schemeClr val="bg1"/>
                </a:solidFill>
              </a:rPr>
              <a:t>dem</a:t>
            </a:r>
            <a:r>
              <a:rPr lang="en-GB" sz="2400" b="1" dirty="0">
                <a:solidFill>
                  <a:schemeClr val="bg1"/>
                </a:solidFill>
              </a:rPr>
              <a:t> Strand,</a:t>
            </a:r>
          </a:p>
          <a:p>
            <a:r>
              <a:rPr lang="en-GB" sz="2400" b="1" dirty="0" err="1">
                <a:solidFill>
                  <a:schemeClr val="bg1"/>
                </a:solidFill>
              </a:rPr>
              <a:t>Meine</a:t>
            </a:r>
            <a:r>
              <a:rPr lang="en-GB" sz="2400" b="1" dirty="0">
                <a:solidFill>
                  <a:schemeClr val="bg1"/>
                </a:solidFill>
              </a:rPr>
              <a:t> Mutter hat </a:t>
            </a:r>
            <a:r>
              <a:rPr lang="en-GB" sz="2400" b="1" dirty="0" err="1">
                <a:solidFill>
                  <a:schemeClr val="bg1"/>
                </a:solidFill>
              </a:rPr>
              <a:t>manch</a:t>
            </a:r>
            <a:r>
              <a:rPr lang="en-GB" sz="2400" b="1" dirty="0">
                <a:solidFill>
                  <a:schemeClr val="bg1"/>
                </a:solidFill>
              </a:rPr>
              <a:t> </a:t>
            </a:r>
            <a:r>
              <a:rPr lang="en-GB" sz="2400" b="1" dirty="0" err="1">
                <a:solidFill>
                  <a:schemeClr val="bg1"/>
                </a:solidFill>
              </a:rPr>
              <a:t>gülden</a:t>
            </a:r>
            <a:r>
              <a:rPr lang="en-GB" sz="2400" b="1" dirty="0">
                <a:solidFill>
                  <a:schemeClr val="bg1"/>
                </a:solidFill>
              </a:rPr>
              <a:t> </a:t>
            </a:r>
            <a:r>
              <a:rPr lang="en-GB" sz="2400" b="1" dirty="0" err="1">
                <a:solidFill>
                  <a:schemeClr val="bg1"/>
                </a:solidFill>
              </a:rPr>
              <a:t>Gewand</a:t>
            </a:r>
            <a:r>
              <a:rPr lang="en-GB" sz="2400" b="1" dirty="0">
                <a:solidFill>
                  <a:schemeClr val="bg1"/>
                </a:solidFill>
              </a:rPr>
              <a:t>.</a:t>
            </a:r>
          </a:p>
        </p:txBody>
      </p:sp>
      <p:sp>
        <p:nvSpPr>
          <p:cNvPr id="32" name="Rounded Rectangle 11">
            <a:extLst>
              <a:ext uri="{FF2B5EF4-FFF2-40B4-BE49-F238E27FC236}">
                <a16:creationId xmlns:a16="http://schemas.microsoft.com/office/drawing/2014/main" id="{18864D76-4EE4-6144-BE88-97C851BF069E}"/>
              </a:ext>
            </a:extLst>
          </p:cNvPr>
          <p:cNvSpPr/>
          <p:nvPr/>
        </p:nvSpPr>
        <p:spPr>
          <a:xfrm>
            <a:off x="10082784" y="247046"/>
            <a:ext cx="187454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3" name="Picture 32" descr="background rectangle">
            <a:extLst>
              <a:ext uri="{FF2B5EF4-FFF2-40B4-BE49-F238E27FC236}">
                <a16:creationId xmlns:a16="http://schemas.microsoft.com/office/drawing/2014/main" id="{2BC2CFCA-F6D2-A84B-A7D2-695E054BF39A}"/>
              </a:ex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815119" cy="869950"/>
          </a:xfrm>
          <a:prstGeom prst="rect">
            <a:avLst/>
          </a:prstGeom>
        </p:spPr>
      </p:pic>
      <p:sp>
        <p:nvSpPr>
          <p:cNvPr id="34" name="Title 3">
            <a:extLst>
              <a:ext uri="{FF2B5EF4-FFF2-40B4-BE49-F238E27FC236}">
                <a16:creationId xmlns:a16="http://schemas.microsoft.com/office/drawing/2014/main" id="{D112913F-31F9-5644-83C8-CEF12ADDE1E0}"/>
              </a:ext>
            </a:extLst>
          </p:cNvPr>
          <p:cNvSpPr>
            <a:spLocks noGrp="1"/>
          </p:cNvSpPr>
          <p:nvPr>
            <p:ph type="title"/>
          </p:nvPr>
        </p:nvSpPr>
        <p:spPr>
          <a:xfrm>
            <a:off x="0" y="294041"/>
            <a:ext cx="4242816" cy="707849"/>
          </a:xfrm>
        </p:spPr>
        <p:txBody>
          <a:bodyPr>
            <a:normAutofit/>
          </a:bodyPr>
          <a:lstStyle/>
          <a:p>
            <a:r>
              <a:rPr lang="en-GB" sz="3600" b="1" dirty="0" err="1">
                <a:solidFill>
                  <a:schemeClr val="bg1"/>
                </a:solidFill>
              </a:rPr>
              <a:t>Dramatik</a:t>
            </a:r>
            <a:endParaRPr lang="en-GB" sz="3600" b="1" dirty="0">
              <a:solidFill>
                <a:schemeClr val="bg1"/>
              </a:solidFill>
            </a:endParaRPr>
          </a:p>
        </p:txBody>
      </p:sp>
      <p:sp>
        <p:nvSpPr>
          <p:cNvPr id="35" name="Speech Bubble: Rectangle with Corners Rounded 17">
            <a:extLst>
              <a:ext uri="{FF2B5EF4-FFF2-40B4-BE49-F238E27FC236}">
                <a16:creationId xmlns:a16="http://schemas.microsoft.com/office/drawing/2014/main" id="{0EF84750-0502-4046-B913-DA41ABB0D68B}"/>
              </a:ext>
            </a:extLst>
          </p:cNvPr>
          <p:cNvSpPr/>
          <p:nvPr/>
        </p:nvSpPr>
        <p:spPr>
          <a:xfrm>
            <a:off x="6501385" y="36808"/>
            <a:ext cx="2895601" cy="972898"/>
          </a:xfrm>
          <a:prstGeom prst="wedgeRoundRectCallout">
            <a:avLst>
              <a:gd name="adj1" fmla="val 23824"/>
              <a:gd name="adj2" fmla="val 47550"/>
              <a:gd name="adj3" fmla="val 16667"/>
            </a:avLst>
          </a:prstGeom>
          <a:solidFill>
            <a:schemeClr val="accent1">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de-DE" sz="2000" dirty="0">
                <a:solidFill>
                  <a:prstClr val="white"/>
                </a:solidFill>
                <a:latin typeface="Century Gothic" panose="020F0302020204030204"/>
              </a:rPr>
              <a:t>die Blumen – flowers</a:t>
            </a:r>
            <a:br>
              <a:rPr lang="de-DE" sz="2000" dirty="0">
                <a:solidFill>
                  <a:prstClr val="white"/>
                </a:solidFill>
                <a:latin typeface="Century Gothic" panose="020F0302020204030204"/>
              </a:rPr>
            </a:br>
            <a:r>
              <a:rPr lang="de-DE" sz="2000" dirty="0">
                <a:solidFill>
                  <a:prstClr val="white"/>
                </a:solidFill>
                <a:latin typeface="Century Gothic" panose="020F0302020204030204"/>
              </a:rPr>
              <a:t>das Gewand – garment, robe</a:t>
            </a:r>
            <a:endParaRPr lang="de-DE" sz="2000" b="1" dirty="0">
              <a:solidFill>
                <a:prstClr val="white"/>
              </a:solidFill>
              <a:latin typeface="Century Gothic" panose="020F0302020204030204"/>
            </a:endParaRPr>
          </a:p>
        </p:txBody>
      </p:sp>
    </p:spTree>
    <p:extLst>
      <p:ext uri="{BB962C8B-B14F-4D97-AF65-F5344CB8AC3E}">
        <p14:creationId xmlns:p14="http://schemas.microsoft.com/office/powerpoint/2010/main" val="15047480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tree, spring, forest&#10;&#10;Description automatically generated">
            <a:extLst>
              <a:ext uri="{FF2B5EF4-FFF2-40B4-BE49-F238E27FC236}">
                <a16:creationId xmlns:a16="http://schemas.microsoft.com/office/drawing/2014/main" id="{B83393A6-CDDD-4445-83C6-18840A761A64}"/>
              </a:ext>
            </a:extLst>
          </p:cNvPr>
          <p:cNvPicPr>
            <a:picLocks noChangeAspect="1"/>
          </p:cNvPicPr>
          <p:nvPr/>
        </p:nvPicPr>
        <p:blipFill rotWithShape="1">
          <a:blip r:embed="rId3">
            <a:extLst>
              <a:ext uri="{28A0092B-C50C-407E-A947-70E740481C1C}">
                <a14:useLocalDpi xmlns:a14="http://schemas.microsoft.com/office/drawing/2010/main" val="0"/>
              </a:ext>
            </a:extLst>
          </a:blip>
          <a:srcRect b="21397"/>
          <a:stretch/>
        </p:blipFill>
        <p:spPr>
          <a:xfrm>
            <a:off x="13191" y="1"/>
            <a:ext cx="12178809" cy="6381945"/>
          </a:xfrm>
          <a:prstGeom prst="rect">
            <a:avLst/>
          </a:prstGeom>
          <a:solidFill>
            <a:schemeClr val="bg2">
              <a:lumMod val="25000"/>
            </a:schemeClr>
          </a:solidFill>
        </p:spPr>
      </p:pic>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77271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787513" y="247046"/>
            <a:ext cx="116981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endParaRPr lang="en-GB" b="1" dirty="0">
              <a:solidFill>
                <a:prstClr val="white"/>
              </a:solidFill>
              <a:latin typeface="Century Gothic" panose="020B0502020202020204" pitchFamily="34" charset="0"/>
            </a:endParaRPr>
          </a:p>
        </p:txBody>
      </p:sp>
      <p:sp>
        <p:nvSpPr>
          <p:cNvPr id="7" name="Rounded Rectangle 6">
            <a:extLst>
              <a:ext uri="{FF2B5EF4-FFF2-40B4-BE49-F238E27FC236}">
                <a16:creationId xmlns:a16="http://schemas.microsoft.com/office/drawing/2014/main" id="{D577DE21-3DD9-7A45-844A-66F5B8688422}"/>
              </a:ext>
            </a:extLst>
          </p:cNvPr>
          <p:cNvSpPr/>
          <p:nvPr/>
        </p:nvSpPr>
        <p:spPr>
          <a:xfrm>
            <a:off x="2621030" y="1857260"/>
            <a:ext cx="1371600" cy="413657"/>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 </a:t>
            </a:r>
            <a:r>
              <a:rPr lang="en-US" b="1" dirty="0" err="1"/>
              <a:t>fassen</a:t>
            </a:r>
            <a:endParaRPr lang="en-US" b="1" dirty="0"/>
          </a:p>
        </p:txBody>
      </p:sp>
      <p:sp>
        <p:nvSpPr>
          <p:cNvPr id="8" name="Rounded Rectangle 7">
            <a:extLst>
              <a:ext uri="{FF2B5EF4-FFF2-40B4-BE49-F238E27FC236}">
                <a16:creationId xmlns:a16="http://schemas.microsoft.com/office/drawing/2014/main" id="{6DB6E738-D256-BE48-BDD9-0401A9B573CE}"/>
              </a:ext>
            </a:extLst>
          </p:cNvPr>
          <p:cNvSpPr/>
          <p:nvPr/>
        </p:nvSpPr>
        <p:spPr>
          <a:xfrm>
            <a:off x="9840686" y="5121726"/>
            <a:ext cx="1371600" cy="413657"/>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16. </a:t>
            </a:r>
            <a:r>
              <a:rPr lang="en-US" b="1" dirty="0" err="1"/>
              <a:t>führen</a:t>
            </a:r>
            <a:endParaRPr lang="en-US" b="1" dirty="0"/>
          </a:p>
        </p:txBody>
      </p:sp>
      <p:sp>
        <p:nvSpPr>
          <p:cNvPr id="9" name="Rounded Rectangle 8">
            <a:extLst>
              <a:ext uri="{FF2B5EF4-FFF2-40B4-BE49-F238E27FC236}">
                <a16:creationId xmlns:a16="http://schemas.microsoft.com/office/drawing/2014/main" id="{7B3C9BD1-B630-064E-B03D-7BDB4AAC1B97}"/>
              </a:ext>
            </a:extLst>
          </p:cNvPr>
          <p:cNvSpPr/>
          <p:nvPr/>
        </p:nvSpPr>
        <p:spPr>
          <a:xfrm>
            <a:off x="500943" y="1704860"/>
            <a:ext cx="1628773" cy="413657"/>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 </a:t>
            </a:r>
            <a:r>
              <a:rPr lang="en-US" b="1" dirty="0" err="1"/>
              <a:t>scheinen</a:t>
            </a:r>
            <a:endParaRPr lang="en-US" b="1" dirty="0"/>
          </a:p>
        </p:txBody>
      </p:sp>
      <p:sp>
        <p:nvSpPr>
          <p:cNvPr id="10" name="Rounded Rectangle 9">
            <a:extLst>
              <a:ext uri="{FF2B5EF4-FFF2-40B4-BE49-F238E27FC236}">
                <a16:creationId xmlns:a16="http://schemas.microsoft.com/office/drawing/2014/main" id="{0469ADA8-8309-A346-82C6-6BA5564A150E}"/>
              </a:ext>
            </a:extLst>
          </p:cNvPr>
          <p:cNvSpPr/>
          <p:nvPr/>
        </p:nvSpPr>
        <p:spPr>
          <a:xfrm>
            <a:off x="3570514" y="3156857"/>
            <a:ext cx="1964207" cy="413657"/>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 </a:t>
            </a:r>
            <a:r>
              <a:rPr lang="en-US" b="1" dirty="0" err="1"/>
              <a:t>versprechen</a:t>
            </a:r>
            <a:endParaRPr lang="en-US" b="1" dirty="0"/>
          </a:p>
        </p:txBody>
      </p:sp>
      <p:sp>
        <p:nvSpPr>
          <p:cNvPr id="11" name="Rounded Rectangle 10">
            <a:extLst>
              <a:ext uri="{FF2B5EF4-FFF2-40B4-BE49-F238E27FC236}">
                <a16:creationId xmlns:a16="http://schemas.microsoft.com/office/drawing/2014/main" id="{44132BB0-39F9-124B-BBF4-A0421638D3C8}"/>
              </a:ext>
            </a:extLst>
          </p:cNvPr>
          <p:cNvSpPr/>
          <p:nvPr/>
        </p:nvSpPr>
        <p:spPr>
          <a:xfrm>
            <a:off x="976576" y="3486335"/>
            <a:ext cx="1371600" cy="413657"/>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4. </a:t>
            </a:r>
            <a:r>
              <a:rPr lang="en-US" b="1" dirty="0" err="1"/>
              <a:t>warten</a:t>
            </a:r>
            <a:endParaRPr lang="en-US" b="1" dirty="0"/>
          </a:p>
        </p:txBody>
      </p:sp>
      <p:sp>
        <p:nvSpPr>
          <p:cNvPr id="12" name="Rounded Rectangle 11">
            <a:extLst>
              <a:ext uri="{FF2B5EF4-FFF2-40B4-BE49-F238E27FC236}">
                <a16:creationId xmlns:a16="http://schemas.microsoft.com/office/drawing/2014/main" id="{01DE9D70-0B18-F646-9D02-25E8E4CF1CEA}"/>
              </a:ext>
            </a:extLst>
          </p:cNvPr>
          <p:cNvSpPr/>
          <p:nvPr/>
        </p:nvSpPr>
        <p:spPr>
          <a:xfrm>
            <a:off x="7218927" y="294041"/>
            <a:ext cx="1964206" cy="1055133"/>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11. </a:t>
            </a:r>
            <a:r>
              <a:rPr lang="en-US" b="1" dirty="0" err="1"/>
              <a:t>mancher</a:t>
            </a:r>
            <a:r>
              <a:rPr lang="en-US" b="1" dirty="0"/>
              <a:t>, manches, manche</a:t>
            </a:r>
          </a:p>
        </p:txBody>
      </p:sp>
      <p:sp>
        <p:nvSpPr>
          <p:cNvPr id="13" name="Rounded Rectangle 12">
            <a:extLst>
              <a:ext uri="{FF2B5EF4-FFF2-40B4-BE49-F238E27FC236}">
                <a16:creationId xmlns:a16="http://schemas.microsoft.com/office/drawing/2014/main" id="{D4FDB9CE-1AA8-D148-B2CF-A4C02D9BE984}"/>
              </a:ext>
            </a:extLst>
          </p:cNvPr>
          <p:cNvSpPr/>
          <p:nvPr/>
        </p:nvSpPr>
        <p:spPr>
          <a:xfrm>
            <a:off x="2772719" y="4648980"/>
            <a:ext cx="1371600" cy="413657"/>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6. der Arm</a:t>
            </a:r>
          </a:p>
        </p:txBody>
      </p:sp>
      <p:sp>
        <p:nvSpPr>
          <p:cNvPr id="14" name="Rounded Rectangle 13">
            <a:extLst>
              <a:ext uri="{FF2B5EF4-FFF2-40B4-BE49-F238E27FC236}">
                <a16:creationId xmlns:a16="http://schemas.microsoft.com/office/drawing/2014/main" id="{65F8DB25-3F76-8C49-A89A-ADA0E9529671}"/>
              </a:ext>
            </a:extLst>
          </p:cNvPr>
          <p:cNvSpPr/>
          <p:nvPr/>
        </p:nvSpPr>
        <p:spPr>
          <a:xfrm>
            <a:off x="10512097" y="2520044"/>
            <a:ext cx="1666711" cy="413658"/>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13. das Blatt</a:t>
            </a:r>
          </a:p>
        </p:txBody>
      </p:sp>
      <p:sp>
        <p:nvSpPr>
          <p:cNvPr id="15" name="Rounded Rectangle 14">
            <a:extLst>
              <a:ext uri="{FF2B5EF4-FFF2-40B4-BE49-F238E27FC236}">
                <a16:creationId xmlns:a16="http://schemas.microsoft.com/office/drawing/2014/main" id="{ECD9D5D7-A866-2544-ADB6-FE411DFC9DC9}"/>
              </a:ext>
            </a:extLst>
          </p:cNvPr>
          <p:cNvSpPr/>
          <p:nvPr/>
        </p:nvSpPr>
        <p:spPr>
          <a:xfrm>
            <a:off x="5540827" y="3907190"/>
            <a:ext cx="1600199" cy="413657"/>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8. der König</a:t>
            </a:r>
          </a:p>
        </p:txBody>
      </p:sp>
      <p:sp>
        <p:nvSpPr>
          <p:cNvPr id="16" name="Rounded Rectangle 15">
            <a:extLst>
              <a:ext uri="{FF2B5EF4-FFF2-40B4-BE49-F238E27FC236}">
                <a16:creationId xmlns:a16="http://schemas.microsoft.com/office/drawing/2014/main" id="{54371DF2-7F28-5C49-AADE-2A034457E3B6}"/>
              </a:ext>
            </a:extLst>
          </p:cNvPr>
          <p:cNvSpPr/>
          <p:nvPr/>
        </p:nvSpPr>
        <p:spPr>
          <a:xfrm>
            <a:off x="4484914" y="5285404"/>
            <a:ext cx="1458686" cy="413657"/>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7. der Sohn</a:t>
            </a:r>
          </a:p>
        </p:txBody>
      </p:sp>
      <p:sp>
        <p:nvSpPr>
          <p:cNvPr id="17" name="Rounded Rectangle 16">
            <a:extLst>
              <a:ext uri="{FF2B5EF4-FFF2-40B4-BE49-F238E27FC236}">
                <a16:creationId xmlns:a16="http://schemas.microsoft.com/office/drawing/2014/main" id="{2A3B632D-8B04-D849-A988-626087C56909}"/>
              </a:ext>
            </a:extLst>
          </p:cNvPr>
          <p:cNvSpPr/>
          <p:nvPr/>
        </p:nvSpPr>
        <p:spPr>
          <a:xfrm>
            <a:off x="4833257" y="1572595"/>
            <a:ext cx="1964206" cy="413657"/>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10. die </a:t>
            </a:r>
            <a:r>
              <a:rPr lang="en-US" b="1" dirty="0" err="1"/>
              <a:t>Tochter</a:t>
            </a:r>
            <a:endParaRPr lang="en-US" b="1" dirty="0"/>
          </a:p>
        </p:txBody>
      </p:sp>
      <p:sp>
        <p:nvSpPr>
          <p:cNvPr id="18" name="Rounded Rectangle 17">
            <a:extLst>
              <a:ext uri="{FF2B5EF4-FFF2-40B4-BE49-F238E27FC236}">
                <a16:creationId xmlns:a16="http://schemas.microsoft.com/office/drawing/2014/main" id="{3FB74211-8AF1-2045-9B50-8990039F07D3}"/>
              </a:ext>
            </a:extLst>
          </p:cNvPr>
          <p:cNvSpPr/>
          <p:nvPr/>
        </p:nvSpPr>
        <p:spPr>
          <a:xfrm>
            <a:off x="587829" y="4942895"/>
            <a:ext cx="1371600" cy="413657"/>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5. </a:t>
            </a:r>
            <a:r>
              <a:rPr lang="en-US" b="1" dirty="0" err="1"/>
              <a:t>lieb</a:t>
            </a:r>
            <a:endParaRPr lang="en-US" b="1" dirty="0"/>
          </a:p>
        </p:txBody>
      </p:sp>
      <p:sp>
        <p:nvSpPr>
          <p:cNvPr id="19" name="Rounded Rectangle 18">
            <a:extLst>
              <a:ext uri="{FF2B5EF4-FFF2-40B4-BE49-F238E27FC236}">
                <a16:creationId xmlns:a16="http://schemas.microsoft.com/office/drawing/2014/main" id="{43E565FF-C0F7-384E-A6EC-A212D117D5A1}"/>
              </a:ext>
            </a:extLst>
          </p:cNvPr>
          <p:cNvSpPr/>
          <p:nvPr/>
        </p:nvSpPr>
        <p:spPr>
          <a:xfrm>
            <a:off x="6433457" y="2743200"/>
            <a:ext cx="1371600" cy="413657"/>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9. tot</a:t>
            </a:r>
          </a:p>
        </p:txBody>
      </p:sp>
      <p:sp>
        <p:nvSpPr>
          <p:cNvPr id="20" name="Rounded Rectangle 19">
            <a:extLst>
              <a:ext uri="{FF2B5EF4-FFF2-40B4-BE49-F238E27FC236}">
                <a16:creationId xmlns:a16="http://schemas.microsoft.com/office/drawing/2014/main" id="{E4775A79-3A66-934D-9E06-232A051F0A0F}"/>
              </a:ext>
            </a:extLst>
          </p:cNvPr>
          <p:cNvSpPr/>
          <p:nvPr/>
        </p:nvSpPr>
        <p:spPr>
          <a:xfrm>
            <a:off x="7696200" y="4735287"/>
            <a:ext cx="1371600" cy="413657"/>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15. warm</a:t>
            </a:r>
          </a:p>
        </p:txBody>
      </p:sp>
      <p:sp>
        <p:nvSpPr>
          <p:cNvPr id="21" name="Rounded Rectangle 20">
            <a:extLst>
              <a:ext uri="{FF2B5EF4-FFF2-40B4-BE49-F238E27FC236}">
                <a16:creationId xmlns:a16="http://schemas.microsoft.com/office/drawing/2014/main" id="{F13301DF-37F0-404E-9C63-33696B24A6FF}"/>
              </a:ext>
            </a:extLst>
          </p:cNvPr>
          <p:cNvSpPr/>
          <p:nvPr/>
        </p:nvSpPr>
        <p:spPr>
          <a:xfrm>
            <a:off x="9840686" y="3820885"/>
            <a:ext cx="1371600" cy="413657"/>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14. </a:t>
            </a:r>
            <a:r>
              <a:rPr lang="en-US" b="1" dirty="0" err="1"/>
              <a:t>wohl</a:t>
            </a:r>
            <a:endParaRPr lang="en-US" b="1" dirty="0"/>
          </a:p>
        </p:txBody>
      </p:sp>
      <p:sp>
        <p:nvSpPr>
          <p:cNvPr id="22" name="Rounded Rectangle 21">
            <a:extLst>
              <a:ext uri="{FF2B5EF4-FFF2-40B4-BE49-F238E27FC236}">
                <a16:creationId xmlns:a16="http://schemas.microsoft.com/office/drawing/2014/main" id="{365463AC-6510-FA4C-9B97-876CB2283705}"/>
              </a:ext>
            </a:extLst>
          </p:cNvPr>
          <p:cNvSpPr/>
          <p:nvPr/>
        </p:nvSpPr>
        <p:spPr>
          <a:xfrm>
            <a:off x="8469086" y="2106387"/>
            <a:ext cx="1859770" cy="413657"/>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12. gar (</a:t>
            </a:r>
            <a:r>
              <a:rPr lang="en-US" b="1" dirty="0" err="1"/>
              <a:t>nicht</a:t>
            </a:r>
            <a:r>
              <a:rPr lang="en-US" b="1" dirty="0"/>
              <a:t>)</a:t>
            </a:r>
          </a:p>
        </p:txBody>
      </p:sp>
      <p:sp>
        <p:nvSpPr>
          <p:cNvPr id="23" name="Rounded Rectangle 22">
            <a:extLst>
              <a:ext uri="{FF2B5EF4-FFF2-40B4-BE49-F238E27FC236}">
                <a16:creationId xmlns:a16="http://schemas.microsoft.com/office/drawing/2014/main" id="{0B0135EB-B562-3F45-877F-342EB836B7F2}"/>
              </a:ext>
            </a:extLst>
          </p:cNvPr>
          <p:cNvSpPr/>
          <p:nvPr/>
        </p:nvSpPr>
        <p:spPr>
          <a:xfrm>
            <a:off x="500815" y="2118517"/>
            <a:ext cx="1629027" cy="62012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lumMod val="25000"/>
                  </a:schemeClr>
                </a:solidFill>
              </a:rPr>
              <a:t>to appear, seem</a:t>
            </a:r>
          </a:p>
        </p:txBody>
      </p:sp>
      <p:sp>
        <p:nvSpPr>
          <p:cNvPr id="24" name="Rounded Rectangle 23">
            <a:extLst>
              <a:ext uri="{FF2B5EF4-FFF2-40B4-BE49-F238E27FC236}">
                <a16:creationId xmlns:a16="http://schemas.microsoft.com/office/drawing/2014/main" id="{D31141C3-CD8B-D040-A27A-960DB9452AF6}"/>
              </a:ext>
            </a:extLst>
          </p:cNvPr>
          <p:cNvSpPr/>
          <p:nvPr/>
        </p:nvSpPr>
        <p:spPr>
          <a:xfrm>
            <a:off x="2617228" y="2270917"/>
            <a:ext cx="1388593" cy="62012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lumMod val="25000"/>
                  </a:schemeClr>
                </a:solidFill>
              </a:rPr>
              <a:t>to grab, grasp</a:t>
            </a:r>
          </a:p>
        </p:txBody>
      </p:sp>
      <p:sp>
        <p:nvSpPr>
          <p:cNvPr id="25" name="Rounded Rectangle 24">
            <a:extLst>
              <a:ext uri="{FF2B5EF4-FFF2-40B4-BE49-F238E27FC236}">
                <a16:creationId xmlns:a16="http://schemas.microsoft.com/office/drawing/2014/main" id="{23EA2197-FE10-AF4E-982C-5001AB1599D4}"/>
              </a:ext>
            </a:extLst>
          </p:cNvPr>
          <p:cNvSpPr/>
          <p:nvPr/>
        </p:nvSpPr>
        <p:spPr>
          <a:xfrm>
            <a:off x="4833258" y="1977290"/>
            <a:ext cx="1959428" cy="34442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lumMod val="25000"/>
                  </a:schemeClr>
                </a:solidFill>
              </a:rPr>
              <a:t>daughter</a:t>
            </a:r>
          </a:p>
        </p:txBody>
      </p:sp>
      <p:sp>
        <p:nvSpPr>
          <p:cNvPr id="26" name="Rounded Rectangle 25">
            <a:extLst>
              <a:ext uri="{FF2B5EF4-FFF2-40B4-BE49-F238E27FC236}">
                <a16:creationId xmlns:a16="http://schemas.microsoft.com/office/drawing/2014/main" id="{B924812B-C3FF-1D46-8EF3-25844CE73A3C}"/>
              </a:ext>
            </a:extLst>
          </p:cNvPr>
          <p:cNvSpPr/>
          <p:nvPr/>
        </p:nvSpPr>
        <p:spPr>
          <a:xfrm>
            <a:off x="9840686" y="5535383"/>
            <a:ext cx="1388593" cy="62012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lumMod val="25000"/>
                  </a:schemeClr>
                </a:solidFill>
              </a:rPr>
              <a:t>to lead, leading</a:t>
            </a:r>
          </a:p>
        </p:txBody>
      </p:sp>
      <p:sp>
        <p:nvSpPr>
          <p:cNvPr id="27" name="Rounded Rectangle 26">
            <a:extLst>
              <a:ext uri="{FF2B5EF4-FFF2-40B4-BE49-F238E27FC236}">
                <a16:creationId xmlns:a16="http://schemas.microsoft.com/office/drawing/2014/main" id="{A8C5DE99-8424-6E40-9783-AA0191B31C39}"/>
              </a:ext>
            </a:extLst>
          </p:cNvPr>
          <p:cNvSpPr/>
          <p:nvPr/>
        </p:nvSpPr>
        <p:spPr>
          <a:xfrm>
            <a:off x="3570514" y="3570514"/>
            <a:ext cx="1959428" cy="62012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lumMod val="25000"/>
                  </a:schemeClr>
                </a:solidFill>
              </a:rPr>
              <a:t>to promise, </a:t>
            </a:r>
          </a:p>
          <a:p>
            <a:pPr algn="ctr"/>
            <a:r>
              <a:rPr lang="en-US" b="1" dirty="0">
                <a:solidFill>
                  <a:schemeClr val="bg2">
                    <a:lumMod val="25000"/>
                  </a:schemeClr>
                </a:solidFill>
              </a:rPr>
              <a:t>promising</a:t>
            </a:r>
          </a:p>
        </p:txBody>
      </p:sp>
      <p:sp>
        <p:nvSpPr>
          <p:cNvPr id="28" name="Rounded Rectangle 27">
            <a:extLst>
              <a:ext uri="{FF2B5EF4-FFF2-40B4-BE49-F238E27FC236}">
                <a16:creationId xmlns:a16="http://schemas.microsoft.com/office/drawing/2014/main" id="{34EAE58F-5849-8045-9F85-285CCE1083AE}"/>
              </a:ext>
            </a:extLst>
          </p:cNvPr>
          <p:cNvSpPr/>
          <p:nvPr/>
        </p:nvSpPr>
        <p:spPr>
          <a:xfrm>
            <a:off x="976576" y="3889353"/>
            <a:ext cx="1371600" cy="62012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lumMod val="25000"/>
                  </a:schemeClr>
                </a:solidFill>
              </a:rPr>
              <a:t>to wait, waiting</a:t>
            </a:r>
          </a:p>
        </p:txBody>
      </p:sp>
      <p:sp>
        <p:nvSpPr>
          <p:cNvPr id="29" name="Rounded Rectangle 28">
            <a:extLst>
              <a:ext uri="{FF2B5EF4-FFF2-40B4-BE49-F238E27FC236}">
                <a16:creationId xmlns:a16="http://schemas.microsoft.com/office/drawing/2014/main" id="{2888B72C-93C4-8B49-81BF-CBA3A509BDA1}"/>
              </a:ext>
            </a:extLst>
          </p:cNvPr>
          <p:cNvSpPr/>
          <p:nvPr/>
        </p:nvSpPr>
        <p:spPr>
          <a:xfrm>
            <a:off x="7218927" y="1325518"/>
            <a:ext cx="1964206" cy="62012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lumMod val="25000"/>
                  </a:schemeClr>
                </a:solidFill>
              </a:rPr>
              <a:t>many, many a</a:t>
            </a:r>
          </a:p>
        </p:txBody>
      </p:sp>
      <p:sp>
        <p:nvSpPr>
          <p:cNvPr id="30" name="Rounded Rectangle 29">
            <a:extLst>
              <a:ext uri="{FF2B5EF4-FFF2-40B4-BE49-F238E27FC236}">
                <a16:creationId xmlns:a16="http://schemas.microsoft.com/office/drawing/2014/main" id="{CC35897B-7487-B04B-A41F-F777E021BF4F}"/>
              </a:ext>
            </a:extLst>
          </p:cNvPr>
          <p:cNvSpPr/>
          <p:nvPr/>
        </p:nvSpPr>
        <p:spPr>
          <a:xfrm>
            <a:off x="10509493" y="2947047"/>
            <a:ext cx="1666711" cy="46018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lumMod val="25000"/>
                  </a:schemeClr>
                </a:solidFill>
              </a:rPr>
              <a:t>leaf, sheet</a:t>
            </a:r>
          </a:p>
        </p:txBody>
      </p:sp>
      <p:sp>
        <p:nvSpPr>
          <p:cNvPr id="31" name="Rounded Rectangle 30">
            <a:extLst>
              <a:ext uri="{FF2B5EF4-FFF2-40B4-BE49-F238E27FC236}">
                <a16:creationId xmlns:a16="http://schemas.microsoft.com/office/drawing/2014/main" id="{91E368C0-E125-A74D-9567-C4B802F9C9FC}"/>
              </a:ext>
            </a:extLst>
          </p:cNvPr>
          <p:cNvSpPr/>
          <p:nvPr/>
        </p:nvSpPr>
        <p:spPr>
          <a:xfrm>
            <a:off x="4484914" y="5695484"/>
            <a:ext cx="1458685" cy="41365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lumMod val="25000"/>
                  </a:schemeClr>
                </a:solidFill>
              </a:rPr>
              <a:t>son</a:t>
            </a:r>
          </a:p>
        </p:txBody>
      </p:sp>
      <p:sp>
        <p:nvSpPr>
          <p:cNvPr id="32" name="Rounded Rectangle 31">
            <a:extLst>
              <a:ext uri="{FF2B5EF4-FFF2-40B4-BE49-F238E27FC236}">
                <a16:creationId xmlns:a16="http://schemas.microsoft.com/office/drawing/2014/main" id="{D84AECDE-894B-724B-A666-06798175CD26}"/>
              </a:ext>
            </a:extLst>
          </p:cNvPr>
          <p:cNvSpPr/>
          <p:nvPr/>
        </p:nvSpPr>
        <p:spPr>
          <a:xfrm>
            <a:off x="5534721" y="4316939"/>
            <a:ext cx="1600199" cy="41912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lumMod val="25000"/>
                  </a:schemeClr>
                </a:solidFill>
              </a:rPr>
              <a:t>king</a:t>
            </a:r>
          </a:p>
        </p:txBody>
      </p:sp>
      <p:sp>
        <p:nvSpPr>
          <p:cNvPr id="33" name="Rounded Rectangle 32">
            <a:extLst>
              <a:ext uri="{FF2B5EF4-FFF2-40B4-BE49-F238E27FC236}">
                <a16:creationId xmlns:a16="http://schemas.microsoft.com/office/drawing/2014/main" id="{4B6E69B0-C02C-C44E-B15F-8FB534C7AC30}"/>
              </a:ext>
            </a:extLst>
          </p:cNvPr>
          <p:cNvSpPr/>
          <p:nvPr/>
        </p:nvSpPr>
        <p:spPr>
          <a:xfrm>
            <a:off x="2772720" y="5046491"/>
            <a:ext cx="1371600" cy="41365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lumMod val="25000"/>
                  </a:schemeClr>
                </a:solidFill>
              </a:rPr>
              <a:t>arm</a:t>
            </a:r>
          </a:p>
        </p:txBody>
      </p:sp>
      <p:sp>
        <p:nvSpPr>
          <p:cNvPr id="34" name="Rounded Rectangle 33">
            <a:extLst>
              <a:ext uri="{FF2B5EF4-FFF2-40B4-BE49-F238E27FC236}">
                <a16:creationId xmlns:a16="http://schemas.microsoft.com/office/drawing/2014/main" id="{3110AE8B-87FA-A34E-87B3-B8EB351DBA5F}"/>
              </a:ext>
            </a:extLst>
          </p:cNvPr>
          <p:cNvSpPr/>
          <p:nvPr/>
        </p:nvSpPr>
        <p:spPr>
          <a:xfrm>
            <a:off x="9851573" y="4234542"/>
            <a:ext cx="1360714" cy="41365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lumMod val="25000"/>
                  </a:schemeClr>
                </a:solidFill>
              </a:rPr>
              <a:t>well</a:t>
            </a:r>
          </a:p>
        </p:txBody>
      </p:sp>
      <p:sp>
        <p:nvSpPr>
          <p:cNvPr id="35" name="Rounded Rectangle 34">
            <a:extLst>
              <a:ext uri="{FF2B5EF4-FFF2-40B4-BE49-F238E27FC236}">
                <a16:creationId xmlns:a16="http://schemas.microsoft.com/office/drawing/2014/main" id="{F08F9AFE-FA2C-6E4F-9DAD-1284E4F3D76B}"/>
              </a:ext>
            </a:extLst>
          </p:cNvPr>
          <p:cNvSpPr/>
          <p:nvPr/>
        </p:nvSpPr>
        <p:spPr>
          <a:xfrm>
            <a:off x="7696201" y="5145323"/>
            <a:ext cx="1371600" cy="41365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lumMod val="25000"/>
                  </a:schemeClr>
                </a:solidFill>
              </a:rPr>
              <a:t>warm</a:t>
            </a:r>
          </a:p>
        </p:txBody>
      </p:sp>
      <p:sp>
        <p:nvSpPr>
          <p:cNvPr id="36" name="Rounded Rectangle 35">
            <a:extLst>
              <a:ext uri="{FF2B5EF4-FFF2-40B4-BE49-F238E27FC236}">
                <a16:creationId xmlns:a16="http://schemas.microsoft.com/office/drawing/2014/main" id="{5B5F0FB1-F43B-7540-8132-E942CBC6D31A}"/>
              </a:ext>
            </a:extLst>
          </p:cNvPr>
          <p:cNvSpPr/>
          <p:nvPr/>
        </p:nvSpPr>
        <p:spPr>
          <a:xfrm>
            <a:off x="6433458" y="3153967"/>
            <a:ext cx="1371600" cy="41912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lumMod val="25000"/>
                  </a:schemeClr>
                </a:solidFill>
              </a:rPr>
              <a:t>dead</a:t>
            </a:r>
          </a:p>
        </p:txBody>
      </p:sp>
      <p:sp>
        <p:nvSpPr>
          <p:cNvPr id="37" name="Rounded Rectangle 36">
            <a:extLst>
              <a:ext uri="{FF2B5EF4-FFF2-40B4-BE49-F238E27FC236}">
                <a16:creationId xmlns:a16="http://schemas.microsoft.com/office/drawing/2014/main" id="{9E6F9793-2D4F-BE4C-B71D-77F78153D419}"/>
              </a:ext>
            </a:extLst>
          </p:cNvPr>
          <p:cNvSpPr/>
          <p:nvPr/>
        </p:nvSpPr>
        <p:spPr>
          <a:xfrm>
            <a:off x="8482277" y="2520044"/>
            <a:ext cx="1846579" cy="40756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lumMod val="25000"/>
                  </a:schemeClr>
                </a:solidFill>
              </a:rPr>
              <a:t>(not) at all</a:t>
            </a:r>
          </a:p>
        </p:txBody>
      </p:sp>
      <p:sp>
        <p:nvSpPr>
          <p:cNvPr id="38" name="Rounded Rectangle 37">
            <a:extLst>
              <a:ext uri="{FF2B5EF4-FFF2-40B4-BE49-F238E27FC236}">
                <a16:creationId xmlns:a16="http://schemas.microsoft.com/office/drawing/2014/main" id="{211F02AB-6C80-CA47-9864-67CE4E495C1C}"/>
              </a:ext>
            </a:extLst>
          </p:cNvPr>
          <p:cNvSpPr/>
          <p:nvPr/>
        </p:nvSpPr>
        <p:spPr>
          <a:xfrm>
            <a:off x="587830" y="5359781"/>
            <a:ext cx="1371600" cy="62012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lumMod val="25000"/>
                  </a:schemeClr>
                </a:solidFill>
              </a:rPr>
              <a:t>dear, kind</a:t>
            </a:r>
          </a:p>
        </p:txBody>
      </p:sp>
    </p:spTree>
    <p:extLst>
      <p:ext uri="{BB962C8B-B14F-4D97-AF65-F5344CB8AC3E}">
        <p14:creationId xmlns:p14="http://schemas.microsoft.com/office/powerpoint/2010/main" val="279944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0" presetClass="exit" presetSubtype="0" fill="hold" grpId="1" nodeType="withEffect">
                                  <p:stCondLst>
                                    <p:cond delay="0"/>
                                  </p:stCondLst>
                                  <p:childTnLst>
                                    <p:animEffect transition="out" filter="fade">
                                      <p:cBhvr>
                                        <p:cTn id="8" dur="3000"/>
                                        <p:tgtEl>
                                          <p:spTgt spid="9"/>
                                        </p:tgtEl>
                                      </p:cBhvr>
                                    </p:animEffect>
                                    <p:set>
                                      <p:cBhvr>
                                        <p:cTn id="9" dur="1" fill="hold">
                                          <p:stCondLst>
                                            <p:cond delay="2999"/>
                                          </p:stCondLst>
                                        </p:cTn>
                                        <p:tgtEl>
                                          <p:spTgt spid="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0" presetClass="exit" presetSubtype="0" fill="hold" grpId="1" nodeType="withEffect">
                                  <p:stCondLst>
                                    <p:cond delay="0"/>
                                  </p:stCondLst>
                                  <p:childTnLst>
                                    <p:animEffect transition="out" filter="fade">
                                      <p:cBhvr>
                                        <p:cTn id="15" dur="3000"/>
                                        <p:tgtEl>
                                          <p:spTgt spid="7"/>
                                        </p:tgtEl>
                                      </p:cBhvr>
                                    </p:animEffect>
                                    <p:set>
                                      <p:cBhvr>
                                        <p:cTn id="16" dur="1" fill="hold">
                                          <p:stCondLst>
                                            <p:cond delay="299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0" presetClass="exit" presetSubtype="0" fill="hold" grpId="1" nodeType="withEffect">
                                  <p:stCondLst>
                                    <p:cond delay="0"/>
                                  </p:stCondLst>
                                  <p:childTnLst>
                                    <p:animEffect transition="out" filter="fade">
                                      <p:cBhvr>
                                        <p:cTn id="22" dur="3000"/>
                                        <p:tgtEl>
                                          <p:spTgt spid="10"/>
                                        </p:tgtEl>
                                      </p:cBhvr>
                                    </p:animEffect>
                                    <p:set>
                                      <p:cBhvr>
                                        <p:cTn id="23" dur="1" fill="hold">
                                          <p:stCondLst>
                                            <p:cond delay="29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par>
                                <p:cTn id="28" presetID="10" presetClass="exit" presetSubtype="0" fill="hold" grpId="1" nodeType="withEffect">
                                  <p:stCondLst>
                                    <p:cond delay="0"/>
                                  </p:stCondLst>
                                  <p:childTnLst>
                                    <p:animEffect transition="out" filter="fade">
                                      <p:cBhvr>
                                        <p:cTn id="29" dur="3000"/>
                                        <p:tgtEl>
                                          <p:spTgt spid="11"/>
                                        </p:tgtEl>
                                      </p:cBhvr>
                                    </p:animEffect>
                                    <p:set>
                                      <p:cBhvr>
                                        <p:cTn id="30" dur="1" fill="hold">
                                          <p:stCondLst>
                                            <p:cond delay="2999"/>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0" presetClass="exit" presetSubtype="0" fill="hold" grpId="1" nodeType="withEffect">
                                  <p:stCondLst>
                                    <p:cond delay="0"/>
                                  </p:stCondLst>
                                  <p:childTnLst>
                                    <p:animEffect transition="out" filter="fade">
                                      <p:cBhvr>
                                        <p:cTn id="36" dur="3000"/>
                                        <p:tgtEl>
                                          <p:spTgt spid="18"/>
                                        </p:tgtEl>
                                      </p:cBhvr>
                                    </p:animEffect>
                                    <p:set>
                                      <p:cBhvr>
                                        <p:cTn id="37" dur="1" fill="hold">
                                          <p:stCondLst>
                                            <p:cond delay="2999"/>
                                          </p:stCondLst>
                                        </p:cTn>
                                        <p:tgtEl>
                                          <p:spTgt spid="1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par>
                                <p:cTn id="42" presetID="10" presetClass="exit" presetSubtype="0" fill="hold" grpId="1" nodeType="withEffect">
                                  <p:stCondLst>
                                    <p:cond delay="0"/>
                                  </p:stCondLst>
                                  <p:childTnLst>
                                    <p:animEffect transition="out" filter="fade">
                                      <p:cBhvr>
                                        <p:cTn id="43" dur="3000"/>
                                        <p:tgtEl>
                                          <p:spTgt spid="13"/>
                                        </p:tgtEl>
                                      </p:cBhvr>
                                    </p:animEffect>
                                    <p:set>
                                      <p:cBhvr>
                                        <p:cTn id="44" dur="1" fill="hold">
                                          <p:stCondLst>
                                            <p:cond delay="2999"/>
                                          </p:stCondLst>
                                        </p:cTn>
                                        <p:tgtEl>
                                          <p:spTgt spid="1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0" presetClass="exit" presetSubtype="0" fill="hold" grpId="1" nodeType="withEffect">
                                  <p:stCondLst>
                                    <p:cond delay="0"/>
                                  </p:stCondLst>
                                  <p:childTnLst>
                                    <p:animEffect transition="out" filter="fade">
                                      <p:cBhvr>
                                        <p:cTn id="50" dur="3000"/>
                                        <p:tgtEl>
                                          <p:spTgt spid="16"/>
                                        </p:tgtEl>
                                      </p:cBhvr>
                                    </p:animEffect>
                                    <p:set>
                                      <p:cBhvr>
                                        <p:cTn id="51" dur="1" fill="hold">
                                          <p:stCondLst>
                                            <p:cond delay="2999"/>
                                          </p:stCondLst>
                                        </p:cTn>
                                        <p:tgtEl>
                                          <p:spTgt spid="16"/>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childTnLst>
                                </p:cTn>
                              </p:par>
                              <p:par>
                                <p:cTn id="56" presetID="10" presetClass="exit" presetSubtype="0" fill="hold" grpId="1" nodeType="withEffect">
                                  <p:stCondLst>
                                    <p:cond delay="0"/>
                                  </p:stCondLst>
                                  <p:childTnLst>
                                    <p:animEffect transition="out" filter="fade">
                                      <p:cBhvr>
                                        <p:cTn id="57" dur="3000"/>
                                        <p:tgtEl>
                                          <p:spTgt spid="15"/>
                                        </p:tgtEl>
                                      </p:cBhvr>
                                    </p:animEffect>
                                    <p:set>
                                      <p:cBhvr>
                                        <p:cTn id="58" dur="1" fill="hold">
                                          <p:stCondLst>
                                            <p:cond delay="2999"/>
                                          </p:stCondLst>
                                        </p:cTn>
                                        <p:tgtEl>
                                          <p:spTgt spid="1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10" presetClass="exit" presetSubtype="0" fill="hold" grpId="1" nodeType="withEffect">
                                  <p:stCondLst>
                                    <p:cond delay="0"/>
                                  </p:stCondLst>
                                  <p:childTnLst>
                                    <p:animEffect transition="out" filter="fade">
                                      <p:cBhvr>
                                        <p:cTn id="64" dur="3000"/>
                                        <p:tgtEl>
                                          <p:spTgt spid="19"/>
                                        </p:tgtEl>
                                      </p:cBhvr>
                                    </p:animEffect>
                                    <p:set>
                                      <p:cBhvr>
                                        <p:cTn id="65" dur="1" fill="hold">
                                          <p:stCondLst>
                                            <p:cond delay="2999"/>
                                          </p:stCondLst>
                                        </p:cTn>
                                        <p:tgtEl>
                                          <p:spTgt spid="19"/>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childTnLst>
                                </p:cTn>
                              </p:par>
                              <p:par>
                                <p:cTn id="70" presetID="10" presetClass="exit" presetSubtype="0" fill="hold" grpId="1" nodeType="withEffect">
                                  <p:stCondLst>
                                    <p:cond delay="0"/>
                                  </p:stCondLst>
                                  <p:childTnLst>
                                    <p:animEffect transition="out" filter="fade">
                                      <p:cBhvr>
                                        <p:cTn id="71" dur="3000"/>
                                        <p:tgtEl>
                                          <p:spTgt spid="17"/>
                                        </p:tgtEl>
                                      </p:cBhvr>
                                    </p:animEffect>
                                    <p:set>
                                      <p:cBhvr>
                                        <p:cTn id="72" dur="1" fill="hold">
                                          <p:stCondLst>
                                            <p:cond delay="2999"/>
                                          </p:stCondLst>
                                        </p:cTn>
                                        <p:tgtEl>
                                          <p:spTgt spid="17"/>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par>
                                <p:cTn id="77" presetID="10" presetClass="exit" presetSubtype="0" fill="hold" grpId="1" nodeType="withEffect">
                                  <p:stCondLst>
                                    <p:cond delay="0"/>
                                  </p:stCondLst>
                                  <p:childTnLst>
                                    <p:animEffect transition="out" filter="fade">
                                      <p:cBhvr>
                                        <p:cTn id="78" dur="3000"/>
                                        <p:tgtEl>
                                          <p:spTgt spid="12"/>
                                        </p:tgtEl>
                                      </p:cBhvr>
                                    </p:animEffect>
                                    <p:set>
                                      <p:cBhvr>
                                        <p:cTn id="79" dur="1" fill="hold">
                                          <p:stCondLst>
                                            <p:cond delay="2999"/>
                                          </p:stCondLst>
                                        </p:cTn>
                                        <p:tgtEl>
                                          <p:spTgt spid="12"/>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22"/>
                                        </p:tgtEl>
                                        <p:attrNameLst>
                                          <p:attrName>style.visibility</p:attrName>
                                        </p:attrNameLst>
                                      </p:cBhvr>
                                      <p:to>
                                        <p:strVal val="visible"/>
                                      </p:to>
                                    </p:set>
                                  </p:childTnLst>
                                </p:cTn>
                              </p:par>
                              <p:par>
                                <p:cTn id="84" presetID="10" presetClass="exit" presetSubtype="0" fill="hold" grpId="1" nodeType="withEffect">
                                  <p:stCondLst>
                                    <p:cond delay="0"/>
                                  </p:stCondLst>
                                  <p:childTnLst>
                                    <p:animEffect transition="out" filter="fade">
                                      <p:cBhvr>
                                        <p:cTn id="85" dur="3000"/>
                                        <p:tgtEl>
                                          <p:spTgt spid="22"/>
                                        </p:tgtEl>
                                      </p:cBhvr>
                                    </p:animEffect>
                                    <p:set>
                                      <p:cBhvr>
                                        <p:cTn id="86" dur="1" fill="hold">
                                          <p:stCondLst>
                                            <p:cond delay="2999"/>
                                          </p:stCondLst>
                                        </p:cTn>
                                        <p:tgtEl>
                                          <p:spTgt spid="22"/>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4"/>
                                        </p:tgtEl>
                                        <p:attrNameLst>
                                          <p:attrName>style.visibility</p:attrName>
                                        </p:attrNameLst>
                                      </p:cBhvr>
                                      <p:to>
                                        <p:strVal val="visible"/>
                                      </p:to>
                                    </p:set>
                                  </p:childTnLst>
                                </p:cTn>
                              </p:par>
                              <p:par>
                                <p:cTn id="91" presetID="10" presetClass="exit" presetSubtype="0" fill="hold" grpId="1" nodeType="withEffect">
                                  <p:stCondLst>
                                    <p:cond delay="0"/>
                                  </p:stCondLst>
                                  <p:childTnLst>
                                    <p:animEffect transition="out" filter="fade">
                                      <p:cBhvr>
                                        <p:cTn id="92" dur="3000"/>
                                        <p:tgtEl>
                                          <p:spTgt spid="14"/>
                                        </p:tgtEl>
                                      </p:cBhvr>
                                    </p:animEffect>
                                    <p:set>
                                      <p:cBhvr>
                                        <p:cTn id="93" dur="1" fill="hold">
                                          <p:stCondLst>
                                            <p:cond delay="2999"/>
                                          </p:stCondLst>
                                        </p:cTn>
                                        <p:tgtEl>
                                          <p:spTgt spid="14"/>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21"/>
                                        </p:tgtEl>
                                        <p:attrNameLst>
                                          <p:attrName>style.visibility</p:attrName>
                                        </p:attrNameLst>
                                      </p:cBhvr>
                                      <p:to>
                                        <p:strVal val="visible"/>
                                      </p:to>
                                    </p:set>
                                  </p:childTnLst>
                                </p:cTn>
                              </p:par>
                              <p:par>
                                <p:cTn id="98" presetID="10" presetClass="exit" presetSubtype="0" fill="hold" grpId="1" nodeType="withEffect">
                                  <p:stCondLst>
                                    <p:cond delay="0"/>
                                  </p:stCondLst>
                                  <p:childTnLst>
                                    <p:animEffect transition="out" filter="fade">
                                      <p:cBhvr>
                                        <p:cTn id="99" dur="3000"/>
                                        <p:tgtEl>
                                          <p:spTgt spid="21"/>
                                        </p:tgtEl>
                                      </p:cBhvr>
                                    </p:animEffect>
                                    <p:set>
                                      <p:cBhvr>
                                        <p:cTn id="100" dur="1" fill="hold">
                                          <p:stCondLst>
                                            <p:cond delay="2999"/>
                                          </p:stCondLst>
                                        </p:cTn>
                                        <p:tgtEl>
                                          <p:spTgt spid="21"/>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0"/>
                                        </p:tgtEl>
                                        <p:attrNameLst>
                                          <p:attrName>style.visibility</p:attrName>
                                        </p:attrNameLst>
                                      </p:cBhvr>
                                      <p:to>
                                        <p:strVal val="visible"/>
                                      </p:to>
                                    </p:set>
                                  </p:childTnLst>
                                </p:cTn>
                              </p:par>
                              <p:par>
                                <p:cTn id="105" presetID="10" presetClass="exit" presetSubtype="0" fill="hold" grpId="1" nodeType="withEffect">
                                  <p:stCondLst>
                                    <p:cond delay="0"/>
                                  </p:stCondLst>
                                  <p:childTnLst>
                                    <p:animEffect transition="out" filter="fade">
                                      <p:cBhvr>
                                        <p:cTn id="106" dur="3000"/>
                                        <p:tgtEl>
                                          <p:spTgt spid="20"/>
                                        </p:tgtEl>
                                      </p:cBhvr>
                                    </p:animEffect>
                                    <p:set>
                                      <p:cBhvr>
                                        <p:cTn id="107" dur="1" fill="hold">
                                          <p:stCondLst>
                                            <p:cond delay="2999"/>
                                          </p:stCondLst>
                                        </p:cTn>
                                        <p:tgtEl>
                                          <p:spTgt spid="20"/>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8"/>
                                        </p:tgtEl>
                                        <p:attrNameLst>
                                          <p:attrName>style.visibility</p:attrName>
                                        </p:attrNameLst>
                                      </p:cBhvr>
                                      <p:to>
                                        <p:strVal val="visible"/>
                                      </p:to>
                                    </p:set>
                                  </p:childTnLst>
                                </p:cTn>
                              </p:par>
                              <p:par>
                                <p:cTn id="112" presetID="10" presetClass="exit" presetSubtype="0" fill="hold" grpId="1" nodeType="withEffect">
                                  <p:stCondLst>
                                    <p:cond delay="0"/>
                                  </p:stCondLst>
                                  <p:childTnLst>
                                    <p:animEffect transition="out" filter="fade">
                                      <p:cBhvr>
                                        <p:cTn id="113" dur="3000"/>
                                        <p:tgtEl>
                                          <p:spTgt spid="8"/>
                                        </p:tgtEl>
                                      </p:cBhvr>
                                    </p:animEffect>
                                    <p:set>
                                      <p:cBhvr>
                                        <p:cTn id="114" dur="1" fill="hold">
                                          <p:stCondLst>
                                            <p:cond delay="2999"/>
                                          </p:stCondLst>
                                        </p:cTn>
                                        <p:tgtEl>
                                          <p:spTgt spid="8"/>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2" nodeType="clickEffect">
                                  <p:stCondLst>
                                    <p:cond delay="0"/>
                                  </p:stCondLst>
                                  <p:childTnLst>
                                    <p:set>
                                      <p:cBhvr>
                                        <p:cTn id="118" dur="1" fill="hold">
                                          <p:stCondLst>
                                            <p:cond delay="0"/>
                                          </p:stCondLst>
                                        </p:cTn>
                                        <p:tgtEl>
                                          <p:spTgt spid="9"/>
                                        </p:tgtEl>
                                        <p:attrNameLst>
                                          <p:attrName>style.visibility</p:attrName>
                                        </p:attrNameLst>
                                      </p:cBhvr>
                                      <p:to>
                                        <p:strVal val="visible"/>
                                      </p:to>
                                    </p:set>
                                  </p:childTnLst>
                                </p:cTn>
                              </p:par>
                              <p:par>
                                <p:cTn id="119" presetID="1" presetClass="entr" presetSubtype="0" fill="hold" grpId="2" nodeType="withEffect">
                                  <p:stCondLst>
                                    <p:cond delay="0"/>
                                  </p:stCondLst>
                                  <p:childTnLst>
                                    <p:set>
                                      <p:cBhvr>
                                        <p:cTn id="120" dur="1" fill="hold">
                                          <p:stCondLst>
                                            <p:cond delay="0"/>
                                          </p:stCondLst>
                                        </p:cTn>
                                        <p:tgtEl>
                                          <p:spTgt spid="7"/>
                                        </p:tgtEl>
                                        <p:attrNameLst>
                                          <p:attrName>style.visibility</p:attrName>
                                        </p:attrNameLst>
                                      </p:cBhvr>
                                      <p:to>
                                        <p:strVal val="visible"/>
                                      </p:to>
                                    </p:set>
                                  </p:childTnLst>
                                </p:cTn>
                              </p:par>
                              <p:par>
                                <p:cTn id="121" presetID="1" presetClass="entr" presetSubtype="0" fill="hold" grpId="2" nodeType="withEffect">
                                  <p:stCondLst>
                                    <p:cond delay="0"/>
                                  </p:stCondLst>
                                  <p:childTnLst>
                                    <p:set>
                                      <p:cBhvr>
                                        <p:cTn id="122" dur="1" fill="hold">
                                          <p:stCondLst>
                                            <p:cond delay="0"/>
                                          </p:stCondLst>
                                        </p:cTn>
                                        <p:tgtEl>
                                          <p:spTgt spid="10"/>
                                        </p:tgtEl>
                                        <p:attrNameLst>
                                          <p:attrName>style.visibility</p:attrName>
                                        </p:attrNameLst>
                                      </p:cBhvr>
                                      <p:to>
                                        <p:strVal val="visible"/>
                                      </p:to>
                                    </p:set>
                                  </p:childTnLst>
                                </p:cTn>
                              </p:par>
                              <p:par>
                                <p:cTn id="123" presetID="1" presetClass="entr" presetSubtype="0" fill="hold" grpId="2" nodeType="withEffect">
                                  <p:stCondLst>
                                    <p:cond delay="0"/>
                                  </p:stCondLst>
                                  <p:childTnLst>
                                    <p:set>
                                      <p:cBhvr>
                                        <p:cTn id="124" dur="1" fill="hold">
                                          <p:stCondLst>
                                            <p:cond delay="0"/>
                                          </p:stCondLst>
                                        </p:cTn>
                                        <p:tgtEl>
                                          <p:spTgt spid="11"/>
                                        </p:tgtEl>
                                        <p:attrNameLst>
                                          <p:attrName>style.visibility</p:attrName>
                                        </p:attrNameLst>
                                      </p:cBhvr>
                                      <p:to>
                                        <p:strVal val="visible"/>
                                      </p:to>
                                    </p:set>
                                  </p:childTnLst>
                                </p:cTn>
                              </p:par>
                              <p:par>
                                <p:cTn id="125" presetID="1" presetClass="entr" presetSubtype="0" fill="hold" grpId="2" nodeType="withEffect">
                                  <p:stCondLst>
                                    <p:cond delay="0"/>
                                  </p:stCondLst>
                                  <p:childTnLst>
                                    <p:set>
                                      <p:cBhvr>
                                        <p:cTn id="126" dur="1" fill="hold">
                                          <p:stCondLst>
                                            <p:cond delay="0"/>
                                          </p:stCondLst>
                                        </p:cTn>
                                        <p:tgtEl>
                                          <p:spTgt spid="18"/>
                                        </p:tgtEl>
                                        <p:attrNameLst>
                                          <p:attrName>style.visibility</p:attrName>
                                        </p:attrNameLst>
                                      </p:cBhvr>
                                      <p:to>
                                        <p:strVal val="visible"/>
                                      </p:to>
                                    </p:set>
                                  </p:childTnLst>
                                </p:cTn>
                              </p:par>
                              <p:par>
                                <p:cTn id="127" presetID="1" presetClass="entr" presetSubtype="0" fill="hold" grpId="2" nodeType="withEffect">
                                  <p:stCondLst>
                                    <p:cond delay="0"/>
                                  </p:stCondLst>
                                  <p:childTnLst>
                                    <p:set>
                                      <p:cBhvr>
                                        <p:cTn id="128" dur="1" fill="hold">
                                          <p:stCondLst>
                                            <p:cond delay="0"/>
                                          </p:stCondLst>
                                        </p:cTn>
                                        <p:tgtEl>
                                          <p:spTgt spid="13"/>
                                        </p:tgtEl>
                                        <p:attrNameLst>
                                          <p:attrName>style.visibility</p:attrName>
                                        </p:attrNameLst>
                                      </p:cBhvr>
                                      <p:to>
                                        <p:strVal val="visible"/>
                                      </p:to>
                                    </p:set>
                                  </p:childTnLst>
                                </p:cTn>
                              </p:par>
                              <p:par>
                                <p:cTn id="129" presetID="1" presetClass="entr" presetSubtype="0" fill="hold" grpId="2" nodeType="withEffect">
                                  <p:stCondLst>
                                    <p:cond delay="0"/>
                                  </p:stCondLst>
                                  <p:childTnLst>
                                    <p:set>
                                      <p:cBhvr>
                                        <p:cTn id="130" dur="1" fill="hold">
                                          <p:stCondLst>
                                            <p:cond delay="0"/>
                                          </p:stCondLst>
                                        </p:cTn>
                                        <p:tgtEl>
                                          <p:spTgt spid="16"/>
                                        </p:tgtEl>
                                        <p:attrNameLst>
                                          <p:attrName>style.visibility</p:attrName>
                                        </p:attrNameLst>
                                      </p:cBhvr>
                                      <p:to>
                                        <p:strVal val="visible"/>
                                      </p:to>
                                    </p:set>
                                  </p:childTnLst>
                                </p:cTn>
                              </p:par>
                              <p:par>
                                <p:cTn id="131" presetID="1" presetClass="entr" presetSubtype="0" fill="hold" grpId="2" nodeType="withEffect">
                                  <p:stCondLst>
                                    <p:cond delay="0"/>
                                  </p:stCondLst>
                                  <p:childTnLst>
                                    <p:set>
                                      <p:cBhvr>
                                        <p:cTn id="132" dur="1" fill="hold">
                                          <p:stCondLst>
                                            <p:cond delay="0"/>
                                          </p:stCondLst>
                                        </p:cTn>
                                        <p:tgtEl>
                                          <p:spTgt spid="15"/>
                                        </p:tgtEl>
                                        <p:attrNameLst>
                                          <p:attrName>style.visibility</p:attrName>
                                        </p:attrNameLst>
                                      </p:cBhvr>
                                      <p:to>
                                        <p:strVal val="visible"/>
                                      </p:to>
                                    </p:set>
                                  </p:childTnLst>
                                </p:cTn>
                              </p:par>
                              <p:par>
                                <p:cTn id="133" presetID="1" presetClass="entr" presetSubtype="0" fill="hold" grpId="2" nodeType="withEffect">
                                  <p:stCondLst>
                                    <p:cond delay="0"/>
                                  </p:stCondLst>
                                  <p:childTnLst>
                                    <p:set>
                                      <p:cBhvr>
                                        <p:cTn id="134" dur="1" fill="hold">
                                          <p:stCondLst>
                                            <p:cond delay="0"/>
                                          </p:stCondLst>
                                        </p:cTn>
                                        <p:tgtEl>
                                          <p:spTgt spid="19"/>
                                        </p:tgtEl>
                                        <p:attrNameLst>
                                          <p:attrName>style.visibility</p:attrName>
                                        </p:attrNameLst>
                                      </p:cBhvr>
                                      <p:to>
                                        <p:strVal val="visible"/>
                                      </p:to>
                                    </p:set>
                                  </p:childTnLst>
                                </p:cTn>
                              </p:par>
                              <p:par>
                                <p:cTn id="135" presetID="1" presetClass="entr" presetSubtype="0" fill="hold" grpId="2" nodeType="withEffect">
                                  <p:stCondLst>
                                    <p:cond delay="0"/>
                                  </p:stCondLst>
                                  <p:childTnLst>
                                    <p:set>
                                      <p:cBhvr>
                                        <p:cTn id="136" dur="1" fill="hold">
                                          <p:stCondLst>
                                            <p:cond delay="0"/>
                                          </p:stCondLst>
                                        </p:cTn>
                                        <p:tgtEl>
                                          <p:spTgt spid="17"/>
                                        </p:tgtEl>
                                        <p:attrNameLst>
                                          <p:attrName>style.visibility</p:attrName>
                                        </p:attrNameLst>
                                      </p:cBhvr>
                                      <p:to>
                                        <p:strVal val="visible"/>
                                      </p:to>
                                    </p:set>
                                  </p:childTnLst>
                                </p:cTn>
                              </p:par>
                              <p:par>
                                <p:cTn id="137" presetID="1" presetClass="entr" presetSubtype="0" fill="hold" grpId="2" nodeType="withEffect">
                                  <p:stCondLst>
                                    <p:cond delay="0"/>
                                  </p:stCondLst>
                                  <p:childTnLst>
                                    <p:set>
                                      <p:cBhvr>
                                        <p:cTn id="138" dur="1" fill="hold">
                                          <p:stCondLst>
                                            <p:cond delay="0"/>
                                          </p:stCondLst>
                                        </p:cTn>
                                        <p:tgtEl>
                                          <p:spTgt spid="12"/>
                                        </p:tgtEl>
                                        <p:attrNameLst>
                                          <p:attrName>style.visibility</p:attrName>
                                        </p:attrNameLst>
                                      </p:cBhvr>
                                      <p:to>
                                        <p:strVal val="visible"/>
                                      </p:to>
                                    </p:set>
                                  </p:childTnLst>
                                </p:cTn>
                              </p:par>
                              <p:par>
                                <p:cTn id="139" presetID="1" presetClass="entr" presetSubtype="0" fill="hold" grpId="2" nodeType="withEffect">
                                  <p:stCondLst>
                                    <p:cond delay="0"/>
                                  </p:stCondLst>
                                  <p:childTnLst>
                                    <p:set>
                                      <p:cBhvr>
                                        <p:cTn id="140" dur="1" fill="hold">
                                          <p:stCondLst>
                                            <p:cond delay="0"/>
                                          </p:stCondLst>
                                        </p:cTn>
                                        <p:tgtEl>
                                          <p:spTgt spid="22"/>
                                        </p:tgtEl>
                                        <p:attrNameLst>
                                          <p:attrName>style.visibility</p:attrName>
                                        </p:attrNameLst>
                                      </p:cBhvr>
                                      <p:to>
                                        <p:strVal val="visible"/>
                                      </p:to>
                                    </p:set>
                                  </p:childTnLst>
                                </p:cTn>
                              </p:par>
                              <p:par>
                                <p:cTn id="141" presetID="1" presetClass="entr" presetSubtype="0" fill="hold" grpId="2" nodeType="withEffect">
                                  <p:stCondLst>
                                    <p:cond delay="0"/>
                                  </p:stCondLst>
                                  <p:childTnLst>
                                    <p:set>
                                      <p:cBhvr>
                                        <p:cTn id="142" dur="1" fill="hold">
                                          <p:stCondLst>
                                            <p:cond delay="0"/>
                                          </p:stCondLst>
                                        </p:cTn>
                                        <p:tgtEl>
                                          <p:spTgt spid="14"/>
                                        </p:tgtEl>
                                        <p:attrNameLst>
                                          <p:attrName>style.visibility</p:attrName>
                                        </p:attrNameLst>
                                      </p:cBhvr>
                                      <p:to>
                                        <p:strVal val="visible"/>
                                      </p:to>
                                    </p:set>
                                  </p:childTnLst>
                                </p:cTn>
                              </p:par>
                              <p:par>
                                <p:cTn id="143" presetID="1" presetClass="entr" presetSubtype="0" fill="hold" grpId="2" nodeType="withEffect">
                                  <p:stCondLst>
                                    <p:cond delay="0"/>
                                  </p:stCondLst>
                                  <p:childTnLst>
                                    <p:set>
                                      <p:cBhvr>
                                        <p:cTn id="144" dur="1" fill="hold">
                                          <p:stCondLst>
                                            <p:cond delay="0"/>
                                          </p:stCondLst>
                                        </p:cTn>
                                        <p:tgtEl>
                                          <p:spTgt spid="21"/>
                                        </p:tgtEl>
                                        <p:attrNameLst>
                                          <p:attrName>style.visibility</p:attrName>
                                        </p:attrNameLst>
                                      </p:cBhvr>
                                      <p:to>
                                        <p:strVal val="visible"/>
                                      </p:to>
                                    </p:set>
                                  </p:childTnLst>
                                </p:cTn>
                              </p:par>
                              <p:par>
                                <p:cTn id="145" presetID="1" presetClass="entr" presetSubtype="0" fill="hold" grpId="2" nodeType="withEffect">
                                  <p:stCondLst>
                                    <p:cond delay="0"/>
                                  </p:stCondLst>
                                  <p:childTnLst>
                                    <p:set>
                                      <p:cBhvr>
                                        <p:cTn id="146" dur="1" fill="hold">
                                          <p:stCondLst>
                                            <p:cond delay="0"/>
                                          </p:stCondLst>
                                        </p:cTn>
                                        <p:tgtEl>
                                          <p:spTgt spid="20"/>
                                        </p:tgtEl>
                                        <p:attrNameLst>
                                          <p:attrName>style.visibility</p:attrName>
                                        </p:attrNameLst>
                                      </p:cBhvr>
                                      <p:to>
                                        <p:strVal val="visible"/>
                                      </p:to>
                                    </p:set>
                                  </p:childTnLst>
                                </p:cTn>
                              </p:par>
                              <p:par>
                                <p:cTn id="147" presetID="1" presetClass="entr" presetSubtype="0" fill="hold" grpId="2" nodeType="withEffect">
                                  <p:stCondLst>
                                    <p:cond delay="0"/>
                                  </p:stCondLst>
                                  <p:childTnLst>
                                    <p:set>
                                      <p:cBhvr>
                                        <p:cTn id="148" dur="1" fill="hold">
                                          <p:stCondLst>
                                            <p:cond delay="0"/>
                                          </p:stCondLst>
                                        </p:cTn>
                                        <p:tgtEl>
                                          <p:spTgt spid="8"/>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grpId="0" nodeType="clickEffect">
                                  <p:stCondLst>
                                    <p:cond delay="0"/>
                                  </p:stCondLst>
                                  <p:childTnLst>
                                    <p:set>
                                      <p:cBhvr>
                                        <p:cTn id="152" dur="1" fill="hold">
                                          <p:stCondLst>
                                            <p:cond delay="0"/>
                                          </p:stCondLst>
                                        </p:cTn>
                                        <p:tgtEl>
                                          <p:spTgt spid="23"/>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grpId="0" nodeType="clickEffect">
                                  <p:stCondLst>
                                    <p:cond delay="0"/>
                                  </p:stCondLst>
                                  <p:childTnLst>
                                    <p:set>
                                      <p:cBhvr>
                                        <p:cTn id="156" dur="1" fill="hold">
                                          <p:stCondLst>
                                            <p:cond delay="0"/>
                                          </p:stCondLst>
                                        </p:cTn>
                                        <p:tgtEl>
                                          <p:spTgt spid="24"/>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27"/>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grpId="0" nodeType="clickEffect">
                                  <p:stCondLst>
                                    <p:cond delay="0"/>
                                  </p:stCondLst>
                                  <p:childTnLst>
                                    <p:set>
                                      <p:cBhvr>
                                        <p:cTn id="164" dur="1" fill="hold">
                                          <p:stCondLst>
                                            <p:cond delay="0"/>
                                          </p:stCondLst>
                                        </p:cTn>
                                        <p:tgtEl>
                                          <p:spTgt spid="28"/>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grpId="0" nodeType="clickEffect">
                                  <p:stCondLst>
                                    <p:cond delay="0"/>
                                  </p:stCondLst>
                                  <p:childTnLst>
                                    <p:set>
                                      <p:cBhvr>
                                        <p:cTn id="168" dur="1" fill="hold">
                                          <p:stCondLst>
                                            <p:cond delay="0"/>
                                          </p:stCondLst>
                                        </p:cTn>
                                        <p:tgtEl>
                                          <p:spTgt spid="38"/>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1" presetClass="entr" presetSubtype="0" fill="hold" grpId="0" nodeType="clickEffect">
                                  <p:stCondLst>
                                    <p:cond delay="0"/>
                                  </p:stCondLst>
                                  <p:childTnLst>
                                    <p:set>
                                      <p:cBhvr>
                                        <p:cTn id="172" dur="1" fill="hold">
                                          <p:stCondLst>
                                            <p:cond delay="0"/>
                                          </p:stCondLst>
                                        </p:cTn>
                                        <p:tgtEl>
                                          <p:spTgt spid="33"/>
                                        </p:tgtEl>
                                        <p:attrNameLst>
                                          <p:attrName>style.visibility</p:attrName>
                                        </p:attrNameLst>
                                      </p:cBhvr>
                                      <p:to>
                                        <p:strVal val="visible"/>
                                      </p:to>
                                    </p:set>
                                  </p:childTnLst>
                                </p:cTn>
                              </p:par>
                            </p:childTnLst>
                          </p:cTn>
                        </p:par>
                      </p:childTnLst>
                    </p:cTn>
                  </p:par>
                  <p:par>
                    <p:cTn id="173" fill="hold">
                      <p:stCondLst>
                        <p:cond delay="indefinite"/>
                      </p:stCondLst>
                      <p:childTnLst>
                        <p:par>
                          <p:cTn id="174" fill="hold">
                            <p:stCondLst>
                              <p:cond delay="0"/>
                            </p:stCondLst>
                            <p:childTnLst>
                              <p:par>
                                <p:cTn id="175" presetID="1" presetClass="entr" presetSubtype="0" fill="hold" grpId="0" nodeType="clickEffect">
                                  <p:stCondLst>
                                    <p:cond delay="0"/>
                                  </p:stCondLst>
                                  <p:childTnLst>
                                    <p:set>
                                      <p:cBhvr>
                                        <p:cTn id="176" dur="1" fill="hold">
                                          <p:stCondLst>
                                            <p:cond delay="0"/>
                                          </p:stCondLst>
                                        </p:cTn>
                                        <p:tgtEl>
                                          <p:spTgt spid="31"/>
                                        </p:tgtEl>
                                        <p:attrNameLst>
                                          <p:attrName>style.visibility</p:attrName>
                                        </p:attrNameLst>
                                      </p:cBhvr>
                                      <p:to>
                                        <p:strVal val="visible"/>
                                      </p:to>
                                    </p:set>
                                  </p:childTnLst>
                                </p:cTn>
                              </p:par>
                            </p:childTnLst>
                          </p:cTn>
                        </p:par>
                      </p:childTnLst>
                    </p:cTn>
                  </p:par>
                  <p:par>
                    <p:cTn id="177" fill="hold">
                      <p:stCondLst>
                        <p:cond delay="indefinite"/>
                      </p:stCondLst>
                      <p:childTnLst>
                        <p:par>
                          <p:cTn id="178" fill="hold">
                            <p:stCondLst>
                              <p:cond delay="0"/>
                            </p:stCondLst>
                            <p:childTnLst>
                              <p:par>
                                <p:cTn id="179" presetID="1" presetClass="entr" presetSubtype="0" fill="hold" grpId="0" nodeType="clickEffect">
                                  <p:stCondLst>
                                    <p:cond delay="0"/>
                                  </p:stCondLst>
                                  <p:childTnLst>
                                    <p:set>
                                      <p:cBhvr>
                                        <p:cTn id="180" dur="1" fill="hold">
                                          <p:stCondLst>
                                            <p:cond delay="0"/>
                                          </p:stCondLst>
                                        </p:cTn>
                                        <p:tgtEl>
                                          <p:spTgt spid="32"/>
                                        </p:tgtEl>
                                        <p:attrNameLst>
                                          <p:attrName>style.visibility</p:attrName>
                                        </p:attrNameLst>
                                      </p:cBhvr>
                                      <p:to>
                                        <p:strVal val="visible"/>
                                      </p:to>
                                    </p:set>
                                  </p:childTnLst>
                                </p:cTn>
                              </p:par>
                            </p:childTnLst>
                          </p:cTn>
                        </p:par>
                      </p:childTnLst>
                    </p:cTn>
                  </p:par>
                  <p:par>
                    <p:cTn id="181" fill="hold">
                      <p:stCondLst>
                        <p:cond delay="indefinite"/>
                      </p:stCondLst>
                      <p:childTnLst>
                        <p:par>
                          <p:cTn id="182" fill="hold">
                            <p:stCondLst>
                              <p:cond delay="0"/>
                            </p:stCondLst>
                            <p:childTnLst>
                              <p:par>
                                <p:cTn id="183" presetID="1" presetClass="entr" presetSubtype="0" fill="hold" grpId="0" nodeType="clickEffect">
                                  <p:stCondLst>
                                    <p:cond delay="0"/>
                                  </p:stCondLst>
                                  <p:childTnLst>
                                    <p:set>
                                      <p:cBhvr>
                                        <p:cTn id="184" dur="1" fill="hold">
                                          <p:stCondLst>
                                            <p:cond delay="0"/>
                                          </p:stCondLst>
                                        </p:cTn>
                                        <p:tgtEl>
                                          <p:spTgt spid="36"/>
                                        </p:tgtEl>
                                        <p:attrNameLst>
                                          <p:attrName>style.visibility</p:attrName>
                                        </p:attrNameLst>
                                      </p:cBhvr>
                                      <p:to>
                                        <p:strVal val="visible"/>
                                      </p:to>
                                    </p:set>
                                  </p:childTnLst>
                                </p:cTn>
                              </p:par>
                            </p:childTnLst>
                          </p:cTn>
                        </p:par>
                      </p:childTnLst>
                    </p:cTn>
                  </p:par>
                  <p:par>
                    <p:cTn id="185" fill="hold">
                      <p:stCondLst>
                        <p:cond delay="indefinite"/>
                      </p:stCondLst>
                      <p:childTnLst>
                        <p:par>
                          <p:cTn id="186" fill="hold">
                            <p:stCondLst>
                              <p:cond delay="0"/>
                            </p:stCondLst>
                            <p:childTnLst>
                              <p:par>
                                <p:cTn id="187" presetID="1" presetClass="entr" presetSubtype="0" fill="hold" grpId="0" nodeType="clickEffect">
                                  <p:stCondLst>
                                    <p:cond delay="0"/>
                                  </p:stCondLst>
                                  <p:childTnLst>
                                    <p:set>
                                      <p:cBhvr>
                                        <p:cTn id="188" dur="1" fill="hold">
                                          <p:stCondLst>
                                            <p:cond delay="0"/>
                                          </p:stCondLst>
                                        </p:cTn>
                                        <p:tgtEl>
                                          <p:spTgt spid="25"/>
                                        </p:tgtEl>
                                        <p:attrNameLst>
                                          <p:attrName>style.visibility</p:attrName>
                                        </p:attrNameLst>
                                      </p:cBhvr>
                                      <p:to>
                                        <p:strVal val="visible"/>
                                      </p:to>
                                    </p:set>
                                  </p:childTnLst>
                                </p:cTn>
                              </p:par>
                            </p:childTnLst>
                          </p:cTn>
                        </p:par>
                      </p:childTnLst>
                    </p:cTn>
                  </p:par>
                  <p:par>
                    <p:cTn id="189" fill="hold">
                      <p:stCondLst>
                        <p:cond delay="indefinite"/>
                      </p:stCondLst>
                      <p:childTnLst>
                        <p:par>
                          <p:cTn id="190" fill="hold">
                            <p:stCondLst>
                              <p:cond delay="0"/>
                            </p:stCondLst>
                            <p:childTnLst>
                              <p:par>
                                <p:cTn id="191" presetID="1" presetClass="entr" presetSubtype="0" fill="hold" grpId="0" nodeType="clickEffect">
                                  <p:stCondLst>
                                    <p:cond delay="0"/>
                                  </p:stCondLst>
                                  <p:childTnLst>
                                    <p:set>
                                      <p:cBhvr>
                                        <p:cTn id="192" dur="1" fill="hold">
                                          <p:stCondLst>
                                            <p:cond delay="0"/>
                                          </p:stCondLst>
                                        </p:cTn>
                                        <p:tgtEl>
                                          <p:spTgt spid="29"/>
                                        </p:tgtEl>
                                        <p:attrNameLst>
                                          <p:attrName>style.visibility</p:attrName>
                                        </p:attrNameLst>
                                      </p:cBhvr>
                                      <p:to>
                                        <p:strVal val="visible"/>
                                      </p:to>
                                    </p:set>
                                  </p:childTnLst>
                                </p:cTn>
                              </p:par>
                            </p:childTnLst>
                          </p:cTn>
                        </p:par>
                      </p:childTnLst>
                    </p:cTn>
                  </p:par>
                  <p:par>
                    <p:cTn id="193" fill="hold">
                      <p:stCondLst>
                        <p:cond delay="indefinite"/>
                      </p:stCondLst>
                      <p:childTnLst>
                        <p:par>
                          <p:cTn id="194" fill="hold">
                            <p:stCondLst>
                              <p:cond delay="0"/>
                            </p:stCondLst>
                            <p:childTnLst>
                              <p:par>
                                <p:cTn id="195" presetID="1" presetClass="entr" presetSubtype="0" fill="hold" grpId="0" nodeType="clickEffect">
                                  <p:stCondLst>
                                    <p:cond delay="0"/>
                                  </p:stCondLst>
                                  <p:childTnLst>
                                    <p:set>
                                      <p:cBhvr>
                                        <p:cTn id="196" dur="1" fill="hold">
                                          <p:stCondLst>
                                            <p:cond delay="0"/>
                                          </p:stCondLst>
                                        </p:cTn>
                                        <p:tgtEl>
                                          <p:spTgt spid="37"/>
                                        </p:tgtEl>
                                        <p:attrNameLst>
                                          <p:attrName>style.visibility</p:attrName>
                                        </p:attrNameLst>
                                      </p:cBhvr>
                                      <p:to>
                                        <p:strVal val="visible"/>
                                      </p:to>
                                    </p:set>
                                  </p:childTnLst>
                                </p:cTn>
                              </p:par>
                            </p:childTnLst>
                          </p:cTn>
                        </p:par>
                      </p:childTnLst>
                    </p:cTn>
                  </p:par>
                  <p:par>
                    <p:cTn id="197" fill="hold">
                      <p:stCondLst>
                        <p:cond delay="indefinite"/>
                      </p:stCondLst>
                      <p:childTnLst>
                        <p:par>
                          <p:cTn id="198" fill="hold">
                            <p:stCondLst>
                              <p:cond delay="0"/>
                            </p:stCondLst>
                            <p:childTnLst>
                              <p:par>
                                <p:cTn id="199" presetID="1" presetClass="entr" presetSubtype="0" fill="hold" grpId="0" nodeType="clickEffect">
                                  <p:stCondLst>
                                    <p:cond delay="0"/>
                                  </p:stCondLst>
                                  <p:childTnLst>
                                    <p:set>
                                      <p:cBhvr>
                                        <p:cTn id="200" dur="1" fill="hold">
                                          <p:stCondLst>
                                            <p:cond delay="0"/>
                                          </p:stCondLst>
                                        </p:cTn>
                                        <p:tgtEl>
                                          <p:spTgt spid="30"/>
                                        </p:tgtEl>
                                        <p:attrNameLst>
                                          <p:attrName>style.visibility</p:attrName>
                                        </p:attrNameLst>
                                      </p:cBhvr>
                                      <p:to>
                                        <p:strVal val="visible"/>
                                      </p:to>
                                    </p:set>
                                  </p:childTnLst>
                                </p:cTn>
                              </p:par>
                            </p:childTnLst>
                          </p:cTn>
                        </p:par>
                      </p:childTnLst>
                    </p:cTn>
                  </p:par>
                  <p:par>
                    <p:cTn id="201" fill="hold">
                      <p:stCondLst>
                        <p:cond delay="indefinite"/>
                      </p:stCondLst>
                      <p:childTnLst>
                        <p:par>
                          <p:cTn id="202" fill="hold">
                            <p:stCondLst>
                              <p:cond delay="0"/>
                            </p:stCondLst>
                            <p:childTnLst>
                              <p:par>
                                <p:cTn id="203" presetID="1" presetClass="entr" presetSubtype="0" fill="hold" grpId="0" nodeType="clickEffect">
                                  <p:stCondLst>
                                    <p:cond delay="0"/>
                                  </p:stCondLst>
                                  <p:childTnLst>
                                    <p:set>
                                      <p:cBhvr>
                                        <p:cTn id="204" dur="1" fill="hold">
                                          <p:stCondLst>
                                            <p:cond delay="0"/>
                                          </p:stCondLst>
                                        </p:cTn>
                                        <p:tgtEl>
                                          <p:spTgt spid="34"/>
                                        </p:tgtEl>
                                        <p:attrNameLst>
                                          <p:attrName>style.visibility</p:attrName>
                                        </p:attrNameLst>
                                      </p:cBhvr>
                                      <p:to>
                                        <p:strVal val="visible"/>
                                      </p:to>
                                    </p:set>
                                  </p:childTnLst>
                                </p:cTn>
                              </p:par>
                            </p:childTnLst>
                          </p:cTn>
                        </p:par>
                      </p:childTnLst>
                    </p:cTn>
                  </p:par>
                  <p:par>
                    <p:cTn id="205" fill="hold">
                      <p:stCondLst>
                        <p:cond delay="indefinite"/>
                      </p:stCondLst>
                      <p:childTnLst>
                        <p:par>
                          <p:cTn id="206" fill="hold">
                            <p:stCondLst>
                              <p:cond delay="0"/>
                            </p:stCondLst>
                            <p:childTnLst>
                              <p:par>
                                <p:cTn id="207" presetID="1" presetClass="entr" presetSubtype="0" fill="hold" grpId="0" nodeType="clickEffect">
                                  <p:stCondLst>
                                    <p:cond delay="0"/>
                                  </p:stCondLst>
                                  <p:childTnLst>
                                    <p:set>
                                      <p:cBhvr>
                                        <p:cTn id="208" dur="1" fill="hold">
                                          <p:stCondLst>
                                            <p:cond delay="0"/>
                                          </p:stCondLst>
                                        </p:cTn>
                                        <p:tgtEl>
                                          <p:spTgt spid="35"/>
                                        </p:tgtEl>
                                        <p:attrNameLst>
                                          <p:attrName>style.visibility</p:attrName>
                                        </p:attrNameLst>
                                      </p:cBhvr>
                                      <p:to>
                                        <p:strVal val="visible"/>
                                      </p:to>
                                    </p:set>
                                  </p:childTnLst>
                                </p:cTn>
                              </p:par>
                            </p:childTnLst>
                          </p:cTn>
                        </p:par>
                      </p:childTnLst>
                    </p:cTn>
                  </p:par>
                  <p:par>
                    <p:cTn id="209" fill="hold">
                      <p:stCondLst>
                        <p:cond delay="indefinite"/>
                      </p:stCondLst>
                      <p:childTnLst>
                        <p:par>
                          <p:cTn id="210" fill="hold">
                            <p:stCondLst>
                              <p:cond delay="0"/>
                            </p:stCondLst>
                            <p:childTnLst>
                              <p:par>
                                <p:cTn id="211" presetID="1" presetClass="entr" presetSubtype="0" fill="hold" grpId="0" nodeType="clickEffect">
                                  <p:stCondLst>
                                    <p:cond delay="0"/>
                                  </p:stCondLst>
                                  <p:childTnLst>
                                    <p:set>
                                      <p:cBhvr>
                                        <p:cTn id="21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8" grpId="0" animBg="1"/>
      <p:bldP spid="8" grpId="1" animBg="1"/>
      <p:bldP spid="8" grpId="2" animBg="1"/>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881491-BDFE-1948-AE61-DA5265EE3F52}"/>
              </a:ext>
            </a:extLst>
          </p:cNvPr>
          <p:cNvPicPr>
            <a:picLocks noChangeAspect="1"/>
          </p:cNvPicPr>
          <p:nvPr/>
        </p:nvPicPr>
        <p:blipFill>
          <a:blip r:embed="rId3"/>
          <a:stretch>
            <a:fillRect/>
          </a:stretch>
        </p:blipFill>
        <p:spPr>
          <a:xfrm>
            <a:off x="2627376" y="0"/>
            <a:ext cx="9564624" cy="6355646"/>
          </a:xfrm>
          <a:prstGeom prst="rect">
            <a:avLst/>
          </a:prstGeom>
        </p:spPr>
      </p:pic>
      <p:sp>
        <p:nvSpPr>
          <p:cNvPr id="3" name="Content Placeholder 2"/>
          <p:cNvSpPr>
            <a:spLocks noGrp="1"/>
          </p:cNvSpPr>
          <p:nvPr>
            <p:ph idx="1"/>
          </p:nvPr>
        </p:nvSpPr>
        <p:spPr>
          <a:xfrm>
            <a:off x="2702052" y="5590686"/>
            <a:ext cx="9415272" cy="564007"/>
          </a:xfrm>
          <a:solidFill>
            <a:srgbClr val="E1E7BE">
              <a:alpha val="61000"/>
            </a:srgbClr>
          </a:solidFill>
        </p:spPr>
        <p:txBody>
          <a:bodyPr/>
          <a:lstStyle/>
          <a:p>
            <a:pPr marL="0" indent="0">
              <a:buNone/>
            </a:pPr>
            <a:r>
              <a:rPr lang="en-GB" dirty="0">
                <a:hlinkClick r:id="rId4"/>
              </a:rPr>
              <a:t>https://www.youtube.com/watch?v=Nh0-4yRV-UY</a:t>
            </a:r>
            <a:endParaRPr lang="en-GB" dirty="0"/>
          </a:p>
          <a:p>
            <a:endParaRPr lang="en-GB" dirty="0"/>
          </a:p>
        </p:txBody>
      </p:sp>
      <p:pic>
        <p:nvPicPr>
          <p:cNvPr id="4" name="Picture 3" descr="background rectangle">
            <a:extLst>
              <a:ext uri="{FF2B5EF4-FFF2-40B4-BE49-F238E27FC236}">
                <a16:creationId xmlns:a16="http://schemas.microsoft.com/office/drawing/2014/main" id="{91B375A6-80DF-8E49-927E-D33BEA53A673}"/>
              </a:ex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3893906" cy="869950"/>
          </a:xfrm>
          <a:prstGeom prst="rect">
            <a:avLst/>
          </a:prstGeom>
        </p:spPr>
      </p:pic>
      <p:sp>
        <p:nvSpPr>
          <p:cNvPr id="5" name="Title 3">
            <a:extLst>
              <a:ext uri="{FF2B5EF4-FFF2-40B4-BE49-F238E27FC236}">
                <a16:creationId xmlns:a16="http://schemas.microsoft.com/office/drawing/2014/main" id="{4938E6AC-3A10-1142-AD6A-FB675F5BF62E}"/>
              </a:ext>
            </a:extLst>
          </p:cNvPr>
          <p:cNvSpPr txBox="1">
            <a:spLocks/>
          </p:cNvSpPr>
          <p:nvPr/>
        </p:nvSpPr>
        <p:spPr>
          <a:xfrm>
            <a:off x="0" y="294041"/>
            <a:ext cx="4242816"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de-DE" sz="3600" b="1" dirty="0">
                <a:solidFill>
                  <a:schemeClr val="bg1"/>
                </a:solidFill>
              </a:rPr>
              <a:t>Der ganze Text</a:t>
            </a:r>
          </a:p>
        </p:txBody>
      </p:sp>
      <p:sp>
        <p:nvSpPr>
          <p:cNvPr id="7" name="Rounded Rectangle 11">
            <a:extLst>
              <a:ext uri="{FF2B5EF4-FFF2-40B4-BE49-F238E27FC236}">
                <a16:creationId xmlns:a16="http://schemas.microsoft.com/office/drawing/2014/main" id="{8E9A0A2A-5798-E343-827C-5C8D81BCFCB7}"/>
              </a:ext>
            </a:extLst>
          </p:cNvPr>
          <p:cNvSpPr/>
          <p:nvPr/>
        </p:nvSpPr>
        <p:spPr>
          <a:xfrm>
            <a:off x="10870058" y="247046"/>
            <a:ext cx="1087269"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347901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3098F2-16C3-D841-BD9E-0BBAAE7C34A9}"/>
              </a:ext>
            </a:extLst>
          </p:cNvPr>
          <p:cNvSpPr txBox="1"/>
          <p:nvPr/>
        </p:nvSpPr>
        <p:spPr>
          <a:xfrm>
            <a:off x="1693333" y="265853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 name="Rectangle 1">
            <a:extLst>
              <a:ext uri="{FF2B5EF4-FFF2-40B4-BE49-F238E27FC236}">
                <a16:creationId xmlns:a16="http://schemas.microsoft.com/office/drawing/2014/main" id="{54081830-CCAD-B04E-B631-F7DCB37D9CF4}"/>
              </a:ext>
            </a:extLst>
          </p:cNvPr>
          <p:cNvSpPr/>
          <p:nvPr/>
        </p:nvSpPr>
        <p:spPr>
          <a:xfrm>
            <a:off x="6293239" y="4791621"/>
            <a:ext cx="5514650" cy="1474250"/>
          </a:xfrm>
          <a:prstGeom prst="rect">
            <a:avLst/>
          </a:prstGeom>
          <a:ln>
            <a:solidFill>
              <a:schemeClr val="accent5">
                <a:lumMod val="50000"/>
              </a:schemeClr>
            </a:solidFill>
          </a:ln>
        </p:spPr>
        <p:txBody>
          <a:bodyPr wrap="square">
            <a:spAutoFit/>
          </a:bodyPr>
          <a:lstStyle/>
          <a:p>
            <a:pPr lvl="0">
              <a:lnSpc>
                <a:spcPct val="90000"/>
              </a:lnSpc>
              <a:spcBef>
                <a:spcPts val="1000"/>
              </a:spcBef>
            </a:pPr>
            <a:r>
              <a:rPr lang="en-GB" dirty="0" err="1">
                <a:solidFill>
                  <a:srgbClr val="4472C4">
                    <a:lumMod val="50000"/>
                  </a:srgbClr>
                </a:solidFill>
                <a:latin typeface="Century Gothic" panose="020B0502020202020204" pitchFamily="34" charset="0"/>
              </a:rPr>
              <a:t>Wer</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reitet</a:t>
            </a:r>
            <a:r>
              <a:rPr lang="en-GB" dirty="0">
                <a:solidFill>
                  <a:srgbClr val="4472C4">
                    <a:lumMod val="50000"/>
                  </a:srgbClr>
                </a:solidFill>
                <a:latin typeface="Century Gothic" panose="020B0502020202020204" pitchFamily="34" charset="0"/>
              </a:rPr>
              <a:t> so </a:t>
            </a:r>
            <a:r>
              <a:rPr lang="en-GB" dirty="0" err="1">
                <a:solidFill>
                  <a:srgbClr val="4472C4">
                    <a:lumMod val="50000"/>
                  </a:srgbClr>
                </a:solidFill>
                <a:latin typeface="Century Gothic" panose="020B0502020202020204" pitchFamily="34" charset="0"/>
              </a:rPr>
              <a:t>spät</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durch</a:t>
            </a:r>
            <a:r>
              <a:rPr lang="en-GB" dirty="0">
                <a:solidFill>
                  <a:srgbClr val="4472C4">
                    <a:lumMod val="50000"/>
                  </a:srgbClr>
                </a:solidFill>
                <a:latin typeface="Century Gothic" panose="020B0502020202020204" pitchFamily="34" charset="0"/>
              </a:rPr>
              <a:t> Nacht und Wind?</a:t>
            </a:r>
          </a:p>
          <a:p>
            <a:pPr lvl="0">
              <a:lnSpc>
                <a:spcPct val="90000"/>
              </a:lnSpc>
              <a:spcBef>
                <a:spcPts val="1000"/>
              </a:spcBef>
            </a:pPr>
            <a:r>
              <a:rPr lang="en-GB" dirty="0">
                <a:solidFill>
                  <a:srgbClr val="4472C4">
                    <a:lumMod val="50000"/>
                  </a:srgbClr>
                </a:solidFill>
                <a:latin typeface="Century Gothic" panose="020B0502020202020204" pitchFamily="34" charset="0"/>
              </a:rPr>
              <a:t>Es </a:t>
            </a:r>
            <a:r>
              <a:rPr lang="en-GB" dirty="0" err="1">
                <a:solidFill>
                  <a:srgbClr val="4472C4">
                    <a:lumMod val="50000"/>
                  </a:srgbClr>
                </a:solidFill>
                <a:latin typeface="Century Gothic" panose="020B0502020202020204" pitchFamily="34" charset="0"/>
              </a:rPr>
              <a:t>ist</a:t>
            </a:r>
            <a:r>
              <a:rPr lang="en-GB" dirty="0">
                <a:solidFill>
                  <a:srgbClr val="4472C4">
                    <a:lumMod val="50000"/>
                  </a:srgbClr>
                </a:solidFill>
                <a:latin typeface="Century Gothic" panose="020B0502020202020204" pitchFamily="34" charset="0"/>
              </a:rPr>
              <a:t> der </a:t>
            </a:r>
            <a:r>
              <a:rPr lang="en-GB" dirty="0" err="1">
                <a:solidFill>
                  <a:srgbClr val="4472C4">
                    <a:lumMod val="50000"/>
                  </a:srgbClr>
                </a:solidFill>
                <a:latin typeface="Century Gothic" panose="020B0502020202020204" pitchFamily="34" charset="0"/>
              </a:rPr>
              <a:t>Vater</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mit</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seinem</a:t>
            </a:r>
            <a:r>
              <a:rPr lang="en-GB" dirty="0">
                <a:solidFill>
                  <a:srgbClr val="4472C4">
                    <a:lumMod val="50000"/>
                  </a:srgbClr>
                </a:solidFill>
                <a:latin typeface="Century Gothic" panose="020B0502020202020204" pitchFamily="34" charset="0"/>
              </a:rPr>
              <a:t> Kind;</a:t>
            </a:r>
          </a:p>
          <a:p>
            <a:pPr lvl="0">
              <a:lnSpc>
                <a:spcPct val="90000"/>
              </a:lnSpc>
              <a:spcBef>
                <a:spcPts val="1000"/>
              </a:spcBef>
            </a:pPr>
            <a:r>
              <a:rPr lang="en-GB" dirty="0" err="1">
                <a:solidFill>
                  <a:srgbClr val="4472C4">
                    <a:lumMod val="50000"/>
                  </a:srgbClr>
                </a:solidFill>
                <a:latin typeface="Century Gothic" panose="020B0502020202020204" pitchFamily="34" charset="0"/>
              </a:rPr>
              <a:t>Er</a:t>
            </a:r>
            <a:r>
              <a:rPr lang="en-GB" dirty="0">
                <a:solidFill>
                  <a:srgbClr val="4472C4">
                    <a:lumMod val="50000"/>
                  </a:srgbClr>
                </a:solidFill>
                <a:latin typeface="Century Gothic" panose="020B0502020202020204" pitchFamily="34" charset="0"/>
              </a:rPr>
              <a:t> hat den </a:t>
            </a:r>
            <a:r>
              <a:rPr lang="en-GB" dirty="0" err="1">
                <a:solidFill>
                  <a:srgbClr val="4472C4">
                    <a:lumMod val="50000"/>
                  </a:srgbClr>
                </a:solidFill>
                <a:latin typeface="Century Gothic" panose="020B0502020202020204" pitchFamily="34" charset="0"/>
              </a:rPr>
              <a:t>Knaben</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wohl</a:t>
            </a:r>
            <a:r>
              <a:rPr lang="en-GB" dirty="0">
                <a:solidFill>
                  <a:srgbClr val="4472C4">
                    <a:lumMod val="50000"/>
                  </a:srgbClr>
                </a:solidFill>
                <a:latin typeface="Century Gothic" panose="020B0502020202020204" pitchFamily="34" charset="0"/>
              </a:rPr>
              <a:t> in </a:t>
            </a:r>
            <a:r>
              <a:rPr lang="en-GB" dirty="0" err="1">
                <a:solidFill>
                  <a:srgbClr val="4472C4">
                    <a:lumMod val="50000"/>
                  </a:srgbClr>
                </a:solidFill>
                <a:latin typeface="Century Gothic" panose="020B0502020202020204" pitchFamily="34" charset="0"/>
              </a:rPr>
              <a:t>dem</a:t>
            </a:r>
            <a:r>
              <a:rPr lang="en-GB" dirty="0">
                <a:solidFill>
                  <a:srgbClr val="4472C4">
                    <a:lumMod val="50000"/>
                  </a:srgbClr>
                </a:solidFill>
                <a:latin typeface="Century Gothic" panose="020B0502020202020204" pitchFamily="34" charset="0"/>
              </a:rPr>
              <a:t> Arm,</a:t>
            </a:r>
          </a:p>
          <a:p>
            <a:pPr lvl="0">
              <a:lnSpc>
                <a:spcPct val="90000"/>
              </a:lnSpc>
              <a:spcBef>
                <a:spcPts val="1000"/>
              </a:spcBef>
            </a:pPr>
            <a:r>
              <a:rPr lang="en-GB" dirty="0" err="1">
                <a:solidFill>
                  <a:srgbClr val="4472C4">
                    <a:lumMod val="50000"/>
                  </a:srgbClr>
                </a:solidFill>
                <a:latin typeface="Century Gothic" panose="020B0502020202020204" pitchFamily="34" charset="0"/>
              </a:rPr>
              <a:t>Er</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faßt</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ihn</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sicher</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er</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hält</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ihn</a:t>
            </a:r>
            <a:r>
              <a:rPr lang="en-GB" dirty="0">
                <a:solidFill>
                  <a:srgbClr val="4472C4">
                    <a:lumMod val="50000"/>
                  </a:srgbClr>
                </a:solidFill>
                <a:latin typeface="Century Gothic" panose="020B0502020202020204" pitchFamily="34" charset="0"/>
              </a:rPr>
              <a:t> warm.</a:t>
            </a:r>
          </a:p>
        </p:txBody>
      </p:sp>
      <p:sp>
        <p:nvSpPr>
          <p:cNvPr id="4" name="Rectangle 3">
            <a:extLst>
              <a:ext uri="{FF2B5EF4-FFF2-40B4-BE49-F238E27FC236}">
                <a16:creationId xmlns:a16="http://schemas.microsoft.com/office/drawing/2014/main" id="{B073D70E-9A7C-4C47-BA9E-127905EE1E74}"/>
              </a:ext>
            </a:extLst>
          </p:cNvPr>
          <p:cNvSpPr/>
          <p:nvPr/>
        </p:nvSpPr>
        <p:spPr>
          <a:xfrm>
            <a:off x="339091" y="1629543"/>
            <a:ext cx="5492496" cy="1474250"/>
          </a:xfrm>
          <a:prstGeom prst="rect">
            <a:avLst/>
          </a:prstGeom>
          <a:ln>
            <a:solidFill>
              <a:schemeClr val="accent5">
                <a:lumMod val="50000"/>
              </a:schemeClr>
            </a:solidFill>
          </a:ln>
        </p:spPr>
        <p:txBody>
          <a:bodyPr wrap="square">
            <a:spAutoFit/>
          </a:bodyPr>
          <a:lstStyle/>
          <a:p>
            <a:pPr lvl="0">
              <a:lnSpc>
                <a:spcPct val="90000"/>
              </a:lnSpc>
              <a:spcBef>
                <a:spcPts val="1000"/>
              </a:spcBef>
            </a:pPr>
            <a:r>
              <a:rPr lang="en-GB" dirty="0">
                <a:solidFill>
                  <a:srgbClr val="4472C4">
                    <a:lumMod val="50000"/>
                  </a:srgbClr>
                </a:solidFill>
                <a:latin typeface="Century Gothic" panose="020B0502020202020204" pitchFamily="34" charset="0"/>
              </a:rPr>
              <a:t>Mein Sohn, was </a:t>
            </a:r>
            <a:r>
              <a:rPr lang="en-GB" dirty="0" err="1">
                <a:solidFill>
                  <a:srgbClr val="4472C4">
                    <a:lumMod val="50000"/>
                  </a:srgbClr>
                </a:solidFill>
                <a:latin typeface="Century Gothic" panose="020B0502020202020204" pitchFamily="34" charset="0"/>
              </a:rPr>
              <a:t>birgst</a:t>
            </a:r>
            <a:r>
              <a:rPr lang="en-GB" dirty="0">
                <a:solidFill>
                  <a:srgbClr val="4472C4">
                    <a:lumMod val="50000"/>
                  </a:srgbClr>
                </a:solidFill>
                <a:latin typeface="Century Gothic" panose="020B0502020202020204" pitchFamily="34" charset="0"/>
              </a:rPr>
              <a:t> du so bang </a:t>
            </a:r>
            <a:r>
              <a:rPr lang="en-GB" dirty="0" err="1">
                <a:solidFill>
                  <a:srgbClr val="4472C4">
                    <a:lumMod val="50000"/>
                  </a:srgbClr>
                </a:solidFill>
                <a:latin typeface="Century Gothic" panose="020B0502020202020204" pitchFamily="34" charset="0"/>
              </a:rPr>
              <a:t>dein</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Gesicht</a:t>
            </a:r>
            <a:r>
              <a:rPr lang="en-GB" dirty="0">
                <a:solidFill>
                  <a:srgbClr val="4472C4">
                    <a:lumMod val="50000"/>
                  </a:srgbClr>
                </a:solidFill>
                <a:latin typeface="Century Gothic" panose="020B0502020202020204" pitchFamily="34" charset="0"/>
              </a:rPr>
              <a:t>?</a:t>
            </a:r>
          </a:p>
          <a:p>
            <a:pPr lvl="0">
              <a:lnSpc>
                <a:spcPct val="90000"/>
              </a:lnSpc>
              <a:spcBef>
                <a:spcPts val="1000"/>
              </a:spcBef>
            </a:pPr>
            <a:r>
              <a:rPr lang="en-GB" dirty="0" err="1">
                <a:solidFill>
                  <a:srgbClr val="4472C4">
                    <a:lumMod val="50000"/>
                  </a:srgbClr>
                </a:solidFill>
                <a:latin typeface="Century Gothic" panose="020B0502020202020204" pitchFamily="34" charset="0"/>
              </a:rPr>
              <a:t>Siehst</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Vater</a:t>
            </a:r>
            <a:r>
              <a:rPr lang="en-GB" dirty="0">
                <a:solidFill>
                  <a:srgbClr val="4472C4">
                    <a:lumMod val="50000"/>
                  </a:srgbClr>
                </a:solidFill>
                <a:latin typeface="Century Gothic" panose="020B0502020202020204" pitchFamily="34" charset="0"/>
              </a:rPr>
              <a:t>, du den </a:t>
            </a:r>
            <a:r>
              <a:rPr lang="en-GB" dirty="0" err="1">
                <a:solidFill>
                  <a:srgbClr val="4472C4">
                    <a:lumMod val="50000"/>
                  </a:srgbClr>
                </a:solidFill>
                <a:latin typeface="Century Gothic" panose="020B0502020202020204" pitchFamily="34" charset="0"/>
              </a:rPr>
              <a:t>Erlkönig</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nicht</a:t>
            </a:r>
            <a:r>
              <a:rPr lang="en-GB" dirty="0">
                <a:solidFill>
                  <a:srgbClr val="4472C4">
                    <a:lumMod val="50000"/>
                  </a:srgbClr>
                </a:solidFill>
                <a:latin typeface="Century Gothic" panose="020B0502020202020204" pitchFamily="34" charset="0"/>
              </a:rPr>
              <a:t>?</a:t>
            </a:r>
          </a:p>
          <a:p>
            <a:pPr lvl="0">
              <a:lnSpc>
                <a:spcPct val="90000"/>
              </a:lnSpc>
              <a:spcBef>
                <a:spcPts val="1000"/>
              </a:spcBef>
            </a:pPr>
            <a:r>
              <a:rPr lang="en-GB" dirty="0">
                <a:solidFill>
                  <a:srgbClr val="4472C4">
                    <a:lumMod val="50000"/>
                  </a:srgbClr>
                </a:solidFill>
                <a:latin typeface="Century Gothic" panose="020B0502020202020204" pitchFamily="34" charset="0"/>
              </a:rPr>
              <a:t>Den </a:t>
            </a:r>
            <a:r>
              <a:rPr lang="en-GB" dirty="0" err="1">
                <a:solidFill>
                  <a:srgbClr val="4472C4">
                    <a:lumMod val="50000"/>
                  </a:srgbClr>
                </a:solidFill>
                <a:latin typeface="Century Gothic" panose="020B0502020202020204" pitchFamily="34" charset="0"/>
              </a:rPr>
              <a:t>Erlenkönig</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mit</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Kron</a:t>
            </a:r>
            <a:r>
              <a:rPr lang="en-GB" dirty="0">
                <a:solidFill>
                  <a:srgbClr val="4472C4">
                    <a:lumMod val="50000"/>
                  </a:srgbClr>
                </a:solidFill>
                <a:latin typeface="Century Gothic" panose="020B0502020202020204" pitchFamily="34" charset="0"/>
              </a:rPr>
              <a:t> und </a:t>
            </a:r>
            <a:r>
              <a:rPr lang="en-GB" dirty="0" err="1">
                <a:solidFill>
                  <a:srgbClr val="4472C4">
                    <a:lumMod val="50000"/>
                  </a:srgbClr>
                </a:solidFill>
                <a:latin typeface="Century Gothic" panose="020B0502020202020204" pitchFamily="34" charset="0"/>
              </a:rPr>
              <a:t>Schweif</a:t>
            </a:r>
            <a:r>
              <a:rPr lang="en-GB" dirty="0">
                <a:solidFill>
                  <a:srgbClr val="4472C4">
                    <a:lumMod val="50000"/>
                  </a:srgbClr>
                </a:solidFill>
                <a:latin typeface="Century Gothic" panose="020B0502020202020204" pitchFamily="34" charset="0"/>
              </a:rPr>
              <a:t>?</a:t>
            </a:r>
          </a:p>
          <a:p>
            <a:pPr lvl="0">
              <a:lnSpc>
                <a:spcPct val="90000"/>
              </a:lnSpc>
              <a:spcBef>
                <a:spcPts val="1000"/>
              </a:spcBef>
            </a:pPr>
            <a:r>
              <a:rPr lang="en-GB" dirty="0">
                <a:solidFill>
                  <a:srgbClr val="4472C4">
                    <a:lumMod val="50000"/>
                  </a:srgbClr>
                </a:solidFill>
                <a:latin typeface="Century Gothic" panose="020B0502020202020204" pitchFamily="34" charset="0"/>
              </a:rPr>
              <a:t>Mein Sohn, es </a:t>
            </a:r>
            <a:r>
              <a:rPr lang="en-GB" dirty="0" err="1">
                <a:solidFill>
                  <a:srgbClr val="4472C4">
                    <a:lumMod val="50000"/>
                  </a:srgbClr>
                </a:solidFill>
                <a:latin typeface="Century Gothic" panose="020B0502020202020204" pitchFamily="34" charset="0"/>
              </a:rPr>
              <a:t>ist</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ein</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Nebelstreif</a:t>
            </a:r>
            <a:endParaRPr lang="en-GB" dirty="0">
              <a:solidFill>
                <a:srgbClr val="4472C4">
                  <a:lumMod val="50000"/>
                </a:srgbClr>
              </a:solidFill>
              <a:latin typeface="Century Gothic" panose="020B0502020202020204" pitchFamily="34" charset="0"/>
            </a:endParaRPr>
          </a:p>
        </p:txBody>
      </p:sp>
      <p:sp>
        <p:nvSpPr>
          <p:cNvPr id="7" name="Rectangle 6">
            <a:extLst>
              <a:ext uri="{FF2B5EF4-FFF2-40B4-BE49-F238E27FC236}">
                <a16:creationId xmlns:a16="http://schemas.microsoft.com/office/drawing/2014/main" id="{7C7AA40E-1925-1D41-9D28-7652418B9633}"/>
              </a:ext>
            </a:extLst>
          </p:cNvPr>
          <p:cNvSpPr/>
          <p:nvPr/>
        </p:nvSpPr>
        <p:spPr>
          <a:xfrm>
            <a:off x="6295529" y="3215037"/>
            <a:ext cx="5514649" cy="1474250"/>
          </a:xfrm>
          <a:prstGeom prst="rect">
            <a:avLst/>
          </a:prstGeom>
          <a:ln>
            <a:solidFill>
              <a:schemeClr val="accent5">
                <a:lumMod val="50000"/>
              </a:schemeClr>
            </a:solidFill>
          </a:ln>
        </p:spPr>
        <p:txBody>
          <a:bodyPr wrap="square">
            <a:spAutoFit/>
          </a:bodyPr>
          <a:lstStyle/>
          <a:p>
            <a:pPr lvl="0">
              <a:lnSpc>
                <a:spcPct val="90000"/>
              </a:lnSpc>
              <a:spcBef>
                <a:spcPts val="1000"/>
              </a:spcBef>
            </a:pPr>
            <a:r>
              <a:rPr lang="en-GB" dirty="0">
                <a:solidFill>
                  <a:srgbClr val="4472C4">
                    <a:lumMod val="50000"/>
                  </a:srgbClr>
                </a:solidFill>
                <a:latin typeface="Century Gothic" panose="020B0502020202020204" pitchFamily="34" charset="0"/>
              </a:rPr>
              <a:t>Du </a:t>
            </a:r>
            <a:r>
              <a:rPr lang="en-GB" dirty="0" err="1">
                <a:solidFill>
                  <a:srgbClr val="4472C4">
                    <a:lumMod val="50000"/>
                  </a:srgbClr>
                </a:solidFill>
                <a:latin typeface="Century Gothic" panose="020B0502020202020204" pitchFamily="34" charset="0"/>
              </a:rPr>
              <a:t>liebes</a:t>
            </a:r>
            <a:r>
              <a:rPr lang="en-GB" dirty="0">
                <a:solidFill>
                  <a:srgbClr val="4472C4">
                    <a:lumMod val="50000"/>
                  </a:srgbClr>
                </a:solidFill>
                <a:latin typeface="Century Gothic" panose="020B0502020202020204" pitchFamily="34" charset="0"/>
              </a:rPr>
              <a:t> Kind, </a:t>
            </a:r>
            <a:r>
              <a:rPr lang="en-GB" dirty="0" err="1">
                <a:solidFill>
                  <a:srgbClr val="4472C4">
                    <a:lumMod val="50000"/>
                  </a:srgbClr>
                </a:solidFill>
                <a:latin typeface="Century Gothic" panose="020B0502020202020204" pitchFamily="34" charset="0"/>
              </a:rPr>
              <a:t>komm</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geh</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mit</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mir</a:t>
            </a:r>
            <a:r>
              <a:rPr lang="en-GB" dirty="0">
                <a:solidFill>
                  <a:srgbClr val="4472C4">
                    <a:lumMod val="50000"/>
                  </a:srgbClr>
                </a:solidFill>
                <a:latin typeface="Century Gothic" panose="020B0502020202020204" pitchFamily="34" charset="0"/>
              </a:rPr>
              <a:t>!</a:t>
            </a:r>
          </a:p>
          <a:p>
            <a:pPr lvl="0">
              <a:lnSpc>
                <a:spcPct val="90000"/>
              </a:lnSpc>
              <a:spcBef>
                <a:spcPts val="1000"/>
              </a:spcBef>
            </a:pPr>
            <a:r>
              <a:rPr lang="en-GB" dirty="0">
                <a:solidFill>
                  <a:srgbClr val="4472C4">
                    <a:lumMod val="50000"/>
                  </a:srgbClr>
                </a:solidFill>
                <a:latin typeface="Century Gothic" panose="020B0502020202020204" pitchFamily="34" charset="0"/>
              </a:rPr>
              <a:t>Gar </a:t>
            </a:r>
            <a:r>
              <a:rPr lang="en-GB" dirty="0" err="1">
                <a:solidFill>
                  <a:srgbClr val="4472C4">
                    <a:lumMod val="50000"/>
                  </a:srgbClr>
                </a:solidFill>
                <a:latin typeface="Century Gothic" panose="020B0502020202020204" pitchFamily="34" charset="0"/>
              </a:rPr>
              <a:t>schöne</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Spiele</a:t>
            </a:r>
            <a:r>
              <a:rPr lang="en-GB" dirty="0">
                <a:solidFill>
                  <a:srgbClr val="4472C4">
                    <a:lumMod val="50000"/>
                  </a:srgbClr>
                </a:solidFill>
                <a:latin typeface="Century Gothic" panose="020B0502020202020204" pitchFamily="34" charset="0"/>
              </a:rPr>
              <a:t> spiel ich </a:t>
            </a:r>
            <a:r>
              <a:rPr lang="en-GB" dirty="0" err="1">
                <a:solidFill>
                  <a:srgbClr val="4472C4">
                    <a:lumMod val="50000"/>
                  </a:srgbClr>
                </a:solidFill>
                <a:latin typeface="Century Gothic" panose="020B0502020202020204" pitchFamily="34" charset="0"/>
              </a:rPr>
              <a:t>mit</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dir</a:t>
            </a:r>
            <a:r>
              <a:rPr lang="en-GB" dirty="0">
                <a:solidFill>
                  <a:srgbClr val="4472C4">
                    <a:lumMod val="50000"/>
                  </a:srgbClr>
                </a:solidFill>
                <a:latin typeface="Century Gothic" panose="020B0502020202020204" pitchFamily="34" charset="0"/>
              </a:rPr>
              <a:t>;</a:t>
            </a:r>
          </a:p>
          <a:p>
            <a:pPr lvl="0">
              <a:lnSpc>
                <a:spcPct val="90000"/>
              </a:lnSpc>
              <a:spcBef>
                <a:spcPts val="1000"/>
              </a:spcBef>
            </a:pPr>
            <a:r>
              <a:rPr lang="en-GB" dirty="0" err="1">
                <a:solidFill>
                  <a:srgbClr val="4472C4">
                    <a:lumMod val="50000"/>
                  </a:srgbClr>
                </a:solidFill>
                <a:latin typeface="Century Gothic" panose="020B0502020202020204" pitchFamily="34" charset="0"/>
              </a:rPr>
              <a:t>Manch</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bunte</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Blumen</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sind</a:t>
            </a:r>
            <a:r>
              <a:rPr lang="en-GB" dirty="0">
                <a:solidFill>
                  <a:srgbClr val="4472C4">
                    <a:lumMod val="50000"/>
                  </a:srgbClr>
                </a:solidFill>
                <a:latin typeface="Century Gothic" panose="020B0502020202020204" pitchFamily="34" charset="0"/>
              </a:rPr>
              <a:t> an </a:t>
            </a:r>
            <a:r>
              <a:rPr lang="en-GB" dirty="0" err="1">
                <a:solidFill>
                  <a:srgbClr val="4472C4">
                    <a:lumMod val="50000"/>
                  </a:srgbClr>
                </a:solidFill>
                <a:latin typeface="Century Gothic" panose="020B0502020202020204" pitchFamily="34" charset="0"/>
              </a:rPr>
              <a:t>dem</a:t>
            </a:r>
            <a:r>
              <a:rPr lang="en-GB" dirty="0">
                <a:solidFill>
                  <a:srgbClr val="4472C4">
                    <a:lumMod val="50000"/>
                  </a:srgbClr>
                </a:solidFill>
                <a:latin typeface="Century Gothic" panose="020B0502020202020204" pitchFamily="34" charset="0"/>
              </a:rPr>
              <a:t> Strand,</a:t>
            </a:r>
          </a:p>
          <a:p>
            <a:pPr lvl="0">
              <a:lnSpc>
                <a:spcPct val="90000"/>
              </a:lnSpc>
              <a:spcBef>
                <a:spcPts val="1000"/>
              </a:spcBef>
            </a:pPr>
            <a:r>
              <a:rPr lang="en-GB" dirty="0" err="1">
                <a:solidFill>
                  <a:srgbClr val="4472C4">
                    <a:lumMod val="50000"/>
                  </a:srgbClr>
                </a:solidFill>
                <a:latin typeface="Century Gothic" panose="020B0502020202020204" pitchFamily="34" charset="0"/>
              </a:rPr>
              <a:t>Meine</a:t>
            </a:r>
            <a:r>
              <a:rPr lang="en-GB" dirty="0">
                <a:solidFill>
                  <a:srgbClr val="4472C4">
                    <a:lumMod val="50000"/>
                  </a:srgbClr>
                </a:solidFill>
                <a:latin typeface="Century Gothic" panose="020B0502020202020204" pitchFamily="34" charset="0"/>
              </a:rPr>
              <a:t> Mutter hat </a:t>
            </a:r>
            <a:r>
              <a:rPr lang="en-GB" dirty="0" err="1">
                <a:solidFill>
                  <a:srgbClr val="4472C4">
                    <a:lumMod val="50000"/>
                  </a:srgbClr>
                </a:solidFill>
                <a:latin typeface="Century Gothic" panose="020B0502020202020204" pitchFamily="34" charset="0"/>
              </a:rPr>
              <a:t>manch</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gülden</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Gewand</a:t>
            </a:r>
            <a:r>
              <a:rPr lang="en-GB" dirty="0">
                <a:solidFill>
                  <a:srgbClr val="4472C4">
                    <a:lumMod val="50000"/>
                  </a:srgbClr>
                </a:solidFill>
                <a:latin typeface="Century Gothic" panose="020B0502020202020204" pitchFamily="34" charset="0"/>
              </a:rPr>
              <a:t>.</a:t>
            </a:r>
          </a:p>
        </p:txBody>
      </p:sp>
      <p:sp>
        <p:nvSpPr>
          <p:cNvPr id="8" name="TextBox 7">
            <a:extLst>
              <a:ext uri="{FF2B5EF4-FFF2-40B4-BE49-F238E27FC236}">
                <a16:creationId xmlns:a16="http://schemas.microsoft.com/office/drawing/2014/main" id="{8DA9B62A-F107-C743-9E4C-2D90DEC35961}"/>
              </a:ext>
            </a:extLst>
          </p:cNvPr>
          <p:cNvSpPr txBox="1"/>
          <p:nvPr/>
        </p:nvSpPr>
        <p:spPr>
          <a:xfrm>
            <a:off x="339091" y="4772001"/>
            <a:ext cx="5492496" cy="1493870"/>
          </a:xfrm>
          <a:prstGeom prst="rect">
            <a:avLst/>
          </a:prstGeom>
          <a:noFill/>
          <a:ln>
            <a:solidFill>
              <a:schemeClr val="accent5">
                <a:lumMod val="50000"/>
              </a:schemeClr>
            </a:solidFill>
          </a:ln>
        </p:spPr>
        <p:txBody>
          <a:bodyPr wrap="square" rtlCol="0">
            <a:spAutoFit/>
          </a:bodyPr>
          <a:lstStyle/>
          <a:p>
            <a:pPr>
              <a:lnSpc>
                <a:spcPct val="130000"/>
              </a:lnSpc>
            </a:pPr>
            <a:r>
              <a:rPr lang="en-GB" dirty="0">
                <a:solidFill>
                  <a:srgbClr val="002060"/>
                </a:solidFill>
                <a:latin typeface="Century Gothic" panose="020B0502020202020204" pitchFamily="34" charset="0"/>
              </a:rPr>
              <a:t>Mein </a:t>
            </a:r>
            <a:r>
              <a:rPr lang="en-GB" dirty="0" err="1">
                <a:solidFill>
                  <a:srgbClr val="002060"/>
                </a:solidFill>
                <a:latin typeface="Century Gothic" panose="020B0502020202020204" pitchFamily="34" charset="0"/>
              </a:rPr>
              <a:t>Vater</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mein</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Vater</a:t>
            </a:r>
            <a:r>
              <a:rPr lang="en-GB" dirty="0">
                <a:solidFill>
                  <a:srgbClr val="002060"/>
                </a:solidFill>
                <a:latin typeface="Century Gothic" panose="020B0502020202020204" pitchFamily="34" charset="0"/>
              </a:rPr>
              <a:t>, und </a:t>
            </a:r>
            <a:r>
              <a:rPr lang="en-GB" dirty="0" err="1">
                <a:solidFill>
                  <a:srgbClr val="002060"/>
                </a:solidFill>
                <a:latin typeface="Century Gothic" panose="020B0502020202020204" pitchFamily="34" charset="0"/>
              </a:rPr>
              <a:t>hörest</a:t>
            </a:r>
            <a:r>
              <a:rPr lang="en-GB" dirty="0">
                <a:solidFill>
                  <a:srgbClr val="002060"/>
                </a:solidFill>
                <a:latin typeface="Century Gothic" panose="020B0502020202020204" pitchFamily="34" charset="0"/>
              </a:rPr>
              <a:t> du </a:t>
            </a:r>
            <a:r>
              <a:rPr lang="en-GB" dirty="0" err="1">
                <a:solidFill>
                  <a:srgbClr val="002060"/>
                </a:solidFill>
                <a:latin typeface="Century Gothic" panose="020B0502020202020204" pitchFamily="34" charset="0"/>
              </a:rPr>
              <a:t>nicht</a:t>
            </a:r>
            <a:r>
              <a:rPr lang="en-GB" dirty="0">
                <a:solidFill>
                  <a:srgbClr val="002060"/>
                </a:solidFill>
                <a:latin typeface="Century Gothic" panose="020B0502020202020204" pitchFamily="34" charset="0"/>
              </a:rPr>
              <a:t>,</a:t>
            </a:r>
          </a:p>
          <a:p>
            <a:pPr>
              <a:lnSpc>
                <a:spcPct val="130000"/>
              </a:lnSpc>
            </a:pPr>
            <a:r>
              <a:rPr lang="en-GB" dirty="0">
                <a:solidFill>
                  <a:srgbClr val="002060"/>
                </a:solidFill>
                <a:latin typeface="Century Gothic" panose="020B0502020202020204" pitchFamily="34" charset="0"/>
              </a:rPr>
              <a:t>Was </a:t>
            </a:r>
            <a:r>
              <a:rPr lang="en-GB" dirty="0" err="1">
                <a:solidFill>
                  <a:srgbClr val="002060"/>
                </a:solidFill>
                <a:latin typeface="Century Gothic" panose="020B0502020202020204" pitchFamily="34" charset="0"/>
              </a:rPr>
              <a:t>Erlenkönig</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mir</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leise</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verspricht</a:t>
            </a:r>
            <a:r>
              <a:rPr lang="en-GB" dirty="0">
                <a:solidFill>
                  <a:srgbClr val="002060"/>
                </a:solidFill>
                <a:latin typeface="Century Gothic" panose="020B0502020202020204" pitchFamily="34" charset="0"/>
              </a:rPr>
              <a:t>?</a:t>
            </a:r>
          </a:p>
          <a:p>
            <a:pPr>
              <a:lnSpc>
                <a:spcPct val="130000"/>
              </a:lnSpc>
            </a:pPr>
            <a:r>
              <a:rPr lang="en-GB" dirty="0">
                <a:solidFill>
                  <a:srgbClr val="002060"/>
                </a:solidFill>
                <a:latin typeface="Century Gothic" panose="020B0502020202020204" pitchFamily="34" charset="0"/>
              </a:rPr>
              <a:t>Sei </a:t>
            </a:r>
            <a:r>
              <a:rPr lang="en-GB" dirty="0" err="1">
                <a:solidFill>
                  <a:srgbClr val="002060"/>
                </a:solidFill>
                <a:latin typeface="Century Gothic" panose="020B0502020202020204" pitchFamily="34" charset="0"/>
              </a:rPr>
              <a:t>ruhig</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bleibe</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ruhig</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mein</a:t>
            </a:r>
            <a:r>
              <a:rPr lang="en-GB" dirty="0">
                <a:solidFill>
                  <a:srgbClr val="002060"/>
                </a:solidFill>
                <a:latin typeface="Century Gothic" panose="020B0502020202020204" pitchFamily="34" charset="0"/>
              </a:rPr>
              <a:t> Kind:</a:t>
            </a:r>
          </a:p>
          <a:p>
            <a:pPr>
              <a:lnSpc>
                <a:spcPct val="130000"/>
              </a:lnSpc>
            </a:pPr>
            <a:r>
              <a:rPr lang="en-GB" dirty="0">
                <a:solidFill>
                  <a:srgbClr val="002060"/>
                </a:solidFill>
                <a:latin typeface="Century Gothic" panose="020B0502020202020204" pitchFamily="34" charset="0"/>
              </a:rPr>
              <a:t>In </a:t>
            </a:r>
            <a:r>
              <a:rPr lang="en-GB" dirty="0" err="1">
                <a:solidFill>
                  <a:srgbClr val="002060"/>
                </a:solidFill>
                <a:latin typeface="Century Gothic" panose="020B0502020202020204" pitchFamily="34" charset="0"/>
              </a:rPr>
              <a:t>dürren</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Blättern</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säuselt</a:t>
            </a:r>
            <a:r>
              <a:rPr lang="en-GB" dirty="0">
                <a:solidFill>
                  <a:srgbClr val="002060"/>
                </a:solidFill>
                <a:latin typeface="Century Gothic" panose="020B0502020202020204" pitchFamily="34" charset="0"/>
              </a:rPr>
              <a:t> der Wind.</a:t>
            </a:r>
          </a:p>
        </p:txBody>
      </p:sp>
      <p:sp>
        <p:nvSpPr>
          <p:cNvPr id="9" name="TextBox 8">
            <a:extLst>
              <a:ext uri="{FF2B5EF4-FFF2-40B4-BE49-F238E27FC236}">
                <a16:creationId xmlns:a16="http://schemas.microsoft.com/office/drawing/2014/main" id="{97CB3A6B-A1F4-474B-BC32-9497E00C9FC7}"/>
              </a:ext>
            </a:extLst>
          </p:cNvPr>
          <p:cNvSpPr txBox="1"/>
          <p:nvPr/>
        </p:nvSpPr>
        <p:spPr>
          <a:xfrm>
            <a:off x="6293239" y="74551"/>
            <a:ext cx="5492496" cy="1493870"/>
          </a:xfrm>
          <a:prstGeom prst="rect">
            <a:avLst/>
          </a:prstGeom>
          <a:noFill/>
          <a:ln>
            <a:solidFill>
              <a:schemeClr val="accent5">
                <a:lumMod val="50000"/>
              </a:schemeClr>
            </a:solidFill>
          </a:ln>
        </p:spPr>
        <p:txBody>
          <a:bodyPr wrap="square" rtlCol="0">
            <a:spAutoFit/>
          </a:bodyPr>
          <a:lstStyle/>
          <a:p>
            <a:pPr>
              <a:lnSpc>
                <a:spcPct val="130000"/>
              </a:lnSpc>
            </a:pPr>
            <a:r>
              <a:rPr lang="en-GB" dirty="0" err="1">
                <a:solidFill>
                  <a:srgbClr val="002060"/>
                </a:solidFill>
                <a:latin typeface="Century Gothic" panose="020B0502020202020204" pitchFamily="34" charset="0"/>
              </a:rPr>
              <a:t>Willst</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feiner</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Knabe</a:t>
            </a:r>
            <a:r>
              <a:rPr lang="en-GB" dirty="0">
                <a:solidFill>
                  <a:srgbClr val="002060"/>
                </a:solidFill>
                <a:latin typeface="Century Gothic" panose="020B0502020202020204" pitchFamily="34" charset="0"/>
              </a:rPr>
              <a:t>, du </a:t>
            </a:r>
            <a:r>
              <a:rPr lang="en-GB" dirty="0" err="1">
                <a:solidFill>
                  <a:srgbClr val="002060"/>
                </a:solidFill>
                <a:latin typeface="Century Gothic" panose="020B0502020202020204" pitchFamily="34" charset="0"/>
              </a:rPr>
              <a:t>mit</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mir</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gehn</a:t>
            </a:r>
            <a:r>
              <a:rPr lang="en-GB" dirty="0">
                <a:solidFill>
                  <a:srgbClr val="002060"/>
                </a:solidFill>
                <a:latin typeface="Century Gothic" panose="020B0502020202020204" pitchFamily="34" charset="0"/>
              </a:rPr>
              <a:t>?</a:t>
            </a:r>
          </a:p>
          <a:p>
            <a:pPr>
              <a:lnSpc>
                <a:spcPct val="130000"/>
              </a:lnSpc>
            </a:pPr>
            <a:r>
              <a:rPr lang="en-GB" dirty="0" err="1">
                <a:solidFill>
                  <a:srgbClr val="002060"/>
                </a:solidFill>
                <a:latin typeface="Century Gothic" panose="020B0502020202020204" pitchFamily="34" charset="0"/>
              </a:rPr>
              <a:t>Meine</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Töchter</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sollen</a:t>
            </a:r>
            <a:r>
              <a:rPr lang="en-GB" dirty="0">
                <a:solidFill>
                  <a:srgbClr val="002060"/>
                </a:solidFill>
                <a:latin typeface="Century Gothic" panose="020B0502020202020204" pitchFamily="34" charset="0"/>
              </a:rPr>
              <a:t> dich </a:t>
            </a:r>
            <a:r>
              <a:rPr lang="en-GB" dirty="0" err="1">
                <a:solidFill>
                  <a:srgbClr val="002060"/>
                </a:solidFill>
                <a:latin typeface="Century Gothic" panose="020B0502020202020204" pitchFamily="34" charset="0"/>
              </a:rPr>
              <a:t>warten</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schön</a:t>
            </a:r>
            <a:r>
              <a:rPr lang="en-GB" dirty="0">
                <a:solidFill>
                  <a:srgbClr val="002060"/>
                </a:solidFill>
                <a:latin typeface="Century Gothic" panose="020B0502020202020204" pitchFamily="34" charset="0"/>
              </a:rPr>
              <a:t>;</a:t>
            </a:r>
          </a:p>
          <a:p>
            <a:pPr>
              <a:lnSpc>
                <a:spcPct val="130000"/>
              </a:lnSpc>
            </a:pPr>
            <a:r>
              <a:rPr lang="en-GB" dirty="0" err="1">
                <a:solidFill>
                  <a:srgbClr val="002060"/>
                </a:solidFill>
                <a:latin typeface="Century Gothic" panose="020B0502020202020204" pitchFamily="34" charset="0"/>
              </a:rPr>
              <a:t>Meine</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Töchter</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führen</a:t>
            </a:r>
            <a:r>
              <a:rPr lang="en-GB" dirty="0">
                <a:solidFill>
                  <a:srgbClr val="002060"/>
                </a:solidFill>
                <a:latin typeface="Century Gothic" panose="020B0502020202020204" pitchFamily="34" charset="0"/>
              </a:rPr>
              <a:t> den </a:t>
            </a:r>
            <a:r>
              <a:rPr lang="en-GB" dirty="0" err="1">
                <a:solidFill>
                  <a:srgbClr val="002060"/>
                </a:solidFill>
                <a:latin typeface="Century Gothic" panose="020B0502020202020204" pitchFamily="34" charset="0"/>
              </a:rPr>
              <a:t>nächtlichen</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Reihn</a:t>
            </a:r>
            <a:endParaRPr lang="en-GB" dirty="0">
              <a:solidFill>
                <a:srgbClr val="002060"/>
              </a:solidFill>
              <a:latin typeface="Century Gothic" panose="020B0502020202020204" pitchFamily="34" charset="0"/>
            </a:endParaRPr>
          </a:p>
          <a:p>
            <a:pPr>
              <a:lnSpc>
                <a:spcPct val="130000"/>
              </a:lnSpc>
            </a:pPr>
            <a:r>
              <a:rPr lang="en-GB" dirty="0">
                <a:solidFill>
                  <a:srgbClr val="002060"/>
                </a:solidFill>
                <a:latin typeface="Century Gothic" panose="020B0502020202020204" pitchFamily="34" charset="0"/>
              </a:rPr>
              <a:t>Und </a:t>
            </a:r>
            <a:r>
              <a:rPr lang="en-GB" dirty="0" err="1">
                <a:solidFill>
                  <a:srgbClr val="002060"/>
                </a:solidFill>
                <a:latin typeface="Century Gothic" panose="020B0502020202020204" pitchFamily="34" charset="0"/>
              </a:rPr>
              <a:t>wiegen</a:t>
            </a:r>
            <a:r>
              <a:rPr lang="en-GB" dirty="0">
                <a:solidFill>
                  <a:srgbClr val="002060"/>
                </a:solidFill>
                <a:latin typeface="Century Gothic" panose="020B0502020202020204" pitchFamily="34" charset="0"/>
              </a:rPr>
              <a:t> und </a:t>
            </a:r>
            <a:r>
              <a:rPr lang="en-GB" dirty="0" err="1">
                <a:solidFill>
                  <a:srgbClr val="002060"/>
                </a:solidFill>
                <a:latin typeface="Century Gothic" panose="020B0502020202020204" pitchFamily="34" charset="0"/>
              </a:rPr>
              <a:t>tanzen</a:t>
            </a:r>
            <a:r>
              <a:rPr lang="en-GB" dirty="0">
                <a:solidFill>
                  <a:srgbClr val="002060"/>
                </a:solidFill>
                <a:latin typeface="Century Gothic" panose="020B0502020202020204" pitchFamily="34" charset="0"/>
              </a:rPr>
              <a:t> und </a:t>
            </a:r>
            <a:r>
              <a:rPr lang="en-GB" dirty="0" err="1">
                <a:solidFill>
                  <a:srgbClr val="002060"/>
                </a:solidFill>
                <a:latin typeface="Century Gothic" panose="020B0502020202020204" pitchFamily="34" charset="0"/>
              </a:rPr>
              <a:t>singen</a:t>
            </a:r>
            <a:r>
              <a:rPr lang="en-GB" dirty="0">
                <a:solidFill>
                  <a:srgbClr val="002060"/>
                </a:solidFill>
                <a:latin typeface="Century Gothic" panose="020B0502020202020204" pitchFamily="34" charset="0"/>
              </a:rPr>
              <a:t> dich </a:t>
            </a:r>
            <a:r>
              <a:rPr lang="en-GB" dirty="0" err="1">
                <a:solidFill>
                  <a:srgbClr val="002060"/>
                </a:solidFill>
                <a:latin typeface="Century Gothic" panose="020B0502020202020204" pitchFamily="34" charset="0"/>
              </a:rPr>
              <a:t>ein</a:t>
            </a:r>
            <a:r>
              <a:rPr lang="en-GB" dirty="0">
                <a:solidFill>
                  <a:srgbClr val="002060"/>
                </a:solidFill>
                <a:latin typeface="Century Gothic" panose="020B0502020202020204" pitchFamily="34" charset="0"/>
              </a:rPr>
              <a:t>.</a:t>
            </a:r>
          </a:p>
        </p:txBody>
      </p:sp>
      <p:sp>
        <p:nvSpPr>
          <p:cNvPr id="10" name="TextBox 9">
            <a:extLst>
              <a:ext uri="{FF2B5EF4-FFF2-40B4-BE49-F238E27FC236}">
                <a16:creationId xmlns:a16="http://schemas.microsoft.com/office/drawing/2014/main" id="{A1AC54BF-B09E-4C4C-AA68-AE52D0C1C01C}"/>
              </a:ext>
            </a:extLst>
          </p:cNvPr>
          <p:cNvSpPr txBox="1"/>
          <p:nvPr/>
        </p:nvSpPr>
        <p:spPr>
          <a:xfrm>
            <a:off x="6295527" y="1642272"/>
            <a:ext cx="5514651" cy="1493870"/>
          </a:xfrm>
          <a:prstGeom prst="rect">
            <a:avLst/>
          </a:prstGeom>
          <a:noFill/>
          <a:ln>
            <a:solidFill>
              <a:schemeClr val="accent5">
                <a:lumMod val="50000"/>
              </a:schemeClr>
            </a:solidFill>
          </a:ln>
        </p:spPr>
        <p:txBody>
          <a:bodyPr wrap="none" rtlCol="0">
            <a:spAutoFit/>
          </a:bodyPr>
          <a:lstStyle/>
          <a:p>
            <a:pPr>
              <a:lnSpc>
                <a:spcPct val="130000"/>
              </a:lnSpc>
            </a:pPr>
            <a:r>
              <a:rPr lang="en-GB" dirty="0">
                <a:solidFill>
                  <a:srgbClr val="002060"/>
                </a:solidFill>
                <a:latin typeface="Century Gothic" panose="020B0502020202020204" pitchFamily="34" charset="0"/>
              </a:rPr>
              <a:t>Mein </a:t>
            </a:r>
            <a:r>
              <a:rPr lang="en-GB" dirty="0" err="1">
                <a:solidFill>
                  <a:srgbClr val="002060"/>
                </a:solidFill>
                <a:latin typeface="Century Gothic" panose="020B0502020202020204" pitchFamily="34" charset="0"/>
              </a:rPr>
              <a:t>Vater</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mein</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Vater</a:t>
            </a:r>
            <a:r>
              <a:rPr lang="en-GB" dirty="0">
                <a:solidFill>
                  <a:srgbClr val="002060"/>
                </a:solidFill>
                <a:latin typeface="Century Gothic" panose="020B0502020202020204" pitchFamily="34" charset="0"/>
              </a:rPr>
              <a:t>, und </a:t>
            </a:r>
            <a:r>
              <a:rPr lang="en-GB" dirty="0" err="1">
                <a:solidFill>
                  <a:srgbClr val="002060"/>
                </a:solidFill>
                <a:latin typeface="Century Gothic" panose="020B0502020202020204" pitchFamily="34" charset="0"/>
              </a:rPr>
              <a:t>siehst</a:t>
            </a:r>
            <a:r>
              <a:rPr lang="en-GB" dirty="0">
                <a:solidFill>
                  <a:srgbClr val="002060"/>
                </a:solidFill>
                <a:latin typeface="Century Gothic" panose="020B0502020202020204" pitchFamily="34" charset="0"/>
              </a:rPr>
              <a:t> du </a:t>
            </a:r>
            <a:r>
              <a:rPr lang="en-GB" dirty="0" err="1">
                <a:solidFill>
                  <a:srgbClr val="002060"/>
                </a:solidFill>
                <a:latin typeface="Century Gothic" panose="020B0502020202020204" pitchFamily="34" charset="0"/>
              </a:rPr>
              <a:t>nicht</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dort</a:t>
            </a:r>
            <a:endParaRPr lang="en-GB" dirty="0">
              <a:solidFill>
                <a:srgbClr val="002060"/>
              </a:solidFill>
              <a:latin typeface="Century Gothic" panose="020B0502020202020204" pitchFamily="34" charset="0"/>
            </a:endParaRPr>
          </a:p>
          <a:p>
            <a:pPr>
              <a:lnSpc>
                <a:spcPct val="130000"/>
              </a:lnSpc>
            </a:pPr>
            <a:r>
              <a:rPr lang="en-GB" dirty="0" err="1">
                <a:solidFill>
                  <a:srgbClr val="002060"/>
                </a:solidFill>
                <a:latin typeface="Century Gothic" panose="020B0502020202020204" pitchFamily="34" charset="0"/>
              </a:rPr>
              <a:t>Erlkönigs</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Töchter</a:t>
            </a:r>
            <a:r>
              <a:rPr lang="en-GB" dirty="0">
                <a:solidFill>
                  <a:srgbClr val="002060"/>
                </a:solidFill>
                <a:latin typeface="Century Gothic" panose="020B0502020202020204" pitchFamily="34" charset="0"/>
              </a:rPr>
              <a:t> am </a:t>
            </a:r>
            <a:r>
              <a:rPr lang="en-GB" dirty="0" err="1">
                <a:solidFill>
                  <a:srgbClr val="002060"/>
                </a:solidFill>
                <a:latin typeface="Century Gothic" panose="020B0502020202020204" pitchFamily="34" charset="0"/>
              </a:rPr>
              <a:t>düstern</a:t>
            </a:r>
            <a:r>
              <a:rPr lang="en-GB" dirty="0">
                <a:solidFill>
                  <a:srgbClr val="002060"/>
                </a:solidFill>
                <a:latin typeface="Century Gothic" panose="020B0502020202020204" pitchFamily="34" charset="0"/>
              </a:rPr>
              <a:t> Ort?</a:t>
            </a:r>
          </a:p>
          <a:p>
            <a:pPr>
              <a:lnSpc>
                <a:spcPct val="130000"/>
              </a:lnSpc>
            </a:pPr>
            <a:r>
              <a:rPr lang="en-GB" dirty="0">
                <a:solidFill>
                  <a:srgbClr val="002060"/>
                </a:solidFill>
                <a:latin typeface="Century Gothic" panose="020B0502020202020204" pitchFamily="34" charset="0"/>
              </a:rPr>
              <a:t>Mein Sohn, </a:t>
            </a:r>
            <a:r>
              <a:rPr lang="en-GB" dirty="0" err="1">
                <a:solidFill>
                  <a:srgbClr val="002060"/>
                </a:solidFill>
                <a:latin typeface="Century Gothic" panose="020B0502020202020204" pitchFamily="34" charset="0"/>
              </a:rPr>
              <a:t>mein</a:t>
            </a:r>
            <a:r>
              <a:rPr lang="en-GB" dirty="0">
                <a:solidFill>
                  <a:srgbClr val="002060"/>
                </a:solidFill>
                <a:latin typeface="Century Gothic" panose="020B0502020202020204" pitchFamily="34" charset="0"/>
              </a:rPr>
              <a:t> Sohn, ich </a:t>
            </a:r>
            <a:r>
              <a:rPr lang="en-GB" dirty="0" err="1">
                <a:solidFill>
                  <a:srgbClr val="002060"/>
                </a:solidFill>
                <a:latin typeface="Century Gothic" panose="020B0502020202020204" pitchFamily="34" charset="0"/>
              </a:rPr>
              <a:t>seh</a:t>
            </a:r>
            <a:r>
              <a:rPr lang="en-GB" dirty="0">
                <a:solidFill>
                  <a:srgbClr val="002060"/>
                </a:solidFill>
                <a:latin typeface="Century Gothic" panose="020B0502020202020204" pitchFamily="34" charset="0"/>
              </a:rPr>
              <a:t> es </a:t>
            </a:r>
            <a:r>
              <a:rPr lang="en-GB" dirty="0" err="1">
                <a:solidFill>
                  <a:srgbClr val="002060"/>
                </a:solidFill>
                <a:latin typeface="Century Gothic" panose="020B0502020202020204" pitchFamily="34" charset="0"/>
              </a:rPr>
              <a:t>genau</a:t>
            </a:r>
            <a:r>
              <a:rPr lang="en-GB" dirty="0">
                <a:solidFill>
                  <a:srgbClr val="002060"/>
                </a:solidFill>
                <a:latin typeface="Century Gothic" panose="020B0502020202020204" pitchFamily="34" charset="0"/>
              </a:rPr>
              <a:t>:</a:t>
            </a:r>
          </a:p>
          <a:p>
            <a:pPr>
              <a:lnSpc>
                <a:spcPct val="130000"/>
              </a:lnSpc>
            </a:pPr>
            <a:r>
              <a:rPr lang="en-GB" dirty="0">
                <a:solidFill>
                  <a:srgbClr val="002060"/>
                </a:solidFill>
                <a:latin typeface="Century Gothic" panose="020B0502020202020204" pitchFamily="34" charset="0"/>
              </a:rPr>
              <a:t>Es </a:t>
            </a:r>
            <a:r>
              <a:rPr lang="en-GB" dirty="0" err="1">
                <a:solidFill>
                  <a:srgbClr val="002060"/>
                </a:solidFill>
                <a:latin typeface="Century Gothic" panose="020B0502020202020204" pitchFamily="34" charset="0"/>
              </a:rPr>
              <a:t>scheinen</a:t>
            </a:r>
            <a:r>
              <a:rPr lang="en-GB" dirty="0">
                <a:solidFill>
                  <a:srgbClr val="002060"/>
                </a:solidFill>
                <a:latin typeface="Century Gothic" panose="020B0502020202020204" pitchFamily="34" charset="0"/>
              </a:rPr>
              <a:t> die </a:t>
            </a:r>
            <a:r>
              <a:rPr lang="en-GB" dirty="0" err="1">
                <a:solidFill>
                  <a:srgbClr val="002060"/>
                </a:solidFill>
                <a:latin typeface="Century Gothic" panose="020B0502020202020204" pitchFamily="34" charset="0"/>
              </a:rPr>
              <a:t>alten</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Weiden</a:t>
            </a:r>
            <a:r>
              <a:rPr lang="en-GB" dirty="0">
                <a:solidFill>
                  <a:srgbClr val="002060"/>
                </a:solidFill>
                <a:latin typeface="Century Gothic" panose="020B0502020202020204" pitchFamily="34" charset="0"/>
              </a:rPr>
              <a:t> so </a:t>
            </a:r>
            <a:r>
              <a:rPr lang="en-GB" dirty="0" err="1">
                <a:solidFill>
                  <a:srgbClr val="002060"/>
                </a:solidFill>
                <a:latin typeface="Century Gothic" panose="020B0502020202020204" pitchFamily="34" charset="0"/>
              </a:rPr>
              <a:t>grau</a:t>
            </a:r>
            <a:r>
              <a:rPr lang="en-GB" dirty="0">
                <a:solidFill>
                  <a:srgbClr val="002060"/>
                </a:solidFill>
                <a:latin typeface="Century Gothic" panose="020B0502020202020204" pitchFamily="34" charset="0"/>
              </a:rPr>
              <a:t>.</a:t>
            </a:r>
          </a:p>
        </p:txBody>
      </p:sp>
      <p:sp>
        <p:nvSpPr>
          <p:cNvPr id="11" name="TextBox 10">
            <a:extLst>
              <a:ext uri="{FF2B5EF4-FFF2-40B4-BE49-F238E27FC236}">
                <a16:creationId xmlns:a16="http://schemas.microsoft.com/office/drawing/2014/main" id="{94303524-8F1C-0F48-99EC-5CEB726E7640}"/>
              </a:ext>
            </a:extLst>
          </p:cNvPr>
          <p:cNvSpPr txBox="1"/>
          <p:nvPr/>
        </p:nvSpPr>
        <p:spPr>
          <a:xfrm>
            <a:off x="350167" y="58152"/>
            <a:ext cx="5492495" cy="1493870"/>
          </a:xfrm>
          <a:prstGeom prst="rect">
            <a:avLst/>
          </a:prstGeom>
          <a:noFill/>
          <a:ln>
            <a:solidFill>
              <a:schemeClr val="accent5">
                <a:lumMod val="50000"/>
              </a:schemeClr>
            </a:solidFill>
          </a:ln>
        </p:spPr>
        <p:txBody>
          <a:bodyPr wrap="square" rtlCol="0">
            <a:spAutoFit/>
          </a:bodyPr>
          <a:lstStyle/>
          <a:p>
            <a:pPr>
              <a:lnSpc>
                <a:spcPct val="130000"/>
              </a:lnSpc>
            </a:pPr>
            <a:r>
              <a:rPr lang="en-GB" dirty="0">
                <a:solidFill>
                  <a:srgbClr val="002060"/>
                </a:solidFill>
                <a:latin typeface="Century Gothic" panose="020B0502020202020204" pitchFamily="34" charset="0"/>
              </a:rPr>
              <a:t>Ich </a:t>
            </a:r>
            <a:r>
              <a:rPr lang="en-GB" dirty="0" err="1">
                <a:solidFill>
                  <a:srgbClr val="002060"/>
                </a:solidFill>
                <a:latin typeface="Century Gothic" panose="020B0502020202020204" pitchFamily="34" charset="0"/>
              </a:rPr>
              <a:t>liebe</a:t>
            </a:r>
            <a:r>
              <a:rPr lang="en-GB" dirty="0">
                <a:solidFill>
                  <a:srgbClr val="002060"/>
                </a:solidFill>
                <a:latin typeface="Century Gothic" panose="020B0502020202020204" pitchFamily="34" charset="0"/>
              </a:rPr>
              <a:t> dich, </a:t>
            </a:r>
            <a:r>
              <a:rPr lang="en-GB" dirty="0" err="1">
                <a:solidFill>
                  <a:srgbClr val="002060"/>
                </a:solidFill>
                <a:latin typeface="Century Gothic" panose="020B0502020202020204" pitchFamily="34" charset="0"/>
              </a:rPr>
              <a:t>mich</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reizt</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deine</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schöne</a:t>
            </a:r>
            <a:r>
              <a:rPr lang="en-GB" dirty="0">
                <a:solidFill>
                  <a:srgbClr val="002060"/>
                </a:solidFill>
                <a:latin typeface="Century Gothic" panose="020B0502020202020204" pitchFamily="34" charset="0"/>
              </a:rPr>
              <a:t> Gestalt;</a:t>
            </a:r>
          </a:p>
          <a:p>
            <a:pPr>
              <a:lnSpc>
                <a:spcPct val="130000"/>
              </a:lnSpc>
            </a:pPr>
            <a:r>
              <a:rPr lang="en-GB" dirty="0">
                <a:solidFill>
                  <a:srgbClr val="002060"/>
                </a:solidFill>
                <a:latin typeface="Century Gothic" panose="020B0502020202020204" pitchFamily="34" charset="0"/>
              </a:rPr>
              <a:t>Und </a:t>
            </a:r>
            <a:r>
              <a:rPr lang="en-GB" dirty="0" err="1">
                <a:solidFill>
                  <a:srgbClr val="002060"/>
                </a:solidFill>
                <a:latin typeface="Century Gothic" panose="020B0502020202020204" pitchFamily="34" charset="0"/>
              </a:rPr>
              <a:t>bist</a:t>
            </a:r>
            <a:r>
              <a:rPr lang="en-GB" dirty="0">
                <a:solidFill>
                  <a:srgbClr val="002060"/>
                </a:solidFill>
                <a:latin typeface="Century Gothic" panose="020B0502020202020204" pitchFamily="34" charset="0"/>
              </a:rPr>
              <a:t> du </a:t>
            </a:r>
            <a:r>
              <a:rPr lang="en-GB" dirty="0" err="1">
                <a:solidFill>
                  <a:srgbClr val="002060"/>
                </a:solidFill>
                <a:latin typeface="Century Gothic" panose="020B0502020202020204" pitchFamily="34" charset="0"/>
              </a:rPr>
              <a:t>nicht</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willig</a:t>
            </a:r>
            <a:r>
              <a:rPr lang="en-GB" dirty="0">
                <a:solidFill>
                  <a:srgbClr val="002060"/>
                </a:solidFill>
                <a:latin typeface="Century Gothic" panose="020B0502020202020204" pitchFamily="34" charset="0"/>
              </a:rPr>
              <a:t>, so </a:t>
            </a:r>
            <a:r>
              <a:rPr lang="en-GB" dirty="0" err="1">
                <a:solidFill>
                  <a:srgbClr val="002060"/>
                </a:solidFill>
                <a:latin typeface="Century Gothic" panose="020B0502020202020204" pitchFamily="34" charset="0"/>
              </a:rPr>
              <a:t>brauch</a:t>
            </a:r>
            <a:r>
              <a:rPr lang="en-GB" dirty="0">
                <a:solidFill>
                  <a:srgbClr val="002060"/>
                </a:solidFill>
                <a:latin typeface="Century Gothic" panose="020B0502020202020204" pitchFamily="34" charset="0"/>
              </a:rPr>
              <a:t> ich </a:t>
            </a:r>
            <a:r>
              <a:rPr lang="en-GB" dirty="0" err="1">
                <a:solidFill>
                  <a:srgbClr val="002060"/>
                </a:solidFill>
                <a:latin typeface="Century Gothic" panose="020B0502020202020204" pitchFamily="34" charset="0"/>
              </a:rPr>
              <a:t>Gewalt</a:t>
            </a:r>
            <a:r>
              <a:rPr lang="en-GB" dirty="0">
                <a:solidFill>
                  <a:srgbClr val="002060"/>
                </a:solidFill>
                <a:latin typeface="Century Gothic" panose="020B0502020202020204" pitchFamily="34" charset="0"/>
              </a:rPr>
              <a:t>.</a:t>
            </a:r>
          </a:p>
          <a:p>
            <a:pPr>
              <a:lnSpc>
                <a:spcPct val="130000"/>
              </a:lnSpc>
            </a:pPr>
            <a:r>
              <a:rPr lang="en-GB" dirty="0">
                <a:solidFill>
                  <a:srgbClr val="002060"/>
                </a:solidFill>
                <a:latin typeface="Century Gothic" panose="020B0502020202020204" pitchFamily="34" charset="0"/>
              </a:rPr>
              <a:t>Mein </a:t>
            </a:r>
            <a:r>
              <a:rPr lang="en-GB" dirty="0" err="1">
                <a:solidFill>
                  <a:srgbClr val="002060"/>
                </a:solidFill>
                <a:latin typeface="Century Gothic" panose="020B0502020202020204" pitchFamily="34" charset="0"/>
              </a:rPr>
              <a:t>Vater</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mein</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Vater</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jetzt</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faßt</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er</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mich</a:t>
            </a:r>
            <a:r>
              <a:rPr lang="en-GB" dirty="0">
                <a:solidFill>
                  <a:srgbClr val="002060"/>
                </a:solidFill>
                <a:latin typeface="Century Gothic" panose="020B0502020202020204" pitchFamily="34" charset="0"/>
              </a:rPr>
              <a:t> an!</a:t>
            </a:r>
          </a:p>
          <a:p>
            <a:pPr>
              <a:lnSpc>
                <a:spcPct val="130000"/>
              </a:lnSpc>
            </a:pPr>
            <a:r>
              <a:rPr lang="en-GB" dirty="0" err="1">
                <a:solidFill>
                  <a:srgbClr val="002060"/>
                </a:solidFill>
                <a:latin typeface="Century Gothic" panose="020B0502020202020204" pitchFamily="34" charset="0"/>
              </a:rPr>
              <a:t>Erlkönig</a:t>
            </a:r>
            <a:r>
              <a:rPr lang="en-GB" dirty="0">
                <a:solidFill>
                  <a:srgbClr val="002060"/>
                </a:solidFill>
                <a:latin typeface="Century Gothic" panose="020B0502020202020204" pitchFamily="34" charset="0"/>
              </a:rPr>
              <a:t> hat </a:t>
            </a:r>
            <a:r>
              <a:rPr lang="en-GB" dirty="0" err="1">
                <a:solidFill>
                  <a:srgbClr val="002060"/>
                </a:solidFill>
                <a:latin typeface="Century Gothic" panose="020B0502020202020204" pitchFamily="34" charset="0"/>
              </a:rPr>
              <a:t>mir</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ein</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Leids</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getan</a:t>
            </a:r>
            <a:endParaRPr lang="en-US" dirty="0">
              <a:solidFill>
                <a:srgbClr val="002060"/>
              </a:solidFill>
              <a:latin typeface="Century Gothic" panose="020B0502020202020204" pitchFamily="34" charset="0"/>
            </a:endParaRPr>
          </a:p>
        </p:txBody>
      </p:sp>
      <p:sp>
        <p:nvSpPr>
          <p:cNvPr id="12" name="TextBox 11">
            <a:extLst>
              <a:ext uri="{FF2B5EF4-FFF2-40B4-BE49-F238E27FC236}">
                <a16:creationId xmlns:a16="http://schemas.microsoft.com/office/drawing/2014/main" id="{F772F50A-4BE2-4C4A-B354-4406FB644258}"/>
              </a:ext>
            </a:extLst>
          </p:cNvPr>
          <p:cNvSpPr txBox="1"/>
          <p:nvPr/>
        </p:nvSpPr>
        <p:spPr>
          <a:xfrm>
            <a:off x="339091" y="3200610"/>
            <a:ext cx="5514648" cy="1493870"/>
          </a:xfrm>
          <a:prstGeom prst="rect">
            <a:avLst/>
          </a:prstGeom>
          <a:noFill/>
          <a:ln>
            <a:solidFill>
              <a:schemeClr val="accent5">
                <a:lumMod val="50000"/>
              </a:schemeClr>
            </a:solidFill>
          </a:ln>
        </p:spPr>
        <p:txBody>
          <a:bodyPr wrap="square" rtlCol="0">
            <a:spAutoFit/>
          </a:bodyPr>
          <a:lstStyle/>
          <a:p>
            <a:pPr>
              <a:lnSpc>
                <a:spcPct val="130000"/>
              </a:lnSpc>
            </a:pPr>
            <a:r>
              <a:rPr lang="en-GB" dirty="0">
                <a:solidFill>
                  <a:srgbClr val="002060"/>
                </a:solidFill>
                <a:latin typeface="Century Gothic" panose="020B0502020202020204" pitchFamily="34" charset="0"/>
              </a:rPr>
              <a:t>Dem </a:t>
            </a:r>
            <a:r>
              <a:rPr lang="en-GB" dirty="0" err="1">
                <a:solidFill>
                  <a:srgbClr val="002060"/>
                </a:solidFill>
                <a:latin typeface="Century Gothic" panose="020B0502020202020204" pitchFamily="34" charset="0"/>
              </a:rPr>
              <a:t>Vater</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grauset's</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er</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reitet</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geschwind</a:t>
            </a:r>
            <a:r>
              <a:rPr lang="en-GB" dirty="0">
                <a:solidFill>
                  <a:srgbClr val="002060"/>
                </a:solidFill>
                <a:latin typeface="Century Gothic" panose="020B0502020202020204" pitchFamily="34" charset="0"/>
              </a:rPr>
              <a:t>,</a:t>
            </a:r>
          </a:p>
          <a:p>
            <a:pPr>
              <a:lnSpc>
                <a:spcPct val="130000"/>
              </a:lnSpc>
            </a:pPr>
            <a:r>
              <a:rPr lang="en-GB" dirty="0" err="1">
                <a:solidFill>
                  <a:srgbClr val="002060"/>
                </a:solidFill>
                <a:latin typeface="Century Gothic" panose="020B0502020202020204" pitchFamily="34" charset="0"/>
              </a:rPr>
              <a:t>Er</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hält</a:t>
            </a:r>
            <a:r>
              <a:rPr lang="en-GB" dirty="0">
                <a:solidFill>
                  <a:srgbClr val="002060"/>
                </a:solidFill>
                <a:latin typeface="Century Gothic" panose="020B0502020202020204" pitchFamily="34" charset="0"/>
              </a:rPr>
              <a:t> in Armen das </a:t>
            </a:r>
            <a:r>
              <a:rPr lang="en-GB" dirty="0" err="1">
                <a:solidFill>
                  <a:srgbClr val="002060"/>
                </a:solidFill>
                <a:latin typeface="Century Gothic" panose="020B0502020202020204" pitchFamily="34" charset="0"/>
              </a:rPr>
              <a:t>ächzende</a:t>
            </a:r>
            <a:r>
              <a:rPr lang="en-GB" dirty="0">
                <a:solidFill>
                  <a:srgbClr val="002060"/>
                </a:solidFill>
                <a:latin typeface="Century Gothic" panose="020B0502020202020204" pitchFamily="34" charset="0"/>
              </a:rPr>
              <a:t> Kind,</a:t>
            </a:r>
          </a:p>
          <a:p>
            <a:pPr>
              <a:lnSpc>
                <a:spcPct val="130000"/>
              </a:lnSpc>
            </a:pPr>
            <a:r>
              <a:rPr lang="en-GB" dirty="0" err="1">
                <a:solidFill>
                  <a:srgbClr val="002060"/>
                </a:solidFill>
                <a:latin typeface="Century Gothic" panose="020B0502020202020204" pitchFamily="34" charset="0"/>
              </a:rPr>
              <a:t>Erreicht</a:t>
            </a:r>
            <a:r>
              <a:rPr lang="en-GB" dirty="0">
                <a:solidFill>
                  <a:srgbClr val="002060"/>
                </a:solidFill>
                <a:latin typeface="Century Gothic" panose="020B0502020202020204" pitchFamily="34" charset="0"/>
              </a:rPr>
              <a:t> den Hof </a:t>
            </a:r>
            <a:r>
              <a:rPr lang="en-GB" dirty="0" err="1">
                <a:solidFill>
                  <a:srgbClr val="002060"/>
                </a:solidFill>
                <a:latin typeface="Century Gothic" panose="020B0502020202020204" pitchFamily="34" charset="0"/>
              </a:rPr>
              <a:t>mit</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Müh</a:t>
            </a:r>
            <a:r>
              <a:rPr lang="en-GB" dirty="0">
                <a:solidFill>
                  <a:srgbClr val="002060"/>
                </a:solidFill>
                <a:latin typeface="Century Gothic" panose="020B0502020202020204" pitchFamily="34" charset="0"/>
              </a:rPr>
              <a:t>' und Not:</a:t>
            </a:r>
          </a:p>
          <a:p>
            <a:pPr>
              <a:lnSpc>
                <a:spcPct val="130000"/>
              </a:lnSpc>
            </a:pPr>
            <a:r>
              <a:rPr lang="en-GB" dirty="0">
                <a:solidFill>
                  <a:srgbClr val="002060"/>
                </a:solidFill>
                <a:latin typeface="Century Gothic" panose="020B0502020202020204" pitchFamily="34" charset="0"/>
              </a:rPr>
              <a:t>In </a:t>
            </a:r>
            <a:r>
              <a:rPr lang="en-GB" dirty="0" err="1">
                <a:solidFill>
                  <a:srgbClr val="002060"/>
                </a:solidFill>
                <a:latin typeface="Century Gothic" panose="020B0502020202020204" pitchFamily="34" charset="0"/>
              </a:rPr>
              <a:t>seinen</a:t>
            </a:r>
            <a:r>
              <a:rPr lang="en-GB" dirty="0">
                <a:solidFill>
                  <a:srgbClr val="002060"/>
                </a:solidFill>
                <a:latin typeface="Century Gothic" panose="020B0502020202020204" pitchFamily="34" charset="0"/>
              </a:rPr>
              <a:t> Armen das Kind war tot.</a:t>
            </a:r>
          </a:p>
        </p:txBody>
      </p:sp>
      <p:sp>
        <p:nvSpPr>
          <p:cNvPr id="29" name="TextBox 28">
            <a:extLst>
              <a:ext uri="{FF2B5EF4-FFF2-40B4-BE49-F238E27FC236}">
                <a16:creationId xmlns:a16="http://schemas.microsoft.com/office/drawing/2014/main" id="{31E57205-D687-4B99-B0D0-B7E58B97D44E}"/>
              </a:ext>
            </a:extLst>
          </p:cNvPr>
          <p:cNvSpPr txBox="1"/>
          <p:nvPr/>
        </p:nvSpPr>
        <p:spPr>
          <a:xfrm>
            <a:off x="5934080" y="4689287"/>
            <a:ext cx="442750" cy="646331"/>
          </a:xfrm>
          <a:prstGeom prst="rect">
            <a:avLst/>
          </a:prstGeom>
          <a:noFill/>
        </p:spPr>
        <p:txBody>
          <a:bodyPr wrap="none" rtlCol="0">
            <a:spAutoFit/>
          </a:bodyPr>
          <a:lstStyle/>
          <a:p>
            <a:r>
              <a:rPr lang="en-US" sz="3600" b="1" dirty="0">
                <a:solidFill>
                  <a:srgbClr val="E6AF00"/>
                </a:solidFill>
                <a:latin typeface="Century Gothic" panose="020B0502020202020204" pitchFamily="34" charset="0"/>
              </a:rPr>
              <a:t>1</a:t>
            </a:r>
          </a:p>
        </p:txBody>
      </p:sp>
      <p:sp>
        <p:nvSpPr>
          <p:cNvPr id="30" name="TextBox 29">
            <a:extLst>
              <a:ext uri="{FF2B5EF4-FFF2-40B4-BE49-F238E27FC236}">
                <a16:creationId xmlns:a16="http://schemas.microsoft.com/office/drawing/2014/main" id="{4F39541F-871C-435E-9C86-32CF0CD44766}"/>
              </a:ext>
            </a:extLst>
          </p:cNvPr>
          <p:cNvSpPr txBox="1"/>
          <p:nvPr/>
        </p:nvSpPr>
        <p:spPr>
          <a:xfrm>
            <a:off x="-36485" y="1532726"/>
            <a:ext cx="442750" cy="646331"/>
          </a:xfrm>
          <a:prstGeom prst="rect">
            <a:avLst/>
          </a:prstGeom>
          <a:noFill/>
        </p:spPr>
        <p:txBody>
          <a:bodyPr wrap="none" rtlCol="0">
            <a:spAutoFit/>
          </a:bodyPr>
          <a:lstStyle/>
          <a:p>
            <a:r>
              <a:rPr lang="en-US" sz="3600" b="1" dirty="0">
                <a:solidFill>
                  <a:srgbClr val="E6AF00"/>
                </a:solidFill>
                <a:latin typeface="Century Gothic" panose="020B0502020202020204" pitchFamily="34" charset="0"/>
              </a:rPr>
              <a:t>2</a:t>
            </a:r>
          </a:p>
        </p:txBody>
      </p:sp>
      <p:sp>
        <p:nvSpPr>
          <p:cNvPr id="32" name="TextBox 31">
            <a:extLst>
              <a:ext uri="{FF2B5EF4-FFF2-40B4-BE49-F238E27FC236}">
                <a16:creationId xmlns:a16="http://schemas.microsoft.com/office/drawing/2014/main" id="{A7C130BF-DA9D-4355-B52F-DB5161863C81}"/>
              </a:ext>
            </a:extLst>
          </p:cNvPr>
          <p:cNvSpPr txBox="1"/>
          <p:nvPr/>
        </p:nvSpPr>
        <p:spPr>
          <a:xfrm>
            <a:off x="5912855" y="3074220"/>
            <a:ext cx="442750" cy="646331"/>
          </a:xfrm>
          <a:prstGeom prst="rect">
            <a:avLst/>
          </a:prstGeom>
          <a:noFill/>
        </p:spPr>
        <p:txBody>
          <a:bodyPr wrap="none" rtlCol="0">
            <a:spAutoFit/>
          </a:bodyPr>
          <a:lstStyle/>
          <a:p>
            <a:r>
              <a:rPr lang="en-US" sz="3600" b="1" dirty="0">
                <a:solidFill>
                  <a:srgbClr val="E6AF00"/>
                </a:solidFill>
                <a:latin typeface="Century Gothic" panose="020B0502020202020204" pitchFamily="34" charset="0"/>
              </a:rPr>
              <a:t>3</a:t>
            </a:r>
          </a:p>
        </p:txBody>
      </p:sp>
      <p:sp>
        <p:nvSpPr>
          <p:cNvPr id="33" name="TextBox 32">
            <a:extLst>
              <a:ext uri="{FF2B5EF4-FFF2-40B4-BE49-F238E27FC236}">
                <a16:creationId xmlns:a16="http://schemas.microsoft.com/office/drawing/2014/main" id="{48D64C3D-DEA5-4DAF-9992-DBDA42657D65}"/>
              </a:ext>
            </a:extLst>
          </p:cNvPr>
          <p:cNvSpPr txBox="1"/>
          <p:nvPr/>
        </p:nvSpPr>
        <p:spPr>
          <a:xfrm>
            <a:off x="-36485" y="4605975"/>
            <a:ext cx="442750" cy="646331"/>
          </a:xfrm>
          <a:prstGeom prst="rect">
            <a:avLst/>
          </a:prstGeom>
          <a:noFill/>
        </p:spPr>
        <p:txBody>
          <a:bodyPr wrap="none" rtlCol="0">
            <a:spAutoFit/>
          </a:bodyPr>
          <a:lstStyle/>
          <a:p>
            <a:r>
              <a:rPr lang="en-US" sz="3600" b="1" dirty="0">
                <a:solidFill>
                  <a:srgbClr val="E6AF00"/>
                </a:solidFill>
                <a:latin typeface="Century Gothic" panose="020B0502020202020204" pitchFamily="34" charset="0"/>
              </a:rPr>
              <a:t>4</a:t>
            </a:r>
          </a:p>
        </p:txBody>
      </p:sp>
      <p:sp>
        <p:nvSpPr>
          <p:cNvPr id="34" name="TextBox 33">
            <a:extLst>
              <a:ext uri="{FF2B5EF4-FFF2-40B4-BE49-F238E27FC236}">
                <a16:creationId xmlns:a16="http://schemas.microsoft.com/office/drawing/2014/main" id="{B5C8C600-FAAD-4ADE-A14F-86C93B239DDA}"/>
              </a:ext>
            </a:extLst>
          </p:cNvPr>
          <p:cNvSpPr txBox="1"/>
          <p:nvPr/>
        </p:nvSpPr>
        <p:spPr>
          <a:xfrm>
            <a:off x="5912855" y="-27783"/>
            <a:ext cx="442750" cy="646331"/>
          </a:xfrm>
          <a:prstGeom prst="rect">
            <a:avLst/>
          </a:prstGeom>
          <a:noFill/>
        </p:spPr>
        <p:txBody>
          <a:bodyPr wrap="none" rtlCol="0">
            <a:spAutoFit/>
          </a:bodyPr>
          <a:lstStyle/>
          <a:p>
            <a:r>
              <a:rPr lang="en-US" sz="3600" b="1" dirty="0">
                <a:solidFill>
                  <a:srgbClr val="E6AF00"/>
                </a:solidFill>
                <a:latin typeface="Century Gothic" panose="020B0502020202020204" pitchFamily="34" charset="0"/>
              </a:rPr>
              <a:t>5</a:t>
            </a:r>
          </a:p>
        </p:txBody>
      </p:sp>
      <p:sp>
        <p:nvSpPr>
          <p:cNvPr id="35" name="TextBox 34">
            <a:extLst>
              <a:ext uri="{FF2B5EF4-FFF2-40B4-BE49-F238E27FC236}">
                <a16:creationId xmlns:a16="http://schemas.microsoft.com/office/drawing/2014/main" id="{1A6B370B-DBF3-4A90-8A80-3D92D8CE6B32}"/>
              </a:ext>
            </a:extLst>
          </p:cNvPr>
          <p:cNvSpPr txBox="1"/>
          <p:nvPr/>
        </p:nvSpPr>
        <p:spPr>
          <a:xfrm>
            <a:off x="5917665" y="1511997"/>
            <a:ext cx="442750" cy="646331"/>
          </a:xfrm>
          <a:prstGeom prst="rect">
            <a:avLst/>
          </a:prstGeom>
          <a:noFill/>
        </p:spPr>
        <p:txBody>
          <a:bodyPr wrap="none" rtlCol="0">
            <a:spAutoFit/>
          </a:bodyPr>
          <a:lstStyle/>
          <a:p>
            <a:r>
              <a:rPr lang="en-US" sz="3600" b="1" dirty="0">
                <a:solidFill>
                  <a:srgbClr val="E6AF00"/>
                </a:solidFill>
                <a:latin typeface="Century Gothic" panose="020B0502020202020204" pitchFamily="34" charset="0"/>
              </a:rPr>
              <a:t>6</a:t>
            </a:r>
          </a:p>
        </p:txBody>
      </p:sp>
      <p:sp>
        <p:nvSpPr>
          <p:cNvPr id="36" name="TextBox 35">
            <a:extLst>
              <a:ext uri="{FF2B5EF4-FFF2-40B4-BE49-F238E27FC236}">
                <a16:creationId xmlns:a16="http://schemas.microsoft.com/office/drawing/2014/main" id="{9D1BCEBA-6685-48F7-B25C-54EEA2E23DB4}"/>
              </a:ext>
            </a:extLst>
          </p:cNvPr>
          <p:cNvSpPr txBox="1"/>
          <p:nvPr/>
        </p:nvSpPr>
        <p:spPr>
          <a:xfrm>
            <a:off x="-22486" y="-30353"/>
            <a:ext cx="442750" cy="646331"/>
          </a:xfrm>
          <a:prstGeom prst="rect">
            <a:avLst/>
          </a:prstGeom>
          <a:noFill/>
        </p:spPr>
        <p:txBody>
          <a:bodyPr wrap="none" rtlCol="0">
            <a:spAutoFit/>
          </a:bodyPr>
          <a:lstStyle/>
          <a:p>
            <a:r>
              <a:rPr lang="en-US" sz="3600" b="1" dirty="0">
                <a:solidFill>
                  <a:srgbClr val="E6AF00"/>
                </a:solidFill>
                <a:latin typeface="Century Gothic" panose="020B0502020202020204" pitchFamily="34" charset="0"/>
              </a:rPr>
              <a:t>7</a:t>
            </a:r>
          </a:p>
        </p:txBody>
      </p:sp>
      <p:sp>
        <p:nvSpPr>
          <p:cNvPr id="37" name="TextBox 36">
            <a:extLst>
              <a:ext uri="{FF2B5EF4-FFF2-40B4-BE49-F238E27FC236}">
                <a16:creationId xmlns:a16="http://schemas.microsoft.com/office/drawing/2014/main" id="{DAD4036A-384F-496F-8FB4-16280CE40D08}"/>
              </a:ext>
            </a:extLst>
          </p:cNvPr>
          <p:cNvSpPr txBox="1"/>
          <p:nvPr/>
        </p:nvSpPr>
        <p:spPr>
          <a:xfrm>
            <a:off x="-36485" y="3095805"/>
            <a:ext cx="442750" cy="646331"/>
          </a:xfrm>
          <a:prstGeom prst="rect">
            <a:avLst/>
          </a:prstGeom>
          <a:noFill/>
        </p:spPr>
        <p:txBody>
          <a:bodyPr wrap="none" rtlCol="0">
            <a:spAutoFit/>
          </a:bodyPr>
          <a:lstStyle/>
          <a:p>
            <a:r>
              <a:rPr lang="en-US" sz="3600" b="1" dirty="0">
                <a:solidFill>
                  <a:srgbClr val="E6AF00"/>
                </a:solidFill>
                <a:latin typeface="Century Gothic" panose="020B0502020202020204" pitchFamily="34" charset="0"/>
              </a:rPr>
              <a:t>8</a:t>
            </a:r>
          </a:p>
        </p:txBody>
      </p:sp>
    </p:spTree>
    <p:extLst>
      <p:ext uri="{BB962C8B-B14F-4D97-AF65-F5344CB8AC3E}">
        <p14:creationId xmlns:p14="http://schemas.microsoft.com/office/powerpoint/2010/main" val="121541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2" grpId="0"/>
      <p:bldP spid="33" grpId="0"/>
      <p:bldP spid="34" grpId="0"/>
      <p:bldP spid="35" grpId="0"/>
      <p:bldP spid="36" grpId="0"/>
      <p:bldP spid="3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B5778A70-318E-4F2C-9F99-8A70A6C20CCA}"/>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0" y="-547644"/>
            <a:ext cx="12138626" cy="6892788"/>
          </a:xfrm>
          <a:prstGeom prst="rect">
            <a:avLst/>
          </a:prstGeom>
        </p:spPr>
      </p:pic>
      <p:sp>
        <p:nvSpPr>
          <p:cNvPr id="22" name="Speech Bubble: Rectangle with Corners Rounded 21">
            <a:extLst>
              <a:ext uri="{FF2B5EF4-FFF2-40B4-BE49-F238E27FC236}">
                <a16:creationId xmlns:a16="http://schemas.microsoft.com/office/drawing/2014/main" id="{685D32B3-64EA-4621-AEE6-EB9FCC60DE3B}"/>
              </a:ext>
            </a:extLst>
          </p:cNvPr>
          <p:cNvSpPr/>
          <p:nvPr/>
        </p:nvSpPr>
        <p:spPr>
          <a:xfrm>
            <a:off x="6276635" y="4075611"/>
            <a:ext cx="5138897" cy="1872214"/>
          </a:xfrm>
          <a:prstGeom prst="wedgeRoundRectCallout">
            <a:avLst/>
          </a:prstGeom>
          <a:solidFill>
            <a:schemeClr val="bg1"/>
          </a:solidFill>
          <a:ln w="28575">
            <a:solidFill>
              <a:srgbClr val="37607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Speech Bubble: Rectangle with Corners Rounded 20">
            <a:extLst>
              <a:ext uri="{FF2B5EF4-FFF2-40B4-BE49-F238E27FC236}">
                <a16:creationId xmlns:a16="http://schemas.microsoft.com/office/drawing/2014/main" id="{AAC50287-506A-4F80-B87F-FBDEDF5CF4D7}"/>
              </a:ext>
            </a:extLst>
          </p:cNvPr>
          <p:cNvSpPr/>
          <p:nvPr/>
        </p:nvSpPr>
        <p:spPr>
          <a:xfrm>
            <a:off x="5636781" y="2198957"/>
            <a:ext cx="4317489" cy="1296501"/>
          </a:xfrm>
          <a:prstGeom prst="wedgeRoundRectCallout">
            <a:avLst/>
          </a:prstGeom>
          <a:solidFill>
            <a:schemeClr val="bg1"/>
          </a:solidFill>
          <a:ln w="28575">
            <a:solidFill>
              <a:srgbClr val="37607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Speech Bubble: Rectangle with Corners Rounded 19">
            <a:extLst>
              <a:ext uri="{FF2B5EF4-FFF2-40B4-BE49-F238E27FC236}">
                <a16:creationId xmlns:a16="http://schemas.microsoft.com/office/drawing/2014/main" id="{82BC944B-3366-41F6-98D3-27512C82B2BA}"/>
              </a:ext>
            </a:extLst>
          </p:cNvPr>
          <p:cNvSpPr/>
          <p:nvPr/>
        </p:nvSpPr>
        <p:spPr>
          <a:xfrm>
            <a:off x="129536" y="2053714"/>
            <a:ext cx="4317489" cy="1872214"/>
          </a:xfrm>
          <a:prstGeom prst="wedgeRoundRectCallout">
            <a:avLst/>
          </a:prstGeom>
          <a:solidFill>
            <a:schemeClr val="bg1"/>
          </a:solidFill>
          <a:ln w="28575">
            <a:solidFill>
              <a:srgbClr val="37607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peech Bubble: Rectangle with Corners Rounded 13">
            <a:extLst>
              <a:ext uri="{FF2B5EF4-FFF2-40B4-BE49-F238E27FC236}">
                <a16:creationId xmlns:a16="http://schemas.microsoft.com/office/drawing/2014/main" id="{DF4C538A-E0DB-497F-9F52-56B855DAB60E}"/>
              </a:ext>
            </a:extLst>
          </p:cNvPr>
          <p:cNvSpPr/>
          <p:nvPr/>
        </p:nvSpPr>
        <p:spPr>
          <a:xfrm>
            <a:off x="1081536" y="4206299"/>
            <a:ext cx="4317489" cy="1872214"/>
          </a:xfrm>
          <a:prstGeom prst="wedgeRoundRectCallout">
            <a:avLst/>
          </a:prstGeom>
          <a:solidFill>
            <a:schemeClr val="bg1"/>
          </a:solidFill>
          <a:ln w="28575">
            <a:solidFill>
              <a:srgbClr val="37607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a:extLst>
              <a:ext uri="{FF2B5EF4-FFF2-40B4-BE49-F238E27FC236}">
                <a16:creationId xmlns:a16="http://schemas.microsoft.com/office/drawing/2014/main" id="{93984E95-B4F4-D641-AADC-5D24235E99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5034"/>
            <a:ext cx="5013789" cy="869950"/>
          </a:xfrm>
          <a:prstGeom prst="rect">
            <a:avLst/>
          </a:prstGeom>
        </p:spPr>
      </p:pic>
      <p:sp>
        <p:nvSpPr>
          <p:cNvPr id="29" name="Title 3">
            <a:extLst>
              <a:ext uri="{FF2B5EF4-FFF2-40B4-BE49-F238E27FC236}">
                <a16:creationId xmlns:a16="http://schemas.microsoft.com/office/drawing/2014/main" id="{76BF3A80-ECA4-DD4F-99D2-522B29E2B1CD}"/>
              </a:ext>
            </a:extLst>
          </p:cNvPr>
          <p:cNvSpPr txBox="1">
            <a:spLocks/>
          </p:cNvSpPr>
          <p:nvPr/>
        </p:nvSpPr>
        <p:spPr>
          <a:xfrm>
            <a:off x="5519" y="84606"/>
            <a:ext cx="526512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600" b="1" dirty="0" err="1">
                <a:solidFill>
                  <a:prstClr val="white"/>
                </a:solidFill>
              </a:rPr>
              <a:t>Auswendig</a:t>
            </a:r>
            <a:r>
              <a:rPr lang="en-GB" sz="3600" b="1" dirty="0">
                <a:solidFill>
                  <a:prstClr val="white"/>
                </a:solidFill>
              </a:rPr>
              <a:t>* </a:t>
            </a:r>
            <a:r>
              <a:rPr lang="en-GB" sz="3600" b="1" dirty="0" err="1">
                <a:solidFill>
                  <a:prstClr val="white"/>
                </a:solidFill>
              </a:rPr>
              <a:t>lernen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 name="TextBox 2">
            <a:extLst>
              <a:ext uri="{FF2B5EF4-FFF2-40B4-BE49-F238E27FC236}">
                <a16:creationId xmlns:a16="http://schemas.microsoft.com/office/drawing/2014/main" id="{C73098F2-16C3-D841-BD9E-0BBAAE7C34A9}"/>
              </a:ext>
            </a:extLst>
          </p:cNvPr>
          <p:cNvSpPr txBox="1"/>
          <p:nvPr/>
        </p:nvSpPr>
        <p:spPr>
          <a:xfrm>
            <a:off x="1474721" y="270905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7" name="Speech Bubble: Rectangle with Corners Rounded 17">
            <a:extLst>
              <a:ext uri="{FF2B5EF4-FFF2-40B4-BE49-F238E27FC236}">
                <a16:creationId xmlns:a16="http://schemas.microsoft.com/office/drawing/2014/main" id="{6B40FDF6-8528-4ABE-AE9E-2FDDA8FF6307}"/>
              </a:ext>
            </a:extLst>
          </p:cNvPr>
          <p:cNvSpPr/>
          <p:nvPr/>
        </p:nvSpPr>
        <p:spPr>
          <a:xfrm>
            <a:off x="109867" y="756822"/>
            <a:ext cx="3915868" cy="690351"/>
          </a:xfrm>
          <a:prstGeom prst="wedgeRoundRectCallout">
            <a:avLst>
              <a:gd name="adj1" fmla="val 23824"/>
              <a:gd name="adj2" fmla="val 47550"/>
              <a:gd name="adj3" fmla="val 16667"/>
            </a:avLst>
          </a:prstGeom>
          <a:solidFill>
            <a:schemeClr val="accent1">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de-DE" sz="2000" dirty="0">
                <a:solidFill>
                  <a:prstClr val="white"/>
                </a:solidFill>
                <a:latin typeface="Century Gothic" panose="020F0302020204030204"/>
              </a:rPr>
              <a:t>* auswendig – by heart</a:t>
            </a:r>
          </a:p>
          <a:p>
            <a:pPr lvl="0">
              <a:defRPr/>
            </a:pPr>
            <a:r>
              <a:rPr lang="de-DE" sz="2000" dirty="0">
                <a:solidFill>
                  <a:prstClr val="white"/>
                </a:solidFill>
                <a:latin typeface="Century Gothic" panose="020F0302020204030204"/>
              </a:rPr>
              <a:t>weitermachen – to continue</a:t>
            </a:r>
          </a:p>
        </p:txBody>
      </p:sp>
      <p:sp>
        <p:nvSpPr>
          <p:cNvPr id="9" name="Speech Bubble: Rectangle with Corners Rounded 17">
            <a:extLst>
              <a:ext uri="{FF2B5EF4-FFF2-40B4-BE49-F238E27FC236}">
                <a16:creationId xmlns:a16="http://schemas.microsoft.com/office/drawing/2014/main" id="{AFFC9F03-13B0-46CF-9094-BD702B913DF3}"/>
              </a:ext>
            </a:extLst>
          </p:cNvPr>
          <p:cNvSpPr/>
          <p:nvPr/>
        </p:nvSpPr>
        <p:spPr>
          <a:xfrm>
            <a:off x="6096000" y="174316"/>
            <a:ext cx="3759024" cy="1300050"/>
          </a:xfrm>
          <a:prstGeom prst="wedgeRoundRectCallout">
            <a:avLst>
              <a:gd name="adj1" fmla="val 58913"/>
              <a:gd name="adj2" fmla="val 7928"/>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de-DE" sz="2000" dirty="0">
                <a:solidFill>
                  <a:prstClr val="white"/>
                </a:solidFill>
                <a:latin typeface="Century Gothic" panose="020F0302020204030204"/>
              </a:rPr>
              <a:t>Schüler in Deutschland lernen oft in der 7</a:t>
            </a:r>
            <a:r>
              <a:rPr lang="de-DE" sz="2000" dirty="0">
                <a:solidFill>
                  <a:prstClr val="white"/>
                </a:solidFill>
              </a:rPr>
              <a:t>. Klasse diese Ballade, </a:t>
            </a:r>
            <a:r>
              <a:rPr lang="de-DE" sz="2000" dirty="0">
                <a:solidFill>
                  <a:prstClr val="white"/>
                </a:solidFill>
                <a:latin typeface="Century Gothic" panose="020F0302020204030204"/>
              </a:rPr>
              <a:t>wenn sie 12 oder 13 Jahre alt sind.</a:t>
            </a:r>
            <a:endParaRPr lang="de-DE" sz="2000" b="1" dirty="0">
              <a:solidFill>
                <a:prstClr val="white"/>
              </a:solidFill>
              <a:latin typeface="Century Gothic" panose="020F0302020204030204"/>
            </a:endParaRPr>
          </a:p>
        </p:txBody>
      </p:sp>
      <p:pic>
        <p:nvPicPr>
          <p:cNvPr id="10" name="Picture 9" descr="A picture containing text, vector graphics&#10;&#10;Description automatically generated">
            <a:extLst>
              <a:ext uri="{FF2B5EF4-FFF2-40B4-BE49-F238E27FC236}">
                <a16:creationId xmlns:a16="http://schemas.microsoft.com/office/drawing/2014/main" id="{C76E77E9-E337-49F3-94E3-C9401F2C09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6762"/>
          <a:stretch/>
        </p:blipFill>
        <p:spPr>
          <a:xfrm>
            <a:off x="10123299" y="238599"/>
            <a:ext cx="1063793" cy="1235767"/>
          </a:xfrm>
          <a:prstGeom prst="rect">
            <a:avLst/>
          </a:prstGeom>
        </p:spPr>
      </p:pic>
      <p:sp>
        <p:nvSpPr>
          <p:cNvPr id="11" name="Rounded Rectangle 11">
            <a:extLst>
              <a:ext uri="{FF2B5EF4-FFF2-40B4-BE49-F238E27FC236}">
                <a16:creationId xmlns:a16="http://schemas.microsoft.com/office/drawing/2014/main" id="{E6A0E420-5930-447C-8493-F2B9DEE0F270}"/>
              </a:ext>
            </a:extLst>
          </p:cNvPr>
          <p:cNvSpPr/>
          <p:nvPr/>
        </p:nvSpPr>
        <p:spPr>
          <a:xfrm>
            <a:off x="10909164" y="68567"/>
            <a:ext cx="1087269"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D0F111A0-12BB-495B-AA91-9C15FF714273}"/>
              </a:ext>
            </a:extLst>
          </p:cNvPr>
          <p:cNvSpPr txBox="1"/>
          <p:nvPr/>
        </p:nvSpPr>
        <p:spPr>
          <a:xfrm>
            <a:off x="113604" y="1413615"/>
            <a:ext cx="9389992" cy="461665"/>
          </a:xfrm>
          <a:prstGeom prst="rect">
            <a:avLst/>
          </a:prstGeom>
          <a:noFill/>
        </p:spPr>
        <p:txBody>
          <a:bodyPr wrap="square" rtlCol="0">
            <a:spAutoFit/>
          </a:bodyPr>
          <a:lstStyle/>
          <a:p>
            <a:pPr algn="l"/>
            <a:r>
              <a:rPr lang="en-GB" sz="2400" dirty="0">
                <a:solidFill>
                  <a:schemeClr val="accent5">
                    <a:lumMod val="50000"/>
                  </a:schemeClr>
                </a:solidFill>
              </a:rPr>
              <a:t>Lies die </a:t>
            </a:r>
            <a:r>
              <a:rPr lang="en-GB" sz="2400" dirty="0" err="1">
                <a:solidFill>
                  <a:schemeClr val="accent5">
                    <a:lumMod val="50000"/>
                  </a:schemeClr>
                </a:solidFill>
              </a:rPr>
              <a:t>Lerntipps</a:t>
            </a:r>
            <a:r>
              <a:rPr lang="en-GB" sz="2400" dirty="0">
                <a:solidFill>
                  <a:schemeClr val="accent5">
                    <a:lumMod val="50000"/>
                  </a:schemeClr>
                </a:solidFill>
              </a:rPr>
              <a:t>.  </a:t>
            </a:r>
            <a:r>
              <a:rPr lang="en-GB" sz="2400" dirty="0" err="1">
                <a:solidFill>
                  <a:schemeClr val="accent5">
                    <a:lumMod val="50000"/>
                  </a:schemeClr>
                </a:solidFill>
              </a:rPr>
              <a:t>Welcher</a:t>
            </a:r>
            <a:r>
              <a:rPr lang="en-GB" sz="2400" dirty="0">
                <a:solidFill>
                  <a:schemeClr val="accent5">
                    <a:lumMod val="50000"/>
                  </a:schemeClr>
                </a:solidFill>
              </a:rPr>
              <a:t> Tipp </a:t>
            </a:r>
            <a:r>
              <a:rPr lang="en-GB" sz="2400" dirty="0" err="1">
                <a:solidFill>
                  <a:schemeClr val="accent5">
                    <a:lumMod val="50000"/>
                  </a:schemeClr>
                </a:solidFill>
              </a:rPr>
              <a:t>ist</a:t>
            </a:r>
            <a:r>
              <a:rPr lang="en-GB" sz="2400" dirty="0">
                <a:solidFill>
                  <a:schemeClr val="accent5">
                    <a:lumMod val="50000"/>
                  </a:schemeClr>
                </a:solidFill>
              </a:rPr>
              <a:t> der </a:t>
            </a:r>
            <a:r>
              <a:rPr lang="en-GB" sz="2400" dirty="0" err="1">
                <a:solidFill>
                  <a:schemeClr val="accent5">
                    <a:lumMod val="50000"/>
                  </a:schemeClr>
                </a:solidFill>
              </a:rPr>
              <a:t>beste</a:t>
            </a:r>
            <a:r>
              <a:rPr lang="en-GB" sz="2400" dirty="0">
                <a:solidFill>
                  <a:schemeClr val="accent5">
                    <a:lumMod val="50000"/>
                  </a:schemeClr>
                </a:solidFill>
              </a:rPr>
              <a:t>?</a:t>
            </a:r>
          </a:p>
        </p:txBody>
      </p:sp>
      <p:sp>
        <p:nvSpPr>
          <p:cNvPr id="13" name="TextBox 12">
            <a:extLst>
              <a:ext uri="{FF2B5EF4-FFF2-40B4-BE49-F238E27FC236}">
                <a16:creationId xmlns:a16="http://schemas.microsoft.com/office/drawing/2014/main" id="{EF3B0284-6437-4C09-AEE2-8EF576823FFB}"/>
              </a:ext>
            </a:extLst>
          </p:cNvPr>
          <p:cNvSpPr txBox="1"/>
          <p:nvPr/>
        </p:nvSpPr>
        <p:spPr>
          <a:xfrm>
            <a:off x="113604" y="2174213"/>
            <a:ext cx="4317489" cy="1631216"/>
          </a:xfrm>
          <a:prstGeom prst="rect">
            <a:avLst/>
          </a:prstGeom>
          <a:noFill/>
        </p:spPr>
        <p:txBody>
          <a:bodyPr wrap="square" rtlCol="0">
            <a:spAutoFit/>
          </a:bodyPr>
          <a:lstStyle/>
          <a:p>
            <a:pPr algn="l"/>
            <a:r>
              <a:rPr lang="en-GB" sz="2000" dirty="0">
                <a:solidFill>
                  <a:schemeClr val="accent5">
                    <a:lumMod val="50000"/>
                  </a:schemeClr>
                </a:solidFill>
              </a:rPr>
              <a:t>Ich </a:t>
            </a:r>
            <a:r>
              <a:rPr lang="en-GB" sz="2000" dirty="0" err="1">
                <a:solidFill>
                  <a:schemeClr val="accent5">
                    <a:lumMod val="50000"/>
                  </a:schemeClr>
                </a:solidFill>
              </a:rPr>
              <a:t>lerne</a:t>
            </a:r>
            <a:r>
              <a:rPr lang="en-GB" sz="2000" dirty="0">
                <a:solidFill>
                  <a:schemeClr val="accent5">
                    <a:lumMod val="50000"/>
                  </a:schemeClr>
                </a:solidFill>
              </a:rPr>
              <a:t> den </a:t>
            </a:r>
            <a:r>
              <a:rPr lang="en-GB" sz="2000" dirty="0" err="1">
                <a:solidFill>
                  <a:schemeClr val="accent5">
                    <a:lumMod val="50000"/>
                  </a:schemeClr>
                </a:solidFill>
              </a:rPr>
              <a:t>ersten</a:t>
            </a:r>
            <a:r>
              <a:rPr lang="en-GB" sz="2000" dirty="0">
                <a:solidFill>
                  <a:schemeClr val="accent5">
                    <a:lumMod val="50000"/>
                  </a:schemeClr>
                </a:solidFill>
              </a:rPr>
              <a:t>, </a:t>
            </a:r>
            <a:r>
              <a:rPr lang="en-GB" sz="2000" dirty="0" err="1">
                <a:solidFill>
                  <a:schemeClr val="accent5">
                    <a:lumMod val="50000"/>
                  </a:schemeClr>
                </a:solidFill>
              </a:rPr>
              <a:t>dann</a:t>
            </a:r>
            <a:r>
              <a:rPr lang="en-GB" sz="2000" dirty="0">
                <a:solidFill>
                  <a:schemeClr val="accent5">
                    <a:lumMod val="50000"/>
                  </a:schemeClr>
                </a:solidFill>
              </a:rPr>
              <a:t> den </a:t>
            </a:r>
            <a:r>
              <a:rPr lang="en-GB" sz="2000" dirty="0" err="1">
                <a:solidFill>
                  <a:schemeClr val="accent5">
                    <a:lumMod val="50000"/>
                  </a:schemeClr>
                </a:solidFill>
              </a:rPr>
              <a:t>zweiten</a:t>
            </a:r>
            <a:r>
              <a:rPr lang="en-GB" sz="2000" dirty="0">
                <a:solidFill>
                  <a:schemeClr val="accent5">
                    <a:lumMod val="50000"/>
                  </a:schemeClr>
                </a:solidFill>
              </a:rPr>
              <a:t> </a:t>
            </a:r>
            <a:r>
              <a:rPr lang="en-GB" sz="2000" dirty="0" err="1">
                <a:solidFill>
                  <a:schemeClr val="accent5">
                    <a:lumMod val="50000"/>
                  </a:schemeClr>
                </a:solidFill>
              </a:rPr>
              <a:t>Vers</a:t>
            </a:r>
            <a:r>
              <a:rPr lang="en-GB" sz="2000" dirty="0">
                <a:solidFill>
                  <a:schemeClr val="accent5">
                    <a:lumMod val="50000"/>
                  </a:schemeClr>
                </a:solidFill>
              </a:rPr>
              <a:t>. Dann </a:t>
            </a:r>
            <a:r>
              <a:rPr lang="en-GB" sz="2000" dirty="0" err="1">
                <a:solidFill>
                  <a:schemeClr val="accent5">
                    <a:lumMod val="50000"/>
                  </a:schemeClr>
                </a:solidFill>
              </a:rPr>
              <a:t>wiederhole</a:t>
            </a:r>
            <a:r>
              <a:rPr lang="en-GB" sz="2000" dirty="0">
                <a:solidFill>
                  <a:schemeClr val="accent5">
                    <a:lumMod val="50000"/>
                  </a:schemeClr>
                </a:solidFill>
              </a:rPr>
              <a:t> ich die </a:t>
            </a:r>
            <a:r>
              <a:rPr lang="en-GB" sz="2000" dirty="0" err="1">
                <a:solidFill>
                  <a:schemeClr val="accent5">
                    <a:lumMod val="50000"/>
                  </a:schemeClr>
                </a:solidFill>
              </a:rPr>
              <a:t>zwei</a:t>
            </a:r>
            <a:r>
              <a:rPr lang="en-GB" sz="2000" dirty="0">
                <a:solidFill>
                  <a:schemeClr val="accent5">
                    <a:lumMod val="50000"/>
                  </a:schemeClr>
                </a:solidFill>
              </a:rPr>
              <a:t> Verse, </a:t>
            </a:r>
            <a:r>
              <a:rPr lang="en-GB" sz="2000" dirty="0" err="1">
                <a:solidFill>
                  <a:schemeClr val="accent5">
                    <a:lumMod val="50000"/>
                  </a:schemeClr>
                </a:solidFill>
              </a:rPr>
              <a:t>ohne</a:t>
            </a:r>
            <a:r>
              <a:rPr lang="en-GB" sz="2000" dirty="0">
                <a:solidFill>
                  <a:schemeClr val="accent5">
                    <a:lumMod val="50000"/>
                  </a:schemeClr>
                </a:solidFill>
              </a:rPr>
              <a:t> den Text </a:t>
            </a:r>
            <a:r>
              <a:rPr lang="en-GB" sz="2000" dirty="0" err="1">
                <a:solidFill>
                  <a:schemeClr val="accent5">
                    <a:lumMod val="50000"/>
                  </a:schemeClr>
                </a:solidFill>
              </a:rPr>
              <a:t>anzuschauen</a:t>
            </a:r>
            <a:r>
              <a:rPr lang="en-GB" sz="2000" dirty="0">
                <a:solidFill>
                  <a:schemeClr val="accent5">
                    <a:lumMod val="50000"/>
                  </a:schemeClr>
                </a:solidFill>
              </a:rPr>
              <a:t>. Dann </a:t>
            </a:r>
            <a:r>
              <a:rPr lang="en-GB" sz="2000" dirty="0" err="1">
                <a:solidFill>
                  <a:schemeClr val="accent5">
                    <a:lumMod val="50000"/>
                  </a:schemeClr>
                </a:solidFill>
              </a:rPr>
              <a:t>mache</a:t>
            </a:r>
            <a:r>
              <a:rPr lang="en-GB" sz="2000" dirty="0">
                <a:solidFill>
                  <a:schemeClr val="accent5">
                    <a:lumMod val="50000"/>
                  </a:schemeClr>
                </a:solidFill>
              </a:rPr>
              <a:t> ich </a:t>
            </a:r>
            <a:r>
              <a:rPr lang="en-GB" sz="2000" dirty="0" err="1">
                <a:solidFill>
                  <a:schemeClr val="accent5">
                    <a:lumMod val="50000"/>
                  </a:schemeClr>
                </a:solidFill>
              </a:rPr>
              <a:t>weiter</a:t>
            </a:r>
            <a:r>
              <a:rPr lang="en-GB" sz="2000" dirty="0">
                <a:solidFill>
                  <a:schemeClr val="accent5">
                    <a:lumMod val="50000"/>
                  </a:schemeClr>
                </a:solidFill>
              </a:rPr>
              <a:t>*.   </a:t>
            </a:r>
          </a:p>
        </p:txBody>
      </p:sp>
      <p:sp>
        <p:nvSpPr>
          <p:cNvPr id="16" name="TextBox 15">
            <a:extLst>
              <a:ext uri="{FF2B5EF4-FFF2-40B4-BE49-F238E27FC236}">
                <a16:creationId xmlns:a16="http://schemas.microsoft.com/office/drawing/2014/main" id="{49C416A5-A7F1-46E2-9848-03CE5E034B03}"/>
              </a:ext>
            </a:extLst>
          </p:cNvPr>
          <p:cNvSpPr txBox="1"/>
          <p:nvPr/>
        </p:nvSpPr>
        <p:spPr>
          <a:xfrm>
            <a:off x="5672323" y="2312174"/>
            <a:ext cx="4281948" cy="1015663"/>
          </a:xfrm>
          <a:prstGeom prst="rect">
            <a:avLst/>
          </a:prstGeom>
          <a:noFill/>
        </p:spPr>
        <p:txBody>
          <a:bodyPr wrap="square" rtlCol="0">
            <a:spAutoFit/>
          </a:bodyPr>
          <a:lstStyle/>
          <a:p>
            <a:pPr algn="l"/>
            <a:r>
              <a:rPr lang="en-GB" sz="2000" dirty="0">
                <a:solidFill>
                  <a:schemeClr val="accent5">
                    <a:lumMod val="50000"/>
                  </a:schemeClr>
                </a:solidFill>
              </a:rPr>
              <a:t>Ich </a:t>
            </a:r>
            <a:r>
              <a:rPr lang="en-GB" sz="2000" dirty="0" err="1">
                <a:solidFill>
                  <a:schemeClr val="accent5">
                    <a:lumMod val="50000"/>
                  </a:schemeClr>
                </a:solidFill>
              </a:rPr>
              <a:t>höre</a:t>
            </a:r>
            <a:r>
              <a:rPr lang="en-GB" sz="2000" dirty="0">
                <a:solidFill>
                  <a:schemeClr val="accent5">
                    <a:lumMod val="50000"/>
                  </a:schemeClr>
                </a:solidFill>
              </a:rPr>
              <a:t> das Lied an und lese </a:t>
            </a:r>
            <a:r>
              <a:rPr lang="en-GB" sz="2000" dirty="0" err="1">
                <a:solidFill>
                  <a:schemeClr val="accent5">
                    <a:lumMod val="50000"/>
                  </a:schemeClr>
                </a:solidFill>
              </a:rPr>
              <a:t>mit</a:t>
            </a:r>
            <a:r>
              <a:rPr lang="en-GB" sz="2000" dirty="0">
                <a:solidFill>
                  <a:schemeClr val="accent5">
                    <a:lumMod val="50000"/>
                  </a:schemeClr>
                </a:solidFill>
              </a:rPr>
              <a:t>.  Dann </a:t>
            </a:r>
            <a:r>
              <a:rPr lang="en-GB" sz="2000" dirty="0" err="1">
                <a:solidFill>
                  <a:schemeClr val="accent5">
                    <a:lumMod val="50000"/>
                  </a:schemeClr>
                </a:solidFill>
              </a:rPr>
              <a:t>höre</a:t>
            </a:r>
            <a:r>
              <a:rPr lang="en-GB" sz="2000" dirty="0">
                <a:solidFill>
                  <a:schemeClr val="accent5">
                    <a:lumMod val="50000"/>
                  </a:schemeClr>
                </a:solidFill>
              </a:rPr>
              <a:t> ich </a:t>
            </a:r>
            <a:r>
              <a:rPr lang="en-GB" sz="2000" dirty="0" err="1">
                <a:solidFill>
                  <a:schemeClr val="accent5">
                    <a:lumMod val="50000"/>
                  </a:schemeClr>
                </a:solidFill>
              </a:rPr>
              <a:t>noch</a:t>
            </a:r>
            <a:r>
              <a:rPr lang="en-GB" sz="2000" dirty="0">
                <a:solidFill>
                  <a:schemeClr val="accent5">
                    <a:lumMod val="50000"/>
                  </a:schemeClr>
                </a:solidFill>
              </a:rPr>
              <a:t> </a:t>
            </a:r>
            <a:r>
              <a:rPr lang="en-GB" sz="2000" dirty="0" err="1">
                <a:solidFill>
                  <a:schemeClr val="accent5">
                    <a:lumMod val="50000"/>
                  </a:schemeClr>
                </a:solidFill>
              </a:rPr>
              <a:t>einmal</a:t>
            </a:r>
            <a:r>
              <a:rPr lang="en-GB" sz="2000" dirty="0">
                <a:solidFill>
                  <a:schemeClr val="accent5">
                    <a:lumMod val="50000"/>
                  </a:schemeClr>
                </a:solidFill>
              </a:rPr>
              <a:t> </a:t>
            </a:r>
            <a:r>
              <a:rPr lang="en-GB" sz="2000" dirty="0" err="1">
                <a:solidFill>
                  <a:schemeClr val="accent5">
                    <a:lumMod val="50000"/>
                  </a:schemeClr>
                </a:solidFill>
              </a:rPr>
              <a:t>zu</a:t>
            </a:r>
            <a:r>
              <a:rPr lang="en-GB" sz="2000" dirty="0">
                <a:solidFill>
                  <a:schemeClr val="accent5">
                    <a:lumMod val="50000"/>
                  </a:schemeClr>
                </a:solidFill>
              </a:rPr>
              <a:t> und singe </a:t>
            </a:r>
            <a:r>
              <a:rPr lang="en-GB" sz="2000" dirty="0" err="1">
                <a:solidFill>
                  <a:schemeClr val="accent5">
                    <a:lumMod val="50000"/>
                  </a:schemeClr>
                </a:solidFill>
              </a:rPr>
              <a:t>mit</a:t>
            </a:r>
            <a:r>
              <a:rPr lang="en-GB" sz="2000" dirty="0">
                <a:solidFill>
                  <a:schemeClr val="accent5">
                    <a:lumMod val="50000"/>
                  </a:schemeClr>
                </a:solidFill>
              </a:rPr>
              <a:t>.</a:t>
            </a:r>
          </a:p>
        </p:txBody>
      </p:sp>
      <p:sp>
        <p:nvSpPr>
          <p:cNvPr id="17" name="TextBox 16">
            <a:extLst>
              <a:ext uri="{FF2B5EF4-FFF2-40B4-BE49-F238E27FC236}">
                <a16:creationId xmlns:a16="http://schemas.microsoft.com/office/drawing/2014/main" id="{3F0CADAD-302A-4D41-994B-E6FDDBED66EA}"/>
              </a:ext>
            </a:extLst>
          </p:cNvPr>
          <p:cNvSpPr txBox="1"/>
          <p:nvPr/>
        </p:nvSpPr>
        <p:spPr>
          <a:xfrm>
            <a:off x="6356660" y="4148123"/>
            <a:ext cx="5138897" cy="1631216"/>
          </a:xfrm>
          <a:prstGeom prst="rect">
            <a:avLst/>
          </a:prstGeom>
          <a:noFill/>
        </p:spPr>
        <p:txBody>
          <a:bodyPr wrap="square" rtlCol="0">
            <a:spAutoFit/>
          </a:bodyPr>
          <a:lstStyle/>
          <a:p>
            <a:pPr algn="l"/>
            <a:r>
              <a:rPr lang="en-GB" sz="2000" dirty="0">
                <a:solidFill>
                  <a:schemeClr val="accent5">
                    <a:lumMod val="50000"/>
                  </a:schemeClr>
                </a:solidFill>
              </a:rPr>
              <a:t>Ich </a:t>
            </a:r>
            <a:r>
              <a:rPr lang="en-GB" sz="2000" dirty="0" err="1">
                <a:solidFill>
                  <a:schemeClr val="accent5">
                    <a:lumMod val="50000"/>
                  </a:schemeClr>
                </a:solidFill>
              </a:rPr>
              <a:t>schaue</a:t>
            </a:r>
            <a:r>
              <a:rPr lang="en-GB" sz="2000" dirty="0">
                <a:solidFill>
                  <a:schemeClr val="accent5">
                    <a:lumMod val="50000"/>
                  </a:schemeClr>
                </a:solidFill>
              </a:rPr>
              <a:t> </a:t>
            </a:r>
            <a:r>
              <a:rPr lang="en-GB" sz="2000" dirty="0" err="1">
                <a:solidFill>
                  <a:schemeClr val="accent5">
                    <a:lumMod val="50000"/>
                  </a:schemeClr>
                </a:solidFill>
              </a:rPr>
              <a:t>einige</a:t>
            </a:r>
            <a:r>
              <a:rPr lang="en-GB" sz="2000" dirty="0">
                <a:solidFill>
                  <a:schemeClr val="accent5">
                    <a:lumMod val="50000"/>
                  </a:schemeClr>
                </a:solidFill>
              </a:rPr>
              <a:t> </a:t>
            </a:r>
            <a:r>
              <a:rPr lang="en-GB" sz="2000" dirty="0" err="1">
                <a:solidFill>
                  <a:schemeClr val="accent5">
                    <a:lumMod val="50000"/>
                  </a:schemeClr>
                </a:solidFill>
              </a:rPr>
              <a:t>Versionen</a:t>
            </a:r>
            <a:r>
              <a:rPr lang="en-GB" sz="2000" dirty="0">
                <a:solidFill>
                  <a:schemeClr val="accent5">
                    <a:lumMod val="50000"/>
                  </a:schemeClr>
                </a:solidFill>
              </a:rPr>
              <a:t> auf YouTube an.  </a:t>
            </a:r>
            <a:r>
              <a:rPr lang="en-GB" sz="2000" dirty="0" err="1">
                <a:solidFill>
                  <a:schemeClr val="accent5">
                    <a:lumMod val="50000"/>
                  </a:schemeClr>
                </a:solidFill>
              </a:rPr>
              <a:t>Zuerst</a:t>
            </a:r>
            <a:r>
              <a:rPr lang="en-GB" sz="2000" dirty="0">
                <a:solidFill>
                  <a:schemeClr val="accent5">
                    <a:lumMod val="50000"/>
                  </a:schemeClr>
                </a:solidFill>
              </a:rPr>
              <a:t> </a:t>
            </a:r>
            <a:r>
              <a:rPr lang="en-GB" sz="2000" dirty="0" err="1">
                <a:solidFill>
                  <a:schemeClr val="accent5">
                    <a:lumMod val="50000"/>
                  </a:schemeClr>
                </a:solidFill>
              </a:rPr>
              <a:t>höre</a:t>
            </a:r>
            <a:r>
              <a:rPr lang="en-GB" sz="2000" dirty="0">
                <a:solidFill>
                  <a:schemeClr val="accent5">
                    <a:lumMod val="50000"/>
                  </a:schemeClr>
                </a:solidFill>
              </a:rPr>
              <a:t> ich </a:t>
            </a:r>
            <a:r>
              <a:rPr lang="en-GB" sz="2000" dirty="0" err="1">
                <a:solidFill>
                  <a:schemeClr val="accent5">
                    <a:lumMod val="50000"/>
                  </a:schemeClr>
                </a:solidFill>
              </a:rPr>
              <a:t>zu</a:t>
            </a:r>
            <a:r>
              <a:rPr lang="en-GB" sz="2000" dirty="0">
                <a:solidFill>
                  <a:schemeClr val="accent5">
                    <a:lumMod val="50000"/>
                  </a:schemeClr>
                </a:solidFill>
              </a:rPr>
              <a:t> und lese </a:t>
            </a:r>
            <a:r>
              <a:rPr lang="en-GB" sz="2000" dirty="0" err="1">
                <a:solidFill>
                  <a:schemeClr val="accent5">
                    <a:lumMod val="50000"/>
                  </a:schemeClr>
                </a:solidFill>
              </a:rPr>
              <a:t>mit</a:t>
            </a:r>
            <a:r>
              <a:rPr lang="en-GB" sz="2000" dirty="0">
                <a:solidFill>
                  <a:schemeClr val="accent5">
                    <a:lumMod val="50000"/>
                  </a:schemeClr>
                </a:solidFill>
              </a:rPr>
              <a:t>, </a:t>
            </a:r>
            <a:r>
              <a:rPr lang="en-GB" sz="2000" dirty="0" err="1">
                <a:solidFill>
                  <a:schemeClr val="accent5">
                    <a:lumMod val="50000"/>
                  </a:schemeClr>
                </a:solidFill>
              </a:rPr>
              <a:t>ohne</a:t>
            </a:r>
            <a:r>
              <a:rPr lang="en-GB" sz="2000" dirty="0">
                <a:solidFill>
                  <a:schemeClr val="accent5">
                    <a:lumMod val="50000"/>
                  </a:schemeClr>
                </a:solidFill>
              </a:rPr>
              <a:t> </a:t>
            </a:r>
            <a:r>
              <a:rPr lang="en-GB" sz="2000" dirty="0" err="1">
                <a:solidFill>
                  <a:schemeClr val="accent5">
                    <a:lumMod val="50000"/>
                  </a:schemeClr>
                </a:solidFill>
              </a:rPr>
              <a:t>zu</a:t>
            </a:r>
            <a:r>
              <a:rPr lang="en-GB" sz="2000" dirty="0">
                <a:solidFill>
                  <a:schemeClr val="accent5">
                    <a:lumMod val="50000"/>
                  </a:schemeClr>
                </a:solidFill>
              </a:rPr>
              <a:t> </a:t>
            </a:r>
            <a:r>
              <a:rPr lang="en-GB" sz="2000" dirty="0" err="1">
                <a:solidFill>
                  <a:schemeClr val="accent5">
                    <a:lumMod val="50000"/>
                  </a:schemeClr>
                </a:solidFill>
              </a:rPr>
              <a:t>sprechen</a:t>
            </a:r>
            <a:r>
              <a:rPr lang="en-GB" sz="2000" dirty="0">
                <a:solidFill>
                  <a:schemeClr val="accent5">
                    <a:lumMod val="50000"/>
                  </a:schemeClr>
                </a:solidFill>
              </a:rPr>
              <a:t>.  Dann lese ich den Text </a:t>
            </a:r>
            <a:r>
              <a:rPr lang="en-GB" sz="2000" dirty="0" err="1">
                <a:solidFill>
                  <a:schemeClr val="accent5">
                    <a:lumMod val="50000"/>
                  </a:schemeClr>
                </a:solidFill>
              </a:rPr>
              <a:t>vor</a:t>
            </a:r>
            <a:r>
              <a:rPr lang="en-GB" sz="2000" dirty="0">
                <a:solidFill>
                  <a:schemeClr val="accent5">
                    <a:lumMod val="50000"/>
                  </a:schemeClr>
                </a:solidFill>
              </a:rPr>
              <a:t>.  </a:t>
            </a:r>
            <a:r>
              <a:rPr lang="en-GB" sz="2000" dirty="0" err="1">
                <a:solidFill>
                  <a:schemeClr val="accent5">
                    <a:lumMod val="50000"/>
                  </a:schemeClr>
                </a:solidFill>
              </a:rPr>
              <a:t>Danach</a:t>
            </a:r>
            <a:r>
              <a:rPr lang="en-GB" sz="2000" dirty="0">
                <a:solidFill>
                  <a:schemeClr val="accent5">
                    <a:lumMod val="50000"/>
                  </a:schemeClr>
                </a:solidFill>
              </a:rPr>
              <a:t> </a:t>
            </a:r>
            <a:r>
              <a:rPr lang="en-GB" sz="2000" dirty="0" err="1">
                <a:solidFill>
                  <a:schemeClr val="accent5">
                    <a:lumMod val="50000"/>
                  </a:schemeClr>
                </a:solidFill>
              </a:rPr>
              <a:t>schaue</a:t>
            </a:r>
            <a:r>
              <a:rPr lang="en-GB" sz="2000" dirty="0">
                <a:solidFill>
                  <a:schemeClr val="accent5">
                    <a:lumMod val="50000"/>
                  </a:schemeClr>
                </a:solidFill>
              </a:rPr>
              <a:t> ich das Video </a:t>
            </a:r>
            <a:r>
              <a:rPr lang="en-GB" sz="2000" dirty="0" err="1">
                <a:solidFill>
                  <a:schemeClr val="accent5">
                    <a:lumMod val="50000"/>
                  </a:schemeClr>
                </a:solidFill>
              </a:rPr>
              <a:t>noch</a:t>
            </a:r>
            <a:r>
              <a:rPr lang="en-GB" sz="2000" dirty="0">
                <a:solidFill>
                  <a:schemeClr val="accent5">
                    <a:lumMod val="50000"/>
                  </a:schemeClr>
                </a:solidFill>
              </a:rPr>
              <a:t> </a:t>
            </a:r>
            <a:r>
              <a:rPr lang="en-GB" sz="2000" dirty="0" err="1">
                <a:solidFill>
                  <a:schemeClr val="accent5">
                    <a:lumMod val="50000"/>
                  </a:schemeClr>
                </a:solidFill>
              </a:rPr>
              <a:t>einmal</a:t>
            </a:r>
            <a:r>
              <a:rPr lang="en-GB" sz="2000" dirty="0">
                <a:solidFill>
                  <a:schemeClr val="accent5">
                    <a:lumMod val="50000"/>
                  </a:schemeClr>
                </a:solidFill>
              </a:rPr>
              <a:t> an und rede </a:t>
            </a:r>
            <a:r>
              <a:rPr lang="en-GB" sz="2000" dirty="0" err="1">
                <a:solidFill>
                  <a:schemeClr val="accent5">
                    <a:lumMod val="50000"/>
                  </a:schemeClr>
                </a:solidFill>
              </a:rPr>
              <a:t>mit</a:t>
            </a:r>
            <a:r>
              <a:rPr lang="en-GB" sz="2000" dirty="0">
                <a:solidFill>
                  <a:schemeClr val="accent5">
                    <a:lumMod val="50000"/>
                  </a:schemeClr>
                </a:solidFill>
              </a:rPr>
              <a:t>.</a:t>
            </a:r>
          </a:p>
        </p:txBody>
      </p:sp>
      <p:sp>
        <p:nvSpPr>
          <p:cNvPr id="18" name="TextBox 17">
            <a:extLst>
              <a:ext uri="{FF2B5EF4-FFF2-40B4-BE49-F238E27FC236}">
                <a16:creationId xmlns:a16="http://schemas.microsoft.com/office/drawing/2014/main" id="{121B49B0-3BFE-4E3F-8C26-77706E46B754}"/>
              </a:ext>
            </a:extLst>
          </p:cNvPr>
          <p:cNvSpPr txBox="1"/>
          <p:nvPr/>
        </p:nvSpPr>
        <p:spPr>
          <a:xfrm>
            <a:off x="1157754" y="4326798"/>
            <a:ext cx="4450977" cy="1631216"/>
          </a:xfrm>
          <a:prstGeom prst="rect">
            <a:avLst/>
          </a:prstGeom>
          <a:noFill/>
        </p:spPr>
        <p:txBody>
          <a:bodyPr wrap="square" rtlCol="0">
            <a:spAutoFit/>
          </a:bodyPr>
          <a:lstStyle/>
          <a:p>
            <a:pPr algn="l"/>
            <a:r>
              <a:rPr lang="en-GB" sz="2000" dirty="0">
                <a:solidFill>
                  <a:schemeClr val="accent5">
                    <a:lumMod val="50000"/>
                  </a:schemeClr>
                </a:solidFill>
              </a:rPr>
              <a:t>Ich </a:t>
            </a:r>
            <a:r>
              <a:rPr lang="en-GB" sz="2000" dirty="0" err="1">
                <a:solidFill>
                  <a:schemeClr val="accent5">
                    <a:lumMod val="50000"/>
                  </a:schemeClr>
                </a:solidFill>
              </a:rPr>
              <a:t>zeichne</a:t>
            </a:r>
            <a:r>
              <a:rPr lang="en-GB" sz="2000" dirty="0">
                <a:solidFill>
                  <a:schemeClr val="accent5">
                    <a:lumMod val="50000"/>
                  </a:schemeClr>
                </a:solidFill>
              </a:rPr>
              <a:t> </a:t>
            </a:r>
            <a:r>
              <a:rPr lang="en-GB" sz="2000" dirty="0" err="1">
                <a:solidFill>
                  <a:schemeClr val="accent5">
                    <a:lumMod val="50000"/>
                  </a:schemeClr>
                </a:solidFill>
              </a:rPr>
              <a:t>Bilder</a:t>
            </a:r>
            <a:r>
              <a:rPr lang="en-GB" sz="2000" dirty="0">
                <a:solidFill>
                  <a:schemeClr val="accent5">
                    <a:lumMod val="50000"/>
                  </a:schemeClr>
                </a:solidFill>
              </a:rPr>
              <a:t> und </a:t>
            </a:r>
            <a:r>
              <a:rPr lang="en-GB" sz="2000" dirty="0" err="1">
                <a:solidFill>
                  <a:schemeClr val="accent5">
                    <a:lumMod val="50000"/>
                  </a:schemeClr>
                </a:solidFill>
              </a:rPr>
              <a:t>versuche</a:t>
            </a:r>
            <a:r>
              <a:rPr lang="en-GB" sz="2000" dirty="0">
                <a:solidFill>
                  <a:schemeClr val="accent5">
                    <a:lumMod val="50000"/>
                  </a:schemeClr>
                </a:solidFill>
              </a:rPr>
              <a:t> </a:t>
            </a:r>
            <a:r>
              <a:rPr lang="en-GB" sz="2000" dirty="0" err="1">
                <a:solidFill>
                  <a:schemeClr val="accent5">
                    <a:lumMod val="50000"/>
                  </a:schemeClr>
                </a:solidFill>
              </a:rPr>
              <a:t>zuerst</a:t>
            </a:r>
            <a:r>
              <a:rPr lang="en-GB" sz="2000" dirty="0">
                <a:solidFill>
                  <a:schemeClr val="accent5">
                    <a:lumMod val="50000"/>
                  </a:schemeClr>
                </a:solidFill>
              </a:rPr>
              <a:t> den Text </a:t>
            </a:r>
            <a:r>
              <a:rPr lang="en-GB" sz="2000" dirty="0" err="1">
                <a:solidFill>
                  <a:schemeClr val="accent5">
                    <a:lumMod val="50000"/>
                  </a:schemeClr>
                </a:solidFill>
              </a:rPr>
              <a:t>einmal</a:t>
            </a:r>
            <a:r>
              <a:rPr lang="en-GB" sz="2000" dirty="0">
                <a:solidFill>
                  <a:schemeClr val="accent5">
                    <a:lumMod val="50000"/>
                  </a:schemeClr>
                </a:solidFill>
              </a:rPr>
              <a:t> </a:t>
            </a:r>
            <a:r>
              <a:rPr lang="en-GB" sz="2000" dirty="0" err="1">
                <a:solidFill>
                  <a:schemeClr val="accent5">
                    <a:lumMod val="50000"/>
                  </a:schemeClr>
                </a:solidFill>
              </a:rPr>
              <a:t>mit</a:t>
            </a:r>
            <a:r>
              <a:rPr lang="en-GB" sz="2000" dirty="0">
                <a:solidFill>
                  <a:schemeClr val="accent5">
                    <a:lumMod val="50000"/>
                  </a:schemeClr>
                </a:solidFill>
              </a:rPr>
              <a:t> </a:t>
            </a:r>
            <a:r>
              <a:rPr lang="en-GB" sz="2000" dirty="0" err="1">
                <a:solidFill>
                  <a:schemeClr val="accent5">
                    <a:lumMod val="50000"/>
                  </a:schemeClr>
                </a:solidFill>
              </a:rPr>
              <a:t>Bildern</a:t>
            </a:r>
            <a:r>
              <a:rPr lang="en-GB" sz="2000" dirty="0">
                <a:solidFill>
                  <a:schemeClr val="accent5">
                    <a:lumMod val="50000"/>
                  </a:schemeClr>
                </a:solidFill>
              </a:rPr>
              <a:t> </a:t>
            </a:r>
            <a:r>
              <a:rPr lang="en-GB" sz="2000" dirty="0" err="1">
                <a:solidFill>
                  <a:schemeClr val="accent5">
                    <a:lumMod val="50000"/>
                  </a:schemeClr>
                </a:solidFill>
              </a:rPr>
              <a:t>auswendig</a:t>
            </a:r>
            <a:r>
              <a:rPr lang="en-GB" sz="2000" dirty="0">
                <a:solidFill>
                  <a:schemeClr val="accent5">
                    <a:lumMod val="50000"/>
                  </a:schemeClr>
                </a:solidFill>
              </a:rPr>
              <a:t>* </a:t>
            </a:r>
            <a:r>
              <a:rPr lang="en-GB" sz="2000" dirty="0" err="1">
                <a:solidFill>
                  <a:schemeClr val="accent5">
                    <a:lumMod val="50000"/>
                  </a:schemeClr>
                </a:solidFill>
              </a:rPr>
              <a:t>zu</a:t>
            </a:r>
            <a:r>
              <a:rPr lang="en-GB" sz="2000" dirty="0">
                <a:solidFill>
                  <a:schemeClr val="accent5">
                    <a:lumMod val="50000"/>
                  </a:schemeClr>
                </a:solidFill>
              </a:rPr>
              <a:t> </a:t>
            </a:r>
            <a:r>
              <a:rPr lang="en-GB" sz="2000" dirty="0" err="1">
                <a:solidFill>
                  <a:schemeClr val="accent5">
                    <a:lumMod val="50000"/>
                  </a:schemeClr>
                </a:solidFill>
              </a:rPr>
              <a:t>sagen</a:t>
            </a:r>
            <a:r>
              <a:rPr lang="en-GB" sz="2000" dirty="0">
                <a:solidFill>
                  <a:schemeClr val="accent5">
                    <a:lumMod val="50000"/>
                  </a:schemeClr>
                </a:solidFill>
              </a:rPr>
              <a:t>.  Dann </a:t>
            </a:r>
            <a:r>
              <a:rPr lang="en-GB" sz="2000" dirty="0" err="1">
                <a:solidFill>
                  <a:schemeClr val="accent5">
                    <a:lumMod val="50000"/>
                  </a:schemeClr>
                </a:solidFill>
              </a:rPr>
              <a:t>versuche</a:t>
            </a:r>
            <a:r>
              <a:rPr lang="en-GB" sz="2000" dirty="0">
                <a:solidFill>
                  <a:schemeClr val="accent5">
                    <a:lumMod val="50000"/>
                  </a:schemeClr>
                </a:solidFill>
              </a:rPr>
              <a:t> ich es </a:t>
            </a:r>
            <a:r>
              <a:rPr lang="en-GB" sz="2000" dirty="0" err="1">
                <a:solidFill>
                  <a:schemeClr val="accent5">
                    <a:lumMod val="50000"/>
                  </a:schemeClr>
                </a:solidFill>
              </a:rPr>
              <a:t>ohne</a:t>
            </a:r>
            <a:r>
              <a:rPr lang="en-GB" sz="2000" dirty="0">
                <a:solidFill>
                  <a:schemeClr val="accent5">
                    <a:lumMod val="50000"/>
                  </a:schemeClr>
                </a:solidFill>
              </a:rPr>
              <a:t> </a:t>
            </a:r>
            <a:r>
              <a:rPr lang="en-GB" sz="2000" dirty="0" err="1">
                <a:solidFill>
                  <a:schemeClr val="accent5">
                    <a:lumMod val="50000"/>
                  </a:schemeClr>
                </a:solidFill>
              </a:rPr>
              <a:t>Bilder</a:t>
            </a:r>
            <a:r>
              <a:rPr lang="en-GB" sz="2000" dirty="0">
                <a:solidFill>
                  <a:schemeClr val="accent5">
                    <a:lumMod val="50000"/>
                  </a:schemeClr>
                </a:solidFill>
              </a:rPr>
              <a:t> </a:t>
            </a:r>
            <a:r>
              <a:rPr lang="en-GB" sz="2000" dirty="0" err="1">
                <a:solidFill>
                  <a:schemeClr val="accent5">
                    <a:lumMod val="50000"/>
                  </a:schemeClr>
                </a:solidFill>
              </a:rPr>
              <a:t>zu</a:t>
            </a:r>
            <a:r>
              <a:rPr lang="en-GB" sz="2000" dirty="0">
                <a:solidFill>
                  <a:schemeClr val="accent5">
                    <a:lumMod val="50000"/>
                  </a:schemeClr>
                </a:solidFill>
              </a:rPr>
              <a:t> </a:t>
            </a:r>
            <a:r>
              <a:rPr lang="en-GB" sz="2000" dirty="0" err="1">
                <a:solidFill>
                  <a:schemeClr val="accent5">
                    <a:lumMod val="50000"/>
                  </a:schemeClr>
                </a:solidFill>
              </a:rPr>
              <a:t>schaffen</a:t>
            </a:r>
            <a:r>
              <a:rPr lang="en-GB" sz="2000" dirty="0">
                <a:solidFill>
                  <a:schemeClr val="accent5">
                    <a:lumMod val="50000"/>
                  </a:schemeClr>
                </a:solidFill>
              </a:rPr>
              <a:t>.</a:t>
            </a:r>
          </a:p>
        </p:txBody>
      </p:sp>
    </p:spTree>
    <p:extLst>
      <p:ext uri="{BB962C8B-B14F-4D97-AF65-F5344CB8AC3E}">
        <p14:creationId xmlns:p14="http://schemas.microsoft.com/office/powerpoint/2010/main" val="28411687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C3B4220-D8BA-D846-B04B-0597D67EA0B5}"/>
              </a:ext>
            </a:extLst>
          </p:cNvPr>
          <p:cNvSpPr>
            <a:spLocks noGrp="1"/>
          </p:cNvSpPr>
          <p:nvPr>
            <p:ph idx="1"/>
          </p:nvPr>
        </p:nvSpPr>
        <p:spPr>
          <a:xfrm>
            <a:off x="331638" y="1702433"/>
            <a:ext cx="11528724" cy="4321849"/>
          </a:xfrm>
        </p:spPr>
        <p:txBody>
          <a:bodyPr>
            <a:normAutofit fontScale="92500"/>
          </a:bodyPr>
          <a:lstStyle/>
          <a:p>
            <a:pPr marL="514350" indent="-514350">
              <a:lnSpc>
                <a:spcPct val="170000"/>
              </a:lnSpc>
              <a:buFont typeface="+mj-lt"/>
              <a:buAutoNum type="arabicPeriod"/>
            </a:pPr>
            <a:r>
              <a:rPr lang="en-GB" dirty="0" err="1"/>
              <a:t>zwei</a:t>
            </a:r>
            <a:r>
              <a:rPr lang="en-GB" dirty="0"/>
              <a:t> </a:t>
            </a:r>
            <a:r>
              <a:rPr lang="en-GB" dirty="0" err="1"/>
              <a:t>Strophen</a:t>
            </a:r>
            <a:r>
              <a:rPr lang="en-GB" dirty="0"/>
              <a:t> </a:t>
            </a:r>
            <a:r>
              <a:rPr lang="en-GB" dirty="0" err="1"/>
              <a:t>auswendig</a:t>
            </a:r>
            <a:r>
              <a:rPr lang="en-GB" dirty="0"/>
              <a:t> </a:t>
            </a:r>
            <a:r>
              <a:rPr lang="en-GB" dirty="0" err="1"/>
              <a:t>lernen</a:t>
            </a:r>
            <a:endParaRPr lang="en-GB" dirty="0"/>
          </a:p>
          <a:p>
            <a:pPr marL="514350" indent="-514350">
              <a:lnSpc>
                <a:spcPct val="170000"/>
              </a:lnSpc>
              <a:buFont typeface="+mj-lt"/>
              <a:buAutoNum type="arabicPeriod"/>
            </a:pPr>
            <a:r>
              <a:rPr lang="en-GB" dirty="0" err="1"/>
              <a:t>deine</a:t>
            </a:r>
            <a:r>
              <a:rPr lang="en-GB" dirty="0"/>
              <a:t> </a:t>
            </a:r>
            <a:r>
              <a:rPr lang="en-GB" dirty="0" err="1"/>
              <a:t>zwei</a:t>
            </a:r>
            <a:r>
              <a:rPr lang="en-GB" dirty="0"/>
              <a:t> </a:t>
            </a:r>
            <a:r>
              <a:rPr lang="en-GB" dirty="0" err="1"/>
              <a:t>Lieblingsstrophen</a:t>
            </a:r>
            <a:r>
              <a:rPr lang="en-GB" dirty="0"/>
              <a:t> ins </a:t>
            </a:r>
            <a:r>
              <a:rPr lang="en-GB" dirty="0" err="1"/>
              <a:t>Englische</a:t>
            </a:r>
            <a:r>
              <a:rPr lang="en-GB" dirty="0"/>
              <a:t> </a:t>
            </a:r>
            <a:r>
              <a:rPr lang="en-GB" dirty="0" err="1"/>
              <a:t>übersetzen</a:t>
            </a:r>
            <a:r>
              <a:rPr lang="en-GB" dirty="0"/>
              <a:t> </a:t>
            </a:r>
          </a:p>
          <a:p>
            <a:pPr marL="514350" indent="-514350">
              <a:lnSpc>
                <a:spcPct val="170000"/>
              </a:lnSpc>
              <a:buFont typeface="+mj-lt"/>
              <a:buAutoNum type="arabicPeriod"/>
            </a:pPr>
            <a:r>
              <a:rPr lang="en-GB" dirty="0" err="1"/>
              <a:t>eine</a:t>
            </a:r>
            <a:r>
              <a:rPr lang="en-GB" dirty="0"/>
              <a:t> </a:t>
            </a:r>
            <a:r>
              <a:rPr lang="en-GB" dirty="0" err="1"/>
              <a:t>Audioaufnahme</a:t>
            </a:r>
            <a:r>
              <a:rPr lang="en-GB" dirty="0"/>
              <a:t> </a:t>
            </a:r>
            <a:r>
              <a:rPr lang="en-GB" dirty="0" err="1"/>
              <a:t>machen</a:t>
            </a:r>
            <a:endParaRPr lang="en-GB" dirty="0"/>
          </a:p>
          <a:p>
            <a:pPr marL="514350" indent="-514350">
              <a:lnSpc>
                <a:spcPct val="170000"/>
              </a:lnSpc>
              <a:buFont typeface="+mj-lt"/>
              <a:buAutoNum type="arabicPeriod"/>
            </a:pPr>
            <a:r>
              <a:rPr lang="en-GB" dirty="0" err="1"/>
              <a:t>Musik</a:t>
            </a:r>
            <a:r>
              <a:rPr lang="en-GB" dirty="0"/>
              <a:t> </a:t>
            </a:r>
            <a:r>
              <a:rPr lang="en-GB" dirty="0" err="1"/>
              <a:t>zu</a:t>
            </a:r>
            <a:r>
              <a:rPr lang="en-GB" dirty="0"/>
              <a:t> der Ballade </a:t>
            </a:r>
            <a:r>
              <a:rPr lang="en-GB" dirty="0" err="1"/>
              <a:t>komponieren</a:t>
            </a:r>
            <a:r>
              <a:rPr lang="en-GB" dirty="0"/>
              <a:t> und </a:t>
            </a:r>
            <a:r>
              <a:rPr lang="en-GB" dirty="0" err="1"/>
              <a:t>eine</a:t>
            </a:r>
            <a:r>
              <a:rPr lang="en-GB" dirty="0"/>
              <a:t> </a:t>
            </a:r>
            <a:r>
              <a:rPr lang="en-GB" dirty="0" err="1"/>
              <a:t>Aufnahme</a:t>
            </a:r>
            <a:r>
              <a:rPr lang="en-GB" dirty="0"/>
              <a:t> </a:t>
            </a:r>
            <a:r>
              <a:rPr lang="en-GB" dirty="0" err="1"/>
              <a:t>machen</a:t>
            </a:r>
            <a:endParaRPr lang="en-GB" dirty="0"/>
          </a:p>
          <a:p>
            <a:pPr marL="514350" indent="-514350">
              <a:lnSpc>
                <a:spcPct val="170000"/>
              </a:lnSpc>
              <a:buFont typeface="+mj-lt"/>
              <a:buAutoNum type="arabicPeriod"/>
            </a:pPr>
            <a:r>
              <a:rPr lang="en-GB" dirty="0"/>
              <a:t>das </a:t>
            </a:r>
            <a:r>
              <a:rPr lang="en-GB" dirty="0" err="1"/>
              <a:t>Kreuzworträtsel</a:t>
            </a:r>
            <a:r>
              <a:rPr lang="en-GB" dirty="0"/>
              <a:t> </a:t>
            </a:r>
            <a:r>
              <a:rPr lang="en-GB" dirty="0" err="1"/>
              <a:t>machen</a:t>
            </a:r>
            <a:endParaRPr lang="en-GB" dirty="0"/>
          </a:p>
        </p:txBody>
      </p:sp>
      <p:pic>
        <p:nvPicPr>
          <p:cNvPr id="28" name="Picture 27">
            <a:extLst>
              <a:ext uri="{FF2B5EF4-FFF2-40B4-BE49-F238E27FC236}">
                <a16:creationId xmlns:a16="http://schemas.microsoft.com/office/drawing/2014/main" id="{93984E95-B4F4-D641-AADC-5D24235E9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9027"/>
            <a:ext cx="3845859" cy="869950"/>
          </a:xfrm>
          <a:prstGeom prst="rect">
            <a:avLst/>
          </a:prstGeom>
        </p:spPr>
      </p:pic>
      <p:sp>
        <p:nvSpPr>
          <p:cNvPr id="29" name="Title 3">
            <a:extLst>
              <a:ext uri="{FF2B5EF4-FFF2-40B4-BE49-F238E27FC236}">
                <a16:creationId xmlns:a16="http://schemas.microsoft.com/office/drawing/2014/main" id="{76BF3A80-ECA4-DD4F-99D2-522B29E2B1CD}"/>
              </a:ext>
            </a:extLst>
          </p:cNvPr>
          <p:cNvSpPr txBox="1">
            <a:spLocks/>
          </p:cNvSpPr>
          <p:nvPr/>
        </p:nvSpPr>
        <p:spPr>
          <a:xfrm>
            <a:off x="5519" y="269027"/>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600" b="1" dirty="0" err="1">
                <a:solidFill>
                  <a:prstClr val="white"/>
                </a:solidFill>
              </a:rPr>
              <a:t>Hausaufgaben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 name="TextBox 2">
            <a:extLst>
              <a:ext uri="{FF2B5EF4-FFF2-40B4-BE49-F238E27FC236}">
                <a16:creationId xmlns:a16="http://schemas.microsoft.com/office/drawing/2014/main" id="{C73098F2-16C3-D841-BD9E-0BBAAE7C34A9}"/>
              </a:ext>
            </a:extLst>
          </p:cNvPr>
          <p:cNvSpPr txBox="1"/>
          <p:nvPr/>
        </p:nvSpPr>
        <p:spPr>
          <a:xfrm>
            <a:off x="1693333" y="265853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7" name="TextBox 6">
            <a:extLst>
              <a:ext uri="{FF2B5EF4-FFF2-40B4-BE49-F238E27FC236}">
                <a16:creationId xmlns:a16="http://schemas.microsoft.com/office/drawing/2014/main" id="{90936934-D9F6-4EB8-855E-360536751DC0}"/>
              </a:ext>
            </a:extLst>
          </p:cNvPr>
          <p:cNvSpPr txBox="1"/>
          <p:nvPr/>
        </p:nvSpPr>
        <p:spPr>
          <a:xfrm>
            <a:off x="331638" y="1179213"/>
            <a:ext cx="9750706" cy="523220"/>
          </a:xfrm>
          <a:prstGeom prst="rect">
            <a:avLst/>
          </a:prstGeom>
          <a:noFill/>
        </p:spPr>
        <p:txBody>
          <a:bodyPr wrap="square" rtlCol="0">
            <a:spAutoFit/>
          </a:bodyPr>
          <a:lstStyle/>
          <a:p>
            <a:pPr>
              <a:spcAft>
                <a:spcPts val="0"/>
              </a:spcAft>
              <a:tabLst>
                <a:tab pos="2865755" algn="ctr"/>
                <a:tab pos="5731510" algn="r"/>
              </a:tabLst>
            </a:pPr>
            <a:r>
              <a:rPr lang="en-GB" sz="2800" b="1" dirty="0" err="1">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Optionen</a:t>
            </a:r>
            <a:endParaRPr lang="en-GB" sz="2800" b="1"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66657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A58D74-365E-4181-9DDF-47F8AFD30604}"/>
              </a:ext>
            </a:extLst>
          </p:cNvPr>
          <p:cNvSpPr>
            <a:spLocks noGrp="1"/>
          </p:cNvSpPr>
          <p:nvPr>
            <p:ph type="title"/>
          </p:nvPr>
        </p:nvSpPr>
        <p:spPr>
          <a:xfrm>
            <a:off x="4970928" y="0"/>
            <a:ext cx="3384169" cy="430985"/>
          </a:xfrm>
        </p:spPr>
        <p:txBody>
          <a:bodyPr>
            <a:normAutofit fontScale="90000"/>
          </a:bodyPr>
          <a:lstStyle/>
          <a:p>
            <a:r>
              <a:rPr lang="en-GB" sz="2000" b="1" dirty="0">
                <a:solidFill>
                  <a:srgbClr val="376072"/>
                </a:solidFill>
              </a:rPr>
              <a:t>Der </a:t>
            </a:r>
            <a:r>
              <a:rPr lang="en-GB" sz="2000" b="1" dirty="0" err="1">
                <a:solidFill>
                  <a:srgbClr val="376072"/>
                </a:solidFill>
              </a:rPr>
              <a:t>Erlkönig</a:t>
            </a:r>
            <a:r>
              <a:rPr lang="en-GB" sz="2000" b="1" dirty="0">
                <a:solidFill>
                  <a:srgbClr val="376072"/>
                </a:solidFill>
              </a:rPr>
              <a:t>: </a:t>
            </a:r>
            <a:r>
              <a:rPr lang="en-GB" sz="2000" b="1" dirty="0" err="1">
                <a:solidFill>
                  <a:srgbClr val="376072"/>
                </a:solidFill>
              </a:rPr>
              <a:t>Kreuzworträtsel</a:t>
            </a:r>
            <a:endParaRPr lang="en-GB" sz="2000" b="1" dirty="0">
              <a:solidFill>
                <a:srgbClr val="376072"/>
              </a:solidFill>
            </a:endParaRPr>
          </a:p>
        </p:txBody>
      </p:sp>
      <p:graphicFrame>
        <p:nvGraphicFramePr>
          <p:cNvPr id="6" name="Table 12">
            <a:extLst>
              <a:ext uri="{FF2B5EF4-FFF2-40B4-BE49-F238E27FC236}">
                <a16:creationId xmlns:a16="http://schemas.microsoft.com/office/drawing/2014/main" id="{1989F590-C6EF-4C85-9CD7-4EDEF696EF69}"/>
              </a:ext>
            </a:extLst>
          </p:cNvPr>
          <p:cNvGraphicFramePr>
            <a:graphicFrameLocks noGrp="1"/>
          </p:cNvGraphicFramePr>
          <p:nvPr>
            <p:extLst>
              <p:ext uri="{D42A27DB-BD31-4B8C-83A1-F6EECF244321}">
                <p14:modId xmlns:p14="http://schemas.microsoft.com/office/powerpoint/2010/main" val="2758790634"/>
              </p:ext>
            </p:extLst>
          </p:nvPr>
        </p:nvGraphicFramePr>
        <p:xfrm>
          <a:off x="3563470" y="413529"/>
          <a:ext cx="5741890" cy="5782238"/>
        </p:xfrm>
        <a:graphic>
          <a:graphicData uri="http://schemas.openxmlformats.org/drawingml/2006/table">
            <a:tbl>
              <a:tblPr firstRow="1" bandRow="1">
                <a:tableStyleId>{5940675A-B579-460E-94D1-54222C63F5DA}</a:tableStyleId>
              </a:tblPr>
              <a:tblGrid>
                <a:gridCol w="410135">
                  <a:extLst>
                    <a:ext uri="{9D8B030D-6E8A-4147-A177-3AD203B41FA5}">
                      <a16:colId xmlns:a16="http://schemas.microsoft.com/office/drawing/2014/main" val="877713687"/>
                    </a:ext>
                  </a:extLst>
                </a:gridCol>
                <a:gridCol w="410135">
                  <a:extLst>
                    <a:ext uri="{9D8B030D-6E8A-4147-A177-3AD203B41FA5}">
                      <a16:colId xmlns:a16="http://schemas.microsoft.com/office/drawing/2014/main" val="2392425899"/>
                    </a:ext>
                  </a:extLst>
                </a:gridCol>
                <a:gridCol w="410135">
                  <a:extLst>
                    <a:ext uri="{9D8B030D-6E8A-4147-A177-3AD203B41FA5}">
                      <a16:colId xmlns:a16="http://schemas.microsoft.com/office/drawing/2014/main" val="3891521369"/>
                    </a:ext>
                  </a:extLst>
                </a:gridCol>
                <a:gridCol w="410135">
                  <a:extLst>
                    <a:ext uri="{9D8B030D-6E8A-4147-A177-3AD203B41FA5}">
                      <a16:colId xmlns:a16="http://schemas.microsoft.com/office/drawing/2014/main" val="3121161582"/>
                    </a:ext>
                  </a:extLst>
                </a:gridCol>
                <a:gridCol w="410135">
                  <a:extLst>
                    <a:ext uri="{9D8B030D-6E8A-4147-A177-3AD203B41FA5}">
                      <a16:colId xmlns:a16="http://schemas.microsoft.com/office/drawing/2014/main" val="47382110"/>
                    </a:ext>
                  </a:extLst>
                </a:gridCol>
                <a:gridCol w="410135">
                  <a:extLst>
                    <a:ext uri="{9D8B030D-6E8A-4147-A177-3AD203B41FA5}">
                      <a16:colId xmlns:a16="http://schemas.microsoft.com/office/drawing/2014/main" val="1685168437"/>
                    </a:ext>
                  </a:extLst>
                </a:gridCol>
                <a:gridCol w="410135">
                  <a:extLst>
                    <a:ext uri="{9D8B030D-6E8A-4147-A177-3AD203B41FA5}">
                      <a16:colId xmlns:a16="http://schemas.microsoft.com/office/drawing/2014/main" val="188473006"/>
                    </a:ext>
                  </a:extLst>
                </a:gridCol>
                <a:gridCol w="410135">
                  <a:extLst>
                    <a:ext uri="{9D8B030D-6E8A-4147-A177-3AD203B41FA5}">
                      <a16:colId xmlns:a16="http://schemas.microsoft.com/office/drawing/2014/main" val="2156697526"/>
                    </a:ext>
                  </a:extLst>
                </a:gridCol>
                <a:gridCol w="410135">
                  <a:extLst>
                    <a:ext uri="{9D8B030D-6E8A-4147-A177-3AD203B41FA5}">
                      <a16:colId xmlns:a16="http://schemas.microsoft.com/office/drawing/2014/main" val="2813154893"/>
                    </a:ext>
                  </a:extLst>
                </a:gridCol>
                <a:gridCol w="410135">
                  <a:extLst>
                    <a:ext uri="{9D8B030D-6E8A-4147-A177-3AD203B41FA5}">
                      <a16:colId xmlns:a16="http://schemas.microsoft.com/office/drawing/2014/main" val="1692647311"/>
                    </a:ext>
                  </a:extLst>
                </a:gridCol>
                <a:gridCol w="410135">
                  <a:extLst>
                    <a:ext uri="{9D8B030D-6E8A-4147-A177-3AD203B41FA5}">
                      <a16:colId xmlns:a16="http://schemas.microsoft.com/office/drawing/2014/main" val="1619377367"/>
                    </a:ext>
                  </a:extLst>
                </a:gridCol>
                <a:gridCol w="410135">
                  <a:extLst>
                    <a:ext uri="{9D8B030D-6E8A-4147-A177-3AD203B41FA5}">
                      <a16:colId xmlns:a16="http://schemas.microsoft.com/office/drawing/2014/main" val="957781236"/>
                    </a:ext>
                  </a:extLst>
                </a:gridCol>
                <a:gridCol w="410135">
                  <a:extLst>
                    <a:ext uri="{9D8B030D-6E8A-4147-A177-3AD203B41FA5}">
                      <a16:colId xmlns:a16="http://schemas.microsoft.com/office/drawing/2014/main" val="622548104"/>
                    </a:ext>
                  </a:extLst>
                </a:gridCol>
                <a:gridCol w="410135">
                  <a:extLst>
                    <a:ext uri="{9D8B030D-6E8A-4147-A177-3AD203B41FA5}">
                      <a16:colId xmlns:a16="http://schemas.microsoft.com/office/drawing/2014/main" val="1807373948"/>
                    </a:ext>
                  </a:extLst>
                </a:gridCol>
              </a:tblGrid>
              <a:tr h="413017">
                <a:tc>
                  <a:txBody>
                    <a:bodyPr/>
                    <a:lstStyle/>
                    <a:p>
                      <a:endParaRPr lang="en-GB" sz="2000" dirty="0">
                        <a:highlight>
                          <a:srgbClr val="000080"/>
                        </a:highlight>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highlight>
                          <a:srgbClr val="000080"/>
                        </a:highlight>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800" strike="noStrike" baseline="30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extLst>
                  <a:ext uri="{0D108BD9-81ED-4DB2-BD59-A6C34878D82A}">
                    <a16:rowId xmlns:a16="http://schemas.microsoft.com/office/drawing/2014/main" val="2633124478"/>
                  </a:ext>
                </a:extLst>
              </a:tr>
              <a:tr h="413017">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extLst>
                  <a:ext uri="{0D108BD9-81ED-4DB2-BD59-A6C34878D82A}">
                    <a16:rowId xmlns:a16="http://schemas.microsoft.com/office/drawing/2014/main" val="518160319"/>
                  </a:ext>
                </a:extLst>
              </a:tr>
              <a:tr h="413017">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extLst>
                  <a:ext uri="{0D108BD9-81ED-4DB2-BD59-A6C34878D82A}">
                    <a16:rowId xmlns:a16="http://schemas.microsoft.com/office/drawing/2014/main" val="3224232407"/>
                  </a:ext>
                </a:extLst>
              </a:tr>
              <a:tr h="413017">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330819021"/>
                  </a:ext>
                </a:extLst>
              </a:tr>
              <a:tr h="413017">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730193502"/>
                  </a:ext>
                </a:extLst>
              </a:tr>
              <a:tr h="413017">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476945801"/>
                  </a:ext>
                </a:extLst>
              </a:tr>
              <a:tr h="413017">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923758752"/>
                  </a:ext>
                </a:extLst>
              </a:tr>
              <a:tr h="413017">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657885778"/>
                  </a:ext>
                </a:extLst>
              </a:tr>
              <a:tr h="413017">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159814719"/>
                  </a:ext>
                </a:extLst>
              </a:tr>
              <a:tr h="413017">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52506736"/>
                  </a:ext>
                </a:extLst>
              </a:tr>
              <a:tr h="413017">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extLst>
                  <a:ext uri="{0D108BD9-81ED-4DB2-BD59-A6C34878D82A}">
                    <a16:rowId xmlns:a16="http://schemas.microsoft.com/office/drawing/2014/main" val="1189694336"/>
                  </a:ext>
                </a:extLst>
              </a:tr>
              <a:tr h="413017">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97839283"/>
                  </a:ext>
                </a:extLst>
              </a:tr>
              <a:tr h="413017">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extLst>
                  <a:ext uri="{0D108BD9-81ED-4DB2-BD59-A6C34878D82A}">
                    <a16:rowId xmlns:a16="http://schemas.microsoft.com/office/drawing/2014/main" val="3741208867"/>
                  </a:ext>
                </a:extLst>
              </a:tr>
              <a:tr h="413017">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extLst>
                  <a:ext uri="{0D108BD9-81ED-4DB2-BD59-A6C34878D82A}">
                    <a16:rowId xmlns:a16="http://schemas.microsoft.com/office/drawing/2014/main" val="2095972297"/>
                  </a:ext>
                </a:extLst>
              </a:tr>
            </a:tbl>
          </a:graphicData>
        </a:graphic>
      </p:graphicFrame>
      <p:sp>
        <p:nvSpPr>
          <p:cNvPr id="14" name="TextBox 13">
            <a:extLst>
              <a:ext uri="{FF2B5EF4-FFF2-40B4-BE49-F238E27FC236}">
                <a16:creationId xmlns:a16="http://schemas.microsoft.com/office/drawing/2014/main" id="{BB08F5E2-4FD8-4F96-A9F9-B75FF28BADAF}"/>
              </a:ext>
            </a:extLst>
          </p:cNvPr>
          <p:cNvSpPr txBox="1"/>
          <p:nvPr/>
        </p:nvSpPr>
        <p:spPr>
          <a:xfrm>
            <a:off x="4316506" y="381246"/>
            <a:ext cx="295835" cy="276999"/>
          </a:xfrm>
          <a:prstGeom prst="rect">
            <a:avLst/>
          </a:prstGeom>
          <a:noFill/>
        </p:spPr>
        <p:txBody>
          <a:bodyPr wrap="square" rtlCol="0">
            <a:spAutoFit/>
          </a:bodyPr>
          <a:lstStyle/>
          <a:p>
            <a:pPr algn="l"/>
            <a:r>
              <a:rPr lang="en-GB" sz="1200" b="1" dirty="0">
                <a:solidFill>
                  <a:srgbClr val="376072"/>
                </a:solidFill>
              </a:rPr>
              <a:t>1</a:t>
            </a:r>
          </a:p>
        </p:txBody>
      </p:sp>
      <p:sp>
        <p:nvSpPr>
          <p:cNvPr id="15" name="TextBox 14">
            <a:extLst>
              <a:ext uri="{FF2B5EF4-FFF2-40B4-BE49-F238E27FC236}">
                <a16:creationId xmlns:a16="http://schemas.microsoft.com/office/drawing/2014/main" id="{D68A196D-D52A-47B9-AC38-78E41FE4E074}"/>
              </a:ext>
            </a:extLst>
          </p:cNvPr>
          <p:cNvSpPr txBox="1"/>
          <p:nvPr/>
        </p:nvSpPr>
        <p:spPr>
          <a:xfrm>
            <a:off x="5988423" y="381246"/>
            <a:ext cx="295835" cy="276999"/>
          </a:xfrm>
          <a:prstGeom prst="rect">
            <a:avLst/>
          </a:prstGeom>
          <a:noFill/>
        </p:spPr>
        <p:txBody>
          <a:bodyPr wrap="square" rtlCol="0">
            <a:spAutoFit/>
          </a:bodyPr>
          <a:lstStyle/>
          <a:p>
            <a:pPr algn="l"/>
            <a:r>
              <a:rPr lang="en-GB" sz="1200" b="1" dirty="0">
                <a:solidFill>
                  <a:srgbClr val="376072"/>
                </a:solidFill>
              </a:rPr>
              <a:t>2</a:t>
            </a:r>
          </a:p>
        </p:txBody>
      </p:sp>
      <p:sp>
        <p:nvSpPr>
          <p:cNvPr id="16" name="TextBox 15">
            <a:extLst>
              <a:ext uri="{FF2B5EF4-FFF2-40B4-BE49-F238E27FC236}">
                <a16:creationId xmlns:a16="http://schemas.microsoft.com/office/drawing/2014/main" id="{988A684C-AFFC-4C35-895D-AFCECE932CA6}"/>
              </a:ext>
            </a:extLst>
          </p:cNvPr>
          <p:cNvSpPr txBox="1"/>
          <p:nvPr/>
        </p:nvSpPr>
        <p:spPr>
          <a:xfrm>
            <a:off x="3497357" y="766895"/>
            <a:ext cx="295835" cy="276999"/>
          </a:xfrm>
          <a:prstGeom prst="rect">
            <a:avLst/>
          </a:prstGeom>
          <a:noFill/>
        </p:spPr>
        <p:txBody>
          <a:bodyPr wrap="square" rtlCol="0">
            <a:spAutoFit/>
          </a:bodyPr>
          <a:lstStyle/>
          <a:p>
            <a:pPr algn="l"/>
            <a:r>
              <a:rPr lang="en-GB" sz="1200" b="1" dirty="0">
                <a:solidFill>
                  <a:srgbClr val="376072"/>
                </a:solidFill>
              </a:rPr>
              <a:t>3</a:t>
            </a:r>
          </a:p>
        </p:txBody>
      </p:sp>
      <p:sp>
        <p:nvSpPr>
          <p:cNvPr id="17" name="TextBox 16">
            <a:extLst>
              <a:ext uri="{FF2B5EF4-FFF2-40B4-BE49-F238E27FC236}">
                <a16:creationId xmlns:a16="http://schemas.microsoft.com/office/drawing/2014/main" id="{290ED0D9-8250-4661-9485-FC5C64450F03}"/>
              </a:ext>
            </a:extLst>
          </p:cNvPr>
          <p:cNvSpPr txBox="1"/>
          <p:nvPr/>
        </p:nvSpPr>
        <p:spPr>
          <a:xfrm>
            <a:off x="5154706" y="1609411"/>
            <a:ext cx="295835" cy="276999"/>
          </a:xfrm>
          <a:prstGeom prst="rect">
            <a:avLst/>
          </a:prstGeom>
          <a:noFill/>
        </p:spPr>
        <p:txBody>
          <a:bodyPr wrap="square" rtlCol="0">
            <a:spAutoFit/>
          </a:bodyPr>
          <a:lstStyle/>
          <a:p>
            <a:pPr algn="l"/>
            <a:r>
              <a:rPr lang="en-GB" sz="1200" b="1" dirty="0">
                <a:solidFill>
                  <a:srgbClr val="376072"/>
                </a:solidFill>
              </a:rPr>
              <a:t>4</a:t>
            </a:r>
          </a:p>
        </p:txBody>
      </p:sp>
      <p:sp>
        <p:nvSpPr>
          <p:cNvPr id="18" name="TextBox 17">
            <a:extLst>
              <a:ext uri="{FF2B5EF4-FFF2-40B4-BE49-F238E27FC236}">
                <a16:creationId xmlns:a16="http://schemas.microsoft.com/office/drawing/2014/main" id="{ACE554F4-3020-4546-B603-1CFCEDE8D0AE}"/>
              </a:ext>
            </a:extLst>
          </p:cNvPr>
          <p:cNvSpPr txBox="1"/>
          <p:nvPr/>
        </p:nvSpPr>
        <p:spPr>
          <a:xfrm>
            <a:off x="8825753" y="1609410"/>
            <a:ext cx="295835" cy="276999"/>
          </a:xfrm>
          <a:prstGeom prst="rect">
            <a:avLst/>
          </a:prstGeom>
          <a:noFill/>
        </p:spPr>
        <p:txBody>
          <a:bodyPr wrap="square" rtlCol="0">
            <a:spAutoFit/>
          </a:bodyPr>
          <a:lstStyle/>
          <a:p>
            <a:pPr algn="l"/>
            <a:r>
              <a:rPr lang="en-GB" sz="1200" b="1" dirty="0">
                <a:solidFill>
                  <a:srgbClr val="376072"/>
                </a:solidFill>
              </a:rPr>
              <a:t>5</a:t>
            </a:r>
          </a:p>
        </p:txBody>
      </p:sp>
      <p:sp>
        <p:nvSpPr>
          <p:cNvPr id="19" name="TextBox 18">
            <a:extLst>
              <a:ext uri="{FF2B5EF4-FFF2-40B4-BE49-F238E27FC236}">
                <a16:creationId xmlns:a16="http://schemas.microsoft.com/office/drawing/2014/main" id="{9EADDA12-8D50-4846-8CE0-C231FA55112C}"/>
              </a:ext>
            </a:extLst>
          </p:cNvPr>
          <p:cNvSpPr txBox="1"/>
          <p:nvPr/>
        </p:nvSpPr>
        <p:spPr>
          <a:xfrm>
            <a:off x="3904130" y="2026270"/>
            <a:ext cx="295835" cy="276999"/>
          </a:xfrm>
          <a:prstGeom prst="rect">
            <a:avLst/>
          </a:prstGeom>
          <a:noFill/>
        </p:spPr>
        <p:txBody>
          <a:bodyPr wrap="square" rtlCol="0">
            <a:spAutoFit/>
          </a:bodyPr>
          <a:lstStyle/>
          <a:p>
            <a:pPr algn="l"/>
            <a:r>
              <a:rPr lang="en-GB" sz="1200" b="1" dirty="0">
                <a:solidFill>
                  <a:srgbClr val="376072"/>
                </a:solidFill>
              </a:rPr>
              <a:t>6</a:t>
            </a:r>
          </a:p>
        </p:txBody>
      </p:sp>
      <p:sp>
        <p:nvSpPr>
          <p:cNvPr id="20" name="TextBox 19">
            <a:extLst>
              <a:ext uri="{FF2B5EF4-FFF2-40B4-BE49-F238E27FC236}">
                <a16:creationId xmlns:a16="http://schemas.microsoft.com/office/drawing/2014/main" id="{B4F441F6-F56B-4C46-B1D4-72A187753829}"/>
              </a:ext>
            </a:extLst>
          </p:cNvPr>
          <p:cNvSpPr txBox="1"/>
          <p:nvPr/>
        </p:nvSpPr>
        <p:spPr>
          <a:xfrm>
            <a:off x="8005483" y="2026269"/>
            <a:ext cx="295835" cy="276999"/>
          </a:xfrm>
          <a:prstGeom prst="rect">
            <a:avLst/>
          </a:prstGeom>
          <a:noFill/>
        </p:spPr>
        <p:txBody>
          <a:bodyPr wrap="square" rtlCol="0">
            <a:spAutoFit/>
          </a:bodyPr>
          <a:lstStyle/>
          <a:p>
            <a:pPr algn="l"/>
            <a:r>
              <a:rPr lang="en-GB" sz="1200" b="1" dirty="0">
                <a:solidFill>
                  <a:srgbClr val="376072"/>
                </a:solidFill>
              </a:rPr>
              <a:t>7</a:t>
            </a:r>
          </a:p>
        </p:txBody>
      </p:sp>
      <p:sp>
        <p:nvSpPr>
          <p:cNvPr id="21" name="TextBox 20">
            <a:extLst>
              <a:ext uri="{FF2B5EF4-FFF2-40B4-BE49-F238E27FC236}">
                <a16:creationId xmlns:a16="http://schemas.microsoft.com/office/drawing/2014/main" id="{886CCB66-40A9-48B0-A5B8-E7D864BB2B23}"/>
              </a:ext>
            </a:extLst>
          </p:cNvPr>
          <p:cNvSpPr txBox="1"/>
          <p:nvPr/>
        </p:nvSpPr>
        <p:spPr>
          <a:xfrm>
            <a:off x="7212106" y="2429681"/>
            <a:ext cx="295835" cy="276999"/>
          </a:xfrm>
          <a:prstGeom prst="rect">
            <a:avLst/>
          </a:prstGeom>
          <a:noFill/>
        </p:spPr>
        <p:txBody>
          <a:bodyPr wrap="square" rtlCol="0">
            <a:spAutoFit/>
          </a:bodyPr>
          <a:lstStyle/>
          <a:p>
            <a:pPr algn="l"/>
            <a:r>
              <a:rPr lang="en-GB" sz="1200" b="1" dirty="0">
                <a:solidFill>
                  <a:srgbClr val="376072"/>
                </a:solidFill>
              </a:rPr>
              <a:t>8</a:t>
            </a:r>
          </a:p>
        </p:txBody>
      </p:sp>
      <p:sp>
        <p:nvSpPr>
          <p:cNvPr id="22" name="TextBox 21">
            <a:extLst>
              <a:ext uri="{FF2B5EF4-FFF2-40B4-BE49-F238E27FC236}">
                <a16:creationId xmlns:a16="http://schemas.microsoft.com/office/drawing/2014/main" id="{8A934D10-EF3B-4CC9-BADF-15E6914EC4F6}"/>
              </a:ext>
            </a:extLst>
          </p:cNvPr>
          <p:cNvSpPr txBox="1"/>
          <p:nvPr/>
        </p:nvSpPr>
        <p:spPr>
          <a:xfrm>
            <a:off x="8018931" y="3290500"/>
            <a:ext cx="295835" cy="276999"/>
          </a:xfrm>
          <a:prstGeom prst="rect">
            <a:avLst/>
          </a:prstGeom>
          <a:noFill/>
        </p:spPr>
        <p:txBody>
          <a:bodyPr wrap="square" rtlCol="0">
            <a:spAutoFit/>
          </a:bodyPr>
          <a:lstStyle/>
          <a:p>
            <a:pPr algn="l"/>
            <a:r>
              <a:rPr lang="en-GB" sz="1200" b="1" dirty="0">
                <a:solidFill>
                  <a:srgbClr val="376072"/>
                </a:solidFill>
              </a:rPr>
              <a:t>9</a:t>
            </a:r>
          </a:p>
        </p:txBody>
      </p:sp>
      <p:sp>
        <p:nvSpPr>
          <p:cNvPr id="23" name="TextBox 22">
            <a:extLst>
              <a:ext uri="{FF2B5EF4-FFF2-40B4-BE49-F238E27FC236}">
                <a16:creationId xmlns:a16="http://schemas.microsoft.com/office/drawing/2014/main" id="{0C963FAB-2CF4-43E9-A055-C71C7DC0A5EB}"/>
              </a:ext>
            </a:extLst>
          </p:cNvPr>
          <p:cNvSpPr txBox="1"/>
          <p:nvPr/>
        </p:nvSpPr>
        <p:spPr>
          <a:xfrm>
            <a:off x="5948082" y="3653364"/>
            <a:ext cx="425823" cy="276999"/>
          </a:xfrm>
          <a:prstGeom prst="rect">
            <a:avLst/>
          </a:prstGeom>
          <a:noFill/>
        </p:spPr>
        <p:txBody>
          <a:bodyPr wrap="square" rtlCol="0">
            <a:spAutoFit/>
          </a:bodyPr>
          <a:lstStyle/>
          <a:p>
            <a:pPr algn="l"/>
            <a:r>
              <a:rPr lang="en-GB" sz="1200" b="1" dirty="0">
                <a:solidFill>
                  <a:srgbClr val="376072"/>
                </a:solidFill>
              </a:rPr>
              <a:t>10</a:t>
            </a:r>
          </a:p>
        </p:txBody>
      </p:sp>
      <p:sp>
        <p:nvSpPr>
          <p:cNvPr id="24" name="TextBox 23">
            <a:extLst>
              <a:ext uri="{FF2B5EF4-FFF2-40B4-BE49-F238E27FC236}">
                <a16:creationId xmlns:a16="http://schemas.microsoft.com/office/drawing/2014/main" id="{C77BC833-444B-4D61-8B2C-47ECB06B51D7}"/>
              </a:ext>
            </a:extLst>
          </p:cNvPr>
          <p:cNvSpPr txBox="1"/>
          <p:nvPr/>
        </p:nvSpPr>
        <p:spPr>
          <a:xfrm>
            <a:off x="4316507" y="4487081"/>
            <a:ext cx="430304" cy="276999"/>
          </a:xfrm>
          <a:prstGeom prst="rect">
            <a:avLst/>
          </a:prstGeom>
          <a:noFill/>
        </p:spPr>
        <p:txBody>
          <a:bodyPr wrap="square" rtlCol="0">
            <a:spAutoFit/>
          </a:bodyPr>
          <a:lstStyle/>
          <a:p>
            <a:pPr algn="l"/>
            <a:r>
              <a:rPr lang="en-GB" sz="1200" b="1" dirty="0">
                <a:solidFill>
                  <a:srgbClr val="376072"/>
                </a:solidFill>
              </a:rPr>
              <a:t>11</a:t>
            </a:r>
          </a:p>
        </p:txBody>
      </p:sp>
      <p:sp>
        <p:nvSpPr>
          <p:cNvPr id="25" name="TextBox 24">
            <a:extLst>
              <a:ext uri="{FF2B5EF4-FFF2-40B4-BE49-F238E27FC236}">
                <a16:creationId xmlns:a16="http://schemas.microsoft.com/office/drawing/2014/main" id="{0CFD5E9A-A2B6-4580-B82C-65303964F28A}"/>
              </a:ext>
            </a:extLst>
          </p:cNvPr>
          <p:cNvSpPr txBox="1"/>
          <p:nvPr/>
        </p:nvSpPr>
        <p:spPr>
          <a:xfrm>
            <a:off x="5154706" y="4487081"/>
            <a:ext cx="430304" cy="276999"/>
          </a:xfrm>
          <a:prstGeom prst="rect">
            <a:avLst/>
          </a:prstGeom>
          <a:noFill/>
        </p:spPr>
        <p:txBody>
          <a:bodyPr wrap="square" rtlCol="0">
            <a:spAutoFit/>
          </a:bodyPr>
          <a:lstStyle/>
          <a:p>
            <a:pPr algn="l"/>
            <a:r>
              <a:rPr lang="en-GB" sz="1200" b="1" dirty="0">
                <a:solidFill>
                  <a:srgbClr val="376072"/>
                </a:solidFill>
              </a:rPr>
              <a:t>12</a:t>
            </a:r>
          </a:p>
        </p:txBody>
      </p:sp>
      <p:sp>
        <p:nvSpPr>
          <p:cNvPr id="26" name="TextBox 25">
            <a:extLst>
              <a:ext uri="{FF2B5EF4-FFF2-40B4-BE49-F238E27FC236}">
                <a16:creationId xmlns:a16="http://schemas.microsoft.com/office/drawing/2014/main" id="{D23F8324-2D9B-4B95-A524-F8134069E05D}"/>
              </a:ext>
            </a:extLst>
          </p:cNvPr>
          <p:cNvSpPr txBox="1"/>
          <p:nvPr/>
        </p:nvSpPr>
        <p:spPr>
          <a:xfrm>
            <a:off x="8005482" y="4487081"/>
            <a:ext cx="430304" cy="276999"/>
          </a:xfrm>
          <a:prstGeom prst="rect">
            <a:avLst/>
          </a:prstGeom>
          <a:noFill/>
        </p:spPr>
        <p:txBody>
          <a:bodyPr wrap="square" rtlCol="0">
            <a:spAutoFit/>
          </a:bodyPr>
          <a:lstStyle/>
          <a:p>
            <a:pPr algn="l"/>
            <a:r>
              <a:rPr lang="en-GB" sz="1200" b="1" dirty="0">
                <a:solidFill>
                  <a:srgbClr val="376072"/>
                </a:solidFill>
              </a:rPr>
              <a:t>13</a:t>
            </a:r>
          </a:p>
        </p:txBody>
      </p:sp>
      <p:sp>
        <p:nvSpPr>
          <p:cNvPr id="27" name="TextBox 26">
            <a:extLst>
              <a:ext uri="{FF2B5EF4-FFF2-40B4-BE49-F238E27FC236}">
                <a16:creationId xmlns:a16="http://schemas.microsoft.com/office/drawing/2014/main" id="{C91B56D1-478C-48E6-BC2B-D02DA3976324}"/>
              </a:ext>
            </a:extLst>
          </p:cNvPr>
          <p:cNvSpPr txBox="1"/>
          <p:nvPr/>
        </p:nvSpPr>
        <p:spPr>
          <a:xfrm>
            <a:off x="7602071" y="4903940"/>
            <a:ext cx="430304" cy="276999"/>
          </a:xfrm>
          <a:prstGeom prst="rect">
            <a:avLst/>
          </a:prstGeom>
          <a:noFill/>
        </p:spPr>
        <p:txBody>
          <a:bodyPr wrap="square" rtlCol="0">
            <a:spAutoFit/>
          </a:bodyPr>
          <a:lstStyle/>
          <a:p>
            <a:pPr algn="l"/>
            <a:r>
              <a:rPr lang="en-GB" sz="1200" b="1" dirty="0">
                <a:solidFill>
                  <a:srgbClr val="376072"/>
                </a:solidFill>
              </a:rPr>
              <a:t>14</a:t>
            </a:r>
          </a:p>
        </p:txBody>
      </p:sp>
      <p:sp>
        <p:nvSpPr>
          <p:cNvPr id="28" name="TextBox 27">
            <a:extLst>
              <a:ext uri="{FF2B5EF4-FFF2-40B4-BE49-F238E27FC236}">
                <a16:creationId xmlns:a16="http://schemas.microsoft.com/office/drawing/2014/main" id="{692B9750-B58A-4923-AE07-6615CC14925B}"/>
              </a:ext>
            </a:extLst>
          </p:cNvPr>
          <p:cNvSpPr txBox="1"/>
          <p:nvPr/>
        </p:nvSpPr>
        <p:spPr>
          <a:xfrm>
            <a:off x="3904130" y="5334246"/>
            <a:ext cx="412376" cy="276999"/>
          </a:xfrm>
          <a:prstGeom prst="rect">
            <a:avLst/>
          </a:prstGeom>
          <a:noFill/>
        </p:spPr>
        <p:txBody>
          <a:bodyPr wrap="square" rtlCol="0">
            <a:spAutoFit/>
          </a:bodyPr>
          <a:lstStyle/>
          <a:p>
            <a:pPr algn="l"/>
            <a:r>
              <a:rPr lang="en-GB" sz="1200" b="1" dirty="0">
                <a:solidFill>
                  <a:srgbClr val="376072"/>
                </a:solidFill>
              </a:rPr>
              <a:t>15</a:t>
            </a:r>
          </a:p>
        </p:txBody>
      </p:sp>
      <p:sp>
        <p:nvSpPr>
          <p:cNvPr id="29" name="TextBox 28">
            <a:extLst>
              <a:ext uri="{FF2B5EF4-FFF2-40B4-BE49-F238E27FC236}">
                <a16:creationId xmlns:a16="http://schemas.microsoft.com/office/drawing/2014/main" id="{EE4C84C6-2E57-437A-A87D-7C2FF7A0D3C0}"/>
              </a:ext>
            </a:extLst>
          </p:cNvPr>
          <p:cNvSpPr txBox="1"/>
          <p:nvPr/>
        </p:nvSpPr>
        <p:spPr>
          <a:xfrm>
            <a:off x="5961529" y="5737658"/>
            <a:ext cx="425823" cy="276999"/>
          </a:xfrm>
          <a:prstGeom prst="rect">
            <a:avLst/>
          </a:prstGeom>
          <a:noFill/>
        </p:spPr>
        <p:txBody>
          <a:bodyPr wrap="square" rtlCol="0">
            <a:spAutoFit/>
          </a:bodyPr>
          <a:lstStyle/>
          <a:p>
            <a:pPr algn="l"/>
            <a:r>
              <a:rPr lang="en-GB" sz="1200" b="1" dirty="0">
                <a:solidFill>
                  <a:srgbClr val="376072"/>
                </a:solidFill>
              </a:rPr>
              <a:t>16</a:t>
            </a:r>
          </a:p>
        </p:txBody>
      </p:sp>
      <p:cxnSp>
        <p:nvCxnSpPr>
          <p:cNvPr id="31" name="Straight Arrow Connector 30">
            <a:extLst>
              <a:ext uri="{FF2B5EF4-FFF2-40B4-BE49-F238E27FC236}">
                <a16:creationId xmlns:a16="http://schemas.microsoft.com/office/drawing/2014/main" id="{4682BACD-8994-4C38-A17B-71E2745C44F0}"/>
              </a:ext>
            </a:extLst>
          </p:cNvPr>
          <p:cNvCxnSpPr/>
          <p:nvPr/>
        </p:nvCxnSpPr>
        <p:spPr>
          <a:xfrm>
            <a:off x="351864" y="124273"/>
            <a:ext cx="2770094" cy="0"/>
          </a:xfrm>
          <a:prstGeom prst="straightConnector1">
            <a:avLst/>
          </a:prstGeom>
          <a:ln w="38100">
            <a:solidFill>
              <a:srgbClr val="37607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3D03AE2-F8B8-4E10-B8BF-3AFB5ED6EF96}"/>
              </a:ext>
            </a:extLst>
          </p:cNvPr>
          <p:cNvCxnSpPr>
            <a:cxnSpLocks/>
          </p:cNvCxnSpPr>
          <p:nvPr/>
        </p:nvCxnSpPr>
        <p:spPr>
          <a:xfrm>
            <a:off x="9513795" y="413529"/>
            <a:ext cx="0" cy="2101562"/>
          </a:xfrm>
          <a:prstGeom prst="straightConnector1">
            <a:avLst/>
          </a:prstGeom>
          <a:ln w="38100">
            <a:solidFill>
              <a:srgbClr val="37607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F52114F4-1C4A-4256-97B9-1C81DEC12317}"/>
              </a:ext>
            </a:extLst>
          </p:cNvPr>
          <p:cNvSpPr txBox="1"/>
          <p:nvPr/>
        </p:nvSpPr>
        <p:spPr>
          <a:xfrm>
            <a:off x="9603443" y="593747"/>
            <a:ext cx="2478739" cy="1015663"/>
          </a:xfrm>
          <a:prstGeom prst="rect">
            <a:avLst/>
          </a:prstGeom>
          <a:noFill/>
        </p:spPr>
        <p:txBody>
          <a:bodyPr wrap="square" rtlCol="0">
            <a:spAutoFit/>
          </a:bodyPr>
          <a:lstStyle/>
          <a:p>
            <a:pPr algn="l"/>
            <a:r>
              <a:rPr lang="en-GB" sz="2000" b="1" dirty="0">
                <a:solidFill>
                  <a:schemeClr val="accent5">
                    <a:lumMod val="50000"/>
                  </a:schemeClr>
                </a:solidFill>
              </a:rPr>
              <a:t>1</a:t>
            </a:r>
            <a:r>
              <a:rPr lang="en-GB" sz="2000" dirty="0">
                <a:solidFill>
                  <a:schemeClr val="accent5">
                    <a:lumMod val="50000"/>
                  </a:schemeClr>
                </a:solidFill>
              </a:rPr>
              <a:t>. Eine Ballade hat </a:t>
            </a:r>
            <a:r>
              <a:rPr lang="en-GB" sz="2000" dirty="0" err="1">
                <a:solidFill>
                  <a:schemeClr val="accent5">
                    <a:lumMod val="50000"/>
                  </a:schemeClr>
                </a:solidFill>
              </a:rPr>
              <a:t>drei</a:t>
            </a:r>
            <a:r>
              <a:rPr lang="en-GB" sz="2000" dirty="0">
                <a:solidFill>
                  <a:schemeClr val="accent5">
                    <a:lumMod val="50000"/>
                  </a:schemeClr>
                </a:solidFill>
              </a:rPr>
              <a:t> </a:t>
            </a:r>
            <a:r>
              <a:rPr lang="en-GB" sz="2000" dirty="0" err="1">
                <a:solidFill>
                  <a:schemeClr val="accent5">
                    <a:lumMod val="50000"/>
                  </a:schemeClr>
                </a:solidFill>
              </a:rPr>
              <a:t>Elemente</a:t>
            </a:r>
            <a:r>
              <a:rPr lang="en-GB" sz="2000" dirty="0">
                <a:solidFill>
                  <a:schemeClr val="accent5">
                    <a:lumMod val="50000"/>
                  </a:schemeClr>
                </a:solidFill>
              </a:rPr>
              <a:t>: </a:t>
            </a:r>
            <a:r>
              <a:rPr lang="en-GB" sz="2000" dirty="0" err="1">
                <a:solidFill>
                  <a:schemeClr val="accent5">
                    <a:lumMod val="50000"/>
                  </a:schemeClr>
                </a:solidFill>
              </a:rPr>
              <a:t>Lyrik</a:t>
            </a:r>
            <a:r>
              <a:rPr lang="en-GB" sz="2000" dirty="0">
                <a:solidFill>
                  <a:schemeClr val="accent5">
                    <a:lumMod val="50000"/>
                  </a:schemeClr>
                </a:solidFill>
              </a:rPr>
              <a:t>, </a:t>
            </a:r>
            <a:r>
              <a:rPr lang="en-GB" sz="2000" dirty="0" err="1">
                <a:solidFill>
                  <a:schemeClr val="accent5">
                    <a:lumMod val="50000"/>
                  </a:schemeClr>
                </a:solidFill>
              </a:rPr>
              <a:t>Epik</a:t>
            </a:r>
            <a:r>
              <a:rPr lang="en-GB" sz="2000" dirty="0">
                <a:solidFill>
                  <a:schemeClr val="accent5">
                    <a:lumMod val="50000"/>
                  </a:schemeClr>
                </a:solidFill>
              </a:rPr>
              <a:t> und …</a:t>
            </a:r>
          </a:p>
        </p:txBody>
      </p:sp>
      <p:sp>
        <p:nvSpPr>
          <p:cNvPr id="35" name="TextBox 34">
            <a:extLst>
              <a:ext uri="{FF2B5EF4-FFF2-40B4-BE49-F238E27FC236}">
                <a16:creationId xmlns:a16="http://schemas.microsoft.com/office/drawing/2014/main" id="{E60B87AB-003F-412C-93CA-56E7619C9092}"/>
              </a:ext>
            </a:extLst>
          </p:cNvPr>
          <p:cNvSpPr txBox="1"/>
          <p:nvPr/>
        </p:nvSpPr>
        <p:spPr>
          <a:xfrm>
            <a:off x="181534" y="278161"/>
            <a:ext cx="3384179" cy="707886"/>
          </a:xfrm>
          <a:prstGeom prst="rect">
            <a:avLst/>
          </a:prstGeom>
          <a:noFill/>
        </p:spPr>
        <p:txBody>
          <a:bodyPr wrap="square" rtlCol="0">
            <a:spAutoFit/>
          </a:bodyPr>
          <a:lstStyle/>
          <a:p>
            <a:pPr algn="l"/>
            <a:r>
              <a:rPr lang="en-GB" sz="2000" b="1" dirty="0">
                <a:solidFill>
                  <a:schemeClr val="accent5">
                    <a:lumMod val="50000"/>
                  </a:schemeClr>
                </a:solidFill>
              </a:rPr>
              <a:t>2</a:t>
            </a:r>
            <a:r>
              <a:rPr lang="en-GB" sz="2000" dirty="0">
                <a:solidFill>
                  <a:schemeClr val="accent5">
                    <a:lumMod val="50000"/>
                  </a:schemeClr>
                </a:solidFill>
              </a:rPr>
              <a:t>. Die </a:t>
            </a:r>
            <a:r>
              <a:rPr lang="en-GB" sz="2000" dirty="0" err="1">
                <a:solidFill>
                  <a:schemeClr val="accent5">
                    <a:lumMod val="50000"/>
                  </a:schemeClr>
                </a:solidFill>
              </a:rPr>
              <a:t>Gedichtform</a:t>
            </a:r>
            <a:r>
              <a:rPr lang="en-GB" sz="2000" dirty="0">
                <a:solidFill>
                  <a:schemeClr val="accent5">
                    <a:lumMod val="50000"/>
                  </a:schemeClr>
                </a:solidFill>
              </a:rPr>
              <a:t> von </a:t>
            </a:r>
            <a:r>
              <a:rPr lang="en-GB" sz="2000" dirty="0" err="1">
                <a:solidFill>
                  <a:schemeClr val="accent5">
                    <a:lumMod val="50000"/>
                  </a:schemeClr>
                </a:solidFill>
              </a:rPr>
              <a:t>dem</a:t>
            </a:r>
            <a:r>
              <a:rPr lang="en-GB" sz="2000" i="1" dirty="0">
                <a:solidFill>
                  <a:schemeClr val="accent5">
                    <a:lumMod val="50000"/>
                  </a:schemeClr>
                </a:solidFill>
              </a:rPr>
              <a:t> </a:t>
            </a:r>
            <a:r>
              <a:rPr lang="en-GB" sz="2000" i="1" dirty="0" err="1">
                <a:solidFill>
                  <a:schemeClr val="accent5">
                    <a:lumMod val="50000"/>
                  </a:schemeClr>
                </a:solidFill>
              </a:rPr>
              <a:t>Erlkönig</a:t>
            </a:r>
            <a:r>
              <a:rPr lang="en-GB" sz="2000" dirty="0">
                <a:solidFill>
                  <a:schemeClr val="accent5">
                    <a:lumMod val="50000"/>
                  </a:schemeClr>
                </a:solidFill>
              </a:rPr>
              <a:t>.</a:t>
            </a:r>
          </a:p>
        </p:txBody>
      </p:sp>
      <p:sp>
        <p:nvSpPr>
          <p:cNvPr id="36" name="TextBox 35">
            <a:extLst>
              <a:ext uri="{FF2B5EF4-FFF2-40B4-BE49-F238E27FC236}">
                <a16:creationId xmlns:a16="http://schemas.microsoft.com/office/drawing/2014/main" id="{908528EE-EBFE-441E-8348-CB793C988CA5}"/>
              </a:ext>
            </a:extLst>
          </p:cNvPr>
          <p:cNvSpPr txBox="1"/>
          <p:nvPr/>
        </p:nvSpPr>
        <p:spPr>
          <a:xfrm>
            <a:off x="9542933" y="1609410"/>
            <a:ext cx="3128682" cy="400110"/>
          </a:xfrm>
          <a:prstGeom prst="rect">
            <a:avLst/>
          </a:prstGeom>
          <a:noFill/>
        </p:spPr>
        <p:txBody>
          <a:bodyPr wrap="square" rtlCol="0">
            <a:spAutoFit/>
          </a:bodyPr>
          <a:lstStyle/>
          <a:p>
            <a:pPr algn="l"/>
            <a:r>
              <a:rPr lang="en-GB" sz="2000" b="1" dirty="0">
                <a:solidFill>
                  <a:schemeClr val="accent5">
                    <a:lumMod val="50000"/>
                  </a:schemeClr>
                </a:solidFill>
              </a:rPr>
              <a:t>2</a:t>
            </a:r>
            <a:r>
              <a:rPr lang="en-GB" sz="2000" dirty="0">
                <a:solidFill>
                  <a:schemeClr val="accent5">
                    <a:lumMod val="50000"/>
                  </a:schemeClr>
                </a:solidFill>
              </a:rPr>
              <a:t>. Am Strand </a:t>
            </a:r>
            <a:r>
              <a:rPr lang="en-GB" sz="2000" dirty="0" err="1">
                <a:solidFill>
                  <a:schemeClr val="accent5">
                    <a:lumMod val="50000"/>
                  </a:schemeClr>
                </a:solidFill>
              </a:rPr>
              <a:t>sind</a:t>
            </a:r>
            <a:r>
              <a:rPr lang="en-GB" sz="2000" dirty="0">
                <a:solidFill>
                  <a:schemeClr val="accent5">
                    <a:lumMod val="50000"/>
                  </a:schemeClr>
                </a:solidFill>
              </a:rPr>
              <a:t>…</a:t>
            </a:r>
          </a:p>
        </p:txBody>
      </p:sp>
      <p:sp>
        <p:nvSpPr>
          <p:cNvPr id="37" name="TextBox 36">
            <a:extLst>
              <a:ext uri="{FF2B5EF4-FFF2-40B4-BE49-F238E27FC236}">
                <a16:creationId xmlns:a16="http://schemas.microsoft.com/office/drawing/2014/main" id="{5358910A-4E5F-4D34-B56B-D913E3791A0C}"/>
              </a:ext>
            </a:extLst>
          </p:cNvPr>
          <p:cNvSpPr txBox="1"/>
          <p:nvPr/>
        </p:nvSpPr>
        <p:spPr>
          <a:xfrm>
            <a:off x="181535" y="958246"/>
            <a:ext cx="3384178" cy="707886"/>
          </a:xfrm>
          <a:prstGeom prst="rect">
            <a:avLst/>
          </a:prstGeom>
          <a:noFill/>
        </p:spPr>
        <p:txBody>
          <a:bodyPr wrap="square" rtlCol="0">
            <a:spAutoFit/>
          </a:bodyPr>
          <a:lstStyle/>
          <a:p>
            <a:pPr algn="l"/>
            <a:r>
              <a:rPr lang="en-GB" sz="2000" b="1" dirty="0">
                <a:solidFill>
                  <a:schemeClr val="accent5">
                    <a:lumMod val="50000"/>
                  </a:schemeClr>
                </a:solidFill>
              </a:rPr>
              <a:t>3</a:t>
            </a:r>
            <a:r>
              <a:rPr lang="en-GB" sz="2000" dirty="0">
                <a:solidFill>
                  <a:schemeClr val="accent5">
                    <a:lumMod val="50000"/>
                  </a:schemeClr>
                </a:solidFill>
              </a:rPr>
              <a:t>. Ein Element von der Ballade.</a:t>
            </a:r>
          </a:p>
        </p:txBody>
      </p:sp>
      <p:sp>
        <p:nvSpPr>
          <p:cNvPr id="38" name="TextBox 37">
            <a:extLst>
              <a:ext uri="{FF2B5EF4-FFF2-40B4-BE49-F238E27FC236}">
                <a16:creationId xmlns:a16="http://schemas.microsoft.com/office/drawing/2014/main" id="{13AFEE02-91DF-470C-A136-2F468537AC41}"/>
              </a:ext>
            </a:extLst>
          </p:cNvPr>
          <p:cNvSpPr txBox="1"/>
          <p:nvPr/>
        </p:nvSpPr>
        <p:spPr>
          <a:xfrm>
            <a:off x="9540692" y="1995166"/>
            <a:ext cx="3128682" cy="400110"/>
          </a:xfrm>
          <a:prstGeom prst="rect">
            <a:avLst/>
          </a:prstGeom>
          <a:noFill/>
        </p:spPr>
        <p:txBody>
          <a:bodyPr wrap="square" rtlCol="0">
            <a:spAutoFit/>
          </a:bodyPr>
          <a:lstStyle/>
          <a:p>
            <a:pPr algn="l"/>
            <a:r>
              <a:rPr lang="en-GB" sz="2000" b="1" dirty="0">
                <a:solidFill>
                  <a:schemeClr val="accent5">
                    <a:lumMod val="50000"/>
                  </a:schemeClr>
                </a:solidFill>
              </a:rPr>
              <a:t>3</a:t>
            </a:r>
            <a:r>
              <a:rPr lang="en-GB" sz="2000" dirty="0">
                <a:solidFill>
                  <a:schemeClr val="accent5">
                    <a:lumMod val="50000"/>
                  </a:schemeClr>
                </a:solidFill>
              </a:rPr>
              <a:t>. Der Geist </a:t>
            </a:r>
            <a:r>
              <a:rPr lang="en-GB" sz="2000" dirty="0" err="1">
                <a:solidFill>
                  <a:schemeClr val="accent5">
                    <a:lumMod val="50000"/>
                  </a:schemeClr>
                </a:solidFill>
              </a:rPr>
              <a:t>heißt</a:t>
            </a:r>
            <a:r>
              <a:rPr lang="en-GB" sz="2000" dirty="0">
                <a:solidFill>
                  <a:schemeClr val="accent5">
                    <a:lumMod val="50000"/>
                  </a:schemeClr>
                </a:solidFill>
              </a:rPr>
              <a:t>…</a:t>
            </a:r>
          </a:p>
        </p:txBody>
      </p:sp>
      <p:sp>
        <p:nvSpPr>
          <p:cNvPr id="39" name="TextBox 38">
            <a:extLst>
              <a:ext uri="{FF2B5EF4-FFF2-40B4-BE49-F238E27FC236}">
                <a16:creationId xmlns:a16="http://schemas.microsoft.com/office/drawing/2014/main" id="{0BC39228-D718-4EB2-8E95-501EA923A97E}"/>
              </a:ext>
            </a:extLst>
          </p:cNvPr>
          <p:cNvSpPr txBox="1"/>
          <p:nvPr/>
        </p:nvSpPr>
        <p:spPr>
          <a:xfrm>
            <a:off x="172569" y="1704907"/>
            <a:ext cx="3406587" cy="707886"/>
          </a:xfrm>
          <a:prstGeom prst="rect">
            <a:avLst/>
          </a:prstGeom>
          <a:noFill/>
        </p:spPr>
        <p:txBody>
          <a:bodyPr wrap="square" rtlCol="0">
            <a:spAutoFit/>
          </a:bodyPr>
          <a:lstStyle/>
          <a:p>
            <a:pPr algn="l"/>
            <a:r>
              <a:rPr lang="en-GB" sz="2000" b="1" dirty="0">
                <a:solidFill>
                  <a:schemeClr val="accent5">
                    <a:lumMod val="50000"/>
                  </a:schemeClr>
                </a:solidFill>
              </a:rPr>
              <a:t>6</a:t>
            </a:r>
            <a:r>
              <a:rPr lang="en-GB" sz="2000" dirty="0">
                <a:solidFill>
                  <a:schemeClr val="accent5">
                    <a:lumMod val="50000"/>
                  </a:schemeClr>
                </a:solidFill>
              </a:rPr>
              <a:t>. </a:t>
            </a:r>
            <a:r>
              <a:rPr lang="en-GB" sz="2000" i="1" dirty="0">
                <a:solidFill>
                  <a:schemeClr val="accent5">
                    <a:lumMod val="50000"/>
                  </a:schemeClr>
                </a:solidFill>
              </a:rPr>
              <a:t>Der </a:t>
            </a:r>
            <a:r>
              <a:rPr lang="en-GB" sz="2000" i="1" dirty="0" err="1">
                <a:solidFill>
                  <a:schemeClr val="accent5">
                    <a:lumMod val="50000"/>
                  </a:schemeClr>
                </a:solidFill>
              </a:rPr>
              <a:t>Erlkönig</a:t>
            </a:r>
            <a:r>
              <a:rPr lang="en-GB" sz="2000" i="1" dirty="0">
                <a:solidFill>
                  <a:schemeClr val="accent5">
                    <a:lumMod val="50000"/>
                  </a:schemeClr>
                </a:solidFill>
              </a:rPr>
              <a:t> </a:t>
            </a:r>
            <a:r>
              <a:rPr lang="en-GB" sz="2000" dirty="0">
                <a:solidFill>
                  <a:schemeClr val="accent5">
                    <a:lumMod val="50000"/>
                  </a:schemeClr>
                </a:solidFill>
              </a:rPr>
              <a:t>hat </a:t>
            </a:r>
            <a:r>
              <a:rPr lang="en-GB" sz="2000" dirty="0" err="1">
                <a:solidFill>
                  <a:schemeClr val="accent5">
                    <a:lumMod val="50000"/>
                  </a:schemeClr>
                </a:solidFill>
              </a:rPr>
              <a:t>diese</a:t>
            </a:r>
            <a:r>
              <a:rPr lang="en-GB" sz="2000" dirty="0">
                <a:solidFill>
                  <a:schemeClr val="accent5">
                    <a:lumMod val="50000"/>
                  </a:schemeClr>
                </a:solidFill>
              </a:rPr>
              <a:t> Art </a:t>
            </a:r>
            <a:r>
              <a:rPr lang="en-GB" sz="2000" dirty="0" err="1">
                <a:solidFill>
                  <a:schemeClr val="accent5">
                    <a:lumMod val="50000"/>
                  </a:schemeClr>
                </a:solidFill>
              </a:rPr>
              <a:t>Reime</a:t>
            </a:r>
            <a:r>
              <a:rPr lang="en-GB" sz="2000" dirty="0">
                <a:solidFill>
                  <a:schemeClr val="accent5">
                    <a:lumMod val="50000"/>
                  </a:schemeClr>
                </a:solidFill>
              </a:rPr>
              <a:t>.</a:t>
            </a:r>
          </a:p>
        </p:txBody>
      </p:sp>
      <p:sp>
        <p:nvSpPr>
          <p:cNvPr id="41" name="TextBox 40">
            <a:extLst>
              <a:ext uri="{FF2B5EF4-FFF2-40B4-BE49-F238E27FC236}">
                <a16:creationId xmlns:a16="http://schemas.microsoft.com/office/drawing/2014/main" id="{5ED955CF-9FE1-4C68-9633-42C0ABB82AE7}"/>
              </a:ext>
            </a:extLst>
          </p:cNvPr>
          <p:cNvSpPr txBox="1"/>
          <p:nvPr/>
        </p:nvSpPr>
        <p:spPr>
          <a:xfrm>
            <a:off x="9542933" y="2386606"/>
            <a:ext cx="3128682" cy="707886"/>
          </a:xfrm>
          <a:prstGeom prst="rect">
            <a:avLst/>
          </a:prstGeom>
          <a:noFill/>
        </p:spPr>
        <p:txBody>
          <a:bodyPr wrap="square" rtlCol="0">
            <a:spAutoFit/>
          </a:bodyPr>
          <a:lstStyle/>
          <a:p>
            <a:pPr algn="l"/>
            <a:r>
              <a:rPr lang="en-GB" sz="2000" b="1" dirty="0">
                <a:solidFill>
                  <a:schemeClr val="accent5">
                    <a:lumMod val="50000"/>
                  </a:schemeClr>
                </a:solidFill>
              </a:rPr>
              <a:t>5</a:t>
            </a:r>
            <a:r>
              <a:rPr lang="en-GB" sz="2000" dirty="0">
                <a:solidFill>
                  <a:schemeClr val="accent5">
                    <a:lumMod val="50000"/>
                  </a:schemeClr>
                </a:solidFill>
              </a:rPr>
              <a:t>. Der </a:t>
            </a:r>
            <a:r>
              <a:rPr lang="en-GB" sz="2000" dirty="0" err="1">
                <a:solidFill>
                  <a:schemeClr val="accent5">
                    <a:lumMod val="50000"/>
                  </a:schemeClr>
                </a:solidFill>
              </a:rPr>
              <a:t>Erlkönig</a:t>
            </a:r>
            <a:r>
              <a:rPr lang="en-GB" sz="2000" dirty="0">
                <a:solidFill>
                  <a:schemeClr val="accent5">
                    <a:lumMod val="50000"/>
                  </a:schemeClr>
                </a:solidFill>
              </a:rPr>
              <a:t> hat T__________.</a:t>
            </a:r>
          </a:p>
        </p:txBody>
      </p:sp>
      <p:sp>
        <p:nvSpPr>
          <p:cNvPr id="42" name="TextBox 41">
            <a:extLst>
              <a:ext uri="{FF2B5EF4-FFF2-40B4-BE49-F238E27FC236}">
                <a16:creationId xmlns:a16="http://schemas.microsoft.com/office/drawing/2014/main" id="{A2F4B51B-B210-4698-9426-5305751FCD70}"/>
              </a:ext>
            </a:extLst>
          </p:cNvPr>
          <p:cNvSpPr txBox="1"/>
          <p:nvPr/>
        </p:nvSpPr>
        <p:spPr>
          <a:xfrm>
            <a:off x="172569" y="2451568"/>
            <a:ext cx="3393143" cy="707886"/>
          </a:xfrm>
          <a:prstGeom prst="rect">
            <a:avLst/>
          </a:prstGeom>
          <a:noFill/>
        </p:spPr>
        <p:txBody>
          <a:bodyPr wrap="square" rtlCol="0">
            <a:spAutoFit/>
          </a:bodyPr>
          <a:lstStyle/>
          <a:p>
            <a:pPr algn="l"/>
            <a:r>
              <a:rPr lang="en-GB" sz="2000" b="1" dirty="0">
                <a:solidFill>
                  <a:schemeClr val="accent5">
                    <a:lumMod val="50000"/>
                  </a:schemeClr>
                </a:solidFill>
              </a:rPr>
              <a:t>9</a:t>
            </a:r>
            <a:r>
              <a:rPr lang="en-GB" sz="2000" dirty="0">
                <a:solidFill>
                  <a:schemeClr val="accent5">
                    <a:lumMod val="50000"/>
                  </a:schemeClr>
                </a:solidFill>
              </a:rPr>
              <a:t>. Der </a:t>
            </a:r>
            <a:r>
              <a:rPr lang="en-GB" sz="2000" dirty="0" err="1">
                <a:solidFill>
                  <a:schemeClr val="accent5">
                    <a:lumMod val="50000"/>
                  </a:schemeClr>
                </a:solidFill>
              </a:rPr>
              <a:t>Vater</a:t>
            </a:r>
            <a:r>
              <a:rPr lang="en-GB" sz="2000" dirty="0">
                <a:solidFill>
                  <a:schemeClr val="accent5">
                    <a:lumMod val="50000"/>
                  </a:schemeClr>
                </a:solidFill>
              </a:rPr>
              <a:t> </a:t>
            </a:r>
            <a:r>
              <a:rPr lang="en-GB" sz="2000" dirty="0" err="1">
                <a:solidFill>
                  <a:schemeClr val="accent5">
                    <a:lumMod val="50000"/>
                  </a:schemeClr>
                </a:solidFill>
              </a:rPr>
              <a:t>erreicht</a:t>
            </a:r>
            <a:r>
              <a:rPr lang="en-GB" sz="2000" dirty="0">
                <a:solidFill>
                  <a:schemeClr val="accent5">
                    <a:lumMod val="50000"/>
                  </a:schemeClr>
                </a:solidFill>
              </a:rPr>
              <a:t> den Hof </a:t>
            </a:r>
            <a:r>
              <a:rPr lang="en-GB" sz="2000" dirty="0" err="1">
                <a:solidFill>
                  <a:schemeClr val="accent5">
                    <a:lumMod val="50000"/>
                  </a:schemeClr>
                </a:solidFill>
              </a:rPr>
              <a:t>mit</a:t>
            </a:r>
            <a:r>
              <a:rPr lang="en-GB" sz="2000" dirty="0">
                <a:solidFill>
                  <a:schemeClr val="accent5">
                    <a:lumMod val="50000"/>
                  </a:schemeClr>
                </a:solidFill>
              </a:rPr>
              <a:t> </a:t>
            </a:r>
            <a:r>
              <a:rPr lang="en-GB" sz="2000" dirty="0" err="1">
                <a:solidFill>
                  <a:schemeClr val="accent5">
                    <a:lumMod val="50000"/>
                  </a:schemeClr>
                </a:solidFill>
              </a:rPr>
              <a:t>Müh</a:t>
            </a:r>
            <a:r>
              <a:rPr lang="en-GB" sz="2000" dirty="0">
                <a:solidFill>
                  <a:schemeClr val="accent5">
                    <a:lumMod val="50000"/>
                  </a:schemeClr>
                </a:solidFill>
              </a:rPr>
              <a:t> und …</a:t>
            </a:r>
          </a:p>
        </p:txBody>
      </p:sp>
      <p:sp>
        <p:nvSpPr>
          <p:cNvPr id="43" name="TextBox 42">
            <a:extLst>
              <a:ext uri="{FF2B5EF4-FFF2-40B4-BE49-F238E27FC236}">
                <a16:creationId xmlns:a16="http://schemas.microsoft.com/office/drawing/2014/main" id="{9CEBA327-A7A7-49A6-AF68-27F93EC0000D}"/>
              </a:ext>
            </a:extLst>
          </p:cNvPr>
          <p:cNvSpPr txBox="1"/>
          <p:nvPr/>
        </p:nvSpPr>
        <p:spPr>
          <a:xfrm>
            <a:off x="9536210" y="3150014"/>
            <a:ext cx="3128682" cy="707886"/>
          </a:xfrm>
          <a:prstGeom prst="rect">
            <a:avLst/>
          </a:prstGeom>
          <a:noFill/>
        </p:spPr>
        <p:txBody>
          <a:bodyPr wrap="square" rtlCol="0">
            <a:spAutoFit/>
          </a:bodyPr>
          <a:lstStyle/>
          <a:p>
            <a:pPr algn="l"/>
            <a:r>
              <a:rPr lang="en-GB" sz="2000" b="1" dirty="0">
                <a:solidFill>
                  <a:schemeClr val="accent5">
                    <a:lumMod val="50000"/>
                  </a:schemeClr>
                </a:solidFill>
              </a:rPr>
              <a:t>7</a:t>
            </a:r>
            <a:r>
              <a:rPr lang="en-GB" sz="2000" dirty="0">
                <a:solidFill>
                  <a:schemeClr val="accent5">
                    <a:lumMod val="50000"/>
                  </a:schemeClr>
                </a:solidFill>
              </a:rPr>
              <a:t>. Der </a:t>
            </a:r>
            <a:r>
              <a:rPr lang="en-GB" sz="2000" dirty="0" err="1">
                <a:solidFill>
                  <a:schemeClr val="accent5">
                    <a:lumMod val="50000"/>
                  </a:schemeClr>
                </a:solidFill>
              </a:rPr>
              <a:t>Erlkönig</a:t>
            </a:r>
            <a:r>
              <a:rPr lang="en-GB" sz="2000" dirty="0">
                <a:solidFill>
                  <a:schemeClr val="accent5">
                    <a:lumMod val="50000"/>
                  </a:schemeClr>
                </a:solidFill>
              </a:rPr>
              <a:t> </a:t>
            </a:r>
            <a:r>
              <a:rPr lang="en-GB" sz="2000" dirty="0" err="1">
                <a:solidFill>
                  <a:schemeClr val="accent5">
                    <a:lumMod val="50000"/>
                  </a:schemeClr>
                </a:solidFill>
              </a:rPr>
              <a:t>trägt</a:t>
            </a:r>
            <a:r>
              <a:rPr lang="en-GB" sz="2000" dirty="0">
                <a:solidFill>
                  <a:schemeClr val="accent5">
                    <a:lumMod val="50000"/>
                  </a:schemeClr>
                </a:solidFill>
              </a:rPr>
              <a:t> </a:t>
            </a:r>
            <a:r>
              <a:rPr lang="en-GB" sz="2000" dirty="0" err="1">
                <a:solidFill>
                  <a:schemeClr val="accent5">
                    <a:lumMod val="50000"/>
                  </a:schemeClr>
                </a:solidFill>
              </a:rPr>
              <a:t>eine</a:t>
            </a:r>
            <a:r>
              <a:rPr lang="en-GB" sz="2000" dirty="0">
                <a:solidFill>
                  <a:schemeClr val="accent5">
                    <a:lumMod val="50000"/>
                  </a:schemeClr>
                </a:solidFill>
              </a:rPr>
              <a:t> …</a:t>
            </a:r>
          </a:p>
        </p:txBody>
      </p:sp>
      <p:sp>
        <p:nvSpPr>
          <p:cNvPr id="44" name="TextBox 43">
            <a:extLst>
              <a:ext uri="{FF2B5EF4-FFF2-40B4-BE49-F238E27FC236}">
                <a16:creationId xmlns:a16="http://schemas.microsoft.com/office/drawing/2014/main" id="{DE056394-582F-4F2B-BD32-2A8192F8C264}"/>
              </a:ext>
            </a:extLst>
          </p:cNvPr>
          <p:cNvSpPr txBox="1"/>
          <p:nvPr/>
        </p:nvSpPr>
        <p:spPr>
          <a:xfrm>
            <a:off x="9542933" y="3899019"/>
            <a:ext cx="3128682" cy="707886"/>
          </a:xfrm>
          <a:prstGeom prst="rect">
            <a:avLst/>
          </a:prstGeom>
          <a:noFill/>
        </p:spPr>
        <p:txBody>
          <a:bodyPr wrap="square" rtlCol="0">
            <a:spAutoFit/>
          </a:bodyPr>
          <a:lstStyle/>
          <a:p>
            <a:pPr algn="l"/>
            <a:r>
              <a:rPr lang="en-GB" sz="2000" b="1" dirty="0">
                <a:solidFill>
                  <a:schemeClr val="accent5">
                    <a:lumMod val="50000"/>
                  </a:schemeClr>
                </a:solidFill>
              </a:rPr>
              <a:t>8</a:t>
            </a:r>
            <a:r>
              <a:rPr lang="en-GB" sz="2000" dirty="0">
                <a:solidFill>
                  <a:schemeClr val="accent5">
                    <a:lumMod val="50000"/>
                  </a:schemeClr>
                </a:solidFill>
              </a:rPr>
              <a:t>. Die Ballade hat … </a:t>
            </a:r>
            <a:r>
              <a:rPr lang="en-GB" sz="2000" dirty="0" err="1">
                <a:solidFill>
                  <a:schemeClr val="accent5">
                    <a:lumMod val="50000"/>
                  </a:schemeClr>
                </a:solidFill>
              </a:rPr>
              <a:t>Strophen</a:t>
            </a:r>
            <a:r>
              <a:rPr lang="en-GB" sz="2000" dirty="0">
                <a:solidFill>
                  <a:schemeClr val="accent5">
                    <a:lumMod val="50000"/>
                  </a:schemeClr>
                </a:solidFill>
              </a:rPr>
              <a:t>.</a:t>
            </a:r>
          </a:p>
        </p:txBody>
      </p:sp>
      <p:sp>
        <p:nvSpPr>
          <p:cNvPr id="45" name="TextBox 44">
            <a:extLst>
              <a:ext uri="{FF2B5EF4-FFF2-40B4-BE49-F238E27FC236}">
                <a16:creationId xmlns:a16="http://schemas.microsoft.com/office/drawing/2014/main" id="{A3DBAE73-6044-4E10-BABD-6FCA3C15AC00}"/>
              </a:ext>
            </a:extLst>
          </p:cNvPr>
          <p:cNvSpPr txBox="1"/>
          <p:nvPr/>
        </p:nvSpPr>
        <p:spPr>
          <a:xfrm>
            <a:off x="145676" y="3147330"/>
            <a:ext cx="3128682" cy="400110"/>
          </a:xfrm>
          <a:prstGeom prst="rect">
            <a:avLst/>
          </a:prstGeom>
          <a:noFill/>
        </p:spPr>
        <p:txBody>
          <a:bodyPr wrap="square" rtlCol="0">
            <a:spAutoFit/>
          </a:bodyPr>
          <a:lstStyle/>
          <a:p>
            <a:pPr algn="l"/>
            <a:r>
              <a:rPr lang="en-GB" sz="2000" b="1" dirty="0">
                <a:solidFill>
                  <a:schemeClr val="accent5">
                    <a:lumMod val="50000"/>
                  </a:schemeClr>
                </a:solidFill>
              </a:rPr>
              <a:t>10</a:t>
            </a:r>
            <a:r>
              <a:rPr lang="en-GB" sz="2000" dirty="0">
                <a:solidFill>
                  <a:schemeClr val="accent5">
                    <a:lumMod val="50000"/>
                  </a:schemeClr>
                </a:solidFill>
              </a:rPr>
              <a:t>. Der </a:t>
            </a:r>
            <a:r>
              <a:rPr lang="en-GB" sz="2000" dirty="0" err="1">
                <a:solidFill>
                  <a:schemeClr val="accent5">
                    <a:lumMod val="50000"/>
                  </a:schemeClr>
                </a:solidFill>
              </a:rPr>
              <a:t>Dichter</a:t>
            </a:r>
            <a:r>
              <a:rPr lang="en-GB" sz="2000" dirty="0">
                <a:solidFill>
                  <a:schemeClr val="accent5">
                    <a:lumMod val="50000"/>
                  </a:schemeClr>
                </a:solidFill>
              </a:rPr>
              <a:t> </a:t>
            </a:r>
            <a:r>
              <a:rPr lang="en-GB" sz="2000" dirty="0" err="1">
                <a:solidFill>
                  <a:schemeClr val="accent5">
                    <a:lumMod val="50000"/>
                  </a:schemeClr>
                </a:solidFill>
              </a:rPr>
              <a:t>heißt</a:t>
            </a:r>
            <a:r>
              <a:rPr lang="en-GB" sz="2000" dirty="0">
                <a:solidFill>
                  <a:schemeClr val="accent5">
                    <a:lumMod val="50000"/>
                  </a:schemeClr>
                </a:solidFill>
              </a:rPr>
              <a:t> …</a:t>
            </a:r>
          </a:p>
        </p:txBody>
      </p:sp>
      <p:sp>
        <p:nvSpPr>
          <p:cNvPr id="46" name="TextBox 45">
            <a:extLst>
              <a:ext uri="{FF2B5EF4-FFF2-40B4-BE49-F238E27FC236}">
                <a16:creationId xmlns:a16="http://schemas.microsoft.com/office/drawing/2014/main" id="{2E0C0612-AC71-4E32-BBAA-9DC09CD72C9F}"/>
              </a:ext>
            </a:extLst>
          </p:cNvPr>
          <p:cNvSpPr txBox="1"/>
          <p:nvPr/>
        </p:nvSpPr>
        <p:spPr>
          <a:xfrm>
            <a:off x="9513795" y="5405931"/>
            <a:ext cx="2658034" cy="707886"/>
          </a:xfrm>
          <a:prstGeom prst="rect">
            <a:avLst/>
          </a:prstGeom>
          <a:noFill/>
        </p:spPr>
        <p:txBody>
          <a:bodyPr wrap="square" rtlCol="0">
            <a:spAutoFit/>
          </a:bodyPr>
          <a:lstStyle/>
          <a:p>
            <a:pPr algn="l"/>
            <a:r>
              <a:rPr lang="en-GB" sz="2000" b="1" dirty="0">
                <a:solidFill>
                  <a:schemeClr val="accent5">
                    <a:lumMod val="50000"/>
                  </a:schemeClr>
                </a:solidFill>
              </a:rPr>
              <a:t>13</a:t>
            </a:r>
            <a:r>
              <a:rPr lang="en-GB" sz="2000" dirty="0">
                <a:solidFill>
                  <a:schemeClr val="accent5">
                    <a:lumMod val="50000"/>
                  </a:schemeClr>
                </a:solidFill>
              </a:rPr>
              <a:t>. </a:t>
            </a:r>
            <a:r>
              <a:rPr lang="en-GB" sz="2000" dirty="0" err="1">
                <a:solidFill>
                  <a:schemeClr val="accent5">
                    <a:lumMod val="50000"/>
                  </a:schemeClr>
                </a:solidFill>
              </a:rPr>
              <a:t>Jede</a:t>
            </a:r>
            <a:r>
              <a:rPr lang="en-GB" sz="2000" dirty="0">
                <a:solidFill>
                  <a:schemeClr val="accent5">
                    <a:lumMod val="50000"/>
                  </a:schemeClr>
                </a:solidFill>
              </a:rPr>
              <a:t> Strophe hat …Verse.</a:t>
            </a:r>
          </a:p>
        </p:txBody>
      </p:sp>
      <p:sp>
        <p:nvSpPr>
          <p:cNvPr id="47" name="TextBox 46">
            <a:extLst>
              <a:ext uri="{FF2B5EF4-FFF2-40B4-BE49-F238E27FC236}">
                <a16:creationId xmlns:a16="http://schemas.microsoft.com/office/drawing/2014/main" id="{C6CFCB7A-FA85-45D9-9CFA-5331F6602AA5}"/>
              </a:ext>
            </a:extLst>
          </p:cNvPr>
          <p:cNvSpPr txBox="1"/>
          <p:nvPr/>
        </p:nvSpPr>
        <p:spPr>
          <a:xfrm>
            <a:off x="9513795" y="4653757"/>
            <a:ext cx="2658034" cy="707886"/>
          </a:xfrm>
          <a:prstGeom prst="rect">
            <a:avLst/>
          </a:prstGeom>
          <a:noFill/>
        </p:spPr>
        <p:txBody>
          <a:bodyPr wrap="square" rtlCol="0">
            <a:spAutoFit/>
          </a:bodyPr>
          <a:lstStyle/>
          <a:p>
            <a:pPr algn="l"/>
            <a:r>
              <a:rPr lang="en-GB" sz="2000" b="1" dirty="0">
                <a:solidFill>
                  <a:schemeClr val="accent5">
                    <a:lumMod val="50000"/>
                  </a:schemeClr>
                </a:solidFill>
              </a:rPr>
              <a:t>11</a:t>
            </a:r>
            <a:r>
              <a:rPr lang="en-GB" sz="2000" dirty="0">
                <a:solidFill>
                  <a:schemeClr val="accent5">
                    <a:lumMod val="50000"/>
                  </a:schemeClr>
                </a:solidFill>
              </a:rPr>
              <a:t>. </a:t>
            </a:r>
            <a:r>
              <a:rPr lang="en-GB" sz="2000" dirty="0" err="1">
                <a:solidFill>
                  <a:schemeClr val="accent5">
                    <a:lumMod val="50000"/>
                  </a:schemeClr>
                </a:solidFill>
              </a:rPr>
              <a:t>Erkönigs</a:t>
            </a:r>
            <a:r>
              <a:rPr lang="en-GB" sz="2000" dirty="0">
                <a:solidFill>
                  <a:schemeClr val="accent5">
                    <a:lumMod val="50000"/>
                  </a:schemeClr>
                </a:solidFill>
              </a:rPr>
              <a:t> Mutter hat </a:t>
            </a:r>
            <a:r>
              <a:rPr lang="en-GB" sz="2000" dirty="0" err="1">
                <a:solidFill>
                  <a:schemeClr val="accent5">
                    <a:lumMod val="50000"/>
                  </a:schemeClr>
                </a:solidFill>
              </a:rPr>
              <a:t>ein</a:t>
            </a:r>
            <a:r>
              <a:rPr lang="en-GB" sz="2000" dirty="0">
                <a:solidFill>
                  <a:schemeClr val="accent5">
                    <a:lumMod val="50000"/>
                  </a:schemeClr>
                </a:solidFill>
              </a:rPr>
              <a:t> </a:t>
            </a:r>
            <a:r>
              <a:rPr lang="en-GB" sz="2000" dirty="0" err="1">
                <a:solidFill>
                  <a:schemeClr val="accent5">
                    <a:lumMod val="50000"/>
                  </a:schemeClr>
                </a:solidFill>
              </a:rPr>
              <a:t>goldenes</a:t>
            </a:r>
            <a:r>
              <a:rPr lang="en-GB" sz="2000" dirty="0">
                <a:solidFill>
                  <a:schemeClr val="accent5">
                    <a:lumMod val="50000"/>
                  </a:schemeClr>
                </a:solidFill>
              </a:rPr>
              <a:t> ….</a:t>
            </a:r>
          </a:p>
        </p:txBody>
      </p:sp>
      <p:sp>
        <p:nvSpPr>
          <p:cNvPr id="48" name="TextBox 47">
            <a:extLst>
              <a:ext uri="{FF2B5EF4-FFF2-40B4-BE49-F238E27FC236}">
                <a16:creationId xmlns:a16="http://schemas.microsoft.com/office/drawing/2014/main" id="{4B3EFE17-4087-4D9B-845B-64750B511998}"/>
              </a:ext>
            </a:extLst>
          </p:cNvPr>
          <p:cNvSpPr txBox="1"/>
          <p:nvPr/>
        </p:nvSpPr>
        <p:spPr>
          <a:xfrm>
            <a:off x="145676" y="3585533"/>
            <a:ext cx="3487270" cy="707886"/>
          </a:xfrm>
          <a:prstGeom prst="rect">
            <a:avLst/>
          </a:prstGeom>
          <a:noFill/>
        </p:spPr>
        <p:txBody>
          <a:bodyPr wrap="square" rtlCol="0">
            <a:spAutoFit/>
          </a:bodyPr>
          <a:lstStyle/>
          <a:p>
            <a:pPr algn="l"/>
            <a:r>
              <a:rPr lang="en-GB" sz="2000" b="1" dirty="0">
                <a:solidFill>
                  <a:schemeClr val="accent5">
                    <a:lumMod val="50000"/>
                  </a:schemeClr>
                </a:solidFill>
              </a:rPr>
              <a:t>12</a:t>
            </a:r>
            <a:r>
              <a:rPr lang="en-GB" sz="2000" dirty="0">
                <a:solidFill>
                  <a:schemeClr val="accent5">
                    <a:lumMod val="50000"/>
                  </a:schemeClr>
                </a:solidFill>
              </a:rPr>
              <a:t>. </a:t>
            </a:r>
            <a:r>
              <a:rPr lang="en-GB" sz="2000" dirty="0" err="1">
                <a:solidFill>
                  <a:schemeClr val="accent5">
                    <a:lumMod val="50000"/>
                  </a:schemeClr>
                </a:solidFill>
              </a:rPr>
              <a:t>Schließlich</a:t>
            </a:r>
            <a:r>
              <a:rPr lang="en-GB" sz="2000" dirty="0">
                <a:solidFill>
                  <a:schemeClr val="accent5">
                    <a:lumMod val="50000"/>
                  </a:schemeClr>
                </a:solidFill>
              </a:rPr>
              <a:t> </a:t>
            </a:r>
            <a:r>
              <a:rPr lang="en-GB" sz="2000" dirty="0" err="1">
                <a:solidFill>
                  <a:schemeClr val="accent5">
                    <a:lumMod val="50000"/>
                  </a:schemeClr>
                </a:solidFill>
              </a:rPr>
              <a:t>benutzt</a:t>
            </a:r>
            <a:r>
              <a:rPr lang="en-GB" sz="2000" dirty="0">
                <a:solidFill>
                  <a:schemeClr val="accent5">
                    <a:lumMod val="50000"/>
                  </a:schemeClr>
                </a:solidFill>
              </a:rPr>
              <a:t> der </a:t>
            </a:r>
            <a:r>
              <a:rPr lang="en-GB" sz="2000" dirty="0" err="1">
                <a:solidFill>
                  <a:schemeClr val="accent5">
                    <a:lumMod val="50000"/>
                  </a:schemeClr>
                </a:solidFill>
              </a:rPr>
              <a:t>Erlkönig</a:t>
            </a:r>
            <a:r>
              <a:rPr lang="en-GB" sz="2000" dirty="0">
                <a:solidFill>
                  <a:schemeClr val="accent5">
                    <a:lumMod val="50000"/>
                  </a:schemeClr>
                </a:solidFill>
              </a:rPr>
              <a:t> …</a:t>
            </a:r>
          </a:p>
        </p:txBody>
      </p:sp>
      <p:sp>
        <p:nvSpPr>
          <p:cNvPr id="49" name="TextBox 48">
            <a:extLst>
              <a:ext uri="{FF2B5EF4-FFF2-40B4-BE49-F238E27FC236}">
                <a16:creationId xmlns:a16="http://schemas.microsoft.com/office/drawing/2014/main" id="{2FBF6A3A-B819-4748-B0A8-A2F00C28C27D}"/>
              </a:ext>
            </a:extLst>
          </p:cNvPr>
          <p:cNvSpPr txBox="1"/>
          <p:nvPr/>
        </p:nvSpPr>
        <p:spPr>
          <a:xfrm>
            <a:off x="145676" y="4331512"/>
            <a:ext cx="3433480" cy="707886"/>
          </a:xfrm>
          <a:prstGeom prst="rect">
            <a:avLst/>
          </a:prstGeom>
          <a:noFill/>
        </p:spPr>
        <p:txBody>
          <a:bodyPr wrap="square" rtlCol="0">
            <a:spAutoFit/>
          </a:bodyPr>
          <a:lstStyle/>
          <a:p>
            <a:pPr algn="l"/>
            <a:r>
              <a:rPr lang="en-GB" sz="2000" b="1" dirty="0">
                <a:solidFill>
                  <a:schemeClr val="accent5">
                    <a:lumMod val="50000"/>
                  </a:schemeClr>
                </a:solidFill>
              </a:rPr>
              <a:t>14</a:t>
            </a:r>
            <a:r>
              <a:rPr lang="en-GB" sz="2000" dirty="0">
                <a:solidFill>
                  <a:schemeClr val="accent5">
                    <a:lumMod val="50000"/>
                  </a:schemeClr>
                </a:solidFill>
              </a:rPr>
              <a:t>. Der </a:t>
            </a:r>
            <a:r>
              <a:rPr lang="en-GB" sz="2000" dirty="0" err="1">
                <a:solidFill>
                  <a:schemeClr val="accent5">
                    <a:lumMod val="50000"/>
                  </a:schemeClr>
                </a:solidFill>
              </a:rPr>
              <a:t>Vater</a:t>
            </a:r>
            <a:r>
              <a:rPr lang="en-GB" sz="2000" dirty="0">
                <a:solidFill>
                  <a:schemeClr val="accent5">
                    <a:lumMod val="50000"/>
                  </a:schemeClr>
                </a:solidFill>
              </a:rPr>
              <a:t> </a:t>
            </a:r>
            <a:r>
              <a:rPr lang="en-GB" sz="2000" dirty="0" err="1">
                <a:solidFill>
                  <a:schemeClr val="accent5">
                    <a:lumMod val="50000"/>
                  </a:schemeClr>
                </a:solidFill>
              </a:rPr>
              <a:t>reitet</a:t>
            </a:r>
            <a:r>
              <a:rPr lang="en-GB" sz="2000" dirty="0">
                <a:solidFill>
                  <a:schemeClr val="accent5">
                    <a:lumMod val="50000"/>
                  </a:schemeClr>
                </a:solidFill>
              </a:rPr>
              <a:t> </a:t>
            </a:r>
            <a:r>
              <a:rPr lang="en-GB" sz="2000" dirty="0" err="1">
                <a:solidFill>
                  <a:schemeClr val="accent5">
                    <a:lumMod val="50000"/>
                  </a:schemeClr>
                </a:solidFill>
              </a:rPr>
              <a:t>durch</a:t>
            </a:r>
            <a:r>
              <a:rPr lang="en-GB" sz="2000" dirty="0">
                <a:solidFill>
                  <a:schemeClr val="accent5">
                    <a:lumMod val="50000"/>
                  </a:schemeClr>
                </a:solidFill>
              </a:rPr>
              <a:t> Nacht und …</a:t>
            </a:r>
          </a:p>
        </p:txBody>
      </p:sp>
      <p:sp>
        <p:nvSpPr>
          <p:cNvPr id="50" name="TextBox 49">
            <a:extLst>
              <a:ext uri="{FF2B5EF4-FFF2-40B4-BE49-F238E27FC236}">
                <a16:creationId xmlns:a16="http://schemas.microsoft.com/office/drawing/2014/main" id="{2C6BDB3E-D3BB-4995-AA94-6A68354AC8E6}"/>
              </a:ext>
            </a:extLst>
          </p:cNvPr>
          <p:cNvSpPr txBox="1"/>
          <p:nvPr/>
        </p:nvSpPr>
        <p:spPr>
          <a:xfrm>
            <a:off x="150159" y="5029772"/>
            <a:ext cx="3482787" cy="707886"/>
          </a:xfrm>
          <a:prstGeom prst="rect">
            <a:avLst/>
          </a:prstGeom>
          <a:noFill/>
        </p:spPr>
        <p:txBody>
          <a:bodyPr wrap="square" rtlCol="0">
            <a:spAutoFit/>
          </a:bodyPr>
          <a:lstStyle/>
          <a:p>
            <a:pPr algn="l"/>
            <a:r>
              <a:rPr lang="en-GB" sz="2000" b="1" dirty="0">
                <a:solidFill>
                  <a:schemeClr val="accent5">
                    <a:lumMod val="50000"/>
                  </a:schemeClr>
                </a:solidFill>
              </a:rPr>
              <a:t>15</a:t>
            </a:r>
            <a:r>
              <a:rPr lang="en-GB" sz="2000" dirty="0">
                <a:solidFill>
                  <a:schemeClr val="accent5">
                    <a:lumMod val="50000"/>
                  </a:schemeClr>
                </a:solidFill>
              </a:rPr>
              <a:t>. Die </a:t>
            </a:r>
            <a:r>
              <a:rPr lang="en-GB" sz="2000" dirty="0" err="1">
                <a:solidFill>
                  <a:schemeClr val="accent5">
                    <a:lumMod val="50000"/>
                  </a:schemeClr>
                </a:solidFill>
              </a:rPr>
              <a:t>Töchter</a:t>
            </a:r>
            <a:r>
              <a:rPr lang="en-GB" sz="2000" dirty="0">
                <a:solidFill>
                  <a:schemeClr val="accent5">
                    <a:lumMod val="50000"/>
                  </a:schemeClr>
                </a:solidFill>
              </a:rPr>
              <a:t> </a:t>
            </a:r>
            <a:r>
              <a:rPr lang="en-GB" sz="2000" dirty="0" err="1">
                <a:solidFill>
                  <a:schemeClr val="accent5">
                    <a:lumMod val="50000"/>
                  </a:schemeClr>
                </a:solidFill>
              </a:rPr>
              <a:t>tanzen</a:t>
            </a:r>
            <a:r>
              <a:rPr lang="en-GB" sz="2000" dirty="0">
                <a:solidFill>
                  <a:schemeClr val="accent5">
                    <a:lumMod val="50000"/>
                  </a:schemeClr>
                </a:solidFill>
              </a:rPr>
              <a:t> und …</a:t>
            </a:r>
          </a:p>
        </p:txBody>
      </p:sp>
      <p:sp>
        <p:nvSpPr>
          <p:cNvPr id="51" name="TextBox 50">
            <a:extLst>
              <a:ext uri="{FF2B5EF4-FFF2-40B4-BE49-F238E27FC236}">
                <a16:creationId xmlns:a16="http://schemas.microsoft.com/office/drawing/2014/main" id="{F23A0266-BF9C-4CA8-AE19-B32F5850E0FE}"/>
              </a:ext>
            </a:extLst>
          </p:cNvPr>
          <p:cNvSpPr txBox="1"/>
          <p:nvPr/>
        </p:nvSpPr>
        <p:spPr>
          <a:xfrm>
            <a:off x="117662" y="5643113"/>
            <a:ext cx="3433480" cy="707886"/>
          </a:xfrm>
          <a:prstGeom prst="rect">
            <a:avLst/>
          </a:prstGeom>
          <a:noFill/>
        </p:spPr>
        <p:txBody>
          <a:bodyPr wrap="square" rtlCol="0">
            <a:spAutoFit/>
          </a:bodyPr>
          <a:lstStyle/>
          <a:p>
            <a:pPr algn="l"/>
            <a:r>
              <a:rPr lang="en-GB" sz="2000" b="1" dirty="0">
                <a:solidFill>
                  <a:schemeClr val="accent5">
                    <a:lumMod val="50000"/>
                  </a:schemeClr>
                </a:solidFill>
              </a:rPr>
              <a:t>16</a:t>
            </a:r>
            <a:r>
              <a:rPr lang="en-GB" sz="2000" dirty="0">
                <a:solidFill>
                  <a:schemeClr val="accent5">
                    <a:lumMod val="50000"/>
                  </a:schemeClr>
                </a:solidFill>
              </a:rPr>
              <a:t>. </a:t>
            </a:r>
            <a:r>
              <a:rPr lang="en-GB" sz="2000" dirty="0" err="1">
                <a:solidFill>
                  <a:schemeClr val="accent5">
                    <a:lumMod val="50000"/>
                  </a:schemeClr>
                </a:solidFill>
              </a:rPr>
              <a:t>Anderes</a:t>
            </a:r>
            <a:r>
              <a:rPr lang="en-GB" sz="2000" dirty="0">
                <a:solidFill>
                  <a:schemeClr val="accent5">
                    <a:lumMod val="50000"/>
                  </a:schemeClr>
                </a:solidFill>
              </a:rPr>
              <a:t> Wort </a:t>
            </a:r>
            <a:r>
              <a:rPr lang="en-GB" sz="2000" dirty="0" err="1">
                <a:solidFill>
                  <a:schemeClr val="accent5">
                    <a:lumMod val="50000"/>
                  </a:schemeClr>
                </a:solidFill>
              </a:rPr>
              <a:t>für</a:t>
            </a:r>
            <a:r>
              <a:rPr lang="en-GB" sz="2000" dirty="0">
                <a:solidFill>
                  <a:schemeClr val="accent5">
                    <a:lumMod val="50000"/>
                  </a:schemeClr>
                </a:solidFill>
              </a:rPr>
              <a:t> ‘</a:t>
            </a:r>
            <a:r>
              <a:rPr lang="en-GB" sz="2000" dirty="0" err="1">
                <a:solidFill>
                  <a:schemeClr val="accent5">
                    <a:lumMod val="50000"/>
                  </a:schemeClr>
                </a:solidFill>
              </a:rPr>
              <a:t>dunkel</a:t>
            </a:r>
            <a:r>
              <a:rPr lang="en-GB" sz="2000" dirty="0">
                <a:solidFill>
                  <a:schemeClr val="accent5">
                    <a:lumMod val="50000"/>
                  </a:schemeClr>
                </a:solidFill>
              </a:rPr>
              <a:t>’.</a:t>
            </a:r>
          </a:p>
        </p:txBody>
      </p:sp>
      <p:sp>
        <p:nvSpPr>
          <p:cNvPr id="2" name="Rectangle 1">
            <a:extLst>
              <a:ext uri="{FF2B5EF4-FFF2-40B4-BE49-F238E27FC236}">
                <a16:creationId xmlns:a16="http://schemas.microsoft.com/office/drawing/2014/main" id="{2AD04249-A9B3-4B4B-8887-9BDF140B281E}"/>
              </a:ext>
            </a:extLst>
          </p:cNvPr>
          <p:cNvSpPr/>
          <p:nvPr/>
        </p:nvSpPr>
        <p:spPr>
          <a:xfrm>
            <a:off x="9499303" y="-52215"/>
            <a:ext cx="2707793" cy="369332"/>
          </a:xfrm>
          <a:prstGeom prst="rect">
            <a:avLst/>
          </a:prstGeom>
        </p:spPr>
        <p:txBody>
          <a:bodyPr wrap="none">
            <a:spAutoFit/>
          </a:bodyPr>
          <a:lstStyle/>
          <a:p>
            <a:r>
              <a:rPr lang="en-GB" b="1" dirty="0">
                <a:solidFill>
                  <a:srgbClr val="376072"/>
                </a:solidFill>
              </a:rPr>
              <a:t>online-lernen.levrai.de</a:t>
            </a:r>
          </a:p>
        </p:txBody>
      </p:sp>
    </p:spTree>
    <p:extLst>
      <p:ext uri="{BB962C8B-B14F-4D97-AF65-F5344CB8AC3E}">
        <p14:creationId xmlns:p14="http://schemas.microsoft.com/office/powerpoint/2010/main" val="14998904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597" y="1181988"/>
            <a:ext cx="9750706" cy="523220"/>
          </a:xfrm>
          <a:prstGeom prst="rect">
            <a:avLst/>
          </a:prstGeom>
          <a:noFill/>
        </p:spPr>
        <p:txBody>
          <a:bodyPr wrap="square" rtlCol="0">
            <a:spAutoFit/>
          </a:bodyPr>
          <a:lstStyle/>
          <a:p>
            <a:pP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92597" y="2322714"/>
            <a:ext cx="11066804" cy="830997"/>
          </a:xfrm>
          <a:prstGeom prst="rect">
            <a:avLst/>
          </a:prstGeom>
        </p:spPr>
        <p:txBody>
          <a:bodyPr wrap="square">
            <a:spAutoFit/>
          </a:bodyPr>
          <a:lstStyle/>
          <a:p>
            <a:pPr lvl="0">
              <a:defRPr/>
            </a:pPr>
            <a:r>
              <a:rPr lang="en-GB" sz="2400" b="1" dirty="0">
                <a:solidFill>
                  <a:srgbClr val="5B9BD5">
                    <a:lumMod val="50000"/>
                  </a:srgbClr>
                </a:solidFill>
                <a:latin typeface="Century Gothic" panose="020B0502020202020204" pitchFamily="34" charset="0"/>
              </a:rPr>
              <a:t>In addition, revisit:</a:t>
            </a: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5"/>
              </a:rPr>
              <a:t>Term 3.1 Week 5</a:t>
            </a:r>
            <a:endParaRPr lang="en-GB" sz="2400" dirty="0">
              <a:solidFill>
                <a:srgbClr val="5B9BD5">
                  <a:lumMod val="50000"/>
                </a:srgbClr>
              </a:solidFill>
              <a:latin typeface="Century Gothic" panose="020B0502020202020204" pitchFamily="34" charset="0"/>
            </a:endParaRPr>
          </a:p>
          <a:p>
            <a:pPr lvl="0">
              <a:defRPr/>
            </a:pP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6"/>
              </a:rPr>
              <a:t>Term 2.2 Week 3</a:t>
            </a:r>
            <a:endParaRPr lang="en-GB" sz="2000" dirty="0"/>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7"/>
          <a:stretch>
            <a:fillRect/>
          </a:stretch>
        </p:blipFill>
        <p:spPr>
          <a:xfrm>
            <a:off x="10641925" y="4800601"/>
            <a:ext cx="1300638" cy="1300638"/>
          </a:xfrm>
          <a:prstGeom prst="rect">
            <a:avLst/>
          </a:prstGeom>
        </p:spPr>
      </p:pic>
    </p:spTree>
    <p:extLst>
      <p:ext uri="{BB962C8B-B14F-4D97-AF65-F5344CB8AC3E}">
        <p14:creationId xmlns:p14="http://schemas.microsoft.com/office/powerpoint/2010/main" val="12965446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sp>
        <p:nvSpPr>
          <p:cNvPr id="18" name="TextBox 17">
            <a:extLst>
              <a:ext uri="{FF2B5EF4-FFF2-40B4-BE49-F238E27FC236}">
                <a16:creationId xmlns:a16="http://schemas.microsoft.com/office/drawing/2014/main" id="{2D4C2990-CF75-4BC3-BDD5-C20D271E6607}"/>
              </a:ext>
            </a:extLst>
          </p:cNvPr>
          <p:cNvSpPr txBox="1"/>
          <p:nvPr/>
        </p:nvSpPr>
        <p:spPr>
          <a:xfrm>
            <a:off x="175149" y="2745243"/>
            <a:ext cx="101136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Revisit 1: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[Year 8 German Term 3.1 Week 5]</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457E1FC5-F484-4ADB-A427-7655B7F123F4}"/>
              </a:ext>
            </a:extLst>
          </p:cNvPr>
          <p:cNvSpPr txBox="1"/>
          <p:nvPr/>
        </p:nvSpPr>
        <p:spPr>
          <a:xfrm>
            <a:off x="175149" y="4230328"/>
            <a:ext cx="97507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Revisit 2: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[Year 8 German Term 2.2 Week 3]</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5" name="Picture 4" descr="Qr code&#10;&#10;Description automatically generated">
            <a:extLst>
              <a:ext uri="{FF2B5EF4-FFF2-40B4-BE49-F238E27FC236}">
                <a16:creationId xmlns:a16="http://schemas.microsoft.com/office/drawing/2014/main" id="{99DA93ED-DDC6-4480-B9DC-AB695C11F3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5262" y="1923542"/>
            <a:ext cx="1853560" cy="1853560"/>
          </a:xfrm>
          <a:prstGeom prst="rect">
            <a:avLst/>
          </a:prstGeom>
        </p:spPr>
      </p:pic>
      <p:pic>
        <p:nvPicPr>
          <p:cNvPr id="7" name="Picture 6" descr="Qr code&#10;&#10;Description automatically generated">
            <a:extLst>
              <a:ext uri="{FF2B5EF4-FFF2-40B4-BE49-F238E27FC236}">
                <a16:creationId xmlns:a16="http://schemas.microsoft.com/office/drawing/2014/main" id="{3107DDAC-E3D4-4C69-8BE4-4CF6811AB2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5262" y="3777102"/>
            <a:ext cx="1853559" cy="1853559"/>
          </a:xfrm>
          <a:prstGeom prst="rect">
            <a:avLst/>
          </a:prstGeom>
        </p:spPr>
      </p:pic>
    </p:spTree>
    <p:extLst>
      <p:ext uri="{BB962C8B-B14F-4D97-AF65-F5344CB8AC3E}">
        <p14:creationId xmlns:p14="http://schemas.microsoft.com/office/powerpoint/2010/main" val="31412690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3098F2-16C3-D841-BD9E-0BBAAE7C34A9}"/>
              </a:ext>
            </a:extLst>
          </p:cNvPr>
          <p:cNvSpPr txBox="1"/>
          <p:nvPr/>
        </p:nvSpPr>
        <p:spPr>
          <a:xfrm>
            <a:off x="1693333" y="277955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 name="Rectangle 1">
            <a:extLst>
              <a:ext uri="{FF2B5EF4-FFF2-40B4-BE49-F238E27FC236}">
                <a16:creationId xmlns:a16="http://schemas.microsoft.com/office/drawing/2014/main" id="{54081830-CCAD-B04E-B631-F7DCB37D9CF4}"/>
              </a:ext>
            </a:extLst>
          </p:cNvPr>
          <p:cNvSpPr/>
          <p:nvPr/>
        </p:nvSpPr>
        <p:spPr>
          <a:xfrm>
            <a:off x="359663" y="188788"/>
            <a:ext cx="5514650" cy="1474250"/>
          </a:xfrm>
          <a:prstGeom prst="rect">
            <a:avLst/>
          </a:prstGeom>
          <a:ln>
            <a:solidFill>
              <a:schemeClr val="accent5">
                <a:lumMod val="50000"/>
              </a:schemeClr>
            </a:solidFill>
          </a:ln>
        </p:spPr>
        <p:txBody>
          <a:bodyPr wrap="square">
            <a:spAutoFit/>
          </a:bodyPr>
          <a:lstStyle/>
          <a:p>
            <a:pPr lvl="0">
              <a:lnSpc>
                <a:spcPct val="90000"/>
              </a:lnSpc>
              <a:spcBef>
                <a:spcPts val="1000"/>
              </a:spcBef>
            </a:pPr>
            <a:r>
              <a:rPr lang="en-GB" dirty="0" err="1">
                <a:solidFill>
                  <a:srgbClr val="4472C4">
                    <a:lumMod val="50000"/>
                  </a:srgbClr>
                </a:solidFill>
                <a:latin typeface="Century Gothic" panose="020B0502020202020204" pitchFamily="34" charset="0"/>
              </a:rPr>
              <a:t>Wer</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reitet</a:t>
            </a:r>
            <a:r>
              <a:rPr lang="en-GB" dirty="0">
                <a:solidFill>
                  <a:srgbClr val="4472C4">
                    <a:lumMod val="50000"/>
                  </a:srgbClr>
                </a:solidFill>
                <a:latin typeface="Century Gothic" panose="020B0502020202020204" pitchFamily="34" charset="0"/>
              </a:rPr>
              <a:t> so </a:t>
            </a:r>
            <a:r>
              <a:rPr lang="en-GB" dirty="0" err="1">
                <a:solidFill>
                  <a:srgbClr val="4472C4">
                    <a:lumMod val="50000"/>
                  </a:srgbClr>
                </a:solidFill>
                <a:latin typeface="Century Gothic" panose="020B0502020202020204" pitchFamily="34" charset="0"/>
              </a:rPr>
              <a:t>spät</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durch</a:t>
            </a:r>
            <a:r>
              <a:rPr lang="en-GB" dirty="0">
                <a:solidFill>
                  <a:srgbClr val="4472C4">
                    <a:lumMod val="50000"/>
                  </a:srgbClr>
                </a:solidFill>
                <a:latin typeface="Century Gothic" panose="020B0502020202020204" pitchFamily="34" charset="0"/>
              </a:rPr>
              <a:t> Nacht und Wind?</a:t>
            </a:r>
          </a:p>
          <a:p>
            <a:pPr lvl="0">
              <a:lnSpc>
                <a:spcPct val="90000"/>
              </a:lnSpc>
              <a:spcBef>
                <a:spcPts val="1000"/>
              </a:spcBef>
            </a:pPr>
            <a:r>
              <a:rPr lang="en-GB" dirty="0">
                <a:solidFill>
                  <a:srgbClr val="4472C4">
                    <a:lumMod val="50000"/>
                  </a:srgbClr>
                </a:solidFill>
                <a:latin typeface="Century Gothic" panose="020B0502020202020204" pitchFamily="34" charset="0"/>
              </a:rPr>
              <a:t>Es </a:t>
            </a:r>
            <a:r>
              <a:rPr lang="en-GB" dirty="0" err="1">
                <a:solidFill>
                  <a:srgbClr val="4472C4">
                    <a:lumMod val="50000"/>
                  </a:srgbClr>
                </a:solidFill>
                <a:latin typeface="Century Gothic" panose="020B0502020202020204" pitchFamily="34" charset="0"/>
              </a:rPr>
              <a:t>ist</a:t>
            </a:r>
            <a:r>
              <a:rPr lang="en-GB" dirty="0">
                <a:solidFill>
                  <a:srgbClr val="4472C4">
                    <a:lumMod val="50000"/>
                  </a:srgbClr>
                </a:solidFill>
                <a:latin typeface="Century Gothic" panose="020B0502020202020204" pitchFamily="34" charset="0"/>
              </a:rPr>
              <a:t> der </a:t>
            </a:r>
            <a:r>
              <a:rPr lang="en-GB" dirty="0" err="1">
                <a:solidFill>
                  <a:srgbClr val="4472C4">
                    <a:lumMod val="50000"/>
                  </a:srgbClr>
                </a:solidFill>
                <a:latin typeface="Century Gothic" panose="020B0502020202020204" pitchFamily="34" charset="0"/>
              </a:rPr>
              <a:t>Vater</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mit</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seinem</a:t>
            </a:r>
            <a:r>
              <a:rPr lang="en-GB" dirty="0">
                <a:solidFill>
                  <a:srgbClr val="4472C4">
                    <a:lumMod val="50000"/>
                  </a:srgbClr>
                </a:solidFill>
                <a:latin typeface="Century Gothic" panose="020B0502020202020204" pitchFamily="34" charset="0"/>
              </a:rPr>
              <a:t> Kind;</a:t>
            </a:r>
          </a:p>
          <a:p>
            <a:pPr lvl="0">
              <a:lnSpc>
                <a:spcPct val="90000"/>
              </a:lnSpc>
              <a:spcBef>
                <a:spcPts val="1000"/>
              </a:spcBef>
            </a:pPr>
            <a:r>
              <a:rPr lang="en-GB" dirty="0" err="1">
                <a:solidFill>
                  <a:srgbClr val="4472C4">
                    <a:lumMod val="50000"/>
                  </a:srgbClr>
                </a:solidFill>
                <a:latin typeface="Century Gothic" panose="020B0502020202020204" pitchFamily="34" charset="0"/>
              </a:rPr>
              <a:t>Er</a:t>
            </a:r>
            <a:r>
              <a:rPr lang="en-GB" dirty="0">
                <a:solidFill>
                  <a:srgbClr val="4472C4">
                    <a:lumMod val="50000"/>
                  </a:srgbClr>
                </a:solidFill>
                <a:latin typeface="Century Gothic" panose="020B0502020202020204" pitchFamily="34" charset="0"/>
              </a:rPr>
              <a:t> hat den </a:t>
            </a:r>
            <a:r>
              <a:rPr lang="en-GB" dirty="0" err="1">
                <a:solidFill>
                  <a:srgbClr val="4472C4">
                    <a:lumMod val="50000"/>
                  </a:srgbClr>
                </a:solidFill>
                <a:latin typeface="Century Gothic" panose="020B0502020202020204" pitchFamily="34" charset="0"/>
              </a:rPr>
              <a:t>Knaben</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wohl</a:t>
            </a:r>
            <a:r>
              <a:rPr lang="en-GB" dirty="0">
                <a:solidFill>
                  <a:srgbClr val="4472C4">
                    <a:lumMod val="50000"/>
                  </a:srgbClr>
                </a:solidFill>
                <a:latin typeface="Century Gothic" panose="020B0502020202020204" pitchFamily="34" charset="0"/>
              </a:rPr>
              <a:t> in </a:t>
            </a:r>
            <a:r>
              <a:rPr lang="en-GB" dirty="0" err="1">
                <a:solidFill>
                  <a:srgbClr val="4472C4">
                    <a:lumMod val="50000"/>
                  </a:srgbClr>
                </a:solidFill>
                <a:latin typeface="Century Gothic" panose="020B0502020202020204" pitchFamily="34" charset="0"/>
              </a:rPr>
              <a:t>dem</a:t>
            </a:r>
            <a:r>
              <a:rPr lang="en-GB" dirty="0">
                <a:solidFill>
                  <a:srgbClr val="4472C4">
                    <a:lumMod val="50000"/>
                  </a:srgbClr>
                </a:solidFill>
                <a:latin typeface="Century Gothic" panose="020B0502020202020204" pitchFamily="34" charset="0"/>
              </a:rPr>
              <a:t> Arm,</a:t>
            </a:r>
          </a:p>
          <a:p>
            <a:pPr lvl="0">
              <a:lnSpc>
                <a:spcPct val="90000"/>
              </a:lnSpc>
              <a:spcBef>
                <a:spcPts val="1000"/>
              </a:spcBef>
            </a:pPr>
            <a:r>
              <a:rPr lang="en-GB" dirty="0" err="1">
                <a:solidFill>
                  <a:srgbClr val="4472C4">
                    <a:lumMod val="50000"/>
                  </a:srgbClr>
                </a:solidFill>
                <a:latin typeface="Century Gothic" panose="020B0502020202020204" pitchFamily="34" charset="0"/>
              </a:rPr>
              <a:t>Er</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faßt</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ihn</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sicher</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er</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hält</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ihn</a:t>
            </a:r>
            <a:r>
              <a:rPr lang="en-GB" dirty="0">
                <a:solidFill>
                  <a:srgbClr val="4472C4">
                    <a:lumMod val="50000"/>
                  </a:srgbClr>
                </a:solidFill>
                <a:latin typeface="Century Gothic" panose="020B0502020202020204" pitchFamily="34" charset="0"/>
              </a:rPr>
              <a:t> warm.</a:t>
            </a:r>
          </a:p>
        </p:txBody>
      </p:sp>
      <p:sp>
        <p:nvSpPr>
          <p:cNvPr id="4" name="Rectangle 3">
            <a:extLst>
              <a:ext uri="{FF2B5EF4-FFF2-40B4-BE49-F238E27FC236}">
                <a16:creationId xmlns:a16="http://schemas.microsoft.com/office/drawing/2014/main" id="{B073D70E-9A7C-4C47-BA9E-127905EE1E74}"/>
              </a:ext>
            </a:extLst>
          </p:cNvPr>
          <p:cNvSpPr/>
          <p:nvPr/>
        </p:nvSpPr>
        <p:spPr>
          <a:xfrm>
            <a:off x="362824" y="1752159"/>
            <a:ext cx="5492496" cy="1474250"/>
          </a:xfrm>
          <a:prstGeom prst="rect">
            <a:avLst/>
          </a:prstGeom>
          <a:ln>
            <a:solidFill>
              <a:schemeClr val="accent5">
                <a:lumMod val="50000"/>
              </a:schemeClr>
            </a:solidFill>
          </a:ln>
        </p:spPr>
        <p:txBody>
          <a:bodyPr wrap="square">
            <a:spAutoFit/>
          </a:bodyPr>
          <a:lstStyle/>
          <a:p>
            <a:pPr lvl="0">
              <a:lnSpc>
                <a:spcPct val="90000"/>
              </a:lnSpc>
              <a:spcBef>
                <a:spcPts val="1000"/>
              </a:spcBef>
            </a:pPr>
            <a:r>
              <a:rPr lang="en-GB" dirty="0">
                <a:solidFill>
                  <a:srgbClr val="4472C4">
                    <a:lumMod val="50000"/>
                  </a:srgbClr>
                </a:solidFill>
                <a:latin typeface="Century Gothic" panose="020B0502020202020204" pitchFamily="34" charset="0"/>
              </a:rPr>
              <a:t>Mein Sohn, was </a:t>
            </a:r>
            <a:r>
              <a:rPr lang="en-GB" dirty="0" err="1">
                <a:solidFill>
                  <a:srgbClr val="4472C4">
                    <a:lumMod val="50000"/>
                  </a:srgbClr>
                </a:solidFill>
                <a:latin typeface="Century Gothic" panose="020B0502020202020204" pitchFamily="34" charset="0"/>
              </a:rPr>
              <a:t>birgst</a:t>
            </a:r>
            <a:r>
              <a:rPr lang="en-GB" dirty="0">
                <a:solidFill>
                  <a:srgbClr val="4472C4">
                    <a:lumMod val="50000"/>
                  </a:srgbClr>
                </a:solidFill>
                <a:latin typeface="Century Gothic" panose="020B0502020202020204" pitchFamily="34" charset="0"/>
              </a:rPr>
              <a:t> du so bang </a:t>
            </a:r>
            <a:r>
              <a:rPr lang="en-GB" dirty="0" err="1">
                <a:solidFill>
                  <a:srgbClr val="4472C4">
                    <a:lumMod val="50000"/>
                  </a:srgbClr>
                </a:solidFill>
                <a:latin typeface="Century Gothic" panose="020B0502020202020204" pitchFamily="34" charset="0"/>
              </a:rPr>
              <a:t>dein</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Gesicht</a:t>
            </a:r>
            <a:r>
              <a:rPr lang="en-GB" dirty="0">
                <a:solidFill>
                  <a:srgbClr val="4472C4">
                    <a:lumMod val="50000"/>
                  </a:srgbClr>
                </a:solidFill>
                <a:latin typeface="Century Gothic" panose="020B0502020202020204" pitchFamily="34" charset="0"/>
              </a:rPr>
              <a:t>?</a:t>
            </a:r>
          </a:p>
          <a:p>
            <a:pPr lvl="0">
              <a:lnSpc>
                <a:spcPct val="90000"/>
              </a:lnSpc>
              <a:spcBef>
                <a:spcPts val="1000"/>
              </a:spcBef>
            </a:pPr>
            <a:r>
              <a:rPr lang="en-GB" dirty="0" err="1">
                <a:solidFill>
                  <a:srgbClr val="4472C4">
                    <a:lumMod val="50000"/>
                  </a:srgbClr>
                </a:solidFill>
                <a:latin typeface="Century Gothic" panose="020B0502020202020204" pitchFamily="34" charset="0"/>
              </a:rPr>
              <a:t>Siehst</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Vater</a:t>
            </a:r>
            <a:r>
              <a:rPr lang="en-GB" dirty="0">
                <a:solidFill>
                  <a:srgbClr val="4472C4">
                    <a:lumMod val="50000"/>
                  </a:srgbClr>
                </a:solidFill>
                <a:latin typeface="Century Gothic" panose="020B0502020202020204" pitchFamily="34" charset="0"/>
              </a:rPr>
              <a:t>, du den </a:t>
            </a:r>
            <a:r>
              <a:rPr lang="en-GB" dirty="0" err="1">
                <a:solidFill>
                  <a:srgbClr val="4472C4">
                    <a:lumMod val="50000"/>
                  </a:srgbClr>
                </a:solidFill>
                <a:latin typeface="Century Gothic" panose="020B0502020202020204" pitchFamily="34" charset="0"/>
              </a:rPr>
              <a:t>Erlkönig</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nicht</a:t>
            </a:r>
            <a:r>
              <a:rPr lang="en-GB" dirty="0">
                <a:solidFill>
                  <a:srgbClr val="4472C4">
                    <a:lumMod val="50000"/>
                  </a:srgbClr>
                </a:solidFill>
                <a:latin typeface="Century Gothic" panose="020B0502020202020204" pitchFamily="34" charset="0"/>
              </a:rPr>
              <a:t>?</a:t>
            </a:r>
          </a:p>
          <a:p>
            <a:pPr lvl="0">
              <a:lnSpc>
                <a:spcPct val="90000"/>
              </a:lnSpc>
              <a:spcBef>
                <a:spcPts val="1000"/>
              </a:spcBef>
            </a:pPr>
            <a:r>
              <a:rPr lang="en-GB" dirty="0">
                <a:solidFill>
                  <a:srgbClr val="4472C4">
                    <a:lumMod val="50000"/>
                  </a:srgbClr>
                </a:solidFill>
                <a:latin typeface="Century Gothic" panose="020B0502020202020204" pitchFamily="34" charset="0"/>
              </a:rPr>
              <a:t>Den </a:t>
            </a:r>
            <a:r>
              <a:rPr lang="en-GB" dirty="0" err="1">
                <a:solidFill>
                  <a:srgbClr val="4472C4">
                    <a:lumMod val="50000"/>
                  </a:srgbClr>
                </a:solidFill>
                <a:latin typeface="Century Gothic" panose="020B0502020202020204" pitchFamily="34" charset="0"/>
              </a:rPr>
              <a:t>Erlenkönig</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mit</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Kron</a:t>
            </a:r>
            <a:r>
              <a:rPr lang="en-GB" dirty="0">
                <a:solidFill>
                  <a:srgbClr val="4472C4">
                    <a:lumMod val="50000"/>
                  </a:srgbClr>
                </a:solidFill>
                <a:latin typeface="Century Gothic" panose="020B0502020202020204" pitchFamily="34" charset="0"/>
              </a:rPr>
              <a:t> und </a:t>
            </a:r>
            <a:r>
              <a:rPr lang="en-GB" dirty="0" err="1">
                <a:solidFill>
                  <a:srgbClr val="4472C4">
                    <a:lumMod val="50000"/>
                  </a:srgbClr>
                </a:solidFill>
                <a:latin typeface="Century Gothic" panose="020B0502020202020204" pitchFamily="34" charset="0"/>
              </a:rPr>
              <a:t>Schweif</a:t>
            </a:r>
            <a:r>
              <a:rPr lang="en-GB" dirty="0">
                <a:solidFill>
                  <a:srgbClr val="4472C4">
                    <a:lumMod val="50000"/>
                  </a:srgbClr>
                </a:solidFill>
                <a:latin typeface="Century Gothic" panose="020B0502020202020204" pitchFamily="34" charset="0"/>
              </a:rPr>
              <a:t>?</a:t>
            </a:r>
          </a:p>
          <a:p>
            <a:pPr lvl="0">
              <a:lnSpc>
                <a:spcPct val="90000"/>
              </a:lnSpc>
              <a:spcBef>
                <a:spcPts val="1000"/>
              </a:spcBef>
            </a:pPr>
            <a:r>
              <a:rPr lang="en-GB" dirty="0">
                <a:solidFill>
                  <a:srgbClr val="4472C4">
                    <a:lumMod val="50000"/>
                  </a:srgbClr>
                </a:solidFill>
                <a:latin typeface="Century Gothic" panose="020B0502020202020204" pitchFamily="34" charset="0"/>
              </a:rPr>
              <a:t>Mein Sohn, es </a:t>
            </a:r>
            <a:r>
              <a:rPr lang="en-GB" dirty="0" err="1">
                <a:solidFill>
                  <a:srgbClr val="4472C4">
                    <a:lumMod val="50000"/>
                  </a:srgbClr>
                </a:solidFill>
                <a:latin typeface="Century Gothic" panose="020B0502020202020204" pitchFamily="34" charset="0"/>
              </a:rPr>
              <a:t>ist</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ein</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Nebelstreif</a:t>
            </a:r>
            <a:endParaRPr lang="en-GB" dirty="0">
              <a:solidFill>
                <a:srgbClr val="4472C4">
                  <a:lumMod val="50000"/>
                </a:srgbClr>
              </a:solidFill>
              <a:latin typeface="Century Gothic" panose="020B0502020202020204" pitchFamily="34" charset="0"/>
            </a:endParaRPr>
          </a:p>
        </p:txBody>
      </p:sp>
      <p:sp>
        <p:nvSpPr>
          <p:cNvPr id="7" name="Rectangle 6">
            <a:extLst>
              <a:ext uri="{FF2B5EF4-FFF2-40B4-BE49-F238E27FC236}">
                <a16:creationId xmlns:a16="http://schemas.microsoft.com/office/drawing/2014/main" id="{7C7AA40E-1925-1D41-9D28-7652418B9633}"/>
              </a:ext>
            </a:extLst>
          </p:cNvPr>
          <p:cNvSpPr/>
          <p:nvPr/>
        </p:nvSpPr>
        <p:spPr>
          <a:xfrm>
            <a:off x="340671" y="3293101"/>
            <a:ext cx="5514649" cy="1474250"/>
          </a:xfrm>
          <a:prstGeom prst="rect">
            <a:avLst/>
          </a:prstGeom>
          <a:ln>
            <a:solidFill>
              <a:schemeClr val="accent5">
                <a:lumMod val="50000"/>
              </a:schemeClr>
            </a:solidFill>
          </a:ln>
        </p:spPr>
        <p:txBody>
          <a:bodyPr wrap="square">
            <a:spAutoFit/>
          </a:bodyPr>
          <a:lstStyle/>
          <a:p>
            <a:pPr lvl="0">
              <a:lnSpc>
                <a:spcPct val="90000"/>
              </a:lnSpc>
              <a:spcBef>
                <a:spcPts val="1000"/>
              </a:spcBef>
            </a:pPr>
            <a:r>
              <a:rPr lang="en-GB" dirty="0">
                <a:solidFill>
                  <a:srgbClr val="4472C4">
                    <a:lumMod val="50000"/>
                  </a:srgbClr>
                </a:solidFill>
                <a:latin typeface="Century Gothic" panose="020B0502020202020204" pitchFamily="34" charset="0"/>
              </a:rPr>
              <a:t>Du </a:t>
            </a:r>
            <a:r>
              <a:rPr lang="en-GB" dirty="0" err="1">
                <a:solidFill>
                  <a:srgbClr val="4472C4">
                    <a:lumMod val="50000"/>
                  </a:srgbClr>
                </a:solidFill>
                <a:latin typeface="Century Gothic" panose="020B0502020202020204" pitchFamily="34" charset="0"/>
              </a:rPr>
              <a:t>liebes</a:t>
            </a:r>
            <a:r>
              <a:rPr lang="en-GB" dirty="0">
                <a:solidFill>
                  <a:srgbClr val="4472C4">
                    <a:lumMod val="50000"/>
                  </a:srgbClr>
                </a:solidFill>
                <a:latin typeface="Century Gothic" panose="020B0502020202020204" pitchFamily="34" charset="0"/>
              </a:rPr>
              <a:t> Kind, </a:t>
            </a:r>
            <a:r>
              <a:rPr lang="en-GB" dirty="0" err="1">
                <a:solidFill>
                  <a:srgbClr val="4472C4">
                    <a:lumMod val="50000"/>
                  </a:srgbClr>
                </a:solidFill>
                <a:latin typeface="Century Gothic" panose="020B0502020202020204" pitchFamily="34" charset="0"/>
              </a:rPr>
              <a:t>komm</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geh</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mit</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mir</a:t>
            </a:r>
            <a:r>
              <a:rPr lang="en-GB" dirty="0">
                <a:solidFill>
                  <a:srgbClr val="4472C4">
                    <a:lumMod val="50000"/>
                  </a:srgbClr>
                </a:solidFill>
                <a:latin typeface="Century Gothic" panose="020B0502020202020204" pitchFamily="34" charset="0"/>
              </a:rPr>
              <a:t>!</a:t>
            </a:r>
          </a:p>
          <a:p>
            <a:pPr lvl="0">
              <a:lnSpc>
                <a:spcPct val="90000"/>
              </a:lnSpc>
              <a:spcBef>
                <a:spcPts val="1000"/>
              </a:spcBef>
            </a:pPr>
            <a:r>
              <a:rPr lang="en-GB" dirty="0">
                <a:solidFill>
                  <a:srgbClr val="4472C4">
                    <a:lumMod val="50000"/>
                  </a:srgbClr>
                </a:solidFill>
                <a:latin typeface="Century Gothic" panose="020B0502020202020204" pitchFamily="34" charset="0"/>
              </a:rPr>
              <a:t>Gar </a:t>
            </a:r>
            <a:r>
              <a:rPr lang="en-GB" dirty="0" err="1">
                <a:solidFill>
                  <a:srgbClr val="4472C4">
                    <a:lumMod val="50000"/>
                  </a:srgbClr>
                </a:solidFill>
                <a:latin typeface="Century Gothic" panose="020B0502020202020204" pitchFamily="34" charset="0"/>
              </a:rPr>
              <a:t>schöne</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Spiele</a:t>
            </a:r>
            <a:r>
              <a:rPr lang="en-GB" dirty="0">
                <a:solidFill>
                  <a:srgbClr val="4472C4">
                    <a:lumMod val="50000"/>
                  </a:srgbClr>
                </a:solidFill>
                <a:latin typeface="Century Gothic" panose="020B0502020202020204" pitchFamily="34" charset="0"/>
              </a:rPr>
              <a:t> spiel ich </a:t>
            </a:r>
            <a:r>
              <a:rPr lang="en-GB" dirty="0" err="1">
                <a:solidFill>
                  <a:srgbClr val="4472C4">
                    <a:lumMod val="50000"/>
                  </a:srgbClr>
                </a:solidFill>
                <a:latin typeface="Century Gothic" panose="020B0502020202020204" pitchFamily="34" charset="0"/>
              </a:rPr>
              <a:t>mit</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dir</a:t>
            </a:r>
            <a:r>
              <a:rPr lang="en-GB" dirty="0">
                <a:solidFill>
                  <a:srgbClr val="4472C4">
                    <a:lumMod val="50000"/>
                  </a:srgbClr>
                </a:solidFill>
                <a:latin typeface="Century Gothic" panose="020B0502020202020204" pitchFamily="34" charset="0"/>
              </a:rPr>
              <a:t>;</a:t>
            </a:r>
          </a:p>
          <a:p>
            <a:pPr lvl="0">
              <a:lnSpc>
                <a:spcPct val="90000"/>
              </a:lnSpc>
              <a:spcBef>
                <a:spcPts val="1000"/>
              </a:spcBef>
            </a:pPr>
            <a:r>
              <a:rPr lang="en-GB" dirty="0" err="1">
                <a:solidFill>
                  <a:srgbClr val="4472C4">
                    <a:lumMod val="50000"/>
                  </a:srgbClr>
                </a:solidFill>
                <a:latin typeface="Century Gothic" panose="020B0502020202020204" pitchFamily="34" charset="0"/>
              </a:rPr>
              <a:t>Manch</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bunte</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Blumen</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sind</a:t>
            </a:r>
            <a:r>
              <a:rPr lang="en-GB" dirty="0">
                <a:solidFill>
                  <a:srgbClr val="4472C4">
                    <a:lumMod val="50000"/>
                  </a:srgbClr>
                </a:solidFill>
                <a:latin typeface="Century Gothic" panose="020B0502020202020204" pitchFamily="34" charset="0"/>
              </a:rPr>
              <a:t> an </a:t>
            </a:r>
            <a:r>
              <a:rPr lang="en-GB" dirty="0" err="1">
                <a:solidFill>
                  <a:srgbClr val="4472C4">
                    <a:lumMod val="50000"/>
                  </a:srgbClr>
                </a:solidFill>
                <a:latin typeface="Century Gothic" panose="020B0502020202020204" pitchFamily="34" charset="0"/>
              </a:rPr>
              <a:t>dem</a:t>
            </a:r>
            <a:r>
              <a:rPr lang="en-GB" dirty="0">
                <a:solidFill>
                  <a:srgbClr val="4472C4">
                    <a:lumMod val="50000"/>
                  </a:srgbClr>
                </a:solidFill>
                <a:latin typeface="Century Gothic" panose="020B0502020202020204" pitchFamily="34" charset="0"/>
              </a:rPr>
              <a:t> Strand,</a:t>
            </a:r>
          </a:p>
          <a:p>
            <a:pPr lvl="0">
              <a:lnSpc>
                <a:spcPct val="90000"/>
              </a:lnSpc>
              <a:spcBef>
                <a:spcPts val="1000"/>
              </a:spcBef>
            </a:pPr>
            <a:r>
              <a:rPr lang="en-GB" dirty="0" err="1">
                <a:solidFill>
                  <a:srgbClr val="4472C4">
                    <a:lumMod val="50000"/>
                  </a:srgbClr>
                </a:solidFill>
                <a:latin typeface="Century Gothic" panose="020B0502020202020204" pitchFamily="34" charset="0"/>
              </a:rPr>
              <a:t>Meine</a:t>
            </a:r>
            <a:r>
              <a:rPr lang="en-GB" dirty="0">
                <a:solidFill>
                  <a:srgbClr val="4472C4">
                    <a:lumMod val="50000"/>
                  </a:srgbClr>
                </a:solidFill>
                <a:latin typeface="Century Gothic" panose="020B0502020202020204" pitchFamily="34" charset="0"/>
              </a:rPr>
              <a:t> Mutter hat </a:t>
            </a:r>
            <a:r>
              <a:rPr lang="en-GB" dirty="0" err="1">
                <a:solidFill>
                  <a:srgbClr val="4472C4">
                    <a:lumMod val="50000"/>
                  </a:srgbClr>
                </a:solidFill>
                <a:latin typeface="Century Gothic" panose="020B0502020202020204" pitchFamily="34" charset="0"/>
              </a:rPr>
              <a:t>manch</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gülden</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Gewand</a:t>
            </a:r>
            <a:r>
              <a:rPr lang="en-GB" dirty="0">
                <a:solidFill>
                  <a:srgbClr val="4472C4">
                    <a:lumMod val="50000"/>
                  </a:srgbClr>
                </a:solidFill>
                <a:latin typeface="Century Gothic" panose="020B0502020202020204" pitchFamily="34" charset="0"/>
              </a:rPr>
              <a:t>.</a:t>
            </a:r>
          </a:p>
        </p:txBody>
      </p:sp>
      <p:sp>
        <p:nvSpPr>
          <p:cNvPr id="8" name="TextBox 7">
            <a:extLst>
              <a:ext uri="{FF2B5EF4-FFF2-40B4-BE49-F238E27FC236}">
                <a16:creationId xmlns:a16="http://schemas.microsoft.com/office/drawing/2014/main" id="{8DA9B62A-F107-C743-9E4C-2D90DEC35961}"/>
              </a:ext>
            </a:extLst>
          </p:cNvPr>
          <p:cNvSpPr txBox="1"/>
          <p:nvPr/>
        </p:nvSpPr>
        <p:spPr>
          <a:xfrm>
            <a:off x="361243" y="4832909"/>
            <a:ext cx="5492496" cy="1493870"/>
          </a:xfrm>
          <a:prstGeom prst="rect">
            <a:avLst/>
          </a:prstGeom>
          <a:noFill/>
          <a:ln>
            <a:solidFill>
              <a:schemeClr val="accent5">
                <a:lumMod val="50000"/>
              </a:schemeClr>
            </a:solidFill>
          </a:ln>
        </p:spPr>
        <p:txBody>
          <a:bodyPr wrap="square" rtlCol="0">
            <a:spAutoFit/>
          </a:bodyPr>
          <a:lstStyle/>
          <a:p>
            <a:pPr>
              <a:lnSpc>
                <a:spcPct val="130000"/>
              </a:lnSpc>
            </a:pPr>
            <a:r>
              <a:rPr lang="en-GB" dirty="0">
                <a:solidFill>
                  <a:srgbClr val="002060"/>
                </a:solidFill>
                <a:latin typeface="Century Gothic" panose="020B0502020202020204" pitchFamily="34" charset="0"/>
              </a:rPr>
              <a:t>Mein </a:t>
            </a:r>
            <a:r>
              <a:rPr lang="en-GB" dirty="0" err="1">
                <a:solidFill>
                  <a:srgbClr val="002060"/>
                </a:solidFill>
                <a:latin typeface="Century Gothic" panose="020B0502020202020204" pitchFamily="34" charset="0"/>
              </a:rPr>
              <a:t>Vater</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mein</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Vater</a:t>
            </a:r>
            <a:r>
              <a:rPr lang="en-GB" dirty="0">
                <a:solidFill>
                  <a:srgbClr val="002060"/>
                </a:solidFill>
                <a:latin typeface="Century Gothic" panose="020B0502020202020204" pitchFamily="34" charset="0"/>
              </a:rPr>
              <a:t>, und </a:t>
            </a:r>
            <a:r>
              <a:rPr lang="en-GB" dirty="0" err="1">
                <a:solidFill>
                  <a:srgbClr val="002060"/>
                </a:solidFill>
                <a:latin typeface="Century Gothic" panose="020B0502020202020204" pitchFamily="34" charset="0"/>
              </a:rPr>
              <a:t>hörest</a:t>
            </a:r>
            <a:r>
              <a:rPr lang="en-GB" dirty="0">
                <a:solidFill>
                  <a:srgbClr val="002060"/>
                </a:solidFill>
                <a:latin typeface="Century Gothic" panose="020B0502020202020204" pitchFamily="34" charset="0"/>
              </a:rPr>
              <a:t> du </a:t>
            </a:r>
            <a:r>
              <a:rPr lang="en-GB" dirty="0" err="1">
                <a:solidFill>
                  <a:srgbClr val="002060"/>
                </a:solidFill>
                <a:latin typeface="Century Gothic" panose="020B0502020202020204" pitchFamily="34" charset="0"/>
              </a:rPr>
              <a:t>nicht</a:t>
            </a:r>
            <a:r>
              <a:rPr lang="en-GB" dirty="0">
                <a:solidFill>
                  <a:srgbClr val="002060"/>
                </a:solidFill>
                <a:latin typeface="Century Gothic" panose="020B0502020202020204" pitchFamily="34" charset="0"/>
              </a:rPr>
              <a:t>,</a:t>
            </a:r>
          </a:p>
          <a:p>
            <a:pPr>
              <a:lnSpc>
                <a:spcPct val="130000"/>
              </a:lnSpc>
            </a:pPr>
            <a:r>
              <a:rPr lang="en-GB" dirty="0">
                <a:solidFill>
                  <a:srgbClr val="002060"/>
                </a:solidFill>
                <a:latin typeface="Century Gothic" panose="020B0502020202020204" pitchFamily="34" charset="0"/>
              </a:rPr>
              <a:t>Was </a:t>
            </a:r>
            <a:r>
              <a:rPr lang="en-GB" dirty="0" err="1">
                <a:solidFill>
                  <a:srgbClr val="002060"/>
                </a:solidFill>
                <a:latin typeface="Century Gothic" panose="020B0502020202020204" pitchFamily="34" charset="0"/>
              </a:rPr>
              <a:t>Erlenkönig</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mir</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leise</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verspricht</a:t>
            </a:r>
            <a:r>
              <a:rPr lang="en-GB" dirty="0">
                <a:solidFill>
                  <a:srgbClr val="002060"/>
                </a:solidFill>
                <a:latin typeface="Century Gothic" panose="020B0502020202020204" pitchFamily="34" charset="0"/>
              </a:rPr>
              <a:t>?</a:t>
            </a:r>
          </a:p>
          <a:p>
            <a:pPr>
              <a:lnSpc>
                <a:spcPct val="130000"/>
              </a:lnSpc>
            </a:pPr>
            <a:r>
              <a:rPr lang="en-GB" dirty="0">
                <a:solidFill>
                  <a:srgbClr val="002060"/>
                </a:solidFill>
                <a:latin typeface="Century Gothic" panose="020B0502020202020204" pitchFamily="34" charset="0"/>
              </a:rPr>
              <a:t>Sei </a:t>
            </a:r>
            <a:r>
              <a:rPr lang="en-GB" dirty="0" err="1">
                <a:solidFill>
                  <a:srgbClr val="002060"/>
                </a:solidFill>
                <a:latin typeface="Century Gothic" panose="020B0502020202020204" pitchFamily="34" charset="0"/>
              </a:rPr>
              <a:t>ruhig</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bleibe</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ruhig</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mein</a:t>
            </a:r>
            <a:r>
              <a:rPr lang="en-GB" dirty="0">
                <a:solidFill>
                  <a:srgbClr val="002060"/>
                </a:solidFill>
                <a:latin typeface="Century Gothic" panose="020B0502020202020204" pitchFamily="34" charset="0"/>
              </a:rPr>
              <a:t> Kind:</a:t>
            </a:r>
          </a:p>
          <a:p>
            <a:pPr>
              <a:lnSpc>
                <a:spcPct val="130000"/>
              </a:lnSpc>
            </a:pPr>
            <a:r>
              <a:rPr lang="en-GB" dirty="0">
                <a:solidFill>
                  <a:srgbClr val="002060"/>
                </a:solidFill>
                <a:latin typeface="Century Gothic" panose="020B0502020202020204" pitchFamily="34" charset="0"/>
              </a:rPr>
              <a:t>In </a:t>
            </a:r>
            <a:r>
              <a:rPr lang="en-GB" dirty="0" err="1">
                <a:solidFill>
                  <a:srgbClr val="002060"/>
                </a:solidFill>
                <a:latin typeface="Century Gothic" panose="020B0502020202020204" pitchFamily="34" charset="0"/>
              </a:rPr>
              <a:t>dürren</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Blättern</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säuselt</a:t>
            </a:r>
            <a:r>
              <a:rPr lang="en-GB" dirty="0">
                <a:solidFill>
                  <a:srgbClr val="002060"/>
                </a:solidFill>
                <a:latin typeface="Century Gothic" panose="020B0502020202020204" pitchFamily="34" charset="0"/>
              </a:rPr>
              <a:t> der Wind.</a:t>
            </a:r>
          </a:p>
        </p:txBody>
      </p:sp>
      <p:sp>
        <p:nvSpPr>
          <p:cNvPr id="9" name="TextBox 8">
            <a:extLst>
              <a:ext uri="{FF2B5EF4-FFF2-40B4-BE49-F238E27FC236}">
                <a16:creationId xmlns:a16="http://schemas.microsoft.com/office/drawing/2014/main" id="{97CB3A6B-A1F4-474B-BC32-9497E00C9FC7}"/>
              </a:ext>
            </a:extLst>
          </p:cNvPr>
          <p:cNvSpPr txBox="1"/>
          <p:nvPr/>
        </p:nvSpPr>
        <p:spPr>
          <a:xfrm>
            <a:off x="6293239" y="178954"/>
            <a:ext cx="5492496" cy="1493870"/>
          </a:xfrm>
          <a:prstGeom prst="rect">
            <a:avLst/>
          </a:prstGeom>
          <a:noFill/>
          <a:ln>
            <a:solidFill>
              <a:schemeClr val="accent5">
                <a:lumMod val="50000"/>
              </a:schemeClr>
            </a:solidFill>
          </a:ln>
        </p:spPr>
        <p:txBody>
          <a:bodyPr wrap="square" rtlCol="0">
            <a:spAutoFit/>
          </a:bodyPr>
          <a:lstStyle/>
          <a:p>
            <a:pPr>
              <a:lnSpc>
                <a:spcPct val="130000"/>
              </a:lnSpc>
            </a:pPr>
            <a:r>
              <a:rPr lang="en-GB" dirty="0" err="1">
                <a:solidFill>
                  <a:srgbClr val="002060"/>
                </a:solidFill>
                <a:latin typeface="Century Gothic" panose="020B0502020202020204" pitchFamily="34" charset="0"/>
              </a:rPr>
              <a:t>Willst</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feiner</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Knabe</a:t>
            </a:r>
            <a:r>
              <a:rPr lang="en-GB" dirty="0">
                <a:solidFill>
                  <a:srgbClr val="002060"/>
                </a:solidFill>
                <a:latin typeface="Century Gothic" panose="020B0502020202020204" pitchFamily="34" charset="0"/>
              </a:rPr>
              <a:t>, du </a:t>
            </a:r>
            <a:r>
              <a:rPr lang="en-GB" dirty="0" err="1">
                <a:solidFill>
                  <a:srgbClr val="002060"/>
                </a:solidFill>
                <a:latin typeface="Century Gothic" panose="020B0502020202020204" pitchFamily="34" charset="0"/>
              </a:rPr>
              <a:t>mit</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mir</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gehn</a:t>
            </a:r>
            <a:r>
              <a:rPr lang="en-GB" dirty="0">
                <a:solidFill>
                  <a:srgbClr val="002060"/>
                </a:solidFill>
                <a:latin typeface="Century Gothic" panose="020B0502020202020204" pitchFamily="34" charset="0"/>
              </a:rPr>
              <a:t>?</a:t>
            </a:r>
          </a:p>
          <a:p>
            <a:pPr>
              <a:lnSpc>
                <a:spcPct val="130000"/>
              </a:lnSpc>
            </a:pPr>
            <a:r>
              <a:rPr lang="en-GB" dirty="0" err="1">
                <a:solidFill>
                  <a:srgbClr val="002060"/>
                </a:solidFill>
                <a:latin typeface="Century Gothic" panose="020B0502020202020204" pitchFamily="34" charset="0"/>
              </a:rPr>
              <a:t>Meine</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Töchter</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sollen</a:t>
            </a:r>
            <a:r>
              <a:rPr lang="en-GB" dirty="0">
                <a:solidFill>
                  <a:srgbClr val="002060"/>
                </a:solidFill>
                <a:latin typeface="Century Gothic" panose="020B0502020202020204" pitchFamily="34" charset="0"/>
              </a:rPr>
              <a:t> dich </a:t>
            </a:r>
            <a:r>
              <a:rPr lang="en-GB" dirty="0" err="1">
                <a:solidFill>
                  <a:srgbClr val="002060"/>
                </a:solidFill>
                <a:latin typeface="Century Gothic" panose="020B0502020202020204" pitchFamily="34" charset="0"/>
              </a:rPr>
              <a:t>warten</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schön</a:t>
            </a:r>
            <a:r>
              <a:rPr lang="en-GB" dirty="0">
                <a:solidFill>
                  <a:srgbClr val="002060"/>
                </a:solidFill>
                <a:latin typeface="Century Gothic" panose="020B0502020202020204" pitchFamily="34" charset="0"/>
              </a:rPr>
              <a:t>;</a:t>
            </a:r>
          </a:p>
          <a:p>
            <a:pPr>
              <a:lnSpc>
                <a:spcPct val="130000"/>
              </a:lnSpc>
            </a:pPr>
            <a:r>
              <a:rPr lang="en-GB" dirty="0" err="1">
                <a:solidFill>
                  <a:srgbClr val="002060"/>
                </a:solidFill>
                <a:latin typeface="Century Gothic" panose="020B0502020202020204" pitchFamily="34" charset="0"/>
              </a:rPr>
              <a:t>Meine</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Töchter</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führen</a:t>
            </a:r>
            <a:r>
              <a:rPr lang="en-GB" dirty="0">
                <a:solidFill>
                  <a:srgbClr val="002060"/>
                </a:solidFill>
                <a:latin typeface="Century Gothic" panose="020B0502020202020204" pitchFamily="34" charset="0"/>
              </a:rPr>
              <a:t> den </a:t>
            </a:r>
            <a:r>
              <a:rPr lang="en-GB" dirty="0" err="1">
                <a:solidFill>
                  <a:srgbClr val="002060"/>
                </a:solidFill>
                <a:latin typeface="Century Gothic" panose="020B0502020202020204" pitchFamily="34" charset="0"/>
              </a:rPr>
              <a:t>nächtlichen</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Reihn</a:t>
            </a:r>
            <a:endParaRPr lang="en-GB" dirty="0">
              <a:solidFill>
                <a:srgbClr val="002060"/>
              </a:solidFill>
              <a:latin typeface="Century Gothic" panose="020B0502020202020204" pitchFamily="34" charset="0"/>
            </a:endParaRPr>
          </a:p>
          <a:p>
            <a:pPr>
              <a:lnSpc>
                <a:spcPct val="130000"/>
              </a:lnSpc>
            </a:pPr>
            <a:r>
              <a:rPr lang="en-GB" dirty="0">
                <a:solidFill>
                  <a:srgbClr val="002060"/>
                </a:solidFill>
                <a:latin typeface="Century Gothic" panose="020B0502020202020204" pitchFamily="34" charset="0"/>
              </a:rPr>
              <a:t>Und </a:t>
            </a:r>
            <a:r>
              <a:rPr lang="en-GB" dirty="0" err="1">
                <a:solidFill>
                  <a:srgbClr val="002060"/>
                </a:solidFill>
                <a:latin typeface="Century Gothic" panose="020B0502020202020204" pitchFamily="34" charset="0"/>
              </a:rPr>
              <a:t>wiegen</a:t>
            </a:r>
            <a:r>
              <a:rPr lang="en-GB" dirty="0">
                <a:solidFill>
                  <a:srgbClr val="002060"/>
                </a:solidFill>
                <a:latin typeface="Century Gothic" panose="020B0502020202020204" pitchFamily="34" charset="0"/>
              </a:rPr>
              <a:t> und </a:t>
            </a:r>
            <a:r>
              <a:rPr lang="en-GB" dirty="0" err="1">
                <a:solidFill>
                  <a:srgbClr val="002060"/>
                </a:solidFill>
                <a:latin typeface="Century Gothic" panose="020B0502020202020204" pitchFamily="34" charset="0"/>
              </a:rPr>
              <a:t>tanzen</a:t>
            </a:r>
            <a:r>
              <a:rPr lang="en-GB" dirty="0">
                <a:solidFill>
                  <a:srgbClr val="002060"/>
                </a:solidFill>
                <a:latin typeface="Century Gothic" panose="020B0502020202020204" pitchFamily="34" charset="0"/>
              </a:rPr>
              <a:t> und </a:t>
            </a:r>
            <a:r>
              <a:rPr lang="en-GB" dirty="0" err="1">
                <a:solidFill>
                  <a:srgbClr val="002060"/>
                </a:solidFill>
                <a:latin typeface="Century Gothic" panose="020B0502020202020204" pitchFamily="34" charset="0"/>
              </a:rPr>
              <a:t>singen</a:t>
            </a:r>
            <a:r>
              <a:rPr lang="en-GB" dirty="0">
                <a:solidFill>
                  <a:srgbClr val="002060"/>
                </a:solidFill>
                <a:latin typeface="Century Gothic" panose="020B0502020202020204" pitchFamily="34" charset="0"/>
              </a:rPr>
              <a:t> dich </a:t>
            </a:r>
            <a:r>
              <a:rPr lang="en-GB" dirty="0" err="1">
                <a:solidFill>
                  <a:srgbClr val="002060"/>
                </a:solidFill>
                <a:latin typeface="Century Gothic" panose="020B0502020202020204" pitchFamily="34" charset="0"/>
              </a:rPr>
              <a:t>ein</a:t>
            </a:r>
            <a:r>
              <a:rPr lang="en-GB" dirty="0">
                <a:solidFill>
                  <a:srgbClr val="002060"/>
                </a:solidFill>
                <a:latin typeface="Century Gothic" panose="020B0502020202020204" pitchFamily="34" charset="0"/>
              </a:rPr>
              <a:t>.</a:t>
            </a:r>
          </a:p>
        </p:txBody>
      </p:sp>
      <p:sp>
        <p:nvSpPr>
          <p:cNvPr id="10" name="TextBox 9">
            <a:extLst>
              <a:ext uri="{FF2B5EF4-FFF2-40B4-BE49-F238E27FC236}">
                <a16:creationId xmlns:a16="http://schemas.microsoft.com/office/drawing/2014/main" id="{A1AC54BF-B09E-4C4C-AA68-AE52D0C1C01C}"/>
              </a:ext>
            </a:extLst>
          </p:cNvPr>
          <p:cNvSpPr txBox="1"/>
          <p:nvPr/>
        </p:nvSpPr>
        <p:spPr>
          <a:xfrm>
            <a:off x="6295527" y="1716608"/>
            <a:ext cx="5490207" cy="1493870"/>
          </a:xfrm>
          <a:prstGeom prst="rect">
            <a:avLst/>
          </a:prstGeom>
          <a:noFill/>
          <a:ln>
            <a:solidFill>
              <a:schemeClr val="accent5">
                <a:lumMod val="50000"/>
              </a:schemeClr>
            </a:solidFill>
          </a:ln>
        </p:spPr>
        <p:txBody>
          <a:bodyPr wrap="square" rtlCol="0">
            <a:spAutoFit/>
          </a:bodyPr>
          <a:lstStyle/>
          <a:p>
            <a:pPr>
              <a:lnSpc>
                <a:spcPct val="130000"/>
              </a:lnSpc>
            </a:pPr>
            <a:r>
              <a:rPr lang="en-GB" dirty="0">
                <a:solidFill>
                  <a:srgbClr val="002060"/>
                </a:solidFill>
                <a:latin typeface="Century Gothic" panose="020B0502020202020204" pitchFamily="34" charset="0"/>
              </a:rPr>
              <a:t>Mein </a:t>
            </a:r>
            <a:r>
              <a:rPr lang="en-GB" dirty="0" err="1">
                <a:solidFill>
                  <a:srgbClr val="002060"/>
                </a:solidFill>
                <a:latin typeface="Century Gothic" panose="020B0502020202020204" pitchFamily="34" charset="0"/>
              </a:rPr>
              <a:t>Vater</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mein</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Vater</a:t>
            </a:r>
            <a:r>
              <a:rPr lang="en-GB" dirty="0">
                <a:solidFill>
                  <a:srgbClr val="002060"/>
                </a:solidFill>
                <a:latin typeface="Century Gothic" panose="020B0502020202020204" pitchFamily="34" charset="0"/>
              </a:rPr>
              <a:t>, und </a:t>
            </a:r>
            <a:r>
              <a:rPr lang="en-GB" dirty="0" err="1">
                <a:solidFill>
                  <a:srgbClr val="002060"/>
                </a:solidFill>
                <a:latin typeface="Century Gothic" panose="020B0502020202020204" pitchFamily="34" charset="0"/>
              </a:rPr>
              <a:t>siehst</a:t>
            </a:r>
            <a:r>
              <a:rPr lang="en-GB" dirty="0">
                <a:solidFill>
                  <a:srgbClr val="002060"/>
                </a:solidFill>
                <a:latin typeface="Century Gothic" panose="020B0502020202020204" pitchFamily="34" charset="0"/>
              </a:rPr>
              <a:t> du </a:t>
            </a:r>
            <a:r>
              <a:rPr lang="en-GB" dirty="0" err="1">
                <a:solidFill>
                  <a:srgbClr val="002060"/>
                </a:solidFill>
                <a:latin typeface="Century Gothic" panose="020B0502020202020204" pitchFamily="34" charset="0"/>
              </a:rPr>
              <a:t>nicht</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dort</a:t>
            </a:r>
            <a:endParaRPr lang="en-GB" dirty="0">
              <a:solidFill>
                <a:srgbClr val="002060"/>
              </a:solidFill>
              <a:latin typeface="Century Gothic" panose="020B0502020202020204" pitchFamily="34" charset="0"/>
            </a:endParaRPr>
          </a:p>
          <a:p>
            <a:pPr>
              <a:lnSpc>
                <a:spcPct val="130000"/>
              </a:lnSpc>
            </a:pPr>
            <a:r>
              <a:rPr lang="en-GB" dirty="0" err="1">
                <a:solidFill>
                  <a:srgbClr val="002060"/>
                </a:solidFill>
                <a:latin typeface="Century Gothic" panose="020B0502020202020204" pitchFamily="34" charset="0"/>
              </a:rPr>
              <a:t>Erlkönigs</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Töchter</a:t>
            </a:r>
            <a:r>
              <a:rPr lang="en-GB" dirty="0">
                <a:solidFill>
                  <a:srgbClr val="002060"/>
                </a:solidFill>
                <a:latin typeface="Century Gothic" panose="020B0502020202020204" pitchFamily="34" charset="0"/>
              </a:rPr>
              <a:t> am </a:t>
            </a:r>
            <a:r>
              <a:rPr lang="en-GB" dirty="0" err="1">
                <a:solidFill>
                  <a:srgbClr val="002060"/>
                </a:solidFill>
                <a:latin typeface="Century Gothic" panose="020B0502020202020204" pitchFamily="34" charset="0"/>
              </a:rPr>
              <a:t>düstern</a:t>
            </a:r>
            <a:r>
              <a:rPr lang="en-GB" dirty="0">
                <a:solidFill>
                  <a:srgbClr val="002060"/>
                </a:solidFill>
                <a:latin typeface="Century Gothic" panose="020B0502020202020204" pitchFamily="34" charset="0"/>
              </a:rPr>
              <a:t> Ort?</a:t>
            </a:r>
          </a:p>
          <a:p>
            <a:pPr>
              <a:lnSpc>
                <a:spcPct val="130000"/>
              </a:lnSpc>
            </a:pPr>
            <a:r>
              <a:rPr lang="en-GB" dirty="0">
                <a:solidFill>
                  <a:srgbClr val="002060"/>
                </a:solidFill>
                <a:latin typeface="Century Gothic" panose="020B0502020202020204" pitchFamily="34" charset="0"/>
              </a:rPr>
              <a:t>Mein Sohn, </a:t>
            </a:r>
            <a:r>
              <a:rPr lang="en-GB" dirty="0" err="1">
                <a:solidFill>
                  <a:srgbClr val="002060"/>
                </a:solidFill>
                <a:latin typeface="Century Gothic" panose="020B0502020202020204" pitchFamily="34" charset="0"/>
              </a:rPr>
              <a:t>mein</a:t>
            </a:r>
            <a:r>
              <a:rPr lang="en-GB" dirty="0">
                <a:solidFill>
                  <a:srgbClr val="002060"/>
                </a:solidFill>
                <a:latin typeface="Century Gothic" panose="020B0502020202020204" pitchFamily="34" charset="0"/>
              </a:rPr>
              <a:t> Sohn, ich </a:t>
            </a:r>
            <a:r>
              <a:rPr lang="en-GB" dirty="0" err="1">
                <a:solidFill>
                  <a:srgbClr val="002060"/>
                </a:solidFill>
                <a:latin typeface="Century Gothic" panose="020B0502020202020204" pitchFamily="34" charset="0"/>
              </a:rPr>
              <a:t>seh</a:t>
            </a:r>
            <a:r>
              <a:rPr lang="en-GB" dirty="0">
                <a:solidFill>
                  <a:srgbClr val="002060"/>
                </a:solidFill>
                <a:latin typeface="Century Gothic" panose="020B0502020202020204" pitchFamily="34" charset="0"/>
              </a:rPr>
              <a:t> es </a:t>
            </a:r>
            <a:r>
              <a:rPr lang="en-GB" dirty="0" err="1">
                <a:solidFill>
                  <a:srgbClr val="002060"/>
                </a:solidFill>
                <a:latin typeface="Century Gothic" panose="020B0502020202020204" pitchFamily="34" charset="0"/>
              </a:rPr>
              <a:t>genau</a:t>
            </a:r>
            <a:r>
              <a:rPr lang="en-GB" dirty="0">
                <a:solidFill>
                  <a:srgbClr val="002060"/>
                </a:solidFill>
                <a:latin typeface="Century Gothic" panose="020B0502020202020204" pitchFamily="34" charset="0"/>
              </a:rPr>
              <a:t>:</a:t>
            </a:r>
          </a:p>
          <a:p>
            <a:pPr>
              <a:lnSpc>
                <a:spcPct val="130000"/>
              </a:lnSpc>
            </a:pPr>
            <a:r>
              <a:rPr lang="en-GB" dirty="0">
                <a:solidFill>
                  <a:srgbClr val="002060"/>
                </a:solidFill>
                <a:latin typeface="Century Gothic" panose="020B0502020202020204" pitchFamily="34" charset="0"/>
              </a:rPr>
              <a:t>Es </a:t>
            </a:r>
            <a:r>
              <a:rPr lang="en-GB" dirty="0" err="1">
                <a:solidFill>
                  <a:srgbClr val="002060"/>
                </a:solidFill>
                <a:latin typeface="Century Gothic" panose="020B0502020202020204" pitchFamily="34" charset="0"/>
              </a:rPr>
              <a:t>scheinen</a:t>
            </a:r>
            <a:r>
              <a:rPr lang="en-GB" dirty="0">
                <a:solidFill>
                  <a:srgbClr val="002060"/>
                </a:solidFill>
                <a:latin typeface="Century Gothic" panose="020B0502020202020204" pitchFamily="34" charset="0"/>
              </a:rPr>
              <a:t> die </a:t>
            </a:r>
            <a:r>
              <a:rPr lang="en-GB" dirty="0" err="1">
                <a:solidFill>
                  <a:srgbClr val="002060"/>
                </a:solidFill>
                <a:latin typeface="Century Gothic" panose="020B0502020202020204" pitchFamily="34" charset="0"/>
              </a:rPr>
              <a:t>alten</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Weiden</a:t>
            </a:r>
            <a:r>
              <a:rPr lang="en-GB" dirty="0">
                <a:solidFill>
                  <a:srgbClr val="002060"/>
                </a:solidFill>
                <a:latin typeface="Century Gothic" panose="020B0502020202020204" pitchFamily="34" charset="0"/>
              </a:rPr>
              <a:t> so </a:t>
            </a:r>
            <a:r>
              <a:rPr lang="en-GB" dirty="0" err="1">
                <a:solidFill>
                  <a:srgbClr val="002060"/>
                </a:solidFill>
                <a:latin typeface="Century Gothic" panose="020B0502020202020204" pitchFamily="34" charset="0"/>
              </a:rPr>
              <a:t>grau</a:t>
            </a:r>
            <a:r>
              <a:rPr lang="en-GB" dirty="0">
                <a:solidFill>
                  <a:srgbClr val="002060"/>
                </a:solidFill>
                <a:latin typeface="Century Gothic" panose="020B0502020202020204" pitchFamily="34" charset="0"/>
              </a:rPr>
              <a:t>.</a:t>
            </a:r>
          </a:p>
        </p:txBody>
      </p:sp>
      <p:sp>
        <p:nvSpPr>
          <p:cNvPr id="11" name="TextBox 10">
            <a:extLst>
              <a:ext uri="{FF2B5EF4-FFF2-40B4-BE49-F238E27FC236}">
                <a16:creationId xmlns:a16="http://schemas.microsoft.com/office/drawing/2014/main" id="{94303524-8F1C-0F48-99EC-5CEB726E7640}"/>
              </a:ext>
            </a:extLst>
          </p:cNvPr>
          <p:cNvSpPr txBox="1"/>
          <p:nvPr/>
        </p:nvSpPr>
        <p:spPr>
          <a:xfrm>
            <a:off x="6293239" y="3272380"/>
            <a:ext cx="5492495" cy="1493870"/>
          </a:xfrm>
          <a:prstGeom prst="rect">
            <a:avLst/>
          </a:prstGeom>
          <a:noFill/>
          <a:ln>
            <a:solidFill>
              <a:schemeClr val="accent5">
                <a:lumMod val="50000"/>
              </a:schemeClr>
            </a:solidFill>
          </a:ln>
        </p:spPr>
        <p:txBody>
          <a:bodyPr wrap="square" rtlCol="0">
            <a:spAutoFit/>
          </a:bodyPr>
          <a:lstStyle/>
          <a:p>
            <a:pPr>
              <a:lnSpc>
                <a:spcPct val="130000"/>
              </a:lnSpc>
            </a:pPr>
            <a:r>
              <a:rPr lang="en-GB" dirty="0">
                <a:solidFill>
                  <a:srgbClr val="002060"/>
                </a:solidFill>
                <a:latin typeface="Century Gothic" panose="020B0502020202020204" pitchFamily="34" charset="0"/>
              </a:rPr>
              <a:t>Ich </a:t>
            </a:r>
            <a:r>
              <a:rPr lang="en-GB" dirty="0" err="1">
                <a:solidFill>
                  <a:srgbClr val="002060"/>
                </a:solidFill>
                <a:latin typeface="Century Gothic" panose="020B0502020202020204" pitchFamily="34" charset="0"/>
              </a:rPr>
              <a:t>liebe</a:t>
            </a:r>
            <a:r>
              <a:rPr lang="en-GB" dirty="0">
                <a:solidFill>
                  <a:srgbClr val="002060"/>
                </a:solidFill>
                <a:latin typeface="Century Gothic" panose="020B0502020202020204" pitchFamily="34" charset="0"/>
              </a:rPr>
              <a:t> dich, </a:t>
            </a:r>
            <a:r>
              <a:rPr lang="en-GB" dirty="0" err="1">
                <a:solidFill>
                  <a:srgbClr val="002060"/>
                </a:solidFill>
                <a:latin typeface="Century Gothic" panose="020B0502020202020204" pitchFamily="34" charset="0"/>
              </a:rPr>
              <a:t>mich</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reizt</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deine</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schöne</a:t>
            </a:r>
            <a:r>
              <a:rPr lang="en-GB" dirty="0">
                <a:solidFill>
                  <a:srgbClr val="002060"/>
                </a:solidFill>
                <a:latin typeface="Century Gothic" panose="020B0502020202020204" pitchFamily="34" charset="0"/>
              </a:rPr>
              <a:t> Gestalt;</a:t>
            </a:r>
          </a:p>
          <a:p>
            <a:pPr>
              <a:lnSpc>
                <a:spcPct val="130000"/>
              </a:lnSpc>
            </a:pPr>
            <a:r>
              <a:rPr lang="en-GB" dirty="0">
                <a:solidFill>
                  <a:srgbClr val="002060"/>
                </a:solidFill>
                <a:latin typeface="Century Gothic" panose="020B0502020202020204" pitchFamily="34" charset="0"/>
              </a:rPr>
              <a:t>Und </a:t>
            </a:r>
            <a:r>
              <a:rPr lang="en-GB" dirty="0" err="1">
                <a:solidFill>
                  <a:srgbClr val="002060"/>
                </a:solidFill>
                <a:latin typeface="Century Gothic" panose="020B0502020202020204" pitchFamily="34" charset="0"/>
              </a:rPr>
              <a:t>bist</a:t>
            </a:r>
            <a:r>
              <a:rPr lang="en-GB" dirty="0">
                <a:solidFill>
                  <a:srgbClr val="002060"/>
                </a:solidFill>
                <a:latin typeface="Century Gothic" panose="020B0502020202020204" pitchFamily="34" charset="0"/>
              </a:rPr>
              <a:t> du </a:t>
            </a:r>
            <a:r>
              <a:rPr lang="en-GB" dirty="0" err="1">
                <a:solidFill>
                  <a:srgbClr val="002060"/>
                </a:solidFill>
                <a:latin typeface="Century Gothic" panose="020B0502020202020204" pitchFamily="34" charset="0"/>
              </a:rPr>
              <a:t>nicht</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willig</a:t>
            </a:r>
            <a:r>
              <a:rPr lang="en-GB" dirty="0">
                <a:solidFill>
                  <a:srgbClr val="002060"/>
                </a:solidFill>
                <a:latin typeface="Century Gothic" panose="020B0502020202020204" pitchFamily="34" charset="0"/>
              </a:rPr>
              <a:t>, so </a:t>
            </a:r>
            <a:r>
              <a:rPr lang="en-GB" dirty="0" err="1">
                <a:solidFill>
                  <a:srgbClr val="002060"/>
                </a:solidFill>
                <a:latin typeface="Century Gothic" panose="020B0502020202020204" pitchFamily="34" charset="0"/>
              </a:rPr>
              <a:t>brauch</a:t>
            </a:r>
            <a:r>
              <a:rPr lang="en-GB" dirty="0">
                <a:solidFill>
                  <a:srgbClr val="002060"/>
                </a:solidFill>
                <a:latin typeface="Century Gothic" panose="020B0502020202020204" pitchFamily="34" charset="0"/>
              </a:rPr>
              <a:t> ich </a:t>
            </a:r>
            <a:r>
              <a:rPr lang="en-GB" dirty="0" err="1">
                <a:solidFill>
                  <a:srgbClr val="002060"/>
                </a:solidFill>
                <a:latin typeface="Century Gothic" panose="020B0502020202020204" pitchFamily="34" charset="0"/>
              </a:rPr>
              <a:t>Gewalt</a:t>
            </a:r>
            <a:r>
              <a:rPr lang="en-GB" dirty="0">
                <a:solidFill>
                  <a:srgbClr val="002060"/>
                </a:solidFill>
                <a:latin typeface="Century Gothic" panose="020B0502020202020204" pitchFamily="34" charset="0"/>
              </a:rPr>
              <a:t>.</a:t>
            </a:r>
          </a:p>
          <a:p>
            <a:pPr>
              <a:lnSpc>
                <a:spcPct val="130000"/>
              </a:lnSpc>
            </a:pPr>
            <a:r>
              <a:rPr lang="en-GB" dirty="0">
                <a:solidFill>
                  <a:srgbClr val="002060"/>
                </a:solidFill>
                <a:latin typeface="Century Gothic" panose="020B0502020202020204" pitchFamily="34" charset="0"/>
              </a:rPr>
              <a:t>Mein </a:t>
            </a:r>
            <a:r>
              <a:rPr lang="en-GB" dirty="0" err="1">
                <a:solidFill>
                  <a:srgbClr val="002060"/>
                </a:solidFill>
                <a:latin typeface="Century Gothic" panose="020B0502020202020204" pitchFamily="34" charset="0"/>
              </a:rPr>
              <a:t>Vater</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mein</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Vater</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jetzt</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faßt</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er</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mich</a:t>
            </a:r>
            <a:r>
              <a:rPr lang="en-GB" dirty="0">
                <a:solidFill>
                  <a:srgbClr val="002060"/>
                </a:solidFill>
                <a:latin typeface="Century Gothic" panose="020B0502020202020204" pitchFamily="34" charset="0"/>
              </a:rPr>
              <a:t> an!</a:t>
            </a:r>
          </a:p>
          <a:p>
            <a:pPr>
              <a:lnSpc>
                <a:spcPct val="130000"/>
              </a:lnSpc>
            </a:pPr>
            <a:r>
              <a:rPr lang="en-GB" dirty="0" err="1">
                <a:solidFill>
                  <a:srgbClr val="002060"/>
                </a:solidFill>
                <a:latin typeface="Century Gothic" panose="020B0502020202020204" pitchFamily="34" charset="0"/>
              </a:rPr>
              <a:t>Erlkönig</a:t>
            </a:r>
            <a:r>
              <a:rPr lang="en-GB" dirty="0">
                <a:solidFill>
                  <a:srgbClr val="002060"/>
                </a:solidFill>
                <a:latin typeface="Century Gothic" panose="020B0502020202020204" pitchFamily="34" charset="0"/>
              </a:rPr>
              <a:t> hat </a:t>
            </a:r>
            <a:r>
              <a:rPr lang="en-GB" dirty="0" err="1">
                <a:solidFill>
                  <a:srgbClr val="002060"/>
                </a:solidFill>
                <a:latin typeface="Century Gothic" panose="020B0502020202020204" pitchFamily="34" charset="0"/>
              </a:rPr>
              <a:t>mir</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ein</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Leids</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getan</a:t>
            </a:r>
            <a:endParaRPr lang="en-US" dirty="0">
              <a:solidFill>
                <a:srgbClr val="002060"/>
              </a:solidFill>
              <a:latin typeface="Century Gothic" panose="020B0502020202020204" pitchFamily="34" charset="0"/>
            </a:endParaRPr>
          </a:p>
        </p:txBody>
      </p:sp>
      <p:sp>
        <p:nvSpPr>
          <p:cNvPr id="12" name="TextBox 11">
            <a:extLst>
              <a:ext uri="{FF2B5EF4-FFF2-40B4-BE49-F238E27FC236}">
                <a16:creationId xmlns:a16="http://schemas.microsoft.com/office/drawing/2014/main" id="{F772F50A-4BE2-4C4A-B354-4406FB644258}"/>
              </a:ext>
            </a:extLst>
          </p:cNvPr>
          <p:cNvSpPr txBox="1"/>
          <p:nvPr/>
        </p:nvSpPr>
        <p:spPr>
          <a:xfrm>
            <a:off x="6282162" y="4823481"/>
            <a:ext cx="5514648" cy="1493870"/>
          </a:xfrm>
          <a:prstGeom prst="rect">
            <a:avLst/>
          </a:prstGeom>
          <a:noFill/>
          <a:ln>
            <a:solidFill>
              <a:schemeClr val="accent5">
                <a:lumMod val="50000"/>
              </a:schemeClr>
            </a:solidFill>
          </a:ln>
        </p:spPr>
        <p:txBody>
          <a:bodyPr wrap="square" rtlCol="0">
            <a:spAutoFit/>
          </a:bodyPr>
          <a:lstStyle/>
          <a:p>
            <a:pPr>
              <a:lnSpc>
                <a:spcPct val="130000"/>
              </a:lnSpc>
            </a:pPr>
            <a:r>
              <a:rPr lang="en-GB" dirty="0">
                <a:solidFill>
                  <a:srgbClr val="002060"/>
                </a:solidFill>
                <a:latin typeface="Century Gothic" panose="020B0502020202020204" pitchFamily="34" charset="0"/>
              </a:rPr>
              <a:t>Dem </a:t>
            </a:r>
            <a:r>
              <a:rPr lang="en-GB" dirty="0" err="1">
                <a:solidFill>
                  <a:srgbClr val="002060"/>
                </a:solidFill>
                <a:latin typeface="Century Gothic" panose="020B0502020202020204" pitchFamily="34" charset="0"/>
              </a:rPr>
              <a:t>Vater</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grauset's</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er</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reitet</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geschwind</a:t>
            </a:r>
            <a:r>
              <a:rPr lang="en-GB" dirty="0">
                <a:solidFill>
                  <a:srgbClr val="002060"/>
                </a:solidFill>
                <a:latin typeface="Century Gothic" panose="020B0502020202020204" pitchFamily="34" charset="0"/>
              </a:rPr>
              <a:t>,</a:t>
            </a:r>
          </a:p>
          <a:p>
            <a:pPr>
              <a:lnSpc>
                <a:spcPct val="130000"/>
              </a:lnSpc>
            </a:pPr>
            <a:r>
              <a:rPr lang="en-GB" dirty="0" err="1">
                <a:solidFill>
                  <a:srgbClr val="002060"/>
                </a:solidFill>
                <a:latin typeface="Century Gothic" panose="020B0502020202020204" pitchFamily="34" charset="0"/>
              </a:rPr>
              <a:t>Er</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hält</a:t>
            </a:r>
            <a:r>
              <a:rPr lang="en-GB" dirty="0">
                <a:solidFill>
                  <a:srgbClr val="002060"/>
                </a:solidFill>
                <a:latin typeface="Century Gothic" panose="020B0502020202020204" pitchFamily="34" charset="0"/>
              </a:rPr>
              <a:t> in Armen das </a:t>
            </a:r>
            <a:r>
              <a:rPr lang="en-GB" dirty="0" err="1">
                <a:solidFill>
                  <a:srgbClr val="002060"/>
                </a:solidFill>
                <a:latin typeface="Century Gothic" panose="020B0502020202020204" pitchFamily="34" charset="0"/>
              </a:rPr>
              <a:t>ächzende</a:t>
            </a:r>
            <a:r>
              <a:rPr lang="en-GB" dirty="0">
                <a:solidFill>
                  <a:srgbClr val="002060"/>
                </a:solidFill>
                <a:latin typeface="Century Gothic" panose="020B0502020202020204" pitchFamily="34" charset="0"/>
              </a:rPr>
              <a:t> Kind,</a:t>
            </a:r>
          </a:p>
          <a:p>
            <a:pPr>
              <a:lnSpc>
                <a:spcPct val="130000"/>
              </a:lnSpc>
            </a:pPr>
            <a:r>
              <a:rPr lang="en-GB" dirty="0" err="1">
                <a:solidFill>
                  <a:srgbClr val="002060"/>
                </a:solidFill>
                <a:latin typeface="Century Gothic" panose="020B0502020202020204" pitchFamily="34" charset="0"/>
              </a:rPr>
              <a:t>Erreicht</a:t>
            </a:r>
            <a:r>
              <a:rPr lang="en-GB" dirty="0">
                <a:solidFill>
                  <a:srgbClr val="002060"/>
                </a:solidFill>
                <a:latin typeface="Century Gothic" panose="020B0502020202020204" pitchFamily="34" charset="0"/>
              </a:rPr>
              <a:t> den Hof </a:t>
            </a:r>
            <a:r>
              <a:rPr lang="en-GB" dirty="0" err="1">
                <a:solidFill>
                  <a:srgbClr val="002060"/>
                </a:solidFill>
                <a:latin typeface="Century Gothic" panose="020B0502020202020204" pitchFamily="34" charset="0"/>
              </a:rPr>
              <a:t>mit</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Müh</a:t>
            </a:r>
            <a:r>
              <a:rPr lang="en-GB" dirty="0">
                <a:solidFill>
                  <a:srgbClr val="002060"/>
                </a:solidFill>
                <a:latin typeface="Century Gothic" panose="020B0502020202020204" pitchFamily="34" charset="0"/>
              </a:rPr>
              <a:t>' und Not:</a:t>
            </a:r>
          </a:p>
          <a:p>
            <a:pPr>
              <a:lnSpc>
                <a:spcPct val="130000"/>
              </a:lnSpc>
            </a:pPr>
            <a:r>
              <a:rPr lang="en-GB" dirty="0">
                <a:solidFill>
                  <a:srgbClr val="002060"/>
                </a:solidFill>
                <a:latin typeface="Century Gothic" panose="020B0502020202020204" pitchFamily="34" charset="0"/>
              </a:rPr>
              <a:t>In </a:t>
            </a:r>
            <a:r>
              <a:rPr lang="en-GB" dirty="0" err="1">
                <a:solidFill>
                  <a:srgbClr val="002060"/>
                </a:solidFill>
                <a:latin typeface="Century Gothic" panose="020B0502020202020204" pitchFamily="34" charset="0"/>
              </a:rPr>
              <a:t>seinen</a:t>
            </a:r>
            <a:r>
              <a:rPr lang="en-GB" dirty="0">
                <a:solidFill>
                  <a:srgbClr val="002060"/>
                </a:solidFill>
                <a:latin typeface="Century Gothic" panose="020B0502020202020204" pitchFamily="34" charset="0"/>
              </a:rPr>
              <a:t> Armen das Kind war tot.</a:t>
            </a:r>
          </a:p>
        </p:txBody>
      </p:sp>
    </p:spTree>
    <p:extLst>
      <p:ext uri="{BB962C8B-B14F-4D97-AF65-F5344CB8AC3E}">
        <p14:creationId xmlns:p14="http://schemas.microsoft.com/office/powerpoint/2010/main" val="31703250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A58D74-365E-4181-9DDF-47F8AFD30604}"/>
              </a:ext>
            </a:extLst>
          </p:cNvPr>
          <p:cNvSpPr>
            <a:spLocks noGrp="1"/>
          </p:cNvSpPr>
          <p:nvPr>
            <p:ph type="title"/>
          </p:nvPr>
        </p:nvSpPr>
        <p:spPr>
          <a:xfrm>
            <a:off x="4970928" y="0"/>
            <a:ext cx="3384173" cy="430985"/>
          </a:xfrm>
        </p:spPr>
        <p:txBody>
          <a:bodyPr>
            <a:normAutofit fontScale="90000"/>
          </a:bodyPr>
          <a:lstStyle/>
          <a:p>
            <a:r>
              <a:rPr lang="en-GB" sz="2000" b="1" dirty="0">
                <a:solidFill>
                  <a:srgbClr val="376072"/>
                </a:solidFill>
              </a:rPr>
              <a:t>Der </a:t>
            </a:r>
            <a:r>
              <a:rPr lang="en-GB" sz="2000" b="1" dirty="0" err="1">
                <a:solidFill>
                  <a:srgbClr val="376072"/>
                </a:solidFill>
              </a:rPr>
              <a:t>Erlkönig</a:t>
            </a:r>
            <a:r>
              <a:rPr lang="en-GB" sz="2000" b="1" dirty="0">
                <a:solidFill>
                  <a:srgbClr val="376072"/>
                </a:solidFill>
              </a:rPr>
              <a:t>: </a:t>
            </a:r>
            <a:r>
              <a:rPr lang="en-GB" sz="2000" b="1" dirty="0" err="1">
                <a:solidFill>
                  <a:srgbClr val="376072"/>
                </a:solidFill>
              </a:rPr>
              <a:t>Kreuzworträtsel</a:t>
            </a:r>
            <a:endParaRPr lang="en-GB" sz="2000" b="1" dirty="0">
              <a:solidFill>
                <a:srgbClr val="376072"/>
              </a:solidFill>
            </a:endParaRPr>
          </a:p>
        </p:txBody>
      </p:sp>
      <p:graphicFrame>
        <p:nvGraphicFramePr>
          <p:cNvPr id="6" name="Table 12">
            <a:extLst>
              <a:ext uri="{FF2B5EF4-FFF2-40B4-BE49-F238E27FC236}">
                <a16:creationId xmlns:a16="http://schemas.microsoft.com/office/drawing/2014/main" id="{1989F590-C6EF-4C85-9CD7-4EDEF696EF69}"/>
              </a:ext>
            </a:extLst>
          </p:cNvPr>
          <p:cNvGraphicFramePr>
            <a:graphicFrameLocks noGrp="1"/>
          </p:cNvGraphicFramePr>
          <p:nvPr>
            <p:extLst>
              <p:ext uri="{D42A27DB-BD31-4B8C-83A1-F6EECF244321}">
                <p14:modId xmlns:p14="http://schemas.microsoft.com/office/powerpoint/2010/main" val="2969250579"/>
              </p:ext>
            </p:extLst>
          </p:nvPr>
        </p:nvGraphicFramePr>
        <p:xfrm>
          <a:off x="3563470" y="413529"/>
          <a:ext cx="5741890" cy="5782238"/>
        </p:xfrm>
        <a:graphic>
          <a:graphicData uri="http://schemas.openxmlformats.org/drawingml/2006/table">
            <a:tbl>
              <a:tblPr firstRow="1" bandRow="1">
                <a:tableStyleId>{5940675A-B579-460E-94D1-54222C63F5DA}</a:tableStyleId>
              </a:tblPr>
              <a:tblGrid>
                <a:gridCol w="410135">
                  <a:extLst>
                    <a:ext uri="{9D8B030D-6E8A-4147-A177-3AD203B41FA5}">
                      <a16:colId xmlns:a16="http://schemas.microsoft.com/office/drawing/2014/main" val="877713687"/>
                    </a:ext>
                  </a:extLst>
                </a:gridCol>
                <a:gridCol w="410135">
                  <a:extLst>
                    <a:ext uri="{9D8B030D-6E8A-4147-A177-3AD203B41FA5}">
                      <a16:colId xmlns:a16="http://schemas.microsoft.com/office/drawing/2014/main" val="2392425899"/>
                    </a:ext>
                  </a:extLst>
                </a:gridCol>
                <a:gridCol w="410135">
                  <a:extLst>
                    <a:ext uri="{9D8B030D-6E8A-4147-A177-3AD203B41FA5}">
                      <a16:colId xmlns:a16="http://schemas.microsoft.com/office/drawing/2014/main" val="3891521369"/>
                    </a:ext>
                  </a:extLst>
                </a:gridCol>
                <a:gridCol w="410135">
                  <a:extLst>
                    <a:ext uri="{9D8B030D-6E8A-4147-A177-3AD203B41FA5}">
                      <a16:colId xmlns:a16="http://schemas.microsoft.com/office/drawing/2014/main" val="3121161582"/>
                    </a:ext>
                  </a:extLst>
                </a:gridCol>
                <a:gridCol w="410135">
                  <a:extLst>
                    <a:ext uri="{9D8B030D-6E8A-4147-A177-3AD203B41FA5}">
                      <a16:colId xmlns:a16="http://schemas.microsoft.com/office/drawing/2014/main" val="47382110"/>
                    </a:ext>
                  </a:extLst>
                </a:gridCol>
                <a:gridCol w="410135">
                  <a:extLst>
                    <a:ext uri="{9D8B030D-6E8A-4147-A177-3AD203B41FA5}">
                      <a16:colId xmlns:a16="http://schemas.microsoft.com/office/drawing/2014/main" val="1685168437"/>
                    </a:ext>
                  </a:extLst>
                </a:gridCol>
                <a:gridCol w="410135">
                  <a:extLst>
                    <a:ext uri="{9D8B030D-6E8A-4147-A177-3AD203B41FA5}">
                      <a16:colId xmlns:a16="http://schemas.microsoft.com/office/drawing/2014/main" val="188473006"/>
                    </a:ext>
                  </a:extLst>
                </a:gridCol>
                <a:gridCol w="410135">
                  <a:extLst>
                    <a:ext uri="{9D8B030D-6E8A-4147-A177-3AD203B41FA5}">
                      <a16:colId xmlns:a16="http://schemas.microsoft.com/office/drawing/2014/main" val="2156697526"/>
                    </a:ext>
                  </a:extLst>
                </a:gridCol>
                <a:gridCol w="410135">
                  <a:extLst>
                    <a:ext uri="{9D8B030D-6E8A-4147-A177-3AD203B41FA5}">
                      <a16:colId xmlns:a16="http://schemas.microsoft.com/office/drawing/2014/main" val="2813154893"/>
                    </a:ext>
                  </a:extLst>
                </a:gridCol>
                <a:gridCol w="410135">
                  <a:extLst>
                    <a:ext uri="{9D8B030D-6E8A-4147-A177-3AD203B41FA5}">
                      <a16:colId xmlns:a16="http://schemas.microsoft.com/office/drawing/2014/main" val="1692647311"/>
                    </a:ext>
                  </a:extLst>
                </a:gridCol>
                <a:gridCol w="410135">
                  <a:extLst>
                    <a:ext uri="{9D8B030D-6E8A-4147-A177-3AD203B41FA5}">
                      <a16:colId xmlns:a16="http://schemas.microsoft.com/office/drawing/2014/main" val="1619377367"/>
                    </a:ext>
                  </a:extLst>
                </a:gridCol>
                <a:gridCol w="410135">
                  <a:extLst>
                    <a:ext uri="{9D8B030D-6E8A-4147-A177-3AD203B41FA5}">
                      <a16:colId xmlns:a16="http://schemas.microsoft.com/office/drawing/2014/main" val="957781236"/>
                    </a:ext>
                  </a:extLst>
                </a:gridCol>
                <a:gridCol w="410135">
                  <a:extLst>
                    <a:ext uri="{9D8B030D-6E8A-4147-A177-3AD203B41FA5}">
                      <a16:colId xmlns:a16="http://schemas.microsoft.com/office/drawing/2014/main" val="622548104"/>
                    </a:ext>
                  </a:extLst>
                </a:gridCol>
                <a:gridCol w="410135">
                  <a:extLst>
                    <a:ext uri="{9D8B030D-6E8A-4147-A177-3AD203B41FA5}">
                      <a16:colId xmlns:a16="http://schemas.microsoft.com/office/drawing/2014/main" val="1807373948"/>
                    </a:ext>
                  </a:extLst>
                </a:gridCol>
              </a:tblGrid>
              <a:tr h="413017">
                <a:tc>
                  <a:txBody>
                    <a:bodyPr/>
                    <a:lstStyle/>
                    <a:p>
                      <a:pPr algn="ctr"/>
                      <a:endParaRPr lang="en-GB" sz="2000" b="1" dirty="0">
                        <a:solidFill>
                          <a:srgbClr val="F26200"/>
                        </a:solidFill>
                        <a:highlight>
                          <a:srgbClr val="000080"/>
                        </a:highlight>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highlight>
                          <a:srgbClr val="000080"/>
                        </a:highlight>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26200"/>
                          </a:solidFill>
                        </a:rPr>
                        <a:t>D</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r>
                        <a:rPr lang="en-GB" sz="2000" b="1" dirty="0">
                          <a:solidFill>
                            <a:srgbClr val="F26200"/>
                          </a:solidFill>
                        </a:rPr>
                        <a:t>B</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rgbClr val="F26200"/>
                          </a:solidFill>
                        </a:rPr>
                        <a:t>A</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rgbClr val="F26200"/>
                          </a:solidFill>
                        </a:rPr>
                        <a:t>L</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rgbClr val="F26200"/>
                          </a:solidFill>
                        </a:rPr>
                        <a:t>L</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rgbClr val="F26200"/>
                          </a:solidFill>
                        </a:rPr>
                        <a:t>A</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rgbClr val="F26200"/>
                          </a:solidFill>
                        </a:rPr>
                        <a:t>D</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rgbClr val="F26200"/>
                          </a:solidFill>
                        </a:rPr>
                        <a:t>E</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extLst>
                  <a:ext uri="{0D108BD9-81ED-4DB2-BD59-A6C34878D82A}">
                    <a16:rowId xmlns:a16="http://schemas.microsoft.com/office/drawing/2014/main" val="2633124478"/>
                  </a:ext>
                </a:extLst>
              </a:tr>
              <a:tr h="413017">
                <a:tc>
                  <a:txBody>
                    <a:bodyPr/>
                    <a:lstStyle/>
                    <a:p>
                      <a:pPr marL="0" algn="ctr" defTabSz="914400" rtl="0" eaLnBrk="1" latinLnBrk="0" hangingPunct="1"/>
                      <a:r>
                        <a:rPr lang="en-GB" sz="2000" b="1" kern="1200" dirty="0">
                          <a:solidFill>
                            <a:srgbClr val="F26200"/>
                          </a:solidFill>
                          <a:latin typeface="+mn-lt"/>
                          <a:ea typeface="+mn-ea"/>
                          <a:cs typeface="+mn-cs"/>
                        </a:rPr>
                        <a:t>L</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marL="0" algn="ctr" defTabSz="914400" rtl="0" eaLnBrk="1" latinLnBrk="0" hangingPunct="1"/>
                      <a:r>
                        <a:rPr lang="en-GB" sz="2000" b="1" kern="1200" dirty="0">
                          <a:solidFill>
                            <a:srgbClr val="F26200"/>
                          </a:solidFill>
                          <a:latin typeface="+mn-lt"/>
                          <a:ea typeface="+mn-ea"/>
                          <a:cs typeface="+mn-cs"/>
                        </a:rPr>
                        <a:t>Y</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marL="0" algn="ctr" defTabSz="914400" rtl="0" eaLnBrk="1" latinLnBrk="0" hangingPunct="1"/>
                      <a:r>
                        <a:rPr lang="en-GB" sz="2000" b="1" kern="1200" baseline="0" dirty="0">
                          <a:solidFill>
                            <a:srgbClr val="F26200"/>
                          </a:solidFill>
                          <a:latin typeface="+mn-lt"/>
                          <a:ea typeface="+mn-ea"/>
                          <a:cs typeface="+mn-cs"/>
                        </a:rPr>
                        <a:t>R</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marL="0" algn="ctr" defTabSz="914400" rtl="0" eaLnBrk="1" latinLnBrk="0" hangingPunct="1"/>
                      <a:r>
                        <a:rPr lang="en-GB" sz="2000" b="1" kern="1200" dirty="0">
                          <a:solidFill>
                            <a:srgbClr val="F26200"/>
                          </a:solidFill>
                          <a:latin typeface="+mn-lt"/>
                          <a:ea typeface="+mn-ea"/>
                          <a:cs typeface="+mn-cs"/>
                        </a:rPr>
                        <a:t>I</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marL="0" algn="ctr" defTabSz="914400" rtl="0" eaLnBrk="1" latinLnBrk="0" hangingPunct="1"/>
                      <a:r>
                        <a:rPr lang="en-GB" sz="2000" b="1" kern="1200" dirty="0">
                          <a:solidFill>
                            <a:srgbClr val="F26200"/>
                          </a:solidFill>
                          <a:latin typeface="+mn-lt"/>
                          <a:ea typeface="+mn-ea"/>
                          <a:cs typeface="+mn-cs"/>
                        </a:rPr>
                        <a:t>K</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r>
                        <a:rPr lang="en-GB" sz="2000" b="1" dirty="0">
                          <a:solidFill>
                            <a:srgbClr val="F26200"/>
                          </a:solidFill>
                        </a:rPr>
                        <a:t>L</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extLst>
                  <a:ext uri="{0D108BD9-81ED-4DB2-BD59-A6C34878D82A}">
                    <a16:rowId xmlns:a16="http://schemas.microsoft.com/office/drawing/2014/main" val="518160319"/>
                  </a:ext>
                </a:extLst>
              </a:tr>
              <a:tr h="413017">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r>
                        <a:rPr lang="en-GB" sz="2000" b="1" dirty="0">
                          <a:solidFill>
                            <a:srgbClr val="F26200"/>
                          </a:solidFill>
                        </a:rPr>
                        <a:t>A</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r>
                        <a:rPr lang="en-GB" sz="2000" b="1" dirty="0">
                          <a:solidFill>
                            <a:srgbClr val="F26200"/>
                          </a:solidFill>
                        </a:rPr>
                        <a:t>U</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b="1">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extLst>
                  <a:ext uri="{0D108BD9-81ED-4DB2-BD59-A6C34878D82A}">
                    <a16:rowId xmlns:a16="http://schemas.microsoft.com/office/drawing/2014/main" val="3224232407"/>
                  </a:ext>
                </a:extLst>
              </a:tr>
              <a:tr h="413017">
                <a:tc>
                  <a:txBody>
                    <a:bodyPr/>
                    <a:lstStyle/>
                    <a:p>
                      <a:pPr algn="ctr"/>
                      <a:endParaRPr lang="en-GB" sz="2000" b="1">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r>
                        <a:rPr lang="en-GB" sz="2000" b="1" dirty="0">
                          <a:solidFill>
                            <a:srgbClr val="F26200"/>
                          </a:solidFill>
                        </a:rPr>
                        <a:t>M</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r>
                        <a:rPr lang="en-GB" sz="2000" b="1" dirty="0">
                          <a:solidFill>
                            <a:srgbClr val="F26200"/>
                          </a:solidFill>
                        </a:rPr>
                        <a:t>E</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r>
                        <a:rPr lang="en-GB" sz="2000" b="1" dirty="0">
                          <a:solidFill>
                            <a:srgbClr val="F26200"/>
                          </a:solidFill>
                        </a:rPr>
                        <a:t>M</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b="1">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r>
                        <a:rPr lang="en-GB" sz="2000" b="1" dirty="0">
                          <a:solidFill>
                            <a:srgbClr val="F26200"/>
                          </a:solidFill>
                        </a:rPr>
                        <a:t>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330819021"/>
                  </a:ext>
                </a:extLst>
              </a:tr>
              <a:tr h="413017">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r>
                        <a:rPr lang="en-GB" sz="2000" b="1" dirty="0">
                          <a:solidFill>
                            <a:srgbClr val="F26200"/>
                          </a:solidFill>
                        </a:rPr>
                        <a:t>P</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rgbClr val="F26200"/>
                          </a:solidFill>
                        </a:rPr>
                        <a:t>A</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rgbClr val="F26200"/>
                          </a:solidFill>
                        </a:rPr>
                        <a:t>A</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rgbClr val="F26200"/>
                          </a:solidFill>
                        </a:rPr>
                        <a:t>R</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rgbClr val="F26200"/>
                          </a:solidFill>
                        </a:rPr>
                        <a:t>R</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rgbClr val="F26200"/>
                          </a:solidFill>
                        </a:rPr>
                        <a:t>E</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rgbClr val="F26200"/>
                          </a:solidFill>
                        </a:rPr>
                        <a:t>I</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rgbClr val="F26200"/>
                          </a:solidFill>
                        </a:rPr>
                        <a:t>M</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r>
                        <a:rPr lang="en-GB" sz="2000" b="1" dirty="0">
                          <a:solidFill>
                            <a:srgbClr val="F26200"/>
                          </a:solidFill>
                        </a:rPr>
                        <a:t>K</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r>
                        <a:rPr lang="en-GB" sz="2000" b="1" dirty="0">
                          <a:solidFill>
                            <a:srgbClr val="F26200"/>
                          </a:solidFill>
                        </a:rPr>
                        <a:t>Ö</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730193502"/>
                  </a:ext>
                </a:extLst>
              </a:tr>
              <a:tr h="413017">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r>
                        <a:rPr lang="en-GB" sz="2000" b="1" dirty="0">
                          <a:solidFill>
                            <a:srgbClr val="F26200"/>
                          </a:solidFill>
                        </a:rPr>
                        <a:t>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r>
                        <a:rPr lang="en-GB" sz="2000" b="1" dirty="0">
                          <a:solidFill>
                            <a:srgbClr val="F26200"/>
                          </a:solidFill>
                        </a:rPr>
                        <a:t>L</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b="1">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r>
                        <a:rPr lang="en-GB" sz="2000" b="1" dirty="0">
                          <a:solidFill>
                            <a:srgbClr val="F26200"/>
                          </a:solidFill>
                        </a:rPr>
                        <a:t>N</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r>
                        <a:rPr lang="en-GB" sz="2000" b="1" dirty="0">
                          <a:solidFill>
                            <a:srgbClr val="F26200"/>
                          </a:solidFill>
                        </a:rPr>
                        <a:t>A</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r>
                        <a:rPr lang="en-GB" sz="2000" b="1" dirty="0">
                          <a:solidFill>
                            <a:srgbClr val="F26200"/>
                          </a:solidFill>
                        </a:rPr>
                        <a:t>R</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r>
                        <a:rPr lang="en-GB" sz="2000" b="1" dirty="0">
                          <a:solidFill>
                            <a:srgbClr val="F26200"/>
                          </a:solidFill>
                        </a:rPr>
                        <a:t>C</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476945801"/>
                  </a:ext>
                </a:extLst>
              </a:tr>
              <a:tr h="413017">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r>
                        <a:rPr lang="en-GB" sz="2000" b="1" dirty="0">
                          <a:solidFill>
                            <a:srgbClr val="F26200"/>
                          </a:solidFill>
                        </a:rPr>
                        <a:t>I</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r>
                        <a:rPr lang="en-GB" sz="2000" b="1" dirty="0">
                          <a:solidFill>
                            <a:srgbClr val="F26200"/>
                          </a:solidFill>
                        </a:rPr>
                        <a:t>K</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b="1">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r>
                        <a:rPr lang="en-GB" sz="2000" b="1" dirty="0">
                          <a:solidFill>
                            <a:srgbClr val="F26200"/>
                          </a:solidFill>
                        </a:rPr>
                        <a:t>C</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r>
                        <a:rPr lang="en-GB" sz="2000" b="1" dirty="0">
                          <a:solidFill>
                            <a:srgbClr val="F26200"/>
                          </a:solidFill>
                        </a:rPr>
                        <a:t>O</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r>
                        <a:rPr lang="en-GB" sz="2000" b="1" dirty="0">
                          <a:solidFill>
                            <a:srgbClr val="F26200"/>
                          </a:solidFill>
                        </a:rPr>
                        <a:t>H</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923758752"/>
                  </a:ext>
                </a:extLst>
              </a:tr>
              <a:tr h="413017">
                <a:tc>
                  <a:txBody>
                    <a:bodyPr/>
                    <a:lstStyle/>
                    <a:p>
                      <a:pPr algn="ctr"/>
                      <a:endParaRPr lang="en-GB" sz="2000" b="1">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r>
                        <a:rPr lang="en-GB" sz="2000" b="1" dirty="0">
                          <a:solidFill>
                            <a:srgbClr val="F26200"/>
                          </a:solidFill>
                        </a:rPr>
                        <a:t>K</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r>
                        <a:rPr lang="en-GB" sz="2000" b="1" dirty="0">
                          <a:solidFill>
                            <a:srgbClr val="F26200"/>
                          </a:solidFill>
                        </a:rPr>
                        <a:t>Ö</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b="1">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r>
                        <a:rPr lang="en-GB" sz="2000" b="1" dirty="0">
                          <a:solidFill>
                            <a:srgbClr val="F26200"/>
                          </a:solidFill>
                        </a:rPr>
                        <a:t>H</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r>
                        <a:rPr lang="en-GB" sz="2000" b="1" dirty="0">
                          <a:solidFill>
                            <a:srgbClr val="F26200"/>
                          </a:solidFill>
                        </a:rPr>
                        <a:t>N</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rgbClr val="F26200"/>
                          </a:solidFill>
                        </a:rPr>
                        <a:t>O</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rgbClr val="F26200"/>
                          </a:solidFill>
                        </a:rPr>
                        <a:t>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657885778"/>
                  </a:ext>
                </a:extLst>
              </a:tr>
              <a:tr h="413017">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r>
                        <a:rPr lang="en-GB" sz="2000" b="1" dirty="0">
                          <a:solidFill>
                            <a:srgbClr val="F26200"/>
                          </a:solidFill>
                        </a:rPr>
                        <a:t>N</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r>
                        <a:rPr lang="en-GB" sz="2000" b="1" dirty="0">
                          <a:solidFill>
                            <a:srgbClr val="F26200"/>
                          </a:solidFill>
                        </a:rPr>
                        <a:t>G</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rgbClr val="F26200"/>
                          </a:solidFill>
                        </a:rPr>
                        <a:t>O</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rgbClr val="F26200"/>
                          </a:solidFill>
                        </a:rPr>
                        <a:t>E</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rgbClr val="F26200"/>
                          </a:solidFill>
                        </a:rPr>
                        <a:t>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rgbClr val="F26200"/>
                          </a:solidFill>
                        </a:rPr>
                        <a:t>H</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rgbClr val="F26200"/>
                          </a:solidFill>
                        </a:rPr>
                        <a:t>E</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r>
                        <a:rPr lang="en-GB" sz="2000" b="1" dirty="0">
                          <a:solidFill>
                            <a:srgbClr val="F26200"/>
                          </a:solidFill>
                        </a:rPr>
                        <a:t>E</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159814719"/>
                  </a:ext>
                </a:extLst>
              </a:tr>
              <a:tr h="413017">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r>
                        <a:rPr lang="en-GB" sz="2000" b="1" dirty="0">
                          <a:solidFill>
                            <a:srgbClr val="F26200"/>
                          </a:solidFill>
                        </a:rPr>
                        <a:t>I</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r>
                        <a:rPr lang="en-GB" sz="2000" b="1" dirty="0">
                          <a:solidFill>
                            <a:srgbClr val="F26200"/>
                          </a:solidFill>
                        </a:rPr>
                        <a:t>E</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r>
                        <a:rPr lang="en-GB" sz="2000" b="1" dirty="0">
                          <a:solidFill>
                            <a:srgbClr val="F26200"/>
                          </a:solidFill>
                        </a:rPr>
                        <a:t>R</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52506736"/>
                  </a:ext>
                </a:extLst>
              </a:tr>
              <a:tr h="413017">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r>
                        <a:rPr lang="en-GB" sz="2000" b="1" dirty="0">
                          <a:solidFill>
                            <a:srgbClr val="F26200"/>
                          </a:solidFill>
                        </a:rPr>
                        <a:t>E</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r>
                        <a:rPr lang="en-GB" sz="2000" b="1" dirty="0">
                          <a:solidFill>
                            <a:srgbClr val="F26200"/>
                          </a:solidFill>
                        </a:rPr>
                        <a:t>G</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rgbClr val="F26200"/>
                          </a:solidFill>
                        </a:rPr>
                        <a:t>E</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rgbClr val="F26200"/>
                          </a:solidFill>
                        </a:rPr>
                        <a:t>W</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rgbClr val="F26200"/>
                          </a:solidFill>
                        </a:rPr>
                        <a:t>A</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rgbClr val="F26200"/>
                          </a:solidFill>
                        </a:rPr>
                        <a:t>L</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rgbClr val="F26200"/>
                          </a:solidFill>
                        </a:rPr>
                        <a:t>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r>
                        <a:rPr lang="en-GB" sz="2000" b="1" dirty="0">
                          <a:solidFill>
                            <a:srgbClr val="F26200"/>
                          </a:solidFill>
                        </a:rPr>
                        <a:t>V</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extLst>
                  <a:ext uri="{0D108BD9-81ED-4DB2-BD59-A6C34878D82A}">
                    <a16:rowId xmlns:a16="http://schemas.microsoft.com/office/drawing/2014/main" val="1189694336"/>
                  </a:ext>
                </a:extLst>
              </a:tr>
              <a:tr h="413017">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r>
                        <a:rPr lang="en-GB" sz="2000" b="1" dirty="0">
                          <a:solidFill>
                            <a:srgbClr val="F26200"/>
                          </a:solidFill>
                        </a:rPr>
                        <a:t>P</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r>
                        <a:rPr lang="en-GB" sz="2000" b="1" dirty="0">
                          <a:solidFill>
                            <a:srgbClr val="F26200"/>
                          </a:solidFill>
                        </a:rPr>
                        <a:t>A</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algn="ctr"/>
                      <a:endParaRPr lang="en-GB" sz="2000" b="1">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r>
                        <a:rPr lang="en-GB" sz="2000" b="1" dirty="0">
                          <a:solidFill>
                            <a:srgbClr val="F26200"/>
                          </a:solidFill>
                        </a:rPr>
                        <a:t>W</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rgbClr val="F26200"/>
                          </a:solidFill>
                        </a:rPr>
                        <a:t>I</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rgbClr val="F26200"/>
                          </a:solidFill>
                        </a:rPr>
                        <a:t>N</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rgbClr val="F26200"/>
                          </a:solidFill>
                        </a:rPr>
                        <a:t>D</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97839283"/>
                  </a:ext>
                </a:extLst>
              </a:tr>
              <a:tr h="413017">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r>
                        <a:rPr lang="en-GB" sz="2000" b="1" dirty="0">
                          <a:solidFill>
                            <a:srgbClr val="F26200"/>
                          </a:solidFill>
                        </a:rPr>
                        <a:t>S</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rgbClr val="F26200"/>
                          </a:solidFill>
                        </a:rPr>
                        <a:t>I</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rgbClr val="F26200"/>
                          </a:solidFill>
                        </a:rPr>
                        <a:t>N</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algn="ctr"/>
                      <a:r>
                        <a:rPr lang="en-GB" sz="2000" b="1" dirty="0">
                          <a:solidFill>
                            <a:srgbClr val="F26200"/>
                          </a:solidFill>
                        </a:rPr>
                        <a:t>G</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rgbClr val="F26200"/>
                          </a:solidFill>
                        </a:rPr>
                        <a:t>E</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rgbClr val="F26200"/>
                          </a:solidFill>
                        </a:rPr>
                        <a:t>N</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r>
                        <a:rPr lang="en-GB" sz="2000" b="1" dirty="0">
                          <a:solidFill>
                            <a:srgbClr val="F26200"/>
                          </a:solidFill>
                        </a:rPr>
                        <a:t>E</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extLst>
                  <a:ext uri="{0D108BD9-81ED-4DB2-BD59-A6C34878D82A}">
                    <a16:rowId xmlns:a16="http://schemas.microsoft.com/office/drawing/2014/main" val="3741208867"/>
                  </a:ext>
                </a:extLst>
              </a:tr>
              <a:tr h="413017">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r>
                        <a:rPr lang="en-GB" sz="2000" b="1" dirty="0">
                          <a:solidFill>
                            <a:srgbClr val="F26200"/>
                          </a:solidFill>
                        </a:rPr>
                        <a:t>k</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r>
                        <a:rPr lang="en-GB" sz="2000" b="1" dirty="0">
                          <a:solidFill>
                            <a:srgbClr val="F26200"/>
                          </a:solidFill>
                        </a:rPr>
                        <a:t>D</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rgbClr val="F26200"/>
                          </a:solidFill>
                        </a:rPr>
                        <a:t>Ü</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rgbClr val="F26200"/>
                          </a:solidFill>
                        </a:rPr>
                        <a:t>S</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rgbClr val="F26200"/>
                          </a:solidFill>
                        </a:rPr>
                        <a:t>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rgbClr val="F26200"/>
                          </a:solidFill>
                        </a:rPr>
                        <a:t>E</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rgbClr val="F26200"/>
                          </a:solidFill>
                        </a:rPr>
                        <a:t>R</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tc>
                  <a:txBody>
                    <a:bodyPr/>
                    <a:lstStyle/>
                    <a:p>
                      <a:pPr algn="ctr"/>
                      <a:endParaRPr lang="en-GB" sz="2000" b="1" dirty="0">
                        <a:solidFill>
                          <a:srgbClr val="F2620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376072"/>
                    </a:solidFill>
                  </a:tcPr>
                </a:tc>
                <a:extLst>
                  <a:ext uri="{0D108BD9-81ED-4DB2-BD59-A6C34878D82A}">
                    <a16:rowId xmlns:a16="http://schemas.microsoft.com/office/drawing/2014/main" val="2095972297"/>
                  </a:ext>
                </a:extLst>
              </a:tr>
            </a:tbl>
          </a:graphicData>
        </a:graphic>
      </p:graphicFrame>
      <p:sp>
        <p:nvSpPr>
          <p:cNvPr id="14" name="TextBox 13">
            <a:extLst>
              <a:ext uri="{FF2B5EF4-FFF2-40B4-BE49-F238E27FC236}">
                <a16:creationId xmlns:a16="http://schemas.microsoft.com/office/drawing/2014/main" id="{BB08F5E2-4FD8-4F96-A9F9-B75FF28BADAF}"/>
              </a:ext>
            </a:extLst>
          </p:cNvPr>
          <p:cNvSpPr txBox="1"/>
          <p:nvPr/>
        </p:nvSpPr>
        <p:spPr>
          <a:xfrm>
            <a:off x="4316506" y="381246"/>
            <a:ext cx="295835" cy="276999"/>
          </a:xfrm>
          <a:prstGeom prst="rect">
            <a:avLst/>
          </a:prstGeom>
          <a:noFill/>
        </p:spPr>
        <p:txBody>
          <a:bodyPr wrap="square" rtlCol="0">
            <a:spAutoFit/>
          </a:bodyPr>
          <a:lstStyle/>
          <a:p>
            <a:pPr algn="l"/>
            <a:r>
              <a:rPr lang="en-GB" sz="1200" b="1" dirty="0">
                <a:solidFill>
                  <a:srgbClr val="376072"/>
                </a:solidFill>
              </a:rPr>
              <a:t>1</a:t>
            </a:r>
          </a:p>
        </p:txBody>
      </p:sp>
      <p:sp>
        <p:nvSpPr>
          <p:cNvPr id="15" name="TextBox 14">
            <a:extLst>
              <a:ext uri="{FF2B5EF4-FFF2-40B4-BE49-F238E27FC236}">
                <a16:creationId xmlns:a16="http://schemas.microsoft.com/office/drawing/2014/main" id="{D68A196D-D52A-47B9-AC38-78E41FE4E074}"/>
              </a:ext>
            </a:extLst>
          </p:cNvPr>
          <p:cNvSpPr txBox="1"/>
          <p:nvPr/>
        </p:nvSpPr>
        <p:spPr>
          <a:xfrm>
            <a:off x="5988423" y="381246"/>
            <a:ext cx="295835" cy="276999"/>
          </a:xfrm>
          <a:prstGeom prst="rect">
            <a:avLst/>
          </a:prstGeom>
          <a:noFill/>
        </p:spPr>
        <p:txBody>
          <a:bodyPr wrap="square" rtlCol="0">
            <a:spAutoFit/>
          </a:bodyPr>
          <a:lstStyle/>
          <a:p>
            <a:pPr algn="l"/>
            <a:r>
              <a:rPr lang="en-GB" sz="1200" b="1" dirty="0">
                <a:solidFill>
                  <a:srgbClr val="376072"/>
                </a:solidFill>
              </a:rPr>
              <a:t>2</a:t>
            </a:r>
          </a:p>
        </p:txBody>
      </p:sp>
      <p:sp>
        <p:nvSpPr>
          <p:cNvPr id="16" name="TextBox 15">
            <a:extLst>
              <a:ext uri="{FF2B5EF4-FFF2-40B4-BE49-F238E27FC236}">
                <a16:creationId xmlns:a16="http://schemas.microsoft.com/office/drawing/2014/main" id="{988A684C-AFFC-4C35-895D-AFCECE932CA6}"/>
              </a:ext>
            </a:extLst>
          </p:cNvPr>
          <p:cNvSpPr txBox="1"/>
          <p:nvPr/>
        </p:nvSpPr>
        <p:spPr>
          <a:xfrm>
            <a:off x="3497357" y="766895"/>
            <a:ext cx="295835" cy="276999"/>
          </a:xfrm>
          <a:prstGeom prst="rect">
            <a:avLst/>
          </a:prstGeom>
          <a:noFill/>
        </p:spPr>
        <p:txBody>
          <a:bodyPr wrap="square" rtlCol="0">
            <a:spAutoFit/>
          </a:bodyPr>
          <a:lstStyle/>
          <a:p>
            <a:pPr algn="l"/>
            <a:r>
              <a:rPr lang="en-GB" sz="1200" b="1" dirty="0">
                <a:solidFill>
                  <a:srgbClr val="376072"/>
                </a:solidFill>
              </a:rPr>
              <a:t>3</a:t>
            </a:r>
          </a:p>
        </p:txBody>
      </p:sp>
      <p:sp>
        <p:nvSpPr>
          <p:cNvPr id="17" name="TextBox 16">
            <a:extLst>
              <a:ext uri="{FF2B5EF4-FFF2-40B4-BE49-F238E27FC236}">
                <a16:creationId xmlns:a16="http://schemas.microsoft.com/office/drawing/2014/main" id="{290ED0D9-8250-4661-9485-FC5C64450F03}"/>
              </a:ext>
            </a:extLst>
          </p:cNvPr>
          <p:cNvSpPr txBox="1"/>
          <p:nvPr/>
        </p:nvSpPr>
        <p:spPr>
          <a:xfrm>
            <a:off x="5154706" y="1609411"/>
            <a:ext cx="295835" cy="276999"/>
          </a:xfrm>
          <a:prstGeom prst="rect">
            <a:avLst/>
          </a:prstGeom>
          <a:noFill/>
        </p:spPr>
        <p:txBody>
          <a:bodyPr wrap="square" rtlCol="0">
            <a:spAutoFit/>
          </a:bodyPr>
          <a:lstStyle/>
          <a:p>
            <a:pPr algn="l"/>
            <a:r>
              <a:rPr lang="en-GB" sz="1200" b="1" dirty="0">
                <a:solidFill>
                  <a:srgbClr val="376072"/>
                </a:solidFill>
              </a:rPr>
              <a:t>4</a:t>
            </a:r>
          </a:p>
        </p:txBody>
      </p:sp>
      <p:sp>
        <p:nvSpPr>
          <p:cNvPr id="18" name="TextBox 17">
            <a:extLst>
              <a:ext uri="{FF2B5EF4-FFF2-40B4-BE49-F238E27FC236}">
                <a16:creationId xmlns:a16="http://schemas.microsoft.com/office/drawing/2014/main" id="{ACE554F4-3020-4546-B603-1CFCEDE8D0AE}"/>
              </a:ext>
            </a:extLst>
          </p:cNvPr>
          <p:cNvSpPr txBox="1"/>
          <p:nvPr/>
        </p:nvSpPr>
        <p:spPr>
          <a:xfrm>
            <a:off x="8825753" y="1609410"/>
            <a:ext cx="295835" cy="276999"/>
          </a:xfrm>
          <a:prstGeom prst="rect">
            <a:avLst/>
          </a:prstGeom>
          <a:noFill/>
        </p:spPr>
        <p:txBody>
          <a:bodyPr wrap="square" rtlCol="0">
            <a:spAutoFit/>
          </a:bodyPr>
          <a:lstStyle/>
          <a:p>
            <a:pPr algn="l"/>
            <a:r>
              <a:rPr lang="en-GB" sz="1200" b="1" dirty="0">
                <a:solidFill>
                  <a:srgbClr val="376072"/>
                </a:solidFill>
              </a:rPr>
              <a:t>5</a:t>
            </a:r>
          </a:p>
        </p:txBody>
      </p:sp>
      <p:sp>
        <p:nvSpPr>
          <p:cNvPr id="19" name="TextBox 18">
            <a:extLst>
              <a:ext uri="{FF2B5EF4-FFF2-40B4-BE49-F238E27FC236}">
                <a16:creationId xmlns:a16="http://schemas.microsoft.com/office/drawing/2014/main" id="{9EADDA12-8D50-4846-8CE0-C231FA55112C}"/>
              </a:ext>
            </a:extLst>
          </p:cNvPr>
          <p:cNvSpPr txBox="1"/>
          <p:nvPr/>
        </p:nvSpPr>
        <p:spPr>
          <a:xfrm>
            <a:off x="3904130" y="2026270"/>
            <a:ext cx="295835" cy="276999"/>
          </a:xfrm>
          <a:prstGeom prst="rect">
            <a:avLst/>
          </a:prstGeom>
          <a:noFill/>
        </p:spPr>
        <p:txBody>
          <a:bodyPr wrap="square" rtlCol="0">
            <a:spAutoFit/>
          </a:bodyPr>
          <a:lstStyle/>
          <a:p>
            <a:pPr algn="l"/>
            <a:r>
              <a:rPr lang="en-GB" sz="1200" b="1" dirty="0">
                <a:solidFill>
                  <a:srgbClr val="376072"/>
                </a:solidFill>
              </a:rPr>
              <a:t>6</a:t>
            </a:r>
          </a:p>
        </p:txBody>
      </p:sp>
      <p:sp>
        <p:nvSpPr>
          <p:cNvPr id="20" name="TextBox 19">
            <a:extLst>
              <a:ext uri="{FF2B5EF4-FFF2-40B4-BE49-F238E27FC236}">
                <a16:creationId xmlns:a16="http://schemas.microsoft.com/office/drawing/2014/main" id="{B4F441F6-F56B-4C46-B1D4-72A187753829}"/>
              </a:ext>
            </a:extLst>
          </p:cNvPr>
          <p:cNvSpPr txBox="1"/>
          <p:nvPr/>
        </p:nvSpPr>
        <p:spPr>
          <a:xfrm>
            <a:off x="8005483" y="2026269"/>
            <a:ext cx="295835" cy="276999"/>
          </a:xfrm>
          <a:prstGeom prst="rect">
            <a:avLst/>
          </a:prstGeom>
          <a:noFill/>
        </p:spPr>
        <p:txBody>
          <a:bodyPr wrap="square" rtlCol="0">
            <a:spAutoFit/>
          </a:bodyPr>
          <a:lstStyle/>
          <a:p>
            <a:pPr algn="l"/>
            <a:r>
              <a:rPr lang="en-GB" sz="1200" b="1" dirty="0">
                <a:solidFill>
                  <a:srgbClr val="376072"/>
                </a:solidFill>
              </a:rPr>
              <a:t>7</a:t>
            </a:r>
          </a:p>
        </p:txBody>
      </p:sp>
      <p:sp>
        <p:nvSpPr>
          <p:cNvPr id="21" name="TextBox 20">
            <a:extLst>
              <a:ext uri="{FF2B5EF4-FFF2-40B4-BE49-F238E27FC236}">
                <a16:creationId xmlns:a16="http://schemas.microsoft.com/office/drawing/2014/main" id="{886CCB66-40A9-48B0-A5B8-E7D864BB2B23}"/>
              </a:ext>
            </a:extLst>
          </p:cNvPr>
          <p:cNvSpPr txBox="1"/>
          <p:nvPr/>
        </p:nvSpPr>
        <p:spPr>
          <a:xfrm>
            <a:off x="7212106" y="2429681"/>
            <a:ext cx="295835" cy="276999"/>
          </a:xfrm>
          <a:prstGeom prst="rect">
            <a:avLst/>
          </a:prstGeom>
          <a:noFill/>
        </p:spPr>
        <p:txBody>
          <a:bodyPr wrap="square" rtlCol="0">
            <a:spAutoFit/>
          </a:bodyPr>
          <a:lstStyle/>
          <a:p>
            <a:pPr algn="l"/>
            <a:r>
              <a:rPr lang="en-GB" sz="1200" b="1" dirty="0">
                <a:solidFill>
                  <a:srgbClr val="376072"/>
                </a:solidFill>
              </a:rPr>
              <a:t>8</a:t>
            </a:r>
          </a:p>
        </p:txBody>
      </p:sp>
      <p:sp>
        <p:nvSpPr>
          <p:cNvPr id="22" name="TextBox 21">
            <a:extLst>
              <a:ext uri="{FF2B5EF4-FFF2-40B4-BE49-F238E27FC236}">
                <a16:creationId xmlns:a16="http://schemas.microsoft.com/office/drawing/2014/main" id="{8A934D10-EF3B-4CC9-BADF-15E6914EC4F6}"/>
              </a:ext>
            </a:extLst>
          </p:cNvPr>
          <p:cNvSpPr txBox="1"/>
          <p:nvPr/>
        </p:nvSpPr>
        <p:spPr>
          <a:xfrm>
            <a:off x="8018931" y="3290500"/>
            <a:ext cx="295835" cy="276999"/>
          </a:xfrm>
          <a:prstGeom prst="rect">
            <a:avLst/>
          </a:prstGeom>
          <a:noFill/>
        </p:spPr>
        <p:txBody>
          <a:bodyPr wrap="square" rtlCol="0">
            <a:spAutoFit/>
          </a:bodyPr>
          <a:lstStyle/>
          <a:p>
            <a:pPr algn="l"/>
            <a:r>
              <a:rPr lang="en-GB" sz="1200" b="1" dirty="0">
                <a:solidFill>
                  <a:srgbClr val="376072"/>
                </a:solidFill>
              </a:rPr>
              <a:t>9</a:t>
            </a:r>
          </a:p>
        </p:txBody>
      </p:sp>
      <p:sp>
        <p:nvSpPr>
          <p:cNvPr id="23" name="TextBox 22">
            <a:extLst>
              <a:ext uri="{FF2B5EF4-FFF2-40B4-BE49-F238E27FC236}">
                <a16:creationId xmlns:a16="http://schemas.microsoft.com/office/drawing/2014/main" id="{0C963FAB-2CF4-43E9-A055-C71C7DC0A5EB}"/>
              </a:ext>
            </a:extLst>
          </p:cNvPr>
          <p:cNvSpPr txBox="1"/>
          <p:nvPr/>
        </p:nvSpPr>
        <p:spPr>
          <a:xfrm>
            <a:off x="5948082" y="3653364"/>
            <a:ext cx="425823" cy="276999"/>
          </a:xfrm>
          <a:prstGeom prst="rect">
            <a:avLst/>
          </a:prstGeom>
          <a:noFill/>
        </p:spPr>
        <p:txBody>
          <a:bodyPr wrap="square" rtlCol="0">
            <a:spAutoFit/>
          </a:bodyPr>
          <a:lstStyle/>
          <a:p>
            <a:pPr algn="l"/>
            <a:r>
              <a:rPr lang="en-GB" sz="1200" b="1" dirty="0">
                <a:solidFill>
                  <a:srgbClr val="376072"/>
                </a:solidFill>
              </a:rPr>
              <a:t>10</a:t>
            </a:r>
          </a:p>
        </p:txBody>
      </p:sp>
      <p:sp>
        <p:nvSpPr>
          <p:cNvPr id="24" name="TextBox 23">
            <a:extLst>
              <a:ext uri="{FF2B5EF4-FFF2-40B4-BE49-F238E27FC236}">
                <a16:creationId xmlns:a16="http://schemas.microsoft.com/office/drawing/2014/main" id="{C77BC833-444B-4D61-8B2C-47ECB06B51D7}"/>
              </a:ext>
            </a:extLst>
          </p:cNvPr>
          <p:cNvSpPr txBox="1"/>
          <p:nvPr/>
        </p:nvSpPr>
        <p:spPr>
          <a:xfrm>
            <a:off x="4316507" y="4487081"/>
            <a:ext cx="430304" cy="276999"/>
          </a:xfrm>
          <a:prstGeom prst="rect">
            <a:avLst/>
          </a:prstGeom>
          <a:noFill/>
        </p:spPr>
        <p:txBody>
          <a:bodyPr wrap="square" rtlCol="0">
            <a:spAutoFit/>
          </a:bodyPr>
          <a:lstStyle/>
          <a:p>
            <a:pPr algn="l"/>
            <a:r>
              <a:rPr lang="en-GB" sz="1200" b="1" dirty="0">
                <a:solidFill>
                  <a:srgbClr val="376072"/>
                </a:solidFill>
              </a:rPr>
              <a:t>11</a:t>
            </a:r>
          </a:p>
        </p:txBody>
      </p:sp>
      <p:sp>
        <p:nvSpPr>
          <p:cNvPr id="25" name="TextBox 24">
            <a:extLst>
              <a:ext uri="{FF2B5EF4-FFF2-40B4-BE49-F238E27FC236}">
                <a16:creationId xmlns:a16="http://schemas.microsoft.com/office/drawing/2014/main" id="{0CFD5E9A-A2B6-4580-B82C-65303964F28A}"/>
              </a:ext>
            </a:extLst>
          </p:cNvPr>
          <p:cNvSpPr txBox="1"/>
          <p:nvPr/>
        </p:nvSpPr>
        <p:spPr>
          <a:xfrm>
            <a:off x="5154706" y="4487081"/>
            <a:ext cx="430304" cy="276999"/>
          </a:xfrm>
          <a:prstGeom prst="rect">
            <a:avLst/>
          </a:prstGeom>
          <a:noFill/>
        </p:spPr>
        <p:txBody>
          <a:bodyPr wrap="square" rtlCol="0">
            <a:spAutoFit/>
          </a:bodyPr>
          <a:lstStyle/>
          <a:p>
            <a:pPr algn="l"/>
            <a:r>
              <a:rPr lang="en-GB" sz="1200" b="1" dirty="0">
                <a:solidFill>
                  <a:srgbClr val="376072"/>
                </a:solidFill>
              </a:rPr>
              <a:t>12</a:t>
            </a:r>
          </a:p>
        </p:txBody>
      </p:sp>
      <p:sp>
        <p:nvSpPr>
          <p:cNvPr id="26" name="TextBox 25">
            <a:extLst>
              <a:ext uri="{FF2B5EF4-FFF2-40B4-BE49-F238E27FC236}">
                <a16:creationId xmlns:a16="http://schemas.microsoft.com/office/drawing/2014/main" id="{D23F8324-2D9B-4B95-A524-F8134069E05D}"/>
              </a:ext>
            </a:extLst>
          </p:cNvPr>
          <p:cNvSpPr txBox="1"/>
          <p:nvPr/>
        </p:nvSpPr>
        <p:spPr>
          <a:xfrm>
            <a:off x="8005482" y="4487081"/>
            <a:ext cx="430304" cy="276999"/>
          </a:xfrm>
          <a:prstGeom prst="rect">
            <a:avLst/>
          </a:prstGeom>
          <a:noFill/>
        </p:spPr>
        <p:txBody>
          <a:bodyPr wrap="square" rtlCol="0">
            <a:spAutoFit/>
          </a:bodyPr>
          <a:lstStyle/>
          <a:p>
            <a:pPr algn="l"/>
            <a:r>
              <a:rPr lang="en-GB" sz="1200" b="1" dirty="0">
                <a:solidFill>
                  <a:srgbClr val="376072"/>
                </a:solidFill>
              </a:rPr>
              <a:t>13</a:t>
            </a:r>
          </a:p>
        </p:txBody>
      </p:sp>
      <p:sp>
        <p:nvSpPr>
          <p:cNvPr id="27" name="TextBox 26">
            <a:extLst>
              <a:ext uri="{FF2B5EF4-FFF2-40B4-BE49-F238E27FC236}">
                <a16:creationId xmlns:a16="http://schemas.microsoft.com/office/drawing/2014/main" id="{C91B56D1-478C-48E6-BC2B-D02DA3976324}"/>
              </a:ext>
            </a:extLst>
          </p:cNvPr>
          <p:cNvSpPr txBox="1"/>
          <p:nvPr/>
        </p:nvSpPr>
        <p:spPr>
          <a:xfrm>
            <a:off x="7602071" y="4903940"/>
            <a:ext cx="430304" cy="276999"/>
          </a:xfrm>
          <a:prstGeom prst="rect">
            <a:avLst/>
          </a:prstGeom>
          <a:noFill/>
        </p:spPr>
        <p:txBody>
          <a:bodyPr wrap="square" rtlCol="0">
            <a:spAutoFit/>
          </a:bodyPr>
          <a:lstStyle/>
          <a:p>
            <a:pPr algn="l"/>
            <a:r>
              <a:rPr lang="en-GB" sz="1200" b="1" dirty="0">
                <a:solidFill>
                  <a:srgbClr val="376072"/>
                </a:solidFill>
              </a:rPr>
              <a:t>14</a:t>
            </a:r>
          </a:p>
        </p:txBody>
      </p:sp>
      <p:sp>
        <p:nvSpPr>
          <p:cNvPr id="28" name="TextBox 27">
            <a:extLst>
              <a:ext uri="{FF2B5EF4-FFF2-40B4-BE49-F238E27FC236}">
                <a16:creationId xmlns:a16="http://schemas.microsoft.com/office/drawing/2014/main" id="{692B9750-B58A-4923-AE07-6615CC14925B}"/>
              </a:ext>
            </a:extLst>
          </p:cNvPr>
          <p:cNvSpPr txBox="1"/>
          <p:nvPr/>
        </p:nvSpPr>
        <p:spPr>
          <a:xfrm>
            <a:off x="3904130" y="5334246"/>
            <a:ext cx="412376" cy="276999"/>
          </a:xfrm>
          <a:prstGeom prst="rect">
            <a:avLst/>
          </a:prstGeom>
          <a:noFill/>
        </p:spPr>
        <p:txBody>
          <a:bodyPr wrap="square" rtlCol="0">
            <a:spAutoFit/>
          </a:bodyPr>
          <a:lstStyle/>
          <a:p>
            <a:pPr algn="l"/>
            <a:r>
              <a:rPr lang="en-GB" sz="1200" b="1" dirty="0">
                <a:solidFill>
                  <a:srgbClr val="376072"/>
                </a:solidFill>
              </a:rPr>
              <a:t>15</a:t>
            </a:r>
          </a:p>
        </p:txBody>
      </p:sp>
      <p:sp>
        <p:nvSpPr>
          <p:cNvPr id="29" name="TextBox 28">
            <a:extLst>
              <a:ext uri="{FF2B5EF4-FFF2-40B4-BE49-F238E27FC236}">
                <a16:creationId xmlns:a16="http://schemas.microsoft.com/office/drawing/2014/main" id="{EE4C84C6-2E57-437A-A87D-7C2FF7A0D3C0}"/>
              </a:ext>
            </a:extLst>
          </p:cNvPr>
          <p:cNvSpPr txBox="1"/>
          <p:nvPr/>
        </p:nvSpPr>
        <p:spPr>
          <a:xfrm>
            <a:off x="5961529" y="5737658"/>
            <a:ext cx="425823" cy="276999"/>
          </a:xfrm>
          <a:prstGeom prst="rect">
            <a:avLst/>
          </a:prstGeom>
          <a:noFill/>
        </p:spPr>
        <p:txBody>
          <a:bodyPr wrap="square" rtlCol="0">
            <a:spAutoFit/>
          </a:bodyPr>
          <a:lstStyle/>
          <a:p>
            <a:pPr algn="l"/>
            <a:r>
              <a:rPr lang="en-GB" sz="1200" b="1" dirty="0">
                <a:solidFill>
                  <a:srgbClr val="376072"/>
                </a:solidFill>
              </a:rPr>
              <a:t>16</a:t>
            </a:r>
          </a:p>
        </p:txBody>
      </p:sp>
      <p:cxnSp>
        <p:nvCxnSpPr>
          <p:cNvPr id="31" name="Straight Arrow Connector 30">
            <a:extLst>
              <a:ext uri="{FF2B5EF4-FFF2-40B4-BE49-F238E27FC236}">
                <a16:creationId xmlns:a16="http://schemas.microsoft.com/office/drawing/2014/main" id="{4682BACD-8994-4C38-A17B-71E2745C44F0}"/>
              </a:ext>
            </a:extLst>
          </p:cNvPr>
          <p:cNvCxnSpPr/>
          <p:nvPr/>
        </p:nvCxnSpPr>
        <p:spPr>
          <a:xfrm>
            <a:off x="351864" y="124273"/>
            <a:ext cx="2770094" cy="0"/>
          </a:xfrm>
          <a:prstGeom prst="straightConnector1">
            <a:avLst/>
          </a:prstGeom>
          <a:ln w="38100">
            <a:solidFill>
              <a:srgbClr val="37607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3D03AE2-F8B8-4E10-B8BF-3AFB5ED6EF96}"/>
              </a:ext>
            </a:extLst>
          </p:cNvPr>
          <p:cNvCxnSpPr>
            <a:cxnSpLocks/>
          </p:cNvCxnSpPr>
          <p:nvPr/>
        </p:nvCxnSpPr>
        <p:spPr>
          <a:xfrm>
            <a:off x="9513795" y="413529"/>
            <a:ext cx="0" cy="2101562"/>
          </a:xfrm>
          <a:prstGeom prst="straightConnector1">
            <a:avLst/>
          </a:prstGeom>
          <a:ln w="38100">
            <a:solidFill>
              <a:srgbClr val="37607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F52114F4-1C4A-4256-97B9-1C81DEC12317}"/>
              </a:ext>
            </a:extLst>
          </p:cNvPr>
          <p:cNvSpPr txBox="1"/>
          <p:nvPr/>
        </p:nvSpPr>
        <p:spPr>
          <a:xfrm>
            <a:off x="9603443" y="593747"/>
            <a:ext cx="2478739" cy="1015663"/>
          </a:xfrm>
          <a:prstGeom prst="rect">
            <a:avLst/>
          </a:prstGeom>
          <a:noFill/>
        </p:spPr>
        <p:txBody>
          <a:bodyPr wrap="square" rtlCol="0">
            <a:spAutoFit/>
          </a:bodyPr>
          <a:lstStyle/>
          <a:p>
            <a:pPr algn="l"/>
            <a:r>
              <a:rPr lang="en-GB" sz="2000" b="1" dirty="0">
                <a:solidFill>
                  <a:schemeClr val="accent5">
                    <a:lumMod val="50000"/>
                  </a:schemeClr>
                </a:solidFill>
              </a:rPr>
              <a:t>1</a:t>
            </a:r>
            <a:r>
              <a:rPr lang="en-GB" sz="2000" dirty="0">
                <a:solidFill>
                  <a:schemeClr val="accent5">
                    <a:lumMod val="50000"/>
                  </a:schemeClr>
                </a:solidFill>
              </a:rPr>
              <a:t>. Eine Ballade hat </a:t>
            </a:r>
            <a:r>
              <a:rPr lang="en-GB" sz="2000" dirty="0" err="1">
                <a:solidFill>
                  <a:schemeClr val="accent5">
                    <a:lumMod val="50000"/>
                  </a:schemeClr>
                </a:solidFill>
              </a:rPr>
              <a:t>drei</a:t>
            </a:r>
            <a:r>
              <a:rPr lang="en-GB" sz="2000" dirty="0">
                <a:solidFill>
                  <a:schemeClr val="accent5">
                    <a:lumMod val="50000"/>
                  </a:schemeClr>
                </a:solidFill>
              </a:rPr>
              <a:t> </a:t>
            </a:r>
            <a:r>
              <a:rPr lang="en-GB" sz="2000" dirty="0" err="1">
                <a:solidFill>
                  <a:schemeClr val="accent5">
                    <a:lumMod val="50000"/>
                  </a:schemeClr>
                </a:solidFill>
              </a:rPr>
              <a:t>Elemente</a:t>
            </a:r>
            <a:r>
              <a:rPr lang="en-GB" sz="2000" dirty="0">
                <a:solidFill>
                  <a:schemeClr val="accent5">
                    <a:lumMod val="50000"/>
                  </a:schemeClr>
                </a:solidFill>
              </a:rPr>
              <a:t>: </a:t>
            </a:r>
            <a:r>
              <a:rPr lang="en-GB" sz="2000" dirty="0" err="1">
                <a:solidFill>
                  <a:schemeClr val="accent5">
                    <a:lumMod val="50000"/>
                  </a:schemeClr>
                </a:solidFill>
              </a:rPr>
              <a:t>Lyrik</a:t>
            </a:r>
            <a:r>
              <a:rPr lang="en-GB" sz="2000" dirty="0">
                <a:solidFill>
                  <a:schemeClr val="accent5">
                    <a:lumMod val="50000"/>
                  </a:schemeClr>
                </a:solidFill>
              </a:rPr>
              <a:t>, </a:t>
            </a:r>
            <a:r>
              <a:rPr lang="en-GB" sz="2000" dirty="0" err="1">
                <a:solidFill>
                  <a:schemeClr val="accent5">
                    <a:lumMod val="50000"/>
                  </a:schemeClr>
                </a:solidFill>
              </a:rPr>
              <a:t>Epik</a:t>
            </a:r>
            <a:r>
              <a:rPr lang="en-GB" sz="2000" dirty="0">
                <a:solidFill>
                  <a:schemeClr val="accent5">
                    <a:lumMod val="50000"/>
                  </a:schemeClr>
                </a:solidFill>
              </a:rPr>
              <a:t> und …</a:t>
            </a:r>
          </a:p>
        </p:txBody>
      </p:sp>
      <p:sp>
        <p:nvSpPr>
          <p:cNvPr id="35" name="TextBox 34">
            <a:extLst>
              <a:ext uri="{FF2B5EF4-FFF2-40B4-BE49-F238E27FC236}">
                <a16:creationId xmlns:a16="http://schemas.microsoft.com/office/drawing/2014/main" id="{E60B87AB-003F-412C-93CA-56E7619C9092}"/>
              </a:ext>
            </a:extLst>
          </p:cNvPr>
          <p:cNvSpPr txBox="1"/>
          <p:nvPr/>
        </p:nvSpPr>
        <p:spPr>
          <a:xfrm>
            <a:off x="181534" y="278161"/>
            <a:ext cx="3384179" cy="707886"/>
          </a:xfrm>
          <a:prstGeom prst="rect">
            <a:avLst/>
          </a:prstGeom>
          <a:noFill/>
        </p:spPr>
        <p:txBody>
          <a:bodyPr wrap="square" rtlCol="0">
            <a:spAutoFit/>
          </a:bodyPr>
          <a:lstStyle/>
          <a:p>
            <a:pPr algn="l"/>
            <a:r>
              <a:rPr lang="en-GB" sz="2000" b="1" dirty="0">
                <a:solidFill>
                  <a:schemeClr val="accent5">
                    <a:lumMod val="50000"/>
                  </a:schemeClr>
                </a:solidFill>
              </a:rPr>
              <a:t>2</a:t>
            </a:r>
            <a:r>
              <a:rPr lang="en-GB" sz="2000" dirty="0">
                <a:solidFill>
                  <a:schemeClr val="accent5">
                    <a:lumMod val="50000"/>
                  </a:schemeClr>
                </a:solidFill>
              </a:rPr>
              <a:t>. Die </a:t>
            </a:r>
            <a:r>
              <a:rPr lang="en-GB" sz="2000" dirty="0" err="1">
                <a:solidFill>
                  <a:schemeClr val="accent5">
                    <a:lumMod val="50000"/>
                  </a:schemeClr>
                </a:solidFill>
              </a:rPr>
              <a:t>Gedichtform</a:t>
            </a:r>
            <a:r>
              <a:rPr lang="en-GB" sz="2000" dirty="0">
                <a:solidFill>
                  <a:schemeClr val="accent5">
                    <a:lumMod val="50000"/>
                  </a:schemeClr>
                </a:solidFill>
              </a:rPr>
              <a:t> von </a:t>
            </a:r>
            <a:r>
              <a:rPr lang="en-GB" sz="2000" dirty="0" err="1">
                <a:solidFill>
                  <a:schemeClr val="accent5">
                    <a:lumMod val="50000"/>
                  </a:schemeClr>
                </a:solidFill>
              </a:rPr>
              <a:t>dem</a:t>
            </a:r>
            <a:r>
              <a:rPr lang="en-GB" sz="2000" i="1" dirty="0">
                <a:solidFill>
                  <a:schemeClr val="accent5">
                    <a:lumMod val="50000"/>
                  </a:schemeClr>
                </a:solidFill>
              </a:rPr>
              <a:t> </a:t>
            </a:r>
            <a:r>
              <a:rPr lang="en-GB" sz="2000" i="1" dirty="0" err="1">
                <a:solidFill>
                  <a:schemeClr val="accent5">
                    <a:lumMod val="50000"/>
                  </a:schemeClr>
                </a:solidFill>
              </a:rPr>
              <a:t>Erlkönig</a:t>
            </a:r>
            <a:r>
              <a:rPr lang="en-GB" sz="2000" dirty="0">
                <a:solidFill>
                  <a:schemeClr val="accent5">
                    <a:lumMod val="50000"/>
                  </a:schemeClr>
                </a:solidFill>
              </a:rPr>
              <a:t>.</a:t>
            </a:r>
          </a:p>
        </p:txBody>
      </p:sp>
      <p:sp>
        <p:nvSpPr>
          <p:cNvPr id="36" name="TextBox 35">
            <a:extLst>
              <a:ext uri="{FF2B5EF4-FFF2-40B4-BE49-F238E27FC236}">
                <a16:creationId xmlns:a16="http://schemas.microsoft.com/office/drawing/2014/main" id="{908528EE-EBFE-441E-8348-CB793C988CA5}"/>
              </a:ext>
            </a:extLst>
          </p:cNvPr>
          <p:cNvSpPr txBox="1"/>
          <p:nvPr/>
        </p:nvSpPr>
        <p:spPr>
          <a:xfrm>
            <a:off x="9542933" y="1609410"/>
            <a:ext cx="3128682" cy="400110"/>
          </a:xfrm>
          <a:prstGeom prst="rect">
            <a:avLst/>
          </a:prstGeom>
          <a:noFill/>
        </p:spPr>
        <p:txBody>
          <a:bodyPr wrap="square" rtlCol="0">
            <a:spAutoFit/>
          </a:bodyPr>
          <a:lstStyle/>
          <a:p>
            <a:pPr algn="l"/>
            <a:r>
              <a:rPr lang="en-GB" sz="2000" b="1" dirty="0">
                <a:solidFill>
                  <a:schemeClr val="accent5">
                    <a:lumMod val="50000"/>
                  </a:schemeClr>
                </a:solidFill>
              </a:rPr>
              <a:t>2</a:t>
            </a:r>
            <a:r>
              <a:rPr lang="en-GB" sz="2000" dirty="0">
                <a:solidFill>
                  <a:schemeClr val="accent5">
                    <a:lumMod val="50000"/>
                  </a:schemeClr>
                </a:solidFill>
              </a:rPr>
              <a:t>. Am Strand </a:t>
            </a:r>
            <a:r>
              <a:rPr lang="en-GB" sz="2000" dirty="0" err="1">
                <a:solidFill>
                  <a:schemeClr val="accent5">
                    <a:lumMod val="50000"/>
                  </a:schemeClr>
                </a:solidFill>
              </a:rPr>
              <a:t>sind</a:t>
            </a:r>
            <a:r>
              <a:rPr lang="en-GB" sz="2000" dirty="0">
                <a:solidFill>
                  <a:schemeClr val="accent5">
                    <a:lumMod val="50000"/>
                  </a:schemeClr>
                </a:solidFill>
              </a:rPr>
              <a:t>…</a:t>
            </a:r>
          </a:p>
        </p:txBody>
      </p:sp>
      <p:sp>
        <p:nvSpPr>
          <p:cNvPr id="37" name="TextBox 36">
            <a:extLst>
              <a:ext uri="{FF2B5EF4-FFF2-40B4-BE49-F238E27FC236}">
                <a16:creationId xmlns:a16="http://schemas.microsoft.com/office/drawing/2014/main" id="{5358910A-4E5F-4D34-B56B-D913E3791A0C}"/>
              </a:ext>
            </a:extLst>
          </p:cNvPr>
          <p:cNvSpPr txBox="1"/>
          <p:nvPr/>
        </p:nvSpPr>
        <p:spPr>
          <a:xfrm>
            <a:off x="181535" y="958246"/>
            <a:ext cx="3384178" cy="707886"/>
          </a:xfrm>
          <a:prstGeom prst="rect">
            <a:avLst/>
          </a:prstGeom>
          <a:noFill/>
        </p:spPr>
        <p:txBody>
          <a:bodyPr wrap="square" rtlCol="0">
            <a:spAutoFit/>
          </a:bodyPr>
          <a:lstStyle/>
          <a:p>
            <a:pPr algn="l"/>
            <a:r>
              <a:rPr lang="en-GB" sz="2000" b="1" dirty="0">
                <a:solidFill>
                  <a:schemeClr val="accent5">
                    <a:lumMod val="50000"/>
                  </a:schemeClr>
                </a:solidFill>
              </a:rPr>
              <a:t>3</a:t>
            </a:r>
            <a:r>
              <a:rPr lang="en-GB" sz="2000" dirty="0">
                <a:solidFill>
                  <a:schemeClr val="accent5">
                    <a:lumMod val="50000"/>
                  </a:schemeClr>
                </a:solidFill>
              </a:rPr>
              <a:t>. Ein Element von der Ballade.</a:t>
            </a:r>
          </a:p>
        </p:txBody>
      </p:sp>
      <p:sp>
        <p:nvSpPr>
          <p:cNvPr id="38" name="TextBox 37">
            <a:extLst>
              <a:ext uri="{FF2B5EF4-FFF2-40B4-BE49-F238E27FC236}">
                <a16:creationId xmlns:a16="http://schemas.microsoft.com/office/drawing/2014/main" id="{13AFEE02-91DF-470C-A136-2F468537AC41}"/>
              </a:ext>
            </a:extLst>
          </p:cNvPr>
          <p:cNvSpPr txBox="1"/>
          <p:nvPr/>
        </p:nvSpPr>
        <p:spPr>
          <a:xfrm>
            <a:off x="9540692" y="1995166"/>
            <a:ext cx="3128682" cy="400110"/>
          </a:xfrm>
          <a:prstGeom prst="rect">
            <a:avLst/>
          </a:prstGeom>
          <a:noFill/>
        </p:spPr>
        <p:txBody>
          <a:bodyPr wrap="square" rtlCol="0">
            <a:spAutoFit/>
          </a:bodyPr>
          <a:lstStyle/>
          <a:p>
            <a:pPr algn="l"/>
            <a:r>
              <a:rPr lang="en-GB" sz="2000" b="1" dirty="0">
                <a:solidFill>
                  <a:schemeClr val="accent5">
                    <a:lumMod val="50000"/>
                  </a:schemeClr>
                </a:solidFill>
              </a:rPr>
              <a:t>3</a:t>
            </a:r>
            <a:r>
              <a:rPr lang="en-GB" sz="2000" dirty="0">
                <a:solidFill>
                  <a:schemeClr val="accent5">
                    <a:lumMod val="50000"/>
                  </a:schemeClr>
                </a:solidFill>
              </a:rPr>
              <a:t>. Der Geist </a:t>
            </a:r>
            <a:r>
              <a:rPr lang="en-GB" sz="2000" dirty="0" err="1">
                <a:solidFill>
                  <a:schemeClr val="accent5">
                    <a:lumMod val="50000"/>
                  </a:schemeClr>
                </a:solidFill>
              </a:rPr>
              <a:t>heißt</a:t>
            </a:r>
            <a:r>
              <a:rPr lang="en-GB" sz="2000" dirty="0">
                <a:solidFill>
                  <a:schemeClr val="accent5">
                    <a:lumMod val="50000"/>
                  </a:schemeClr>
                </a:solidFill>
              </a:rPr>
              <a:t>…</a:t>
            </a:r>
          </a:p>
        </p:txBody>
      </p:sp>
      <p:sp>
        <p:nvSpPr>
          <p:cNvPr id="39" name="TextBox 38">
            <a:extLst>
              <a:ext uri="{FF2B5EF4-FFF2-40B4-BE49-F238E27FC236}">
                <a16:creationId xmlns:a16="http://schemas.microsoft.com/office/drawing/2014/main" id="{0BC39228-D718-4EB2-8E95-501EA923A97E}"/>
              </a:ext>
            </a:extLst>
          </p:cNvPr>
          <p:cNvSpPr txBox="1"/>
          <p:nvPr/>
        </p:nvSpPr>
        <p:spPr>
          <a:xfrm>
            <a:off x="172569" y="1704907"/>
            <a:ext cx="3406587" cy="707886"/>
          </a:xfrm>
          <a:prstGeom prst="rect">
            <a:avLst/>
          </a:prstGeom>
          <a:noFill/>
        </p:spPr>
        <p:txBody>
          <a:bodyPr wrap="square" rtlCol="0">
            <a:spAutoFit/>
          </a:bodyPr>
          <a:lstStyle/>
          <a:p>
            <a:pPr algn="l"/>
            <a:r>
              <a:rPr lang="en-GB" sz="2000" b="1" dirty="0">
                <a:solidFill>
                  <a:schemeClr val="accent5">
                    <a:lumMod val="50000"/>
                  </a:schemeClr>
                </a:solidFill>
              </a:rPr>
              <a:t>6</a:t>
            </a:r>
            <a:r>
              <a:rPr lang="en-GB" sz="2000" dirty="0">
                <a:solidFill>
                  <a:schemeClr val="accent5">
                    <a:lumMod val="50000"/>
                  </a:schemeClr>
                </a:solidFill>
              </a:rPr>
              <a:t>. </a:t>
            </a:r>
            <a:r>
              <a:rPr lang="en-GB" sz="2000" i="1" dirty="0">
                <a:solidFill>
                  <a:schemeClr val="accent5">
                    <a:lumMod val="50000"/>
                  </a:schemeClr>
                </a:solidFill>
              </a:rPr>
              <a:t>Der </a:t>
            </a:r>
            <a:r>
              <a:rPr lang="en-GB" sz="2000" i="1" dirty="0" err="1">
                <a:solidFill>
                  <a:schemeClr val="accent5">
                    <a:lumMod val="50000"/>
                  </a:schemeClr>
                </a:solidFill>
              </a:rPr>
              <a:t>Erlkönig</a:t>
            </a:r>
            <a:r>
              <a:rPr lang="en-GB" sz="2000" i="1" dirty="0">
                <a:solidFill>
                  <a:schemeClr val="accent5">
                    <a:lumMod val="50000"/>
                  </a:schemeClr>
                </a:solidFill>
              </a:rPr>
              <a:t> </a:t>
            </a:r>
            <a:r>
              <a:rPr lang="en-GB" sz="2000" dirty="0">
                <a:solidFill>
                  <a:schemeClr val="accent5">
                    <a:lumMod val="50000"/>
                  </a:schemeClr>
                </a:solidFill>
              </a:rPr>
              <a:t>hat </a:t>
            </a:r>
            <a:r>
              <a:rPr lang="en-GB" sz="2000" dirty="0" err="1">
                <a:solidFill>
                  <a:schemeClr val="accent5">
                    <a:lumMod val="50000"/>
                  </a:schemeClr>
                </a:solidFill>
              </a:rPr>
              <a:t>diese</a:t>
            </a:r>
            <a:r>
              <a:rPr lang="en-GB" sz="2000" dirty="0">
                <a:solidFill>
                  <a:schemeClr val="accent5">
                    <a:lumMod val="50000"/>
                  </a:schemeClr>
                </a:solidFill>
              </a:rPr>
              <a:t> Art </a:t>
            </a:r>
            <a:r>
              <a:rPr lang="en-GB" sz="2000" dirty="0" err="1">
                <a:solidFill>
                  <a:schemeClr val="accent5">
                    <a:lumMod val="50000"/>
                  </a:schemeClr>
                </a:solidFill>
              </a:rPr>
              <a:t>Reime</a:t>
            </a:r>
            <a:r>
              <a:rPr lang="en-GB" sz="2000" dirty="0">
                <a:solidFill>
                  <a:schemeClr val="accent5">
                    <a:lumMod val="50000"/>
                  </a:schemeClr>
                </a:solidFill>
              </a:rPr>
              <a:t>.</a:t>
            </a:r>
          </a:p>
        </p:txBody>
      </p:sp>
      <p:sp>
        <p:nvSpPr>
          <p:cNvPr id="41" name="TextBox 40">
            <a:extLst>
              <a:ext uri="{FF2B5EF4-FFF2-40B4-BE49-F238E27FC236}">
                <a16:creationId xmlns:a16="http://schemas.microsoft.com/office/drawing/2014/main" id="{5ED955CF-9FE1-4C68-9633-42C0ABB82AE7}"/>
              </a:ext>
            </a:extLst>
          </p:cNvPr>
          <p:cNvSpPr txBox="1"/>
          <p:nvPr/>
        </p:nvSpPr>
        <p:spPr>
          <a:xfrm>
            <a:off x="9542933" y="2386606"/>
            <a:ext cx="3128682" cy="707886"/>
          </a:xfrm>
          <a:prstGeom prst="rect">
            <a:avLst/>
          </a:prstGeom>
          <a:noFill/>
        </p:spPr>
        <p:txBody>
          <a:bodyPr wrap="square" rtlCol="0">
            <a:spAutoFit/>
          </a:bodyPr>
          <a:lstStyle/>
          <a:p>
            <a:pPr algn="l"/>
            <a:r>
              <a:rPr lang="en-GB" sz="2000" b="1" dirty="0">
                <a:solidFill>
                  <a:schemeClr val="accent5">
                    <a:lumMod val="50000"/>
                  </a:schemeClr>
                </a:solidFill>
              </a:rPr>
              <a:t>5</a:t>
            </a:r>
            <a:r>
              <a:rPr lang="en-GB" sz="2000" dirty="0">
                <a:solidFill>
                  <a:schemeClr val="accent5">
                    <a:lumMod val="50000"/>
                  </a:schemeClr>
                </a:solidFill>
              </a:rPr>
              <a:t>. Der </a:t>
            </a:r>
            <a:r>
              <a:rPr lang="en-GB" sz="2000" dirty="0" err="1">
                <a:solidFill>
                  <a:schemeClr val="accent5">
                    <a:lumMod val="50000"/>
                  </a:schemeClr>
                </a:solidFill>
              </a:rPr>
              <a:t>Erlkönig</a:t>
            </a:r>
            <a:r>
              <a:rPr lang="en-GB" sz="2000" dirty="0">
                <a:solidFill>
                  <a:schemeClr val="accent5">
                    <a:lumMod val="50000"/>
                  </a:schemeClr>
                </a:solidFill>
              </a:rPr>
              <a:t> hat T__________.</a:t>
            </a:r>
          </a:p>
        </p:txBody>
      </p:sp>
      <p:sp>
        <p:nvSpPr>
          <p:cNvPr id="42" name="TextBox 41">
            <a:extLst>
              <a:ext uri="{FF2B5EF4-FFF2-40B4-BE49-F238E27FC236}">
                <a16:creationId xmlns:a16="http://schemas.microsoft.com/office/drawing/2014/main" id="{A2F4B51B-B210-4698-9426-5305751FCD70}"/>
              </a:ext>
            </a:extLst>
          </p:cNvPr>
          <p:cNvSpPr txBox="1"/>
          <p:nvPr/>
        </p:nvSpPr>
        <p:spPr>
          <a:xfrm>
            <a:off x="172569" y="2451568"/>
            <a:ext cx="3393143" cy="707886"/>
          </a:xfrm>
          <a:prstGeom prst="rect">
            <a:avLst/>
          </a:prstGeom>
          <a:noFill/>
        </p:spPr>
        <p:txBody>
          <a:bodyPr wrap="square" rtlCol="0">
            <a:spAutoFit/>
          </a:bodyPr>
          <a:lstStyle/>
          <a:p>
            <a:pPr algn="l"/>
            <a:r>
              <a:rPr lang="en-GB" sz="2000" b="1" dirty="0">
                <a:solidFill>
                  <a:schemeClr val="accent5">
                    <a:lumMod val="50000"/>
                  </a:schemeClr>
                </a:solidFill>
              </a:rPr>
              <a:t>9</a:t>
            </a:r>
            <a:r>
              <a:rPr lang="en-GB" sz="2000" dirty="0">
                <a:solidFill>
                  <a:schemeClr val="accent5">
                    <a:lumMod val="50000"/>
                  </a:schemeClr>
                </a:solidFill>
              </a:rPr>
              <a:t>. Der </a:t>
            </a:r>
            <a:r>
              <a:rPr lang="en-GB" sz="2000" dirty="0" err="1">
                <a:solidFill>
                  <a:schemeClr val="accent5">
                    <a:lumMod val="50000"/>
                  </a:schemeClr>
                </a:solidFill>
              </a:rPr>
              <a:t>Vater</a:t>
            </a:r>
            <a:r>
              <a:rPr lang="en-GB" sz="2000" dirty="0">
                <a:solidFill>
                  <a:schemeClr val="accent5">
                    <a:lumMod val="50000"/>
                  </a:schemeClr>
                </a:solidFill>
              </a:rPr>
              <a:t> </a:t>
            </a:r>
            <a:r>
              <a:rPr lang="en-GB" sz="2000" dirty="0" err="1">
                <a:solidFill>
                  <a:schemeClr val="accent5">
                    <a:lumMod val="50000"/>
                  </a:schemeClr>
                </a:solidFill>
              </a:rPr>
              <a:t>erreicht</a:t>
            </a:r>
            <a:r>
              <a:rPr lang="en-GB" sz="2000" dirty="0">
                <a:solidFill>
                  <a:schemeClr val="accent5">
                    <a:lumMod val="50000"/>
                  </a:schemeClr>
                </a:solidFill>
              </a:rPr>
              <a:t> den Hof </a:t>
            </a:r>
            <a:r>
              <a:rPr lang="en-GB" sz="2000" dirty="0" err="1">
                <a:solidFill>
                  <a:schemeClr val="accent5">
                    <a:lumMod val="50000"/>
                  </a:schemeClr>
                </a:solidFill>
              </a:rPr>
              <a:t>mit</a:t>
            </a:r>
            <a:r>
              <a:rPr lang="en-GB" sz="2000" dirty="0">
                <a:solidFill>
                  <a:schemeClr val="accent5">
                    <a:lumMod val="50000"/>
                  </a:schemeClr>
                </a:solidFill>
              </a:rPr>
              <a:t> </a:t>
            </a:r>
            <a:r>
              <a:rPr lang="en-GB" sz="2000" dirty="0" err="1">
                <a:solidFill>
                  <a:schemeClr val="accent5">
                    <a:lumMod val="50000"/>
                  </a:schemeClr>
                </a:solidFill>
              </a:rPr>
              <a:t>Müh</a:t>
            </a:r>
            <a:r>
              <a:rPr lang="en-GB" sz="2000" dirty="0">
                <a:solidFill>
                  <a:schemeClr val="accent5">
                    <a:lumMod val="50000"/>
                  </a:schemeClr>
                </a:solidFill>
              </a:rPr>
              <a:t> und …</a:t>
            </a:r>
          </a:p>
        </p:txBody>
      </p:sp>
      <p:sp>
        <p:nvSpPr>
          <p:cNvPr id="43" name="TextBox 42">
            <a:extLst>
              <a:ext uri="{FF2B5EF4-FFF2-40B4-BE49-F238E27FC236}">
                <a16:creationId xmlns:a16="http://schemas.microsoft.com/office/drawing/2014/main" id="{9CEBA327-A7A7-49A6-AF68-27F93EC0000D}"/>
              </a:ext>
            </a:extLst>
          </p:cNvPr>
          <p:cNvSpPr txBox="1"/>
          <p:nvPr/>
        </p:nvSpPr>
        <p:spPr>
          <a:xfrm>
            <a:off x="9540692" y="3013404"/>
            <a:ext cx="3128682" cy="707886"/>
          </a:xfrm>
          <a:prstGeom prst="rect">
            <a:avLst/>
          </a:prstGeom>
          <a:noFill/>
        </p:spPr>
        <p:txBody>
          <a:bodyPr wrap="square" rtlCol="0">
            <a:spAutoFit/>
          </a:bodyPr>
          <a:lstStyle/>
          <a:p>
            <a:pPr algn="l"/>
            <a:r>
              <a:rPr lang="en-GB" sz="2000" b="1" dirty="0">
                <a:solidFill>
                  <a:schemeClr val="accent5">
                    <a:lumMod val="50000"/>
                  </a:schemeClr>
                </a:solidFill>
              </a:rPr>
              <a:t>7</a:t>
            </a:r>
            <a:r>
              <a:rPr lang="en-GB" sz="2000" dirty="0">
                <a:solidFill>
                  <a:schemeClr val="accent5">
                    <a:lumMod val="50000"/>
                  </a:schemeClr>
                </a:solidFill>
              </a:rPr>
              <a:t>. Der </a:t>
            </a:r>
            <a:r>
              <a:rPr lang="en-GB" sz="2000" dirty="0" err="1">
                <a:solidFill>
                  <a:schemeClr val="accent5">
                    <a:lumMod val="50000"/>
                  </a:schemeClr>
                </a:solidFill>
              </a:rPr>
              <a:t>Erlkönig</a:t>
            </a:r>
            <a:r>
              <a:rPr lang="en-GB" sz="2000" dirty="0">
                <a:solidFill>
                  <a:schemeClr val="accent5">
                    <a:lumMod val="50000"/>
                  </a:schemeClr>
                </a:solidFill>
              </a:rPr>
              <a:t> </a:t>
            </a:r>
            <a:r>
              <a:rPr lang="en-GB" sz="2000" dirty="0" err="1">
                <a:solidFill>
                  <a:schemeClr val="accent5">
                    <a:lumMod val="50000"/>
                  </a:schemeClr>
                </a:solidFill>
              </a:rPr>
              <a:t>trägt</a:t>
            </a:r>
            <a:r>
              <a:rPr lang="en-GB" sz="2000" dirty="0">
                <a:solidFill>
                  <a:schemeClr val="accent5">
                    <a:lumMod val="50000"/>
                  </a:schemeClr>
                </a:solidFill>
              </a:rPr>
              <a:t> </a:t>
            </a:r>
            <a:r>
              <a:rPr lang="en-GB" sz="2000" dirty="0" err="1">
                <a:solidFill>
                  <a:schemeClr val="accent5">
                    <a:lumMod val="50000"/>
                  </a:schemeClr>
                </a:solidFill>
              </a:rPr>
              <a:t>eine</a:t>
            </a:r>
            <a:r>
              <a:rPr lang="en-GB" sz="2000" dirty="0">
                <a:solidFill>
                  <a:schemeClr val="accent5">
                    <a:lumMod val="50000"/>
                  </a:schemeClr>
                </a:solidFill>
              </a:rPr>
              <a:t> …</a:t>
            </a:r>
          </a:p>
        </p:txBody>
      </p:sp>
      <p:sp>
        <p:nvSpPr>
          <p:cNvPr id="44" name="TextBox 43">
            <a:extLst>
              <a:ext uri="{FF2B5EF4-FFF2-40B4-BE49-F238E27FC236}">
                <a16:creationId xmlns:a16="http://schemas.microsoft.com/office/drawing/2014/main" id="{DE056394-582F-4F2B-BD32-2A8192F8C264}"/>
              </a:ext>
            </a:extLst>
          </p:cNvPr>
          <p:cNvSpPr txBox="1"/>
          <p:nvPr/>
        </p:nvSpPr>
        <p:spPr>
          <a:xfrm>
            <a:off x="9538451" y="3673016"/>
            <a:ext cx="3128682" cy="707886"/>
          </a:xfrm>
          <a:prstGeom prst="rect">
            <a:avLst/>
          </a:prstGeom>
          <a:noFill/>
        </p:spPr>
        <p:txBody>
          <a:bodyPr wrap="square" rtlCol="0">
            <a:spAutoFit/>
          </a:bodyPr>
          <a:lstStyle/>
          <a:p>
            <a:pPr algn="l"/>
            <a:r>
              <a:rPr lang="en-GB" sz="2000" b="1" dirty="0">
                <a:solidFill>
                  <a:schemeClr val="accent5">
                    <a:lumMod val="50000"/>
                  </a:schemeClr>
                </a:solidFill>
              </a:rPr>
              <a:t>8</a:t>
            </a:r>
            <a:r>
              <a:rPr lang="en-GB" sz="2000" dirty="0">
                <a:solidFill>
                  <a:schemeClr val="accent5">
                    <a:lumMod val="50000"/>
                  </a:schemeClr>
                </a:solidFill>
              </a:rPr>
              <a:t>. Die Ballade hat … </a:t>
            </a:r>
            <a:r>
              <a:rPr lang="en-GB" sz="2000" dirty="0" err="1">
                <a:solidFill>
                  <a:schemeClr val="accent5">
                    <a:lumMod val="50000"/>
                  </a:schemeClr>
                </a:solidFill>
              </a:rPr>
              <a:t>Strophen</a:t>
            </a:r>
            <a:r>
              <a:rPr lang="en-GB" sz="2000" dirty="0">
                <a:solidFill>
                  <a:schemeClr val="accent5">
                    <a:lumMod val="50000"/>
                  </a:schemeClr>
                </a:solidFill>
              </a:rPr>
              <a:t>.</a:t>
            </a:r>
          </a:p>
        </p:txBody>
      </p:sp>
      <p:sp>
        <p:nvSpPr>
          <p:cNvPr id="45" name="TextBox 44">
            <a:extLst>
              <a:ext uri="{FF2B5EF4-FFF2-40B4-BE49-F238E27FC236}">
                <a16:creationId xmlns:a16="http://schemas.microsoft.com/office/drawing/2014/main" id="{A3DBAE73-6044-4E10-BABD-6FCA3C15AC00}"/>
              </a:ext>
            </a:extLst>
          </p:cNvPr>
          <p:cNvSpPr txBox="1"/>
          <p:nvPr/>
        </p:nvSpPr>
        <p:spPr>
          <a:xfrm>
            <a:off x="145676" y="3147330"/>
            <a:ext cx="3128682" cy="400110"/>
          </a:xfrm>
          <a:prstGeom prst="rect">
            <a:avLst/>
          </a:prstGeom>
          <a:noFill/>
        </p:spPr>
        <p:txBody>
          <a:bodyPr wrap="square" rtlCol="0">
            <a:spAutoFit/>
          </a:bodyPr>
          <a:lstStyle/>
          <a:p>
            <a:pPr algn="l"/>
            <a:r>
              <a:rPr lang="en-GB" sz="2000" b="1" dirty="0">
                <a:solidFill>
                  <a:schemeClr val="accent5">
                    <a:lumMod val="50000"/>
                  </a:schemeClr>
                </a:solidFill>
              </a:rPr>
              <a:t>10</a:t>
            </a:r>
            <a:r>
              <a:rPr lang="en-GB" sz="2000" dirty="0">
                <a:solidFill>
                  <a:schemeClr val="accent5">
                    <a:lumMod val="50000"/>
                  </a:schemeClr>
                </a:solidFill>
              </a:rPr>
              <a:t>. Der </a:t>
            </a:r>
            <a:r>
              <a:rPr lang="en-GB" sz="2000" dirty="0" err="1">
                <a:solidFill>
                  <a:schemeClr val="accent5">
                    <a:lumMod val="50000"/>
                  </a:schemeClr>
                </a:solidFill>
              </a:rPr>
              <a:t>Dichter</a:t>
            </a:r>
            <a:r>
              <a:rPr lang="en-GB" sz="2000" dirty="0">
                <a:solidFill>
                  <a:schemeClr val="accent5">
                    <a:lumMod val="50000"/>
                  </a:schemeClr>
                </a:solidFill>
              </a:rPr>
              <a:t> </a:t>
            </a:r>
            <a:r>
              <a:rPr lang="en-GB" sz="2000" dirty="0" err="1">
                <a:solidFill>
                  <a:schemeClr val="accent5">
                    <a:lumMod val="50000"/>
                  </a:schemeClr>
                </a:solidFill>
              </a:rPr>
              <a:t>heißt</a:t>
            </a:r>
            <a:r>
              <a:rPr lang="en-GB" sz="2000" dirty="0">
                <a:solidFill>
                  <a:schemeClr val="accent5">
                    <a:lumMod val="50000"/>
                  </a:schemeClr>
                </a:solidFill>
              </a:rPr>
              <a:t> …</a:t>
            </a:r>
          </a:p>
        </p:txBody>
      </p:sp>
      <p:sp>
        <p:nvSpPr>
          <p:cNvPr id="46" name="TextBox 45">
            <a:extLst>
              <a:ext uri="{FF2B5EF4-FFF2-40B4-BE49-F238E27FC236}">
                <a16:creationId xmlns:a16="http://schemas.microsoft.com/office/drawing/2014/main" id="{2E0C0612-AC71-4E32-BBAA-9DC09CD72C9F}"/>
              </a:ext>
            </a:extLst>
          </p:cNvPr>
          <p:cNvSpPr txBox="1"/>
          <p:nvPr/>
        </p:nvSpPr>
        <p:spPr>
          <a:xfrm>
            <a:off x="9603443" y="5711807"/>
            <a:ext cx="2658034" cy="707886"/>
          </a:xfrm>
          <a:prstGeom prst="rect">
            <a:avLst/>
          </a:prstGeom>
          <a:noFill/>
        </p:spPr>
        <p:txBody>
          <a:bodyPr wrap="square" rtlCol="0">
            <a:spAutoFit/>
          </a:bodyPr>
          <a:lstStyle/>
          <a:p>
            <a:pPr algn="l"/>
            <a:r>
              <a:rPr lang="en-GB" sz="2000" b="1" dirty="0">
                <a:solidFill>
                  <a:schemeClr val="accent5">
                    <a:lumMod val="50000"/>
                  </a:schemeClr>
                </a:solidFill>
              </a:rPr>
              <a:t>13</a:t>
            </a:r>
            <a:r>
              <a:rPr lang="en-GB" sz="2000" dirty="0">
                <a:solidFill>
                  <a:schemeClr val="accent5">
                    <a:lumMod val="50000"/>
                  </a:schemeClr>
                </a:solidFill>
              </a:rPr>
              <a:t>. </a:t>
            </a:r>
            <a:r>
              <a:rPr lang="en-GB" sz="2000" dirty="0" err="1">
                <a:solidFill>
                  <a:schemeClr val="accent5">
                    <a:lumMod val="50000"/>
                  </a:schemeClr>
                </a:solidFill>
              </a:rPr>
              <a:t>Jede</a:t>
            </a:r>
            <a:r>
              <a:rPr lang="en-GB" sz="2000" dirty="0">
                <a:solidFill>
                  <a:schemeClr val="accent5">
                    <a:lumMod val="50000"/>
                  </a:schemeClr>
                </a:solidFill>
              </a:rPr>
              <a:t> Strophe hat …Verse.</a:t>
            </a:r>
          </a:p>
        </p:txBody>
      </p:sp>
      <p:sp>
        <p:nvSpPr>
          <p:cNvPr id="47" name="TextBox 46">
            <a:extLst>
              <a:ext uri="{FF2B5EF4-FFF2-40B4-BE49-F238E27FC236}">
                <a16:creationId xmlns:a16="http://schemas.microsoft.com/office/drawing/2014/main" id="{C6CFCB7A-FA85-45D9-9CFA-5331F6602AA5}"/>
              </a:ext>
            </a:extLst>
          </p:cNvPr>
          <p:cNvSpPr txBox="1"/>
          <p:nvPr/>
        </p:nvSpPr>
        <p:spPr>
          <a:xfrm>
            <a:off x="9473449" y="4380902"/>
            <a:ext cx="2658034" cy="707886"/>
          </a:xfrm>
          <a:prstGeom prst="rect">
            <a:avLst/>
          </a:prstGeom>
          <a:noFill/>
        </p:spPr>
        <p:txBody>
          <a:bodyPr wrap="square" rtlCol="0">
            <a:spAutoFit/>
          </a:bodyPr>
          <a:lstStyle/>
          <a:p>
            <a:pPr algn="l"/>
            <a:r>
              <a:rPr lang="en-GB" sz="2000" b="1" dirty="0">
                <a:solidFill>
                  <a:schemeClr val="accent5">
                    <a:lumMod val="50000"/>
                  </a:schemeClr>
                </a:solidFill>
              </a:rPr>
              <a:t>10</a:t>
            </a:r>
            <a:r>
              <a:rPr lang="en-GB" sz="2000" dirty="0">
                <a:solidFill>
                  <a:schemeClr val="accent5">
                    <a:lumMod val="50000"/>
                  </a:schemeClr>
                </a:solidFill>
              </a:rPr>
              <a:t>. </a:t>
            </a:r>
            <a:r>
              <a:rPr lang="en-GB" sz="2000" dirty="0" err="1">
                <a:solidFill>
                  <a:schemeClr val="accent5">
                    <a:lumMod val="50000"/>
                  </a:schemeClr>
                </a:solidFill>
              </a:rPr>
              <a:t>Erkönigs</a:t>
            </a:r>
            <a:r>
              <a:rPr lang="en-GB" sz="2000" dirty="0">
                <a:solidFill>
                  <a:schemeClr val="accent5">
                    <a:lumMod val="50000"/>
                  </a:schemeClr>
                </a:solidFill>
              </a:rPr>
              <a:t> Mutter hat </a:t>
            </a:r>
            <a:r>
              <a:rPr lang="en-GB" sz="2000" dirty="0" err="1">
                <a:solidFill>
                  <a:schemeClr val="accent5">
                    <a:lumMod val="50000"/>
                  </a:schemeClr>
                </a:solidFill>
              </a:rPr>
              <a:t>ein</a:t>
            </a:r>
            <a:r>
              <a:rPr lang="en-GB" sz="2000" dirty="0">
                <a:solidFill>
                  <a:schemeClr val="accent5">
                    <a:lumMod val="50000"/>
                  </a:schemeClr>
                </a:solidFill>
              </a:rPr>
              <a:t> </a:t>
            </a:r>
            <a:r>
              <a:rPr lang="en-GB" sz="2000" dirty="0" err="1">
                <a:solidFill>
                  <a:schemeClr val="accent5">
                    <a:lumMod val="50000"/>
                  </a:schemeClr>
                </a:solidFill>
              </a:rPr>
              <a:t>goldenes</a:t>
            </a:r>
            <a:r>
              <a:rPr lang="en-GB" sz="2000" dirty="0">
                <a:solidFill>
                  <a:schemeClr val="accent5">
                    <a:lumMod val="50000"/>
                  </a:schemeClr>
                </a:solidFill>
              </a:rPr>
              <a:t> ….</a:t>
            </a:r>
          </a:p>
        </p:txBody>
      </p:sp>
      <p:sp>
        <p:nvSpPr>
          <p:cNvPr id="48" name="TextBox 47">
            <a:extLst>
              <a:ext uri="{FF2B5EF4-FFF2-40B4-BE49-F238E27FC236}">
                <a16:creationId xmlns:a16="http://schemas.microsoft.com/office/drawing/2014/main" id="{4B3EFE17-4087-4D9B-845B-64750B511998}"/>
              </a:ext>
            </a:extLst>
          </p:cNvPr>
          <p:cNvSpPr txBox="1"/>
          <p:nvPr/>
        </p:nvSpPr>
        <p:spPr>
          <a:xfrm>
            <a:off x="145676" y="3585533"/>
            <a:ext cx="3487270" cy="707886"/>
          </a:xfrm>
          <a:prstGeom prst="rect">
            <a:avLst/>
          </a:prstGeom>
          <a:noFill/>
        </p:spPr>
        <p:txBody>
          <a:bodyPr wrap="square" rtlCol="0">
            <a:spAutoFit/>
          </a:bodyPr>
          <a:lstStyle/>
          <a:p>
            <a:pPr algn="l"/>
            <a:r>
              <a:rPr lang="en-GB" sz="2000" b="1" dirty="0">
                <a:solidFill>
                  <a:schemeClr val="accent5">
                    <a:lumMod val="50000"/>
                  </a:schemeClr>
                </a:solidFill>
              </a:rPr>
              <a:t>12</a:t>
            </a:r>
            <a:r>
              <a:rPr lang="en-GB" sz="2000" dirty="0">
                <a:solidFill>
                  <a:schemeClr val="accent5">
                    <a:lumMod val="50000"/>
                  </a:schemeClr>
                </a:solidFill>
              </a:rPr>
              <a:t>. </a:t>
            </a:r>
            <a:r>
              <a:rPr lang="en-GB" sz="2000" dirty="0" err="1">
                <a:solidFill>
                  <a:schemeClr val="accent5">
                    <a:lumMod val="50000"/>
                  </a:schemeClr>
                </a:solidFill>
              </a:rPr>
              <a:t>Schließlich</a:t>
            </a:r>
            <a:r>
              <a:rPr lang="en-GB" sz="2000" dirty="0">
                <a:solidFill>
                  <a:schemeClr val="accent5">
                    <a:lumMod val="50000"/>
                  </a:schemeClr>
                </a:solidFill>
              </a:rPr>
              <a:t> </a:t>
            </a:r>
            <a:r>
              <a:rPr lang="en-GB" sz="2000" dirty="0" err="1">
                <a:solidFill>
                  <a:schemeClr val="accent5">
                    <a:lumMod val="50000"/>
                  </a:schemeClr>
                </a:solidFill>
              </a:rPr>
              <a:t>benutzt</a:t>
            </a:r>
            <a:r>
              <a:rPr lang="en-GB" sz="2000" dirty="0">
                <a:solidFill>
                  <a:schemeClr val="accent5">
                    <a:lumMod val="50000"/>
                  </a:schemeClr>
                </a:solidFill>
              </a:rPr>
              <a:t> der </a:t>
            </a:r>
            <a:r>
              <a:rPr lang="en-GB" sz="2000" dirty="0" err="1">
                <a:solidFill>
                  <a:schemeClr val="accent5">
                    <a:lumMod val="50000"/>
                  </a:schemeClr>
                </a:solidFill>
              </a:rPr>
              <a:t>Erlkönig</a:t>
            </a:r>
            <a:r>
              <a:rPr lang="en-GB" sz="2000" dirty="0">
                <a:solidFill>
                  <a:schemeClr val="accent5">
                    <a:lumMod val="50000"/>
                  </a:schemeClr>
                </a:solidFill>
              </a:rPr>
              <a:t> …</a:t>
            </a:r>
          </a:p>
        </p:txBody>
      </p:sp>
      <p:sp>
        <p:nvSpPr>
          <p:cNvPr id="49" name="TextBox 48">
            <a:extLst>
              <a:ext uri="{FF2B5EF4-FFF2-40B4-BE49-F238E27FC236}">
                <a16:creationId xmlns:a16="http://schemas.microsoft.com/office/drawing/2014/main" id="{2FBF6A3A-B819-4748-B0A8-A2F00C28C27D}"/>
              </a:ext>
            </a:extLst>
          </p:cNvPr>
          <p:cNvSpPr txBox="1"/>
          <p:nvPr/>
        </p:nvSpPr>
        <p:spPr>
          <a:xfrm>
            <a:off x="145676" y="4331512"/>
            <a:ext cx="3433480" cy="707886"/>
          </a:xfrm>
          <a:prstGeom prst="rect">
            <a:avLst/>
          </a:prstGeom>
          <a:noFill/>
        </p:spPr>
        <p:txBody>
          <a:bodyPr wrap="square" rtlCol="0">
            <a:spAutoFit/>
          </a:bodyPr>
          <a:lstStyle/>
          <a:p>
            <a:pPr algn="l"/>
            <a:r>
              <a:rPr lang="en-GB" sz="2000" b="1" dirty="0">
                <a:solidFill>
                  <a:schemeClr val="accent5">
                    <a:lumMod val="50000"/>
                  </a:schemeClr>
                </a:solidFill>
              </a:rPr>
              <a:t>14</a:t>
            </a:r>
            <a:r>
              <a:rPr lang="en-GB" sz="2000" dirty="0">
                <a:solidFill>
                  <a:schemeClr val="accent5">
                    <a:lumMod val="50000"/>
                  </a:schemeClr>
                </a:solidFill>
              </a:rPr>
              <a:t>. Der </a:t>
            </a:r>
            <a:r>
              <a:rPr lang="en-GB" sz="2000" dirty="0" err="1">
                <a:solidFill>
                  <a:schemeClr val="accent5">
                    <a:lumMod val="50000"/>
                  </a:schemeClr>
                </a:solidFill>
              </a:rPr>
              <a:t>Vater</a:t>
            </a:r>
            <a:r>
              <a:rPr lang="en-GB" sz="2000" dirty="0">
                <a:solidFill>
                  <a:schemeClr val="accent5">
                    <a:lumMod val="50000"/>
                  </a:schemeClr>
                </a:solidFill>
              </a:rPr>
              <a:t> </a:t>
            </a:r>
            <a:r>
              <a:rPr lang="en-GB" sz="2000" dirty="0" err="1">
                <a:solidFill>
                  <a:schemeClr val="accent5">
                    <a:lumMod val="50000"/>
                  </a:schemeClr>
                </a:solidFill>
              </a:rPr>
              <a:t>reitet</a:t>
            </a:r>
            <a:r>
              <a:rPr lang="en-GB" sz="2000" dirty="0">
                <a:solidFill>
                  <a:schemeClr val="accent5">
                    <a:lumMod val="50000"/>
                  </a:schemeClr>
                </a:solidFill>
              </a:rPr>
              <a:t> </a:t>
            </a:r>
            <a:r>
              <a:rPr lang="en-GB" sz="2000" dirty="0" err="1">
                <a:solidFill>
                  <a:schemeClr val="accent5">
                    <a:lumMod val="50000"/>
                  </a:schemeClr>
                </a:solidFill>
              </a:rPr>
              <a:t>durch</a:t>
            </a:r>
            <a:r>
              <a:rPr lang="en-GB" sz="2000" dirty="0">
                <a:solidFill>
                  <a:schemeClr val="accent5">
                    <a:lumMod val="50000"/>
                  </a:schemeClr>
                </a:solidFill>
              </a:rPr>
              <a:t> Nacht und …</a:t>
            </a:r>
          </a:p>
        </p:txBody>
      </p:sp>
      <p:sp>
        <p:nvSpPr>
          <p:cNvPr id="50" name="TextBox 49">
            <a:extLst>
              <a:ext uri="{FF2B5EF4-FFF2-40B4-BE49-F238E27FC236}">
                <a16:creationId xmlns:a16="http://schemas.microsoft.com/office/drawing/2014/main" id="{2C6BDB3E-D3BB-4995-AA94-6A68354AC8E6}"/>
              </a:ext>
            </a:extLst>
          </p:cNvPr>
          <p:cNvSpPr txBox="1"/>
          <p:nvPr/>
        </p:nvSpPr>
        <p:spPr>
          <a:xfrm>
            <a:off x="150159" y="5029772"/>
            <a:ext cx="3482787" cy="707886"/>
          </a:xfrm>
          <a:prstGeom prst="rect">
            <a:avLst/>
          </a:prstGeom>
          <a:noFill/>
        </p:spPr>
        <p:txBody>
          <a:bodyPr wrap="square" rtlCol="0">
            <a:spAutoFit/>
          </a:bodyPr>
          <a:lstStyle/>
          <a:p>
            <a:pPr algn="l"/>
            <a:r>
              <a:rPr lang="en-GB" sz="2000" b="1" dirty="0">
                <a:solidFill>
                  <a:schemeClr val="accent5">
                    <a:lumMod val="50000"/>
                  </a:schemeClr>
                </a:solidFill>
              </a:rPr>
              <a:t>15</a:t>
            </a:r>
            <a:r>
              <a:rPr lang="en-GB" sz="2000" dirty="0">
                <a:solidFill>
                  <a:schemeClr val="accent5">
                    <a:lumMod val="50000"/>
                  </a:schemeClr>
                </a:solidFill>
              </a:rPr>
              <a:t>. Die </a:t>
            </a:r>
            <a:r>
              <a:rPr lang="en-GB" sz="2000" dirty="0" err="1">
                <a:solidFill>
                  <a:schemeClr val="accent5">
                    <a:lumMod val="50000"/>
                  </a:schemeClr>
                </a:solidFill>
              </a:rPr>
              <a:t>Töchter</a:t>
            </a:r>
            <a:r>
              <a:rPr lang="en-GB" sz="2000" dirty="0">
                <a:solidFill>
                  <a:schemeClr val="accent5">
                    <a:lumMod val="50000"/>
                  </a:schemeClr>
                </a:solidFill>
              </a:rPr>
              <a:t> </a:t>
            </a:r>
            <a:r>
              <a:rPr lang="en-GB" sz="2000" dirty="0" err="1">
                <a:solidFill>
                  <a:schemeClr val="accent5">
                    <a:lumMod val="50000"/>
                  </a:schemeClr>
                </a:solidFill>
              </a:rPr>
              <a:t>tanzen</a:t>
            </a:r>
            <a:r>
              <a:rPr lang="en-GB" sz="2000" dirty="0">
                <a:solidFill>
                  <a:schemeClr val="accent5">
                    <a:lumMod val="50000"/>
                  </a:schemeClr>
                </a:solidFill>
              </a:rPr>
              <a:t> und …</a:t>
            </a:r>
          </a:p>
        </p:txBody>
      </p:sp>
      <p:sp>
        <p:nvSpPr>
          <p:cNvPr id="51" name="TextBox 50">
            <a:extLst>
              <a:ext uri="{FF2B5EF4-FFF2-40B4-BE49-F238E27FC236}">
                <a16:creationId xmlns:a16="http://schemas.microsoft.com/office/drawing/2014/main" id="{F23A0266-BF9C-4CA8-AE19-B32F5850E0FE}"/>
              </a:ext>
            </a:extLst>
          </p:cNvPr>
          <p:cNvSpPr txBox="1"/>
          <p:nvPr/>
        </p:nvSpPr>
        <p:spPr>
          <a:xfrm>
            <a:off x="117662" y="5643113"/>
            <a:ext cx="3433480" cy="707886"/>
          </a:xfrm>
          <a:prstGeom prst="rect">
            <a:avLst/>
          </a:prstGeom>
          <a:noFill/>
        </p:spPr>
        <p:txBody>
          <a:bodyPr wrap="square" rtlCol="0">
            <a:spAutoFit/>
          </a:bodyPr>
          <a:lstStyle/>
          <a:p>
            <a:pPr algn="l"/>
            <a:r>
              <a:rPr lang="en-GB" sz="2000" b="1" dirty="0">
                <a:solidFill>
                  <a:schemeClr val="accent5">
                    <a:lumMod val="50000"/>
                  </a:schemeClr>
                </a:solidFill>
              </a:rPr>
              <a:t>16</a:t>
            </a:r>
            <a:r>
              <a:rPr lang="en-GB" sz="2000" dirty="0">
                <a:solidFill>
                  <a:schemeClr val="accent5">
                    <a:lumMod val="50000"/>
                  </a:schemeClr>
                </a:solidFill>
              </a:rPr>
              <a:t>. </a:t>
            </a:r>
            <a:r>
              <a:rPr lang="en-GB" sz="2000" dirty="0" err="1">
                <a:solidFill>
                  <a:schemeClr val="accent5">
                    <a:lumMod val="50000"/>
                  </a:schemeClr>
                </a:solidFill>
              </a:rPr>
              <a:t>Anderes</a:t>
            </a:r>
            <a:r>
              <a:rPr lang="en-GB" sz="2000" dirty="0">
                <a:solidFill>
                  <a:schemeClr val="accent5">
                    <a:lumMod val="50000"/>
                  </a:schemeClr>
                </a:solidFill>
              </a:rPr>
              <a:t> Wort </a:t>
            </a:r>
            <a:r>
              <a:rPr lang="en-GB" sz="2000" dirty="0" err="1">
                <a:solidFill>
                  <a:schemeClr val="accent5">
                    <a:lumMod val="50000"/>
                  </a:schemeClr>
                </a:solidFill>
              </a:rPr>
              <a:t>für</a:t>
            </a:r>
            <a:r>
              <a:rPr lang="en-GB" sz="2000" dirty="0">
                <a:solidFill>
                  <a:schemeClr val="accent5">
                    <a:lumMod val="50000"/>
                  </a:schemeClr>
                </a:solidFill>
              </a:rPr>
              <a:t> ‘</a:t>
            </a:r>
            <a:r>
              <a:rPr lang="en-GB" sz="2000" dirty="0" err="1">
                <a:solidFill>
                  <a:schemeClr val="accent5">
                    <a:lumMod val="50000"/>
                  </a:schemeClr>
                </a:solidFill>
              </a:rPr>
              <a:t>dunkel</a:t>
            </a:r>
            <a:r>
              <a:rPr lang="en-GB" sz="2000" dirty="0">
                <a:solidFill>
                  <a:schemeClr val="accent5">
                    <a:lumMod val="50000"/>
                  </a:schemeClr>
                </a:solidFill>
              </a:rPr>
              <a:t>’.</a:t>
            </a:r>
          </a:p>
        </p:txBody>
      </p:sp>
      <p:sp>
        <p:nvSpPr>
          <p:cNvPr id="40" name="TextBox 39">
            <a:extLst>
              <a:ext uri="{FF2B5EF4-FFF2-40B4-BE49-F238E27FC236}">
                <a16:creationId xmlns:a16="http://schemas.microsoft.com/office/drawing/2014/main" id="{15F5180C-EC87-4F47-BE38-F386172DA64A}"/>
              </a:ext>
            </a:extLst>
          </p:cNvPr>
          <p:cNvSpPr txBox="1"/>
          <p:nvPr/>
        </p:nvSpPr>
        <p:spPr>
          <a:xfrm>
            <a:off x="9513795" y="5051718"/>
            <a:ext cx="2658034" cy="707886"/>
          </a:xfrm>
          <a:prstGeom prst="rect">
            <a:avLst/>
          </a:prstGeom>
          <a:noFill/>
        </p:spPr>
        <p:txBody>
          <a:bodyPr wrap="square" rtlCol="0">
            <a:spAutoFit/>
          </a:bodyPr>
          <a:lstStyle/>
          <a:p>
            <a:pPr algn="l"/>
            <a:r>
              <a:rPr lang="en-GB" sz="2000" b="1" dirty="0">
                <a:solidFill>
                  <a:schemeClr val="accent5">
                    <a:lumMod val="50000"/>
                  </a:schemeClr>
                </a:solidFill>
              </a:rPr>
              <a:t>11</a:t>
            </a:r>
            <a:r>
              <a:rPr lang="en-GB" sz="2000" dirty="0">
                <a:solidFill>
                  <a:schemeClr val="accent5">
                    <a:lumMod val="50000"/>
                  </a:schemeClr>
                </a:solidFill>
              </a:rPr>
              <a:t>. Ein Element von der Ballade.</a:t>
            </a:r>
          </a:p>
        </p:txBody>
      </p:sp>
      <p:sp>
        <p:nvSpPr>
          <p:cNvPr id="52" name="Rectangle 51">
            <a:extLst>
              <a:ext uri="{FF2B5EF4-FFF2-40B4-BE49-F238E27FC236}">
                <a16:creationId xmlns:a16="http://schemas.microsoft.com/office/drawing/2014/main" id="{3B29D8CE-CF13-49A9-94D9-3F4540204315}"/>
              </a:ext>
            </a:extLst>
          </p:cNvPr>
          <p:cNvSpPr/>
          <p:nvPr/>
        </p:nvSpPr>
        <p:spPr>
          <a:xfrm>
            <a:off x="9499303" y="-52215"/>
            <a:ext cx="2707793" cy="369332"/>
          </a:xfrm>
          <a:prstGeom prst="rect">
            <a:avLst/>
          </a:prstGeom>
        </p:spPr>
        <p:txBody>
          <a:bodyPr wrap="none">
            <a:spAutoFit/>
          </a:bodyPr>
          <a:lstStyle/>
          <a:p>
            <a:r>
              <a:rPr lang="en-GB" b="1" dirty="0">
                <a:solidFill>
                  <a:srgbClr val="376072"/>
                </a:solidFill>
              </a:rPr>
              <a:t>online-lernen.levrai.de</a:t>
            </a:r>
          </a:p>
        </p:txBody>
      </p:sp>
    </p:spTree>
    <p:extLst>
      <p:ext uri="{BB962C8B-B14F-4D97-AF65-F5344CB8AC3E}">
        <p14:creationId xmlns:p14="http://schemas.microsoft.com/office/powerpoint/2010/main" val="19490714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4528457"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Erlkönig</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247973" y="1348353"/>
            <a:ext cx="5238427" cy="1569660"/>
          </a:xfrm>
          <a:prstGeom prst="rect">
            <a:avLst/>
          </a:prstGeom>
          <a:noFill/>
        </p:spPr>
        <p:txBody>
          <a:bodyPr wrap="square" rtlCol="0">
            <a:spAutoFit/>
          </a:bodyPr>
          <a:lstStyle/>
          <a:p>
            <a:r>
              <a:rPr lang="de-DE" sz="2400" dirty="0">
                <a:solidFill>
                  <a:schemeClr val="accent5">
                    <a:lumMod val="50000"/>
                  </a:schemeClr>
                </a:solidFill>
              </a:rPr>
              <a:t>Hör die Musik an.</a:t>
            </a:r>
          </a:p>
          <a:p>
            <a:endParaRPr lang="de-DE" sz="2400" dirty="0">
              <a:solidFill>
                <a:schemeClr val="accent5">
                  <a:lumMod val="50000"/>
                </a:schemeClr>
              </a:solidFill>
            </a:endParaRPr>
          </a:p>
          <a:p>
            <a:r>
              <a:rPr lang="de-DE" sz="2400" dirty="0">
                <a:solidFill>
                  <a:schemeClr val="accent5">
                    <a:lumMod val="50000"/>
                  </a:schemeClr>
                </a:solidFill>
              </a:rPr>
              <a:t>Welche Wörter beschreiben die Stimmung*?</a:t>
            </a:r>
          </a:p>
        </p:txBody>
      </p:sp>
      <p:sp>
        <p:nvSpPr>
          <p:cNvPr id="2" name="Rectangle 1">
            <a:extLst>
              <a:ext uri="{FF2B5EF4-FFF2-40B4-BE49-F238E27FC236}">
                <a16:creationId xmlns:a16="http://schemas.microsoft.com/office/drawing/2014/main" id="{6745D187-2415-6248-9105-A7194C5E6EA8}"/>
              </a:ext>
            </a:extLst>
          </p:cNvPr>
          <p:cNvSpPr/>
          <p:nvPr/>
        </p:nvSpPr>
        <p:spPr>
          <a:xfrm>
            <a:off x="247973" y="2918013"/>
            <a:ext cx="4762939" cy="2308324"/>
          </a:xfrm>
          <a:prstGeom prst="rect">
            <a:avLst/>
          </a:prstGeom>
        </p:spPr>
        <p:txBody>
          <a:bodyPr wrap="square">
            <a:spAutoFit/>
          </a:bodyPr>
          <a:lstStyle/>
          <a:p>
            <a:pPr marL="342900" indent="-342900">
              <a:buFont typeface="Wingdings" pitchFamily="2" charset="2"/>
              <a:buChar char="q"/>
            </a:pPr>
            <a:r>
              <a:rPr lang="de-DE" sz="2400" dirty="0">
                <a:solidFill>
                  <a:srgbClr val="203764"/>
                </a:solidFill>
              </a:rPr>
              <a:t>glücklich</a:t>
            </a:r>
          </a:p>
          <a:p>
            <a:pPr marL="342900" indent="-342900">
              <a:buFont typeface="Wingdings" pitchFamily="2" charset="2"/>
              <a:buChar char="q"/>
            </a:pPr>
            <a:r>
              <a:rPr lang="de-DE" sz="2400" dirty="0">
                <a:solidFill>
                  <a:srgbClr val="203764"/>
                </a:solidFill>
              </a:rPr>
              <a:t>angstvoll </a:t>
            </a:r>
          </a:p>
          <a:p>
            <a:pPr marL="342900" indent="-342900">
              <a:buFont typeface="Wingdings" pitchFamily="2" charset="2"/>
              <a:buChar char="q"/>
            </a:pPr>
            <a:r>
              <a:rPr lang="de-DE" sz="2400" dirty="0">
                <a:solidFill>
                  <a:srgbClr val="203764"/>
                </a:solidFill>
              </a:rPr>
              <a:t>toll</a:t>
            </a:r>
          </a:p>
          <a:p>
            <a:pPr marL="342900" indent="-342900">
              <a:buFont typeface="Wingdings" pitchFamily="2" charset="2"/>
              <a:buChar char="q"/>
            </a:pPr>
            <a:r>
              <a:rPr lang="de-DE" sz="2400" dirty="0">
                <a:solidFill>
                  <a:srgbClr val="203764"/>
                </a:solidFill>
              </a:rPr>
              <a:t>ruhig</a:t>
            </a:r>
          </a:p>
          <a:p>
            <a:pPr marL="342900" indent="-342900">
              <a:buFont typeface="Wingdings" pitchFamily="2" charset="2"/>
              <a:buChar char="q"/>
            </a:pPr>
            <a:r>
              <a:rPr lang="de-DE" sz="2400" dirty="0">
                <a:solidFill>
                  <a:srgbClr val="203764"/>
                </a:solidFill>
              </a:rPr>
              <a:t>dunkel</a:t>
            </a:r>
          </a:p>
          <a:p>
            <a:pPr marL="342900" indent="-342900">
              <a:buFont typeface="Wingdings" pitchFamily="2" charset="2"/>
              <a:buChar char="q"/>
            </a:pPr>
            <a:r>
              <a:rPr lang="de-DE" sz="2400" dirty="0">
                <a:solidFill>
                  <a:srgbClr val="203764"/>
                </a:solidFill>
              </a:rPr>
              <a:t>spannend*</a:t>
            </a:r>
          </a:p>
        </p:txBody>
      </p:sp>
      <p:sp>
        <p:nvSpPr>
          <p:cNvPr id="7" name="TextBox 6">
            <a:extLst>
              <a:ext uri="{FF2B5EF4-FFF2-40B4-BE49-F238E27FC236}">
                <a16:creationId xmlns:a16="http://schemas.microsoft.com/office/drawing/2014/main" id="{7AC75909-CAF4-8A4F-B2DF-FF5EB4E24B95}"/>
              </a:ext>
            </a:extLst>
          </p:cNvPr>
          <p:cNvSpPr txBox="1"/>
          <p:nvPr/>
        </p:nvSpPr>
        <p:spPr>
          <a:xfrm>
            <a:off x="5602451" y="2081785"/>
            <a:ext cx="4362092" cy="461665"/>
          </a:xfrm>
          <a:prstGeom prst="rect">
            <a:avLst/>
          </a:prstGeom>
          <a:noFill/>
        </p:spPr>
        <p:txBody>
          <a:bodyPr wrap="none" rtlCol="0">
            <a:spAutoFit/>
          </a:bodyPr>
          <a:lstStyle/>
          <a:p>
            <a:pPr algn="l"/>
            <a:r>
              <a:rPr lang="de-DE" sz="2400" dirty="0">
                <a:solidFill>
                  <a:schemeClr val="accent5">
                    <a:lumMod val="50000"/>
                  </a:schemeClr>
                </a:solidFill>
              </a:rPr>
              <a:t>Was für eine Art Text ist das?</a:t>
            </a:r>
          </a:p>
        </p:txBody>
      </p:sp>
      <p:sp>
        <p:nvSpPr>
          <p:cNvPr id="11" name="Rectangle 10">
            <a:extLst>
              <a:ext uri="{FF2B5EF4-FFF2-40B4-BE49-F238E27FC236}">
                <a16:creationId xmlns:a16="http://schemas.microsoft.com/office/drawing/2014/main" id="{167C0A00-9021-1740-8789-A39225D1890A}"/>
              </a:ext>
            </a:extLst>
          </p:cNvPr>
          <p:cNvSpPr/>
          <p:nvPr/>
        </p:nvSpPr>
        <p:spPr>
          <a:xfrm>
            <a:off x="5602451" y="2924264"/>
            <a:ext cx="4762939" cy="1569660"/>
          </a:xfrm>
          <a:prstGeom prst="rect">
            <a:avLst/>
          </a:prstGeom>
        </p:spPr>
        <p:txBody>
          <a:bodyPr wrap="square">
            <a:spAutoFit/>
          </a:bodyPr>
          <a:lstStyle/>
          <a:p>
            <a:pPr marL="342900" indent="-342900">
              <a:buFont typeface="Wingdings" pitchFamily="2" charset="2"/>
              <a:buChar char="q"/>
            </a:pPr>
            <a:r>
              <a:rPr lang="de-DE" sz="2400" dirty="0">
                <a:solidFill>
                  <a:srgbClr val="203764"/>
                </a:solidFill>
              </a:rPr>
              <a:t>modern</a:t>
            </a:r>
          </a:p>
          <a:p>
            <a:pPr marL="342900" indent="-342900">
              <a:buFont typeface="Wingdings" pitchFamily="2" charset="2"/>
              <a:buChar char="q"/>
            </a:pPr>
            <a:r>
              <a:rPr lang="de-DE" sz="2400" dirty="0">
                <a:solidFill>
                  <a:srgbClr val="203764"/>
                </a:solidFill>
              </a:rPr>
              <a:t>ein Gedicht*</a:t>
            </a:r>
          </a:p>
          <a:p>
            <a:pPr marL="342900" indent="-342900">
              <a:buFont typeface="Wingdings" pitchFamily="2" charset="2"/>
              <a:buChar char="q"/>
            </a:pPr>
            <a:r>
              <a:rPr lang="de-DE" sz="2400" dirty="0">
                <a:solidFill>
                  <a:srgbClr val="203764"/>
                </a:solidFill>
              </a:rPr>
              <a:t>traditionell</a:t>
            </a:r>
          </a:p>
          <a:p>
            <a:pPr marL="342900" indent="-342900">
              <a:buFont typeface="Wingdings" pitchFamily="2" charset="2"/>
              <a:buChar char="q"/>
            </a:pPr>
            <a:r>
              <a:rPr lang="de-DE" sz="2400" dirty="0">
                <a:solidFill>
                  <a:srgbClr val="203764"/>
                </a:solidFill>
              </a:rPr>
              <a:t>eine Geschichte</a:t>
            </a:r>
          </a:p>
        </p:txBody>
      </p:sp>
      <p:pic>
        <p:nvPicPr>
          <p:cNvPr id="16" name="Picture 15">
            <a:extLst>
              <a:ext uri="{FF2B5EF4-FFF2-40B4-BE49-F238E27FC236}">
                <a16:creationId xmlns:a16="http://schemas.microsoft.com/office/drawing/2014/main" id="{020796C9-FA7B-D74A-B441-A25942ABBA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8464" y="2032659"/>
            <a:ext cx="1982132" cy="2444496"/>
          </a:xfrm>
          <a:prstGeom prst="rect">
            <a:avLst/>
          </a:prstGeom>
        </p:spPr>
      </p:pic>
      <p:sp>
        <p:nvSpPr>
          <p:cNvPr id="17" name="Speech Bubble: Rectangle with Corners Rounded 17">
            <a:extLst>
              <a:ext uri="{FF2B5EF4-FFF2-40B4-BE49-F238E27FC236}">
                <a16:creationId xmlns:a16="http://schemas.microsoft.com/office/drawing/2014/main" id="{518CA374-BF20-2F40-982E-75B15DDFA06B}"/>
              </a:ext>
            </a:extLst>
          </p:cNvPr>
          <p:cNvSpPr/>
          <p:nvPr/>
        </p:nvSpPr>
        <p:spPr>
          <a:xfrm>
            <a:off x="7179748" y="195388"/>
            <a:ext cx="3185642" cy="1166642"/>
          </a:xfrm>
          <a:prstGeom prst="wedgeRoundRectCallout">
            <a:avLst>
              <a:gd name="adj1" fmla="val 63978"/>
              <a:gd name="adj2" fmla="val 33686"/>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de-DE" dirty="0">
                <a:solidFill>
                  <a:prstClr val="white"/>
                </a:solidFill>
                <a:latin typeface="Century Gothic" panose="020F0302020204030204"/>
              </a:rPr>
              <a:t>Das Gedicht* ist aus 1782. </a:t>
            </a:r>
            <a:br>
              <a:rPr lang="de-DE" dirty="0">
                <a:solidFill>
                  <a:prstClr val="white"/>
                </a:solidFill>
                <a:latin typeface="Century Gothic" panose="020F0302020204030204"/>
              </a:rPr>
            </a:br>
            <a:r>
              <a:rPr lang="de-DE" dirty="0">
                <a:solidFill>
                  <a:prstClr val="white"/>
                </a:solidFill>
                <a:latin typeface="Century Gothic" panose="020F0302020204030204"/>
              </a:rPr>
              <a:t>Der Autor ist Johann Wolfgang von Goethe.  </a:t>
            </a:r>
            <a:br>
              <a:rPr lang="de-DE" dirty="0">
                <a:solidFill>
                  <a:prstClr val="white"/>
                </a:solidFill>
                <a:latin typeface="Century Gothic" panose="020F0302020204030204"/>
              </a:rPr>
            </a:br>
            <a:r>
              <a:rPr lang="de-DE" dirty="0">
                <a:solidFill>
                  <a:prstClr val="white"/>
                </a:solidFill>
                <a:latin typeface="Century Gothic" panose="020F0302020204030204"/>
              </a:rPr>
              <a:t>Er ist sehr bekannt!</a:t>
            </a:r>
            <a:endParaRPr lang="de-DE" b="1" dirty="0">
              <a:solidFill>
                <a:prstClr val="white"/>
              </a:solidFill>
              <a:latin typeface="Century Gothic" panose="020F0302020204030204"/>
            </a:endParaRPr>
          </a:p>
        </p:txBody>
      </p:sp>
      <p:sp>
        <p:nvSpPr>
          <p:cNvPr id="14" name="Speech Bubble: Rectangle with Corners Rounded 17">
            <a:extLst>
              <a:ext uri="{FF2B5EF4-FFF2-40B4-BE49-F238E27FC236}">
                <a16:creationId xmlns:a16="http://schemas.microsoft.com/office/drawing/2014/main" id="{36D812A5-2C92-4E19-B93D-6F089AA28D76}"/>
              </a:ext>
            </a:extLst>
          </p:cNvPr>
          <p:cNvSpPr/>
          <p:nvPr/>
        </p:nvSpPr>
        <p:spPr>
          <a:xfrm>
            <a:off x="106878" y="5292105"/>
            <a:ext cx="2997785" cy="967374"/>
          </a:xfrm>
          <a:prstGeom prst="wedgeRoundRectCallout">
            <a:avLst>
              <a:gd name="adj1" fmla="val 23824"/>
              <a:gd name="adj2" fmla="val 47550"/>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de-DE" dirty="0">
                <a:solidFill>
                  <a:prstClr val="white"/>
                </a:solidFill>
                <a:latin typeface="Century Gothic" panose="020F0302020204030204"/>
              </a:rPr>
              <a:t>* die Stimmung – mood</a:t>
            </a:r>
            <a:br>
              <a:rPr lang="de-DE" dirty="0">
                <a:solidFill>
                  <a:prstClr val="white"/>
                </a:solidFill>
                <a:latin typeface="Century Gothic" panose="020F0302020204030204"/>
              </a:rPr>
            </a:br>
            <a:r>
              <a:rPr lang="de-DE" dirty="0">
                <a:solidFill>
                  <a:prstClr val="white"/>
                </a:solidFill>
                <a:latin typeface="Century Gothic" panose="020F0302020204030204"/>
              </a:rPr>
              <a:t>das Gedicht – poem</a:t>
            </a:r>
            <a:br>
              <a:rPr lang="de-DE" dirty="0">
                <a:solidFill>
                  <a:prstClr val="white"/>
                </a:solidFill>
                <a:latin typeface="Century Gothic" panose="020F0302020204030204"/>
              </a:rPr>
            </a:br>
            <a:r>
              <a:rPr lang="de-DE" dirty="0">
                <a:solidFill>
                  <a:prstClr val="white"/>
                </a:solidFill>
                <a:latin typeface="Century Gothic" panose="020F0302020204030204"/>
              </a:rPr>
              <a:t>spannend - gripping</a:t>
            </a:r>
          </a:p>
        </p:txBody>
      </p:sp>
      <p:pic>
        <p:nvPicPr>
          <p:cNvPr id="9" name="Picture 8" descr="Logo&#10;&#10;Description automatically generated">
            <a:extLst>
              <a:ext uri="{FF2B5EF4-FFF2-40B4-BE49-F238E27FC236}">
                <a16:creationId xmlns:a16="http://schemas.microsoft.com/office/drawing/2014/main" id="{52F21CD8-3806-4435-B4FC-CA0527B424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4038" y="740865"/>
            <a:ext cx="772599" cy="1214975"/>
          </a:xfrm>
          <a:prstGeom prst="rect">
            <a:avLst/>
          </a:prstGeom>
        </p:spPr>
      </p:pic>
      <p:sp>
        <p:nvSpPr>
          <p:cNvPr id="15" name="Speech Bubble: Rectangle with Corners Rounded 17">
            <a:extLst>
              <a:ext uri="{FF2B5EF4-FFF2-40B4-BE49-F238E27FC236}">
                <a16:creationId xmlns:a16="http://schemas.microsoft.com/office/drawing/2014/main" id="{A22B8964-F7CD-4B1B-AEE6-6B5A6489D958}"/>
              </a:ext>
            </a:extLst>
          </p:cNvPr>
          <p:cNvSpPr/>
          <p:nvPr/>
        </p:nvSpPr>
        <p:spPr>
          <a:xfrm>
            <a:off x="3745090" y="5027069"/>
            <a:ext cx="5238426" cy="1166642"/>
          </a:xfrm>
          <a:prstGeom prst="wedgeRoundRectCallout">
            <a:avLst>
              <a:gd name="adj1" fmla="val 57274"/>
              <a:gd name="adj2" fmla="val 27465"/>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2000" dirty="0" err="1">
                <a:solidFill>
                  <a:schemeClr val="bg1"/>
                </a:solidFill>
                <a:ea typeface="DengXian" panose="02010600030101010101" pitchFamily="2" charset="-122"/>
                <a:cs typeface="Times New Roman" panose="02020603050405020304" pitchFamily="18" charset="0"/>
              </a:rPr>
              <a:t>Goethes</a:t>
            </a:r>
            <a:r>
              <a:rPr lang="en-GB" sz="2000" dirty="0">
                <a:solidFill>
                  <a:schemeClr val="bg1"/>
                </a:solidFill>
                <a:ea typeface="DengXian" panose="02010600030101010101" pitchFamily="2" charset="-122"/>
                <a:cs typeface="Times New Roman" panose="02020603050405020304" pitchFamily="18" charset="0"/>
              </a:rPr>
              <a:t> </a:t>
            </a:r>
            <a:r>
              <a:rPr lang="en-GB" sz="2000" dirty="0" err="1">
                <a:solidFill>
                  <a:schemeClr val="bg1"/>
                </a:solidFill>
                <a:ea typeface="DengXian" panose="02010600030101010101" pitchFamily="2" charset="-122"/>
                <a:cs typeface="Times New Roman" panose="02020603050405020304" pitchFamily="18" charset="0"/>
              </a:rPr>
              <a:t>Gedicht</a:t>
            </a:r>
            <a:r>
              <a:rPr lang="en-GB" sz="2000" dirty="0">
                <a:solidFill>
                  <a:schemeClr val="bg1"/>
                </a:solidFill>
                <a:ea typeface="DengXian" panose="02010600030101010101" pitchFamily="2" charset="-122"/>
                <a:cs typeface="Times New Roman" panose="02020603050405020304" pitchFamily="18" charset="0"/>
              </a:rPr>
              <a:t> hat von Franz Schubert </a:t>
            </a:r>
            <a:r>
              <a:rPr lang="en-GB" sz="2000" dirty="0" err="1">
                <a:solidFill>
                  <a:schemeClr val="bg1"/>
                </a:solidFill>
                <a:ea typeface="DengXian" panose="02010600030101010101" pitchFamily="2" charset="-122"/>
                <a:cs typeface="Times New Roman" panose="02020603050405020304" pitchFamily="18" charset="0"/>
              </a:rPr>
              <a:t>eine</a:t>
            </a:r>
            <a:r>
              <a:rPr lang="en-GB" sz="2000" dirty="0">
                <a:solidFill>
                  <a:schemeClr val="bg1"/>
                </a:solidFill>
                <a:ea typeface="DengXian" panose="02010600030101010101" pitchFamily="2" charset="-122"/>
                <a:cs typeface="Times New Roman" panose="02020603050405020304" pitchFamily="18" charset="0"/>
              </a:rPr>
              <a:t> </a:t>
            </a:r>
            <a:r>
              <a:rPr lang="en-GB" sz="2000" dirty="0" err="1">
                <a:solidFill>
                  <a:schemeClr val="bg1"/>
                </a:solidFill>
                <a:ea typeface="DengXian" panose="02010600030101010101" pitchFamily="2" charset="-122"/>
                <a:cs typeface="Times New Roman" panose="02020603050405020304" pitchFamily="18" charset="0"/>
              </a:rPr>
              <a:t>Melodie</a:t>
            </a:r>
            <a:r>
              <a:rPr lang="en-GB" sz="2000" dirty="0">
                <a:solidFill>
                  <a:schemeClr val="bg1"/>
                </a:solidFill>
                <a:ea typeface="DengXian" panose="02010600030101010101" pitchFamily="2" charset="-122"/>
                <a:cs typeface="Times New Roman" panose="02020603050405020304" pitchFamily="18" charset="0"/>
              </a:rPr>
              <a:t> </a:t>
            </a:r>
            <a:r>
              <a:rPr lang="en-GB" sz="2000" dirty="0" err="1">
                <a:solidFill>
                  <a:schemeClr val="bg1"/>
                </a:solidFill>
                <a:ea typeface="DengXian" panose="02010600030101010101" pitchFamily="2" charset="-122"/>
                <a:cs typeface="Times New Roman" panose="02020603050405020304" pitchFamily="18" charset="0"/>
              </a:rPr>
              <a:t>bekommen</a:t>
            </a:r>
            <a:r>
              <a:rPr lang="en-GB" sz="2000" dirty="0">
                <a:solidFill>
                  <a:schemeClr val="bg1"/>
                </a:solidFill>
                <a:ea typeface="DengXian" panose="02010600030101010101" pitchFamily="2" charset="-122"/>
                <a:cs typeface="Times New Roman" panose="02020603050405020304" pitchFamily="18" charset="0"/>
              </a:rPr>
              <a:t>. Oft </a:t>
            </a:r>
            <a:r>
              <a:rPr lang="en-GB" sz="2000" dirty="0" err="1">
                <a:solidFill>
                  <a:schemeClr val="bg1"/>
                </a:solidFill>
                <a:ea typeface="DengXian" panose="02010600030101010101" pitchFamily="2" charset="-122"/>
                <a:cs typeface="Times New Roman" panose="02020603050405020304" pitchFamily="18" charset="0"/>
              </a:rPr>
              <a:t>spielt</a:t>
            </a:r>
            <a:r>
              <a:rPr lang="en-GB" sz="2000" dirty="0">
                <a:solidFill>
                  <a:schemeClr val="bg1"/>
                </a:solidFill>
                <a:ea typeface="DengXian" panose="02010600030101010101" pitchFamily="2" charset="-122"/>
                <a:cs typeface="Times New Roman" panose="02020603050405020304" pitchFamily="18" charset="0"/>
              </a:rPr>
              <a:t> man die </a:t>
            </a:r>
            <a:r>
              <a:rPr lang="en-GB" sz="2000" dirty="0" err="1">
                <a:solidFill>
                  <a:schemeClr val="bg1"/>
                </a:solidFill>
                <a:ea typeface="DengXian" panose="02010600030101010101" pitchFamily="2" charset="-122"/>
                <a:cs typeface="Times New Roman" panose="02020603050405020304" pitchFamily="18" charset="0"/>
              </a:rPr>
              <a:t>Musik</a:t>
            </a:r>
            <a:r>
              <a:rPr lang="en-GB" sz="2000" dirty="0">
                <a:solidFill>
                  <a:schemeClr val="bg1"/>
                </a:solidFill>
                <a:ea typeface="DengXian" panose="02010600030101010101" pitchFamily="2" charset="-122"/>
                <a:cs typeface="Times New Roman" panose="02020603050405020304" pitchFamily="18" charset="0"/>
              </a:rPr>
              <a:t> auf </a:t>
            </a:r>
            <a:r>
              <a:rPr lang="en-GB" sz="2000" dirty="0" err="1">
                <a:solidFill>
                  <a:schemeClr val="bg1"/>
                </a:solidFill>
                <a:ea typeface="DengXian" panose="02010600030101010101" pitchFamily="2" charset="-122"/>
                <a:cs typeface="Times New Roman" panose="02020603050405020304" pitchFamily="18" charset="0"/>
              </a:rPr>
              <a:t>dem</a:t>
            </a:r>
            <a:r>
              <a:rPr lang="en-GB" sz="2000" dirty="0">
                <a:solidFill>
                  <a:schemeClr val="bg1"/>
                </a:solidFill>
                <a:ea typeface="DengXian" panose="02010600030101010101" pitchFamily="2" charset="-122"/>
                <a:cs typeface="Times New Roman" panose="02020603050405020304" pitchFamily="18" charset="0"/>
              </a:rPr>
              <a:t> </a:t>
            </a:r>
            <a:r>
              <a:rPr lang="en-GB" sz="2000" dirty="0" err="1">
                <a:solidFill>
                  <a:schemeClr val="bg1"/>
                </a:solidFill>
                <a:ea typeface="DengXian" panose="02010600030101010101" pitchFamily="2" charset="-122"/>
                <a:cs typeface="Times New Roman" panose="02020603050405020304" pitchFamily="18" charset="0"/>
              </a:rPr>
              <a:t>Klavier</a:t>
            </a:r>
            <a:r>
              <a:rPr lang="en-GB" sz="2000" dirty="0">
                <a:solidFill>
                  <a:schemeClr val="bg1"/>
                </a:solidFill>
                <a:ea typeface="DengXian" panose="02010600030101010101" pitchFamily="2" charset="-122"/>
                <a:cs typeface="Times New Roman" panose="02020603050405020304" pitchFamily="18" charset="0"/>
              </a:rPr>
              <a:t>*. </a:t>
            </a:r>
          </a:p>
        </p:txBody>
      </p:sp>
      <p:pic>
        <p:nvPicPr>
          <p:cNvPr id="12" name="Picture 11" descr="A picture containing person, wall, person, clothing&#10;&#10;Description automatically generated">
            <a:extLst>
              <a:ext uri="{FF2B5EF4-FFF2-40B4-BE49-F238E27FC236}">
                <a16:creationId xmlns:a16="http://schemas.microsoft.com/office/drawing/2014/main" id="{6A56388E-C260-47AA-A3A1-5ACBF8D66B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70318" y="4521897"/>
            <a:ext cx="1336291" cy="1715407"/>
          </a:xfrm>
          <a:prstGeom prst="rect">
            <a:avLst/>
          </a:prstGeom>
        </p:spPr>
      </p:pic>
      <p:pic>
        <p:nvPicPr>
          <p:cNvPr id="18" name="Picture 17">
            <a:extLst>
              <a:ext uri="{FF2B5EF4-FFF2-40B4-BE49-F238E27FC236}">
                <a16:creationId xmlns:a16="http://schemas.microsoft.com/office/drawing/2014/main" id="{41C44336-7680-4C03-A93B-B57B84C188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89029" y="4529160"/>
            <a:ext cx="517580" cy="299226"/>
          </a:xfrm>
          <a:prstGeom prst="rect">
            <a:avLst/>
          </a:prstGeom>
        </p:spPr>
      </p:pic>
      <p:pic>
        <p:nvPicPr>
          <p:cNvPr id="20" name="Picture 19" descr="Shape, background pattern&#10;&#10;Description automatically generated">
            <a:extLst>
              <a:ext uri="{FF2B5EF4-FFF2-40B4-BE49-F238E27FC236}">
                <a16:creationId xmlns:a16="http://schemas.microsoft.com/office/drawing/2014/main" id="{C64CF19C-2CBC-481D-A15B-152F75BB8C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26665" y="2034226"/>
            <a:ext cx="592667" cy="355600"/>
          </a:xfrm>
          <a:prstGeom prst="rect">
            <a:avLst/>
          </a:prstGeom>
        </p:spPr>
      </p:pic>
      <p:sp>
        <p:nvSpPr>
          <p:cNvPr id="19" name="Speech Bubble: Rectangle with Corners Rounded 17">
            <a:extLst>
              <a:ext uri="{FF2B5EF4-FFF2-40B4-BE49-F238E27FC236}">
                <a16:creationId xmlns:a16="http://schemas.microsoft.com/office/drawing/2014/main" id="{36D812A5-2C92-4E19-B93D-6F089AA28D76}"/>
              </a:ext>
            </a:extLst>
          </p:cNvPr>
          <p:cNvSpPr/>
          <p:nvPr/>
        </p:nvSpPr>
        <p:spPr>
          <a:xfrm>
            <a:off x="6355152" y="6259479"/>
            <a:ext cx="2856690" cy="467377"/>
          </a:xfrm>
          <a:prstGeom prst="wedgeRoundRectCallout">
            <a:avLst>
              <a:gd name="adj1" fmla="val 23824"/>
              <a:gd name="adj2" fmla="val 47550"/>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de-DE" dirty="0">
                <a:solidFill>
                  <a:prstClr val="white"/>
                </a:solidFill>
                <a:latin typeface="Century Gothic" panose="020F0302020204030204"/>
              </a:rPr>
              <a:t>* das Klavier – piano</a:t>
            </a:r>
          </a:p>
        </p:txBody>
      </p:sp>
    </p:spTree>
    <p:extLst>
      <p:ext uri="{BB962C8B-B14F-4D97-AF65-F5344CB8AC3E}">
        <p14:creationId xmlns:p14="http://schemas.microsoft.com/office/powerpoint/2010/main" val="272868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1" grpId="0"/>
      <p:bldP spid="17" grpId="0" animBg="1"/>
      <p:bldP spid="14" grpId="0" animBg="1"/>
      <p:bldP spid="15"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1771" y="603377"/>
            <a:ext cx="8442960" cy="5651246"/>
          </a:xfrm>
          <a:prstGeom prst="rect">
            <a:avLst/>
          </a:prstGeom>
        </p:spPr>
      </p:pic>
      <p:sp>
        <p:nvSpPr>
          <p:cNvPr id="9" name="Rectangle 8"/>
          <p:cNvSpPr/>
          <p:nvPr/>
        </p:nvSpPr>
        <p:spPr>
          <a:xfrm>
            <a:off x="4760878" y="2905595"/>
            <a:ext cx="301236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Erlkönig</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Rounded Rectangle 9"/>
          <p:cNvSpPr/>
          <p:nvPr/>
        </p:nvSpPr>
        <p:spPr>
          <a:xfrm>
            <a:off x="5620591" y="2932588"/>
            <a:ext cx="2072640" cy="990600"/>
          </a:xfrm>
          <a:prstGeom prst="roundRect">
            <a:avLst/>
          </a:prstGeom>
          <a:noFill/>
          <a:ln w="762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 name="Rectangle 10"/>
          <p:cNvSpPr/>
          <p:nvPr/>
        </p:nvSpPr>
        <p:spPr>
          <a:xfrm>
            <a:off x="7853251" y="2932588"/>
            <a:ext cx="2392001"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king</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1576" y="1677919"/>
            <a:ext cx="1550670" cy="1229606"/>
          </a:xfrm>
          <a:prstGeom prst="rect">
            <a:avLst/>
          </a:prstGeom>
        </p:spPr>
      </p:pic>
      <p:sp>
        <p:nvSpPr>
          <p:cNvPr id="13" name="Rectangle 12"/>
          <p:cNvSpPr/>
          <p:nvPr/>
        </p:nvSpPr>
        <p:spPr>
          <a:xfrm>
            <a:off x="8392113" y="498445"/>
            <a:ext cx="25250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Erlkönig</a:t>
            </a:r>
            <a:endParaRPr kumimoji="0" lang="en-GB"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cxnSp>
        <p:nvCxnSpPr>
          <p:cNvPr id="15" name="Straight Arrow Connector 14"/>
          <p:cNvCxnSpPr>
            <a:cxnSpLocks/>
          </p:cNvCxnSpPr>
          <p:nvPr/>
        </p:nvCxnSpPr>
        <p:spPr>
          <a:xfrm flipH="1">
            <a:off x="8392113" y="1260135"/>
            <a:ext cx="657138" cy="174239"/>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descr="background rectangle">
            <a:extLst>
              <a:ext uri="{FF2B5EF4-FFF2-40B4-BE49-F238E27FC236}">
                <a16:creationId xmlns:a16="http://schemas.microsoft.com/office/drawing/2014/main" id="{2C3FCBE3-F18E-6A48-BC88-7D80EE8E2FEE}"/>
              </a:ex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2802835" cy="869950"/>
          </a:xfrm>
          <a:prstGeom prst="rect">
            <a:avLst/>
          </a:prstGeom>
        </p:spPr>
      </p:pic>
      <p:sp>
        <p:nvSpPr>
          <p:cNvPr id="18" name="Title 3">
            <a:extLst>
              <a:ext uri="{FF2B5EF4-FFF2-40B4-BE49-F238E27FC236}">
                <a16:creationId xmlns:a16="http://schemas.microsoft.com/office/drawing/2014/main" id="{99A3D449-63A1-1549-A706-ADC9B14C484D}"/>
              </a:ext>
            </a:extLst>
          </p:cNvPr>
          <p:cNvSpPr txBox="1">
            <a:spLocks/>
          </p:cNvSpPr>
          <p:nvPr/>
        </p:nvSpPr>
        <p:spPr>
          <a:xfrm>
            <a:off x="0" y="377433"/>
            <a:ext cx="3745089"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der </a:t>
            </a:r>
            <a:r>
              <a:rPr lang="en-GB" sz="3600" b="1" dirty="0" err="1">
                <a:solidFill>
                  <a:schemeClr val="bg1"/>
                </a:solidFill>
              </a:rPr>
              <a:t>Titel</a:t>
            </a:r>
            <a:endParaRPr lang="en-GB" sz="3600" b="1" dirty="0">
              <a:solidFill>
                <a:schemeClr val="bg1"/>
              </a:solidFill>
            </a:endParaRPr>
          </a:p>
        </p:txBody>
      </p:sp>
    </p:spTree>
    <p:extLst>
      <p:ext uri="{BB962C8B-B14F-4D97-AF65-F5344CB8AC3E}">
        <p14:creationId xmlns:p14="http://schemas.microsoft.com/office/powerpoint/2010/main" val="95712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xit" presetSubtype="0" fill="hold" grpId="0" nodeType="withEffect">
                                  <p:stCondLst>
                                    <p:cond delay="0"/>
                                  </p:stCondLst>
                                  <p:childTnLst>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0" grpId="1" animBg="1"/>
      <p:bldP spid="11" grpId="0"/>
      <p:bldP spid="11" grpId="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Arrow Connector 14"/>
          <p:cNvCxnSpPr>
            <a:cxnSpLocks/>
          </p:cNvCxnSpPr>
          <p:nvPr/>
        </p:nvCxnSpPr>
        <p:spPr>
          <a:xfrm flipH="1">
            <a:off x="8392113" y="1260135"/>
            <a:ext cx="657138" cy="174239"/>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descr="background rectangle">
            <a:extLst>
              <a:ext uri="{FF2B5EF4-FFF2-40B4-BE49-F238E27FC236}">
                <a16:creationId xmlns:a16="http://schemas.microsoft.com/office/drawing/2014/main" id="{2C3FCBE3-F18E-6A48-BC88-7D80EE8E2FEE}"/>
              </a:ex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802835" cy="869950"/>
          </a:xfrm>
          <a:prstGeom prst="rect">
            <a:avLst/>
          </a:prstGeom>
        </p:spPr>
      </p:pic>
      <p:sp>
        <p:nvSpPr>
          <p:cNvPr id="18" name="Title 3">
            <a:extLst>
              <a:ext uri="{FF2B5EF4-FFF2-40B4-BE49-F238E27FC236}">
                <a16:creationId xmlns:a16="http://schemas.microsoft.com/office/drawing/2014/main" id="{99A3D449-63A1-1549-A706-ADC9B14C484D}"/>
              </a:ext>
            </a:extLst>
          </p:cNvPr>
          <p:cNvSpPr txBox="1">
            <a:spLocks/>
          </p:cNvSpPr>
          <p:nvPr/>
        </p:nvSpPr>
        <p:spPr>
          <a:xfrm>
            <a:off x="0" y="377433"/>
            <a:ext cx="3745089"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Erlkönig</a:t>
            </a:r>
            <a:endParaRPr lang="en-GB" sz="3600" b="1" dirty="0">
              <a:solidFill>
                <a:schemeClr val="bg1"/>
              </a:solidFill>
            </a:endParaRPr>
          </a:p>
        </p:txBody>
      </p:sp>
      <p:sp>
        <p:nvSpPr>
          <p:cNvPr id="2" name="TextBox 1">
            <a:extLst>
              <a:ext uri="{FF2B5EF4-FFF2-40B4-BE49-F238E27FC236}">
                <a16:creationId xmlns:a16="http://schemas.microsoft.com/office/drawing/2014/main" id="{1A22CA90-0E40-49A0-A2AC-733CF433C04D}"/>
              </a:ext>
            </a:extLst>
          </p:cNvPr>
          <p:cNvSpPr txBox="1"/>
          <p:nvPr/>
        </p:nvSpPr>
        <p:spPr>
          <a:xfrm>
            <a:off x="209320" y="1260135"/>
            <a:ext cx="11777032" cy="461665"/>
          </a:xfrm>
          <a:prstGeom prst="rect">
            <a:avLst/>
          </a:prstGeom>
          <a:noFill/>
        </p:spPr>
        <p:txBody>
          <a:bodyPr wrap="square" rtlCol="0">
            <a:spAutoFit/>
          </a:bodyPr>
          <a:lstStyle/>
          <a:p>
            <a:pPr algn="l"/>
            <a:r>
              <a:rPr lang="en-GB" sz="2400" i="1" dirty="0" err="1">
                <a:solidFill>
                  <a:schemeClr val="accent5">
                    <a:lumMod val="50000"/>
                  </a:schemeClr>
                </a:solidFill>
              </a:rPr>
              <a:t>Erlkönig</a:t>
            </a:r>
            <a:r>
              <a:rPr lang="en-GB" sz="2400" dirty="0">
                <a:solidFill>
                  <a:schemeClr val="accent5">
                    <a:lumMod val="50000"/>
                  </a:schemeClr>
                </a:solidFill>
              </a:rPr>
              <a:t> </a:t>
            </a:r>
            <a:r>
              <a:rPr lang="en-GB" sz="2400" dirty="0" err="1">
                <a:solidFill>
                  <a:schemeClr val="accent5">
                    <a:lumMod val="50000"/>
                  </a:schemeClr>
                </a:solidFill>
              </a:rPr>
              <a:t>ist</a:t>
            </a:r>
            <a:r>
              <a:rPr lang="en-GB" sz="2400" dirty="0">
                <a:solidFill>
                  <a:schemeClr val="accent5">
                    <a:lumMod val="50000"/>
                  </a:schemeClr>
                </a:solidFill>
              </a:rPr>
              <a:t> </a:t>
            </a:r>
            <a:r>
              <a:rPr lang="en-GB" sz="2400" b="1" dirty="0" err="1">
                <a:solidFill>
                  <a:schemeClr val="accent5">
                    <a:lumMod val="50000"/>
                  </a:schemeClr>
                </a:solidFill>
              </a:rPr>
              <a:t>eine</a:t>
            </a:r>
            <a:r>
              <a:rPr lang="en-GB" sz="2400" b="1" dirty="0">
                <a:solidFill>
                  <a:schemeClr val="accent5">
                    <a:lumMod val="50000"/>
                  </a:schemeClr>
                </a:solidFill>
              </a:rPr>
              <a:t> Ballade</a:t>
            </a:r>
            <a:r>
              <a:rPr lang="en-GB" sz="2400" dirty="0">
                <a:solidFill>
                  <a:schemeClr val="accent5">
                    <a:lumMod val="50000"/>
                  </a:schemeClr>
                </a:solidFill>
              </a:rPr>
              <a:t>. </a:t>
            </a:r>
          </a:p>
        </p:txBody>
      </p:sp>
      <p:sp>
        <p:nvSpPr>
          <p:cNvPr id="14" name="TextBox 13">
            <a:extLst>
              <a:ext uri="{FF2B5EF4-FFF2-40B4-BE49-F238E27FC236}">
                <a16:creationId xmlns:a16="http://schemas.microsoft.com/office/drawing/2014/main" id="{A9F35A58-896B-4378-BBC0-21B42EEF34B3}"/>
              </a:ext>
            </a:extLst>
          </p:cNvPr>
          <p:cNvSpPr txBox="1"/>
          <p:nvPr/>
        </p:nvSpPr>
        <p:spPr>
          <a:xfrm>
            <a:off x="209320" y="1757227"/>
            <a:ext cx="11777032" cy="461665"/>
          </a:xfrm>
          <a:prstGeom prst="rect">
            <a:avLst/>
          </a:prstGeom>
          <a:noFill/>
        </p:spPr>
        <p:txBody>
          <a:bodyPr wrap="square" rtlCol="0">
            <a:spAutoFit/>
          </a:bodyPr>
          <a:lstStyle/>
          <a:p>
            <a:pPr algn="l"/>
            <a:r>
              <a:rPr lang="en-GB" sz="2400" dirty="0">
                <a:solidFill>
                  <a:schemeClr val="accent5">
                    <a:lumMod val="50000"/>
                  </a:schemeClr>
                </a:solidFill>
              </a:rPr>
              <a:t>Eine Ballade </a:t>
            </a:r>
            <a:r>
              <a:rPr lang="en-GB" sz="2400" dirty="0" err="1">
                <a:solidFill>
                  <a:schemeClr val="accent5">
                    <a:lumMod val="50000"/>
                  </a:schemeClr>
                </a:solidFill>
              </a:rPr>
              <a:t>ist</a:t>
            </a:r>
            <a:r>
              <a:rPr lang="en-GB" sz="2400" dirty="0">
                <a:solidFill>
                  <a:schemeClr val="accent5">
                    <a:lumMod val="50000"/>
                  </a:schemeClr>
                </a:solidFill>
              </a:rPr>
              <a:t> </a:t>
            </a:r>
            <a:r>
              <a:rPr lang="en-GB" sz="2400" dirty="0" err="1">
                <a:solidFill>
                  <a:schemeClr val="accent5">
                    <a:lumMod val="50000"/>
                  </a:schemeClr>
                </a:solidFill>
              </a:rPr>
              <a:t>eine</a:t>
            </a:r>
            <a:r>
              <a:rPr lang="en-GB" sz="2400" dirty="0">
                <a:solidFill>
                  <a:schemeClr val="accent5">
                    <a:lumMod val="50000"/>
                  </a:schemeClr>
                </a:solidFill>
              </a:rPr>
              <a:t> </a:t>
            </a:r>
            <a:r>
              <a:rPr lang="en-GB" sz="2400" dirty="0" err="1">
                <a:solidFill>
                  <a:schemeClr val="accent5">
                    <a:lumMod val="50000"/>
                  </a:schemeClr>
                </a:solidFill>
              </a:rPr>
              <a:t>Gedichtsform</a:t>
            </a:r>
            <a:r>
              <a:rPr lang="en-GB" sz="2400" dirty="0">
                <a:solidFill>
                  <a:schemeClr val="accent5">
                    <a:lumMod val="50000"/>
                  </a:schemeClr>
                </a:solidFill>
              </a:rPr>
              <a:t>.</a:t>
            </a:r>
          </a:p>
        </p:txBody>
      </p:sp>
      <p:sp>
        <p:nvSpPr>
          <p:cNvPr id="16" name="TextBox 15">
            <a:extLst>
              <a:ext uri="{FF2B5EF4-FFF2-40B4-BE49-F238E27FC236}">
                <a16:creationId xmlns:a16="http://schemas.microsoft.com/office/drawing/2014/main" id="{15F0FC89-C89E-499C-B00B-B550FAB41BD9}"/>
              </a:ext>
            </a:extLst>
          </p:cNvPr>
          <p:cNvSpPr txBox="1"/>
          <p:nvPr/>
        </p:nvSpPr>
        <p:spPr>
          <a:xfrm>
            <a:off x="207484" y="2267088"/>
            <a:ext cx="11777032" cy="461665"/>
          </a:xfrm>
          <a:prstGeom prst="rect">
            <a:avLst/>
          </a:prstGeom>
          <a:noFill/>
        </p:spPr>
        <p:txBody>
          <a:bodyPr wrap="square" rtlCol="0">
            <a:spAutoFit/>
          </a:bodyPr>
          <a:lstStyle/>
          <a:p>
            <a:pPr algn="l"/>
            <a:r>
              <a:rPr lang="en-GB" sz="2400" dirty="0" err="1">
                <a:solidFill>
                  <a:schemeClr val="accent5">
                    <a:lumMod val="50000"/>
                  </a:schemeClr>
                </a:solidFill>
              </a:rPr>
              <a:t>Balladen</a:t>
            </a:r>
            <a:r>
              <a:rPr lang="en-GB" sz="2400" dirty="0">
                <a:solidFill>
                  <a:schemeClr val="accent5">
                    <a:lumMod val="50000"/>
                  </a:schemeClr>
                </a:solidFill>
              </a:rPr>
              <a:t> </a:t>
            </a:r>
            <a:r>
              <a:rPr lang="en-GB" sz="2400" dirty="0" err="1">
                <a:solidFill>
                  <a:schemeClr val="accent5">
                    <a:lumMod val="50000"/>
                  </a:schemeClr>
                </a:solidFill>
              </a:rPr>
              <a:t>sind</a:t>
            </a:r>
            <a:r>
              <a:rPr lang="en-GB" sz="2400" dirty="0">
                <a:solidFill>
                  <a:schemeClr val="accent5">
                    <a:lumMod val="50000"/>
                  </a:schemeClr>
                </a:solidFill>
              </a:rPr>
              <a:t> </a:t>
            </a:r>
            <a:r>
              <a:rPr lang="en-GB" sz="2400" dirty="0" err="1">
                <a:solidFill>
                  <a:schemeClr val="accent5">
                    <a:lumMod val="50000"/>
                  </a:schemeClr>
                </a:solidFill>
              </a:rPr>
              <a:t>für</a:t>
            </a:r>
            <a:r>
              <a:rPr lang="en-GB" sz="2400" dirty="0">
                <a:solidFill>
                  <a:schemeClr val="accent5">
                    <a:lumMod val="50000"/>
                  </a:schemeClr>
                </a:solidFill>
              </a:rPr>
              <a:t> </a:t>
            </a:r>
            <a:r>
              <a:rPr lang="en-GB" sz="2400" u="sng" dirty="0" err="1">
                <a:solidFill>
                  <a:schemeClr val="accent5">
                    <a:lumMod val="50000"/>
                  </a:schemeClr>
                </a:solidFill>
              </a:rPr>
              <a:t>drei</a:t>
            </a:r>
            <a:r>
              <a:rPr lang="en-GB" sz="2400" dirty="0">
                <a:solidFill>
                  <a:schemeClr val="accent5">
                    <a:lumMod val="50000"/>
                  </a:schemeClr>
                </a:solidFill>
              </a:rPr>
              <a:t> </a:t>
            </a:r>
            <a:r>
              <a:rPr lang="en-GB" sz="2400" dirty="0" err="1">
                <a:solidFill>
                  <a:schemeClr val="accent5">
                    <a:lumMod val="50000"/>
                  </a:schemeClr>
                </a:solidFill>
              </a:rPr>
              <a:t>Elemente</a:t>
            </a:r>
            <a:r>
              <a:rPr lang="en-GB" sz="2400" dirty="0">
                <a:solidFill>
                  <a:schemeClr val="accent5">
                    <a:lumMod val="50000"/>
                  </a:schemeClr>
                </a:solidFill>
              </a:rPr>
              <a:t> </a:t>
            </a:r>
            <a:r>
              <a:rPr lang="en-GB" sz="2400" dirty="0" err="1">
                <a:solidFill>
                  <a:schemeClr val="accent5">
                    <a:lumMod val="50000"/>
                  </a:schemeClr>
                </a:solidFill>
              </a:rPr>
              <a:t>bekannt</a:t>
            </a:r>
            <a:r>
              <a:rPr lang="en-GB" sz="2400" dirty="0">
                <a:solidFill>
                  <a:schemeClr val="accent5">
                    <a:lumMod val="50000"/>
                  </a:schemeClr>
                </a:solidFill>
              </a:rPr>
              <a:t>:</a:t>
            </a:r>
          </a:p>
        </p:txBody>
      </p:sp>
      <p:sp>
        <p:nvSpPr>
          <p:cNvPr id="19" name="TextBox 18">
            <a:extLst>
              <a:ext uri="{FF2B5EF4-FFF2-40B4-BE49-F238E27FC236}">
                <a16:creationId xmlns:a16="http://schemas.microsoft.com/office/drawing/2014/main" id="{677C8FB3-B8A7-477B-A052-2E70AD80FB2F}"/>
              </a:ext>
            </a:extLst>
          </p:cNvPr>
          <p:cNvSpPr txBox="1"/>
          <p:nvPr/>
        </p:nvSpPr>
        <p:spPr>
          <a:xfrm>
            <a:off x="868496" y="2884110"/>
            <a:ext cx="11777032" cy="830997"/>
          </a:xfrm>
          <a:prstGeom prst="rect">
            <a:avLst/>
          </a:prstGeom>
          <a:noFill/>
        </p:spPr>
        <p:txBody>
          <a:bodyPr wrap="square" rtlCol="0">
            <a:spAutoFit/>
          </a:bodyPr>
          <a:lstStyle/>
          <a:p>
            <a:pPr marL="342900" indent="-342900" algn="l">
              <a:buFont typeface="Wingdings" panose="05000000000000000000" pitchFamily="2" charset="2"/>
              <a:buChar char="§"/>
            </a:pPr>
            <a:r>
              <a:rPr lang="en-GB" sz="2400" b="1" dirty="0" err="1">
                <a:solidFill>
                  <a:schemeClr val="accent5">
                    <a:lumMod val="50000"/>
                  </a:schemeClr>
                </a:solidFill>
              </a:rPr>
              <a:t>Lyrik</a:t>
            </a:r>
            <a:r>
              <a:rPr lang="en-GB" sz="2400" dirty="0">
                <a:solidFill>
                  <a:schemeClr val="accent5">
                    <a:lumMod val="50000"/>
                  </a:schemeClr>
                </a:solidFill>
              </a:rPr>
              <a:t/>
            </a:r>
            <a:br>
              <a:rPr lang="en-GB" sz="2400" dirty="0">
                <a:solidFill>
                  <a:schemeClr val="accent5">
                    <a:lumMod val="50000"/>
                  </a:schemeClr>
                </a:solidFill>
              </a:rPr>
            </a:br>
            <a:r>
              <a:rPr lang="en-GB" sz="2400" dirty="0">
                <a:solidFill>
                  <a:schemeClr val="accent5">
                    <a:lumMod val="50000"/>
                  </a:schemeClr>
                </a:solidFill>
              </a:rPr>
              <a:t>Sie </a:t>
            </a:r>
            <a:r>
              <a:rPr lang="en-GB" sz="2400" dirty="0" err="1">
                <a:solidFill>
                  <a:schemeClr val="accent5">
                    <a:lumMod val="50000"/>
                  </a:schemeClr>
                </a:solidFill>
              </a:rPr>
              <a:t>haben</a:t>
            </a:r>
            <a:r>
              <a:rPr lang="en-GB" sz="2400" dirty="0">
                <a:solidFill>
                  <a:schemeClr val="accent5">
                    <a:lumMod val="50000"/>
                  </a:schemeClr>
                </a:solidFill>
              </a:rPr>
              <a:t> Verse, </a:t>
            </a:r>
            <a:r>
              <a:rPr lang="en-GB" sz="2400" dirty="0" err="1">
                <a:solidFill>
                  <a:schemeClr val="accent5">
                    <a:lumMod val="50000"/>
                  </a:schemeClr>
                </a:solidFill>
              </a:rPr>
              <a:t>Strophen</a:t>
            </a:r>
            <a:r>
              <a:rPr lang="en-GB" sz="2400" dirty="0">
                <a:solidFill>
                  <a:schemeClr val="accent5">
                    <a:lumMod val="50000"/>
                  </a:schemeClr>
                </a:solidFill>
              </a:rPr>
              <a:t> und oft </a:t>
            </a:r>
            <a:r>
              <a:rPr lang="en-GB" sz="2400" dirty="0" err="1">
                <a:solidFill>
                  <a:schemeClr val="accent5">
                    <a:lumMod val="50000"/>
                  </a:schemeClr>
                </a:solidFill>
              </a:rPr>
              <a:t>Reime</a:t>
            </a:r>
            <a:r>
              <a:rPr lang="en-GB" sz="2400" dirty="0">
                <a:solidFill>
                  <a:schemeClr val="accent5">
                    <a:lumMod val="50000"/>
                  </a:schemeClr>
                </a:solidFill>
              </a:rPr>
              <a:t>.</a:t>
            </a:r>
          </a:p>
        </p:txBody>
      </p:sp>
      <p:sp>
        <p:nvSpPr>
          <p:cNvPr id="20" name="TextBox 19">
            <a:extLst>
              <a:ext uri="{FF2B5EF4-FFF2-40B4-BE49-F238E27FC236}">
                <a16:creationId xmlns:a16="http://schemas.microsoft.com/office/drawing/2014/main" id="{228C5720-78F0-4FFA-A5CD-902B963236F6}"/>
              </a:ext>
            </a:extLst>
          </p:cNvPr>
          <p:cNvSpPr txBox="1"/>
          <p:nvPr/>
        </p:nvSpPr>
        <p:spPr>
          <a:xfrm>
            <a:off x="868496" y="3760421"/>
            <a:ext cx="6664418" cy="830997"/>
          </a:xfrm>
          <a:prstGeom prst="rect">
            <a:avLst/>
          </a:prstGeom>
          <a:noFill/>
        </p:spPr>
        <p:txBody>
          <a:bodyPr wrap="square" rtlCol="0">
            <a:spAutoFit/>
          </a:bodyPr>
          <a:lstStyle/>
          <a:p>
            <a:pPr marL="342900" indent="-342900" algn="l">
              <a:buFont typeface="Wingdings" panose="05000000000000000000" pitchFamily="2" charset="2"/>
              <a:buChar char="§"/>
            </a:pPr>
            <a:r>
              <a:rPr lang="en-GB" sz="2400" b="1" dirty="0" err="1">
                <a:solidFill>
                  <a:schemeClr val="accent5">
                    <a:lumMod val="50000"/>
                  </a:schemeClr>
                </a:solidFill>
              </a:rPr>
              <a:t>Epik</a:t>
            </a:r>
            <a:r>
              <a:rPr lang="en-GB" sz="2400" dirty="0">
                <a:solidFill>
                  <a:schemeClr val="accent5">
                    <a:lumMod val="50000"/>
                  </a:schemeClr>
                </a:solidFill>
              </a:rPr>
              <a:t/>
            </a:r>
            <a:br>
              <a:rPr lang="en-GB" sz="2400" dirty="0">
                <a:solidFill>
                  <a:schemeClr val="accent5">
                    <a:lumMod val="50000"/>
                  </a:schemeClr>
                </a:solidFill>
              </a:rPr>
            </a:br>
            <a:r>
              <a:rPr lang="en-GB" sz="2400" dirty="0">
                <a:solidFill>
                  <a:schemeClr val="accent5">
                    <a:lumMod val="50000"/>
                  </a:schemeClr>
                </a:solidFill>
              </a:rPr>
              <a:t>Sie </a:t>
            </a:r>
            <a:r>
              <a:rPr lang="en-GB" sz="2400" dirty="0" err="1">
                <a:solidFill>
                  <a:schemeClr val="accent5">
                    <a:lumMod val="50000"/>
                  </a:schemeClr>
                </a:solidFill>
              </a:rPr>
              <a:t>erzählen</a:t>
            </a:r>
            <a:r>
              <a:rPr lang="en-GB" sz="2400" dirty="0">
                <a:solidFill>
                  <a:schemeClr val="accent5">
                    <a:lumMod val="50000"/>
                  </a:schemeClr>
                </a:solidFill>
              </a:rPr>
              <a:t> </a:t>
            </a:r>
            <a:r>
              <a:rPr lang="en-GB" sz="2400" dirty="0" err="1">
                <a:solidFill>
                  <a:schemeClr val="accent5">
                    <a:lumMod val="50000"/>
                  </a:schemeClr>
                </a:solidFill>
              </a:rPr>
              <a:t>eine</a:t>
            </a:r>
            <a:r>
              <a:rPr lang="en-GB" sz="2400" dirty="0">
                <a:solidFill>
                  <a:schemeClr val="accent5">
                    <a:lumMod val="50000"/>
                  </a:schemeClr>
                </a:solidFill>
              </a:rPr>
              <a:t> </a:t>
            </a:r>
            <a:r>
              <a:rPr lang="en-GB" sz="2400" dirty="0" err="1">
                <a:solidFill>
                  <a:schemeClr val="accent5">
                    <a:lumMod val="50000"/>
                  </a:schemeClr>
                </a:solidFill>
              </a:rPr>
              <a:t>Geschichte</a:t>
            </a:r>
            <a:r>
              <a:rPr lang="en-GB" sz="2400" dirty="0">
                <a:solidFill>
                  <a:schemeClr val="accent5">
                    <a:lumMod val="50000"/>
                  </a:schemeClr>
                </a:solidFill>
              </a:rPr>
              <a:t>.</a:t>
            </a:r>
          </a:p>
        </p:txBody>
      </p:sp>
      <p:sp>
        <p:nvSpPr>
          <p:cNvPr id="21" name="TextBox 20">
            <a:extLst>
              <a:ext uri="{FF2B5EF4-FFF2-40B4-BE49-F238E27FC236}">
                <a16:creationId xmlns:a16="http://schemas.microsoft.com/office/drawing/2014/main" id="{8A5B84F3-989F-452A-81DA-FF256EEEDA7D}"/>
              </a:ext>
            </a:extLst>
          </p:cNvPr>
          <p:cNvSpPr txBox="1"/>
          <p:nvPr/>
        </p:nvSpPr>
        <p:spPr>
          <a:xfrm>
            <a:off x="868496" y="4644973"/>
            <a:ext cx="6316075" cy="830997"/>
          </a:xfrm>
          <a:prstGeom prst="rect">
            <a:avLst/>
          </a:prstGeom>
          <a:noFill/>
        </p:spPr>
        <p:txBody>
          <a:bodyPr wrap="square" rtlCol="0">
            <a:spAutoFit/>
          </a:bodyPr>
          <a:lstStyle/>
          <a:p>
            <a:pPr marL="342900" indent="-342900" algn="l">
              <a:buFont typeface="Wingdings" panose="05000000000000000000" pitchFamily="2" charset="2"/>
              <a:buChar char="§"/>
            </a:pPr>
            <a:r>
              <a:rPr lang="en-GB" sz="2400" b="1" dirty="0" err="1">
                <a:solidFill>
                  <a:schemeClr val="accent5">
                    <a:lumMod val="50000"/>
                  </a:schemeClr>
                </a:solidFill>
              </a:rPr>
              <a:t>Dramatik</a:t>
            </a:r>
            <a:r>
              <a:rPr lang="en-GB" sz="2400" dirty="0">
                <a:solidFill>
                  <a:schemeClr val="accent5">
                    <a:lumMod val="50000"/>
                  </a:schemeClr>
                </a:solidFill>
              </a:rPr>
              <a:t/>
            </a:r>
            <a:br>
              <a:rPr lang="en-GB" sz="2400" dirty="0">
                <a:solidFill>
                  <a:schemeClr val="accent5">
                    <a:lumMod val="50000"/>
                  </a:schemeClr>
                </a:solidFill>
              </a:rPr>
            </a:br>
            <a:r>
              <a:rPr lang="en-GB" sz="2400" dirty="0">
                <a:solidFill>
                  <a:schemeClr val="accent5">
                    <a:lumMod val="50000"/>
                  </a:schemeClr>
                </a:solidFill>
              </a:rPr>
              <a:t>Sie </a:t>
            </a:r>
            <a:r>
              <a:rPr lang="en-GB" sz="2400" dirty="0" err="1">
                <a:solidFill>
                  <a:schemeClr val="accent5">
                    <a:lumMod val="50000"/>
                  </a:schemeClr>
                </a:solidFill>
              </a:rPr>
              <a:t>enthalten</a:t>
            </a:r>
            <a:r>
              <a:rPr lang="en-GB" sz="2400" dirty="0">
                <a:solidFill>
                  <a:schemeClr val="accent5">
                    <a:lumMod val="50000"/>
                  </a:schemeClr>
                </a:solidFill>
              </a:rPr>
              <a:t> </a:t>
            </a:r>
            <a:r>
              <a:rPr lang="en-GB" sz="2400" dirty="0" err="1">
                <a:solidFill>
                  <a:schemeClr val="accent5">
                    <a:lumMod val="50000"/>
                  </a:schemeClr>
                </a:solidFill>
              </a:rPr>
              <a:t>direkte</a:t>
            </a:r>
            <a:r>
              <a:rPr lang="en-GB" sz="2400" dirty="0">
                <a:solidFill>
                  <a:schemeClr val="accent5">
                    <a:lumMod val="50000"/>
                  </a:schemeClr>
                </a:solidFill>
              </a:rPr>
              <a:t> Rede.</a:t>
            </a:r>
          </a:p>
        </p:txBody>
      </p:sp>
      <p:sp>
        <p:nvSpPr>
          <p:cNvPr id="22" name="Speech Bubble: Rectangle with Corners Rounded 17">
            <a:extLst>
              <a:ext uri="{FF2B5EF4-FFF2-40B4-BE49-F238E27FC236}">
                <a16:creationId xmlns:a16="http://schemas.microsoft.com/office/drawing/2014/main" id="{22267578-B576-4868-8D08-51EED1327140}"/>
              </a:ext>
            </a:extLst>
          </p:cNvPr>
          <p:cNvSpPr/>
          <p:nvPr/>
        </p:nvSpPr>
        <p:spPr>
          <a:xfrm>
            <a:off x="7637633" y="258439"/>
            <a:ext cx="2856690" cy="846339"/>
          </a:xfrm>
          <a:prstGeom prst="wedgeRoundRectCallout">
            <a:avLst>
              <a:gd name="adj1" fmla="val 63546"/>
              <a:gd name="adj2" fmla="val 28024"/>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de-DE" sz="2000" i="1" dirty="0">
                <a:solidFill>
                  <a:prstClr val="white"/>
                </a:solidFill>
                <a:latin typeface="Century Gothic" panose="020F0302020204030204"/>
              </a:rPr>
              <a:t>Erlkönig</a:t>
            </a:r>
            <a:r>
              <a:rPr lang="de-DE" sz="2000" dirty="0">
                <a:solidFill>
                  <a:prstClr val="white"/>
                </a:solidFill>
                <a:latin typeface="Century Gothic" panose="020F0302020204030204"/>
              </a:rPr>
              <a:t> ist meine Lieblingsballade! </a:t>
            </a:r>
            <a:r>
              <a:rPr lang="de-DE" sz="2000" dirty="0">
                <a:solidFill>
                  <a:prstClr val="white"/>
                </a:solidFill>
                <a:latin typeface="Century Gothic" panose="020F0302020204030204"/>
                <a:sym typeface="Wingdings" panose="05000000000000000000" pitchFamily="2" charset="2"/>
              </a:rPr>
              <a:t></a:t>
            </a:r>
            <a:endParaRPr lang="de-DE" sz="2000" b="1" dirty="0">
              <a:solidFill>
                <a:prstClr val="white"/>
              </a:solidFill>
              <a:latin typeface="Century Gothic" panose="020F0302020204030204"/>
            </a:endParaRPr>
          </a:p>
        </p:txBody>
      </p:sp>
      <p:pic>
        <p:nvPicPr>
          <p:cNvPr id="23" name="Picture 22" descr="Logo&#10;&#10;Description automatically generated">
            <a:extLst>
              <a:ext uri="{FF2B5EF4-FFF2-40B4-BE49-F238E27FC236}">
                <a16:creationId xmlns:a16="http://schemas.microsoft.com/office/drawing/2014/main" id="{AF2946FE-76FF-4ED5-BDF1-D5F00D398F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1642" y="209643"/>
            <a:ext cx="772599" cy="1214975"/>
          </a:xfrm>
          <a:prstGeom prst="rect">
            <a:avLst/>
          </a:prstGeom>
        </p:spPr>
      </p:pic>
      <p:sp>
        <p:nvSpPr>
          <p:cNvPr id="24" name="Speech Bubble: Rectangle with Corners Rounded 17">
            <a:extLst>
              <a:ext uri="{FF2B5EF4-FFF2-40B4-BE49-F238E27FC236}">
                <a16:creationId xmlns:a16="http://schemas.microsoft.com/office/drawing/2014/main" id="{3DAA6CA8-1FCB-4BFC-B79A-EA7BD2A05E1C}"/>
              </a:ext>
            </a:extLst>
          </p:cNvPr>
          <p:cNvSpPr/>
          <p:nvPr/>
        </p:nvSpPr>
        <p:spPr>
          <a:xfrm>
            <a:off x="7925217" y="3036838"/>
            <a:ext cx="3759024" cy="1300050"/>
          </a:xfrm>
          <a:prstGeom prst="wedgeRoundRectCallout">
            <a:avLst>
              <a:gd name="adj1" fmla="val 23824"/>
              <a:gd name="adj2" fmla="val 47550"/>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de-DE" sz="2000" dirty="0">
                <a:solidFill>
                  <a:prstClr val="white"/>
                </a:solidFill>
                <a:latin typeface="Century Gothic" panose="020F0302020204030204"/>
              </a:rPr>
              <a:t>der Vers – line (</a:t>
            </a:r>
            <a:r>
              <a:rPr lang="de-DE" sz="2000" b="1" u="sng" dirty="0">
                <a:solidFill>
                  <a:prstClr val="white"/>
                </a:solidFill>
                <a:latin typeface="Century Gothic" panose="020F0302020204030204"/>
              </a:rPr>
              <a:t>not</a:t>
            </a:r>
            <a:r>
              <a:rPr lang="de-DE" sz="2000" dirty="0">
                <a:solidFill>
                  <a:prstClr val="white"/>
                </a:solidFill>
                <a:latin typeface="Century Gothic" panose="020F0302020204030204"/>
              </a:rPr>
              <a:t> verse!</a:t>
            </a:r>
            <a:br>
              <a:rPr lang="de-DE" sz="2000" dirty="0">
                <a:solidFill>
                  <a:prstClr val="white"/>
                </a:solidFill>
                <a:latin typeface="Century Gothic" panose="020F0302020204030204"/>
              </a:rPr>
            </a:br>
            <a:r>
              <a:rPr lang="de-DE" sz="2000" dirty="0">
                <a:solidFill>
                  <a:prstClr val="white"/>
                </a:solidFill>
                <a:latin typeface="Century Gothic" panose="020F0302020204030204"/>
              </a:rPr>
              <a:t>die Strophe – verse</a:t>
            </a:r>
            <a:br>
              <a:rPr lang="de-DE" sz="2000" dirty="0">
                <a:solidFill>
                  <a:prstClr val="white"/>
                </a:solidFill>
                <a:latin typeface="Century Gothic" panose="020F0302020204030204"/>
              </a:rPr>
            </a:br>
            <a:r>
              <a:rPr lang="de-DE" sz="2000" dirty="0">
                <a:solidFill>
                  <a:prstClr val="white"/>
                </a:solidFill>
                <a:latin typeface="Century Gothic" panose="020F0302020204030204"/>
              </a:rPr>
              <a:t>der Reim – rhyme</a:t>
            </a:r>
            <a:br>
              <a:rPr lang="de-DE" sz="2000" dirty="0">
                <a:solidFill>
                  <a:prstClr val="white"/>
                </a:solidFill>
                <a:latin typeface="Century Gothic" panose="020F0302020204030204"/>
              </a:rPr>
            </a:br>
            <a:r>
              <a:rPr lang="de-DE" sz="2000" dirty="0">
                <a:solidFill>
                  <a:prstClr val="white"/>
                </a:solidFill>
                <a:latin typeface="Century Gothic" panose="020F0302020204030204"/>
              </a:rPr>
              <a:t>die Rede – </a:t>
            </a:r>
            <a:r>
              <a:rPr lang="de-DE" sz="2000" dirty="0" err="1">
                <a:solidFill>
                  <a:prstClr val="white"/>
                </a:solidFill>
                <a:latin typeface="Century Gothic" panose="020F0302020204030204"/>
              </a:rPr>
              <a:t>speech</a:t>
            </a:r>
            <a:endParaRPr lang="de-DE" sz="2000" b="1" dirty="0">
              <a:solidFill>
                <a:prstClr val="white"/>
              </a:solidFill>
              <a:latin typeface="Century Gothic" panose="020F0302020204030204"/>
            </a:endParaRPr>
          </a:p>
        </p:txBody>
      </p:sp>
    </p:spTree>
    <p:extLst>
      <p:ext uri="{BB962C8B-B14F-4D97-AF65-F5344CB8AC3E}">
        <p14:creationId xmlns:p14="http://schemas.microsoft.com/office/powerpoint/2010/main" val="275388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6" grpId="0"/>
      <p:bldP spid="19" grpId="0"/>
      <p:bldP spid="20" grpId="0"/>
      <p:bldP spid="21" grpId="0"/>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0DD12E8-2490-8248-B9F9-D1EA926F9C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1741" y="393551"/>
            <a:ext cx="8032237" cy="6064339"/>
          </a:xfrm>
          <a:prstGeom prst="rect">
            <a:avLst/>
          </a:prstGeom>
        </p:spPr>
      </p:pic>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2345635"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Erlkönig</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40326" y="1244984"/>
            <a:ext cx="6175130" cy="1569660"/>
          </a:xfrm>
          <a:prstGeom prst="rect">
            <a:avLst/>
          </a:prstGeom>
          <a:solidFill>
            <a:srgbClr val="7AA3B4">
              <a:alpha val="61000"/>
            </a:srgbClr>
          </a:solidFill>
        </p:spPr>
        <p:txBody>
          <a:bodyPr wrap="square" rtlCol="0">
            <a:spAutoFit/>
          </a:bodyPr>
          <a:lstStyle/>
          <a:p>
            <a:r>
              <a:rPr lang="de-DE" sz="2400" dirty="0">
                <a:solidFill>
                  <a:schemeClr val="bg1"/>
                </a:solidFill>
              </a:rPr>
              <a:t>Hör den Text an.</a:t>
            </a:r>
          </a:p>
          <a:p>
            <a:endParaRPr lang="de-DE" sz="2400" dirty="0">
              <a:solidFill>
                <a:schemeClr val="bg1"/>
              </a:solidFill>
            </a:endParaRPr>
          </a:p>
          <a:p>
            <a:r>
              <a:rPr lang="de-DE" sz="2400" dirty="0">
                <a:solidFill>
                  <a:schemeClr val="bg1"/>
                </a:solidFill>
              </a:rPr>
              <a:t>Wie viele Stimmen / Personen gibt es?</a:t>
            </a:r>
          </a:p>
          <a:p>
            <a:r>
              <a:rPr lang="de-DE" sz="2400" dirty="0">
                <a:solidFill>
                  <a:schemeClr val="bg1"/>
                </a:solidFill>
              </a:rPr>
              <a:t>Was hörst du in den Stimmen?</a:t>
            </a:r>
          </a:p>
        </p:txBody>
      </p:sp>
      <p:pic>
        <p:nvPicPr>
          <p:cNvPr id="7" name="Picture 6">
            <a:extLst>
              <a:ext uri="{FF2B5EF4-FFF2-40B4-BE49-F238E27FC236}">
                <a16:creationId xmlns:a16="http://schemas.microsoft.com/office/drawing/2014/main" id="{0A745DE1-3E07-AF49-840A-D96E4E05C6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70" y="3014634"/>
            <a:ext cx="1071023" cy="796623"/>
          </a:xfrm>
          <a:prstGeom prst="rect">
            <a:avLst/>
          </a:prstGeom>
        </p:spPr>
      </p:pic>
      <p:sp>
        <p:nvSpPr>
          <p:cNvPr id="10" name="Oval 9">
            <a:extLst>
              <a:ext uri="{FF2B5EF4-FFF2-40B4-BE49-F238E27FC236}">
                <a16:creationId xmlns:a16="http://schemas.microsoft.com/office/drawing/2014/main" id="{5409A5A8-EC9F-ED45-B0BC-5C41D2510599}"/>
              </a:ext>
            </a:extLst>
          </p:cNvPr>
          <p:cNvSpPr/>
          <p:nvPr/>
        </p:nvSpPr>
        <p:spPr>
          <a:xfrm>
            <a:off x="6222604" y="2119828"/>
            <a:ext cx="855486" cy="500063"/>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 name="Oval 10">
            <a:extLst>
              <a:ext uri="{FF2B5EF4-FFF2-40B4-BE49-F238E27FC236}">
                <a16:creationId xmlns:a16="http://schemas.microsoft.com/office/drawing/2014/main" id="{E4B10375-45AF-4C44-BA8B-B8563287FCEF}"/>
              </a:ext>
            </a:extLst>
          </p:cNvPr>
          <p:cNvSpPr/>
          <p:nvPr/>
        </p:nvSpPr>
        <p:spPr>
          <a:xfrm>
            <a:off x="6736072" y="2543691"/>
            <a:ext cx="855486" cy="500063"/>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 name="Oval 11">
            <a:extLst>
              <a:ext uri="{FF2B5EF4-FFF2-40B4-BE49-F238E27FC236}">
                <a16:creationId xmlns:a16="http://schemas.microsoft.com/office/drawing/2014/main" id="{85652B59-759A-0244-B944-6866316F215D}"/>
              </a:ext>
            </a:extLst>
          </p:cNvPr>
          <p:cNvSpPr/>
          <p:nvPr/>
        </p:nvSpPr>
        <p:spPr>
          <a:xfrm>
            <a:off x="8229522" y="1589285"/>
            <a:ext cx="1317447" cy="1328738"/>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 name="TextBox 12">
            <a:extLst>
              <a:ext uri="{FF2B5EF4-FFF2-40B4-BE49-F238E27FC236}">
                <a16:creationId xmlns:a16="http://schemas.microsoft.com/office/drawing/2014/main" id="{834E79E4-7EF6-2440-908E-73D76E0D8658}"/>
              </a:ext>
            </a:extLst>
          </p:cNvPr>
          <p:cNvSpPr txBox="1"/>
          <p:nvPr/>
        </p:nvSpPr>
        <p:spPr>
          <a:xfrm>
            <a:off x="1559233" y="3010221"/>
            <a:ext cx="2262157" cy="461665"/>
          </a:xfrm>
          <a:prstGeom prst="rect">
            <a:avLst/>
          </a:prstGeom>
          <a:noFill/>
          <a:ln>
            <a:solidFill>
              <a:srgbClr val="7AA3B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1. der </a:t>
            </a:r>
            <a:r>
              <a:rPr kumimoji="0" lang="en-US"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Erzähler</a:t>
            </a:r>
            <a:endParaRPr kumimoji="0" lang="en-US"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D9E15F59-3469-084F-974E-C605532BA781}"/>
              </a:ext>
            </a:extLst>
          </p:cNvPr>
          <p:cNvSpPr txBox="1"/>
          <p:nvPr/>
        </p:nvSpPr>
        <p:spPr>
          <a:xfrm>
            <a:off x="994633" y="4073792"/>
            <a:ext cx="1938351" cy="461665"/>
          </a:xfrm>
          <a:prstGeom prst="rect">
            <a:avLst/>
          </a:prstGeom>
          <a:noFill/>
          <a:ln>
            <a:solidFill>
              <a:srgbClr val="7AA3B4"/>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2. der </a:t>
            </a:r>
            <a:r>
              <a:rPr kumimoji="0" lang="en-US"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Vater</a:t>
            </a:r>
            <a:endParaRPr kumimoji="0" lang="en-US"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9CDBA16D-49DF-E540-8A89-55C50B679CC9}"/>
              </a:ext>
            </a:extLst>
          </p:cNvPr>
          <p:cNvSpPr txBox="1"/>
          <p:nvPr/>
        </p:nvSpPr>
        <p:spPr>
          <a:xfrm>
            <a:off x="1201898" y="4976000"/>
            <a:ext cx="1792478" cy="461665"/>
          </a:xfrm>
          <a:prstGeom prst="rect">
            <a:avLst/>
          </a:prstGeom>
          <a:noFill/>
          <a:ln>
            <a:solidFill>
              <a:srgbClr val="7AA3B4"/>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3. das Kind</a:t>
            </a:r>
          </a:p>
        </p:txBody>
      </p:sp>
      <p:sp>
        <p:nvSpPr>
          <p:cNvPr id="16" name="TextBox 15">
            <a:extLst>
              <a:ext uri="{FF2B5EF4-FFF2-40B4-BE49-F238E27FC236}">
                <a16:creationId xmlns:a16="http://schemas.microsoft.com/office/drawing/2014/main" id="{3CE1A9F8-52C8-884B-9334-84FC52DA1566}"/>
              </a:ext>
            </a:extLst>
          </p:cNvPr>
          <p:cNvSpPr txBox="1"/>
          <p:nvPr/>
        </p:nvSpPr>
        <p:spPr>
          <a:xfrm>
            <a:off x="1142693" y="5670905"/>
            <a:ext cx="2244525" cy="461665"/>
          </a:xfrm>
          <a:prstGeom prst="rect">
            <a:avLst/>
          </a:prstGeom>
          <a:noFill/>
          <a:ln>
            <a:solidFill>
              <a:srgbClr val="7AA3B4"/>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4. der </a:t>
            </a:r>
            <a:r>
              <a:rPr kumimoji="0" lang="en-US"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Erlkönig</a:t>
            </a:r>
            <a:endParaRPr kumimoji="0" lang="en-US"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cxnSp>
        <p:nvCxnSpPr>
          <p:cNvPr id="17" name="Straight Arrow Connector 16">
            <a:extLst>
              <a:ext uri="{FF2B5EF4-FFF2-40B4-BE49-F238E27FC236}">
                <a16:creationId xmlns:a16="http://schemas.microsoft.com/office/drawing/2014/main" id="{7754C857-2E69-1841-B52F-9B821ABB758B}"/>
              </a:ext>
            </a:extLst>
          </p:cNvPr>
          <p:cNvCxnSpPr>
            <a:cxnSpLocks/>
          </p:cNvCxnSpPr>
          <p:nvPr/>
        </p:nvCxnSpPr>
        <p:spPr>
          <a:xfrm flipV="1">
            <a:off x="3126683" y="2534955"/>
            <a:ext cx="3078378" cy="1755982"/>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3662DF4-C21E-9F40-84EF-5A8F32740A47}"/>
              </a:ext>
            </a:extLst>
          </p:cNvPr>
          <p:cNvCxnSpPr>
            <a:cxnSpLocks/>
          </p:cNvCxnSpPr>
          <p:nvPr/>
        </p:nvCxnSpPr>
        <p:spPr>
          <a:xfrm flipV="1">
            <a:off x="3173423" y="3028457"/>
            <a:ext cx="3562649" cy="2128153"/>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4A30B1D-634A-984D-8164-3D3A687A5A2C}"/>
              </a:ext>
            </a:extLst>
          </p:cNvPr>
          <p:cNvCxnSpPr>
            <a:cxnSpLocks/>
          </p:cNvCxnSpPr>
          <p:nvPr/>
        </p:nvCxnSpPr>
        <p:spPr>
          <a:xfrm flipV="1">
            <a:off x="3543224" y="3043754"/>
            <a:ext cx="4991176" cy="2763497"/>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20" name="Graphic 19" descr="Ear outline">
            <a:extLst>
              <a:ext uri="{FF2B5EF4-FFF2-40B4-BE49-F238E27FC236}">
                <a16:creationId xmlns:a16="http://schemas.microsoft.com/office/drawing/2014/main" id="{14C5B787-8A20-C745-8890-CFEFDC66E49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2645030" y="1174912"/>
            <a:ext cx="801619" cy="801619"/>
          </a:xfrm>
          <a:prstGeom prst="rect">
            <a:avLst/>
          </a:prstGeom>
        </p:spPr>
      </p:pic>
      <p:pic>
        <p:nvPicPr>
          <p:cNvPr id="21" name="Graphic 20" descr="Ear outline">
            <a:hlinkClick r:id="rId10"/>
            <a:extLst>
              <a:ext uri="{FF2B5EF4-FFF2-40B4-BE49-F238E27FC236}">
                <a16:creationId xmlns:a16="http://schemas.microsoft.com/office/drawing/2014/main" id="{40C4450C-B053-49C6-A5A3-2946DA0E24C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4146788" y="5670905"/>
            <a:ext cx="793544" cy="793544"/>
          </a:xfrm>
          <a:prstGeom prst="rect">
            <a:avLst/>
          </a:prstGeom>
        </p:spPr>
      </p:pic>
      <p:pic>
        <p:nvPicPr>
          <p:cNvPr id="2" name="8.3.2.4 Erlkoenig Thomas verses 1, 2, 3">
            <a:hlinkClick r:id="" action="ppaction://media"/>
            <a:extLst>
              <a:ext uri="{FF2B5EF4-FFF2-40B4-BE49-F238E27FC236}">
                <a16:creationId xmlns:a16="http://schemas.microsoft.com/office/drawing/2014/main" id="{DB178656-C764-4653-936A-CBF4FCF2635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587786" y="554699"/>
            <a:ext cx="406400" cy="406400"/>
          </a:xfrm>
          <a:prstGeom prst="rect">
            <a:avLst/>
          </a:prstGeom>
        </p:spPr>
      </p:pic>
    </p:spTree>
    <p:extLst>
      <p:ext uri="{BB962C8B-B14F-4D97-AF65-F5344CB8AC3E}">
        <p14:creationId xmlns:p14="http://schemas.microsoft.com/office/powerpoint/2010/main" val="172913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432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2"/>
                </p:tgtEl>
              </p:cMediaNode>
            </p:audio>
          </p:childTnLst>
        </p:cTn>
      </p:par>
    </p:tnLst>
    <p:bldLst>
      <p:bldP spid="10" grpId="0" animBg="1"/>
      <p:bldP spid="11" grpId="0" animBg="1"/>
      <p:bldP spid="12" grpId="0" animBg="1"/>
      <p:bldP spid="13" grpId="0" animBg="1"/>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930786"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err="1">
                <a:solidFill>
                  <a:schemeClr val="bg1"/>
                </a:solidFill>
              </a:rPr>
              <a:t>Vokabeln</a:t>
            </a:r>
            <a:r>
              <a:rPr lang="en-GB" sz="3600" b="1" dirty="0">
                <a:solidFill>
                  <a:schemeClr val="bg1"/>
                </a:solidFill>
              </a:rPr>
              <a:t> – </a:t>
            </a:r>
            <a:r>
              <a:rPr lang="en-GB" sz="3600" b="1" dirty="0" err="1">
                <a:solidFill>
                  <a:schemeClr val="bg1"/>
                </a:solidFill>
              </a:rPr>
              <a:t>Kognaten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86255" y="1279657"/>
            <a:ext cx="1438214" cy="510778"/>
          </a:xfrm>
          <a:prstGeom prst="roundRect">
            <a:avLst/>
          </a:prstGeom>
          <a:solidFill>
            <a:srgbClr val="759BAC"/>
          </a:solidFill>
        </p:spPr>
        <p:txBody>
          <a:bodyPr wrap="square" rtlCol="0">
            <a:spAutoFit/>
          </a:bodyPr>
          <a:lstStyle/>
          <a:p>
            <a:pPr algn="ctr"/>
            <a:r>
              <a:rPr lang="en-US" sz="2400" dirty="0" err="1">
                <a:solidFill>
                  <a:schemeClr val="bg1"/>
                </a:solidFill>
              </a:rPr>
              <a:t>reiten</a:t>
            </a:r>
            <a:endParaRPr lang="en-US" sz="2400" dirty="0">
              <a:solidFill>
                <a:schemeClr val="bg1"/>
              </a:solidFill>
            </a:endParaRPr>
          </a:p>
        </p:txBody>
      </p:sp>
      <p:sp>
        <p:nvSpPr>
          <p:cNvPr id="2" name="TextBox 1">
            <a:extLst>
              <a:ext uri="{FF2B5EF4-FFF2-40B4-BE49-F238E27FC236}">
                <a16:creationId xmlns:a16="http://schemas.microsoft.com/office/drawing/2014/main" id="{17C1ECCB-E3FC-5943-B6DA-674C0A84EC7E}"/>
              </a:ext>
            </a:extLst>
          </p:cNvPr>
          <p:cNvSpPr txBox="1"/>
          <p:nvPr/>
        </p:nvSpPr>
        <p:spPr>
          <a:xfrm>
            <a:off x="6897950" y="1290153"/>
            <a:ext cx="1287389" cy="510778"/>
          </a:xfrm>
          <a:prstGeom prst="roundRect">
            <a:avLst/>
          </a:prstGeom>
          <a:solidFill>
            <a:srgbClr val="759BAC"/>
          </a:solidFill>
        </p:spPr>
        <p:txBody>
          <a:bodyPr wrap="none" rtlCol="0">
            <a:spAutoFit/>
          </a:bodyPr>
          <a:lstStyle/>
          <a:p>
            <a:pPr algn="ctr"/>
            <a:r>
              <a:rPr lang="en-US" sz="2400" dirty="0" err="1">
                <a:solidFill>
                  <a:schemeClr val="bg1"/>
                </a:solidFill>
              </a:rPr>
              <a:t>gülden</a:t>
            </a:r>
            <a:endParaRPr lang="en-US" sz="2400" dirty="0">
              <a:solidFill>
                <a:schemeClr val="bg1"/>
              </a:solidFill>
            </a:endParaRPr>
          </a:p>
        </p:txBody>
      </p:sp>
      <p:sp>
        <p:nvSpPr>
          <p:cNvPr id="7" name="TextBox 6">
            <a:extLst>
              <a:ext uri="{FF2B5EF4-FFF2-40B4-BE49-F238E27FC236}">
                <a16:creationId xmlns:a16="http://schemas.microsoft.com/office/drawing/2014/main" id="{6BB6E8D0-DAEE-3241-9044-7FE85064B810}"/>
              </a:ext>
            </a:extLst>
          </p:cNvPr>
          <p:cNvSpPr txBox="1"/>
          <p:nvPr/>
        </p:nvSpPr>
        <p:spPr>
          <a:xfrm>
            <a:off x="4364244" y="1279657"/>
            <a:ext cx="1653141" cy="510778"/>
          </a:xfrm>
          <a:prstGeom prst="roundRect">
            <a:avLst/>
          </a:prstGeom>
          <a:solidFill>
            <a:srgbClr val="759BAC"/>
          </a:solidFill>
        </p:spPr>
        <p:txBody>
          <a:bodyPr wrap="none" rtlCol="0">
            <a:spAutoFit/>
          </a:bodyPr>
          <a:lstStyle/>
          <a:p>
            <a:pPr algn="ctr"/>
            <a:r>
              <a:rPr lang="en-US" sz="2400" dirty="0">
                <a:solidFill>
                  <a:schemeClr val="bg1"/>
                </a:solidFill>
              </a:rPr>
              <a:t>die Krone</a:t>
            </a:r>
          </a:p>
        </p:txBody>
      </p:sp>
      <p:sp>
        <p:nvSpPr>
          <p:cNvPr id="8" name="TextBox 7">
            <a:extLst>
              <a:ext uri="{FF2B5EF4-FFF2-40B4-BE49-F238E27FC236}">
                <a16:creationId xmlns:a16="http://schemas.microsoft.com/office/drawing/2014/main" id="{D2076D17-9B72-E344-97A5-684A7558EBEC}"/>
              </a:ext>
            </a:extLst>
          </p:cNvPr>
          <p:cNvSpPr txBox="1"/>
          <p:nvPr/>
        </p:nvSpPr>
        <p:spPr>
          <a:xfrm>
            <a:off x="8757160" y="1279657"/>
            <a:ext cx="779085" cy="510778"/>
          </a:xfrm>
          <a:prstGeom prst="roundRect">
            <a:avLst/>
          </a:prstGeom>
          <a:solidFill>
            <a:srgbClr val="759BAC"/>
          </a:solidFill>
        </p:spPr>
        <p:txBody>
          <a:bodyPr wrap="none" rtlCol="0">
            <a:spAutoFit/>
          </a:bodyPr>
          <a:lstStyle/>
          <a:p>
            <a:pPr algn="ctr"/>
            <a:r>
              <a:rPr lang="en-US" sz="2400" dirty="0" err="1">
                <a:solidFill>
                  <a:schemeClr val="bg1"/>
                </a:solidFill>
              </a:rPr>
              <a:t>fein</a:t>
            </a:r>
            <a:endParaRPr lang="en-US" sz="2400" dirty="0">
              <a:solidFill>
                <a:schemeClr val="bg1"/>
              </a:solidFill>
            </a:endParaRPr>
          </a:p>
        </p:txBody>
      </p:sp>
      <p:sp>
        <p:nvSpPr>
          <p:cNvPr id="9" name="TextBox 8">
            <a:extLst>
              <a:ext uri="{FF2B5EF4-FFF2-40B4-BE49-F238E27FC236}">
                <a16:creationId xmlns:a16="http://schemas.microsoft.com/office/drawing/2014/main" id="{9CBEDE24-0CDF-3645-A51A-D0AE172D085C}"/>
              </a:ext>
            </a:extLst>
          </p:cNvPr>
          <p:cNvSpPr txBox="1"/>
          <p:nvPr/>
        </p:nvSpPr>
        <p:spPr>
          <a:xfrm>
            <a:off x="10305738" y="1279657"/>
            <a:ext cx="1343033" cy="510778"/>
          </a:xfrm>
          <a:prstGeom prst="roundRect">
            <a:avLst/>
          </a:prstGeom>
          <a:solidFill>
            <a:srgbClr val="759BAC"/>
          </a:solidFill>
        </p:spPr>
        <p:txBody>
          <a:bodyPr wrap="square" rtlCol="0">
            <a:spAutoFit/>
          </a:bodyPr>
          <a:lstStyle/>
          <a:p>
            <a:pPr algn="ctr"/>
            <a:r>
              <a:rPr lang="en-US" sz="2400" dirty="0" err="1">
                <a:solidFill>
                  <a:schemeClr val="bg1"/>
                </a:solidFill>
              </a:rPr>
              <a:t>willig</a:t>
            </a:r>
            <a:endParaRPr lang="en-US" sz="2400" dirty="0">
              <a:solidFill>
                <a:schemeClr val="bg1"/>
              </a:solidFill>
            </a:endParaRPr>
          </a:p>
        </p:txBody>
      </p:sp>
      <p:sp>
        <p:nvSpPr>
          <p:cNvPr id="11" name="TextBox 10">
            <a:extLst>
              <a:ext uri="{FF2B5EF4-FFF2-40B4-BE49-F238E27FC236}">
                <a16:creationId xmlns:a16="http://schemas.microsoft.com/office/drawing/2014/main" id="{F86B4932-8686-4747-851B-78787BDD6DF2}"/>
              </a:ext>
            </a:extLst>
          </p:cNvPr>
          <p:cNvSpPr txBox="1"/>
          <p:nvPr/>
        </p:nvSpPr>
        <p:spPr>
          <a:xfrm>
            <a:off x="186255" y="1906680"/>
            <a:ext cx="1438214" cy="919401"/>
          </a:xfrm>
          <a:prstGeom prst="roundRect">
            <a:avLst/>
          </a:prstGeom>
          <a:noFill/>
          <a:ln>
            <a:solidFill>
              <a:srgbClr val="759BAC"/>
            </a:solidFill>
          </a:ln>
        </p:spPr>
        <p:txBody>
          <a:bodyPr wrap="square" rtlCol="0">
            <a:spAutoFit/>
          </a:bodyPr>
          <a:lstStyle/>
          <a:p>
            <a:pPr algn="ctr"/>
            <a:r>
              <a:rPr lang="en-US" sz="2400" dirty="0">
                <a:solidFill>
                  <a:schemeClr val="accent5">
                    <a:lumMod val="50000"/>
                  </a:schemeClr>
                </a:solidFill>
              </a:rPr>
              <a:t>to ride, </a:t>
            </a:r>
          </a:p>
          <a:p>
            <a:pPr algn="ctr"/>
            <a:r>
              <a:rPr lang="en-US" sz="2400" dirty="0">
                <a:solidFill>
                  <a:schemeClr val="accent5">
                    <a:lumMod val="50000"/>
                  </a:schemeClr>
                </a:solidFill>
              </a:rPr>
              <a:t>riding</a:t>
            </a:r>
          </a:p>
        </p:txBody>
      </p:sp>
      <p:sp>
        <p:nvSpPr>
          <p:cNvPr id="12" name="TextBox 11">
            <a:extLst>
              <a:ext uri="{FF2B5EF4-FFF2-40B4-BE49-F238E27FC236}">
                <a16:creationId xmlns:a16="http://schemas.microsoft.com/office/drawing/2014/main" id="{7AA5376E-B6C6-6E42-8E30-8C50A239C473}"/>
              </a:ext>
            </a:extLst>
          </p:cNvPr>
          <p:cNvSpPr txBox="1"/>
          <p:nvPr/>
        </p:nvSpPr>
        <p:spPr>
          <a:xfrm>
            <a:off x="6882002" y="2121487"/>
            <a:ext cx="1302375" cy="510778"/>
          </a:xfrm>
          <a:prstGeom prst="roundRect">
            <a:avLst/>
          </a:prstGeom>
          <a:noFill/>
          <a:ln>
            <a:solidFill>
              <a:srgbClr val="759BAC"/>
            </a:solidFill>
          </a:ln>
        </p:spPr>
        <p:txBody>
          <a:bodyPr wrap="none" rtlCol="0">
            <a:spAutoFit/>
          </a:bodyPr>
          <a:lstStyle/>
          <a:p>
            <a:pPr algn="ctr"/>
            <a:r>
              <a:rPr lang="en-US" sz="2400" dirty="0">
                <a:solidFill>
                  <a:schemeClr val="accent5">
                    <a:lumMod val="50000"/>
                  </a:schemeClr>
                </a:solidFill>
              </a:rPr>
              <a:t>golden</a:t>
            </a:r>
          </a:p>
        </p:txBody>
      </p:sp>
      <p:sp>
        <p:nvSpPr>
          <p:cNvPr id="13" name="TextBox 12">
            <a:extLst>
              <a:ext uri="{FF2B5EF4-FFF2-40B4-BE49-F238E27FC236}">
                <a16:creationId xmlns:a16="http://schemas.microsoft.com/office/drawing/2014/main" id="{0F7D23AB-1F50-A446-B969-636CB1A9215A}"/>
              </a:ext>
            </a:extLst>
          </p:cNvPr>
          <p:cNvSpPr txBox="1"/>
          <p:nvPr/>
        </p:nvSpPr>
        <p:spPr>
          <a:xfrm>
            <a:off x="4450844" y="2110991"/>
            <a:ext cx="1479942" cy="510778"/>
          </a:xfrm>
          <a:prstGeom prst="roundRect">
            <a:avLst/>
          </a:prstGeom>
          <a:noFill/>
          <a:ln>
            <a:solidFill>
              <a:srgbClr val="759BAC"/>
            </a:solidFill>
          </a:ln>
        </p:spPr>
        <p:txBody>
          <a:bodyPr wrap="square" rtlCol="0">
            <a:spAutoFit/>
          </a:bodyPr>
          <a:lstStyle/>
          <a:p>
            <a:pPr algn="ctr"/>
            <a:r>
              <a:rPr lang="en-US" sz="2400" dirty="0">
                <a:solidFill>
                  <a:schemeClr val="accent5">
                    <a:lumMod val="50000"/>
                  </a:schemeClr>
                </a:solidFill>
              </a:rPr>
              <a:t>crown</a:t>
            </a:r>
          </a:p>
        </p:txBody>
      </p:sp>
      <p:sp>
        <p:nvSpPr>
          <p:cNvPr id="14" name="TextBox 13">
            <a:extLst>
              <a:ext uri="{FF2B5EF4-FFF2-40B4-BE49-F238E27FC236}">
                <a16:creationId xmlns:a16="http://schemas.microsoft.com/office/drawing/2014/main" id="{7AB0A936-4E29-CF45-8ADA-667D1ED2EA11}"/>
              </a:ext>
            </a:extLst>
          </p:cNvPr>
          <p:cNvSpPr txBox="1"/>
          <p:nvPr/>
        </p:nvSpPr>
        <p:spPr>
          <a:xfrm>
            <a:off x="8757160" y="2110991"/>
            <a:ext cx="779085" cy="510778"/>
          </a:xfrm>
          <a:prstGeom prst="roundRect">
            <a:avLst/>
          </a:prstGeom>
          <a:noFill/>
          <a:ln>
            <a:solidFill>
              <a:srgbClr val="759BAC"/>
            </a:solidFill>
          </a:ln>
        </p:spPr>
        <p:txBody>
          <a:bodyPr wrap="none" rtlCol="0">
            <a:spAutoFit/>
          </a:bodyPr>
          <a:lstStyle/>
          <a:p>
            <a:pPr algn="ctr"/>
            <a:r>
              <a:rPr lang="en-US" sz="2400" dirty="0">
                <a:solidFill>
                  <a:schemeClr val="accent5">
                    <a:lumMod val="50000"/>
                  </a:schemeClr>
                </a:solidFill>
              </a:rPr>
              <a:t>fine</a:t>
            </a:r>
          </a:p>
        </p:txBody>
      </p:sp>
      <p:sp>
        <p:nvSpPr>
          <p:cNvPr id="15" name="TextBox 14">
            <a:extLst>
              <a:ext uri="{FF2B5EF4-FFF2-40B4-BE49-F238E27FC236}">
                <a16:creationId xmlns:a16="http://schemas.microsoft.com/office/drawing/2014/main" id="{D1784EA5-761D-E54C-9754-CDD53C15E88D}"/>
              </a:ext>
            </a:extLst>
          </p:cNvPr>
          <p:cNvSpPr txBox="1"/>
          <p:nvPr/>
        </p:nvSpPr>
        <p:spPr>
          <a:xfrm>
            <a:off x="10416810" y="2110991"/>
            <a:ext cx="1120888" cy="510778"/>
          </a:xfrm>
          <a:prstGeom prst="roundRect">
            <a:avLst/>
          </a:prstGeom>
          <a:noFill/>
          <a:ln>
            <a:solidFill>
              <a:srgbClr val="759BAC"/>
            </a:solidFill>
          </a:ln>
        </p:spPr>
        <p:txBody>
          <a:bodyPr wrap="none" rtlCol="0">
            <a:spAutoFit/>
          </a:bodyPr>
          <a:lstStyle/>
          <a:p>
            <a:pPr algn="ctr"/>
            <a:r>
              <a:rPr lang="en-US" sz="2400" dirty="0">
                <a:solidFill>
                  <a:schemeClr val="accent5">
                    <a:lumMod val="50000"/>
                  </a:schemeClr>
                </a:solidFill>
              </a:rPr>
              <a:t>willing</a:t>
            </a:r>
          </a:p>
        </p:txBody>
      </p:sp>
      <p:sp>
        <p:nvSpPr>
          <p:cNvPr id="16" name="TextBox 15">
            <a:extLst>
              <a:ext uri="{FF2B5EF4-FFF2-40B4-BE49-F238E27FC236}">
                <a16:creationId xmlns:a16="http://schemas.microsoft.com/office/drawing/2014/main" id="{0B925E98-827D-134F-8572-175F10BEB3CF}"/>
              </a:ext>
            </a:extLst>
          </p:cNvPr>
          <p:cNvSpPr txBox="1"/>
          <p:nvPr/>
        </p:nvSpPr>
        <p:spPr>
          <a:xfrm>
            <a:off x="2164074" y="1290153"/>
            <a:ext cx="1573965" cy="510778"/>
          </a:xfrm>
          <a:prstGeom prst="roundRect">
            <a:avLst/>
          </a:prstGeom>
          <a:solidFill>
            <a:srgbClr val="759BAC"/>
          </a:solidFill>
        </p:spPr>
        <p:txBody>
          <a:bodyPr wrap="none" rtlCol="0">
            <a:spAutoFit/>
          </a:bodyPr>
          <a:lstStyle/>
          <a:p>
            <a:pPr algn="ctr"/>
            <a:r>
              <a:rPr lang="en-US" sz="2400" dirty="0">
                <a:solidFill>
                  <a:schemeClr val="bg1"/>
                </a:solidFill>
              </a:rPr>
              <a:t>der Wind</a:t>
            </a:r>
          </a:p>
        </p:txBody>
      </p:sp>
      <p:sp>
        <p:nvSpPr>
          <p:cNvPr id="17" name="TextBox 16">
            <a:extLst>
              <a:ext uri="{FF2B5EF4-FFF2-40B4-BE49-F238E27FC236}">
                <a16:creationId xmlns:a16="http://schemas.microsoft.com/office/drawing/2014/main" id="{71AF78CC-15CC-844C-A220-C9FE6F887C80}"/>
              </a:ext>
            </a:extLst>
          </p:cNvPr>
          <p:cNvSpPr txBox="1"/>
          <p:nvPr/>
        </p:nvSpPr>
        <p:spPr>
          <a:xfrm>
            <a:off x="2164073" y="2121487"/>
            <a:ext cx="1573965" cy="510778"/>
          </a:xfrm>
          <a:prstGeom prst="roundRect">
            <a:avLst/>
          </a:prstGeom>
          <a:noFill/>
          <a:ln>
            <a:solidFill>
              <a:srgbClr val="759BAC"/>
            </a:solidFill>
          </a:ln>
        </p:spPr>
        <p:txBody>
          <a:bodyPr wrap="square" rtlCol="0">
            <a:spAutoFit/>
          </a:bodyPr>
          <a:lstStyle/>
          <a:p>
            <a:pPr algn="ctr"/>
            <a:r>
              <a:rPr lang="en-US" sz="2400" dirty="0">
                <a:solidFill>
                  <a:schemeClr val="accent5">
                    <a:lumMod val="50000"/>
                  </a:schemeClr>
                </a:solidFill>
              </a:rPr>
              <a:t>wind</a:t>
            </a:r>
          </a:p>
        </p:txBody>
      </p:sp>
      <p:sp>
        <p:nvSpPr>
          <p:cNvPr id="10" name="Rectangle 9">
            <a:extLst>
              <a:ext uri="{FF2B5EF4-FFF2-40B4-BE49-F238E27FC236}">
                <a16:creationId xmlns:a16="http://schemas.microsoft.com/office/drawing/2014/main" id="{3B54B631-B43E-4605-9D79-06344161A87E}"/>
              </a:ext>
            </a:extLst>
          </p:cNvPr>
          <p:cNvSpPr/>
          <p:nvPr/>
        </p:nvSpPr>
        <p:spPr>
          <a:xfrm>
            <a:off x="186255" y="3007962"/>
            <a:ext cx="6415539" cy="461665"/>
          </a:xfrm>
          <a:prstGeom prst="rect">
            <a:avLst/>
          </a:prstGeom>
        </p:spPr>
        <p:txBody>
          <a:bodyPr wrap="none">
            <a:spAutoFit/>
          </a:bodyPr>
          <a:lstStyle/>
          <a:p>
            <a:r>
              <a:rPr lang="en-GB" sz="2400" dirty="0" err="1">
                <a:solidFill>
                  <a:srgbClr val="203762"/>
                </a:solidFill>
              </a:rPr>
              <a:t>Wer</a:t>
            </a:r>
            <a:r>
              <a:rPr lang="en-GB" sz="2400" dirty="0">
                <a:solidFill>
                  <a:srgbClr val="203762"/>
                </a:solidFill>
              </a:rPr>
              <a:t> </a:t>
            </a:r>
            <a:r>
              <a:rPr lang="en-GB" sz="2400" b="1" dirty="0" err="1">
                <a:solidFill>
                  <a:srgbClr val="203762"/>
                </a:solidFill>
              </a:rPr>
              <a:t>reitet</a:t>
            </a:r>
            <a:r>
              <a:rPr lang="en-GB" sz="2400" dirty="0">
                <a:solidFill>
                  <a:srgbClr val="203762"/>
                </a:solidFill>
              </a:rPr>
              <a:t> so </a:t>
            </a:r>
            <a:r>
              <a:rPr lang="en-GB" sz="2400" dirty="0" err="1">
                <a:solidFill>
                  <a:srgbClr val="203762"/>
                </a:solidFill>
              </a:rPr>
              <a:t>spät</a:t>
            </a:r>
            <a:r>
              <a:rPr lang="en-GB" sz="2400" dirty="0">
                <a:solidFill>
                  <a:srgbClr val="203762"/>
                </a:solidFill>
              </a:rPr>
              <a:t> </a:t>
            </a:r>
            <a:r>
              <a:rPr lang="en-GB" sz="2400" dirty="0" err="1">
                <a:solidFill>
                  <a:srgbClr val="203762"/>
                </a:solidFill>
              </a:rPr>
              <a:t>durch</a:t>
            </a:r>
            <a:r>
              <a:rPr lang="en-GB" sz="2400" dirty="0">
                <a:solidFill>
                  <a:srgbClr val="203762"/>
                </a:solidFill>
              </a:rPr>
              <a:t> Nacht und </a:t>
            </a:r>
            <a:r>
              <a:rPr lang="en-GB" sz="2400" b="1" dirty="0">
                <a:solidFill>
                  <a:srgbClr val="203762"/>
                </a:solidFill>
              </a:rPr>
              <a:t>Wind</a:t>
            </a:r>
            <a:r>
              <a:rPr lang="en-GB" sz="2400" dirty="0">
                <a:solidFill>
                  <a:srgbClr val="203762"/>
                </a:solidFill>
              </a:rPr>
              <a:t>?</a:t>
            </a:r>
          </a:p>
        </p:txBody>
      </p:sp>
      <p:sp>
        <p:nvSpPr>
          <p:cNvPr id="18" name="Rectangle 17">
            <a:extLst>
              <a:ext uri="{FF2B5EF4-FFF2-40B4-BE49-F238E27FC236}">
                <a16:creationId xmlns:a16="http://schemas.microsoft.com/office/drawing/2014/main" id="{1394EE7D-D8AB-4C94-BDF4-35678588038B}"/>
              </a:ext>
            </a:extLst>
          </p:cNvPr>
          <p:cNvSpPr/>
          <p:nvPr/>
        </p:nvSpPr>
        <p:spPr>
          <a:xfrm>
            <a:off x="186255" y="3646636"/>
            <a:ext cx="5921814" cy="461665"/>
          </a:xfrm>
          <a:prstGeom prst="rect">
            <a:avLst/>
          </a:prstGeom>
        </p:spPr>
        <p:txBody>
          <a:bodyPr wrap="none">
            <a:spAutoFit/>
          </a:bodyPr>
          <a:lstStyle/>
          <a:p>
            <a:r>
              <a:rPr lang="en-GB" sz="2400" dirty="0">
                <a:solidFill>
                  <a:srgbClr val="203762"/>
                </a:solidFill>
              </a:rPr>
              <a:t>Den </a:t>
            </a:r>
            <a:r>
              <a:rPr lang="en-GB" sz="2400" dirty="0" err="1">
                <a:solidFill>
                  <a:srgbClr val="203762"/>
                </a:solidFill>
              </a:rPr>
              <a:t>Erlenkönig</a:t>
            </a:r>
            <a:r>
              <a:rPr lang="en-GB" sz="2400" dirty="0">
                <a:solidFill>
                  <a:srgbClr val="203762"/>
                </a:solidFill>
              </a:rPr>
              <a:t> </a:t>
            </a:r>
            <a:r>
              <a:rPr lang="en-GB" sz="2400" dirty="0" err="1">
                <a:solidFill>
                  <a:srgbClr val="203762"/>
                </a:solidFill>
              </a:rPr>
              <a:t>mit</a:t>
            </a:r>
            <a:r>
              <a:rPr lang="en-GB" sz="2400" dirty="0">
                <a:solidFill>
                  <a:srgbClr val="203762"/>
                </a:solidFill>
              </a:rPr>
              <a:t> </a:t>
            </a:r>
            <a:r>
              <a:rPr lang="en-GB" sz="2400" b="1" dirty="0" err="1">
                <a:solidFill>
                  <a:srgbClr val="203762"/>
                </a:solidFill>
              </a:rPr>
              <a:t>Kron</a:t>
            </a:r>
            <a:r>
              <a:rPr lang="en-GB" sz="2400" dirty="0">
                <a:solidFill>
                  <a:srgbClr val="203762"/>
                </a:solidFill>
              </a:rPr>
              <a:t> und </a:t>
            </a:r>
            <a:r>
              <a:rPr lang="en-GB" sz="2400" dirty="0" err="1">
                <a:solidFill>
                  <a:srgbClr val="203762"/>
                </a:solidFill>
              </a:rPr>
              <a:t>Schweif</a:t>
            </a:r>
            <a:r>
              <a:rPr lang="en-GB" sz="2400" dirty="0">
                <a:solidFill>
                  <a:srgbClr val="203762"/>
                </a:solidFill>
              </a:rPr>
              <a:t>*?</a:t>
            </a:r>
          </a:p>
        </p:txBody>
      </p:sp>
      <p:sp>
        <p:nvSpPr>
          <p:cNvPr id="19" name="Rectangle 18">
            <a:extLst>
              <a:ext uri="{FF2B5EF4-FFF2-40B4-BE49-F238E27FC236}">
                <a16:creationId xmlns:a16="http://schemas.microsoft.com/office/drawing/2014/main" id="{CC319EE9-DCF2-473A-BE40-0C305E7DA340}"/>
              </a:ext>
            </a:extLst>
          </p:cNvPr>
          <p:cNvSpPr/>
          <p:nvPr/>
        </p:nvSpPr>
        <p:spPr>
          <a:xfrm>
            <a:off x="161705" y="4363601"/>
            <a:ext cx="6683240" cy="461665"/>
          </a:xfrm>
          <a:prstGeom prst="rect">
            <a:avLst/>
          </a:prstGeom>
        </p:spPr>
        <p:txBody>
          <a:bodyPr wrap="none">
            <a:spAutoFit/>
          </a:bodyPr>
          <a:lstStyle/>
          <a:p>
            <a:r>
              <a:rPr lang="en-GB" sz="2400" dirty="0" err="1">
                <a:solidFill>
                  <a:srgbClr val="203762"/>
                </a:solidFill>
              </a:rPr>
              <a:t>Meine</a:t>
            </a:r>
            <a:r>
              <a:rPr lang="en-GB" sz="2400" dirty="0">
                <a:solidFill>
                  <a:srgbClr val="203762"/>
                </a:solidFill>
              </a:rPr>
              <a:t> Mutter hat </a:t>
            </a:r>
            <a:r>
              <a:rPr lang="en-GB" sz="2400" dirty="0" err="1">
                <a:solidFill>
                  <a:srgbClr val="203762"/>
                </a:solidFill>
              </a:rPr>
              <a:t>manch</a:t>
            </a:r>
            <a:r>
              <a:rPr lang="en-GB" sz="2400" dirty="0">
                <a:solidFill>
                  <a:srgbClr val="203762"/>
                </a:solidFill>
              </a:rPr>
              <a:t> </a:t>
            </a:r>
            <a:r>
              <a:rPr lang="en-GB" sz="2400" b="1" dirty="0" err="1">
                <a:solidFill>
                  <a:srgbClr val="203762"/>
                </a:solidFill>
              </a:rPr>
              <a:t>gülden</a:t>
            </a:r>
            <a:r>
              <a:rPr lang="en-GB" sz="2400" dirty="0">
                <a:solidFill>
                  <a:srgbClr val="203762"/>
                </a:solidFill>
              </a:rPr>
              <a:t> </a:t>
            </a:r>
            <a:r>
              <a:rPr lang="en-GB" sz="2400" dirty="0" err="1">
                <a:solidFill>
                  <a:srgbClr val="203762"/>
                </a:solidFill>
              </a:rPr>
              <a:t>Gewand</a:t>
            </a:r>
            <a:r>
              <a:rPr lang="en-GB" sz="2400" dirty="0">
                <a:solidFill>
                  <a:srgbClr val="203762"/>
                </a:solidFill>
              </a:rPr>
              <a:t>*.</a:t>
            </a:r>
          </a:p>
        </p:txBody>
      </p:sp>
      <p:sp>
        <p:nvSpPr>
          <p:cNvPr id="20" name="Speech Bubble: Rectangle with Corners Rounded 17">
            <a:extLst>
              <a:ext uri="{FF2B5EF4-FFF2-40B4-BE49-F238E27FC236}">
                <a16:creationId xmlns:a16="http://schemas.microsoft.com/office/drawing/2014/main" id="{0567CFBC-4EB0-4C71-B5E4-AE23495174D6}"/>
              </a:ext>
            </a:extLst>
          </p:cNvPr>
          <p:cNvSpPr/>
          <p:nvPr/>
        </p:nvSpPr>
        <p:spPr>
          <a:xfrm>
            <a:off x="7628073" y="3830628"/>
            <a:ext cx="4020698" cy="994638"/>
          </a:xfrm>
          <a:prstGeom prst="wedgeRoundRectCallout">
            <a:avLst>
              <a:gd name="adj1" fmla="val 23824"/>
              <a:gd name="adj2" fmla="val 47550"/>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de-DE" sz="2000" dirty="0">
                <a:solidFill>
                  <a:prstClr val="white"/>
                </a:solidFill>
                <a:latin typeface="Century Gothic" panose="020F0302020204030204"/>
              </a:rPr>
              <a:t>der Schweif – tail</a:t>
            </a:r>
          </a:p>
          <a:p>
            <a:pPr lvl="0" algn="ctr">
              <a:defRPr/>
            </a:pPr>
            <a:r>
              <a:rPr lang="de-DE" sz="2000" dirty="0">
                <a:solidFill>
                  <a:prstClr val="white"/>
                </a:solidFill>
                <a:latin typeface="Century Gothic" panose="020F0302020204030204"/>
              </a:rPr>
              <a:t>das Gewand – garment, robe</a:t>
            </a:r>
            <a:br>
              <a:rPr lang="de-DE" sz="2000" dirty="0">
                <a:solidFill>
                  <a:prstClr val="white"/>
                </a:solidFill>
                <a:latin typeface="Century Gothic" panose="020F0302020204030204"/>
              </a:rPr>
            </a:br>
            <a:r>
              <a:rPr lang="de-DE" sz="2000" dirty="0">
                <a:solidFill>
                  <a:prstClr val="white"/>
                </a:solidFill>
                <a:latin typeface="Century Gothic" panose="020F0302020204030204"/>
              </a:rPr>
              <a:t>der Knabe – </a:t>
            </a:r>
            <a:r>
              <a:rPr lang="de-DE" sz="2000" dirty="0" err="1">
                <a:solidFill>
                  <a:prstClr val="white"/>
                </a:solidFill>
                <a:latin typeface="Century Gothic" panose="020F0302020204030204"/>
              </a:rPr>
              <a:t>boy</a:t>
            </a:r>
            <a:endParaRPr lang="de-DE" sz="2000" b="1" dirty="0">
              <a:solidFill>
                <a:prstClr val="white"/>
              </a:solidFill>
              <a:latin typeface="Century Gothic" panose="020F0302020204030204"/>
            </a:endParaRPr>
          </a:p>
        </p:txBody>
      </p:sp>
      <p:sp>
        <p:nvSpPr>
          <p:cNvPr id="21" name="Rectangle 20">
            <a:extLst>
              <a:ext uri="{FF2B5EF4-FFF2-40B4-BE49-F238E27FC236}">
                <a16:creationId xmlns:a16="http://schemas.microsoft.com/office/drawing/2014/main" id="{0F3779D6-F079-4552-B7AB-A442B061FFAB}"/>
              </a:ext>
            </a:extLst>
          </p:cNvPr>
          <p:cNvSpPr/>
          <p:nvPr/>
        </p:nvSpPr>
        <p:spPr>
          <a:xfrm>
            <a:off x="187859" y="5028570"/>
            <a:ext cx="5782352" cy="520463"/>
          </a:xfrm>
          <a:prstGeom prst="rect">
            <a:avLst/>
          </a:prstGeom>
        </p:spPr>
        <p:txBody>
          <a:bodyPr wrap="none">
            <a:spAutoFit/>
          </a:bodyPr>
          <a:lstStyle/>
          <a:p>
            <a:pPr>
              <a:lnSpc>
                <a:spcPct val="130000"/>
              </a:lnSpc>
            </a:pPr>
            <a:r>
              <a:rPr lang="en-GB" sz="2400" dirty="0" err="1">
                <a:solidFill>
                  <a:srgbClr val="002060"/>
                </a:solidFill>
                <a:latin typeface="Century Gothic" panose="020B0502020202020204" pitchFamily="34" charset="0"/>
              </a:rPr>
              <a:t>Willst</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feiner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Knabe</a:t>
            </a:r>
            <a:r>
              <a:rPr lang="en-GB" sz="2400" dirty="0">
                <a:solidFill>
                  <a:srgbClr val="002060"/>
                </a:solidFill>
                <a:latin typeface="Century Gothic" panose="020B0502020202020204" pitchFamily="34" charset="0"/>
              </a:rPr>
              <a:t>*, du </a:t>
            </a:r>
            <a:r>
              <a:rPr lang="en-GB" sz="2400" dirty="0" err="1">
                <a:solidFill>
                  <a:srgbClr val="002060"/>
                </a:solidFill>
                <a:latin typeface="Century Gothic" panose="020B0502020202020204" pitchFamily="34" charset="0"/>
              </a:rPr>
              <a:t>mit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mir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gehn</a:t>
            </a:r>
            <a:r>
              <a:rPr lang="en-GB" sz="2400" dirty="0">
                <a:solidFill>
                  <a:srgbClr val="002060"/>
                </a:solidFill>
                <a:latin typeface="Century Gothic" panose="020B0502020202020204" pitchFamily="34" charset="0"/>
              </a:rPr>
              <a:t>?</a:t>
            </a:r>
          </a:p>
        </p:txBody>
      </p:sp>
      <p:sp>
        <p:nvSpPr>
          <p:cNvPr id="22" name="Rectangle 21">
            <a:extLst>
              <a:ext uri="{FF2B5EF4-FFF2-40B4-BE49-F238E27FC236}">
                <a16:creationId xmlns:a16="http://schemas.microsoft.com/office/drawing/2014/main" id="{A3B4DB81-BAD5-451D-BFE4-6882F3536FEE}"/>
              </a:ext>
            </a:extLst>
          </p:cNvPr>
          <p:cNvSpPr/>
          <p:nvPr/>
        </p:nvSpPr>
        <p:spPr>
          <a:xfrm>
            <a:off x="156824" y="5863166"/>
            <a:ext cx="3929281" cy="461665"/>
          </a:xfrm>
          <a:prstGeom prst="rect">
            <a:avLst/>
          </a:prstGeom>
        </p:spPr>
        <p:txBody>
          <a:bodyPr wrap="none">
            <a:spAutoFit/>
          </a:bodyPr>
          <a:lstStyle/>
          <a:p>
            <a:r>
              <a:rPr lang="de-DE" sz="2400" dirty="0">
                <a:solidFill>
                  <a:srgbClr val="203762"/>
                </a:solidFill>
              </a:rPr>
              <a:t>Und bist du nicht </a:t>
            </a:r>
            <a:r>
              <a:rPr lang="de-DE" sz="2400" b="1" dirty="0">
                <a:solidFill>
                  <a:srgbClr val="203762"/>
                </a:solidFill>
              </a:rPr>
              <a:t>willig</a:t>
            </a:r>
            <a:r>
              <a:rPr lang="de-DE" sz="2400" dirty="0">
                <a:solidFill>
                  <a:srgbClr val="203762"/>
                </a:solidFill>
              </a:rPr>
              <a:t>, ...</a:t>
            </a:r>
            <a:endParaRPr lang="en-GB" sz="2400" dirty="0">
              <a:solidFill>
                <a:srgbClr val="203762"/>
              </a:solidFill>
            </a:endParaRPr>
          </a:p>
        </p:txBody>
      </p:sp>
    </p:spTree>
    <p:extLst>
      <p:ext uri="{BB962C8B-B14F-4D97-AF65-F5344CB8AC3E}">
        <p14:creationId xmlns:p14="http://schemas.microsoft.com/office/powerpoint/2010/main" val="302898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7" grpId="0" animBg="1"/>
      <p:bldP spid="10" grpId="0"/>
      <p:bldP spid="18" grpId="0"/>
      <p:bldP spid="19"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736235"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Wer</a:t>
            </a:r>
            <a:r>
              <a:rPr lang="en-GB" sz="3600" b="1" dirty="0">
                <a:solidFill>
                  <a:schemeClr val="bg1"/>
                </a:solidFill>
              </a:rPr>
              <a:t> </a:t>
            </a:r>
            <a:r>
              <a:rPr lang="en-GB" sz="3600" b="1" dirty="0" err="1">
                <a:solidFill>
                  <a:schemeClr val="bg1"/>
                </a:solidFill>
              </a:rPr>
              <a:t>sagt</a:t>
            </a:r>
            <a:r>
              <a:rPr lang="en-GB" sz="3600" b="1" dirty="0">
                <a:solidFill>
                  <a:schemeClr val="bg1"/>
                </a:solidFill>
              </a:rPr>
              <a:t> was?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046208" y="247046"/>
            <a:ext cx="1911119"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hlinkClick r:id="" action="ppaction://noaction">
              <a:snd r:embed="rId4" name="Verse1_T.wav"/>
            </a:hlinkClick>
            <a:extLst>
              <a:ext uri="{FF2B5EF4-FFF2-40B4-BE49-F238E27FC236}">
                <a16:creationId xmlns:a16="http://schemas.microsoft.com/office/drawing/2014/main" id="{FDBD6501-4C49-7E42-886D-086B420F4A73}"/>
              </a:ext>
            </a:extLst>
          </p:cNvPr>
          <p:cNvSpPr txBox="1"/>
          <p:nvPr/>
        </p:nvSpPr>
        <p:spPr>
          <a:xfrm>
            <a:off x="4540404" y="1268617"/>
            <a:ext cx="7422957" cy="1569660"/>
          </a:xfrm>
          <a:prstGeom prst="rect">
            <a:avLst/>
          </a:prstGeom>
          <a:solidFill>
            <a:srgbClr val="E6EAF0"/>
          </a:solidFill>
        </p:spPr>
        <p:txBody>
          <a:bodyPr wrap="square" rtlCol="0">
            <a:spAutoFit/>
          </a:bodyPr>
          <a:lstStyle/>
          <a:p>
            <a:r>
              <a:rPr lang="en-GB" sz="2400" dirty="0" err="1">
                <a:solidFill>
                  <a:srgbClr val="203762"/>
                </a:solidFill>
              </a:rPr>
              <a:t>Wer</a:t>
            </a:r>
            <a:r>
              <a:rPr lang="en-GB" sz="2400" dirty="0">
                <a:solidFill>
                  <a:srgbClr val="203762"/>
                </a:solidFill>
              </a:rPr>
              <a:t> </a:t>
            </a:r>
            <a:r>
              <a:rPr lang="en-GB" sz="2400" dirty="0" err="1">
                <a:solidFill>
                  <a:srgbClr val="203762"/>
                </a:solidFill>
              </a:rPr>
              <a:t>reitet</a:t>
            </a:r>
            <a:r>
              <a:rPr lang="en-GB" sz="2400" dirty="0">
                <a:solidFill>
                  <a:srgbClr val="203762"/>
                </a:solidFill>
              </a:rPr>
              <a:t> so </a:t>
            </a:r>
            <a:r>
              <a:rPr lang="en-GB" sz="2400" dirty="0" err="1">
                <a:solidFill>
                  <a:srgbClr val="203762"/>
                </a:solidFill>
              </a:rPr>
              <a:t>spät</a:t>
            </a:r>
            <a:r>
              <a:rPr lang="en-GB" sz="2400" dirty="0">
                <a:solidFill>
                  <a:srgbClr val="203762"/>
                </a:solidFill>
              </a:rPr>
              <a:t> </a:t>
            </a:r>
            <a:r>
              <a:rPr lang="en-GB" sz="2400" dirty="0" err="1">
                <a:solidFill>
                  <a:srgbClr val="203762"/>
                </a:solidFill>
              </a:rPr>
              <a:t>durch</a:t>
            </a:r>
            <a:r>
              <a:rPr lang="en-GB" sz="2400" dirty="0">
                <a:solidFill>
                  <a:srgbClr val="203762"/>
                </a:solidFill>
              </a:rPr>
              <a:t> Nacht und Wind?</a:t>
            </a:r>
          </a:p>
          <a:p>
            <a:r>
              <a:rPr lang="en-GB" sz="2400" dirty="0">
                <a:solidFill>
                  <a:srgbClr val="203762"/>
                </a:solidFill>
              </a:rPr>
              <a:t>Es </a:t>
            </a:r>
            <a:r>
              <a:rPr lang="en-GB" sz="2400" dirty="0" err="1">
                <a:solidFill>
                  <a:srgbClr val="203762"/>
                </a:solidFill>
              </a:rPr>
              <a:t>ist</a:t>
            </a:r>
            <a:r>
              <a:rPr lang="en-GB" sz="2400" dirty="0">
                <a:solidFill>
                  <a:srgbClr val="203762"/>
                </a:solidFill>
              </a:rPr>
              <a:t> der </a:t>
            </a:r>
            <a:r>
              <a:rPr lang="en-GB" sz="2400" dirty="0" err="1">
                <a:solidFill>
                  <a:srgbClr val="203762"/>
                </a:solidFill>
              </a:rPr>
              <a:t>Vater</a:t>
            </a:r>
            <a:r>
              <a:rPr lang="en-GB" sz="2400" dirty="0">
                <a:solidFill>
                  <a:srgbClr val="203762"/>
                </a:solidFill>
              </a:rPr>
              <a:t> </a:t>
            </a:r>
            <a:r>
              <a:rPr lang="en-GB" sz="2400" dirty="0" err="1">
                <a:solidFill>
                  <a:srgbClr val="203762"/>
                </a:solidFill>
              </a:rPr>
              <a:t>mit</a:t>
            </a:r>
            <a:r>
              <a:rPr lang="en-GB" sz="2400" dirty="0">
                <a:solidFill>
                  <a:srgbClr val="203762"/>
                </a:solidFill>
              </a:rPr>
              <a:t> </a:t>
            </a:r>
            <a:r>
              <a:rPr lang="en-GB" sz="2400" dirty="0" err="1">
                <a:solidFill>
                  <a:srgbClr val="203762"/>
                </a:solidFill>
              </a:rPr>
              <a:t>seinem</a:t>
            </a:r>
            <a:r>
              <a:rPr lang="en-GB" sz="2400" dirty="0">
                <a:solidFill>
                  <a:srgbClr val="203762"/>
                </a:solidFill>
              </a:rPr>
              <a:t> Kind;</a:t>
            </a:r>
          </a:p>
          <a:p>
            <a:r>
              <a:rPr lang="en-GB" sz="2400" dirty="0">
                <a:solidFill>
                  <a:srgbClr val="203762"/>
                </a:solidFill>
              </a:rPr>
              <a:t>Er hat den </a:t>
            </a:r>
            <a:r>
              <a:rPr lang="en-GB" sz="2400" dirty="0" err="1">
                <a:solidFill>
                  <a:srgbClr val="203762"/>
                </a:solidFill>
              </a:rPr>
              <a:t>Knaben</a:t>
            </a:r>
            <a:r>
              <a:rPr lang="en-GB" sz="2400" dirty="0">
                <a:solidFill>
                  <a:srgbClr val="203762"/>
                </a:solidFill>
              </a:rPr>
              <a:t> </a:t>
            </a:r>
            <a:r>
              <a:rPr lang="en-GB" sz="2400" dirty="0" err="1">
                <a:solidFill>
                  <a:srgbClr val="203762"/>
                </a:solidFill>
              </a:rPr>
              <a:t>wohl</a:t>
            </a:r>
            <a:r>
              <a:rPr lang="en-GB" sz="2400" dirty="0">
                <a:solidFill>
                  <a:srgbClr val="203762"/>
                </a:solidFill>
              </a:rPr>
              <a:t> in </a:t>
            </a:r>
            <a:r>
              <a:rPr lang="en-GB" sz="2400" dirty="0" err="1">
                <a:solidFill>
                  <a:srgbClr val="203762"/>
                </a:solidFill>
              </a:rPr>
              <a:t>dem</a:t>
            </a:r>
            <a:r>
              <a:rPr lang="en-GB" sz="2400" dirty="0">
                <a:solidFill>
                  <a:srgbClr val="203762"/>
                </a:solidFill>
              </a:rPr>
              <a:t> Arm,</a:t>
            </a:r>
          </a:p>
          <a:p>
            <a:r>
              <a:rPr lang="en-GB" sz="2400" dirty="0">
                <a:solidFill>
                  <a:srgbClr val="203762"/>
                </a:solidFill>
              </a:rPr>
              <a:t>Er </a:t>
            </a:r>
            <a:r>
              <a:rPr lang="en-GB" sz="2400" dirty="0" err="1">
                <a:solidFill>
                  <a:srgbClr val="203762"/>
                </a:solidFill>
              </a:rPr>
              <a:t>faßt</a:t>
            </a:r>
            <a:r>
              <a:rPr lang="en-GB" sz="2400" dirty="0">
                <a:solidFill>
                  <a:srgbClr val="203762"/>
                </a:solidFill>
              </a:rPr>
              <a:t> </a:t>
            </a:r>
            <a:r>
              <a:rPr lang="en-GB" sz="2400" dirty="0" err="1">
                <a:solidFill>
                  <a:srgbClr val="203762"/>
                </a:solidFill>
              </a:rPr>
              <a:t>ihn</a:t>
            </a:r>
            <a:r>
              <a:rPr lang="en-GB" sz="2400" dirty="0">
                <a:solidFill>
                  <a:srgbClr val="203762"/>
                </a:solidFill>
              </a:rPr>
              <a:t> </a:t>
            </a:r>
            <a:r>
              <a:rPr lang="en-GB" sz="2400" dirty="0" err="1">
                <a:solidFill>
                  <a:srgbClr val="203762"/>
                </a:solidFill>
              </a:rPr>
              <a:t>sicher</a:t>
            </a:r>
            <a:r>
              <a:rPr lang="en-GB" sz="2400" dirty="0">
                <a:solidFill>
                  <a:srgbClr val="203762"/>
                </a:solidFill>
              </a:rPr>
              <a:t>, er </a:t>
            </a:r>
            <a:r>
              <a:rPr lang="en-GB" sz="2400" dirty="0" err="1">
                <a:solidFill>
                  <a:srgbClr val="203762"/>
                </a:solidFill>
              </a:rPr>
              <a:t>hält</a:t>
            </a:r>
            <a:r>
              <a:rPr lang="en-GB" sz="2400" dirty="0">
                <a:solidFill>
                  <a:srgbClr val="203762"/>
                </a:solidFill>
              </a:rPr>
              <a:t> </a:t>
            </a:r>
            <a:r>
              <a:rPr lang="en-GB" sz="2400" dirty="0" err="1">
                <a:solidFill>
                  <a:srgbClr val="203762"/>
                </a:solidFill>
              </a:rPr>
              <a:t>ihn</a:t>
            </a:r>
            <a:r>
              <a:rPr lang="en-GB" sz="2400" dirty="0">
                <a:solidFill>
                  <a:srgbClr val="203762"/>
                </a:solidFill>
              </a:rPr>
              <a:t> warm.</a:t>
            </a:r>
          </a:p>
        </p:txBody>
      </p:sp>
      <p:sp>
        <p:nvSpPr>
          <p:cNvPr id="6" name="TextBox 5">
            <a:hlinkClick r:id="" action="ppaction://noaction">
              <a:snd r:embed="rId5" name="Verse2_T.wav"/>
            </a:hlinkClick>
            <a:extLst>
              <a:ext uri="{FF2B5EF4-FFF2-40B4-BE49-F238E27FC236}">
                <a16:creationId xmlns:a16="http://schemas.microsoft.com/office/drawing/2014/main" id="{CEEF5819-FCFE-774D-AE94-2C2F34B32DAB}"/>
              </a:ext>
            </a:extLst>
          </p:cNvPr>
          <p:cNvSpPr txBox="1"/>
          <p:nvPr/>
        </p:nvSpPr>
        <p:spPr>
          <a:xfrm>
            <a:off x="4540403" y="2985023"/>
            <a:ext cx="7422957" cy="1569660"/>
          </a:xfrm>
          <a:prstGeom prst="rect">
            <a:avLst/>
          </a:prstGeom>
          <a:solidFill>
            <a:srgbClr val="E6EAF0"/>
          </a:solidFill>
        </p:spPr>
        <p:txBody>
          <a:bodyPr wrap="square" rtlCol="0">
            <a:spAutoFit/>
          </a:bodyPr>
          <a:lstStyle/>
          <a:p>
            <a:r>
              <a:rPr lang="en-GB" sz="2400" dirty="0">
                <a:solidFill>
                  <a:srgbClr val="203762"/>
                </a:solidFill>
              </a:rPr>
              <a:t>Mein Sohn, was </a:t>
            </a:r>
            <a:r>
              <a:rPr lang="en-GB" sz="2400" dirty="0" err="1">
                <a:solidFill>
                  <a:srgbClr val="203762"/>
                </a:solidFill>
              </a:rPr>
              <a:t>birgst</a:t>
            </a:r>
            <a:r>
              <a:rPr lang="en-GB" sz="2400" dirty="0">
                <a:solidFill>
                  <a:srgbClr val="203762"/>
                </a:solidFill>
              </a:rPr>
              <a:t> du so bang </a:t>
            </a:r>
            <a:r>
              <a:rPr lang="en-GB" sz="2400" dirty="0" err="1">
                <a:solidFill>
                  <a:srgbClr val="203762"/>
                </a:solidFill>
              </a:rPr>
              <a:t>dein</a:t>
            </a:r>
            <a:r>
              <a:rPr lang="en-GB" sz="2400" dirty="0">
                <a:solidFill>
                  <a:srgbClr val="203762"/>
                </a:solidFill>
              </a:rPr>
              <a:t> </a:t>
            </a:r>
            <a:r>
              <a:rPr lang="en-GB" sz="2400" dirty="0" err="1">
                <a:solidFill>
                  <a:srgbClr val="203762"/>
                </a:solidFill>
              </a:rPr>
              <a:t>Gesicht</a:t>
            </a:r>
            <a:r>
              <a:rPr lang="en-GB" sz="2400" dirty="0">
                <a:solidFill>
                  <a:srgbClr val="203762"/>
                </a:solidFill>
              </a:rPr>
              <a:t>?</a:t>
            </a:r>
          </a:p>
          <a:p>
            <a:r>
              <a:rPr lang="en-GB" sz="2400" dirty="0" err="1">
                <a:solidFill>
                  <a:srgbClr val="203762"/>
                </a:solidFill>
              </a:rPr>
              <a:t>Siehst</a:t>
            </a:r>
            <a:r>
              <a:rPr lang="en-GB" sz="2400" dirty="0">
                <a:solidFill>
                  <a:srgbClr val="203762"/>
                </a:solidFill>
              </a:rPr>
              <a:t>, </a:t>
            </a:r>
            <a:r>
              <a:rPr lang="en-GB" sz="2400" dirty="0" err="1">
                <a:solidFill>
                  <a:srgbClr val="203762"/>
                </a:solidFill>
              </a:rPr>
              <a:t>Vater</a:t>
            </a:r>
            <a:r>
              <a:rPr lang="en-GB" sz="2400" dirty="0">
                <a:solidFill>
                  <a:srgbClr val="203762"/>
                </a:solidFill>
              </a:rPr>
              <a:t>, du den </a:t>
            </a:r>
            <a:r>
              <a:rPr lang="en-GB" sz="2400" dirty="0" err="1">
                <a:solidFill>
                  <a:srgbClr val="203762"/>
                </a:solidFill>
              </a:rPr>
              <a:t>Erlkönig</a:t>
            </a:r>
            <a:r>
              <a:rPr lang="en-GB" sz="2400" dirty="0">
                <a:solidFill>
                  <a:srgbClr val="203762"/>
                </a:solidFill>
              </a:rPr>
              <a:t> </a:t>
            </a:r>
            <a:r>
              <a:rPr lang="en-GB" sz="2400" dirty="0" err="1">
                <a:solidFill>
                  <a:srgbClr val="203762"/>
                </a:solidFill>
              </a:rPr>
              <a:t>nicht</a:t>
            </a:r>
            <a:r>
              <a:rPr lang="en-GB" sz="2400" dirty="0">
                <a:solidFill>
                  <a:srgbClr val="203762"/>
                </a:solidFill>
              </a:rPr>
              <a:t>?</a:t>
            </a:r>
          </a:p>
          <a:p>
            <a:r>
              <a:rPr lang="en-GB" sz="2400" dirty="0">
                <a:solidFill>
                  <a:srgbClr val="203762"/>
                </a:solidFill>
              </a:rPr>
              <a:t>Den </a:t>
            </a:r>
            <a:r>
              <a:rPr lang="en-GB" sz="2400" dirty="0" err="1">
                <a:solidFill>
                  <a:srgbClr val="203762"/>
                </a:solidFill>
              </a:rPr>
              <a:t>Erlenkönig</a:t>
            </a:r>
            <a:r>
              <a:rPr lang="en-GB" sz="2400" dirty="0">
                <a:solidFill>
                  <a:srgbClr val="203762"/>
                </a:solidFill>
              </a:rPr>
              <a:t> </a:t>
            </a:r>
            <a:r>
              <a:rPr lang="en-GB" sz="2400" dirty="0" err="1">
                <a:solidFill>
                  <a:srgbClr val="203762"/>
                </a:solidFill>
              </a:rPr>
              <a:t>mit</a:t>
            </a:r>
            <a:r>
              <a:rPr lang="en-GB" sz="2400" dirty="0">
                <a:solidFill>
                  <a:srgbClr val="203762"/>
                </a:solidFill>
              </a:rPr>
              <a:t> Kron und </a:t>
            </a:r>
            <a:r>
              <a:rPr lang="en-GB" sz="2400" dirty="0" err="1">
                <a:solidFill>
                  <a:srgbClr val="203762"/>
                </a:solidFill>
              </a:rPr>
              <a:t>Schweif</a:t>
            </a:r>
            <a:r>
              <a:rPr lang="en-GB" sz="2400" dirty="0">
                <a:solidFill>
                  <a:srgbClr val="203762"/>
                </a:solidFill>
              </a:rPr>
              <a:t>?</a:t>
            </a:r>
          </a:p>
          <a:p>
            <a:r>
              <a:rPr lang="en-GB" sz="2400" dirty="0">
                <a:solidFill>
                  <a:srgbClr val="203762"/>
                </a:solidFill>
              </a:rPr>
              <a:t>Mein Sohn, es </a:t>
            </a:r>
            <a:r>
              <a:rPr lang="en-GB" sz="2400" dirty="0" err="1">
                <a:solidFill>
                  <a:srgbClr val="203762"/>
                </a:solidFill>
              </a:rPr>
              <a:t>ist</a:t>
            </a:r>
            <a:r>
              <a:rPr lang="en-GB" sz="2400" dirty="0">
                <a:solidFill>
                  <a:srgbClr val="203762"/>
                </a:solidFill>
              </a:rPr>
              <a:t> </a:t>
            </a:r>
            <a:r>
              <a:rPr lang="en-GB" sz="2400" dirty="0" err="1">
                <a:solidFill>
                  <a:srgbClr val="203762"/>
                </a:solidFill>
              </a:rPr>
              <a:t>ein</a:t>
            </a:r>
            <a:r>
              <a:rPr lang="en-GB" sz="2400" dirty="0">
                <a:solidFill>
                  <a:srgbClr val="203762"/>
                </a:solidFill>
              </a:rPr>
              <a:t> </a:t>
            </a:r>
            <a:r>
              <a:rPr lang="en-GB" sz="2400" dirty="0" err="1">
                <a:solidFill>
                  <a:srgbClr val="203762"/>
                </a:solidFill>
              </a:rPr>
              <a:t>Nebelstreif</a:t>
            </a:r>
            <a:r>
              <a:rPr lang="en-GB" sz="2400" dirty="0">
                <a:solidFill>
                  <a:srgbClr val="203762"/>
                </a:solidFill>
              </a:rPr>
              <a:t>.</a:t>
            </a:r>
          </a:p>
        </p:txBody>
      </p:sp>
      <p:sp>
        <p:nvSpPr>
          <p:cNvPr id="9" name="TextBox 8">
            <a:hlinkClick r:id="" action="ppaction://noaction">
              <a:snd r:embed="rId6" name="Verse3_T.wav"/>
            </a:hlinkClick>
            <a:extLst>
              <a:ext uri="{FF2B5EF4-FFF2-40B4-BE49-F238E27FC236}">
                <a16:creationId xmlns:a16="http://schemas.microsoft.com/office/drawing/2014/main" id="{8035E446-A846-3F49-9268-7B9D55B43D6E}"/>
              </a:ext>
            </a:extLst>
          </p:cNvPr>
          <p:cNvSpPr txBox="1"/>
          <p:nvPr/>
        </p:nvSpPr>
        <p:spPr>
          <a:xfrm>
            <a:off x="4540404" y="4701428"/>
            <a:ext cx="7422956" cy="1569660"/>
          </a:xfrm>
          <a:prstGeom prst="rect">
            <a:avLst/>
          </a:prstGeom>
          <a:solidFill>
            <a:srgbClr val="E6EAF0"/>
          </a:solidFill>
        </p:spPr>
        <p:txBody>
          <a:bodyPr wrap="square" rtlCol="0">
            <a:spAutoFit/>
          </a:bodyPr>
          <a:lstStyle/>
          <a:p>
            <a:r>
              <a:rPr lang="en-GB" sz="2400" dirty="0">
                <a:solidFill>
                  <a:srgbClr val="203762"/>
                </a:solidFill>
              </a:rPr>
              <a:t>Du </a:t>
            </a:r>
            <a:r>
              <a:rPr lang="en-GB" sz="2400" dirty="0" err="1">
                <a:solidFill>
                  <a:srgbClr val="203762"/>
                </a:solidFill>
              </a:rPr>
              <a:t>liebes</a:t>
            </a:r>
            <a:r>
              <a:rPr lang="en-GB" sz="2400" dirty="0">
                <a:solidFill>
                  <a:srgbClr val="203762"/>
                </a:solidFill>
              </a:rPr>
              <a:t> Kind, </a:t>
            </a:r>
            <a:r>
              <a:rPr lang="en-GB" sz="2400" dirty="0" err="1">
                <a:solidFill>
                  <a:srgbClr val="203762"/>
                </a:solidFill>
              </a:rPr>
              <a:t>komm</a:t>
            </a:r>
            <a:r>
              <a:rPr lang="en-GB" sz="2400" dirty="0">
                <a:solidFill>
                  <a:srgbClr val="203762"/>
                </a:solidFill>
              </a:rPr>
              <a:t>, </a:t>
            </a:r>
            <a:r>
              <a:rPr lang="en-GB" sz="2400" dirty="0" err="1">
                <a:solidFill>
                  <a:srgbClr val="203762"/>
                </a:solidFill>
              </a:rPr>
              <a:t>geh</a:t>
            </a:r>
            <a:r>
              <a:rPr lang="en-GB" sz="2400" dirty="0">
                <a:solidFill>
                  <a:srgbClr val="203762"/>
                </a:solidFill>
              </a:rPr>
              <a:t> </a:t>
            </a:r>
            <a:r>
              <a:rPr lang="en-GB" sz="2400" dirty="0" err="1">
                <a:solidFill>
                  <a:srgbClr val="203762"/>
                </a:solidFill>
              </a:rPr>
              <a:t>mit</a:t>
            </a:r>
            <a:r>
              <a:rPr lang="en-GB" sz="2400" dirty="0">
                <a:solidFill>
                  <a:srgbClr val="203762"/>
                </a:solidFill>
              </a:rPr>
              <a:t> mir!</a:t>
            </a:r>
          </a:p>
          <a:p>
            <a:r>
              <a:rPr lang="en-GB" sz="2400" dirty="0">
                <a:solidFill>
                  <a:srgbClr val="203762"/>
                </a:solidFill>
              </a:rPr>
              <a:t>Gar </a:t>
            </a:r>
            <a:r>
              <a:rPr lang="en-GB" sz="2400" dirty="0" err="1">
                <a:solidFill>
                  <a:srgbClr val="203762"/>
                </a:solidFill>
              </a:rPr>
              <a:t>schöne</a:t>
            </a:r>
            <a:r>
              <a:rPr lang="en-GB" sz="2400" dirty="0">
                <a:solidFill>
                  <a:srgbClr val="203762"/>
                </a:solidFill>
              </a:rPr>
              <a:t> </a:t>
            </a:r>
            <a:r>
              <a:rPr lang="en-GB" sz="2400" dirty="0" err="1">
                <a:solidFill>
                  <a:srgbClr val="203762"/>
                </a:solidFill>
              </a:rPr>
              <a:t>Spiele</a:t>
            </a:r>
            <a:r>
              <a:rPr lang="en-GB" sz="2400" dirty="0">
                <a:solidFill>
                  <a:srgbClr val="203762"/>
                </a:solidFill>
              </a:rPr>
              <a:t> spiel ich </a:t>
            </a:r>
            <a:r>
              <a:rPr lang="en-GB" sz="2400" dirty="0" err="1">
                <a:solidFill>
                  <a:srgbClr val="203762"/>
                </a:solidFill>
              </a:rPr>
              <a:t>mit</a:t>
            </a:r>
            <a:r>
              <a:rPr lang="en-GB" sz="2400" dirty="0">
                <a:solidFill>
                  <a:srgbClr val="203762"/>
                </a:solidFill>
              </a:rPr>
              <a:t> </a:t>
            </a:r>
            <a:r>
              <a:rPr lang="en-GB" sz="2400" dirty="0" err="1">
                <a:solidFill>
                  <a:srgbClr val="203762"/>
                </a:solidFill>
              </a:rPr>
              <a:t>dir</a:t>
            </a:r>
            <a:r>
              <a:rPr lang="en-GB" sz="2400" dirty="0">
                <a:solidFill>
                  <a:srgbClr val="203762"/>
                </a:solidFill>
              </a:rPr>
              <a:t>;</a:t>
            </a:r>
          </a:p>
          <a:p>
            <a:r>
              <a:rPr lang="en-GB" sz="2400" dirty="0" err="1">
                <a:solidFill>
                  <a:srgbClr val="203762"/>
                </a:solidFill>
              </a:rPr>
              <a:t>Manch</a:t>
            </a:r>
            <a:r>
              <a:rPr lang="en-GB" sz="2400" dirty="0">
                <a:solidFill>
                  <a:srgbClr val="203762"/>
                </a:solidFill>
              </a:rPr>
              <a:t> </a:t>
            </a:r>
            <a:r>
              <a:rPr lang="en-GB" sz="2400" dirty="0" err="1">
                <a:solidFill>
                  <a:srgbClr val="203762"/>
                </a:solidFill>
              </a:rPr>
              <a:t>bunte</a:t>
            </a:r>
            <a:r>
              <a:rPr lang="en-GB" sz="2400" dirty="0">
                <a:solidFill>
                  <a:srgbClr val="203762"/>
                </a:solidFill>
              </a:rPr>
              <a:t> </a:t>
            </a:r>
            <a:r>
              <a:rPr lang="en-GB" sz="2400" dirty="0" err="1">
                <a:solidFill>
                  <a:srgbClr val="203762"/>
                </a:solidFill>
              </a:rPr>
              <a:t>Blumen</a:t>
            </a:r>
            <a:r>
              <a:rPr lang="en-GB" sz="2400" dirty="0">
                <a:solidFill>
                  <a:srgbClr val="203762"/>
                </a:solidFill>
              </a:rPr>
              <a:t> </a:t>
            </a:r>
            <a:r>
              <a:rPr lang="en-GB" sz="2400" dirty="0" err="1">
                <a:solidFill>
                  <a:srgbClr val="203762"/>
                </a:solidFill>
              </a:rPr>
              <a:t>sind</a:t>
            </a:r>
            <a:r>
              <a:rPr lang="en-GB" sz="2400" dirty="0">
                <a:solidFill>
                  <a:srgbClr val="203762"/>
                </a:solidFill>
              </a:rPr>
              <a:t> an </a:t>
            </a:r>
            <a:r>
              <a:rPr lang="en-GB" sz="2400" dirty="0" err="1">
                <a:solidFill>
                  <a:srgbClr val="203762"/>
                </a:solidFill>
              </a:rPr>
              <a:t>dem</a:t>
            </a:r>
            <a:r>
              <a:rPr lang="en-GB" sz="2400" dirty="0">
                <a:solidFill>
                  <a:srgbClr val="203762"/>
                </a:solidFill>
              </a:rPr>
              <a:t> Strand,</a:t>
            </a:r>
          </a:p>
          <a:p>
            <a:r>
              <a:rPr lang="en-GB" sz="2400" dirty="0" err="1">
                <a:solidFill>
                  <a:srgbClr val="203762"/>
                </a:solidFill>
              </a:rPr>
              <a:t>Meine</a:t>
            </a:r>
            <a:r>
              <a:rPr lang="en-GB" sz="2400" dirty="0">
                <a:solidFill>
                  <a:srgbClr val="203762"/>
                </a:solidFill>
              </a:rPr>
              <a:t> Mutter hat </a:t>
            </a:r>
            <a:r>
              <a:rPr lang="en-GB" sz="2400" dirty="0" err="1">
                <a:solidFill>
                  <a:srgbClr val="203762"/>
                </a:solidFill>
              </a:rPr>
              <a:t>manch</a:t>
            </a:r>
            <a:r>
              <a:rPr lang="en-GB" sz="2400" dirty="0">
                <a:solidFill>
                  <a:srgbClr val="203762"/>
                </a:solidFill>
              </a:rPr>
              <a:t> </a:t>
            </a:r>
            <a:r>
              <a:rPr lang="en-GB" sz="2400" dirty="0" err="1">
                <a:solidFill>
                  <a:srgbClr val="203762"/>
                </a:solidFill>
              </a:rPr>
              <a:t>gülden</a:t>
            </a:r>
            <a:r>
              <a:rPr lang="en-GB" sz="2400" dirty="0">
                <a:solidFill>
                  <a:srgbClr val="203762"/>
                </a:solidFill>
              </a:rPr>
              <a:t> </a:t>
            </a:r>
            <a:r>
              <a:rPr lang="en-GB" sz="2400" dirty="0" err="1">
                <a:solidFill>
                  <a:srgbClr val="203762"/>
                </a:solidFill>
              </a:rPr>
              <a:t>Gewand</a:t>
            </a:r>
            <a:r>
              <a:rPr lang="en-GB" sz="2400" dirty="0">
                <a:solidFill>
                  <a:srgbClr val="203762"/>
                </a:solidFill>
              </a:rPr>
              <a:t>.</a:t>
            </a:r>
          </a:p>
        </p:txBody>
      </p:sp>
      <p:sp>
        <p:nvSpPr>
          <p:cNvPr id="11" name="TextBox 10">
            <a:extLst>
              <a:ext uri="{FF2B5EF4-FFF2-40B4-BE49-F238E27FC236}">
                <a16:creationId xmlns:a16="http://schemas.microsoft.com/office/drawing/2014/main" id="{5E6D39E3-9830-1947-B8AE-8507E8DCAD51}"/>
              </a:ext>
            </a:extLst>
          </p:cNvPr>
          <p:cNvSpPr txBox="1"/>
          <p:nvPr/>
        </p:nvSpPr>
        <p:spPr>
          <a:xfrm>
            <a:off x="228639" y="1329227"/>
            <a:ext cx="4030270" cy="2308324"/>
          </a:xfrm>
          <a:prstGeom prst="rect">
            <a:avLst/>
          </a:prstGeom>
          <a:noFill/>
        </p:spPr>
        <p:txBody>
          <a:bodyPr wrap="none" rtlCol="0">
            <a:spAutoFit/>
          </a:bodyPr>
          <a:lstStyle/>
          <a:p>
            <a:pPr algn="l"/>
            <a:r>
              <a:rPr lang="en-US" sz="2400" dirty="0" err="1">
                <a:solidFill>
                  <a:schemeClr val="accent5">
                    <a:lumMod val="50000"/>
                  </a:schemeClr>
                </a:solidFill>
              </a:rPr>
              <a:t>Hör</a:t>
            </a:r>
            <a:r>
              <a:rPr lang="en-US" sz="2400" dirty="0">
                <a:solidFill>
                  <a:schemeClr val="accent5">
                    <a:lumMod val="50000"/>
                  </a:schemeClr>
                </a:solidFill>
              </a:rPr>
              <a:t> </a:t>
            </a:r>
            <a:r>
              <a:rPr lang="en-US" sz="2400" dirty="0" err="1">
                <a:solidFill>
                  <a:schemeClr val="accent5">
                    <a:lumMod val="50000"/>
                  </a:schemeClr>
                </a:solidFill>
              </a:rPr>
              <a:t>nochmal</a:t>
            </a:r>
            <a:r>
              <a:rPr lang="en-US" sz="2400" dirty="0">
                <a:solidFill>
                  <a:schemeClr val="accent5">
                    <a:lumMod val="50000"/>
                  </a:schemeClr>
                </a:solidFill>
              </a:rPr>
              <a:t> den Text an.</a:t>
            </a:r>
          </a:p>
          <a:p>
            <a:pPr algn="l"/>
            <a:r>
              <a:rPr lang="en-US" sz="2400" dirty="0" err="1">
                <a:solidFill>
                  <a:schemeClr val="accent5">
                    <a:lumMod val="50000"/>
                  </a:schemeClr>
                </a:solidFill>
              </a:rPr>
              <a:t>Wer</a:t>
            </a:r>
            <a:r>
              <a:rPr lang="en-US" sz="2400" dirty="0">
                <a:solidFill>
                  <a:schemeClr val="accent5">
                    <a:lumMod val="50000"/>
                  </a:schemeClr>
                </a:solidFill>
              </a:rPr>
              <a:t> </a:t>
            </a:r>
            <a:r>
              <a:rPr lang="en-US" sz="2400" dirty="0" err="1">
                <a:solidFill>
                  <a:schemeClr val="accent5">
                    <a:lumMod val="50000"/>
                  </a:schemeClr>
                </a:solidFill>
              </a:rPr>
              <a:t>sagt</a:t>
            </a:r>
            <a:r>
              <a:rPr lang="en-US" sz="2400" dirty="0">
                <a:solidFill>
                  <a:schemeClr val="accent5">
                    <a:lumMod val="50000"/>
                  </a:schemeClr>
                </a:solidFill>
              </a:rPr>
              <a:t> was?</a:t>
            </a:r>
          </a:p>
          <a:p>
            <a:pPr marL="342900" indent="-342900" algn="l">
              <a:buFont typeface="Arial" panose="020B0604020202020204" pitchFamily="34" charset="0"/>
              <a:buChar char="•"/>
            </a:pPr>
            <a:r>
              <a:rPr lang="en-US" sz="2400" dirty="0">
                <a:solidFill>
                  <a:schemeClr val="accent5">
                    <a:lumMod val="50000"/>
                  </a:schemeClr>
                </a:solidFill>
              </a:rPr>
              <a:t>der </a:t>
            </a:r>
            <a:r>
              <a:rPr lang="en-US" sz="2400" dirty="0" err="1">
                <a:solidFill>
                  <a:schemeClr val="accent5">
                    <a:lumMod val="50000"/>
                  </a:schemeClr>
                </a:solidFill>
              </a:rPr>
              <a:t>Erlkönig</a:t>
            </a:r>
            <a:endParaRPr lang="en-US" sz="2400" dirty="0">
              <a:solidFill>
                <a:schemeClr val="accent5">
                  <a:lumMod val="50000"/>
                </a:schemeClr>
              </a:solidFill>
            </a:endParaRPr>
          </a:p>
          <a:p>
            <a:pPr marL="342900" indent="-342900" algn="l">
              <a:buFont typeface="Arial" panose="020B0604020202020204" pitchFamily="34" charset="0"/>
              <a:buChar char="•"/>
            </a:pPr>
            <a:r>
              <a:rPr lang="en-US" sz="2400" dirty="0">
                <a:solidFill>
                  <a:schemeClr val="accent5">
                    <a:lumMod val="50000"/>
                  </a:schemeClr>
                </a:solidFill>
              </a:rPr>
              <a:t>der </a:t>
            </a:r>
            <a:r>
              <a:rPr lang="en-US" sz="2400" dirty="0" err="1">
                <a:solidFill>
                  <a:schemeClr val="accent5">
                    <a:lumMod val="50000"/>
                  </a:schemeClr>
                </a:solidFill>
              </a:rPr>
              <a:t>Erzähler</a:t>
            </a:r>
            <a:endParaRPr lang="en-US" sz="2400" dirty="0">
              <a:solidFill>
                <a:schemeClr val="accent5">
                  <a:lumMod val="50000"/>
                </a:schemeClr>
              </a:solidFill>
            </a:endParaRPr>
          </a:p>
          <a:p>
            <a:pPr marL="342900" indent="-342900" algn="l">
              <a:buFont typeface="Arial" panose="020B0604020202020204" pitchFamily="34" charset="0"/>
              <a:buChar char="•"/>
            </a:pPr>
            <a:r>
              <a:rPr lang="en-US" sz="2400" dirty="0">
                <a:solidFill>
                  <a:schemeClr val="accent5">
                    <a:lumMod val="50000"/>
                  </a:schemeClr>
                </a:solidFill>
              </a:rPr>
              <a:t>der </a:t>
            </a:r>
            <a:r>
              <a:rPr lang="en-US" sz="2400" dirty="0" err="1">
                <a:solidFill>
                  <a:schemeClr val="accent5">
                    <a:lumMod val="50000"/>
                  </a:schemeClr>
                </a:solidFill>
              </a:rPr>
              <a:t>Vater</a:t>
            </a:r>
            <a:endParaRPr lang="en-US" sz="2400" dirty="0">
              <a:solidFill>
                <a:schemeClr val="accent5">
                  <a:lumMod val="50000"/>
                </a:schemeClr>
              </a:solidFill>
            </a:endParaRPr>
          </a:p>
          <a:p>
            <a:pPr marL="342900" indent="-342900" algn="l">
              <a:buFont typeface="Arial" panose="020B0604020202020204" pitchFamily="34" charset="0"/>
              <a:buChar char="•"/>
            </a:pPr>
            <a:r>
              <a:rPr lang="en-US" sz="2400" dirty="0">
                <a:solidFill>
                  <a:schemeClr val="accent5">
                    <a:lumMod val="50000"/>
                  </a:schemeClr>
                </a:solidFill>
              </a:rPr>
              <a:t>der Sohn</a:t>
            </a:r>
          </a:p>
        </p:txBody>
      </p:sp>
      <p:pic>
        <p:nvPicPr>
          <p:cNvPr id="38" name="Picture 37">
            <a:extLst>
              <a:ext uri="{FF2B5EF4-FFF2-40B4-BE49-F238E27FC236}">
                <a16:creationId xmlns:a16="http://schemas.microsoft.com/office/drawing/2014/main" id="{DD111B1C-6D87-664A-8B16-1978617AF6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639" y="3637551"/>
            <a:ext cx="3507596" cy="2648234"/>
          </a:xfrm>
          <a:prstGeom prst="rect">
            <a:avLst/>
          </a:prstGeom>
        </p:spPr>
      </p:pic>
    </p:spTree>
    <p:extLst>
      <p:ext uri="{BB962C8B-B14F-4D97-AF65-F5344CB8AC3E}">
        <p14:creationId xmlns:p14="http://schemas.microsoft.com/office/powerpoint/2010/main" val="181887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EAFA0400-2105-8140-AB62-1325E6598A4C}" vid="{746DA57F-62CA-AA40-9C4D-B4ED942A192C}"/>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AA952BBC-ACA2-3542-94B6-99D1100DCE48}" vid="{325BCA1B-FA52-2648-9112-12C81E3F454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1_Office Theme</Template>
  <TotalTime>797</TotalTime>
  <Words>10617</Words>
  <Application>Microsoft Office PowerPoint</Application>
  <PresentationFormat>Widescreen</PresentationFormat>
  <Paragraphs>1158</Paragraphs>
  <Slides>38</Slides>
  <Notes>38</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38</vt:i4>
      </vt:variant>
    </vt:vector>
  </HeadingPairs>
  <TitlesOfParts>
    <vt:vector size="48" baseType="lpstr">
      <vt:lpstr>SimSun</vt:lpstr>
      <vt:lpstr>Arial</vt:lpstr>
      <vt:lpstr>Calibri</vt:lpstr>
      <vt:lpstr>Century Gothic</vt:lpstr>
      <vt:lpstr>DengXian</vt:lpstr>
      <vt:lpstr>Times New Roman</vt:lpstr>
      <vt:lpstr>Tw Cen MT</vt:lpstr>
      <vt:lpstr>Wingdings</vt:lpstr>
      <vt:lpstr>1_Office Theme</vt:lpstr>
      <vt:lpstr>4_Office Theme</vt:lpstr>
      <vt:lpstr>Erlkönig – Johann Wolfgang von Goethe </vt:lpstr>
      <vt:lpstr>Phonetik</vt:lpstr>
      <vt:lpstr>Vokabeln</vt:lpstr>
      <vt:lpstr>Erlkönig</vt:lpstr>
      <vt:lpstr>PowerPoint Presentation</vt:lpstr>
      <vt:lpstr>PowerPoint Presentation</vt:lpstr>
      <vt:lpstr>Erlkönig</vt:lpstr>
      <vt:lpstr>Vokabeln – Kognaten</vt:lpstr>
      <vt:lpstr>Wer sagt was?</vt:lpstr>
      <vt:lpstr>Antworten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Erlkönig – Johann Wolfgang von Goethe </vt:lpstr>
      <vt:lpstr>Vokabeln [1/2]</vt:lpstr>
      <vt:lpstr>Vokabeln [2/2]</vt:lpstr>
      <vt:lpstr>Lyrik</vt:lpstr>
      <vt:lpstr>Lyrik</vt:lpstr>
      <vt:lpstr>Grammatik</vt:lpstr>
      <vt:lpstr>PowerPoint Presentation</vt:lpstr>
      <vt:lpstr>PowerPoint Presentation</vt:lpstr>
      <vt:lpstr>PowerPoint Presentation</vt:lpstr>
      <vt:lpstr>PowerPoint Presentation</vt:lpstr>
      <vt:lpstr>PowerPoint Presentation</vt:lpstr>
      <vt:lpstr>Dramatik</vt:lpstr>
      <vt:lpstr>PowerPoint Presentation</vt:lpstr>
      <vt:lpstr>PowerPoint Presentation</vt:lpstr>
      <vt:lpstr>PowerPoint Presentation</vt:lpstr>
      <vt:lpstr>PowerPoint Presentation</vt:lpstr>
      <vt:lpstr>Der Erlkönig: Kreuzworträtsel</vt:lpstr>
      <vt:lpstr>Hausaufgaben</vt:lpstr>
      <vt:lpstr>Hausaufgaben</vt:lpstr>
      <vt:lpstr>PowerPoint Presentation</vt:lpstr>
      <vt:lpstr>Der Erlkönig: Kreuzworträtsel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Inge Alferink</dc:creator>
  <cp:lastModifiedBy>Stephen Owen</cp:lastModifiedBy>
  <cp:revision>221</cp:revision>
  <dcterms:created xsi:type="dcterms:W3CDTF">2020-12-08T14:16:03Z</dcterms:created>
  <dcterms:modified xsi:type="dcterms:W3CDTF">2021-05-07T12:13:49Z</dcterms:modified>
</cp:coreProperties>
</file>