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3" r:id="rId2"/>
    <p:sldId id="271" r:id="rId3"/>
    <p:sldId id="267" r:id="rId4"/>
    <p:sldId id="268" r:id="rId5"/>
    <p:sldId id="272" r:id="rId6"/>
    <p:sldId id="269" r:id="rId7"/>
    <p:sldId id="270" r:id="rId8"/>
    <p:sldId id="273" r:id="rId9"/>
    <p:sldId id="274" r:id="rId10"/>
    <p:sldId id="275" r:id="rId11"/>
    <p:sldId id="276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53ECB-C5B7-45B6-A94E-469D77BA6DE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F236-DCA1-4928-8D3C-9C5BFDB66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retrieved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n-GB" dirty="0">
                <a:hlinkClick r:id="rId3"/>
              </a:rPr>
              <a:t>https://unsplash.com/</a:t>
            </a:r>
            <a:r>
              <a:rPr lang="en-GB" dirty="0"/>
              <a:t> (freely</a:t>
            </a:r>
            <a:r>
              <a:rPr lang="en-GB" baseline="0" dirty="0"/>
              <a:t> usable images)</a:t>
            </a:r>
          </a:p>
          <a:p>
            <a:endParaRPr lang="es-ES" dirty="0"/>
          </a:p>
          <a:p>
            <a:r>
              <a:rPr lang="es-ES" baseline="0" dirty="0" err="1"/>
              <a:t>Last</a:t>
            </a:r>
            <a:r>
              <a:rPr lang="es-ES" baseline="0" dirty="0"/>
              <a:t> </a:t>
            </a:r>
            <a:r>
              <a:rPr lang="es-ES" baseline="0" dirty="0" err="1"/>
              <a:t>week</a:t>
            </a:r>
            <a:r>
              <a:rPr lang="es-ES" baseline="0" dirty="0"/>
              <a:t>, </a:t>
            </a:r>
            <a:r>
              <a:rPr lang="es-ES" baseline="0" dirty="0" err="1"/>
              <a:t>students</a:t>
            </a:r>
            <a:r>
              <a:rPr lang="es-ES" baseline="0" dirty="0"/>
              <a:t> </a:t>
            </a:r>
            <a:r>
              <a:rPr lang="es-ES" baseline="0" dirty="0" err="1"/>
              <a:t>were</a:t>
            </a:r>
            <a:r>
              <a:rPr lang="es-ES" baseline="0" dirty="0"/>
              <a:t> </a:t>
            </a:r>
            <a:r>
              <a:rPr lang="es-ES" baseline="0" dirty="0" err="1"/>
              <a:t>introduced</a:t>
            </a:r>
            <a:r>
              <a:rPr lang="es-ES" baseline="0" dirty="0"/>
              <a:t> to </a:t>
            </a:r>
            <a:r>
              <a:rPr lang="es-ES" baseline="0" dirty="0" err="1"/>
              <a:t>the</a:t>
            </a:r>
            <a:r>
              <a:rPr lang="es-ES" baseline="0" dirty="0"/>
              <a:t> singular </a:t>
            </a:r>
            <a:r>
              <a:rPr lang="es-ES" baseline="0" dirty="0" err="1"/>
              <a:t>indefinite</a:t>
            </a:r>
            <a:r>
              <a:rPr lang="es-ES" baseline="0" dirty="0"/>
              <a:t> </a:t>
            </a:r>
            <a:r>
              <a:rPr lang="es-ES" baseline="0" dirty="0" err="1"/>
              <a:t>article</a:t>
            </a:r>
            <a:r>
              <a:rPr lang="es-ES" baseline="0" dirty="0"/>
              <a:t> (un/una) and a set of </a:t>
            </a:r>
            <a:r>
              <a:rPr lang="es-ES" baseline="0" dirty="0" err="1"/>
              <a:t>nouns</a:t>
            </a:r>
            <a:r>
              <a:rPr lang="es-ES" baseline="0" dirty="0"/>
              <a:t> </a:t>
            </a:r>
            <a:r>
              <a:rPr lang="es-ES" baseline="0" dirty="0" err="1"/>
              <a:t>with</a:t>
            </a:r>
            <a:r>
              <a:rPr lang="es-ES" baseline="0" dirty="0"/>
              <a:t> regular </a:t>
            </a:r>
            <a:r>
              <a:rPr lang="es-ES" baseline="0" dirty="0" err="1"/>
              <a:t>gender</a:t>
            </a:r>
            <a:r>
              <a:rPr lang="es-ES" baseline="0" dirty="0"/>
              <a:t> </a:t>
            </a:r>
            <a:r>
              <a:rPr lang="es-ES" baseline="0" dirty="0" err="1"/>
              <a:t>marking</a:t>
            </a:r>
            <a:r>
              <a:rPr lang="es-ES" baseline="0" dirty="0"/>
              <a:t>. 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nouns</a:t>
            </a:r>
            <a:r>
              <a:rPr lang="es-ES" baseline="0" dirty="0"/>
              <a:t> </a:t>
            </a:r>
            <a:r>
              <a:rPr lang="es-ES" baseline="0" dirty="0" err="1"/>
              <a:t>taught</a:t>
            </a:r>
            <a:r>
              <a:rPr lang="es-ES" baseline="0" dirty="0"/>
              <a:t> </a:t>
            </a:r>
            <a:r>
              <a:rPr lang="es-ES" baseline="0" dirty="0" err="1"/>
              <a:t>this</a:t>
            </a:r>
            <a:r>
              <a:rPr lang="es-ES" baseline="0" dirty="0"/>
              <a:t> </a:t>
            </a:r>
            <a:r>
              <a:rPr lang="es-ES" baseline="0" dirty="0" err="1"/>
              <a:t>week</a:t>
            </a:r>
            <a:r>
              <a:rPr lang="es-ES" baseline="0" dirty="0"/>
              <a:t> </a:t>
            </a:r>
            <a:r>
              <a:rPr lang="es-ES" baseline="0" dirty="0" err="1"/>
              <a:t>also</a:t>
            </a:r>
            <a:r>
              <a:rPr lang="es-ES" baseline="0" dirty="0"/>
              <a:t> </a:t>
            </a:r>
            <a:r>
              <a:rPr lang="es-ES" baseline="0" dirty="0" err="1"/>
              <a:t>have</a:t>
            </a:r>
            <a:r>
              <a:rPr lang="es-ES" baseline="0" dirty="0"/>
              <a:t> regular </a:t>
            </a:r>
            <a:r>
              <a:rPr lang="es-ES" baseline="0" dirty="0" err="1"/>
              <a:t>gender</a:t>
            </a:r>
            <a:r>
              <a:rPr lang="es-ES" baseline="0" dirty="0"/>
              <a:t> </a:t>
            </a:r>
            <a:r>
              <a:rPr lang="es-ES" baseline="0" dirty="0" err="1"/>
              <a:t>marking</a:t>
            </a:r>
            <a:r>
              <a:rPr lang="es-ES" baseline="0" dirty="0"/>
              <a:t>, so </a:t>
            </a:r>
            <a:r>
              <a:rPr lang="es-ES" baseline="0" dirty="0" err="1"/>
              <a:t>students</a:t>
            </a:r>
            <a:r>
              <a:rPr lang="es-ES" baseline="0" dirty="0"/>
              <a:t> </a:t>
            </a:r>
            <a:r>
              <a:rPr lang="es-ES" baseline="0" dirty="0" err="1"/>
              <a:t>should</a:t>
            </a:r>
            <a:r>
              <a:rPr lang="es-ES" baseline="0" dirty="0"/>
              <a:t> be </a:t>
            </a:r>
            <a:r>
              <a:rPr lang="es-ES" baseline="0" dirty="0" err="1"/>
              <a:t>able</a:t>
            </a:r>
            <a:r>
              <a:rPr lang="es-ES" baseline="0" dirty="0"/>
              <a:t> to </a:t>
            </a:r>
            <a:r>
              <a:rPr lang="es-ES" baseline="0" dirty="0" err="1"/>
              <a:t>guess</a:t>
            </a:r>
            <a:r>
              <a:rPr lang="es-ES" baseline="0" dirty="0"/>
              <a:t> </a:t>
            </a:r>
            <a:r>
              <a:rPr lang="es-ES" baseline="0" dirty="0" err="1"/>
              <a:t>whether</a:t>
            </a:r>
            <a:r>
              <a:rPr lang="es-ES" baseline="0" dirty="0"/>
              <a:t> </a:t>
            </a:r>
            <a:r>
              <a:rPr lang="es-ES" baseline="0" dirty="0" err="1"/>
              <a:t>they</a:t>
            </a:r>
            <a:r>
              <a:rPr lang="es-ES" baseline="0" dirty="0"/>
              <a:t> </a:t>
            </a:r>
            <a:r>
              <a:rPr lang="es-ES" baseline="0" dirty="0" err="1"/>
              <a:t>take</a:t>
            </a:r>
            <a:r>
              <a:rPr lang="es-ES" baseline="0" dirty="0"/>
              <a:t> ‘un’ </a:t>
            </a:r>
            <a:r>
              <a:rPr lang="es-ES" baseline="0" dirty="0" err="1"/>
              <a:t>or</a:t>
            </a:r>
            <a:r>
              <a:rPr lang="es-ES" baseline="0" dirty="0"/>
              <a:t> ‘una’. </a:t>
            </a:r>
          </a:p>
          <a:p>
            <a:endParaRPr lang="es-ES" dirty="0"/>
          </a:p>
          <a:p>
            <a:r>
              <a:rPr lang="es-ES" b="1" dirty="0" err="1"/>
              <a:t>Week</a:t>
            </a:r>
            <a:r>
              <a:rPr lang="es-ES" b="1" dirty="0"/>
              <a:t> 5 </a:t>
            </a:r>
            <a:r>
              <a:rPr lang="es-ES" b="1" dirty="0" err="1"/>
              <a:t>vocabulary</a:t>
            </a:r>
            <a:r>
              <a:rPr lang="es-ES" b="1" dirty="0"/>
              <a:t> </a:t>
            </a:r>
            <a:r>
              <a:rPr lang="es-ES" b="1" dirty="0" err="1"/>
              <a:t>frquency</a:t>
            </a:r>
            <a:r>
              <a:rPr lang="es-ES" b="1" baseline="0" dirty="0"/>
              <a:t> rankings</a:t>
            </a:r>
            <a:r>
              <a:rPr lang="es-ES" dirty="0"/>
              <a:t>:</a:t>
            </a:r>
            <a:r>
              <a:rPr lang="es-ES" baseline="0" dirty="0"/>
              <a:t> </a:t>
            </a:r>
            <a:r>
              <a:rPr lang="es-ES" dirty="0"/>
              <a:t>amigo [210]; periódico [1026]; caballo [907]; teléfono [866]; planta [768]; botella [1878]; revista [920]; pregunta [507]; palabra [192]; tarea [995]; también [49]. </a:t>
            </a: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of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</a:t>
            </a:r>
            <a:r>
              <a:rPr lang="es-ES" baseline="0" dirty="0" err="1"/>
              <a:t>Routledge</a:t>
            </a:r>
            <a:r>
              <a:rPr lang="es-ES" baseline="0" dirty="0"/>
              <a:t>: London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31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 recap of vocabulary seen last lesson – try to elicit the indefinite article (un/</a:t>
            </a:r>
            <a:r>
              <a:rPr lang="en-GB" dirty="0" err="1"/>
              <a:t>una</a:t>
            </a:r>
            <a:r>
              <a:rPr lang="en-GB" baseline="0" dirty="0"/>
              <a:t>) with the nouns</a:t>
            </a:r>
          </a:p>
          <a:p>
            <a:r>
              <a:rPr lang="en-GB" baseline="0" dirty="0"/>
              <a:t>The vocabulary changes position on each slide so that students can’t guess based on the position of previous nouns.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01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007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24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551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95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863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27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14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344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85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retrieved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n-GB" dirty="0">
                <a:hlinkClick r:id="rId3"/>
              </a:rPr>
              <a:t>https://unsplash.com/</a:t>
            </a:r>
            <a:r>
              <a:rPr lang="en-GB" dirty="0"/>
              <a:t> (freely</a:t>
            </a:r>
            <a:r>
              <a:rPr lang="en-GB" baseline="0" dirty="0"/>
              <a:t> usable images)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45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that students correctly stress this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50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retrieved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n-GB" dirty="0">
                <a:hlinkClick r:id="rId3"/>
              </a:rPr>
              <a:t>https://unsplash.com/</a:t>
            </a:r>
            <a:r>
              <a:rPr lang="en-GB" dirty="0"/>
              <a:t> (freely</a:t>
            </a:r>
            <a:r>
              <a:rPr lang="en-GB" baseline="0" dirty="0"/>
              <a:t> usable images)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58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retrieved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n-GB" dirty="0">
                <a:hlinkClick r:id="rId3"/>
              </a:rPr>
              <a:t>https://unsplash.com/</a:t>
            </a:r>
            <a:r>
              <a:rPr lang="en-GB" dirty="0"/>
              <a:t> (freely</a:t>
            </a:r>
            <a:r>
              <a:rPr lang="en-GB" baseline="0" dirty="0"/>
              <a:t> usable images)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021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retrieved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n-GB" dirty="0">
                <a:hlinkClick r:id="rId3"/>
              </a:rPr>
              <a:t>https://unsplash.com/</a:t>
            </a:r>
            <a:r>
              <a:rPr lang="en-GB" dirty="0"/>
              <a:t> (freely</a:t>
            </a:r>
            <a:r>
              <a:rPr lang="en-GB" baseline="0" dirty="0"/>
              <a:t> usable images)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61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retrieved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n-GB" dirty="0">
                <a:hlinkClick r:id="rId3"/>
              </a:rPr>
              <a:t>https://unsplash.com/</a:t>
            </a:r>
            <a:r>
              <a:rPr lang="en-GB" dirty="0"/>
              <a:t> (freely</a:t>
            </a:r>
            <a:r>
              <a:rPr lang="en-GB" baseline="0" dirty="0"/>
              <a:t> usable images)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91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retrieved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n-GB" dirty="0">
                <a:hlinkClick r:id="rId3"/>
              </a:rPr>
              <a:t>https://unsplash.com/</a:t>
            </a:r>
            <a:r>
              <a:rPr lang="en-GB" dirty="0"/>
              <a:t> (freely</a:t>
            </a:r>
            <a:r>
              <a:rPr lang="en-GB" baseline="0" dirty="0"/>
              <a:t> usable images)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37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retrieved from </a:t>
            </a:r>
            <a:r>
              <a:rPr lang="en-GB" dirty="0">
                <a:hlinkClick r:id="rId3"/>
              </a:rPr>
              <a:t>http://www.clker.com/</a:t>
            </a:r>
            <a:r>
              <a:rPr lang="en-GB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99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32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24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9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5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51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8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3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0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19/09/2019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1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34"/>
            <a:ext cx="7258756" cy="8671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8043" y="321722"/>
            <a:ext cx="7341306" cy="798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Vocabulario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Picture 2" descr="grayscale photography of two boys hugging while laug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11" y="1670304"/>
            <a:ext cx="4440129" cy="29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65075" y="2669312"/>
            <a:ext cx="468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8201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20" name="Oval 19"/>
          <p:cNvSpPr/>
          <p:nvPr/>
        </p:nvSpPr>
        <p:spPr>
          <a:xfrm>
            <a:off x="6234698" y="4310893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4989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28754" y="2409094"/>
            <a:ext cx="381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pic>
        <p:nvPicPr>
          <p:cNvPr id="6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1803079" y="2062486"/>
            <a:ext cx="2226710" cy="20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229203">
            <a:off x="2011185" y="2609937"/>
            <a:ext cx="202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[task]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6914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10" name="Oval 9"/>
          <p:cNvSpPr/>
          <p:nvPr/>
        </p:nvSpPr>
        <p:spPr>
          <a:xfrm>
            <a:off x="10217623" y="4284048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29485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1536155" y="1530737"/>
            <a:ext cx="3263691" cy="29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288482">
            <a:off x="1874789" y="2591994"/>
            <a:ext cx="2811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[also; too]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3136" y="2409094"/>
            <a:ext cx="434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47719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clker.com/cliparts/6/e/9/d/1206576288878508735yves_guillou_question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005">
            <a:off x="5457631" y="2303163"/>
            <a:ext cx="949047" cy="20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0949250">
            <a:off x="392574" y="812863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364933" y="4989231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8551362" y="1118667"/>
            <a:ext cx="48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 rot="873763">
            <a:off x="3515429" y="1273856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8240256" y="2243243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1074297" y="2214261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5818768" y="570376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9104066" y="5069693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546933" y="3629516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5215691" y="5276629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7377145" y="3615194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262369" y="3385214"/>
            <a:ext cx="3300266" cy="14048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42792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0949250">
            <a:off x="6104580" y="807273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364933" y="4989231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8874016" y="570376"/>
            <a:ext cx="48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 rot="873763">
            <a:off x="3182830" y="1043251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5068236" y="5036814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816409" y="1996601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643748" y="449293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8391632" y="5015240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658992" y="3421916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8706842" y="1996602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8798172" y="3469352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5955846" y="605557"/>
            <a:ext cx="2567950" cy="13365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5" name="Picture 2" descr="grayscale photography of two boys hugging while laug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66" y="2201050"/>
            <a:ext cx="4070181" cy="2706671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1679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0949250">
            <a:off x="392574" y="812863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364933" y="4989231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4522900" y="4884387"/>
            <a:ext cx="48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 rot="873763">
            <a:off x="3182830" y="1043251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8269074" y="844834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816409" y="1996601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5818768" y="570376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8115453" y="5046264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7670889" y="2494655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1355138" y="3408561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8127512" y="4015386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905718" y="3156859"/>
            <a:ext cx="2567950" cy="13365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6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4769707" y="2359213"/>
            <a:ext cx="2226710" cy="20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 rot="21229203">
            <a:off x="5052784" y="2909172"/>
            <a:ext cx="202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[task]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63191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0949250">
            <a:off x="392574" y="812863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364933" y="4989231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8874016" y="570376"/>
            <a:ext cx="48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 rot="873763">
            <a:off x="3182830" y="1043251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5153003" y="5149738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665798" y="2238190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5818768" y="570376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8391632" y="5015240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608837" y="3613499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8706842" y="1996602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8798172" y="3469352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4848599" y="4866169"/>
            <a:ext cx="2567950" cy="13365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5" name="Picture 2" descr="green pla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1" t="7778"/>
          <a:stretch/>
        </p:blipFill>
        <p:spPr bwMode="auto">
          <a:xfrm>
            <a:off x="4958076" y="2279809"/>
            <a:ext cx="2175156" cy="2382906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16045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0949250">
            <a:off x="392574" y="812863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8688796" y="1056923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1348531" y="5058402"/>
            <a:ext cx="48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 rot="873763">
            <a:off x="2716633" y="570376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9646525" y="5058402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1276240" y="2360989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5818768" y="570376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5363802" y="5377238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608837" y="3613499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9280048" y="2333028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7062025" y="3497882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1001777" y="4662302"/>
            <a:ext cx="2782828" cy="13365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93" y="1808625"/>
            <a:ext cx="2335364" cy="3349067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2909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0949250">
            <a:off x="899711" y="1010209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8568742" y="2158245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1438973" y="2359758"/>
            <a:ext cx="2628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 rot="873763">
            <a:off x="3794731" y="1557135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4801382" y="5173506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1769238" y="5070197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6371804" y="1136096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8770987" y="3601472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7582944" y="4974779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1466499" y="3725975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8712456" y="769004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8403668" y="3317904"/>
            <a:ext cx="3141486" cy="13365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5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4971277" y="2623914"/>
            <a:ext cx="2226710" cy="20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 rot="21229203">
            <a:off x="5179383" y="3171365"/>
            <a:ext cx="202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[word]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5974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0949250">
            <a:off x="4084543" y="1596643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8688796" y="1056923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4911516" y="5424761"/>
            <a:ext cx="48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 rot="873763">
            <a:off x="623105" y="761142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8064782" y="5065255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9405837" y="4105012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5818768" y="570376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1542697" y="5293909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967985" y="4004031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9280048" y="2333028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1145326" y="2416575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966750" y="2136453"/>
            <a:ext cx="2851619" cy="13365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5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4845260" y="1939728"/>
            <a:ext cx="3263691" cy="29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 rot="21288482">
            <a:off x="5183894" y="3000985"/>
            <a:ext cx="2811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[also; too]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462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0949250">
            <a:off x="9548477" y="3835526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4562117" y="5430993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8992195" y="2454967"/>
            <a:ext cx="48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 rot="873763">
            <a:off x="1130155" y="838632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1380978" y="3904932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3896700" y="842102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6547002" y="664960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1542697" y="5293909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8078159" y="5279743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9401812" y="570374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1145326" y="2416575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4407595" y="5147423"/>
            <a:ext cx="3098673" cy="13365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6" name="Picture 2" descr="person holding newspaper artic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9" b="12730"/>
          <a:stretch/>
        </p:blipFill>
        <p:spPr bwMode="auto">
          <a:xfrm>
            <a:off x="4527942" y="2117309"/>
            <a:ext cx="3633309" cy="2810576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182240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eft person's hand holding flavored juice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" y="1415771"/>
            <a:ext cx="5282057" cy="35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75058" y="2452166"/>
            <a:ext cx="381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8201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9" name="Oval 8"/>
          <p:cNvSpPr/>
          <p:nvPr/>
        </p:nvSpPr>
        <p:spPr>
          <a:xfrm>
            <a:off x="10165465" y="4284048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10363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0949250">
            <a:off x="8540165" y="5155543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4562117" y="5430993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6521978" y="876658"/>
            <a:ext cx="48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 rot="873763">
            <a:off x="1130155" y="838632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1678527" y="5228164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3896700" y="842102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9262721" y="2448468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1111520" y="3917690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9384593" y="4021698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9401812" y="570374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1145326" y="2416575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8719437" y="2238012"/>
            <a:ext cx="3098673" cy="13365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5" name="Picture 2" descr="man reading New Scientist 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04" y="2172463"/>
            <a:ext cx="3993611" cy="2663738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29366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0949250">
            <a:off x="9350546" y="2469919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4562117" y="5430993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8771100" y="4075870"/>
            <a:ext cx="48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 rot="873763">
            <a:off x="1130154" y="4869390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10020415" y="5254327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781511" y="874007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6547002" y="664960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1704647" y="3744417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8911033" y="1104793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4184552" y="827460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1145326" y="2416575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335590" y="664244"/>
            <a:ext cx="3098673" cy="13365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6" name="Picture 4" descr="left person's hand holding flavored juice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30" y="2139604"/>
            <a:ext cx="4365044" cy="2911484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24945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20949250">
            <a:off x="3743773" y="865959"/>
            <a:ext cx="221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amigo</a:t>
            </a:r>
          </a:p>
        </p:txBody>
      </p:sp>
      <p:sp>
        <p:nvSpPr>
          <p:cNvPr id="14" name="TextBox 13"/>
          <p:cNvSpPr txBox="1"/>
          <p:nvPr/>
        </p:nvSpPr>
        <p:spPr>
          <a:xfrm rot="399586">
            <a:off x="4562117" y="5430993"/>
            <a:ext cx="3095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15" name="TextBox 14"/>
          <p:cNvSpPr txBox="1"/>
          <p:nvPr/>
        </p:nvSpPr>
        <p:spPr>
          <a:xfrm rot="399586">
            <a:off x="8992195" y="2454967"/>
            <a:ext cx="4872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8900" y="5117053"/>
            <a:ext cx="26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17" name="TextBox 16"/>
          <p:cNvSpPr txBox="1"/>
          <p:nvPr/>
        </p:nvSpPr>
        <p:spPr>
          <a:xfrm rot="21173064">
            <a:off x="798669" y="3762765"/>
            <a:ext cx="2132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18" name="TextBox 17"/>
          <p:cNvSpPr txBox="1"/>
          <p:nvPr/>
        </p:nvSpPr>
        <p:spPr>
          <a:xfrm rot="21048927">
            <a:off x="9409936" y="3766556"/>
            <a:ext cx="2311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botella</a:t>
            </a:r>
          </a:p>
        </p:txBody>
      </p:sp>
      <p:sp>
        <p:nvSpPr>
          <p:cNvPr id="19" name="TextBox 18"/>
          <p:cNvSpPr txBox="1"/>
          <p:nvPr/>
        </p:nvSpPr>
        <p:spPr>
          <a:xfrm rot="190434">
            <a:off x="1010459" y="2667335"/>
            <a:ext cx="2012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20" name="TextBox 19"/>
          <p:cNvSpPr txBox="1"/>
          <p:nvPr/>
        </p:nvSpPr>
        <p:spPr>
          <a:xfrm rot="399586">
            <a:off x="795015" y="1207909"/>
            <a:ext cx="261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sp>
        <p:nvSpPr>
          <p:cNvPr id="21" name="TextBox 20"/>
          <p:cNvSpPr txBox="1"/>
          <p:nvPr/>
        </p:nvSpPr>
        <p:spPr>
          <a:xfrm rot="399586">
            <a:off x="8078159" y="5279743"/>
            <a:ext cx="2850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sp>
        <p:nvSpPr>
          <p:cNvPr id="22" name="TextBox 21"/>
          <p:cNvSpPr txBox="1"/>
          <p:nvPr/>
        </p:nvSpPr>
        <p:spPr>
          <a:xfrm rot="21027610">
            <a:off x="9401812" y="570374"/>
            <a:ext cx="166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tarea</a:t>
            </a:r>
          </a:p>
        </p:txBody>
      </p:sp>
      <p:sp>
        <p:nvSpPr>
          <p:cNvPr id="23" name="TextBox 22"/>
          <p:cNvSpPr txBox="1"/>
          <p:nvPr/>
        </p:nvSpPr>
        <p:spPr>
          <a:xfrm rot="399586">
            <a:off x="6389709" y="1054605"/>
            <a:ext cx="260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también</a:t>
            </a:r>
          </a:p>
        </p:txBody>
      </p:sp>
      <p:sp>
        <p:nvSpPr>
          <p:cNvPr id="24" name="Oval 23"/>
          <p:cNvSpPr/>
          <p:nvPr/>
        </p:nvSpPr>
        <p:spPr>
          <a:xfrm>
            <a:off x="944871" y="4831971"/>
            <a:ext cx="3098673" cy="13365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5" name="Picture 2" descr="https://images.unsplash.com/photo-1563975946821-bdc0cd12b8fa?ixlib=rb-1.2.1&amp;ixid=eyJhcHBfaWQiOjEyMDd9&amp;auto=format&amp;fit=crop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049" y="2147615"/>
            <a:ext cx="4148713" cy="2758895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4096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son holding newspaper artic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9" b="12730"/>
          <a:stretch/>
        </p:blipFill>
        <p:spPr bwMode="auto">
          <a:xfrm>
            <a:off x="670560" y="1567781"/>
            <a:ext cx="5118633" cy="39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6546" y="2570866"/>
            <a:ext cx="4777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periódico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8201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8" name="Oval 7"/>
          <p:cNvSpPr/>
          <p:nvPr/>
        </p:nvSpPr>
        <p:spPr>
          <a:xfrm>
            <a:off x="6165717" y="4352736"/>
            <a:ext cx="1501253" cy="10099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34698" y="4310893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0629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7" y="560832"/>
            <a:ext cx="3608972" cy="5175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9154" y="2692786"/>
            <a:ext cx="381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caballo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8201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8" name="Oval 7"/>
          <p:cNvSpPr/>
          <p:nvPr/>
        </p:nvSpPr>
        <p:spPr>
          <a:xfrm>
            <a:off x="6165717" y="4352736"/>
            <a:ext cx="1501253" cy="10099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34698" y="4310893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21556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n reading New Scientist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9" y="1304544"/>
            <a:ext cx="5741276" cy="3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75058" y="2452166"/>
            <a:ext cx="381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revista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6914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8" name="Oval 7"/>
          <p:cNvSpPr/>
          <p:nvPr/>
        </p:nvSpPr>
        <p:spPr>
          <a:xfrm>
            <a:off x="10165465" y="4284048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9529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s.unsplash.com/photo-1563975946821-bdc0cd12b8fa?ixlib=rb-1.2.1&amp;ixid=eyJhcHBfaWQiOjEyMDd9&amp;auto=format&amp;fit=crop&amp;w=1000&amp;q=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9" y="1804415"/>
            <a:ext cx="5173483" cy="34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19154" y="2692786"/>
            <a:ext cx="4534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teléfono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6914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8" name="Oval 7"/>
          <p:cNvSpPr/>
          <p:nvPr/>
        </p:nvSpPr>
        <p:spPr>
          <a:xfrm>
            <a:off x="6758550" y="4284048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224328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een 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7" y="1385216"/>
            <a:ext cx="4998847" cy="33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75058" y="2452166"/>
            <a:ext cx="381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planta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76914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8" name="Oval 7"/>
          <p:cNvSpPr/>
          <p:nvPr/>
        </p:nvSpPr>
        <p:spPr>
          <a:xfrm>
            <a:off x="10217623" y="4284048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33905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8194" y="2488742"/>
            <a:ext cx="4485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pregunta</a:t>
            </a:r>
          </a:p>
        </p:txBody>
      </p:sp>
      <p:pic>
        <p:nvPicPr>
          <p:cNvPr id="12292" name="Picture 4" descr="http://www.clker.com/cliparts/6/e/9/d/1206576288878508735yves_guillou_question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5" y="1334452"/>
            <a:ext cx="13144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76914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9" name="Oval 8"/>
          <p:cNvSpPr/>
          <p:nvPr/>
        </p:nvSpPr>
        <p:spPr>
          <a:xfrm>
            <a:off x="10217623" y="4284048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15995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5058" y="2276845"/>
            <a:ext cx="381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palabra</a:t>
            </a:r>
          </a:p>
        </p:txBody>
      </p:sp>
      <p:pic>
        <p:nvPicPr>
          <p:cNvPr id="5" name="Picture 2" descr="http://www.clker.com/cliparts/w/d/u/B/w/V/stamp1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1827463" y="2062489"/>
            <a:ext cx="2226710" cy="20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229203">
            <a:off x="2035569" y="2609940"/>
            <a:ext cx="202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[word]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6914" y="4503761"/>
            <a:ext cx="99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17623" y="4503761"/>
            <a:ext cx="126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</a:p>
        </p:txBody>
      </p:sp>
      <p:sp>
        <p:nvSpPr>
          <p:cNvPr id="10" name="Oval 9"/>
          <p:cNvSpPr/>
          <p:nvPr/>
        </p:nvSpPr>
        <p:spPr>
          <a:xfrm>
            <a:off x="10217623" y="4284048"/>
            <a:ext cx="1214651" cy="11473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1095" y="6446758"/>
            <a:ext cx="1451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Avery</a:t>
            </a:r>
          </a:p>
        </p:txBody>
      </p:sp>
    </p:spTree>
    <p:extLst>
      <p:ext uri="{BB962C8B-B14F-4D97-AF65-F5344CB8AC3E}">
        <p14:creationId xmlns:p14="http://schemas.microsoft.com/office/powerpoint/2010/main" val="29195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533</Words>
  <Application>Microsoft Office PowerPoint</Application>
  <PresentationFormat>Widescreen</PresentationFormat>
  <Paragraphs>216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</cp:revision>
  <dcterms:created xsi:type="dcterms:W3CDTF">2019-09-19T15:02:20Z</dcterms:created>
  <dcterms:modified xsi:type="dcterms:W3CDTF">2019-09-19T15:05:30Z</dcterms:modified>
</cp:coreProperties>
</file>