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sldIdLst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488" autoAdjust="0"/>
  </p:normalViewPr>
  <p:slideViewPr>
    <p:cSldViewPr snapToGrid="0">
      <p:cViewPr varScale="1">
        <p:scale>
          <a:sx n="84" d="100"/>
          <a:sy n="84" d="100"/>
        </p:scale>
        <p:origin x="15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C703F-FA1D-4EA0-B275-C499DC05A00E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79C0B-698C-48C5-BCC8-86B214A1AE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511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worldmaps.net/europe/spain/political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96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2843D9-4757-4631-B0CD-BAA271821DF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671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Transcript</a:t>
            </a:r>
            <a:r>
              <a:rPr lang="en-GB" dirty="0" smtClean="0"/>
              <a:t>: </a:t>
            </a:r>
            <a:r>
              <a:rPr lang="en-GB" baseline="0" dirty="0" smtClean="0"/>
              <a:t>1.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bonito. 2. 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pequeño</a:t>
            </a:r>
            <a:r>
              <a:rPr lang="en-GB" baseline="0" dirty="0" smtClean="0"/>
              <a:t>. 3. Son </a:t>
            </a:r>
            <a:r>
              <a:rPr lang="en-GB" baseline="0" dirty="0" err="1" smtClean="0"/>
              <a:t>caros</a:t>
            </a:r>
            <a:r>
              <a:rPr lang="en-GB" baseline="0" dirty="0" smtClean="0"/>
              <a:t>. 4. Son </a:t>
            </a:r>
            <a:r>
              <a:rPr lang="en-GB" baseline="0" dirty="0" err="1" smtClean="0"/>
              <a:t>feos</a:t>
            </a:r>
            <a:r>
              <a:rPr lang="en-GB" baseline="0" dirty="0" smtClean="0"/>
              <a:t>. 5.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antiguo</a:t>
            </a:r>
            <a:r>
              <a:rPr lang="en-GB" baseline="0" dirty="0" smtClean="0"/>
              <a:t>. 6. Son </a:t>
            </a:r>
            <a:r>
              <a:rPr lang="en-GB" baseline="0" dirty="0" err="1" smtClean="0"/>
              <a:t>baratos</a:t>
            </a:r>
            <a:r>
              <a:rPr lang="en-GB" baseline="0" dirty="0" smtClean="0"/>
              <a:t>. 7.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famoso</a:t>
            </a:r>
            <a:r>
              <a:rPr lang="en-GB" baseline="0" dirty="0" smtClean="0"/>
              <a:t>. 8. Son Buenos. 9. 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raro</a:t>
            </a:r>
            <a:r>
              <a:rPr lang="en-GB" baseline="0" dirty="0" smtClean="0"/>
              <a:t>. 10. Son </a:t>
            </a:r>
            <a:r>
              <a:rPr lang="en-GB" baseline="0" dirty="0" err="1" smtClean="0"/>
              <a:t>tranquilos</a:t>
            </a:r>
            <a:r>
              <a:rPr lang="en-GB" baseline="0" dirty="0" smtClean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‘Ciudad’ has been practised as a phonics word (T1.1, Week 7).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Image free to use. Retrieved from </a:t>
            </a:r>
            <a:r>
              <a:rPr lang="en-GB" dirty="0" smtClean="0">
                <a:hlinkClick r:id="rId3"/>
              </a:rPr>
              <a:t>https://www.freeworldmaps.net/europe/spain/political.html</a:t>
            </a: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764B7-4A3E-4C39-BCC4-CFEE7F4191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65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a two-part task. Students first decide</a:t>
            </a:r>
            <a:r>
              <a:rPr lang="en-GB" baseline="0" dirty="0" smtClean="0"/>
              <a:t> which sentence starter is correct, based on whether the ending includes ‘hay’ or ‘</a:t>
            </a:r>
            <a:r>
              <a:rPr lang="en-GB" baseline="0" dirty="0" err="1" smtClean="0"/>
              <a:t>tiene</a:t>
            </a:r>
            <a:r>
              <a:rPr lang="en-GB" baseline="0" dirty="0" smtClean="0"/>
              <a:t>’. They then decide if the following sentence uses ‘es’ or ‘son’, based on the noun in the preceding sentence. Check that ‘</a:t>
            </a:r>
            <a:r>
              <a:rPr lang="en-GB" baseline="0" dirty="0" err="1" smtClean="0"/>
              <a:t>segunda</a:t>
            </a:r>
            <a:r>
              <a:rPr lang="en-GB" baseline="0" dirty="0" smtClean="0"/>
              <a:t>’ is clear – this was introduced as a phonics practice word earlier in the lesson.</a:t>
            </a:r>
          </a:p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Differentiation: higher-achieving groups may be able to complete both parts of the task as they read each item.</a:t>
            </a: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764B7-4A3E-4C39-BCC4-CFEE7F4191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524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‘</a:t>
            </a:r>
            <a:r>
              <a:rPr lang="en-GB" dirty="0" err="1" smtClean="0"/>
              <a:t>Teatro</a:t>
            </a:r>
            <a:r>
              <a:rPr lang="en-GB" dirty="0" smtClean="0"/>
              <a:t>’,</a:t>
            </a:r>
            <a:r>
              <a:rPr lang="en-GB" baseline="0" dirty="0" smtClean="0"/>
              <a:t> ‘bar’ and ‘</a:t>
            </a:r>
            <a:r>
              <a:rPr lang="en-GB" baseline="0" dirty="0" err="1" smtClean="0"/>
              <a:t>catedral</a:t>
            </a:r>
            <a:r>
              <a:rPr lang="en-GB" baseline="0" dirty="0" smtClean="0"/>
              <a:t>’ are cognates/near-cognates that were included as they fit the context of the activity. ‘</a:t>
            </a:r>
            <a:r>
              <a:rPr lang="en-GB" baseline="0" dirty="0" err="1" smtClean="0"/>
              <a:t>Teatro</a:t>
            </a:r>
            <a:r>
              <a:rPr lang="en-GB" baseline="0" dirty="0" smtClean="0"/>
              <a:t>’ will also be formally introduced next week.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764B7-4A3E-4C39-BCC4-CFEE7F4191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562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OPTIONAL EXTENSION SLIDE</a:t>
            </a:r>
          </a:p>
          <a:p>
            <a:r>
              <a:rPr lang="en-GB" b="0" dirty="0" smtClean="0"/>
              <a:t>Note that students can opt to produce</a:t>
            </a:r>
            <a:r>
              <a:rPr lang="en-GB" b="0" baseline="0" dirty="0" smtClean="0"/>
              <a:t> the sentences in any order.  The shapes are triggered to reveal the English translation when the shape itself is clicked.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05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</a:t>
            </a:r>
            <a:r>
              <a:rPr lang="en-GB" baseline="0" dirty="0" smtClean="0"/>
              <a:t> students to translate the title as it contains core vocabulary introduced this week (¿Cómo es?)</a:t>
            </a:r>
            <a:endParaRPr lang="en-GB" dirty="0" smtClean="0"/>
          </a:p>
          <a:p>
            <a:endParaRPr lang="en-GB" dirty="0" smtClean="0"/>
          </a:p>
          <a:p>
            <a:r>
              <a:rPr lang="en-GB" baseline="0" dirty="0" smtClean="0"/>
              <a:t>Image </a:t>
            </a:r>
            <a:r>
              <a:rPr lang="en-GB" baseline="0" dirty="0" smtClean="0"/>
              <a:t>courtesy www.pinterest.com (no author found).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764B7-4A3E-4C39-BCC4-CFEE7F4191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82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Students need to pay attention to the adjective ending (whether it ends with –s or not) as a cue for writing about one or more than one city. They are using this receptively to direct their production of ‘</a:t>
            </a:r>
            <a:r>
              <a:rPr lang="en-GB" baseline="0" dirty="0" err="1" smtClean="0"/>
              <a:t>es</a:t>
            </a:r>
            <a:r>
              <a:rPr lang="en-GB" baseline="0" dirty="0" smtClean="0"/>
              <a:t>’ and ‘son’.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Image by Mark Davies.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764B7-4A3E-4C39-BCC4-CFEE7F41910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24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84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61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541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4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8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925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54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85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140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51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10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116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2547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65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2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4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60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0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99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43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5A40-0E23-404F-A4FA-0023243D4343}" type="datetimeFigureOut">
              <a:rPr lang="en-GB" smtClean="0"/>
              <a:t>26/11/2019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69446-419F-43BE-BA4B-AA26EB680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60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120" y="-61459"/>
            <a:ext cx="1627856" cy="563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75200" cy="41783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9088583" y="6572243"/>
            <a:ext cx="84346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Material</a:t>
            </a:r>
            <a:r>
              <a:rPr lang="en-GB" sz="1100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sz="1100" dirty="0" smtClean="0">
                <a:solidFill>
                  <a:srgbClr val="002060"/>
                </a:solidFill>
                <a:latin typeface="Tw Cen MT" panose="020B0602020104020603" pitchFamily="34" charset="0"/>
              </a:rPr>
              <a:t>licensed as </a:t>
            </a:r>
            <a:r>
              <a:rPr lang="en-GB" sz="1100" b="1" u="sng" dirty="0" smtClean="0">
                <a:solidFill>
                  <a:srgbClr val="FFFFFF"/>
                </a:solidFill>
                <a:latin typeface="Tw Cen MT" panose="020B0602020104020603" pitchFamily="34" charset="0"/>
                <a:hlinkClick r:id="rId16"/>
              </a:rPr>
              <a:t>CC BY-NC-SA 4.0</a:t>
            </a:r>
            <a:r>
              <a:rPr lang="en-GB" sz="1100" dirty="0" smtClean="0">
                <a:latin typeface="Tw Cen MT" panose="020B0602020104020603" pitchFamily="34" charset="0"/>
              </a:rPr>
              <a:t/>
            </a:r>
            <a:br>
              <a:rPr lang="en-GB" sz="1100" dirty="0" smtClean="0">
                <a:latin typeface="Tw Cen MT" panose="020B0602020104020603" pitchFamily="34" charset="0"/>
              </a:rPr>
            </a:b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96577" y="6526075"/>
            <a:ext cx="2291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>
                <a:solidFill>
                  <a:srgbClr val="002060"/>
                </a:solidFill>
              </a:rPr>
              <a:t>Nick Avery</a:t>
            </a:r>
            <a:endParaRPr lang="en-GB" sz="11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5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6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FDEFE3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E567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-56445" y="0"/>
            <a:ext cx="4350984" cy="6858000"/>
          </a:xfrm>
          <a:prstGeom prst="rect">
            <a:avLst/>
          </a:prstGeom>
          <a:solidFill>
            <a:srgbClr val="E56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1379" y="2610191"/>
            <a:ext cx="6036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Using ‘es’ and ‘son’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294" y="6328379"/>
            <a:ext cx="3089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Nick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Avery &amp; Rachel Hawkes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93" y="1902305"/>
            <a:ext cx="9469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Describing what there is around you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87BED3-1F94-4685-B918-7B7ACC5E053C}"/>
              </a:ext>
            </a:extLst>
          </p:cNvPr>
          <p:cNvSpPr/>
          <p:nvPr/>
        </p:nvSpPr>
        <p:spPr>
          <a:xfrm>
            <a:off x="52293" y="5993014"/>
            <a:ext cx="22846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Updated</a:t>
            </a:r>
            <a:r>
              <a:rPr lang="en-GB" sz="16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: </a:t>
            </a:r>
            <a:r>
              <a:rPr lang="en-GB" sz="16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26/11/2019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863"/>
            <a:ext cx="6649156" cy="86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86607"/>
            <a:ext cx="12191999" cy="1325563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Describing what there is around you:</a:t>
            </a:r>
            <a:br>
              <a:rPr lang="en-GB" sz="2400" b="1" dirty="0" smtClean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r>
              <a:rPr lang="en-GB" sz="2400" dirty="0" smtClean="0">
                <a:solidFill>
                  <a:prstClr val="white"/>
                </a:solidFill>
                <a:latin typeface="Century Gothic" panose="020B0502020202020204" pitchFamily="34" charset="0"/>
              </a:rPr>
              <a:t>Using ‘es’ and ‘son’</a:t>
            </a:r>
            <a: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  <a:t/>
            </a:r>
            <a:br>
              <a:rPr lang="en-GB" sz="2800" b="1" dirty="0">
                <a:solidFill>
                  <a:prstClr val="white"/>
                </a:solidFill>
                <a:latin typeface="Century Gothic" panose="020B0502020202020204" pitchFamily="34" charset="0"/>
              </a:rPr>
            </a:br>
            <a:endParaRPr lang="en-GB" sz="26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969" y="1330524"/>
            <a:ext cx="11417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someone or something, Spanish often uses ‘es’.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7969" y="1940725"/>
            <a:ext cx="4859117" cy="49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una casa.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cara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13267" y="1940725"/>
            <a:ext cx="711200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 a house.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It is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expensive.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7969" y="3051187"/>
            <a:ext cx="1172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two or more people or things, Spanish often uses ‘son’.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7969" y="3666066"/>
            <a:ext cx="4859117" cy="492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unas casas.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Son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caras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7246" y="3658065"/>
            <a:ext cx="7728594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Wingdings" panose="05000000000000000000" pitchFamily="2" charset="2"/>
              </a:rPr>
              <a:t>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some houses.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are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expensive.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7969" y="4851814"/>
            <a:ext cx="11724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¡Importante!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‘</a:t>
            </a: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Es’ and ‘son’ both refer to permanent characteristics.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03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85370" y="17726"/>
            <a:ext cx="1423602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/>
          </p:nvPr>
        </p:nvGraphicFramePr>
        <p:xfrm>
          <a:off x="296226" y="639905"/>
          <a:ext cx="7476174" cy="568254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723463">
                  <a:extLst>
                    <a:ext uri="{9D8B030D-6E8A-4147-A177-3AD203B41FA5}">
                      <a16:colId xmlns:a16="http://schemas.microsoft.com/office/drawing/2014/main" val="3826511760"/>
                    </a:ext>
                  </a:extLst>
                </a:gridCol>
                <a:gridCol w="3285611">
                  <a:extLst>
                    <a:ext uri="{9D8B030D-6E8A-4147-A177-3AD203B41FA5}">
                      <a16:colId xmlns:a16="http://schemas.microsoft.com/office/drawing/2014/main" val="2766133930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1055200239"/>
                    </a:ext>
                  </a:extLst>
                </a:gridCol>
              </a:tblGrid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Toledo (‘it is’)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Oviedo y</a:t>
                      </a:r>
                      <a:r>
                        <a:rPr lang="en-GB" sz="2000" b="0" baseline="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León (‘they are’)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3340455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640607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9238503"/>
                  </a:ext>
                </a:extLst>
              </a:tr>
              <a:tr h="558595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0167395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7718701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6631420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996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0737977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2876144"/>
                  </a:ext>
                </a:extLst>
              </a:tr>
              <a:tr h="510210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0220700"/>
                  </a:ext>
                </a:extLst>
              </a:tr>
              <a:tr h="512638"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553514"/>
                  </a:ext>
                </a:extLst>
              </a:tr>
            </a:tbl>
          </a:graphicData>
        </a:graphic>
      </p:graphicFrame>
      <p:sp>
        <p:nvSpPr>
          <p:cNvPr id="27" name="Action Button: Custom 26">
            <a:hlinkClick r:id="" action="ppaction://noaction" highlightClick="1">
              <a:snd r:embed="rId3" name="es bonito.wav"/>
            </a:hlinkClick>
          </p:cNvPr>
          <p:cNvSpPr/>
          <p:nvPr/>
        </p:nvSpPr>
        <p:spPr>
          <a:xfrm>
            <a:off x="557770" y="122837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8" name="Action Button: Custom 27">
            <a:hlinkClick r:id="" action="ppaction://noaction" highlightClick="1">
              <a:snd r:embed="rId4" name="es pequeno.wav"/>
            </a:hlinkClick>
          </p:cNvPr>
          <p:cNvSpPr/>
          <p:nvPr/>
        </p:nvSpPr>
        <p:spPr>
          <a:xfrm>
            <a:off x="557769" y="1779942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9" name="Action Button: Custom 28">
            <a:hlinkClick r:id="" action="ppaction://noaction" highlightClick="1">
              <a:snd r:embed="rId5" name="son caros.wav"/>
            </a:hlinkClick>
          </p:cNvPr>
          <p:cNvSpPr/>
          <p:nvPr/>
        </p:nvSpPr>
        <p:spPr>
          <a:xfrm>
            <a:off x="544608" y="2300881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0" name="Action Button: Custom 29">
            <a:hlinkClick r:id="" action="ppaction://noaction" highlightClick="1">
              <a:snd r:embed="rId6" name="son feos.wav"/>
            </a:hlinkClick>
          </p:cNvPr>
          <p:cNvSpPr/>
          <p:nvPr/>
        </p:nvSpPr>
        <p:spPr>
          <a:xfrm>
            <a:off x="557769" y="2823923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1" name="Action Button: Custom 30">
            <a:hlinkClick r:id="" action="ppaction://noaction" highlightClick="1">
              <a:snd r:embed="rId7" name="es antiguo.wav"/>
            </a:hlinkClick>
          </p:cNvPr>
          <p:cNvSpPr/>
          <p:nvPr/>
        </p:nvSpPr>
        <p:spPr>
          <a:xfrm>
            <a:off x="544607" y="3326508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2" name="Action Button: Custom 31">
            <a:hlinkClick r:id="" action="ppaction://noaction" highlightClick="1">
              <a:snd r:embed="rId8" name="son baratos.wav"/>
            </a:hlinkClick>
          </p:cNvPr>
          <p:cNvSpPr/>
          <p:nvPr/>
        </p:nvSpPr>
        <p:spPr>
          <a:xfrm>
            <a:off x="544607" y="3849550"/>
            <a:ext cx="355485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33" name="Action Button: Custom 32">
            <a:hlinkClick r:id="" action="ppaction://noaction" highlightClick="1">
              <a:snd r:embed="rId9" name="es famoso.wav"/>
            </a:hlinkClick>
          </p:cNvPr>
          <p:cNvSpPr/>
          <p:nvPr/>
        </p:nvSpPr>
        <p:spPr>
          <a:xfrm>
            <a:off x="544606" y="4346900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34" name="Action Button: Custom 33">
            <a:hlinkClick r:id="" action="ppaction://noaction" highlightClick="1">
              <a:snd r:embed="rId10" name="son buenos.wav"/>
            </a:hlinkClick>
          </p:cNvPr>
          <p:cNvSpPr/>
          <p:nvPr/>
        </p:nvSpPr>
        <p:spPr>
          <a:xfrm>
            <a:off x="544606" y="4873826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35" name="Action Button: Custom 34">
            <a:hlinkClick r:id="" action="ppaction://noaction" highlightClick="1">
              <a:snd r:embed="rId11" name="es raro.wav"/>
            </a:hlinkClick>
          </p:cNvPr>
          <p:cNvSpPr/>
          <p:nvPr/>
        </p:nvSpPr>
        <p:spPr>
          <a:xfrm>
            <a:off x="544606" y="5393909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sp>
        <p:nvSpPr>
          <p:cNvPr id="36" name="Action Button: Custom 35">
            <a:hlinkClick r:id="" action="ppaction://noaction" highlightClick="1">
              <a:snd r:embed="rId12" name="son tranquilos.wav"/>
            </a:hlinkClick>
          </p:cNvPr>
          <p:cNvSpPr/>
          <p:nvPr/>
        </p:nvSpPr>
        <p:spPr>
          <a:xfrm>
            <a:off x="544605" y="5879798"/>
            <a:ext cx="355003" cy="320251"/>
          </a:xfrm>
          <a:prstGeom prst="actionButtonBlank">
            <a:avLst/>
          </a:prstGeom>
          <a:solidFill>
            <a:srgbClr val="EA5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10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18" y="1144356"/>
            <a:ext cx="522871" cy="5446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56" y="1631975"/>
            <a:ext cx="522871" cy="54465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2" y="2132988"/>
            <a:ext cx="522871" cy="54465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4" y="2721289"/>
            <a:ext cx="522871" cy="54465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817" y="3238078"/>
            <a:ext cx="522871" cy="54465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80" y="3773045"/>
            <a:ext cx="522871" cy="54465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56" y="4263714"/>
            <a:ext cx="522871" cy="5446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2" y="4739414"/>
            <a:ext cx="522871" cy="54465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053" y="5796852"/>
            <a:ext cx="522871" cy="544657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96226" y="-35800"/>
            <a:ext cx="340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Amanda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España. 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96226" y="264171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la opción correcta.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57743" y="1144356"/>
            <a:ext cx="25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pretty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236724" y="439850"/>
            <a:ext cx="235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otra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vez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36724" y="756284"/>
            <a:ext cx="4119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Escribe el adjetivo en inglés.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57743" y="1679265"/>
            <a:ext cx="2803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mall, little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69990" y="2202136"/>
            <a:ext cx="279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expensive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69991" y="2753215"/>
            <a:ext cx="1389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ugly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57742" y="3271429"/>
            <a:ext cx="2340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ld, ancient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57741" y="3774589"/>
            <a:ext cx="132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cheap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969991" y="4277749"/>
            <a:ext cx="132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famous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035178" y="4803118"/>
            <a:ext cx="132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good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20779" y="5351699"/>
            <a:ext cx="1324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strange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020779" y="5823917"/>
            <a:ext cx="2740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alm, tranquil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589993" y="-35800"/>
            <a:ext cx="64103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Describe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tres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ciudades: Toledo, Oviedo y León.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53" y="5296651"/>
            <a:ext cx="522871" cy="54465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9467399" y="1978669"/>
            <a:ext cx="2712113" cy="2048443"/>
            <a:chOff x="9467399" y="1978669"/>
            <a:chExt cx="2712113" cy="2048443"/>
          </a:xfrm>
        </p:grpSpPr>
        <p:pic>
          <p:nvPicPr>
            <p:cNvPr id="1026" name="Picture 2" descr="https://www.freeworldmaps.net/europe/spain/spain-outline-map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7399" y="1978669"/>
              <a:ext cx="2712113" cy="2048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591380" y="2868746"/>
              <a:ext cx="14988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Toledo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181235" y="2016735"/>
              <a:ext cx="15307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Oviedo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181235" y="2276340"/>
              <a:ext cx="921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w Cen MT" panose="020B0602020104020603"/>
                  <a:ea typeface="+mn-ea"/>
                  <a:cs typeface="+mn-cs"/>
                </a:rPr>
                <a:t>León</a:t>
              </a:r>
              <a:endPara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26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7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6115" y="1251423"/>
          <a:ext cx="7256735" cy="4744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5305">
                  <a:extLst>
                    <a:ext uri="{9D8B030D-6E8A-4147-A177-3AD203B41FA5}">
                      <a16:colId xmlns:a16="http://schemas.microsoft.com/office/drawing/2014/main" val="1538968713"/>
                    </a:ext>
                  </a:extLst>
                </a:gridCol>
                <a:gridCol w="2694215">
                  <a:extLst>
                    <a:ext uri="{9D8B030D-6E8A-4147-A177-3AD203B41FA5}">
                      <a16:colId xmlns:a16="http://schemas.microsoft.com/office/drawing/2014/main" val="3902333431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1208048317"/>
                    </a:ext>
                  </a:extLst>
                </a:gridCol>
                <a:gridCol w="3020787">
                  <a:extLst>
                    <a:ext uri="{9D8B030D-6E8A-4147-A177-3AD203B41FA5}">
                      <a16:colId xmlns:a16="http://schemas.microsoft.com/office/drawing/2014/main" val="3700692663"/>
                    </a:ext>
                  </a:extLst>
                </a:gridCol>
              </a:tblGrid>
              <a:tr h="394231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99042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58689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50783"/>
                  </a:ext>
                </a:extLst>
              </a:tr>
              <a:tr h="429687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1697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7882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52588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75748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</a:rPr>
                        <a:t>4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82004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6367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</a:rPr>
                        <a:t>5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21564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126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80848" y="1600200"/>
            <a:ext cx="1645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Madrid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Madrid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529" y="1860117"/>
            <a:ext cx="288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 monumento.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311" y="2722620"/>
            <a:ext cx="351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 unos parques.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7529" y="3580675"/>
            <a:ext cx="40561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una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escuela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785" y="4482104"/>
            <a:ext cx="237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unos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coches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3207" y="5340159"/>
            <a:ext cx="240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 unas casas.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11" y="2086014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532" y="2508368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15" y="3360652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90" y="5120136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915" y="4275428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3596" y="269105"/>
            <a:ext cx="340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Amanda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España. 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5800" y="269105"/>
            <a:ext cx="340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Describe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diez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ciudades.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435" y="622352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la opción correcta.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0848" y="2424338"/>
            <a:ext cx="1204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León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León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0848" y="3316890"/>
            <a:ext cx="182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Mallorca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Mallorca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80848" y="4141028"/>
            <a:ext cx="182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Málaga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Málaga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80848" y="5040383"/>
            <a:ext cx="239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Sebastián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San Sebastián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402904" y="1251423"/>
          <a:ext cx="3537857" cy="4744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157">
                  <a:extLst>
                    <a:ext uri="{9D8B030D-6E8A-4147-A177-3AD203B41FA5}">
                      <a16:colId xmlns:a16="http://schemas.microsoft.com/office/drawing/2014/main" val="390233343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08048317"/>
                    </a:ext>
                  </a:extLst>
                </a:gridCol>
              </a:tblGrid>
              <a:tr h="39423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99042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muy antiguo.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58689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muy antiguos.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0783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son muy bonitos.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1697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 es muy bonito.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7882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muy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pequeñas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52588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muy pequeña.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75748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bueno.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82004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buenos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6367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cara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21564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caras.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1262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432851" y="205253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frase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32850" y="594209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la opción correcta.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4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336" y="1637206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53" y="2526061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053" y="3815236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39" y="4680089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439" y="5556180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11335656" y="17726"/>
            <a:ext cx="773315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25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33596" y="1173445"/>
          <a:ext cx="7736115" cy="4744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338">
                  <a:extLst>
                    <a:ext uri="{9D8B030D-6E8A-4147-A177-3AD203B41FA5}">
                      <a16:colId xmlns:a16="http://schemas.microsoft.com/office/drawing/2014/main" val="1538968713"/>
                    </a:ext>
                  </a:extLst>
                </a:gridCol>
                <a:gridCol w="3663520">
                  <a:extLst>
                    <a:ext uri="{9D8B030D-6E8A-4147-A177-3AD203B41FA5}">
                      <a16:colId xmlns:a16="http://schemas.microsoft.com/office/drawing/2014/main" val="390233343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1208048317"/>
                    </a:ext>
                  </a:extLst>
                </a:gridCol>
                <a:gridCol w="2656114">
                  <a:extLst>
                    <a:ext uri="{9D8B030D-6E8A-4147-A177-3AD203B41FA5}">
                      <a16:colId xmlns:a16="http://schemas.microsoft.com/office/drawing/2014/main" val="3700692663"/>
                    </a:ext>
                  </a:extLst>
                </a:gridCol>
              </a:tblGrid>
              <a:tr h="394231">
                <a:tc gridSpan="4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99042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58689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350783"/>
                  </a:ext>
                </a:extLst>
              </a:tr>
              <a:tr h="429687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2060"/>
                          </a:solidFill>
                        </a:rPr>
                        <a:t>7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1697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607882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2060"/>
                          </a:solidFill>
                        </a:rPr>
                        <a:t>8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52588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6375748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baseline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82004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86367"/>
                  </a:ext>
                </a:extLst>
              </a:tr>
              <a:tr h="435654">
                <a:tc rowSpan="2">
                  <a:txBody>
                    <a:bodyPr/>
                    <a:lstStyle/>
                    <a:p>
                      <a:pPr algn="ctr"/>
                      <a:r>
                        <a:rPr lang="en-GB" sz="2800" dirty="0" smtClean="0">
                          <a:solidFill>
                            <a:srgbClr val="002060"/>
                          </a:solidFill>
                        </a:rPr>
                        <a:t>10</a:t>
                      </a:r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21564"/>
                  </a:ext>
                </a:extLst>
              </a:tr>
              <a:tr h="435654">
                <a:tc vMerge="1"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141262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38101" y="1494428"/>
            <a:ext cx="2167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Granada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Granada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3873" y="1794604"/>
            <a:ext cx="2889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 un bar.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879" y="2646662"/>
            <a:ext cx="3516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unas personas. 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9793" y="3513864"/>
            <a:ext cx="3013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 una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catedral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880" y="4393643"/>
            <a:ext cx="2373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 un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barco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975" y="5290728"/>
            <a:ext cx="2400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5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37" y="1585251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37" y="2426639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01" y="3739035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51" y="5497326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601" y="4173620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33596" y="269105"/>
            <a:ext cx="340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Amanda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España. 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32496" y="269105"/>
            <a:ext cx="34049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Describe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diez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ciudades.</a:t>
            </a:r>
            <a:endParaRPr kumimoji="0" lang="en-GB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4435" y="622352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la opción correcta.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3473" y="2344542"/>
            <a:ext cx="182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Oviedo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Oviedo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7318" y="4094590"/>
            <a:ext cx="2487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Santander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Santander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38101" y="4962562"/>
            <a:ext cx="2394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Barcelona</a:t>
            </a: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Barcelona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7869711" y="1173445"/>
          <a:ext cx="3537857" cy="47448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157">
                  <a:extLst>
                    <a:ext uri="{9D8B030D-6E8A-4147-A177-3AD203B41FA5}">
                      <a16:colId xmlns:a16="http://schemas.microsoft.com/office/drawing/2014/main" val="3902333431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1208048317"/>
                    </a:ext>
                  </a:extLst>
                </a:gridCol>
              </a:tblGrid>
              <a:tr h="394231"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rgbClr val="FF995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99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99042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feo.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558689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feos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50783"/>
                  </a:ext>
                </a:extLst>
              </a:tr>
              <a:tr h="429687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ricas.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4051697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rica.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07882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muy famosas.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752588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muy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famosa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375748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malo.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582004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malos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86367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muy barato.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521564"/>
                  </a:ext>
                </a:extLst>
              </a:tr>
              <a:tr h="435654">
                <a:tc>
                  <a:txBody>
                    <a:bodyPr/>
                    <a:lstStyle/>
                    <a:p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 </a:t>
                      </a:r>
                      <a:r>
                        <a:rPr lang="en-GB" sz="2000" dirty="0" err="1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baratos</a:t>
                      </a:r>
                      <a:r>
                        <a:rPr lang="en-GB" sz="2000" dirty="0" smtClean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DEF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41262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7614483" y="207034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 la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segunda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frase</a:t>
            </a: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14482" y="595990"/>
            <a:ext cx="3953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 la opción correcta.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34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43" y="1559228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60" y="2448083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7860" y="3737258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246" y="4196309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www.clker.com/cliparts/j/p/l/D/8/K/green-tick-m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216" y="5495635"/>
            <a:ext cx="422268" cy="44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ounded Rectangle 39"/>
          <p:cNvSpPr/>
          <p:nvPr/>
        </p:nvSpPr>
        <p:spPr>
          <a:xfrm>
            <a:off x="11335656" y="17726"/>
            <a:ext cx="773315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24281" y="3210576"/>
            <a:ext cx="381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Santiago de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Compostela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Santiago de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Compostela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25879" y="5271604"/>
            <a:ext cx="270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 unos </a:t>
            </a:r>
            <a:r>
              <a:rPr kumimoji="0" lang="en-GB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teatros</a:t>
            </a: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3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21" grpId="0"/>
      <p:bldP spid="22" grpId="0"/>
      <p:bldP spid="23" grpId="0"/>
      <p:bldP spid="24" grpId="0"/>
      <p:bldP spid="27" grpId="0"/>
      <p:bldP spid="28" grpId="0"/>
      <p:bldP spid="32" grpId="0"/>
      <p:bldP spid="33" grpId="0"/>
      <p:bldP spid="26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646659" y="178841"/>
            <a:ext cx="4128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¿Cómo se dice en inglés?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475" y="886528"/>
            <a:ext cx="11080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1. León has some parks. They’re not very pretty.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0475" y="1915141"/>
            <a:ext cx="805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Oviedo there are some people. They’re rich.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2118" y="2964488"/>
            <a:ext cx="8233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3. Granada has a bar. It’s ugly.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6661" y="1339872"/>
            <a:ext cx="74134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León tiene unos parques. No son muy bonitos.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6661" y="2348178"/>
            <a:ext cx="61859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Oviedo hay unas personas. Son ricas. 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6661" y="3382305"/>
            <a:ext cx="8294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Granada tiene un bar. Es feo.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0477" y="3973557"/>
            <a:ext cx="9627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4. San Sebastián has some houses. They’re expensive.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6661" y="4465531"/>
            <a:ext cx="9571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 Sebastián tiene unas casas. Son caras.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11381014" y="5919130"/>
            <a:ext cx="753835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leer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06449" y="850611"/>
            <a:ext cx="7143618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18804" y="2905420"/>
            <a:ext cx="4390226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8803" y="1853266"/>
            <a:ext cx="7118911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18803" y="3946486"/>
            <a:ext cx="7641425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0475" y="4987040"/>
            <a:ext cx="8856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5. In Mallorca, there is a school. It’s very small.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659" y="5479014"/>
            <a:ext cx="862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Mallorca hay una </a:t>
            </a:r>
            <a:r>
              <a:rPr kumimoji="0" lang="en-GB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escuela</a:t>
            </a:r>
            <a:r>
              <a:rPr kumimoji="0" lang="en-GB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Es muy pequeña.</a:t>
            </a:r>
            <a:endParaRPr kumimoji="0" lang="en-GB" sz="24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8803" y="4999363"/>
            <a:ext cx="6581883" cy="5207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EE6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84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8" grpId="0" animBg="1"/>
      <p:bldP spid="3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imple spain map - Google Searc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0" t="9739" r="8112" b="60140"/>
          <a:stretch/>
        </p:blipFill>
        <p:spPr bwMode="auto">
          <a:xfrm>
            <a:off x="101600" y="1016000"/>
            <a:ext cx="5497095" cy="34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37324" y="19318"/>
            <a:ext cx="320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 las frases.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1143" y="640562"/>
            <a:ext cx="1683658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eautiful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small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207657" y="936063"/>
            <a:ext cx="3029667" cy="11447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1143" y="1737734"/>
            <a:ext cx="1683658" cy="1200329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famous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xpensive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beautiful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542971" y="2058515"/>
            <a:ext cx="1694353" cy="199796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80571" y="3299994"/>
            <a:ext cx="319315" cy="1378856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057" y="4678850"/>
            <a:ext cx="1683658" cy="369332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famous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2104572" y="4257937"/>
            <a:ext cx="638628" cy="443130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20686" y="4701067"/>
            <a:ext cx="1683658" cy="646331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calm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strange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49829" y="46503"/>
            <a:ext cx="1683658" cy="92333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cheap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strange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740229" y="891675"/>
            <a:ext cx="609600" cy="1409067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TextBox 2048"/>
          <p:cNvSpPr txBox="1"/>
          <p:nvPr/>
        </p:nvSpPr>
        <p:spPr>
          <a:xfrm>
            <a:off x="5598692" y="3457264"/>
            <a:ext cx="70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_______________________________ bonitos.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98694" y="3927229"/>
            <a:ext cx="519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barato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98693" y="4393687"/>
            <a:ext cx="642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 __________________________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antiguos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598694" y="4797969"/>
            <a:ext cx="582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 ________________________ pequeño.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98693" y="5233474"/>
            <a:ext cx="702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______________________________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tranquilos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51" name="TextBox 2050"/>
          <p:cNvSpPr txBox="1"/>
          <p:nvPr/>
        </p:nvSpPr>
        <p:spPr>
          <a:xfrm>
            <a:off x="5962461" y="3404506"/>
            <a:ext cx="565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Barcelona y San Sebastián 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43724" y="3865625"/>
            <a:ext cx="214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Bilbao 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04666" y="4327294"/>
            <a:ext cx="420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Bilbao y Barcelona 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69554" y="4771809"/>
            <a:ext cx="4209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San Sebastián es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48445" y="5193583"/>
            <a:ext cx="50513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Zaragoza y San Sebastián son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10813143" y="64071"/>
            <a:ext cx="1319511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98692" y="5672081"/>
            <a:ext cx="702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6) ________________________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raros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048444" y="5614698"/>
            <a:ext cx="3710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Bilbao y Zaragoza son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9156" y="28328"/>
            <a:ext cx="3200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¿Cómo es España?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8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3" grpId="0" animBg="1"/>
      <p:bldP spid="21" grpId="0" animBg="1"/>
      <p:bldP spid="23" grpId="0" animBg="1"/>
      <p:bldP spid="25" grpId="0" animBg="1"/>
      <p:bldP spid="2049" grpId="0"/>
      <p:bldP spid="35" grpId="0"/>
      <p:bldP spid="36" grpId="0"/>
      <p:bldP spid="37" grpId="0"/>
      <p:bldP spid="38" grpId="0"/>
      <p:bldP spid="2051" grpId="0"/>
      <p:bldP spid="40" grpId="0"/>
      <p:bldP spid="41" grpId="0"/>
      <p:bldP spid="42" grpId="0"/>
      <p:bldP spid="43" grpId="0"/>
      <p:bldP spid="47" grpId="0"/>
      <p:bldP spid="48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2361" y="153153"/>
            <a:ext cx="5479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¿Cómo es Inglaterra?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536" y="2073886"/>
            <a:ext cx="6002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Completa las frases.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9" r="23076"/>
          <a:stretch/>
        </p:blipFill>
        <p:spPr>
          <a:xfrm>
            <a:off x="7532524" y="1567542"/>
            <a:ext cx="4267590" cy="46037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292" y="2804122"/>
            <a:ext cx="7090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1) ____________________ bonitos.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294" y="3274087"/>
            <a:ext cx="5196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2) 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barato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93" y="3740545"/>
            <a:ext cx="6429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3) 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antiguos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294" y="4144827"/>
            <a:ext cx="5820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4) ____________________ pequeño.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293" y="4580332"/>
            <a:ext cx="702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5) ____________________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tranquilos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292" y="5018939"/>
            <a:ext cx="7025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6) _____________________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388" y="783906"/>
            <a:ext cx="2170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ejemplo: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3387" y="1162028"/>
            <a:ext cx="3941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Sheffield es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barato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3387" y="1515892"/>
            <a:ext cx="46812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Bristol y Oxford son 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4062" y="5454444"/>
            <a:ext cx="5047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7) _____________________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raro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062" y="5863519"/>
            <a:ext cx="7703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8) _____________________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caros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0813143" y="64071"/>
            <a:ext cx="1319511" cy="4009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escribir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7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ources (not bold NA).pptx" id="{C04240F7-4567-42F4-A6A9-1F35289C3A03}" vid="{11C110E3-9438-4B77-B542-C85A197C3B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964</Words>
  <Application>Microsoft Office PowerPoint</Application>
  <PresentationFormat>Widescreen</PresentationFormat>
  <Paragraphs>196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Tw Cen MT</vt:lpstr>
      <vt:lpstr>Wingdings</vt:lpstr>
      <vt:lpstr>Office Theme</vt:lpstr>
      <vt:lpstr>1_Office Theme</vt:lpstr>
      <vt:lpstr>PowerPoint Presentation</vt:lpstr>
      <vt:lpstr>Describing what there is around you: Using ‘es’ and ‘son’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York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Avery</dc:creator>
  <cp:lastModifiedBy>Nicholas Avery</cp:lastModifiedBy>
  <cp:revision>2</cp:revision>
  <dcterms:created xsi:type="dcterms:W3CDTF">2019-11-26T18:28:10Z</dcterms:created>
  <dcterms:modified xsi:type="dcterms:W3CDTF">2019-11-26T18:29:23Z</dcterms:modified>
</cp:coreProperties>
</file>