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4"/>
  </p:notesMasterIdLst>
  <p:sldIdLst>
    <p:sldId id="259" r:id="rId3"/>
    <p:sldId id="283" r:id="rId4"/>
    <p:sldId id="353" r:id="rId5"/>
    <p:sldId id="354" r:id="rId6"/>
    <p:sldId id="355" r:id="rId7"/>
    <p:sldId id="356" r:id="rId8"/>
    <p:sldId id="357" r:id="rId9"/>
    <p:sldId id="358" r:id="rId10"/>
    <p:sldId id="318" r:id="rId11"/>
    <p:sldId id="319" r:id="rId12"/>
    <p:sldId id="328" r:id="rId13"/>
    <p:sldId id="327" r:id="rId14"/>
    <p:sldId id="326" r:id="rId15"/>
    <p:sldId id="320" r:id="rId16"/>
    <p:sldId id="321" r:id="rId17"/>
    <p:sldId id="331" r:id="rId18"/>
    <p:sldId id="322" r:id="rId19"/>
    <p:sldId id="323" r:id="rId20"/>
    <p:sldId id="324" r:id="rId21"/>
    <p:sldId id="325" r:id="rId22"/>
    <p:sldId id="329" r:id="rId23"/>
    <p:sldId id="330" r:id="rId24"/>
    <p:sldId id="279" r:id="rId25"/>
    <p:sldId id="332" r:id="rId26"/>
    <p:sldId id="312" r:id="rId27"/>
    <p:sldId id="333" r:id="rId28"/>
    <p:sldId id="274" r:id="rId29"/>
    <p:sldId id="334" r:id="rId30"/>
    <p:sldId id="313" r:id="rId31"/>
    <p:sldId id="337" r:id="rId32"/>
    <p:sldId id="335" r:id="rId33"/>
    <p:sldId id="336" r:id="rId34"/>
    <p:sldId id="338" r:id="rId35"/>
    <p:sldId id="339" r:id="rId36"/>
    <p:sldId id="340" r:id="rId37"/>
    <p:sldId id="345" r:id="rId38"/>
    <p:sldId id="341" r:id="rId39"/>
    <p:sldId id="342" r:id="rId40"/>
    <p:sldId id="343" r:id="rId41"/>
    <p:sldId id="344" r:id="rId42"/>
    <p:sldId id="35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CB"/>
    <a:srgbClr val="FFF4E7"/>
    <a:srgbClr val="D1DFEF"/>
    <a:srgbClr val="EBEFF7"/>
    <a:srgbClr val="E3EAFD"/>
    <a:srgbClr val="DAA520"/>
    <a:srgbClr val="115076"/>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22" autoAdjust="0"/>
    <p:restoredTop sz="68441" autoAdjust="0"/>
  </p:normalViewPr>
  <p:slideViewPr>
    <p:cSldViewPr snapToGrid="0">
      <p:cViewPr varScale="1">
        <p:scale>
          <a:sx n="74" d="100"/>
          <a:sy n="74" d="100"/>
        </p:scale>
        <p:origin x="1472" y="176"/>
      </p:cViewPr>
      <p:guideLst/>
    </p:cSldViewPr>
  </p:slideViewPr>
  <p:outlineViewPr>
    <p:cViewPr>
      <p:scale>
        <a:sx n="33" d="100"/>
        <a:sy n="33" d="100"/>
      </p:scale>
      <p:origin x="0" y="0"/>
    </p:cViewPr>
  </p:outlineViewPr>
  <p:notesTextViewPr>
    <p:cViewPr>
      <p:scale>
        <a:sx n="1" d="1"/>
        <a:sy n="1" d="1"/>
      </p:scale>
      <p:origin x="0" y="-192"/>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n</a:t>
            </a:r>
            <a:r>
              <a:rPr lang="en-GB" sz="1200" dirty="0">
                <a:solidFill>
                  <a:prstClr val="white"/>
                </a:solidFill>
              </a:rPr>
              <a:t>egation: </a:t>
            </a:r>
            <a:r>
              <a:rPr lang="en-GB" sz="1200" dirty="0" err="1">
                <a:solidFill>
                  <a:prstClr val="white"/>
                </a:solidFill>
              </a:rPr>
              <a:t>nicht</a:t>
            </a:r>
            <a:r>
              <a:rPr lang="en-GB" sz="1200" dirty="0">
                <a:solidFill>
                  <a:prstClr val="white"/>
                </a:solidFill>
              </a:rPr>
              <a:t> + adjective; </a:t>
            </a:r>
            <a:r>
              <a:rPr lang="en-GB" sz="1200" dirty="0" err="1">
                <a:solidFill>
                  <a:prstClr val="white"/>
                </a:solidFill>
              </a:rPr>
              <a:t>kein</a:t>
            </a:r>
            <a:r>
              <a:rPr lang="en-GB" sz="1200" dirty="0">
                <a:solidFill>
                  <a:prstClr val="white"/>
                </a:solidFill>
              </a:rPr>
              <a:t> + nouns (Row 1-Nominative) </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wissen [78] bist [4] du [54] Farbe [1079] Nummer [806] Ort [341] Tier [614] aber [31] kein [46] ich weiß nicht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wie sagt man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wie schreibt man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sein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ist [4] Fenster [674] Flasche [1602] Heft [3862] Tafel [3855] Tisch [529] da [48] hier [68] wo? [108] der, die, das [1] Hallo! [1077] Tschüs! [3766]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a:t>
            </a:r>
            <a:r>
              <a:rPr lang="en-GB" i="1" dirty="0"/>
              <a:t>: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1"/>
              <a:t>: 8 minutes </a:t>
            </a:r>
            <a:r>
              <a:rPr lang="en-GB" b="1" dirty="0"/>
              <a:t>(all 6 slides</a:t>
            </a:r>
            <a:r>
              <a:rPr lang="en-GB" b="1" baseline="0" dirty="0"/>
              <a:t>)</a:t>
            </a:r>
            <a:br>
              <a:rPr lang="en-GB" dirty="0"/>
            </a:br>
            <a:br>
              <a:rPr lang="en-GB" b="1" dirty="0"/>
            </a:br>
            <a:r>
              <a:rPr lang="en-GB" b="1" dirty="0"/>
              <a:t>Aim: </a:t>
            </a:r>
            <a:r>
              <a:rPr lang="en-GB" b="0" baseline="0" dirty="0"/>
              <a:t>To practise </a:t>
            </a:r>
            <a:r>
              <a:rPr lang="en-GB" b="0" baseline="0" dirty="0" err="1"/>
              <a:t>kein</a:t>
            </a:r>
            <a:r>
              <a:rPr lang="en-GB" b="0" baseline="0" dirty="0"/>
              <a:t>/</a:t>
            </a:r>
            <a:r>
              <a:rPr lang="en-GB" b="0" baseline="0" dirty="0" err="1"/>
              <a:t>keine</a:t>
            </a:r>
            <a:r>
              <a:rPr lang="en-GB" b="0" baseline="0" dirty="0"/>
              <a:t>/</a:t>
            </a:r>
            <a:r>
              <a:rPr lang="en-GB" b="0" baseline="0" dirty="0" err="1"/>
              <a:t>kein</a:t>
            </a:r>
            <a:r>
              <a:rPr lang="en-GB" b="0" baseline="0" dirty="0"/>
              <a:t>, eliciting the answer ‘Ich bin’ to ensure that these forms and meanings are fully practised, before asking students to actively differentiate between ‘</a:t>
            </a:r>
            <a:r>
              <a:rPr lang="en-GB" b="0" baseline="0" dirty="0" err="1"/>
              <a:t>kein</a:t>
            </a:r>
            <a:r>
              <a:rPr lang="en-GB" b="0" baseline="0" dirty="0"/>
              <a:t>’ and ‘</a:t>
            </a:r>
            <a:r>
              <a:rPr lang="en-GB" b="0" baseline="0" dirty="0" err="1"/>
              <a:t>nicht</a:t>
            </a:r>
            <a:r>
              <a:rPr lang="en-GB" b="0" baseline="0" dirty="0"/>
              <a:t>’.</a:t>
            </a:r>
          </a:p>
          <a:p>
            <a:br>
              <a:rPr lang="en-GB" b="0" dirty="0"/>
            </a:br>
            <a:r>
              <a:rPr lang="en-GB" b="1" dirty="0"/>
              <a:t>Procedure:</a:t>
            </a:r>
            <a:br>
              <a:rPr lang="en-GB" dirty="0"/>
            </a:br>
            <a:r>
              <a:rPr lang="en-GB" dirty="0"/>
              <a:t>1.</a:t>
            </a:r>
            <a:r>
              <a:rPr lang="en-GB" b="0" baseline="0" dirty="0"/>
              <a:t> Teacher asks ‘</a:t>
            </a:r>
            <a:r>
              <a:rPr lang="en-GB" b="0" baseline="0" dirty="0" err="1"/>
              <a:t>Bist</a:t>
            </a:r>
            <a:r>
              <a:rPr lang="en-GB" b="0" baseline="0" dirty="0"/>
              <a:t> du </a:t>
            </a:r>
            <a:r>
              <a:rPr lang="en-GB" b="0" baseline="0" dirty="0" err="1"/>
              <a:t>ein</a:t>
            </a:r>
            <a:r>
              <a:rPr lang="en-GB" b="0"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b="0" baseline="0" dirty="0"/>
              <a:t>Students respond ‘Ich bin </a:t>
            </a:r>
            <a:r>
              <a:rPr lang="en-GB" b="0" baseline="0" dirty="0" err="1"/>
              <a:t>kein</a:t>
            </a:r>
            <a:r>
              <a:rPr lang="en-GB" b="0" baseline="0" dirty="0"/>
              <a:t>/</a:t>
            </a:r>
            <a:r>
              <a:rPr lang="en-GB" b="0" baseline="0" dirty="0" err="1"/>
              <a:t>keine</a:t>
            </a:r>
            <a:r>
              <a:rPr lang="en-GB" b="0" baseline="0" dirty="0"/>
              <a:t>/</a:t>
            </a:r>
            <a:r>
              <a:rPr lang="en-GB" b="0" baseline="0" dirty="0" err="1"/>
              <a:t>kein</a:t>
            </a:r>
            <a:r>
              <a:rPr lang="en-GB" b="0" baseline="0" dirty="0"/>
              <a:t>...’ or ‘Ich bin </a:t>
            </a:r>
            <a:r>
              <a:rPr lang="en-GB" b="0" baseline="0" dirty="0" err="1"/>
              <a:t>ein</a:t>
            </a:r>
            <a:r>
              <a:rPr lang="en-GB" b="0" baseline="0" dirty="0"/>
              <a:t>/</a:t>
            </a:r>
            <a:r>
              <a:rPr lang="en-GB" b="0" baseline="0" dirty="0" err="1"/>
              <a:t>eine</a:t>
            </a:r>
            <a:r>
              <a:rPr lang="en-GB" b="0" baseline="0" dirty="0"/>
              <a:t>/</a:t>
            </a:r>
            <a:r>
              <a:rPr lang="en-GB" b="0" baseline="0" dirty="0" err="1"/>
              <a:t>ein</a:t>
            </a:r>
            <a:r>
              <a:rPr lang="en-GB" b="0" baseline="0" dirty="0"/>
              <a:t>...’ when correct. </a:t>
            </a:r>
            <a:br>
              <a:rPr lang="en-GB" dirty="0"/>
            </a:br>
            <a:br>
              <a:rPr lang="en-GB" dirty="0"/>
            </a:b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Ding [337] Form [300] Mensch [104] rot [381] wie? [28] ein, eine [5] kein. keine [50] </a:t>
            </a:r>
          </a:p>
          <a:p>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010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Bist du ein Tisch? </a:t>
            </a:r>
            <a:r>
              <a:rPr lang="en-GB" b="1">
                <a:sym typeface="Wingdings" panose="05000000000000000000" pitchFamily="2" charset="2"/>
              </a:rPr>
              <a:t> Ich bin kein Tisch</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264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Bist du ein Heft? </a:t>
            </a:r>
            <a:r>
              <a:rPr lang="en-GB" b="1">
                <a:sym typeface="Wingdings" panose="05000000000000000000" pitchFamily="2" charset="2"/>
              </a:rPr>
              <a:t> Ich bin kein Heft.</a:t>
            </a:r>
            <a:endParaRPr lang="en-GB" b="1"/>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386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Bist du ein Tier? </a:t>
            </a:r>
            <a:r>
              <a:rPr lang="en-GB" b="1">
                <a:sym typeface="Wingdings" panose="05000000000000000000" pitchFamily="2" charset="2"/>
              </a:rPr>
              <a:t> Ich bin kein Tier.</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509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Bist du eine Flasche? </a:t>
            </a:r>
            <a:r>
              <a:rPr lang="en-GB" b="1">
                <a:sym typeface="Wingdings" panose="05000000000000000000" pitchFamily="2" charset="2"/>
              </a:rPr>
              <a:t> Ich bin keine Flasche.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463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Bist du ein Mensch? </a:t>
            </a:r>
            <a:r>
              <a:rPr lang="en-GB" b="1">
                <a:sym typeface="Wingdings" panose="05000000000000000000" pitchFamily="2" charset="2"/>
              </a:rPr>
              <a:t> Ich bin ein Mensch.</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7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br>
            <a:r>
              <a:rPr lang="en-GB" b="1"/>
              <a:t>Aim: </a:t>
            </a:r>
            <a:r>
              <a:rPr lang="en-GB" b="0" baseline="0"/>
              <a:t>To remind students that ‘am’, are’ and ‘is’ are all parts of the verb ‘BE’  - this is often something that students are not clear about, without explicit reminders, as the verbs are so irregular in German and English.</a:t>
            </a:r>
            <a:br>
              <a:rPr lang="en-GB" b="0" baseline="0"/>
            </a:br>
            <a:br>
              <a:rPr lang="en-GB"/>
            </a:br>
            <a:r>
              <a:rPr lang="en-GB" b="1"/>
              <a:t>Procedure:</a:t>
            </a:r>
            <a:br>
              <a:rPr lang="en-GB"/>
            </a:br>
            <a:r>
              <a:rPr lang="en-GB"/>
              <a:t>1. </a:t>
            </a:r>
            <a:r>
              <a:rPr lang="en-GB" b="0" baseline="0"/>
              <a:t>Bring up each German phrase and elicit the English for each.</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2. Then bring up the note that reminds students that bin, bist</a:t>
            </a:r>
            <a:r>
              <a:rPr lang="en-GB" baseline="0"/>
              <a:t> and ist are all part of the same verb SEIN (to be)</a:t>
            </a:r>
            <a:br>
              <a:rPr lang="en-GB" dirty="0"/>
            </a:br>
            <a:br>
              <a:rPr lang="en-GB" dirty="0"/>
            </a:br>
            <a:r>
              <a:rPr lang="en-GB" b="1" baseline="0" dirty="0"/>
              <a:t>Word frequency (1 is the most frequent word in German): </a:t>
            </a:r>
            <a:br>
              <a:rPr lang="en-GB" baseline="0"/>
            </a:br>
            <a:r>
              <a:rPr lang="en-GB" baseline="0"/>
              <a:t>sein [3] der Mensch [104]</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15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8 minutes (all 6 slides</a:t>
            </a:r>
            <a:r>
              <a:rPr lang="en-GB" b="1" baseline="0"/>
              <a:t>)</a:t>
            </a:r>
            <a:br>
              <a:rPr lang="en-GB"/>
            </a:br>
            <a:br>
              <a:rPr lang="en-GB" b="1"/>
            </a:br>
            <a:r>
              <a:rPr lang="en-GB" b="1"/>
              <a:t>Aim: </a:t>
            </a:r>
            <a:r>
              <a:rPr lang="en-GB" b="0"/>
              <a:t>To </a:t>
            </a:r>
            <a:r>
              <a:rPr lang="en-GB" b="0" baseline="0"/>
              <a:t>prompt a deeper level of processing of ‘kein/keine/kein’ vs ‘ein/eine/ein’, as more of them are affirmative answers.</a:t>
            </a:r>
            <a:br>
              <a:rPr lang="en-GB" b="0" baseline="0"/>
            </a:br>
            <a:br>
              <a:rPr lang="en-GB" b="0"/>
            </a:br>
            <a:r>
              <a:rPr lang="en-GB" b="1"/>
              <a:t>Procedure:</a:t>
            </a:r>
            <a:br>
              <a:rPr lang="en-GB"/>
            </a:br>
            <a:r>
              <a:rPr lang="en-GB"/>
              <a:t>1.</a:t>
            </a:r>
            <a:r>
              <a:rPr lang="en-GB" b="0" baseline="0"/>
              <a:t> Teacher asks ‘Ist das ein…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t>
            </a:r>
            <a:r>
              <a:rPr lang="en-GB" b="0" baseline="0"/>
              <a:t>Students respond ‘Das ist kein/keine/kein...’ or ‘Das ist ein/eine/ein...’ when correct. </a:t>
            </a:r>
            <a:br>
              <a:rPr lang="en-GB" b="0" baseline="0"/>
            </a:br>
            <a:br>
              <a:rPr lang="en-GB"/>
            </a:br>
            <a:r>
              <a:rPr lang="en-GB" b="1" baseline="0"/>
              <a:t>Word frequency (1 is the most frequent word in German): </a:t>
            </a:r>
            <a:br>
              <a:rPr lang="en-GB" baseline="0"/>
            </a:br>
            <a:r>
              <a:rPr lang="de-DE" sz="1200" b="0" i="0" u="none" strike="noStrike" kern="1200" cap="none">
                <a:solidFill>
                  <a:schemeClr val="tx1"/>
                </a:solidFill>
                <a:effectLst/>
                <a:latin typeface="+mn-lt"/>
                <a:ea typeface="Calibri"/>
                <a:cs typeface="Calibri"/>
                <a:sym typeface="Calibri"/>
              </a:rPr>
              <a:t>Ding [337] Form [300] Mensch [104] rot [381] wie? [28] ein, eine [5] kein. keine [50] </a:t>
            </a:r>
          </a:p>
          <a:p>
            <a:r>
              <a:rPr lang="en-GB" i="1"/>
              <a:t>Source:  Jones, R.L. &amp; Tschirner, E. (2011). A frequency dictionary of German: core vocabulary for learners. Routledge</a:t>
            </a:r>
          </a:p>
          <a:p>
            <a:br>
              <a:rPr lang="en-GB"/>
            </a:br>
            <a:endParaRPr lang="en-GB"/>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516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Ist das ein Mensch? </a:t>
            </a:r>
            <a:r>
              <a:rPr lang="en-GB" b="1" baseline="0">
                <a:sym typeface="Wingdings" panose="05000000000000000000" pitchFamily="2" charset="2"/>
              </a:rPr>
              <a:t> Das ist kein Mensch.</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699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Ist das eine Form? </a:t>
            </a:r>
            <a:r>
              <a:rPr lang="en-GB" b="1" baseline="0">
                <a:sym typeface="Wingdings" panose="05000000000000000000" pitchFamily="2" charset="2"/>
              </a:rPr>
              <a:t> Das ist eine Form.</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00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i</a:t>
            </a:r>
            <a:r>
              <a:rPr lang="en-GB" baseline="0"/>
              <a:t>ntroduce and practise the important phrase ‘Wie sagt 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1" baseline="0" dirty="0"/>
              <a:t>:</a:t>
            </a:r>
            <a:br>
              <a:rPr lang="en-GB" b="0"/>
            </a:br>
            <a:r>
              <a:rPr lang="en-GB" b="0"/>
              <a:t>1. </a:t>
            </a:r>
            <a:r>
              <a:rPr lang="en-GB" baseline="0"/>
              <a:t>Model the phrase, and use it to ask students to recall the meanings of some words from previous lessons.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Encourage students to realise the importance of the phrase for asking questions whenever meanings are unclear.</a:t>
            </a:r>
            <a:br>
              <a:rPr lang="en-GB" baseline="0"/>
            </a:br>
            <a:r>
              <a:rPr lang="en-GB" baseline="0"/>
              <a:t>E.g. Wie sagt man ‘ein Tisch’ auf Englisch?  Wie sagt man ‘an exercise book’ auf Deutsch?</a:t>
            </a:r>
            <a:br>
              <a:rPr lang="en-GB" baseline="0"/>
            </a:br>
            <a:br>
              <a:rPr lang="en-GB" baseline="0" dirty="0"/>
            </a:br>
            <a:r>
              <a:rPr lang="en-GB" b="1" baseline="0" dirty="0"/>
              <a:t>Word frequency (1 is the most frequent word in German): </a:t>
            </a:r>
            <a:br>
              <a:rPr lang="en-GB" baseline="0"/>
            </a:br>
            <a:r>
              <a:rPr lang="en-GB" b="0" baseline="0"/>
              <a:t>wie [28] sagen [46] man [34]</a:t>
            </a:r>
            <a:br>
              <a:rPr lang="en-GB" b="0"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077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Ist das ein Mensch? </a:t>
            </a:r>
            <a:r>
              <a:rPr lang="en-GB" b="1" baseline="0">
                <a:sym typeface="Wingdings" panose="05000000000000000000" pitchFamily="2" charset="2"/>
              </a:rPr>
              <a:t> Das ist ein Mensch.</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030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Ist das ein Ding? </a:t>
            </a:r>
            <a:r>
              <a:rPr lang="en-GB" b="1" baseline="0">
                <a:sym typeface="Wingdings" panose="05000000000000000000" pitchFamily="2" charset="2"/>
              </a:rPr>
              <a:t> Das ist kein Ding.</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399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Ist das eine Form? </a:t>
            </a:r>
            <a:r>
              <a:rPr lang="en-GB" b="1" baseline="0">
                <a:sym typeface="Wingdings" panose="05000000000000000000" pitchFamily="2" charset="2"/>
              </a:rPr>
              <a:t> Das ist keine Form.</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915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 (either [1]</a:t>
            </a:r>
            <a:r>
              <a:rPr lang="en-GB" b="1" baseline="0"/>
              <a:t> </a:t>
            </a:r>
            <a:r>
              <a:rPr lang="en-GB" b="1"/>
              <a:t>or [2])</a:t>
            </a:r>
            <a:br>
              <a:rPr lang="en-GB" dirty="0"/>
            </a:br>
            <a:br>
              <a:rPr lang="en-GB" b="1" dirty="0"/>
            </a:br>
            <a:r>
              <a:rPr lang="en-GB" b="1" dirty="0"/>
              <a:t>Aim</a:t>
            </a:r>
            <a:r>
              <a:rPr lang="en-GB" b="1"/>
              <a:t>: </a:t>
            </a:r>
            <a:r>
              <a:rPr lang="en-GB" b="0"/>
              <a:t>To practise selecting th</a:t>
            </a:r>
            <a:r>
              <a:rPr lang="en-GB" b="0" baseline="0"/>
              <a:t>e correct negative form, according to the meaning. </a:t>
            </a:r>
          </a:p>
          <a:p>
            <a:endParaRPr lang="en-GB" b="0" baseline="0"/>
          </a:p>
          <a:p>
            <a:r>
              <a:rPr lang="en-GB" b="1" baseline="0"/>
              <a:t>Note: </a:t>
            </a:r>
            <a:r>
              <a:rPr lang="en-GB" b="0"/>
              <a:t>This</a:t>
            </a:r>
            <a:r>
              <a:rPr lang="en-GB" b="0" baseline="0"/>
              <a:t> is the more straightforward version of the task, in which only ‘nicht’ or ‘kein/keine/kein’ are possible.</a:t>
            </a:r>
          </a:p>
          <a:p>
            <a:r>
              <a:rPr lang="en-GB" b="0" baseline="0"/>
              <a:t>A more challenging version, which works in the same way, is to be found on the next slide.</a:t>
            </a:r>
            <a:br>
              <a:rPr lang="en-GB" b="0" baseline="0"/>
            </a:br>
            <a:br>
              <a:rPr lang="en-GB" b="0" dirty="0"/>
            </a:br>
            <a:r>
              <a:rPr lang="en-GB" b="1" dirty="0"/>
              <a:t>Procedure:</a:t>
            </a:r>
            <a:br>
              <a:rPr lang="en-GB" dirty="0"/>
            </a:br>
            <a:r>
              <a:rPr lang="en-GB"/>
              <a:t>1. Students consider each question</a:t>
            </a:r>
            <a:r>
              <a:rPr lang="en-GB" baseline="0"/>
              <a:t> and decide on the appropriate form to fill each gap.</a:t>
            </a:r>
            <a:endParaRPr lang="en-GB" dirty="0"/>
          </a:p>
          <a:p>
            <a:r>
              <a:rPr lang="en-GB"/>
              <a:t>2. click on the mouse to animate</a:t>
            </a:r>
            <a:r>
              <a:rPr lang="en-GB" baseline="0"/>
              <a:t> the answers.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a:br>
            <a:r>
              <a:rPr lang="de-DE" sz="1200" b="0" i="0" u="none" strike="noStrike" kern="1200" cap="none">
                <a:solidFill>
                  <a:schemeClr val="tx1"/>
                </a:solidFill>
                <a:effectLst/>
                <a:latin typeface="+mn-lt"/>
                <a:ea typeface="Calibri"/>
                <a:cs typeface="Calibri"/>
                <a:sym typeface="Calibri"/>
              </a:rPr>
              <a:t>ist [3] Heft [3598] Tafel [3660] Tisch [494] ich bin [8/3] Ding [337] Form [300] Mensch [104] blau [1016] gelb [1819] groß1 [74] klein [114] rot [381] ein, eine [5] kein, keine [50]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a:t>
            </a:r>
            <a:r>
              <a:rPr lang="en-GB" i="1" dirty="0"/>
              <a:t>: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Aim: </a:t>
            </a:r>
            <a:r>
              <a:rPr lang="en-GB" b="0"/>
              <a:t>To practise selecting th</a:t>
            </a:r>
            <a:r>
              <a:rPr lang="en-GB" b="0" baseline="0"/>
              <a:t>e correct article or negative form, according to the meaning. </a:t>
            </a:r>
          </a:p>
          <a:p>
            <a:endParaRPr lang="en-GB" b="0" baseline="0"/>
          </a:p>
          <a:p>
            <a:r>
              <a:rPr lang="en-GB" b="1" baseline="0"/>
              <a:t>Note: </a:t>
            </a:r>
            <a:r>
              <a:rPr lang="en-GB" b="0"/>
              <a:t>This is the more challenging version of the task on the previous slide, because four answers are possible.</a:t>
            </a:r>
          </a:p>
          <a:p>
            <a:r>
              <a:rPr lang="en-GB" b="0"/>
              <a:t>Stress the instruction ‘if necessary’ and reinforce the message that ‘nothing’ is a possible answer, here.</a:t>
            </a:r>
            <a:br>
              <a:rPr lang="en-GB"/>
            </a:br>
            <a:r>
              <a:rPr lang="en-GB"/>
              <a:t>The four possibilities are: nicht, kein(e), nothing, ein(e).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51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1"/>
              <a:t>either [3]</a:t>
            </a:r>
            <a:r>
              <a:rPr lang="en-GB" b="1" baseline="0"/>
              <a:t> </a:t>
            </a:r>
            <a:r>
              <a:rPr lang="en-GB" b="1"/>
              <a:t>or [4])</a:t>
            </a:r>
            <a:br>
              <a:rPr lang="en-GB" dirty="0"/>
            </a:br>
            <a:br>
              <a:rPr lang="en-GB" b="1" dirty="0"/>
            </a:br>
            <a:r>
              <a:rPr lang="en-GB" b="1" dirty="0"/>
              <a:t>Aim: </a:t>
            </a:r>
            <a:r>
              <a:rPr lang="en-GB" b="0" dirty="0"/>
              <a:t>To practise selecting the correct</a:t>
            </a:r>
            <a:r>
              <a:rPr lang="en-GB" b="0" baseline="0" dirty="0"/>
              <a:t> article or negative form based on what is heard</a:t>
            </a:r>
            <a:r>
              <a:rPr lang="en-GB" b="0" baseline="0"/>
              <a:t>. </a:t>
            </a:r>
          </a:p>
          <a:p>
            <a:endParaRPr lang="en-GB" b="1" baseline="0"/>
          </a:p>
          <a:p>
            <a:r>
              <a:rPr lang="en-GB" b="1" baseline="0"/>
              <a:t>Note: </a:t>
            </a:r>
            <a:r>
              <a:rPr lang="en-GB" b="0" baseline="0"/>
              <a:t>A </a:t>
            </a:r>
            <a:r>
              <a:rPr lang="en-GB" b="0" baseline="0" dirty="0"/>
              <a:t>more challenging version of this activity is on the next slide.</a:t>
            </a:r>
            <a:br>
              <a:rPr lang="en-GB" b="0" dirty="0"/>
            </a:br>
            <a:br>
              <a:rPr lang="en-GB" b="0" dirty="0"/>
            </a:br>
            <a:r>
              <a:rPr lang="en-GB" b="1" dirty="0"/>
              <a:t>Procedure:</a:t>
            </a:r>
            <a:br>
              <a:rPr lang="en-GB" dirty="0"/>
            </a:br>
            <a:r>
              <a:rPr lang="en-GB" dirty="0"/>
              <a:t>1. Click</a:t>
            </a:r>
            <a:r>
              <a:rPr lang="en-GB" baseline="0" dirty="0"/>
              <a:t> on the audio buttons to play each item.</a:t>
            </a:r>
            <a:endParaRPr lang="en-GB" dirty="0"/>
          </a:p>
          <a:p>
            <a:r>
              <a:rPr lang="en-GB" dirty="0"/>
              <a:t>2. Students read each </a:t>
            </a:r>
            <a:r>
              <a:rPr lang="en-GB" dirty="0" err="1"/>
              <a:t>setnece</a:t>
            </a:r>
            <a:r>
              <a:rPr lang="en-GB" dirty="0"/>
              <a:t> and, on the basis of what is heard, select the</a:t>
            </a:r>
            <a:r>
              <a:rPr lang="en-GB" baseline="0" dirty="0"/>
              <a:t> correct article or negative form to fill each gap.</a:t>
            </a:r>
            <a:endParaRPr lang="en-GB" dirty="0"/>
          </a:p>
          <a:p>
            <a:endParaRPr lang="en-GB" dirty="0"/>
          </a:p>
          <a:p>
            <a:r>
              <a:rPr lang="en-GB" b="1" dirty="0"/>
              <a:t>Transcript:</a:t>
            </a:r>
          </a:p>
          <a:p>
            <a:br>
              <a:rPr lang="en-GB" dirty="0"/>
            </a:br>
            <a:r>
              <a:rPr lang="en-GB" sz="1200" b="1" kern="1200" dirty="0" err="1">
                <a:solidFill>
                  <a:schemeClr val="tx1"/>
                </a:solidFill>
                <a:effectLst/>
                <a:latin typeface="+mn-lt"/>
                <a:ea typeface="+mn-ea"/>
                <a:cs typeface="+mn-cs"/>
              </a:rPr>
              <a:t>Eins</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blau</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Zwei</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Form?</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Nein</a:t>
            </a:r>
            <a:r>
              <a:rPr lang="en-GB" sz="1200" kern="1200" dirty="0">
                <a:solidFill>
                  <a:schemeClr val="tx1"/>
                </a:solidFill>
                <a:effectLst/>
                <a:latin typeface="+mn-lt"/>
                <a:ea typeface="+mn-ea"/>
                <a:cs typeface="+mn-cs"/>
              </a:rPr>
              <a:t>.</a:t>
            </a:r>
          </a:p>
          <a:p>
            <a:r>
              <a:rPr lang="en-GB" sz="1200" b="1" kern="1200" dirty="0" err="1">
                <a:solidFill>
                  <a:schemeClr val="tx1"/>
                </a:solidFill>
                <a:effectLst/>
                <a:latin typeface="+mn-lt"/>
                <a:ea typeface="+mn-ea"/>
                <a:cs typeface="+mn-cs"/>
              </a:rPr>
              <a:t>Drei</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groß</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b="1" kern="1200" dirty="0" err="1">
                <a:solidFill>
                  <a:schemeClr val="tx1"/>
                </a:solidFill>
                <a:effectLst/>
                <a:latin typeface="+mn-lt"/>
                <a:ea typeface="+mn-ea"/>
                <a:cs typeface="+mn-cs"/>
              </a:rPr>
              <a:t>Vier</a:t>
            </a:r>
            <a:r>
              <a:rPr lang="en-GB" sz="1200" b="1"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Zug?</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endParaRPr lang="en-GB" dirty="0"/>
          </a:p>
          <a:p>
            <a:r>
              <a:rPr lang="en-GB" sz="1200" kern="1200" dirty="0" err="1">
                <a:solidFill>
                  <a:schemeClr val="tx1"/>
                </a:solidFill>
                <a:effectLst/>
                <a:latin typeface="+mn-lt"/>
                <a:ea typeface="+mn-ea"/>
                <a:cs typeface="+mn-cs"/>
              </a:rPr>
              <a:t>Eins</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Ding?</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klein</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Drei</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gelb</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err="1">
                <a:solidFill>
                  <a:schemeClr val="tx1"/>
                </a:solidFill>
                <a:effectLst/>
                <a:latin typeface="+mn-lt"/>
                <a:ea typeface="+mn-ea"/>
                <a:cs typeface="+mn-cs"/>
              </a:rPr>
              <a:t>Vier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[Presenter]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Banane</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[Contestant] </a:t>
            </a:r>
            <a:r>
              <a:rPr lang="en-GB" sz="1200" kern="1200" dirty="0" err="1">
                <a:solidFill>
                  <a:schemeClr val="tx1"/>
                </a:solidFill>
                <a:effectLst/>
                <a:latin typeface="+mn-lt"/>
                <a:ea typeface="+mn-ea"/>
                <a:cs typeface="+mn-cs"/>
              </a:rPr>
              <a:t>Ja</a:t>
            </a: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ist [3] Heft [3598] Tafel [3660] Tisch [494] ich bin [8/3] Ding [337] Form [300] Mensch [104] blau [1016] gelb [1819] groß1 [74] klein [114] rot [381] ein, eine [5] kein, keine [50] </a:t>
            </a: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Note: </a:t>
            </a:r>
            <a:r>
              <a:rPr lang="en-GB" b="0" baseline="0"/>
              <a:t>In this more challenging version of the task, students are alerted to the possibility of 4 different answers (as in the reading).</a:t>
            </a:r>
          </a:p>
          <a:p>
            <a:r>
              <a:rPr lang="en-GB" b="0" baseline="0"/>
              <a:t>In the 2</a:t>
            </a:r>
            <a:r>
              <a:rPr lang="en-GB" b="0" baseline="30000"/>
              <a:t>nd</a:t>
            </a:r>
            <a:r>
              <a:rPr lang="en-GB" b="0" baseline="0"/>
              <a:t> set of 4 questions, these possibilities are used.</a:t>
            </a:r>
            <a:br>
              <a:rPr lang="en-GB" b="0" baseline="0"/>
            </a:br>
            <a:endParaRPr lang="en-GB" b="1"/>
          </a:p>
          <a:p>
            <a:r>
              <a:rPr lang="en-GB" b="1"/>
              <a:t>Transcript:</a:t>
            </a:r>
          </a:p>
          <a:p>
            <a:endParaRPr lang="en-GB"/>
          </a:p>
          <a:p>
            <a:r>
              <a:rPr lang="en-GB" sz="1200" b="1" kern="1200">
                <a:solidFill>
                  <a:schemeClr val="tx1"/>
                </a:solidFill>
                <a:effectLst/>
                <a:latin typeface="+mn-lt"/>
                <a:ea typeface="+mn-ea"/>
                <a:cs typeface="+mn-cs"/>
              </a:rPr>
              <a:t>Eins.</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[Presenter]  Bist du blau?</a:t>
            </a:r>
          </a:p>
          <a:p>
            <a:r>
              <a:rPr lang="en-GB" sz="1200" kern="1200">
                <a:solidFill>
                  <a:schemeClr val="tx1"/>
                </a:solidFill>
                <a:effectLst/>
                <a:latin typeface="+mn-lt"/>
                <a:ea typeface="+mn-ea"/>
                <a:cs typeface="+mn-cs"/>
              </a:rPr>
              <a:t>[Contestant] Ja.</a:t>
            </a:r>
            <a:br>
              <a:rPr lang="en-GB" sz="1200" kern="1200">
                <a:solidFill>
                  <a:schemeClr val="tx1"/>
                </a:solidFill>
                <a:effectLst/>
                <a:latin typeface="+mn-lt"/>
                <a:ea typeface="+mn-ea"/>
                <a:cs typeface="+mn-cs"/>
              </a:rPr>
            </a:br>
            <a:r>
              <a:rPr lang="en-GB" sz="1200" b="1" kern="1200">
                <a:solidFill>
                  <a:schemeClr val="tx1"/>
                </a:solidFill>
                <a:effectLst/>
                <a:latin typeface="+mn-lt"/>
                <a:ea typeface="+mn-ea"/>
                <a:cs typeface="+mn-cs"/>
              </a:rPr>
              <a:t>Zwei.</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[Presenter]  Bist du eine Form?</a:t>
            </a:r>
          </a:p>
          <a:p>
            <a:r>
              <a:rPr lang="en-GB" sz="1200" kern="1200">
                <a:solidFill>
                  <a:schemeClr val="tx1"/>
                </a:solidFill>
                <a:effectLst/>
                <a:latin typeface="+mn-lt"/>
                <a:ea typeface="+mn-ea"/>
                <a:cs typeface="+mn-cs"/>
              </a:rPr>
              <a:t>[Contestant] Nein.</a:t>
            </a:r>
          </a:p>
          <a:p>
            <a:r>
              <a:rPr lang="en-GB" sz="1200" b="1" kern="1200">
                <a:solidFill>
                  <a:schemeClr val="tx1"/>
                </a:solidFill>
                <a:effectLst/>
                <a:latin typeface="+mn-lt"/>
                <a:ea typeface="+mn-ea"/>
                <a:cs typeface="+mn-cs"/>
              </a:rPr>
              <a:t>Drei.</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[Presenter]  Bist du groß?</a:t>
            </a:r>
          </a:p>
          <a:p>
            <a:r>
              <a:rPr lang="en-GB" sz="1200" kern="1200">
                <a:solidFill>
                  <a:schemeClr val="tx1"/>
                </a:solidFill>
                <a:effectLst/>
                <a:latin typeface="+mn-lt"/>
                <a:ea typeface="+mn-ea"/>
                <a:cs typeface="+mn-cs"/>
              </a:rPr>
              <a:t>[Contestant] Ja.</a:t>
            </a:r>
          </a:p>
          <a:p>
            <a:r>
              <a:rPr lang="en-GB" sz="1200" b="1" kern="1200">
                <a:solidFill>
                  <a:schemeClr val="tx1"/>
                </a:solidFill>
                <a:effectLst/>
                <a:latin typeface="+mn-lt"/>
                <a:ea typeface="+mn-ea"/>
                <a:cs typeface="+mn-cs"/>
              </a:rPr>
              <a:t>Vier.</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[Presenter]  Bist du ein Zug?</a:t>
            </a:r>
          </a:p>
          <a:p>
            <a:r>
              <a:rPr lang="en-GB" sz="1200" kern="1200">
                <a:solidFill>
                  <a:schemeClr val="tx1"/>
                </a:solidFill>
                <a:effectLst/>
                <a:latin typeface="+mn-lt"/>
                <a:ea typeface="+mn-ea"/>
                <a:cs typeface="+mn-cs"/>
              </a:rPr>
              <a:t>[Contestant] Ja!</a:t>
            </a:r>
          </a:p>
          <a:p>
            <a:endParaRPr lang="en-GB"/>
          </a:p>
          <a:p>
            <a:r>
              <a:rPr lang="en-GB" sz="1200" kern="1200">
                <a:solidFill>
                  <a:schemeClr val="tx1"/>
                </a:solidFill>
                <a:effectLst/>
                <a:latin typeface="+mn-lt"/>
                <a:ea typeface="+mn-ea"/>
                <a:cs typeface="+mn-cs"/>
              </a:rPr>
              <a:t>Eins.</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[Presenter]  Bist du ein Ding?</a:t>
            </a:r>
          </a:p>
          <a:p>
            <a:r>
              <a:rPr lang="en-GB" sz="1200" kern="1200">
                <a:solidFill>
                  <a:schemeClr val="tx1"/>
                </a:solidFill>
                <a:effectLst/>
                <a:latin typeface="+mn-lt"/>
                <a:ea typeface="+mn-ea"/>
                <a:cs typeface="+mn-cs"/>
              </a:rPr>
              <a:t>[Contestant] Ja.</a:t>
            </a:r>
            <a:br>
              <a:rPr lang="en-GB" sz="1200" kern="1200">
                <a:solidFill>
                  <a:schemeClr val="tx1"/>
                </a:solidFill>
                <a:effectLst/>
                <a:latin typeface="+mn-lt"/>
                <a:ea typeface="+mn-ea"/>
                <a:cs typeface="+mn-cs"/>
              </a:rPr>
            </a:b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Zwei.</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[Presenter]  Bist du klein?</a:t>
            </a:r>
          </a:p>
          <a:p>
            <a:r>
              <a:rPr lang="en-GB" sz="1200" kern="1200">
                <a:solidFill>
                  <a:schemeClr val="tx1"/>
                </a:solidFill>
                <a:effectLst/>
                <a:latin typeface="+mn-lt"/>
                <a:ea typeface="+mn-ea"/>
                <a:cs typeface="+mn-cs"/>
              </a:rPr>
              <a:t>[Contestant] Ja.</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Drei.</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[Presenter]  Bist du gelb?</a:t>
            </a:r>
          </a:p>
          <a:p>
            <a:r>
              <a:rPr lang="en-GB" sz="1200" kern="1200">
                <a:solidFill>
                  <a:schemeClr val="tx1"/>
                </a:solidFill>
                <a:effectLst/>
                <a:latin typeface="+mn-lt"/>
                <a:ea typeface="+mn-ea"/>
                <a:cs typeface="+mn-cs"/>
              </a:rPr>
              <a:t>[Contestant] Ja.</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Vier.</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[Presenter]  Bist du eine Banane?</a:t>
            </a:r>
          </a:p>
          <a:p>
            <a:r>
              <a:rPr lang="en-GB" sz="1200" kern="1200">
                <a:solidFill>
                  <a:schemeClr val="tx1"/>
                </a:solidFill>
                <a:effectLst/>
                <a:latin typeface="+mn-lt"/>
                <a:ea typeface="+mn-ea"/>
                <a:cs typeface="+mn-cs"/>
              </a:rPr>
              <a:t>[Contestant] Ja!</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816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a:t>
            </a:r>
            <a:r>
              <a:rPr lang="en-GB" b="0"/>
              <a:t>To</a:t>
            </a:r>
            <a:r>
              <a:rPr lang="en-GB" b="0" baseline="0"/>
              <a:t> </a:t>
            </a:r>
            <a:r>
              <a:rPr lang="en-GB" b="0"/>
              <a:t>present the new vocabulary for Week</a:t>
            </a:r>
            <a:r>
              <a:rPr lang="en-GB" b="0" baseline="0"/>
              <a:t> 4.</a:t>
            </a:r>
          </a:p>
          <a:p>
            <a:br>
              <a:rPr lang="en-GB"/>
            </a:br>
            <a:r>
              <a:rPr lang="en-GB" b="1"/>
              <a:t>Note: </a:t>
            </a:r>
            <a:r>
              <a:rPr lang="en-GB"/>
              <a:t>Given the important of knowing the genders of the nouns (generally,</a:t>
            </a:r>
            <a:r>
              <a:rPr lang="en-GB" baseline="0"/>
              <a:t> but specifically for the upcoming speaking activity), teachers could pick out </a:t>
            </a:r>
            <a:r>
              <a:rPr lang="en-GB" b="1" baseline="0"/>
              <a:t>place, thing</a:t>
            </a:r>
            <a:r>
              <a:rPr lang="en-GB" baseline="0"/>
              <a:t> and </a:t>
            </a:r>
            <a:r>
              <a:rPr lang="en-GB" b="1" baseline="0"/>
              <a:t>animal</a:t>
            </a:r>
            <a:r>
              <a:rPr lang="en-GB" baseline="0"/>
              <a:t> and elicit the German with correct article to conclude this activity and prime for the speaking activity on the following slide.</a:t>
            </a:r>
          </a:p>
          <a:p>
            <a:br>
              <a:rPr lang="en-GB" dirty="0"/>
            </a:br>
            <a:r>
              <a:rPr lang="en-GB" b="1" dirty="0"/>
              <a:t>Procedure:</a:t>
            </a:r>
            <a:br>
              <a:rPr lang="en-GB"/>
            </a:br>
            <a:r>
              <a:rPr lang="en-GB"/>
              <a:t>1.</a:t>
            </a:r>
            <a:r>
              <a:rPr lang="en-GB" baseline="0"/>
              <a:t> Students first study the list for a minute, with both German and English meanings visible.</a:t>
            </a:r>
            <a:endParaRPr lang="en-GB"/>
          </a:p>
          <a:p>
            <a:r>
              <a:rPr lang="en-GB"/>
              <a:t>2. </a:t>
            </a:r>
            <a:r>
              <a:rPr lang="en-GB" baseline="0"/>
              <a:t>Then the English is covered, and in pairs, (or individually) students try to recall the English meanings of each word, noting the words that are tricky to retrieve.</a:t>
            </a:r>
            <a:endParaRPr lang="en-GB"/>
          </a:p>
          <a:p>
            <a:r>
              <a:rPr lang="en-GB"/>
              <a:t>3.</a:t>
            </a:r>
            <a:r>
              <a:rPr lang="en-GB" baseline="0"/>
              <a:t> Then the German meanings are obscured, and students work in pairs to try to recall as many of the German words as they can in one minute. </a:t>
            </a:r>
            <a:endParaRPr lang="en-GB"/>
          </a:p>
          <a:p>
            <a:r>
              <a:rPr lang="en-GB"/>
              <a:t>4.</a:t>
            </a:r>
            <a:r>
              <a:rPr lang="en-GB" baseline="0"/>
              <a:t> Reassure them that the expectation is not that they know them all at this stage, but that the process of trying to retrieve them is part of the learning itself.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5. </a:t>
            </a:r>
            <a:r>
              <a:rPr lang="en-GB" baseline="0"/>
              <a:t>Finally, give students a final minute with the full list, German and English, and ask them to focus on the words that were most difficulty to remember.</a:t>
            </a:r>
            <a:endParaRPr lang="en-GB"/>
          </a:p>
          <a:p>
            <a:br>
              <a:rPr lang="en-GB" dirty="0"/>
            </a:br>
            <a:r>
              <a:rPr lang="en-GB" b="1" baseline="0" dirty="0"/>
              <a:t>Word frequency (1 is the most frequent word in German): </a:t>
            </a:r>
            <a:br>
              <a:rPr lang="en-GB" baseline="0"/>
            </a:br>
            <a:r>
              <a:rPr lang="de-DE" sz="1200" b="0" i="0" u="none" strike="noStrike" kern="1200">
                <a:solidFill>
                  <a:schemeClr val="tx1"/>
                </a:solidFill>
                <a:effectLst/>
                <a:latin typeface="+mn-lt"/>
                <a:ea typeface="+mn-ea"/>
                <a:cs typeface="+mn-cs"/>
              </a:rPr>
              <a:t>du bist [52/3] wissen [79]  weiß [79] kein [50] die Farbe [929] die Form [300]</a:t>
            </a:r>
            <a:r>
              <a:rPr lang="de-DE" sz="1200" b="0" i="0" u="none" strike="noStrike" kern="1200" baseline="0">
                <a:solidFill>
                  <a:schemeClr val="tx1"/>
                </a:solidFill>
                <a:effectLst/>
                <a:latin typeface="+mn-lt"/>
                <a:ea typeface="+mn-ea"/>
                <a:cs typeface="+mn-cs"/>
              </a:rPr>
              <a:t> </a:t>
            </a:r>
            <a:r>
              <a:rPr lang="de-DE" sz="1200" b="0" i="0" u="none" strike="noStrike" kern="1200">
                <a:solidFill>
                  <a:schemeClr val="tx1"/>
                </a:solidFill>
                <a:effectLst/>
                <a:latin typeface="+mn-lt"/>
                <a:ea typeface="+mn-ea"/>
                <a:cs typeface="+mn-cs"/>
              </a:rPr>
              <a:t>die Nummer [1048] das Tier [670] der Ort [383] aber [32] ich weiß nicht [8/79/12] wie sagt man [28/48/36] wie schreibt man [28/247/48]</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dirty="0"/>
              <a:t>: 10 minutes (5 minutes’ creation + 5 minutes playing the game)</a:t>
            </a:r>
            <a:br>
              <a:rPr lang="en-GB" b="1" dirty="0"/>
            </a:br>
            <a:br>
              <a:rPr lang="en-GB" b="1" dirty="0"/>
            </a:br>
            <a:r>
              <a:rPr lang="en-GB" b="1" dirty="0"/>
              <a:t>Aim</a:t>
            </a:r>
            <a:r>
              <a:rPr lang="en-GB" b="1"/>
              <a:t>: </a:t>
            </a:r>
            <a:r>
              <a:rPr lang="en-GB" b="0"/>
              <a:t>To </a:t>
            </a:r>
            <a:r>
              <a:rPr lang="en-GB" b="0" dirty="0"/>
              <a:t>practise</a:t>
            </a:r>
            <a:r>
              <a:rPr lang="en-GB" b="0" baseline="0" dirty="0"/>
              <a:t> the forms of ‘</a:t>
            </a:r>
            <a:r>
              <a:rPr lang="en-GB" b="0" baseline="0" dirty="0" err="1"/>
              <a:t>ein</a:t>
            </a:r>
            <a:r>
              <a:rPr lang="en-GB" b="0" baseline="0" dirty="0"/>
              <a:t>’ and ‘</a:t>
            </a:r>
            <a:r>
              <a:rPr lang="en-GB" b="0" baseline="0" dirty="0" err="1"/>
              <a:t>kein</a:t>
            </a:r>
            <a:r>
              <a:rPr lang="en-GB" b="0" baseline="0" dirty="0"/>
              <a:t>’ learned so far, in the speaking modality.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Yes/No game (i.e. you are </a:t>
            </a:r>
            <a:r>
              <a:rPr lang="en-GB" b="1" dirty="0"/>
              <a:t>not allowed </a:t>
            </a:r>
            <a:r>
              <a:rPr lang="en-GB" dirty="0"/>
              <a:t>to say </a:t>
            </a:r>
            <a:r>
              <a:rPr lang="en-GB" dirty="0" err="1"/>
              <a:t>Ja</a:t>
            </a:r>
            <a:r>
              <a:rPr lang="en-GB" dirty="0"/>
              <a:t>/</a:t>
            </a:r>
            <a:r>
              <a:rPr lang="en-GB" dirty="0" err="1"/>
              <a:t>Nein</a:t>
            </a:r>
            <a:r>
              <a:rPr lang="en-GB" dirty="0"/>
              <a:t> or you forfeit your card). The aim of the game</a:t>
            </a:r>
            <a:r>
              <a:rPr lang="en-GB" baseline="0" dirty="0"/>
              <a:t> is to win all of your partner’s cards (or be the one to have the most cards when the time runs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Create own set of mini flashcards (1 x piece A4 paper folded into 12 rectangles) </a:t>
            </a:r>
            <a:r>
              <a:rPr lang="en-GB" b="1" dirty="0"/>
              <a:t>drawing any animals, places, shapes</a:t>
            </a:r>
            <a:r>
              <a:rPr lang="en-GB" dirty="0"/>
              <a:t>. Set time limit for the creation – count down 5-4-3-2-1 for</a:t>
            </a:r>
            <a:r>
              <a:rPr lang="en-GB" baseline="0" dirty="0"/>
              <a:t> the drawing of each item..</a:t>
            </a:r>
            <a:br>
              <a:rPr lang="en-GB" baseline="0" dirty="0"/>
            </a:br>
            <a:r>
              <a:rPr lang="en-GB" dirty="0"/>
              <a:t>Join own set with another person's.</a:t>
            </a:r>
            <a:r>
              <a:rPr lang="en-GB" baseline="0" dirty="0"/>
              <a:t>  Mix them up and deal them equally.</a:t>
            </a:r>
            <a:br>
              <a:rPr lang="en-GB" baseline="0" dirty="0"/>
            </a:br>
            <a:endParaRPr lang="en-GB" baseline="0" dirty="0"/>
          </a:p>
          <a:p>
            <a:r>
              <a:rPr lang="en-GB" b="1" baseline="0" dirty="0"/>
              <a:t>Note: </a:t>
            </a:r>
            <a:r>
              <a:rPr lang="en-GB" baseline="0" dirty="0"/>
              <a:t>It’s important to draw students’ attention (again) to the gender of the nouns  DER ORT, DIE FORM, DAS TIER, as the focus of this task is to correctly produce either ‘</a:t>
            </a:r>
            <a:r>
              <a:rPr lang="en-GB" baseline="0" dirty="0" err="1"/>
              <a:t>ein</a:t>
            </a:r>
            <a:r>
              <a:rPr lang="en-GB" baseline="0" dirty="0"/>
              <a:t>/</a:t>
            </a:r>
            <a:r>
              <a:rPr lang="en-GB" baseline="0" dirty="0" err="1"/>
              <a:t>eine</a:t>
            </a:r>
            <a:r>
              <a:rPr lang="en-GB" baseline="0" dirty="0"/>
              <a:t>’ or ‘</a:t>
            </a:r>
            <a:r>
              <a:rPr lang="en-GB" baseline="0" dirty="0" err="1"/>
              <a:t>kein</a:t>
            </a:r>
            <a:r>
              <a:rPr lang="en-GB" baseline="0" dirty="0"/>
              <a:t>/</a:t>
            </a:r>
            <a:r>
              <a:rPr lang="en-GB" baseline="0" dirty="0" err="1"/>
              <a:t>keine</a:t>
            </a:r>
            <a:r>
              <a:rPr lang="en-GB" baseline="0" dirty="0"/>
              <a:t>’ depending on the meaning, but also differentiating for gender.</a:t>
            </a:r>
            <a:br>
              <a:rPr lang="en-GB" baseline="0" dirty="0"/>
            </a:br>
            <a:br>
              <a:rPr lang="en-GB" baseline="0" dirty="0"/>
            </a:br>
            <a:r>
              <a:rPr lang="en-GB" baseline="0" dirty="0"/>
              <a:t>Place, shape or animal are the choices.  You ask this of your partner, who either answers affirmatively (without Yes) or negatively (without No).</a:t>
            </a:r>
            <a:br>
              <a:rPr lang="en-GB" baseline="0" dirty="0"/>
            </a:br>
            <a:r>
              <a:rPr lang="en-GB" baseline="0" dirty="0"/>
              <a:t>If you guess correctly with your question, you win your partner’s card.  If not, s/he keeps the card and play passes.</a:t>
            </a:r>
            <a:br>
              <a:rPr lang="en-GB" baseline="0" dirty="0"/>
            </a:br>
            <a:r>
              <a:rPr lang="en-GB" baseline="0" dirty="0"/>
              <a:t>If you say </a:t>
            </a:r>
            <a:r>
              <a:rPr lang="en-GB" baseline="0" dirty="0" err="1"/>
              <a:t>Nein</a:t>
            </a:r>
            <a:r>
              <a:rPr lang="en-GB" baseline="0" dirty="0"/>
              <a:t> by mistake (instead of ‘Ich bin </a:t>
            </a:r>
            <a:r>
              <a:rPr lang="en-GB" baseline="0" dirty="0" err="1"/>
              <a:t>keine</a:t>
            </a:r>
            <a:r>
              <a:rPr lang="en-GB" baseline="0" dirty="0"/>
              <a:t> Form’) you also lose your card.</a:t>
            </a:r>
            <a:endParaRPr lang="en-GB" dirty="0"/>
          </a:p>
          <a:p>
            <a:r>
              <a:rPr lang="en-GB" dirty="0"/>
              <a:t>Ask '</a:t>
            </a:r>
            <a:r>
              <a:rPr lang="en-GB" dirty="0" err="1"/>
              <a:t>Bist</a:t>
            </a:r>
            <a:r>
              <a:rPr lang="en-GB" dirty="0"/>
              <a:t> du </a:t>
            </a:r>
            <a:r>
              <a:rPr lang="en-GB" dirty="0" err="1"/>
              <a:t>eine</a:t>
            </a:r>
            <a:r>
              <a:rPr lang="en-GB" dirty="0"/>
              <a:t> Form?' </a:t>
            </a:r>
          </a:p>
          <a:p>
            <a:r>
              <a:rPr lang="en-GB" dirty="0"/>
              <a:t>Answer: Ich bin </a:t>
            </a:r>
            <a:r>
              <a:rPr lang="en-GB" dirty="0" err="1"/>
              <a:t>eine</a:t>
            </a:r>
            <a:r>
              <a:rPr lang="en-GB" dirty="0"/>
              <a:t> Form (have to give up your card)</a:t>
            </a:r>
          </a:p>
          <a:p>
            <a:r>
              <a:rPr lang="en-GB" dirty="0"/>
              <a:t>Ich bin </a:t>
            </a:r>
            <a:r>
              <a:rPr lang="en-GB" dirty="0" err="1"/>
              <a:t>keine</a:t>
            </a:r>
            <a:r>
              <a:rPr lang="en-GB" dirty="0"/>
              <a:t> Form</a:t>
            </a:r>
            <a:r>
              <a:rPr lang="en-GB" baseline="0" dirty="0"/>
              <a:t> (get to keep your card).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ist [3] Heft [3598] Tafel [3660] Tisch [494] ich bin [8/3] Ding [337] Form [300] Mensch [104] blau [1016] gelb [1819] groß1 [74] klein [114] rot [381] ein, eine [5] kein, keine [50] </a:t>
            </a:r>
            <a:br>
              <a:rPr lang="en-GB" baseline="0" dirty="0"/>
            </a:br>
            <a:br>
              <a:rPr lang="en-GB"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8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the German alphabet, the</a:t>
            </a:r>
            <a:r>
              <a:rPr lang="en-GB" sz="1200" b="0" baseline="0" dirty="0"/>
              <a:t> Spelling Bee competition and Quizlet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wissen [78] bist [4] du [54] Farbe [1079] Nummer [806] Ort [341] Tier [614] aber [31] kein [46] ich weiß nicht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wie sagt man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wie schreibt man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das ist (nicht) klar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sein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ist [4] Fenster [674] Flasche [1602] Heft [3862] Tafel [3855] Tisch [529] da [48] hier [68] wo? [108] der, die, das [1] Hallo! [1077] Tschüs! [3766]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632635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[z] </a:t>
            </a:r>
            <a:r>
              <a:rPr lang="en-GB" b="0" dirty="0"/>
              <a:t>sound first, on its own. Students repeat it with you.</a:t>
            </a:r>
            <a:br>
              <a:rPr lang="en-GB" b="0" dirty="0"/>
            </a:br>
            <a:r>
              <a:rPr lang="en-GB" b="0" dirty="0"/>
              <a:t>2. Bring up the word </a:t>
            </a:r>
            <a:r>
              <a:rPr lang="en-GB" b="0" baseline="0" dirty="0"/>
              <a:t>“</a:t>
            </a:r>
            <a:r>
              <a:rPr lang="en-GB" b="1" baseline="0" dirty="0"/>
              <a:t>Z</a:t>
            </a:r>
            <a:r>
              <a:rPr lang="en-GB" sz="1200" b="1" baseline="0" dirty="0">
                <a:solidFill>
                  <a:srgbClr val="002060"/>
                </a:solidFill>
                <a:latin typeface="Century Gothic" panose="020B0502020202020204" pitchFamily="34" charset="0"/>
              </a:rPr>
              <a:t>ug</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wheels, holding your hands at your sides, elbows bent, forearms facing forwards in a right angle, and draw small circles with them, in the air (to denote the wheels of a train going round).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[z] </a:t>
            </a:r>
            <a:r>
              <a:rPr lang="en-GB" baseline="0" dirty="0"/>
              <a:t>sound, pronouncing </a:t>
            </a:r>
            <a:r>
              <a:rPr lang="en-GB" b="0" baseline="0" dirty="0"/>
              <a:t>”</a:t>
            </a:r>
            <a:r>
              <a:rPr lang="en-GB" b="1" baseline="0" dirty="0"/>
              <a:t>Zug</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Zug </a:t>
            </a:r>
            <a:r>
              <a:rPr lang="en-GB" baseline="0" dirty="0"/>
              <a:t>[613]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517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recap the important phrase ‘Wie geht’s?’, and the possible answers learnt last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Recap</a:t>
            </a:r>
            <a:r>
              <a:rPr lang="en-GB" b="0" baseline="0"/>
              <a:t> </a:t>
            </a:r>
            <a:r>
              <a:rPr lang="en-GB" baseline="0"/>
              <a:t>the phrase, and the possible answers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a:t>
            </a:r>
            <a:r>
              <a:rPr lang="en-GB"/>
              <a:t>Students can ask 2-3 other students in the class.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a:br>
            <a:r>
              <a:rPr lang="en-GB" b="1" baseline="0"/>
              <a:t>Word frequency (1 is the most frequent word in German): </a:t>
            </a:r>
            <a:br>
              <a:rPr lang="en-GB" baseline="0"/>
            </a:br>
            <a:r>
              <a:rPr lang="en-GB" b="0" baseline="0"/>
              <a:t>wie [28] sagen [46] man [34]</a:t>
            </a:r>
            <a:br>
              <a:rPr lang="en-GB" b="0" baseline="0"/>
            </a:br>
            <a:r>
              <a:rPr lang="en-GB" i="1"/>
              <a:t>Source:  Jones, R.L. &amp; Tschirner, E. (2011).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268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These are the possible answers.</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41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introduce and practise the important phrase ‘Wie schreibt 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1" baseline="0" dirty="0"/>
              <a:t>:</a:t>
            </a:r>
            <a:br>
              <a:rPr lang="en-GB" b="0"/>
            </a:br>
            <a:r>
              <a:rPr lang="en-GB" b="0"/>
              <a:t>1. </a:t>
            </a:r>
            <a:r>
              <a:rPr lang="en-GB" baseline="0"/>
              <a:t>Model the phrase, and use it to ask students to recall the meanings of some words from previous lessons.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Encourage students to realise the importance of the phrase for asking questions whenever spellings are unclear.</a:t>
            </a:r>
            <a:br>
              <a:rPr lang="en-GB" baseline="0"/>
            </a:br>
            <a:r>
              <a:rPr lang="en-GB" baseline="0"/>
              <a:t>This language is connected to the learning of the alphabet, and introduction to the spelling bee.</a:t>
            </a:r>
            <a:br>
              <a:rPr lang="en-GB" baseline="0"/>
            </a:br>
            <a:br>
              <a:rPr lang="en-GB" baseline="0" dirty="0"/>
            </a:br>
            <a:r>
              <a:rPr lang="en-GB" b="1" baseline="0" dirty="0"/>
              <a:t>Word frequency (1 is the most frequent word in German): </a:t>
            </a:r>
            <a:br>
              <a:rPr lang="en-GB" baseline="0"/>
            </a:br>
            <a:r>
              <a:rPr lang="en-GB" b="0" baseline="0"/>
              <a:t>wie [28] schreiben [247] man [34]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i="1" dirty="0"/>
              <a:t>Source:  Jones, R.L. &amp; </a:t>
            </a:r>
            <a:r>
              <a:rPr lang="en-GB" i="1" dirty="0" err="1"/>
              <a:t>Tschirner</a:t>
            </a:r>
            <a:r>
              <a:rPr lang="en-GB" i="1" dirty="0"/>
              <a:t>, E</a:t>
            </a:r>
            <a:r>
              <a:rPr lang="en-GB" i="1"/>
              <a:t>. (2011). </a:t>
            </a:r>
            <a:r>
              <a:rPr lang="en-GB" i="1" dirty="0"/>
              <a:t>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7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5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introduce the letters of the alphabet.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1" baseline="0" dirty="0"/>
              <a:t>:</a:t>
            </a:r>
            <a:br>
              <a:rPr lang="en-GB" b="0"/>
            </a:br>
            <a:r>
              <a:rPr lang="en-GB" b="0"/>
              <a:t>1. </a:t>
            </a:r>
            <a:r>
              <a:rPr lang="en-GB" baseline="0"/>
              <a:t>click on the mouse to bring up each letter one at a time, with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Students repeat.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002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the letters of the alphabet.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eaLnBrk="1" hangingPunct="1"/>
            <a:r>
              <a:rPr lang="en-GB" b="1" baseline="0"/>
              <a:t>Procedure:</a:t>
            </a:r>
            <a:br>
              <a:rPr lang="en-GB" b="0"/>
            </a:br>
            <a:r>
              <a:rPr lang="en-GB" b="0"/>
              <a:t>1. </a:t>
            </a:r>
            <a:r>
              <a:rPr lang="en-GB" b="0">
                <a:latin typeface="Arial" panose="020B0604020202020204" pitchFamily="34" charset="0"/>
              </a:rPr>
              <a:t>U</a:t>
            </a:r>
            <a:r>
              <a:rPr lang="en-GB" altLang="en-US">
                <a:latin typeface="Arial" panose="020B0604020202020204" pitchFamily="34" charset="0"/>
              </a:rPr>
              <a:t>se the ‘drill instructor’ chant/song to learn the alphabet. Teacher will lead first but after some practice, individuals can take on this role, or class can be split into two halves etc. Have fun with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537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5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practise, in pairs, saying the letters of the alphabet.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1" baseline="0" dirty="0"/>
              <a:t>:</a:t>
            </a:r>
            <a:br>
              <a:rPr lang="en-GB" b="0"/>
            </a:br>
            <a:r>
              <a:rPr lang="en-GB" b="0"/>
              <a:t>1. </a:t>
            </a:r>
            <a:r>
              <a:rPr lang="en-GB" altLang="en-US">
                <a:latin typeface="Arial" panose="020B0604020202020204" pitchFamily="34" charset="0"/>
              </a:rPr>
              <a:t>Make small grids for the pupils to stick into their books.</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2. </a:t>
            </a:r>
            <a:r>
              <a:rPr lang="en-GB" altLang="en-US">
                <a:latin typeface="Arial" panose="020B0604020202020204" pitchFamily="34" charset="0"/>
              </a:rPr>
              <a:t>Pupil A chooses grid coordinates (e.g. C, X) and pupil B has to say which letter those coordinates meet at (e.g. f). Obviously the pronunciation of the letters is German!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746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knowledge of the alphabet </a:t>
            </a:r>
            <a:r>
              <a:rPr lang="en-GB" b="0" baseline="0"/>
              <a:t>in German.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Procedure:</a:t>
            </a:r>
            <a:br>
              <a:rPr lang="en-GB" b="0" dirty="0"/>
            </a:br>
            <a:r>
              <a:rPr lang="en-GB" b="0" dirty="0"/>
              <a:t>1. </a:t>
            </a:r>
            <a:r>
              <a:rPr lang="en-GB" sz="1200" b="0" i="0" kern="1200" dirty="0">
                <a:solidFill>
                  <a:schemeClr val="tx1"/>
                </a:solidFill>
                <a:effectLst/>
                <a:latin typeface="+mn-lt"/>
                <a:ea typeface="+mn-ea"/>
                <a:cs typeface="+mn-cs"/>
              </a:rPr>
              <a:t>Click to play the whole alphabet</a:t>
            </a:r>
            <a:r>
              <a:rPr lang="en-GB" sz="1200" b="0" i="0" kern="1200" baseline="0" dirty="0">
                <a:solidFill>
                  <a:schemeClr val="tx1"/>
                </a:solidFill>
                <a:effectLst/>
                <a:latin typeface="+mn-lt"/>
                <a:ea typeface="+mn-ea"/>
                <a:cs typeface="+mn-cs"/>
              </a:rPr>
              <a:t> through for students to listen and join in with.</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441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2 minutes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b="0" baseline="0"/>
              <a:t>To consolidate knowledge of the alphabet further.</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r>
              <a:rPr lang="en-GB" b="1" baseline="0" dirty="0"/>
              <a:t>:</a:t>
            </a:r>
            <a:br>
              <a:rPr lang="en-GB" b="0"/>
            </a:br>
            <a:r>
              <a:rPr lang="en-GB" b="0"/>
              <a:t>1. </a:t>
            </a:r>
            <a:r>
              <a:rPr lang="en-GB" baseline="0"/>
              <a:t>Revise the alphabet again chorally using the drill instructor’s chant.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a:b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099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the Spelling Bee competition.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a:t>
            </a:r>
            <a:r>
              <a:rPr lang="en-GB" baseline="0" dirty="0"/>
              <a:t>Explain the Spelling Bee as follows:</a:t>
            </a:r>
            <a:br>
              <a:rPr lang="en-GB" baseline="0" dirty="0"/>
            </a:br>
            <a:endParaRPr lang="en-GB" b="1" baseline="0" dirty="0"/>
          </a:p>
          <a:p>
            <a:r>
              <a:rPr lang="en-GB" altLang="en-US" dirty="0"/>
              <a:t>Pupils may want to put themselves forward for the Spelling Bee where they have to spell words aloud within a time limit. Teacher may repeat the word only once. This should encourage the pupils to repeat the word for themselves and retain it in their heads until the spelling becomes clearer – a good strategy for later listening work. The rest of the class members must write down what they think is the correct spelling and mark the speller right or wrong. There is a list of words on the next slide which you can use for this – or you may wish to choose your own.</a:t>
            </a:r>
          </a:p>
          <a:p>
            <a:endParaRPr lang="en-GB" altLang="en-US" dirty="0"/>
          </a:p>
          <a:p>
            <a:r>
              <a:rPr lang="en-GB" altLang="en-US" dirty="0"/>
              <a:t>2. Time allowing, it would be good to put students into pairs</a:t>
            </a:r>
            <a:r>
              <a:rPr lang="en-GB" altLang="en-US" baseline="0" dirty="0"/>
              <a:t> to practise.  Student A calls in English, Student B faces away from the board, translates the word into German (saying the article, for nouns, but not spelling the article) and spells the word.  Then they swap roles.</a:t>
            </a:r>
            <a:endParaRPr lang="en-GB"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394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The first 15 words from the Spelling</a:t>
            </a:r>
            <a:r>
              <a:rPr lang="en-GB" baseline="0"/>
              <a:t> Bee, Stage 1.</a:t>
            </a:r>
            <a:br>
              <a:rPr lang="en-GB" baseline="0"/>
            </a:br>
            <a:r>
              <a:rPr lang="en-GB" baseline="0"/>
              <a:t>Students have learnt these words already, but this is the first time they will have practised spelling them out loud using the German alphabet.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298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161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introduce Quizlet as part of the scheme of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baseline="0"/>
              <a:t>The time given here to a full introduction to Quizlet is designed to explain and set up the pre-learning routine for vocabulary that students will engage in each week.  For this, it will be helpful for teachers to take time to model the different learning activities, and explain them as a sequence that builds knowledge.  Teachers will also want to stress the importance of working with the audio (i.e. not just working from the written words in the LEARN activity, even though it’s possible to do so).  Students need to understand that to get the maximum learning return for their time, they need to work across all modes / modalities.</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a:t>Introduce</a:t>
            </a:r>
            <a:r>
              <a:rPr lang="en-GB" baseline="0"/>
              <a:t> Quizlet to the class.  Go to www.quizlet.com and demonstrate the different stages.  </a:t>
            </a:r>
          </a:p>
          <a:p>
            <a:r>
              <a:rPr lang="en-GB" baseline="0"/>
              <a:t>If you click the Q icon, it takes you directly to this Term 1.1 Week 4 vocabulary list.</a:t>
            </a:r>
          </a:p>
          <a:p>
            <a:r>
              <a:rPr lang="en-GB" baseline="0"/>
              <a:t>Departments may have their own Quizlet accounts and may wish to import the NCELP vocabulary sets into their school account.  </a:t>
            </a:r>
          </a:p>
          <a:p>
            <a:endParaRPr lang="en-GB" baseline="0"/>
          </a:p>
          <a:p>
            <a:r>
              <a:rPr lang="en-GB" baseline="0"/>
              <a:t>2. Explain the key principles of vocabulary learning:</a:t>
            </a:r>
          </a:p>
          <a:p>
            <a:r>
              <a:rPr lang="en-GB" baseline="0"/>
              <a:t>1] Choice of vocabulary – high-frequency words and their usefulness (teachers can share the frequency of the words on the NCELP SOW, for students’ interest).</a:t>
            </a:r>
          </a:p>
          <a:p>
            <a:pPr lvl="0">
              <a:lnSpc>
                <a:spcPct val="150000"/>
              </a:lnSpc>
            </a:pPr>
            <a:r>
              <a:rPr lang="en-GB" baseline="0"/>
              <a:t>2]  Levels of word knowledge (as shared in Week 3 lesson) </a:t>
            </a:r>
            <a:br>
              <a:rPr lang="en-GB" baseline="0"/>
            </a:br>
            <a:r>
              <a:rPr lang="en-GB" sz="1200">
                <a:solidFill>
                  <a:srgbClr val="1F4E79"/>
                </a:solidFill>
                <a:latin typeface="Century Gothic" panose="020B0502020202020204" pitchFamily="34" charset="0"/>
              </a:rPr>
              <a:t>1. I have seen this word before.</a:t>
            </a:r>
          </a:p>
          <a:p>
            <a:pPr lvl="0">
              <a:lnSpc>
                <a:spcPct val="150000"/>
              </a:lnSpc>
            </a:pPr>
            <a:r>
              <a:rPr lang="en-GB" sz="1200">
                <a:solidFill>
                  <a:srgbClr val="1F4E79"/>
                </a:solidFill>
                <a:latin typeface="Century Gothic" panose="020B0502020202020204" pitchFamily="34" charset="0"/>
              </a:rPr>
              <a:t>2. I know what the word means.</a:t>
            </a:r>
          </a:p>
          <a:p>
            <a:pPr lvl="0">
              <a:lnSpc>
                <a:spcPct val="150000"/>
              </a:lnSpc>
            </a:pPr>
            <a:r>
              <a:rPr lang="en-GB" sz="1200">
                <a:solidFill>
                  <a:srgbClr val="1F4E79"/>
                </a:solidFill>
                <a:latin typeface="Century Gothic" panose="020B0502020202020204" pitchFamily="34" charset="0"/>
              </a:rPr>
              <a:t>3. I can read the word aloud.</a:t>
            </a:r>
          </a:p>
          <a:p>
            <a:pPr lvl="0">
              <a:lnSpc>
                <a:spcPct val="150000"/>
              </a:lnSpc>
            </a:pPr>
            <a:r>
              <a:rPr lang="en-GB" sz="1200">
                <a:solidFill>
                  <a:srgbClr val="1F4E79"/>
                </a:solidFill>
                <a:latin typeface="Century Gothic" panose="020B0502020202020204" pitchFamily="34" charset="0"/>
              </a:rPr>
              <a:t>4. I can spell the word correctly.</a:t>
            </a:r>
          </a:p>
          <a:p>
            <a:pPr lvl="0">
              <a:lnSpc>
                <a:spcPct val="150000"/>
              </a:lnSpc>
            </a:pPr>
            <a:r>
              <a:rPr lang="en-GB" sz="1200">
                <a:solidFill>
                  <a:srgbClr val="1F4E79"/>
                </a:solidFill>
                <a:latin typeface="Century Gothic" panose="020B0502020202020204" pitchFamily="34" charset="0"/>
              </a:rPr>
              <a:t>5. I can use the word in a sentence.</a:t>
            </a:r>
          </a:p>
          <a:p>
            <a:br>
              <a:rPr lang="en-GB"/>
            </a:br>
            <a:r>
              <a:rPr lang="en-GB"/>
              <a:t>3. Point</a:t>
            </a:r>
            <a:r>
              <a:rPr lang="en-GB" baseline="0"/>
              <a:t> out that i</a:t>
            </a:r>
            <a:r>
              <a:rPr lang="en-GB"/>
              <a:t>t</a:t>
            </a:r>
            <a:r>
              <a:rPr lang="en-GB" baseline="0"/>
              <a:t> takes time to build up to this level of word knowledge.</a:t>
            </a:r>
            <a:br>
              <a:rPr lang="en-GB" baseline="0"/>
            </a:br>
            <a:r>
              <a:rPr lang="en-GB" baseline="0"/>
              <a:t>3] Practice of different kinds – listen and translate L2 </a:t>
            </a:r>
            <a:r>
              <a:rPr lang="en-GB" baseline="0">
                <a:sym typeface="Wingdings" panose="05000000000000000000" pitchFamily="2" charset="2"/>
              </a:rPr>
              <a:t> L1</a:t>
            </a:r>
            <a:r>
              <a:rPr lang="en-GB" baseline="0"/>
              <a:t>, read and translate L2 </a:t>
            </a:r>
            <a:r>
              <a:rPr lang="en-GB" baseline="0">
                <a:sym typeface="Wingdings" panose="05000000000000000000" pitchFamily="2" charset="2"/>
              </a:rPr>
              <a:t> L1, listen and say L1 L2, read and write L1  L2 (all sorts of different combinations of modes/modalities strengthen retention and recall of new words</a:t>
            </a:r>
          </a:p>
          <a:p>
            <a:r>
              <a:rPr lang="en-GB" baseline="0">
                <a:sym typeface="Wingdings" panose="05000000000000000000" pitchFamily="2" charset="2"/>
              </a:rPr>
              <a:t>4] Memories fade and regular retrieval and re-visiting are needed to maintain word knowledge (mention recycling but also structured re-visiting after 3 weeks and after 9 weeks).</a:t>
            </a:r>
            <a:br>
              <a:rPr lang="en-GB" baseline="0">
                <a:sym typeface="Wingdings" panose="05000000000000000000" pitchFamily="2" charset="2"/>
              </a:rPr>
            </a:br>
            <a:r>
              <a:rPr lang="en-GB" baseline="0">
                <a:sym typeface="Wingdings" panose="05000000000000000000" pitchFamily="2" charset="2"/>
              </a:rPr>
              <a:t>5] Usefulness of priming (learning vocabulary ahead of the lesson – helps students to be in a position to use language more readily in the lesson itself) – from now on, vocabulary learning will be set as pre-learning for the next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sym typeface="Wingdings" panose="05000000000000000000" pitchFamily="2" charset="2"/>
              </a:rPr>
              <a:t>Quizlet is designed to support all of this.</a:t>
            </a:r>
            <a:endParaRPr lang="en-GB"/>
          </a:p>
          <a:p>
            <a:br>
              <a:rPr lang="en-GB" baseline="0">
                <a:sym typeface="Wingdings" panose="05000000000000000000" pitchFamily="2" charset="2"/>
              </a:rPr>
            </a:br>
            <a:r>
              <a:rPr lang="en-GB" baseline="0">
                <a:sym typeface="Wingdings" panose="05000000000000000000" pitchFamily="2" charset="2"/>
              </a:rPr>
              <a:t>4. </a:t>
            </a:r>
            <a:r>
              <a:rPr lang="en-GB" b="1" baseline="0">
                <a:sym typeface="Wingdings" panose="05000000000000000000" pitchFamily="2" charset="2"/>
              </a:rPr>
              <a:t>Set HW (see next slide) – Learn Week 5 vocabulary (also revisiting Week 2).</a:t>
            </a:r>
          </a:p>
          <a:p>
            <a:endParaRPr lang="en-GB" baseline="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405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761194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18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a:t>
            </a:r>
            <a:r>
              <a:rPr lang="en-GB" b="1" baseline="0" dirty="0"/>
              <a:t>Zug’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Zug </a:t>
            </a:r>
            <a:r>
              <a:rPr lang="en-GB" baseline="0" dirty="0"/>
              <a:t>[613]; </a:t>
            </a:r>
            <a:r>
              <a:rPr lang="en-GB" b="1" baseline="0" dirty="0"/>
              <a:t>Zimmer</a:t>
            </a:r>
            <a:r>
              <a:rPr lang="en-GB" b="0" baseline="0" dirty="0"/>
              <a:t> [609]</a:t>
            </a:r>
            <a:r>
              <a:rPr lang="en-GB" baseline="0" dirty="0"/>
              <a:t> </a:t>
            </a:r>
            <a:r>
              <a:rPr lang="en-GB" b="1" baseline="0" dirty="0" err="1"/>
              <a:t>zehn</a:t>
            </a:r>
            <a:r>
              <a:rPr lang="en-GB" baseline="0" dirty="0"/>
              <a:t> [314]; </a:t>
            </a:r>
            <a:r>
              <a:rPr lang="en-GB" b="1" baseline="0" dirty="0" err="1"/>
              <a:t>Arzt</a:t>
            </a:r>
            <a:r>
              <a:rPr lang="en-GB" b="1" baseline="0" dirty="0"/>
              <a:t> </a:t>
            </a:r>
            <a:r>
              <a:rPr lang="en-GB" baseline="0" dirty="0"/>
              <a:t>[614]; </a:t>
            </a:r>
            <a:r>
              <a:rPr lang="en-GB" b="1" baseline="0" dirty="0"/>
              <a:t>Platz </a:t>
            </a:r>
            <a:r>
              <a:rPr lang="en-GB" baseline="0" dirty="0"/>
              <a:t>[344]; </a:t>
            </a:r>
            <a:r>
              <a:rPr lang="en-GB" b="1" baseline="0" dirty="0" err="1"/>
              <a:t>sitzen</a:t>
            </a:r>
            <a:r>
              <a:rPr lang="en-GB" b="1" baseline="0" dirty="0"/>
              <a:t> </a:t>
            </a:r>
            <a:r>
              <a:rPr lang="en-GB" baseline="0" dirty="0"/>
              <a:t>[261].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2245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3224680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99409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0"/>
              <a:t>To introduce</a:t>
            </a:r>
            <a:r>
              <a:rPr lang="en-GB" b="0" baseline="0"/>
              <a:t> the negative forms of ‘nicht’ with adjectives and ‘kein’ with nouns.</a:t>
            </a:r>
          </a:p>
          <a:p>
            <a:br>
              <a:rPr lang="en-GB"/>
            </a:br>
            <a:r>
              <a:rPr lang="en-GB" b="1"/>
              <a:t>Procedure:</a:t>
            </a:r>
            <a:br>
              <a:rPr lang="en-GB"/>
            </a:br>
            <a:r>
              <a:rPr lang="en-GB"/>
              <a:t>1. Click on the mouse to animate</a:t>
            </a:r>
            <a:r>
              <a:rPr lang="en-GB" baseline="0"/>
              <a:t> the explanation.</a:t>
            </a:r>
            <a:endParaRPr lang="en-GB"/>
          </a:p>
          <a:p>
            <a:r>
              <a:rPr lang="en-GB"/>
              <a:t>2. Check</a:t>
            </a:r>
            <a:r>
              <a:rPr lang="en-GB" baseline="0"/>
              <a:t> students’ understanding at each stage.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baseline="0"/>
              <a:t>Word frequency (1 is the most frequent word in German): </a:t>
            </a:r>
            <a:br>
              <a:rPr lang="en-GB" baseline="0"/>
            </a:br>
            <a:r>
              <a:rPr lang="de-DE" sz="1200" b="0" i="0" u="none" strike="noStrike" kern="1200" cap="none">
                <a:solidFill>
                  <a:schemeClr val="tx1"/>
                </a:solidFill>
                <a:effectLst/>
                <a:latin typeface="+mn-lt"/>
                <a:ea typeface="Calibri"/>
                <a:cs typeface="Calibri"/>
                <a:sym typeface="Calibri"/>
              </a:rPr>
              <a:t>Ding [337] Form [300] Mensch [104] rot [381] wie? [28] ein, eine [5] kein. keine [50]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br>
              <a:rPr lang="en-GB"/>
            </a:br>
            <a:endParaRPr lang="en-GB"/>
          </a:p>
          <a:p>
            <a:endParaRPr lang="en-GB"/>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967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9684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89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0732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246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633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19907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13/10/2022</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55115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13/10/2022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614286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13/10/2022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5597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13/10/2022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60060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13/10/2022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848546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13097695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6.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2.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22.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2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22.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jpeg"/><Relationship Id="rId3" Type="http://schemas.openxmlformats.org/officeDocument/2006/relationships/image" Target="../media/image1.jp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jpeg"/><Relationship Id="rId10"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jpeg"/><Relationship Id="rId3" Type="http://schemas.openxmlformats.org/officeDocument/2006/relationships/image" Target="../media/image1.jp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jpeg"/><Relationship Id="rId10"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18.png"/><Relationship Id="rId7" Type="http://schemas.openxmlformats.org/officeDocument/2006/relationships/audio" Target="../media/audio12.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26.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8.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0" Type="http://schemas.openxmlformats.org/officeDocument/2006/relationships/audio" Target="../media/audio14.wav"/><Relationship Id="rId4" Type="http://schemas.openxmlformats.org/officeDocument/2006/relationships/image" Target="../media/image43.png"/><Relationship Id="rId9" Type="http://schemas.openxmlformats.org/officeDocument/2006/relationships/audio" Target="../media/audio13.wav"/></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3.xml.rels><?xml version="1.0" encoding="UTF-8" standalone="yes"?>
<Relationships xmlns="http://schemas.openxmlformats.org/package/2006/relationships"><Relationship Id="rId13" Type="http://schemas.openxmlformats.org/officeDocument/2006/relationships/audio" Target="../media/audio27.wav"/><Relationship Id="rId18" Type="http://schemas.openxmlformats.org/officeDocument/2006/relationships/audio" Target="../media/audio32.wav"/><Relationship Id="rId26" Type="http://schemas.openxmlformats.org/officeDocument/2006/relationships/audio" Target="../media/audio40.wav"/><Relationship Id="rId39" Type="http://schemas.openxmlformats.org/officeDocument/2006/relationships/image" Target="../media/image61.png"/><Relationship Id="rId21" Type="http://schemas.openxmlformats.org/officeDocument/2006/relationships/audio" Target="../media/audio35.wav"/><Relationship Id="rId34" Type="http://schemas.openxmlformats.org/officeDocument/2006/relationships/image" Target="../media/image56.png"/><Relationship Id="rId42" Type="http://schemas.openxmlformats.org/officeDocument/2006/relationships/image" Target="../media/image64.png"/><Relationship Id="rId47" Type="http://schemas.openxmlformats.org/officeDocument/2006/relationships/image" Target="../media/image69.png"/><Relationship Id="rId50" Type="http://schemas.openxmlformats.org/officeDocument/2006/relationships/image" Target="../media/image72.png"/><Relationship Id="rId7" Type="http://schemas.openxmlformats.org/officeDocument/2006/relationships/audio" Target="../media/audio21.wav"/><Relationship Id="rId2" Type="http://schemas.openxmlformats.org/officeDocument/2006/relationships/notesSlide" Target="../notesSlides/notesSlide33.xml"/><Relationship Id="rId16" Type="http://schemas.openxmlformats.org/officeDocument/2006/relationships/audio" Target="../media/audio30.wav"/><Relationship Id="rId29" Type="http://schemas.openxmlformats.org/officeDocument/2006/relationships/image" Target="../media/image51.png"/><Relationship Id="rId11" Type="http://schemas.openxmlformats.org/officeDocument/2006/relationships/audio" Target="../media/audio25.wav"/><Relationship Id="rId24" Type="http://schemas.openxmlformats.org/officeDocument/2006/relationships/audio" Target="../media/audio38.wav"/><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45" Type="http://schemas.openxmlformats.org/officeDocument/2006/relationships/image" Target="../media/image67.png"/><Relationship Id="rId53" Type="http://schemas.openxmlformats.org/officeDocument/2006/relationships/image" Target="../media/image75.png"/><Relationship Id="rId5" Type="http://schemas.openxmlformats.org/officeDocument/2006/relationships/audio" Target="../media/audio19.wav"/><Relationship Id="rId10" Type="http://schemas.openxmlformats.org/officeDocument/2006/relationships/audio" Target="../media/audio24.wav"/><Relationship Id="rId19" Type="http://schemas.openxmlformats.org/officeDocument/2006/relationships/audio" Target="../media/audio33.wav"/><Relationship Id="rId31" Type="http://schemas.openxmlformats.org/officeDocument/2006/relationships/image" Target="../media/image53.png"/><Relationship Id="rId44" Type="http://schemas.openxmlformats.org/officeDocument/2006/relationships/image" Target="../media/image66.png"/><Relationship Id="rId52" Type="http://schemas.openxmlformats.org/officeDocument/2006/relationships/image" Target="../media/image74.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 Id="rId22" Type="http://schemas.openxmlformats.org/officeDocument/2006/relationships/audio" Target="../media/audio36.wav"/><Relationship Id="rId27" Type="http://schemas.openxmlformats.org/officeDocument/2006/relationships/audio" Target="../media/audio41.wav"/><Relationship Id="rId30" Type="http://schemas.openxmlformats.org/officeDocument/2006/relationships/image" Target="../media/image52.png"/><Relationship Id="rId35" Type="http://schemas.openxmlformats.org/officeDocument/2006/relationships/image" Target="../media/image57.png"/><Relationship Id="rId43" Type="http://schemas.openxmlformats.org/officeDocument/2006/relationships/image" Target="../media/image65.png"/><Relationship Id="rId48" Type="http://schemas.openxmlformats.org/officeDocument/2006/relationships/image" Target="../media/image70.png"/><Relationship Id="rId8" Type="http://schemas.openxmlformats.org/officeDocument/2006/relationships/audio" Target="../media/audio22.wav"/><Relationship Id="rId51" Type="http://schemas.openxmlformats.org/officeDocument/2006/relationships/image" Target="../media/image73.png"/><Relationship Id="rId3" Type="http://schemas.openxmlformats.org/officeDocument/2006/relationships/audio" Target="../media/audio17.wav"/><Relationship Id="rId12" Type="http://schemas.openxmlformats.org/officeDocument/2006/relationships/audio" Target="../media/audio26.wav"/><Relationship Id="rId17" Type="http://schemas.openxmlformats.org/officeDocument/2006/relationships/audio" Target="../media/audio31.wav"/><Relationship Id="rId25" Type="http://schemas.openxmlformats.org/officeDocument/2006/relationships/audio" Target="../media/audio39.wav"/><Relationship Id="rId33" Type="http://schemas.openxmlformats.org/officeDocument/2006/relationships/image" Target="../media/image55.png"/><Relationship Id="rId38" Type="http://schemas.openxmlformats.org/officeDocument/2006/relationships/image" Target="../media/image60.png"/><Relationship Id="rId46" Type="http://schemas.openxmlformats.org/officeDocument/2006/relationships/image" Target="../media/image68.png"/><Relationship Id="rId20" Type="http://schemas.openxmlformats.org/officeDocument/2006/relationships/audio" Target="../media/audio34.wav"/><Relationship Id="rId41" Type="http://schemas.openxmlformats.org/officeDocument/2006/relationships/image" Target="../media/image63.png"/><Relationship Id="rId54"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audio" Target="../media/audio20.wav"/><Relationship Id="rId15" Type="http://schemas.openxmlformats.org/officeDocument/2006/relationships/audio" Target="../media/audio29.wav"/><Relationship Id="rId23" Type="http://schemas.openxmlformats.org/officeDocument/2006/relationships/audio" Target="../media/audio37.wav"/><Relationship Id="rId28" Type="http://schemas.openxmlformats.org/officeDocument/2006/relationships/audio" Target="../media/audio42.wav"/><Relationship Id="rId36" Type="http://schemas.openxmlformats.org/officeDocument/2006/relationships/image" Target="../media/image58.png"/><Relationship Id="rId49"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audio" Target="../media/audio43.wav"/></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7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hyperlink" Target="https://quizlet.com/gb/427116548/year-7-german-term-11-week-4-flash-card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resources.ncelp.org/concern/resources/76537176b?locale=en" TargetMode="External"/><Relationship Id="rId3" Type="http://schemas.openxmlformats.org/officeDocument/2006/relationships/hyperlink" Target="https://quizlet.com/gb/422584233/year-7-german-term-11-week-2-flash-cards/" TargetMode="External"/><Relationship Id="rId7"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hyperlink" Target="https://drive.google.com/file/d/1z37iewEzwdmqi8E-TgWwVatavPYv8jCc/view?usp=sharing" TargetMode="External"/><Relationship Id="rId5" Type="http://schemas.openxmlformats.org/officeDocument/2006/relationships/image" Target="../media/image81.png"/><Relationship Id="rId10" Type="http://schemas.openxmlformats.org/officeDocument/2006/relationships/image" Target="../media/image83.png"/><Relationship Id="rId4" Type="http://schemas.openxmlformats.org/officeDocument/2006/relationships/image" Target="../media/image18.png"/><Relationship Id="rId9" Type="http://schemas.openxmlformats.org/officeDocument/2006/relationships/hyperlink" Target="https://quizlet.com/gb/427138563/year-7-german-term-11-week-5-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6.xml"/><Relationship Id="rId16"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7.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386878"/>
            <a:ext cx="7348342" cy="1485422"/>
          </a:xfrm>
        </p:spPr>
        <p:txBody>
          <a:bodyPr>
            <a:normAutofit fontScale="90000"/>
          </a:bodyPr>
          <a:lstStyle/>
          <a:p>
            <a:pPr algn="l"/>
            <a:r>
              <a:rPr lang="en-GB" sz="4000" b="1">
                <a:solidFill>
                  <a:prstClr val="white"/>
                </a:solidFill>
              </a:rPr>
              <a:t>What is it (not) and what is it (not) like?</a:t>
            </a:r>
            <a:br>
              <a:rPr lang="en-GB" sz="4000" b="1">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70000" lnSpcReduction="20000"/>
          </a:bodyPr>
          <a:lstStyle/>
          <a:p>
            <a:pPr algn="l"/>
            <a:r>
              <a:rPr lang="en-GB" sz="3000">
                <a:solidFill>
                  <a:prstClr val="white"/>
                </a:solidFill>
              </a:rPr>
              <a:t>Negation: nicht + adjective; kein + nouns (Row 1-Nominative) </a:t>
            </a:r>
            <a:endParaRPr lang="en-US" sz="32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060063"/>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[z]</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noProof="0">
                <a:solidFill>
                  <a:prstClr val="white"/>
                </a:solidFill>
                <a:latin typeface="Century Gothic" panose="020B0502020202020204" pitchFamily="34" charset="0"/>
              </a:rPr>
              <a:t>1.1</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4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7</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15</a:t>
            </a:r>
            <a:r>
              <a:rPr lang="en-GB" sz="1400" dirty="0">
                <a:solidFill>
                  <a:srgbClr val="FFFFFF"/>
                </a:solidFill>
                <a:latin typeface="Century Gothic"/>
                <a:ea typeface="Century Gothic"/>
                <a:cs typeface="Century Gothic"/>
                <a:sym typeface="Century Gothic"/>
              </a:rPr>
              <a:t>/12/21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Isosceles Triangle 5"/>
          <p:cNvSpPr/>
          <p:nvPr/>
        </p:nvSpPr>
        <p:spPr>
          <a:xfrm>
            <a:off x="3262647" y="1220231"/>
            <a:ext cx="5666705" cy="4868214"/>
          </a:xfrm>
          <a:prstGeom prst="triangle">
            <a:avLst/>
          </a:prstGeom>
          <a:solidFill>
            <a:srgbClr val="7030A0"/>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325155" y="5238439"/>
            <a:ext cx="3541690" cy="707886"/>
          </a:xfrm>
          <a:prstGeom prst="rect">
            <a:avLst/>
          </a:prstGeom>
          <a:noFill/>
        </p:spPr>
        <p:txBody>
          <a:bodyPr wrap="square" rtlCol="0">
            <a:spAutoFit/>
          </a:bodyPr>
          <a:lstStyle/>
          <a:p>
            <a:pPr algn="ctr"/>
            <a:r>
              <a:rPr lang="en-GB" sz="4000" b="1" dirty="0" err="1">
                <a:solidFill>
                  <a:schemeClr val="bg1"/>
                </a:solidFill>
                <a:latin typeface="Century Gothic" panose="020B0502020202020204" pitchFamily="34" charset="0"/>
              </a:rPr>
              <a:t>eine</a:t>
            </a:r>
            <a:r>
              <a:rPr lang="en-GB" sz="4000" b="1" dirty="0">
                <a:solidFill>
                  <a:schemeClr val="bg1"/>
                </a:solidFill>
                <a:latin typeface="Century Gothic" panose="020B0502020202020204" pitchFamily="34" charset="0"/>
              </a:rPr>
              <a:t> Form</a:t>
            </a:r>
          </a:p>
        </p:txBody>
      </p:sp>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975" y="1133856"/>
            <a:ext cx="2476363" cy="170001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9352" y="1166207"/>
            <a:ext cx="2429238" cy="1667660"/>
          </a:xfrm>
          <a:prstGeom prst="rect">
            <a:avLst/>
          </a:prstGeom>
        </p:spPr>
      </p:pic>
      <p:sp>
        <p:nvSpPr>
          <p:cNvPr id="11" name="TextBox 10"/>
          <p:cNvSpPr txBox="1"/>
          <p:nvPr/>
        </p:nvSpPr>
        <p:spPr>
          <a:xfrm>
            <a:off x="231820" y="2649201"/>
            <a:ext cx="3490175"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Bist</a:t>
            </a:r>
            <a:r>
              <a:rPr lang="en-GB" sz="3200" b="1" dirty="0">
                <a:solidFill>
                  <a:srgbClr val="115076"/>
                </a:solidFill>
                <a:latin typeface="Century Gothic" panose="020B0502020202020204" pitchFamily="34" charset="0"/>
              </a:rPr>
              <a:t> du …?</a:t>
            </a:r>
          </a:p>
        </p:txBody>
      </p:sp>
      <p:sp>
        <p:nvSpPr>
          <p:cNvPr id="12" name="TextBox 11"/>
          <p:cNvSpPr txBox="1"/>
          <p:nvPr/>
        </p:nvSpPr>
        <p:spPr>
          <a:xfrm>
            <a:off x="8306873" y="2649200"/>
            <a:ext cx="4760963"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Ich</a:t>
            </a:r>
            <a:r>
              <a:rPr lang="en-GB" sz="3200" b="1" dirty="0">
                <a:solidFill>
                  <a:srgbClr val="115076"/>
                </a:solidFill>
                <a:latin typeface="Century Gothic" panose="020B0502020202020204" pitchFamily="34" charset="0"/>
              </a:rPr>
              <a:t> bin </a:t>
            </a:r>
            <a:r>
              <a:rPr lang="en-GB" sz="3200" b="1" u="sng" dirty="0" err="1">
                <a:solidFill>
                  <a:srgbClr val="115076"/>
                </a:solidFill>
                <a:latin typeface="Century Gothic" panose="020B0502020202020204" pitchFamily="34" charset="0"/>
              </a:rPr>
              <a:t>k</a:t>
            </a:r>
            <a:r>
              <a:rPr lang="en-GB" sz="3200" b="1" dirty="0" err="1">
                <a:solidFill>
                  <a:srgbClr val="115076"/>
                </a:solidFill>
                <a:latin typeface="Century Gothic" panose="020B0502020202020204" pitchFamily="34" charset="0"/>
              </a:rPr>
              <a:t>eine</a:t>
            </a:r>
            <a:r>
              <a:rPr lang="en-GB" sz="3200" b="1" dirty="0">
                <a:solidFill>
                  <a:srgbClr val="115076"/>
                </a:solidFill>
                <a:latin typeface="Century Gothic" panose="020B0502020202020204" pitchFamily="34" charset="0"/>
              </a:rPr>
              <a:t> Form.</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8346" y="2649200"/>
            <a:ext cx="566511" cy="64607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8073" y="4576134"/>
            <a:ext cx="1756654" cy="1756654"/>
          </a:xfrm>
          <a:prstGeom prst="rect">
            <a:avLst/>
          </a:prstGeom>
        </p:spPr>
      </p:pic>
      <p:sp>
        <p:nvSpPr>
          <p:cNvPr id="15" name="TextBox 14"/>
          <p:cNvSpPr txBox="1"/>
          <p:nvPr/>
        </p:nvSpPr>
        <p:spPr>
          <a:xfrm>
            <a:off x="10610046" y="5376736"/>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6" name="TextBox 15"/>
          <p:cNvSpPr txBox="1"/>
          <p:nvPr/>
        </p:nvSpPr>
        <p:spPr>
          <a:xfrm>
            <a:off x="11153109" y="5031217"/>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spTree>
    <p:extLst>
      <p:ext uri="{BB962C8B-B14F-4D97-AF65-F5344CB8AC3E}">
        <p14:creationId xmlns:p14="http://schemas.microsoft.com/office/powerpoint/2010/main" val="331605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4325155" y="5238439"/>
            <a:ext cx="3541690" cy="707886"/>
          </a:xfrm>
          <a:prstGeom prst="rect">
            <a:avLst/>
          </a:prstGeom>
          <a:noFill/>
        </p:spPr>
        <p:txBody>
          <a:bodyPr wrap="square" rtlCol="0">
            <a:spAutoFit/>
          </a:bodyPr>
          <a:lstStyle/>
          <a:p>
            <a:pPr algn="ctr"/>
            <a:r>
              <a:rPr lang="en-GB" sz="4000" b="1" dirty="0" err="1">
                <a:solidFill>
                  <a:schemeClr val="bg1"/>
                </a:solidFill>
                <a:latin typeface="Century Gothic" panose="020B0502020202020204" pitchFamily="34" charset="0"/>
              </a:rPr>
              <a:t>eine</a:t>
            </a:r>
            <a:r>
              <a:rPr lang="en-GB" sz="4000" b="1" dirty="0">
                <a:solidFill>
                  <a:schemeClr val="bg1"/>
                </a:solidFill>
                <a:latin typeface="Century Gothic" panose="020B0502020202020204" pitchFamily="34" charset="0"/>
              </a:rPr>
              <a:t> Form</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8072" y="4466406"/>
            <a:ext cx="1756654" cy="1756654"/>
          </a:xfrm>
          <a:prstGeom prst="rect">
            <a:avLst/>
          </a:prstGeom>
        </p:spPr>
      </p:pic>
      <p:sp>
        <p:nvSpPr>
          <p:cNvPr id="18" name="TextBox 17"/>
          <p:cNvSpPr txBox="1"/>
          <p:nvPr/>
        </p:nvSpPr>
        <p:spPr>
          <a:xfrm>
            <a:off x="10610045"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9" name="TextBox 18"/>
          <p:cNvSpPr txBox="1"/>
          <p:nvPr/>
        </p:nvSpPr>
        <p:spPr>
          <a:xfrm>
            <a:off x="11153108"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pic>
        <p:nvPicPr>
          <p:cNvPr id="20" name="Picture 19">
            <a:extLst>
              <a:ext uri="{FF2B5EF4-FFF2-40B4-BE49-F238E27FC236}">
                <a16:creationId xmlns:a16="http://schemas.microsoft.com/office/drawing/2014/main" id="{12D659EB-77B3-ED44-9826-3A60891293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0830" y="1197281"/>
            <a:ext cx="7901682" cy="4788899"/>
          </a:xfrm>
          <a:prstGeom prst="rect">
            <a:avLst/>
          </a:prstGeom>
        </p:spPr>
      </p:pic>
    </p:spTree>
    <p:extLst>
      <p:ext uri="{BB962C8B-B14F-4D97-AF65-F5344CB8AC3E}">
        <p14:creationId xmlns:p14="http://schemas.microsoft.com/office/powerpoint/2010/main" val="3070577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5217" y="1403161"/>
            <a:ext cx="3161566" cy="397681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23" name="TextBox 22"/>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24" name="TextBox 23"/>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spTree>
    <p:extLst>
      <p:ext uri="{BB962C8B-B14F-4D97-AF65-F5344CB8AC3E}">
        <p14:creationId xmlns:p14="http://schemas.microsoft.com/office/powerpoint/2010/main" val="16170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8" name="TextBox 17"/>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9" name="TextBox 18"/>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pic>
        <p:nvPicPr>
          <p:cNvPr id="20" name="Picture 19">
            <a:extLst>
              <a:ext uri="{FF2B5EF4-FFF2-40B4-BE49-F238E27FC236}">
                <a16:creationId xmlns:a16="http://schemas.microsoft.com/office/drawing/2014/main" id="{8754B5D0-1ED2-4295-BD59-48C6F2300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0073" y="1370638"/>
            <a:ext cx="3691854" cy="4542653"/>
          </a:xfrm>
          <a:prstGeom prst="rect">
            <a:avLst/>
          </a:prstGeom>
        </p:spPr>
      </p:pic>
    </p:spTree>
    <p:extLst>
      <p:ext uri="{BB962C8B-B14F-4D97-AF65-F5344CB8AC3E}">
        <p14:creationId xmlns:p14="http://schemas.microsoft.com/office/powerpoint/2010/main" val="1527015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4325155" y="5238439"/>
            <a:ext cx="3541690" cy="707886"/>
          </a:xfrm>
          <a:prstGeom prst="rect">
            <a:avLst/>
          </a:prstGeom>
          <a:noFill/>
        </p:spPr>
        <p:txBody>
          <a:bodyPr wrap="square" rtlCol="0">
            <a:spAutoFit/>
          </a:bodyPr>
          <a:lstStyle/>
          <a:p>
            <a:pPr algn="ctr"/>
            <a:r>
              <a:rPr lang="en-GB" sz="4000" b="1" dirty="0" err="1">
                <a:solidFill>
                  <a:schemeClr val="bg1"/>
                </a:solidFill>
                <a:latin typeface="Century Gothic" panose="020B0502020202020204" pitchFamily="34" charset="0"/>
              </a:rPr>
              <a:t>eine</a:t>
            </a:r>
            <a:r>
              <a:rPr lang="en-GB" sz="4000" b="1" dirty="0">
                <a:solidFill>
                  <a:schemeClr val="bg1"/>
                </a:solidFill>
                <a:latin typeface="Century Gothic" panose="020B0502020202020204" pitchFamily="34" charset="0"/>
              </a:rPr>
              <a:t> Form</a:t>
            </a:r>
          </a:p>
        </p:txBody>
      </p:sp>
      <p:pic>
        <p:nvPicPr>
          <p:cNvPr id="17" name="Picture 16">
            <a:extLst>
              <a:ext uri="{FF2B5EF4-FFF2-40B4-BE49-F238E27FC236}">
                <a16:creationId xmlns:a16="http://schemas.microsoft.com/office/drawing/2014/main" id="{5D824560-AA0D-5B49-B718-7715126BC7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752"/>
          <a:stretch/>
        </p:blipFill>
        <p:spPr>
          <a:xfrm>
            <a:off x="3477295" y="299060"/>
            <a:ext cx="4277769" cy="556523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9" name="TextBox 18"/>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20" name="TextBox 19"/>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spTree>
    <p:extLst>
      <p:ext uri="{BB962C8B-B14F-4D97-AF65-F5344CB8AC3E}">
        <p14:creationId xmlns:p14="http://schemas.microsoft.com/office/powerpoint/2010/main" val="1700698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8" name="TextBox 17"/>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9" name="TextBox 18"/>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8301" y="1232998"/>
            <a:ext cx="2148253" cy="4296501"/>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9617" y="1218050"/>
            <a:ext cx="2155725" cy="4311449"/>
          </a:xfrm>
          <a:prstGeom prst="rect">
            <a:avLst/>
          </a:prstGeom>
        </p:spPr>
      </p:pic>
    </p:spTree>
    <p:extLst>
      <p:ext uri="{BB962C8B-B14F-4D97-AF65-F5344CB8AC3E}">
        <p14:creationId xmlns:p14="http://schemas.microsoft.com/office/powerpoint/2010/main" val="4021638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36" name="Picture 35">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8132"/>
            <a:ext cx="6807200" cy="86995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347855" cy="707849"/>
          </a:xfrm>
        </p:spPr>
        <p:txBody>
          <a:bodyPr>
            <a:noAutofit/>
          </a:bodyPr>
          <a:lstStyle/>
          <a:p>
            <a:pPr rtl="0" eaLnBrk="1" latinLnBrk="0" hangingPunct="1"/>
            <a:r>
              <a:rPr lang="en-GB" sz="3600" b="1" kern="1200">
                <a:solidFill>
                  <a:schemeClr val="bg1"/>
                </a:solidFill>
                <a:effectLst/>
              </a:rPr>
              <a:t>SEIN (to be | being)</a:t>
            </a:r>
            <a:endParaRPr lang="en-GB" sz="2800">
              <a:solidFill>
                <a:schemeClr val="bg1"/>
              </a:solidFill>
              <a:effectLst/>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37" name="Picture 3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279" y="2774123"/>
            <a:ext cx="2476363" cy="1700011"/>
          </a:xfrm>
          <a:prstGeom prst="rect">
            <a:avLst/>
          </a:prstGeom>
        </p:spPr>
      </p:pic>
      <p:pic>
        <p:nvPicPr>
          <p:cNvPr id="38" name="Picture 3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404" y="1106463"/>
            <a:ext cx="2429238" cy="1667660"/>
          </a:xfrm>
          <a:prstGeom prst="rect">
            <a:avLst/>
          </a:prstGeom>
        </p:spPr>
      </p:pic>
      <p:sp>
        <p:nvSpPr>
          <p:cNvPr id="39" name="TextBox 38">
            <a:extLst>
              <a:ext uri="{FF2B5EF4-FFF2-40B4-BE49-F238E27FC236}">
                <a16:creationId xmlns:a16="http://schemas.microsoft.com/office/drawing/2014/main" id="{7EC4D6FE-C75B-6E41-AAEB-176D9914E118}"/>
              </a:ext>
            </a:extLst>
          </p:cNvPr>
          <p:cNvSpPr txBox="1"/>
          <p:nvPr/>
        </p:nvSpPr>
        <p:spPr>
          <a:xfrm>
            <a:off x="2841767" y="2139139"/>
            <a:ext cx="4521776" cy="480131"/>
          </a:xfrm>
          <a:prstGeom prst="rect">
            <a:avLst/>
          </a:prstGeom>
          <a:noFill/>
        </p:spPr>
        <p:txBody>
          <a:bodyPr wrap="square" rtlCol="0">
            <a:spAutoFit/>
          </a:bodyPr>
          <a:lstStyle/>
          <a:p>
            <a:pPr>
              <a:lnSpc>
                <a:spcPct val="90000"/>
              </a:lnSpc>
              <a:spcBef>
                <a:spcPts val="1000"/>
              </a:spcBef>
            </a:pPr>
            <a:r>
              <a:rPr lang="en-GB" sz="2800" b="1" dirty="0" err="1">
                <a:solidFill>
                  <a:srgbClr val="4472C4">
                    <a:lumMod val="50000"/>
                  </a:srgbClr>
                </a:solidFill>
                <a:latin typeface="Century Gothic" panose="020B0502020202020204" pitchFamily="34" charset="0"/>
              </a:rPr>
              <a:t>Ich</a:t>
            </a:r>
            <a:r>
              <a:rPr lang="en-GB" sz="2800" b="1" dirty="0">
                <a:solidFill>
                  <a:srgbClr val="4472C4">
                    <a:lumMod val="50000"/>
                  </a:srgbClr>
                </a:solidFill>
                <a:latin typeface="Century Gothic" panose="020B0502020202020204" pitchFamily="34" charset="0"/>
              </a:rPr>
              <a:t> </a:t>
            </a:r>
            <a:r>
              <a:rPr lang="en-GB" sz="2800" b="1" u="sng" dirty="0">
                <a:solidFill>
                  <a:srgbClr val="4472C4">
                    <a:lumMod val="50000"/>
                  </a:srgbClr>
                </a:solidFill>
                <a:latin typeface="Century Gothic" panose="020B0502020202020204" pitchFamily="34" charset="0"/>
              </a:rPr>
              <a:t>bin</a:t>
            </a:r>
            <a:r>
              <a:rPr lang="en-GB" sz="2800" b="1"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ein</a:t>
            </a:r>
            <a:r>
              <a:rPr lang="en-GB" sz="2800" dirty="0">
                <a:solidFill>
                  <a:srgbClr val="4472C4">
                    <a:lumMod val="50000"/>
                  </a:srgbClr>
                </a:solidFill>
                <a:latin typeface="Century Gothic" panose="020B0502020202020204" pitchFamily="34" charset="0"/>
              </a:rPr>
              <a:t> Mensch.</a:t>
            </a:r>
          </a:p>
        </p:txBody>
      </p:sp>
      <p:sp>
        <p:nvSpPr>
          <p:cNvPr id="40" name="TextBox 39">
            <a:extLst>
              <a:ext uri="{FF2B5EF4-FFF2-40B4-BE49-F238E27FC236}">
                <a16:creationId xmlns:a16="http://schemas.microsoft.com/office/drawing/2014/main" id="{7EC4D6FE-C75B-6E41-AAEB-176D9914E118}"/>
              </a:ext>
            </a:extLst>
          </p:cNvPr>
          <p:cNvSpPr txBox="1"/>
          <p:nvPr/>
        </p:nvSpPr>
        <p:spPr>
          <a:xfrm>
            <a:off x="2841767" y="3867912"/>
            <a:ext cx="4521776" cy="480131"/>
          </a:xfrm>
          <a:prstGeom prst="rect">
            <a:avLst/>
          </a:prstGeom>
          <a:noFill/>
        </p:spPr>
        <p:txBody>
          <a:bodyPr wrap="square" rtlCol="0">
            <a:spAutoFit/>
          </a:bodyPr>
          <a:lstStyle/>
          <a:p>
            <a:pPr>
              <a:lnSpc>
                <a:spcPct val="90000"/>
              </a:lnSpc>
              <a:spcBef>
                <a:spcPts val="1000"/>
              </a:spcBef>
            </a:pPr>
            <a:r>
              <a:rPr lang="en-GB" sz="2800" b="1" dirty="0">
                <a:solidFill>
                  <a:srgbClr val="4472C4">
                    <a:lumMod val="50000"/>
                  </a:srgbClr>
                </a:solidFill>
                <a:latin typeface="Century Gothic" panose="020B0502020202020204" pitchFamily="34" charset="0"/>
              </a:rPr>
              <a:t>Du </a:t>
            </a:r>
            <a:r>
              <a:rPr lang="en-GB" sz="2800" b="1" u="sng" dirty="0" err="1">
                <a:solidFill>
                  <a:srgbClr val="4472C4">
                    <a:lumMod val="50000"/>
                  </a:srgbClr>
                </a:solidFill>
                <a:latin typeface="Century Gothic" panose="020B0502020202020204" pitchFamily="34" charset="0"/>
              </a:rPr>
              <a:t>bist</a:t>
            </a:r>
            <a:r>
              <a:rPr lang="en-GB" sz="2800" b="1"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ein</a:t>
            </a:r>
            <a:r>
              <a:rPr lang="en-GB" sz="2800" dirty="0">
                <a:solidFill>
                  <a:srgbClr val="4472C4">
                    <a:lumMod val="50000"/>
                  </a:srgbClr>
                </a:solidFill>
                <a:latin typeface="Century Gothic" panose="020B0502020202020204" pitchFamily="34" charset="0"/>
              </a:rPr>
              <a:t> Mensch.</a:t>
            </a:r>
          </a:p>
        </p:txBody>
      </p:sp>
      <p:sp>
        <p:nvSpPr>
          <p:cNvPr id="41" name="TextBox 40">
            <a:extLst>
              <a:ext uri="{FF2B5EF4-FFF2-40B4-BE49-F238E27FC236}">
                <a16:creationId xmlns:a16="http://schemas.microsoft.com/office/drawing/2014/main" id="{7EC4D6FE-C75B-6E41-AAEB-176D9914E118}"/>
              </a:ext>
            </a:extLst>
          </p:cNvPr>
          <p:cNvSpPr txBox="1"/>
          <p:nvPr/>
        </p:nvSpPr>
        <p:spPr>
          <a:xfrm>
            <a:off x="2841767" y="5356619"/>
            <a:ext cx="4521776" cy="480131"/>
          </a:xfrm>
          <a:prstGeom prst="rect">
            <a:avLst/>
          </a:prstGeom>
          <a:noFill/>
        </p:spPr>
        <p:txBody>
          <a:bodyPr wrap="square" rtlCol="0">
            <a:spAutoFit/>
          </a:bodyPr>
          <a:lstStyle/>
          <a:p>
            <a:pPr>
              <a:lnSpc>
                <a:spcPct val="90000"/>
              </a:lnSpc>
              <a:spcBef>
                <a:spcPts val="1000"/>
              </a:spcBef>
            </a:pPr>
            <a:r>
              <a:rPr lang="en-GB" sz="2800" b="1" dirty="0">
                <a:solidFill>
                  <a:srgbClr val="4472C4">
                    <a:lumMod val="50000"/>
                  </a:srgbClr>
                </a:solidFill>
                <a:latin typeface="Century Gothic" panose="020B0502020202020204" pitchFamily="34" charset="0"/>
              </a:rPr>
              <a:t>Das </a:t>
            </a:r>
            <a:r>
              <a:rPr lang="en-GB" sz="2800" b="1" u="sng" dirty="0" err="1">
                <a:solidFill>
                  <a:srgbClr val="4472C4">
                    <a:lumMod val="50000"/>
                  </a:srgbClr>
                </a:solidFill>
                <a:latin typeface="Century Gothic" panose="020B0502020202020204" pitchFamily="34" charset="0"/>
              </a:rPr>
              <a:t>ist</a:t>
            </a:r>
            <a:r>
              <a:rPr lang="en-GB" sz="2800" b="1"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ein</a:t>
            </a:r>
            <a:r>
              <a:rPr lang="en-GB" sz="2800" dirty="0">
                <a:solidFill>
                  <a:srgbClr val="4472C4">
                    <a:lumMod val="50000"/>
                  </a:srgbClr>
                </a:solidFill>
                <a:latin typeface="Century Gothic" panose="020B0502020202020204" pitchFamily="34" charset="0"/>
              </a:rPr>
              <a:t> Mensch.</a:t>
            </a: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530" y="4488289"/>
            <a:ext cx="826753" cy="1653505"/>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9153" y="4500164"/>
            <a:ext cx="820815" cy="1641630"/>
          </a:xfrm>
          <a:prstGeom prst="rect">
            <a:avLst/>
          </a:prstGeom>
        </p:spPr>
      </p:pic>
      <p:sp>
        <p:nvSpPr>
          <p:cNvPr id="44" name="TextBox 43">
            <a:extLst>
              <a:ext uri="{FF2B5EF4-FFF2-40B4-BE49-F238E27FC236}">
                <a16:creationId xmlns:a16="http://schemas.microsoft.com/office/drawing/2014/main" id="{7EC4D6FE-C75B-6E41-AAEB-176D9914E118}"/>
              </a:ext>
            </a:extLst>
          </p:cNvPr>
          <p:cNvSpPr txBox="1"/>
          <p:nvPr/>
        </p:nvSpPr>
        <p:spPr>
          <a:xfrm>
            <a:off x="6432826" y="2139138"/>
            <a:ext cx="4521776" cy="480131"/>
          </a:xfrm>
          <a:prstGeom prst="rect">
            <a:avLst/>
          </a:prstGeom>
          <a:noFill/>
        </p:spPr>
        <p:txBody>
          <a:bodyPr wrap="square" rtlCol="0">
            <a:spAutoFit/>
          </a:bodyPr>
          <a:lstStyle/>
          <a:p>
            <a:pPr>
              <a:lnSpc>
                <a:spcPct val="90000"/>
              </a:lnSpc>
              <a:spcBef>
                <a:spcPts val="1000"/>
              </a:spcBef>
            </a:pPr>
            <a:r>
              <a:rPr lang="en-GB" sz="2800" b="1" dirty="0">
                <a:solidFill>
                  <a:srgbClr val="4472C4">
                    <a:lumMod val="50000"/>
                  </a:srgbClr>
                </a:solidFill>
                <a:latin typeface="Century Gothic" panose="020B0502020202020204" pitchFamily="34" charset="0"/>
              </a:rPr>
              <a:t>I </a:t>
            </a:r>
            <a:r>
              <a:rPr lang="en-GB" sz="2800" b="1" u="sng" dirty="0">
                <a:solidFill>
                  <a:srgbClr val="4472C4">
                    <a:lumMod val="50000"/>
                  </a:srgbClr>
                </a:solidFill>
                <a:latin typeface="Century Gothic" panose="020B0502020202020204" pitchFamily="34" charset="0"/>
              </a:rPr>
              <a:t>am</a:t>
            </a:r>
            <a:r>
              <a:rPr lang="en-GB" sz="2800" b="1" dirty="0">
                <a:solidFill>
                  <a:srgbClr val="4472C4">
                    <a:lumMod val="50000"/>
                  </a:srgbClr>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a human being.</a:t>
            </a:r>
          </a:p>
        </p:txBody>
      </p:sp>
      <p:sp>
        <p:nvSpPr>
          <p:cNvPr id="45" name="TextBox 44">
            <a:extLst>
              <a:ext uri="{FF2B5EF4-FFF2-40B4-BE49-F238E27FC236}">
                <a16:creationId xmlns:a16="http://schemas.microsoft.com/office/drawing/2014/main" id="{7EC4D6FE-C75B-6E41-AAEB-176D9914E118}"/>
              </a:ext>
            </a:extLst>
          </p:cNvPr>
          <p:cNvSpPr txBox="1"/>
          <p:nvPr/>
        </p:nvSpPr>
        <p:spPr>
          <a:xfrm>
            <a:off x="6432826" y="3867911"/>
            <a:ext cx="4521776" cy="480131"/>
          </a:xfrm>
          <a:prstGeom prst="rect">
            <a:avLst/>
          </a:prstGeom>
          <a:noFill/>
        </p:spPr>
        <p:txBody>
          <a:bodyPr wrap="square" rtlCol="0">
            <a:spAutoFit/>
          </a:bodyPr>
          <a:lstStyle/>
          <a:p>
            <a:pPr>
              <a:lnSpc>
                <a:spcPct val="90000"/>
              </a:lnSpc>
              <a:spcBef>
                <a:spcPts val="1000"/>
              </a:spcBef>
            </a:pPr>
            <a:r>
              <a:rPr lang="en-GB" sz="2800" b="1" dirty="0">
                <a:solidFill>
                  <a:srgbClr val="4472C4">
                    <a:lumMod val="50000"/>
                  </a:srgbClr>
                </a:solidFill>
                <a:latin typeface="Century Gothic" panose="020B0502020202020204" pitchFamily="34" charset="0"/>
              </a:rPr>
              <a:t>You </a:t>
            </a:r>
            <a:r>
              <a:rPr lang="en-GB" sz="2800" b="1" u="sng" dirty="0">
                <a:solidFill>
                  <a:srgbClr val="4472C4">
                    <a:lumMod val="50000"/>
                  </a:srgbClr>
                </a:solidFill>
                <a:latin typeface="Century Gothic" panose="020B0502020202020204" pitchFamily="34" charset="0"/>
              </a:rPr>
              <a:t>are</a:t>
            </a:r>
            <a:r>
              <a:rPr lang="en-GB" sz="2800" b="1" dirty="0">
                <a:solidFill>
                  <a:srgbClr val="4472C4">
                    <a:lumMod val="50000"/>
                  </a:srgbClr>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a human being.</a:t>
            </a:r>
          </a:p>
        </p:txBody>
      </p:sp>
      <p:sp>
        <p:nvSpPr>
          <p:cNvPr id="46" name="TextBox 45">
            <a:extLst>
              <a:ext uri="{FF2B5EF4-FFF2-40B4-BE49-F238E27FC236}">
                <a16:creationId xmlns:a16="http://schemas.microsoft.com/office/drawing/2014/main" id="{7EC4D6FE-C75B-6E41-AAEB-176D9914E118}"/>
              </a:ext>
            </a:extLst>
          </p:cNvPr>
          <p:cNvSpPr txBox="1"/>
          <p:nvPr/>
        </p:nvSpPr>
        <p:spPr>
          <a:xfrm>
            <a:off x="6432826" y="5356617"/>
            <a:ext cx="4521776" cy="480131"/>
          </a:xfrm>
          <a:prstGeom prst="rect">
            <a:avLst/>
          </a:prstGeom>
          <a:noFill/>
        </p:spPr>
        <p:txBody>
          <a:bodyPr wrap="square" rtlCol="0">
            <a:spAutoFit/>
          </a:bodyPr>
          <a:lstStyle/>
          <a:p>
            <a:pPr>
              <a:lnSpc>
                <a:spcPct val="90000"/>
              </a:lnSpc>
              <a:spcBef>
                <a:spcPts val="1000"/>
              </a:spcBef>
            </a:pPr>
            <a:r>
              <a:rPr lang="en-GB" sz="2800" b="1" dirty="0">
                <a:solidFill>
                  <a:srgbClr val="4472C4">
                    <a:lumMod val="50000"/>
                  </a:srgbClr>
                </a:solidFill>
                <a:latin typeface="Century Gothic" panose="020B0502020202020204" pitchFamily="34" charset="0"/>
              </a:rPr>
              <a:t>That </a:t>
            </a:r>
            <a:r>
              <a:rPr lang="en-GB" sz="2800" b="1" u="sng" dirty="0">
                <a:solidFill>
                  <a:srgbClr val="4472C4">
                    <a:lumMod val="50000"/>
                  </a:srgbClr>
                </a:solidFill>
                <a:latin typeface="Century Gothic" panose="020B0502020202020204" pitchFamily="34" charset="0"/>
              </a:rPr>
              <a:t>is</a:t>
            </a:r>
            <a:r>
              <a:rPr lang="en-GB" sz="2800" b="1" dirty="0">
                <a:solidFill>
                  <a:srgbClr val="4472C4">
                    <a:lumMod val="50000"/>
                  </a:srgbClr>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a human being.</a:t>
            </a:r>
          </a:p>
        </p:txBody>
      </p:sp>
      <p:sp>
        <p:nvSpPr>
          <p:cNvPr id="47" name="Speech Bubble: Rectangle with Corners Rounded 7">
            <a:extLst>
              <a:ext uri="{FF2B5EF4-FFF2-40B4-BE49-F238E27FC236}">
                <a16:creationId xmlns:a16="http://schemas.microsoft.com/office/drawing/2014/main" id="{3718B590-C5BF-4C16-88B9-CE8AA8A1CEB1}"/>
              </a:ext>
            </a:extLst>
          </p:cNvPr>
          <p:cNvSpPr/>
          <p:nvPr/>
        </p:nvSpPr>
        <p:spPr>
          <a:xfrm>
            <a:off x="6303048" y="757868"/>
            <a:ext cx="4781332" cy="988132"/>
          </a:xfrm>
          <a:prstGeom prst="wedgeRoundRectCallout">
            <a:avLst>
              <a:gd name="adj1" fmla="val -22564"/>
              <a:gd name="adj2" fmla="val 64922"/>
              <a:gd name="adj3" fmla="val 16667"/>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Note: </a:t>
            </a:r>
            <a:r>
              <a:rPr lang="en-GB" sz="2000" dirty="0">
                <a:latin typeface="Century Gothic" panose="020B0502020202020204" pitchFamily="34" charset="0"/>
              </a:rPr>
              <a:t>‘</a:t>
            </a:r>
            <a:r>
              <a:rPr lang="en-GB" sz="2000" b="1" dirty="0">
                <a:latin typeface="Century Gothic" panose="020B0502020202020204" pitchFamily="34" charset="0"/>
              </a:rPr>
              <a:t>bin</a:t>
            </a:r>
            <a:r>
              <a:rPr lang="en-GB" sz="2000" dirty="0">
                <a:latin typeface="Century Gothic" panose="020B0502020202020204" pitchFamily="34" charset="0"/>
              </a:rPr>
              <a:t>’ (am), ‘</a:t>
            </a:r>
            <a:r>
              <a:rPr lang="en-GB" sz="2000" b="1" dirty="0" err="1">
                <a:latin typeface="Century Gothic" panose="020B0502020202020204" pitchFamily="34" charset="0"/>
              </a:rPr>
              <a:t>bist</a:t>
            </a:r>
            <a:r>
              <a:rPr lang="en-GB" sz="2000" dirty="0">
                <a:latin typeface="Century Gothic" panose="020B0502020202020204" pitchFamily="34" charset="0"/>
              </a:rPr>
              <a:t>’ (are) and ‘</a:t>
            </a:r>
            <a:r>
              <a:rPr lang="en-GB" sz="2000" dirty="0" err="1">
                <a:latin typeface="Century Gothic" panose="020B0502020202020204" pitchFamily="34" charset="0"/>
              </a:rPr>
              <a:t>i</a:t>
            </a:r>
            <a:r>
              <a:rPr lang="en-GB" sz="2000" b="1" dirty="0" err="1">
                <a:latin typeface="Century Gothic" panose="020B0502020202020204" pitchFamily="34" charset="0"/>
              </a:rPr>
              <a:t>st</a:t>
            </a:r>
            <a:r>
              <a:rPr lang="en-GB" sz="2000" dirty="0">
                <a:latin typeface="Century Gothic" panose="020B0502020202020204" pitchFamily="34" charset="0"/>
              </a:rPr>
              <a:t>’ (is) are all forms of the </a:t>
            </a:r>
            <a:r>
              <a:rPr lang="en-GB" sz="2000">
                <a:latin typeface="Century Gothic" panose="020B0502020202020204" pitchFamily="34" charset="0"/>
              </a:rPr>
              <a:t>verb </a:t>
            </a:r>
          </a:p>
          <a:p>
            <a:pPr algn="ctr"/>
            <a:r>
              <a:rPr lang="en-GB" sz="2000" b="1">
                <a:latin typeface="Century Gothic" panose="020B0502020202020204" pitchFamily="34" charset="0"/>
              </a:rPr>
              <a:t>SEIN</a:t>
            </a:r>
            <a:r>
              <a:rPr lang="en-GB" sz="2000">
                <a:latin typeface="Century Gothic" panose="020B0502020202020204" pitchFamily="34" charset="0"/>
              </a:rPr>
              <a:t> </a:t>
            </a:r>
            <a:r>
              <a:rPr lang="en-GB" sz="2000" dirty="0">
                <a:latin typeface="Century Gothic" panose="020B0502020202020204" pitchFamily="34" charset="0"/>
              </a:rPr>
              <a:t>(to be | being).</a:t>
            </a:r>
          </a:p>
        </p:txBody>
      </p:sp>
      <p:sp>
        <p:nvSpPr>
          <p:cNvPr id="48" name="Title 14">
            <a:extLst>
              <a:ext uri="{FF2B5EF4-FFF2-40B4-BE49-F238E27FC236}">
                <a16:creationId xmlns:a16="http://schemas.microsoft.com/office/drawing/2014/main" id="{00BE69C0-B80D-5A40-A48B-65EB68992E44}"/>
              </a:ext>
            </a:extLst>
          </p:cNvPr>
          <p:cNvSpPr txBox="1">
            <a:spLocks/>
          </p:cNvSpPr>
          <p:nvPr/>
        </p:nvSpPr>
        <p:spPr>
          <a:xfrm>
            <a:off x="0" y="-129625"/>
            <a:ext cx="482845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600" dirty="0"/>
          </a:p>
        </p:txBody>
      </p:sp>
    </p:spTree>
    <p:extLst>
      <p:ext uri="{BB962C8B-B14F-4D97-AF65-F5344CB8AC3E}">
        <p14:creationId xmlns:p14="http://schemas.microsoft.com/office/powerpoint/2010/main" val="121307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4" grpId="0"/>
      <p:bldP spid="45" grpId="0"/>
      <p:bldP spid="46" grpId="0"/>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8306873" y="1361313"/>
            <a:ext cx="4760963" cy="584775"/>
          </a:xfrm>
          <a:prstGeom prst="rect">
            <a:avLst/>
          </a:prstGeom>
          <a:noFill/>
        </p:spPr>
        <p:txBody>
          <a:bodyPr wrap="square" rtlCol="0">
            <a:spAutoFit/>
          </a:bodyPr>
          <a:lstStyle/>
          <a:p>
            <a:r>
              <a:rPr lang="en-GB" sz="3200" b="1" dirty="0">
                <a:solidFill>
                  <a:srgbClr val="115076"/>
                </a:solidFill>
                <a:latin typeface="Century Gothic" panose="020B0502020202020204" pitchFamily="34" charset="0"/>
              </a:rPr>
              <a:t>Das </a:t>
            </a:r>
            <a:r>
              <a:rPr lang="en-GB" sz="3200" b="1" dirty="0" err="1">
                <a:solidFill>
                  <a:srgbClr val="115076"/>
                </a:solidFill>
                <a:latin typeface="Century Gothic" panose="020B0502020202020204" pitchFamily="34" charset="0"/>
              </a:rPr>
              <a:t>ist</a:t>
            </a:r>
            <a:r>
              <a:rPr lang="en-GB" sz="3200" b="1" dirty="0">
                <a:solidFill>
                  <a:srgbClr val="115076"/>
                </a:solidFill>
                <a:latin typeface="Century Gothic" panose="020B0502020202020204" pitchFamily="34" charset="0"/>
              </a:rPr>
              <a:t> </a:t>
            </a:r>
            <a:r>
              <a:rPr lang="en-GB" sz="3200" b="1" u="sng" dirty="0" err="1">
                <a:solidFill>
                  <a:srgbClr val="115076"/>
                </a:solidFill>
                <a:latin typeface="Century Gothic" panose="020B0502020202020204" pitchFamily="34" charset="0"/>
              </a:rPr>
              <a:t>k</a:t>
            </a:r>
            <a:r>
              <a:rPr lang="en-GB" sz="3200" b="1" dirty="0" err="1">
                <a:solidFill>
                  <a:srgbClr val="115076"/>
                </a:solidFill>
                <a:latin typeface="Century Gothic" panose="020B0502020202020204" pitchFamily="34" charset="0"/>
              </a:rPr>
              <a:t>ein</a:t>
            </a:r>
            <a:r>
              <a:rPr lang="en-GB" sz="3200" b="1" dirty="0">
                <a:solidFill>
                  <a:srgbClr val="115076"/>
                </a:solidFill>
                <a:latin typeface="Century Gothic" panose="020B0502020202020204" pitchFamily="34" charset="0"/>
              </a:rPr>
              <a:t> Ding.</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62" y="1361312"/>
            <a:ext cx="566511" cy="646077"/>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8073" y="4466406"/>
            <a:ext cx="1756654" cy="1756654"/>
          </a:xfrm>
          <a:prstGeom prst="rect">
            <a:avLst/>
          </a:prstGeom>
        </p:spPr>
      </p:pic>
      <p:sp>
        <p:nvSpPr>
          <p:cNvPr id="20" name="TextBox 19"/>
          <p:cNvSpPr txBox="1"/>
          <p:nvPr/>
        </p:nvSpPr>
        <p:spPr>
          <a:xfrm>
            <a:off x="10610046"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21" name="TextBox 20"/>
          <p:cNvSpPr txBox="1"/>
          <p:nvPr/>
        </p:nvSpPr>
        <p:spPr>
          <a:xfrm>
            <a:off x="11153109"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5296" y="2161421"/>
            <a:ext cx="6093854" cy="4062569"/>
          </a:xfrm>
          <a:prstGeom prst="rect">
            <a:avLst/>
          </a:prstGeom>
        </p:spPr>
      </p:pic>
      <p:sp>
        <p:nvSpPr>
          <p:cNvPr id="23" name="Title 1">
            <a:extLst>
              <a:ext uri="{FF2B5EF4-FFF2-40B4-BE49-F238E27FC236}">
                <a16:creationId xmlns:a16="http://schemas.microsoft.com/office/drawing/2014/main" id="{87622131-3BE8-C248-A73F-42A64D071CB6}"/>
              </a:ext>
            </a:extLst>
          </p:cNvPr>
          <p:cNvSpPr txBox="1">
            <a:spLocks/>
          </p:cNvSpPr>
          <p:nvPr/>
        </p:nvSpPr>
        <p:spPr>
          <a:xfrm>
            <a:off x="229594" y="990918"/>
            <a:ext cx="34901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rgbClr val="115076"/>
                </a:solidFill>
              </a:rPr>
              <a:t>Ist das ein Ding?</a:t>
            </a:r>
            <a:endParaRPr lang="en-US" sz="3200" dirty="0"/>
          </a:p>
        </p:txBody>
      </p:sp>
    </p:spTree>
    <p:extLst>
      <p:ext uri="{BB962C8B-B14F-4D97-AF65-F5344CB8AC3E}">
        <p14:creationId xmlns:p14="http://schemas.microsoft.com/office/powerpoint/2010/main" val="4728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8" name="TextBox 17"/>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9" name="TextBox 18"/>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9256" y="1317737"/>
            <a:ext cx="7250269" cy="4833513"/>
          </a:xfrm>
          <a:prstGeom prst="rect">
            <a:avLst/>
          </a:prstGeom>
        </p:spPr>
      </p:pic>
    </p:spTree>
    <p:extLst>
      <p:ext uri="{BB962C8B-B14F-4D97-AF65-F5344CB8AC3E}">
        <p14:creationId xmlns:p14="http://schemas.microsoft.com/office/powerpoint/2010/main" val="3138514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8" name="TextBox 17"/>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9" name="TextBox 18"/>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1494" y="1361882"/>
            <a:ext cx="7395418" cy="4930278"/>
          </a:xfrm>
          <a:prstGeom prst="rect">
            <a:avLst/>
          </a:prstGeom>
        </p:spPr>
      </p:pic>
    </p:spTree>
    <p:extLst>
      <p:ext uri="{BB962C8B-B14F-4D97-AF65-F5344CB8AC3E}">
        <p14:creationId xmlns:p14="http://schemas.microsoft.com/office/powerpoint/2010/main" val="1312730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solidFill>
                  <a:schemeClr val="bg1"/>
                </a:solidFill>
              </a:rPr>
              <a:t>wie</a:t>
            </a:r>
          </a:p>
        </p:txBody>
      </p:sp>
      <p:pic>
        <p:nvPicPr>
          <p:cNvPr id="7"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0" y="2348870"/>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349562">
            <a:off x="5158961" y="2923053"/>
            <a:ext cx="2065204" cy="830997"/>
          </a:xfrm>
          <a:prstGeom prst="rect">
            <a:avLst/>
          </a:prstGeom>
          <a:noFill/>
        </p:spPr>
        <p:txBody>
          <a:bodyPr wrap="square" rtlCol="0">
            <a:spAutoFit/>
          </a:bodyPr>
          <a:lstStyle/>
          <a:p>
            <a:pPr algn="ctr"/>
            <a:r>
              <a:rPr lang="en-GB" sz="4800" b="1" dirty="0">
                <a:solidFill>
                  <a:srgbClr val="4472C4">
                    <a:lumMod val="50000"/>
                  </a:srgbClr>
                </a:solidFill>
                <a:latin typeface="Century Gothic" panose="020B0502020202020204" pitchFamily="34" charset="0"/>
                <a:cs typeface="Calibri" panose="020F0502020204030204" pitchFamily="34" charset="0"/>
              </a:rPr>
              <a:t>how?</a:t>
            </a:r>
          </a:p>
        </p:txBody>
      </p:sp>
      <p:sp>
        <p:nvSpPr>
          <p:cNvPr id="9" name="TextBox 8"/>
          <p:cNvSpPr txBox="1"/>
          <p:nvPr/>
        </p:nvSpPr>
        <p:spPr>
          <a:xfrm>
            <a:off x="0" y="4101107"/>
            <a:ext cx="12192000" cy="923330"/>
          </a:xfrm>
          <a:prstGeom prst="rect">
            <a:avLst/>
          </a:prstGeom>
          <a:noFill/>
        </p:spPr>
        <p:txBody>
          <a:bodyPr wrap="square" rtlCol="0">
            <a:spAutoFit/>
          </a:bodyPr>
          <a:lstStyle/>
          <a:p>
            <a:pPr algn="ctr"/>
            <a:r>
              <a:rPr lang="es-ES" sz="5400" b="1" dirty="0" err="1">
                <a:solidFill>
                  <a:srgbClr val="EA5F00"/>
                </a:solidFill>
                <a:latin typeface="Century Gothic" panose="020B0502020202020204" pitchFamily="34" charset="0"/>
                <a:cs typeface="Calibri" panose="020F0502020204030204" pitchFamily="34" charset="0"/>
              </a:rPr>
              <a:t>Wie</a:t>
            </a:r>
            <a:r>
              <a:rPr lang="es-ES" sz="5400" b="1" dirty="0">
                <a:solidFill>
                  <a:srgbClr val="EA5F00"/>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sagt</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man</a:t>
            </a:r>
            <a:r>
              <a:rPr lang="es-ES" sz="5400" dirty="0">
                <a:solidFill>
                  <a:srgbClr val="5B9BD5">
                    <a:lumMod val="50000"/>
                  </a:srgbClr>
                </a:solidFill>
                <a:latin typeface="Century Gothic" panose="020B0502020202020204" pitchFamily="34" charset="0"/>
                <a:cs typeface="Calibri" panose="020F0502020204030204" pitchFamily="34" charset="0"/>
              </a:rPr>
              <a:t>…?</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0" name="TextBox 9"/>
          <p:cNvSpPr txBox="1"/>
          <p:nvPr/>
        </p:nvSpPr>
        <p:spPr>
          <a:xfrm>
            <a:off x="0" y="5096241"/>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How </a:t>
            </a:r>
            <a:r>
              <a:rPr lang="en-HK" sz="3200" dirty="0">
                <a:solidFill>
                  <a:srgbClr val="5B9BD5">
                    <a:lumMod val="50000"/>
                  </a:srgbClr>
                </a:solidFill>
                <a:latin typeface="Century Gothic" panose="020B0502020202020204" pitchFamily="34" charset="0"/>
              </a:rPr>
              <a:t>do you say…?</a:t>
            </a:r>
            <a:r>
              <a:rPr lang="en-GB" sz="3200" dirty="0">
                <a:solidFill>
                  <a:srgbClr val="5B9BD5">
                    <a:lumMod val="50000"/>
                  </a:srgbClr>
                </a:solidFill>
                <a:latin typeface="Century Gothic" panose="020B0502020202020204" pitchFamily="34" charset="0"/>
              </a:rPr>
              <a:t>]</a:t>
            </a:r>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68439"/>
            <a:ext cx="2167128" cy="2068082"/>
          </a:xfrm>
          <a:prstGeom prst="rect">
            <a:avLst/>
          </a:prstGeom>
        </p:spPr>
      </p:pic>
      <p:sp>
        <p:nvSpPr>
          <p:cNvPr id="13" name="Title 8">
            <a:extLst>
              <a:ext uri="{FF2B5EF4-FFF2-40B4-BE49-F238E27FC236}">
                <a16:creationId xmlns:a16="http://schemas.microsoft.com/office/drawing/2014/main" id="{1DCB192C-39C4-0C41-9850-50EA0A7E3454}"/>
              </a:ext>
            </a:extLst>
          </p:cNvPr>
          <p:cNvSpPr txBox="1">
            <a:spLocks/>
          </p:cNvSpPr>
          <p:nvPr/>
        </p:nvSpPr>
        <p:spPr>
          <a:xfrm>
            <a:off x="2355920" y="539100"/>
            <a:ext cx="7689574" cy="2313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2800" b="1">
                <a:solidFill>
                  <a:srgbClr val="5B9BD5">
                    <a:lumMod val="50000"/>
                  </a:srgbClr>
                </a:solidFill>
              </a:rPr>
              <a:t>wie?</a:t>
            </a:r>
            <a:endParaRPr lang="en-US" sz="12800" dirty="0"/>
          </a:p>
        </p:txBody>
      </p:sp>
      <p:sp>
        <p:nvSpPr>
          <p:cNvPr id="12"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11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8" name="TextBox 17"/>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9" name="TextBox 18"/>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7275" y="1266079"/>
            <a:ext cx="3324467" cy="4984935"/>
          </a:xfrm>
          <a:prstGeom prst="rect">
            <a:avLst/>
          </a:prstGeom>
        </p:spPr>
      </p:pic>
    </p:spTree>
    <p:extLst>
      <p:ext uri="{BB962C8B-B14F-4D97-AF65-F5344CB8AC3E}">
        <p14:creationId xmlns:p14="http://schemas.microsoft.com/office/powerpoint/2010/main" val="4086309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0" name="TextBox 9"/>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1" name="TextBox 10"/>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1725" y="1271557"/>
            <a:ext cx="7414122" cy="4941500"/>
          </a:xfrm>
          <a:prstGeom prst="rect">
            <a:avLst/>
          </a:prstGeom>
        </p:spPr>
      </p:pic>
    </p:spTree>
    <p:extLst>
      <p:ext uri="{BB962C8B-B14F-4D97-AF65-F5344CB8AC3E}">
        <p14:creationId xmlns:p14="http://schemas.microsoft.com/office/powerpoint/2010/main" val="3916035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5194" y="4466406"/>
            <a:ext cx="1756654" cy="1756654"/>
          </a:xfrm>
          <a:prstGeom prst="rect">
            <a:avLst/>
          </a:prstGeom>
        </p:spPr>
      </p:pic>
      <p:sp>
        <p:nvSpPr>
          <p:cNvPr id="10" name="TextBox 9"/>
          <p:cNvSpPr txBox="1"/>
          <p:nvPr/>
        </p:nvSpPr>
        <p:spPr>
          <a:xfrm>
            <a:off x="10597167" y="5267008"/>
            <a:ext cx="749121" cy="584775"/>
          </a:xfrm>
          <a:prstGeom prst="rect">
            <a:avLst/>
          </a:prstGeom>
          <a:noFill/>
        </p:spPr>
        <p:txBody>
          <a:bodyPr wrap="square" rtlCol="0">
            <a:spAutoFit/>
          </a:bodyPr>
          <a:lstStyle/>
          <a:p>
            <a:r>
              <a:rPr lang="en-GB" sz="3200" b="1" dirty="0" err="1">
                <a:solidFill>
                  <a:srgbClr val="115076"/>
                </a:solidFill>
                <a:latin typeface="Century Gothic" panose="020B0502020202020204" pitchFamily="34" charset="0"/>
              </a:rPr>
              <a:t>Ja</a:t>
            </a:r>
            <a:endParaRPr lang="en-GB" sz="3200" b="1" dirty="0">
              <a:solidFill>
                <a:srgbClr val="115076"/>
              </a:solidFill>
              <a:latin typeface="Century Gothic" panose="020B0502020202020204" pitchFamily="34" charset="0"/>
            </a:endParaRPr>
          </a:p>
        </p:txBody>
      </p:sp>
      <p:sp>
        <p:nvSpPr>
          <p:cNvPr id="11" name="TextBox 10"/>
          <p:cNvSpPr txBox="1"/>
          <p:nvPr/>
        </p:nvSpPr>
        <p:spPr>
          <a:xfrm>
            <a:off x="11140230" y="4921489"/>
            <a:ext cx="1030308" cy="461665"/>
          </a:xfrm>
          <a:prstGeom prst="rect">
            <a:avLst/>
          </a:prstGeom>
          <a:noFill/>
        </p:spPr>
        <p:txBody>
          <a:bodyPr wrap="square" rtlCol="0">
            <a:spAutoFit/>
          </a:bodyPr>
          <a:lstStyle/>
          <a:p>
            <a:r>
              <a:rPr lang="en-GB" sz="2400" b="1" dirty="0">
                <a:solidFill>
                  <a:srgbClr val="115076"/>
                </a:solidFill>
                <a:latin typeface="Century Gothic" panose="020B0502020202020204" pitchFamily="34" charset="0"/>
              </a:rPr>
              <a:t>Nein</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2390" y="1204682"/>
            <a:ext cx="7649788" cy="5106092"/>
          </a:xfrm>
          <a:prstGeom prst="rect">
            <a:avLst/>
          </a:prstGeom>
        </p:spPr>
      </p:pic>
    </p:spTree>
    <p:extLst>
      <p:ext uri="{BB962C8B-B14F-4D97-AF65-F5344CB8AC3E}">
        <p14:creationId xmlns:p14="http://schemas.microsoft.com/office/powerpoint/2010/main" val="200662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62480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Grammatik [1]</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5" name="Table 24"/>
          <p:cNvGraphicFramePr>
            <a:graphicFrameLocks noGrp="1"/>
          </p:cNvGraphicFramePr>
          <p:nvPr>
            <p:extLst>
              <p:ext uri="{D42A27DB-BD31-4B8C-83A1-F6EECF244321}">
                <p14:modId xmlns:p14="http://schemas.microsoft.com/office/powerpoint/2010/main" val="3954690702"/>
              </p:ext>
            </p:extLst>
          </p:nvPr>
        </p:nvGraphicFramePr>
        <p:xfrm>
          <a:off x="371642" y="1286593"/>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Mensch.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groß</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6" name="TextBox 25"/>
          <p:cNvSpPr txBox="1"/>
          <p:nvPr/>
        </p:nvSpPr>
        <p:spPr>
          <a:xfrm>
            <a:off x="4651532" y="240151"/>
            <a:ext cx="57498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Your boss needs help! The quiz items for a new radio show got corrupted. </a:t>
            </a:r>
            <a:r>
              <a:rPr lang="en-GB" sz="2000" b="1" dirty="0">
                <a:solidFill>
                  <a:srgbClr val="115076"/>
                </a:solidFill>
                <a:latin typeface="Century Gothic" panose="020B0502020202020204" pitchFamily="34" charset="0"/>
                <a:sym typeface="Wingdings" panose="05000000000000000000" pitchFamily="2" charset="2"/>
              </a:rPr>
              <a:t></a:t>
            </a:r>
            <a:br>
              <a:rPr lang="en-GB" sz="2000" b="1" dirty="0">
                <a:solidFill>
                  <a:srgbClr val="115076"/>
                </a:solidFill>
                <a:latin typeface="Century Gothic" panose="020B0502020202020204" pitchFamily="34" charset="0"/>
              </a:rPr>
            </a:br>
            <a:r>
              <a:rPr lang="en-GB" sz="2000" b="1" dirty="0">
                <a:solidFill>
                  <a:srgbClr val="115076"/>
                </a:solidFill>
                <a:latin typeface="Century Gothic" panose="020B0502020202020204" pitchFamily="34" charset="0"/>
              </a:rPr>
              <a:t>Look at the items described and,</a:t>
            </a:r>
            <a:r>
              <a:rPr lang="en-GB" sz="2000" i="1" u="sng" dirty="0">
                <a:solidFill>
                  <a:srgbClr val="115076"/>
                </a:solidFill>
                <a:latin typeface="Century Gothic" panose="020B0502020202020204" pitchFamily="34" charset="0"/>
              </a:rPr>
              <a:t> if necessary</a:t>
            </a:r>
            <a:r>
              <a:rPr lang="en-GB" sz="2000" b="1" dirty="0">
                <a:solidFill>
                  <a:srgbClr val="115076"/>
                </a:solidFill>
                <a:latin typeface="Century Gothic" panose="020B0502020202020204" pitchFamily="34" charset="0"/>
              </a:rPr>
              <a:t>, add in the missing words. </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aphicFrame>
        <p:nvGraphicFramePr>
          <p:cNvPr id="27" name="Table 26">
            <a:extLst>
              <a:ext uri="{FF2B5EF4-FFF2-40B4-BE49-F238E27FC236}">
                <a16:creationId xmlns:a16="http://schemas.microsoft.com/office/drawing/2014/main" id="{43B48C4A-6A2D-4A1F-9096-A1F0B232965D}"/>
              </a:ext>
            </a:extLst>
          </p:cNvPr>
          <p:cNvGraphicFramePr>
            <a:graphicFrameLocks noGrp="1"/>
          </p:cNvGraphicFramePr>
          <p:nvPr>
            <p:extLst>
              <p:ext uri="{D42A27DB-BD31-4B8C-83A1-F6EECF244321}">
                <p14:modId xmlns:p14="http://schemas.microsoft.com/office/powerpoint/2010/main" val="391373597"/>
              </p:ext>
            </p:extLst>
          </p:nvPr>
        </p:nvGraphicFramePr>
        <p:xfrm>
          <a:off x="6384911" y="1286593"/>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635654582"/>
                    </a:ext>
                  </a:extLst>
                </a:gridCol>
                <a:gridCol w="4583834">
                  <a:extLst>
                    <a:ext uri="{9D8B030D-6E8A-4147-A177-3AD203B41FA5}">
                      <a16:colId xmlns:a16="http://schemas.microsoft.com/office/drawing/2014/main" val="695216150"/>
                    </a:ext>
                  </a:extLst>
                </a:gridCol>
              </a:tblGrid>
              <a:tr h="1258919">
                <a:tc>
                  <a:txBody>
                    <a:bodyPr/>
                    <a:lstStyle/>
                    <a:p>
                      <a:pPr algn="ctr"/>
                      <a:r>
                        <a:rPr lang="en-GB" sz="2400" b="1" dirty="0">
                          <a:solidFill>
                            <a:srgbClr val="115076"/>
                          </a:solidFill>
                          <a:latin typeface="Century Gothic" panose="020B0502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a:t>
                      </a:r>
                      <a:r>
                        <a:rPr lang="en-GB" sz="2000" dirty="0" err="1">
                          <a:solidFill>
                            <a:srgbClr val="115076"/>
                          </a:solidFill>
                          <a:latin typeface="Century Gothic" panose="020B0502020202020204" pitchFamily="34" charset="0"/>
                        </a:rPr>
                        <a:t>Tafel</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5358740"/>
                  </a:ext>
                </a:extLst>
              </a:tr>
              <a:tr h="1258919">
                <a:tc>
                  <a:txBody>
                    <a:bodyPr/>
                    <a:lstStyle/>
                    <a:p>
                      <a:pPr algn="ctr"/>
                      <a:r>
                        <a:rPr lang="en-GB" sz="2400" b="1" dirty="0">
                          <a:solidFill>
                            <a:srgbClr val="115076"/>
                          </a:solidFill>
                          <a:latin typeface="Century Gothic" panose="020B0502020202020204" pitchFamily="34"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a:t>
                      </a:r>
                      <a:r>
                        <a:rPr lang="en-GB" sz="2000" dirty="0" err="1">
                          <a:solidFill>
                            <a:srgbClr val="115076"/>
                          </a:solidFill>
                          <a:latin typeface="Century Gothic" panose="020B0502020202020204" pitchFamily="34" charset="0"/>
                        </a:rPr>
                        <a:t>gelb</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4399148"/>
                  </a:ext>
                </a:extLst>
              </a:tr>
              <a:tr h="1258919">
                <a:tc>
                  <a:txBody>
                    <a:bodyPr/>
                    <a:lstStyle/>
                    <a:p>
                      <a:pPr algn="ctr"/>
                      <a:r>
                        <a:rPr lang="en-GB" sz="2400" b="1" dirty="0">
                          <a:solidFill>
                            <a:srgbClr val="115076"/>
                          </a:solidFill>
                          <a:latin typeface="Century Gothic" panose="020B0502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1010824"/>
                  </a:ext>
                </a:extLst>
              </a:tr>
              <a:tr h="1258919">
                <a:tc>
                  <a:txBody>
                    <a:bodyPr/>
                    <a:lstStyle/>
                    <a:p>
                      <a:pPr algn="ctr"/>
                      <a:r>
                        <a:rPr lang="en-GB" sz="2400" b="1" dirty="0">
                          <a:solidFill>
                            <a:srgbClr val="115076"/>
                          </a:solidFill>
                          <a:latin typeface="Century Gothic" panose="020B0502020202020204" pitchFamily="3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a:t>
                      </a:r>
                      <a:r>
                        <a:rPr lang="en-GB" sz="2000" dirty="0" err="1">
                          <a:solidFill>
                            <a:srgbClr val="115076"/>
                          </a:solidFill>
                          <a:latin typeface="Century Gothic" panose="020B0502020202020204" pitchFamily="34" charset="0"/>
                        </a:rPr>
                        <a:t>blau</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850506"/>
                  </a:ext>
                </a:extLst>
              </a:tr>
            </a:tbl>
          </a:graphicData>
        </a:graphic>
      </p:graphicFrame>
      <p:pic>
        <p:nvPicPr>
          <p:cNvPr id="28" name="Picture 27">
            <a:extLst>
              <a:ext uri="{FF2B5EF4-FFF2-40B4-BE49-F238E27FC236}">
                <a16:creationId xmlns:a16="http://schemas.microsoft.com/office/drawing/2014/main" id="{38012F30-03B1-43B3-8389-FF476070A1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412" b="17160"/>
          <a:stretch/>
        </p:blipFill>
        <p:spPr>
          <a:xfrm>
            <a:off x="9771415" y="1058075"/>
            <a:ext cx="1335737" cy="1471203"/>
          </a:xfrm>
          <a:prstGeom prst="rect">
            <a:avLst/>
          </a:prstGeom>
        </p:spPr>
      </p:pic>
      <p:pic>
        <p:nvPicPr>
          <p:cNvPr id="29" name="Picture 28">
            <a:extLst>
              <a:ext uri="{FF2B5EF4-FFF2-40B4-BE49-F238E27FC236}">
                <a16:creationId xmlns:a16="http://schemas.microsoft.com/office/drawing/2014/main" id="{C536B10C-D585-4260-8330-B396D6DF53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918" y="2462043"/>
            <a:ext cx="488465" cy="1471203"/>
          </a:xfrm>
          <a:prstGeom prst="rect">
            <a:avLst/>
          </a:prstGeom>
        </p:spPr>
      </p:pic>
      <p:pic>
        <p:nvPicPr>
          <p:cNvPr id="30" name="Picture 29">
            <a:extLst>
              <a:ext uri="{FF2B5EF4-FFF2-40B4-BE49-F238E27FC236}">
                <a16:creationId xmlns:a16="http://schemas.microsoft.com/office/drawing/2014/main" id="{B542308E-4081-498D-B006-0026301B6D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0003" y="5084393"/>
            <a:ext cx="924538" cy="1237875"/>
          </a:xfrm>
          <a:prstGeom prst="rect">
            <a:avLst/>
          </a:prstGeom>
        </p:spPr>
      </p:pic>
      <p:pic>
        <p:nvPicPr>
          <p:cNvPr id="31" name="Picture 30">
            <a:extLst>
              <a:ext uri="{FF2B5EF4-FFF2-40B4-BE49-F238E27FC236}">
                <a16:creationId xmlns:a16="http://schemas.microsoft.com/office/drawing/2014/main" id="{834F5301-23EC-4815-8EE4-2BB3F5D84E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1415" y="3963412"/>
            <a:ext cx="1466312" cy="984873"/>
          </a:xfrm>
          <a:prstGeom prst="rect">
            <a:avLst/>
          </a:prstGeom>
        </p:spPr>
      </p:pic>
      <p:pic>
        <p:nvPicPr>
          <p:cNvPr id="32" name="Picture 31">
            <a:extLst>
              <a:ext uri="{FF2B5EF4-FFF2-40B4-BE49-F238E27FC236}">
                <a16:creationId xmlns:a16="http://schemas.microsoft.com/office/drawing/2014/main" id="{8754B5D0-1ED2-4295-BD59-48C6F23003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0923" y="4930948"/>
            <a:ext cx="1130738" cy="1391320"/>
          </a:xfrm>
          <a:prstGeom prst="rect">
            <a:avLst/>
          </a:prstGeom>
        </p:spPr>
      </p:pic>
      <p:pic>
        <p:nvPicPr>
          <p:cNvPr id="33" name="Picture 32">
            <a:extLst>
              <a:ext uri="{FF2B5EF4-FFF2-40B4-BE49-F238E27FC236}">
                <a16:creationId xmlns:a16="http://schemas.microsoft.com/office/drawing/2014/main" id="{05FE7FFE-DDF8-4923-A4ED-7C7DA9558A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58059" y="1286592"/>
            <a:ext cx="1045728" cy="1051009"/>
          </a:xfrm>
          <a:prstGeom prst="rect">
            <a:avLst/>
          </a:prstGeom>
        </p:spPr>
      </p:pic>
      <p:grpSp>
        <p:nvGrpSpPr>
          <p:cNvPr id="34" name="Group 33">
            <a:extLst>
              <a:ext uri="{FF2B5EF4-FFF2-40B4-BE49-F238E27FC236}">
                <a16:creationId xmlns:a16="http://schemas.microsoft.com/office/drawing/2014/main" id="{E64678E3-6186-4DC3-BFC3-D34796050EBD}"/>
              </a:ext>
            </a:extLst>
          </p:cNvPr>
          <p:cNvGrpSpPr/>
          <p:nvPr/>
        </p:nvGrpSpPr>
        <p:grpSpPr>
          <a:xfrm>
            <a:off x="3588905" y="3905605"/>
            <a:ext cx="1422756" cy="963359"/>
            <a:chOff x="8883236" y="380913"/>
            <a:chExt cx="2651455" cy="1683884"/>
          </a:xfrm>
        </p:grpSpPr>
        <p:pic>
          <p:nvPicPr>
            <p:cNvPr id="35" name="Picture 34">
              <a:extLst>
                <a:ext uri="{FF2B5EF4-FFF2-40B4-BE49-F238E27FC236}">
                  <a16:creationId xmlns:a16="http://schemas.microsoft.com/office/drawing/2014/main" id="{E1FED746-A0DC-439C-B271-82DDC61CBA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19720" y="1519075"/>
              <a:ext cx="523607" cy="545722"/>
            </a:xfrm>
            <a:prstGeom prst="rect">
              <a:avLst/>
            </a:prstGeom>
          </p:spPr>
        </p:pic>
        <p:pic>
          <p:nvPicPr>
            <p:cNvPr id="36" name="Picture 35">
              <a:extLst>
                <a:ext uri="{FF2B5EF4-FFF2-40B4-BE49-F238E27FC236}">
                  <a16:creationId xmlns:a16="http://schemas.microsoft.com/office/drawing/2014/main" id="{FAAA8CC1-81AF-425C-A773-A51B803ACFA8}"/>
                </a:ext>
              </a:extLst>
            </p:cNvPr>
            <p:cNvPicPr>
              <a:picLocks noChangeAspect="1"/>
            </p:cNvPicPr>
            <p:nvPr/>
          </p:nvPicPr>
          <p:blipFill>
            <a:blip r:embed="rId1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83236" y="380913"/>
              <a:ext cx="1930503" cy="1481840"/>
            </a:xfrm>
            <a:prstGeom prst="rect">
              <a:avLst/>
            </a:prstGeom>
          </p:spPr>
        </p:pic>
        <p:cxnSp>
          <p:nvCxnSpPr>
            <p:cNvPr id="37" name="Straight Arrow Connector 36">
              <a:extLst>
                <a:ext uri="{FF2B5EF4-FFF2-40B4-BE49-F238E27FC236}">
                  <a16:creationId xmlns:a16="http://schemas.microsoft.com/office/drawing/2014/main" id="{53128539-4B46-477D-84AA-F798FC3D1500}"/>
                </a:ext>
              </a:extLst>
            </p:cNvPr>
            <p:cNvCxnSpPr/>
            <p:nvPr/>
          </p:nvCxnSpPr>
          <p:spPr>
            <a:xfrm flipH="1">
              <a:off x="11143327" y="1304470"/>
              <a:ext cx="391364" cy="36308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EA3F3198-6487-4FEB-824C-B8B2A64CE13E}"/>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6942" y="2305839"/>
            <a:ext cx="1865376" cy="1228344"/>
          </a:xfrm>
          <a:prstGeom prst="rect">
            <a:avLst/>
          </a:prstGeom>
        </p:spPr>
      </p:pic>
      <p:sp>
        <p:nvSpPr>
          <p:cNvPr id="39" name="TextBox 38"/>
          <p:cNvSpPr txBox="1"/>
          <p:nvPr/>
        </p:nvSpPr>
        <p:spPr>
          <a:xfrm>
            <a:off x="1876926" y="1697896"/>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40" name="TextBox 39"/>
          <p:cNvSpPr txBox="1"/>
          <p:nvPr/>
        </p:nvSpPr>
        <p:spPr>
          <a:xfrm>
            <a:off x="1876926" y="2920011"/>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a:t>
            </a:r>
            <a:endParaRPr lang="en-GB" sz="2000" b="1" dirty="0">
              <a:solidFill>
                <a:schemeClr val="accent5">
                  <a:lumMod val="50000"/>
                </a:schemeClr>
              </a:solidFill>
              <a:latin typeface="Century Gothic" panose="020B0502020202020204" pitchFamily="34" charset="0"/>
            </a:endParaRPr>
          </a:p>
        </p:txBody>
      </p:sp>
      <p:sp>
        <p:nvSpPr>
          <p:cNvPr id="41" name="TextBox 40"/>
          <p:cNvSpPr txBox="1"/>
          <p:nvPr/>
        </p:nvSpPr>
        <p:spPr>
          <a:xfrm>
            <a:off x="1876925" y="5479211"/>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a:t>
            </a:r>
            <a:endParaRPr lang="en-GB" sz="2000" b="1" dirty="0">
              <a:solidFill>
                <a:schemeClr val="accent5">
                  <a:lumMod val="50000"/>
                </a:schemeClr>
              </a:solidFill>
              <a:latin typeface="Century Gothic" panose="020B0502020202020204" pitchFamily="34" charset="0"/>
            </a:endParaRPr>
          </a:p>
        </p:txBody>
      </p:sp>
      <p:sp>
        <p:nvSpPr>
          <p:cNvPr id="42" name="TextBox 41"/>
          <p:cNvSpPr txBox="1"/>
          <p:nvPr/>
        </p:nvSpPr>
        <p:spPr>
          <a:xfrm>
            <a:off x="7949126" y="2941840"/>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43" name="TextBox 42"/>
          <p:cNvSpPr txBox="1"/>
          <p:nvPr/>
        </p:nvSpPr>
        <p:spPr>
          <a:xfrm>
            <a:off x="7949125" y="4231944"/>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a:t>
            </a:r>
            <a:endParaRPr lang="en-GB" sz="2000" b="1" dirty="0">
              <a:solidFill>
                <a:schemeClr val="accent5">
                  <a:lumMod val="50000"/>
                </a:schemeClr>
              </a:solidFill>
              <a:latin typeface="Century Gothic" panose="020B0502020202020204" pitchFamily="34" charset="0"/>
            </a:endParaRPr>
          </a:p>
        </p:txBody>
      </p:sp>
      <p:sp>
        <p:nvSpPr>
          <p:cNvPr id="44" name="TextBox 43"/>
          <p:cNvSpPr txBox="1"/>
          <p:nvPr/>
        </p:nvSpPr>
        <p:spPr>
          <a:xfrm>
            <a:off x="7949125" y="5479211"/>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45" name="TextBox 44"/>
          <p:cNvSpPr txBox="1"/>
          <p:nvPr/>
        </p:nvSpPr>
        <p:spPr>
          <a:xfrm>
            <a:off x="1876925" y="4222007"/>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46" name="TextBox 45"/>
          <p:cNvSpPr txBox="1"/>
          <p:nvPr/>
        </p:nvSpPr>
        <p:spPr>
          <a:xfrm>
            <a:off x="7950572" y="1714107"/>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keine</a:t>
            </a:r>
            <a:endParaRPr lang="en-GB" sz="20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62480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Grammatik [2]</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p:cNvSpPr txBox="1"/>
          <p:nvPr/>
        </p:nvSpPr>
        <p:spPr>
          <a:xfrm>
            <a:off x="4651532" y="240151"/>
            <a:ext cx="57498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Your boss needs help! The quiz items for a new radio show got corrupted. </a:t>
            </a:r>
            <a:r>
              <a:rPr lang="en-GB" sz="2000" b="1" dirty="0">
                <a:solidFill>
                  <a:srgbClr val="115076"/>
                </a:solidFill>
                <a:latin typeface="Century Gothic" panose="020B0502020202020204" pitchFamily="34" charset="0"/>
                <a:sym typeface="Wingdings" panose="05000000000000000000" pitchFamily="2" charset="2"/>
              </a:rPr>
              <a:t></a:t>
            </a:r>
            <a:br>
              <a:rPr lang="en-GB" sz="2000" b="1" dirty="0">
                <a:solidFill>
                  <a:srgbClr val="115076"/>
                </a:solidFill>
                <a:latin typeface="Century Gothic" panose="020B0502020202020204" pitchFamily="34" charset="0"/>
              </a:rPr>
            </a:br>
            <a:r>
              <a:rPr lang="en-GB" sz="2000" b="1" dirty="0">
                <a:solidFill>
                  <a:srgbClr val="115076"/>
                </a:solidFill>
                <a:latin typeface="Century Gothic" panose="020B0502020202020204" pitchFamily="34" charset="0"/>
              </a:rPr>
              <a:t>Look at the items described and,</a:t>
            </a:r>
            <a:r>
              <a:rPr lang="en-GB" sz="2000" i="1" u="sng" dirty="0">
                <a:solidFill>
                  <a:srgbClr val="115076"/>
                </a:solidFill>
                <a:latin typeface="Century Gothic" panose="020B0502020202020204" pitchFamily="34" charset="0"/>
              </a:rPr>
              <a:t> if necessary</a:t>
            </a:r>
            <a:r>
              <a:rPr lang="en-GB" sz="2000" b="1" dirty="0">
                <a:solidFill>
                  <a:srgbClr val="115076"/>
                </a:solidFill>
                <a:latin typeface="Century Gothic" panose="020B0502020202020204" pitchFamily="34" charset="0"/>
              </a:rPr>
              <a:t>, add in the missing words. </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aphicFrame>
        <p:nvGraphicFramePr>
          <p:cNvPr id="47" name="Table 46"/>
          <p:cNvGraphicFramePr>
            <a:graphicFrameLocks noGrp="1"/>
          </p:cNvGraphicFramePr>
          <p:nvPr>
            <p:extLst>
              <p:ext uri="{D42A27DB-BD31-4B8C-83A1-F6EECF244321}">
                <p14:modId xmlns:p14="http://schemas.microsoft.com/office/powerpoint/2010/main" val="3291173338"/>
              </p:ext>
            </p:extLst>
          </p:nvPr>
        </p:nvGraphicFramePr>
        <p:xfrm>
          <a:off x="371642" y="1274401"/>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Mensch.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klein</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48" name="Table 47">
            <a:extLst>
              <a:ext uri="{FF2B5EF4-FFF2-40B4-BE49-F238E27FC236}">
                <a16:creationId xmlns:a16="http://schemas.microsoft.com/office/drawing/2014/main" id="{43B48C4A-6A2D-4A1F-9096-A1F0B232965D}"/>
              </a:ext>
            </a:extLst>
          </p:cNvPr>
          <p:cNvGraphicFramePr>
            <a:graphicFrameLocks noGrp="1"/>
          </p:cNvGraphicFramePr>
          <p:nvPr>
            <p:extLst>
              <p:ext uri="{D42A27DB-BD31-4B8C-83A1-F6EECF244321}">
                <p14:modId xmlns:p14="http://schemas.microsoft.com/office/powerpoint/2010/main" val="4288159581"/>
              </p:ext>
            </p:extLst>
          </p:nvPr>
        </p:nvGraphicFramePr>
        <p:xfrm>
          <a:off x="6384911" y="1274401"/>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635654582"/>
                    </a:ext>
                  </a:extLst>
                </a:gridCol>
                <a:gridCol w="4583834">
                  <a:extLst>
                    <a:ext uri="{9D8B030D-6E8A-4147-A177-3AD203B41FA5}">
                      <a16:colId xmlns:a16="http://schemas.microsoft.com/office/drawing/2014/main" val="695216150"/>
                    </a:ext>
                  </a:extLst>
                </a:gridCol>
              </a:tblGrid>
              <a:tr h="1258919">
                <a:tc>
                  <a:txBody>
                    <a:bodyPr/>
                    <a:lstStyle/>
                    <a:p>
                      <a:pPr algn="ctr"/>
                      <a:r>
                        <a:rPr lang="en-GB" sz="2400" b="1" dirty="0">
                          <a:solidFill>
                            <a:srgbClr val="115076"/>
                          </a:solidFill>
                          <a:latin typeface="Century Gothic" panose="020B0502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a:t>
                      </a:r>
                      <a:r>
                        <a:rPr lang="en-GB" sz="2000" dirty="0" err="1">
                          <a:solidFill>
                            <a:srgbClr val="115076"/>
                          </a:solidFill>
                          <a:latin typeface="Century Gothic" panose="020B0502020202020204" pitchFamily="34" charset="0"/>
                        </a:rPr>
                        <a:t>blau</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5358740"/>
                  </a:ext>
                </a:extLst>
              </a:tr>
              <a:tr h="1258919">
                <a:tc>
                  <a:txBody>
                    <a:bodyPr/>
                    <a:lstStyle/>
                    <a:p>
                      <a:pPr algn="ctr"/>
                      <a:r>
                        <a:rPr lang="en-GB" sz="2400" b="1" dirty="0">
                          <a:solidFill>
                            <a:srgbClr val="115076"/>
                          </a:solidFill>
                          <a:latin typeface="Century Gothic" panose="020B0502020202020204" pitchFamily="34"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a:t>
                      </a:r>
                      <a:r>
                        <a:rPr lang="en-GB" sz="2000" dirty="0" err="1">
                          <a:solidFill>
                            <a:srgbClr val="115076"/>
                          </a:solidFill>
                          <a:latin typeface="Century Gothic" panose="020B0502020202020204" pitchFamily="34" charset="0"/>
                        </a:rPr>
                        <a:t>gelb</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4399148"/>
                  </a:ext>
                </a:extLst>
              </a:tr>
              <a:tr h="1258919">
                <a:tc>
                  <a:txBody>
                    <a:bodyPr/>
                    <a:lstStyle/>
                    <a:p>
                      <a:pPr algn="ctr"/>
                      <a:r>
                        <a:rPr lang="en-GB" sz="2400" b="1" dirty="0">
                          <a:solidFill>
                            <a:srgbClr val="115076"/>
                          </a:solidFill>
                          <a:latin typeface="Century Gothic" panose="020B0502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1010824"/>
                  </a:ext>
                </a:extLst>
              </a:tr>
              <a:tr h="1258919">
                <a:tc>
                  <a:txBody>
                    <a:bodyPr/>
                    <a:lstStyle/>
                    <a:p>
                      <a:pPr algn="ctr"/>
                      <a:r>
                        <a:rPr lang="en-GB" sz="2400" b="1" dirty="0">
                          <a:solidFill>
                            <a:srgbClr val="115076"/>
                          </a:solidFill>
                          <a:latin typeface="Century Gothic" panose="020B0502020202020204" pitchFamily="3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________ Heft.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850506"/>
                  </a:ext>
                </a:extLst>
              </a:tr>
            </a:tbl>
          </a:graphicData>
        </a:graphic>
      </p:graphicFrame>
      <p:pic>
        <p:nvPicPr>
          <p:cNvPr id="49" name="Picture 48">
            <a:extLst>
              <a:ext uri="{FF2B5EF4-FFF2-40B4-BE49-F238E27FC236}">
                <a16:creationId xmlns:a16="http://schemas.microsoft.com/office/drawing/2014/main" id="{38012F30-03B1-43B3-8389-FF476070A1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412" b="17160"/>
          <a:stretch/>
        </p:blipFill>
        <p:spPr>
          <a:xfrm>
            <a:off x="9771415" y="1045883"/>
            <a:ext cx="1335737" cy="1471203"/>
          </a:xfrm>
          <a:prstGeom prst="rect">
            <a:avLst/>
          </a:prstGeom>
        </p:spPr>
      </p:pic>
      <p:pic>
        <p:nvPicPr>
          <p:cNvPr id="50" name="Picture 49">
            <a:extLst>
              <a:ext uri="{FF2B5EF4-FFF2-40B4-BE49-F238E27FC236}">
                <a16:creationId xmlns:a16="http://schemas.microsoft.com/office/drawing/2014/main" id="{C536B10C-D585-4260-8330-B396D6DF53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918" y="2449851"/>
            <a:ext cx="488465" cy="1471203"/>
          </a:xfrm>
          <a:prstGeom prst="rect">
            <a:avLst/>
          </a:prstGeom>
        </p:spPr>
      </p:pic>
      <p:pic>
        <p:nvPicPr>
          <p:cNvPr id="51" name="Picture 50">
            <a:extLst>
              <a:ext uri="{FF2B5EF4-FFF2-40B4-BE49-F238E27FC236}">
                <a16:creationId xmlns:a16="http://schemas.microsoft.com/office/drawing/2014/main" id="{B542308E-4081-498D-B006-0026301B6D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0003" y="5072201"/>
            <a:ext cx="924538" cy="1237875"/>
          </a:xfrm>
          <a:prstGeom prst="rect">
            <a:avLst/>
          </a:prstGeom>
        </p:spPr>
      </p:pic>
      <p:pic>
        <p:nvPicPr>
          <p:cNvPr id="52" name="Picture 51">
            <a:extLst>
              <a:ext uri="{FF2B5EF4-FFF2-40B4-BE49-F238E27FC236}">
                <a16:creationId xmlns:a16="http://schemas.microsoft.com/office/drawing/2014/main" id="{834F5301-23EC-4815-8EE4-2BB3F5D84E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1415" y="3951220"/>
            <a:ext cx="1466312" cy="984873"/>
          </a:xfrm>
          <a:prstGeom prst="rect">
            <a:avLst/>
          </a:prstGeom>
        </p:spPr>
      </p:pic>
      <p:pic>
        <p:nvPicPr>
          <p:cNvPr id="53" name="Picture 52">
            <a:extLst>
              <a:ext uri="{FF2B5EF4-FFF2-40B4-BE49-F238E27FC236}">
                <a16:creationId xmlns:a16="http://schemas.microsoft.com/office/drawing/2014/main" id="{8754B5D0-1ED2-4295-BD59-48C6F23003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0923" y="4918756"/>
            <a:ext cx="1130738" cy="1391320"/>
          </a:xfrm>
          <a:prstGeom prst="rect">
            <a:avLst/>
          </a:prstGeom>
        </p:spPr>
      </p:pic>
      <p:pic>
        <p:nvPicPr>
          <p:cNvPr id="54" name="Picture 53">
            <a:extLst>
              <a:ext uri="{FF2B5EF4-FFF2-40B4-BE49-F238E27FC236}">
                <a16:creationId xmlns:a16="http://schemas.microsoft.com/office/drawing/2014/main" id="{05FE7FFE-DDF8-4923-A4ED-7C7DA9558A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58059" y="1274400"/>
            <a:ext cx="1045728" cy="1051009"/>
          </a:xfrm>
          <a:prstGeom prst="rect">
            <a:avLst/>
          </a:prstGeom>
        </p:spPr>
      </p:pic>
      <p:grpSp>
        <p:nvGrpSpPr>
          <p:cNvPr id="55" name="Group 54">
            <a:extLst>
              <a:ext uri="{FF2B5EF4-FFF2-40B4-BE49-F238E27FC236}">
                <a16:creationId xmlns:a16="http://schemas.microsoft.com/office/drawing/2014/main" id="{E64678E3-6186-4DC3-BFC3-D34796050EBD}"/>
              </a:ext>
            </a:extLst>
          </p:cNvPr>
          <p:cNvGrpSpPr/>
          <p:nvPr/>
        </p:nvGrpSpPr>
        <p:grpSpPr>
          <a:xfrm>
            <a:off x="3588905" y="3893413"/>
            <a:ext cx="1422756" cy="963359"/>
            <a:chOff x="8883236" y="380913"/>
            <a:chExt cx="2651455" cy="1683884"/>
          </a:xfrm>
        </p:grpSpPr>
        <p:pic>
          <p:nvPicPr>
            <p:cNvPr id="56" name="Picture 55">
              <a:extLst>
                <a:ext uri="{FF2B5EF4-FFF2-40B4-BE49-F238E27FC236}">
                  <a16:creationId xmlns:a16="http://schemas.microsoft.com/office/drawing/2014/main" id="{E1FED746-A0DC-439C-B271-82DDC61CBA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19720" y="1519075"/>
              <a:ext cx="523607" cy="545722"/>
            </a:xfrm>
            <a:prstGeom prst="rect">
              <a:avLst/>
            </a:prstGeom>
          </p:spPr>
        </p:pic>
        <p:pic>
          <p:nvPicPr>
            <p:cNvPr id="57" name="Picture 56">
              <a:extLst>
                <a:ext uri="{FF2B5EF4-FFF2-40B4-BE49-F238E27FC236}">
                  <a16:creationId xmlns:a16="http://schemas.microsoft.com/office/drawing/2014/main" id="{FAAA8CC1-81AF-425C-A773-A51B803ACFA8}"/>
                </a:ext>
              </a:extLst>
            </p:cNvPr>
            <p:cNvPicPr>
              <a:picLocks noChangeAspect="1"/>
            </p:cNvPicPr>
            <p:nvPr/>
          </p:nvPicPr>
          <p:blipFill>
            <a:blip r:embed="rId1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883236" y="380913"/>
              <a:ext cx="1930503" cy="1481840"/>
            </a:xfrm>
            <a:prstGeom prst="rect">
              <a:avLst/>
            </a:prstGeom>
          </p:spPr>
        </p:pic>
        <p:cxnSp>
          <p:nvCxnSpPr>
            <p:cNvPr id="58" name="Straight Arrow Connector 57">
              <a:extLst>
                <a:ext uri="{FF2B5EF4-FFF2-40B4-BE49-F238E27FC236}">
                  <a16:creationId xmlns:a16="http://schemas.microsoft.com/office/drawing/2014/main" id="{53128539-4B46-477D-84AA-F798FC3D1500}"/>
                </a:ext>
              </a:extLst>
            </p:cNvPr>
            <p:cNvCxnSpPr/>
            <p:nvPr/>
          </p:nvCxnSpPr>
          <p:spPr>
            <a:xfrm flipH="1">
              <a:off x="11143327" y="1304470"/>
              <a:ext cx="391364" cy="36308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pic>
        <p:nvPicPr>
          <p:cNvPr id="59" name="Picture 58">
            <a:extLst>
              <a:ext uri="{FF2B5EF4-FFF2-40B4-BE49-F238E27FC236}">
                <a16:creationId xmlns:a16="http://schemas.microsoft.com/office/drawing/2014/main" id="{EA3F3198-6487-4FEB-824C-B8B2A64CE13E}"/>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6942" y="2293647"/>
            <a:ext cx="1865376" cy="1228344"/>
          </a:xfrm>
          <a:prstGeom prst="rect">
            <a:avLst/>
          </a:prstGeom>
        </p:spPr>
      </p:pic>
      <p:sp>
        <p:nvSpPr>
          <p:cNvPr id="60" name="TextBox 59"/>
          <p:cNvSpPr txBox="1"/>
          <p:nvPr/>
        </p:nvSpPr>
        <p:spPr>
          <a:xfrm>
            <a:off x="1876926" y="1685704"/>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61" name="TextBox 60"/>
          <p:cNvSpPr txBox="1"/>
          <p:nvPr/>
        </p:nvSpPr>
        <p:spPr>
          <a:xfrm>
            <a:off x="1876926" y="2907819"/>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a:t>
            </a:r>
            <a:endParaRPr lang="en-GB" sz="2000" b="1" dirty="0">
              <a:solidFill>
                <a:schemeClr val="accent5">
                  <a:lumMod val="50000"/>
                </a:schemeClr>
              </a:solidFill>
              <a:latin typeface="Century Gothic" panose="020B0502020202020204" pitchFamily="34" charset="0"/>
            </a:endParaRPr>
          </a:p>
        </p:txBody>
      </p:sp>
      <p:sp>
        <p:nvSpPr>
          <p:cNvPr id="62" name="TextBox 61"/>
          <p:cNvSpPr txBox="1"/>
          <p:nvPr/>
        </p:nvSpPr>
        <p:spPr>
          <a:xfrm>
            <a:off x="1876925" y="5467019"/>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a:t>
            </a:r>
            <a:endParaRPr lang="en-GB" sz="2000" b="1" dirty="0">
              <a:solidFill>
                <a:schemeClr val="accent5">
                  <a:lumMod val="50000"/>
                </a:schemeClr>
              </a:solidFill>
              <a:latin typeface="Century Gothic" panose="020B0502020202020204" pitchFamily="34" charset="0"/>
            </a:endParaRPr>
          </a:p>
        </p:txBody>
      </p:sp>
      <p:pic>
        <p:nvPicPr>
          <p:cNvPr id="63" name="Picture 6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37410" y="4179994"/>
            <a:ext cx="593431" cy="676778"/>
          </a:xfrm>
          <a:prstGeom prst="rect">
            <a:avLst/>
          </a:prstGeom>
        </p:spPr>
      </p:pic>
      <p:sp>
        <p:nvSpPr>
          <p:cNvPr id="64" name="TextBox 63"/>
          <p:cNvSpPr txBox="1"/>
          <p:nvPr/>
        </p:nvSpPr>
        <p:spPr>
          <a:xfrm>
            <a:off x="7949126" y="2929648"/>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9610" y="1643667"/>
            <a:ext cx="593431" cy="676778"/>
          </a:xfrm>
          <a:prstGeom prst="rect">
            <a:avLst/>
          </a:prstGeom>
        </p:spPr>
      </p:pic>
      <p:sp>
        <p:nvSpPr>
          <p:cNvPr id="66" name="TextBox 65"/>
          <p:cNvSpPr txBox="1"/>
          <p:nvPr/>
        </p:nvSpPr>
        <p:spPr>
          <a:xfrm>
            <a:off x="7949125" y="4219752"/>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a:t>
            </a:r>
            <a:endParaRPr lang="en-GB" sz="2000" b="1" dirty="0">
              <a:solidFill>
                <a:schemeClr val="accent5">
                  <a:lumMod val="50000"/>
                </a:schemeClr>
              </a:solidFill>
              <a:latin typeface="Century Gothic" panose="020B0502020202020204" pitchFamily="34" charset="0"/>
            </a:endParaRPr>
          </a:p>
        </p:txBody>
      </p:sp>
      <p:sp>
        <p:nvSpPr>
          <p:cNvPr id="67" name="TextBox 66"/>
          <p:cNvSpPr txBox="1"/>
          <p:nvPr/>
        </p:nvSpPr>
        <p:spPr>
          <a:xfrm>
            <a:off x="7949125" y="5467019"/>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ein</a:t>
            </a:r>
            <a:endParaRPr lang="en-GB" sz="20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08459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4" grpId="0"/>
      <p:bldP spid="66" grpId="0"/>
      <p:bldP spid="6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6990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Grammatik [3]</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4434661F-D586-40FD-B8E8-016519F87C10}"/>
              </a:ext>
            </a:extLst>
          </p:cNvPr>
          <p:cNvSpPr txBox="1"/>
          <p:nvPr/>
        </p:nvSpPr>
        <p:spPr>
          <a:xfrm>
            <a:off x="4697556" y="186996"/>
            <a:ext cx="64772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The quiz goes live tonight! Listening to a practice session, you notice more corrupted items. Look at the items below and add in the missing words. </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aphicFrame>
        <p:nvGraphicFramePr>
          <p:cNvPr id="33" name="Table 32">
            <a:extLst>
              <a:ext uri="{FF2B5EF4-FFF2-40B4-BE49-F238E27FC236}">
                <a16:creationId xmlns:a16="http://schemas.microsoft.com/office/drawing/2014/main" id="{1DD3E91B-127F-45A4-957C-2628FEF8C041}"/>
              </a:ext>
            </a:extLst>
          </p:cNvPr>
          <p:cNvGraphicFramePr>
            <a:graphicFrameLocks noGrp="1"/>
          </p:cNvGraphicFramePr>
          <p:nvPr>
            <p:extLst>
              <p:ext uri="{D42A27DB-BD31-4B8C-83A1-F6EECF244321}">
                <p14:modId xmlns:p14="http://schemas.microsoft.com/office/powerpoint/2010/main" val="1351000229"/>
              </p:ext>
            </p:extLst>
          </p:nvPr>
        </p:nvGraphicFramePr>
        <p:xfrm>
          <a:off x="371642"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Form.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klein</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34" name="Table 33">
            <a:extLst>
              <a:ext uri="{FF2B5EF4-FFF2-40B4-BE49-F238E27FC236}">
                <a16:creationId xmlns:a16="http://schemas.microsoft.com/office/drawing/2014/main" id="{E3128B81-C256-4D14-9E45-CDF2DC396670}"/>
              </a:ext>
            </a:extLst>
          </p:cNvPr>
          <p:cNvGraphicFramePr>
            <a:graphicFrameLocks noGrp="1"/>
          </p:cNvGraphicFramePr>
          <p:nvPr>
            <p:extLst>
              <p:ext uri="{D42A27DB-BD31-4B8C-83A1-F6EECF244321}">
                <p14:modId xmlns:p14="http://schemas.microsoft.com/office/powerpoint/2010/main" val="4128527070"/>
              </p:ext>
            </p:extLst>
          </p:nvPr>
        </p:nvGraphicFramePr>
        <p:xfrm>
          <a:off x="5111866"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groß</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blau</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Orange.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35" name="TextBox 34"/>
          <p:cNvSpPr txBox="1"/>
          <p:nvPr/>
        </p:nvSpPr>
        <p:spPr>
          <a:xfrm>
            <a:off x="1827354" y="1579536"/>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36" name="TextBox 35"/>
          <p:cNvSpPr txBox="1"/>
          <p:nvPr/>
        </p:nvSpPr>
        <p:spPr>
          <a:xfrm>
            <a:off x="1827354" y="2870895"/>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keine</a:t>
            </a:r>
            <a:endParaRPr lang="en-GB" sz="2000" b="1" dirty="0">
              <a:solidFill>
                <a:schemeClr val="accent5">
                  <a:lumMod val="50000"/>
                </a:schemeClr>
              </a:solidFill>
              <a:latin typeface="Century Gothic" panose="020B0502020202020204" pitchFamily="34" charset="0"/>
            </a:endParaRPr>
          </a:p>
        </p:txBody>
      </p:sp>
      <p:sp>
        <p:nvSpPr>
          <p:cNvPr id="37" name="TextBox 36"/>
          <p:cNvSpPr txBox="1"/>
          <p:nvPr/>
        </p:nvSpPr>
        <p:spPr>
          <a:xfrm>
            <a:off x="1827354" y="4117544"/>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38" name="TextBox 37"/>
          <p:cNvSpPr txBox="1"/>
          <p:nvPr/>
        </p:nvSpPr>
        <p:spPr>
          <a:xfrm>
            <a:off x="1876925" y="5369483"/>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a:t>
            </a:r>
            <a:endParaRPr lang="en-GB" sz="2000" b="1" dirty="0">
              <a:solidFill>
                <a:schemeClr val="accent5">
                  <a:lumMod val="50000"/>
                </a:schemeClr>
              </a:solidFill>
              <a:latin typeface="Century Gothic" panose="020B0502020202020204" pitchFamily="34" charset="0"/>
            </a:endParaRPr>
          </a:p>
        </p:txBody>
      </p:sp>
      <p:sp>
        <p:nvSpPr>
          <p:cNvPr id="39" name="TextBox 38"/>
          <p:cNvSpPr txBox="1"/>
          <p:nvPr/>
        </p:nvSpPr>
        <p:spPr>
          <a:xfrm>
            <a:off x="6577517" y="1579536"/>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ein</a:t>
            </a:r>
            <a:endParaRPr lang="en-GB" sz="2000" b="1" dirty="0">
              <a:solidFill>
                <a:schemeClr val="accent5">
                  <a:lumMod val="50000"/>
                </a:schemeClr>
              </a:solidFill>
              <a:latin typeface="Century Gothic" panose="020B0502020202020204" pitchFamily="34" charset="0"/>
            </a:endParaRPr>
          </a:p>
        </p:txBody>
      </p:sp>
      <p:sp>
        <p:nvSpPr>
          <p:cNvPr id="40" name="TextBox 39"/>
          <p:cNvSpPr txBox="1"/>
          <p:nvPr/>
        </p:nvSpPr>
        <p:spPr>
          <a:xfrm>
            <a:off x="6577517" y="2858863"/>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41" name="TextBox 40"/>
          <p:cNvSpPr txBox="1"/>
          <p:nvPr/>
        </p:nvSpPr>
        <p:spPr>
          <a:xfrm>
            <a:off x="6577517" y="5369483"/>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keine</a:t>
            </a:r>
            <a:endParaRPr lang="en-GB" sz="2000" b="1" dirty="0">
              <a:solidFill>
                <a:schemeClr val="accent5">
                  <a:lumMod val="50000"/>
                </a:schemeClr>
              </a:solidFill>
              <a:latin typeface="Century Gothic" panose="020B0502020202020204" pitchFamily="34" charset="0"/>
            </a:endParaRPr>
          </a:p>
        </p:txBody>
      </p:sp>
      <p:sp>
        <p:nvSpPr>
          <p:cNvPr id="42" name="Action Button: Custom 41">
            <a:hlinkClick r:id="" action="ppaction://noaction" highlightClick="1">
              <a:snd r:embed="rId4" name="RadioQuiz_1.1.wav"/>
            </a:hlinkClick>
          </p:cNvPr>
          <p:cNvSpPr/>
          <p:nvPr/>
        </p:nvSpPr>
        <p:spPr>
          <a:xfrm>
            <a:off x="237919" y="1432322"/>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1</a:t>
            </a:r>
          </a:p>
        </p:txBody>
      </p:sp>
      <p:sp>
        <p:nvSpPr>
          <p:cNvPr id="43" name="Action Button: Custom 42">
            <a:hlinkClick r:id="" action="ppaction://noaction" highlightClick="1">
              <a:snd r:embed="rId5" name="RadioQuiz_1.2.wav"/>
            </a:hlinkClick>
          </p:cNvPr>
          <p:cNvSpPr/>
          <p:nvPr/>
        </p:nvSpPr>
        <p:spPr>
          <a:xfrm>
            <a:off x="237919" y="2666679"/>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2</a:t>
            </a:r>
          </a:p>
        </p:txBody>
      </p:sp>
      <p:sp>
        <p:nvSpPr>
          <p:cNvPr id="44" name="Action Button: Custom 43">
            <a:hlinkClick r:id="" action="ppaction://noaction" highlightClick="1">
              <a:snd r:embed="rId6" name="RadioQuiz_1.3.wav"/>
            </a:hlinkClick>
          </p:cNvPr>
          <p:cNvSpPr/>
          <p:nvPr/>
        </p:nvSpPr>
        <p:spPr>
          <a:xfrm>
            <a:off x="238125" y="3975426"/>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3</a:t>
            </a:r>
          </a:p>
        </p:txBody>
      </p:sp>
      <p:sp>
        <p:nvSpPr>
          <p:cNvPr id="45" name="Action Button: Custom 44">
            <a:hlinkClick r:id="" action="ppaction://noaction" highlightClick="1">
              <a:snd r:embed="rId7" name="RadioQuiz_1.4.wav"/>
            </a:hlinkClick>
          </p:cNvPr>
          <p:cNvSpPr/>
          <p:nvPr/>
        </p:nvSpPr>
        <p:spPr>
          <a:xfrm>
            <a:off x="246088" y="5209783"/>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4</a:t>
            </a:r>
          </a:p>
        </p:txBody>
      </p:sp>
      <p:sp>
        <p:nvSpPr>
          <p:cNvPr id="46" name="Action Button: Custom 45">
            <a:hlinkClick r:id="" action="ppaction://noaction" highlightClick="1">
              <a:snd r:embed="rId8" name="RadioQuiz_2.1.wav"/>
            </a:hlinkClick>
          </p:cNvPr>
          <p:cNvSpPr/>
          <p:nvPr/>
        </p:nvSpPr>
        <p:spPr>
          <a:xfrm>
            <a:off x="4928784" y="1432322"/>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1</a:t>
            </a:r>
          </a:p>
        </p:txBody>
      </p:sp>
      <p:sp>
        <p:nvSpPr>
          <p:cNvPr id="47" name="Action Button: Custom 46">
            <a:hlinkClick r:id="" action="ppaction://noaction" highlightClick="1">
              <a:snd r:embed="rId9" name="RadioQuiz_2.2.wav"/>
            </a:hlinkClick>
          </p:cNvPr>
          <p:cNvSpPr/>
          <p:nvPr/>
        </p:nvSpPr>
        <p:spPr>
          <a:xfrm>
            <a:off x="4928784" y="2666679"/>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2</a:t>
            </a:r>
          </a:p>
        </p:txBody>
      </p:sp>
      <p:sp>
        <p:nvSpPr>
          <p:cNvPr id="48" name="Action Button: Custom 47">
            <a:hlinkClick r:id="" action="ppaction://noaction" highlightClick="1">
              <a:snd r:embed="rId10" name="RadioQuiz_2.3.wav"/>
            </a:hlinkClick>
          </p:cNvPr>
          <p:cNvSpPr/>
          <p:nvPr/>
        </p:nvSpPr>
        <p:spPr>
          <a:xfrm>
            <a:off x="4928990" y="3975426"/>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3</a:t>
            </a:r>
          </a:p>
        </p:txBody>
      </p:sp>
      <p:sp>
        <p:nvSpPr>
          <p:cNvPr id="49" name="Action Button: Custom 48">
            <a:hlinkClick r:id="" action="ppaction://noaction" highlightClick="1">
              <a:snd r:embed="rId11" name="RadioQuiz_2.4.wav"/>
            </a:hlinkClick>
          </p:cNvPr>
          <p:cNvSpPr/>
          <p:nvPr/>
        </p:nvSpPr>
        <p:spPr>
          <a:xfrm>
            <a:off x="4936953" y="5209783"/>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4</a:t>
            </a:r>
          </a:p>
        </p:txBody>
      </p:sp>
      <p:sp>
        <p:nvSpPr>
          <p:cNvPr id="50" name="TextBox 49"/>
          <p:cNvSpPr txBox="1"/>
          <p:nvPr/>
        </p:nvSpPr>
        <p:spPr>
          <a:xfrm>
            <a:off x="6567578" y="4090156"/>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5466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Grammatik [4]</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434661F-D586-40FD-B8E8-016519F87C10}"/>
              </a:ext>
            </a:extLst>
          </p:cNvPr>
          <p:cNvSpPr txBox="1"/>
          <p:nvPr/>
        </p:nvSpPr>
        <p:spPr>
          <a:xfrm>
            <a:off x="4405762" y="256703"/>
            <a:ext cx="70768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B0502020202020204" pitchFamily="34" charset="0"/>
              </a:rPr>
              <a:t>The quiz goes live tonight! Listening to a practice session, you notice more corrupted items. Look </a:t>
            </a:r>
            <a:r>
              <a:rPr lang="en-GB" sz="2000" b="1">
                <a:solidFill>
                  <a:srgbClr val="115076"/>
                </a:solidFill>
                <a:latin typeface="Century Gothic" panose="020B0502020202020204" pitchFamily="34" charset="0"/>
              </a:rPr>
              <a:t>at the </a:t>
            </a:r>
            <a:r>
              <a:rPr lang="en-GB" sz="2000" b="1" dirty="0">
                <a:solidFill>
                  <a:srgbClr val="115076"/>
                </a:solidFill>
                <a:latin typeface="Century Gothic" panose="020B0502020202020204" pitchFamily="34" charset="0"/>
              </a:rPr>
              <a:t>items below and,</a:t>
            </a:r>
            <a:r>
              <a:rPr lang="en-GB" sz="2000" i="1" u="sng" dirty="0">
                <a:solidFill>
                  <a:srgbClr val="115076"/>
                </a:solidFill>
                <a:latin typeface="Century Gothic" panose="020B0502020202020204" pitchFamily="34" charset="0"/>
              </a:rPr>
              <a:t> if necessary</a:t>
            </a:r>
            <a:r>
              <a:rPr lang="en-GB" sz="2000" b="1" dirty="0">
                <a:solidFill>
                  <a:srgbClr val="115076"/>
                </a:solidFill>
                <a:latin typeface="Century Gothic" panose="020B0502020202020204" pitchFamily="34" charset="0"/>
              </a:rPr>
              <a:t>, add in the missing words. </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1DD3E91B-127F-45A4-957C-2628FEF8C041}"/>
              </a:ext>
            </a:extLst>
          </p:cNvPr>
          <p:cNvGraphicFramePr>
            <a:graphicFrameLocks noGrp="1"/>
          </p:cNvGraphicFramePr>
          <p:nvPr>
            <p:extLst>
              <p:ext uri="{D42A27DB-BD31-4B8C-83A1-F6EECF244321}">
                <p14:modId xmlns:p14="http://schemas.microsoft.com/office/powerpoint/2010/main" val="531214618"/>
              </p:ext>
            </p:extLst>
          </p:nvPr>
        </p:nvGraphicFramePr>
        <p:xfrm>
          <a:off x="371642"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rot.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Form.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klein</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Tisch.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8" name="Table 7">
            <a:extLst>
              <a:ext uri="{FF2B5EF4-FFF2-40B4-BE49-F238E27FC236}">
                <a16:creationId xmlns:a16="http://schemas.microsoft.com/office/drawing/2014/main" id="{E3128B81-C256-4D14-9E45-CDF2DC396670}"/>
              </a:ext>
            </a:extLst>
          </p:cNvPr>
          <p:cNvGraphicFramePr>
            <a:graphicFrameLocks noGrp="1"/>
          </p:cNvGraphicFramePr>
          <p:nvPr>
            <p:extLst>
              <p:ext uri="{D42A27DB-BD31-4B8C-83A1-F6EECF244321}">
                <p14:modId xmlns:p14="http://schemas.microsoft.com/office/powerpoint/2010/main" val="671107389"/>
              </p:ext>
            </p:extLst>
          </p:nvPr>
        </p:nvGraphicFramePr>
        <p:xfrm>
          <a:off x="5111866" y="1176865"/>
          <a:ext cx="5087864" cy="5035676"/>
        </p:xfrm>
        <a:graphic>
          <a:graphicData uri="http://schemas.openxmlformats.org/drawingml/2006/table">
            <a:tbl>
              <a:tblPr firstRow="1" bandRow="1">
                <a:tableStyleId>{5940675A-B579-460E-94D1-54222C63F5DA}</a:tableStyleId>
              </a:tblPr>
              <a:tblGrid>
                <a:gridCol w="504030">
                  <a:extLst>
                    <a:ext uri="{9D8B030D-6E8A-4147-A177-3AD203B41FA5}">
                      <a16:colId xmlns:a16="http://schemas.microsoft.com/office/drawing/2014/main" val="20000"/>
                    </a:ext>
                  </a:extLst>
                </a:gridCol>
                <a:gridCol w="4583834">
                  <a:extLst>
                    <a:ext uri="{9D8B030D-6E8A-4147-A177-3AD203B41FA5}">
                      <a16:colId xmlns:a16="http://schemas.microsoft.com/office/drawing/2014/main" val="20001"/>
                    </a:ext>
                  </a:extLst>
                </a:gridCol>
              </a:tblGrid>
              <a:tr h="1258919">
                <a:tc>
                  <a:txBody>
                    <a:bodyPr/>
                    <a:lstStyle/>
                    <a:p>
                      <a:pPr algn="ctr"/>
                      <a:r>
                        <a:rPr lang="en-GB" sz="2400" b="1" dirty="0">
                          <a:solidFill>
                            <a:srgbClr val="115076"/>
                          </a:solidFill>
                          <a:latin typeface="Century Gothic" panose="020B0502020202020204" pitchFamily="34"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58919">
                <a:tc>
                  <a:txBody>
                    <a:bodyPr/>
                    <a:lstStyle/>
                    <a:p>
                      <a:pPr algn="ctr"/>
                      <a:r>
                        <a:rPr lang="en-GB" sz="2400" b="1" dirty="0">
                          <a:solidFill>
                            <a:srgbClr val="115076"/>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groß</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58919">
                <a:tc>
                  <a:txBody>
                    <a:bodyPr/>
                    <a:lstStyle/>
                    <a:p>
                      <a:pPr algn="ctr"/>
                      <a:r>
                        <a:rPr lang="en-GB" sz="2400" b="1" dirty="0">
                          <a:solidFill>
                            <a:srgbClr val="115076"/>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gelb</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58919">
                <a:tc>
                  <a:txBody>
                    <a:bodyPr/>
                    <a:lstStyle/>
                    <a:p>
                      <a:pPr algn="ctr"/>
                      <a:r>
                        <a:rPr lang="en-GB" sz="2400" b="1" dirty="0">
                          <a:solidFill>
                            <a:srgbClr val="115076"/>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000" dirty="0">
                          <a:solidFill>
                            <a:srgbClr val="115076"/>
                          </a:solidFill>
                          <a:latin typeface="Century Gothic" panose="020B0502020202020204" pitchFamily="34" charset="0"/>
                        </a:rPr>
                        <a:t>Ich bin _______ </a:t>
                      </a:r>
                      <a:r>
                        <a:rPr lang="en-GB" sz="2000" dirty="0" err="1">
                          <a:solidFill>
                            <a:srgbClr val="115076"/>
                          </a:solidFill>
                          <a:latin typeface="Century Gothic" panose="020B0502020202020204" pitchFamily="34" charset="0"/>
                        </a:rPr>
                        <a:t>Banane</a:t>
                      </a:r>
                      <a:r>
                        <a:rPr lang="en-GB" sz="2000" dirty="0">
                          <a:solidFill>
                            <a:srgbClr val="115076"/>
                          </a:solidFill>
                          <a:latin typeface="Century Gothic" panose="020B0502020202020204" pitchFamily="34"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9" name="Speech Bubble: Rectangle with Corners Rounded 7">
            <a:extLst>
              <a:ext uri="{FF2B5EF4-FFF2-40B4-BE49-F238E27FC236}">
                <a16:creationId xmlns:a16="http://schemas.microsoft.com/office/drawing/2014/main" id="{3718B590-C5BF-4C16-88B9-CE8AA8A1CEB1}"/>
              </a:ext>
            </a:extLst>
          </p:cNvPr>
          <p:cNvSpPr/>
          <p:nvPr/>
        </p:nvSpPr>
        <p:spPr>
          <a:xfrm>
            <a:off x="8861546" y="1432321"/>
            <a:ext cx="2910686" cy="2370666"/>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Note: You may not ALWAYS need ‘</a:t>
            </a:r>
            <a:r>
              <a:rPr lang="en-GB" sz="2000" dirty="0" err="1">
                <a:latin typeface="Century Gothic" panose="020B0502020202020204" pitchFamily="34" charset="0"/>
              </a:rPr>
              <a:t>nicht</a:t>
            </a:r>
            <a:r>
              <a:rPr lang="en-GB" sz="2000" dirty="0">
                <a:latin typeface="Century Gothic" panose="020B0502020202020204" pitchFamily="34" charset="0"/>
              </a:rPr>
              <a:t>’ or ‘</a:t>
            </a:r>
            <a:r>
              <a:rPr lang="en-GB" sz="2000" dirty="0" err="1">
                <a:latin typeface="Century Gothic" panose="020B0502020202020204" pitchFamily="34" charset="0"/>
              </a:rPr>
              <a:t>kein</a:t>
            </a:r>
            <a:r>
              <a:rPr lang="en-GB" sz="2000" dirty="0">
                <a:latin typeface="Century Gothic" panose="020B0502020202020204" pitchFamily="34" charset="0"/>
              </a:rPr>
              <a:t>(e)’. Listen carefully. </a:t>
            </a:r>
            <a:br>
              <a:rPr lang="en-GB" sz="2000" dirty="0">
                <a:latin typeface="Century Gothic" panose="020B0502020202020204" pitchFamily="34" charset="0"/>
              </a:rPr>
            </a:br>
            <a:r>
              <a:rPr lang="en-GB" sz="2000" dirty="0">
                <a:latin typeface="Century Gothic" panose="020B0502020202020204" pitchFamily="34" charset="0"/>
              </a:rPr>
              <a:t>You may need ‘</a:t>
            </a:r>
            <a:r>
              <a:rPr lang="en-GB" sz="2000" dirty="0" err="1">
                <a:latin typeface="Century Gothic" panose="020B0502020202020204" pitchFamily="34" charset="0"/>
              </a:rPr>
              <a:t>ein</a:t>
            </a:r>
            <a:r>
              <a:rPr lang="en-GB" sz="2000" dirty="0">
                <a:latin typeface="Century Gothic" panose="020B0502020202020204" pitchFamily="34" charset="0"/>
              </a:rPr>
              <a:t>’ or nothing.</a:t>
            </a:r>
          </a:p>
        </p:txBody>
      </p:sp>
      <p:sp>
        <p:nvSpPr>
          <p:cNvPr id="10" name="TextBox 9"/>
          <p:cNvSpPr txBox="1"/>
          <p:nvPr/>
        </p:nvSpPr>
        <p:spPr>
          <a:xfrm>
            <a:off x="1827354" y="1579536"/>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11" name="TextBox 10"/>
          <p:cNvSpPr txBox="1"/>
          <p:nvPr/>
        </p:nvSpPr>
        <p:spPr>
          <a:xfrm>
            <a:off x="1827354" y="2870895"/>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keine</a:t>
            </a:r>
            <a:endParaRPr lang="en-GB" sz="2000" b="1" dirty="0">
              <a:solidFill>
                <a:schemeClr val="accent5">
                  <a:lumMod val="50000"/>
                </a:schemeClr>
              </a:solidFill>
              <a:latin typeface="Century Gothic" panose="020B0502020202020204" pitchFamily="34" charset="0"/>
            </a:endParaRPr>
          </a:p>
        </p:txBody>
      </p:sp>
      <p:sp>
        <p:nvSpPr>
          <p:cNvPr id="12" name="TextBox 11"/>
          <p:cNvSpPr txBox="1"/>
          <p:nvPr/>
        </p:nvSpPr>
        <p:spPr>
          <a:xfrm>
            <a:off x="1827354" y="4117544"/>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13" name="TextBox 12"/>
          <p:cNvSpPr txBox="1"/>
          <p:nvPr/>
        </p:nvSpPr>
        <p:spPr>
          <a:xfrm>
            <a:off x="1876925" y="5369483"/>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kein</a:t>
            </a:r>
            <a:endParaRPr lang="en-GB" sz="2000" b="1" dirty="0">
              <a:solidFill>
                <a:schemeClr val="accent5">
                  <a:lumMod val="50000"/>
                </a:schemeClr>
              </a:solidFill>
              <a:latin typeface="Century Gothic" panose="020B0502020202020204" pitchFamily="34" charset="0"/>
            </a:endParaRPr>
          </a:p>
        </p:txBody>
      </p:sp>
      <p:sp>
        <p:nvSpPr>
          <p:cNvPr id="14" name="TextBox 13"/>
          <p:cNvSpPr txBox="1"/>
          <p:nvPr/>
        </p:nvSpPr>
        <p:spPr>
          <a:xfrm>
            <a:off x="6577517" y="1579536"/>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ein</a:t>
            </a:r>
            <a:endParaRPr lang="en-GB" sz="2000" b="1" dirty="0">
              <a:solidFill>
                <a:schemeClr val="accent5">
                  <a:lumMod val="50000"/>
                </a:schemeClr>
              </a:solidFill>
              <a:latin typeface="Century Gothic" panose="020B0502020202020204" pitchFamily="34" charset="0"/>
            </a:endParaRPr>
          </a:p>
        </p:txBody>
      </p:sp>
      <p:sp>
        <p:nvSpPr>
          <p:cNvPr id="15" name="TextBox 14"/>
          <p:cNvSpPr txBox="1"/>
          <p:nvPr/>
        </p:nvSpPr>
        <p:spPr>
          <a:xfrm>
            <a:off x="6577517" y="2858863"/>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nicht</a:t>
            </a:r>
            <a:endParaRPr lang="en-GB" sz="2000" b="1" dirty="0">
              <a:solidFill>
                <a:schemeClr val="accent5">
                  <a:lumMod val="50000"/>
                </a:schemeClr>
              </a:solidFill>
              <a:latin typeface="Century Gothic" panose="020B0502020202020204" pitchFamily="34" charset="0"/>
            </a:endParaRPr>
          </a:p>
        </p:txBody>
      </p:sp>
      <p:sp>
        <p:nvSpPr>
          <p:cNvPr id="16" name="TextBox 15"/>
          <p:cNvSpPr txBox="1"/>
          <p:nvPr/>
        </p:nvSpPr>
        <p:spPr>
          <a:xfrm>
            <a:off x="6577517" y="5369483"/>
            <a:ext cx="914400" cy="400110"/>
          </a:xfrm>
          <a:prstGeom prst="rect">
            <a:avLst/>
          </a:prstGeom>
          <a:noFill/>
        </p:spPr>
        <p:txBody>
          <a:bodyPr wrap="square" rtlCol="0">
            <a:spAutoFit/>
          </a:bodyPr>
          <a:lstStyle/>
          <a:p>
            <a:pPr algn="ctr"/>
            <a:r>
              <a:rPr lang="en-GB" sz="2000" b="1" dirty="0" err="1">
                <a:solidFill>
                  <a:schemeClr val="accent5">
                    <a:lumMod val="50000"/>
                  </a:schemeClr>
                </a:solidFill>
                <a:latin typeface="Century Gothic" panose="020B0502020202020204" pitchFamily="34" charset="0"/>
              </a:rPr>
              <a:t>eine</a:t>
            </a:r>
            <a:endParaRPr lang="en-GB" sz="2000" b="1" dirty="0">
              <a:solidFill>
                <a:schemeClr val="accent5">
                  <a:lumMod val="50000"/>
                </a:schemeClr>
              </a:solidFill>
              <a:latin typeface="Century Gothic" panose="020B0502020202020204"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8001" y="4117544"/>
            <a:ext cx="593431" cy="676778"/>
          </a:xfrm>
          <a:prstGeom prst="rect">
            <a:avLst/>
          </a:prstGeom>
        </p:spPr>
      </p:pic>
      <p:sp>
        <p:nvSpPr>
          <p:cNvPr id="18" name="Action Button: Custom 17">
            <a:hlinkClick r:id="" action="ppaction://noaction" highlightClick="1">
              <a:snd r:embed="rId5" name="RadioQuiz_1.1.wav"/>
            </a:hlinkClick>
          </p:cNvPr>
          <p:cNvSpPr/>
          <p:nvPr/>
        </p:nvSpPr>
        <p:spPr>
          <a:xfrm>
            <a:off x="237919" y="1432322"/>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1</a:t>
            </a:r>
          </a:p>
        </p:txBody>
      </p:sp>
      <p:sp>
        <p:nvSpPr>
          <p:cNvPr id="19" name="Action Button: Custom 18">
            <a:hlinkClick r:id="" action="ppaction://noaction" highlightClick="1">
              <a:snd r:embed="rId6" name="RadioQuiz_1.2.wav"/>
            </a:hlinkClick>
          </p:cNvPr>
          <p:cNvSpPr/>
          <p:nvPr/>
        </p:nvSpPr>
        <p:spPr>
          <a:xfrm>
            <a:off x="237919" y="2666679"/>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2</a:t>
            </a:r>
          </a:p>
        </p:txBody>
      </p:sp>
      <p:sp>
        <p:nvSpPr>
          <p:cNvPr id="20" name="Action Button: Custom 19">
            <a:hlinkClick r:id="" action="ppaction://noaction" highlightClick="1">
              <a:snd r:embed="rId7" name="RadioQuiz_1.3.wav"/>
            </a:hlinkClick>
          </p:cNvPr>
          <p:cNvSpPr/>
          <p:nvPr/>
        </p:nvSpPr>
        <p:spPr>
          <a:xfrm>
            <a:off x="238125" y="3975426"/>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3</a:t>
            </a:r>
          </a:p>
        </p:txBody>
      </p:sp>
      <p:sp>
        <p:nvSpPr>
          <p:cNvPr id="21" name="Action Button: Custom 20">
            <a:hlinkClick r:id="" action="ppaction://noaction" highlightClick="1">
              <a:snd r:embed="rId8" name="RadioQuiz_1.4.wav"/>
            </a:hlinkClick>
          </p:cNvPr>
          <p:cNvSpPr/>
          <p:nvPr/>
        </p:nvSpPr>
        <p:spPr>
          <a:xfrm>
            <a:off x="246088" y="5209783"/>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4</a:t>
            </a:r>
          </a:p>
        </p:txBody>
      </p:sp>
      <p:sp>
        <p:nvSpPr>
          <p:cNvPr id="22" name="Action Button: Custom 21">
            <a:hlinkClick r:id="" action="ppaction://noaction" highlightClick="1">
              <a:snd r:embed="rId9" name="RadioQuiz_2.1.wav"/>
            </a:hlinkClick>
          </p:cNvPr>
          <p:cNvSpPr/>
          <p:nvPr/>
        </p:nvSpPr>
        <p:spPr>
          <a:xfrm>
            <a:off x="4928784" y="1432322"/>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1</a:t>
            </a:r>
          </a:p>
        </p:txBody>
      </p:sp>
      <p:sp>
        <p:nvSpPr>
          <p:cNvPr id="23" name="Action Button: Custom 22">
            <a:hlinkClick r:id="" action="ppaction://noaction" highlightClick="1">
              <a:snd r:embed="rId10" name="RadioQuiz_2.2.wav"/>
            </a:hlinkClick>
          </p:cNvPr>
          <p:cNvSpPr/>
          <p:nvPr/>
        </p:nvSpPr>
        <p:spPr>
          <a:xfrm>
            <a:off x="4928784" y="2666679"/>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2</a:t>
            </a:r>
          </a:p>
        </p:txBody>
      </p:sp>
      <p:sp>
        <p:nvSpPr>
          <p:cNvPr id="24" name="Action Button: Custom 23">
            <a:hlinkClick r:id="" action="ppaction://noaction" highlightClick="1">
              <a:snd r:embed="rId11" name="RadioQuiz_2.3.wav"/>
            </a:hlinkClick>
          </p:cNvPr>
          <p:cNvSpPr/>
          <p:nvPr/>
        </p:nvSpPr>
        <p:spPr>
          <a:xfrm>
            <a:off x="4928990" y="3975426"/>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3</a:t>
            </a:r>
          </a:p>
        </p:txBody>
      </p:sp>
      <p:sp>
        <p:nvSpPr>
          <p:cNvPr id="25" name="Action Button: Custom 24">
            <a:hlinkClick r:id="" action="ppaction://noaction" highlightClick="1">
              <a:snd r:embed="rId12" name="RadioQuiz_2.4.wav"/>
            </a:hlinkClick>
          </p:cNvPr>
          <p:cNvSpPr/>
          <p:nvPr/>
        </p:nvSpPr>
        <p:spPr>
          <a:xfrm>
            <a:off x="4936953" y="5209783"/>
            <a:ext cx="639752" cy="684346"/>
          </a:xfrm>
          <a:prstGeom prst="actionButtonBlank">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rgbClr val="DAA520"/>
                </a:solidFill>
                <a:latin typeface="Century Gothic" panose="020B0502020202020204" pitchFamily="34" charset="0"/>
              </a:rPr>
              <a:t>4</a:t>
            </a:r>
          </a:p>
        </p:txBody>
      </p:sp>
    </p:spTree>
    <p:extLst>
      <p:ext uri="{BB962C8B-B14F-4D97-AF65-F5344CB8AC3E}">
        <p14:creationId xmlns:p14="http://schemas.microsoft.com/office/powerpoint/2010/main" val="347595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31622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2928" y="247046"/>
            <a:ext cx="148627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7">
            <a:extLst>
              <a:ext uri="{FF2B5EF4-FFF2-40B4-BE49-F238E27FC236}">
                <a16:creationId xmlns:a16="http://schemas.microsoft.com/office/drawing/2014/main" id="{05072E53-312B-7749-993C-7AB3B2D305C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49611" y="1547327"/>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Table 17"/>
          <p:cNvGraphicFramePr>
            <a:graphicFrameLocks noGrp="1"/>
          </p:cNvGraphicFramePr>
          <p:nvPr>
            <p:extLst>
              <p:ext uri="{D42A27DB-BD31-4B8C-83A1-F6EECF244321}">
                <p14:modId xmlns:p14="http://schemas.microsoft.com/office/powerpoint/2010/main" val="3147425393"/>
              </p:ext>
            </p:extLst>
          </p:nvPr>
        </p:nvGraphicFramePr>
        <p:xfrm>
          <a:off x="3063278" y="760260"/>
          <a:ext cx="6464859" cy="5591629"/>
        </p:xfrm>
        <a:graphic>
          <a:graphicData uri="http://schemas.openxmlformats.org/drawingml/2006/table">
            <a:tbl>
              <a:tblPr firstRow="1" firstCol="1" bandRow="1">
                <a:tableStyleId>{5940675A-B579-460E-94D1-54222C63F5DA}</a:tableStyleId>
              </a:tblPr>
              <a:tblGrid>
                <a:gridCol w="470091">
                  <a:extLst>
                    <a:ext uri="{9D8B030D-6E8A-4147-A177-3AD203B41FA5}">
                      <a16:colId xmlns:a16="http://schemas.microsoft.com/office/drawing/2014/main" val="20000"/>
                    </a:ext>
                  </a:extLst>
                </a:gridCol>
                <a:gridCol w="2750428">
                  <a:extLst>
                    <a:ext uri="{9D8B030D-6E8A-4147-A177-3AD203B41FA5}">
                      <a16:colId xmlns:a16="http://schemas.microsoft.com/office/drawing/2014/main" val="20001"/>
                    </a:ext>
                  </a:extLst>
                </a:gridCol>
                <a:gridCol w="3244340">
                  <a:extLst>
                    <a:ext uri="{9D8B030D-6E8A-4147-A177-3AD203B41FA5}">
                      <a16:colId xmlns:a16="http://schemas.microsoft.com/office/drawing/2014/main" val="20002"/>
                    </a:ext>
                  </a:extLst>
                </a:gridCol>
              </a:tblGrid>
              <a:tr h="431653">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 (singular)</a:t>
                      </a:r>
                    </a:p>
                  </a:txBody>
                  <a:tcPr marL="68580" marR="68580" marT="0" marB="0" anchor="ctr"/>
                </a:tc>
                <a:extLst>
                  <a:ext uri="{0D108BD9-81ED-4DB2-BD59-A6C34878D82A}">
                    <a16:rowId xmlns:a16="http://schemas.microsoft.com/office/drawing/2014/main" val="10001"/>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bist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 are (BE)</a:t>
                      </a:r>
                    </a:p>
                  </a:txBody>
                  <a:tcPr marL="68580" marR="68580" marT="0" marB="0" anchor="ctr"/>
                </a:tc>
                <a:extLst>
                  <a:ext uri="{0D108BD9-81ED-4DB2-BD59-A6C34878D82A}">
                    <a16:rowId xmlns:a16="http://schemas.microsoft.com/office/drawing/2014/main" val="10002"/>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kein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not a</a:t>
                      </a:r>
                    </a:p>
                  </a:txBody>
                  <a:tcPr marL="68580" marR="68580" marT="0" marB="0" anchor="ctr"/>
                </a:tc>
                <a:extLst>
                  <a:ext uri="{0D108BD9-81ED-4DB2-BD59-A6C34878D82A}">
                    <a16:rowId xmlns:a16="http://schemas.microsoft.com/office/drawing/2014/main" val="10006"/>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Farbe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colour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5</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Nummer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number</a:t>
                      </a:r>
                    </a:p>
                  </a:txBody>
                  <a:tcPr marL="68580" marR="68580" marT="0" marB="0" anchor="ctr"/>
                </a:tc>
                <a:extLst>
                  <a:ext uri="{0D108BD9-81ED-4DB2-BD59-A6C34878D82A}">
                    <a16:rowId xmlns:a16="http://schemas.microsoft.com/office/drawing/2014/main" val="10005"/>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das Tier</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animal</a:t>
                      </a:r>
                    </a:p>
                  </a:txBody>
                  <a:tcPr marL="68580" marR="68580" marT="0" marB="0" anchor="ctr"/>
                </a:tc>
                <a:extLst>
                  <a:ext uri="{0D108BD9-81ED-4DB2-BD59-A6C34878D82A}">
                    <a16:rowId xmlns:a16="http://schemas.microsoft.com/office/drawing/2014/main" val="10007"/>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der Ort</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place</a:t>
                      </a:r>
                    </a:p>
                  </a:txBody>
                  <a:tcPr marL="68580" marR="68580" marT="0" marB="0" anchor="ctr"/>
                </a:tc>
                <a:extLst>
                  <a:ext uri="{0D108BD9-81ED-4DB2-BD59-A6C34878D82A}">
                    <a16:rowId xmlns:a16="http://schemas.microsoft.com/office/drawing/2014/main" val="10008"/>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aber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but</a:t>
                      </a:r>
                    </a:p>
                  </a:txBody>
                  <a:tcPr marL="68580" marR="68580" marT="0" marB="0" anchor="ctr"/>
                </a:tc>
                <a:extLst>
                  <a:ext uri="{0D108BD9-81ED-4DB2-BD59-A6C34878D82A}">
                    <a16:rowId xmlns:a16="http://schemas.microsoft.com/office/drawing/2014/main" val="10009"/>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wie</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sagt</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man…?</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how</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do you say…?</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41179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wie</a:t>
                      </a: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schreibt</a:t>
                      </a: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man…?</a:t>
                      </a:r>
                    </a:p>
                  </a:txBody>
                  <a:tcPr marL="68580" marR="68580" marT="0" marB="0" anchor="ctr"/>
                </a:tc>
                <a:tc>
                  <a:txBody>
                    <a:body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how do you write…?</a:t>
                      </a:r>
                    </a:p>
                  </a:txBody>
                  <a:tcPr marL="68580" marR="68580" marT="0" marB="0" anchor="ctr"/>
                </a:tc>
                <a:extLst>
                  <a:ext uri="{0D108BD9-81ED-4DB2-BD59-A6C34878D82A}">
                    <a16:rowId xmlns:a16="http://schemas.microsoft.com/office/drawing/2014/main" val="10011"/>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ich</a:t>
                      </a: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weiß</a:t>
                      </a: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nicht</a:t>
                      </a:r>
                      <a:endPar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 don’t know</a:t>
                      </a:r>
                    </a:p>
                  </a:txBody>
                  <a:tcPr marL="68580" marR="68580" marT="0" marB="0" anchor="ctr"/>
                </a:tc>
                <a:extLst>
                  <a:ext uri="{0D108BD9-81ED-4DB2-BD59-A6C34878D82A}">
                    <a16:rowId xmlns:a16="http://schemas.microsoft.com/office/drawing/2014/main" val="10012"/>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wissen</a:t>
                      </a:r>
                      <a:endPar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know, knowing</a:t>
                      </a:r>
                    </a:p>
                  </a:txBody>
                  <a:tcPr marL="68580" marR="68580" marT="0" marB="0" anchor="ctr"/>
                </a:tc>
                <a:extLst>
                  <a:ext uri="{0D108BD9-81ED-4DB2-BD59-A6C34878D82A}">
                    <a16:rowId xmlns:a16="http://schemas.microsoft.com/office/drawing/2014/main" val="10013"/>
                  </a:ext>
                </a:extLst>
              </a:tr>
            </a:tbl>
          </a:graphicData>
        </a:graphic>
      </p:graphicFrame>
      <p:grpSp>
        <p:nvGrpSpPr>
          <p:cNvPr id="19" name="Group 18"/>
          <p:cNvGrpSpPr/>
          <p:nvPr/>
        </p:nvGrpSpPr>
        <p:grpSpPr>
          <a:xfrm>
            <a:off x="6630830" y="1250812"/>
            <a:ext cx="2798610" cy="5026921"/>
            <a:chOff x="12945104" y="1283422"/>
            <a:chExt cx="2379502" cy="5026921"/>
          </a:xfrm>
        </p:grpSpPr>
        <p:sp>
          <p:nvSpPr>
            <p:cNvPr id="20" name="Rectangle 19"/>
            <p:cNvSpPr/>
            <p:nvPr/>
          </p:nvSpPr>
          <p:spPr>
            <a:xfrm>
              <a:off x="12945104" y="1283422"/>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12945105" y="1719960"/>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12945105" y="2138239"/>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12945105" y="2599507"/>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12945105" y="3015983"/>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12945105" y="3424197"/>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12945105" y="3863927"/>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p:cNvSpPr/>
            <p:nvPr/>
          </p:nvSpPr>
          <p:spPr>
            <a:xfrm>
              <a:off x="12945104" y="4298485"/>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p:cNvSpPr/>
            <p:nvPr/>
          </p:nvSpPr>
          <p:spPr>
            <a:xfrm>
              <a:off x="12945105" y="4730064"/>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p:cNvSpPr/>
            <p:nvPr/>
          </p:nvSpPr>
          <p:spPr>
            <a:xfrm>
              <a:off x="12945104" y="5179539"/>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ectangle 29"/>
            <p:cNvSpPr/>
            <p:nvPr/>
          </p:nvSpPr>
          <p:spPr>
            <a:xfrm>
              <a:off x="12945104" y="5579197"/>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12945104" y="5978855"/>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32" name="Group 31"/>
          <p:cNvGrpSpPr/>
          <p:nvPr/>
        </p:nvGrpSpPr>
        <p:grpSpPr>
          <a:xfrm>
            <a:off x="3597293" y="1207002"/>
            <a:ext cx="2646620" cy="5070731"/>
            <a:chOff x="12945104" y="1283422"/>
            <a:chExt cx="2379502" cy="5026921"/>
          </a:xfrm>
        </p:grpSpPr>
        <p:sp>
          <p:nvSpPr>
            <p:cNvPr id="33" name="Rectangle 32"/>
            <p:cNvSpPr/>
            <p:nvPr/>
          </p:nvSpPr>
          <p:spPr>
            <a:xfrm>
              <a:off x="12945104" y="1283422"/>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12945105" y="1719960"/>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12945105" y="2138239"/>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12945105" y="2599507"/>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12945105" y="3015983"/>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12945105" y="3424197"/>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12945105" y="3863927"/>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12945104" y="4298485"/>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p:cNvSpPr/>
            <p:nvPr/>
          </p:nvSpPr>
          <p:spPr>
            <a:xfrm>
              <a:off x="12945105" y="4730064"/>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p:cNvSpPr/>
            <p:nvPr/>
          </p:nvSpPr>
          <p:spPr>
            <a:xfrm>
              <a:off x="12945104" y="5179539"/>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42"/>
            <p:cNvSpPr/>
            <p:nvPr/>
          </p:nvSpPr>
          <p:spPr>
            <a:xfrm>
              <a:off x="12945104" y="5579197"/>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43"/>
            <p:cNvSpPr/>
            <p:nvPr/>
          </p:nvSpPr>
          <p:spPr>
            <a:xfrm>
              <a:off x="12945104" y="5978855"/>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5"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6"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47"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48"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49"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51"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2" name="Rectangle 51"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3"/>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46"/>
                                        </p:tgtEl>
                                      </p:cBhvr>
                                    </p:animEffect>
                                    <p:set>
                                      <p:cBhvr>
                                        <p:cTn id="28" dur="1" fill="hold">
                                          <p:stCondLst>
                                            <p:cond delay="58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31622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2928" y="247046"/>
            <a:ext cx="148627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9" name="Group 18"/>
          <p:cNvGrpSpPr/>
          <p:nvPr/>
        </p:nvGrpSpPr>
        <p:grpSpPr>
          <a:xfrm>
            <a:off x="6630830" y="1250812"/>
            <a:ext cx="2798610" cy="5026921"/>
            <a:chOff x="12945104" y="1283422"/>
            <a:chExt cx="2379502" cy="5026921"/>
          </a:xfrm>
        </p:grpSpPr>
        <p:sp>
          <p:nvSpPr>
            <p:cNvPr id="20" name="Rectangle 19"/>
            <p:cNvSpPr/>
            <p:nvPr/>
          </p:nvSpPr>
          <p:spPr>
            <a:xfrm>
              <a:off x="12945104" y="1283422"/>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12945105" y="1719960"/>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12945105" y="2138239"/>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12945105" y="2599507"/>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12945105" y="3015983"/>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12945105" y="3424197"/>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12945105" y="3863927"/>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p:cNvSpPr/>
            <p:nvPr/>
          </p:nvSpPr>
          <p:spPr>
            <a:xfrm>
              <a:off x="12945104" y="4298485"/>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p:cNvSpPr/>
            <p:nvPr/>
          </p:nvSpPr>
          <p:spPr>
            <a:xfrm>
              <a:off x="12945105" y="4730064"/>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p:cNvSpPr/>
            <p:nvPr/>
          </p:nvSpPr>
          <p:spPr>
            <a:xfrm>
              <a:off x="12945104" y="5179539"/>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ectangle 29"/>
            <p:cNvSpPr/>
            <p:nvPr/>
          </p:nvSpPr>
          <p:spPr>
            <a:xfrm>
              <a:off x="12945104" y="5579197"/>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12945104" y="5978855"/>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32" name="Group 31"/>
          <p:cNvGrpSpPr/>
          <p:nvPr/>
        </p:nvGrpSpPr>
        <p:grpSpPr>
          <a:xfrm>
            <a:off x="3597293" y="1207002"/>
            <a:ext cx="2646620" cy="5070731"/>
            <a:chOff x="12945104" y="1283422"/>
            <a:chExt cx="2379502" cy="5026921"/>
          </a:xfrm>
        </p:grpSpPr>
        <p:sp>
          <p:nvSpPr>
            <p:cNvPr id="33" name="Rectangle 32"/>
            <p:cNvSpPr/>
            <p:nvPr/>
          </p:nvSpPr>
          <p:spPr>
            <a:xfrm>
              <a:off x="12945104" y="1283422"/>
              <a:ext cx="2379501"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12945105" y="1719960"/>
              <a:ext cx="2379501"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12945105" y="2138239"/>
              <a:ext cx="2379501"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12945105" y="2599507"/>
              <a:ext cx="2379501"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12945105" y="3015983"/>
              <a:ext cx="2379501"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12945105" y="3424197"/>
              <a:ext cx="2379501"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12945105" y="3863927"/>
              <a:ext cx="2379501"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p:cNvSpPr/>
            <p:nvPr/>
          </p:nvSpPr>
          <p:spPr>
            <a:xfrm>
              <a:off x="12945104" y="4298485"/>
              <a:ext cx="2379501"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p:cNvSpPr/>
            <p:nvPr/>
          </p:nvSpPr>
          <p:spPr>
            <a:xfrm>
              <a:off x="12945105" y="4730064"/>
              <a:ext cx="2379501"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p:cNvSpPr/>
            <p:nvPr/>
          </p:nvSpPr>
          <p:spPr>
            <a:xfrm>
              <a:off x="12945104" y="5179539"/>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42"/>
            <p:cNvSpPr/>
            <p:nvPr/>
          </p:nvSpPr>
          <p:spPr>
            <a:xfrm>
              <a:off x="12945104" y="5579197"/>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43"/>
            <p:cNvSpPr/>
            <p:nvPr/>
          </p:nvSpPr>
          <p:spPr>
            <a:xfrm>
              <a:off x="12945104" y="5978855"/>
              <a:ext cx="2379501"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2" name="Rectangle 51"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itle 18">
            <a:extLst>
              <a:ext uri="{FF2B5EF4-FFF2-40B4-BE49-F238E27FC236}">
                <a16:creationId xmlns:a16="http://schemas.microsoft.com/office/drawing/2014/main" id="{8B2EC48C-5CCB-0A4A-B888-17346F9F10BF}"/>
              </a:ext>
            </a:extLst>
          </p:cNvPr>
          <p:cNvSpPr txBox="1">
            <a:spLocks/>
          </p:cNvSpPr>
          <p:nvPr/>
        </p:nvSpPr>
        <p:spPr>
          <a:xfrm>
            <a:off x="5796430" y="42049"/>
            <a:ext cx="3146977" cy="64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a:t>Ort, </a:t>
            </a:r>
            <a:r>
              <a:rPr lang="en-GB" sz="2400" b="1">
                <a:solidFill>
                  <a:srgbClr val="FF3300"/>
                </a:solidFill>
              </a:rPr>
              <a:t>Form</a:t>
            </a:r>
            <a:r>
              <a:rPr lang="en-GB" sz="2400" b="1"/>
              <a:t> oder </a:t>
            </a:r>
            <a:r>
              <a:rPr lang="en-GB" sz="2400" b="1">
                <a:solidFill>
                  <a:srgbClr val="00E200"/>
                </a:solidFill>
              </a:rPr>
              <a:t>Tier</a:t>
            </a:r>
            <a:r>
              <a:rPr lang="en-GB" sz="2400" b="1"/>
              <a:t>?</a:t>
            </a:r>
            <a:endParaRPr lang="en-US" sz="2400" dirty="0"/>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9562" y="2096756"/>
            <a:ext cx="3762438" cy="3840076"/>
          </a:xfrm>
          <a:prstGeom prst="rect">
            <a:avLst/>
          </a:prstGeom>
        </p:spPr>
      </p:pic>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931148"/>
            <a:ext cx="4030579" cy="4005684"/>
          </a:xfrm>
          <a:prstGeom prst="rect">
            <a:avLst/>
          </a:prstGeom>
        </p:spPr>
      </p:pic>
      <p:sp>
        <p:nvSpPr>
          <p:cNvPr id="57" name="Speech Bubble: Rectangle with Corners Rounded 7">
            <a:extLst>
              <a:ext uri="{FF2B5EF4-FFF2-40B4-BE49-F238E27FC236}">
                <a16:creationId xmlns:a16="http://schemas.microsoft.com/office/drawing/2014/main" id="{3718B590-C5BF-4C16-88B9-CE8AA8A1CEB1}"/>
              </a:ext>
            </a:extLst>
          </p:cNvPr>
          <p:cNvSpPr/>
          <p:nvPr/>
        </p:nvSpPr>
        <p:spPr>
          <a:xfrm>
            <a:off x="3171472" y="585463"/>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Bist</a:t>
            </a:r>
            <a:r>
              <a:rPr lang="en-GB" sz="2000" dirty="0">
                <a:latin typeface="Century Gothic" panose="020B0502020202020204" pitchFamily="34" charset="0"/>
              </a:rPr>
              <a:t> du </a:t>
            </a:r>
            <a:r>
              <a:rPr lang="en-GB" sz="2000" dirty="0" err="1">
                <a:latin typeface="Century Gothic" panose="020B0502020202020204" pitchFamily="34" charset="0"/>
              </a:rPr>
              <a:t>ein</a:t>
            </a:r>
            <a:r>
              <a:rPr lang="en-GB" sz="2000" dirty="0">
                <a:latin typeface="Century Gothic" panose="020B0502020202020204" pitchFamily="34" charset="0"/>
              </a:rPr>
              <a:t> Ort?</a:t>
            </a:r>
          </a:p>
        </p:txBody>
      </p:sp>
      <p:sp>
        <p:nvSpPr>
          <p:cNvPr id="58" name="Speech Bubble: Rectangle with Corners Rounded 7">
            <a:extLst>
              <a:ext uri="{FF2B5EF4-FFF2-40B4-BE49-F238E27FC236}">
                <a16:creationId xmlns:a16="http://schemas.microsoft.com/office/drawing/2014/main" id="{3718B590-C5BF-4C16-88B9-CE8AA8A1CEB1}"/>
              </a:ext>
            </a:extLst>
          </p:cNvPr>
          <p:cNvSpPr/>
          <p:nvPr/>
        </p:nvSpPr>
        <p:spPr>
          <a:xfrm>
            <a:off x="7369919" y="900589"/>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Ich</a:t>
            </a:r>
            <a:r>
              <a:rPr lang="en-GB" sz="2000" dirty="0">
                <a:latin typeface="Century Gothic" panose="020B0502020202020204" pitchFamily="34" charset="0"/>
              </a:rPr>
              <a:t> bin </a:t>
            </a:r>
            <a:r>
              <a:rPr lang="en-GB" sz="2000" dirty="0" err="1">
                <a:latin typeface="Century Gothic" panose="020B0502020202020204" pitchFamily="34" charset="0"/>
              </a:rPr>
              <a:t>kein</a:t>
            </a:r>
            <a:r>
              <a:rPr lang="en-GB" sz="2000" dirty="0">
                <a:latin typeface="Century Gothic" panose="020B0502020202020204" pitchFamily="34" charset="0"/>
              </a:rPr>
              <a:t> Ort.</a:t>
            </a:r>
          </a:p>
        </p:txBody>
      </p:sp>
      <p:sp>
        <p:nvSpPr>
          <p:cNvPr id="59" name="Speech Bubble: Rectangle with Corners Rounded 7">
            <a:extLst>
              <a:ext uri="{FF2B5EF4-FFF2-40B4-BE49-F238E27FC236}">
                <a16:creationId xmlns:a16="http://schemas.microsoft.com/office/drawing/2014/main" id="{3718B590-C5BF-4C16-88B9-CE8AA8A1CEB1}"/>
              </a:ext>
            </a:extLst>
          </p:cNvPr>
          <p:cNvSpPr/>
          <p:nvPr/>
        </p:nvSpPr>
        <p:spPr>
          <a:xfrm>
            <a:off x="7369919" y="1994802"/>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Bist</a:t>
            </a:r>
            <a:r>
              <a:rPr lang="en-GB" sz="2000" dirty="0">
                <a:latin typeface="Century Gothic" panose="020B0502020202020204" pitchFamily="34" charset="0"/>
              </a:rPr>
              <a:t> du </a:t>
            </a:r>
            <a:r>
              <a:rPr lang="en-GB" sz="2000" dirty="0" err="1">
                <a:latin typeface="Century Gothic" panose="020B0502020202020204" pitchFamily="34" charset="0"/>
              </a:rPr>
              <a:t>ein</a:t>
            </a:r>
            <a:r>
              <a:rPr lang="en-GB" sz="2000" dirty="0">
                <a:latin typeface="Century Gothic" panose="020B0502020202020204" pitchFamily="34" charset="0"/>
              </a:rPr>
              <a:t> Tier?</a:t>
            </a:r>
          </a:p>
        </p:txBody>
      </p:sp>
      <p:sp>
        <p:nvSpPr>
          <p:cNvPr id="60" name="Speech Bubble: Rectangle with Corners Rounded 7">
            <a:extLst>
              <a:ext uri="{FF2B5EF4-FFF2-40B4-BE49-F238E27FC236}">
                <a16:creationId xmlns:a16="http://schemas.microsoft.com/office/drawing/2014/main" id="{3718B590-C5BF-4C16-88B9-CE8AA8A1CEB1}"/>
              </a:ext>
            </a:extLst>
          </p:cNvPr>
          <p:cNvSpPr/>
          <p:nvPr/>
        </p:nvSpPr>
        <p:spPr>
          <a:xfrm>
            <a:off x="3184367" y="1611203"/>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Ich</a:t>
            </a:r>
            <a:r>
              <a:rPr lang="en-GB" sz="2000" dirty="0">
                <a:latin typeface="Century Gothic" panose="020B0502020202020204" pitchFamily="34" charset="0"/>
              </a:rPr>
              <a:t> bin </a:t>
            </a:r>
            <a:r>
              <a:rPr lang="en-GB" sz="2000" dirty="0" err="1">
                <a:latin typeface="Century Gothic" panose="020B0502020202020204" pitchFamily="34" charset="0"/>
              </a:rPr>
              <a:t>ein</a:t>
            </a:r>
            <a:r>
              <a:rPr lang="en-GB" sz="2000" dirty="0">
                <a:latin typeface="Century Gothic" panose="020B0502020202020204" pitchFamily="34" charset="0"/>
              </a:rPr>
              <a:t> Tier.</a:t>
            </a:r>
          </a:p>
        </p:txBody>
      </p:sp>
      <p:sp>
        <p:nvSpPr>
          <p:cNvPr id="61" name="TextBox 60"/>
          <p:cNvSpPr txBox="1"/>
          <p:nvPr/>
        </p:nvSpPr>
        <p:spPr>
          <a:xfrm>
            <a:off x="9769641" y="947687"/>
            <a:ext cx="2374231" cy="646331"/>
          </a:xfrm>
          <a:prstGeom prst="rect">
            <a:avLst/>
          </a:prstGeom>
          <a:solidFill>
            <a:schemeClr val="accent4">
              <a:lumMod val="40000"/>
              <a:lumOff val="60000"/>
            </a:schemeClr>
          </a:solidFill>
        </p:spPr>
        <p:txBody>
          <a:bodyPr wrap="square" rtlCol="0">
            <a:spAutoFit/>
          </a:bodyPr>
          <a:lstStyle/>
          <a:p>
            <a:pPr algn="ctr"/>
            <a:r>
              <a:rPr lang="en-GB" dirty="0">
                <a:solidFill>
                  <a:schemeClr val="accent5">
                    <a:lumMod val="50000"/>
                  </a:schemeClr>
                </a:solidFill>
                <a:latin typeface="Century Gothic" panose="020B0502020202020204" pitchFamily="34" charset="0"/>
              </a:rPr>
              <a:t>Mia keeps her card and it’s her turn.</a:t>
            </a:r>
          </a:p>
        </p:txBody>
      </p:sp>
      <p:sp>
        <p:nvSpPr>
          <p:cNvPr id="62" name="TextBox 61"/>
          <p:cNvSpPr txBox="1"/>
          <p:nvPr/>
        </p:nvSpPr>
        <p:spPr>
          <a:xfrm>
            <a:off x="3473115" y="2636943"/>
            <a:ext cx="2795338" cy="923330"/>
          </a:xfrm>
          <a:prstGeom prst="rect">
            <a:avLst/>
          </a:prstGeom>
          <a:solidFill>
            <a:schemeClr val="accent4">
              <a:lumMod val="40000"/>
              <a:lumOff val="60000"/>
            </a:schemeClr>
          </a:solidFill>
        </p:spPr>
        <p:txBody>
          <a:bodyPr wrap="square" rtlCol="0">
            <a:spAutoFit/>
          </a:bodyPr>
          <a:lstStyle/>
          <a:p>
            <a:pPr algn="ctr"/>
            <a:r>
              <a:rPr lang="en-GB" dirty="0">
                <a:solidFill>
                  <a:schemeClr val="accent5">
                    <a:lumMod val="50000"/>
                  </a:schemeClr>
                </a:solidFill>
                <a:latin typeface="Century Gothic" panose="020B0502020202020204" pitchFamily="34" charset="0"/>
              </a:rPr>
              <a:t>Wolfgang has to give up his card and it’s still Mia’s turn.</a:t>
            </a:r>
          </a:p>
        </p:txBody>
      </p:sp>
      <p:sp>
        <p:nvSpPr>
          <p:cNvPr id="63" name="Speech Bubble: Rectangle with Corners Rounded 7">
            <a:extLst>
              <a:ext uri="{FF2B5EF4-FFF2-40B4-BE49-F238E27FC236}">
                <a16:creationId xmlns:a16="http://schemas.microsoft.com/office/drawing/2014/main" id="{3718B590-C5BF-4C16-88B9-CE8AA8A1CEB1}"/>
              </a:ext>
            </a:extLst>
          </p:cNvPr>
          <p:cNvSpPr/>
          <p:nvPr/>
        </p:nvSpPr>
        <p:spPr>
          <a:xfrm>
            <a:off x="7289713" y="3045401"/>
            <a:ext cx="2279697" cy="76719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Bist</a:t>
            </a:r>
            <a:r>
              <a:rPr lang="en-GB" sz="2000" dirty="0">
                <a:latin typeface="Century Gothic" panose="020B0502020202020204" pitchFamily="34" charset="0"/>
              </a:rPr>
              <a:t> du </a:t>
            </a:r>
            <a:r>
              <a:rPr lang="en-GB" sz="2000" dirty="0" err="1">
                <a:latin typeface="Century Gothic" panose="020B0502020202020204" pitchFamily="34" charset="0"/>
              </a:rPr>
              <a:t>eine</a:t>
            </a:r>
            <a:r>
              <a:rPr lang="en-GB" sz="2000" dirty="0">
                <a:latin typeface="Century Gothic" panose="020B0502020202020204" pitchFamily="34" charset="0"/>
              </a:rPr>
              <a:t> Form?</a:t>
            </a:r>
          </a:p>
        </p:txBody>
      </p:sp>
      <p:sp>
        <p:nvSpPr>
          <p:cNvPr id="64" name="Speech Bubble: Rectangle with Corners Rounded 7">
            <a:extLst>
              <a:ext uri="{FF2B5EF4-FFF2-40B4-BE49-F238E27FC236}">
                <a16:creationId xmlns:a16="http://schemas.microsoft.com/office/drawing/2014/main" id="{3718B590-C5BF-4C16-88B9-CE8AA8A1CEB1}"/>
              </a:ext>
            </a:extLst>
          </p:cNvPr>
          <p:cNvSpPr/>
          <p:nvPr/>
        </p:nvSpPr>
        <p:spPr>
          <a:xfrm>
            <a:off x="3340346" y="3713660"/>
            <a:ext cx="2755654" cy="60567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Ich</a:t>
            </a:r>
            <a:r>
              <a:rPr lang="en-GB" sz="2000" dirty="0">
                <a:latin typeface="Century Gothic" panose="020B0502020202020204" pitchFamily="34" charset="0"/>
              </a:rPr>
              <a:t> bin </a:t>
            </a:r>
            <a:r>
              <a:rPr lang="en-GB" sz="2000" dirty="0" err="1">
                <a:latin typeface="Century Gothic" panose="020B0502020202020204" pitchFamily="34" charset="0"/>
              </a:rPr>
              <a:t>keine</a:t>
            </a:r>
            <a:r>
              <a:rPr lang="en-GB" sz="2000" dirty="0">
                <a:latin typeface="Century Gothic" panose="020B0502020202020204" pitchFamily="34" charset="0"/>
              </a:rPr>
              <a:t> Form.</a:t>
            </a:r>
          </a:p>
        </p:txBody>
      </p:sp>
      <p:sp>
        <p:nvSpPr>
          <p:cNvPr id="65" name="Speech Bubble: Rectangle with Corners Rounded 7">
            <a:extLst>
              <a:ext uri="{FF2B5EF4-FFF2-40B4-BE49-F238E27FC236}">
                <a16:creationId xmlns:a16="http://schemas.microsoft.com/office/drawing/2014/main" id="{3718B590-C5BF-4C16-88B9-CE8AA8A1CEB1}"/>
              </a:ext>
            </a:extLst>
          </p:cNvPr>
          <p:cNvSpPr/>
          <p:nvPr/>
        </p:nvSpPr>
        <p:spPr>
          <a:xfrm>
            <a:off x="3340346" y="5307294"/>
            <a:ext cx="2755654" cy="60567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Bist</a:t>
            </a:r>
            <a:r>
              <a:rPr lang="en-GB" sz="2000" dirty="0">
                <a:latin typeface="Century Gothic" panose="020B0502020202020204" pitchFamily="34" charset="0"/>
              </a:rPr>
              <a:t> du </a:t>
            </a:r>
            <a:r>
              <a:rPr lang="en-GB" sz="2000" dirty="0" err="1">
                <a:latin typeface="Century Gothic" panose="020B0502020202020204" pitchFamily="34" charset="0"/>
              </a:rPr>
              <a:t>eine</a:t>
            </a:r>
            <a:r>
              <a:rPr lang="en-GB" sz="2000" dirty="0">
                <a:latin typeface="Century Gothic" panose="020B0502020202020204" pitchFamily="34" charset="0"/>
              </a:rPr>
              <a:t> Form?</a:t>
            </a:r>
          </a:p>
        </p:txBody>
      </p:sp>
      <p:sp>
        <p:nvSpPr>
          <p:cNvPr id="66" name="Speech Bubble: Rectangle with Corners Rounded 7">
            <a:extLst>
              <a:ext uri="{FF2B5EF4-FFF2-40B4-BE49-F238E27FC236}">
                <a16:creationId xmlns:a16="http://schemas.microsoft.com/office/drawing/2014/main" id="{3718B590-C5BF-4C16-88B9-CE8AA8A1CEB1}"/>
              </a:ext>
            </a:extLst>
          </p:cNvPr>
          <p:cNvSpPr/>
          <p:nvPr/>
        </p:nvSpPr>
        <p:spPr>
          <a:xfrm>
            <a:off x="7155643" y="4096000"/>
            <a:ext cx="2121925" cy="605677"/>
          </a:xfrm>
          <a:prstGeom prst="wedgeRoundRectCallout">
            <a:avLst/>
          </a:prstGeom>
          <a:solidFill>
            <a:schemeClr val="accent5">
              <a:lumMod val="50000"/>
            </a:schemeClr>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Nein! Ach….!</a:t>
            </a:r>
          </a:p>
        </p:txBody>
      </p:sp>
      <p:sp>
        <p:nvSpPr>
          <p:cNvPr id="67" name="TextBox 66"/>
          <p:cNvSpPr txBox="1"/>
          <p:nvPr/>
        </p:nvSpPr>
        <p:spPr>
          <a:xfrm>
            <a:off x="3365839" y="4500990"/>
            <a:ext cx="2762965" cy="646331"/>
          </a:xfrm>
          <a:prstGeom prst="rect">
            <a:avLst/>
          </a:prstGeom>
          <a:solidFill>
            <a:schemeClr val="accent4">
              <a:lumMod val="40000"/>
              <a:lumOff val="60000"/>
            </a:schemeClr>
          </a:solidFill>
        </p:spPr>
        <p:txBody>
          <a:bodyPr wrap="square" rtlCol="0">
            <a:spAutoFit/>
          </a:bodyPr>
          <a:lstStyle/>
          <a:p>
            <a:pPr algn="ctr"/>
            <a:r>
              <a:rPr lang="en-GB" dirty="0">
                <a:solidFill>
                  <a:schemeClr val="accent5">
                    <a:lumMod val="50000"/>
                  </a:schemeClr>
                </a:solidFill>
                <a:latin typeface="Century Gothic" panose="020B0502020202020204" pitchFamily="34" charset="0"/>
              </a:rPr>
              <a:t>Wolfgang keeps his card and it’s his turn.</a:t>
            </a:r>
          </a:p>
        </p:txBody>
      </p:sp>
      <p:sp>
        <p:nvSpPr>
          <p:cNvPr id="68" name="TextBox 67"/>
          <p:cNvSpPr txBox="1"/>
          <p:nvPr/>
        </p:nvSpPr>
        <p:spPr>
          <a:xfrm>
            <a:off x="7087608" y="4949748"/>
            <a:ext cx="2374231" cy="646331"/>
          </a:xfrm>
          <a:prstGeom prst="rect">
            <a:avLst/>
          </a:prstGeom>
          <a:solidFill>
            <a:schemeClr val="accent4">
              <a:lumMod val="40000"/>
              <a:lumOff val="60000"/>
            </a:schemeClr>
          </a:solidFill>
        </p:spPr>
        <p:txBody>
          <a:bodyPr wrap="square" rtlCol="0">
            <a:spAutoFit/>
          </a:bodyPr>
          <a:lstStyle/>
          <a:p>
            <a:pPr algn="ctr"/>
            <a:r>
              <a:rPr lang="en-GB" dirty="0">
                <a:solidFill>
                  <a:schemeClr val="accent5">
                    <a:lumMod val="50000"/>
                  </a:schemeClr>
                </a:solidFill>
                <a:latin typeface="Century Gothic" panose="020B0502020202020204" pitchFamily="34" charset="0"/>
              </a:rPr>
              <a:t>Mia said ‘Nein’ so forfeits her card!</a:t>
            </a:r>
          </a:p>
        </p:txBody>
      </p:sp>
    </p:spTree>
    <p:extLst>
      <p:ext uri="{BB962C8B-B14F-4D97-AF65-F5344CB8AC3E}">
        <p14:creationId xmlns:p14="http://schemas.microsoft.com/office/powerpoint/2010/main" val="26163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386878"/>
            <a:ext cx="7348342" cy="1485422"/>
          </a:xfrm>
        </p:spPr>
        <p:txBody>
          <a:bodyPr>
            <a:normAutofit fontScale="90000"/>
          </a:bodyPr>
          <a:lstStyle/>
          <a:p>
            <a:pPr algn="l"/>
            <a:r>
              <a:rPr lang="en-GB" sz="4000" b="1">
                <a:solidFill>
                  <a:prstClr val="white"/>
                </a:solidFill>
              </a:rPr>
              <a:t>What is it (not) and what is it (not) like?</a:t>
            </a:r>
            <a:br>
              <a:rPr lang="en-GB" sz="4000" b="1">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6" y="3195323"/>
            <a:ext cx="7685599" cy="571756"/>
          </a:xfrm>
        </p:spPr>
        <p:txBody>
          <a:bodyPr>
            <a:normAutofit fontScale="55000" lnSpcReduction="20000"/>
          </a:bodyPr>
          <a:lstStyle/>
          <a:p>
            <a:pPr lvl="0" algn="l">
              <a:lnSpc>
                <a:spcPct val="100000"/>
              </a:lnSpc>
              <a:spcBef>
                <a:spcPts val="0"/>
              </a:spcBef>
              <a:defRPr/>
            </a:pPr>
            <a:r>
              <a:rPr lang="en-GB" sz="3200">
                <a:solidFill>
                  <a:schemeClr val="bg1"/>
                </a:solidFill>
              </a:rPr>
              <a:t>Introduction of the German alphabet, the Spelling Bee competition</a:t>
            </a:r>
          </a:p>
          <a:p>
            <a:pPr lvl="0" algn="l">
              <a:lnSpc>
                <a:spcPct val="100000"/>
              </a:lnSpc>
              <a:spcBef>
                <a:spcPts val="0"/>
              </a:spcBef>
              <a:defRPr/>
            </a:pPr>
            <a:r>
              <a:rPr lang="en-GB" sz="3200">
                <a:solidFill>
                  <a:schemeClr val="bg1"/>
                </a:solidFill>
              </a:rPr>
              <a:t>and Quizlet</a:t>
            </a:r>
            <a:endParaRPr lang="en-GB" sz="3200"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noProof="0">
                <a:solidFill>
                  <a:prstClr val="white"/>
                </a:solidFill>
                <a:latin typeface="Century Gothic" panose="020B0502020202020204" pitchFamily="34" charset="0"/>
              </a:rPr>
              <a:t>1.1</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4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8</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15</a:t>
            </a:r>
            <a:r>
              <a:rPr lang="en-GB" sz="1400" dirty="0">
                <a:solidFill>
                  <a:srgbClr val="FFFFFF"/>
                </a:solidFill>
                <a:latin typeface="Century Gothic"/>
                <a:ea typeface="Century Gothic"/>
                <a:cs typeface="Century Gothic"/>
                <a:sym typeface="Century Gothic"/>
              </a:rPr>
              <a:t>/12/21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28534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24" y="627903"/>
            <a:ext cx="10515600" cy="1325563"/>
          </a:xfrm>
        </p:spPr>
        <p:txBody>
          <a:bodyPr>
            <a:normAutofit fontScale="90000"/>
          </a:bodyPr>
          <a:lstStyle/>
          <a:p>
            <a:r>
              <a:rPr lang="en-GB" sz="26700" b="1" dirty="0">
                <a:solidFill>
                  <a:srgbClr val="FFCC00"/>
                </a:solidFill>
              </a:rPr>
              <a:t>z</a:t>
            </a:r>
            <a:br>
              <a:rPr lang="en-GB" sz="9600" b="1" dirty="0"/>
            </a:br>
            <a:endParaRPr lang="en-GB" dirty="0"/>
          </a:p>
        </p:txBody>
      </p:sp>
      <p:pic>
        <p:nvPicPr>
          <p:cNvPr id="4" name="Picture 3" descr="trai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5123" y="873824"/>
            <a:ext cx="6061753" cy="3415673"/>
          </a:xfrm>
          <a:prstGeom prst="rect">
            <a:avLst/>
          </a:prstGeom>
        </p:spPr>
      </p:pic>
      <p:sp>
        <p:nvSpPr>
          <p:cNvPr id="6" name="Rectangle 5"/>
          <p:cNvSpPr/>
          <p:nvPr/>
        </p:nvSpPr>
        <p:spPr>
          <a:xfrm>
            <a:off x="4513857" y="4289497"/>
            <a:ext cx="289534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Z</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Tree>
    <p:extLst>
      <p:ext uri="{BB962C8B-B14F-4D97-AF65-F5344CB8AC3E}">
        <p14:creationId xmlns:p14="http://schemas.microsoft.com/office/powerpoint/2010/main" val="57136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Zug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Zu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wie</a:t>
            </a:r>
          </a:p>
        </p:txBody>
      </p:sp>
      <p:pic>
        <p:nvPicPr>
          <p:cNvPr id="3"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353009"/>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1349562">
            <a:off x="5158962" y="2927192"/>
            <a:ext cx="2065204" cy="830997"/>
          </a:xfrm>
          <a:prstGeom prst="rect">
            <a:avLst/>
          </a:prstGeom>
          <a:noFill/>
        </p:spPr>
        <p:txBody>
          <a:bodyPr wrap="square" rtlCol="0">
            <a:spAutoFit/>
          </a:bodyPr>
          <a:lstStyle/>
          <a:p>
            <a:pPr algn="ctr"/>
            <a:r>
              <a:rPr lang="en-GB" sz="4800" b="1" dirty="0">
                <a:solidFill>
                  <a:srgbClr val="4472C4">
                    <a:lumMod val="50000"/>
                  </a:srgbClr>
                </a:solidFill>
                <a:latin typeface="Century Gothic" panose="020B0502020202020204" pitchFamily="34" charset="0"/>
                <a:cs typeface="Calibri" panose="020F0502020204030204" pitchFamily="34" charset="0"/>
              </a:rPr>
              <a:t>how?</a:t>
            </a:r>
          </a:p>
        </p:txBody>
      </p:sp>
      <p:sp>
        <p:nvSpPr>
          <p:cNvPr id="5" name="TextBox 4"/>
          <p:cNvSpPr txBox="1"/>
          <p:nvPr/>
        </p:nvSpPr>
        <p:spPr>
          <a:xfrm>
            <a:off x="104707" y="493592"/>
            <a:ext cx="12192000" cy="2215991"/>
          </a:xfrm>
          <a:prstGeom prst="rect">
            <a:avLst/>
          </a:prstGeom>
          <a:noFill/>
        </p:spPr>
        <p:txBody>
          <a:bodyPr wrap="square" rtlCol="0">
            <a:spAutoFit/>
          </a:bodyPr>
          <a:lstStyle/>
          <a:p>
            <a:pPr algn="ctr"/>
            <a:r>
              <a:rPr lang="en-GB" sz="13800" b="1" dirty="0" err="1">
                <a:solidFill>
                  <a:srgbClr val="5B9BD5">
                    <a:lumMod val="50000"/>
                  </a:srgbClr>
                </a:solidFill>
                <a:latin typeface="Century Gothic" panose="020B0502020202020204" pitchFamily="34" charset="0"/>
              </a:rPr>
              <a:t>wie</a:t>
            </a:r>
            <a:r>
              <a:rPr lang="en-GB" sz="13800" b="1" dirty="0">
                <a:solidFill>
                  <a:srgbClr val="5B9BD5">
                    <a:lumMod val="50000"/>
                  </a:srgbClr>
                </a:solidFill>
                <a:latin typeface="Century Gothic" panose="020B0502020202020204" pitchFamily="34" charset="0"/>
              </a:rPr>
              <a:t>?</a:t>
            </a:r>
          </a:p>
        </p:txBody>
      </p:sp>
      <p:sp>
        <p:nvSpPr>
          <p:cNvPr id="6" name="Action Button: Help 5">
            <a:hlinkClick r:id="" action="ppaction://noaction" highlightClick="1"/>
          </p:cNvPr>
          <p:cNvSpPr/>
          <p:nvPr/>
        </p:nvSpPr>
        <p:spPr>
          <a:xfrm>
            <a:off x="2106031" y="3350800"/>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0" y="4101107"/>
            <a:ext cx="12192000" cy="923330"/>
          </a:xfrm>
          <a:prstGeom prst="rect">
            <a:avLst/>
          </a:prstGeom>
          <a:noFill/>
        </p:spPr>
        <p:txBody>
          <a:bodyPr wrap="square" rtlCol="0">
            <a:spAutoFit/>
          </a:bodyPr>
          <a:lstStyle/>
          <a:p>
            <a:pPr algn="ctr"/>
            <a:r>
              <a:rPr lang="es-ES" sz="5400" dirty="0">
                <a:solidFill>
                  <a:srgbClr val="5B9BD5">
                    <a:lumMod val="50000"/>
                  </a:srgbClr>
                </a:solidFill>
                <a:latin typeface="Century Gothic" panose="020B0502020202020204" pitchFamily="34" charset="0"/>
                <a:cs typeface="Calibri" panose="020F0502020204030204" pitchFamily="34" charset="0"/>
              </a:rPr>
              <a:t> ____ </a:t>
            </a:r>
            <a:r>
              <a:rPr lang="es-ES" sz="5400" dirty="0" err="1">
                <a:solidFill>
                  <a:srgbClr val="5B9BD5">
                    <a:lumMod val="50000"/>
                  </a:srgbClr>
                </a:solidFill>
                <a:latin typeface="Century Gothic" panose="020B0502020202020204" pitchFamily="34" charset="0"/>
                <a:cs typeface="Calibri" panose="020F0502020204030204" pitchFamily="34" charset="0"/>
              </a:rPr>
              <a:t>geht’s</a:t>
            </a:r>
            <a:r>
              <a:rPr lang="es-ES" sz="5400" dirty="0">
                <a:solidFill>
                  <a:srgbClr val="5B9BD5">
                    <a:lumMod val="50000"/>
                  </a:srgbClr>
                </a:solidFill>
                <a:latin typeface="Century Gothic" panose="020B0502020202020204" pitchFamily="34" charset="0"/>
                <a:cs typeface="Calibri" panose="020F0502020204030204" pitchFamily="34" charset="0"/>
              </a:rPr>
              <a:t>?</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8" name="TextBox 7"/>
          <p:cNvSpPr txBox="1"/>
          <p:nvPr/>
        </p:nvSpPr>
        <p:spPr>
          <a:xfrm>
            <a:off x="0" y="5096241"/>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How’</a:t>
            </a:r>
            <a:r>
              <a:rPr lang="en-HK" sz="3200" dirty="0">
                <a:solidFill>
                  <a:srgbClr val="5B9BD5">
                    <a:lumMod val="50000"/>
                  </a:srgbClr>
                </a:solidFill>
                <a:latin typeface="Century Gothic" panose="020B0502020202020204" pitchFamily="34" charset="0"/>
              </a:rPr>
              <a:t>s it going?</a:t>
            </a:r>
            <a:r>
              <a:rPr lang="en-GB" sz="3200" dirty="0">
                <a:solidFill>
                  <a:srgbClr val="5B9BD5">
                    <a:lumMod val="50000"/>
                  </a:srgbClr>
                </a:solidFill>
                <a:latin typeface="Century Gothic" panose="020B0502020202020204" pitchFamily="34" charset="0"/>
              </a:rPr>
              <a:t>]</a:t>
            </a:r>
          </a:p>
        </p:txBody>
      </p:sp>
      <p:sp>
        <p:nvSpPr>
          <p:cNvPr id="9" name="Rectangle 8"/>
          <p:cNvSpPr/>
          <p:nvPr/>
        </p:nvSpPr>
        <p:spPr>
          <a:xfrm>
            <a:off x="4098363" y="4110646"/>
            <a:ext cx="1612942" cy="923330"/>
          </a:xfrm>
          <a:prstGeom prst="rect">
            <a:avLst/>
          </a:prstGeom>
        </p:spPr>
        <p:txBody>
          <a:bodyPr wrap="none">
            <a:spAutoFit/>
          </a:bodyPr>
          <a:lstStyle/>
          <a:p>
            <a:r>
              <a:rPr lang="es-ES" sz="5400" b="1" dirty="0" err="1">
                <a:solidFill>
                  <a:srgbClr val="EA5F00"/>
                </a:solidFill>
                <a:latin typeface="Century Gothic" panose="020B0502020202020204" pitchFamily="34" charset="0"/>
                <a:cs typeface="Calibri" panose="020F0502020204030204" pitchFamily="34" charset="0"/>
              </a:rPr>
              <a:t>Wie</a:t>
            </a:r>
            <a:r>
              <a:rPr lang="es-ES" sz="5400" b="1" dirty="0">
                <a:solidFill>
                  <a:srgbClr val="EA5F00"/>
                </a:solidFill>
                <a:latin typeface="Century Gothic" panose="020B0502020202020204" pitchFamily="34" charset="0"/>
                <a:cs typeface="Calibri" panose="020F0502020204030204" pitchFamily="34" charset="0"/>
              </a:rPr>
              <a:t> </a:t>
            </a:r>
            <a:endParaRPr lang="en-GB" dirty="0">
              <a:solidFill>
                <a:prstClr val="black"/>
              </a:solidFill>
            </a:endParaRPr>
          </a:p>
        </p:txBody>
      </p:sp>
      <p:sp>
        <p:nvSpPr>
          <p:cNvPr id="10" name="Action Button: Help 9">
            <a:hlinkClick r:id="" action="ppaction://noaction" highlightClick="1"/>
          </p:cNvPr>
          <p:cNvSpPr/>
          <p:nvPr/>
        </p:nvSpPr>
        <p:spPr>
          <a:xfrm>
            <a:off x="2106031" y="5102871"/>
            <a:ext cx="542518" cy="478022"/>
          </a:xfrm>
          <a:prstGeom prst="actionButtonHelp">
            <a:avLst/>
          </a:prstGeom>
          <a:solidFill>
            <a:srgbClr val="FFC0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68439"/>
            <a:ext cx="2167128" cy="2068082"/>
          </a:xfrm>
          <a:prstGeom prst="rect">
            <a:avLst/>
          </a:prstGeom>
        </p:spPr>
      </p:pic>
      <p:sp>
        <p:nvSpPr>
          <p:cNvPr id="13"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0126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animBg="1"/>
      <p:bldP spid="7" grpId="0"/>
      <p:bldP spid="8" grpId="0" animBg="1"/>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wie</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115" y="781882"/>
            <a:ext cx="3257653" cy="156774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093" y="604675"/>
            <a:ext cx="1711821" cy="1730751"/>
          </a:xfrm>
          <a:prstGeom prst="rect">
            <a:avLst/>
          </a:prstGeom>
        </p:spPr>
      </p:pic>
      <p:sp>
        <p:nvSpPr>
          <p:cNvPr id="32" name="TextBox 31"/>
          <p:cNvSpPr txBox="1"/>
          <p:nvPr/>
        </p:nvSpPr>
        <p:spPr>
          <a:xfrm>
            <a:off x="3015049" y="1025611"/>
            <a:ext cx="5016843" cy="1200329"/>
          </a:xfrm>
          <a:prstGeom prst="rect">
            <a:avLst/>
          </a:prstGeom>
          <a:noFill/>
        </p:spPr>
        <p:txBody>
          <a:bodyPr wrap="square" rtlCol="0">
            <a:spAutoFit/>
          </a:bodyPr>
          <a:lstStyle/>
          <a:p>
            <a:r>
              <a:rPr lang="en-GB" sz="7200" b="1" dirty="0">
                <a:solidFill>
                  <a:srgbClr val="1F4E79"/>
                </a:solidFill>
                <a:latin typeface="Century Gothic" panose="020B0502020202020204" pitchFamily="34" charset="0"/>
              </a:rPr>
              <a:t>gut</a:t>
            </a: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643" y="4566404"/>
            <a:ext cx="1783272" cy="1710827"/>
          </a:xfrm>
          <a:prstGeom prst="rect">
            <a:avLst/>
          </a:prstGeom>
        </p:spPr>
      </p:pic>
      <p:sp>
        <p:nvSpPr>
          <p:cNvPr id="34" name="TextBox 33"/>
          <p:cNvSpPr txBox="1"/>
          <p:nvPr/>
        </p:nvSpPr>
        <p:spPr>
          <a:xfrm>
            <a:off x="3015047" y="4675889"/>
            <a:ext cx="6222259" cy="1200329"/>
          </a:xfrm>
          <a:prstGeom prst="rect">
            <a:avLst/>
          </a:prstGeom>
          <a:noFill/>
        </p:spPr>
        <p:txBody>
          <a:bodyPr wrap="square" rtlCol="0">
            <a:spAutoFit/>
          </a:bodyPr>
          <a:lstStyle/>
          <a:p>
            <a:r>
              <a:rPr lang="en-GB" sz="7200" b="1" dirty="0" err="1">
                <a:solidFill>
                  <a:srgbClr val="1F4E79"/>
                </a:solidFill>
                <a:latin typeface="Century Gothic" panose="020B0502020202020204" pitchFamily="34" charset="0"/>
              </a:rPr>
              <a:t>nicht</a:t>
            </a:r>
            <a:r>
              <a:rPr lang="en-GB" sz="7200" b="1" dirty="0">
                <a:solidFill>
                  <a:srgbClr val="1F4E79"/>
                </a:solidFill>
                <a:latin typeface="Century Gothic" panose="020B0502020202020204" pitchFamily="34" charset="0"/>
              </a:rPr>
              <a:t> so gut</a:t>
            </a:r>
          </a:p>
        </p:txBody>
      </p:sp>
      <p:pic>
        <p:nvPicPr>
          <p:cNvPr id="35" name="Picture 3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632" y="2266434"/>
            <a:ext cx="2300416" cy="2300416"/>
          </a:xfrm>
          <a:prstGeom prst="rect">
            <a:avLst/>
          </a:prstGeom>
        </p:spPr>
      </p:pic>
      <p:sp>
        <p:nvSpPr>
          <p:cNvPr id="36" name="TextBox 35"/>
          <p:cNvSpPr txBox="1"/>
          <p:nvPr/>
        </p:nvSpPr>
        <p:spPr>
          <a:xfrm>
            <a:off x="3015048" y="2677118"/>
            <a:ext cx="6408870" cy="1200329"/>
          </a:xfrm>
          <a:prstGeom prst="rect">
            <a:avLst/>
          </a:prstGeom>
          <a:noFill/>
        </p:spPr>
        <p:txBody>
          <a:bodyPr wrap="square" rtlCol="0">
            <a:spAutoFit/>
          </a:bodyPr>
          <a:lstStyle/>
          <a:p>
            <a:r>
              <a:rPr lang="en-GB" sz="7200" b="1" dirty="0" err="1">
                <a:solidFill>
                  <a:srgbClr val="1F4E79"/>
                </a:solidFill>
                <a:latin typeface="Century Gothic" panose="020B0502020202020204" pitchFamily="34" charset="0"/>
              </a:rPr>
              <a:t>Ja</a:t>
            </a:r>
            <a:r>
              <a:rPr lang="en-GB" sz="7200" b="1" dirty="0">
                <a:solidFill>
                  <a:srgbClr val="1F4E79"/>
                </a:solidFill>
                <a:latin typeface="Century Gothic" panose="020B0502020202020204" pitchFamily="34" charset="0"/>
              </a:rPr>
              <a:t>, es </a:t>
            </a:r>
            <a:r>
              <a:rPr lang="en-GB" sz="7200" b="1" dirty="0" err="1">
                <a:solidFill>
                  <a:srgbClr val="1F4E79"/>
                </a:solidFill>
                <a:latin typeface="Century Gothic" panose="020B0502020202020204" pitchFamily="34" charset="0"/>
              </a:rPr>
              <a:t>geht</a:t>
            </a:r>
            <a:r>
              <a:rPr lang="en-GB" sz="7200" b="1" dirty="0">
                <a:solidFill>
                  <a:srgbClr val="1F4E79"/>
                </a:solidFill>
                <a:latin typeface="Century Gothic" panose="020B0502020202020204" pitchFamily="34" charset="0"/>
              </a:rPr>
              <a:t>.</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301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bg1"/>
                </a:solidFill>
              </a:rPr>
              <a:t>wie</a:t>
            </a:r>
          </a:p>
        </p:txBody>
      </p:sp>
      <p:pic>
        <p:nvPicPr>
          <p:cNvPr id="3" name="Picture 2" descr="http://www.clker.com/cliparts/w/d/u/B/w/V/stamp1-md.png"/>
          <p:cNvPicPr>
            <a:picLocks noChangeAspect="1" noChangeArrowheads="1"/>
          </p:cNvPicPr>
          <p:nvPr/>
        </p:nvPicPr>
        <p:blipFill>
          <a:blip r:embed="rId3">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0" y="2348870"/>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1349562">
            <a:off x="5158961" y="2923053"/>
            <a:ext cx="2065204" cy="830997"/>
          </a:xfrm>
          <a:prstGeom prst="rect">
            <a:avLst/>
          </a:prstGeom>
          <a:noFill/>
        </p:spPr>
        <p:txBody>
          <a:bodyPr wrap="square" rtlCol="0">
            <a:spAutoFit/>
          </a:bodyPr>
          <a:lstStyle/>
          <a:p>
            <a:pPr algn="ctr"/>
            <a:r>
              <a:rPr lang="en-GB" sz="4800" b="1" dirty="0">
                <a:solidFill>
                  <a:srgbClr val="4472C4">
                    <a:lumMod val="50000"/>
                  </a:srgbClr>
                </a:solidFill>
                <a:latin typeface="Century Gothic" panose="020B0502020202020204" pitchFamily="34" charset="0"/>
                <a:cs typeface="Calibri" panose="020F0502020204030204" pitchFamily="34" charset="0"/>
              </a:rPr>
              <a:t>how?</a:t>
            </a:r>
          </a:p>
        </p:txBody>
      </p:sp>
      <p:sp>
        <p:nvSpPr>
          <p:cNvPr id="5" name="TextBox 4"/>
          <p:cNvSpPr txBox="1"/>
          <p:nvPr/>
        </p:nvSpPr>
        <p:spPr>
          <a:xfrm>
            <a:off x="0" y="4101107"/>
            <a:ext cx="12192000" cy="923330"/>
          </a:xfrm>
          <a:prstGeom prst="rect">
            <a:avLst/>
          </a:prstGeom>
          <a:noFill/>
        </p:spPr>
        <p:txBody>
          <a:bodyPr wrap="square" rtlCol="0">
            <a:spAutoFit/>
          </a:bodyPr>
          <a:lstStyle/>
          <a:p>
            <a:pPr algn="ctr"/>
            <a:r>
              <a:rPr lang="es-ES" sz="5400" b="1" dirty="0" err="1">
                <a:solidFill>
                  <a:srgbClr val="EA5F00"/>
                </a:solidFill>
                <a:latin typeface="Century Gothic" panose="020B0502020202020204" pitchFamily="34" charset="0"/>
                <a:cs typeface="Calibri" panose="020F0502020204030204" pitchFamily="34" charset="0"/>
              </a:rPr>
              <a:t>Wie</a:t>
            </a:r>
            <a:r>
              <a:rPr lang="es-ES" sz="5400" b="1" dirty="0">
                <a:solidFill>
                  <a:srgbClr val="EA5F00"/>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schreibt</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man</a:t>
            </a:r>
            <a:r>
              <a:rPr lang="es-ES" sz="5400" dirty="0">
                <a:solidFill>
                  <a:srgbClr val="5B9BD5">
                    <a:lumMod val="50000"/>
                  </a:srgbClr>
                </a:solidFill>
                <a:latin typeface="Century Gothic" panose="020B0502020202020204" pitchFamily="34" charset="0"/>
                <a:cs typeface="Calibri" panose="020F0502020204030204" pitchFamily="34" charset="0"/>
              </a:rPr>
              <a:t>…?</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6" name="TextBox 5"/>
          <p:cNvSpPr txBox="1"/>
          <p:nvPr/>
        </p:nvSpPr>
        <p:spPr>
          <a:xfrm>
            <a:off x="0" y="5096241"/>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How </a:t>
            </a:r>
            <a:r>
              <a:rPr lang="en-HK" sz="3200" dirty="0">
                <a:solidFill>
                  <a:srgbClr val="5B9BD5">
                    <a:lumMod val="50000"/>
                  </a:srgbClr>
                </a:solidFill>
                <a:latin typeface="Century Gothic" panose="020B0502020202020204" pitchFamily="34" charset="0"/>
              </a:rPr>
              <a:t>do you write…?</a:t>
            </a:r>
            <a:r>
              <a:rPr lang="en-GB" sz="3200" dirty="0">
                <a:solidFill>
                  <a:srgbClr val="5B9BD5">
                    <a:lumMod val="50000"/>
                  </a:srgbClr>
                </a:solidFill>
                <a:latin typeface="Century Gothic" panose="020B0502020202020204" pitchFamily="34" charset="0"/>
              </a:rPr>
              <a:t>]</a:t>
            </a: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68439"/>
            <a:ext cx="2167128" cy="2068082"/>
          </a:xfrm>
          <a:prstGeom prst="rect">
            <a:avLst/>
          </a:prstGeom>
        </p:spPr>
      </p:pic>
      <p:sp>
        <p:nvSpPr>
          <p:cNvPr id="8" name="TextBox 7"/>
          <p:cNvSpPr txBox="1"/>
          <p:nvPr/>
        </p:nvSpPr>
        <p:spPr>
          <a:xfrm>
            <a:off x="6029883" y="6488626"/>
            <a:ext cx="361178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a:t>
            </a:r>
          </a:p>
        </p:txBody>
      </p:sp>
      <p:sp>
        <p:nvSpPr>
          <p:cNvPr id="9" name="Title 8">
            <a:extLst>
              <a:ext uri="{FF2B5EF4-FFF2-40B4-BE49-F238E27FC236}">
                <a16:creationId xmlns:a16="http://schemas.microsoft.com/office/drawing/2014/main" id="{ACE50CB7-D049-0240-AC4C-5142A7642EF4}"/>
              </a:ext>
            </a:extLst>
          </p:cNvPr>
          <p:cNvSpPr txBox="1">
            <a:spLocks/>
          </p:cNvSpPr>
          <p:nvPr/>
        </p:nvSpPr>
        <p:spPr>
          <a:xfrm>
            <a:off x="942907" y="108395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3800" b="1">
                <a:solidFill>
                  <a:srgbClr val="5B9BD5">
                    <a:lumMod val="50000"/>
                  </a:srgbClr>
                </a:solidFill>
              </a:rPr>
              <a:t>wie?</a:t>
            </a:r>
            <a:endParaRPr lang="en-US" sz="13800" dirty="0"/>
          </a:p>
        </p:txBody>
      </p:sp>
      <p:sp>
        <p:nvSpPr>
          <p:cNvPr id="10"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155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9"/>
          <a:stretch>
            <a:fillRect/>
          </a:stretch>
        </p:blipFill>
        <p:spPr>
          <a:xfrm>
            <a:off x="619375" y="809724"/>
            <a:ext cx="1044028" cy="1096757"/>
          </a:xfrm>
          <a:prstGeom prst="rect">
            <a:avLst/>
          </a:prstGeom>
          <a:effectLst>
            <a:outerShdw blurRad="50800" dist="38100" dir="5400000" algn="t" rotWithShape="0">
              <a:prstClr val="black">
                <a:alpha val="40000"/>
              </a:prstClr>
            </a:outerShdw>
          </a:effectLst>
        </p:spPr>
      </p:pic>
      <p:pic>
        <p:nvPicPr>
          <p:cNvPr id="12" name="Picture 11"/>
          <p:cNvPicPr>
            <a:picLocks noChangeAspect="1"/>
          </p:cNvPicPr>
          <p:nvPr/>
        </p:nvPicPr>
        <p:blipFill>
          <a:blip r:embed="rId30"/>
          <a:stretch>
            <a:fillRect/>
          </a:stretch>
        </p:blipFill>
        <p:spPr>
          <a:xfrm>
            <a:off x="8961030" y="5123123"/>
            <a:ext cx="1244739" cy="1189939"/>
          </a:xfrm>
          <a:prstGeom prst="rect">
            <a:avLst/>
          </a:prstGeom>
          <a:effectLst>
            <a:outerShdw blurRad="50800" dist="38100" dir="5400000" algn="t" rotWithShape="0">
              <a:prstClr val="black">
                <a:alpha val="40000"/>
              </a:prstClr>
            </a:outerShdw>
          </a:effectLst>
        </p:spPr>
      </p:pic>
      <p:pic>
        <p:nvPicPr>
          <p:cNvPr id="13" name="Picture 12"/>
          <p:cNvPicPr>
            <a:picLocks noChangeAspect="1"/>
          </p:cNvPicPr>
          <p:nvPr/>
        </p:nvPicPr>
        <p:blipFill>
          <a:blip r:embed="rId31"/>
          <a:stretch>
            <a:fillRect/>
          </a:stretch>
        </p:blipFill>
        <p:spPr>
          <a:xfrm>
            <a:off x="2266828" y="762330"/>
            <a:ext cx="1169721" cy="1174943"/>
          </a:xfrm>
          <a:prstGeom prst="rect">
            <a:avLst/>
          </a:prstGeom>
          <a:effectLst>
            <a:outerShdw blurRad="50800" dist="38100" dir="5400000" algn="t" rotWithShape="0">
              <a:prstClr val="black">
                <a:alpha val="40000"/>
              </a:prstClr>
            </a:outerShdw>
          </a:effectLst>
        </p:spPr>
      </p:pic>
      <p:pic>
        <p:nvPicPr>
          <p:cNvPr id="14" name="Picture 13"/>
          <p:cNvPicPr>
            <a:picLocks noChangeAspect="1"/>
          </p:cNvPicPr>
          <p:nvPr/>
        </p:nvPicPr>
        <p:blipFill>
          <a:blip r:embed="rId32"/>
          <a:stretch>
            <a:fillRect/>
          </a:stretch>
        </p:blipFill>
        <p:spPr>
          <a:xfrm>
            <a:off x="3875901" y="732110"/>
            <a:ext cx="1208176" cy="1255452"/>
          </a:xfrm>
          <a:prstGeom prst="rect">
            <a:avLst/>
          </a:prstGeom>
          <a:effectLst>
            <a:outerShdw blurRad="50800" dist="38100" dir="5400000" algn="t" rotWithShape="0">
              <a:prstClr val="black">
                <a:alpha val="40000"/>
              </a:prstClr>
            </a:outerShdw>
          </a:effectLst>
        </p:spPr>
      </p:pic>
      <p:pic>
        <p:nvPicPr>
          <p:cNvPr id="15" name="Picture 14"/>
          <p:cNvPicPr>
            <a:picLocks noChangeAspect="1"/>
          </p:cNvPicPr>
          <p:nvPr/>
        </p:nvPicPr>
        <p:blipFill>
          <a:blip r:embed="rId33"/>
          <a:stretch>
            <a:fillRect/>
          </a:stretch>
        </p:blipFill>
        <p:spPr>
          <a:xfrm>
            <a:off x="5451562" y="587129"/>
            <a:ext cx="1135119" cy="1319353"/>
          </a:xfrm>
          <a:prstGeom prst="rect">
            <a:avLst/>
          </a:prstGeom>
          <a:effectLst>
            <a:outerShdw blurRad="50800" dist="38100" dir="5400000" algn="t" rotWithShape="0">
              <a:prstClr val="black">
                <a:alpha val="40000"/>
              </a:prstClr>
            </a:outerShdw>
          </a:effectLst>
        </p:spPr>
      </p:pic>
      <p:pic>
        <p:nvPicPr>
          <p:cNvPr id="16" name="Picture 15"/>
          <p:cNvPicPr>
            <a:picLocks noChangeAspect="1"/>
          </p:cNvPicPr>
          <p:nvPr/>
        </p:nvPicPr>
        <p:blipFill>
          <a:blip r:embed="rId34"/>
          <a:stretch>
            <a:fillRect/>
          </a:stretch>
        </p:blipFill>
        <p:spPr>
          <a:xfrm>
            <a:off x="6829359" y="711145"/>
            <a:ext cx="1321354" cy="1270252"/>
          </a:xfrm>
          <a:prstGeom prst="rect">
            <a:avLst/>
          </a:prstGeom>
          <a:effectLst>
            <a:outerShdw blurRad="50800" dist="38100" dir="5400000" algn="t" rotWithShape="0">
              <a:prstClr val="black">
                <a:alpha val="40000"/>
              </a:prstClr>
            </a:outerShdw>
          </a:effectLst>
        </p:spPr>
      </p:pic>
      <p:pic>
        <p:nvPicPr>
          <p:cNvPr id="17" name="Picture 16"/>
          <p:cNvPicPr>
            <a:picLocks noChangeAspect="1"/>
          </p:cNvPicPr>
          <p:nvPr/>
        </p:nvPicPr>
        <p:blipFill>
          <a:blip r:embed="rId35"/>
          <a:stretch>
            <a:fillRect/>
          </a:stretch>
        </p:blipFill>
        <p:spPr>
          <a:xfrm>
            <a:off x="8651139" y="691415"/>
            <a:ext cx="1044103" cy="1215067"/>
          </a:xfrm>
          <a:prstGeom prst="rect">
            <a:avLst/>
          </a:prstGeom>
          <a:effectLst>
            <a:outerShdw blurRad="50800" dist="38100" dir="5400000" algn="t" rotWithShape="0">
              <a:prstClr val="black">
                <a:alpha val="40000"/>
              </a:prstClr>
            </a:outerShdw>
          </a:effectLst>
        </p:spPr>
      </p:pic>
      <p:pic>
        <p:nvPicPr>
          <p:cNvPr id="18" name="Picture 17"/>
          <p:cNvPicPr>
            <a:picLocks noChangeAspect="1"/>
          </p:cNvPicPr>
          <p:nvPr/>
        </p:nvPicPr>
        <p:blipFill>
          <a:blip r:embed="rId36"/>
          <a:stretch>
            <a:fillRect/>
          </a:stretch>
        </p:blipFill>
        <p:spPr>
          <a:xfrm>
            <a:off x="10298667" y="687010"/>
            <a:ext cx="1272690" cy="1359313"/>
          </a:xfrm>
          <a:prstGeom prst="rect">
            <a:avLst/>
          </a:prstGeom>
          <a:effectLst>
            <a:outerShdw blurRad="50800" dist="38100" dir="5400000" algn="t" rotWithShape="0">
              <a:prstClr val="black">
                <a:alpha val="40000"/>
              </a:prstClr>
            </a:outerShdw>
          </a:effectLst>
        </p:spPr>
      </p:pic>
      <p:pic>
        <p:nvPicPr>
          <p:cNvPr id="19" name="Picture 18"/>
          <p:cNvPicPr>
            <a:picLocks noChangeAspect="1"/>
          </p:cNvPicPr>
          <p:nvPr/>
        </p:nvPicPr>
        <p:blipFill>
          <a:blip r:embed="rId37"/>
          <a:stretch>
            <a:fillRect/>
          </a:stretch>
        </p:blipFill>
        <p:spPr>
          <a:xfrm>
            <a:off x="569091" y="2220358"/>
            <a:ext cx="1144596" cy="1172243"/>
          </a:xfrm>
          <a:prstGeom prst="rect">
            <a:avLst/>
          </a:prstGeom>
          <a:effectLst>
            <a:outerShdw blurRad="50800" dist="38100" dir="5400000" algn="t" rotWithShape="0">
              <a:prstClr val="black">
                <a:alpha val="40000"/>
              </a:prstClr>
            </a:outerShdw>
          </a:effectLst>
        </p:spPr>
      </p:pic>
      <p:pic>
        <p:nvPicPr>
          <p:cNvPr id="20" name="Picture 19"/>
          <p:cNvPicPr>
            <a:picLocks noChangeAspect="1"/>
          </p:cNvPicPr>
          <p:nvPr/>
        </p:nvPicPr>
        <p:blipFill>
          <a:blip r:embed="rId38"/>
          <a:stretch>
            <a:fillRect/>
          </a:stretch>
        </p:blipFill>
        <p:spPr>
          <a:xfrm>
            <a:off x="2299874" y="2118157"/>
            <a:ext cx="1065389" cy="1253005"/>
          </a:xfrm>
          <a:prstGeom prst="rect">
            <a:avLst/>
          </a:prstGeom>
          <a:effectLst>
            <a:outerShdw blurRad="50800" dist="38100" dir="5400000" algn="t" rotWithShape="0">
              <a:prstClr val="black">
                <a:alpha val="40000"/>
              </a:prstClr>
            </a:outerShdw>
          </a:effectLst>
        </p:spPr>
      </p:pic>
      <p:pic>
        <p:nvPicPr>
          <p:cNvPr id="21" name="Picture 20"/>
          <p:cNvPicPr>
            <a:picLocks noChangeAspect="1"/>
          </p:cNvPicPr>
          <p:nvPr/>
        </p:nvPicPr>
        <p:blipFill>
          <a:blip r:embed="rId39"/>
          <a:stretch>
            <a:fillRect/>
          </a:stretch>
        </p:blipFill>
        <p:spPr>
          <a:xfrm>
            <a:off x="4011809" y="2118157"/>
            <a:ext cx="1255402" cy="1331873"/>
          </a:xfrm>
          <a:prstGeom prst="rect">
            <a:avLst/>
          </a:prstGeom>
          <a:effectLst>
            <a:outerShdw blurRad="50800" dist="38100" dir="5400000" algn="t" rotWithShape="0">
              <a:prstClr val="black">
                <a:alpha val="40000"/>
              </a:prstClr>
            </a:outerShdw>
          </a:effectLst>
        </p:spPr>
      </p:pic>
      <p:pic>
        <p:nvPicPr>
          <p:cNvPr id="22" name="Picture 21"/>
          <p:cNvPicPr>
            <a:picLocks noChangeAspect="1"/>
          </p:cNvPicPr>
          <p:nvPr/>
        </p:nvPicPr>
        <p:blipFill>
          <a:blip r:embed="rId40"/>
          <a:stretch>
            <a:fillRect/>
          </a:stretch>
        </p:blipFill>
        <p:spPr>
          <a:xfrm>
            <a:off x="5625816" y="2118157"/>
            <a:ext cx="1156828" cy="1355547"/>
          </a:xfrm>
          <a:prstGeom prst="rect">
            <a:avLst/>
          </a:prstGeom>
          <a:effectLst>
            <a:outerShdw blurRad="50800" dist="38100" dir="5400000" algn="t" rotWithShape="0">
              <a:prstClr val="black">
                <a:alpha val="40000"/>
              </a:prstClr>
            </a:outerShdw>
          </a:effectLst>
        </p:spPr>
      </p:pic>
      <p:pic>
        <p:nvPicPr>
          <p:cNvPr id="23" name="Picture 22"/>
          <p:cNvPicPr>
            <a:picLocks noChangeAspect="1"/>
          </p:cNvPicPr>
          <p:nvPr/>
        </p:nvPicPr>
        <p:blipFill>
          <a:blip r:embed="rId41"/>
          <a:stretch>
            <a:fillRect/>
          </a:stretch>
        </p:blipFill>
        <p:spPr>
          <a:xfrm>
            <a:off x="7269629" y="2118157"/>
            <a:ext cx="1461968" cy="1355643"/>
          </a:xfrm>
          <a:prstGeom prst="rect">
            <a:avLst/>
          </a:prstGeom>
          <a:effectLst>
            <a:outerShdw blurRad="50800" dist="38100" dir="5400000" algn="t" rotWithShape="0">
              <a:prstClr val="black">
                <a:alpha val="40000"/>
              </a:prstClr>
            </a:outerShdw>
          </a:effectLst>
        </p:spPr>
      </p:pic>
      <p:pic>
        <p:nvPicPr>
          <p:cNvPr id="24" name="Picture 23"/>
          <p:cNvPicPr>
            <a:picLocks noChangeAspect="1"/>
          </p:cNvPicPr>
          <p:nvPr/>
        </p:nvPicPr>
        <p:blipFill>
          <a:blip r:embed="rId42"/>
          <a:stretch>
            <a:fillRect/>
          </a:stretch>
        </p:blipFill>
        <p:spPr>
          <a:xfrm>
            <a:off x="9215752" y="2029542"/>
            <a:ext cx="1272690" cy="1363059"/>
          </a:xfrm>
          <a:prstGeom prst="rect">
            <a:avLst/>
          </a:prstGeom>
          <a:effectLst>
            <a:outerShdw blurRad="50800" dist="38100" dir="5400000" algn="t" rotWithShape="0">
              <a:prstClr val="black">
                <a:alpha val="40000"/>
              </a:prstClr>
            </a:outerShdw>
          </a:effectLst>
        </p:spPr>
      </p:pic>
      <p:pic>
        <p:nvPicPr>
          <p:cNvPr id="25" name="Picture 24"/>
          <p:cNvPicPr>
            <a:picLocks noChangeAspect="1"/>
          </p:cNvPicPr>
          <p:nvPr/>
        </p:nvPicPr>
        <p:blipFill>
          <a:blip r:embed="rId43"/>
          <a:stretch>
            <a:fillRect/>
          </a:stretch>
        </p:blipFill>
        <p:spPr>
          <a:xfrm>
            <a:off x="10762409" y="2047590"/>
            <a:ext cx="1387823" cy="1546670"/>
          </a:xfrm>
          <a:prstGeom prst="rect">
            <a:avLst/>
          </a:prstGeom>
          <a:effectLst>
            <a:outerShdw blurRad="50800" dist="38100" dir="5400000" algn="t" rotWithShape="0">
              <a:prstClr val="black">
                <a:alpha val="40000"/>
              </a:prstClr>
            </a:outerShdw>
          </a:effectLst>
        </p:spPr>
      </p:pic>
      <p:pic>
        <p:nvPicPr>
          <p:cNvPr id="26" name="Picture 25"/>
          <p:cNvPicPr>
            <a:picLocks noChangeAspect="1"/>
          </p:cNvPicPr>
          <p:nvPr/>
        </p:nvPicPr>
        <p:blipFill>
          <a:blip r:embed="rId44"/>
          <a:stretch>
            <a:fillRect/>
          </a:stretch>
        </p:blipFill>
        <p:spPr>
          <a:xfrm>
            <a:off x="502396" y="3715887"/>
            <a:ext cx="1232879" cy="1293314"/>
          </a:xfrm>
          <a:prstGeom prst="rect">
            <a:avLst/>
          </a:prstGeom>
          <a:effectLst>
            <a:outerShdw blurRad="50800" dist="38100" dir="5400000" algn="t" rotWithShape="0">
              <a:prstClr val="black">
                <a:alpha val="40000"/>
              </a:prstClr>
            </a:outerShdw>
          </a:effectLst>
        </p:spPr>
      </p:pic>
      <p:pic>
        <p:nvPicPr>
          <p:cNvPr id="27" name="Picture 26"/>
          <p:cNvPicPr>
            <a:picLocks noChangeAspect="1"/>
          </p:cNvPicPr>
          <p:nvPr/>
        </p:nvPicPr>
        <p:blipFill>
          <a:blip r:embed="rId45"/>
          <a:stretch>
            <a:fillRect/>
          </a:stretch>
        </p:blipFill>
        <p:spPr>
          <a:xfrm>
            <a:off x="2055386" y="3496724"/>
            <a:ext cx="1592603" cy="1600448"/>
          </a:xfrm>
          <a:prstGeom prst="rect">
            <a:avLst/>
          </a:prstGeom>
          <a:effectLst>
            <a:outerShdw blurRad="50800" dist="38100" dir="5400000" algn="t" rotWithShape="0">
              <a:prstClr val="black">
                <a:alpha val="40000"/>
              </a:prstClr>
            </a:outerShdw>
          </a:effectLst>
        </p:spPr>
      </p:pic>
      <p:pic>
        <p:nvPicPr>
          <p:cNvPr id="28" name="Picture 27"/>
          <p:cNvPicPr>
            <a:picLocks noChangeAspect="1"/>
          </p:cNvPicPr>
          <p:nvPr/>
        </p:nvPicPr>
        <p:blipFill>
          <a:blip r:embed="rId46"/>
          <a:stretch>
            <a:fillRect/>
          </a:stretch>
        </p:blipFill>
        <p:spPr>
          <a:xfrm>
            <a:off x="3884234" y="3655973"/>
            <a:ext cx="1382977" cy="1554067"/>
          </a:xfrm>
          <a:prstGeom prst="rect">
            <a:avLst/>
          </a:prstGeom>
          <a:effectLst>
            <a:outerShdw blurRad="50800" dist="38100" dir="5400000" algn="t" rotWithShape="0">
              <a:prstClr val="black">
                <a:alpha val="40000"/>
              </a:prstClr>
            </a:outerShdw>
          </a:effectLst>
        </p:spPr>
      </p:pic>
      <p:pic>
        <p:nvPicPr>
          <p:cNvPr id="29" name="Picture 28"/>
          <p:cNvPicPr>
            <a:picLocks noChangeAspect="1"/>
          </p:cNvPicPr>
          <p:nvPr/>
        </p:nvPicPr>
        <p:blipFill>
          <a:blip r:embed="rId47"/>
          <a:stretch>
            <a:fillRect/>
          </a:stretch>
        </p:blipFill>
        <p:spPr>
          <a:xfrm>
            <a:off x="5673777" y="3703686"/>
            <a:ext cx="1149110" cy="1186523"/>
          </a:xfrm>
          <a:prstGeom prst="rect">
            <a:avLst/>
          </a:prstGeom>
          <a:effectLst>
            <a:outerShdw blurRad="50800" dist="38100" dir="5400000" algn="t" rotWithShape="0">
              <a:prstClr val="black">
                <a:alpha val="40000"/>
              </a:prstClr>
            </a:outerShdw>
          </a:effectLst>
        </p:spPr>
      </p:pic>
      <p:pic>
        <p:nvPicPr>
          <p:cNvPr id="30" name="Picture 29"/>
          <p:cNvPicPr>
            <a:picLocks noChangeAspect="1"/>
          </p:cNvPicPr>
          <p:nvPr/>
        </p:nvPicPr>
        <p:blipFill>
          <a:blip r:embed="rId48"/>
          <a:stretch>
            <a:fillRect/>
          </a:stretch>
        </p:blipFill>
        <p:spPr>
          <a:xfrm>
            <a:off x="7276101" y="3566261"/>
            <a:ext cx="1235550" cy="1393761"/>
          </a:xfrm>
          <a:prstGeom prst="rect">
            <a:avLst/>
          </a:prstGeom>
          <a:effectLst>
            <a:outerShdw blurRad="50800" dist="38100" dir="5400000" algn="t" rotWithShape="0">
              <a:prstClr val="black">
                <a:alpha val="40000"/>
              </a:prstClr>
            </a:outerShdw>
          </a:effectLst>
        </p:spPr>
      </p:pic>
      <p:pic>
        <p:nvPicPr>
          <p:cNvPr id="31" name="Picture 30"/>
          <p:cNvPicPr>
            <a:picLocks noChangeAspect="1"/>
          </p:cNvPicPr>
          <p:nvPr/>
        </p:nvPicPr>
        <p:blipFill>
          <a:blip r:embed="rId49"/>
          <a:stretch>
            <a:fillRect/>
          </a:stretch>
        </p:blipFill>
        <p:spPr>
          <a:xfrm>
            <a:off x="9040004" y="3491616"/>
            <a:ext cx="1238250" cy="1543050"/>
          </a:xfrm>
          <a:prstGeom prst="rect">
            <a:avLst/>
          </a:prstGeom>
          <a:effectLst>
            <a:outerShdw blurRad="50800" dist="38100" dir="5400000" algn="t" rotWithShape="0">
              <a:prstClr val="black">
                <a:alpha val="40000"/>
              </a:prstClr>
            </a:outerShdw>
          </a:effectLst>
        </p:spPr>
      </p:pic>
      <p:pic>
        <p:nvPicPr>
          <p:cNvPr id="32" name="Picture 31"/>
          <p:cNvPicPr>
            <a:picLocks noChangeAspect="1"/>
          </p:cNvPicPr>
          <p:nvPr/>
        </p:nvPicPr>
        <p:blipFill>
          <a:blip r:embed="rId50"/>
          <a:stretch>
            <a:fillRect/>
          </a:stretch>
        </p:blipFill>
        <p:spPr>
          <a:xfrm>
            <a:off x="10659226" y="3682989"/>
            <a:ext cx="1158541" cy="1227915"/>
          </a:xfrm>
          <a:prstGeom prst="rect">
            <a:avLst/>
          </a:prstGeom>
          <a:effectLst>
            <a:outerShdw blurRad="50800" dist="38100" dir="5400000" algn="t" rotWithShape="0">
              <a:prstClr val="black">
                <a:alpha val="40000"/>
              </a:prstClr>
            </a:outerShdw>
          </a:effectLst>
        </p:spPr>
      </p:pic>
      <p:pic>
        <p:nvPicPr>
          <p:cNvPr id="33" name="Picture 32"/>
          <p:cNvPicPr>
            <a:picLocks noChangeAspect="1"/>
          </p:cNvPicPr>
          <p:nvPr/>
        </p:nvPicPr>
        <p:blipFill>
          <a:blip r:embed="rId51"/>
          <a:stretch>
            <a:fillRect/>
          </a:stretch>
        </p:blipFill>
        <p:spPr>
          <a:xfrm>
            <a:off x="2254245" y="5002764"/>
            <a:ext cx="1194883" cy="1310298"/>
          </a:xfrm>
          <a:prstGeom prst="rect">
            <a:avLst/>
          </a:prstGeom>
          <a:effectLst>
            <a:outerShdw blurRad="50800" dist="38100" dir="5400000" algn="t" rotWithShape="0">
              <a:prstClr val="black">
                <a:alpha val="40000"/>
              </a:prstClr>
            </a:outerShdw>
          </a:effectLst>
        </p:spPr>
      </p:pic>
      <p:pic>
        <p:nvPicPr>
          <p:cNvPr id="34" name="Picture 33"/>
          <p:cNvPicPr>
            <a:picLocks noChangeAspect="1"/>
          </p:cNvPicPr>
          <p:nvPr/>
        </p:nvPicPr>
        <p:blipFill>
          <a:blip r:embed="rId52"/>
          <a:stretch>
            <a:fillRect/>
          </a:stretch>
        </p:blipFill>
        <p:spPr>
          <a:xfrm>
            <a:off x="3771825" y="5218589"/>
            <a:ext cx="1630280" cy="1104383"/>
          </a:xfrm>
          <a:prstGeom prst="rect">
            <a:avLst/>
          </a:prstGeom>
          <a:effectLst>
            <a:outerShdw blurRad="50800" dist="38100" dir="5400000" algn="t" rotWithShape="0">
              <a:prstClr val="black">
                <a:alpha val="40000"/>
              </a:prstClr>
            </a:outerShdw>
          </a:effectLst>
        </p:spPr>
      </p:pic>
      <p:pic>
        <p:nvPicPr>
          <p:cNvPr id="35" name="Picture 34"/>
          <p:cNvPicPr>
            <a:picLocks noChangeAspect="1"/>
          </p:cNvPicPr>
          <p:nvPr/>
        </p:nvPicPr>
        <p:blipFill>
          <a:blip r:embed="rId53"/>
          <a:stretch>
            <a:fillRect/>
          </a:stretch>
        </p:blipFill>
        <p:spPr>
          <a:xfrm>
            <a:off x="5537070" y="5153949"/>
            <a:ext cx="1292289" cy="1083855"/>
          </a:xfrm>
          <a:prstGeom prst="rect">
            <a:avLst/>
          </a:prstGeom>
          <a:effectLst>
            <a:outerShdw blurRad="50800" dist="38100" dir="5400000" algn="t" rotWithShape="0">
              <a:prstClr val="black">
                <a:alpha val="40000"/>
              </a:prstClr>
            </a:outerShdw>
          </a:effectLst>
        </p:spPr>
      </p:pic>
      <p:pic>
        <p:nvPicPr>
          <p:cNvPr id="36" name="Picture 35"/>
          <p:cNvPicPr>
            <a:picLocks noChangeAspect="1"/>
          </p:cNvPicPr>
          <p:nvPr/>
        </p:nvPicPr>
        <p:blipFill>
          <a:blip r:embed="rId54"/>
          <a:stretch>
            <a:fillRect/>
          </a:stretch>
        </p:blipFill>
        <p:spPr>
          <a:xfrm>
            <a:off x="7355153" y="5107857"/>
            <a:ext cx="1010104" cy="1129947"/>
          </a:xfrm>
          <a:prstGeom prst="rect">
            <a:avLst/>
          </a:prstGeom>
          <a:effectLst>
            <a:outerShdw blurRad="50800" dist="38100" dir="5400000" algn="t" rotWithShape="0">
              <a:prstClr val="black">
                <a:alpha val="40000"/>
              </a:prstClr>
            </a:outerShdw>
          </a:effectLst>
        </p:spPr>
      </p:pic>
      <p:sp>
        <p:nvSpPr>
          <p:cNvPr id="37" name="Title 36" hidden="1"/>
          <p:cNvSpPr>
            <a:spLocks noGrp="1"/>
          </p:cNvSpPr>
          <p:nvPr>
            <p:ph type="title"/>
          </p:nvPr>
        </p:nvSpPr>
        <p:spPr/>
        <p:txBody>
          <a:bodyPr/>
          <a:lstStyle/>
          <a:p>
            <a:r>
              <a:rPr lang="en-GB"/>
              <a:t>alphabet</a:t>
            </a:r>
          </a:p>
        </p:txBody>
      </p:sp>
      <p:sp>
        <p:nvSpPr>
          <p:cNvPr id="38"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41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B.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5" name="C.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6" name="D.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audio>
                                      <p:cMediaNode>
                                        <p:cTn display="0" masterRel="sameClick">
                                          <p:stCondLst>
                                            <p:cond evt="begin" delay="0">
                                              <p:tn val="25"/>
                                            </p:cond>
                                          </p:stCondLst>
                                          <p:endCondLst>
                                            <p:cond evt="onStopAudio" delay="0">
                                              <p:tgtEl>
                                                <p:sldTgt/>
                                              </p:tgtEl>
                                            </p:cond>
                                          </p:endCondLst>
                                        </p:cTn>
                                        <p:tgtEl>
                                          <p:sndTgt r:embed="rId7" name="E.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8" name="F.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subTnLst>
                                    <p:audio>
                                      <p:cMediaNode>
                                        <p:cTn display="0" masterRel="sameClick">
                                          <p:stCondLst>
                                            <p:cond evt="begin" delay="0">
                                              <p:tn val="35"/>
                                            </p:cond>
                                          </p:stCondLst>
                                          <p:endCondLst>
                                            <p:cond evt="onStopAudio" delay="0">
                                              <p:tgtEl>
                                                <p:sldTgt/>
                                              </p:tgtEl>
                                            </p:cond>
                                          </p:endCondLst>
                                        </p:cTn>
                                        <p:tgtEl>
                                          <p:sndTgt r:embed="rId9" name="G.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subTnLst>
                                    <p:audio>
                                      <p:cMediaNode>
                                        <p:cTn display="0" masterRel="sameClick">
                                          <p:stCondLst>
                                            <p:cond evt="begin" delay="0">
                                              <p:tn val="40"/>
                                            </p:cond>
                                          </p:stCondLst>
                                          <p:endCondLst>
                                            <p:cond evt="onStopAudio" delay="0">
                                              <p:tgtEl>
                                                <p:sldTgt/>
                                              </p:tgtEl>
                                            </p:cond>
                                          </p:endCondLst>
                                        </p:cTn>
                                        <p:tgtEl>
                                          <p:sndTgt r:embed="rId10" name="H.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subTnLst>
                                    <p:audio>
                                      <p:cMediaNode>
                                        <p:cTn display="0" masterRel="sameClick">
                                          <p:stCondLst>
                                            <p:cond evt="begin" delay="0">
                                              <p:tn val="45"/>
                                            </p:cond>
                                          </p:stCondLst>
                                          <p:endCondLst>
                                            <p:cond evt="onStopAudio" delay="0">
                                              <p:tgtEl>
                                                <p:sldTgt/>
                                              </p:tgtEl>
                                            </p:cond>
                                          </p:endCondLst>
                                        </p:cTn>
                                        <p:tgtEl>
                                          <p:sndTgt r:embed="rId11" name="I.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subTnLst>
                                    <p:audio>
                                      <p:cMediaNode>
                                        <p:cTn display="0" masterRel="sameClick">
                                          <p:stCondLst>
                                            <p:cond evt="begin" delay="0">
                                              <p:tn val="50"/>
                                            </p:cond>
                                          </p:stCondLst>
                                          <p:endCondLst>
                                            <p:cond evt="onStopAudio" delay="0">
                                              <p:tgtEl>
                                                <p:sldTgt/>
                                              </p:tgtEl>
                                            </p:cond>
                                          </p:endCondLst>
                                        </p:cTn>
                                        <p:tgtEl>
                                          <p:sndTgt r:embed="rId12" name="J.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subTnLst>
                                    <p:audio>
                                      <p:cMediaNode>
                                        <p:cTn display="0" masterRel="sameClick">
                                          <p:stCondLst>
                                            <p:cond evt="begin" delay="0">
                                              <p:tn val="55"/>
                                            </p:cond>
                                          </p:stCondLst>
                                          <p:endCondLst>
                                            <p:cond evt="onStopAudio" delay="0">
                                              <p:tgtEl>
                                                <p:sldTgt/>
                                              </p:tgtEl>
                                            </p:cond>
                                          </p:endCondLst>
                                        </p:cTn>
                                        <p:tgtEl>
                                          <p:sndTgt r:embed="rId13" name="K.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subTnLst>
                                    <p:audio>
                                      <p:cMediaNode>
                                        <p:cTn display="0" masterRel="sameClick">
                                          <p:stCondLst>
                                            <p:cond evt="begin" delay="0">
                                              <p:tn val="60"/>
                                            </p:cond>
                                          </p:stCondLst>
                                          <p:endCondLst>
                                            <p:cond evt="onStopAudio" delay="0">
                                              <p:tgtEl>
                                                <p:sldTgt/>
                                              </p:tgtEl>
                                            </p:cond>
                                          </p:endCondLst>
                                        </p:cTn>
                                        <p:tgtEl>
                                          <p:sndTgt r:embed="rId14" name="L.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subTnLst>
                                    <p:audio>
                                      <p:cMediaNode>
                                        <p:cTn display="0" masterRel="sameClick">
                                          <p:stCondLst>
                                            <p:cond evt="begin" delay="0">
                                              <p:tn val="65"/>
                                            </p:cond>
                                          </p:stCondLst>
                                          <p:endCondLst>
                                            <p:cond evt="onStopAudio" delay="0">
                                              <p:tgtEl>
                                                <p:sldTgt/>
                                              </p:tgtEl>
                                            </p:cond>
                                          </p:endCondLst>
                                        </p:cTn>
                                        <p:tgtEl>
                                          <p:sndTgt r:embed="rId15" name="M.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subTnLst>
                                    <p:audio>
                                      <p:cMediaNode>
                                        <p:cTn display="0" masterRel="sameClick">
                                          <p:stCondLst>
                                            <p:cond evt="begin" delay="0">
                                              <p:tn val="70"/>
                                            </p:cond>
                                          </p:stCondLst>
                                          <p:endCondLst>
                                            <p:cond evt="onStopAudio" delay="0">
                                              <p:tgtEl>
                                                <p:sldTgt/>
                                              </p:tgtEl>
                                            </p:cond>
                                          </p:endCondLst>
                                        </p:cTn>
                                        <p:tgtEl>
                                          <p:sndTgt r:embed="rId16" name="N.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subTnLst>
                                    <p:audio>
                                      <p:cMediaNode>
                                        <p:cTn display="0" masterRel="sameClick">
                                          <p:stCondLst>
                                            <p:cond evt="begin" delay="0">
                                              <p:tn val="75"/>
                                            </p:cond>
                                          </p:stCondLst>
                                          <p:endCondLst>
                                            <p:cond evt="onStopAudio" delay="0">
                                              <p:tgtEl>
                                                <p:sldTgt/>
                                              </p:tgtEl>
                                            </p:cond>
                                          </p:endCondLst>
                                        </p:cTn>
                                        <p:tgtEl>
                                          <p:sndTgt r:embed="rId17" name="O.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subTnLst>
                                    <p:audio>
                                      <p:cMediaNode>
                                        <p:cTn display="0" masterRel="sameClick">
                                          <p:stCondLst>
                                            <p:cond evt="begin" delay="0">
                                              <p:tn val="80"/>
                                            </p:cond>
                                          </p:stCondLst>
                                          <p:endCondLst>
                                            <p:cond evt="onStopAudio" delay="0">
                                              <p:tgtEl>
                                                <p:sldTgt/>
                                              </p:tgtEl>
                                            </p:cond>
                                          </p:endCondLst>
                                        </p:cTn>
                                        <p:tgtEl>
                                          <p:sndTgt r:embed="rId18" name="P.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subTnLst>
                                    <p:audio>
                                      <p:cMediaNode>
                                        <p:cTn display="0" masterRel="sameClick">
                                          <p:stCondLst>
                                            <p:cond evt="begin" delay="0">
                                              <p:tn val="85"/>
                                            </p:cond>
                                          </p:stCondLst>
                                          <p:endCondLst>
                                            <p:cond evt="onStopAudio" delay="0">
                                              <p:tgtEl>
                                                <p:sldTgt/>
                                              </p:tgtEl>
                                            </p:cond>
                                          </p:endCondLst>
                                        </p:cTn>
                                        <p:tgtEl>
                                          <p:sndTgt r:embed="rId19" name="Q.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subTnLst>
                                    <p:audio>
                                      <p:cMediaNode>
                                        <p:cTn display="0" masterRel="sameClick">
                                          <p:stCondLst>
                                            <p:cond evt="begin" delay="0">
                                              <p:tn val="90"/>
                                            </p:cond>
                                          </p:stCondLst>
                                          <p:endCondLst>
                                            <p:cond evt="onStopAudio" delay="0">
                                              <p:tgtEl>
                                                <p:sldTgt/>
                                              </p:tgtEl>
                                            </p:cond>
                                          </p:endCondLst>
                                        </p:cTn>
                                        <p:tgtEl>
                                          <p:sndTgt r:embed="rId20" name="R.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
                                        <p:tgtEl>
                                          <p:spTgt spid="30"/>
                                        </p:tgtEl>
                                      </p:cBhvr>
                                    </p:animEffect>
                                  </p:childTnLst>
                                  <p:subTnLst>
                                    <p:audio>
                                      <p:cMediaNode>
                                        <p:cTn display="0" masterRel="sameClick">
                                          <p:stCondLst>
                                            <p:cond evt="begin" delay="0">
                                              <p:tn val="95"/>
                                            </p:cond>
                                          </p:stCondLst>
                                          <p:endCondLst>
                                            <p:cond evt="onStopAudio" delay="0">
                                              <p:tgtEl>
                                                <p:sldTgt/>
                                              </p:tgtEl>
                                            </p:cond>
                                          </p:endCondLst>
                                        </p:cTn>
                                        <p:tgtEl>
                                          <p:sndTgt r:embed="rId21" name="S.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500"/>
                                        <p:tgtEl>
                                          <p:spTgt spid="31"/>
                                        </p:tgtEl>
                                      </p:cBhvr>
                                    </p:animEffect>
                                  </p:childTnLst>
                                  <p:subTnLst>
                                    <p:audio>
                                      <p:cMediaNode>
                                        <p:cTn display="0" masterRel="sameClick">
                                          <p:stCondLst>
                                            <p:cond evt="begin" delay="0">
                                              <p:tn val="100"/>
                                            </p:cond>
                                          </p:stCondLst>
                                          <p:endCondLst>
                                            <p:cond evt="onStopAudio" delay="0">
                                              <p:tgtEl>
                                                <p:sldTgt/>
                                              </p:tgtEl>
                                            </p:cond>
                                          </p:endCondLst>
                                        </p:cTn>
                                        <p:tgtEl>
                                          <p:sndTgt r:embed="rId22" name="T.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subTnLst>
                                    <p:audio>
                                      <p:cMediaNode>
                                        <p:cTn display="0" masterRel="sameClick">
                                          <p:stCondLst>
                                            <p:cond evt="begin" delay="0">
                                              <p:tn val="105"/>
                                            </p:cond>
                                          </p:stCondLst>
                                          <p:endCondLst>
                                            <p:cond evt="onStopAudio" delay="0">
                                              <p:tgtEl>
                                                <p:sldTgt/>
                                              </p:tgtEl>
                                            </p:cond>
                                          </p:endCondLst>
                                        </p:cTn>
                                        <p:tgtEl>
                                          <p:sndTgt r:embed="rId23" name="U.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500"/>
                                        <p:tgtEl>
                                          <p:spTgt spid="33"/>
                                        </p:tgtEl>
                                      </p:cBhvr>
                                    </p:animEffect>
                                  </p:childTnLst>
                                  <p:subTnLst>
                                    <p:audio>
                                      <p:cMediaNode>
                                        <p:cTn display="0" masterRel="sameClick">
                                          <p:stCondLst>
                                            <p:cond evt="begin" delay="0">
                                              <p:tn val="110"/>
                                            </p:cond>
                                          </p:stCondLst>
                                          <p:endCondLst>
                                            <p:cond evt="onStopAudio" delay="0">
                                              <p:tgtEl>
                                                <p:sldTgt/>
                                              </p:tgtEl>
                                            </p:cond>
                                          </p:endCondLst>
                                        </p:cTn>
                                        <p:tgtEl>
                                          <p:sndTgt r:embed="rId24" name="V.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subTnLst>
                                    <p:audio>
                                      <p:cMediaNode>
                                        <p:cTn display="0" masterRel="sameClick">
                                          <p:stCondLst>
                                            <p:cond evt="begin" delay="0">
                                              <p:tn val="115"/>
                                            </p:cond>
                                          </p:stCondLst>
                                          <p:endCondLst>
                                            <p:cond evt="onStopAudio" delay="0">
                                              <p:tgtEl>
                                                <p:sldTgt/>
                                              </p:tgtEl>
                                            </p:cond>
                                          </p:endCondLst>
                                        </p:cTn>
                                        <p:tgtEl>
                                          <p:sndTgt r:embed="rId25" name="W.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fade">
                                      <p:cBhvr>
                                        <p:cTn id="122" dur="500"/>
                                        <p:tgtEl>
                                          <p:spTgt spid="35"/>
                                        </p:tgtEl>
                                      </p:cBhvr>
                                    </p:animEffect>
                                  </p:childTnLst>
                                  <p:subTnLst>
                                    <p:audio>
                                      <p:cMediaNode>
                                        <p:cTn display="0" masterRel="sameClick">
                                          <p:stCondLst>
                                            <p:cond evt="begin" delay="0">
                                              <p:tn val="120"/>
                                            </p:cond>
                                          </p:stCondLst>
                                          <p:endCondLst>
                                            <p:cond evt="onStopAudio" delay="0">
                                              <p:tgtEl>
                                                <p:sldTgt/>
                                              </p:tgtEl>
                                            </p:cond>
                                          </p:endCondLst>
                                        </p:cTn>
                                        <p:tgtEl>
                                          <p:sndTgt r:embed="rId26" name="X.wav"/>
                                        </p:tgtEl>
                                      </p:cMediaNode>
                                    </p:audio>
                                  </p:sub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fade">
                                      <p:cBhvr>
                                        <p:cTn id="127" dur="500"/>
                                        <p:tgtEl>
                                          <p:spTgt spid="36"/>
                                        </p:tgtEl>
                                      </p:cBhvr>
                                    </p:animEffect>
                                  </p:childTnLst>
                                  <p:subTnLst>
                                    <p:audio>
                                      <p:cMediaNode>
                                        <p:cTn display="0" masterRel="sameClick">
                                          <p:stCondLst>
                                            <p:cond evt="begin" delay="0">
                                              <p:tn val="125"/>
                                            </p:cond>
                                          </p:stCondLst>
                                          <p:endCondLst>
                                            <p:cond evt="onStopAudio" delay="0">
                                              <p:tgtEl>
                                                <p:sldTgt/>
                                              </p:tgtEl>
                                            </p:cond>
                                          </p:endCondLst>
                                        </p:cTn>
                                        <p:tgtEl>
                                          <p:sndTgt r:embed="rId27" name="Y.wav"/>
                                        </p:tgtEl>
                                      </p:cMediaNode>
                                    </p:audio>
                                  </p:sub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2"/>
                                        </p:tgtEl>
                                        <p:attrNameLst>
                                          <p:attrName>style.visibility</p:attrName>
                                        </p:attrNameLst>
                                      </p:cBhvr>
                                      <p:to>
                                        <p:strVal val="visible"/>
                                      </p:to>
                                    </p:set>
                                    <p:animEffect transition="in" filter="fade">
                                      <p:cBhvr>
                                        <p:cTn id="132" dur="500"/>
                                        <p:tgtEl>
                                          <p:spTgt spid="12"/>
                                        </p:tgtEl>
                                      </p:cBhvr>
                                    </p:animEffect>
                                  </p:childTnLst>
                                  <p:subTnLst>
                                    <p:audio>
                                      <p:cMediaNode>
                                        <p:cTn display="0" masterRel="sameClick">
                                          <p:stCondLst>
                                            <p:cond evt="begin" delay="0">
                                              <p:tn val="130"/>
                                            </p:cond>
                                          </p:stCondLst>
                                          <p:endCondLst>
                                            <p:cond evt="onStopAudio" delay="0">
                                              <p:tgtEl>
                                                <p:sldTgt/>
                                              </p:tgtEl>
                                            </p:cond>
                                          </p:endCondLst>
                                        </p:cTn>
                                        <p:tgtEl>
                                          <p:sndTgt r:embed="rId28" name="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1812925" y="333376"/>
            <a:ext cx="8459788" cy="1223963"/>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ABCDEFG</a:t>
            </a:r>
          </a:p>
        </p:txBody>
      </p:sp>
      <p:sp>
        <p:nvSpPr>
          <p:cNvPr id="3" name="WordArt 7"/>
          <p:cNvSpPr>
            <a:spLocks noChangeArrowheads="1" noChangeShapeType="1" noTextEdit="1"/>
          </p:cNvSpPr>
          <p:nvPr/>
        </p:nvSpPr>
        <p:spPr bwMode="auto">
          <a:xfrm>
            <a:off x="1992314" y="2060575"/>
            <a:ext cx="8351837" cy="1049338"/>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HIJKLMN</a:t>
            </a:r>
          </a:p>
        </p:txBody>
      </p:sp>
      <p:sp>
        <p:nvSpPr>
          <p:cNvPr id="4" name="WordArt 8"/>
          <p:cNvSpPr>
            <a:spLocks noChangeArrowheads="1" noChangeShapeType="1" noTextEdit="1"/>
          </p:cNvSpPr>
          <p:nvPr/>
        </p:nvSpPr>
        <p:spPr bwMode="auto">
          <a:xfrm>
            <a:off x="1992314" y="3573464"/>
            <a:ext cx="8351837" cy="1222375"/>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OPQRSTU</a:t>
            </a:r>
          </a:p>
        </p:txBody>
      </p:sp>
      <p:sp>
        <p:nvSpPr>
          <p:cNvPr id="5" name="WordArt 9"/>
          <p:cNvSpPr>
            <a:spLocks noChangeArrowheads="1" noChangeShapeType="1" noTextEdit="1"/>
          </p:cNvSpPr>
          <p:nvPr/>
        </p:nvSpPr>
        <p:spPr bwMode="auto">
          <a:xfrm>
            <a:off x="2279651" y="5157789"/>
            <a:ext cx="7777163" cy="935037"/>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VWXYZ</a:t>
            </a:r>
          </a:p>
        </p:txBody>
      </p:sp>
      <p:sp>
        <p:nvSpPr>
          <p:cNvPr id="6" name="Title 5" hidden="1"/>
          <p:cNvSpPr>
            <a:spLocks noGrp="1"/>
          </p:cNvSpPr>
          <p:nvPr>
            <p:ph type="title"/>
          </p:nvPr>
        </p:nvSpPr>
        <p:spPr/>
        <p:txBody>
          <a:bodyPr/>
          <a:lstStyle/>
          <a:p>
            <a:r>
              <a:rPr lang="en-GB"/>
              <a:t>alphabet</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15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Group 173"/>
          <p:cNvGraphicFramePr>
            <a:graphicFrameLocks noGrp="1"/>
          </p:cNvGraphicFramePr>
          <p:nvPr/>
        </p:nvGraphicFramePr>
        <p:xfrm>
          <a:off x="2235200" y="400050"/>
          <a:ext cx="7518400" cy="5791200"/>
        </p:xfrm>
        <a:graphic>
          <a:graphicData uri="http://schemas.openxmlformats.org/drawingml/2006/table">
            <a:tbl>
              <a:tblPr/>
              <a:tblGrid>
                <a:gridCol w="627063">
                  <a:extLst>
                    <a:ext uri="{9D8B030D-6E8A-4147-A177-3AD203B41FA5}">
                      <a16:colId xmlns:a16="http://schemas.microsoft.com/office/drawing/2014/main" val="20000"/>
                    </a:ext>
                  </a:extLst>
                </a:gridCol>
                <a:gridCol w="625475">
                  <a:extLst>
                    <a:ext uri="{9D8B030D-6E8A-4147-A177-3AD203B41FA5}">
                      <a16:colId xmlns:a16="http://schemas.microsoft.com/office/drawing/2014/main" val="20001"/>
                    </a:ext>
                  </a:extLst>
                </a:gridCol>
                <a:gridCol w="627062">
                  <a:extLst>
                    <a:ext uri="{9D8B030D-6E8A-4147-A177-3AD203B41FA5}">
                      <a16:colId xmlns:a16="http://schemas.microsoft.com/office/drawing/2014/main" val="20002"/>
                    </a:ext>
                  </a:extLst>
                </a:gridCol>
                <a:gridCol w="627063">
                  <a:extLst>
                    <a:ext uri="{9D8B030D-6E8A-4147-A177-3AD203B41FA5}">
                      <a16:colId xmlns:a16="http://schemas.microsoft.com/office/drawing/2014/main" val="20003"/>
                    </a:ext>
                  </a:extLst>
                </a:gridCol>
                <a:gridCol w="625475">
                  <a:extLst>
                    <a:ext uri="{9D8B030D-6E8A-4147-A177-3AD203B41FA5}">
                      <a16:colId xmlns:a16="http://schemas.microsoft.com/office/drawing/2014/main" val="20004"/>
                    </a:ext>
                  </a:extLst>
                </a:gridCol>
                <a:gridCol w="627062">
                  <a:extLst>
                    <a:ext uri="{9D8B030D-6E8A-4147-A177-3AD203B41FA5}">
                      <a16:colId xmlns:a16="http://schemas.microsoft.com/office/drawing/2014/main" val="20005"/>
                    </a:ext>
                  </a:extLst>
                </a:gridCol>
                <a:gridCol w="627063">
                  <a:extLst>
                    <a:ext uri="{9D8B030D-6E8A-4147-A177-3AD203B41FA5}">
                      <a16:colId xmlns:a16="http://schemas.microsoft.com/office/drawing/2014/main" val="20006"/>
                    </a:ext>
                  </a:extLst>
                </a:gridCol>
                <a:gridCol w="625475">
                  <a:extLst>
                    <a:ext uri="{9D8B030D-6E8A-4147-A177-3AD203B41FA5}">
                      <a16:colId xmlns:a16="http://schemas.microsoft.com/office/drawing/2014/main" val="20007"/>
                    </a:ext>
                  </a:extLst>
                </a:gridCol>
                <a:gridCol w="627062">
                  <a:extLst>
                    <a:ext uri="{9D8B030D-6E8A-4147-A177-3AD203B41FA5}">
                      <a16:colId xmlns:a16="http://schemas.microsoft.com/office/drawing/2014/main" val="20008"/>
                    </a:ext>
                  </a:extLst>
                </a:gridCol>
                <a:gridCol w="627063">
                  <a:extLst>
                    <a:ext uri="{9D8B030D-6E8A-4147-A177-3AD203B41FA5}">
                      <a16:colId xmlns:a16="http://schemas.microsoft.com/office/drawing/2014/main" val="20009"/>
                    </a:ext>
                  </a:extLst>
                </a:gridCol>
                <a:gridCol w="625475">
                  <a:extLst>
                    <a:ext uri="{9D8B030D-6E8A-4147-A177-3AD203B41FA5}">
                      <a16:colId xmlns:a16="http://schemas.microsoft.com/office/drawing/2014/main" val="20010"/>
                    </a:ext>
                  </a:extLst>
                </a:gridCol>
                <a:gridCol w="627062">
                  <a:extLst>
                    <a:ext uri="{9D8B030D-6E8A-4147-A177-3AD203B41FA5}">
                      <a16:colId xmlns:a16="http://schemas.microsoft.com/office/drawing/2014/main" val="20011"/>
                    </a:ext>
                  </a:extLst>
                </a:gridCol>
              </a:tblGrid>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chemeClr val="tx1"/>
                          </a:solidFill>
                          <a:effectLst/>
                          <a:latin typeface="Arial" charset="0"/>
                        </a:rPr>
                        <a:t>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 name="Title 2" hidden="1"/>
          <p:cNvSpPr>
            <a:spLocks noGrp="1"/>
          </p:cNvSpPr>
          <p:nvPr>
            <p:ph type="title"/>
          </p:nvPr>
        </p:nvSpPr>
        <p:spPr/>
        <p:txBody>
          <a:bodyPr/>
          <a:lstStyle/>
          <a:p>
            <a:r>
              <a:rPr lang="en-GB"/>
              <a:t>alphabet</a:t>
            </a:r>
          </a:p>
        </p:txBody>
      </p:sp>
      <p:sp>
        <p:nvSpPr>
          <p:cNvPr id="4"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49773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GB"/>
              <a:t>alphabet</a:t>
            </a:r>
          </a:p>
        </p:txBody>
      </p:sp>
      <p:sp>
        <p:nvSpPr>
          <p:cNvPr id="4"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p:cNvPicPr>
            <a:picLocks noChangeAspect="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1695790" y="157212"/>
            <a:ext cx="9089317" cy="6225235"/>
          </a:xfrm>
          <a:prstGeom prst="rect">
            <a:avLst/>
          </a:prstGeom>
        </p:spPr>
      </p:pic>
      <p:sp>
        <p:nvSpPr>
          <p:cNvPr id="6" name="Action Button: Sound 5">
            <a:hlinkClick r:id="" action="ppaction://noaction" highlightClick="1">
              <a:snd r:embed="rId4" name="Alphabet.wav"/>
            </a:hlinkClick>
          </p:cNvPr>
          <p:cNvSpPr/>
          <p:nvPr/>
        </p:nvSpPr>
        <p:spPr>
          <a:xfrm>
            <a:off x="11167872" y="812740"/>
            <a:ext cx="658368" cy="597408"/>
          </a:xfrm>
          <a:prstGeom prst="actionButtonSound">
            <a:avLst/>
          </a:prstGeom>
          <a:solidFill>
            <a:schemeClr val="accent4">
              <a:lumMod val="20000"/>
              <a:lumOff val="8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5552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812925" y="333376"/>
            <a:ext cx="8459788" cy="1223963"/>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ABCDEFG</a:t>
            </a:r>
          </a:p>
        </p:txBody>
      </p:sp>
      <p:sp>
        <p:nvSpPr>
          <p:cNvPr id="3" name="WordArt 3"/>
          <p:cNvSpPr>
            <a:spLocks noChangeArrowheads="1" noChangeShapeType="1" noTextEdit="1"/>
          </p:cNvSpPr>
          <p:nvPr/>
        </p:nvSpPr>
        <p:spPr bwMode="auto">
          <a:xfrm>
            <a:off x="1992314" y="2060575"/>
            <a:ext cx="8351837" cy="1049338"/>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HIJKLMN</a:t>
            </a:r>
          </a:p>
        </p:txBody>
      </p:sp>
      <p:sp>
        <p:nvSpPr>
          <p:cNvPr id="4" name="WordArt 4"/>
          <p:cNvSpPr>
            <a:spLocks noChangeArrowheads="1" noChangeShapeType="1" noTextEdit="1"/>
          </p:cNvSpPr>
          <p:nvPr/>
        </p:nvSpPr>
        <p:spPr bwMode="auto">
          <a:xfrm>
            <a:off x="1992314" y="3573464"/>
            <a:ext cx="8351837" cy="1222375"/>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OPQRSTU</a:t>
            </a:r>
          </a:p>
        </p:txBody>
      </p:sp>
      <p:sp>
        <p:nvSpPr>
          <p:cNvPr id="5" name="WordArt 5"/>
          <p:cNvSpPr>
            <a:spLocks noChangeArrowheads="1" noChangeShapeType="1" noTextEdit="1"/>
          </p:cNvSpPr>
          <p:nvPr/>
        </p:nvSpPr>
        <p:spPr bwMode="auto">
          <a:xfrm>
            <a:off x="2279651" y="5157789"/>
            <a:ext cx="7777163" cy="935037"/>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VWXYZ</a:t>
            </a:r>
          </a:p>
        </p:txBody>
      </p:sp>
      <p:sp>
        <p:nvSpPr>
          <p:cNvPr id="6" name="Title 5" hidden="1"/>
          <p:cNvSpPr>
            <a:spLocks noGrp="1"/>
          </p:cNvSpPr>
          <p:nvPr>
            <p:ph type="title"/>
          </p:nvPr>
        </p:nvSpPr>
        <p:spPr/>
        <p:txBody>
          <a:bodyPr/>
          <a:lstStyle/>
          <a:p>
            <a:r>
              <a:rPr lang="en-GB"/>
              <a:t>alphabet</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3538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1524000" y="5876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400" dirty="0" err="1">
                <a:solidFill>
                  <a:srgbClr val="115076"/>
                </a:solidFill>
                <a:latin typeface="Century Gothic" panose="020B0502020202020204" pitchFamily="34" charset="0"/>
              </a:rPr>
              <a:t>Eine</a:t>
            </a:r>
            <a:r>
              <a:rPr lang="en-GB" altLang="en-US" sz="2400" dirty="0">
                <a:solidFill>
                  <a:srgbClr val="115076"/>
                </a:solidFill>
                <a:latin typeface="Century Gothic" panose="020B0502020202020204" pitchFamily="34" charset="0"/>
              </a:rPr>
              <a:t> Person </a:t>
            </a:r>
            <a:r>
              <a:rPr lang="en-GB" altLang="en-US" sz="2400" dirty="0" err="1">
                <a:solidFill>
                  <a:srgbClr val="115076"/>
                </a:solidFill>
                <a:latin typeface="Century Gothic" panose="020B0502020202020204" pitchFamily="34" charset="0"/>
              </a:rPr>
              <a:t>sagt</a:t>
            </a:r>
            <a:r>
              <a:rPr lang="en-GB" altLang="en-US" sz="2400" dirty="0">
                <a:solidFill>
                  <a:srgbClr val="115076"/>
                </a:solidFill>
                <a:latin typeface="Century Gothic" panose="020B0502020202020204" pitchFamily="34" charset="0"/>
              </a:rPr>
              <a:t> und die </a:t>
            </a:r>
            <a:r>
              <a:rPr lang="en-GB" altLang="en-US" sz="2400" dirty="0" err="1">
                <a:solidFill>
                  <a:srgbClr val="115076"/>
                </a:solidFill>
                <a:latin typeface="Century Gothic" panose="020B0502020202020204" pitchFamily="34" charset="0"/>
              </a:rPr>
              <a:t>anderen</a:t>
            </a:r>
            <a:r>
              <a:rPr lang="en-GB" altLang="en-US" sz="2400" dirty="0">
                <a:solidFill>
                  <a:srgbClr val="115076"/>
                </a:solidFill>
                <a:latin typeface="Century Gothic" panose="020B0502020202020204" pitchFamily="34" charset="0"/>
              </a:rPr>
              <a:t> </a:t>
            </a:r>
            <a:r>
              <a:rPr lang="en-GB" altLang="en-US" sz="2400" dirty="0" err="1">
                <a:solidFill>
                  <a:srgbClr val="115076"/>
                </a:solidFill>
                <a:latin typeface="Century Gothic" panose="020B0502020202020204" pitchFamily="34" charset="0"/>
              </a:rPr>
              <a:t>schreiben</a:t>
            </a:r>
            <a:r>
              <a:rPr lang="en-GB" altLang="en-US" sz="2400" dirty="0">
                <a:solidFill>
                  <a:srgbClr val="115076"/>
                </a:solidFill>
                <a:latin typeface="Century Gothic" panose="020B0502020202020204" pitchFamily="34" charset="0"/>
              </a:rPr>
              <a:t>.</a:t>
            </a:r>
          </a:p>
        </p:txBody>
      </p:sp>
      <p:pic>
        <p:nvPicPr>
          <p:cNvPr id="4" name="Picture 3">
            <a:extLst>
              <a:ext uri="{FF2B5EF4-FFF2-40B4-BE49-F238E27FC236}">
                <a16:creationId xmlns:a16="http://schemas.microsoft.com/office/drawing/2014/main" id="{1DC40EA1-808F-49BC-A062-9B05A839926F}"/>
              </a:ext>
            </a:extLst>
          </p:cNvPr>
          <p:cNvPicPr>
            <a:picLocks noChangeAspect="1"/>
          </p:cNvPicPr>
          <p:nvPr/>
        </p:nvPicPr>
        <p:blipFill rotWithShape="1">
          <a:blip r:embed="rId3">
            <a:extLst>
              <a:ext uri="{28A0092B-C50C-407E-A947-70E740481C1C}">
                <a14:useLocalDpi xmlns:a14="http://schemas.microsoft.com/office/drawing/2010/main" val="0"/>
              </a:ext>
            </a:extLst>
          </a:blip>
          <a:srcRect l="25325"/>
          <a:stretch/>
        </p:blipFill>
        <p:spPr>
          <a:xfrm>
            <a:off x="3225000" y="0"/>
            <a:ext cx="8213625" cy="5499633"/>
          </a:xfrm>
          <a:prstGeom prst="rect">
            <a:avLst/>
          </a:prstGeom>
        </p:spPr>
      </p:pic>
      <p:sp>
        <p:nvSpPr>
          <p:cNvPr id="5" name="Title 1">
            <a:extLst>
              <a:ext uri="{FF2B5EF4-FFF2-40B4-BE49-F238E27FC236}">
                <a16:creationId xmlns:a16="http://schemas.microsoft.com/office/drawing/2014/main" id="{8B7D0273-E8CE-924D-A470-7D22E5C08200}"/>
              </a:ext>
            </a:extLst>
          </p:cNvPr>
          <p:cNvSpPr>
            <a:spLocks noGrp="1"/>
          </p:cNvSpPr>
          <p:nvPr>
            <p:ph type="title"/>
          </p:nvPr>
        </p:nvSpPr>
        <p:spPr>
          <a:xfrm>
            <a:off x="1078816" y="192484"/>
            <a:ext cx="10515600" cy="662782"/>
          </a:xfrm>
        </p:spPr>
        <p:txBody>
          <a:bodyPr>
            <a:normAutofit fontScale="90000"/>
          </a:bodyPr>
          <a:lstStyle/>
          <a:p>
            <a:pPr algn="r"/>
            <a:r>
              <a:rPr lang="en-GB" sz="5400" spc="300">
                <a:solidFill>
                  <a:srgbClr val="0000CC"/>
                </a:solidFill>
                <a:latin typeface="Gill Sans Ultra Bold" panose="020B0A02020104020203" pitchFamily="34" charset="0"/>
                <a:cs typeface="Aharoni" panose="020B0604020202020204" pitchFamily="2" charset="-79"/>
              </a:rPr>
              <a:t>SPELLING BEE</a:t>
            </a:r>
            <a:endParaRPr lang="en-US" sz="5400" dirty="0"/>
          </a:p>
        </p:txBody>
      </p:sp>
    </p:spTree>
    <p:extLst>
      <p:ext uri="{BB962C8B-B14F-4D97-AF65-F5344CB8AC3E}">
        <p14:creationId xmlns:p14="http://schemas.microsoft.com/office/powerpoint/2010/main" val="4212535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52345"/>
            <a:ext cx="10515600" cy="1325563"/>
          </a:xfrm>
        </p:spPr>
        <p:txBody>
          <a:bodyPr/>
          <a:lstStyle/>
          <a:p>
            <a:r>
              <a:rPr lang="en-GB"/>
              <a:t>The Spelling Bee</a:t>
            </a:r>
            <a:br>
              <a:rPr lang="en-GB"/>
            </a:br>
            <a:endParaRPr lang="en-GB"/>
          </a:p>
        </p:txBody>
      </p:sp>
      <p:graphicFrame>
        <p:nvGraphicFramePr>
          <p:cNvPr id="8" name="Content Placeholder 3"/>
          <p:cNvGraphicFramePr>
            <a:graphicFrameLocks/>
          </p:cNvGraphicFramePr>
          <p:nvPr>
            <p:extLst>
              <p:ext uri="{D42A27DB-BD31-4B8C-83A1-F6EECF244321}">
                <p14:modId xmlns:p14="http://schemas.microsoft.com/office/powerpoint/2010/main" val="2152636872"/>
              </p:ext>
            </p:extLst>
          </p:nvPr>
        </p:nvGraphicFramePr>
        <p:xfrm>
          <a:off x="838200" y="1169988"/>
          <a:ext cx="3967534" cy="4987530"/>
        </p:xfrm>
        <a:graphic>
          <a:graphicData uri="http://schemas.openxmlformats.org/drawingml/2006/table">
            <a:tbl>
              <a:tblPr>
                <a:tableStyleId>{5C22544A-7EE6-4342-B048-85BDC9FD1C3A}</a:tableStyleId>
              </a:tblPr>
              <a:tblGrid>
                <a:gridCol w="1625600">
                  <a:extLst>
                    <a:ext uri="{9D8B030D-6E8A-4147-A177-3AD203B41FA5}">
                      <a16:colId xmlns:a16="http://schemas.microsoft.com/office/drawing/2014/main" val="20000"/>
                    </a:ext>
                  </a:extLst>
                </a:gridCol>
                <a:gridCol w="2341934">
                  <a:extLst>
                    <a:ext uri="{9D8B030D-6E8A-4147-A177-3AD203B41FA5}">
                      <a16:colId xmlns:a16="http://schemas.microsoft.com/office/drawing/2014/main" val="20001"/>
                    </a:ext>
                  </a:extLst>
                </a:gridCol>
              </a:tblGrid>
              <a:tr h="332502">
                <a:tc>
                  <a:txBody>
                    <a:bodyPr/>
                    <a:lstStyle/>
                    <a:p>
                      <a:pPr algn="l" fontAlgn="b"/>
                      <a:r>
                        <a:rPr lang="en-GB" sz="2000" b="1" u="none" strike="noStrike" dirty="0">
                          <a:solidFill>
                            <a:schemeClr val="accent5">
                              <a:lumMod val="50000"/>
                            </a:schemeClr>
                          </a:solidFill>
                          <a:effectLst/>
                          <a:latin typeface="Century Gothic" panose="020B0502020202020204" pitchFamily="34" charset="0"/>
                        </a:rPr>
                        <a:t>sein</a:t>
                      </a:r>
                      <a:endParaRPr lang="en-GB" sz="2000" b="1"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to be | being</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0"/>
                  </a:ext>
                </a:extLst>
              </a:tr>
              <a:tr h="332502">
                <a:tc>
                  <a:txBody>
                    <a:bodyPr/>
                    <a:lstStyle/>
                    <a:p>
                      <a:pPr algn="l" fontAlgn="b"/>
                      <a:r>
                        <a:rPr lang="en-GB" sz="2000" b="1" u="none" strike="noStrike" dirty="0" err="1">
                          <a:solidFill>
                            <a:schemeClr val="accent5">
                              <a:lumMod val="50000"/>
                            </a:schemeClr>
                          </a:solidFill>
                          <a:effectLst/>
                          <a:latin typeface="Century Gothic" panose="020B0502020202020204" pitchFamily="34" charset="0"/>
                        </a:rPr>
                        <a:t>ist</a:t>
                      </a:r>
                      <a:endParaRPr lang="en-GB" sz="2000" b="1"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a:solidFill>
                            <a:schemeClr val="accent5">
                              <a:lumMod val="50000"/>
                            </a:schemeClr>
                          </a:solidFill>
                          <a:effectLst/>
                          <a:latin typeface="Century Gothic" panose="020B0502020202020204" pitchFamily="34" charset="0"/>
                        </a:rPr>
                        <a:t>is</a:t>
                      </a:r>
                      <a:endParaRPr lang="en-GB" sz="2000" b="0"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1"/>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wo?</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where?</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2"/>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hier</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here</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3"/>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da</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there</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4"/>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das Heft</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exercise book</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5"/>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das Fenster</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window</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6"/>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der Tisch</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table</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7"/>
                  </a:ext>
                </a:extLst>
              </a:tr>
              <a:tr h="332502">
                <a:tc>
                  <a:txBody>
                    <a:bodyPr/>
                    <a:lstStyle/>
                    <a:p>
                      <a:pPr algn="l" fontAlgn="b"/>
                      <a:r>
                        <a:rPr lang="en-GB" sz="2000" b="1" u="none" strike="noStrike" dirty="0">
                          <a:solidFill>
                            <a:schemeClr val="accent5">
                              <a:lumMod val="50000"/>
                            </a:schemeClr>
                          </a:solidFill>
                          <a:effectLst/>
                          <a:latin typeface="Century Gothic" panose="020B0502020202020204" pitchFamily="34" charset="0"/>
                        </a:rPr>
                        <a:t>die </a:t>
                      </a:r>
                      <a:r>
                        <a:rPr lang="en-GB" sz="2000" b="1" u="none" strike="noStrike" dirty="0" err="1">
                          <a:solidFill>
                            <a:schemeClr val="accent5">
                              <a:lumMod val="50000"/>
                            </a:schemeClr>
                          </a:solidFill>
                          <a:effectLst/>
                          <a:latin typeface="Century Gothic" panose="020B0502020202020204" pitchFamily="34" charset="0"/>
                        </a:rPr>
                        <a:t>Tafel</a:t>
                      </a:r>
                      <a:endParaRPr lang="en-GB" sz="2000" b="1"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board</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8"/>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die Flasche</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bottle</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09"/>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und</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and</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10"/>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Deutsch</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German (noun)</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11"/>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ja</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yes</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12"/>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nein</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no</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13"/>
                  </a:ext>
                </a:extLst>
              </a:tr>
              <a:tr h="332502">
                <a:tc>
                  <a:txBody>
                    <a:bodyPr/>
                    <a:lstStyle/>
                    <a:p>
                      <a:pPr algn="l" fontAlgn="b"/>
                      <a:r>
                        <a:rPr lang="en-GB" sz="2000" b="1" u="none" strike="noStrike">
                          <a:solidFill>
                            <a:schemeClr val="accent5">
                              <a:lumMod val="50000"/>
                            </a:schemeClr>
                          </a:solidFill>
                          <a:effectLst/>
                          <a:latin typeface="Century Gothic" panose="020B0502020202020204" pitchFamily="34" charset="0"/>
                        </a:rPr>
                        <a:t>sagen</a:t>
                      </a:r>
                      <a:endParaRPr lang="en-GB" sz="2000" b="1" i="0" u="none" strike="noStrike">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tc>
                  <a:txBody>
                    <a:bodyPr/>
                    <a:lstStyle/>
                    <a:p>
                      <a:pPr algn="l" fontAlgn="b"/>
                      <a:r>
                        <a:rPr lang="en-GB" sz="2000" b="0" u="none" strike="noStrike" dirty="0">
                          <a:solidFill>
                            <a:schemeClr val="accent5">
                              <a:lumMod val="50000"/>
                            </a:schemeClr>
                          </a:solidFill>
                          <a:effectLst/>
                          <a:latin typeface="Century Gothic" panose="020B0502020202020204" pitchFamily="34" charset="0"/>
                        </a:rPr>
                        <a:t>to say, tell </a:t>
                      </a:r>
                      <a:endParaRPr lang="en-GB" sz="2000" b="0" i="0" u="none" strike="noStrike" dirty="0">
                        <a:solidFill>
                          <a:schemeClr val="accent5">
                            <a:lumMod val="50000"/>
                          </a:schemeClr>
                        </a:solidFill>
                        <a:effectLst/>
                        <a:latin typeface="Century Gothic" panose="020B0502020202020204" pitchFamily="34" charset="0"/>
                      </a:endParaRPr>
                    </a:p>
                  </a:txBody>
                  <a:tcPr marL="9525" marR="9525" marT="9525" marB="0" anchor="b">
                    <a:solidFill>
                      <a:schemeClr val="accent4">
                        <a:lumMod val="40000"/>
                        <a:lumOff val="60000"/>
                      </a:schemeClr>
                    </a:solidFill>
                  </a:tcPr>
                </a:tc>
                <a:extLst>
                  <a:ext uri="{0D108BD9-81ED-4DB2-BD59-A6C34878D82A}">
                    <a16:rowId xmlns:a16="http://schemas.microsoft.com/office/drawing/2014/main" val="10014"/>
                  </a:ext>
                </a:extLst>
              </a:tr>
            </a:tbl>
          </a:graphicData>
        </a:graphic>
      </p:graphicFrame>
      <p:pic>
        <p:nvPicPr>
          <p:cNvPr id="9" name="Picture 7">
            <a:extLst>
              <a:ext uri="{FF2B5EF4-FFF2-40B4-BE49-F238E27FC236}">
                <a16:creationId xmlns:a16="http://schemas.microsoft.com/office/drawing/2014/main" id="{05072E53-312B-7749-993C-7AB3B2D305C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1068188" y="143057"/>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DC40EA1-808F-49BC-A062-9B05A839926F}"/>
              </a:ext>
            </a:extLst>
          </p:cNvPr>
          <p:cNvPicPr>
            <a:picLocks noChangeAspect="1"/>
          </p:cNvPicPr>
          <p:nvPr/>
        </p:nvPicPr>
        <p:blipFill rotWithShape="1">
          <a:blip r:embed="rId5">
            <a:extLst>
              <a:ext uri="{28A0092B-C50C-407E-A947-70E740481C1C}">
                <a14:useLocalDpi xmlns:a14="http://schemas.microsoft.com/office/drawing/2010/main" val="0"/>
              </a:ext>
            </a:extLst>
          </a:blip>
          <a:srcRect l="25325"/>
          <a:stretch/>
        </p:blipFill>
        <p:spPr>
          <a:xfrm>
            <a:off x="7015874" y="430317"/>
            <a:ext cx="3095592" cy="2072729"/>
          </a:xfrm>
          <a:prstGeom prst="rect">
            <a:avLst/>
          </a:prstGeom>
        </p:spPr>
      </p:pic>
    </p:spTree>
    <p:extLst>
      <p:ext uri="{BB962C8B-B14F-4D97-AF65-F5344CB8AC3E}">
        <p14:creationId xmlns:p14="http://schemas.microsoft.com/office/powerpoint/2010/main" val="653582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24" y="627903"/>
            <a:ext cx="10515600" cy="1325563"/>
          </a:xfrm>
        </p:spPr>
        <p:txBody>
          <a:bodyPr>
            <a:normAutofit fontScale="90000"/>
          </a:bodyPr>
          <a:lstStyle/>
          <a:p>
            <a:r>
              <a:rPr lang="en-GB" sz="26700" b="1" dirty="0">
                <a:solidFill>
                  <a:srgbClr val="FFCC00"/>
                </a:solidFill>
              </a:rPr>
              <a:t>z</a:t>
            </a:r>
            <a:br>
              <a:rPr lang="en-GB" sz="9600" b="1" dirty="0"/>
            </a:br>
            <a:endParaRPr lang="en-GB" dirty="0"/>
          </a:p>
        </p:txBody>
      </p:sp>
      <p:sp>
        <p:nvSpPr>
          <p:cNvPr id="6" name="Rectangle 5"/>
          <p:cNvSpPr/>
          <p:nvPr/>
        </p:nvSpPr>
        <p:spPr>
          <a:xfrm>
            <a:off x="4513857" y="4289497"/>
            <a:ext cx="289534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Z</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Tree>
    <p:extLst>
      <p:ext uri="{BB962C8B-B14F-4D97-AF65-F5344CB8AC3E}">
        <p14:creationId xmlns:p14="http://schemas.microsoft.com/office/powerpoint/2010/main" val="54501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Zu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GB"/>
              <a:t>Quizlet</a:t>
            </a:r>
          </a:p>
        </p:txBody>
      </p:sp>
      <p:pic>
        <p:nvPicPr>
          <p:cNvPr id="7" name="Picture 6"/>
          <p:cNvPicPr>
            <a:picLocks noChangeAspect="1"/>
          </p:cNvPicPr>
          <p:nvPr/>
        </p:nvPicPr>
        <p:blipFill>
          <a:blip r:embed="rId3"/>
          <a:stretch>
            <a:fillRect/>
          </a:stretch>
        </p:blipFill>
        <p:spPr>
          <a:xfrm>
            <a:off x="438400" y="2361380"/>
            <a:ext cx="2148389" cy="3606784"/>
          </a:xfrm>
          <a:prstGeom prst="rect">
            <a:avLst/>
          </a:prstGeom>
        </p:spPr>
      </p:pic>
      <p:pic>
        <p:nvPicPr>
          <p:cNvPr id="11" name="Picture 2" descr="Image result for quizle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42" y="253433"/>
            <a:ext cx="2107947" cy="210794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1813385671"/>
              </p:ext>
            </p:extLst>
          </p:nvPr>
        </p:nvGraphicFramePr>
        <p:xfrm>
          <a:off x="3224463" y="353242"/>
          <a:ext cx="6464859" cy="5591629"/>
        </p:xfrm>
        <a:graphic>
          <a:graphicData uri="http://schemas.openxmlformats.org/drawingml/2006/table">
            <a:tbl>
              <a:tblPr firstRow="1" firstCol="1" bandRow="1">
                <a:tableStyleId>{5940675A-B579-460E-94D1-54222C63F5DA}</a:tableStyleId>
              </a:tblPr>
              <a:tblGrid>
                <a:gridCol w="427393">
                  <a:extLst>
                    <a:ext uri="{9D8B030D-6E8A-4147-A177-3AD203B41FA5}">
                      <a16:colId xmlns:a16="http://schemas.microsoft.com/office/drawing/2014/main" val="20000"/>
                    </a:ext>
                  </a:extLst>
                </a:gridCol>
                <a:gridCol w="2793126">
                  <a:extLst>
                    <a:ext uri="{9D8B030D-6E8A-4147-A177-3AD203B41FA5}">
                      <a16:colId xmlns:a16="http://schemas.microsoft.com/office/drawing/2014/main" val="20001"/>
                    </a:ext>
                  </a:extLst>
                </a:gridCol>
                <a:gridCol w="3244340">
                  <a:extLst>
                    <a:ext uri="{9D8B030D-6E8A-4147-A177-3AD203B41FA5}">
                      <a16:colId xmlns:a16="http://schemas.microsoft.com/office/drawing/2014/main" val="20002"/>
                    </a:ext>
                  </a:extLst>
                </a:gridCol>
              </a:tblGrid>
              <a:tr h="431653">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 (singular)</a:t>
                      </a:r>
                    </a:p>
                  </a:txBody>
                  <a:tcPr marL="68580" marR="68580" marT="0" marB="0" anchor="ctr"/>
                </a:tc>
                <a:extLst>
                  <a:ext uri="{0D108BD9-81ED-4DB2-BD59-A6C34878D82A}">
                    <a16:rowId xmlns:a16="http://schemas.microsoft.com/office/drawing/2014/main" val="10001"/>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bist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are (you, BE)</a:t>
                      </a:r>
                    </a:p>
                  </a:txBody>
                  <a:tcPr marL="68580" marR="68580" marT="0" marB="0" anchor="ctr"/>
                </a:tc>
                <a:extLst>
                  <a:ext uri="{0D108BD9-81ED-4DB2-BD59-A6C34878D82A}">
                    <a16:rowId xmlns:a16="http://schemas.microsoft.com/office/drawing/2014/main" val="10002"/>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kein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not a</a:t>
                      </a:r>
                    </a:p>
                  </a:txBody>
                  <a:tcPr marL="68580" marR="68580" marT="0" marB="0" anchor="ctr"/>
                </a:tc>
                <a:extLst>
                  <a:ext uri="{0D108BD9-81ED-4DB2-BD59-A6C34878D82A}">
                    <a16:rowId xmlns:a16="http://schemas.microsoft.com/office/drawing/2014/main" val="10006"/>
                  </a:ext>
                </a:extLst>
              </a:tr>
              <a:tr h="431653">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Farbe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colour</a:t>
                      </a:r>
                    </a:p>
                  </a:txBody>
                  <a:tcPr marL="68580" marR="68580" marT="0" marB="0" anchor="ctr"/>
                </a:tc>
                <a:extLst>
                  <a:ext uri="{0D108BD9-81ED-4DB2-BD59-A6C34878D82A}">
                    <a16:rowId xmlns:a16="http://schemas.microsoft.com/office/drawing/2014/main" val="10003"/>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5</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die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Nummer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number</a:t>
                      </a:r>
                    </a:p>
                  </a:txBody>
                  <a:tcPr marL="68580" marR="68580" marT="0" marB="0" anchor="ctr"/>
                </a:tc>
                <a:extLst>
                  <a:ext uri="{0D108BD9-81ED-4DB2-BD59-A6C34878D82A}">
                    <a16:rowId xmlns:a16="http://schemas.microsoft.com/office/drawing/2014/main" val="10005"/>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das Tier</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animal</a:t>
                      </a:r>
                    </a:p>
                  </a:txBody>
                  <a:tcPr marL="68580" marR="68580" marT="0" marB="0" anchor="ctr"/>
                </a:tc>
                <a:extLst>
                  <a:ext uri="{0D108BD9-81ED-4DB2-BD59-A6C34878D82A}">
                    <a16:rowId xmlns:a16="http://schemas.microsoft.com/office/drawing/2014/main" val="10007"/>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der Ort</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place</a:t>
                      </a:r>
                    </a:p>
                  </a:txBody>
                  <a:tcPr marL="68580" marR="68580" marT="0" marB="0" anchor="ctr"/>
                </a:tc>
                <a:extLst>
                  <a:ext uri="{0D108BD9-81ED-4DB2-BD59-A6C34878D82A}">
                    <a16:rowId xmlns:a16="http://schemas.microsoft.com/office/drawing/2014/main" val="10008"/>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aber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but</a:t>
                      </a:r>
                    </a:p>
                  </a:txBody>
                  <a:tcPr marL="68580" marR="68580" marT="0" marB="0" anchor="ctr"/>
                </a:tc>
                <a:extLst>
                  <a:ext uri="{0D108BD9-81ED-4DB2-BD59-A6C34878D82A}">
                    <a16:rowId xmlns:a16="http://schemas.microsoft.com/office/drawing/2014/main" val="10009"/>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wie</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sagt</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man…?</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how</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do you say…?</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41179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wie</a:t>
                      </a: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schreibt</a:t>
                      </a: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man…?</a:t>
                      </a:r>
                    </a:p>
                  </a:txBody>
                  <a:tcPr marL="68580" marR="68580" marT="0" marB="0" anchor="ctr"/>
                </a:tc>
                <a:tc>
                  <a:txBody>
                    <a:body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how do you write…?</a:t>
                      </a:r>
                    </a:p>
                  </a:txBody>
                  <a:tcPr marL="68580" marR="68580" marT="0" marB="0" anchor="ctr"/>
                </a:tc>
                <a:extLst>
                  <a:ext uri="{0D108BD9-81ED-4DB2-BD59-A6C34878D82A}">
                    <a16:rowId xmlns:a16="http://schemas.microsoft.com/office/drawing/2014/main" val="10011"/>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ich</a:t>
                      </a: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weiß</a:t>
                      </a: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nicht</a:t>
                      </a:r>
                      <a:endPar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 don’t know</a:t>
                      </a:r>
                    </a:p>
                  </a:txBody>
                  <a:tcPr marL="68580" marR="68580" marT="0" marB="0" anchor="ctr"/>
                </a:tc>
                <a:extLst>
                  <a:ext uri="{0D108BD9-81ED-4DB2-BD59-A6C34878D82A}">
                    <a16:rowId xmlns:a16="http://schemas.microsoft.com/office/drawing/2014/main" val="10012"/>
                  </a:ext>
                </a:extLst>
              </a:tr>
              <a:tr h="431653">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wissen</a:t>
                      </a:r>
                      <a:endPar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i="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know, knowing</a:t>
                      </a:r>
                    </a:p>
                  </a:txBody>
                  <a:tcPr marL="68580" marR="68580"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658179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3"/>
              </a:rPr>
              <a:t>Term 1.1 Week 2</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br>
              <a:rPr lang="en-GB" sz="2400" dirty="0">
                <a:solidFill>
                  <a:srgbClr val="5B9BD5">
                    <a:lumMod val="50000"/>
                  </a:srgbClr>
                </a:solidFill>
                <a:latin typeface="Century Gothic" panose="020B0502020202020204" pitchFamily="34" charset="0"/>
              </a:rPr>
            </a:br>
            <a:endParaRPr lang="en-GB" sz="2000" dirty="0"/>
          </a:p>
        </p:txBody>
      </p:sp>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(Y7,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1.1,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Box 17"/>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Audio file</a:t>
            </a:r>
            <a:endParaRPr lang="en-GB" sz="2400" dirty="0">
              <a:solidFill>
                <a:srgbClr val="115076"/>
              </a:solidFill>
              <a:latin typeface="Century Gothic" panose="020B0502020202020204" pitchFamily="34" charset="0"/>
            </a:endParaRPr>
          </a:p>
        </p:txBody>
      </p:sp>
      <p:sp>
        <p:nvSpPr>
          <p:cNvPr id="19" name="TextBox 18"/>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20" name="Picture 19"/>
          <p:cNvPicPr/>
          <p:nvPr/>
        </p:nvPicPr>
        <p:blipFill>
          <a:blip r:embed="rId7">
            <a:extLst>
              <a:ext uri="{28A0092B-C50C-407E-A947-70E740481C1C}">
                <a14:useLocalDpi xmlns:a14="http://schemas.microsoft.com/office/drawing/2010/main" val="0"/>
              </a:ext>
            </a:extLst>
          </a:blip>
          <a:stretch>
            <a:fillRect/>
          </a:stretch>
        </p:blipFill>
        <p:spPr>
          <a:xfrm>
            <a:off x="3355412" y="2464600"/>
            <a:ext cx="1275434" cy="1275434"/>
          </a:xfrm>
          <a:prstGeom prst="rect">
            <a:avLst/>
          </a:prstGeom>
        </p:spPr>
      </p:pic>
      <p:sp>
        <p:nvSpPr>
          <p:cNvPr id="21" name="TextBox 20"/>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Student worksheet</a:t>
            </a:r>
            <a:endParaRPr lang="en-GB" sz="2400" dirty="0">
              <a:solidFill>
                <a:srgbClr val="115076"/>
              </a:solidFill>
              <a:latin typeface="Century Gothic" panose="020B0502020202020204" pitchFamily="34" charset="0"/>
            </a:endParaRPr>
          </a:p>
        </p:txBody>
      </p:sp>
      <p:sp>
        <p:nvSpPr>
          <p:cNvPr id="22" name="TextBox 21">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9"/>
              </a:rPr>
              <a:t>Quizlet link</a:t>
            </a:r>
            <a:br>
              <a:rPr lang="en-GB" sz="2400" dirty="0"/>
            </a:br>
            <a:endParaRPr lang="en-GB" sz="2400" dirty="0">
              <a:solidFill>
                <a:srgbClr val="115076"/>
              </a:solidFill>
              <a:latin typeface="Century Gothic" panose="020B0502020202020204" pitchFamily="34" charset="0"/>
            </a:endParaRPr>
          </a:p>
        </p:txBody>
      </p:sp>
      <p:pic>
        <p:nvPicPr>
          <p:cNvPr id="24" name="Picture 23"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902828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24" y="627903"/>
            <a:ext cx="10515600" cy="1325563"/>
          </a:xfrm>
        </p:spPr>
        <p:txBody>
          <a:bodyPr>
            <a:normAutofit fontScale="90000"/>
          </a:bodyPr>
          <a:lstStyle/>
          <a:p>
            <a:r>
              <a:rPr lang="en-GB" sz="26700" b="1" dirty="0">
                <a:solidFill>
                  <a:srgbClr val="FFCC00"/>
                </a:solidFill>
              </a:rPr>
              <a:t>z</a:t>
            </a:r>
            <a:br>
              <a:rPr lang="en-GB" sz="9600" b="1" dirty="0"/>
            </a:br>
            <a:endParaRPr lang="en-GB" dirty="0"/>
          </a:p>
        </p:txBody>
      </p:sp>
      <p:pic>
        <p:nvPicPr>
          <p:cNvPr id="4" name="Picture 3" descr="trai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5123" y="873824"/>
            <a:ext cx="6061753" cy="3415673"/>
          </a:xfrm>
          <a:prstGeom prst="rect">
            <a:avLst/>
          </a:prstGeom>
        </p:spPr>
      </p:pic>
      <p:sp>
        <p:nvSpPr>
          <p:cNvPr id="6" name="Rectangle 5"/>
          <p:cNvSpPr/>
          <p:nvPr/>
        </p:nvSpPr>
        <p:spPr>
          <a:xfrm>
            <a:off x="4513857" y="4289497"/>
            <a:ext cx="289534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Z</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spTree>
    <p:extLst>
      <p:ext uri="{BB962C8B-B14F-4D97-AF65-F5344CB8AC3E}">
        <p14:creationId xmlns:p14="http://schemas.microsoft.com/office/powerpoint/2010/main" val="36275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4E4D152F-AC54-F84B-8133-DBF534FB5E7C}"/>
              </a:ext>
            </a:extLst>
          </p:cNvPr>
          <p:cNvSpPr>
            <a:spLocks noGrp="1"/>
          </p:cNvSpPr>
          <p:nvPr>
            <p:ph type="title"/>
          </p:nvPr>
        </p:nvSpPr>
        <p:spPr>
          <a:xfrm>
            <a:off x="5518733" y="-100852"/>
            <a:ext cx="1178307" cy="1610314"/>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3" name="Picture 2" descr="dining room"/>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6593" y="1533073"/>
            <a:ext cx="1841232" cy="1304206"/>
          </a:xfrm>
          <a:prstGeom prst="rect">
            <a:avLst/>
          </a:prstGeom>
        </p:spPr>
      </p:pic>
      <p:pic>
        <p:nvPicPr>
          <p:cNvPr id="11" name="Picture 10" descr="person sit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5242" y="4153650"/>
            <a:ext cx="1226946" cy="1677947"/>
          </a:xfrm>
          <a:prstGeom prst="rect">
            <a:avLst/>
          </a:prstGeom>
        </p:spPr>
      </p:pic>
      <p:grpSp>
        <p:nvGrpSpPr>
          <p:cNvPr id="22" name="Group 21" descr="number 10"/>
          <p:cNvGrpSpPr/>
          <p:nvPr/>
        </p:nvGrpSpPr>
        <p:grpSpPr>
          <a:xfrm>
            <a:off x="9152414" y="1551427"/>
            <a:ext cx="1960522" cy="1351426"/>
            <a:chOff x="9152414" y="1551427"/>
            <a:chExt cx="1960522" cy="1351426"/>
          </a:xfrm>
        </p:grpSpPr>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52414" y="1551427"/>
              <a:ext cx="946683" cy="1351426"/>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83732" y="1551427"/>
              <a:ext cx="929204" cy="1327434"/>
            </a:xfrm>
            <a:prstGeom prst="rect">
              <a:avLst/>
            </a:prstGeom>
          </p:spPr>
        </p:pic>
      </p:grpSp>
      <p:pic>
        <p:nvPicPr>
          <p:cNvPr id="14" name="Picture 13" descr="docto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64939" y="4069521"/>
            <a:ext cx="743136" cy="2156552"/>
          </a:xfrm>
          <a:prstGeom prst="rect">
            <a:avLst/>
          </a:prstGeom>
        </p:spPr>
      </p:pic>
      <p:grpSp>
        <p:nvGrpSpPr>
          <p:cNvPr id="23" name="Group 22" descr="checkmark next to an orange bench"/>
          <p:cNvGrpSpPr/>
          <p:nvPr/>
        </p:nvGrpSpPr>
        <p:grpSpPr>
          <a:xfrm>
            <a:off x="4855206" y="5062899"/>
            <a:ext cx="1998909" cy="1216716"/>
            <a:chOff x="4855206" y="5062899"/>
            <a:chExt cx="1998909" cy="1216716"/>
          </a:xfrm>
        </p:grpSpPr>
        <p:grpSp>
          <p:nvGrpSpPr>
            <p:cNvPr id="12" name="Group 11"/>
            <p:cNvGrpSpPr/>
            <p:nvPr/>
          </p:nvGrpSpPr>
          <p:grpSpPr>
            <a:xfrm>
              <a:off x="4855206" y="5101825"/>
              <a:ext cx="1103497" cy="1177790"/>
              <a:chOff x="1815157" y="3608524"/>
              <a:chExt cx="1989172" cy="1804621"/>
            </a:xfrm>
          </p:grpSpPr>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15157" y="4309154"/>
                <a:ext cx="1989172" cy="1103991"/>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36" y="3608524"/>
                <a:ext cx="757452" cy="789012"/>
              </a:xfrm>
              <a:prstGeom prst="rect">
                <a:avLst/>
              </a:prstGeom>
            </p:spPr>
          </p:pic>
        </p:grpSp>
        <p:grpSp>
          <p:nvGrpSpPr>
            <p:cNvPr id="19" name="Group 18"/>
            <p:cNvGrpSpPr/>
            <p:nvPr/>
          </p:nvGrpSpPr>
          <p:grpSpPr>
            <a:xfrm>
              <a:off x="6308037" y="5062899"/>
              <a:ext cx="546078" cy="1216716"/>
              <a:chOff x="2073444" y="3240087"/>
              <a:chExt cx="935661" cy="2084745"/>
            </a:xfrm>
          </p:grpSpPr>
          <p:pic>
            <p:nvPicPr>
              <p:cNvPr id="15" name="Picture 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73444" y="3935306"/>
                <a:ext cx="935661" cy="1389526"/>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24837" y="3240087"/>
                <a:ext cx="581170" cy="662795"/>
              </a:xfrm>
              <a:prstGeom prst="rect">
                <a:avLst/>
              </a:prstGeom>
            </p:spPr>
          </p:pic>
        </p:grpSp>
      </p:grpSp>
      <p:pic>
        <p:nvPicPr>
          <p:cNvPr id="18" name="Picture 17" descr="train"/>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Tree>
    <p:extLst>
      <p:ext uri="{BB962C8B-B14F-4D97-AF65-F5344CB8AC3E}">
        <p14:creationId xmlns:p14="http://schemas.microsoft.com/office/powerpoint/2010/main" val="225813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Zug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mm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Zimm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zeh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audio>
                                      <p:cMediaNode>
                                        <p:cTn display="0" masterRel="sameClick">
                                          <p:stCondLst>
                                            <p:cond evt="begin" delay="0">
                                              <p:tn val="33"/>
                                            </p:cond>
                                          </p:stCondLst>
                                          <p:endCondLst>
                                            <p:cond evt="onStopAudio" delay="0">
                                              <p:tgtEl>
                                                <p:sldTgt/>
                                              </p:tgtEl>
                                            </p:cond>
                                          </p:endCondLst>
                                        </p:cTn>
                                        <p:tgtEl>
                                          <p:sndTgt r:embed="rId6" name="zeh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7" name="Arz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7" name="Arz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subTnLst>
                                    <p:audio>
                                      <p:cMediaNode>
                                        <p:cTn display="0" masterRel="sameClick">
                                          <p:stCondLst>
                                            <p:cond evt="begin" delay="0">
                                              <p:tn val="48"/>
                                            </p:cond>
                                          </p:stCondLst>
                                          <p:endCondLst>
                                            <p:cond evt="onStopAudio" delay="0">
                                              <p:tgtEl>
                                                <p:sldTgt/>
                                              </p:tgtEl>
                                            </p:cond>
                                          </p:endCondLst>
                                        </p:cTn>
                                        <p:tgtEl>
                                          <p:sndTgt r:embed="rId8" name="Platz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subTnLst>
                                    <p:audio>
                                      <p:cMediaNode>
                                        <p:cTn display="0" masterRel="sameClick">
                                          <p:stCondLst>
                                            <p:cond evt="begin" delay="0">
                                              <p:tn val="53"/>
                                            </p:cond>
                                          </p:stCondLst>
                                          <p:endCondLst>
                                            <p:cond evt="onStopAudio" delay="0">
                                              <p:tgtEl>
                                                <p:sldTgt/>
                                              </p:tgtEl>
                                            </p:cond>
                                          </p:endCondLst>
                                        </p:cTn>
                                        <p:tgtEl>
                                          <p:sndTgt r:embed="rId8" name="Platz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sitz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subTnLst>
                                    <p:audio>
                                      <p:cMediaNode>
                                        <p:cTn display="0" masterRel="sameClick">
                                          <p:stCondLst>
                                            <p:cond evt="begin" delay="0">
                                              <p:tn val="63"/>
                                            </p:cond>
                                          </p:stCondLst>
                                          <p:endCondLst>
                                            <p:cond evt="onStopAudio" delay="0">
                                              <p:tgtEl>
                                                <p:sldTgt/>
                                              </p:tgtEl>
                                            </p:cond>
                                          </p:endCondLst>
                                        </p:cTn>
                                        <p:tgtEl>
                                          <p:sndTgt r:embed="rId9" name="sitz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76A3-0E1A-2646-B82D-A841CD0A6CB5}"/>
              </a:ext>
            </a:extLst>
          </p:cNvPr>
          <p:cNvSpPr>
            <a:spLocks noGrp="1"/>
          </p:cNvSpPr>
          <p:nvPr>
            <p:ph type="title"/>
          </p:nvPr>
        </p:nvSpPr>
        <p:spPr>
          <a:xfrm>
            <a:off x="5254897" y="-154800"/>
            <a:ext cx="1712495" cy="1690525"/>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lvl="0"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18" name="Picture 17" descr="train"/>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Tree>
    <p:extLst>
      <p:ext uri="{BB962C8B-B14F-4D97-AF65-F5344CB8AC3E}">
        <p14:creationId xmlns:p14="http://schemas.microsoft.com/office/powerpoint/2010/main" val="350228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z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Zug new.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Zimm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zeh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Arzt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Platz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sitz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AE7F-536F-CC47-834D-155C044BBB93}"/>
              </a:ext>
            </a:extLst>
          </p:cNvPr>
          <p:cNvSpPr>
            <a:spLocks noGrp="1"/>
          </p:cNvSpPr>
          <p:nvPr>
            <p:ph type="title"/>
          </p:nvPr>
        </p:nvSpPr>
        <p:spPr>
          <a:xfrm>
            <a:off x="5408480" y="10800"/>
            <a:ext cx="1407695" cy="1340146"/>
          </a:xfrm>
        </p:spPr>
        <p:txBody>
          <a:bodyPr>
            <a:noAutofit/>
          </a:bodyPr>
          <a:lstStyle/>
          <a:p>
            <a:pPr algn="ctr"/>
            <a:r>
              <a:rPr lang="en-GB" sz="12000" b="1" dirty="0">
                <a:solidFill>
                  <a:srgbClr val="002060"/>
                </a:solidFill>
                <a:ea typeface="+mn-ea"/>
                <a:cs typeface="Calibri" panose="020F0502020204030204" pitchFamily="34" charset="0"/>
              </a:rPr>
              <a:t>z</a:t>
            </a:r>
            <a:endParaRPr lang="en-US" sz="12000" dirty="0"/>
          </a:p>
        </p:txBody>
      </p:sp>
      <p:sp>
        <p:nvSpPr>
          <p:cNvPr id="4" name="Rounded Rectangle 3"/>
          <p:cNvSpPr/>
          <p:nvPr/>
        </p:nvSpPr>
        <p:spPr>
          <a:xfrm>
            <a:off x="4222777" y="1594459"/>
            <a:ext cx="3802879" cy="2559191"/>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a:solidFill>
                  <a:srgbClr val="FFCC00"/>
                </a:solidFill>
                <a:latin typeface="Century Gothic" panose="020B0502020202020204" pitchFamily="34" charset="0"/>
              </a:rPr>
              <a:t>Z</a:t>
            </a:r>
            <a:r>
              <a:rPr lang="en-GB" sz="8800" dirty="0">
                <a:solidFill>
                  <a:srgbClr val="002060"/>
                </a:solidFill>
                <a:latin typeface="Century Gothic" panose="020B0502020202020204" pitchFamily="34" charset="0"/>
              </a:rPr>
              <a:t>ug</a:t>
            </a:r>
          </a:p>
        </p:txBody>
      </p:sp>
      <p:sp>
        <p:nvSpPr>
          <p:cNvPr id="5" name="Rectangle 4"/>
          <p:cNvSpPr/>
          <p:nvPr/>
        </p:nvSpPr>
        <p:spPr>
          <a:xfrm>
            <a:off x="911719" y="600860"/>
            <a:ext cx="2611613" cy="923330"/>
          </a:xfrm>
          <a:prstGeom prst="rect">
            <a:avLst/>
          </a:prstGeom>
        </p:spPr>
        <p:txBody>
          <a:bodyPr wrap="none">
            <a:spAutoFit/>
          </a:bodyPr>
          <a:lstStyle/>
          <a:p>
            <a:pPr algn="ctr"/>
            <a:r>
              <a:rPr lang="en-GB" sz="5400" dirty="0">
                <a:solidFill>
                  <a:srgbClr val="FFCC00"/>
                </a:solidFill>
                <a:latin typeface="Century Gothic" panose="020B0502020202020204" pitchFamily="34" charset="0"/>
              </a:rPr>
              <a:t>Z</a:t>
            </a:r>
            <a:r>
              <a:rPr lang="en-GB" sz="5400" dirty="0">
                <a:solidFill>
                  <a:srgbClr val="002060"/>
                </a:solidFill>
                <a:latin typeface="Century Gothic" panose="020B0502020202020204" pitchFamily="34" charset="0"/>
              </a:rPr>
              <a:t>immer</a:t>
            </a:r>
          </a:p>
        </p:txBody>
      </p:sp>
      <p:sp>
        <p:nvSpPr>
          <p:cNvPr id="6" name="Rectangle 5"/>
          <p:cNvSpPr/>
          <p:nvPr/>
        </p:nvSpPr>
        <p:spPr>
          <a:xfrm>
            <a:off x="1401795" y="3146191"/>
            <a:ext cx="143500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Ar</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8" name="Rectangle 7"/>
          <p:cNvSpPr/>
          <p:nvPr/>
        </p:nvSpPr>
        <p:spPr>
          <a:xfrm>
            <a:off x="5224607" y="4178495"/>
            <a:ext cx="174278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Plat</a:t>
            </a:r>
            <a:r>
              <a:rPr lang="en-GB" sz="5400" dirty="0" err="1">
                <a:solidFill>
                  <a:srgbClr val="FFCC00"/>
                </a:solidFill>
                <a:latin typeface="Century Gothic" panose="020B0502020202020204" pitchFamily="34" charset="0"/>
              </a:rPr>
              <a:t>z</a:t>
            </a:r>
            <a:endParaRPr lang="en-GB" sz="5400" dirty="0">
              <a:solidFill>
                <a:srgbClr val="FFCC00"/>
              </a:solidFill>
              <a:latin typeface="Century Gothic" panose="020B0502020202020204" pitchFamily="34" charset="0"/>
            </a:endParaRPr>
          </a:p>
        </p:txBody>
      </p:sp>
      <p:sp>
        <p:nvSpPr>
          <p:cNvPr id="9" name="Rectangle 8"/>
          <p:cNvSpPr/>
          <p:nvPr/>
        </p:nvSpPr>
        <p:spPr>
          <a:xfrm>
            <a:off x="9282023" y="601738"/>
            <a:ext cx="1773242" cy="923330"/>
          </a:xfrm>
          <a:prstGeom prst="rect">
            <a:avLst/>
          </a:prstGeom>
        </p:spPr>
        <p:txBody>
          <a:bodyPr wrap="none">
            <a:spAutoFit/>
          </a:bodyPr>
          <a:lstStyle/>
          <a:p>
            <a:pPr algn="ct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ehn</a:t>
            </a:r>
            <a:endParaRPr lang="en-GB" sz="5400" dirty="0">
              <a:solidFill>
                <a:srgbClr val="002060"/>
              </a:solidFill>
              <a:latin typeface="Century Gothic" panose="020B0502020202020204" pitchFamily="34" charset="0"/>
            </a:endParaRPr>
          </a:p>
        </p:txBody>
      </p:sp>
      <p:pic>
        <p:nvPicPr>
          <p:cNvPr id="18" name="Picture 17" descr="trai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8529" y="1783221"/>
            <a:ext cx="1970351" cy="1110252"/>
          </a:xfrm>
          <a:prstGeom prst="rect">
            <a:avLst/>
          </a:prstGeom>
        </p:spPr>
      </p:pic>
      <p:sp>
        <p:nvSpPr>
          <p:cNvPr id="10" name="Rectangle 9">
            <a:extLst>
              <a:ext uri="{FF2B5EF4-FFF2-40B4-BE49-F238E27FC236}">
                <a16:creationId xmlns:a16="http://schemas.microsoft.com/office/drawing/2014/main" id="{E68DB9D7-0FBD-DD4A-B956-5853A527A158}"/>
              </a:ext>
            </a:extLst>
          </p:cNvPr>
          <p:cNvSpPr/>
          <p:nvPr/>
        </p:nvSpPr>
        <p:spPr>
          <a:xfrm>
            <a:off x="9187305" y="3254312"/>
            <a:ext cx="199285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sit</a:t>
            </a:r>
            <a:r>
              <a:rPr lang="en-GB" sz="5400" dirty="0" err="1">
                <a:solidFill>
                  <a:srgbClr val="FFCC00"/>
                </a:solidFill>
                <a:latin typeface="Century Gothic" panose="020B0502020202020204" pitchFamily="34" charset="0"/>
              </a:rPr>
              <a:t>z</a:t>
            </a:r>
            <a:r>
              <a:rPr lang="en-GB" sz="5400" dirty="0" err="1">
                <a:solidFill>
                  <a:srgbClr val="002060"/>
                </a:solidFill>
                <a:latin typeface="Century Gothic" panose="020B0502020202020204" pitchFamily="34" charset="0"/>
              </a:rPr>
              <a:t>en</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4771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3" name="sitz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pic>
        <p:nvPicPr>
          <p:cNvPr id="6" name="Picture 5">
            <a:extLst>
              <a:ext uri="{FF2B5EF4-FFF2-40B4-BE49-F238E27FC236}">
                <a16:creationId xmlns:a16="http://schemas.microsoft.com/office/drawing/2014/main" id="{9F4CA6FC-E75B-7F46-9DE4-133DC2DBB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Content Placeholder 2"/>
          <p:cNvSpPr txBox="1">
            <a:spLocks/>
          </p:cNvSpPr>
          <p:nvPr/>
        </p:nvSpPr>
        <p:spPr>
          <a:xfrm>
            <a:off x="703235" y="1502025"/>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In German, to say ‘not’ with </a:t>
            </a:r>
            <a:r>
              <a:rPr lang="en-GB" u="sng" dirty="0"/>
              <a:t>adjectives</a:t>
            </a:r>
            <a:r>
              <a:rPr lang="en-GB" dirty="0"/>
              <a:t>, use ‘</a:t>
            </a:r>
            <a:r>
              <a:rPr lang="en-GB" b="1" dirty="0" err="1"/>
              <a:t>nicht</a:t>
            </a:r>
            <a:r>
              <a:rPr lang="en-GB" dirty="0"/>
              <a:t>’:</a:t>
            </a:r>
            <a:endParaRPr lang="en-GB" dirty="0">
              <a:solidFill>
                <a:srgbClr val="DAA520"/>
              </a:solidFill>
            </a:endParaRPr>
          </a:p>
        </p:txBody>
      </p:sp>
      <p:sp>
        <p:nvSpPr>
          <p:cNvPr id="9" name="TextBox 8">
            <a:extLst>
              <a:ext uri="{FF2B5EF4-FFF2-40B4-BE49-F238E27FC236}">
                <a16:creationId xmlns:a16="http://schemas.microsoft.com/office/drawing/2014/main" id="{7EC4D6FE-C75B-6E41-AAEB-176D9914E118}"/>
              </a:ext>
            </a:extLst>
          </p:cNvPr>
          <p:cNvSpPr txBox="1"/>
          <p:nvPr/>
        </p:nvSpPr>
        <p:spPr>
          <a:xfrm>
            <a:off x="703235" y="2233752"/>
            <a:ext cx="3120620" cy="480131"/>
          </a:xfrm>
          <a:prstGeom prst="rect">
            <a:avLst/>
          </a:prstGeom>
          <a:noFill/>
        </p:spPr>
        <p:txBody>
          <a:bodyPr wrap="square" rtlCol="0">
            <a:spAutoFit/>
          </a:bodyPr>
          <a:lstStyle/>
          <a:p>
            <a:pPr>
              <a:lnSpc>
                <a:spcPct val="90000"/>
              </a:lnSpc>
              <a:spcBef>
                <a:spcPts val="1000"/>
              </a:spcBef>
            </a:pPr>
            <a:r>
              <a:rPr lang="en-GB" sz="2800" dirty="0">
                <a:solidFill>
                  <a:srgbClr val="4472C4">
                    <a:lumMod val="50000"/>
                  </a:srgbClr>
                </a:solidFill>
                <a:latin typeface="Century Gothic" panose="020B0502020202020204" pitchFamily="34" charset="0"/>
              </a:rPr>
              <a:t>Das </a:t>
            </a:r>
            <a:r>
              <a:rPr lang="en-GB" sz="2800" dirty="0" err="1">
                <a:solidFill>
                  <a:srgbClr val="4472C4">
                    <a:lumMod val="50000"/>
                  </a:srgbClr>
                </a:solidFill>
                <a:latin typeface="Century Gothic" panose="020B0502020202020204" pitchFamily="34" charset="0"/>
              </a:rPr>
              <a:t>ist</a:t>
            </a:r>
            <a:r>
              <a:rPr lang="en-GB" sz="2800" dirty="0">
                <a:solidFill>
                  <a:srgbClr val="4472C4">
                    <a:lumMod val="50000"/>
                  </a:srgbClr>
                </a:solidFill>
                <a:latin typeface="Century Gothic" panose="020B0502020202020204" pitchFamily="34" charset="0"/>
              </a:rPr>
              <a:t> rot.</a:t>
            </a:r>
          </a:p>
        </p:txBody>
      </p:sp>
      <p:sp>
        <p:nvSpPr>
          <p:cNvPr id="10" name="TextBox 9">
            <a:extLst>
              <a:ext uri="{FF2B5EF4-FFF2-40B4-BE49-F238E27FC236}">
                <a16:creationId xmlns:a16="http://schemas.microsoft.com/office/drawing/2014/main" id="{7EC4D6FE-C75B-6E41-AAEB-176D9914E118}"/>
              </a:ext>
            </a:extLst>
          </p:cNvPr>
          <p:cNvSpPr txBox="1"/>
          <p:nvPr/>
        </p:nvSpPr>
        <p:spPr>
          <a:xfrm>
            <a:off x="3823855" y="2213459"/>
            <a:ext cx="3120620" cy="480131"/>
          </a:xfrm>
          <a:prstGeom prst="rect">
            <a:avLst/>
          </a:prstGeom>
          <a:noFill/>
        </p:spPr>
        <p:txBody>
          <a:bodyPr wrap="square" rtlCol="0">
            <a:spAutoFit/>
          </a:bodyPr>
          <a:lstStyle/>
          <a:p>
            <a:pPr>
              <a:lnSpc>
                <a:spcPct val="90000"/>
              </a:lnSpc>
              <a:spcBef>
                <a:spcPts val="1000"/>
              </a:spcBef>
            </a:pPr>
            <a:r>
              <a:rPr lang="en-GB" sz="2800" i="1" dirty="0">
                <a:solidFill>
                  <a:srgbClr val="4472C4">
                    <a:lumMod val="50000"/>
                  </a:srgbClr>
                </a:solidFill>
                <a:latin typeface="Century Gothic" panose="020B0502020202020204" pitchFamily="34" charset="0"/>
              </a:rPr>
              <a:t>That is red.</a:t>
            </a:r>
          </a:p>
        </p:txBody>
      </p:sp>
      <p:sp>
        <p:nvSpPr>
          <p:cNvPr id="11" name="TextBox 10">
            <a:extLst>
              <a:ext uri="{FF2B5EF4-FFF2-40B4-BE49-F238E27FC236}">
                <a16:creationId xmlns:a16="http://schemas.microsoft.com/office/drawing/2014/main" id="{7EC4D6FE-C75B-6E41-AAEB-176D9914E118}"/>
              </a:ext>
            </a:extLst>
          </p:cNvPr>
          <p:cNvSpPr txBox="1"/>
          <p:nvPr/>
        </p:nvSpPr>
        <p:spPr>
          <a:xfrm>
            <a:off x="703235" y="2898616"/>
            <a:ext cx="3120620" cy="480131"/>
          </a:xfrm>
          <a:prstGeom prst="rect">
            <a:avLst/>
          </a:prstGeom>
          <a:noFill/>
        </p:spPr>
        <p:txBody>
          <a:bodyPr wrap="square" rtlCol="0">
            <a:spAutoFit/>
          </a:bodyPr>
          <a:lstStyle/>
          <a:p>
            <a:pPr>
              <a:lnSpc>
                <a:spcPct val="90000"/>
              </a:lnSpc>
              <a:spcBef>
                <a:spcPts val="1000"/>
              </a:spcBef>
            </a:pPr>
            <a:r>
              <a:rPr lang="en-GB" sz="2800" dirty="0">
                <a:solidFill>
                  <a:srgbClr val="4472C4">
                    <a:lumMod val="50000"/>
                  </a:srgbClr>
                </a:solidFill>
                <a:latin typeface="Century Gothic" panose="020B0502020202020204" pitchFamily="34" charset="0"/>
              </a:rPr>
              <a:t>Das </a:t>
            </a:r>
            <a:r>
              <a:rPr lang="en-GB" sz="2800" dirty="0" err="1">
                <a:solidFill>
                  <a:srgbClr val="4472C4">
                    <a:lumMod val="50000"/>
                  </a:srgbClr>
                </a:solidFill>
                <a:latin typeface="Century Gothic" panose="020B0502020202020204" pitchFamily="34" charset="0"/>
              </a:rPr>
              <a:t>ist</a:t>
            </a:r>
            <a:r>
              <a:rPr lang="en-GB" sz="2800" dirty="0">
                <a:solidFill>
                  <a:srgbClr val="4472C4">
                    <a:lumMod val="50000"/>
                  </a:srgbClr>
                </a:solidFill>
                <a:latin typeface="Century Gothic" panose="020B0502020202020204" pitchFamily="34" charset="0"/>
              </a:rPr>
              <a:t> </a:t>
            </a:r>
            <a:r>
              <a:rPr lang="en-GB" sz="2800" b="1" dirty="0" err="1">
                <a:solidFill>
                  <a:srgbClr val="4472C4">
                    <a:lumMod val="50000"/>
                  </a:srgbClr>
                </a:solidFill>
                <a:latin typeface="Century Gothic" panose="020B0502020202020204" pitchFamily="34" charset="0"/>
              </a:rPr>
              <a:t>nicht</a:t>
            </a:r>
            <a:r>
              <a:rPr lang="en-GB" sz="2800" b="1" dirty="0">
                <a:solidFill>
                  <a:srgbClr val="4472C4">
                    <a:lumMod val="50000"/>
                  </a:srgbClr>
                </a:solidFill>
                <a:latin typeface="Century Gothic" panose="020B0502020202020204" pitchFamily="34" charset="0"/>
              </a:rPr>
              <a:t> </a:t>
            </a:r>
            <a:r>
              <a:rPr lang="en-GB" sz="2800" dirty="0">
                <a:solidFill>
                  <a:srgbClr val="4472C4">
                    <a:lumMod val="50000"/>
                  </a:srgbClr>
                </a:solidFill>
                <a:latin typeface="Century Gothic" panose="020B0502020202020204" pitchFamily="34" charset="0"/>
              </a:rPr>
              <a:t>rot.</a:t>
            </a:r>
          </a:p>
        </p:txBody>
      </p:sp>
      <p:sp>
        <p:nvSpPr>
          <p:cNvPr id="12" name="TextBox 11">
            <a:extLst>
              <a:ext uri="{FF2B5EF4-FFF2-40B4-BE49-F238E27FC236}">
                <a16:creationId xmlns:a16="http://schemas.microsoft.com/office/drawing/2014/main" id="{7EC4D6FE-C75B-6E41-AAEB-176D9914E118}"/>
              </a:ext>
            </a:extLst>
          </p:cNvPr>
          <p:cNvSpPr txBox="1"/>
          <p:nvPr/>
        </p:nvSpPr>
        <p:spPr>
          <a:xfrm>
            <a:off x="3823855" y="2898616"/>
            <a:ext cx="6816436" cy="480131"/>
          </a:xfrm>
          <a:prstGeom prst="rect">
            <a:avLst/>
          </a:prstGeom>
          <a:noFill/>
        </p:spPr>
        <p:txBody>
          <a:bodyPr wrap="square" rtlCol="0">
            <a:spAutoFit/>
          </a:bodyPr>
          <a:lstStyle/>
          <a:p>
            <a:pPr>
              <a:lnSpc>
                <a:spcPct val="90000"/>
              </a:lnSpc>
              <a:spcBef>
                <a:spcPts val="1000"/>
              </a:spcBef>
            </a:pPr>
            <a:r>
              <a:rPr lang="en-GB" sz="2800" i="1" dirty="0">
                <a:solidFill>
                  <a:srgbClr val="4472C4">
                    <a:lumMod val="50000"/>
                  </a:srgbClr>
                </a:solidFill>
                <a:latin typeface="Century Gothic" panose="020B0502020202020204" pitchFamily="34" charset="0"/>
              </a:rPr>
              <a:t>That is not red. / That isn’t red.</a:t>
            </a:r>
          </a:p>
        </p:txBody>
      </p:sp>
      <p:sp>
        <p:nvSpPr>
          <p:cNvPr id="13" name="Content Placeholder 2"/>
          <p:cNvSpPr txBox="1">
            <a:spLocks/>
          </p:cNvSpPr>
          <p:nvPr/>
        </p:nvSpPr>
        <p:spPr>
          <a:xfrm>
            <a:off x="703235" y="3832360"/>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To say ‘not a’ with </a:t>
            </a:r>
            <a:r>
              <a:rPr lang="en-GB" u="sng" dirty="0"/>
              <a:t>nouns</a:t>
            </a:r>
            <a:r>
              <a:rPr lang="en-GB" dirty="0"/>
              <a:t>, use ‘</a:t>
            </a:r>
            <a:r>
              <a:rPr lang="en-GB" b="1" dirty="0" err="1"/>
              <a:t>kein</a:t>
            </a:r>
            <a:r>
              <a:rPr lang="en-GB" dirty="0"/>
              <a:t>’:</a:t>
            </a:r>
            <a:endParaRPr lang="en-GB" dirty="0">
              <a:solidFill>
                <a:srgbClr val="DAA520"/>
              </a:solidFill>
            </a:endParaRPr>
          </a:p>
        </p:txBody>
      </p:sp>
      <p:sp>
        <p:nvSpPr>
          <p:cNvPr id="14" name="TextBox 13">
            <a:extLst>
              <a:ext uri="{FF2B5EF4-FFF2-40B4-BE49-F238E27FC236}">
                <a16:creationId xmlns:a16="http://schemas.microsoft.com/office/drawing/2014/main" id="{7EC4D6FE-C75B-6E41-AAEB-176D9914E118}"/>
              </a:ext>
            </a:extLst>
          </p:cNvPr>
          <p:cNvSpPr txBox="1"/>
          <p:nvPr/>
        </p:nvSpPr>
        <p:spPr>
          <a:xfrm>
            <a:off x="698617" y="4492850"/>
            <a:ext cx="4521776" cy="480131"/>
          </a:xfrm>
          <a:prstGeom prst="rect">
            <a:avLst/>
          </a:prstGeom>
          <a:noFill/>
        </p:spPr>
        <p:txBody>
          <a:bodyPr wrap="square" rtlCol="0">
            <a:spAutoFit/>
          </a:bodyPr>
          <a:lstStyle/>
          <a:p>
            <a:pPr>
              <a:lnSpc>
                <a:spcPct val="90000"/>
              </a:lnSpc>
              <a:spcBef>
                <a:spcPts val="1000"/>
              </a:spcBef>
            </a:pPr>
            <a:r>
              <a:rPr lang="en-GB" sz="2800" dirty="0">
                <a:solidFill>
                  <a:srgbClr val="4472C4">
                    <a:lumMod val="50000"/>
                  </a:srgbClr>
                </a:solidFill>
                <a:latin typeface="Century Gothic" panose="020B0502020202020204" pitchFamily="34" charset="0"/>
              </a:rPr>
              <a:t>Das </a:t>
            </a:r>
            <a:r>
              <a:rPr lang="en-GB" sz="2800" dirty="0" err="1">
                <a:solidFill>
                  <a:srgbClr val="4472C4">
                    <a:lumMod val="50000"/>
                  </a:srgbClr>
                </a:solidFill>
                <a:latin typeface="Century Gothic" panose="020B0502020202020204" pitchFamily="34" charset="0"/>
              </a:rPr>
              <a:t>ist</a:t>
            </a:r>
            <a:r>
              <a:rPr lang="en-GB" sz="2800" dirty="0">
                <a:solidFill>
                  <a:srgbClr val="4472C4">
                    <a:lumMod val="50000"/>
                  </a:srgbClr>
                </a:solidFill>
                <a:latin typeface="Century Gothic" panose="020B0502020202020204" pitchFamily="34" charset="0"/>
              </a:rPr>
              <a:t> </a:t>
            </a:r>
            <a:r>
              <a:rPr lang="en-GB" sz="2800" b="1" dirty="0" err="1">
                <a:solidFill>
                  <a:srgbClr val="4472C4">
                    <a:lumMod val="50000"/>
                  </a:srgbClr>
                </a:solidFill>
                <a:latin typeface="Century Gothic" panose="020B0502020202020204" pitchFamily="34" charset="0"/>
              </a:rPr>
              <a:t>kein</a:t>
            </a:r>
            <a:r>
              <a:rPr lang="en-GB" sz="2800" dirty="0">
                <a:solidFill>
                  <a:srgbClr val="4472C4">
                    <a:lumMod val="50000"/>
                  </a:srgbClr>
                </a:solidFill>
                <a:latin typeface="Century Gothic" panose="020B0502020202020204" pitchFamily="34" charset="0"/>
              </a:rPr>
              <a:t> Mensch.</a:t>
            </a:r>
          </a:p>
        </p:txBody>
      </p:sp>
      <p:sp>
        <p:nvSpPr>
          <p:cNvPr id="15" name="TextBox 14">
            <a:extLst>
              <a:ext uri="{FF2B5EF4-FFF2-40B4-BE49-F238E27FC236}">
                <a16:creationId xmlns:a16="http://schemas.microsoft.com/office/drawing/2014/main" id="{7EC4D6FE-C75B-6E41-AAEB-176D9914E118}"/>
              </a:ext>
            </a:extLst>
          </p:cNvPr>
          <p:cNvSpPr txBox="1"/>
          <p:nvPr/>
        </p:nvSpPr>
        <p:spPr>
          <a:xfrm>
            <a:off x="4890655" y="4511237"/>
            <a:ext cx="5550130" cy="480131"/>
          </a:xfrm>
          <a:prstGeom prst="rect">
            <a:avLst/>
          </a:prstGeom>
          <a:noFill/>
        </p:spPr>
        <p:txBody>
          <a:bodyPr wrap="square" rtlCol="0">
            <a:spAutoFit/>
          </a:bodyPr>
          <a:lstStyle/>
          <a:p>
            <a:pPr>
              <a:lnSpc>
                <a:spcPct val="90000"/>
              </a:lnSpc>
              <a:spcBef>
                <a:spcPts val="1000"/>
              </a:spcBef>
            </a:pPr>
            <a:r>
              <a:rPr lang="en-GB" sz="2800" i="1" dirty="0">
                <a:solidFill>
                  <a:srgbClr val="4472C4">
                    <a:lumMod val="50000"/>
                  </a:srgbClr>
                </a:solidFill>
                <a:latin typeface="Century Gothic" panose="020B0502020202020204" pitchFamily="34" charset="0"/>
              </a:rPr>
              <a:t>That is not a human being.</a:t>
            </a:r>
          </a:p>
        </p:txBody>
      </p:sp>
      <p:sp>
        <p:nvSpPr>
          <p:cNvPr id="16" name="TextBox 15">
            <a:extLst>
              <a:ext uri="{FF2B5EF4-FFF2-40B4-BE49-F238E27FC236}">
                <a16:creationId xmlns:a16="http://schemas.microsoft.com/office/drawing/2014/main" id="{7EC4D6FE-C75B-6E41-AAEB-176D9914E118}"/>
              </a:ext>
            </a:extLst>
          </p:cNvPr>
          <p:cNvSpPr txBox="1"/>
          <p:nvPr/>
        </p:nvSpPr>
        <p:spPr>
          <a:xfrm>
            <a:off x="698617" y="5171727"/>
            <a:ext cx="4521776" cy="480131"/>
          </a:xfrm>
          <a:prstGeom prst="rect">
            <a:avLst/>
          </a:prstGeom>
          <a:noFill/>
        </p:spPr>
        <p:txBody>
          <a:bodyPr wrap="square" rtlCol="0">
            <a:spAutoFit/>
          </a:bodyPr>
          <a:lstStyle/>
          <a:p>
            <a:pPr>
              <a:lnSpc>
                <a:spcPct val="90000"/>
              </a:lnSpc>
              <a:spcBef>
                <a:spcPts val="1000"/>
              </a:spcBef>
            </a:pPr>
            <a:r>
              <a:rPr lang="en-GB" sz="2800" dirty="0">
                <a:solidFill>
                  <a:srgbClr val="4472C4">
                    <a:lumMod val="50000"/>
                  </a:srgbClr>
                </a:solidFill>
                <a:latin typeface="Century Gothic" panose="020B0502020202020204" pitchFamily="34" charset="0"/>
              </a:rPr>
              <a:t>Das </a:t>
            </a:r>
            <a:r>
              <a:rPr lang="en-GB" sz="2800" dirty="0" err="1">
                <a:solidFill>
                  <a:srgbClr val="4472C4">
                    <a:lumMod val="50000"/>
                  </a:srgbClr>
                </a:solidFill>
                <a:latin typeface="Century Gothic" panose="020B0502020202020204" pitchFamily="34" charset="0"/>
              </a:rPr>
              <a:t>ist</a:t>
            </a:r>
            <a:r>
              <a:rPr lang="en-GB" sz="2800" dirty="0">
                <a:solidFill>
                  <a:srgbClr val="4472C4">
                    <a:lumMod val="50000"/>
                  </a:srgbClr>
                </a:solidFill>
                <a:latin typeface="Century Gothic" panose="020B0502020202020204" pitchFamily="34" charset="0"/>
              </a:rPr>
              <a:t> </a:t>
            </a:r>
            <a:r>
              <a:rPr lang="en-GB" sz="2800" b="1" dirty="0" err="1">
                <a:solidFill>
                  <a:srgbClr val="4472C4">
                    <a:lumMod val="50000"/>
                  </a:srgbClr>
                </a:solidFill>
                <a:latin typeface="Century Gothic" panose="020B0502020202020204" pitchFamily="34" charset="0"/>
              </a:rPr>
              <a:t>keine</a:t>
            </a:r>
            <a:r>
              <a:rPr lang="en-GB" sz="2800" dirty="0">
                <a:solidFill>
                  <a:srgbClr val="4472C4">
                    <a:lumMod val="50000"/>
                  </a:srgbClr>
                </a:solidFill>
                <a:latin typeface="Century Gothic" panose="020B0502020202020204" pitchFamily="34" charset="0"/>
              </a:rPr>
              <a:t> Form.</a:t>
            </a:r>
          </a:p>
        </p:txBody>
      </p:sp>
      <p:sp>
        <p:nvSpPr>
          <p:cNvPr id="17" name="TextBox 16">
            <a:extLst>
              <a:ext uri="{FF2B5EF4-FFF2-40B4-BE49-F238E27FC236}">
                <a16:creationId xmlns:a16="http://schemas.microsoft.com/office/drawing/2014/main" id="{7EC4D6FE-C75B-6E41-AAEB-176D9914E118}"/>
              </a:ext>
            </a:extLst>
          </p:cNvPr>
          <p:cNvSpPr txBox="1"/>
          <p:nvPr/>
        </p:nvSpPr>
        <p:spPr>
          <a:xfrm>
            <a:off x="4890655" y="5132287"/>
            <a:ext cx="5550130" cy="480131"/>
          </a:xfrm>
          <a:prstGeom prst="rect">
            <a:avLst/>
          </a:prstGeom>
          <a:noFill/>
        </p:spPr>
        <p:txBody>
          <a:bodyPr wrap="square" rtlCol="0">
            <a:spAutoFit/>
          </a:bodyPr>
          <a:lstStyle/>
          <a:p>
            <a:pPr>
              <a:lnSpc>
                <a:spcPct val="90000"/>
              </a:lnSpc>
              <a:spcBef>
                <a:spcPts val="1000"/>
              </a:spcBef>
            </a:pPr>
            <a:r>
              <a:rPr lang="en-GB" sz="2800" i="1" dirty="0">
                <a:solidFill>
                  <a:srgbClr val="4472C4">
                    <a:lumMod val="50000"/>
                  </a:srgbClr>
                </a:solidFill>
                <a:latin typeface="Century Gothic" panose="020B0502020202020204" pitchFamily="34" charset="0"/>
              </a:rPr>
              <a:t>That is not a shape.</a:t>
            </a:r>
          </a:p>
        </p:txBody>
      </p:sp>
      <p:sp>
        <p:nvSpPr>
          <p:cNvPr id="18" name="TextBox 17">
            <a:extLst>
              <a:ext uri="{FF2B5EF4-FFF2-40B4-BE49-F238E27FC236}">
                <a16:creationId xmlns:a16="http://schemas.microsoft.com/office/drawing/2014/main" id="{7EC4D6FE-C75B-6E41-AAEB-176D9914E118}"/>
              </a:ext>
            </a:extLst>
          </p:cNvPr>
          <p:cNvSpPr txBox="1"/>
          <p:nvPr/>
        </p:nvSpPr>
        <p:spPr>
          <a:xfrm>
            <a:off x="698617" y="5815475"/>
            <a:ext cx="4521776" cy="480131"/>
          </a:xfrm>
          <a:prstGeom prst="rect">
            <a:avLst/>
          </a:prstGeom>
          <a:noFill/>
        </p:spPr>
        <p:txBody>
          <a:bodyPr wrap="square" rtlCol="0">
            <a:spAutoFit/>
          </a:bodyPr>
          <a:lstStyle/>
          <a:p>
            <a:pPr>
              <a:lnSpc>
                <a:spcPct val="90000"/>
              </a:lnSpc>
              <a:spcBef>
                <a:spcPts val="1000"/>
              </a:spcBef>
            </a:pPr>
            <a:r>
              <a:rPr lang="en-GB" sz="2800" dirty="0">
                <a:solidFill>
                  <a:srgbClr val="4472C4">
                    <a:lumMod val="50000"/>
                  </a:srgbClr>
                </a:solidFill>
                <a:latin typeface="Century Gothic" panose="020B0502020202020204" pitchFamily="34" charset="0"/>
              </a:rPr>
              <a:t>Das </a:t>
            </a:r>
            <a:r>
              <a:rPr lang="en-GB" sz="2800" dirty="0" err="1">
                <a:solidFill>
                  <a:srgbClr val="4472C4">
                    <a:lumMod val="50000"/>
                  </a:srgbClr>
                </a:solidFill>
                <a:latin typeface="Century Gothic" panose="020B0502020202020204" pitchFamily="34" charset="0"/>
              </a:rPr>
              <a:t>ist</a:t>
            </a:r>
            <a:r>
              <a:rPr lang="en-GB" sz="2800" dirty="0">
                <a:solidFill>
                  <a:srgbClr val="4472C4">
                    <a:lumMod val="50000"/>
                  </a:srgbClr>
                </a:solidFill>
                <a:latin typeface="Century Gothic" panose="020B0502020202020204" pitchFamily="34" charset="0"/>
              </a:rPr>
              <a:t> </a:t>
            </a:r>
            <a:r>
              <a:rPr lang="en-GB" sz="2800" b="1" dirty="0" err="1">
                <a:solidFill>
                  <a:srgbClr val="4472C4">
                    <a:lumMod val="50000"/>
                  </a:srgbClr>
                </a:solidFill>
                <a:latin typeface="Century Gothic" panose="020B0502020202020204" pitchFamily="34" charset="0"/>
              </a:rPr>
              <a:t>kein</a:t>
            </a:r>
            <a:r>
              <a:rPr lang="en-GB" sz="2800" dirty="0">
                <a:solidFill>
                  <a:srgbClr val="4472C4">
                    <a:lumMod val="50000"/>
                  </a:srgbClr>
                </a:solidFill>
                <a:latin typeface="Century Gothic" panose="020B0502020202020204" pitchFamily="34" charset="0"/>
              </a:rPr>
              <a:t> Ding.</a:t>
            </a:r>
          </a:p>
        </p:txBody>
      </p:sp>
      <p:sp>
        <p:nvSpPr>
          <p:cNvPr id="19" name="TextBox 18">
            <a:extLst>
              <a:ext uri="{FF2B5EF4-FFF2-40B4-BE49-F238E27FC236}">
                <a16:creationId xmlns:a16="http://schemas.microsoft.com/office/drawing/2014/main" id="{7EC4D6FE-C75B-6E41-AAEB-176D9914E118}"/>
              </a:ext>
            </a:extLst>
          </p:cNvPr>
          <p:cNvSpPr txBox="1"/>
          <p:nvPr/>
        </p:nvSpPr>
        <p:spPr>
          <a:xfrm>
            <a:off x="4890655" y="5774157"/>
            <a:ext cx="5550130" cy="480131"/>
          </a:xfrm>
          <a:prstGeom prst="rect">
            <a:avLst/>
          </a:prstGeom>
          <a:noFill/>
        </p:spPr>
        <p:txBody>
          <a:bodyPr wrap="square" rtlCol="0">
            <a:spAutoFit/>
          </a:bodyPr>
          <a:lstStyle/>
          <a:p>
            <a:pPr>
              <a:lnSpc>
                <a:spcPct val="90000"/>
              </a:lnSpc>
              <a:spcBef>
                <a:spcPts val="1000"/>
              </a:spcBef>
            </a:pPr>
            <a:r>
              <a:rPr lang="en-GB" sz="2800" i="1" dirty="0">
                <a:solidFill>
                  <a:srgbClr val="4472C4">
                    <a:lumMod val="50000"/>
                  </a:srgbClr>
                </a:solidFill>
                <a:latin typeface="Century Gothic" panose="020B0502020202020204" pitchFamily="34" charset="0"/>
              </a:rPr>
              <a:t>That is not a thing.</a:t>
            </a:r>
          </a:p>
        </p:txBody>
      </p:sp>
      <p:sp>
        <p:nvSpPr>
          <p:cNvPr id="20" name="Oval Callout 19"/>
          <p:cNvSpPr/>
          <p:nvPr/>
        </p:nvSpPr>
        <p:spPr>
          <a:xfrm>
            <a:off x="3088582" y="2298619"/>
            <a:ext cx="3349928" cy="2473475"/>
          </a:xfrm>
          <a:prstGeom prst="wedgeEllipseCallout">
            <a:avLst>
              <a:gd name="adj1" fmla="val -61047"/>
              <a:gd name="adj2" fmla="val 70056"/>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a:t>
            </a:r>
            <a:r>
              <a:rPr lang="en-GB" sz="2400" b="1" dirty="0" err="1">
                <a:solidFill>
                  <a:schemeClr val="bg1"/>
                </a:solidFill>
                <a:latin typeface="Century Gothic" panose="020B0502020202020204" pitchFamily="34" charset="0"/>
              </a:rPr>
              <a:t>kein</a:t>
            </a:r>
            <a:r>
              <a:rPr lang="en-GB" sz="2400" b="1" dirty="0">
                <a:solidFill>
                  <a:schemeClr val="bg1"/>
                </a:solidFill>
                <a:latin typeface="Century Gothic" panose="020B0502020202020204" pitchFamily="34" charset="0"/>
              </a:rPr>
              <a:t>’ works like ‘</a:t>
            </a:r>
            <a:r>
              <a:rPr lang="en-GB" sz="2400" b="1" dirty="0" err="1">
                <a:solidFill>
                  <a:schemeClr val="bg1"/>
                </a:solidFill>
                <a:latin typeface="Century Gothic" panose="020B0502020202020204" pitchFamily="34" charset="0"/>
              </a:rPr>
              <a:t>ein</a:t>
            </a:r>
            <a:r>
              <a:rPr lang="en-GB" sz="2400" b="1" dirty="0">
                <a:solidFill>
                  <a:schemeClr val="bg1"/>
                </a:solidFill>
                <a:latin typeface="Century Gothic" panose="020B0502020202020204" pitchFamily="34" charset="0"/>
              </a:rPr>
              <a:t>’ and matches the gender of the noun.</a:t>
            </a:r>
          </a:p>
        </p:txBody>
      </p:sp>
      <p:sp>
        <p:nvSpPr>
          <p:cNvPr id="21" name="Oval Callout 20"/>
          <p:cNvSpPr/>
          <p:nvPr/>
        </p:nvSpPr>
        <p:spPr>
          <a:xfrm>
            <a:off x="7148892" y="1502025"/>
            <a:ext cx="4588679" cy="2473475"/>
          </a:xfrm>
          <a:prstGeom prst="wedgeEllipseCallout">
            <a:avLst>
              <a:gd name="adj1" fmla="val -61047"/>
              <a:gd name="adj2" fmla="val 70056"/>
            </a:avLst>
          </a:prstGeom>
          <a:solidFill>
            <a:srgbClr val="1F4E7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We sometimes use ‘no’ in English, too:</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That’s </a:t>
            </a:r>
            <a:r>
              <a:rPr lang="en-GB" sz="2400" b="1" u="sng" dirty="0">
                <a:solidFill>
                  <a:schemeClr val="bg1"/>
                </a:solidFill>
                <a:latin typeface="Century Gothic" panose="020B0502020202020204" pitchFamily="34" charset="0"/>
              </a:rPr>
              <a:t>no</a:t>
            </a:r>
            <a:r>
              <a:rPr lang="en-GB" sz="2400" b="1" dirty="0">
                <a:solidFill>
                  <a:schemeClr val="bg1"/>
                </a:solidFill>
                <a:latin typeface="Century Gothic" panose="020B0502020202020204" pitchFamily="34" charset="0"/>
              </a:rPr>
              <a:t> problem!</a:t>
            </a:r>
            <a:br>
              <a:rPr lang="en-GB" sz="2400" b="1" dirty="0">
                <a:solidFill>
                  <a:schemeClr val="bg1"/>
                </a:solidFill>
                <a:latin typeface="Century Gothic" panose="020B0502020202020204" pitchFamily="34" charset="0"/>
              </a:rPr>
            </a:br>
            <a:r>
              <a:rPr lang="en-GB" sz="2400" b="1" dirty="0">
                <a:solidFill>
                  <a:schemeClr val="bg1"/>
                </a:solidFill>
                <a:latin typeface="Century Gothic" panose="020B0502020202020204" pitchFamily="34" charset="0"/>
              </a:rPr>
              <a:t>Das </a:t>
            </a:r>
            <a:r>
              <a:rPr lang="en-GB" sz="2400" b="1" dirty="0" err="1">
                <a:solidFill>
                  <a:schemeClr val="bg1"/>
                </a:solidFill>
                <a:latin typeface="Century Gothic" panose="020B0502020202020204" pitchFamily="34" charset="0"/>
              </a:rPr>
              <a:t>ist</a:t>
            </a:r>
            <a:r>
              <a:rPr lang="en-GB" sz="2400" b="1" dirty="0">
                <a:solidFill>
                  <a:schemeClr val="bg1"/>
                </a:solidFill>
                <a:latin typeface="Century Gothic" panose="020B0502020202020204" pitchFamily="34" charset="0"/>
              </a:rPr>
              <a:t> </a:t>
            </a:r>
            <a:r>
              <a:rPr lang="en-GB" sz="2400" b="1" u="sng" dirty="0" err="1">
                <a:solidFill>
                  <a:schemeClr val="bg1"/>
                </a:solidFill>
                <a:latin typeface="Century Gothic" panose="020B0502020202020204" pitchFamily="34" charset="0"/>
              </a:rPr>
              <a:t>kein</a:t>
            </a:r>
            <a:r>
              <a:rPr lang="en-GB" sz="2400" b="1" dirty="0">
                <a:solidFill>
                  <a:schemeClr val="bg1"/>
                </a:solidFill>
                <a:latin typeface="Century Gothic" panose="020B0502020202020204" pitchFamily="34" charset="0"/>
              </a:rPr>
              <a:t> Problem!</a:t>
            </a:r>
          </a:p>
        </p:txBody>
      </p:sp>
      <p:sp>
        <p:nvSpPr>
          <p:cNvPr id="22" name="Title 16">
            <a:extLst>
              <a:ext uri="{FF2B5EF4-FFF2-40B4-BE49-F238E27FC236}">
                <a16:creationId xmlns:a16="http://schemas.microsoft.com/office/drawing/2014/main" id="{D5B5618D-A036-BA4B-AD76-22FA5411CAA9}"/>
              </a:ext>
            </a:extLst>
          </p:cNvPr>
          <p:cNvSpPr txBox="1">
            <a:spLocks/>
          </p:cNvSpPr>
          <p:nvPr/>
        </p:nvSpPr>
        <p:spPr>
          <a:xfrm>
            <a:off x="0" y="-9444"/>
            <a:ext cx="25642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US" sz="3600" dirty="0"/>
          </a:p>
        </p:txBody>
      </p:sp>
      <p:sp>
        <p:nvSpPr>
          <p:cNvPr id="4" name="Title 3"/>
          <p:cNvSpPr>
            <a:spLocks noGrp="1"/>
          </p:cNvSpPr>
          <p:nvPr>
            <p:ph type="title"/>
          </p:nvPr>
        </p:nvSpPr>
        <p:spPr>
          <a:xfrm>
            <a:off x="0" y="294041"/>
            <a:ext cx="3745089" cy="707849"/>
          </a:xfrm>
        </p:spPr>
        <p:txBody>
          <a:bodyPr>
            <a:normAutofit/>
          </a:bodyPr>
          <a:lstStyle/>
          <a:p>
            <a:pPr rtl="0" eaLnBrk="1" latinLnBrk="0" hangingPunct="1"/>
            <a:r>
              <a:rPr lang="en-GB" sz="4400" b="1" kern="1200">
                <a:solidFill>
                  <a:schemeClr val="bg1"/>
                </a:solidFill>
                <a:effectLst/>
              </a:rPr>
              <a:t>Negation</a:t>
            </a:r>
            <a:endParaRPr lang="en-GB" sz="3600">
              <a:solidFill>
                <a:schemeClr val="bg1"/>
              </a:solidFill>
              <a:effectLst/>
            </a:endParaRPr>
          </a:p>
        </p:txBody>
      </p:sp>
    </p:spTree>
    <p:extLst>
      <p:ext uri="{BB962C8B-B14F-4D97-AF65-F5344CB8AC3E}">
        <p14:creationId xmlns:p14="http://schemas.microsoft.com/office/powerpoint/2010/main" val="139543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P spid="11" grpId="0"/>
      <p:bldP spid="12" grpId="0"/>
      <p:bldP spid="13" grpId="0" build="p"/>
      <p:bldP spid="14" grpId="0"/>
      <p:bldP spid="15" grpId="0"/>
      <p:bldP spid="16" grpId="0"/>
      <p:bldP spid="17" grpId="0"/>
      <p:bldP spid="18" grpId="0"/>
      <p:bldP spid="19" grpId="0"/>
      <p:bldP spid="20" grpId="0" animBg="1"/>
      <p:bldP spid="2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1028</TotalTime>
  <Words>6075</Words>
  <Application>Microsoft Macintosh PowerPoint</Application>
  <PresentationFormat>Widescreen</PresentationFormat>
  <Paragraphs>849</Paragraphs>
  <Slides>41</Slides>
  <Notes>41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vt:lpstr>
      <vt:lpstr>Arial Black</vt:lpstr>
      <vt:lpstr>Calibri</vt:lpstr>
      <vt:lpstr>Century Gothic</vt:lpstr>
      <vt:lpstr>Gill Sans Ultra Bold</vt:lpstr>
      <vt:lpstr>Tw Cen MT</vt:lpstr>
      <vt:lpstr>1_Office Theme</vt:lpstr>
      <vt:lpstr>Office Theme</vt:lpstr>
      <vt:lpstr>What is it (not) and what is it (not) like? </vt:lpstr>
      <vt:lpstr>wie</vt:lpstr>
      <vt:lpstr>z </vt:lpstr>
      <vt:lpstr>z </vt:lpstr>
      <vt:lpstr>z </vt:lpstr>
      <vt:lpstr>z</vt:lpstr>
      <vt:lpstr>z</vt:lpstr>
      <vt:lpstr>z</vt:lpstr>
      <vt:lpstr>Negation</vt:lpstr>
      <vt:lpstr>Grammatik</vt:lpstr>
      <vt:lpstr>Grammatik</vt:lpstr>
      <vt:lpstr>Grammatik</vt:lpstr>
      <vt:lpstr>Grammatik</vt:lpstr>
      <vt:lpstr>Grammatik</vt:lpstr>
      <vt:lpstr>Grammatik</vt:lpstr>
      <vt:lpstr>SEIN (to be | being)</vt:lpstr>
      <vt:lpstr>Grammatik</vt:lpstr>
      <vt:lpstr>Grammatik</vt:lpstr>
      <vt:lpstr>Grammatik</vt:lpstr>
      <vt:lpstr>Grammatik</vt:lpstr>
      <vt:lpstr>Grammatik</vt:lpstr>
      <vt:lpstr>Grammatik</vt:lpstr>
      <vt:lpstr>Grammatik [1]</vt:lpstr>
      <vt:lpstr>Grammatik [2]</vt:lpstr>
      <vt:lpstr>Grammatik [3]</vt:lpstr>
      <vt:lpstr>Grammatik [4]</vt:lpstr>
      <vt:lpstr>Vokabeln</vt:lpstr>
      <vt:lpstr>Vokabeln</vt:lpstr>
      <vt:lpstr>What is it (not) and what is it (not) like? </vt:lpstr>
      <vt:lpstr>wie</vt:lpstr>
      <vt:lpstr>wie</vt:lpstr>
      <vt:lpstr>wie</vt:lpstr>
      <vt:lpstr>alphabet</vt:lpstr>
      <vt:lpstr>alphabet</vt:lpstr>
      <vt:lpstr>alphabet</vt:lpstr>
      <vt:lpstr>alphabet</vt:lpstr>
      <vt:lpstr>alphabet</vt:lpstr>
      <vt:lpstr>SPELLING BEE</vt:lpstr>
      <vt:lpstr>The Spelling Bee </vt:lpstr>
      <vt:lpstr>Quizlet</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194</cp:revision>
  <dcterms:created xsi:type="dcterms:W3CDTF">2020-06-03T16:44:05Z</dcterms:created>
  <dcterms:modified xsi:type="dcterms:W3CDTF">2022-10-13T13:31:11Z</dcterms:modified>
</cp:coreProperties>
</file>