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5"/>
  </p:notesMasterIdLst>
  <p:sldIdLst>
    <p:sldId id="257" r:id="rId4"/>
    <p:sldId id="547" r:id="rId5"/>
    <p:sldId id="560" r:id="rId6"/>
    <p:sldId id="561" r:id="rId7"/>
    <p:sldId id="562" r:id="rId8"/>
    <p:sldId id="563" r:id="rId9"/>
    <p:sldId id="564" r:id="rId10"/>
    <p:sldId id="565" r:id="rId11"/>
    <p:sldId id="566" r:id="rId12"/>
    <p:sldId id="567" r:id="rId13"/>
    <p:sldId id="568" r:id="rId14"/>
    <p:sldId id="569" r:id="rId15"/>
    <p:sldId id="570" r:id="rId16"/>
    <p:sldId id="571" r:id="rId17"/>
    <p:sldId id="572" r:id="rId18"/>
    <p:sldId id="573" r:id="rId19"/>
    <p:sldId id="425" r:id="rId20"/>
    <p:sldId id="484" r:id="rId21"/>
    <p:sldId id="551" r:id="rId22"/>
    <p:sldId id="296" r:id="rId23"/>
    <p:sldId id="511" r:id="rId24"/>
    <p:sldId id="507" r:id="rId25"/>
    <p:sldId id="549" r:id="rId26"/>
    <p:sldId id="552" r:id="rId27"/>
    <p:sldId id="553" r:id="rId28"/>
    <p:sldId id="554" r:id="rId29"/>
    <p:sldId id="555" r:id="rId30"/>
    <p:sldId id="556" r:id="rId31"/>
    <p:sldId id="682" r:id="rId32"/>
    <p:sldId id="683" r:id="rId33"/>
    <p:sldId id="287" r:id="rId34"/>
    <p:sldId id="435" r:id="rId35"/>
    <p:sldId id="437" r:id="rId36"/>
    <p:sldId id="684" r:id="rId37"/>
    <p:sldId id="685" r:id="rId38"/>
    <p:sldId id="272" r:id="rId39"/>
    <p:sldId id="283" r:id="rId40"/>
    <p:sldId id="686" r:id="rId41"/>
    <p:sldId id="687" r:id="rId42"/>
    <p:sldId id="688" r:id="rId43"/>
    <p:sldId id="680" r:id="rId44"/>
    <p:sldId id="430" r:id="rId45"/>
    <p:sldId id="311" r:id="rId46"/>
    <p:sldId id="691" r:id="rId47"/>
    <p:sldId id="690" r:id="rId48"/>
    <p:sldId id="689" r:id="rId49"/>
    <p:sldId id="681" r:id="rId50"/>
    <p:sldId id="432" r:id="rId51"/>
    <p:sldId id="692" r:id="rId52"/>
    <p:sldId id="446" r:id="rId53"/>
    <p:sldId id="499"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E25B00"/>
    <a:srgbClr val="115076"/>
    <a:srgbClr val="E3EAFD"/>
    <a:srgbClr val="FBF0D5"/>
    <a:srgbClr val="EE60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C26B6-882A-4443-B575-10AEE18F73D2}" v="1" dt="2021-07-07T09:13:23.192"/>
  </p1510:revLst>
</p1510:revInfo>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8" autoAdjust="0"/>
    <p:restoredTop sz="70669" autoAdjust="0"/>
  </p:normalViewPr>
  <p:slideViewPr>
    <p:cSldViewPr snapToGrid="0">
      <p:cViewPr varScale="1">
        <p:scale>
          <a:sx n="51" d="100"/>
          <a:sy n="51" d="100"/>
        </p:scale>
        <p:origin x="127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08/07/2021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With thanks to Rachel Hawkes for her input on the lesson material</a:t>
            </a:r>
            <a:r>
              <a:rPr lang="en-GB" sz="1200" b="0" i="0" u="none" strike="noStrike" kern="1200" cap="none" baseline="0" dirty="0">
                <a:solidFill>
                  <a:schemeClr val="tx1"/>
                </a:solidFill>
                <a:effectLst/>
                <a:latin typeface="+mn-lt"/>
                <a:ea typeface="Calibri"/>
                <a:cs typeface="Calibri"/>
                <a:sym typeface="Calibri"/>
              </a:rPr>
              <a:t> and </a:t>
            </a:r>
            <a:r>
              <a:rPr lang="en-GB" sz="1200" b="0" i="0" u="none" strike="noStrike" kern="1200" cap="none" dirty="0">
                <a:solidFill>
                  <a:schemeClr val="tx1"/>
                </a:solidFill>
                <a:effectLst/>
                <a:latin typeface="+mn-lt"/>
                <a:ea typeface="Calibri"/>
                <a:cs typeface="Calibri"/>
                <a:sym typeface="Calibri"/>
              </a:rPr>
              <a:t>Amanda Izquierdo for native teacher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i="0" baseline="0" dirty="0" err="1">
                <a:solidFill>
                  <a:schemeClr val="dk1"/>
                </a:solidFill>
                <a:latin typeface="+mn-lt"/>
                <a:ea typeface="Calibri"/>
                <a:cs typeface="Calibri"/>
                <a:sym typeface="Calibri"/>
              </a:rPr>
              <a:t>vuestro</a:t>
            </a:r>
            <a:r>
              <a:rPr lang="en-GB" sz="1200" b="0" i="0" baseline="0" dirty="0">
                <a:solidFill>
                  <a:schemeClr val="dk1"/>
                </a:solidFill>
                <a:latin typeface="+mn-lt"/>
                <a:ea typeface="Calibri"/>
                <a:cs typeface="Calibri"/>
                <a:sym typeface="Calibri"/>
              </a:rPr>
              <a:t>/a’</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the following:</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possessive adjective ‘</a:t>
            </a:r>
            <a:r>
              <a:rPr lang="en-GB" sz="1200" b="0" i="0" baseline="0" dirty="0" err="1">
                <a:solidFill>
                  <a:schemeClr val="dk1"/>
                </a:solidFill>
                <a:latin typeface="+mn-lt"/>
                <a:ea typeface="Calibri"/>
                <a:cs typeface="Calibri"/>
                <a:sym typeface="Calibri"/>
              </a:rPr>
              <a:t>tu</a:t>
            </a:r>
            <a:r>
              <a:rPr lang="en-GB" sz="1200" b="0" i="0" baseline="0" dirty="0">
                <a:solidFill>
                  <a:schemeClr val="dk1"/>
                </a:solidFill>
                <a:latin typeface="+mn-lt"/>
                <a:ea typeface="Calibri"/>
                <a:cs typeface="Calibri"/>
                <a:sym typeface="Calibri"/>
              </a:rPr>
              <a:t>’</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noun-adjective gender agreement</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singular present tense (-as)</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plural present tense (-</a:t>
            </a:r>
            <a:r>
              <a:rPr lang="en-GB" sz="1200" b="0" i="0" baseline="0" dirty="0" err="1">
                <a:solidFill>
                  <a:schemeClr val="dk1"/>
                </a:solidFill>
                <a:latin typeface="+mn-lt"/>
                <a:ea typeface="Calibri"/>
                <a:cs typeface="Calibri"/>
                <a:sym typeface="Calibri"/>
              </a:rPr>
              <a:t>áis</a:t>
            </a:r>
            <a:r>
              <a:rPr lang="en-GB" sz="1200" b="0" i="0" baseline="0" dirty="0">
                <a:solidFill>
                  <a:schemeClr val="dk1"/>
                </a:solidFill>
                <a:latin typeface="+mn-lt"/>
                <a:ea typeface="Calibri"/>
                <a:cs typeface="Calibri"/>
                <a:sym typeface="Calibri"/>
              </a:rPr>
              <a:t>)</a:t>
            </a:r>
            <a:endParaRPr lang="en-GB" sz="1200" b="0" i="0" dirty="0">
              <a:solidFill>
                <a:schemeClr val="dk1"/>
              </a:solidFill>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vocabulary</a:t>
            </a:r>
            <a:r>
              <a:rPr lang="en-GB" sz="1200" b="0" i="0" baseline="0" dirty="0">
                <a:solidFill>
                  <a:schemeClr val="dk1"/>
                </a:solidFill>
                <a:latin typeface="+mn-lt"/>
                <a:ea typeface="Calibri"/>
                <a:cs typeface="Calibri"/>
                <a:sym typeface="Calibri"/>
              </a:rPr>
              <a:t> from weeks 9.1.1.5 and 8.3.2.5</a:t>
            </a: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dirty="0"/>
              <a:t>vosotros [2202]; aumentar [647]; joven [423]; gordo [1679]; delgado [2241]; pálido [2377]; cuerpo [232]; corazón [475]; sano [1961]; vuestro [1748] beneficio [1169]; peso [432]; edad [419]; ojo [169]; piel [670]; cuarenta [1091]; cincuenta [963]; sesenta [1588]; setenta [1939]</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Y9 1.1.5</a:t>
            </a:r>
          </a:p>
          <a:p>
            <a:r>
              <a:rPr lang="es-ES" dirty="0"/>
              <a:t>costar [775]; preferir [714]; colocar [801]; soler [559]; probar [959]; mezclar [1567]; pan [1341]; huevo [1994]; leche [1397]; vino [1344]; dulce [1860]; tradicional [1222]; fresco [1494]; caliente [1810]; verdura [4335]</a:t>
            </a:r>
          </a:p>
          <a:p>
            <a:endParaRPr lang="en-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3.2.5</a:t>
            </a:r>
          </a:p>
          <a:p>
            <a:r>
              <a:rPr lang="es-ES" sz="1200" kern="1200" dirty="0">
                <a:solidFill>
                  <a:schemeClr val="tx1"/>
                </a:solidFill>
                <a:effectLst/>
                <a:latin typeface="+mn-lt"/>
                <a:ea typeface="+mn-ea"/>
                <a:cs typeface="+mn-cs"/>
              </a:rPr>
              <a:t>conducir [998]; traducir [2037]; discutir [1310]; dirigir [390]; francés [562]; ruso [1645]; rápido [870]; despacio [3383]; personaje [595]; actor [1533]; actriz [3567]; escena [1089]</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Davies, M. &amp; Davies, K. (2018</a:t>
            </a:r>
            <a:r>
              <a:rPr lang="en-GB" i="0" dirty="0"/>
              <a:t>)</a:t>
            </a:r>
            <a:r>
              <a:rPr lang="en-GB" i="1" dirty="0"/>
              <a:t>. A frequency dictionary of Spanish: Core vocabulary for learners </a:t>
            </a:r>
            <a:r>
              <a:rPr lang="en-GB" dirty="0"/>
              <a:t>(2nd ed.). Routledge: London</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[9/15]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06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[10/15]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49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[11/15]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244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[12/15]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92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[13/15]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6753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[14/15]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09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[15/15]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391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6 minutes (3 per slide)</a:t>
            </a:r>
          </a:p>
          <a:p>
            <a:endParaRPr lang="en-US" b="0" i="0" dirty="0"/>
          </a:p>
          <a:p>
            <a:r>
              <a:rPr lang="en-US" b="1" i="0" dirty="0"/>
              <a:t>Aim: </a:t>
            </a:r>
            <a:r>
              <a:rPr lang="en-US" b="0" i="0" dirty="0"/>
              <a:t>to introduce 13 of the 19 items of this week’s new vocabulary. </a:t>
            </a:r>
            <a:br>
              <a:rPr lang="en-US" b="0" i="0" dirty="0"/>
            </a:br>
            <a:r>
              <a:rPr lang="en-US" b="1" i="1" dirty="0"/>
              <a:t>Note</a:t>
            </a:r>
            <a:r>
              <a:rPr lang="en-US" b="0" i="0" dirty="0"/>
              <a:t>: </a:t>
            </a:r>
            <a:r>
              <a:rPr lang="en-US" b="0" i="0" dirty="0" err="1"/>
              <a:t>Vosotros</a:t>
            </a:r>
            <a:r>
              <a:rPr lang="en-US" b="0" i="0" dirty="0"/>
              <a:t>/as and </a:t>
            </a:r>
            <a:r>
              <a:rPr lang="en-US" b="0" i="0" dirty="0" err="1"/>
              <a:t>vuestro</a:t>
            </a:r>
            <a:r>
              <a:rPr lang="en-US" b="0" i="0" dirty="0"/>
              <a:t>/a will be introduced in grammar explanations; the four numbers are introduced in lesson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7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37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5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 </a:t>
            </a:r>
            <a:r>
              <a:rPr lang="en-GB" b="0" i="0" dirty="0"/>
              <a:t>practise aural recognition of two diphthongs [</a:t>
            </a:r>
            <a:r>
              <a:rPr lang="en-GB" b="0" i="0" dirty="0" err="1"/>
              <a:t>ia</a:t>
            </a:r>
            <a:r>
              <a:rPr lang="en-GB" b="0" i="0" dirty="0"/>
              <a:t>] and [</a:t>
            </a:r>
            <a:r>
              <a:rPr lang="en-GB" b="0" i="0" dirty="0" err="1"/>
              <a:t>ie</a:t>
            </a:r>
            <a:r>
              <a:rPr lang="en-GB" b="0" i="0" dirty="0"/>
              <a:t>] and transcription of both known and unknown words with these sound-symbol correspondences.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Procedure:</a:t>
            </a:r>
          </a:p>
          <a:p>
            <a:pPr marL="228600" indent="-228600">
              <a:buAutoNum type="arabicPeriod"/>
            </a:pPr>
            <a:r>
              <a:rPr lang="en-GB" b="0" dirty="0"/>
              <a:t>Students listen to each phrase and write what they hear, [</a:t>
            </a:r>
            <a:r>
              <a:rPr lang="en-GB" b="0" dirty="0" err="1"/>
              <a:t>ia</a:t>
            </a:r>
            <a:r>
              <a:rPr lang="en-GB" b="0" dirty="0"/>
              <a:t>] or [</a:t>
            </a:r>
            <a:r>
              <a:rPr lang="en-GB" b="0" dirty="0" err="1"/>
              <a:t>ie</a:t>
            </a:r>
            <a:r>
              <a:rPr lang="en-GB" b="0" dirty="0"/>
              <a:t>], and how many times.</a:t>
            </a:r>
          </a:p>
          <a:p>
            <a:pPr marL="228600" indent="-228600">
              <a:buAutoNum type="arabicPeriod"/>
            </a:pPr>
            <a:r>
              <a:rPr lang="en-GB" b="0" dirty="0"/>
              <a:t>Students listen again and try to write down the words including those sounds.</a:t>
            </a:r>
          </a:p>
          <a:p>
            <a:pPr marL="228600" indent="-228600">
              <a:buAutoNum type="arabicPeriod"/>
            </a:pPr>
            <a:r>
              <a:rPr lang="en-GB" b="0" dirty="0"/>
              <a:t>Finally, the teacher displays the full sentences.</a:t>
            </a:r>
          </a:p>
          <a:p>
            <a:pPr marL="228600" indent="-228600">
              <a:buAutoNum type="arabicPeriod"/>
            </a:pPr>
            <a:endParaRPr lang="en-GB" b="0" dirty="0"/>
          </a:p>
          <a:p>
            <a:pPr marL="0" indent="0">
              <a:buNone/>
            </a:pPr>
            <a:r>
              <a:rPr lang="en-GB" b="1" dirty="0"/>
              <a:t>Notes</a:t>
            </a:r>
            <a:r>
              <a:rPr lang="en-GB" b="0" dirty="0"/>
              <a:t>:</a:t>
            </a:r>
          </a:p>
          <a:p>
            <a:pPr marL="228600" indent="-228600">
              <a:buAutoNum type="arabicPeriod"/>
            </a:pPr>
            <a:r>
              <a:rPr lang="en-GB" b="0" dirty="0"/>
              <a:t>Students could be encouraged to provide an oral translation of each sentence after the new words have been revealed.</a:t>
            </a:r>
          </a:p>
          <a:p>
            <a:pPr marL="228600" indent="-228600">
              <a:buAutoNum type="arabicPeriod"/>
            </a:pPr>
            <a:endParaRPr lang="en-GB" b="0" dirty="0"/>
          </a:p>
          <a:p>
            <a:pPr marL="0" indent="0">
              <a:buNone/>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accent5">
                    <a:lumMod val="50000"/>
                  </a:schemeClr>
                </a:solidFill>
              </a:rPr>
              <a:t>Recomiendas </a:t>
            </a:r>
            <a:r>
              <a:rPr lang="es-GB" sz="1200" b="0" dirty="0">
                <a:solidFill>
                  <a:schemeClr val="bg1"/>
                </a:solidFill>
              </a:rPr>
              <a:t>hacer</a:t>
            </a:r>
            <a:r>
              <a:rPr lang="es-GB" sz="1200" b="0" dirty="0">
                <a:solidFill>
                  <a:schemeClr val="accent5">
                    <a:lumMod val="50000"/>
                  </a:schemeClr>
                </a:solidFill>
              </a:rPr>
              <a:t> movimientos </a:t>
            </a:r>
            <a:r>
              <a:rPr lang="es-GB" sz="1200" b="0" dirty="0">
                <a:solidFill>
                  <a:schemeClr val="bg1"/>
                </a:solidFill>
              </a:rPr>
              <a:t>con los </a:t>
            </a:r>
            <a:r>
              <a:rPr lang="es-GB" sz="1200" b="0" dirty="0">
                <a:solidFill>
                  <a:schemeClr val="accent5">
                    <a:lumMod val="50000"/>
                  </a:schemeClr>
                </a:solidFill>
              </a:rPr>
              <a:t>pies </a:t>
            </a:r>
            <a:r>
              <a:rPr lang="es-GB" sz="1200" b="0" dirty="0">
                <a:solidFill>
                  <a:schemeClr val="bg1"/>
                </a:solidFill>
              </a:rPr>
              <a:t>y las </a:t>
            </a:r>
            <a:r>
              <a:rPr lang="es-GB" sz="1200" b="0" dirty="0">
                <a:solidFill>
                  <a:schemeClr val="accent5">
                    <a:lumMod val="50000"/>
                  </a:schemeClr>
                </a:solidFill>
              </a:rPr>
              <a:t>piernas.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En</a:t>
            </a:r>
            <a:r>
              <a:rPr lang="es-GB" sz="1200" b="0" dirty="0">
                <a:solidFill>
                  <a:schemeClr val="accent5">
                    <a:lumMod val="50000"/>
                  </a:schemeClr>
                </a:solidFill>
              </a:rPr>
              <a:t> gimnasia </a:t>
            </a:r>
            <a:r>
              <a:rPr lang="es-GB" sz="1200" b="0" dirty="0">
                <a:solidFill>
                  <a:schemeClr val="bg1"/>
                </a:solidFill>
              </a:rPr>
              <a:t>practicas</a:t>
            </a:r>
            <a:r>
              <a:rPr lang="es-GB" sz="1200" b="0" dirty="0">
                <a:solidFill>
                  <a:schemeClr val="accent5">
                    <a:lumMod val="50000"/>
                  </a:schemeClr>
                </a:solidFill>
              </a:rPr>
              <a:t> acrobacias especiales.</a:t>
            </a:r>
            <a:endParaRPr lang="en-GB"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Viajas largas </a:t>
            </a:r>
            <a:r>
              <a:rPr lang="es-GB" sz="1200" b="0" dirty="0">
                <a:solidFill>
                  <a:schemeClr val="accent5">
                    <a:lumMod val="50000"/>
                  </a:schemeClr>
                </a:solidFill>
              </a:rPr>
              <a:t>distancias </a:t>
            </a:r>
            <a:r>
              <a:rPr lang="es-GB" sz="1200" b="0" dirty="0">
                <a:solidFill>
                  <a:schemeClr val="bg1"/>
                </a:solidFill>
              </a:rPr>
              <a:t>en bicicleta con </a:t>
            </a:r>
            <a:r>
              <a:rPr lang="es-GB" sz="1200" b="0" dirty="0">
                <a:solidFill>
                  <a:schemeClr val="accent5">
                    <a:lumMod val="50000"/>
                  </a:schemeClr>
                </a:solidFill>
              </a:rPr>
              <a:t>frecuencia.</a:t>
            </a:r>
            <a:endParaRPr lang="en-GB" sz="1200" b="0" dirty="0">
              <a:solidFill>
                <a:schemeClr val="accent5">
                  <a:lumMod val="50000"/>
                </a:schemeClr>
              </a:solidFil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bg1"/>
                </a:solidFill>
              </a:rPr>
              <a:t>En tu </a:t>
            </a:r>
            <a:r>
              <a:rPr lang="es-GB" sz="1200" b="0" dirty="0">
                <a:solidFill>
                  <a:schemeClr val="accent5">
                    <a:lumMod val="50000"/>
                  </a:schemeClr>
                </a:solidFill>
              </a:rPr>
              <a:t>dieta </a:t>
            </a:r>
            <a:r>
              <a:rPr lang="es-GB" sz="1200" b="0" dirty="0">
                <a:solidFill>
                  <a:schemeClr val="bg1"/>
                </a:solidFill>
              </a:rPr>
              <a:t>tomas agua </a:t>
            </a:r>
            <a:r>
              <a:rPr lang="es-GB" sz="1200" b="0" dirty="0">
                <a:solidFill>
                  <a:schemeClr val="accent5">
                    <a:lumMod val="50000"/>
                  </a:schemeClr>
                </a:solidFill>
              </a:rPr>
              <a:t>caliente </a:t>
            </a:r>
            <a:r>
              <a:rPr lang="es-GB" sz="1200" b="0" dirty="0">
                <a:solidFill>
                  <a:schemeClr val="bg1"/>
                </a:solidFill>
              </a:rPr>
              <a:t>con</a:t>
            </a:r>
            <a:r>
              <a:rPr lang="es-GB" sz="1200" b="0" dirty="0">
                <a:solidFill>
                  <a:schemeClr val="accent5">
                    <a:lumMod val="50000"/>
                  </a:schemeClr>
                </a:solidFill>
              </a:rPr>
              <a:t> miel.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GB" sz="1200" b="0" dirty="0">
                <a:solidFill>
                  <a:schemeClr val="accent5">
                    <a:lumMod val="50000"/>
                  </a:schemeClr>
                </a:solidFill>
              </a:rPr>
              <a:t>Amelia estudia ciencias </a:t>
            </a:r>
            <a:r>
              <a:rPr lang="es-GB" sz="1200" b="0" dirty="0">
                <a:solidFill>
                  <a:schemeClr val="bg1"/>
                </a:solidFill>
              </a:rPr>
              <a:t>de la salud en la </a:t>
            </a:r>
            <a:r>
              <a:rPr lang="es-GB" sz="1200" b="0" dirty="0">
                <a:solidFill>
                  <a:schemeClr val="accent5">
                    <a:lumMod val="50000"/>
                  </a:schemeClr>
                </a:solidFill>
              </a:rPr>
              <a:t>academia.</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unknown words (1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movimiento</a:t>
            </a:r>
            <a:r>
              <a:rPr lang="en-GB" sz="1200" b="0" i="0" u="none" strike="noStrike" kern="1200" cap="none" dirty="0">
                <a:solidFill>
                  <a:schemeClr val="tx1"/>
                </a:solidFill>
                <a:effectLst/>
                <a:latin typeface="+mn-lt"/>
                <a:ea typeface="Calibri"/>
                <a:cs typeface="Calibri"/>
                <a:sym typeface="Calibri"/>
              </a:rPr>
              <a:t> [370]; </a:t>
            </a:r>
            <a:r>
              <a:rPr lang="en-GB" sz="1200" b="0" i="0" u="none" strike="noStrike" kern="1200" cap="none" dirty="0" err="1">
                <a:solidFill>
                  <a:schemeClr val="tx1"/>
                </a:solidFill>
                <a:effectLst/>
                <a:latin typeface="+mn-lt"/>
                <a:ea typeface="Calibri"/>
                <a:cs typeface="Calibri"/>
                <a:sym typeface="Calibri"/>
              </a:rPr>
              <a:t>gimnasia</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acrobacia</a:t>
            </a:r>
            <a:r>
              <a:rPr lang="en-GB" sz="1200" b="0" i="0" u="none" strike="noStrike" kern="1200" cap="none" dirty="0">
                <a:solidFill>
                  <a:schemeClr val="tx1"/>
                </a:solidFill>
                <a:effectLst/>
                <a:latin typeface="+mn-lt"/>
                <a:ea typeface="Calibri"/>
                <a:cs typeface="Calibri"/>
                <a:sym typeface="Calibri"/>
              </a:rPr>
              <a:t> [&gt;5000]; </a:t>
            </a:r>
            <a:r>
              <a:rPr lang="en-GB" sz="1200" b="0" i="0" u="none" strike="noStrike" kern="1200" cap="none" dirty="0" err="1">
                <a:solidFill>
                  <a:schemeClr val="tx1"/>
                </a:solidFill>
                <a:effectLst/>
                <a:latin typeface="+mn-lt"/>
                <a:ea typeface="Calibri"/>
                <a:cs typeface="Calibri"/>
                <a:sym typeface="Calibri"/>
              </a:rPr>
              <a:t>distancia</a:t>
            </a:r>
            <a:r>
              <a:rPr lang="en-GB" sz="1200" b="0" i="0" u="none" strike="noStrike" kern="1200" cap="none" dirty="0">
                <a:solidFill>
                  <a:schemeClr val="tx1"/>
                </a:solidFill>
                <a:effectLst/>
                <a:latin typeface="+mn-lt"/>
                <a:ea typeface="Calibri"/>
                <a:cs typeface="Calibri"/>
                <a:sym typeface="Calibri"/>
              </a:rPr>
              <a:t> [944]; </a:t>
            </a:r>
            <a:r>
              <a:rPr lang="en-GB" sz="1200" b="0" i="0" u="none" strike="noStrike" kern="1200" cap="none" dirty="0" err="1">
                <a:solidFill>
                  <a:schemeClr val="tx1"/>
                </a:solidFill>
                <a:effectLst/>
                <a:latin typeface="+mn-lt"/>
                <a:ea typeface="Calibri"/>
                <a:cs typeface="Calibri"/>
                <a:sym typeface="Calibri"/>
              </a:rPr>
              <a:t>dieta</a:t>
            </a:r>
            <a:r>
              <a:rPr lang="en-GB" sz="1200" b="0" i="0" u="none" strike="noStrike" kern="1200" cap="none" dirty="0">
                <a:solidFill>
                  <a:schemeClr val="tx1"/>
                </a:solidFill>
                <a:effectLst/>
                <a:latin typeface="+mn-lt"/>
                <a:ea typeface="Calibri"/>
                <a:cs typeface="Calibri"/>
                <a:sym typeface="Calibri"/>
              </a:rPr>
              <a:t> [2343]; </a:t>
            </a:r>
            <a:r>
              <a:rPr lang="en-GB" sz="1200" b="0" i="0" u="none" strike="noStrike" kern="1200" cap="none" dirty="0" err="1">
                <a:solidFill>
                  <a:schemeClr val="tx1"/>
                </a:solidFill>
                <a:effectLst/>
                <a:latin typeface="+mn-lt"/>
                <a:ea typeface="Calibri"/>
                <a:cs typeface="Calibri"/>
                <a:sym typeface="Calibri"/>
              </a:rPr>
              <a:t>miel</a:t>
            </a:r>
            <a:r>
              <a:rPr lang="en-GB" sz="1200" b="0" i="0" u="none" strike="noStrike" kern="1200" cap="none" dirty="0">
                <a:solidFill>
                  <a:schemeClr val="tx1"/>
                </a:solidFill>
                <a:effectLst/>
                <a:latin typeface="+mn-lt"/>
                <a:ea typeface="Calibri"/>
                <a:cs typeface="Calibri"/>
                <a:sym typeface="Calibri"/>
              </a:rPr>
              <a:t> [3201]; academia [2293].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19</a:t>
            </a:fld>
            <a:endParaRPr lang="en-GB"/>
          </a:p>
        </p:txBody>
      </p:sp>
    </p:spTree>
    <p:extLst>
      <p:ext uri="{BB962C8B-B14F-4D97-AF65-F5344CB8AC3E}">
        <p14:creationId xmlns:p14="http://schemas.microsoft.com/office/powerpoint/2010/main" val="1947674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[1/15]</a:t>
            </a:r>
          </a:p>
          <a:p>
            <a:endParaRPr lang="en-GB" b="1" dirty="0"/>
          </a:p>
          <a:p>
            <a:r>
              <a:rPr lang="en-GB" b="1" dirty="0"/>
              <a:t>Timing:</a:t>
            </a:r>
            <a:r>
              <a:rPr lang="en-GB" b="1" baseline="0" dirty="0"/>
              <a:t> </a:t>
            </a:r>
            <a:r>
              <a:rPr lang="en-GB" b="0" baseline="0" dirty="0"/>
              <a:t>5 minutes (slides 2-16)</a:t>
            </a:r>
            <a:endParaRPr lang="en-GB" b="0" dirty="0"/>
          </a:p>
          <a:p>
            <a:endParaRPr lang="en-GB" b="1" dirty="0"/>
          </a:p>
          <a:p>
            <a:r>
              <a:rPr lang="en-GB" b="1" dirty="0"/>
              <a:t>Aim:</a:t>
            </a:r>
            <a:r>
              <a:rPr lang="en-GB" b="1" baseline="0" dirty="0"/>
              <a:t> </a:t>
            </a:r>
            <a:r>
              <a:rPr lang="en-GB" b="0" baseline="0" dirty="0"/>
              <a:t>to practise spoken recall of previously taught vocabulary (9.1.1.5).</a:t>
            </a:r>
          </a:p>
          <a:p>
            <a:endParaRPr lang="en-GB" b="0" baseline="0" dirty="0"/>
          </a:p>
          <a:p>
            <a:r>
              <a:rPr lang="en-GB" b="1" baseline="0" dirty="0"/>
              <a:t>Procedure: </a:t>
            </a:r>
          </a:p>
          <a:p>
            <a:pPr marL="228600" indent="-228600">
              <a:buAutoNum type="arabicPeriod"/>
            </a:pPr>
            <a:r>
              <a:rPr lang="en-GB" b="0" baseline="0" dirty="0"/>
              <a:t>Students read the word in the centre of the screen and recall the Spanish. </a:t>
            </a:r>
            <a:br>
              <a:rPr lang="en-GB" b="0" baseline="0" dirty="0"/>
            </a:br>
            <a:endParaRPr lang="en-GB" b="0" baseline="0" dirty="0"/>
          </a:p>
          <a:p>
            <a:pPr marL="0" indent="0">
              <a:buNone/>
            </a:pPr>
            <a:r>
              <a:rPr lang="en-GB" b="1" baseline="0" dirty="0"/>
              <a:t>Note</a:t>
            </a:r>
            <a:r>
              <a:rPr lang="en-GB" b="0" baseline="0" dirty="0"/>
              <a:t>: The first few letters of the word are provided to facilitate retrieval. Teachers may decide to reduce to one letter should they wish to increase the level of difficulty.</a:t>
            </a:r>
            <a:endParaRPr lang="en-GB" b="0" dirty="0"/>
          </a:p>
          <a:p>
            <a:endParaRPr lang="en-GB"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276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a:t>
            </a:r>
            <a:r>
              <a:rPr lang="en-US" b="0" baseline="0"/>
              <a:t> recap the 2</a:t>
            </a:r>
            <a:r>
              <a:rPr lang="en-US" b="0" baseline="30000"/>
              <a:t>nd</a:t>
            </a:r>
            <a:r>
              <a:rPr lang="en-US" b="0" baseline="0"/>
              <a:t> person singular form of –ar verbs in the present tense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a:t>to recap the 2</a:t>
            </a:r>
            <a:r>
              <a:rPr lang="en-US" b="0" baseline="30000"/>
              <a:t>nd</a:t>
            </a:r>
            <a:r>
              <a:rPr lang="en-US" b="0" baseline="0"/>
              <a:t> person plural form (-áis) </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a:t>
            </a:r>
            <a:r>
              <a:rPr lang="en-US" b="0"/>
              <a:t>explanation.</a:t>
            </a:r>
          </a:p>
          <a:p>
            <a:pPr marL="228600" indent="-228600">
              <a:buAutoNum type="arabicPeriod"/>
            </a:pPr>
            <a:r>
              <a:rPr lang="en-US" b="0"/>
              <a:t>Elicit </a:t>
            </a:r>
            <a:r>
              <a:rPr lang="en-US" b="0" baseline="0"/>
              <a:t>translations of examples from students.</a:t>
            </a:r>
          </a:p>
          <a:p>
            <a:pPr marL="228600" indent="-228600">
              <a:buAutoNum type="arabicPeriod"/>
            </a:pPr>
            <a:r>
              <a:rPr lang="en-US" b="0" baseline="0"/>
              <a:t>Audio is also provided to model the pronunciation. A callout highlights the stress position on the 2</a:t>
            </a:r>
            <a:r>
              <a:rPr lang="en-US" b="0" baseline="30000"/>
              <a:t>nd</a:t>
            </a:r>
            <a:r>
              <a:rPr lang="en-US" b="0" baseline="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141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1"/>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a:t>
            </a:r>
            <a:r>
              <a:rPr lang="en-US" b="0" baseline="0"/>
              <a:t> recap ‘tu’</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to</a:t>
            </a:r>
            <a:r>
              <a:rPr lang="en-US" b="0" baseline="0"/>
              <a:t> introduce </a:t>
            </a:r>
            <a:r>
              <a:rPr lang="en-GB" b="0" baseline="0"/>
              <a:t>‘vuestro’, including the need for gender agreement</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a:t>
            </a:r>
            <a:r>
              <a:rPr lang="en-US" b="0"/>
              <a:t>explanation.</a:t>
            </a:r>
          </a:p>
          <a:p>
            <a:pPr marL="228600" indent="-228600">
              <a:buAutoNum type="arabicPeriod"/>
            </a:pPr>
            <a:r>
              <a:rPr lang="en-US" b="0"/>
              <a:t>Elicit </a:t>
            </a:r>
            <a:r>
              <a:rPr lang="en-US" b="0" baseline="0"/>
              <a:t>translations of examples from students.</a:t>
            </a:r>
          </a:p>
          <a:p>
            <a:pPr marL="228600" indent="-228600">
              <a:buAutoNum type="arabicPeriod"/>
            </a:pPr>
            <a:endParaRPr lang="en-US" b="0" baseline="0"/>
          </a:p>
          <a:p>
            <a:pPr marL="0" indent="0">
              <a:buNone/>
            </a:pPr>
            <a:r>
              <a:rPr lang="en-US" b="1" baseline="0"/>
              <a:t>Note: </a:t>
            </a:r>
            <a:r>
              <a:rPr lang="en-US" b="0" baseline="0"/>
              <a:t>the plural forms (vuestros, vuestras) will be introduced later in Year 9.</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84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1" dirty="0"/>
          </a:p>
          <a:p>
            <a:r>
              <a:rPr lang="en-GB" b="1" dirty="0"/>
              <a:t>Aim: </a:t>
            </a:r>
          </a:p>
          <a:p>
            <a:r>
              <a:rPr lang="en-GB" b="0" dirty="0" err="1"/>
              <a:t>i</a:t>
            </a:r>
            <a:r>
              <a:rPr lang="en-GB" b="0" dirty="0"/>
              <a:t>. to</a:t>
            </a:r>
            <a:r>
              <a:rPr lang="en-GB" b="0" baseline="0" dirty="0"/>
              <a:t> connect the verb endings (–as and –</a:t>
            </a:r>
            <a:r>
              <a:rPr lang="en-GB" b="0" baseline="0" dirty="0" err="1"/>
              <a:t>áis</a:t>
            </a:r>
            <a:r>
              <a:rPr lang="en-GB" b="0" baseline="0" dirty="0"/>
              <a:t>) with their meanings (singular ‘you’ and plural ‘you’).</a:t>
            </a:r>
          </a:p>
          <a:p>
            <a:r>
              <a:rPr lang="en-GB" b="0" baseline="0" dirty="0"/>
              <a:t>ii. to use this information to decide which possessive adjective must be correct.</a:t>
            </a:r>
          </a:p>
          <a:p>
            <a:r>
              <a:rPr lang="en-GB" b="0" baseline="0" dirty="0"/>
              <a:t>iii. to match the question with the answer.</a:t>
            </a:r>
          </a:p>
          <a:p>
            <a:endParaRPr lang="en-GB" b="1" dirty="0"/>
          </a:p>
          <a:p>
            <a:r>
              <a:rPr lang="en-GB" b="1" dirty="0"/>
              <a:t>Procedure:</a:t>
            </a:r>
          </a:p>
          <a:p>
            <a:pPr marL="228600" indent="-228600">
              <a:buAutoNum type="arabicPeriod"/>
            </a:pPr>
            <a:r>
              <a:rPr lang="en-GB" b="0" baseline="0" dirty="0"/>
              <a:t>Students write 1-6 in their books.</a:t>
            </a:r>
          </a:p>
          <a:p>
            <a:pPr marL="228600" indent="-228600">
              <a:buAutoNum type="arabicPeriod"/>
            </a:pPr>
            <a:r>
              <a:rPr lang="en-GB" b="0" baseline="0" dirty="0"/>
              <a:t>They write the correct possessive adjective for each sentence (‘</a:t>
            </a:r>
            <a:r>
              <a:rPr lang="en-GB" b="0" baseline="0" dirty="0" err="1"/>
              <a:t>tu</a:t>
            </a:r>
            <a:r>
              <a:rPr lang="en-GB" b="0" baseline="0" dirty="0"/>
              <a:t>’ or ‘</a:t>
            </a:r>
            <a:r>
              <a:rPr lang="en-GB" b="0" baseline="0" dirty="0" err="1"/>
              <a:t>vuestro</a:t>
            </a:r>
            <a:r>
              <a:rPr lang="en-GB" b="0" baseline="0" dirty="0"/>
              <a:t>’). There is no need to copy the whole sentence.</a:t>
            </a:r>
          </a:p>
          <a:p>
            <a:pPr marL="228600" indent="-228600">
              <a:buAutoNum type="arabicPeriod"/>
            </a:pPr>
            <a:r>
              <a:rPr lang="en-GB" b="0" baseline="0" dirty="0"/>
              <a:t>Teacher clicks to bring up the 6 answers. Students then decide which answer matches the question (A-F).</a:t>
            </a:r>
          </a:p>
          <a:p>
            <a:pPr marL="228600" indent="-228600">
              <a:buAutoNum type="arabicPeriod"/>
            </a:pPr>
            <a:r>
              <a:rPr lang="en-GB" b="0" baseline="0" dirty="0"/>
              <a:t>To check answers, students can do a ‘listen and check’ (click to bring up the beige buttons). They will hear each question and answer. In giving feedback, ask for an oral translation of the exchange in English.</a:t>
            </a:r>
          </a:p>
          <a:p>
            <a:pPr marL="228600" indent="-228600">
              <a:buAutoNum type="arabicPeriod"/>
            </a:pPr>
            <a:r>
              <a:rPr lang="en-GB" b="0" baseline="0" dirty="0"/>
              <a:t>To challenge a more able group, students could be asked for alternative responses to each question.</a:t>
            </a:r>
          </a:p>
          <a:p>
            <a:pPr marL="228600" indent="-228600">
              <a:buAutoNum type="arabicPeriod"/>
            </a:pPr>
            <a:endParaRPr lang="en-GB" b="0" baseline="0" dirty="0"/>
          </a:p>
          <a:p>
            <a:pPr marL="0" indent="0">
              <a:buNone/>
            </a:pPr>
            <a:r>
              <a:rPr lang="en-GB" b="1" baseline="0" dirty="0"/>
              <a:t>Note: </a:t>
            </a:r>
            <a:r>
              <a:rPr lang="en-GB" b="0" baseline="0" dirty="0"/>
              <a:t>it may be useful here, or at another point in the lesson, to remind students about the difference between </a:t>
            </a:r>
            <a:r>
              <a:rPr lang="en-GB" b="0" baseline="0" dirty="0" err="1"/>
              <a:t>tú</a:t>
            </a:r>
            <a:r>
              <a:rPr lang="en-GB" b="0" baseline="0" dirty="0"/>
              <a:t> (pronoun) and </a:t>
            </a:r>
            <a:r>
              <a:rPr lang="en-GB" b="0" baseline="0" dirty="0" err="1"/>
              <a:t>tu</a:t>
            </a:r>
            <a:r>
              <a:rPr lang="en-GB" b="0" baseline="0" dirty="0"/>
              <a:t> (possessive adjective).</a:t>
            </a:r>
          </a:p>
          <a:p>
            <a:pPr marL="0" indent="0">
              <a:buNone/>
            </a:pPr>
            <a:endParaRPr lang="en-GB" b="0" dirty="0"/>
          </a:p>
          <a:p>
            <a:pPr marL="0" indent="0">
              <a:buNone/>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GB" dirty="0">
                <a:solidFill>
                  <a:srgbClr val="002060"/>
                </a:solidFill>
              </a:rPr>
              <a:t>¿</a:t>
            </a:r>
            <a:r>
              <a:rPr lang="en-GB" dirty="0" err="1">
                <a:solidFill>
                  <a:srgbClr val="002060"/>
                </a:solidFill>
              </a:rPr>
              <a:t>Preparas</a:t>
            </a:r>
            <a:r>
              <a:rPr lang="en-GB" dirty="0">
                <a:solidFill>
                  <a:srgbClr val="002060"/>
                </a:solidFill>
              </a:rPr>
              <a:t> </a:t>
            </a:r>
            <a:r>
              <a:rPr lang="en-GB" dirty="0" err="1">
                <a:solidFill>
                  <a:srgbClr val="002060"/>
                </a:solidFill>
              </a:rPr>
              <a:t>platos</a:t>
            </a:r>
            <a:r>
              <a:rPr lang="en-GB" dirty="0">
                <a:solidFill>
                  <a:srgbClr val="002060"/>
                </a:solidFill>
              </a:rPr>
              <a:t> con </a:t>
            </a:r>
            <a:r>
              <a:rPr lang="en-GB" dirty="0" err="1">
                <a:solidFill>
                  <a:srgbClr val="002060"/>
                </a:solidFill>
              </a:rPr>
              <a:t>verduras</a:t>
            </a:r>
            <a:r>
              <a:rPr lang="en-GB" dirty="0">
                <a:solidFill>
                  <a:srgbClr val="002060"/>
                </a:solidFill>
              </a:rPr>
              <a:t> </a:t>
            </a:r>
            <a:r>
              <a:rPr lang="en-GB" dirty="0" err="1">
                <a:solidFill>
                  <a:srgbClr val="002060"/>
                </a:solidFill>
              </a:rPr>
              <a:t>en</a:t>
            </a:r>
            <a:r>
              <a:rPr lang="en-GB" dirty="0">
                <a:solidFill>
                  <a:srgbClr val="002060"/>
                </a:solidFill>
              </a:rPr>
              <a:t> </a:t>
            </a:r>
            <a:r>
              <a:rPr lang="en-GB" b="0" dirty="0" err="1">
                <a:solidFill>
                  <a:srgbClr val="002060"/>
                </a:solidFill>
              </a:rPr>
              <a:t>tu</a:t>
            </a:r>
            <a:r>
              <a:rPr lang="en-GB" b="1" dirty="0">
                <a:solidFill>
                  <a:srgbClr val="002060"/>
                </a:solidFill>
              </a:rPr>
              <a:t> </a:t>
            </a:r>
            <a:r>
              <a:rPr lang="en-GB" dirty="0" err="1">
                <a:solidFill>
                  <a:srgbClr val="002060"/>
                </a:solidFill>
              </a:rPr>
              <a:t>cocina</a:t>
            </a:r>
            <a:r>
              <a:rPr lang="en-GB" dirty="0">
                <a:solidFill>
                  <a:srgbClr val="002060"/>
                </a:solidFill>
              </a:rPr>
              <a:t>?</a:t>
            </a:r>
          </a:p>
          <a:p>
            <a:pPr marL="0" indent="0">
              <a:buNone/>
            </a:pPr>
            <a:r>
              <a:rPr lang="en-GB" sz="1200" b="1" dirty="0">
                <a:solidFill>
                  <a:srgbClr val="002060"/>
                </a:solidFill>
              </a:rPr>
              <a:t> - </a:t>
            </a:r>
            <a:r>
              <a:rPr lang="en-GB" sz="1200" dirty="0" err="1">
                <a:solidFill>
                  <a:srgbClr val="002060"/>
                </a:solidFill>
              </a:rPr>
              <a:t>Sí</a:t>
            </a:r>
            <a:r>
              <a:rPr lang="en-GB" sz="1200" dirty="0">
                <a:solidFill>
                  <a:srgbClr val="002060"/>
                </a:solidFill>
              </a:rPr>
              <a:t>, y con arroz </a:t>
            </a:r>
            <a:r>
              <a:rPr lang="en-GB" sz="1200" dirty="0" err="1">
                <a:solidFill>
                  <a:srgbClr val="002060"/>
                </a:solidFill>
              </a:rPr>
              <a:t>también</a:t>
            </a:r>
            <a:r>
              <a:rPr lang="en-GB" sz="1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rPr>
              <a:t>2. </a:t>
            </a:r>
            <a:r>
              <a:rPr lang="en-GB" dirty="0">
                <a:solidFill>
                  <a:srgbClr val="002060"/>
                </a:solidFill>
              </a:rPr>
              <a:t>¿</a:t>
            </a:r>
            <a:r>
              <a:rPr lang="en-GB" dirty="0" err="1">
                <a:solidFill>
                  <a:srgbClr val="002060"/>
                </a:solidFill>
              </a:rPr>
              <a:t>Compráis</a:t>
            </a:r>
            <a:r>
              <a:rPr lang="en-GB" dirty="0">
                <a:solidFill>
                  <a:srgbClr val="002060"/>
                </a:solidFill>
              </a:rPr>
              <a:t> comida </a:t>
            </a:r>
            <a:r>
              <a:rPr lang="en-GB" dirty="0" err="1">
                <a:solidFill>
                  <a:srgbClr val="002060"/>
                </a:solidFill>
              </a:rPr>
              <a:t>sana</a:t>
            </a:r>
            <a:r>
              <a:rPr lang="en-GB" dirty="0">
                <a:solidFill>
                  <a:srgbClr val="002060"/>
                </a:solidFill>
              </a:rPr>
              <a:t> para </a:t>
            </a:r>
            <a:r>
              <a:rPr lang="en-GB" b="0" dirty="0" err="1">
                <a:solidFill>
                  <a:srgbClr val="002060"/>
                </a:solidFill>
              </a:rPr>
              <a:t>vuestra</a:t>
            </a:r>
            <a:r>
              <a:rPr lang="en-GB" b="0" dirty="0">
                <a:solidFill>
                  <a:srgbClr val="002060"/>
                </a:solidFill>
              </a:rPr>
              <a:t> </a:t>
            </a:r>
            <a:r>
              <a:rPr lang="en-GB" b="0" dirty="0" err="1">
                <a:solidFill>
                  <a:srgbClr val="002060"/>
                </a:solidFill>
              </a:rPr>
              <a:t>familia</a:t>
            </a:r>
            <a:r>
              <a:rPr lang="en-GB" b="0" dirty="0">
                <a:solidFill>
                  <a:srgbClr val="002060"/>
                </a:solidFill>
              </a:rPr>
              <a:t>?</a:t>
            </a:r>
          </a:p>
          <a:p>
            <a:pPr marL="0" indent="0">
              <a:buNone/>
            </a:pPr>
            <a:r>
              <a:rPr lang="en-GB" sz="1200" dirty="0">
                <a:solidFill>
                  <a:srgbClr val="002060"/>
                </a:solidFill>
              </a:rPr>
              <a:t> - </a:t>
            </a:r>
            <a:r>
              <a:rPr lang="en-GB" sz="1200" dirty="0" err="1">
                <a:solidFill>
                  <a:srgbClr val="002060"/>
                </a:solidFill>
              </a:rPr>
              <a:t>Sí</a:t>
            </a:r>
            <a:r>
              <a:rPr lang="en-GB" sz="1200" dirty="0">
                <a:solidFill>
                  <a:srgbClr val="002060"/>
                </a:solidFill>
              </a:rPr>
              <a:t>, </a:t>
            </a:r>
            <a:r>
              <a:rPr lang="en-GB" sz="1200" dirty="0" err="1">
                <a:solidFill>
                  <a:srgbClr val="002060"/>
                </a:solidFill>
              </a:rPr>
              <a:t>siempre</a:t>
            </a:r>
            <a:r>
              <a:rPr lang="en-GB" sz="1200" dirty="0">
                <a:solidFill>
                  <a:srgbClr val="002060"/>
                </a:solidFill>
              </a:rPr>
              <a:t> </a:t>
            </a:r>
            <a:r>
              <a:rPr lang="en-GB" sz="1200" dirty="0" err="1">
                <a:solidFill>
                  <a:srgbClr val="002060"/>
                </a:solidFill>
              </a:rPr>
              <a:t>vamos</a:t>
            </a:r>
            <a:r>
              <a:rPr lang="en-GB" sz="1200" dirty="0">
                <a:solidFill>
                  <a:srgbClr val="002060"/>
                </a:solidFill>
              </a:rPr>
              <a:t> al </a:t>
            </a:r>
            <a:r>
              <a:rPr lang="en-GB" sz="1200" dirty="0" err="1">
                <a:solidFill>
                  <a:srgbClr val="002060"/>
                </a:solidFill>
              </a:rPr>
              <a:t>mercado</a:t>
            </a:r>
            <a:r>
              <a:rPr lang="en-GB" sz="120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rPr>
              <a:t>3. ¿</a:t>
            </a:r>
            <a:r>
              <a:rPr lang="en-GB" dirty="0" err="1">
                <a:solidFill>
                  <a:srgbClr val="002060"/>
                </a:solidFill>
              </a:rPr>
              <a:t>Practicas</a:t>
            </a:r>
            <a:r>
              <a:rPr lang="en-GB" dirty="0">
                <a:solidFill>
                  <a:srgbClr val="002060"/>
                </a:solidFill>
              </a:rPr>
              <a:t> </a:t>
            </a:r>
            <a:r>
              <a:rPr lang="en-GB" dirty="0" err="1">
                <a:solidFill>
                  <a:srgbClr val="002060"/>
                </a:solidFill>
              </a:rPr>
              <a:t>mucho</a:t>
            </a:r>
            <a:r>
              <a:rPr lang="en-GB" dirty="0">
                <a:solidFill>
                  <a:srgbClr val="002060"/>
                </a:solidFill>
              </a:rPr>
              <a:t> </a:t>
            </a:r>
            <a:r>
              <a:rPr lang="en-GB" dirty="0" err="1">
                <a:solidFill>
                  <a:srgbClr val="002060"/>
                </a:solidFill>
              </a:rPr>
              <a:t>deporte</a:t>
            </a:r>
            <a:r>
              <a:rPr lang="en-GB" dirty="0">
                <a:solidFill>
                  <a:srgbClr val="002060"/>
                </a:solidFill>
              </a:rPr>
              <a:t> </a:t>
            </a:r>
            <a:r>
              <a:rPr lang="en-GB" b="0" dirty="0" err="1">
                <a:solidFill>
                  <a:srgbClr val="002060"/>
                </a:solidFill>
              </a:rPr>
              <a:t>en</a:t>
            </a:r>
            <a:r>
              <a:rPr lang="en-GB" b="0" dirty="0">
                <a:solidFill>
                  <a:srgbClr val="002060"/>
                </a:solidFill>
              </a:rPr>
              <a:t> </a:t>
            </a:r>
            <a:r>
              <a:rPr lang="en-GB" b="0" dirty="0" err="1">
                <a:solidFill>
                  <a:srgbClr val="002060"/>
                </a:solidFill>
              </a:rPr>
              <a:t>tu</a:t>
            </a:r>
            <a:r>
              <a:rPr lang="en-GB" b="0" dirty="0">
                <a:solidFill>
                  <a:srgbClr val="002060"/>
                </a:solidFill>
              </a:rPr>
              <a:t> colegio</a:t>
            </a:r>
            <a:r>
              <a:rPr lang="en-GB" dirty="0">
                <a:solidFill>
                  <a:srgbClr val="002060"/>
                </a:solidFill>
              </a:rPr>
              <a:t>?</a:t>
            </a:r>
            <a:br>
              <a:rPr lang="en-GB" dirty="0">
                <a:solidFill>
                  <a:srgbClr val="002060"/>
                </a:solidFill>
              </a:rPr>
            </a:br>
            <a:r>
              <a:rPr lang="en-GB" dirty="0">
                <a:solidFill>
                  <a:srgbClr val="002060"/>
                </a:solidFill>
              </a:rPr>
              <a:t> - </a:t>
            </a:r>
            <a:r>
              <a:rPr lang="en-GB" sz="1200" dirty="0">
                <a:solidFill>
                  <a:srgbClr val="002060"/>
                </a:solidFill>
              </a:rPr>
              <a:t>No, </a:t>
            </a:r>
            <a:r>
              <a:rPr lang="en-GB" sz="1200" dirty="0" err="1">
                <a:solidFill>
                  <a:srgbClr val="002060"/>
                </a:solidFill>
              </a:rPr>
              <a:t>porque</a:t>
            </a:r>
            <a:r>
              <a:rPr lang="en-GB" sz="1200" dirty="0">
                <a:solidFill>
                  <a:srgbClr val="002060"/>
                </a:solidFill>
              </a:rPr>
              <a:t> no hay un </a:t>
            </a:r>
            <a:r>
              <a:rPr lang="en-GB" sz="1200" dirty="0" err="1">
                <a:solidFill>
                  <a:srgbClr val="002060"/>
                </a:solidFill>
              </a:rPr>
              <a:t>equipo</a:t>
            </a:r>
            <a:r>
              <a:rPr lang="en-GB" sz="1200" dirty="0">
                <a:solidFill>
                  <a:srgbClr val="002060"/>
                </a:solidFill>
              </a:rPr>
              <a:t> de </a:t>
            </a:r>
            <a:r>
              <a:rPr lang="en-GB" sz="1200" dirty="0" err="1">
                <a:solidFill>
                  <a:srgbClr val="002060"/>
                </a:solidFill>
              </a:rPr>
              <a:t>fútbol</a:t>
            </a:r>
            <a:r>
              <a:rPr lang="en-GB" sz="1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4. </a:t>
            </a:r>
            <a:r>
              <a:rPr lang="en-GB" dirty="0">
                <a:solidFill>
                  <a:srgbClr val="002060"/>
                </a:solidFill>
              </a:rPr>
              <a:t>¿</a:t>
            </a:r>
            <a:r>
              <a:rPr lang="en-GB" dirty="0" err="1">
                <a:solidFill>
                  <a:srgbClr val="002060"/>
                </a:solidFill>
              </a:rPr>
              <a:t>Usas</a:t>
            </a:r>
            <a:r>
              <a:rPr lang="en-GB" dirty="0">
                <a:solidFill>
                  <a:srgbClr val="002060"/>
                </a:solidFill>
              </a:rPr>
              <a:t> </a:t>
            </a:r>
            <a:r>
              <a:rPr lang="en-GB" b="0" dirty="0" err="1">
                <a:solidFill>
                  <a:srgbClr val="002060"/>
                </a:solidFill>
              </a:rPr>
              <a:t>tu</a:t>
            </a:r>
            <a:r>
              <a:rPr lang="en-GB" b="0" dirty="0">
                <a:solidFill>
                  <a:srgbClr val="002060"/>
                </a:solidFill>
              </a:rPr>
              <a:t> </a:t>
            </a:r>
            <a:r>
              <a:rPr lang="en-GB" dirty="0" err="1">
                <a:solidFill>
                  <a:srgbClr val="002060"/>
                </a:solidFill>
              </a:rPr>
              <a:t>bicicleta</a:t>
            </a:r>
            <a:r>
              <a:rPr lang="en-GB" dirty="0">
                <a:solidFill>
                  <a:srgbClr val="002060"/>
                </a:solidFill>
              </a:rPr>
              <a:t> para </a:t>
            </a:r>
            <a:r>
              <a:rPr lang="en-GB" dirty="0" err="1">
                <a:solidFill>
                  <a:srgbClr val="002060"/>
                </a:solidFill>
              </a:rPr>
              <a:t>ir</a:t>
            </a:r>
            <a:r>
              <a:rPr lang="en-GB" dirty="0">
                <a:solidFill>
                  <a:srgbClr val="002060"/>
                </a:solidFill>
              </a:rPr>
              <a:t> al colegio?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 - </a:t>
            </a:r>
            <a:r>
              <a:rPr lang="en-GB" sz="1200" dirty="0" err="1">
                <a:solidFill>
                  <a:srgbClr val="002060"/>
                </a:solidFill>
              </a:rPr>
              <a:t>Sí</a:t>
            </a:r>
            <a:r>
              <a:rPr lang="en-GB" sz="1200" dirty="0">
                <a:solidFill>
                  <a:srgbClr val="002060"/>
                </a:solidFill>
              </a:rPr>
              <a:t>, </a:t>
            </a:r>
            <a:r>
              <a:rPr lang="en-GB" sz="1200" dirty="0" err="1">
                <a:solidFill>
                  <a:srgbClr val="002060"/>
                </a:solidFill>
              </a:rPr>
              <a:t>aunque</a:t>
            </a:r>
            <a:r>
              <a:rPr lang="en-GB" sz="1200" dirty="0">
                <a:solidFill>
                  <a:srgbClr val="002060"/>
                </a:solidFill>
              </a:rPr>
              <a:t> </a:t>
            </a:r>
            <a:r>
              <a:rPr lang="en-GB" sz="1200" dirty="0" err="1">
                <a:solidFill>
                  <a:srgbClr val="002060"/>
                </a:solidFill>
              </a:rPr>
              <a:t>si</a:t>
            </a:r>
            <a:r>
              <a:rPr lang="en-GB" sz="1200" dirty="0">
                <a:solidFill>
                  <a:srgbClr val="002060"/>
                </a:solidFill>
              </a:rPr>
              <a:t> hay </a:t>
            </a:r>
            <a:r>
              <a:rPr lang="en-GB" sz="1200" dirty="0" err="1">
                <a:solidFill>
                  <a:srgbClr val="002060"/>
                </a:solidFill>
              </a:rPr>
              <a:t>lluvia</a:t>
            </a:r>
            <a:r>
              <a:rPr lang="en-GB" sz="1200" dirty="0">
                <a:solidFill>
                  <a:srgbClr val="002060"/>
                </a:solidFill>
              </a:rPr>
              <a:t> </a:t>
            </a:r>
            <a:r>
              <a:rPr lang="en-GB" sz="1200" dirty="0" err="1">
                <a:solidFill>
                  <a:srgbClr val="002060"/>
                </a:solidFill>
              </a:rPr>
              <a:t>voy</a:t>
            </a:r>
            <a:r>
              <a:rPr lang="en-GB" sz="1200" dirty="0">
                <a:solidFill>
                  <a:srgbClr val="002060"/>
                </a:solidFill>
              </a:rPr>
              <a:t> </a:t>
            </a:r>
            <a:r>
              <a:rPr lang="en-GB" sz="1200" dirty="0" err="1">
                <a:solidFill>
                  <a:srgbClr val="002060"/>
                </a:solidFill>
              </a:rPr>
              <a:t>en</a:t>
            </a:r>
            <a:r>
              <a:rPr lang="en-GB" sz="1200" dirty="0">
                <a:solidFill>
                  <a:srgbClr val="002060"/>
                </a:solidFill>
              </a:rPr>
              <a:t> </a:t>
            </a:r>
            <a:r>
              <a:rPr lang="en-GB" sz="1200" dirty="0" err="1">
                <a:solidFill>
                  <a:srgbClr val="002060"/>
                </a:solidFill>
              </a:rPr>
              <a:t>autobús</a:t>
            </a:r>
            <a:r>
              <a:rPr lang="en-GB" sz="1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5. </a:t>
            </a:r>
            <a:r>
              <a:rPr lang="en-GB" dirty="0">
                <a:solidFill>
                  <a:srgbClr val="002060"/>
                </a:solidFill>
              </a:rPr>
              <a:t>¿</a:t>
            </a:r>
            <a:r>
              <a:rPr lang="en-GB" dirty="0" err="1">
                <a:solidFill>
                  <a:srgbClr val="002060"/>
                </a:solidFill>
              </a:rPr>
              <a:t>Mejoráis</a:t>
            </a:r>
            <a:r>
              <a:rPr lang="en-GB" dirty="0">
                <a:solidFill>
                  <a:srgbClr val="002060"/>
                </a:solidFill>
              </a:rPr>
              <a:t> </a:t>
            </a:r>
            <a:r>
              <a:rPr lang="en-GB" b="0" dirty="0" err="1">
                <a:solidFill>
                  <a:srgbClr val="002060"/>
                </a:solidFill>
              </a:rPr>
              <a:t>vuestra</a:t>
            </a:r>
            <a:r>
              <a:rPr lang="en-GB" b="0" dirty="0">
                <a:solidFill>
                  <a:srgbClr val="002060"/>
                </a:solidFill>
              </a:rPr>
              <a:t> </a:t>
            </a:r>
            <a:r>
              <a:rPr lang="en-GB" b="0" dirty="0" err="1">
                <a:solidFill>
                  <a:srgbClr val="002060"/>
                </a:solidFill>
              </a:rPr>
              <a:t>salud</a:t>
            </a:r>
            <a:r>
              <a:rPr lang="en-GB" b="0" dirty="0">
                <a:solidFill>
                  <a:srgbClr val="002060"/>
                </a:solidFill>
              </a:rPr>
              <a:t> </a:t>
            </a:r>
            <a:r>
              <a:rPr lang="en-GB" dirty="0">
                <a:solidFill>
                  <a:srgbClr val="002060"/>
                </a:solidFill>
              </a:rPr>
              <a:t>con los </a:t>
            </a:r>
            <a:r>
              <a:rPr lang="en-GB" dirty="0" err="1">
                <a:solidFill>
                  <a:srgbClr val="002060"/>
                </a:solidFill>
              </a:rPr>
              <a:t>consejos</a:t>
            </a:r>
            <a:r>
              <a:rPr lang="en-GB" dirty="0">
                <a:solidFill>
                  <a:srgbClr val="002060"/>
                </a:solidFill>
              </a:rPr>
              <a:t> de la </a:t>
            </a:r>
            <a:r>
              <a:rPr lang="en-GB" dirty="0" err="1">
                <a:solidFill>
                  <a:srgbClr val="002060"/>
                </a:solidFill>
              </a:rPr>
              <a:t>médica</a:t>
            </a:r>
            <a:r>
              <a:rPr lang="en-GB" dirty="0">
                <a:solidFill>
                  <a:srgbClr val="002060"/>
                </a:solidFill>
              </a:rPr>
              <a:t>? </a:t>
            </a:r>
            <a:br>
              <a:rPr lang="en-GB" dirty="0">
                <a:solidFill>
                  <a:srgbClr val="002060"/>
                </a:solidFill>
              </a:rPr>
            </a:br>
            <a:r>
              <a:rPr lang="en-GB" dirty="0">
                <a:solidFill>
                  <a:srgbClr val="002060"/>
                </a:solidFill>
              </a:rPr>
              <a:t>- </a:t>
            </a:r>
            <a:r>
              <a:rPr lang="en-GB" sz="1200" dirty="0">
                <a:solidFill>
                  <a:srgbClr val="002060"/>
                </a:solidFill>
              </a:rPr>
              <a:t>A </a:t>
            </a:r>
            <a:r>
              <a:rPr lang="en-GB" sz="1200" dirty="0" err="1">
                <a:solidFill>
                  <a:srgbClr val="002060"/>
                </a:solidFill>
              </a:rPr>
              <a:t>veces</a:t>
            </a:r>
            <a:r>
              <a:rPr lang="en-GB" sz="1200" dirty="0">
                <a:solidFill>
                  <a:srgbClr val="002060"/>
                </a:solidFill>
              </a:rPr>
              <a:t> no </a:t>
            </a:r>
            <a:r>
              <a:rPr lang="en-GB" sz="1200" dirty="0" err="1">
                <a:solidFill>
                  <a:srgbClr val="002060"/>
                </a:solidFill>
              </a:rPr>
              <a:t>porque</a:t>
            </a:r>
            <a:r>
              <a:rPr lang="en-GB" sz="1200" dirty="0">
                <a:solidFill>
                  <a:srgbClr val="002060"/>
                </a:solidFill>
              </a:rPr>
              <a:t> </a:t>
            </a:r>
            <a:r>
              <a:rPr lang="en-GB" sz="1200" dirty="0" err="1">
                <a:solidFill>
                  <a:srgbClr val="002060"/>
                </a:solidFill>
              </a:rPr>
              <a:t>ella</a:t>
            </a:r>
            <a:r>
              <a:rPr lang="en-GB" sz="1200" dirty="0">
                <a:solidFill>
                  <a:srgbClr val="002060"/>
                </a:solidFill>
              </a:rPr>
              <a:t> </a:t>
            </a:r>
            <a:r>
              <a:rPr lang="en-GB" sz="1200" dirty="0" err="1">
                <a:solidFill>
                  <a:srgbClr val="002060"/>
                </a:solidFill>
              </a:rPr>
              <a:t>pide</a:t>
            </a:r>
            <a:r>
              <a:rPr lang="en-GB" sz="1200" dirty="0">
                <a:solidFill>
                  <a:srgbClr val="002060"/>
                </a:solidFill>
              </a:rPr>
              <a:t> </a:t>
            </a:r>
            <a:r>
              <a:rPr lang="en-GB" sz="1200" dirty="0" err="1">
                <a:solidFill>
                  <a:srgbClr val="002060"/>
                </a:solidFill>
              </a:rPr>
              <a:t>cosas</a:t>
            </a:r>
            <a:r>
              <a:rPr lang="en-GB" sz="1200" dirty="0">
                <a:solidFill>
                  <a:srgbClr val="002060"/>
                </a:solidFill>
              </a:rPr>
              <a:t> </a:t>
            </a:r>
            <a:r>
              <a:rPr lang="en-GB" sz="1200" dirty="0" err="1">
                <a:solidFill>
                  <a:srgbClr val="002060"/>
                </a:solidFill>
              </a:rPr>
              <a:t>muy</a:t>
            </a:r>
            <a:r>
              <a:rPr lang="en-GB" sz="1200" dirty="0">
                <a:solidFill>
                  <a:srgbClr val="002060"/>
                </a:solidFill>
              </a:rPr>
              <a:t> </a:t>
            </a:r>
            <a:r>
              <a:rPr lang="en-GB" sz="1200" dirty="0" err="1">
                <a:solidFill>
                  <a:srgbClr val="002060"/>
                </a:solidFill>
              </a:rPr>
              <a:t>difíciles</a:t>
            </a:r>
            <a:r>
              <a:rPr lang="en-GB" sz="1200" dirty="0">
                <a:solidFill>
                  <a:srgbClr val="00206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6. </a:t>
            </a:r>
            <a:r>
              <a:rPr lang="en-GB" dirty="0">
                <a:solidFill>
                  <a:srgbClr val="002060"/>
                </a:solidFill>
              </a:rPr>
              <a:t>¿</a:t>
            </a:r>
            <a:r>
              <a:rPr lang="en-GB" dirty="0" err="1">
                <a:solidFill>
                  <a:srgbClr val="002060"/>
                </a:solidFill>
              </a:rPr>
              <a:t>Aumentáis</a:t>
            </a:r>
            <a:r>
              <a:rPr lang="en-GB" dirty="0">
                <a:solidFill>
                  <a:srgbClr val="002060"/>
                </a:solidFill>
              </a:rPr>
              <a:t> la </a:t>
            </a:r>
            <a:r>
              <a:rPr lang="en-GB" dirty="0" err="1">
                <a:solidFill>
                  <a:srgbClr val="002060"/>
                </a:solidFill>
              </a:rPr>
              <a:t>cantidad</a:t>
            </a:r>
            <a:r>
              <a:rPr lang="en-GB" dirty="0">
                <a:solidFill>
                  <a:srgbClr val="002060"/>
                </a:solidFill>
              </a:rPr>
              <a:t> de </a:t>
            </a:r>
            <a:r>
              <a:rPr lang="en-GB" b="0" dirty="0" err="1">
                <a:solidFill>
                  <a:srgbClr val="002060"/>
                </a:solidFill>
              </a:rPr>
              <a:t>vuestro</a:t>
            </a:r>
            <a:r>
              <a:rPr lang="en-GB" b="0" dirty="0">
                <a:solidFill>
                  <a:srgbClr val="002060"/>
                </a:solidFill>
              </a:rPr>
              <a:t> </a:t>
            </a:r>
            <a:r>
              <a:rPr lang="en-GB" b="0" dirty="0" err="1">
                <a:solidFill>
                  <a:srgbClr val="002060"/>
                </a:solidFill>
              </a:rPr>
              <a:t>ejercicio</a:t>
            </a:r>
            <a:r>
              <a:rPr lang="en-GB" b="0" dirty="0">
                <a:solidFill>
                  <a:srgbClr val="002060"/>
                </a:solidFill>
              </a:rPr>
              <a:t> </a:t>
            </a:r>
            <a:r>
              <a:rPr lang="en-GB" dirty="0">
                <a:solidFill>
                  <a:srgbClr val="002060"/>
                </a:solidFill>
              </a:rPr>
              <a:t>para </a:t>
            </a:r>
            <a:r>
              <a:rPr lang="en-GB" dirty="0" err="1">
                <a:solidFill>
                  <a:srgbClr val="002060"/>
                </a:solidFill>
              </a:rPr>
              <a:t>tener</a:t>
            </a:r>
            <a:r>
              <a:rPr lang="en-GB" dirty="0">
                <a:solidFill>
                  <a:srgbClr val="002060"/>
                </a:solidFill>
              </a:rPr>
              <a:t> un </a:t>
            </a:r>
            <a:r>
              <a:rPr lang="en-GB" dirty="0" err="1">
                <a:solidFill>
                  <a:srgbClr val="002060"/>
                </a:solidFill>
              </a:rPr>
              <a:t>cuerpo</a:t>
            </a:r>
            <a:r>
              <a:rPr lang="en-GB" dirty="0">
                <a:solidFill>
                  <a:srgbClr val="002060"/>
                </a:solidFill>
              </a:rPr>
              <a:t> </a:t>
            </a:r>
            <a:r>
              <a:rPr lang="en-GB" dirty="0" err="1">
                <a:solidFill>
                  <a:srgbClr val="002060"/>
                </a:solidFill>
              </a:rPr>
              <a:t>fuerte</a:t>
            </a:r>
            <a:r>
              <a:rPr lang="en-GB" dirty="0">
                <a:solidFill>
                  <a:srgbClr val="002060"/>
                </a:solidFill>
              </a:rPr>
              <a:t>?</a:t>
            </a:r>
            <a:br>
              <a:rPr lang="en-GB" dirty="0">
                <a:solidFill>
                  <a:srgbClr val="002060"/>
                </a:solidFill>
              </a:rPr>
            </a:br>
            <a:r>
              <a:rPr lang="en-GB" sz="1200" dirty="0">
                <a:solidFill>
                  <a:srgbClr val="002060"/>
                </a:solidFill>
              </a:rPr>
              <a:t>No, </a:t>
            </a:r>
            <a:r>
              <a:rPr lang="en-GB" sz="1200" dirty="0" err="1">
                <a:solidFill>
                  <a:srgbClr val="002060"/>
                </a:solidFill>
              </a:rPr>
              <a:t>porque</a:t>
            </a:r>
            <a:r>
              <a:rPr lang="en-GB" sz="1200" dirty="0">
                <a:solidFill>
                  <a:srgbClr val="002060"/>
                </a:solidFill>
              </a:rPr>
              <a:t> </a:t>
            </a:r>
            <a:r>
              <a:rPr lang="en-GB" sz="1200" dirty="0" err="1">
                <a:solidFill>
                  <a:srgbClr val="002060"/>
                </a:solidFill>
              </a:rPr>
              <a:t>ya</a:t>
            </a:r>
            <a:r>
              <a:rPr lang="en-GB" sz="1200" dirty="0">
                <a:solidFill>
                  <a:srgbClr val="002060"/>
                </a:solidFill>
              </a:rPr>
              <a:t> </a:t>
            </a:r>
            <a:r>
              <a:rPr lang="en-GB" sz="1200" dirty="0" err="1">
                <a:solidFill>
                  <a:srgbClr val="002060"/>
                </a:solidFill>
              </a:rPr>
              <a:t>hacemos</a:t>
            </a:r>
            <a:r>
              <a:rPr lang="en-GB" sz="1200" dirty="0">
                <a:solidFill>
                  <a:srgbClr val="002060"/>
                </a:solidFill>
              </a:rPr>
              <a:t> </a:t>
            </a:r>
            <a:r>
              <a:rPr lang="en-GB" sz="1200" dirty="0" err="1">
                <a:solidFill>
                  <a:srgbClr val="002060"/>
                </a:solidFill>
              </a:rPr>
              <a:t>suficiente</a:t>
            </a:r>
            <a:r>
              <a:rPr lang="en-GB" sz="1200" dirty="0">
                <a:solidFill>
                  <a:srgbClr val="002060"/>
                </a:solidFill>
              </a:rPr>
              <a:t>. </a:t>
            </a: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2060"/>
              </a:solidFill>
            </a:endParaRP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3947806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a:t>
            </a:r>
            <a:r>
              <a:rPr lang="en-US" b="0" baseline="0" dirty="0" err="1"/>
              <a:t>recognising</a:t>
            </a:r>
            <a:r>
              <a:rPr lang="en-US" b="0" baseline="0" dirty="0"/>
              <a:t> the gender of the possessive adjectives ‘</a:t>
            </a:r>
            <a:r>
              <a:rPr lang="en-US" b="0" baseline="0" dirty="0" err="1"/>
              <a:t>vuestro</a:t>
            </a:r>
            <a:r>
              <a:rPr lang="en-US" b="0" baseline="0" dirty="0"/>
              <a:t>’ and ‘</a:t>
            </a:r>
            <a:r>
              <a:rPr lang="en-US" b="0" baseline="0" dirty="0" err="1"/>
              <a:t>vuestra</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listen to each sentence</a:t>
            </a:r>
            <a:r>
              <a:rPr lang="en-US" b="0" baseline="0" dirty="0"/>
              <a:t> and decide if it refers to A or B, depending on the gender of the possessive adjective that they hear.</a:t>
            </a:r>
          </a:p>
          <a:p>
            <a:pPr marL="228600" indent="-228600">
              <a:buAutoNum type="arabicPeriod"/>
            </a:pPr>
            <a:r>
              <a:rPr lang="en-US" b="0" baseline="0" dirty="0"/>
              <a:t>Students write the action and place in English.</a:t>
            </a:r>
          </a:p>
          <a:p>
            <a:pPr marL="228600" indent="-228600">
              <a:buAutoNum type="arabicPeriod"/>
            </a:pPr>
            <a:r>
              <a:rPr lang="en-US" b="0" baseline="0" dirty="0"/>
              <a:t>Show the answers and give feedback. </a:t>
            </a:r>
          </a:p>
          <a:p>
            <a:pPr marL="0" indent="0">
              <a:buNone/>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buAutoNum type="arabicPeriod"/>
            </a:pPr>
            <a:r>
              <a:rPr lang="en-GB" dirty="0"/>
              <a:t>¿</a:t>
            </a:r>
            <a:r>
              <a:rPr lang="en-GB" dirty="0" err="1"/>
              <a:t>Jugáis</a:t>
            </a:r>
            <a:r>
              <a:rPr lang="en-GB" dirty="0"/>
              <a:t> al </a:t>
            </a:r>
            <a:r>
              <a:rPr lang="en-GB" dirty="0" err="1"/>
              <a:t>fútbol</a:t>
            </a:r>
            <a:r>
              <a:rPr lang="en-GB" dirty="0"/>
              <a:t> con </a:t>
            </a:r>
            <a:r>
              <a:rPr lang="en-GB" dirty="0" err="1"/>
              <a:t>vuestra</a:t>
            </a:r>
            <a:r>
              <a:rPr lang="en-GB" dirty="0"/>
              <a:t>…? </a:t>
            </a:r>
          </a:p>
          <a:p>
            <a:pPr marL="228600" indent="-228600">
              <a:buAutoNum type="arabicPeriod"/>
            </a:pPr>
            <a:r>
              <a:rPr lang="en-GB" dirty="0"/>
              <a:t>¿</a:t>
            </a:r>
            <a:r>
              <a:rPr lang="en-GB" dirty="0" err="1"/>
              <a:t>Montáis</a:t>
            </a:r>
            <a:r>
              <a:rPr lang="en-GB" dirty="0"/>
              <a:t> </a:t>
            </a:r>
            <a:r>
              <a:rPr lang="en-GB" dirty="0" err="1"/>
              <a:t>en</a:t>
            </a:r>
            <a:r>
              <a:rPr lang="en-GB" dirty="0"/>
              <a:t> </a:t>
            </a:r>
            <a:r>
              <a:rPr lang="en-GB" dirty="0" err="1"/>
              <a:t>bici</a:t>
            </a:r>
            <a:r>
              <a:rPr lang="en-GB" dirty="0"/>
              <a:t> hasta </a:t>
            </a:r>
            <a:r>
              <a:rPr lang="en-GB" dirty="0" err="1"/>
              <a:t>vuestro</a:t>
            </a:r>
            <a:r>
              <a:rPr lang="en-GB" dirty="0"/>
              <a:t>... ?</a:t>
            </a:r>
          </a:p>
          <a:p>
            <a:pPr marL="228600" indent="-228600">
              <a:buAutoNum type="arabicPeriod"/>
            </a:pPr>
            <a:r>
              <a:rPr lang="en-GB" dirty="0"/>
              <a:t>¿</a:t>
            </a:r>
            <a:r>
              <a:rPr lang="en-GB" dirty="0" err="1"/>
              <a:t>Cocináis</a:t>
            </a:r>
            <a:r>
              <a:rPr lang="en-GB" dirty="0"/>
              <a:t> </a:t>
            </a:r>
            <a:r>
              <a:rPr lang="en-GB" dirty="0" err="1"/>
              <a:t>cada</a:t>
            </a:r>
            <a:r>
              <a:rPr lang="en-GB" dirty="0"/>
              <a:t> día para </a:t>
            </a:r>
            <a:r>
              <a:rPr lang="en-GB" dirty="0" err="1"/>
              <a:t>vuestro</a:t>
            </a:r>
            <a:r>
              <a:rPr lang="en-GB" dirty="0"/>
              <a:t>... ?</a:t>
            </a:r>
          </a:p>
          <a:p>
            <a:pPr marL="228600" indent="-228600">
              <a:buAutoNum type="arabicPeriod"/>
            </a:pPr>
            <a:r>
              <a:rPr lang="en-GB" dirty="0"/>
              <a:t>¿</a:t>
            </a:r>
            <a:r>
              <a:rPr lang="en-GB" dirty="0" err="1"/>
              <a:t>Practicáis</a:t>
            </a:r>
            <a:r>
              <a:rPr lang="en-GB" dirty="0"/>
              <a:t> </a:t>
            </a:r>
            <a:r>
              <a:rPr lang="en-GB" dirty="0" err="1"/>
              <a:t>suficiente</a:t>
            </a:r>
            <a:r>
              <a:rPr lang="en-GB" dirty="0"/>
              <a:t> </a:t>
            </a:r>
            <a:r>
              <a:rPr lang="en-GB" dirty="0" err="1"/>
              <a:t>deporte</a:t>
            </a:r>
            <a:r>
              <a:rPr lang="en-GB" dirty="0"/>
              <a:t> para </a:t>
            </a:r>
            <a:r>
              <a:rPr lang="en-GB" dirty="0" err="1"/>
              <a:t>vuestra</a:t>
            </a:r>
            <a:r>
              <a:rPr lang="en-GB" dirty="0"/>
              <a:t>...?</a:t>
            </a:r>
          </a:p>
          <a:p>
            <a:pPr marL="228600" indent="-228600">
              <a:buAutoNum type="arabicPeriod"/>
            </a:pPr>
            <a:r>
              <a:rPr lang="en-GB" dirty="0"/>
              <a:t>¿</a:t>
            </a:r>
            <a:r>
              <a:rPr lang="en-GB" dirty="0" err="1"/>
              <a:t>Tomáis</a:t>
            </a:r>
            <a:r>
              <a:rPr lang="en-GB" dirty="0"/>
              <a:t> </a:t>
            </a:r>
            <a:r>
              <a:rPr lang="en-GB" dirty="0" err="1"/>
              <a:t>agua</a:t>
            </a:r>
            <a:r>
              <a:rPr lang="en-GB" dirty="0"/>
              <a:t> fresca </a:t>
            </a:r>
            <a:r>
              <a:rPr lang="en-GB" dirty="0" err="1"/>
              <a:t>después</a:t>
            </a:r>
            <a:r>
              <a:rPr lang="en-GB" dirty="0"/>
              <a:t> de </a:t>
            </a:r>
            <a:r>
              <a:rPr lang="en-GB" dirty="0" err="1"/>
              <a:t>vuestro</a:t>
            </a:r>
            <a:r>
              <a:rPr lang="en-GB" dirty="0"/>
              <a:t>... ?</a:t>
            </a:r>
          </a:p>
          <a:p>
            <a:pPr marL="228600" indent="-228600">
              <a:buAutoNum type="arabicPeriod"/>
            </a:pPr>
            <a:r>
              <a:rPr lang="en-GB" dirty="0"/>
              <a:t>¿</a:t>
            </a:r>
            <a:r>
              <a:rPr lang="en-GB" dirty="0" err="1"/>
              <a:t>Intentáis</a:t>
            </a:r>
            <a:r>
              <a:rPr lang="en-GB" dirty="0"/>
              <a:t> </a:t>
            </a:r>
            <a:r>
              <a:rPr lang="en-GB" dirty="0" err="1"/>
              <a:t>cuidar</a:t>
            </a:r>
            <a:r>
              <a:rPr lang="en-GB" dirty="0"/>
              <a:t> </a:t>
            </a:r>
            <a:r>
              <a:rPr lang="en-GB" dirty="0" err="1"/>
              <a:t>vuestra</a:t>
            </a:r>
            <a:r>
              <a:rPr lang="en-GB" dirty="0"/>
              <a:t>... ?</a:t>
            </a:r>
          </a:p>
          <a:p>
            <a:pPr marL="0" indent="0">
              <a:buNone/>
            </a:pPr>
            <a:endParaRPr lang="en-GB" dirty="0"/>
          </a:p>
          <a:p>
            <a:pPr marL="0" indent="0">
              <a:buNone/>
            </a:pPr>
            <a:r>
              <a:rPr lang="en-GB" b="1" dirty="0"/>
              <a:t>Transcript</a:t>
            </a:r>
            <a:r>
              <a:rPr lang="en-GB" b="1" baseline="0" dirty="0"/>
              <a:t> (beige buttons):</a:t>
            </a:r>
          </a:p>
          <a:p>
            <a:pPr marL="228600" indent="-228600">
              <a:buAutoNum type="arabicPeriod"/>
            </a:pPr>
            <a:r>
              <a:rPr lang="en-GB" dirty="0"/>
              <a:t>¿</a:t>
            </a:r>
            <a:r>
              <a:rPr lang="en-GB" dirty="0" err="1"/>
              <a:t>Jugáis</a:t>
            </a:r>
            <a:r>
              <a:rPr lang="en-GB" dirty="0"/>
              <a:t> al </a:t>
            </a:r>
            <a:r>
              <a:rPr lang="en-GB" dirty="0" err="1"/>
              <a:t>fútbol</a:t>
            </a:r>
            <a:r>
              <a:rPr lang="en-GB" dirty="0"/>
              <a:t> con </a:t>
            </a:r>
            <a:r>
              <a:rPr lang="en-GB" dirty="0" err="1"/>
              <a:t>vuestra</a:t>
            </a:r>
            <a:r>
              <a:rPr lang="en-GB" dirty="0"/>
              <a:t> prima? </a:t>
            </a:r>
          </a:p>
          <a:p>
            <a:pPr marL="228600" indent="-228600">
              <a:buAutoNum type="arabicPeriod"/>
            </a:pPr>
            <a:r>
              <a:rPr lang="en-GB" dirty="0"/>
              <a:t>¿</a:t>
            </a:r>
            <a:r>
              <a:rPr lang="en-GB" dirty="0" err="1"/>
              <a:t>Montáis</a:t>
            </a:r>
            <a:r>
              <a:rPr lang="en-GB" dirty="0"/>
              <a:t> </a:t>
            </a:r>
            <a:r>
              <a:rPr lang="en-GB" dirty="0" err="1"/>
              <a:t>en</a:t>
            </a:r>
            <a:r>
              <a:rPr lang="en-GB" dirty="0"/>
              <a:t> </a:t>
            </a:r>
            <a:r>
              <a:rPr lang="en-GB" dirty="0" err="1"/>
              <a:t>bici</a:t>
            </a:r>
            <a:r>
              <a:rPr lang="en-GB" dirty="0"/>
              <a:t> hasta </a:t>
            </a:r>
            <a:r>
              <a:rPr lang="en-GB" dirty="0" err="1"/>
              <a:t>vuestro</a:t>
            </a:r>
            <a:r>
              <a:rPr lang="en-GB" dirty="0"/>
              <a:t> pueblo?</a:t>
            </a:r>
          </a:p>
          <a:p>
            <a:pPr marL="228600" indent="-228600">
              <a:buAutoNum type="arabicPeriod"/>
            </a:pPr>
            <a:r>
              <a:rPr lang="en-GB" dirty="0"/>
              <a:t>¿</a:t>
            </a:r>
            <a:r>
              <a:rPr lang="en-GB" dirty="0" err="1"/>
              <a:t>Cocináis</a:t>
            </a:r>
            <a:r>
              <a:rPr lang="en-GB" dirty="0"/>
              <a:t> </a:t>
            </a:r>
            <a:r>
              <a:rPr lang="en-GB" dirty="0" err="1"/>
              <a:t>cada</a:t>
            </a:r>
            <a:r>
              <a:rPr lang="en-GB" dirty="0"/>
              <a:t> </a:t>
            </a:r>
            <a:r>
              <a:rPr lang="en-GB" dirty="0" err="1"/>
              <a:t>día</a:t>
            </a:r>
            <a:r>
              <a:rPr lang="en-GB" dirty="0"/>
              <a:t> para </a:t>
            </a:r>
            <a:r>
              <a:rPr lang="en-GB" dirty="0" err="1"/>
              <a:t>vuestro</a:t>
            </a:r>
            <a:r>
              <a:rPr lang="en-GB" dirty="0"/>
              <a:t> </a:t>
            </a:r>
            <a:r>
              <a:rPr lang="en-GB" dirty="0" err="1"/>
              <a:t>hermano</a:t>
            </a:r>
            <a:r>
              <a:rPr lang="en-GB" dirty="0"/>
              <a:t>?</a:t>
            </a:r>
          </a:p>
          <a:p>
            <a:pPr marL="228600" indent="-228600">
              <a:buAutoNum type="arabicPeriod"/>
            </a:pPr>
            <a:r>
              <a:rPr lang="en-GB" dirty="0"/>
              <a:t>¿</a:t>
            </a:r>
            <a:r>
              <a:rPr lang="en-GB" dirty="0" err="1"/>
              <a:t>Practicáis</a:t>
            </a:r>
            <a:r>
              <a:rPr lang="en-GB" dirty="0"/>
              <a:t> </a:t>
            </a:r>
            <a:r>
              <a:rPr lang="en-GB" dirty="0" err="1"/>
              <a:t>suficiente</a:t>
            </a:r>
            <a:r>
              <a:rPr lang="en-GB" dirty="0"/>
              <a:t> </a:t>
            </a:r>
            <a:r>
              <a:rPr lang="en-GB" dirty="0" err="1"/>
              <a:t>deporte</a:t>
            </a:r>
            <a:r>
              <a:rPr lang="en-GB" dirty="0"/>
              <a:t> para </a:t>
            </a:r>
            <a:r>
              <a:rPr lang="en-GB" dirty="0" err="1"/>
              <a:t>vuestra</a:t>
            </a:r>
            <a:r>
              <a:rPr lang="en-GB" dirty="0"/>
              <a:t> </a:t>
            </a:r>
            <a:r>
              <a:rPr lang="en-GB" dirty="0" err="1"/>
              <a:t>edad</a:t>
            </a:r>
            <a:r>
              <a:rPr lang="en-GB" dirty="0"/>
              <a:t>?</a:t>
            </a:r>
          </a:p>
          <a:p>
            <a:pPr marL="228600" indent="-228600">
              <a:buAutoNum type="arabicPeriod"/>
            </a:pPr>
            <a:r>
              <a:rPr lang="en-GB" dirty="0"/>
              <a:t>¿</a:t>
            </a:r>
            <a:r>
              <a:rPr lang="en-GB" dirty="0" err="1"/>
              <a:t>Tomáis</a:t>
            </a:r>
            <a:r>
              <a:rPr lang="en-GB" dirty="0"/>
              <a:t> </a:t>
            </a:r>
            <a:r>
              <a:rPr lang="en-GB" dirty="0" err="1"/>
              <a:t>agua</a:t>
            </a:r>
            <a:r>
              <a:rPr lang="en-GB" dirty="0"/>
              <a:t> fresca </a:t>
            </a:r>
            <a:r>
              <a:rPr lang="en-GB" dirty="0" err="1"/>
              <a:t>después</a:t>
            </a:r>
            <a:r>
              <a:rPr lang="en-GB" dirty="0"/>
              <a:t> de </a:t>
            </a:r>
            <a:r>
              <a:rPr lang="en-GB" dirty="0" err="1"/>
              <a:t>vuestro</a:t>
            </a:r>
            <a:r>
              <a:rPr lang="en-GB" dirty="0"/>
              <a:t> </a:t>
            </a:r>
            <a:r>
              <a:rPr lang="en-GB" dirty="0" err="1"/>
              <a:t>partido</a:t>
            </a:r>
            <a:r>
              <a:rPr lang="en-GB" dirty="0"/>
              <a:t>?</a:t>
            </a:r>
          </a:p>
          <a:p>
            <a:pPr marL="228600" indent="-228600">
              <a:buAutoNum type="arabicPeriod"/>
            </a:pPr>
            <a:r>
              <a:rPr lang="en-GB" dirty="0"/>
              <a:t>¿</a:t>
            </a:r>
            <a:r>
              <a:rPr lang="en-GB" dirty="0" err="1"/>
              <a:t>Intentáis</a:t>
            </a:r>
            <a:r>
              <a:rPr lang="en-GB" dirty="0"/>
              <a:t> </a:t>
            </a:r>
            <a:r>
              <a:rPr lang="en-GB" dirty="0" err="1"/>
              <a:t>cuidar</a:t>
            </a:r>
            <a:r>
              <a:rPr lang="en-GB" dirty="0"/>
              <a:t> </a:t>
            </a:r>
            <a:r>
              <a:rPr lang="en-GB" dirty="0" err="1"/>
              <a:t>vuestra</a:t>
            </a:r>
            <a:r>
              <a:rPr lang="en-GB" dirty="0"/>
              <a:t> </a:t>
            </a:r>
            <a:r>
              <a:rPr lang="en-GB" dirty="0" err="1"/>
              <a:t>salud</a:t>
            </a:r>
            <a:r>
              <a:rPr lang="en-GB" dirty="0"/>
              <a:t>?</a:t>
            </a:r>
          </a:p>
          <a:p>
            <a:pPr marL="228600" indent="-228600">
              <a:buAutoNum type="arabicPeriod"/>
            </a:pPr>
            <a:endParaRPr lang="en-GB" dirty="0"/>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6636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Note: </a:t>
            </a:r>
            <a:r>
              <a:rPr lang="en-US" b="0" dirty="0"/>
              <a:t>this task could be omitted, or set for homework, to allow more time to complete the speaking task.</a:t>
            </a:r>
            <a:br>
              <a:rPr lang="en-US" b="0" dirty="0"/>
            </a:br>
            <a:endParaRPr lang="en-US" b="0" dirty="0"/>
          </a:p>
          <a:p>
            <a:r>
              <a:rPr lang="en-US" b="1" dirty="0"/>
              <a:t>Timing: </a:t>
            </a:r>
            <a:r>
              <a:rPr lang="en-US" b="0" i="0" dirty="0"/>
              <a:t>5 minutes</a:t>
            </a:r>
          </a:p>
          <a:p>
            <a:endParaRPr lang="en-US" b="0" i="0" dirty="0"/>
          </a:p>
          <a:p>
            <a:r>
              <a:rPr lang="en-US" b="1" i="0" dirty="0"/>
              <a:t>Aims: </a:t>
            </a:r>
          </a:p>
          <a:p>
            <a:r>
              <a:rPr lang="en-US" b="0" i="0" dirty="0"/>
              <a:t>to correctly identify the section headers</a:t>
            </a:r>
            <a:endParaRPr lang="en-US" b="0" i="0" baseline="0" dirty="0"/>
          </a:p>
          <a:p>
            <a:r>
              <a:rPr lang="en-US" b="0" i="0" baseline="0" dirty="0"/>
              <a:t>to use the correct form of the possessive adjective (‘</a:t>
            </a:r>
            <a:r>
              <a:rPr lang="en-US" b="0" i="0" baseline="0" dirty="0" err="1"/>
              <a:t>vuestro</a:t>
            </a:r>
            <a:r>
              <a:rPr lang="en-US" b="0" i="0" baseline="0" dirty="0"/>
              <a:t>’ or ‘</a:t>
            </a:r>
            <a:r>
              <a:rPr lang="en-US" b="0" i="0" baseline="0" dirty="0" err="1"/>
              <a:t>vuestra</a:t>
            </a:r>
            <a:r>
              <a:rPr lang="en-US" b="0" i="0" baseline="0" dirty="0"/>
              <a:t>’).</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read each section and decide on the correct title from the options available. Note</a:t>
            </a:r>
            <a:r>
              <a:rPr lang="en-GB" baseline="0" dirty="0"/>
              <a:t> that there are eight options but students will only need to choose five.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2. Show the answers one by one and give feedback. As part of feedback, oral translations could be given in English for each short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sym typeface="Wingdings" panose="05000000000000000000" pitchFamily="2" charset="2"/>
              </a:rPr>
              <a:t>estrés</a:t>
            </a:r>
            <a:r>
              <a:rPr lang="en-GB" b="0" baseline="0" dirty="0">
                <a:sym typeface="Wingdings" panose="05000000000000000000" pitchFamily="2" charset="2"/>
              </a:rPr>
              <a:t> [4278]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71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endParaRPr lang="en-GB" b="0" baseline="0" dirty="0"/>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b="0" baseline="0" dirty="0"/>
              <a:t>to practise producing and recognising ‘</a:t>
            </a:r>
            <a:r>
              <a:rPr lang="en-GB" b="0" baseline="0" dirty="0" err="1"/>
              <a:t>vuestro</a:t>
            </a:r>
            <a:r>
              <a:rPr lang="en-GB" b="0" baseline="0" dirty="0"/>
              <a:t>’ and ‘</a:t>
            </a:r>
            <a:r>
              <a:rPr lang="en-GB" b="0" baseline="0" dirty="0" err="1"/>
              <a:t>vuestra</a:t>
            </a:r>
            <a:r>
              <a:rPr lang="en-GB" b="0" baseline="0" dirty="0"/>
              <a:t>’.</a:t>
            </a:r>
          </a:p>
          <a:p>
            <a:pPr marL="285750" marR="0" lvl="0" indent="-285750" algn="l" defTabSz="914400" rtl="0" eaLnBrk="1" fontAlgn="auto" latinLnBrk="0" hangingPunct="1">
              <a:lnSpc>
                <a:spcPct val="100000"/>
              </a:lnSpc>
              <a:spcBef>
                <a:spcPts val="0"/>
              </a:spcBef>
              <a:spcAft>
                <a:spcPts val="0"/>
              </a:spcAft>
              <a:buClrTx/>
              <a:buSzTx/>
              <a:buFontTx/>
              <a:buAutoNum type="romanLcPeriod"/>
              <a:tabLst/>
              <a:defRPr/>
            </a:pPr>
            <a:r>
              <a:rPr lang="en-GB" b="0" baseline="0" dirty="0"/>
              <a:t>to produce orally and understand previously taught grammar and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This is the example slide to explain the activity. Teachers click to go through the example stage by stage. It may be useful to give the pairs out their cards to help understand the task. The prompt cards for both Person A and Person B are on slide 26, and the picture cards are on slides 27 and 28 respectively. These slides should not be shown during the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need to stress that students do not say the word that has been crossed out. It is there to indicate which gender of ‘your’ is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Person B listens to Person A’s question and works out which image the ‘</a:t>
            </a:r>
            <a:r>
              <a:rPr lang="en-GB" b="0" baseline="0" dirty="0" err="1"/>
              <a:t>vuestro</a:t>
            </a:r>
            <a:r>
              <a:rPr lang="en-GB" b="0" baseline="0" dirty="0"/>
              <a:t>’ or ‘</a:t>
            </a:r>
            <a:r>
              <a:rPr lang="en-GB" b="0" baseline="0" dirty="0" err="1"/>
              <a:t>vuestra</a:t>
            </a:r>
            <a:r>
              <a:rPr lang="en-GB" b="0" baseline="0" dirty="0"/>
              <a:t>’ is referring to, and then orally translates the answer below the correct picture into Spanish. Person A writes this down in Spanish in their book.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swap roles after doing all 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 answers to the activity are shown on slides 29 and 30.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23148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Prompt</a:t>
            </a:r>
            <a:r>
              <a:rPr lang="en-GB" baseline="0" dirty="0"/>
              <a:t> cards</a:t>
            </a:r>
            <a:endParaRPr lang="en-GB" dirty="0"/>
          </a:p>
          <a:p>
            <a:r>
              <a:rPr lang="en-GB" b="1" dirty="0"/>
              <a:t>DO NOT DISPLAY</a:t>
            </a:r>
            <a:r>
              <a:rPr lang="en-GB" b="1" baseline="0" dirty="0"/>
              <a:t> IN CLASS</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68966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6320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DO</a:t>
            </a:r>
            <a:r>
              <a:rPr lang="en-GB" sz="1200" b="1" i="0" kern="1200" baseline="0" dirty="0">
                <a:solidFill>
                  <a:schemeClr val="tx1"/>
                </a:solidFill>
                <a:effectLst/>
                <a:latin typeface="+mn-lt"/>
                <a:ea typeface="+mn-ea"/>
                <a:cs typeface="+mn-cs"/>
              </a:rPr>
              <a:t> NOT SHOW THIS SLIDE DURING THE ACTIVITY</a:t>
            </a:r>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4551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SHOW FOR FEEDBACK</a:t>
            </a:r>
          </a:p>
          <a:p>
            <a:endParaRPr lang="en-GB" sz="1200" b="1" i="0" kern="1200" baseline="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4671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[2/15]</a:t>
            </a:r>
            <a:endParaRPr lang="en-GB" b="0" dirty="0"/>
          </a:p>
          <a:p>
            <a:endParaRPr lang="en-GB"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02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Person B</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SHOW FOR FEEDBACK</a:t>
            </a:r>
          </a:p>
          <a:p>
            <a:endParaRPr lang="en-GB"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40511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With thanks to Rachel Hawkes for her input on the lesson material</a:t>
            </a:r>
            <a:r>
              <a:rPr lang="en-GB" sz="1200" b="0" i="0" u="none" strike="noStrike" kern="1200" cap="none" baseline="0" dirty="0">
                <a:solidFill>
                  <a:schemeClr val="tx1"/>
                </a:solidFill>
                <a:effectLst/>
                <a:latin typeface="+mn-lt"/>
                <a:ea typeface="Calibri"/>
                <a:cs typeface="Calibri"/>
                <a:sym typeface="Calibri"/>
              </a:rPr>
              <a:t> and </a:t>
            </a:r>
            <a:r>
              <a:rPr lang="en-GB" sz="1200" b="0" i="0" u="none" strike="noStrike" kern="1200" cap="none" dirty="0">
                <a:solidFill>
                  <a:schemeClr val="tx1"/>
                </a:solidFill>
                <a:effectLst/>
                <a:latin typeface="+mn-lt"/>
                <a:ea typeface="Calibri"/>
                <a:cs typeface="Calibri"/>
                <a:sym typeface="Calibri"/>
              </a:rPr>
              <a:t>Amanda Izquierdo for native teacher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the following:</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present continuous using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present tense (‘</a:t>
            </a:r>
            <a:r>
              <a:rPr lang="en-GB" sz="1200" b="0" i="0" baseline="0" dirty="0" err="1">
                <a:solidFill>
                  <a:schemeClr val="dk1"/>
                </a:solidFill>
                <a:latin typeface="+mn-lt"/>
                <a:ea typeface="Calibri"/>
                <a:cs typeface="Calibri"/>
                <a:sym typeface="Calibri"/>
              </a:rPr>
              <a:t>estás</a:t>
            </a:r>
            <a:r>
              <a:rPr lang="en-GB" sz="1200" b="0" i="0" baseline="0" dirty="0">
                <a:solidFill>
                  <a:schemeClr val="dk1"/>
                </a:solidFill>
                <a:latin typeface="+mn-lt"/>
                <a:ea typeface="Calibri"/>
                <a:cs typeface="Calibri"/>
                <a:sym typeface="Calibri"/>
              </a:rPr>
              <a:t>’ or ‘</a:t>
            </a:r>
            <a:r>
              <a:rPr lang="en-GB" sz="1200" b="0" i="0" baseline="0" dirty="0" err="1">
                <a:solidFill>
                  <a:schemeClr val="dk1"/>
                </a:solidFill>
                <a:latin typeface="+mn-lt"/>
                <a:ea typeface="Calibri"/>
                <a:cs typeface="Calibri"/>
                <a:sym typeface="Calibri"/>
              </a:rPr>
              <a:t>estáis</a:t>
            </a:r>
            <a:r>
              <a:rPr lang="en-GB" sz="1200" b="0" i="0" baseline="0" dirty="0">
                <a:solidFill>
                  <a:schemeClr val="dk1"/>
                </a:solidFill>
                <a:latin typeface="+mn-lt"/>
                <a:ea typeface="Calibri"/>
                <a:cs typeface="Calibri"/>
                <a:sym typeface="Calibri"/>
              </a:rPr>
              <a:t>’ + gerund)]</a:t>
            </a: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vocabulary</a:t>
            </a:r>
            <a:r>
              <a:rPr lang="en-GB" sz="1200" b="0" i="0" baseline="0" dirty="0">
                <a:solidFill>
                  <a:schemeClr val="dk1"/>
                </a:solidFill>
                <a:latin typeface="+mn-lt"/>
                <a:ea typeface="Calibri"/>
                <a:cs typeface="Calibri"/>
                <a:sym typeface="Calibri"/>
              </a:rPr>
              <a:t> from 9.1.1.4 and 8.3.2.4</a:t>
            </a: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use</a:t>
            </a:r>
            <a:r>
              <a:rPr lang="en-GB" sz="1200" b="0" i="0" baseline="0" dirty="0">
                <a:solidFill>
                  <a:schemeClr val="dk1"/>
                </a:solidFill>
                <a:latin typeface="+mn-lt"/>
                <a:ea typeface="Calibri"/>
                <a:cs typeface="Calibri"/>
                <a:sym typeface="Calibri"/>
              </a:rPr>
              <a:t> of strong and vowel weeks to form </a:t>
            </a:r>
            <a:r>
              <a:rPr lang="en-GB" sz="1200" b="0" i="0" baseline="0" dirty="0" err="1">
                <a:solidFill>
                  <a:schemeClr val="dk1"/>
                </a:solidFill>
                <a:latin typeface="+mn-lt"/>
                <a:ea typeface="Calibri"/>
                <a:cs typeface="Calibri"/>
                <a:sym typeface="Calibri"/>
              </a:rPr>
              <a:t>dipthongs</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dirty="0"/>
              <a:t>vosotros [2202]; aumentar [647]; joven [423]; gordo [1679]; delgado [2241]; pálido [2377]; cuerpo [232]; corazón [475]; sano [1961]; vuestro [1748] beneficio [1169]; peso [432]; edad [419]; ojo [169]; piel [670]; cuarenta [1091]; cincuenta [963]; sesenta [1588]; setenta [1939]</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Y9 1.1.5</a:t>
            </a:r>
          </a:p>
          <a:p>
            <a:r>
              <a:rPr lang="es-ES" dirty="0"/>
              <a:t>costar [775]; preferir [714]; colocar [801]; soler [559]; probar [959]; mezclar [1567]; pan [1341]; huevo [1994]; leche [1397]; vino [1344]; dulce [1860]; tradicional [1222]; fresco [1494]; caliente [1810]; verdura [4335]</a:t>
            </a:r>
          </a:p>
          <a:p>
            <a:endParaRPr lang="en-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3.2.5</a:t>
            </a:r>
          </a:p>
          <a:p>
            <a:r>
              <a:rPr lang="es-ES" sz="1200" kern="1200" dirty="0">
                <a:solidFill>
                  <a:schemeClr val="tx1"/>
                </a:solidFill>
                <a:effectLst/>
                <a:latin typeface="+mn-lt"/>
                <a:ea typeface="+mn-ea"/>
                <a:cs typeface="+mn-cs"/>
              </a:rPr>
              <a:t>conducir [998]; traducir [2037]; discutir [1310]; dirigir [390]; francés [562]; ruso [1645]; rápido [870]; despacio [3383]; personaje [595]; actor [1533]; actriz [3567]; escena [1089]</a:t>
            </a: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Source: Davies, M. &amp; Davies, K. (2018</a:t>
            </a:r>
            <a:r>
              <a:rPr lang="en-GB" i="0" dirty="0"/>
              <a:t>)</a:t>
            </a:r>
            <a:r>
              <a:rPr lang="en-GB" i="1" dirty="0"/>
              <a:t>. A frequency dictionary of Spanish: Core vocabulary for learners </a:t>
            </a:r>
            <a:r>
              <a:rPr lang="en-GB"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881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Vocabulary recall activity</a:t>
            </a:r>
          </a:p>
          <a:p>
            <a:endParaRPr lang="en-GB" dirty="0"/>
          </a:p>
          <a:p>
            <a:r>
              <a:rPr lang="en-GB" b="1" dirty="0"/>
              <a:t>Timing</a:t>
            </a:r>
            <a:r>
              <a:rPr lang="es-GB" b="1" dirty="0"/>
              <a:t>: </a:t>
            </a:r>
            <a:r>
              <a:rPr lang="en-GB" b="0" dirty="0"/>
              <a:t>4</a:t>
            </a:r>
            <a:r>
              <a:rPr lang="es-GB" b="0" dirty="0"/>
              <a:t> </a:t>
            </a:r>
            <a:r>
              <a:rPr lang="es-GB" dirty="0"/>
              <a:t>minutes</a:t>
            </a:r>
            <a:endParaRPr lang="en-GB" dirty="0"/>
          </a:p>
          <a:p>
            <a:endParaRPr lang="en-GB" dirty="0"/>
          </a:p>
          <a:p>
            <a:r>
              <a:rPr lang="en-GB" b="1" dirty="0"/>
              <a:t>Aim: </a:t>
            </a:r>
            <a:r>
              <a:rPr lang="en-GB" dirty="0"/>
              <a:t>To recall previously taught vocabulary (Y8 3.2.5).</a:t>
            </a:r>
          </a:p>
          <a:p>
            <a:endParaRPr lang="en-GB" dirty="0"/>
          </a:p>
          <a:p>
            <a:r>
              <a:rPr lang="en-GB" b="1" dirty="0"/>
              <a:t>Procedure:</a:t>
            </a:r>
          </a:p>
          <a:p>
            <a:r>
              <a:rPr lang="en-GB" dirty="0"/>
              <a:t>1. Ask students</a:t>
            </a:r>
            <a:r>
              <a:rPr lang="en-GB" baseline="0" dirty="0"/>
              <a:t> to </a:t>
            </a:r>
            <a:r>
              <a:rPr lang="es-GB" dirty="0"/>
              <a:t>try to say the word in Spanish represented by each image. To encourage learners to recall this vocabulary only the first letter of each word is provided.</a:t>
            </a:r>
          </a:p>
          <a:p>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766877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a:t>
            </a:r>
            <a:r>
              <a:rPr lang="en-US" b="0" baseline="0" dirty="0"/>
              <a:t> remind students about strong and weak vowels and the combination of the two, creating</a:t>
            </a:r>
            <a:r>
              <a:rPr lang="en-GB" sz="1200" kern="1200" dirty="0">
                <a:solidFill>
                  <a:schemeClr val="tx1"/>
                </a:solidFill>
                <a:effectLst/>
                <a:latin typeface="+mn-lt"/>
                <a:ea typeface="+mn-ea"/>
                <a:cs typeface="+mn-cs"/>
              </a:rPr>
              <a:t> diphthongs, where one vowel ‘glides’ into another.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sz="1200" kern="1200" dirty="0">
                <a:solidFill>
                  <a:schemeClr val="tx1"/>
                </a:solidFill>
                <a:effectLst/>
                <a:latin typeface="+mn-lt"/>
                <a:ea typeface="+mn-ea"/>
                <a:cs typeface="+mn-cs"/>
              </a:rPr>
              <a:t>Teacher gives explanation.</a:t>
            </a:r>
          </a:p>
          <a:p>
            <a:pPr marL="228600" indent="-228600">
              <a:buAutoNum type="arabicPeriod"/>
            </a:pPr>
            <a:r>
              <a:rPr lang="en-GB" sz="1200" kern="1200" dirty="0">
                <a:solidFill>
                  <a:schemeClr val="tx1"/>
                </a:solidFill>
                <a:effectLst/>
                <a:latin typeface="+mn-lt"/>
                <a:ea typeface="+mn-ea"/>
                <a:cs typeface="+mn-cs"/>
              </a:rPr>
              <a:t>Teacher</a:t>
            </a:r>
            <a:r>
              <a:rPr lang="en-GB" sz="1200" kern="1200" baseline="0" dirty="0">
                <a:solidFill>
                  <a:schemeClr val="tx1"/>
                </a:solidFill>
                <a:effectLst/>
                <a:latin typeface="+mn-lt"/>
                <a:ea typeface="+mn-ea"/>
                <a:cs typeface="+mn-cs"/>
              </a:rPr>
              <a:t> models pronunciation and/or plays audio.</a:t>
            </a:r>
          </a:p>
          <a:p>
            <a:pPr marL="228600" indent="-228600">
              <a:buAutoNum type="arabicPeriod"/>
            </a:pPr>
            <a:r>
              <a:rPr lang="en-GB" sz="1200" kern="1200" baseline="0" dirty="0">
                <a:solidFill>
                  <a:schemeClr val="tx1"/>
                </a:solidFill>
                <a:effectLst/>
                <a:latin typeface="+mn-lt"/>
                <a:ea typeface="+mn-ea"/>
                <a:cs typeface="+mn-cs"/>
              </a:rPr>
              <a:t>Students say the three words in chorus.</a:t>
            </a:r>
          </a:p>
          <a:p>
            <a:pPr marL="228600" indent="-228600">
              <a:buAutoNum type="arabicPeriod"/>
            </a:pPr>
            <a:endParaRPr lang="en-GB" sz="1200" kern="1200" baseline="0" dirty="0">
              <a:solidFill>
                <a:schemeClr val="tx1"/>
              </a:solidFill>
              <a:effectLst/>
              <a:latin typeface="+mn-lt"/>
              <a:ea typeface="+mn-ea"/>
              <a:cs typeface="+mn-cs"/>
            </a:endParaRPr>
          </a:p>
          <a:p>
            <a:pPr marL="0" indent="0">
              <a:buNone/>
            </a:pPr>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185135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6 minutes</a:t>
            </a:r>
          </a:p>
          <a:p>
            <a:endParaRPr lang="en-US" b="1" dirty="0"/>
          </a:p>
          <a:p>
            <a:r>
              <a:rPr lang="en-US" b="1" dirty="0"/>
              <a:t>Aim:</a:t>
            </a:r>
            <a:r>
              <a:rPr lang="en-US" b="0" dirty="0"/>
              <a:t> </a:t>
            </a:r>
            <a:r>
              <a:rPr lang="en-GB" dirty="0"/>
              <a:t>to practise listening and pronouncing</a:t>
            </a:r>
            <a:r>
              <a:rPr lang="en-GB" baseline="0" dirty="0"/>
              <a:t> words with diphthongs containing strong vowels [</a:t>
            </a:r>
            <a:r>
              <a:rPr lang="en-GB" baseline="0" dirty="0" err="1"/>
              <a:t>ua</a:t>
            </a:r>
            <a:r>
              <a:rPr lang="en-GB" baseline="0" dirty="0"/>
              <a:t>], [</a:t>
            </a:r>
            <a:r>
              <a:rPr lang="en-GB" baseline="0" dirty="0" err="1"/>
              <a:t>ue</a:t>
            </a:r>
            <a:r>
              <a:rPr lang="en-GB" baseline="0" dirty="0"/>
              <a:t>], [</a:t>
            </a:r>
            <a:r>
              <a:rPr lang="en-GB" baseline="0" dirty="0" err="1"/>
              <a:t>ie</a:t>
            </a:r>
            <a:r>
              <a:rPr lang="en-GB" baseline="0" dirty="0"/>
              <a:t>], [</a:t>
            </a:r>
            <a:r>
              <a:rPr lang="en-GB" baseline="0" dirty="0" err="1"/>
              <a:t>ia</a:t>
            </a:r>
            <a:r>
              <a:rPr lang="en-GB" baseline="0" dirty="0"/>
              <a:t>], [io].</a:t>
            </a:r>
          </a:p>
          <a:p>
            <a:endParaRPr lang="en-US" b="1" dirty="0"/>
          </a:p>
          <a:p>
            <a:r>
              <a:rPr lang="en-US" b="1" dirty="0"/>
              <a:t>Procedure:</a:t>
            </a:r>
          </a:p>
          <a:p>
            <a:pPr marL="0" indent="0">
              <a:buNone/>
            </a:pPr>
            <a:r>
              <a:rPr lang="en-GB" baseline="0" dirty="0"/>
              <a:t>1. The teacher goes through the instruction slide with students. A ‘</a:t>
            </a:r>
            <a:r>
              <a:rPr lang="en-GB" baseline="0" dirty="0" err="1"/>
              <a:t>vocabulario</a:t>
            </a:r>
            <a:r>
              <a:rPr lang="en-GB" baseline="0" dirty="0"/>
              <a:t>’ box will appear (click on it to reveal unknown words), but this could be shown after the main activity (see notes below).</a:t>
            </a:r>
          </a:p>
          <a:p>
            <a:pPr marL="0" indent="0">
              <a:buNone/>
            </a:pPr>
            <a:r>
              <a:rPr lang="en-GB" baseline="0" dirty="0"/>
              <a:t>2. Students in pairs take it in turns to read out the text to their partner who has to listen out for the missing SSCs.</a:t>
            </a:r>
          </a:p>
          <a:p>
            <a:pPr marL="0" indent="0">
              <a:buNone/>
            </a:pPr>
            <a:endParaRPr lang="en-GB" baseline="0" dirty="0"/>
          </a:p>
          <a:p>
            <a:pPr marL="0" indent="0">
              <a:buNone/>
            </a:pPr>
            <a:r>
              <a:rPr lang="en-GB" b="1" baseline="0" dirty="0"/>
              <a:t>Notes</a:t>
            </a:r>
            <a:r>
              <a:rPr lang="en-GB" baseline="0" dirty="0"/>
              <a:t>: Some more proficient students might be able to complete some of the words on their own, but most will need the input from their partner reading the full text aloud to be able to complete all the words. </a:t>
            </a:r>
          </a:p>
          <a:p>
            <a:pPr marL="0" indent="0">
              <a:buNone/>
            </a:pPr>
            <a:endParaRPr lang="en-GB" b="0" baseline="0" dirty="0"/>
          </a:p>
          <a:p>
            <a:pPr marL="0" indent="0">
              <a:buNone/>
            </a:pPr>
            <a:r>
              <a:rPr lang="en-GB" b="0" baseline="0" dirty="0"/>
              <a:t>The gloss could be shown at the end as both words are part of the activity and students will have to listen out for the SSCs. Click on the box once the activity is finished to show the meaning of the unknown words.</a:t>
            </a:r>
          </a:p>
          <a:p>
            <a:pPr marL="0" indent="0">
              <a:buNone/>
            </a:pPr>
            <a:endParaRPr lang="en-GB" b="0" baseline="0" dirty="0"/>
          </a:p>
          <a:p>
            <a:pPr fontAlgn="ctr"/>
            <a:r>
              <a:rPr lang="en-US" b="0" dirty="0"/>
              <a:t>Photo from Wikipedia (Creative Commons)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979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 – Display only during feedback.</a:t>
            </a:r>
          </a:p>
          <a:p>
            <a:pPr marL="0" indent="0">
              <a:buNone/>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 vocabulary: </a:t>
            </a:r>
            <a:br>
              <a:rPr lang="en-GB" b="0" baseline="0" dirty="0"/>
            </a:br>
            <a:r>
              <a:rPr lang="en-GB" b="0" baseline="0" dirty="0"/>
              <a:t>la </a:t>
            </a:r>
            <a:r>
              <a:rPr lang="en-GB" b="0" baseline="0" dirty="0" err="1"/>
              <a:t>bienvenida</a:t>
            </a:r>
            <a:r>
              <a:rPr lang="en-GB" b="0" baseline="0" dirty="0"/>
              <a:t> [4950]; el </a:t>
            </a:r>
            <a:r>
              <a:rPr lang="en-GB" b="0" baseline="0" dirty="0" err="1"/>
              <a:t>campeón</a:t>
            </a:r>
            <a:r>
              <a:rPr lang="en-GB" b="0" baseline="0" dirty="0"/>
              <a:t> [2820]; el </a:t>
            </a:r>
            <a:r>
              <a:rPr lang="en-GB" b="0" baseline="0" dirty="0" err="1"/>
              <a:t>circuito</a:t>
            </a:r>
            <a:r>
              <a:rPr lang="en-GB" b="0" baseline="0" dirty="0"/>
              <a:t> [3151]; el </a:t>
            </a:r>
            <a:r>
              <a:rPr lang="en-GB" b="0" baseline="0" dirty="0" err="1"/>
              <a:t>ciclismo</a:t>
            </a:r>
            <a:r>
              <a:rPr lang="en-GB" b="0" baseline="0" dirty="0"/>
              <a:t> [&gt;5000]; el </a:t>
            </a:r>
            <a:r>
              <a:rPr lang="en-GB" b="0" baseline="0" dirty="0" err="1"/>
              <a:t>triunfo</a:t>
            </a:r>
            <a:r>
              <a:rPr lang="en-GB" b="0" baseline="0" dirty="0"/>
              <a:t> [&gt;5000]; el </a:t>
            </a:r>
            <a:r>
              <a:rPr lang="en-GB" b="0" baseline="0" dirty="0" err="1"/>
              <a:t>evento</a:t>
            </a:r>
            <a:r>
              <a:rPr lang="en-GB" b="0" baseline="0" dirty="0"/>
              <a:t> [1518]; el </a:t>
            </a:r>
            <a:r>
              <a:rPr lang="en-GB" b="0" baseline="0" dirty="0" err="1"/>
              <a:t>pódium</a:t>
            </a:r>
            <a:r>
              <a:rPr lang="en-GB" b="0"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dirty="0"/>
              <a:t>Source: Davies, M. &amp; Davies, K. (2018</a:t>
            </a:r>
            <a:r>
              <a:rPr lang="en-GB" i="0" dirty="0"/>
              <a:t>)</a:t>
            </a:r>
            <a:r>
              <a:rPr lang="en-GB" i="1" dirty="0"/>
              <a:t>. A frequency dictionary of Spanish: Core vocabulary for learners </a:t>
            </a:r>
            <a:r>
              <a:rPr lang="en-GB" dirty="0"/>
              <a:t>(2nd ed.). Routledge: London</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9555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 (for five slides)</a:t>
            </a:r>
          </a:p>
          <a:p>
            <a:endParaRPr lang="en-US" b="1" dirty="0"/>
          </a:p>
          <a:p>
            <a:r>
              <a:rPr lang="en-US" b="1" dirty="0"/>
              <a:t>Aim: </a:t>
            </a:r>
            <a:r>
              <a:rPr lang="en-US" b="0" dirty="0"/>
              <a:t>to present new vocabulary items before the following listening activity.</a:t>
            </a:r>
          </a:p>
          <a:p>
            <a:endParaRPr lang="en-US" b="1" dirty="0"/>
          </a:p>
          <a:p>
            <a:r>
              <a:rPr lang="en-US" b="1" dirty="0"/>
              <a:t>Procedure:</a:t>
            </a:r>
          </a:p>
          <a:p>
            <a:r>
              <a:rPr lang="en-US" b="0" dirty="0"/>
              <a:t>1. Present the Spanish orally.</a:t>
            </a:r>
          </a:p>
          <a:p>
            <a:r>
              <a:rPr lang="en-US" b="0" dirty="0"/>
              <a:t>2. Students listen and repeat each word.</a:t>
            </a:r>
          </a:p>
          <a:p>
            <a:r>
              <a:rPr lang="en-US" b="0" dirty="0"/>
              <a:t>3. Elicit the Englis</a:t>
            </a:r>
            <a:r>
              <a:rPr lang="en-US" b="0" baseline="0" dirty="0"/>
              <a:t>h after each item.</a:t>
            </a:r>
            <a:br>
              <a:rPr lang="en-US" b="0" baseline="0" dirty="0"/>
            </a:br>
            <a:r>
              <a:rPr lang="en-US" b="1" baseline="0" dirty="0"/>
              <a:t>Note</a:t>
            </a:r>
            <a:r>
              <a:rPr lang="en-US" b="0" baseline="0" dirty="0"/>
              <a:t>: if desired, teachers can click on each text box to hear native speaker audio again for the numbers.</a:t>
            </a:r>
            <a:endParaRPr lang="en-US" b="0" dirty="0"/>
          </a:p>
          <a:p>
            <a:endParaRPr lang="en-US" b="0" dirty="0"/>
          </a:p>
          <a:p>
            <a:r>
              <a:rPr lang="en-GB" b="1" dirty="0"/>
              <a:t>Transcript:</a:t>
            </a:r>
            <a:br>
              <a:rPr lang="en-GB" dirty="0"/>
            </a:br>
            <a:r>
              <a:rPr lang="en-GB" dirty="0" err="1"/>
              <a:t>cuarenta</a:t>
            </a:r>
            <a:br>
              <a:rPr lang="en-GB" dirty="0"/>
            </a:br>
            <a:r>
              <a:rPr lang="en-GB" dirty="0" err="1"/>
              <a:t>cincuenta</a:t>
            </a:r>
            <a:br>
              <a:rPr lang="en-GB" dirty="0"/>
            </a:br>
            <a:r>
              <a:rPr lang="en-GB" dirty="0" err="1"/>
              <a:t>sesenta</a:t>
            </a:r>
            <a:br>
              <a:rPr lang="en-GB" dirty="0"/>
            </a:br>
            <a:r>
              <a:rPr lang="en-GB" dirty="0" err="1"/>
              <a:t>setenta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136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[1/4]</a:t>
            </a:r>
          </a:p>
          <a:p>
            <a:endParaRPr lang="en-US" b="1" dirty="0"/>
          </a:p>
          <a:p>
            <a:r>
              <a:rPr lang="en-US" b="1" dirty="0"/>
              <a:t>Aim: </a:t>
            </a:r>
            <a:r>
              <a:rPr lang="en-US" b="0" dirty="0"/>
              <a:t>to promote aural and written</a:t>
            </a:r>
            <a:r>
              <a:rPr lang="en-US" b="0" baseline="0" dirty="0"/>
              <a:t> recognition of</a:t>
            </a:r>
            <a:r>
              <a:rPr lang="en-US" b="0" dirty="0"/>
              <a:t> the meanings of the vocabulary items</a:t>
            </a:r>
            <a:r>
              <a:rPr lang="en-US" b="0" baseline="0" dirty="0"/>
              <a:t>.</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the audio button to hear the number.</a:t>
            </a:r>
            <a:br>
              <a:rPr lang="en-US" b="0" dirty="0"/>
            </a:br>
            <a:r>
              <a:rPr lang="en-US" b="0" dirty="0"/>
              <a:t>2. Students say</a:t>
            </a:r>
            <a:r>
              <a:rPr lang="en-US" b="0" baseline="0" dirty="0"/>
              <a:t> the English for the number in Spanish on the slide.</a:t>
            </a:r>
            <a:endParaRPr lang="en-US" b="0" dirty="0"/>
          </a:p>
          <a:p>
            <a:r>
              <a:rPr lang="en-US" b="0" dirty="0"/>
              <a:t>3. Click to bring up the written word in Spanish. It disappears almost immediately.</a:t>
            </a:r>
            <a:br>
              <a:rPr lang="en-US" b="0" dirty="0"/>
            </a:br>
            <a:r>
              <a:rPr lang="en-US" b="0" dirty="0"/>
              <a:t>4. Students say the Spanish word.</a:t>
            </a:r>
            <a:br>
              <a:rPr lang="en-US" b="0" dirty="0"/>
            </a:br>
            <a:r>
              <a:rPr lang="en-US" b="0" dirty="0"/>
              <a:t>5. Repeat for slides 3-5.</a:t>
            </a:r>
            <a:br>
              <a:rPr lang="en-US" b="0" dirty="0"/>
            </a:br>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05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[2/4]</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126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[3/4]</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276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[3/15]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880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[4/4]</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442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5 </a:t>
            </a:r>
            <a:r>
              <a:rPr lang="es-ES" b="0" dirty="0"/>
              <a:t>minutes</a:t>
            </a:r>
            <a:endParaRPr lang="en-US" b="0" dirty="0"/>
          </a:p>
          <a:p>
            <a:endParaRPr lang="es-GB" dirty="0"/>
          </a:p>
          <a:p>
            <a:r>
              <a:rPr lang="en-US" b="1" dirty="0"/>
              <a:t>Aim:</a:t>
            </a:r>
            <a:r>
              <a:rPr lang="en-US" b="0" dirty="0"/>
              <a:t> </a:t>
            </a:r>
            <a:r>
              <a:rPr lang="en-GB" dirty="0"/>
              <a:t>to practise aural comprehension of numbers.</a:t>
            </a:r>
            <a:endParaRPr lang="en-GB" baseline="0" dirty="0"/>
          </a:p>
          <a:p>
            <a:endParaRPr lang="en-US" b="1" dirty="0"/>
          </a:p>
          <a:p>
            <a:r>
              <a:rPr lang="en-US" b="1" dirty="0"/>
              <a:t>Procedure:</a:t>
            </a:r>
          </a:p>
          <a:p>
            <a:pPr marL="228600" indent="-228600">
              <a:buAutoNum type="arabicPeriod"/>
            </a:pPr>
            <a:r>
              <a:rPr lang="en-GB" baseline="0" dirty="0"/>
              <a:t>Students listen to the recording and write the results of each match.</a:t>
            </a:r>
          </a:p>
          <a:p>
            <a:pPr marL="228600" indent="-228600">
              <a:buAutoNum type="arabicPeriod"/>
            </a:pPr>
            <a:endParaRPr lang="en-GB" baseline="0" dirty="0"/>
          </a:p>
          <a:p>
            <a:pPr marL="0" indent="0">
              <a:buNone/>
            </a:pPr>
            <a:r>
              <a:rPr lang="en-GB" b="1" baseline="0" dirty="0"/>
              <a:t>Transcript:</a:t>
            </a:r>
          </a:p>
          <a:p>
            <a:pPr marL="0" indent="0">
              <a:buNone/>
            </a:pPr>
            <a:r>
              <a:rPr lang="en-GB" baseline="0" dirty="0"/>
              <a:t>1. </a:t>
            </a:r>
            <a:r>
              <a:rPr lang="en-GB" baseline="0" dirty="0" err="1"/>
              <a:t>Vamos</a:t>
            </a:r>
            <a:r>
              <a:rPr lang="en-GB" baseline="0" dirty="0"/>
              <a:t> a </a:t>
            </a:r>
            <a:r>
              <a:rPr lang="en-GB" baseline="0" dirty="0" err="1"/>
              <a:t>ver</a:t>
            </a:r>
            <a:r>
              <a:rPr lang="en-GB" baseline="0" dirty="0"/>
              <a:t> los </a:t>
            </a:r>
            <a:r>
              <a:rPr lang="en-GB" baseline="0" dirty="0" err="1"/>
              <a:t>últimos</a:t>
            </a:r>
            <a:r>
              <a:rPr lang="en-GB" baseline="0" dirty="0"/>
              <a:t> </a:t>
            </a:r>
            <a:r>
              <a:rPr lang="en-GB" baseline="0" dirty="0" err="1"/>
              <a:t>resultados</a:t>
            </a:r>
            <a:r>
              <a:rPr lang="en-GB" baseline="0" dirty="0"/>
              <a:t> de los </a:t>
            </a:r>
            <a:r>
              <a:rPr lang="en-GB" baseline="0" dirty="0" err="1"/>
              <a:t>partidos</a:t>
            </a:r>
            <a:r>
              <a:rPr lang="en-GB" baseline="0" dirty="0"/>
              <a:t> de la </a:t>
            </a:r>
            <a:r>
              <a:rPr lang="en-GB" baseline="0" dirty="0" err="1"/>
              <a:t>liga</a:t>
            </a:r>
            <a:r>
              <a:rPr lang="en-GB" baseline="0" dirty="0"/>
              <a:t> </a:t>
            </a:r>
            <a:r>
              <a:rPr lang="en-GB" baseline="0" dirty="0" err="1"/>
              <a:t>española</a:t>
            </a:r>
            <a:r>
              <a:rPr lang="en-GB" baseline="0" dirty="0"/>
              <a:t> de </a:t>
            </a:r>
            <a:r>
              <a:rPr lang="en-GB" baseline="0" dirty="0" err="1"/>
              <a:t>baloncesto</a:t>
            </a:r>
            <a:r>
              <a:rPr lang="en-GB" baseline="0" dirty="0"/>
              <a:t>. Real Madrid </a:t>
            </a:r>
            <a:r>
              <a:rPr lang="en-GB" baseline="0" dirty="0" err="1"/>
              <a:t>gana</a:t>
            </a:r>
            <a:r>
              <a:rPr lang="en-GB" baseline="0" dirty="0"/>
              <a:t> con 79 puntos contra Gran </a:t>
            </a:r>
            <a:r>
              <a:rPr lang="en-GB" baseline="0" dirty="0" err="1"/>
              <a:t>Canaria</a:t>
            </a:r>
            <a:r>
              <a:rPr lang="en-GB" baseline="0" dirty="0"/>
              <a:t>, con 53 puntos. Tenerife </a:t>
            </a:r>
            <a:r>
              <a:rPr lang="en-GB" baseline="0" dirty="0" err="1"/>
              <a:t>pierde</a:t>
            </a:r>
            <a:r>
              <a:rPr lang="en-GB" baseline="0" dirty="0"/>
              <a:t> con 67 puntos contra los 77 puntos de Barcelona. Valencia </a:t>
            </a:r>
            <a:r>
              <a:rPr lang="en-GB" baseline="0" dirty="0" err="1"/>
              <a:t>gana</a:t>
            </a:r>
            <a:r>
              <a:rPr lang="en-GB" baseline="0" dirty="0"/>
              <a:t> con 70 puntos contra el Real Betis, </a:t>
            </a:r>
            <a:r>
              <a:rPr lang="en-GB" baseline="0" dirty="0" err="1"/>
              <a:t>pues</a:t>
            </a:r>
            <a:r>
              <a:rPr lang="en-GB" baseline="0" dirty="0"/>
              <a:t> </a:t>
            </a:r>
            <a:r>
              <a:rPr lang="en-GB" baseline="0" dirty="0" err="1"/>
              <a:t>pierde</a:t>
            </a:r>
            <a:r>
              <a:rPr lang="en-GB" baseline="0" dirty="0"/>
              <a:t> con 56 puntos. </a:t>
            </a:r>
            <a:r>
              <a:rPr lang="en-GB" baseline="0" dirty="0" err="1"/>
              <a:t>Finalmente</a:t>
            </a:r>
            <a:r>
              <a:rPr lang="en-GB" baseline="0" dirty="0"/>
              <a:t>, Bilbao </a:t>
            </a:r>
            <a:r>
              <a:rPr lang="en-GB" baseline="0" dirty="0" err="1"/>
              <a:t>pasa</a:t>
            </a:r>
            <a:r>
              <a:rPr lang="en-GB" baseline="0" dirty="0"/>
              <a:t> a la </a:t>
            </a:r>
            <a:r>
              <a:rPr lang="en-GB" baseline="0" dirty="0" err="1"/>
              <a:t>semifinal</a:t>
            </a:r>
            <a:r>
              <a:rPr lang="en-GB" baseline="0" dirty="0"/>
              <a:t> con 64 puntos y Murcia no </a:t>
            </a:r>
            <a:r>
              <a:rPr lang="en-GB" baseline="0" dirty="0" err="1"/>
              <a:t>pasa</a:t>
            </a:r>
            <a:r>
              <a:rPr lang="en-GB" baseline="0" dirty="0"/>
              <a:t> con solo 48 puntos.</a:t>
            </a:r>
            <a:endParaRPr lang="es-GB" dirty="0"/>
          </a:p>
          <a:p>
            <a:endParaRPr lang="es-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Photos from Wikipedia (Creative Commons)</a:t>
            </a:r>
            <a:endParaRPr lang="en-GB" b="0" dirty="0"/>
          </a:p>
          <a:p>
            <a:endParaRPr lang="es-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41</a:t>
            </a:fld>
            <a:endParaRPr lang="en-GB"/>
          </a:p>
        </p:txBody>
      </p:sp>
    </p:spTree>
    <p:extLst>
      <p:ext uri="{BB962C8B-B14F-4D97-AF65-F5344CB8AC3E}">
        <p14:creationId xmlns:p14="http://schemas.microsoft.com/office/powerpoint/2010/main" val="448629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‘estáis’ and to introduce ‘sois’; to revise </a:t>
            </a:r>
            <a:r>
              <a:rPr lang="es-ES" dirty="0" err="1"/>
              <a:t>the</a:t>
            </a:r>
            <a:r>
              <a:rPr lang="es-ES" dirty="0"/>
              <a:t> </a:t>
            </a:r>
            <a:r>
              <a:rPr lang="es-ES" dirty="0" err="1"/>
              <a:t>difference</a:t>
            </a:r>
            <a:r>
              <a:rPr lang="es-ES" dirty="0"/>
              <a:t> in </a:t>
            </a:r>
            <a:r>
              <a:rPr lang="es-ES" dirty="0" err="1"/>
              <a:t>meaning</a:t>
            </a:r>
            <a:r>
              <a:rPr lang="es-ES" dirty="0"/>
              <a:t> of </a:t>
            </a:r>
            <a:r>
              <a:rPr lang="es-ES" dirty="0" err="1"/>
              <a:t>verbs</a:t>
            </a:r>
            <a:r>
              <a:rPr lang="es-ES" dirty="0"/>
              <a:t>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sentence</a:t>
            </a:r>
            <a:r>
              <a:rPr lang="es-ES" b="0" dirty="0"/>
              <a:t> to show </a:t>
            </a:r>
            <a:r>
              <a:rPr lang="es-ES" b="0" dirty="0" err="1"/>
              <a:t>students</a:t>
            </a:r>
            <a:r>
              <a:rPr lang="es-ES" b="0" dirty="0"/>
              <a:t> the English </a:t>
            </a:r>
            <a:r>
              <a:rPr lang="es-ES" b="0" dirty="0" err="1"/>
              <a:t>sentences</a:t>
            </a:r>
            <a:r>
              <a:rPr lang="es-ES" b="0" dirty="0"/>
              <a:t> and </a:t>
            </a:r>
            <a:r>
              <a:rPr lang="es-ES" b="0" dirty="0" err="1"/>
              <a:t>elicit</a:t>
            </a:r>
            <a:r>
              <a:rPr lang="es-ES" b="0" dirty="0"/>
              <a:t> the </a:t>
            </a:r>
            <a:r>
              <a:rPr lang="es-ES" b="0" dirty="0" err="1"/>
              <a:t>Spanish</a:t>
            </a:r>
            <a:r>
              <a:rPr lang="es-ES" b="0" dirty="0"/>
              <a:t> </a:t>
            </a:r>
            <a:r>
              <a:rPr lang="es-ES" b="0" dirty="0" err="1"/>
              <a:t>translation</a:t>
            </a:r>
            <a:r>
              <a:rPr lang="es-E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967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a:t>
            </a:r>
            <a:r>
              <a:rPr lang="es-ES" b="0" dirty="0" err="1"/>
              <a:t>learn</a:t>
            </a:r>
            <a:r>
              <a:rPr lang="es-ES" b="0" dirty="0"/>
              <a:t> </a:t>
            </a:r>
            <a:r>
              <a:rPr lang="es-ES" b="0" dirty="0" err="1"/>
              <a:t>about</a:t>
            </a:r>
            <a:r>
              <a:rPr lang="es-ES" b="0" dirty="0"/>
              <a:t> the </a:t>
            </a:r>
            <a:r>
              <a:rPr lang="es-ES" b="0" dirty="0" err="1"/>
              <a:t>differences</a:t>
            </a:r>
            <a:r>
              <a:rPr lang="es-ES" b="0" dirty="0"/>
              <a:t> in </a:t>
            </a:r>
            <a:r>
              <a:rPr lang="es-ES" b="0" dirty="0" err="1"/>
              <a:t>meaning</a:t>
            </a:r>
            <a:r>
              <a:rPr lang="es-ES" b="0" dirty="0"/>
              <a:t> of </a:t>
            </a:r>
            <a:r>
              <a:rPr lang="es-ES" b="0" dirty="0" err="1"/>
              <a:t>certain</a:t>
            </a:r>
            <a:r>
              <a:rPr lang="es-ES" b="0" dirty="0"/>
              <a:t> </a:t>
            </a:r>
            <a:r>
              <a:rPr lang="es-ES" b="0" dirty="0" err="1"/>
              <a:t>adjectives</a:t>
            </a:r>
            <a:r>
              <a:rPr lang="es-ES" b="0" dirty="0"/>
              <a:t> </a:t>
            </a:r>
            <a:r>
              <a:rPr lang="es-ES" b="0" dirty="0" err="1"/>
              <a:t>depending</a:t>
            </a:r>
            <a:r>
              <a:rPr lang="es-ES" b="0" dirty="0"/>
              <a:t> </a:t>
            </a:r>
            <a:r>
              <a:rPr lang="es-ES" b="0" dirty="0" err="1"/>
              <a:t>on</a:t>
            </a:r>
            <a:r>
              <a:rPr lang="es-ES" b="0" dirty="0"/>
              <a:t> their use </a:t>
            </a:r>
            <a:r>
              <a:rPr lang="es-ES" b="0" dirty="0" err="1"/>
              <a:t>with</a:t>
            </a:r>
            <a:r>
              <a:rPr lang="es-ES" b="0" dirty="0"/>
              <a:t> ‘ser’ </a:t>
            </a:r>
            <a:r>
              <a:rPr lang="es-ES" b="0" dirty="0" err="1"/>
              <a:t>or</a:t>
            </a:r>
            <a:r>
              <a:rPr lang="es-ES" b="0" dirty="0"/>
              <a:t> ‘estar’; </a:t>
            </a:r>
            <a:r>
              <a:rPr lang="es-ES" b="0" dirty="0" err="1"/>
              <a:t>to</a:t>
            </a:r>
            <a:r>
              <a:rPr lang="es-ES" b="0" dirty="0"/>
              <a:t> </a:t>
            </a:r>
            <a:r>
              <a:rPr lang="es-ES" b="0" dirty="0" err="1"/>
              <a:t>remind</a:t>
            </a:r>
            <a:r>
              <a:rPr lang="es-ES" b="0" dirty="0"/>
              <a:t> </a:t>
            </a:r>
            <a:r>
              <a:rPr lang="es-ES" b="0" dirty="0" err="1"/>
              <a:t>students</a:t>
            </a:r>
            <a:r>
              <a:rPr lang="es-ES" b="0" dirty="0"/>
              <a:t> </a:t>
            </a:r>
            <a:r>
              <a:rPr lang="es-ES" b="0" dirty="0" err="1"/>
              <a:t>about</a:t>
            </a:r>
            <a:r>
              <a:rPr lang="es-ES" b="0" dirty="0"/>
              <a:t> </a:t>
            </a:r>
            <a:r>
              <a:rPr lang="es-ES" b="0" dirty="0" err="1"/>
              <a:t>adjective</a:t>
            </a:r>
            <a:r>
              <a:rPr lang="es-ES" b="0" dirty="0"/>
              <a:t> </a:t>
            </a:r>
            <a:r>
              <a:rPr lang="es-ES" b="0" dirty="0" err="1"/>
              <a:t>agreement</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the example sentences and compare the differences.</a:t>
            </a:r>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4250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s-ES" b="0" dirty="0"/>
              <a:t>To </a:t>
            </a:r>
            <a:r>
              <a:rPr lang="es-ES" b="0" dirty="0" err="1"/>
              <a:t>understand</a:t>
            </a:r>
            <a:r>
              <a:rPr lang="es-ES" b="0" dirty="0"/>
              <a:t> </a:t>
            </a:r>
            <a:r>
              <a:rPr lang="es-ES" b="0" dirty="0" err="1"/>
              <a:t>the</a:t>
            </a:r>
            <a:r>
              <a:rPr lang="es-ES" b="0" dirty="0"/>
              <a:t> use of ‘sois’ and ‘estáis’ </a:t>
            </a:r>
            <a:r>
              <a:rPr lang="es-ES" b="0" baseline="0" dirty="0"/>
              <a:t>in </a:t>
            </a:r>
            <a:r>
              <a:rPr lang="es-ES" b="0" baseline="0" dirty="0" err="1"/>
              <a:t>context</a:t>
            </a:r>
            <a:r>
              <a:rPr lang="es-ES" b="0" baseline="0" dirty="0"/>
              <a:t>.</a:t>
            </a:r>
          </a:p>
          <a:p>
            <a:endParaRPr lang="en-US" b="1" dirty="0"/>
          </a:p>
          <a:p>
            <a:r>
              <a:rPr lang="en-US" b="1" dirty="0"/>
              <a:t>Procedure:</a:t>
            </a:r>
          </a:p>
          <a:p>
            <a:pPr marL="228600" indent="-228600">
              <a:buAutoNum type="arabicPeriod"/>
            </a:pPr>
            <a:r>
              <a:rPr lang="en-US" b="0" dirty="0"/>
              <a:t>Students read the sentences and try to think of the meaning of the words in bold. Most of these have</a:t>
            </a:r>
            <a:r>
              <a:rPr lang="en-US" b="0" baseline="0" dirty="0"/>
              <a:t> been presented and practised already this week. </a:t>
            </a:r>
          </a:p>
          <a:p>
            <a:pPr marL="228600" indent="-228600">
              <a:buAutoNum type="arabicPeriod"/>
            </a:pPr>
            <a:r>
              <a:rPr lang="en-US" b="0" dirty="0"/>
              <a:t>Then they write the meaning of the bold words in English.</a:t>
            </a: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125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‘estamos’ and ‘somos’; to revise </a:t>
            </a:r>
            <a:r>
              <a:rPr lang="es-ES" dirty="0" err="1"/>
              <a:t>the</a:t>
            </a:r>
            <a:r>
              <a:rPr lang="es-ES" dirty="0"/>
              <a:t> </a:t>
            </a:r>
            <a:r>
              <a:rPr lang="es-ES" dirty="0" err="1"/>
              <a:t>difference</a:t>
            </a:r>
            <a:r>
              <a:rPr lang="es-ES" dirty="0"/>
              <a:t> in </a:t>
            </a:r>
            <a:r>
              <a:rPr lang="es-ES" dirty="0" err="1"/>
              <a:t>meaning</a:t>
            </a:r>
            <a:r>
              <a:rPr lang="es-ES" dirty="0"/>
              <a:t> of </a:t>
            </a:r>
            <a:r>
              <a:rPr lang="es-ES" dirty="0" err="1"/>
              <a:t>verbs</a:t>
            </a:r>
            <a:r>
              <a:rPr lang="es-ES" dirty="0"/>
              <a:t> ‘estar’ and ’ser’.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Reveal</a:t>
            </a:r>
            <a:r>
              <a:rPr lang="es-ES" b="0" dirty="0"/>
              <a:t> </a:t>
            </a:r>
            <a:r>
              <a:rPr lang="es-ES" b="0" dirty="0" err="1"/>
              <a:t>each</a:t>
            </a:r>
            <a:r>
              <a:rPr lang="es-ES" b="0" dirty="0"/>
              <a:t> </a:t>
            </a:r>
            <a:r>
              <a:rPr lang="es-ES" b="0" dirty="0" err="1"/>
              <a:t>sentence</a:t>
            </a:r>
            <a:r>
              <a:rPr lang="es-ES" b="0" dirty="0"/>
              <a:t> to show </a:t>
            </a:r>
            <a:r>
              <a:rPr lang="es-ES" b="0" dirty="0" err="1"/>
              <a:t>students</a:t>
            </a:r>
            <a:r>
              <a:rPr lang="es-ES" b="0" dirty="0"/>
              <a:t> the English </a:t>
            </a:r>
            <a:r>
              <a:rPr lang="es-ES" b="0" dirty="0" err="1"/>
              <a:t>sentences</a:t>
            </a:r>
            <a:r>
              <a:rPr lang="es-ES" b="0" dirty="0"/>
              <a:t> and </a:t>
            </a:r>
            <a:r>
              <a:rPr lang="es-ES" b="0" dirty="0" err="1"/>
              <a:t>elicit</a:t>
            </a:r>
            <a:r>
              <a:rPr lang="es-ES" b="0" dirty="0"/>
              <a:t> the </a:t>
            </a:r>
            <a:r>
              <a:rPr lang="es-ES" b="0" dirty="0" err="1"/>
              <a:t>Spanish</a:t>
            </a:r>
            <a:r>
              <a:rPr lang="es-ES" b="0" dirty="0"/>
              <a:t> </a:t>
            </a:r>
            <a:r>
              <a:rPr lang="es-ES" b="0" dirty="0" err="1"/>
              <a:t>translation</a:t>
            </a:r>
            <a:r>
              <a:rPr lang="es-ES" b="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5497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dirty="0"/>
              <a:t>1 minute</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s-ES" dirty="0"/>
              <a:t>To </a:t>
            </a:r>
            <a:r>
              <a:rPr lang="es-ES" dirty="0" err="1"/>
              <a:t>revisit</a:t>
            </a:r>
            <a:r>
              <a:rPr lang="es-ES" dirty="0"/>
              <a:t> </a:t>
            </a:r>
            <a:r>
              <a:rPr lang="es-ES" dirty="0" err="1"/>
              <a:t>the</a:t>
            </a:r>
            <a:r>
              <a:rPr lang="es-ES" dirty="0"/>
              <a:t> </a:t>
            </a:r>
            <a:r>
              <a:rPr lang="es-ES" dirty="0" err="1"/>
              <a:t>pronouns</a:t>
            </a:r>
            <a:r>
              <a:rPr lang="es-ES" dirty="0"/>
              <a:t> nosotros/nosotras and introduce vosotros/vosotras.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Procedure</a:t>
            </a:r>
            <a:r>
              <a:rPr lang="es-ES" b="1"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b="0" dirty="0" err="1"/>
              <a:t>Click</a:t>
            </a:r>
            <a:r>
              <a:rPr lang="es-ES" b="0" dirty="0"/>
              <a:t> </a:t>
            </a:r>
            <a:r>
              <a:rPr lang="es-ES" b="0" dirty="0" err="1"/>
              <a:t>to</a:t>
            </a:r>
            <a:r>
              <a:rPr lang="es-ES" b="0" dirty="0"/>
              <a:t> </a:t>
            </a:r>
            <a:r>
              <a:rPr lang="es-ES" b="0" dirty="0" err="1"/>
              <a:t>reveal</a:t>
            </a:r>
            <a:r>
              <a:rPr lang="es-ES" b="0" dirty="0"/>
              <a:t> </a:t>
            </a:r>
            <a:r>
              <a:rPr lang="es-ES" b="0" dirty="0" err="1"/>
              <a:t>each</a:t>
            </a:r>
            <a:r>
              <a:rPr lang="es-ES" b="0" dirty="0"/>
              <a:t> </a:t>
            </a:r>
            <a:r>
              <a:rPr lang="es-ES" b="0" dirty="0" err="1"/>
              <a:t>sentence</a:t>
            </a:r>
            <a:r>
              <a:rPr lang="es-ES" b="0" dirty="0"/>
              <a:t>. </a:t>
            </a:r>
            <a:r>
              <a:rPr lang="es-ES" b="0" dirty="0" err="1"/>
              <a:t>Elicit</a:t>
            </a:r>
            <a:r>
              <a:rPr lang="es-ES" b="0" dirty="0"/>
              <a:t> </a:t>
            </a:r>
            <a:r>
              <a:rPr lang="es-ES" b="0" dirty="0" err="1"/>
              <a:t>previously</a:t>
            </a:r>
            <a:r>
              <a:rPr lang="es-ES" b="0" dirty="0"/>
              <a:t> </a:t>
            </a:r>
            <a:r>
              <a:rPr lang="es-ES" b="0" dirty="0" err="1"/>
              <a:t>taught</a:t>
            </a:r>
            <a:r>
              <a:rPr lang="es-ES" b="0" dirty="0"/>
              <a:t> </a:t>
            </a:r>
            <a:r>
              <a:rPr lang="es-ES" b="0" dirty="0" err="1"/>
              <a:t>knowledge</a:t>
            </a:r>
            <a:r>
              <a:rPr lang="es-ES" b="0" dirty="0"/>
              <a:t>.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996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a:t>
            </a:r>
            <a:r>
              <a:rPr lang="en-GB" b="0" dirty="0"/>
              <a:t>2 </a:t>
            </a:r>
            <a:r>
              <a:rPr lang="es-ES" b="0" dirty="0"/>
              <a:t>minutes</a:t>
            </a:r>
            <a:endParaRPr lang="en-US" b="0" dirty="0"/>
          </a:p>
          <a:p>
            <a:endParaRPr lang="es-GB" dirty="0"/>
          </a:p>
          <a:p>
            <a:r>
              <a:rPr lang="en-US" b="1" dirty="0"/>
              <a:t>Aim: </a:t>
            </a:r>
            <a:r>
              <a:rPr lang="es-ES" b="0" dirty="0" err="1"/>
              <a:t>To</a:t>
            </a:r>
            <a:r>
              <a:rPr lang="es-ES" b="0" dirty="0"/>
              <a:t> </a:t>
            </a:r>
            <a:r>
              <a:rPr lang="es-ES" b="0" dirty="0" err="1"/>
              <a:t>practise</a:t>
            </a:r>
            <a:r>
              <a:rPr lang="es-ES" b="0" dirty="0"/>
              <a:t> </a:t>
            </a:r>
            <a:r>
              <a:rPr lang="es-ES" b="0" dirty="0" err="1"/>
              <a:t>written</a:t>
            </a:r>
            <a:r>
              <a:rPr lang="es-ES" b="0" dirty="0"/>
              <a:t> </a:t>
            </a:r>
            <a:r>
              <a:rPr lang="es-ES" b="0" dirty="0" err="1"/>
              <a:t>understanding</a:t>
            </a:r>
            <a:r>
              <a:rPr lang="es-ES" b="0" dirty="0"/>
              <a:t> of </a:t>
            </a:r>
            <a:r>
              <a:rPr lang="es-ES" b="0" dirty="0" err="1"/>
              <a:t>the</a:t>
            </a:r>
            <a:r>
              <a:rPr lang="es-ES" b="0" dirty="0"/>
              <a:t> new gramar </a:t>
            </a:r>
            <a:r>
              <a:rPr lang="es-ES" b="0" dirty="0" err="1"/>
              <a:t>features</a:t>
            </a:r>
            <a:r>
              <a:rPr lang="es-ES" b="0" dirty="0"/>
              <a:t> and </a:t>
            </a:r>
            <a:r>
              <a:rPr lang="es-ES" b="0" dirty="0" err="1"/>
              <a:t>vocabulary</a:t>
            </a:r>
            <a:r>
              <a:rPr lang="es-ES" b="0" dirty="0"/>
              <a:t> </a:t>
            </a:r>
            <a:r>
              <a:rPr lang="es-ES" b="0" dirty="0" err="1"/>
              <a:t>from</a:t>
            </a:r>
            <a:r>
              <a:rPr lang="es-ES" b="0" dirty="0"/>
              <a:t> </a:t>
            </a:r>
            <a:r>
              <a:rPr lang="es-ES" b="0" dirty="0" err="1"/>
              <a:t>this</a:t>
            </a:r>
            <a:r>
              <a:rPr lang="es-ES" b="0" dirty="0"/>
              <a:t> </a:t>
            </a:r>
            <a:r>
              <a:rPr lang="es-ES" b="0" dirty="0" err="1"/>
              <a:t>week</a:t>
            </a:r>
            <a:r>
              <a:rPr lang="es-ES" b="0" dirty="0"/>
              <a:t> in </a:t>
            </a:r>
            <a:r>
              <a:rPr lang="es-ES" b="0" dirty="0" err="1"/>
              <a:t>context</a:t>
            </a:r>
            <a:r>
              <a:rPr lang="es-ES" b="0" dirty="0"/>
              <a:t>; </a:t>
            </a:r>
            <a:r>
              <a:rPr lang="es-ES" b="0" dirty="0" err="1"/>
              <a:t>to</a:t>
            </a:r>
            <a:r>
              <a:rPr lang="es-ES" b="0" dirty="0"/>
              <a:t> </a:t>
            </a:r>
            <a:r>
              <a:rPr lang="es-ES" b="0" dirty="0" err="1"/>
              <a:t>connect</a:t>
            </a:r>
            <a:r>
              <a:rPr lang="es-ES" b="0" dirty="0"/>
              <a:t> </a:t>
            </a:r>
            <a:r>
              <a:rPr lang="es-ES" b="0" dirty="0" err="1"/>
              <a:t>verb</a:t>
            </a:r>
            <a:r>
              <a:rPr lang="es-ES" b="0" dirty="0"/>
              <a:t> </a:t>
            </a:r>
            <a:r>
              <a:rPr lang="es-ES" b="0" dirty="0" err="1"/>
              <a:t>endings</a:t>
            </a:r>
            <a:r>
              <a:rPr lang="es-ES" b="0" dirty="0"/>
              <a:t> </a:t>
            </a:r>
            <a:r>
              <a:rPr lang="es-ES" b="0" dirty="0" err="1"/>
              <a:t>with</a:t>
            </a:r>
            <a:r>
              <a:rPr lang="es-ES" b="0" dirty="0"/>
              <a:t> </a:t>
            </a:r>
            <a:r>
              <a:rPr lang="es-ES" b="0" dirty="0" err="1"/>
              <a:t>the</a:t>
            </a:r>
            <a:r>
              <a:rPr lang="es-ES" b="0" dirty="0"/>
              <a:t> personal </a:t>
            </a:r>
            <a:r>
              <a:rPr lang="es-ES" b="0" dirty="0" err="1"/>
              <a:t>pronouns</a:t>
            </a:r>
            <a:r>
              <a:rPr lang="es-ES" b="0" dirty="0"/>
              <a:t> ‘nosotros/as’ and ‘vosotros/as’.</a:t>
            </a:r>
          </a:p>
          <a:p>
            <a:endParaRPr lang="en-US" b="1" dirty="0"/>
          </a:p>
          <a:p>
            <a:r>
              <a:rPr lang="en-US" b="1" dirty="0"/>
              <a:t>Procedure:</a:t>
            </a:r>
          </a:p>
          <a:p>
            <a:pPr marL="228600" indent="-228600">
              <a:buAutoNum type="arabicPeriod"/>
            </a:pPr>
            <a:r>
              <a:rPr lang="en-US" b="0" dirty="0"/>
              <a:t>Students read the text and decide which is the correct subject pronoun, ‘</a:t>
            </a:r>
            <a:r>
              <a:rPr lang="en-US" b="0" dirty="0" err="1"/>
              <a:t>nosotras</a:t>
            </a:r>
            <a:r>
              <a:rPr lang="en-US" b="0" dirty="0"/>
              <a:t>’ or ’</a:t>
            </a:r>
            <a:r>
              <a:rPr lang="en-US" b="0" dirty="0" err="1"/>
              <a:t>vosotros</a:t>
            </a:r>
            <a:r>
              <a:rPr lang="en-US" b="0" dirty="0"/>
              <a:t>’ depending on the verb that follows.</a:t>
            </a:r>
          </a:p>
          <a:p>
            <a:pPr marL="228600" indent="-228600">
              <a:buAutoNum type="arabicPeriod"/>
            </a:pPr>
            <a:r>
              <a:rPr lang="en-US" b="0" dirty="0"/>
              <a:t>Then, students listen to the recording to check their answers.</a:t>
            </a:r>
          </a:p>
          <a:p>
            <a:pPr marL="228600" indent="-228600">
              <a:buAutoNum type="arabicPeriod"/>
            </a:pPr>
            <a:r>
              <a:rPr lang="en-US" b="0" dirty="0"/>
              <a:t>Teacher shows the answers with further clicks.</a:t>
            </a:r>
          </a:p>
          <a:p>
            <a:pPr marL="0" indent="0">
              <a:buNone/>
            </a:pPr>
            <a:r>
              <a:rPr lang="es-GB" dirty="0"/>
              <a:t>4. Students listen to the different segments and provide alternative answers for what the next word could be:</a:t>
            </a:r>
          </a:p>
          <a:p>
            <a:pPr marL="285750" indent="-285750">
              <a:buAutoNum type="romanUcPeriod"/>
            </a:pPr>
            <a:r>
              <a:rPr lang="es-GB" sz="1200" dirty="0"/>
              <a:t>Si practicáis ejercicio a menudo cuidáis vuestro corazón y mejoráis vuestra salud en general. Nosotras somos sanas y no estamos... (delgadas, pálidas, débiles...)</a:t>
            </a:r>
          </a:p>
          <a:p>
            <a:pPr marL="285750" indent="-285750">
              <a:buAutoNum type="romanUcPeriod"/>
            </a:pPr>
            <a:r>
              <a:rPr lang="es-GB" sz="1200" dirty="0"/>
              <a:t>... porque hacemos deporte. </a:t>
            </a:r>
            <a:r>
              <a:rPr lang="es-GB" sz="1200" b="0" dirty="0"/>
              <a:t>Vosotros </a:t>
            </a:r>
            <a:r>
              <a:rPr lang="es-GB" sz="1200" dirty="0"/>
              <a:t>estáis en el peso ideal y estáis... (jóvenes, guapos, </a:t>
            </a:r>
            <a:r>
              <a:rPr lang="en-GB" sz="1200" dirty="0" err="1"/>
              <a:t>fuertes</a:t>
            </a:r>
            <a:r>
              <a:rPr lang="en-GB" sz="1200" dirty="0"/>
              <a:t>, </a:t>
            </a:r>
            <a:r>
              <a:rPr lang="en-GB" sz="1200" dirty="0" err="1"/>
              <a:t>sanos</a:t>
            </a:r>
            <a:r>
              <a:rPr lang="es-GB" sz="1200" dirty="0"/>
              <a:t>...)</a:t>
            </a:r>
          </a:p>
          <a:p>
            <a:pPr marL="285750" indent="-285750">
              <a:buAutoNum type="romanUcPeriod"/>
            </a:pPr>
            <a:r>
              <a:rPr lang="es-GB" sz="1200" b="0" dirty="0"/>
              <a:t>... Nosotras </a:t>
            </a:r>
            <a:r>
              <a:rPr lang="es-GB" sz="1200" dirty="0"/>
              <a:t>somos muy activas y estamos... (guapas, fuertes, sanas...)</a:t>
            </a:r>
          </a:p>
          <a:p>
            <a:pPr marL="285750" indent="-285750">
              <a:buAutoNum type="romanUcPeriod"/>
            </a:pPr>
            <a:r>
              <a:rPr lang="es-GB" sz="1200" b="0" dirty="0"/>
              <a:t>... Vosotros no estáis tan en forma y a veces estáis malos o estáis... (serios, tristes, tontos...)</a:t>
            </a:r>
          </a:p>
          <a:p>
            <a:pPr marL="285750" indent="-285750">
              <a:buAutoNum type="romanUcPeriod"/>
            </a:pPr>
            <a:r>
              <a:rPr lang="es-GB" sz="1200" b="0" dirty="0"/>
              <a:t>... pero vosotros sois jóvenes y no sois muy... (fuertes, delgados, gordos...)</a:t>
            </a:r>
          </a:p>
          <a:p>
            <a:pPr marL="285750" indent="-285750">
              <a:buAutoNum type="romanUcPeriod"/>
            </a:pPr>
            <a:r>
              <a:rPr lang="es-GB" sz="1200" b="0" dirty="0"/>
              <a:t>... vosotros, ¿estáis... (enojados, tristes, serios...)</a:t>
            </a:r>
          </a:p>
          <a:p>
            <a:pPr marL="0" indent="0">
              <a:buNone/>
            </a:pPr>
            <a:r>
              <a:rPr lang="es-GB" sz="1200" b="0" dirty="0"/>
              <a:t>5. Studen</a:t>
            </a:r>
            <a:r>
              <a:rPr lang="en-GB" sz="1200" b="0" dirty="0"/>
              <a:t>t</a:t>
            </a:r>
            <a:r>
              <a:rPr lang="es-GB" sz="1200" b="0" dirty="0"/>
              <a:t>s are encouraged to give an oral translation of the text in pairs, focusing on the translation of the adjectives depending on which verb precedes them.</a:t>
            </a:r>
          </a:p>
          <a:p>
            <a:pPr marL="285750" indent="-285750">
              <a:buAutoNum type="romanUcPeriod"/>
            </a:pPr>
            <a:endParaRPr lang="es-GB"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9757094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consolidate</a:t>
            </a:r>
            <a:r>
              <a:rPr lang="es-ES" b="0" dirty="0"/>
              <a:t> </a:t>
            </a:r>
            <a:r>
              <a:rPr lang="es-ES" b="0" dirty="0" err="1"/>
              <a:t>the</a:t>
            </a:r>
            <a:r>
              <a:rPr lang="es-ES" b="0" dirty="0"/>
              <a:t> use of ‘sois’ and ‘estáis’; to </a:t>
            </a:r>
            <a:r>
              <a:rPr lang="es-ES" b="0" dirty="0" err="1"/>
              <a:t>consolidate</a:t>
            </a:r>
            <a:r>
              <a:rPr lang="es-ES" b="0" dirty="0"/>
              <a:t> </a:t>
            </a:r>
            <a:r>
              <a:rPr lang="es-ES" b="0" dirty="0" err="1"/>
              <a:t>the</a:t>
            </a:r>
            <a:r>
              <a:rPr lang="es-ES" b="0" dirty="0"/>
              <a:t> 2nd </a:t>
            </a:r>
            <a:r>
              <a:rPr lang="es-ES" b="0" dirty="0" err="1"/>
              <a:t>person</a:t>
            </a:r>
            <a:r>
              <a:rPr lang="es-ES" b="0" dirty="0"/>
              <a:t> plural </a:t>
            </a:r>
            <a:r>
              <a:rPr lang="es-ES" b="0" dirty="0" err="1"/>
              <a:t>ending</a:t>
            </a:r>
            <a:r>
              <a:rPr lang="es-ES" b="0" dirty="0"/>
              <a:t> </a:t>
            </a:r>
            <a:r>
              <a:rPr lang="es-ES" b="0" dirty="0" err="1"/>
              <a:t>for</a:t>
            </a:r>
            <a:r>
              <a:rPr lang="es-ES" b="0" dirty="0"/>
              <a:t> </a:t>
            </a:r>
            <a:r>
              <a:rPr lang="es-ES" b="0" dirty="0" err="1"/>
              <a:t>present</a:t>
            </a:r>
            <a:r>
              <a:rPr lang="es-ES" b="0" dirty="0"/>
              <a:t> tense ‘</a:t>
            </a:r>
            <a:r>
              <a:rPr lang="es-ES" b="0" dirty="0" err="1"/>
              <a:t>áis</a:t>
            </a:r>
            <a:r>
              <a:rPr lang="es-ES" b="0" dirty="0"/>
              <a:t>’; to </a:t>
            </a:r>
            <a:r>
              <a:rPr lang="es-ES" b="0" dirty="0" err="1"/>
              <a:t>practise</a:t>
            </a:r>
            <a:r>
              <a:rPr lang="es-ES" b="0" dirty="0"/>
              <a:t> </a:t>
            </a:r>
            <a:r>
              <a:rPr lang="es-ES" b="0" dirty="0" err="1"/>
              <a:t>this</a:t>
            </a:r>
            <a:r>
              <a:rPr lang="es-ES" b="0" dirty="0"/>
              <a:t> </a:t>
            </a:r>
            <a:r>
              <a:rPr lang="es-ES" b="0" dirty="0" err="1"/>
              <a:t>week’s</a:t>
            </a:r>
            <a:r>
              <a:rPr lang="es-ES" b="0" dirty="0"/>
              <a:t> </a:t>
            </a:r>
            <a:r>
              <a:rPr lang="es-ES" b="0" dirty="0" err="1"/>
              <a:t>vocabulary</a:t>
            </a:r>
            <a:r>
              <a:rPr lang="es-E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translate each text into Spanish, considering the use of ‘ser’ and ‘</a:t>
            </a:r>
            <a:r>
              <a:rPr lang="en-US" b="0" dirty="0" err="1"/>
              <a:t>estar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 shows the answers on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 call out reminds students to use the plural form of ‘you’ in each case. This call out disappears with a further 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Teachers should prompt students to use either the plural masculine or the feminine forms when translating adjectives.</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48</a:t>
            </a:fld>
            <a:endParaRPr lang="en-GB"/>
          </a:p>
        </p:txBody>
      </p:sp>
    </p:spTree>
    <p:extLst>
      <p:ext uri="{BB962C8B-B14F-4D97-AF65-F5344CB8AC3E}">
        <p14:creationId xmlns:p14="http://schemas.microsoft.com/office/powerpoint/2010/main" val="22047826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answers orally from students.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the written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Respond to any misunderstandings or gaps in knowledge.</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2438994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[4/15]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405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The answers to the Vocabulary Learning Homework are available here: https://</a:t>
            </a:r>
            <a:r>
              <a:rPr lang="en-GB" sz="1200" i="0" dirty="0" err="1">
                <a:latin typeface="+mn-lt"/>
                <a:ea typeface="Calibri"/>
                <a:cs typeface="Calibri"/>
                <a:sym typeface="Calibri"/>
              </a:rPr>
              <a:t>resources.ncelp.org</a:t>
            </a:r>
            <a:r>
              <a:rPr lang="en-GB" sz="1200" i="0" dirty="0">
                <a:latin typeface="+mn-lt"/>
                <a:ea typeface="Calibri"/>
                <a:cs typeface="Calibri"/>
                <a:sym typeface="Calibri"/>
              </a:rPr>
              <a:t>/concern/parent/1c18dh10d/</a:t>
            </a:r>
            <a:r>
              <a:rPr lang="en-GB" sz="1200" i="0" dirty="0" err="1">
                <a:latin typeface="+mn-lt"/>
                <a:ea typeface="Calibri"/>
                <a:cs typeface="Calibri"/>
                <a:sym typeface="Calibri"/>
              </a:rPr>
              <a:t>file_sets</a:t>
            </a:r>
            <a:r>
              <a:rPr lang="en-GB" sz="1200" i="0">
                <a:latin typeface="+mn-lt"/>
                <a:ea typeface="Calibri"/>
                <a:cs typeface="Calibri"/>
                <a:sym typeface="Calibri"/>
              </a:rPr>
              <a:t>/9z9031015</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872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[5/15]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09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[6/15]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9364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[7/15]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343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[8/15]</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26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0919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464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14595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7440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1587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57119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639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922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76295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1204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4278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03234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47265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61977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57525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163795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810298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86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57024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459270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638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056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6652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13123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tiff"/><Relationship Id="rId4" Type="http://schemas.openxmlformats.org/officeDocument/2006/relationships/image" Target="../media/image4.jpeg"/><Relationship Id="rId9" Type="http://schemas.openxmlformats.org/officeDocument/2006/relationships/image" Target="../media/image8.tif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tiff"/><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5.tiff"/><Relationship Id="rId5" Type="http://schemas.openxmlformats.org/officeDocument/2006/relationships/audio" Target="../media/audio3.wav"/><Relationship Id="rId10" Type="http://schemas.openxmlformats.org/officeDocument/2006/relationships/image" Target="../media/image14.tiff"/><Relationship Id="rId4" Type="http://schemas.openxmlformats.org/officeDocument/2006/relationships/audio" Target="../media/audio2.wav"/><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audio" Target="../media/audio7.wav"/><Relationship Id="rId4" Type="http://schemas.openxmlformats.org/officeDocument/2006/relationships/audio" Target="../media/audio6.wav"/></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22.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audio" Target="../media/audio14.wav"/><Relationship Id="rId12"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audio" Target="../media/audio13.wav"/><Relationship Id="rId11" Type="http://schemas.microsoft.com/office/2007/relationships/hdphoto" Target="../media/hdphoto2.wdp"/><Relationship Id="rId5" Type="http://schemas.openxmlformats.org/officeDocument/2006/relationships/audio" Target="../media/audio12.wav"/><Relationship Id="rId10" Type="http://schemas.openxmlformats.org/officeDocument/2006/relationships/image" Target="../media/image16.png"/><Relationship Id="rId4" Type="http://schemas.openxmlformats.org/officeDocument/2006/relationships/audio" Target="../media/audio11.wav"/><Relationship Id="rId9" Type="http://schemas.openxmlformats.org/officeDocument/2006/relationships/audio" Target="../media/audio16.wav"/></Relationships>
</file>

<file path=ppt/slides/_rels/slide23.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image" Target="../media/image22.png"/><Relationship Id="rId26" Type="http://schemas.microsoft.com/office/2007/relationships/hdphoto" Target="../media/hdphoto3.wdp"/><Relationship Id="rId3" Type="http://schemas.openxmlformats.org/officeDocument/2006/relationships/audio" Target="../media/audio17.wav"/><Relationship Id="rId21" Type="http://schemas.openxmlformats.org/officeDocument/2006/relationships/image" Target="../media/image25.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23.xml"/><Relationship Id="rId16" Type="http://schemas.openxmlformats.org/officeDocument/2006/relationships/image" Target="../media/image20.jpeg"/><Relationship Id="rId20"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5.wav"/><Relationship Id="rId24" Type="http://schemas.openxmlformats.org/officeDocument/2006/relationships/image" Target="../media/image28.png"/><Relationship Id="rId5" Type="http://schemas.openxmlformats.org/officeDocument/2006/relationships/audio" Target="../media/audio19.wav"/><Relationship Id="rId15" Type="http://schemas.openxmlformats.org/officeDocument/2006/relationships/image" Target="../media/image19.png"/><Relationship Id="rId23" Type="http://schemas.openxmlformats.org/officeDocument/2006/relationships/image" Target="../media/image27.tiff"/><Relationship Id="rId10" Type="http://schemas.openxmlformats.org/officeDocument/2006/relationships/audio" Target="../media/audio24.wav"/><Relationship Id="rId19" Type="http://schemas.openxmlformats.org/officeDocument/2006/relationships/image" Target="../media/image23.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image" Target="../media/image26.gif"/></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5" Type="http://schemas.microsoft.com/office/2007/relationships/hdphoto" Target="../media/hdphoto3.wdp"/><Relationship Id="rId10"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28.png"/><Relationship Id="rId1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tiff"/><Relationship Id="rId3" Type="http://schemas.openxmlformats.org/officeDocument/2006/relationships/image" Target="../media/image45.jpeg"/><Relationship Id="rId7" Type="http://schemas.openxmlformats.org/officeDocument/2006/relationships/image" Target="../media/image47.jpeg"/><Relationship Id="rId12" Type="http://schemas.openxmlformats.org/officeDocument/2006/relationships/image" Target="../media/image52.tiff"/><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51.png"/><Relationship Id="rId5" Type="http://schemas.openxmlformats.org/officeDocument/2006/relationships/image" Target="../media/image28.png"/><Relationship Id="rId15" Type="http://schemas.microsoft.com/office/2007/relationships/hdphoto" Target="../media/hdphoto3.wdp"/><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image" Target="../media/image49.tiff"/><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28.png"/><Relationship Id="rId5" Type="http://schemas.openxmlformats.org/officeDocument/2006/relationships/image" Target="../media/image37.png"/><Relationship Id="rId15" Type="http://schemas.openxmlformats.org/officeDocument/2006/relationships/image" Target="../media/image44.png"/><Relationship Id="rId10" Type="http://schemas.microsoft.com/office/2007/relationships/hdphoto" Target="../media/hdphoto3.wdp"/><Relationship Id="rId4" Type="http://schemas.openxmlformats.org/officeDocument/2006/relationships/image" Target="../media/image36.png"/><Relationship Id="rId9" Type="http://schemas.openxmlformats.org/officeDocument/2006/relationships/image" Target="../media/image29.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tiff"/><Relationship Id="rId3" Type="http://schemas.openxmlformats.org/officeDocument/2006/relationships/image" Target="../media/image45.jpeg"/><Relationship Id="rId7" Type="http://schemas.openxmlformats.org/officeDocument/2006/relationships/image" Target="../media/image47.jpeg"/><Relationship Id="rId12" Type="http://schemas.openxmlformats.org/officeDocument/2006/relationships/image" Target="../media/image52.tiff"/><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38.png"/><Relationship Id="rId11" Type="http://schemas.openxmlformats.org/officeDocument/2006/relationships/image" Target="../media/image51.png"/><Relationship Id="rId5" Type="http://schemas.openxmlformats.org/officeDocument/2006/relationships/image" Target="../media/image28.png"/><Relationship Id="rId15" Type="http://schemas.microsoft.com/office/2007/relationships/hdphoto" Target="../media/hdphoto3.wdp"/><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image" Target="../media/image49.tiff"/><Relationship Id="rId1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2.tiff"/><Relationship Id="rId2" Type="http://schemas.openxmlformats.org/officeDocument/2006/relationships/notesSlide" Target="../notesSlides/notesSlide32.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56.tiff"/><Relationship Id="rId11" Type="http://schemas.openxmlformats.org/officeDocument/2006/relationships/image" Target="../media/image61.gif"/><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jpeg"/><Relationship Id="rId4" Type="http://schemas.openxmlformats.org/officeDocument/2006/relationships/image" Target="../media/image54.png"/><Relationship Id="rId9" Type="http://schemas.openxmlformats.org/officeDocument/2006/relationships/image" Target="../media/image59.tiff"/><Relationship Id="rId14" Type="http://schemas.openxmlformats.org/officeDocument/2006/relationships/image" Target="../media/image64.gif"/></Relationships>
</file>

<file path=ppt/slides/_rels/slide33.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image" Target="../media/image3.png"/><Relationship Id="rId7" Type="http://schemas.openxmlformats.org/officeDocument/2006/relationships/audio" Target="../media/audio30.wav"/><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audio" Target="../media/audio29.wav"/><Relationship Id="rId5" Type="http://schemas.openxmlformats.org/officeDocument/2006/relationships/image" Target="../media/image68.tiff"/><Relationship Id="rId4" Type="http://schemas.openxmlformats.org/officeDocument/2006/relationships/image" Target="../media/image67.tif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0.jpeg"/><Relationship Id="rId5" Type="http://schemas.microsoft.com/office/2007/relationships/hdphoto" Target="../media/hdphoto4.wdp"/><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32.wav"/><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35.wav"/><Relationship Id="rId5" Type="http://schemas.openxmlformats.org/officeDocument/2006/relationships/audio" Target="../media/audio34.wav"/><Relationship Id="rId4" Type="http://schemas.openxmlformats.org/officeDocument/2006/relationships/audio" Target="../media/audio33.wav"/></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audio" Target="../media/audio34.wav"/></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audio" Target="../media/audio32.wav"/></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audio" Target="../media/audio35.wav"/></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audio" Target="../media/audio33.wav"/></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png"/><Relationship Id="rId3" Type="http://schemas.openxmlformats.org/officeDocument/2006/relationships/slideLayout" Target="../slideLayouts/slideLayout2.xml"/><Relationship Id="rId7" Type="http://schemas.openxmlformats.org/officeDocument/2006/relationships/image" Target="../media/image74.png"/><Relationship Id="rId12" Type="http://schemas.openxmlformats.org/officeDocument/2006/relationships/image" Target="../media/image7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notesSlide" Target="../notesSlides/notesSlide41.xml"/><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5.gif"/><Relationship Id="rId13" Type="http://schemas.openxmlformats.org/officeDocument/2006/relationships/audio" Target="../media/audio36.wav"/><Relationship Id="rId18" Type="http://schemas.openxmlformats.org/officeDocument/2006/relationships/audio" Target="../media/audio41.wav"/><Relationship Id="rId3" Type="http://schemas.openxmlformats.org/officeDocument/2006/relationships/slideLayout" Target="../slideLayouts/slideLayout2.xml"/><Relationship Id="rId7" Type="http://schemas.microsoft.com/office/2007/relationships/hdphoto" Target="../media/hdphoto5.wdp"/><Relationship Id="rId12" Type="http://schemas.openxmlformats.org/officeDocument/2006/relationships/image" Target="../media/image88.png"/><Relationship Id="rId17" Type="http://schemas.openxmlformats.org/officeDocument/2006/relationships/audio" Target="../media/audio40.wav"/><Relationship Id="rId2" Type="http://schemas.openxmlformats.org/officeDocument/2006/relationships/audio" Target="../media/media2.wav"/><Relationship Id="rId16" Type="http://schemas.openxmlformats.org/officeDocument/2006/relationships/audio" Target="../media/audio39.wav"/><Relationship Id="rId1" Type="http://schemas.microsoft.com/office/2007/relationships/media" Target="../media/media2.wav"/><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83.jpeg"/><Relationship Id="rId15" Type="http://schemas.openxmlformats.org/officeDocument/2006/relationships/audio" Target="../media/audio38.wav"/><Relationship Id="rId10" Type="http://schemas.microsoft.com/office/2007/relationships/hdphoto" Target="../media/hdphoto6.wdp"/><Relationship Id="rId19" Type="http://schemas.openxmlformats.org/officeDocument/2006/relationships/image" Target="../media/image80.png"/><Relationship Id="rId4" Type="http://schemas.openxmlformats.org/officeDocument/2006/relationships/notesSlide" Target="../notesSlides/notesSlide47.xml"/><Relationship Id="rId9" Type="http://schemas.openxmlformats.org/officeDocument/2006/relationships/image" Target="../media/image86.png"/><Relationship Id="rId14" Type="http://schemas.openxmlformats.org/officeDocument/2006/relationships/audio" Target="../media/audio37.wav"/></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17.xml"/><Relationship Id="rId5" Type="http://schemas.openxmlformats.org/officeDocument/2006/relationships/image" Target="../media/image90.png"/><Relationship Id="rId4" Type="http://schemas.openxmlformats.org/officeDocument/2006/relationships/hyperlink" Target="https://www.gaminggrammar.com/"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24.xml"/><Relationship Id="rId6" Type="http://schemas.openxmlformats.org/officeDocument/2006/relationships/hyperlink" Target="https://quizlet.com/_9yehc8?x=1jqt&amp;i=24nvzi" TargetMode="External"/><Relationship Id="rId5" Type="http://schemas.openxmlformats.org/officeDocument/2006/relationships/hyperlink" Target="https://resources.ncelp.org/concern/parent/zc77sr237/file_sets/6t053h269" TargetMode="External"/><Relationship Id="rId4" Type="http://schemas.openxmlformats.org/officeDocument/2006/relationships/image" Target="../media/image9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4724" y="2058313"/>
            <a:ext cx="9828024" cy="879475"/>
          </a:xfrm>
        </p:spPr>
        <p:txBody>
          <a:bodyPr>
            <a:normAutofit/>
          </a:bodyPr>
          <a:lstStyle/>
          <a:p>
            <a:pPr algn="l"/>
            <a:r>
              <a:rPr lang="en-GB" sz="3200" b="1">
                <a:solidFill>
                  <a:prstClr val="white"/>
                </a:solidFill>
              </a:rPr>
              <a:t>Talking about health</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4724" y="2937788"/>
            <a:ext cx="9157718" cy="437985"/>
          </a:xfrm>
        </p:spPr>
        <p:txBody>
          <a:bodyPr>
            <a:noAutofit/>
          </a:bodyPr>
          <a:lstStyle/>
          <a:p>
            <a:pPr algn="l"/>
            <a:r>
              <a:rPr lang="en-GB" sz="2600">
                <a:solidFill>
                  <a:prstClr val="white"/>
                </a:solidFill>
              </a:rPr>
              <a:t>possessive adjective ‘vuestro’</a:t>
            </a:r>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a:t>
            </a:r>
            <a:r>
              <a:rPr lang="en-GB" sz="2200" dirty="0">
                <a:solidFill>
                  <a:prstClr val="white"/>
                </a:solidFill>
                <a:latin typeface="Century Gothic" panose="020B0502020202020204" pitchFamily="34" charset="0"/>
              </a:rPr>
              <a:t>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17</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3"/>
            <a:ext cx="4909168"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p>
          <a:p>
            <a:pPr>
              <a:defRPr/>
            </a:pPr>
            <a:r>
              <a:rPr lang="en-GB" sz="1400" dirty="0">
                <a:solidFill>
                  <a:prstClr val="white"/>
                </a:solidFill>
                <a:latin typeface="Century Gothic" panose="020B0502020202020204" pitchFamily="34" charset="0"/>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08.07.21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DDFED1B0-8365-D84A-847E-1CD3FA337399}"/>
              </a:ext>
            </a:extLst>
          </p:cNvPr>
          <p:cNvSpPr txBox="1">
            <a:spLocks/>
          </p:cNvSpPr>
          <p:nvPr/>
        </p:nvSpPr>
        <p:spPr>
          <a:xfrm>
            <a:off x="154724" y="3429000"/>
            <a:ext cx="9398350" cy="4379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a:t>
            </a:r>
            <a:r>
              <a:rPr lang="en-GB" sz="2600" dirty="0" err="1">
                <a:solidFill>
                  <a:prstClr val="white"/>
                </a:solidFill>
              </a:rPr>
              <a:t>ar</a:t>
            </a:r>
            <a:r>
              <a:rPr lang="en-GB" sz="2600" dirty="0">
                <a:solidFill>
                  <a:prstClr val="white"/>
                </a:solidFill>
              </a:rPr>
              <a:t> verbs in 2</a:t>
            </a:r>
            <a:r>
              <a:rPr lang="en-GB" sz="2600" baseline="30000" dirty="0">
                <a:solidFill>
                  <a:prstClr val="white"/>
                </a:solidFill>
              </a:rPr>
              <a:t>nd</a:t>
            </a:r>
            <a:r>
              <a:rPr lang="en-GB" sz="2600" dirty="0">
                <a:solidFill>
                  <a:prstClr val="white"/>
                </a:solidFill>
              </a:rPr>
              <a:t> persons present tense (-as, -</a:t>
            </a:r>
            <a:r>
              <a:rPr lang="en-GB" sz="2600" dirty="0" err="1">
                <a:solidFill>
                  <a:prstClr val="white"/>
                </a:solidFill>
              </a:rPr>
              <a:t>áis</a:t>
            </a:r>
            <a:r>
              <a:rPr lang="en-GB" sz="2600" dirty="0">
                <a:solidFill>
                  <a:prstClr val="white"/>
                </a:solidFill>
              </a:rPr>
              <a:t>)</a:t>
            </a:r>
            <a:endParaRPr lang="en-US" sz="2600" dirty="0"/>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usually do something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9517380" y="2218178"/>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soler</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91229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bread</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6504779" y="5311613"/>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pan</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834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milk</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1960117" y="4955829"/>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leche</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4172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hot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5645887" y="295994"/>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caliente</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7977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traditional</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273593" y="2200008"/>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tradicional</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8412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vegetable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8725545" y="5020097"/>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verdura</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3771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prefer, prefering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8023053" y="326359"/>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preferir</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4494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740309" y="1456137"/>
            <a:ext cx="253067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corazón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787189" y="5130249"/>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gordo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13" name="TextBox 12"/>
          <p:cNvSpPr txBox="1"/>
          <p:nvPr/>
        </p:nvSpPr>
        <p:spPr>
          <a:xfrm>
            <a:off x="9107734" y="1498396"/>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delgado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0" name="TextBox 19"/>
          <p:cNvSpPr txBox="1"/>
          <p:nvPr/>
        </p:nvSpPr>
        <p:spPr>
          <a:xfrm>
            <a:off x="2740309" y="3293193"/>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joven</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413412" y="1912617"/>
            <a:ext cx="930063"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slim</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107734" y="327438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pálido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44" name="TextBox 43"/>
          <p:cNvSpPr txBox="1"/>
          <p:nvPr/>
        </p:nvSpPr>
        <p:spPr>
          <a:xfrm>
            <a:off x="9107734" y="5077817"/>
            <a:ext cx="2359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sano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5" name="TextBox 24">
            <a:extLst>
              <a:ext uri="{FF2B5EF4-FFF2-40B4-BE49-F238E27FC236}">
                <a16:creationId xmlns:a16="http://schemas.microsoft.com/office/drawing/2014/main" id="{694FB576-0041-4DEB-A3EF-8E68B0CAA941}"/>
              </a:ext>
            </a:extLst>
          </p:cNvPr>
          <p:cNvSpPr txBox="1"/>
          <p:nvPr/>
        </p:nvSpPr>
        <p:spPr>
          <a:xfrm>
            <a:off x="386792" y="2546488"/>
            <a:ext cx="20283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[heart</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19" name="CuadroTexto 18">
            <a:extLst>
              <a:ext uri="{FF2B5EF4-FFF2-40B4-BE49-F238E27FC236}">
                <a16:creationId xmlns:a16="http://schemas.microsoft.com/office/drawing/2014/main" id="{31D4D6E2-0D4C-7C48-939E-9F22E00F527C}"/>
              </a:ext>
            </a:extLst>
          </p:cNvPr>
          <p:cNvSpPr txBox="1"/>
          <p:nvPr/>
        </p:nvSpPr>
        <p:spPr>
          <a:xfrm>
            <a:off x="606441" y="3170083"/>
            <a:ext cx="1798506" cy="830997"/>
          </a:xfrm>
          <a:prstGeom prst="rect">
            <a:avLst/>
          </a:prstGeom>
          <a:noFill/>
        </p:spPr>
        <p:txBody>
          <a:bodyPr wrap="none" rtlCol="0">
            <a:spAutoFit/>
          </a:bodyPr>
          <a:lstStyle/>
          <a:p>
            <a:r>
              <a:rPr lang="es-GB" sz="4800" dirty="0">
                <a:solidFill>
                  <a:srgbClr val="7030A0"/>
                </a:solidFill>
                <a:latin typeface="Chalkboard" panose="03050602040202020205" pitchFamily="66" charset="77"/>
              </a:rPr>
              <a:t>young</a:t>
            </a:r>
          </a:p>
        </p:txBody>
      </p:sp>
      <p:sp>
        <p:nvSpPr>
          <p:cNvPr id="46" name="TextBox 24">
            <a:extLst>
              <a:ext uri="{FF2B5EF4-FFF2-40B4-BE49-F238E27FC236}">
                <a16:creationId xmlns:a16="http://schemas.microsoft.com/office/drawing/2014/main" id="{3E0D522F-2C51-A04B-BD8C-68042C5DBFFF}"/>
              </a:ext>
            </a:extLst>
          </p:cNvPr>
          <p:cNvSpPr txBox="1"/>
          <p:nvPr/>
        </p:nvSpPr>
        <p:spPr>
          <a:xfrm>
            <a:off x="501735" y="5858992"/>
            <a:ext cx="17748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[fat</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1026" name="Picture 2" descr="heart failure clipart - Clip Art Library">
            <a:extLst>
              <a:ext uri="{FF2B5EF4-FFF2-40B4-BE49-F238E27FC236}">
                <a16:creationId xmlns:a16="http://schemas.microsoft.com/office/drawing/2014/main" id="{26E52760-2954-014D-A4C4-E3EB0EACCFFD}"/>
              </a:ext>
            </a:extLst>
          </p:cNvPr>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386792" y="1149948"/>
            <a:ext cx="2028392" cy="146166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AA13850F-DC8C-E849-85CD-D15B2BADCBCE}"/>
              </a:ext>
            </a:extLst>
          </p:cNvPr>
          <p:cNvPicPr>
            <a:picLocks noChangeAspect="1"/>
          </p:cNvPicPr>
          <p:nvPr/>
        </p:nvPicPr>
        <p:blipFill>
          <a:blip r:embed="rId5"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182533" y="4162652"/>
            <a:ext cx="2436910" cy="1830331"/>
          </a:xfrm>
          <a:prstGeom prst="rect">
            <a:avLst/>
          </a:prstGeom>
        </p:spPr>
      </p:pic>
      <p:pic>
        <p:nvPicPr>
          <p:cNvPr id="8" name="Imagen 7">
            <a:extLst>
              <a:ext uri="{FF2B5EF4-FFF2-40B4-BE49-F238E27FC236}">
                <a16:creationId xmlns:a16="http://schemas.microsoft.com/office/drawing/2014/main" id="{4BB8D1B8-C678-7E46-9C83-2AC05BADF7B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22180" y="311764"/>
            <a:ext cx="1582904" cy="1640815"/>
          </a:xfrm>
          <a:prstGeom prst="rect">
            <a:avLst/>
          </a:prstGeom>
        </p:spPr>
      </p:pic>
      <p:pic>
        <p:nvPicPr>
          <p:cNvPr id="14" name="Imagen 13">
            <a:extLst>
              <a:ext uri="{FF2B5EF4-FFF2-40B4-BE49-F238E27FC236}">
                <a16:creationId xmlns:a16="http://schemas.microsoft.com/office/drawing/2014/main" id="{A5F6CADA-B5DC-8747-9CA2-FC9F6DBE1E53}"/>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10000" b="99000" l="9751" r="89796">
                        <a14:foregroundMark x1="24717" y1="60167" x2="16553" y2="66833"/>
                        <a14:foregroundMark x1="58277" y1="70167" x2="76190" y2="90167"/>
                        <a14:foregroundMark x1="58050" y1="72667" x2="50567" y2="99000"/>
                      </a14:backgroundRemoval>
                    </a14:imgEffect>
                  </a14:imgLayer>
                </a14:imgProps>
              </a:ext>
              <a:ext uri="{28A0092B-C50C-407E-A947-70E740481C1C}">
                <a14:useLocalDpi xmlns:a14="http://schemas.microsoft.com/office/drawing/2010/main"/>
              </a:ext>
            </a:extLst>
          </a:blip>
          <a:stretch>
            <a:fillRect/>
          </a:stretch>
        </p:blipFill>
        <p:spPr>
          <a:xfrm>
            <a:off x="7304198" y="2221156"/>
            <a:ext cx="1218868" cy="1658324"/>
          </a:xfrm>
          <a:prstGeom prst="rect">
            <a:avLst/>
          </a:prstGeom>
        </p:spPr>
      </p:pic>
      <p:pic>
        <p:nvPicPr>
          <p:cNvPr id="15" name="Imagen 14">
            <a:extLst>
              <a:ext uri="{FF2B5EF4-FFF2-40B4-BE49-F238E27FC236}">
                <a16:creationId xmlns:a16="http://schemas.microsoft.com/office/drawing/2014/main" id="{D89EE81E-CBF1-B245-A6AF-70F331E3F99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64835" y="4347580"/>
            <a:ext cx="1565337" cy="1565337"/>
          </a:xfrm>
          <a:prstGeom prst="rect">
            <a:avLst/>
          </a:prstGeom>
        </p:spPr>
      </p:pic>
      <p:sp>
        <p:nvSpPr>
          <p:cNvPr id="29" name="CuadroTexto 28">
            <a:extLst>
              <a:ext uri="{FF2B5EF4-FFF2-40B4-BE49-F238E27FC236}">
                <a16:creationId xmlns:a16="http://schemas.microsoft.com/office/drawing/2014/main" id="{3A634E41-D7F5-2649-A666-C10E3B50A197}"/>
              </a:ext>
            </a:extLst>
          </p:cNvPr>
          <p:cNvSpPr txBox="1"/>
          <p:nvPr/>
        </p:nvSpPr>
        <p:spPr>
          <a:xfrm>
            <a:off x="7189926" y="5912917"/>
            <a:ext cx="1515158"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healthy</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30" name="CuadroTexto 29">
            <a:extLst>
              <a:ext uri="{FF2B5EF4-FFF2-40B4-BE49-F238E27FC236}">
                <a16:creationId xmlns:a16="http://schemas.microsoft.com/office/drawing/2014/main" id="{73028F81-7111-4845-B996-103D0B48074F}"/>
              </a:ext>
            </a:extLst>
          </p:cNvPr>
          <p:cNvSpPr txBox="1"/>
          <p:nvPr/>
        </p:nvSpPr>
        <p:spPr>
          <a:xfrm>
            <a:off x="7407132" y="3770247"/>
            <a:ext cx="1080745" cy="461665"/>
          </a:xfrm>
          <a:prstGeom prst="rect">
            <a:avLst/>
          </a:prstGeom>
          <a:noFill/>
        </p:spPr>
        <p:txBody>
          <a:bodyPr wrap="none" rtlCol="0">
            <a:spAutoFit/>
          </a:bodyPr>
          <a:lstStyle/>
          <a:p>
            <a:pPr algn="l"/>
            <a:r>
              <a:rPr lang="x-none" sz="2400">
                <a:solidFill>
                  <a:schemeClr val="accent5">
                    <a:lumMod val="50000"/>
                  </a:schemeClr>
                </a:solidFill>
                <a:highlight>
                  <a:srgbClr val="FBF0D5"/>
                </a:highlight>
              </a:rPr>
              <a:t>[</a:t>
            </a:r>
            <a:r>
              <a:rPr lang="es-ES" sz="2400" dirty="0">
                <a:solidFill>
                  <a:schemeClr val="accent5">
                    <a:lumMod val="50000"/>
                  </a:schemeClr>
                </a:solidFill>
                <a:highlight>
                  <a:srgbClr val="FBF0D5"/>
                </a:highlight>
              </a:rPr>
              <a:t>pale</a:t>
            </a:r>
            <a:r>
              <a:rPr lang="x-none" sz="240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Tree>
    <p:extLst>
      <p:ext uri="{BB962C8B-B14F-4D97-AF65-F5344CB8AC3E}">
        <p14:creationId xmlns:p14="http://schemas.microsoft.com/office/powerpoint/2010/main" val="20643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1"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1026"/>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37" grpId="0"/>
      <p:bldP spid="37" grpId="1"/>
      <p:bldP spid="40" grpId="0"/>
      <p:bldP spid="40" grpId="1"/>
      <p:bldP spid="44" grpId="0"/>
      <p:bldP spid="44" grpId="1"/>
      <p:bldP spid="25" grpId="0"/>
      <p:bldP spid="25" grpId="1"/>
      <p:bldP spid="19" grpId="0"/>
      <p:bldP spid="19" grpId="1"/>
      <p:bldP spid="46" grpId="0"/>
      <p:bldP spid="46" grpId="1"/>
      <p:bldP spid="29" grpId="0"/>
      <p:bldP spid="29" grpId="1"/>
      <p:bldP spid="30" grpId="0"/>
      <p:bldP spid="3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3593762" y="1697055"/>
            <a:ext cx="25625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aumentar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3593762" y="5460689"/>
            <a:ext cx="32590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beneficio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p:cNvSpPr txBox="1"/>
          <p:nvPr/>
        </p:nvSpPr>
        <p:spPr>
          <a:xfrm>
            <a:off x="9076865" y="111228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el peso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p:cNvSpPr txBox="1"/>
          <p:nvPr/>
        </p:nvSpPr>
        <p:spPr>
          <a:xfrm>
            <a:off x="3593762" y="3589288"/>
            <a:ext cx="281635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cuerpo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076865" y="256452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edad</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9076865" y="4016433"/>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lang="en-GB" sz="3200" dirty="0" err="1">
                <a:solidFill>
                  <a:srgbClr val="4472C4">
                    <a:lumMod val="50000"/>
                  </a:srgbClr>
                </a:solidFill>
                <a:latin typeface="Century Gothic" panose="020F0302020204030204"/>
              </a:rPr>
              <a:t>ojo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FE7525A9-9C68-9B4C-B9AF-88727CA392CE}"/>
              </a:ext>
            </a:extLst>
          </p:cNvPr>
          <p:cNvSpPr txBox="1"/>
          <p:nvPr/>
        </p:nvSpPr>
        <p:spPr>
          <a:xfrm>
            <a:off x="548616" y="5460689"/>
            <a:ext cx="1725152" cy="707886"/>
          </a:xfrm>
          <a:prstGeom prst="rect">
            <a:avLst/>
          </a:prstGeom>
          <a:noFill/>
        </p:spPr>
        <p:txBody>
          <a:bodyPr wrap="none" rtlCol="0">
            <a:spAutoFit/>
          </a:bodyPr>
          <a:lstStyle/>
          <a:p>
            <a:r>
              <a:rPr lang="es-GB" sz="4000" dirty="0">
                <a:solidFill>
                  <a:schemeClr val="accent6">
                    <a:lumMod val="50000"/>
                  </a:schemeClr>
                </a:solidFill>
                <a:latin typeface="Bradley Hand" pitchFamily="2" charset="77"/>
              </a:rPr>
              <a:t>benefit</a:t>
            </a:r>
          </a:p>
        </p:txBody>
      </p:sp>
      <p:sp>
        <p:nvSpPr>
          <p:cNvPr id="19" name="CuadroTexto 18">
            <a:extLst>
              <a:ext uri="{FF2B5EF4-FFF2-40B4-BE49-F238E27FC236}">
                <a16:creationId xmlns:a16="http://schemas.microsoft.com/office/drawing/2014/main" id="{2A087E66-4903-064C-96D8-B1AB834817E0}"/>
              </a:ext>
            </a:extLst>
          </p:cNvPr>
          <p:cNvSpPr txBox="1"/>
          <p:nvPr/>
        </p:nvSpPr>
        <p:spPr>
          <a:xfrm>
            <a:off x="265509" y="1299505"/>
            <a:ext cx="3328253" cy="1323439"/>
          </a:xfrm>
          <a:prstGeom prst="rect">
            <a:avLst/>
          </a:prstGeom>
          <a:noFill/>
        </p:spPr>
        <p:txBody>
          <a:bodyPr wrap="square" rtlCol="0">
            <a:spAutoFit/>
          </a:bodyPr>
          <a:lstStyle/>
          <a:p>
            <a:r>
              <a:rPr lang="es-GB" sz="4000" dirty="0">
                <a:solidFill>
                  <a:srgbClr val="0070C0"/>
                </a:solidFill>
                <a:latin typeface="Cooper Black" panose="0208090404030B020404" pitchFamily="18" charset="77"/>
              </a:rPr>
              <a:t>to increase, increasing</a:t>
            </a:r>
          </a:p>
        </p:txBody>
      </p:sp>
      <p:sp>
        <p:nvSpPr>
          <p:cNvPr id="21" name="CuadroTexto 20">
            <a:extLst>
              <a:ext uri="{FF2B5EF4-FFF2-40B4-BE49-F238E27FC236}">
                <a16:creationId xmlns:a16="http://schemas.microsoft.com/office/drawing/2014/main" id="{9F5DE9F6-2145-A146-803E-4628BE42D88C}"/>
              </a:ext>
            </a:extLst>
          </p:cNvPr>
          <p:cNvSpPr txBox="1"/>
          <p:nvPr/>
        </p:nvSpPr>
        <p:spPr>
          <a:xfrm>
            <a:off x="7301754" y="2561650"/>
            <a:ext cx="1040670" cy="707886"/>
          </a:xfrm>
          <a:prstGeom prst="rect">
            <a:avLst/>
          </a:prstGeom>
          <a:noFill/>
        </p:spPr>
        <p:txBody>
          <a:bodyPr wrap="none" rtlCol="0">
            <a:spAutoFit/>
          </a:bodyPr>
          <a:lstStyle/>
          <a:p>
            <a:r>
              <a:rPr lang="es-GB" sz="4000" dirty="0">
                <a:solidFill>
                  <a:schemeClr val="accent2">
                    <a:lumMod val="75000"/>
                  </a:schemeClr>
                </a:solidFill>
                <a:latin typeface="Helvetica" pitchFamily="2" charset="0"/>
              </a:rPr>
              <a:t>age</a:t>
            </a:r>
          </a:p>
        </p:txBody>
      </p:sp>
      <p:sp>
        <p:nvSpPr>
          <p:cNvPr id="23" name="CuadroTexto 22">
            <a:extLst>
              <a:ext uri="{FF2B5EF4-FFF2-40B4-BE49-F238E27FC236}">
                <a16:creationId xmlns:a16="http://schemas.microsoft.com/office/drawing/2014/main" id="{C7C5C138-EC81-994B-871B-3FCDCBABB5A2}"/>
              </a:ext>
            </a:extLst>
          </p:cNvPr>
          <p:cNvSpPr txBox="1"/>
          <p:nvPr/>
        </p:nvSpPr>
        <p:spPr>
          <a:xfrm>
            <a:off x="794973" y="4809047"/>
            <a:ext cx="1188146" cy="461665"/>
          </a:xfrm>
          <a:prstGeom prst="rect">
            <a:avLst/>
          </a:prstGeom>
          <a:noFill/>
        </p:spPr>
        <p:txBody>
          <a:bodyPr wrap="none" rtlCol="0">
            <a:spAutoFit/>
          </a:bodyPr>
          <a:lstStyle/>
          <a:p>
            <a:pPr algn="l"/>
            <a:r>
              <a:rPr lang="es-ES" sz="2400" dirty="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body</a:t>
            </a:r>
            <a:r>
              <a:rPr lang="es-ES" sz="2400" dirty="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25" name="TextBox 43">
            <a:extLst>
              <a:ext uri="{FF2B5EF4-FFF2-40B4-BE49-F238E27FC236}">
                <a16:creationId xmlns:a16="http://schemas.microsoft.com/office/drawing/2014/main" id="{FA4D9B0C-0F71-F04C-81BC-C1EB79EA74DE}"/>
              </a:ext>
            </a:extLst>
          </p:cNvPr>
          <p:cNvSpPr txBox="1"/>
          <p:nvPr/>
        </p:nvSpPr>
        <p:spPr>
          <a:xfrm>
            <a:off x="9176842" y="5522245"/>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piel</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Free Human Body Outline Printable, Download Free Human Body ...">
            <a:extLst>
              <a:ext uri="{FF2B5EF4-FFF2-40B4-BE49-F238E27FC236}">
                <a16:creationId xmlns:a16="http://schemas.microsoft.com/office/drawing/2014/main" id="{B10E16A8-3995-1944-A629-388270766C8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653" y="2674532"/>
            <a:ext cx="1456115" cy="213451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E027A74E-07F7-5240-A7B8-D571BDEA52F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65812" y="244850"/>
            <a:ext cx="1512555" cy="1716374"/>
          </a:xfrm>
          <a:prstGeom prst="rect">
            <a:avLst/>
          </a:prstGeom>
        </p:spPr>
      </p:pic>
      <p:sp>
        <p:nvSpPr>
          <p:cNvPr id="26" name="CuadroTexto 25">
            <a:extLst>
              <a:ext uri="{FF2B5EF4-FFF2-40B4-BE49-F238E27FC236}">
                <a16:creationId xmlns:a16="http://schemas.microsoft.com/office/drawing/2014/main" id="{38BDF6E1-4E30-804D-9697-110FC283F50A}"/>
              </a:ext>
            </a:extLst>
          </p:cNvPr>
          <p:cNvSpPr txBox="1"/>
          <p:nvPr/>
        </p:nvSpPr>
        <p:spPr>
          <a:xfrm>
            <a:off x="7114203" y="1961224"/>
            <a:ext cx="1415772" cy="461665"/>
          </a:xfrm>
          <a:prstGeom prst="rect">
            <a:avLst/>
          </a:prstGeom>
          <a:noFill/>
        </p:spPr>
        <p:txBody>
          <a:bodyPr wrap="none" rtlCol="0">
            <a:spAutoFit/>
          </a:bodyPr>
          <a:lstStyle/>
          <a:p>
            <a:pPr algn="l"/>
            <a:r>
              <a:rPr lang="es-ES" sz="2400" dirty="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weight</a:t>
            </a:r>
            <a:r>
              <a:rPr lang="es-ES" sz="2400" dirty="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pic>
        <p:nvPicPr>
          <p:cNvPr id="12" name="Imagen 11">
            <a:extLst>
              <a:ext uri="{FF2B5EF4-FFF2-40B4-BE49-F238E27FC236}">
                <a16:creationId xmlns:a16="http://schemas.microsoft.com/office/drawing/2014/main" id="{DECE177A-CBF6-3F44-A2FC-3B8397D50E6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35296" y="3589288"/>
            <a:ext cx="1775681" cy="1019422"/>
          </a:xfrm>
          <a:prstGeom prst="rect">
            <a:avLst/>
          </a:prstGeom>
        </p:spPr>
      </p:pic>
      <p:sp>
        <p:nvSpPr>
          <p:cNvPr id="27" name="CuadroTexto 26">
            <a:extLst>
              <a:ext uri="{FF2B5EF4-FFF2-40B4-BE49-F238E27FC236}">
                <a16:creationId xmlns:a16="http://schemas.microsoft.com/office/drawing/2014/main" id="{6905A9F6-216A-0E4F-BCC0-9CF256339A79}"/>
              </a:ext>
            </a:extLst>
          </p:cNvPr>
          <p:cNvSpPr txBox="1"/>
          <p:nvPr/>
        </p:nvSpPr>
        <p:spPr>
          <a:xfrm>
            <a:off x="7440471" y="4608710"/>
            <a:ext cx="965329" cy="461665"/>
          </a:xfrm>
          <a:prstGeom prst="rect">
            <a:avLst/>
          </a:prstGeom>
          <a:noFill/>
        </p:spPr>
        <p:txBody>
          <a:bodyPr wrap="none" rtlCol="0">
            <a:spAutoFit/>
          </a:bodyPr>
          <a:lstStyle/>
          <a:p>
            <a:pPr algn="l"/>
            <a:r>
              <a:rPr lang="es-ES" sz="2400" dirty="0">
                <a:solidFill>
                  <a:schemeClr val="accent5">
                    <a:lumMod val="50000"/>
                  </a:schemeClr>
                </a:solidFill>
                <a:highlight>
                  <a:srgbClr val="FBF0D5"/>
                </a:highlight>
              </a:rPr>
              <a:t>[</a:t>
            </a:r>
            <a:r>
              <a:rPr lang="es-ES" sz="2400" dirty="0" err="1">
                <a:solidFill>
                  <a:schemeClr val="accent5">
                    <a:lumMod val="50000"/>
                  </a:schemeClr>
                </a:solidFill>
                <a:highlight>
                  <a:srgbClr val="FBF0D5"/>
                </a:highlight>
              </a:rPr>
              <a:t>eye</a:t>
            </a:r>
            <a:r>
              <a:rPr lang="es-ES" sz="2400" dirty="0">
                <a:solidFill>
                  <a:schemeClr val="accent5">
                    <a:lumMod val="50000"/>
                  </a:schemeClr>
                </a:solidFill>
                <a:highlight>
                  <a:srgbClr val="FBF0D5"/>
                </a:highlight>
              </a:rPr>
              <a:t>]</a:t>
            </a:r>
            <a:endParaRPr lang="x-none" sz="2400" dirty="0">
              <a:solidFill>
                <a:schemeClr val="accent5">
                  <a:lumMod val="50000"/>
                </a:schemeClr>
              </a:solidFill>
              <a:highlight>
                <a:srgbClr val="FBF0D5"/>
              </a:highlight>
            </a:endParaRPr>
          </a:p>
        </p:txBody>
      </p:sp>
      <p:sp>
        <p:nvSpPr>
          <p:cNvPr id="28" name="CuadroTexto 27">
            <a:extLst>
              <a:ext uri="{FF2B5EF4-FFF2-40B4-BE49-F238E27FC236}">
                <a16:creationId xmlns:a16="http://schemas.microsoft.com/office/drawing/2014/main" id="{2FF9E273-7EEF-4644-8581-46E955C966DA}"/>
              </a:ext>
            </a:extLst>
          </p:cNvPr>
          <p:cNvSpPr txBox="1"/>
          <p:nvPr/>
        </p:nvSpPr>
        <p:spPr>
          <a:xfrm>
            <a:off x="7114203" y="5470405"/>
            <a:ext cx="1415772" cy="707886"/>
          </a:xfrm>
          <a:prstGeom prst="rect">
            <a:avLst/>
          </a:prstGeom>
          <a:noFill/>
        </p:spPr>
        <p:txBody>
          <a:bodyPr wrap="none" rtlCol="0">
            <a:spAutoFit/>
          </a:bodyPr>
          <a:lstStyle/>
          <a:p>
            <a:r>
              <a:rPr lang="es-GB" sz="4000" b="1" dirty="0">
                <a:solidFill>
                  <a:srgbClr val="7030A0"/>
                </a:solidFill>
                <a:latin typeface="Courier New" panose="02070309020205020404" pitchFamily="49" charset="0"/>
                <a:cs typeface="Courier New" panose="02070309020205020404" pitchFamily="49" charset="0"/>
              </a:rPr>
              <a:t>skin</a:t>
            </a:r>
          </a:p>
        </p:txBody>
      </p:sp>
    </p:spTree>
    <p:extLst>
      <p:ext uri="{BB962C8B-B14F-4D97-AF65-F5344CB8AC3E}">
        <p14:creationId xmlns:p14="http://schemas.microsoft.com/office/powerpoint/2010/main" val="3836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4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1"/>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1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0"/>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2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4"/>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0" nodeType="clickEffect">
                                  <p:stCondLst>
                                    <p:cond delay="0"/>
                                  </p:stCondLst>
                                  <p:childTnLst>
                                    <p:set>
                                      <p:cBhvr>
                                        <p:cTn id="122" dur="1" fill="hold">
                                          <p:stCondLst>
                                            <p:cond delay="0"/>
                                          </p:stCondLst>
                                        </p:cTn>
                                        <p:tgtEl>
                                          <p:spTgt spid="25"/>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1" nodeType="clickEffect">
                                  <p:stCondLst>
                                    <p:cond delay="0"/>
                                  </p:stCondLst>
                                  <p:childTnLst>
                                    <p:set>
                                      <p:cBhvr>
                                        <p:cTn id="1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13" grpId="0"/>
      <p:bldP spid="13" grpId="1"/>
      <p:bldP spid="20" grpId="0"/>
      <p:bldP spid="20" grpId="1"/>
      <p:bldP spid="40" grpId="0"/>
      <p:bldP spid="40" grpId="1"/>
      <p:bldP spid="44" grpId="0"/>
      <p:bldP spid="44" grpId="1"/>
      <p:bldP spid="8" grpId="0"/>
      <p:bldP spid="8" grpId="1"/>
      <p:bldP spid="19" grpId="0"/>
      <p:bldP spid="19" grpId="1"/>
      <p:bldP spid="21" grpId="0"/>
      <p:bldP spid="21" grpId="1"/>
      <p:bldP spid="23" grpId="0"/>
      <p:bldP spid="23" grpId="1"/>
      <p:bldP spid="25" grpId="0"/>
      <p:bldP spid="25" grpId="1"/>
      <p:bldP spid="26" grpId="0"/>
      <p:bldP spid="26" grpId="1"/>
      <p:bldP spid="27" grpId="0"/>
      <p:bldP spid="27" grpId="1"/>
      <p:bldP spid="28" grpId="0"/>
      <p:bldP spid="2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79" y="258166"/>
            <a:ext cx="3718244" cy="422871"/>
          </a:xfrm>
        </p:spPr>
        <p:txBody>
          <a:bodyPr>
            <a:normAutofit/>
          </a:bodyPr>
          <a:lstStyle/>
          <a:p>
            <a:r>
              <a:rPr lang="en-GB" sz="2400" b="1" dirty="0" err="1"/>
              <a:t>Hablamos</a:t>
            </a:r>
            <a:r>
              <a:rPr lang="en-GB" sz="2400" b="1" dirty="0"/>
              <a:t> de la </a:t>
            </a:r>
            <a:r>
              <a:rPr lang="en-GB" sz="2400" b="1" dirty="0" err="1"/>
              <a:t>salud</a:t>
            </a:r>
            <a:endParaRPr lang="en-GB" sz="2400" b="1" dirty="0"/>
          </a:p>
        </p:txBody>
      </p:sp>
      <p:sp>
        <p:nvSpPr>
          <p:cNvPr id="5" name="Rounded Rectangle 11">
            <a:extLst>
              <a:ext uri="{FF2B5EF4-FFF2-40B4-BE49-F238E27FC236}">
                <a16:creationId xmlns:a16="http://schemas.microsoft.com/office/drawing/2014/main" id="{3EEAB489-DE81-9843-BCDD-A56FF324840B}"/>
              </a:ext>
            </a:extLst>
          </p:cNvPr>
          <p:cNvSpPr/>
          <p:nvPr/>
        </p:nvSpPr>
        <p:spPr>
          <a:xfrm>
            <a:off x="9483214" y="258166"/>
            <a:ext cx="244493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CuadroTexto 5">
            <a:extLst>
              <a:ext uri="{FF2B5EF4-FFF2-40B4-BE49-F238E27FC236}">
                <a16:creationId xmlns:a16="http://schemas.microsoft.com/office/drawing/2014/main" id="{0E0A92C2-20CC-A343-858D-749EA861FC93}"/>
              </a:ext>
            </a:extLst>
          </p:cNvPr>
          <p:cNvSpPr txBox="1"/>
          <p:nvPr/>
        </p:nvSpPr>
        <p:spPr>
          <a:xfrm>
            <a:off x="190079" y="705880"/>
            <a:ext cx="10847841" cy="830997"/>
          </a:xfrm>
          <a:prstGeom prst="rect">
            <a:avLst/>
          </a:prstGeom>
          <a:noFill/>
        </p:spPr>
        <p:txBody>
          <a:bodyPr wrap="none" rtlCol="0">
            <a:spAutoFit/>
          </a:bodyPr>
          <a:lstStyle/>
          <a:p>
            <a:r>
              <a:rPr lang="en-GB" sz="2400" b="1" dirty="0" err="1">
                <a:solidFill>
                  <a:schemeClr val="accent5">
                    <a:lumMod val="50000"/>
                  </a:schemeClr>
                </a:solidFill>
              </a:rPr>
              <a:t>Escucha</a:t>
            </a:r>
            <a:r>
              <a:rPr lang="en-GB" sz="2400" b="1" dirty="0">
                <a:solidFill>
                  <a:schemeClr val="accent5">
                    <a:lumMod val="50000"/>
                  </a:schemeClr>
                </a:solidFill>
              </a:rPr>
              <a:t> </a:t>
            </a:r>
            <a:r>
              <a:rPr lang="en-GB" sz="2400" b="1" dirty="0" err="1">
                <a:solidFill>
                  <a:schemeClr val="accent5">
                    <a:lumMod val="50000"/>
                  </a:schemeClr>
                </a:solidFill>
              </a:rPr>
              <a:t>cada</a:t>
            </a:r>
            <a:r>
              <a:rPr lang="en-GB" sz="2400" b="1" dirty="0">
                <a:solidFill>
                  <a:schemeClr val="accent5">
                    <a:lumMod val="50000"/>
                  </a:schemeClr>
                </a:solidFill>
              </a:rPr>
              <a:t> </a:t>
            </a:r>
            <a:r>
              <a:rPr lang="en-GB" sz="2400" b="1" dirty="0" err="1">
                <a:solidFill>
                  <a:schemeClr val="accent5">
                    <a:lumMod val="50000"/>
                  </a:schemeClr>
                </a:solidFill>
              </a:rPr>
              <a:t>frase</a:t>
            </a:r>
            <a:r>
              <a:rPr lang="en-GB" sz="2400" b="1" dirty="0">
                <a:solidFill>
                  <a:schemeClr val="accent5">
                    <a:lumMod val="50000"/>
                  </a:schemeClr>
                </a:solidFill>
              </a:rPr>
              <a:t> y decide, ¿hay palabras con [</a:t>
            </a:r>
            <a:r>
              <a:rPr lang="en-GB" sz="2400" b="1" dirty="0" err="1">
                <a:solidFill>
                  <a:schemeClr val="accent5">
                    <a:lumMod val="50000"/>
                  </a:schemeClr>
                </a:solidFill>
              </a:rPr>
              <a:t>ia</a:t>
            </a:r>
            <a:r>
              <a:rPr lang="en-GB" sz="2400" b="1" dirty="0">
                <a:solidFill>
                  <a:schemeClr val="accent5">
                    <a:lumMod val="50000"/>
                  </a:schemeClr>
                </a:solidFill>
              </a:rPr>
              <a:t>] o [</a:t>
            </a:r>
            <a:r>
              <a:rPr lang="en-GB" sz="2400" b="1" dirty="0" err="1">
                <a:solidFill>
                  <a:schemeClr val="accent5">
                    <a:lumMod val="50000"/>
                  </a:schemeClr>
                </a:solidFill>
              </a:rPr>
              <a:t>ie</a:t>
            </a:r>
            <a:r>
              <a:rPr lang="en-GB" sz="2400" b="1" dirty="0">
                <a:solidFill>
                  <a:schemeClr val="accent5">
                    <a:lumMod val="50000"/>
                  </a:schemeClr>
                </a:solidFill>
              </a:rPr>
              <a:t>]? ¿</a:t>
            </a:r>
            <a:r>
              <a:rPr lang="en-GB" sz="2400" b="1" dirty="0" err="1">
                <a:solidFill>
                  <a:schemeClr val="accent5">
                    <a:lumMod val="50000"/>
                  </a:schemeClr>
                </a:solidFill>
              </a:rPr>
              <a:t>cuántas</a:t>
            </a:r>
            <a:r>
              <a:rPr lang="en-GB" sz="2400" b="1" dirty="0">
                <a:solidFill>
                  <a:schemeClr val="accent5">
                    <a:lumMod val="50000"/>
                  </a:schemeClr>
                </a:solidFill>
              </a:rPr>
              <a:t>? </a:t>
            </a:r>
            <a:br>
              <a:rPr lang="en-GB" sz="2400" b="1" dirty="0">
                <a:solidFill>
                  <a:schemeClr val="accent5">
                    <a:lumMod val="50000"/>
                  </a:schemeClr>
                </a:solidFill>
              </a:rPr>
            </a:br>
            <a:r>
              <a:rPr lang="en-GB" sz="2400" b="1" dirty="0" err="1">
                <a:solidFill>
                  <a:schemeClr val="accent5">
                    <a:lumMod val="50000"/>
                  </a:schemeClr>
                </a:solidFill>
              </a:rPr>
              <a:t>Escucha</a:t>
            </a:r>
            <a:r>
              <a:rPr lang="en-GB" sz="2400" b="1" dirty="0">
                <a:solidFill>
                  <a:schemeClr val="accent5">
                    <a:lumMod val="50000"/>
                  </a:schemeClr>
                </a:solidFill>
              </a:rPr>
              <a:t> </a:t>
            </a:r>
            <a:r>
              <a:rPr lang="en-GB" sz="2400" b="1" dirty="0" err="1">
                <a:solidFill>
                  <a:schemeClr val="accent5">
                    <a:lumMod val="50000"/>
                  </a:schemeClr>
                </a:solidFill>
              </a:rPr>
              <a:t>otra</a:t>
            </a:r>
            <a:r>
              <a:rPr lang="en-GB" sz="2400" b="1" dirty="0">
                <a:solidFill>
                  <a:schemeClr val="accent5">
                    <a:lumMod val="50000"/>
                  </a:schemeClr>
                </a:solidFill>
              </a:rPr>
              <a:t> </a:t>
            </a:r>
            <a:r>
              <a:rPr lang="en-GB" sz="2400" b="1" dirty="0" err="1">
                <a:solidFill>
                  <a:schemeClr val="accent5">
                    <a:lumMod val="50000"/>
                  </a:schemeClr>
                </a:solidFill>
              </a:rPr>
              <a:t>vez</a:t>
            </a:r>
            <a:r>
              <a:rPr lang="en-GB" sz="2400" b="1" dirty="0">
                <a:solidFill>
                  <a:schemeClr val="accent5">
                    <a:lumMod val="50000"/>
                  </a:schemeClr>
                </a:solidFill>
              </a:rPr>
              <a:t> y escribe las palabras con </a:t>
            </a:r>
            <a:r>
              <a:rPr lang="en-GB" sz="2400" b="1" dirty="0" err="1">
                <a:solidFill>
                  <a:schemeClr val="accent5">
                    <a:lumMod val="50000"/>
                  </a:schemeClr>
                </a:solidFill>
              </a:rPr>
              <a:t>estos</a:t>
            </a:r>
            <a:r>
              <a:rPr lang="en-GB" sz="2400" b="1" dirty="0">
                <a:solidFill>
                  <a:schemeClr val="accent5">
                    <a:lumMod val="50000"/>
                  </a:schemeClr>
                </a:solidFill>
              </a:rPr>
              <a:t> </a:t>
            </a:r>
            <a:r>
              <a:rPr lang="en-GB" sz="2400" b="1" dirty="0" err="1">
                <a:solidFill>
                  <a:schemeClr val="accent5">
                    <a:lumMod val="50000"/>
                  </a:schemeClr>
                </a:solidFill>
              </a:rPr>
              <a:t>sonidos</a:t>
            </a:r>
            <a:r>
              <a:rPr lang="en-GB" sz="2400" b="1" dirty="0">
                <a:solidFill>
                  <a:schemeClr val="accent5">
                    <a:lumMod val="50000"/>
                  </a:schemeClr>
                </a:solidFill>
              </a:rPr>
              <a:t>.</a:t>
            </a:r>
            <a:endParaRPr lang="es-GB" sz="2400" dirty="0">
              <a:solidFill>
                <a:schemeClr val="accent5">
                  <a:lumMod val="50000"/>
                </a:schemeClr>
              </a:solidFill>
            </a:endParaRPr>
          </a:p>
        </p:txBody>
      </p:sp>
      <p:sp>
        <p:nvSpPr>
          <p:cNvPr id="9" name="Action Button: Custom 16">
            <a:hlinkClick r:id="" action="ppaction://noaction" highlightClick="1">
              <a:snd r:embed="rId3" name="1 Recomiendas hacer movimientos con los pies y las piernas.wav"/>
            </a:hlinkClick>
            <a:extLst>
              <a:ext uri="{FF2B5EF4-FFF2-40B4-BE49-F238E27FC236}">
                <a16:creationId xmlns:a16="http://schemas.microsoft.com/office/drawing/2014/main" id="{1682CCC5-86A5-864D-A823-E7F286BAE188}"/>
              </a:ext>
            </a:extLst>
          </p:cNvPr>
          <p:cNvSpPr/>
          <p:nvPr/>
        </p:nvSpPr>
        <p:spPr>
          <a:xfrm>
            <a:off x="268754" y="2219172"/>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4" name="2 En gimnasia practicas acrobacias especiales.wav"/>
            </a:hlinkClick>
            <a:extLst>
              <a:ext uri="{FF2B5EF4-FFF2-40B4-BE49-F238E27FC236}">
                <a16:creationId xmlns:a16="http://schemas.microsoft.com/office/drawing/2014/main" id="{3303D27C-4F35-7746-A3EF-526B7CE5ED7E}"/>
              </a:ext>
            </a:extLst>
          </p:cNvPr>
          <p:cNvSpPr/>
          <p:nvPr/>
        </p:nvSpPr>
        <p:spPr>
          <a:xfrm>
            <a:off x="268754" y="3049147"/>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5" name="3 Viajas largas distancias en bicicleta con frecuencia.wav"/>
            </a:hlinkClick>
            <a:extLst>
              <a:ext uri="{FF2B5EF4-FFF2-40B4-BE49-F238E27FC236}">
                <a16:creationId xmlns:a16="http://schemas.microsoft.com/office/drawing/2014/main" id="{D2C1D119-9456-3741-8B37-6C18568BED58}"/>
              </a:ext>
            </a:extLst>
          </p:cNvPr>
          <p:cNvSpPr/>
          <p:nvPr/>
        </p:nvSpPr>
        <p:spPr>
          <a:xfrm>
            <a:off x="268754" y="3879122"/>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6" name="4 En tu dieta tomas agua caliente con miel.wav"/>
            </a:hlinkClick>
            <a:extLst>
              <a:ext uri="{FF2B5EF4-FFF2-40B4-BE49-F238E27FC236}">
                <a16:creationId xmlns:a16="http://schemas.microsoft.com/office/drawing/2014/main" id="{AA513FD0-336A-0A4E-8111-A8708D90C4F1}"/>
              </a:ext>
            </a:extLst>
          </p:cNvPr>
          <p:cNvSpPr/>
          <p:nvPr/>
        </p:nvSpPr>
        <p:spPr>
          <a:xfrm>
            <a:off x="268754" y="4709097"/>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7" name="5 Amelia estudia ciencas de la salud en la academia.wav"/>
            </a:hlinkClick>
            <a:extLst>
              <a:ext uri="{FF2B5EF4-FFF2-40B4-BE49-F238E27FC236}">
                <a16:creationId xmlns:a16="http://schemas.microsoft.com/office/drawing/2014/main" id="{CC905A9C-AE95-DE44-A891-9CF55F235564}"/>
              </a:ext>
            </a:extLst>
          </p:cNvPr>
          <p:cNvSpPr/>
          <p:nvPr/>
        </p:nvSpPr>
        <p:spPr>
          <a:xfrm>
            <a:off x="268754" y="5539071"/>
            <a:ext cx="437106"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CuadroTexto 13">
            <a:extLst>
              <a:ext uri="{FF2B5EF4-FFF2-40B4-BE49-F238E27FC236}">
                <a16:creationId xmlns:a16="http://schemas.microsoft.com/office/drawing/2014/main" id="{442EC007-43B5-E245-8A2D-5362C44E59E1}"/>
              </a:ext>
            </a:extLst>
          </p:cNvPr>
          <p:cNvSpPr txBox="1"/>
          <p:nvPr/>
        </p:nvSpPr>
        <p:spPr>
          <a:xfrm>
            <a:off x="802031" y="1568540"/>
            <a:ext cx="631904" cy="430887"/>
          </a:xfrm>
          <a:prstGeom prst="rect">
            <a:avLst/>
          </a:prstGeom>
          <a:noFill/>
        </p:spPr>
        <p:txBody>
          <a:bodyPr wrap="none" rtlCol="0">
            <a:spAutoFit/>
          </a:bodyPr>
          <a:lstStyle/>
          <a:p>
            <a:r>
              <a:rPr lang="es-GB" sz="2200" dirty="0">
                <a:solidFill>
                  <a:schemeClr val="accent5">
                    <a:lumMod val="50000"/>
                  </a:schemeClr>
                </a:solidFill>
              </a:rPr>
              <a:t>[</a:t>
            </a:r>
            <a:r>
              <a:rPr lang="es-GB" sz="2200" b="1" dirty="0">
                <a:solidFill>
                  <a:schemeClr val="accent5">
                    <a:lumMod val="50000"/>
                  </a:schemeClr>
                </a:solidFill>
              </a:rPr>
              <a:t>ia</a:t>
            </a:r>
            <a:r>
              <a:rPr lang="es-GB" sz="2200" dirty="0">
                <a:solidFill>
                  <a:schemeClr val="accent5">
                    <a:lumMod val="50000"/>
                  </a:schemeClr>
                </a:solidFill>
              </a:rPr>
              <a:t>]</a:t>
            </a:r>
          </a:p>
        </p:txBody>
      </p:sp>
      <p:sp>
        <p:nvSpPr>
          <p:cNvPr id="15" name="CuadroTexto 14">
            <a:extLst>
              <a:ext uri="{FF2B5EF4-FFF2-40B4-BE49-F238E27FC236}">
                <a16:creationId xmlns:a16="http://schemas.microsoft.com/office/drawing/2014/main" id="{E3415C31-0DEE-8048-A4E7-4AF963678580}"/>
              </a:ext>
            </a:extLst>
          </p:cNvPr>
          <p:cNvSpPr txBox="1"/>
          <p:nvPr/>
        </p:nvSpPr>
        <p:spPr>
          <a:xfrm>
            <a:off x="1434490" y="1568540"/>
            <a:ext cx="631904" cy="430887"/>
          </a:xfrm>
          <a:prstGeom prst="rect">
            <a:avLst/>
          </a:prstGeom>
          <a:noFill/>
        </p:spPr>
        <p:txBody>
          <a:bodyPr wrap="none" rtlCol="0">
            <a:spAutoFit/>
          </a:bodyPr>
          <a:lstStyle/>
          <a:p>
            <a:r>
              <a:rPr lang="es-GB" sz="2200" dirty="0">
                <a:solidFill>
                  <a:schemeClr val="accent5">
                    <a:lumMod val="50000"/>
                  </a:schemeClr>
                </a:solidFill>
              </a:rPr>
              <a:t>[</a:t>
            </a:r>
            <a:r>
              <a:rPr lang="es-GB" sz="2200" b="1" dirty="0">
                <a:solidFill>
                  <a:schemeClr val="accent5">
                    <a:lumMod val="50000"/>
                  </a:schemeClr>
                </a:solidFill>
              </a:rPr>
              <a:t>ie</a:t>
            </a:r>
            <a:r>
              <a:rPr lang="es-GB" sz="2200" dirty="0">
                <a:solidFill>
                  <a:schemeClr val="accent5">
                    <a:lumMod val="50000"/>
                  </a:schemeClr>
                </a:solidFill>
              </a:rPr>
              <a:t>]</a:t>
            </a:r>
          </a:p>
        </p:txBody>
      </p:sp>
      <p:sp>
        <p:nvSpPr>
          <p:cNvPr id="17" name="CuadroTexto 16">
            <a:extLst>
              <a:ext uri="{FF2B5EF4-FFF2-40B4-BE49-F238E27FC236}">
                <a16:creationId xmlns:a16="http://schemas.microsoft.com/office/drawing/2014/main" id="{57C7CA8D-1FF7-D846-A778-A5AD1E2EF4F1}"/>
              </a:ext>
            </a:extLst>
          </p:cNvPr>
          <p:cNvSpPr txBox="1"/>
          <p:nvPr/>
        </p:nvSpPr>
        <p:spPr>
          <a:xfrm>
            <a:off x="3190304" y="5504317"/>
            <a:ext cx="8052204" cy="461665"/>
          </a:xfrm>
          <a:prstGeom prst="rect">
            <a:avLst/>
          </a:prstGeom>
          <a:noFill/>
        </p:spPr>
        <p:txBody>
          <a:bodyPr wrap="none" rtlCol="0">
            <a:spAutoFit/>
          </a:bodyPr>
          <a:lstStyle/>
          <a:p>
            <a:r>
              <a:rPr lang="es-GB" sz="2400" b="1" dirty="0">
                <a:solidFill>
                  <a:schemeClr val="accent5">
                    <a:lumMod val="50000"/>
                  </a:schemeClr>
                </a:solidFill>
              </a:rPr>
              <a:t>Amelia</a:t>
            </a:r>
            <a:r>
              <a:rPr lang="es-GB" sz="2400" dirty="0">
                <a:solidFill>
                  <a:schemeClr val="accent5">
                    <a:lumMod val="50000"/>
                  </a:schemeClr>
                </a:solidFill>
              </a:rPr>
              <a:t> </a:t>
            </a:r>
            <a:r>
              <a:rPr lang="es-GB" sz="2400" b="1" dirty="0">
                <a:solidFill>
                  <a:schemeClr val="accent5">
                    <a:lumMod val="50000"/>
                  </a:schemeClr>
                </a:solidFill>
              </a:rPr>
              <a:t>estudia</a:t>
            </a:r>
            <a:r>
              <a:rPr lang="es-GB" sz="2400" dirty="0">
                <a:solidFill>
                  <a:schemeClr val="accent5">
                    <a:lumMod val="50000"/>
                  </a:schemeClr>
                </a:solidFill>
              </a:rPr>
              <a:t> </a:t>
            </a:r>
            <a:r>
              <a:rPr lang="es-GB" sz="2400" b="1" dirty="0">
                <a:solidFill>
                  <a:schemeClr val="accent5">
                    <a:lumMod val="50000"/>
                  </a:schemeClr>
                </a:solidFill>
              </a:rPr>
              <a:t>ciencias</a:t>
            </a:r>
            <a:r>
              <a:rPr lang="es-GB" sz="2400" dirty="0">
                <a:solidFill>
                  <a:schemeClr val="accent5">
                    <a:lumMod val="50000"/>
                  </a:schemeClr>
                </a:solidFill>
              </a:rPr>
              <a:t> de la salud en la </a:t>
            </a:r>
            <a:r>
              <a:rPr lang="es-GB" sz="2400" b="1" dirty="0">
                <a:solidFill>
                  <a:schemeClr val="accent5">
                    <a:lumMod val="50000"/>
                  </a:schemeClr>
                </a:solidFill>
              </a:rPr>
              <a:t>academia</a:t>
            </a:r>
            <a:r>
              <a:rPr lang="es-GB" sz="2400" dirty="0">
                <a:solidFill>
                  <a:schemeClr val="accent5">
                    <a:lumMod val="50000"/>
                  </a:schemeClr>
                </a:solidFill>
              </a:rPr>
              <a:t>.</a:t>
            </a:r>
          </a:p>
        </p:txBody>
      </p:sp>
      <p:sp>
        <p:nvSpPr>
          <p:cNvPr id="18" name="CuadroTexto 17">
            <a:extLst>
              <a:ext uri="{FF2B5EF4-FFF2-40B4-BE49-F238E27FC236}">
                <a16:creationId xmlns:a16="http://schemas.microsoft.com/office/drawing/2014/main" id="{1CA47568-44DA-5C40-83FF-FCACD414733F}"/>
              </a:ext>
            </a:extLst>
          </p:cNvPr>
          <p:cNvSpPr txBox="1"/>
          <p:nvPr/>
        </p:nvSpPr>
        <p:spPr>
          <a:xfrm>
            <a:off x="3190304" y="2202711"/>
            <a:ext cx="8996374" cy="461665"/>
          </a:xfrm>
          <a:prstGeom prst="rect">
            <a:avLst/>
          </a:prstGeom>
          <a:noFill/>
        </p:spPr>
        <p:txBody>
          <a:bodyPr wrap="none" rtlCol="0">
            <a:spAutoFit/>
          </a:bodyPr>
          <a:lstStyle/>
          <a:p>
            <a:r>
              <a:rPr lang="es-GB" sz="2400" b="1" dirty="0">
                <a:solidFill>
                  <a:schemeClr val="accent5">
                    <a:lumMod val="50000"/>
                  </a:schemeClr>
                </a:solidFill>
              </a:rPr>
              <a:t>Recomiendas</a:t>
            </a:r>
            <a:r>
              <a:rPr lang="es-GB" sz="2400" dirty="0">
                <a:solidFill>
                  <a:schemeClr val="accent5">
                    <a:lumMod val="50000"/>
                  </a:schemeClr>
                </a:solidFill>
              </a:rPr>
              <a:t> hacer </a:t>
            </a:r>
            <a:r>
              <a:rPr lang="es-GB" sz="2400" b="1" dirty="0">
                <a:solidFill>
                  <a:schemeClr val="accent5">
                    <a:lumMod val="50000"/>
                  </a:schemeClr>
                </a:solidFill>
              </a:rPr>
              <a:t>movimientos</a:t>
            </a:r>
            <a:r>
              <a:rPr lang="es-GB" sz="2400" dirty="0">
                <a:solidFill>
                  <a:schemeClr val="accent5">
                    <a:lumMod val="50000"/>
                  </a:schemeClr>
                </a:solidFill>
              </a:rPr>
              <a:t> con los </a:t>
            </a:r>
            <a:r>
              <a:rPr lang="es-GB" sz="2400" b="1" dirty="0">
                <a:solidFill>
                  <a:schemeClr val="accent5">
                    <a:lumMod val="50000"/>
                  </a:schemeClr>
                </a:solidFill>
              </a:rPr>
              <a:t>pies</a:t>
            </a:r>
            <a:r>
              <a:rPr lang="es-GB" sz="2400" dirty="0">
                <a:solidFill>
                  <a:schemeClr val="accent5">
                    <a:lumMod val="50000"/>
                  </a:schemeClr>
                </a:solidFill>
              </a:rPr>
              <a:t> y las </a:t>
            </a:r>
            <a:r>
              <a:rPr lang="es-GB" sz="2400" b="1" dirty="0">
                <a:solidFill>
                  <a:schemeClr val="accent5">
                    <a:lumMod val="50000"/>
                  </a:schemeClr>
                </a:solidFill>
              </a:rPr>
              <a:t>piernas</a:t>
            </a:r>
            <a:r>
              <a:rPr lang="es-GB" sz="2400" dirty="0">
                <a:solidFill>
                  <a:schemeClr val="accent5">
                    <a:lumMod val="50000"/>
                  </a:schemeClr>
                </a:solidFill>
              </a:rPr>
              <a:t>.</a:t>
            </a:r>
          </a:p>
        </p:txBody>
      </p:sp>
      <p:sp>
        <p:nvSpPr>
          <p:cNvPr id="19" name="CuadroTexto 18">
            <a:extLst>
              <a:ext uri="{FF2B5EF4-FFF2-40B4-BE49-F238E27FC236}">
                <a16:creationId xmlns:a16="http://schemas.microsoft.com/office/drawing/2014/main" id="{1EC20301-68B0-7047-BD83-1FC585CBFC7A}"/>
              </a:ext>
            </a:extLst>
          </p:cNvPr>
          <p:cNvSpPr txBox="1"/>
          <p:nvPr/>
        </p:nvSpPr>
        <p:spPr>
          <a:xfrm>
            <a:off x="3190304" y="3867507"/>
            <a:ext cx="7959230" cy="461665"/>
          </a:xfrm>
          <a:prstGeom prst="rect">
            <a:avLst/>
          </a:prstGeom>
          <a:noFill/>
        </p:spPr>
        <p:txBody>
          <a:bodyPr wrap="none" rtlCol="0">
            <a:spAutoFit/>
          </a:bodyPr>
          <a:lstStyle/>
          <a:p>
            <a:r>
              <a:rPr lang="es-GB" sz="2400" dirty="0">
                <a:solidFill>
                  <a:schemeClr val="accent5">
                    <a:lumMod val="50000"/>
                  </a:schemeClr>
                </a:solidFill>
              </a:rPr>
              <a:t>Viajas largas </a:t>
            </a:r>
            <a:r>
              <a:rPr lang="es-GB" sz="2400" b="1" dirty="0">
                <a:solidFill>
                  <a:schemeClr val="accent5">
                    <a:lumMod val="50000"/>
                  </a:schemeClr>
                </a:solidFill>
              </a:rPr>
              <a:t>distancias</a:t>
            </a:r>
            <a:r>
              <a:rPr lang="es-GB" sz="2400" dirty="0">
                <a:solidFill>
                  <a:schemeClr val="accent5">
                    <a:lumMod val="50000"/>
                  </a:schemeClr>
                </a:solidFill>
              </a:rPr>
              <a:t> en bicicleta con </a:t>
            </a:r>
            <a:r>
              <a:rPr lang="es-GB" sz="2400" b="1" dirty="0">
                <a:solidFill>
                  <a:schemeClr val="accent5">
                    <a:lumMod val="50000"/>
                  </a:schemeClr>
                </a:solidFill>
              </a:rPr>
              <a:t>frecuencia</a:t>
            </a:r>
            <a:r>
              <a:rPr lang="es-GB" sz="2400" dirty="0">
                <a:solidFill>
                  <a:schemeClr val="accent5">
                    <a:lumMod val="50000"/>
                  </a:schemeClr>
                </a:solidFill>
              </a:rPr>
              <a:t>.</a:t>
            </a:r>
          </a:p>
        </p:txBody>
      </p:sp>
      <p:sp>
        <p:nvSpPr>
          <p:cNvPr id="20" name="CuadroTexto 19">
            <a:extLst>
              <a:ext uri="{FF2B5EF4-FFF2-40B4-BE49-F238E27FC236}">
                <a16:creationId xmlns:a16="http://schemas.microsoft.com/office/drawing/2014/main" id="{6BEC23C6-0FF1-5147-B3E9-D9E3541AC6D4}"/>
              </a:ext>
            </a:extLst>
          </p:cNvPr>
          <p:cNvSpPr txBox="1"/>
          <p:nvPr/>
        </p:nvSpPr>
        <p:spPr>
          <a:xfrm>
            <a:off x="3190304" y="3021116"/>
            <a:ext cx="7008650" cy="461665"/>
          </a:xfrm>
          <a:prstGeom prst="rect">
            <a:avLst/>
          </a:prstGeom>
          <a:noFill/>
        </p:spPr>
        <p:txBody>
          <a:bodyPr wrap="none" rtlCol="0">
            <a:spAutoFit/>
          </a:bodyPr>
          <a:lstStyle/>
          <a:p>
            <a:r>
              <a:rPr lang="es-GB" sz="2400" dirty="0">
                <a:solidFill>
                  <a:schemeClr val="accent5">
                    <a:lumMod val="50000"/>
                  </a:schemeClr>
                </a:solidFill>
              </a:rPr>
              <a:t>En </a:t>
            </a:r>
            <a:r>
              <a:rPr lang="es-GB" sz="2400" b="1" dirty="0">
                <a:solidFill>
                  <a:schemeClr val="accent5">
                    <a:lumMod val="50000"/>
                  </a:schemeClr>
                </a:solidFill>
              </a:rPr>
              <a:t>gimnasia</a:t>
            </a:r>
            <a:r>
              <a:rPr lang="es-GB" sz="2400" dirty="0">
                <a:solidFill>
                  <a:schemeClr val="accent5">
                    <a:lumMod val="50000"/>
                  </a:schemeClr>
                </a:solidFill>
              </a:rPr>
              <a:t> practicas </a:t>
            </a:r>
            <a:r>
              <a:rPr lang="es-GB" sz="2400" b="1" dirty="0">
                <a:solidFill>
                  <a:schemeClr val="accent5">
                    <a:lumMod val="50000"/>
                  </a:schemeClr>
                </a:solidFill>
              </a:rPr>
              <a:t>acrobacias</a:t>
            </a:r>
            <a:r>
              <a:rPr lang="es-GB" sz="2400" dirty="0">
                <a:solidFill>
                  <a:schemeClr val="accent5">
                    <a:lumMod val="50000"/>
                  </a:schemeClr>
                </a:solidFill>
              </a:rPr>
              <a:t> </a:t>
            </a:r>
            <a:r>
              <a:rPr lang="es-GB" sz="2400" b="1" dirty="0">
                <a:solidFill>
                  <a:schemeClr val="accent5">
                    <a:lumMod val="50000"/>
                  </a:schemeClr>
                </a:solidFill>
              </a:rPr>
              <a:t>especiales</a:t>
            </a:r>
            <a:r>
              <a:rPr lang="es-GB" sz="2400" dirty="0">
                <a:solidFill>
                  <a:schemeClr val="accent5">
                    <a:lumMod val="50000"/>
                  </a:schemeClr>
                </a:solidFill>
              </a:rPr>
              <a:t>.</a:t>
            </a:r>
          </a:p>
        </p:txBody>
      </p:sp>
      <p:sp>
        <p:nvSpPr>
          <p:cNvPr id="21" name="CuadroTexto 20">
            <a:extLst>
              <a:ext uri="{FF2B5EF4-FFF2-40B4-BE49-F238E27FC236}">
                <a16:creationId xmlns:a16="http://schemas.microsoft.com/office/drawing/2014/main" id="{948586F8-B229-DA49-AD3F-AF595E2DF272}"/>
              </a:ext>
            </a:extLst>
          </p:cNvPr>
          <p:cNvSpPr txBox="1"/>
          <p:nvPr/>
        </p:nvSpPr>
        <p:spPr>
          <a:xfrm>
            <a:off x="3190304" y="4685912"/>
            <a:ext cx="6484467" cy="461665"/>
          </a:xfrm>
          <a:prstGeom prst="rect">
            <a:avLst/>
          </a:prstGeom>
          <a:noFill/>
        </p:spPr>
        <p:txBody>
          <a:bodyPr wrap="none" rtlCol="0">
            <a:spAutoFit/>
          </a:bodyPr>
          <a:lstStyle/>
          <a:p>
            <a:r>
              <a:rPr lang="es-GB" sz="2400" dirty="0">
                <a:solidFill>
                  <a:schemeClr val="accent5">
                    <a:lumMod val="50000"/>
                  </a:schemeClr>
                </a:solidFill>
              </a:rPr>
              <a:t>En tu </a:t>
            </a:r>
            <a:r>
              <a:rPr lang="es-GB" sz="2400" b="1" dirty="0">
                <a:solidFill>
                  <a:schemeClr val="accent5">
                    <a:lumMod val="50000"/>
                  </a:schemeClr>
                </a:solidFill>
              </a:rPr>
              <a:t>dieta</a:t>
            </a:r>
            <a:r>
              <a:rPr lang="es-GB" sz="2400" dirty="0">
                <a:solidFill>
                  <a:schemeClr val="accent5">
                    <a:lumMod val="50000"/>
                  </a:schemeClr>
                </a:solidFill>
              </a:rPr>
              <a:t> tomas agua </a:t>
            </a:r>
            <a:r>
              <a:rPr lang="es-GB" sz="2400" b="1" dirty="0">
                <a:solidFill>
                  <a:schemeClr val="accent5">
                    <a:lumMod val="50000"/>
                  </a:schemeClr>
                </a:solidFill>
              </a:rPr>
              <a:t>caliente</a:t>
            </a:r>
            <a:r>
              <a:rPr lang="es-GB" sz="2400" dirty="0">
                <a:solidFill>
                  <a:schemeClr val="accent5">
                    <a:lumMod val="50000"/>
                  </a:schemeClr>
                </a:solidFill>
              </a:rPr>
              <a:t> con </a:t>
            </a:r>
            <a:r>
              <a:rPr lang="es-GB" sz="2400" b="1" dirty="0">
                <a:solidFill>
                  <a:schemeClr val="accent5">
                    <a:lumMod val="50000"/>
                  </a:schemeClr>
                </a:solidFill>
              </a:rPr>
              <a:t>miel</a:t>
            </a:r>
            <a:r>
              <a:rPr lang="es-GB" sz="2400" dirty="0">
                <a:solidFill>
                  <a:schemeClr val="accent5">
                    <a:lumMod val="50000"/>
                  </a:schemeClr>
                </a:solidFill>
              </a:rPr>
              <a:t>. </a:t>
            </a:r>
          </a:p>
        </p:txBody>
      </p:sp>
      <p:pic>
        <p:nvPicPr>
          <p:cNvPr id="22" name="Picture 14" descr="green checkmark">
            <a:extLst>
              <a:ext uri="{FF2B5EF4-FFF2-40B4-BE49-F238E27FC236}">
                <a16:creationId xmlns:a16="http://schemas.microsoft.com/office/drawing/2014/main" id="{746DAB61-634F-314D-A987-71D7B46249D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2442" y="2140439"/>
            <a:ext cx="396000" cy="479581"/>
          </a:xfrm>
          <a:prstGeom prst="rect">
            <a:avLst/>
          </a:prstGeom>
        </p:spPr>
      </p:pic>
      <p:pic>
        <p:nvPicPr>
          <p:cNvPr id="23" name="Picture 14" descr="green checkmark">
            <a:extLst>
              <a:ext uri="{FF2B5EF4-FFF2-40B4-BE49-F238E27FC236}">
                <a16:creationId xmlns:a16="http://schemas.microsoft.com/office/drawing/2014/main" id="{5213585E-7668-9F4B-BE1D-BD16553F789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19983" y="2955726"/>
            <a:ext cx="396000" cy="479581"/>
          </a:xfrm>
          <a:prstGeom prst="rect">
            <a:avLst/>
          </a:prstGeom>
        </p:spPr>
      </p:pic>
      <p:pic>
        <p:nvPicPr>
          <p:cNvPr id="24" name="Picture 14" descr="green checkmark">
            <a:extLst>
              <a:ext uri="{FF2B5EF4-FFF2-40B4-BE49-F238E27FC236}">
                <a16:creationId xmlns:a16="http://schemas.microsoft.com/office/drawing/2014/main" id="{38013E35-32C8-F847-9C42-3FB618B5F1B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9517" y="3848002"/>
            <a:ext cx="396000" cy="479581"/>
          </a:xfrm>
          <a:prstGeom prst="rect">
            <a:avLst/>
          </a:prstGeom>
        </p:spPr>
      </p:pic>
      <p:pic>
        <p:nvPicPr>
          <p:cNvPr id="25" name="Picture 14" descr="green checkmark">
            <a:extLst>
              <a:ext uri="{FF2B5EF4-FFF2-40B4-BE49-F238E27FC236}">
                <a16:creationId xmlns:a16="http://schemas.microsoft.com/office/drawing/2014/main" id="{4876D8E8-9019-4A43-A7E9-8CD08D36853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2442" y="4675324"/>
            <a:ext cx="396000" cy="479581"/>
          </a:xfrm>
          <a:prstGeom prst="rect">
            <a:avLst/>
          </a:prstGeom>
        </p:spPr>
      </p:pic>
      <p:pic>
        <p:nvPicPr>
          <p:cNvPr id="26" name="Picture 14" descr="green checkmark">
            <a:extLst>
              <a:ext uri="{FF2B5EF4-FFF2-40B4-BE49-F238E27FC236}">
                <a16:creationId xmlns:a16="http://schemas.microsoft.com/office/drawing/2014/main" id="{CBB53C6F-FB62-BF40-82E7-9FF0556E199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99516" y="5456999"/>
            <a:ext cx="396000" cy="479581"/>
          </a:xfrm>
          <a:prstGeom prst="rect">
            <a:avLst/>
          </a:prstGeom>
        </p:spPr>
      </p:pic>
      <p:pic>
        <p:nvPicPr>
          <p:cNvPr id="27" name="Picture 14" descr="green checkmark">
            <a:extLst>
              <a:ext uri="{FF2B5EF4-FFF2-40B4-BE49-F238E27FC236}">
                <a16:creationId xmlns:a16="http://schemas.microsoft.com/office/drawing/2014/main" id="{0D704BA2-6A44-3F4B-9ACE-F16B4BCB119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51722" y="5458175"/>
            <a:ext cx="396000" cy="479581"/>
          </a:xfrm>
          <a:prstGeom prst="rect">
            <a:avLst/>
          </a:prstGeom>
        </p:spPr>
      </p:pic>
      <p:sp>
        <p:nvSpPr>
          <p:cNvPr id="29" name="CuadroTexto 28">
            <a:extLst>
              <a:ext uri="{FF2B5EF4-FFF2-40B4-BE49-F238E27FC236}">
                <a16:creationId xmlns:a16="http://schemas.microsoft.com/office/drawing/2014/main" id="{C388C8CD-8EF9-064A-A962-62EC073A012C}"/>
              </a:ext>
            </a:extLst>
          </p:cNvPr>
          <p:cNvSpPr txBox="1"/>
          <p:nvPr/>
        </p:nvSpPr>
        <p:spPr>
          <a:xfrm>
            <a:off x="3190304" y="2195897"/>
            <a:ext cx="8996374" cy="461665"/>
          </a:xfrm>
          <a:prstGeom prst="rect">
            <a:avLst/>
          </a:prstGeom>
          <a:noFill/>
        </p:spPr>
        <p:txBody>
          <a:bodyPr wrap="none" rtlCol="0">
            <a:spAutoFit/>
          </a:bodyPr>
          <a:lstStyle/>
          <a:p>
            <a:r>
              <a:rPr lang="es-GB" sz="2400" b="1" dirty="0">
                <a:solidFill>
                  <a:schemeClr val="accent5">
                    <a:lumMod val="50000"/>
                  </a:schemeClr>
                </a:solidFill>
              </a:rPr>
              <a:t>Recomiendas</a:t>
            </a:r>
            <a:r>
              <a:rPr lang="es-GB" sz="2400" dirty="0">
                <a:solidFill>
                  <a:schemeClr val="accent5">
                    <a:lumMod val="50000"/>
                  </a:schemeClr>
                </a:solidFill>
              </a:rPr>
              <a:t> </a:t>
            </a:r>
            <a:r>
              <a:rPr lang="es-GB" sz="2400" dirty="0">
                <a:solidFill>
                  <a:schemeClr val="bg1"/>
                </a:solidFill>
              </a:rPr>
              <a:t>hacer</a:t>
            </a:r>
            <a:r>
              <a:rPr lang="es-GB" sz="2400" dirty="0">
                <a:solidFill>
                  <a:schemeClr val="accent5">
                    <a:lumMod val="50000"/>
                  </a:schemeClr>
                </a:solidFill>
              </a:rPr>
              <a:t> </a:t>
            </a:r>
            <a:r>
              <a:rPr lang="es-GB" sz="2400" b="1" dirty="0">
                <a:solidFill>
                  <a:schemeClr val="accent5">
                    <a:lumMod val="50000"/>
                  </a:schemeClr>
                </a:solidFill>
              </a:rPr>
              <a:t>movimientos</a:t>
            </a:r>
            <a:r>
              <a:rPr lang="es-GB" sz="2400" dirty="0">
                <a:solidFill>
                  <a:schemeClr val="accent5">
                    <a:lumMod val="50000"/>
                  </a:schemeClr>
                </a:solidFill>
              </a:rPr>
              <a:t> </a:t>
            </a:r>
            <a:r>
              <a:rPr lang="es-GB" sz="2400" dirty="0">
                <a:solidFill>
                  <a:schemeClr val="bg1"/>
                </a:solidFill>
              </a:rPr>
              <a:t>con los </a:t>
            </a:r>
            <a:r>
              <a:rPr lang="es-GB" sz="2400" b="1" dirty="0">
                <a:solidFill>
                  <a:schemeClr val="accent5">
                    <a:lumMod val="50000"/>
                  </a:schemeClr>
                </a:solidFill>
              </a:rPr>
              <a:t>pies</a:t>
            </a:r>
            <a:r>
              <a:rPr lang="es-GB" sz="2400" dirty="0">
                <a:solidFill>
                  <a:schemeClr val="accent5">
                    <a:lumMod val="50000"/>
                  </a:schemeClr>
                </a:solidFill>
              </a:rPr>
              <a:t> </a:t>
            </a:r>
            <a:r>
              <a:rPr lang="es-GB" sz="2400" dirty="0">
                <a:solidFill>
                  <a:schemeClr val="bg1"/>
                </a:solidFill>
              </a:rPr>
              <a:t>y las </a:t>
            </a:r>
            <a:r>
              <a:rPr lang="es-GB" sz="2400" b="1" dirty="0">
                <a:solidFill>
                  <a:schemeClr val="accent5">
                    <a:lumMod val="50000"/>
                  </a:schemeClr>
                </a:solidFill>
              </a:rPr>
              <a:t>piernas</a:t>
            </a:r>
            <a:r>
              <a:rPr lang="es-GB" sz="2400" dirty="0">
                <a:solidFill>
                  <a:schemeClr val="accent5">
                    <a:lumMod val="50000"/>
                  </a:schemeClr>
                </a:solidFill>
              </a:rPr>
              <a:t>.</a:t>
            </a:r>
          </a:p>
        </p:txBody>
      </p:sp>
      <p:sp>
        <p:nvSpPr>
          <p:cNvPr id="30" name="CuadroTexto 29">
            <a:extLst>
              <a:ext uri="{FF2B5EF4-FFF2-40B4-BE49-F238E27FC236}">
                <a16:creationId xmlns:a16="http://schemas.microsoft.com/office/drawing/2014/main" id="{80525DD3-6B00-0244-B0D3-AAE12E956D80}"/>
              </a:ext>
            </a:extLst>
          </p:cNvPr>
          <p:cNvSpPr txBox="1"/>
          <p:nvPr/>
        </p:nvSpPr>
        <p:spPr>
          <a:xfrm>
            <a:off x="3190304" y="3028819"/>
            <a:ext cx="7008650" cy="461665"/>
          </a:xfrm>
          <a:prstGeom prst="rect">
            <a:avLst/>
          </a:prstGeom>
          <a:noFill/>
        </p:spPr>
        <p:txBody>
          <a:bodyPr wrap="none" rtlCol="0">
            <a:spAutoFit/>
          </a:bodyPr>
          <a:lstStyle/>
          <a:p>
            <a:r>
              <a:rPr lang="es-GB" sz="2400" dirty="0">
                <a:solidFill>
                  <a:schemeClr val="bg1"/>
                </a:solidFill>
              </a:rPr>
              <a:t>En</a:t>
            </a:r>
            <a:r>
              <a:rPr lang="es-GB" sz="2400" dirty="0">
                <a:solidFill>
                  <a:schemeClr val="accent5">
                    <a:lumMod val="50000"/>
                  </a:schemeClr>
                </a:solidFill>
              </a:rPr>
              <a:t> </a:t>
            </a:r>
            <a:r>
              <a:rPr lang="es-GB" sz="2400" b="1" dirty="0">
                <a:solidFill>
                  <a:schemeClr val="accent5">
                    <a:lumMod val="50000"/>
                  </a:schemeClr>
                </a:solidFill>
              </a:rPr>
              <a:t>gimnasia</a:t>
            </a:r>
            <a:r>
              <a:rPr lang="es-GB" sz="2400" dirty="0">
                <a:solidFill>
                  <a:schemeClr val="accent5">
                    <a:lumMod val="50000"/>
                  </a:schemeClr>
                </a:solidFill>
              </a:rPr>
              <a:t> </a:t>
            </a:r>
            <a:r>
              <a:rPr lang="es-GB" sz="2400" dirty="0">
                <a:solidFill>
                  <a:schemeClr val="bg1"/>
                </a:solidFill>
              </a:rPr>
              <a:t>practicas</a:t>
            </a:r>
            <a:r>
              <a:rPr lang="es-GB" sz="2400" dirty="0">
                <a:solidFill>
                  <a:schemeClr val="accent5">
                    <a:lumMod val="50000"/>
                  </a:schemeClr>
                </a:solidFill>
              </a:rPr>
              <a:t> </a:t>
            </a:r>
            <a:r>
              <a:rPr lang="es-GB" sz="2400" b="1" dirty="0">
                <a:solidFill>
                  <a:schemeClr val="accent5">
                    <a:lumMod val="50000"/>
                  </a:schemeClr>
                </a:solidFill>
              </a:rPr>
              <a:t>acrobacias</a:t>
            </a:r>
            <a:r>
              <a:rPr lang="es-GB" sz="2400" dirty="0">
                <a:solidFill>
                  <a:schemeClr val="accent5">
                    <a:lumMod val="50000"/>
                  </a:schemeClr>
                </a:solidFill>
              </a:rPr>
              <a:t> </a:t>
            </a:r>
            <a:r>
              <a:rPr lang="es-GB" sz="2400" b="1" dirty="0">
                <a:solidFill>
                  <a:schemeClr val="accent5">
                    <a:lumMod val="50000"/>
                  </a:schemeClr>
                </a:solidFill>
              </a:rPr>
              <a:t>especiales</a:t>
            </a:r>
            <a:r>
              <a:rPr lang="es-GB" sz="2400" dirty="0">
                <a:solidFill>
                  <a:schemeClr val="accent5">
                    <a:lumMod val="50000"/>
                  </a:schemeClr>
                </a:solidFill>
              </a:rPr>
              <a:t>.</a:t>
            </a:r>
          </a:p>
        </p:txBody>
      </p:sp>
      <p:sp>
        <p:nvSpPr>
          <p:cNvPr id="31" name="CuadroTexto 30">
            <a:extLst>
              <a:ext uri="{FF2B5EF4-FFF2-40B4-BE49-F238E27FC236}">
                <a16:creationId xmlns:a16="http://schemas.microsoft.com/office/drawing/2014/main" id="{13D57B6D-E411-5443-B463-5C8AD859667F}"/>
              </a:ext>
            </a:extLst>
          </p:cNvPr>
          <p:cNvSpPr txBox="1"/>
          <p:nvPr/>
        </p:nvSpPr>
        <p:spPr>
          <a:xfrm>
            <a:off x="3190304" y="3861648"/>
            <a:ext cx="7959230" cy="461665"/>
          </a:xfrm>
          <a:prstGeom prst="rect">
            <a:avLst/>
          </a:prstGeom>
          <a:noFill/>
        </p:spPr>
        <p:txBody>
          <a:bodyPr wrap="none" rtlCol="0">
            <a:spAutoFit/>
          </a:bodyPr>
          <a:lstStyle/>
          <a:p>
            <a:r>
              <a:rPr lang="es-GB" sz="2400" dirty="0">
                <a:solidFill>
                  <a:schemeClr val="bg1"/>
                </a:solidFill>
              </a:rPr>
              <a:t>Viajas largas </a:t>
            </a:r>
            <a:r>
              <a:rPr lang="es-GB" sz="2400" b="1" dirty="0">
                <a:solidFill>
                  <a:schemeClr val="accent5">
                    <a:lumMod val="50000"/>
                  </a:schemeClr>
                </a:solidFill>
              </a:rPr>
              <a:t>distancias</a:t>
            </a:r>
            <a:r>
              <a:rPr lang="es-GB" sz="2400" dirty="0">
                <a:solidFill>
                  <a:schemeClr val="accent5">
                    <a:lumMod val="50000"/>
                  </a:schemeClr>
                </a:solidFill>
              </a:rPr>
              <a:t> </a:t>
            </a:r>
            <a:r>
              <a:rPr lang="es-GB" sz="2400" dirty="0">
                <a:solidFill>
                  <a:schemeClr val="bg1"/>
                </a:solidFill>
              </a:rPr>
              <a:t>en bicicleta con </a:t>
            </a:r>
            <a:r>
              <a:rPr lang="es-GB" sz="2400" b="1" dirty="0">
                <a:solidFill>
                  <a:schemeClr val="accent5">
                    <a:lumMod val="50000"/>
                  </a:schemeClr>
                </a:solidFill>
              </a:rPr>
              <a:t>frecuencia</a:t>
            </a:r>
            <a:r>
              <a:rPr lang="es-GB" sz="2400" dirty="0">
                <a:solidFill>
                  <a:schemeClr val="accent5">
                    <a:lumMod val="50000"/>
                  </a:schemeClr>
                </a:solidFill>
              </a:rPr>
              <a:t>.</a:t>
            </a:r>
          </a:p>
        </p:txBody>
      </p:sp>
      <p:sp>
        <p:nvSpPr>
          <p:cNvPr id="32" name="CuadroTexto 31">
            <a:extLst>
              <a:ext uri="{FF2B5EF4-FFF2-40B4-BE49-F238E27FC236}">
                <a16:creationId xmlns:a16="http://schemas.microsoft.com/office/drawing/2014/main" id="{EA705534-47D0-494A-85FC-711B58107DD7}"/>
              </a:ext>
            </a:extLst>
          </p:cNvPr>
          <p:cNvSpPr txBox="1"/>
          <p:nvPr/>
        </p:nvSpPr>
        <p:spPr>
          <a:xfrm>
            <a:off x="3195646" y="4680408"/>
            <a:ext cx="6484467" cy="461665"/>
          </a:xfrm>
          <a:prstGeom prst="rect">
            <a:avLst/>
          </a:prstGeom>
          <a:noFill/>
        </p:spPr>
        <p:txBody>
          <a:bodyPr wrap="none" rtlCol="0">
            <a:spAutoFit/>
          </a:bodyPr>
          <a:lstStyle/>
          <a:p>
            <a:r>
              <a:rPr lang="es-GB" sz="2400" dirty="0">
                <a:solidFill>
                  <a:schemeClr val="bg1"/>
                </a:solidFill>
              </a:rPr>
              <a:t>En tu </a:t>
            </a:r>
            <a:r>
              <a:rPr lang="es-GB" sz="2400" b="1" dirty="0">
                <a:solidFill>
                  <a:schemeClr val="accent5">
                    <a:lumMod val="50000"/>
                  </a:schemeClr>
                </a:solidFill>
              </a:rPr>
              <a:t>dieta</a:t>
            </a:r>
            <a:r>
              <a:rPr lang="es-GB" sz="2400" dirty="0">
                <a:solidFill>
                  <a:schemeClr val="accent5">
                    <a:lumMod val="50000"/>
                  </a:schemeClr>
                </a:solidFill>
              </a:rPr>
              <a:t> </a:t>
            </a:r>
            <a:r>
              <a:rPr lang="es-GB" sz="2400" dirty="0">
                <a:solidFill>
                  <a:schemeClr val="bg1"/>
                </a:solidFill>
              </a:rPr>
              <a:t>tomas agua </a:t>
            </a:r>
            <a:r>
              <a:rPr lang="es-GB" sz="2400" b="1" dirty="0">
                <a:solidFill>
                  <a:schemeClr val="accent5">
                    <a:lumMod val="50000"/>
                  </a:schemeClr>
                </a:solidFill>
              </a:rPr>
              <a:t>caliente</a:t>
            </a:r>
            <a:r>
              <a:rPr lang="es-GB" sz="2400" dirty="0">
                <a:solidFill>
                  <a:schemeClr val="accent5">
                    <a:lumMod val="50000"/>
                  </a:schemeClr>
                </a:solidFill>
              </a:rPr>
              <a:t> </a:t>
            </a:r>
            <a:r>
              <a:rPr lang="es-GB" sz="2400" dirty="0">
                <a:solidFill>
                  <a:schemeClr val="bg1"/>
                </a:solidFill>
              </a:rPr>
              <a:t>con</a:t>
            </a:r>
            <a:r>
              <a:rPr lang="es-GB" sz="2400" dirty="0">
                <a:solidFill>
                  <a:schemeClr val="accent5">
                    <a:lumMod val="50000"/>
                  </a:schemeClr>
                </a:solidFill>
              </a:rPr>
              <a:t> </a:t>
            </a:r>
            <a:r>
              <a:rPr lang="es-GB" sz="2400" b="1" dirty="0">
                <a:solidFill>
                  <a:schemeClr val="accent5">
                    <a:lumMod val="50000"/>
                  </a:schemeClr>
                </a:solidFill>
              </a:rPr>
              <a:t>miel</a:t>
            </a:r>
            <a:r>
              <a:rPr lang="es-GB" sz="2400" dirty="0">
                <a:solidFill>
                  <a:schemeClr val="accent5">
                    <a:lumMod val="50000"/>
                  </a:schemeClr>
                </a:solidFill>
              </a:rPr>
              <a:t>. </a:t>
            </a:r>
          </a:p>
        </p:txBody>
      </p:sp>
      <p:sp>
        <p:nvSpPr>
          <p:cNvPr id="33" name="CuadroTexto 32">
            <a:extLst>
              <a:ext uri="{FF2B5EF4-FFF2-40B4-BE49-F238E27FC236}">
                <a16:creationId xmlns:a16="http://schemas.microsoft.com/office/drawing/2014/main" id="{F2E4B861-CB5E-1641-80CE-DD549A1FECDD}"/>
              </a:ext>
            </a:extLst>
          </p:cNvPr>
          <p:cNvSpPr txBox="1"/>
          <p:nvPr/>
        </p:nvSpPr>
        <p:spPr>
          <a:xfrm>
            <a:off x="3182775" y="5502976"/>
            <a:ext cx="8052204" cy="461665"/>
          </a:xfrm>
          <a:prstGeom prst="rect">
            <a:avLst/>
          </a:prstGeom>
          <a:noFill/>
        </p:spPr>
        <p:txBody>
          <a:bodyPr wrap="none" rtlCol="0">
            <a:spAutoFit/>
          </a:bodyPr>
          <a:lstStyle/>
          <a:p>
            <a:r>
              <a:rPr lang="es-GB" sz="2400" b="1" dirty="0">
                <a:solidFill>
                  <a:schemeClr val="accent5">
                    <a:lumMod val="50000"/>
                  </a:schemeClr>
                </a:solidFill>
              </a:rPr>
              <a:t>Amelia</a:t>
            </a:r>
            <a:r>
              <a:rPr lang="es-GB" sz="2400" dirty="0">
                <a:solidFill>
                  <a:schemeClr val="accent5">
                    <a:lumMod val="50000"/>
                  </a:schemeClr>
                </a:solidFill>
              </a:rPr>
              <a:t> </a:t>
            </a:r>
            <a:r>
              <a:rPr lang="es-GB" sz="2400" b="1" dirty="0">
                <a:solidFill>
                  <a:schemeClr val="accent5">
                    <a:lumMod val="50000"/>
                  </a:schemeClr>
                </a:solidFill>
              </a:rPr>
              <a:t>estudia</a:t>
            </a:r>
            <a:r>
              <a:rPr lang="es-GB" sz="2400" dirty="0">
                <a:solidFill>
                  <a:schemeClr val="accent5">
                    <a:lumMod val="50000"/>
                  </a:schemeClr>
                </a:solidFill>
              </a:rPr>
              <a:t> </a:t>
            </a:r>
            <a:r>
              <a:rPr lang="es-GB" sz="2400" b="1" dirty="0">
                <a:solidFill>
                  <a:schemeClr val="accent5">
                    <a:lumMod val="50000"/>
                  </a:schemeClr>
                </a:solidFill>
              </a:rPr>
              <a:t>ciencias</a:t>
            </a:r>
            <a:r>
              <a:rPr lang="es-GB" sz="2400" dirty="0">
                <a:solidFill>
                  <a:schemeClr val="accent5">
                    <a:lumMod val="50000"/>
                  </a:schemeClr>
                </a:solidFill>
              </a:rPr>
              <a:t> </a:t>
            </a:r>
            <a:r>
              <a:rPr lang="es-GB" sz="2400" dirty="0">
                <a:solidFill>
                  <a:schemeClr val="bg1"/>
                </a:solidFill>
              </a:rPr>
              <a:t>de la salud en la </a:t>
            </a:r>
            <a:r>
              <a:rPr lang="es-GB" sz="2400" b="1" dirty="0">
                <a:solidFill>
                  <a:schemeClr val="accent5">
                    <a:lumMod val="50000"/>
                  </a:schemeClr>
                </a:solidFill>
              </a:rPr>
              <a:t>academia</a:t>
            </a:r>
            <a:r>
              <a:rPr lang="es-GB" sz="2400" dirty="0">
                <a:solidFill>
                  <a:schemeClr val="accent5">
                    <a:lumMod val="50000"/>
                  </a:schemeClr>
                </a:solidFill>
              </a:rPr>
              <a:t>.</a:t>
            </a:r>
          </a:p>
        </p:txBody>
      </p:sp>
      <p:sp>
        <p:nvSpPr>
          <p:cNvPr id="34" name="CuadroTexto 33">
            <a:extLst>
              <a:ext uri="{FF2B5EF4-FFF2-40B4-BE49-F238E27FC236}">
                <a16:creationId xmlns:a16="http://schemas.microsoft.com/office/drawing/2014/main" id="{2B4A965E-E4D2-B142-886B-F1AE259BFF49}"/>
              </a:ext>
            </a:extLst>
          </p:cNvPr>
          <p:cNvSpPr txBox="1"/>
          <p:nvPr/>
        </p:nvSpPr>
        <p:spPr>
          <a:xfrm>
            <a:off x="2499936" y="2182915"/>
            <a:ext cx="357790" cy="461665"/>
          </a:xfrm>
          <a:prstGeom prst="rect">
            <a:avLst/>
          </a:prstGeom>
          <a:noFill/>
        </p:spPr>
        <p:txBody>
          <a:bodyPr wrap="none" rtlCol="0">
            <a:spAutoFit/>
          </a:bodyPr>
          <a:lstStyle/>
          <a:p>
            <a:r>
              <a:rPr lang="es-GB" sz="2400" b="1" dirty="0">
                <a:solidFill>
                  <a:schemeClr val="accent5">
                    <a:lumMod val="50000"/>
                  </a:schemeClr>
                </a:solidFill>
              </a:rPr>
              <a:t>4</a:t>
            </a:r>
          </a:p>
        </p:txBody>
      </p:sp>
      <p:sp>
        <p:nvSpPr>
          <p:cNvPr id="35" name="CuadroTexto 34">
            <a:extLst>
              <a:ext uri="{FF2B5EF4-FFF2-40B4-BE49-F238E27FC236}">
                <a16:creationId xmlns:a16="http://schemas.microsoft.com/office/drawing/2014/main" id="{AC7E64BB-B41F-0244-86C5-8F7C0425A455}"/>
              </a:ext>
            </a:extLst>
          </p:cNvPr>
          <p:cNvSpPr txBox="1"/>
          <p:nvPr/>
        </p:nvSpPr>
        <p:spPr>
          <a:xfrm>
            <a:off x="2499936" y="3013746"/>
            <a:ext cx="357790" cy="461665"/>
          </a:xfrm>
          <a:prstGeom prst="rect">
            <a:avLst/>
          </a:prstGeom>
          <a:noFill/>
        </p:spPr>
        <p:txBody>
          <a:bodyPr wrap="none" rtlCol="0">
            <a:spAutoFit/>
          </a:bodyPr>
          <a:lstStyle/>
          <a:p>
            <a:r>
              <a:rPr lang="es-GB" sz="2400" b="1" dirty="0">
                <a:solidFill>
                  <a:schemeClr val="accent5">
                    <a:lumMod val="50000"/>
                  </a:schemeClr>
                </a:solidFill>
              </a:rPr>
              <a:t>3</a:t>
            </a:r>
          </a:p>
        </p:txBody>
      </p:sp>
      <p:sp>
        <p:nvSpPr>
          <p:cNvPr id="36" name="CuadroTexto 35">
            <a:extLst>
              <a:ext uri="{FF2B5EF4-FFF2-40B4-BE49-F238E27FC236}">
                <a16:creationId xmlns:a16="http://schemas.microsoft.com/office/drawing/2014/main" id="{74BECD31-5929-2746-8C03-38C0E300188A}"/>
              </a:ext>
            </a:extLst>
          </p:cNvPr>
          <p:cNvSpPr txBox="1"/>
          <p:nvPr/>
        </p:nvSpPr>
        <p:spPr>
          <a:xfrm>
            <a:off x="2499936" y="3844577"/>
            <a:ext cx="357790" cy="461665"/>
          </a:xfrm>
          <a:prstGeom prst="rect">
            <a:avLst/>
          </a:prstGeom>
          <a:noFill/>
        </p:spPr>
        <p:txBody>
          <a:bodyPr wrap="none" rtlCol="0">
            <a:spAutoFit/>
          </a:bodyPr>
          <a:lstStyle/>
          <a:p>
            <a:r>
              <a:rPr lang="es-GB" sz="2400" b="1" dirty="0">
                <a:solidFill>
                  <a:schemeClr val="accent5">
                    <a:lumMod val="50000"/>
                  </a:schemeClr>
                </a:solidFill>
              </a:rPr>
              <a:t>2</a:t>
            </a:r>
          </a:p>
        </p:txBody>
      </p:sp>
      <p:sp>
        <p:nvSpPr>
          <p:cNvPr id="37" name="CuadroTexto 36">
            <a:extLst>
              <a:ext uri="{FF2B5EF4-FFF2-40B4-BE49-F238E27FC236}">
                <a16:creationId xmlns:a16="http://schemas.microsoft.com/office/drawing/2014/main" id="{EE07A272-FEEB-684C-A15F-42D4D37FB7EF}"/>
              </a:ext>
            </a:extLst>
          </p:cNvPr>
          <p:cNvSpPr txBox="1"/>
          <p:nvPr/>
        </p:nvSpPr>
        <p:spPr>
          <a:xfrm>
            <a:off x="2499936" y="4675408"/>
            <a:ext cx="357790" cy="461665"/>
          </a:xfrm>
          <a:prstGeom prst="rect">
            <a:avLst/>
          </a:prstGeom>
          <a:noFill/>
        </p:spPr>
        <p:txBody>
          <a:bodyPr wrap="none" rtlCol="0">
            <a:spAutoFit/>
          </a:bodyPr>
          <a:lstStyle/>
          <a:p>
            <a:r>
              <a:rPr lang="es-GB" sz="2400" b="1" dirty="0">
                <a:solidFill>
                  <a:schemeClr val="accent5">
                    <a:lumMod val="50000"/>
                  </a:schemeClr>
                </a:solidFill>
              </a:rPr>
              <a:t>3</a:t>
            </a:r>
          </a:p>
        </p:txBody>
      </p:sp>
      <p:sp>
        <p:nvSpPr>
          <p:cNvPr id="38" name="CuadroTexto 37">
            <a:extLst>
              <a:ext uri="{FF2B5EF4-FFF2-40B4-BE49-F238E27FC236}">
                <a16:creationId xmlns:a16="http://schemas.microsoft.com/office/drawing/2014/main" id="{4B0D06EB-471E-6349-8826-E5DE5C323B4E}"/>
              </a:ext>
            </a:extLst>
          </p:cNvPr>
          <p:cNvSpPr txBox="1"/>
          <p:nvPr/>
        </p:nvSpPr>
        <p:spPr>
          <a:xfrm>
            <a:off x="2499936" y="5506238"/>
            <a:ext cx="357790" cy="461665"/>
          </a:xfrm>
          <a:prstGeom prst="rect">
            <a:avLst/>
          </a:prstGeom>
          <a:noFill/>
        </p:spPr>
        <p:txBody>
          <a:bodyPr wrap="none" rtlCol="0">
            <a:spAutoFit/>
          </a:bodyPr>
          <a:lstStyle/>
          <a:p>
            <a:r>
              <a:rPr lang="es-GB" sz="2400" b="1" dirty="0">
                <a:solidFill>
                  <a:schemeClr val="accent5">
                    <a:lumMod val="50000"/>
                  </a:schemeClr>
                </a:solidFill>
              </a:rPr>
              <a:t>4</a:t>
            </a:r>
          </a:p>
        </p:txBody>
      </p:sp>
      <p:sp>
        <p:nvSpPr>
          <p:cNvPr id="39" name="CuadroTexto 38">
            <a:extLst>
              <a:ext uri="{FF2B5EF4-FFF2-40B4-BE49-F238E27FC236}">
                <a16:creationId xmlns:a16="http://schemas.microsoft.com/office/drawing/2014/main" id="{B31CE8E0-CA22-3C49-8BDD-6E8DE7D990A9}"/>
              </a:ext>
            </a:extLst>
          </p:cNvPr>
          <p:cNvSpPr txBox="1"/>
          <p:nvPr/>
        </p:nvSpPr>
        <p:spPr>
          <a:xfrm>
            <a:off x="2001775" y="1598497"/>
            <a:ext cx="1510350" cy="400110"/>
          </a:xfrm>
          <a:prstGeom prst="rect">
            <a:avLst/>
          </a:prstGeom>
          <a:noFill/>
        </p:spPr>
        <p:txBody>
          <a:bodyPr wrap="none" rtlCol="0">
            <a:spAutoFit/>
          </a:bodyPr>
          <a:lstStyle/>
          <a:p>
            <a:r>
              <a:rPr lang="es-GB" sz="2000" b="1" dirty="0">
                <a:solidFill>
                  <a:schemeClr val="accent5">
                    <a:lumMod val="50000"/>
                  </a:schemeClr>
                </a:solidFill>
              </a:rPr>
              <a:t>¿Cuántas?</a:t>
            </a:r>
          </a:p>
        </p:txBody>
      </p:sp>
      <p:pic>
        <p:nvPicPr>
          <p:cNvPr id="40" name="Imagen 39">
            <a:extLst>
              <a:ext uri="{FF2B5EF4-FFF2-40B4-BE49-F238E27FC236}">
                <a16:creationId xmlns:a16="http://schemas.microsoft.com/office/drawing/2014/main" id="{904C9F84-F709-B84F-957F-E2AE745D53C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82658" y="4523910"/>
            <a:ext cx="1015161" cy="1015161"/>
          </a:xfrm>
          <a:prstGeom prst="rect">
            <a:avLst/>
          </a:prstGeom>
        </p:spPr>
      </p:pic>
      <p:pic>
        <p:nvPicPr>
          <p:cNvPr id="41" name="Imagen 40">
            <a:extLst>
              <a:ext uri="{FF2B5EF4-FFF2-40B4-BE49-F238E27FC236}">
                <a16:creationId xmlns:a16="http://schemas.microsoft.com/office/drawing/2014/main" id="{68B33A78-DF00-2C49-B5EC-00F985175D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91350" y="2761202"/>
            <a:ext cx="929935" cy="1349093"/>
          </a:xfrm>
          <a:prstGeom prst="rect">
            <a:avLst/>
          </a:prstGeom>
        </p:spPr>
      </p:pic>
      <p:pic>
        <p:nvPicPr>
          <p:cNvPr id="42" name="Imagen 41">
            <a:extLst>
              <a:ext uri="{FF2B5EF4-FFF2-40B4-BE49-F238E27FC236}">
                <a16:creationId xmlns:a16="http://schemas.microsoft.com/office/drawing/2014/main" id="{37CA07F1-D917-0141-ABE6-B91B9AF1D7B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90225" y="1102179"/>
            <a:ext cx="1091163" cy="1091163"/>
          </a:xfrm>
          <a:prstGeom prst="rect">
            <a:avLst/>
          </a:prstGeom>
        </p:spPr>
      </p:pic>
      <p:sp>
        <p:nvSpPr>
          <p:cNvPr id="43" name="CuadroTexto 42">
            <a:extLst>
              <a:ext uri="{FF2B5EF4-FFF2-40B4-BE49-F238E27FC236}">
                <a16:creationId xmlns:a16="http://schemas.microsoft.com/office/drawing/2014/main" id="{37307C78-B2CE-5E4A-B66E-037E328C275D}"/>
              </a:ext>
            </a:extLst>
          </p:cNvPr>
          <p:cNvSpPr txBox="1"/>
          <p:nvPr/>
        </p:nvSpPr>
        <p:spPr>
          <a:xfrm>
            <a:off x="6242421" y="2615172"/>
            <a:ext cx="3432350" cy="400110"/>
          </a:xfrm>
          <a:prstGeom prst="rect">
            <a:avLst/>
          </a:prstGeom>
          <a:noFill/>
        </p:spPr>
        <p:txBody>
          <a:bodyPr wrap="none" rtlCol="0">
            <a:spAutoFit/>
          </a:bodyPr>
          <a:lstStyle/>
          <a:p>
            <a:r>
              <a:rPr lang="es-GB" sz="2000" dirty="0">
                <a:solidFill>
                  <a:schemeClr val="accent5">
                    <a:lumMod val="50000"/>
                  </a:schemeClr>
                </a:solidFill>
              </a:rPr>
              <a:t>*movimiento = movement</a:t>
            </a:r>
          </a:p>
        </p:txBody>
      </p:sp>
      <p:sp>
        <p:nvSpPr>
          <p:cNvPr id="44" name="CuadroTexto 43">
            <a:extLst>
              <a:ext uri="{FF2B5EF4-FFF2-40B4-BE49-F238E27FC236}">
                <a16:creationId xmlns:a16="http://schemas.microsoft.com/office/drawing/2014/main" id="{286E65B5-FF73-8E4B-88A9-3EBBF1805456}"/>
              </a:ext>
            </a:extLst>
          </p:cNvPr>
          <p:cNvSpPr txBox="1"/>
          <p:nvPr/>
        </p:nvSpPr>
        <p:spPr>
          <a:xfrm>
            <a:off x="3542188" y="3432546"/>
            <a:ext cx="3098925" cy="400110"/>
          </a:xfrm>
          <a:prstGeom prst="rect">
            <a:avLst/>
          </a:prstGeom>
          <a:noFill/>
        </p:spPr>
        <p:txBody>
          <a:bodyPr wrap="none" rtlCol="0">
            <a:spAutoFit/>
          </a:bodyPr>
          <a:lstStyle/>
          <a:p>
            <a:r>
              <a:rPr lang="es-GB" sz="2000" dirty="0">
                <a:solidFill>
                  <a:schemeClr val="accent5">
                    <a:lumMod val="50000"/>
                  </a:schemeClr>
                </a:solidFill>
              </a:rPr>
              <a:t>*gimnasia = gymnastics</a:t>
            </a:r>
          </a:p>
        </p:txBody>
      </p:sp>
      <p:sp>
        <p:nvSpPr>
          <p:cNvPr id="45" name="CuadroTexto 44">
            <a:extLst>
              <a:ext uri="{FF2B5EF4-FFF2-40B4-BE49-F238E27FC236}">
                <a16:creationId xmlns:a16="http://schemas.microsoft.com/office/drawing/2014/main" id="{8618A4F5-B252-5342-BD9F-D516E0F66D5C}"/>
              </a:ext>
            </a:extLst>
          </p:cNvPr>
          <p:cNvSpPr txBox="1"/>
          <p:nvPr/>
        </p:nvSpPr>
        <p:spPr>
          <a:xfrm>
            <a:off x="6603447" y="3445147"/>
            <a:ext cx="3259226" cy="400110"/>
          </a:xfrm>
          <a:prstGeom prst="rect">
            <a:avLst/>
          </a:prstGeom>
          <a:noFill/>
        </p:spPr>
        <p:txBody>
          <a:bodyPr wrap="none" rtlCol="0">
            <a:spAutoFit/>
          </a:bodyPr>
          <a:lstStyle/>
          <a:p>
            <a:r>
              <a:rPr lang="es-GB" sz="2000" dirty="0">
                <a:solidFill>
                  <a:schemeClr val="accent5">
                    <a:lumMod val="50000"/>
                  </a:schemeClr>
                </a:solidFill>
              </a:rPr>
              <a:t>*acrobacia = acrobatics</a:t>
            </a:r>
          </a:p>
        </p:txBody>
      </p:sp>
      <p:sp>
        <p:nvSpPr>
          <p:cNvPr id="46" name="CuadroTexto 45">
            <a:extLst>
              <a:ext uri="{FF2B5EF4-FFF2-40B4-BE49-F238E27FC236}">
                <a16:creationId xmlns:a16="http://schemas.microsoft.com/office/drawing/2014/main" id="{10857948-8C9F-1C47-91E4-A870CF8CE13D}"/>
              </a:ext>
            </a:extLst>
          </p:cNvPr>
          <p:cNvSpPr txBox="1"/>
          <p:nvPr/>
        </p:nvSpPr>
        <p:spPr>
          <a:xfrm>
            <a:off x="5088365" y="4264604"/>
            <a:ext cx="2807179" cy="400110"/>
          </a:xfrm>
          <a:prstGeom prst="rect">
            <a:avLst/>
          </a:prstGeom>
          <a:noFill/>
        </p:spPr>
        <p:txBody>
          <a:bodyPr wrap="none" rtlCol="0">
            <a:spAutoFit/>
          </a:bodyPr>
          <a:lstStyle/>
          <a:p>
            <a:r>
              <a:rPr lang="es-GB" sz="2000" dirty="0">
                <a:solidFill>
                  <a:schemeClr val="accent5">
                    <a:lumMod val="50000"/>
                  </a:schemeClr>
                </a:solidFill>
              </a:rPr>
              <a:t>*distancia = distance</a:t>
            </a:r>
          </a:p>
        </p:txBody>
      </p:sp>
      <p:sp>
        <p:nvSpPr>
          <p:cNvPr id="47" name="CuadroTexto 46">
            <a:extLst>
              <a:ext uri="{FF2B5EF4-FFF2-40B4-BE49-F238E27FC236}">
                <a16:creationId xmlns:a16="http://schemas.microsoft.com/office/drawing/2014/main" id="{8CC31D20-72F8-7D4B-A0E4-EFCEC81A77E1}"/>
              </a:ext>
            </a:extLst>
          </p:cNvPr>
          <p:cNvSpPr txBox="1"/>
          <p:nvPr/>
        </p:nvSpPr>
        <p:spPr>
          <a:xfrm>
            <a:off x="3882630" y="5099118"/>
            <a:ext cx="1726755" cy="400110"/>
          </a:xfrm>
          <a:prstGeom prst="rect">
            <a:avLst/>
          </a:prstGeom>
          <a:noFill/>
        </p:spPr>
        <p:txBody>
          <a:bodyPr wrap="none" rtlCol="0">
            <a:spAutoFit/>
          </a:bodyPr>
          <a:lstStyle/>
          <a:p>
            <a:r>
              <a:rPr lang="es-GB" sz="2000" dirty="0">
                <a:solidFill>
                  <a:schemeClr val="accent5">
                    <a:lumMod val="50000"/>
                  </a:schemeClr>
                </a:solidFill>
              </a:rPr>
              <a:t>*dieta = diet</a:t>
            </a:r>
          </a:p>
        </p:txBody>
      </p:sp>
      <p:sp>
        <p:nvSpPr>
          <p:cNvPr id="48" name="CuadroTexto 47">
            <a:extLst>
              <a:ext uri="{FF2B5EF4-FFF2-40B4-BE49-F238E27FC236}">
                <a16:creationId xmlns:a16="http://schemas.microsoft.com/office/drawing/2014/main" id="{26C9313D-9C4F-3147-B1E5-B2FCDAFC7E65}"/>
              </a:ext>
            </a:extLst>
          </p:cNvPr>
          <p:cNvSpPr txBox="1"/>
          <p:nvPr/>
        </p:nvSpPr>
        <p:spPr>
          <a:xfrm>
            <a:off x="8568739" y="5104207"/>
            <a:ext cx="1887055" cy="400110"/>
          </a:xfrm>
          <a:prstGeom prst="rect">
            <a:avLst/>
          </a:prstGeom>
          <a:noFill/>
        </p:spPr>
        <p:txBody>
          <a:bodyPr wrap="none" rtlCol="0">
            <a:spAutoFit/>
          </a:bodyPr>
          <a:lstStyle/>
          <a:p>
            <a:r>
              <a:rPr lang="es-GB" sz="2000" dirty="0">
                <a:solidFill>
                  <a:schemeClr val="accent5">
                    <a:lumMod val="50000"/>
                  </a:schemeClr>
                </a:solidFill>
              </a:rPr>
              <a:t>*miel = honey</a:t>
            </a:r>
          </a:p>
        </p:txBody>
      </p:sp>
      <p:sp>
        <p:nvSpPr>
          <p:cNvPr id="49" name="CuadroTexto 48">
            <a:extLst>
              <a:ext uri="{FF2B5EF4-FFF2-40B4-BE49-F238E27FC236}">
                <a16:creationId xmlns:a16="http://schemas.microsoft.com/office/drawing/2014/main" id="{0BAFEAA4-EFF4-7A44-B494-EFAA673EFA72}"/>
              </a:ext>
            </a:extLst>
          </p:cNvPr>
          <p:cNvSpPr txBox="1"/>
          <p:nvPr/>
        </p:nvSpPr>
        <p:spPr>
          <a:xfrm>
            <a:off x="8905944" y="5874873"/>
            <a:ext cx="3153427" cy="400110"/>
          </a:xfrm>
          <a:prstGeom prst="rect">
            <a:avLst/>
          </a:prstGeom>
          <a:noFill/>
        </p:spPr>
        <p:txBody>
          <a:bodyPr wrap="none" rtlCol="0">
            <a:spAutoFit/>
          </a:bodyPr>
          <a:lstStyle/>
          <a:p>
            <a:r>
              <a:rPr lang="es-GB" sz="2000" dirty="0">
                <a:solidFill>
                  <a:schemeClr val="accent5">
                    <a:lumMod val="50000"/>
                  </a:schemeClr>
                </a:solidFill>
              </a:rPr>
              <a:t>*academia = academy</a:t>
            </a:r>
          </a:p>
        </p:txBody>
      </p:sp>
      <p:sp>
        <p:nvSpPr>
          <p:cNvPr id="50" name="Llamada rectangular 49">
            <a:extLst>
              <a:ext uri="{FF2B5EF4-FFF2-40B4-BE49-F238E27FC236}">
                <a16:creationId xmlns:a16="http://schemas.microsoft.com/office/drawing/2014/main" id="{87DE702C-4135-FB4F-91E9-0ECF26354211}"/>
              </a:ext>
            </a:extLst>
          </p:cNvPr>
          <p:cNvSpPr/>
          <p:nvPr/>
        </p:nvSpPr>
        <p:spPr>
          <a:xfrm>
            <a:off x="3672073" y="1566881"/>
            <a:ext cx="6358203" cy="510886"/>
          </a:xfrm>
          <a:prstGeom prst="wedgeRectCallout">
            <a:avLst>
              <a:gd name="adj1" fmla="val -54150"/>
              <a:gd name="adj2" fmla="val 781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¡Atención! En una frase puedes escuchar los dos.</a:t>
            </a:r>
          </a:p>
        </p:txBody>
      </p:sp>
      <p:graphicFrame>
        <p:nvGraphicFramePr>
          <p:cNvPr id="3" name="Table 3">
            <a:extLst>
              <a:ext uri="{FF2B5EF4-FFF2-40B4-BE49-F238E27FC236}">
                <a16:creationId xmlns:a16="http://schemas.microsoft.com/office/drawing/2014/main" id="{E25E6766-6DF2-40EB-82C3-DC51F8D6C4E0}"/>
              </a:ext>
            </a:extLst>
          </p:cNvPr>
          <p:cNvGraphicFramePr>
            <a:graphicFrameLocks noGrp="1"/>
          </p:cNvGraphicFramePr>
          <p:nvPr>
            <p:extLst>
              <p:ext uri="{D42A27DB-BD31-4B8C-83A1-F6EECF244321}">
                <p14:modId xmlns:p14="http://schemas.microsoft.com/office/powerpoint/2010/main" val="1448198817"/>
              </p:ext>
            </p:extLst>
          </p:nvPr>
        </p:nvGraphicFramePr>
        <p:xfrm>
          <a:off x="830638" y="1561720"/>
          <a:ext cx="1209175" cy="4642451"/>
        </p:xfrm>
        <a:graphic>
          <a:graphicData uri="http://schemas.openxmlformats.org/drawingml/2006/table">
            <a:tbl>
              <a:tblPr firstRow="1" bandRow="1">
                <a:tableStyleId>{5940675A-B579-460E-94D1-54222C63F5DA}</a:tableStyleId>
              </a:tblPr>
              <a:tblGrid>
                <a:gridCol w="608429">
                  <a:extLst>
                    <a:ext uri="{9D8B030D-6E8A-4147-A177-3AD203B41FA5}">
                      <a16:colId xmlns:a16="http://schemas.microsoft.com/office/drawing/2014/main" val="1291282482"/>
                    </a:ext>
                  </a:extLst>
                </a:gridCol>
                <a:gridCol w="600746">
                  <a:extLst>
                    <a:ext uri="{9D8B030D-6E8A-4147-A177-3AD203B41FA5}">
                      <a16:colId xmlns:a16="http://schemas.microsoft.com/office/drawing/2014/main" val="1171670765"/>
                    </a:ext>
                  </a:extLst>
                </a:gridCol>
              </a:tblGrid>
              <a:tr h="4642451">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31251929"/>
                  </a:ext>
                </a:extLst>
              </a:tr>
            </a:tbl>
          </a:graphicData>
        </a:graphic>
      </p:graphicFrame>
    </p:spTree>
    <p:extLst>
      <p:ext uri="{BB962C8B-B14F-4D97-AF65-F5344CB8AC3E}">
        <p14:creationId xmlns:p14="http://schemas.microsoft.com/office/powerpoint/2010/main" val="215875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9"/>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par>
                                <p:cTn id="67" presetID="1" presetClass="exit" presetSubtype="0" fill="hold" grpId="1" nodeType="withEffect">
                                  <p:stCondLst>
                                    <p:cond delay="0"/>
                                  </p:stCondLst>
                                  <p:childTnLst>
                                    <p:set>
                                      <p:cBhvr>
                                        <p:cTn id="68" dur="1" fill="hold">
                                          <p:stCondLst>
                                            <p:cond delay="0"/>
                                          </p:stCondLst>
                                        </p:cTn>
                                        <p:tgtEl>
                                          <p:spTgt spid="3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32"/>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par>
                                <p:cTn id="119" presetID="1" presetClass="entr" presetSubtype="0" fill="hold" grpId="0" nodeType="withEffect">
                                  <p:stCondLst>
                                    <p:cond delay="0"/>
                                  </p:stCondLst>
                                  <p:childTnLst>
                                    <p:set>
                                      <p:cBhvr>
                                        <p:cTn id="120" dur="1" fill="hold">
                                          <p:stCondLst>
                                            <p:cond delay="0"/>
                                          </p:stCondLst>
                                        </p:cTn>
                                        <p:tgtEl>
                                          <p:spTgt spid="1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9" grpId="0"/>
      <p:bldP spid="29" grpId="1"/>
      <p:bldP spid="30" grpId="0"/>
      <p:bldP spid="30" grpId="1"/>
      <p:bldP spid="31" grpId="0"/>
      <p:bldP spid="31" grpId="1"/>
      <p:bldP spid="32" grpId="0"/>
      <p:bldP spid="32" grpId="1"/>
      <p:bldP spid="33" grpId="0"/>
      <p:bldP spid="33" grpId="1"/>
      <p:bldP spid="34" grpId="0"/>
      <p:bldP spid="35" grpId="0"/>
      <p:bldP spid="36" grpId="0"/>
      <p:bldP spid="37" grpId="0"/>
      <p:bldP spid="38" grpId="0"/>
      <p:bldP spid="43" grpId="0"/>
      <p:bldP spid="44" grpId="0"/>
      <p:bldP spid="45" grpId="0"/>
      <p:bldP spid="46" grpId="0"/>
      <p:bldP spid="47" grpId="0"/>
      <p:bldP spid="48"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sweet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110490" y="3129004"/>
            <a:ext cx="2407920"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dulce</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586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47882" y="5460891"/>
            <a:ext cx="4456068"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You try new activities. </a:t>
            </a:r>
            <a:r>
              <a:rPr lang="en-GB" sz="2600" kern="0" dirty="0">
                <a:solidFill>
                  <a:schemeClr val="accent5">
                    <a:lumMod val="50000"/>
                  </a:schemeClr>
                </a:solidFill>
                <a:latin typeface="Century Gothic" panose="020B0502020202020204" pitchFamily="34" charset="0"/>
                <a:cs typeface="Arial"/>
                <a:sym typeface="Wingdings" panose="05000000000000000000" pitchFamily="2" charset="2"/>
              </a:rPr>
              <a:t></a:t>
            </a:r>
            <a:endParaRPr lang="en-GB" sz="2600" dirty="0">
              <a:solidFill>
                <a:schemeClr val="accent5">
                  <a:lumMod val="50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a:solidFill>
                  <a:schemeClr val="bg1"/>
                </a:solidFill>
              </a:rPr>
              <a:t>Talking about ‘you’</a:t>
            </a:r>
            <a:br>
              <a:rPr lang="en-GB" sz="2400" b="1">
                <a:solidFill>
                  <a:schemeClr val="bg1"/>
                </a:solidFill>
              </a:rPr>
            </a:br>
            <a:r>
              <a:rPr lang="en-GB" sz="2400">
                <a:solidFill>
                  <a:schemeClr val="bg1"/>
                </a:solidFill>
              </a:rPr>
              <a:t>-ar verbs in 2</a:t>
            </a:r>
            <a:r>
              <a:rPr lang="en-GB" sz="2400" baseline="30000">
                <a:solidFill>
                  <a:schemeClr val="bg1"/>
                </a:solidFill>
              </a:rPr>
              <a:t>nd</a:t>
            </a:r>
            <a:r>
              <a:rPr lang="en-GB" sz="2400">
                <a:solidFill>
                  <a:schemeClr val="bg1"/>
                </a:solidFill>
              </a:rPr>
              <a:t> person singular &amp; plural</a:t>
            </a:r>
            <a:endParaRPr lang="en-GB" sz="2400" b="1" dirty="0">
              <a:solidFill>
                <a:schemeClr val="bg1"/>
              </a:solidFill>
            </a:endParaRPr>
          </a:p>
        </p:txBody>
      </p:sp>
      <p:sp>
        <p:nvSpPr>
          <p:cNvPr id="3" name="Rectangle 2"/>
          <p:cNvSpPr/>
          <p:nvPr/>
        </p:nvSpPr>
        <p:spPr>
          <a:xfrm>
            <a:off x="338282" y="2281255"/>
            <a:ext cx="10490139" cy="892552"/>
          </a:xfrm>
          <a:prstGeom prst="rect">
            <a:avLst/>
          </a:prstGeom>
        </p:spPr>
        <p:txBody>
          <a:bodyPr wrap="square">
            <a:spAutoFit/>
          </a:bodyPr>
          <a:lstStyle/>
          <a:p>
            <a:pPr lvl="0">
              <a:spcAft>
                <a:spcPts val="800"/>
              </a:spcAf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To refer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to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you</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60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for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one person </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with a present-tense –</a:t>
            </a:r>
            <a:r>
              <a:rPr kumimoji="0" lang="en-GB" sz="2600" b="0" i="0" u="none" strike="noStrike" kern="1200" cap="none" spc="0" normalizeH="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Calibri" panose="020F0502020204030204" pitchFamily="34" charset="0"/>
                <a:cs typeface="+mn-cs"/>
              </a:rPr>
              <a:t> verb, use the verb ending ____. </a:t>
            </a: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endParaRPr>
          </a:p>
        </p:txBody>
      </p:sp>
      <p:sp>
        <p:nvSpPr>
          <p:cNvPr id="10" name="TextBox 9"/>
          <p:cNvSpPr txBox="1"/>
          <p:nvPr/>
        </p:nvSpPr>
        <p:spPr>
          <a:xfrm>
            <a:off x="6342673" y="3155604"/>
            <a:ext cx="7305208" cy="6160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0"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Aumentas</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el </a:t>
            </a:r>
            <a:r>
              <a:rPr kumimoji="0" lang="en-GB" sz="2600" b="0"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tiempo</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de </a:t>
            </a:r>
            <a:r>
              <a:rPr kumimoji="0" lang="en-GB" sz="2600" b="0"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ejercicio</a:t>
            </a:r>
            <a:r>
              <a:rPr kumimoji="0" lang="en-GB" sz="26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6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4886792" y="5311044"/>
            <a:ext cx="7305208" cy="616002"/>
          </a:xfrm>
          <a:prstGeom prst="rect">
            <a:avLst/>
          </a:prstGeom>
          <a:noFill/>
        </p:spPr>
        <p:txBody>
          <a:bodyPr wrap="square" rtlCol="0">
            <a:spAutoFit/>
          </a:bodyPr>
          <a:lstStyle/>
          <a:p>
            <a:pPr lvl="0">
              <a:lnSpc>
                <a:spcPct val="150000"/>
              </a:lnSpc>
              <a:defRPr/>
            </a:pPr>
            <a:r>
              <a:rPr lang="en-GB" sz="2600" i="1" dirty="0" err="1">
                <a:solidFill>
                  <a:schemeClr val="accent5">
                    <a:lumMod val="50000"/>
                  </a:schemeClr>
                </a:solidFill>
                <a:latin typeface="Century Gothic" panose="020B0502020202020204" pitchFamily="34" charset="0"/>
              </a:rPr>
              <a:t>Probáis</a:t>
            </a:r>
            <a:r>
              <a:rPr lang="en-GB" sz="2600" i="1" dirty="0">
                <a:solidFill>
                  <a:schemeClr val="accent5">
                    <a:lumMod val="50000"/>
                  </a:schemeClr>
                </a:solidFill>
                <a:latin typeface="Century Gothic" panose="020B0502020202020204" pitchFamily="34" charset="0"/>
              </a:rPr>
              <a:t> </a:t>
            </a:r>
            <a:r>
              <a:rPr lang="en-GB" sz="2600" i="1" dirty="0" err="1">
                <a:solidFill>
                  <a:schemeClr val="accent5">
                    <a:lumMod val="50000"/>
                  </a:schemeClr>
                </a:solidFill>
                <a:latin typeface="Century Gothic" panose="020B0502020202020204" pitchFamily="34" charset="0"/>
              </a:rPr>
              <a:t>actividades</a:t>
            </a:r>
            <a:r>
              <a:rPr lang="en-GB" sz="2600" i="1" dirty="0">
                <a:solidFill>
                  <a:schemeClr val="accent5">
                    <a:lumMod val="50000"/>
                  </a:schemeClr>
                </a:solidFill>
                <a:latin typeface="Century Gothic" panose="020B0502020202020204" pitchFamily="34" charset="0"/>
              </a:rPr>
              <a:t> </a:t>
            </a:r>
            <a:r>
              <a:rPr lang="en-GB" sz="2600" i="1" dirty="0" err="1">
                <a:solidFill>
                  <a:schemeClr val="accent5">
                    <a:lumMod val="50000"/>
                  </a:schemeClr>
                </a:solidFill>
                <a:latin typeface="Century Gothic" panose="020B0502020202020204" pitchFamily="34" charset="0"/>
              </a:rPr>
              <a:t>nuevas</a:t>
            </a:r>
            <a:r>
              <a:rPr lang="en-GB" sz="2600" i="1" dirty="0">
                <a:solidFill>
                  <a:schemeClr val="accent5">
                    <a:lumMod val="50000"/>
                  </a:schemeClr>
                </a:solidFill>
                <a:latin typeface="Century Gothic" panose="020B0502020202020204" pitchFamily="34" charset="0"/>
              </a:rPr>
              <a:t>.</a:t>
            </a:r>
            <a:endParaRPr lang="en-GB" sz="2600" b="1" i="1" dirty="0">
              <a:solidFill>
                <a:schemeClr val="accent5">
                  <a:lumMod val="50000"/>
                </a:schemeClr>
              </a:solidFill>
              <a:latin typeface="Century Gothic" panose="020B0502020202020204" pitchFamily="34" charset="0"/>
            </a:endParaRPr>
          </a:p>
        </p:txBody>
      </p:sp>
      <p:sp>
        <p:nvSpPr>
          <p:cNvPr id="6" name="Rectangle 5"/>
          <p:cNvSpPr/>
          <p:nvPr/>
        </p:nvSpPr>
        <p:spPr>
          <a:xfrm>
            <a:off x="947882" y="3286615"/>
            <a:ext cx="6352570" cy="492443"/>
          </a:xfrm>
          <a:prstGeom prst="rect">
            <a:avLst/>
          </a:prstGeom>
        </p:spPr>
        <p:txBody>
          <a:bodyPr wrap="square">
            <a:spAutoFit/>
          </a:bodyPr>
          <a:lstStyle/>
          <a:p>
            <a:pPr lvl="0">
              <a:spcAft>
                <a:spcPts val="800"/>
              </a:spcAft>
              <a:defRPr/>
            </a:pPr>
            <a:r>
              <a:rPr lang="en-GB" sz="2600" dirty="0">
                <a:solidFill>
                  <a:schemeClr val="accent5">
                    <a:lumMod val="50000"/>
                  </a:schemeClr>
                </a:solidFill>
                <a:latin typeface="Century Gothic" panose="020B0502020202020204" pitchFamily="34" charset="0"/>
                <a:ea typeface="Calibri" panose="020F0502020204030204" pitchFamily="34" charset="0"/>
              </a:rPr>
              <a:t>You increase the exercise time.</a:t>
            </a:r>
            <a:r>
              <a:rPr lang="en-GB" sz="2600" kern="0" dirty="0">
                <a:solidFill>
                  <a:schemeClr val="accent5">
                    <a:lumMod val="50000"/>
                  </a:schemeClr>
                </a:solidFill>
                <a:latin typeface="Century Gothic" panose="020B0502020202020204" pitchFamily="34" charset="0"/>
                <a:cs typeface="Arial"/>
                <a:sym typeface="Wingdings" panose="05000000000000000000" pitchFamily="2" charset="2"/>
              </a:rPr>
              <a:t></a:t>
            </a:r>
            <a:endParaRPr lang="en-GB" sz="26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8" name="Rectangle 7"/>
          <p:cNvSpPr/>
          <p:nvPr/>
        </p:nvSpPr>
        <p:spPr>
          <a:xfrm>
            <a:off x="338280" y="4328219"/>
            <a:ext cx="11363863" cy="892552"/>
          </a:xfrm>
          <a:prstGeom prst="rect">
            <a:avLst/>
          </a:prstGeom>
        </p:spPr>
        <p:txBody>
          <a:bodyPr wrap="square">
            <a:spAutoFit/>
          </a:bodyPr>
          <a:lstStyle/>
          <a:p>
            <a:pPr lvl="0">
              <a:spcAft>
                <a:spcPts val="800"/>
              </a:spcAft>
              <a:defRPr/>
            </a:pPr>
            <a:r>
              <a:rPr lang="en-GB" sz="2600" dirty="0">
                <a:solidFill>
                  <a:srgbClr val="002060"/>
                </a:solidFill>
                <a:latin typeface="Century Gothic" panose="020B0502020202020204" pitchFamily="34" charset="0"/>
                <a:ea typeface="Calibri" panose="020F0502020204030204" pitchFamily="34" charset="0"/>
              </a:rPr>
              <a:t>To refer to ‘</a:t>
            </a:r>
            <a:r>
              <a:rPr lang="en-GB" sz="2600" b="1" dirty="0">
                <a:solidFill>
                  <a:srgbClr val="002060"/>
                </a:solidFill>
                <a:latin typeface="Century Gothic" panose="020B0502020202020204" pitchFamily="34" charset="0"/>
                <a:ea typeface="Calibri" panose="020F0502020204030204" pitchFamily="34" charset="0"/>
              </a:rPr>
              <a:t>you</a:t>
            </a:r>
            <a:r>
              <a:rPr lang="en-GB" sz="2600" dirty="0">
                <a:solidFill>
                  <a:srgbClr val="002060"/>
                </a:solidFill>
                <a:latin typeface="Century Gothic" panose="020B0502020202020204" pitchFamily="34" charset="0"/>
                <a:ea typeface="Calibri" panose="020F0502020204030204" pitchFamily="34" charset="0"/>
              </a:rPr>
              <a:t>’ for </a:t>
            </a:r>
            <a:r>
              <a:rPr lang="en-GB" sz="2600" b="1" dirty="0">
                <a:solidFill>
                  <a:srgbClr val="002060"/>
                </a:solidFill>
                <a:latin typeface="Century Gothic" panose="020B0502020202020204" pitchFamily="34" charset="0"/>
                <a:ea typeface="Calibri" panose="020F0502020204030204" pitchFamily="34" charset="0"/>
              </a:rPr>
              <a:t>two or more people </a:t>
            </a:r>
            <a:r>
              <a:rPr lang="en-GB" sz="2600" dirty="0">
                <a:solidFill>
                  <a:srgbClr val="002060"/>
                </a:solidFill>
                <a:latin typeface="Century Gothic" panose="020B0502020202020204" pitchFamily="34" charset="0"/>
                <a:ea typeface="Calibri" panose="020F0502020204030204" pitchFamily="34" charset="0"/>
              </a:rPr>
              <a:t>with a present-tense –</a:t>
            </a:r>
            <a:r>
              <a:rPr lang="en-GB" sz="2600" dirty="0" err="1">
                <a:solidFill>
                  <a:srgbClr val="002060"/>
                </a:solidFill>
                <a:latin typeface="Century Gothic" panose="020B0502020202020204" pitchFamily="34" charset="0"/>
                <a:ea typeface="Calibri" panose="020F0502020204030204" pitchFamily="34" charset="0"/>
              </a:rPr>
              <a:t>ar</a:t>
            </a:r>
            <a:r>
              <a:rPr lang="en-GB" sz="2600" dirty="0">
                <a:solidFill>
                  <a:srgbClr val="002060"/>
                </a:solidFill>
                <a:latin typeface="Century Gothic" panose="020B0502020202020204" pitchFamily="34" charset="0"/>
                <a:ea typeface="Calibri" panose="020F0502020204030204" pitchFamily="34" charset="0"/>
              </a:rPr>
              <a:t> verb, use the verb ending ____. </a:t>
            </a:r>
          </a:p>
        </p:txBody>
      </p:sp>
      <p:sp>
        <p:nvSpPr>
          <p:cNvPr id="14" name="TextBox 13">
            <a:extLst>
              <a:ext uri="{FF2B5EF4-FFF2-40B4-BE49-F238E27FC236}">
                <a16:creationId xmlns:a16="http://schemas.microsoft.com/office/drawing/2014/main" id="{D6869208-22C3-4C4C-84B6-5C3DC7A89787}"/>
              </a:ext>
            </a:extLst>
          </p:cNvPr>
          <p:cNvSpPr txBox="1"/>
          <p:nvPr/>
        </p:nvSpPr>
        <p:spPr>
          <a:xfrm>
            <a:off x="338282" y="1170037"/>
            <a:ext cx="11187969" cy="89255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6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Spanish verb</a:t>
            </a:r>
            <a:r>
              <a:rPr kumimoji="0" lang="en-GB" sz="26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endings often</a:t>
            </a:r>
            <a:r>
              <a:rPr kumimoji="0" lang="en-GB" sz="26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c</a:t>
            </a:r>
            <a:r>
              <a:rPr kumimoji="0" lang="en-GB" sz="26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hange depending on the person or tense.</a:t>
            </a:r>
            <a:endParaRPr kumimoji="0" lang="en-GB" sz="26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6" name="TextBox 15"/>
          <p:cNvSpPr txBox="1"/>
          <p:nvPr/>
        </p:nvSpPr>
        <p:spPr>
          <a:xfrm>
            <a:off x="3745209" y="2537401"/>
            <a:ext cx="908759" cy="6924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1" u="none" strike="noStrike" kern="1200" cap="none" spc="0" normalizeH="0" baseline="0" noProof="0" dirty="0">
                <a:ln>
                  <a:noFill/>
                </a:ln>
                <a:solidFill>
                  <a:srgbClr val="F66400"/>
                </a:solidFill>
                <a:effectLst/>
                <a:uLnTx/>
                <a:uFillTx/>
                <a:latin typeface="Century Gothic" panose="020B0502020202020204" pitchFamily="34" charset="0"/>
                <a:ea typeface="+mn-ea"/>
                <a:cs typeface="+mn-cs"/>
              </a:rPr>
              <a:t>-as</a:t>
            </a:r>
          </a:p>
        </p:txBody>
      </p:sp>
      <p:sp>
        <p:nvSpPr>
          <p:cNvPr id="18" name="Rounded Rectangular Callout 17"/>
          <p:cNvSpPr/>
          <p:nvPr/>
        </p:nvSpPr>
        <p:spPr>
          <a:xfrm>
            <a:off x="9533684" y="4863933"/>
            <a:ext cx="2589473" cy="1328509"/>
          </a:xfrm>
          <a:prstGeom prst="wedgeRoundRectCallout">
            <a:avLst>
              <a:gd name="adj1" fmla="val -75731"/>
              <a:gd name="adj2" fmla="val -3466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The final syllable</a:t>
            </a:r>
            <a:br>
              <a:rPr lang="en-GB" sz="2000" dirty="0">
                <a:solidFill>
                  <a:srgbClr val="002060"/>
                </a:solidFill>
              </a:rPr>
            </a:br>
            <a:r>
              <a:rPr lang="en-GB" sz="2000" dirty="0">
                <a:solidFill>
                  <a:srgbClr val="002060"/>
                </a:solidFill>
              </a:rPr>
              <a:t>(-</a:t>
            </a:r>
            <a:r>
              <a:rPr lang="en-GB" sz="2000" b="1" dirty="0" err="1">
                <a:solidFill>
                  <a:srgbClr val="002060"/>
                </a:solidFill>
              </a:rPr>
              <a:t>áis</a:t>
            </a:r>
            <a:r>
              <a:rPr lang="en-GB" sz="2000" dirty="0">
                <a:solidFill>
                  <a:srgbClr val="002060"/>
                </a:solidFill>
              </a:rPr>
              <a:t>) is stressed, so there is an accent on the ‘a’.</a:t>
            </a:r>
          </a:p>
        </p:txBody>
      </p:sp>
      <p:sp>
        <p:nvSpPr>
          <p:cNvPr id="22" name="Google Shape;898;p32">
            <a:hlinkClick r:id="" action="ppaction://noaction">
              <a:snd r:embed="rId4" name="1 Aumentas el tiempo de ejercicio.wav"/>
            </a:hlinkClick>
          </p:cNvPr>
          <p:cNvSpPr/>
          <p:nvPr/>
        </p:nvSpPr>
        <p:spPr>
          <a:xfrm>
            <a:off x="349253" y="32879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99;p32">
            <a:hlinkClick r:id="" action="ppaction://noaction">
              <a:snd r:embed="rId5" name="2 Proba%CC%81is actividades nuevas.wav"/>
            </a:hlinkClick>
          </p:cNvPr>
          <p:cNvSpPr/>
          <p:nvPr/>
        </p:nvSpPr>
        <p:spPr>
          <a:xfrm>
            <a:off x="349253" y="548718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1488FD52-E026-4A5E-94ED-3A9937F88FD7}"/>
              </a:ext>
            </a:extLst>
          </p:cNvPr>
          <p:cNvSpPr/>
          <p:nvPr/>
        </p:nvSpPr>
        <p:spPr>
          <a:xfrm>
            <a:off x="3703314" y="4687248"/>
            <a:ext cx="771365" cy="492443"/>
          </a:xfrm>
          <a:prstGeom prst="rect">
            <a:avLst/>
          </a:prstGeom>
        </p:spPr>
        <p:txBody>
          <a:bodyPr wrap="none">
            <a:spAutoFit/>
          </a:bodyPr>
          <a:lstStyle/>
          <a:p>
            <a:r>
              <a:rPr lang="en-GB" sz="2600" b="1" dirty="0">
                <a:solidFill>
                  <a:srgbClr val="F66400"/>
                </a:solidFill>
                <a:latin typeface="Century Gothic" panose="020B0502020202020204" pitchFamily="34" charset="0"/>
                <a:ea typeface="Calibri" panose="020F0502020204030204" pitchFamily="34" charset="0"/>
              </a:rPr>
              <a:t>-</a:t>
            </a:r>
            <a:r>
              <a:rPr lang="en-GB" sz="2600" b="1" dirty="0" err="1">
                <a:solidFill>
                  <a:srgbClr val="F66400"/>
                </a:solidFill>
                <a:latin typeface="Century Gothic" panose="020B0502020202020204" pitchFamily="34" charset="0"/>
                <a:ea typeface="Calibri" panose="020F0502020204030204" pitchFamily="34" charset="0"/>
              </a:rPr>
              <a:t>áis</a:t>
            </a:r>
            <a:endParaRPr lang="en-GB" dirty="0"/>
          </a:p>
        </p:txBody>
      </p:sp>
    </p:spTree>
    <p:extLst>
      <p:ext uri="{BB962C8B-B14F-4D97-AF65-F5344CB8AC3E}">
        <p14:creationId xmlns:p14="http://schemas.microsoft.com/office/powerpoint/2010/main" val="15895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0" grpId="0"/>
      <p:bldP spid="21" grpId="0"/>
      <p:bldP spid="6" grpId="0"/>
      <p:bldP spid="14" grpId="0"/>
      <p:bldP spid="16" grpId="0"/>
      <p:bldP spid="1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89372"/>
            <a:ext cx="11702143" cy="1488394"/>
          </a:xfrm>
        </p:spPr>
        <p:txBody>
          <a:bodyPr>
            <a:normAutofit/>
          </a:bodyPr>
          <a:lstStyle/>
          <a:p>
            <a:r>
              <a:rPr lang="en-GB" sz="2400" b="1">
                <a:solidFill>
                  <a:schemeClr val="bg1"/>
                </a:solidFill>
              </a:rPr>
              <a:t>How to say ‘your’</a:t>
            </a:r>
            <a:br>
              <a:rPr lang="en-GB" sz="2400" b="1">
                <a:solidFill>
                  <a:schemeClr val="bg1"/>
                </a:solidFill>
              </a:rPr>
            </a:br>
            <a:r>
              <a:rPr lang="en-GB" sz="2400">
                <a:solidFill>
                  <a:schemeClr val="bg1"/>
                </a:solidFill>
              </a:rPr>
              <a:t>Using ‘tu’ and ‘vuestro’</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257086" y="1271747"/>
            <a:ext cx="11187969"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In Spanish,</a:t>
            </a:r>
            <a:r>
              <a:rPr kumimoji="0" lang="en-GB" sz="240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 there are two ways to say ‘</a:t>
            </a:r>
            <a:r>
              <a:rPr kumimoji="0" lang="en-GB" sz="2400" b="1" i="1"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your</a:t>
            </a:r>
            <a:r>
              <a:rPr kumimoji="0" lang="en-GB" sz="2400" i="0" u="none" strike="noStrike" kern="1200" cap="none" spc="0" normalizeH="0" noProof="0">
                <a:ln>
                  <a:noFill/>
                </a:ln>
                <a:solidFill>
                  <a:schemeClr val="accent5">
                    <a:lumMod val="50000"/>
                  </a:schemeClr>
                </a:solidFill>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257086" y="1919488"/>
            <a:ext cx="11934914" cy="461665"/>
          </a:xfrm>
          <a:prstGeom prst="rect">
            <a:avLst/>
          </a:prstGeom>
          <a:noFill/>
        </p:spPr>
        <p:txBody>
          <a:bodyPr wrap="square" rtlCol="0">
            <a:spAutoFit/>
          </a:bodyPr>
          <a:lstStyle/>
          <a:p>
            <a:pPr lvl="0">
              <a:defRPr/>
            </a:pP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For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one</a:t>
            </a:r>
            <a:r>
              <a:rPr kumimoji="0" lang="en-GB" sz="2400" b="1"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person </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and before a </a:t>
            </a:r>
            <a:r>
              <a:rPr lang="en-GB" sz="2400" dirty="0">
                <a:solidFill>
                  <a:srgbClr val="002060"/>
                </a:solidFill>
                <a:latin typeface="Century Gothic" panose="020B0502020202020204" pitchFamily="34" charset="0"/>
              </a:rPr>
              <a:t>singular or uncountable</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noun, use _____.</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D6869208-22C3-4C4C-84B6-5C3DC7A89787}"/>
              </a:ext>
            </a:extLst>
          </p:cNvPr>
          <p:cNvSpPr txBox="1"/>
          <p:nvPr/>
        </p:nvSpPr>
        <p:spPr>
          <a:xfrm>
            <a:off x="264142" y="3365473"/>
            <a:ext cx="11187969"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For </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two or more people</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use </a:t>
            </a:r>
            <a:r>
              <a:rPr kumimoji="0" lang="en-GB" sz="2400" b="1" i="0" u="none" strike="noStrike" kern="1200" cap="none" spc="0" normalizeH="0" noProof="0" dirty="0" err="1">
                <a:ln>
                  <a:noFill/>
                </a:ln>
                <a:solidFill>
                  <a:srgbClr val="F66400"/>
                </a:solidFill>
                <a:effectLst/>
                <a:uLnTx/>
                <a:uFillTx/>
                <a:latin typeface="Century Gothic" panose="020B0502020202020204" pitchFamily="34" charset="0"/>
                <a:ea typeface="+mn-ea"/>
                <a:cs typeface="+mn-cs"/>
              </a:rPr>
              <a:t>vuestro</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 name="TextBox 2"/>
          <p:cNvSpPr txBox="1"/>
          <p:nvPr/>
        </p:nvSpPr>
        <p:spPr>
          <a:xfrm>
            <a:off x="9925050" y="1914233"/>
            <a:ext cx="901700" cy="461665"/>
          </a:xfrm>
          <a:prstGeom prst="rect">
            <a:avLst/>
          </a:prstGeom>
          <a:noFill/>
        </p:spPr>
        <p:txBody>
          <a:bodyPr wrap="square" rtlCol="0">
            <a:spAutoFit/>
          </a:bodyPr>
          <a:lstStyle/>
          <a:p>
            <a:r>
              <a:rPr lang="en-GB" sz="2400" b="1" dirty="0" err="1">
                <a:solidFill>
                  <a:srgbClr val="F66400"/>
                </a:solidFill>
              </a:rPr>
              <a:t>tu</a:t>
            </a:r>
            <a:endParaRPr lang="en-GB" sz="2400" b="1" dirty="0">
              <a:solidFill>
                <a:srgbClr val="F66400"/>
              </a:solidFill>
            </a:endParaRPr>
          </a:p>
        </p:txBody>
      </p:sp>
      <p:sp>
        <p:nvSpPr>
          <p:cNvPr id="35" name="Rounded Rectangular Callout 34"/>
          <p:cNvSpPr/>
          <p:nvPr/>
        </p:nvSpPr>
        <p:spPr>
          <a:xfrm>
            <a:off x="7377902" y="437277"/>
            <a:ext cx="2653116" cy="1305818"/>
          </a:xfrm>
          <a:prstGeom prst="wedgeRoundRectCallout">
            <a:avLst>
              <a:gd name="adj1" fmla="val 41735"/>
              <a:gd name="adj2" fmla="val 6638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This is the same for masculine and feminine nouns.</a:t>
            </a:r>
          </a:p>
        </p:txBody>
      </p:sp>
      <p:sp>
        <p:nvSpPr>
          <p:cNvPr id="36" name="TextBox 35"/>
          <p:cNvSpPr txBox="1"/>
          <p:nvPr/>
        </p:nvSpPr>
        <p:spPr>
          <a:xfrm>
            <a:off x="4706941" y="2484852"/>
            <a:ext cx="3997519"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Tu </a:t>
            </a:r>
            <a:r>
              <a:rPr kumimoji="0" lang="en-GB" sz="2400" b="0"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cuerpo</a:t>
            </a:r>
            <a:r>
              <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es </a:t>
            </a:r>
            <a:r>
              <a:rPr kumimoji="0" lang="en-GB" sz="2400" b="0" i="1"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fuerte</a:t>
            </a:r>
            <a:r>
              <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37" name="Rectangle 36"/>
          <p:cNvSpPr/>
          <p:nvPr/>
        </p:nvSpPr>
        <p:spPr>
          <a:xfrm>
            <a:off x="862771" y="2584880"/>
            <a:ext cx="5256400" cy="461665"/>
          </a:xfrm>
          <a:prstGeom prst="rect">
            <a:avLst/>
          </a:prstGeom>
        </p:spPr>
        <p:txBody>
          <a:bodyPr wrap="square">
            <a:spAutoFit/>
          </a:bodyPr>
          <a:lstStyle/>
          <a:p>
            <a:pPr lvl="0">
              <a:spcAft>
                <a:spcPts val="800"/>
              </a:spcAft>
              <a:defRPr/>
            </a:pPr>
            <a:r>
              <a:rPr lang="en-GB" sz="2400" dirty="0">
                <a:solidFill>
                  <a:schemeClr val="accent5">
                    <a:lumMod val="50000"/>
                  </a:schemeClr>
                </a:solidFill>
                <a:latin typeface="Century Gothic" panose="020B0502020202020204" pitchFamily="34" charset="0"/>
                <a:ea typeface="Calibri" panose="020F0502020204030204" pitchFamily="34" charset="0"/>
              </a:rPr>
              <a:t>Your body is strong. </a:t>
            </a:r>
            <a:r>
              <a:rPr lang="en-GB" sz="2400" kern="0" dirty="0">
                <a:solidFill>
                  <a:schemeClr val="accent5">
                    <a:lumMod val="50000"/>
                  </a:schemeClr>
                </a:solidFill>
                <a:latin typeface="Century Gothic" panose="020B0502020202020204" pitchFamily="34" charset="0"/>
                <a:cs typeface="Arial"/>
                <a:sym typeface="Wingdings" panose="05000000000000000000" pitchFamily="2" charset="2"/>
              </a:rPr>
              <a:t></a:t>
            </a:r>
            <a:endParaRPr lang="en-GB" sz="24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38" name="Google Shape;898;p32">
            <a:hlinkClick r:id="" action="ppaction://noaction">
              <a:snd r:embed="rId4" name="1 Tu cuerpo es fuerte.wav"/>
            </a:hlinkClick>
          </p:cNvPr>
          <p:cNvSpPr/>
          <p:nvPr/>
        </p:nvSpPr>
        <p:spPr>
          <a:xfrm>
            <a:off x="264142" y="258617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p:cNvSpPr txBox="1"/>
          <p:nvPr/>
        </p:nvSpPr>
        <p:spPr>
          <a:xfrm>
            <a:off x="4706941" y="4434545"/>
            <a:ext cx="730520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Your weight is healthy.</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0" name="Rectangle 39"/>
          <p:cNvSpPr/>
          <p:nvPr/>
        </p:nvSpPr>
        <p:spPr>
          <a:xfrm>
            <a:off x="862771" y="4534573"/>
            <a:ext cx="5256400" cy="461665"/>
          </a:xfrm>
          <a:prstGeom prst="rect">
            <a:avLst/>
          </a:prstGeom>
        </p:spPr>
        <p:txBody>
          <a:bodyPr wrap="square">
            <a:spAutoFit/>
          </a:bodyPr>
          <a:lstStyle/>
          <a:p>
            <a:pPr lvl="0">
              <a:spcAft>
                <a:spcPts val="800"/>
              </a:spcAft>
              <a:defRPr/>
            </a:pPr>
            <a:r>
              <a:rPr lang="en-GB" sz="2400" dirty="0" err="1">
                <a:solidFill>
                  <a:schemeClr val="accent5">
                    <a:lumMod val="50000"/>
                  </a:schemeClr>
                </a:solidFill>
                <a:latin typeface="Century Gothic" panose="020B0502020202020204" pitchFamily="34" charset="0"/>
                <a:ea typeface="Calibri" panose="020F0502020204030204" pitchFamily="34" charset="0"/>
              </a:rPr>
              <a:t>Vuestr</a:t>
            </a:r>
            <a:r>
              <a:rPr lang="en-GB" sz="2400" b="1" dirty="0" err="1">
                <a:solidFill>
                  <a:schemeClr val="accent5">
                    <a:lumMod val="50000"/>
                  </a:schemeClr>
                </a:solidFill>
                <a:latin typeface="Century Gothic" panose="020B0502020202020204" pitchFamily="34" charset="0"/>
                <a:ea typeface="Calibri" panose="020F0502020204030204" pitchFamily="34" charset="0"/>
              </a:rPr>
              <a:t>o</a:t>
            </a:r>
            <a:r>
              <a:rPr lang="en-GB" sz="2400" dirty="0">
                <a:solidFill>
                  <a:schemeClr val="accent5">
                    <a:lumMod val="50000"/>
                  </a:schemeClr>
                </a:solidFill>
                <a:latin typeface="Century Gothic" panose="020B0502020202020204" pitchFamily="34" charset="0"/>
                <a:ea typeface="Calibri" panose="020F0502020204030204" pitchFamily="34" charset="0"/>
              </a:rPr>
              <a:t> peso es </a:t>
            </a:r>
            <a:r>
              <a:rPr lang="en-GB" sz="2400" dirty="0" err="1">
                <a:solidFill>
                  <a:schemeClr val="accent5">
                    <a:lumMod val="50000"/>
                  </a:schemeClr>
                </a:solidFill>
                <a:latin typeface="Century Gothic" panose="020B0502020202020204" pitchFamily="34" charset="0"/>
                <a:ea typeface="Calibri" panose="020F0502020204030204" pitchFamily="34" charset="0"/>
              </a:rPr>
              <a:t>sano</a:t>
            </a:r>
            <a:r>
              <a:rPr lang="en-GB" sz="2400" dirty="0">
                <a:solidFill>
                  <a:schemeClr val="accent5">
                    <a:lumMod val="50000"/>
                  </a:schemeClr>
                </a:solidFill>
                <a:latin typeface="Century Gothic" panose="020B0502020202020204" pitchFamily="34" charset="0"/>
                <a:ea typeface="Calibri" panose="020F0502020204030204" pitchFamily="34" charset="0"/>
              </a:rPr>
              <a:t>. </a:t>
            </a:r>
            <a:r>
              <a:rPr lang="en-GB" sz="2400" kern="0" dirty="0">
                <a:solidFill>
                  <a:schemeClr val="accent5">
                    <a:lumMod val="50000"/>
                  </a:schemeClr>
                </a:solidFill>
                <a:latin typeface="Century Gothic" panose="020B0502020202020204" pitchFamily="34" charset="0"/>
                <a:cs typeface="Arial"/>
                <a:sym typeface="Wingdings" panose="05000000000000000000" pitchFamily="2" charset="2"/>
              </a:rPr>
              <a:t></a:t>
            </a:r>
            <a:endParaRPr lang="en-GB" sz="24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41" name="Google Shape;898;p32">
            <a:hlinkClick r:id="" action="ppaction://noaction">
              <a:snd r:embed="rId5" name="2 Vuestro peso es sano.wav"/>
            </a:hlinkClick>
          </p:cNvPr>
          <p:cNvSpPr/>
          <p:nvPr/>
        </p:nvSpPr>
        <p:spPr>
          <a:xfrm>
            <a:off x="264142" y="453586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chemeClr val="bg1"/>
                </a:solidFill>
                <a:effectLst/>
                <a:uLnTx/>
                <a:uFillTx/>
                <a:cs typeface="Arial"/>
                <a:sym typeface="Arial"/>
              </a:rPr>
              <a:t>2</a:t>
            </a:r>
            <a:endParaRPr kumimoji="0" sz="2400" b="1" i="0" u="none" strike="noStrike" kern="0" cap="none" spc="0" normalizeH="0" baseline="0" noProof="0" dirty="0">
              <a:ln>
                <a:noFill/>
              </a:ln>
              <a:solidFill>
                <a:schemeClr val="bg1"/>
              </a:solidFill>
              <a:effectLst/>
              <a:uLnTx/>
              <a:uFillTx/>
              <a:cs typeface="Arial"/>
              <a:sym typeface="Arial"/>
            </a:endParaRPr>
          </a:p>
        </p:txBody>
      </p:sp>
      <p:sp>
        <p:nvSpPr>
          <p:cNvPr id="42" name="TextBox 41">
            <a:extLst>
              <a:ext uri="{FF2B5EF4-FFF2-40B4-BE49-F238E27FC236}">
                <a16:creationId xmlns:a16="http://schemas.microsoft.com/office/drawing/2014/main" id="{D6869208-22C3-4C4C-84B6-5C3DC7A89787}"/>
              </a:ext>
            </a:extLst>
          </p:cNvPr>
          <p:cNvSpPr txBox="1"/>
          <p:nvPr/>
        </p:nvSpPr>
        <p:spPr>
          <a:xfrm>
            <a:off x="264142" y="3972880"/>
            <a:ext cx="10111758"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V</a:t>
            </a:r>
            <a:r>
              <a:rPr kumimoji="0" lang="en-GB" sz="2400" b="1" i="0" u="none" strike="noStrike" kern="1200" cap="none" spc="0" normalizeH="0" noProof="0" dirty="0" err="1">
                <a:ln>
                  <a:noFill/>
                </a:ln>
                <a:solidFill>
                  <a:srgbClr val="F66400"/>
                </a:solidFill>
                <a:effectLst/>
                <a:uLnTx/>
                <a:uFillTx/>
                <a:latin typeface="Century Gothic" panose="020B0502020202020204" pitchFamily="34" charset="0"/>
                <a:ea typeface="+mn-ea"/>
                <a:cs typeface="+mn-cs"/>
              </a:rPr>
              <a:t>uestro</a:t>
            </a:r>
            <a:r>
              <a:rPr kumimoji="0" lang="en-GB" sz="2400" b="1" i="0" u="none" strike="noStrike" kern="1200" cap="none" spc="0" normalizeH="0" noProof="0" dirty="0">
                <a:ln>
                  <a:noFill/>
                </a:ln>
                <a:solidFill>
                  <a:srgbClr val="F66400"/>
                </a:solidFill>
                <a:effectLst/>
                <a:uLnTx/>
                <a:uFillTx/>
                <a:latin typeface="Century Gothic" panose="020B0502020202020204" pitchFamily="34" charset="0"/>
                <a:ea typeface="+mn-ea"/>
                <a:cs typeface="+mn-cs"/>
              </a:rPr>
              <a: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is used for a singular or uncountable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masculine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noun</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D6869208-22C3-4C4C-84B6-5C3DC7A89787}"/>
              </a:ext>
            </a:extLst>
          </p:cNvPr>
          <p:cNvSpPr txBox="1"/>
          <p:nvPr/>
        </p:nvSpPr>
        <p:spPr>
          <a:xfrm>
            <a:off x="257086" y="5112497"/>
            <a:ext cx="11100490" cy="461665"/>
          </a:xfrm>
          <a:prstGeom prst="rect">
            <a:avLst/>
          </a:prstGeom>
          <a:noFill/>
        </p:spPr>
        <p:txBody>
          <a:bodyPr wrap="square" rtlCol="0">
            <a:spAutoFit/>
          </a:bodyPr>
          <a:lstStyle/>
          <a:p>
            <a:pPr lvl="0">
              <a:defRPr/>
            </a:pPr>
            <a:r>
              <a:rPr kumimoji="0" lang="en-GB" sz="2400" b="1" i="0" u="none" strike="noStrike" kern="1200" cap="none" spc="0" normalizeH="0" baseline="0" noProof="0" dirty="0" err="1">
                <a:ln>
                  <a:noFill/>
                </a:ln>
                <a:solidFill>
                  <a:srgbClr val="F66400"/>
                </a:solidFill>
                <a:effectLst/>
                <a:uLnTx/>
                <a:uFillTx/>
                <a:latin typeface="Century Gothic" panose="020B0502020202020204" pitchFamily="34" charset="0"/>
                <a:ea typeface="+mn-ea"/>
                <a:cs typeface="+mn-cs"/>
              </a:rPr>
              <a:t>V</a:t>
            </a:r>
            <a:r>
              <a:rPr kumimoji="0" lang="en-GB" sz="2400" b="1" i="0" u="none" strike="noStrike" kern="1200" cap="none" spc="0" normalizeH="0" noProof="0" dirty="0" err="1">
                <a:ln>
                  <a:noFill/>
                </a:ln>
                <a:solidFill>
                  <a:srgbClr val="F66400"/>
                </a:solidFill>
                <a:effectLst/>
                <a:uLnTx/>
                <a:uFillTx/>
                <a:latin typeface="Century Gothic" panose="020B0502020202020204" pitchFamily="34" charset="0"/>
                <a:ea typeface="+mn-ea"/>
                <a:cs typeface="+mn-cs"/>
              </a:rPr>
              <a:t>uestra</a:t>
            </a:r>
            <a:r>
              <a:rPr kumimoji="0" lang="en-GB" sz="2400" b="1" i="0" u="none" strike="noStrike" kern="1200" cap="none" spc="0" normalizeH="0" noProof="0" dirty="0">
                <a:ln>
                  <a:noFill/>
                </a:ln>
                <a:solidFill>
                  <a:srgbClr val="F66400"/>
                </a:solidFill>
                <a:effectLst/>
                <a:uLnTx/>
                <a:uFillTx/>
                <a:latin typeface="Century Gothic" panose="020B0502020202020204" pitchFamily="34" charset="0"/>
                <a:ea typeface="+mn-ea"/>
                <a:cs typeface="+mn-cs"/>
              </a:rPr>
              <a:t> </a:t>
            </a:r>
            <a:r>
              <a:rPr lang="en-GB" sz="2400" dirty="0">
                <a:solidFill>
                  <a:srgbClr val="002060"/>
                </a:solidFill>
                <a:latin typeface="Century Gothic" panose="020B0502020202020204" pitchFamily="34" charset="0"/>
              </a:rPr>
              <a:t>is used for a singular or uncountable </a:t>
            </a:r>
            <a:r>
              <a:rPr kumimoji="0" lang="en-GB" sz="2400" b="1" u="none" strike="noStrike" kern="1200" cap="none" spc="0" normalizeH="0" noProof="0" dirty="0">
                <a:ln>
                  <a:noFill/>
                </a:ln>
                <a:solidFill>
                  <a:srgbClr val="002060"/>
                </a:solidFill>
                <a:effectLst/>
                <a:uLnTx/>
                <a:uFillTx/>
                <a:latin typeface="Century Gothic" panose="020B0502020202020204" pitchFamily="34" charset="0"/>
                <a:ea typeface="+mn-ea"/>
                <a:cs typeface="+mn-cs"/>
              </a:rPr>
              <a:t>feminine</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noun</a:t>
            </a:r>
            <a:r>
              <a:rPr kumimoji="0" lang="en-GB" sz="24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a:t>
            </a:r>
            <a:endParaRPr kumimoji="0" lang="en-GB" sz="24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4" name="TextBox 43"/>
          <p:cNvSpPr txBox="1"/>
          <p:nvPr/>
        </p:nvSpPr>
        <p:spPr>
          <a:xfrm>
            <a:off x="4699885" y="5579417"/>
            <a:ext cx="7305208"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Your skin is beautiful.</a:t>
            </a:r>
            <a:endParaRPr kumimoji="0" lang="en-GB" sz="2400" b="1" i="1"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45" name="Rectangle 44"/>
          <p:cNvSpPr/>
          <p:nvPr/>
        </p:nvSpPr>
        <p:spPr>
          <a:xfrm>
            <a:off x="855715" y="5679445"/>
            <a:ext cx="5256400" cy="461665"/>
          </a:xfrm>
          <a:prstGeom prst="rect">
            <a:avLst/>
          </a:prstGeom>
        </p:spPr>
        <p:txBody>
          <a:bodyPr wrap="square">
            <a:spAutoFit/>
          </a:bodyPr>
          <a:lstStyle/>
          <a:p>
            <a:pPr lvl="0">
              <a:spcAft>
                <a:spcPts val="800"/>
              </a:spcAft>
              <a:defRPr/>
            </a:pPr>
            <a:r>
              <a:rPr lang="en-GB" sz="2400" dirty="0" err="1">
                <a:solidFill>
                  <a:schemeClr val="accent5">
                    <a:lumMod val="50000"/>
                  </a:schemeClr>
                </a:solidFill>
                <a:latin typeface="Century Gothic" panose="020B0502020202020204" pitchFamily="34" charset="0"/>
                <a:ea typeface="Calibri" panose="020F0502020204030204" pitchFamily="34" charset="0"/>
              </a:rPr>
              <a:t>Vuestr</a:t>
            </a:r>
            <a:r>
              <a:rPr lang="en-GB" sz="2400" b="1" dirty="0" err="1">
                <a:solidFill>
                  <a:schemeClr val="accent5">
                    <a:lumMod val="50000"/>
                  </a:schemeClr>
                </a:solidFill>
                <a:latin typeface="Century Gothic" panose="020B0502020202020204" pitchFamily="34" charset="0"/>
                <a:ea typeface="Calibri" panose="020F0502020204030204" pitchFamily="34" charset="0"/>
              </a:rPr>
              <a:t>a</a:t>
            </a:r>
            <a:r>
              <a:rPr lang="en-GB" sz="2400" b="1" dirty="0">
                <a:solidFill>
                  <a:schemeClr val="accent5">
                    <a:lumMod val="50000"/>
                  </a:schemeClr>
                </a:solidFill>
                <a:latin typeface="Century Gothic" panose="020B0502020202020204" pitchFamily="34" charset="0"/>
                <a:ea typeface="Calibri" panose="020F0502020204030204" pitchFamily="34" charset="0"/>
              </a:rPr>
              <a:t> </a:t>
            </a:r>
            <a:r>
              <a:rPr lang="en-GB" sz="2400" dirty="0" err="1">
                <a:solidFill>
                  <a:schemeClr val="accent5">
                    <a:lumMod val="50000"/>
                  </a:schemeClr>
                </a:solidFill>
                <a:latin typeface="Century Gothic" panose="020B0502020202020204" pitchFamily="34" charset="0"/>
                <a:ea typeface="Calibri" panose="020F0502020204030204" pitchFamily="34" charset="0"/>
              </a:rPr>
              <a:t>piel</a:t>
            </a:r>
            <a:r>
              <a:rPr lang="en-GB" sz="2400" dirty="0">
                <a:solidFill>
                  <a:schemeClr val="accent5">
                    <a:lumMod val="50000"/>
                  </a:schemeClr>
                </a:solidFill>
                <a:latin typeface="Century Gothic" panose="020B0502020202020204" pitchFamily="34" charset="0"/>
                <a:ea typeface="Calibri" panose="020F0502020204030204" pitchFamily="34" charset="0"/>
              </a:rPr>
              <a:t> es </a:t>
            </a:r>
            <a:r>
              <a:rPr lang="en-GB" sz="2400" dirty="0" err="1">
                <a:solidFill>
                  <a:schemeClr val="accent5">
                    <a:lumMod val="50000"/>
                  </a:schemeClr>
                </a:solidFill>
                <a:latin typeface="Century Gothic" panose="020B0502020202020204" pitchFamily="34" charset="0"/>
                <a:ea typeface="Calibri" panose="020F0502020204030204" pitchFamily="34" charset="0"/>
              </a:rPr>
              <a:t>bonita</a:t>
            </a:r>
            <a:r>
              <a:rPr lang="en-GB" sz="2400" dirty="0">
                <a:solidFill>
                  <a:schemeClr val="accent5">
                    <a:lumMod val="50000"/>
                  </a:schemeClr>
                </a:solidFill>
                <a:latin typeface="Century Gothic" panose="020B0502020202020204" pitchFamily="34" charset="0"/>
                <a:ea typeface="Calibri" panose="020F0502020204030204" pitchFamily="34" charset="0"/>
              </a:rPr>
              <a:t>.  </a:t>
            </a:r>
            <a:r>
              <a:rPr lang="en-GB" sz="2400" kern="0" dirty="0">
                <a:solidFill>
                  <a:schemeClr val="accent5">
                    <a:lumMod val="50000"/>
                  </a:schemeClr>
                </a:solidFill>
                <a:latin typeface="Century Gothic" panose="020B0502020202020204" pitchFamily="34" charset="0"/>
                <a:cs typeface="Arial"/>
                <a:sym typeface="Wingdings" panose="05000000000000000000" pitchFamily="2" charset="2"/>
              </a:rPr>
              <a:t></a:t>
            </a:r>
            <a:endParaRPr lang="en-GB" sz="2400" dirty="0">
              <a:solidFill>
                <a:schemeClr val="accent5">
                  <a:lumMod val="50000"/>
                </a:schemeClr>
              </a:solidFill>
              <a:latin typeface="Century Gothic" panose="020B0502020202020204" pitchFamily="34" charset="0"/>
              <a:ea typeface="Calibri" panose="020F0502020204030204" pitchFamily="34" charset="0"/>
            </a:endParaRPr>
          </a:p>
        </p:txBody>
      </p:sp>
      <p:sp>
        <p:nvSpPr>
          <p:cNvPr id="46" name="Google Shape;898;p32">
            <a:hlinkClick r:id="" action="ppaction://noaction">
              <a:snd r:embed="rId6" name="3 Vuestra piel es bonita.wav"/>
            </a:hlinkClick>
          </p:cNvPr>
          <p:cNvSpPr/>
          <p:nvPr/>
        </p:nvSpPr>
        <p:spPr>
          <a:xfrm>
            <a:off x="257086" y="568073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EA5F00"/>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2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57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6" grpId="0"/>
      <p:bldP spid="3" grpId="0"/>
      <p:bldP spid="35" grpId="0" animBg="1"/>
      <p:bldP spid="36" grpId="0"/>
      <p:bldP spid="37" grpId="0"/>
      <p:bldP spid="39" grpId="0"/>
      <p:bldP spid="40" grpId="0"/>
      <p:bldP spid="42" grpId="0"/>
      <p:bldP spid="43" grpId="0"/>
      <p:bldP spid="44"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883866" y="2633761"/>
            <a:ext cx="5548573" cy="3479800"/>
          </a:xfrm>
          <a:prstGeom prst="wedgeRoundRectCallout">
            <a:avLst>
              <a:gd name="adj1" fmla="val -53454"/>
              <a:gd name="adj2" fmla="val 3099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GB" dirty="0">
                <a:solidFill>
                  <a:srgbClr val="002060"/>
                </a:solidFill>
              </a:rPr>
              <a:t>¿</a:t>
            </a:r>
            <a:r>
              <a:rPr lang="en-GB" dirty="0" err="1">
                <a:solidFill>
                  <a:srgbClr val="002060"/>
                </a:solidFill>
              </a:rPr>
              <a:t>Preparas</a:t>
            </a:r>
            <a:r>
              <a:rPr lang="en-GB" dirty="0">
                <a:solidFill>
                  <a:srgbClr val="002060"/>
                </a:solidFill>
              </a:rPr>
              <a:t> </a:t>
            </a:r>
            <a:r>
              <a:rPr lang="en-GB" dirty="0" err="1">
                <a:solidFill>
                  <a:srgbClr val="002060"/>
                </a:solidFill>
              </a:rPr>
              <a:t>platos</a:t>
            </a:r>
            <a:r>
              <a:rPr lang="en-GB" dirty="0">
                <a:solidFill>
                  <a:srgbClr val="002060"/>
                </a:solidFill>
              </a:rPr>
              <a:t> con </a:t>
            </a:r>
            <a:r>
              <a:rPr lang="en-GB" dirty="0" err="1">
                <a:solidFill>
                  <a:srgbClr val="002060"/>
                </a:solidFill>
              </a:rPr>
              <a:t>verduras</a:t>
            </a:r>
            <a:r>
              <a:rPr lang="en-GB" dirty="0">
                <a:solidFill>
                  <a:srgbClr val="002060"/>
                </a:solidFill>
              </a:rPr>
              <a:t> </a:t>
            </a:r>
            <a:r>
              <a:rPr lang="en-GB" dirty="0" err="1">
                <a:solidFill>
                  <a:srgbClr val="002060"/>
                </a:solidFill>
              </a:rPr>
              <a:t>en</a:t>
            </a:r>
            <a:r>
              <a:rPr lang="en-GB" dirty="0">
                <a:solidFill>
                  <a:srgbClr val="002060"/>
                </a:solidFill>
              </a:rPr>
              <a:t> </a:t>
            </a:r>
            <a:r>
              <a:rPr lang="en-GB" b="1" dirty="0" err="1">
                <a:solidFill>
                  <a:srgbClr val="002060"/>
                </a:solidFill>
              </a:rPr>
              <a:t>tu</a:t>
            </a:r>
            <a:r>
              <a:rPr lang="en-GB" b="1" dirty="0">
                <a:solidFill>
                  <a:srgbClr val="002060"/>
                </a:solidFill>
              </a:rPr>
              <a:t> / </a:t>
            </a:r>
            <a:r>
              <a:rPr lang="en-GB" b="1" dirty="0" err="1">
                <a:solidFill>
                  <a:srgbClr val="002060"/>
                </a:solidFill>
              </a:rPr>
              <a:t>vuestra</a:t>
            </a:r>
            <a:r>
              <a:rPr lang="en-GB" b="1" dirty="0">
                <a:solidFill>
                  <a:srgbClr val="002060"/>
                </a:solidFill>
              </a:rPr>
              <a:t> </a:t>
            </a:r>
            <a:r>
              <a:rPr lang="en-GB" dirty="0" err="1">
                <a:solidFill>
                  <a:srgbClr val="002060"/>
                </a:solidFill>
              </a:rPr>
              <a:t>cocina</a:t>
            </a:r>
            <a:r>
              <a:rPr lang="en-GB" dirty="0">
                <a:solidFill>
                  <a:srgbClr val="002060"/>
                </a:solidFill>
              </a:rPr>
              <a:t>?</a:t>
            </a:r>
          </a:p>
          <a:p>
            <a:pPr marL="342900" indent="-342900">
              <a:buAutoNum type="arabicPeriod"/>
            </a:pPr>
            <a:r>
              <a:rPr lang="en-GB" dirty="0">
                <a:solidFill>
                  <a:srgbClr val="002060"/>
                </a:solidFill>
              </a:rPr>
              <a:t>¿</a:t>
            </a:r>
            <a:r>
              <a:rPr lang="en-GB" dirty="0" err="1">
                <a:solidFill>
                  <a:srgbClr val="002060"/>
                </a:solidFill>
              </a:rPr>
              <a:t>Compráis</a:t>
            </a:r>
            <a:r>
              <a:rPr lang="en-GB" dirty="0">
                <a:solidFill>
                  <a:srgbClr val="002060"/>
                </a:solidFill>
              </a:rPr>
              <a:t> comida </a:t>
            </a:r>
            <a:r>
              <a:rPr lang="en-GB" dirty="0" err="1">
                <a:solidFill>
                  <a:srgbClr val="002060"/>
                </a:solidFill>
              </a:rPr>
              <a:t>sana</a:t>
            </a:r>
            <a:r>
              <a:rPr lang="en-GB" dirty="0">
                <a:solidFill>
                  <a:srgbClr val="002060"/>
                </a:solidFill>
              </a:rPr>
              <a:t> para </a:t>
            </a:r>
            <a:r>
              <a:rPr lang="en-GB" b="1" dirty="0" err="1">
                <a:solidFill>
                  <a:srgbClr val="002060"/>
                </a:solidFill>
              </a:rPr>
              <a:t>vuestra</a:t>
            </a:r>
            <a:r>
              <a:rPr lang="en-GB" b="1" dirty="0">
                <a:solidFill>
                  <a:srgbClr val="002060"/>
                </a:solidFill>
              </a:rPr>
              <a:t> / </a:t>
            </a:r>
            <a:r>
              <a:rPr lang="en-GB" b="1" dirty="0" err="1">
                <a:solidFill>
                  <a:srgbClr val="002060"/>
                </a:solidFill>
              </a:rPr>
              <a:t>tu</a:t>
            </a:r>
            <a:r>
              <a:rPr lang="en-GB" dirty="0">
                <a:solidFill>
                  <a:srgbClr val="002060"/>
                </a:solidFill>
              </a:rPr>
              <a:t> </a:t>
            </a:r>
            <a:r>
              <a:rPr lang="en-GB" dirty="0" err="1">
                <a:solidFill>
                  <a:srgbClr val="002060"/>
                </a:solidFill>
              </a:rPr>
              <a:t>familia</a:t>
            </a:r>
            <a:r>
              <a:rPr lang="en-GB" dirty="0">
                <a:solidFill>
                  <a:srgbClr val="002060"/>
                </a:solidFill>
              </a:rPr>
              <a:t>?</a:t>
            </a:r>
          </a:p>
          <a:p>
            <a:pPr marL="342900" indent="-342900">
              <a:buAutoNum type="arabicPeriod"/>
            </a:pPr>
            <a:r>
              <a:rPr lang="en-GB" dirty="0">
                <a:solidFill>
                  <a:srgbClr val="002060"/>
                </a:solidFill>
              </a:rPr>
              <a:t>¿</a:t>
            </a:r>
            <a:r>
              <a:rPr lang="en-GB" dirty="0" err="1">
                <a:solidFill>
                  <a:srgbClr val="002060"/>
                </a:solidFill>
              </a:rPr>
              <a:t>Practicas</a:t>
            </a:r>
            <a:r>
              <a:rPr lang="en-GB" dirty="0">
                <a:solidFill>
                  <a:srgbClr val="002060"/>
                </a:solidFill>
              </a:rPr>
              <a:t> </a:t>
            </a:r>
            <a:r>
              <a:rPr lang="en-GB" dirty="0" err="1">
                <a:solidFill>
                  <a:srgbClr val="002060"/>
                </a:solidFill>
              </a:rPr>
              <a:t>mucho</a:t>
            </a:r>
            <a:r>
              <a:rPr lang="en-GB" dirty="0">
                <a:solidFill>
                  <a:srgbClr val="002060"/>
                </a:solidFill>
              </a:rPr>
              <a:t> </a:t>
            </a:r>
            <a:r>
              <a:rPr lang="en-GB" dirty="0" err="1">
                <a:solidFill>
                  <a:srgbClr val="002060"/>
                </a:solidFill>
              </a:rPr>
              <a:t>deporte</a:t>
            </a:r>
            <a:r>
              <a:rPr lang="en-GB" dirty="0">
                <a:solidFill>
                  <a:srgbClr val="002060"/>
                </a:solidFill>
              </a:rPr>
              <a:t> </a:t>
            </a:r>
            <a:r>
              <a:rPr lang="en-GB" dirty="0" err="1">
                <a:solidFill>
                  <a:srgbClr val="002060"/>
                </a:solidFill>
              </a:rPr>
              <a:t>en</a:t>
            </a:r>
            <a:r>
              <a:rPr lang="en-GB" dirty="0">
                <a:solidFill>
                  <a:srgbClr val="002060"/>
                </a:solidFill>
              </a:rPr>
              <a:t> </a:t>
            </a:r>
            <a:r>
              <a:rPr lang="en-GB" b="1" dirty="0" err="1">
                <a:solidFill>
                  <a:srgbClr val="002060"/>
                </a:solidFill>
              </a:rPr>
              <a:t>tu</a:t>
            </a:r>
            <a:r>
              <a:rPr lang="en-GB" dirty="0">
                <a:solidFill>
                  <a:srgbClr val="002060"/>
                </a:solidFill>
              </a:rPr>
              <a:t> / </a:t>
            </a:r>
            <a:r>
              <a:rPr lang="en-GB" b="1" dirty="0" err="1">
                <a:solidFill>
                  <a:srgbClr val="002060"/>
                </a:solidFill>
              </a:rPr>
              <a:t>vuestro</a:t>
            </a:r>
            <a:r>
              <a:rPr lang="en-GB" dirty="0">
                <a:solidFill>
                  <a:srgbClr val="002060"/>
                </a:solidFill>
              </a:rPr>
              <a:t> colegio?</a:t>
            </a:r>
          </a:p>
          <a:p>
            <a:pPr marL="342900" indent="-342900">
              <a:buAutoNum type="arabicPeriod"/>
            </a:pPr>
            <a:r>
              <a:rPr lang="en-GB" dirty="0">
                <a:solidFill>
                  <a:srgbClr val="002060"/>
                </a:solidFill>
              </a:rPr>
              <a:t>¿</a:t>
            </a:r>
            <a:r>
              <a:rPr lang="en-GB" dirty="0" err="1">
                <a:solidFill>
                  <a:srgbClr val="002060"/>
                </a:solidFill>
              </a:rPr>
              <a:t>Usas</a:t>
            </a:r>
            <a:r>
              <a:rPr lang="en-GB" dirty="0">
                <a:solidFill>
                  <a:srgbClr val="002060"/>
                </a:solidFill>
              </a:rPr>
              <a:t> </a:t>
            </a:r>
            <a:r>
              <a:rPr lang="en-GB" b="1" dirty="0" err="1">
                <a:solidFill>
                  <a:srgbClr val="002060"/>
                </a:solidFill>
              </a:rPr>
              <a:t>tu</a:t>
            </a:r>
            <a:r>
              <a:rPr lang="en-GB" dirty="0">
                <a:solidFill>
                  <a:srgbClr val="002060"/>
                </a:solidFill>
              </a:rPr>
              <a:t> / </a:t>
            </a:r>
            <a:r>
              <a:rPr lang="en-GB" b="1" dirty="0" err="1">
                <a:solidFill>
                  <a:srgbClr val="002060"/>
                </a:solidFill>
              </a:rPr>
              <a:t>vuestra</a:t>
            </a:r>
            <a:r>
              <a:rPr lang="en-GB" dirty="0">
                <a:solidFill>
                  <a:srgbClr val="002060"/>
                </a:solidFill>
              </a:rPr>
              <a:t> </a:t>
            </a:r>
            <a:r>
              <a:rPr lang="en-GB" dirty="0" err="1">
                <a:solidFill>
                  <a:srgbClr val="002060"/>
                </a:solidFill>
              </a:rPr>
              <a:t>bicicleta</a:t>
            </a:r>
            <a:r>
              <a:rPr lang="en-GB" dirty="0">
                <a:solidFill>
                  <a:srgbClr val="002060"/>
                </a:solidFill>
              </a:rPr>
              <a:t> para </a:t>
            </a:r>
            <a:r>
              <a:rPr lang="en-GB" dirty="0" err="1">
                <a:solidFill>
                  <a:srgbClr val="002060"/>
                </a:solidFill>
              </a:rPr>
              <a:t>ir</a:t>
            </a:r>
            <a:r>
              <a:rPr lang="en-GB" dirty="0">
                <a:solidFill>
                  <a:srgbClr val="002060"/>
                </a:solidFill>
              </a:rPr>
              <a:t> al colegio?</a:t>
            </a:r>
          </a:p>
          <a:p>
            <a:pPr marL="342900" indent="-342900">
              <a:buAutoNum type="arabicPeriod"/>
            </a:pPr>
            <a:r>
              <a:rPr lang="en-GB" dirty="0">
                <a:solidFill>
                  <a:srgbClr val="002060"/>
                </a:solidFill>
              </a:rPr>
              <a:t>¿</a:t>
            </a:r>
            <a:r>
              <a:rPr lang="en-GB" dirty="0" err="1">
                <a:solidFill>
                  <a:srgbClr val="002060"/>
                </a:solidFill>
              </a:rPr>
              <a:t>Mejoráis</a:t>
            </a:r>
            <a:r>
              <a:rPr lang="en-GB" dirty="0">
                <a:solidFill>
                  <a:srgbClr val="002060"/>
                </a:solidFill>
              </a:rPr>
              <a:t> </a:t>
            </a:r>
            <a:r>
              <a:rPr lang="en-GB" b="1" dirty="0" err="1">
                <a:solidFill>
                  <a:srgbClr val="002060"/>
                </a:solidFill>
              </a:rPr>
              <a:t>tu</a:t>
            </a:r>
            <a:r>
              <a:rPr lang="en-GB" dirty="0">
                <a:solidFill>
                  <a:srgbClr val="002060"/>
                </a:solidFill>
              </a:rPr>
              <a:t> / </a:t>
            </a:r>
            <a:r>
              <a:rPr lang="en-GB" b="1" dirty="0" err="1">
                <a:solidFill>
                  <a:srgbClr val="002060"/>
                </a:solidFill>
              </a:rPr>
              <a:t>vuestra</a:t>
            </a:r>
            <a:r>
              <a:rPr lang="en-GB" dirty="0">
                <a:solidFill>
                  <a:srgbClr val="002060"/>
                </a:solidFill>
              </a:rPr>
              <a:t> </a:t>
            </a:r>
            <a:r>
              <a:rPr lang="en-GB" dirty="0" err="1">
                <a:solidFill>
                  <a:srgbClr val="002060"/>
                </a:solidFill>
              </a:rPr>
              <a:t>salud</a:t>
            </a:r>
            <a:r>
              <a:rPr lang="en-GB" dirty="0">
                <a:solidFill>
                  <a:srgbClr val="002060"/>
                </a:solidFill>
              </a:rPr>
              <a:t> con los </a:t>
            </a:r>
            <a:r>
              <a:rPr lang="en-GB" dirty="0" err="1">
                <a:solidFill>
                  <a:srgbClr val="002060"/>
                </a:solidFill>
              </a:rPr>
              <a:t>consejos</a:t>
            </a:r>
            <a:r>
              <a:rPr lang="en-GB" dirty="0">
                <a:solidFill>
                  <a:srgbClr val="002060"/>
                </a:solidFill>
              </a:rPr>
              <a:t> de la </a:t>
            </a:r>
            <a:r>
              <a:rPr lang="en-GB" dirty="0" err="1">
                <a:solidFill>
                  <a:srgbClr val="002060"/>
                </a:solidFill>
              </a:rPr>
              <a:t>médica</a:t>
            </a:r>
            <a:r>
              <a:rPr lang="en-GB" dirty="0">
                <a:solidFill>
                  <a:srgbClr val="002060"/>
                </a:solidFill>
              </a:rPr>
              <a:t>?</a:t>
            </a:r>
          </a:p>
          <a:p>
            <a:pPr marL="342900" indent="-342900">
              <a:buAutoNum type="arabicPeriod"/>
            </a:pPr>
            <a:r>
              <a:rPr lang="en-GB" dirty="0">
                <a:solidFill>
                  <a:srgbClr val="002060"/>
                </a:solidFill>
              </a:rPr>
              <a:t>¿</a:t>
            </a:r>
            <a:r>
              <a:rPr lang="en-GB" dirty="0" err="1">
                <a:solidFill>
                  <a:srgbClr val="002060"/>
                </a:solidFill>
              </a:rPr>
              <a:t>Aumentáis</a:t>
            </a:r>
            <a:r>
              <a:rPr lang="en-GB" dirty="0">
                <a:solidFill>
                  <a:srgbClr val="002060"/>
                </a:solidFill>
              </a:rPr>
              <a:t> la </a:t>
            </a:r>
            <a:r>
              <a:rPr lang="en-GB" dirty="0" err="1">
                <a:solidFill>
                  <a:srgbClr val="002060"/>
                </a:solidFill>
              </a:rPr>
              <a:t>cantidad</a:t>
            </a:r>
            <a:r>
              <a:rPr lang="en-GB" dirty="0">
                <a:solidFill>
                  <a:srgbClr val="002060"/>
                </a:solidFill>
              </a:rPr>
              <a:t> de  </a:t>
            </a:r>
            <a:r>
              <a:rPr lang="en-GB" b="1" dirty="0" err="1">
                <a:solidFill>
                  <a:srgbClr val="002060"/>
                </a:solidFill>
              </a:rPr>
              <a:t>tu</a:t>
            </a:r>
            <a:r>
              <a:rPr lang="en-GB" dirty="0">
                <a:solidFill>
                  <a:srgbClr val="002060"/>
                </a:solidFill>
              </a:rPr>
              <a:t> / </a:t>
            </a:r>
            <a:r>
              <a:rPr lang="en-GB" b="1" dirty="0" err="1">
                <a:solidFill>
                  <a:srgbClr val="002060"/>
                </a:solidFill>
              </a:rPr>
              <a:t>vuestro</a:t>
            </a:r>
            <a:r>
              <a:rPr lang="en-GB" dirty="0">
                <a:solidFill>
                  <a:srgbClr val="002060"/>
                </a:solidFill>
              </a:rPr>
              <a:t> </a:t>
            </a:r>
            <a:r>
              <a:rPr lang="en-GB" dirty="0" err="1">
                <a:solidFill>
                  <a:srgbClr val="002060"/>
                </a:solidFill>
              </a:rPr>
              <a:t>ejercicio</a:t>
            </a:r>
            <a:r>
              <a:rPr lang="en-GB" dirty="0">
                <a:solidFill>
                  <a:srgbClr val="002060"/>
                </a:solidFill>
              </a:rPr>
              <a:t> para </a:t>
            </a:r>
            <a:r>
              <a:rPr lang="en-GB" dirty="0" err="1">
                <a:solidFill>
                  <a:srgbClr val="002060"/>
                </a:solidFill>
              </a:rPr>
              <a:t>tener</a:t>
            </a:r>
            <a:r>
              <a:rPr lang="en-GB" dirty="0">
                <a:solidFill>
                  <a:srgbClr val="002060"/>
                </a:solidFill>
              </a:rPr>
              <a:t> un </a:t>
            </a:r>
            <a:r>
              <a:rPr lang="en-GB" dirty="0" err="1">
                <a:solidFill>
                  <a:srgbClr val="002060"/>
                </a:solidFill>
              </a:rPr>
              <a:t>cuerpo</a:t>
            </a:r>
            <a:r>
              <a:rPr lang="en-GB" dirty="0">
                <a:solidFill>
                  <a:srgbClr val="002060"/>
                </a:solidFill>
              </a:rPr>
              <a:t> </a:t>
            </a:r>
            <a:r>
              <a:rPr lang="en-GB" dirty="0" err="1">
                <a:solidFill>
                  <a:srgbClr val="002060"/>
                </a:solidFill>
              </a:rPr>
              <a:t>fuerte</a:t>
            </a:r>
            <a:r>
              <a:rPr lang="en-GB" dirty="0">
                <a:solidFill>
                  <a:srgbClr val="002060"/>
                </a:solidFill>
              </a:rPr>
              <a:t>?</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58763"/>
            <a:ext cx="6649156" cy="867128"/>
          </a:xfrm>
          <a:prstGeom prst="rect">
            <a:avLst/>
          </a:prstGeom>
        </p:spPr>
      </p:pic>
      <p:sp>
        <p:nvSpPr>
          <p:cNvPr id="11" name="Rounded Rectangle 11">
            <a:extLst>
              <a:ext uri="{FF2B5EF4-FFF2-40B4-BE49-F238E27FC236}">
                <a16:creationId xmlns:a16="http://schemas.microsoft.com/office/drawing/2014/main" id="{A316DD52-7894-4A75-969C-CA0645DA2978}"/>
              </a:ext>
            </a:extLst>
          </p:cNvPr>
          <p:cNvSpPr/>
          <p:nvPr/>
        </p:nvSpPr>
        <p:spPr>
          <a:xfrm>
            <a:off x="9608458" y="258166"/>
            <a:ext cx="23196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escuchar</a:t>
            </a:r>
            <a:endParaRPr lang="en-GB" sz="2000" b="1" dirty="0">
              <a:solidFill>
                <a:prstClr val="white"/>
              </a:solidFill>
              <a:latin typeface="Century Gothic" panose="020B0502020202020204" pitchFamily="34" charset="0"/>
            </a:endParaRPr>
          </a:p>
        </p:txBody>
      </p:sp>
      <p:sp>
        <p:nvSpPr>
          <p:cNvPr id="2" name="Title 1"/>
          <p:cNvSpPr>
            <a:spLocks noGrp="1"/>
          </p:cNvSpPr>
          <p:nvPr>
            <p:ph type="title"/>
          </p:nvPr>
        </p:nvSpPr>
        <p:spPr>
          <a:xfrm>
            <a:off x="101862" y="19658"/>
            <a:ext cx="10515600" cy="1325563"/>
          </a:xfrm>
        </p:spPr>
        <p:txBody>
          <a:bodyPr>
            <a:normAutofit/>
          </a:bodyPr>
          <a:lstStyle/>
          <a:p>
            <a:r>
              <a:rPr lang="en-GB" sz="2600" b="1">
                <a:solidFill>
                  <a:schemeClr val="bg1"/>
                </a:solidFill>
              </a:rPr>
              <a:t>Preguntas sobre la vida sana</a:t>
            </a:r>
          </a:p>
        </p:txBody>
      </p:sp>
      <p:sp>
        <p:nvSpPr>
          <p:cNvPr id="38" name="TextBox 37"/>
          <p:cNvSpPr txBox="1"/>
          <p:nvPr/>
        </p:nvSpPr>
        <p:spPr>
          <a:xfrm>
            <a:off x="29678" y="1161497"/>
            <a:ext cx="7093047" cy="400110"/>
          </a:xfrm>
          <a:prstGeom prst="rect">
            <a:avLst/>
          </a:prstGeom>
          <a:noFill/>
        </p:spPr>
        <p:txBody>
          <a:bodyPr wrap="square" rtlCol="0">
            <a:spAutoFit/>
          </a:bodyPr>
          <a:lstStyle/>
          <a:p>
            <a:r>
              <a:rPr lang="en-GB" sz="2000" b="1" dirty="0">
                <a:solidFill>
                  <a:schemeClr val="accent5">
                    <a:lumMod val="50000"/>
                  </a:schemeClr>
                </a:solidFill>
              </a:rPr>
              <a:t>Lee las </a:t>
            </a:r>
            <a:r>
              <a:rPr lang="en-GB" sz="2000" b="1" dirty="0" err="1">
                <a:solidFill>
                  <a:schemeClr val="accent5">
                    <a:lumMod val="50000"/>
                  </a:schemeClr>
                </a:solidFill>
              </a:rPr>
              <a:t>frases</a:t>
            </a:r>
            <a:r>
              <a:rPr lang="en-GB" sz="2000" b="1" dirty="0">
                <a:solidFill>
                  <a:schemeClr val="accent5">
                    <a:lumMod val="50000"/>
                  </a:schemeClr>
                </a:solidFill>
              </a:rPr>
              <a:t> y </a:t>
            </a:r>
            <a:r>
              <a:rPr lang="en-GB" sz="2000" b="1" dirty="0" err="1">
                <a:solidFill>
                  <a:schemeClr val="accent5">
                    <a:lumMod val="50000"/>
                  </a:schemeClr>
                </a:solidFill>
              </a:rPr>
              <a:t>elige</a:t>
            </a:r>
            <a:r>
              <a:rPr lang="en-GB" sz="2000" b="1" dirty="0">
                <a:solidFill>
                  <a:schemeClr val="accent5">
                    <a:lumMod val="50000"/>
                  </a:schemeClr>
                </a:solidFill>
              </a:rPr>
              <a:t> la </a:t>
            </a:r>
            <a:r>
              <a:rPr lang="en-GB" sz="2000" b="1" dirty="0" err="1">
                <a:solidFill>
                  <a:schemeClr val="accent5">
                    <a:lumMod val="50000"/>
                  </a:schemeClr>
                </a:solidFill>
              </a:rPr>
              <a:t>opción</a:t>
            </a:r>
            <a:r>
              <a:rPr lang="en-GB" sz="2000" b="1" dirty="0">
                <a:solidFill>
                  <a:schemeClr val="accent5">
                    <a:lumMod val="50000"/>
                  </a:schemeClr>
                </a:solidFill>
              </a:rPr>
              <a:t> </a:t>
            </a:r>
            <a:r>
              <a:rPr lang="en-GB" sz="2000" b="1" dirty="0" err="1">
                <a:solidFill>
                  <a:schemeClr val="accent5">
                    <a:lumMod val="50000"/>
                  </a:schemeClr>
                </a:solidFill>
              </a:rPr>
              <a:t>correcta</a:t>
            </a:r>
            <a:r>
              <a:rPr lang="en-GB" sz="2000" b="1" dirty="0">
                <a:solidFill>
                  <a:schemeClr val="accent5">
                    <a:lumMod val="50000"/>
                  </a:schemeClr>
                </a:solidFill>
              </a:rPr>
              <a:t> </a:t>
            </a:r>
            <a:r>
              <a:rPr lang="en-GB" sz="2000" b="1" dirty="0" err="1">
                <a:solidFill>
                  <a:schemeClr val="accent5">
                    <a:lumMod val="50000"/>
                  </a:schemeClr>
                </a:solidFill>
              </a:rPr>
              <a:t>según</a:t>
            </a:r>
            <a:r>
              <a:rPr lang="en-GB" sz="2000" b="1" dirty="0">
                <a:solidFill>
                  <a:schemeClr val="accent5">
                    <a:lumMod val="50000"/>
                  </a:schemeClr>
                </a:solidFill>
              </a:rPr>
              <a:t> el verbo. </a:t>
            </a:r>
          </a:p>
        </p:txBody>
      </p:sp>
      <p:sp>
        <p:nvSpPr>
          <p:cNvPr id="32" name="Rounded Rectangle 31"/>
          <p:cNvSpPr/>
          <p:nvPr/>
        </p:nvSpPr>
        <p:spPr>
          <a:xfrm rot="538795">
            <a:off x="10048419" y="2774654"/>
            <a:ext cx="1901962" cy="12309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D.</a:t>
            </a:r>
            <a:r>
              <a:rPr lang="en-GB" sz="2000" dirty="0">
                <a:solidFill>
                  <a:srgbClr val="002060"/>
                </a:solidFill>
              </a:rPr>
              <a:t> </a:t>
            </a:r>
            <a:r>
              <a:rPr lang="en-GB" sz="2000" dirty="0" err="1">
                <a:solidFill>
                  <a:srgbClr val="002060"/>
                </a:solidFill>
              </a:rPr>
              <a:t>Sí</a:t>
            </a:r>
            <a:r>
              <a:rPr lang="en-GB" sz="2000" dirty="0">
                <a:solidFill>
                  <a:srgbClr val="002060"/>
                </a:solidFill>
              </a:rPr>
              <a:t>, </a:t>
            </a:r>
            <a:r>
              <a:rPr lang="en-GB" sz="2000" dirty="0" err="1">
                <a:solidFill>
                  <a:srgbClr val="002060"/>
                </a:solidFill>
              </a:rPr>
              <a:t>siempre</a:t>
            </a:r>
            <a:r>
              <a:rPr lang="en-GB" sz="2000" dirty="0">
                <a:solidFill>
                  <a:srgbClr val="002060"/>
                </a:solidFill>
              </a:rPr>
              <a:t> </a:t>
            </a:r>
            <a:r>
              <a:rPr lang="en-GB" sz="2000" dirty="0" err="1">
                <a:solidFill>
                  <a:srgbClr val="002060"/>
                </a:solidFill>
              </a:rPr>
              <a:t>vamos</a:t>
            </a:r>
            <a:r>
              <a:rPr lang="en-GB" sz="2000" dirty="0">
                <a:solidFill>
                  <a:srgbClr val="002060"/>
                </a:solidFill>
              </a:rPr>
              <a:t> al mercado.  </a:t>
            </a:r>
          </a:p>
        </p:txBody>
      </p:sp>
      <p:sp>
        <p:nvSpPr>
          <p:cNvPr id="34" name="TextBox 33"/>
          <p:cNvSpPr txBox="1"/>
          <p:nvPr/>
        </p:nvSpPr>
        <p:spPr>
          <a:xfrm>
            <a:off x="6600211" y="2446691"/>
            <a:ext cx="522514" cy="3344890"/>
          </a:xfrm>
          <a:prstGeom prst="rect">
            <a:avLst/>
          </a:prstGeom>
          <a:noFill/>
        </p:spPr>
        <p:txBody>
          <a:bodyPr wrap="square" rtlCol="0">
            <a:spAutoFit/>
          </a:bodyPr>
          <a:lstStyle/>
          <a:p>
            <a:pPr>
              <a:lnSpc>
                <a:spcPct val="150000"/>
              </a:lnSpc>
            </a:pPr>
            <a:r>
              <a:rPr lang="en-GB" sz="2400" b="1" dirty="0">
                <a:solidFill>
                  <a:schemeClr val="accent5">
                    <a:lumMod val="50000"/>
                  </a:schemeClr>
                </a:solidFill>
              </a:rPr>
              <a:t>1.</a:t>
            </a:r>
          </a:p>
          <a:p>
            <a:pPr>
              <a:lnSpc>
                <a:spcPct val="150000"/>
              </a:lnSpc>
            </a:pPr>
            <a:r>
              <a:rPr lang="en-GB" sz="2400" b="1" dirty="0">
                <a:solidFill>
                  <a:schemeClr val="accent5">
                    <a:lumMod val="50000"/>
                  </a:schemeClr>
                </a:solidFill>
              </a:rPr>
              <a:t>2.</a:t>
            </a:r>
          </a:p>
          <a:p>
            <a:pPr>
              <a:lnSpc>
                <a:spcPct val="150000"/>
              </a:lnSpc>
            </a:pPr>
            <a:r>
              <a:rPr lang="en-GB" sz="2400" b="1" dirty="0">
                <a:solidFill>
                  <a:schemeClr val="accent5">
                    <a:lumMod val="50000"/>
                  </a:schemeClr>
                </a:solidFill>
              </a:rPr>
              <a:t>3.</a:t>
            </a:r>
          </a:p>
          <a:p>
            <a:pPr>
              <a:lnSpc>
                <a:spcPct val="150000"/>
              </a:lnSpc>
            </a:pPr>
            <a:r>
              <a:rPr lang="en-GB" sz="2400" b="1" dirty="0">
                <a:solidFill>
                  <a:schemeClr val="accent5">
                    <a:lumMod val="50000"/>
                  </a:schemeClr>
                </a:solidFill>
              </a:rPr>
              <a:t>4.5.6.</a:t>
            </a:r>
          </a:p>
        </p:txBody>
      </p:sp>
      <p:sp>
        <p:nvSpPr>
          <p:cNvPr id="35" name="TextBox 34"/>
          <p:cNvSpPr txBox="1"/>
          <p:nvPr/>
        </p:nvSpPr>
        <p:spPr>
          <a:xfrm>
            <a:off x="6988238" y="2548335"/>
            <a:ext cx="335544" cy="461665"/>
          </a:xfrm>
          <a:prstGeom prst="rect">
            <a:avLst/>
          </a:prstGeom>
          <a:noFill/>
        </p:spPr>
        <p:txBody>
          <a:bodyPr wrap="square" rtlCol="0">
            <a:spAutoFit/>
          </a:bodyPr>
          <a:lstStyle/>
          <a:p>
            <a:r>
              <a:rPr lang="en-GB" sz="2400" b="1" dirty="0">
                <a:solidFill>
                  <a:srgbClr val="F66400"/>
                </a:solidFill>
              </a:rPr>
              <a:t>F</a:t>
            </a:r>
          </a:p>
        </p:txBody>
      </p:sp>
      <p:sp>
        <p:nvSpPr>
          <p:cNvPr id="4" name="Oval 3"/>
          <p:cNvSpPr/>
          <p:nvPr/>
        </p:nvSpPr>
        <p:spPr>
          <a:xfrm>
            <a:off x="5166456" y="2690976"/>
            <a:ext cx="431175" cy="39003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4835557" y="3194888"/>
            <a:ext cx="945796" cy="45524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Custom 16">
            <a:hlinkClick r:id="" action="ppaction://noaction" highlightClick="1">
              <a:snd r:embed="rId4" name="1 %C2%BFPreparas platos con verduras en tu cocina?.wav"/>
            </a:hlinkClick>
            <a:extLst>
              <a:ext uri="{FF2B5EF4-FFF2-40B4-BE49-F238E27FC236}">
                <a16:creationId xmlns:a16="http://schemas.microsoft.com/office/drawing/2014/main" id="{30030AF8-564D-734B-84B9-DB4C7A3A6A53}"/>
              </a:ext>
            </a:extLst>
          </p:cNvPr>
          <p:cNvSpPr/>
          <p:nvPr/>
        </p:nvSpPr>
        <p:spPr>
          <a:xfrm>
            <a:off x="191592" y="3008095"/>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47" name="Action Button: Custom 16">
            <a:hlinkClick r:id="" action="ppaction://noaction" highlightClick="1">
              <a:snd r:embed="rId5" name="2 %C2%BFCompra%CC%81is comida sana para vuestra familia?.wav"/>
            </a:hlinkClick>
            <a:extLst>
              <a:ext uri="{FF2B5EF4-FFF2-40B4-BE49-F238E27FC236}">
                <a16:creationId xmlns:a16="http://schemas.microsoft.com/office/drawing/2014/main" id="{30030AF8-564D-734B-84B9-DB4C7A3A6A53}"/>
              </a:ext>
            </a:extLst>
          </p:cNvPr>
          <p:cNvSpPr/>
          <p:nvPr/>
        </p:nvSpPr>
        <p:spPr>
          <a:xfrm>
            <a:off x="191592" y="3525189"/>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48" name="Action Button: Custom 16">
            <a:hlinkClick r:id="" action="ppaction://noaction" highlightClick="1">
              <a:snd r:embed="rId6" name="3 %C2%BFPracticas mucho deporte en tu colegio?.wav"/>
            </a:hlinkClick>
            <a:extLst>
              <a:ext uri="{FF2B5EF4-FFF2-40B4-BE49-F238E27FC236}">
                <a16:creationId xmlns:a16="http://schemas.microsoft.com/office/drawing/2014/main" id="{30030AF8-564D-734B-84B9-DB4C7A3A6A53}"/>
              </a:ext>
            </a:extLst>
          </p:cNvPr>
          <p:cNvSpPr/>
          <p:nvPr/>
        </p:nvSpPr>
        <p:spPr>
          <a:xfrm>
            <a:off x="187897" y="4084356"/>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49" name="Action Button: Custom 16">
            <a:hlinkClick r:id="" action="ppaction://noaction" highlightClick="1">
              <a:snd r:embed="rId7" name="4 %C2%BFUsas tu bicicleta para ir al colegio?.wav"/>
            </a:hlinkClick>
            <a:extLst>
              <a:ext uri="{FF2B5EF4-FFF2-40B4-BE49-F238E27FC236}">
                <a16:creationId xmlns:a16="http://schemas.microsoft.com/office/drawing/2014/main" id="{30030AF8-564D-734B-84B9-DB4C7A3A6A53}"/>
              </a:ext>
            </a:extLst>
          </p:cNvPr>
          <p:cNvSpPr/>
          <p:nvPr/>
        </p:nvSpPr>
        <p:spPr>
          <a:xfrm>
            <a:off x="191592" y="4625855"/>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0" name="Action Button: Custom 16">
            <a:hlinkClick r:id="" action="ppaction://noaction" highlightClick="1">
              <a:snd r:embed="rId8" name="5 %C2%BFMejora%CC%81is vuestra salud con los consejos de la me%CC%81dica?.wav"/>
            </a:hlinkClick>
            <a:extLst>
              <a:ext uri="{FF2B5EF4-FFF2-40B4-BE49-F238E27FC236}">
                <a16:creationId xmlns:a16="http://schemas.microsoft.com/office/drawing/2014/main" id="{30030AF8-564D-734B-84B9-DB4C7A3A6A53}"/>
              </a:ext>
            </a:extLst>
          </p:cNvPr>
          <p:cNvSpPr/>
          <p:nvPr/>
        </p:nvSpPr>
        <p:spPr>
          <a:xfrm>
            <a:off x="191592" y="5150624"/>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9" name="6 %C2%BFAumenta%CC%81is la cantidad de vuestro ejercicio para tener un cuerpo fuerte?.wav"/>
            </a:hlinkClick>
            <a:extLst>
              <a:ext uri="{FF2B5EF4-FFF2-40B4-BE49-F238E27FC236}">
                <a16:creationId xmlns:a16="http://schemas.microsoft.com/office/drawing/2014/main" id="{30030AF8-564D-734B-84B9-DB4C7A3A6A53}"/>
              </a:ext>
            </a:extLst>
          </p:cNvPr>
          <p:cNvSpPr/>
          <p:nvPr/>
        </p:nvSpPr>
        <p:spPr>
          <a:xfrm>
            <a:off x="191592" y="5713278"/>
            <a:ext cx="396000" cy="396000"/>
          </a:xfrm>
          <a:prstGeom prst="actionButtonBlank">
            <a:avLst/>
          </a:prstGeom>
          <a:solidFill>
            <a:schemeClr val="accent4">
              <a:lumMod val="20000"/>
              <a:lumOff val="8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ounded Rectangle 2">
            <a:extLst>
              <a:ext uri="{FF2B5EF4-FFF2-40B4-BE49-F238E27FC236}">
                <a16:creationId xmlns:a16="http://schemas.microsoft.com/office/drawing/2014/main" id="{352607BA-1C65-044B-9738-EB9C69787EFF}"/>
              </a:ext>
            </a:extLst>
          </p:cNvPr>
          <p:cNvSpPr/>
          <p:nvPr/>
        </p:nvSpPr>
        <p:spPr>
          <a:xfrm rot="986104">
            <a:off x="10131648" y="4436008"/>
            <a:ext cx="1735503" cy="1230935"/>
          </a:xfrm>
          <a:prstGeom prst="roundRect">
            <a:avLst>
              <a:gd name="adj" fmla="val 2195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F.</a:t>
            </a:r>
            <a:r>
              <a:rPr lang="en-GB" sz="2000" dirty="0">
                <a:solidFill>
                  <a:srgbClr val="002060"/>
                </a:solidFill>
              </a:rPr>
              <a:t> </a:t>
            </a:r>
            <a:r>
              <a:rPr lang="en-GB" sz="2000" dirty="0" err="1">
                <a:solidFill>
                  <a:srgbClr val="002060"/>
                </a:solidFill>
              </a:rPr>
              <a:t>Sí</a:t>
            </a:r>
            <a:r>
              <a:rPr lang="en-GB" sz="2000" dirty="0">
                <a:solidFill>
                  <a:srgbClr val="002060"/>
                </a:solidFill>
              </a:rPr>
              <a:t>, y con arroz </a:t>
            </a:r>
            <a:r>
              <a:rPr lang="en-GB" sz="2000" dirty="0" err="1">
                <a:solidFill>
                  <a:srgbClr val="002060"/>
                </a:solidFill>
              </a:rPr>
              <a:t>también</a:t>
            </a:r>
            <a:r>
              <a:rPr lang="en-GB" sz="2000" dirty="0">
                <a:solidFill>
                  <a:srgbClr val="002060"/>
                </a:solidFill>
              </a:rPr>
              <a:t>.</a:t>
            </a:r>
          </a:p>
        </p:txBody>
      </p:sp>
      <p:sp>
        <p:nvSpPr>
          <p:cNvPr id="23" name="Rounded Rectangle 2">
            <a:extLst>
              <a:ext uri="{FF2B5EF4-FFF2-40B4-BE49-F238E27FC236}">
                <a16:creationId xmlns:a16="http://schemas.microsoft.com/office/drawing/2014/main" id="{458682FF-865C-B648-864A-87CD466B5965}"/>
              </a:ext>
            </a:extLst>
          </p:cNvPr>
          <p:cNvSpPr/>
          <p:nvPr/>
        </p:nvSpPr>
        <p:spPr>
          <a:xfrm rot="20817901">
            <a:off x="7860532" y="4332635"/>
            <a:ext cx="1893005" cy="168621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E.</a:t>
            </a:r>
            <a:r>
              <a:rPr lang="en-GB" sz="2000" dirty="0">
                <a:solidFill>
                  <a:srgbClr val="002060"/>
                </a:solidFill>
              </a:rPr>
              <a:t> No, </a:t>
            </a:r>
            <a:r>
              <a:rPr lang="en-GB" sz="2000" dirty="0" err="1">
                <a:solidFill>
                  <a:srgbClr val="002060"/>
                </a:solidFill>
              </a:rPr>
              <a:t>porque</a:t>
            </a:r>
            <a:r>
              <a:rPr lang="en-GB" sz="2000" dirty="0">
                <a:solidFill>
                  <a:srgbClr val="002060"/>
                </a:solidFill>
              </a:rPr>
              <a:t> no hay un </a:t>
            </a:r>
            <a:r>
              <a:rPr lang="en-GB" sz="2000" dirty="0" err="1">
                <a:solidFill>
                  <a:srgbClr val="002060"/>
                </a:solidFill>
              </a:rPr>
              <a:t>equipo</a:t>
            </a:r>
            <a:r>
              <a:rPr lang="en-GB" sz="2000" dirty="0">
                <a:solidFill>
                  <a:srgbClr val="002060"/>
                </a:solidFill>
              </a:rPr>
              <a:t> de </a:t>
            </a:r>
            <a:r>
              <a:rPr lang="en-GB" sz="2000" dirty="0" err="1">
                <a:solidFill>
                  <a:srgbClr val="002060"/>
                </a:solidFill>
              </a:rPr>
              <a:t>fútbol</a:t>
            </a:r>
            <a:r>
              <a:rPr lang="en-GB" sz="2000" dirty="0">
                <a:solidFill>
                  <a:srgbClr val="002060"/>
                </a:solidFill>
              </a:rPr>
              <a:t>.</a:t>
            </a:r>
          </a:p>
        </p:txBody>
      </p:sp>
      <p:sp>
        <p:nvSpPr>
          <p:cNvPr id="25" name="Rounded Rectangle 2">
            <a:extLst>
              <a:ext uri="{FF2B5EF4-FFF2-40B4-BE49-F238E27FC236}">
                <a16:creationId xmlns:a16="http://schemas.microsoft.com/office/drawing/2014/main" id="{3791FAAA-E60E-F74F-B070-98A7891DC776}"/>
              </a:ext>
            </a:extLst>
          </p:cNvPr>
          <p:cNvSpPr/>
          <p:nvPr/>
        </p:nvSpPr>
        <p:spPr>
          <a:xfrm rot="20817901">
            <a:off x="7616554" y="2344445"/>
            <a:ext cx="2012162" cy="17008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C.</a:t>
            </a:r>
            <a:r>
              <a:rPr lang="en-GB" sz="2000" dirty="0">
                <a:solidFill>
                  <a:srgbClr val="002060"/>
                </a:solidFill>
              </a:rPr>
              <a:t> A </a:t>
            </a:r>
            <a:r>
              <a:rPr lang="en-GB" sz="2000" dirty="0" err="1">
                <a:solidFill>
                  <a:srgbClr val="002060"/>
                </a:solidFill>
              </a:rPr>
              <a:t>veces</a:t>
            </a:r>
            <a:r>
              <a:rPr lang="en-GB" sz="2000" dirty="0">
                <a:solidFill>
                  <a:srgbClr val="002060"/>
                </a:solidFill>
              </a:rPr>
              <a:t> no </a:t>
            </a:r>
            <a:r>
              <a:rPr lang="en-GB" sz="2000" dirty="0" err="1">
                <a:solidFill>
                  <a:srgbClr val="002060"/>
                </a:solidFill>
              </a:rPr>
              <a:t>porque</a:t>
            </a:r>
            <a:r>
              <a:rPr lang="en-GB" sz="2000" dirty="0">
                <a:solidFill>
                  <a:srgbClr val="002060"/>
                </a:solidFill>
              </a:rPr>
              <a:t> </a:t>
            </a:r>
            <a:r>
              <a:rPr lang="en-GB" sz="2000" dirty="0" err="1">
                <a:solidFill>
                  <a:srgbClr val="002060"/>
                </a:solidFill>
              </a:rPr>
              <a:t>ella</a:t>
            </a:r>
            <a:r>
              <a:rPr lang="en-GB" sz="2000" dirty="0">
                <a:solidFill>
                  <a:srgbClr val="002060"/>
                </a:solidFill>
              </a:rPr>
              <a:t> </a:t>
            </a:r>
            <a:r>
              <a:rPr lang="en-GB" sz="2000" dirty="0" err="1">
                <a:solidFill>
                  <a:srgbClr val="002060"/>
                </a:solidFill>
              </a:rPr>
              <a:t>pide</a:t>
            </a:r>
            <a:r>
              <a:rPr lang="en-GB" sz="2000" dirty="0">
                <a:solidFill>
                  <a:srgbClr val="002060"/>
                </a:solidFill>
              </a:rPr>
              <a:t> </a:t>
            </a:r>
            <a:r>
              <a:rPr lang="en-GB" sz="2000" dirty="0" err="1">
                <a:solidFill>
                  <a:srgbClr val="002060"/>
                </a:solidFill>
              </a:rPr>
              <a:t>cosas</a:t>
            </a:r>
            <a:r>
              <a:rPr lang="en-GB" sz="2000" dirty="0">
                <a:solidFill>
                  <a:srgbClr val="002060"/>
                </a:solidFill>
              </a:rPr>
              <a:t> </a:t>
            </a:r>
            <a:r>
              <a:rPr lang="en-GB" sz="2000" dirty="0" err="1">
                <a:solidFill>
                  <a:srgbClr val="002060"/>
                </a:solidFill>
              </a:rPr>
              <a:t>muy</a:t>
            </a:r>
            <a:r>
              <a:rPr lang="en-GB" sz="2000" dirty="0">
                <a:solidFill>
                  <a:srgbClr val="002060"/>
                </a:solidFill>
              </a:rPr>
              <a:t> </a:t>
            </a:r>
            <a:r>
              <a:rPr lang="en-GB" sz="2000" dirty="0" err="1">
                <a:solidFill>
                  <a:srgbClr val="002060"/>
                </a:solidFill>
              </a:rPr>
              <a:t>difíciles</a:t>
            </a:r>
            <a:r>
              <a:rPr lang="en-GB" sz="2000" dirty="0">
                <a:solidFill>
                  <a:srgbClr val="002060"/>
                </a:solidFill>
              </a:rPr>
              <a:t>.</a:t>
            </a:r>
          </a:p>
        </p:txBody>
      </p:sp>
      <p:sp>
        <p:nvSpPr>
          <p:cNvPr id="26" name="Rounded Rectangle 31">
            <a:extLst>
              <a:ext uri="{FF2B5EF4-FFF2-40B4-BE49-F238E27FC236}">
                <a16:creationId xmlns:a16="http://schemas.microsoft.com/office/drawing/2014/main" id="{36A6B472-BD7E-A941-B9E8-4C82CB76CADD}"/>
              </a:ext>
            </a:extLst>
          </p:cNvPr>
          <p:cNvSpPr/>
          <p:nvPr/>
        </p:nvSpPr>
        <p:spPr>
          <a:xfrm rot="538795">
            <a:off x="9943503" y="1201076"/>
            <a:ext cx="2057400" cy="12309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B.</a:t>
            </a:r>
            <a:r>
              <a:rPr lang="en-GB" sz="2000" dirty="0">
                <a:solidFill>
                  <a:srgbClr val="002060"/>
                </a:solidFill>
              </a:rPr>
              <a:t> No, </a:t>
            </a:r>
            <a:r>
              <a:rPr lang="en-GB" sz="2000" dirty="0" err="1">
                <a:solidFill>
                  <a:srgbClr val="002060"/>
                </a:solidFill>
              </a:rPr>
              <a:t>porque</a:t>
            </a:r>
            <a:r>
              <a:rPr lang="en-GB" sz="2000" dirty="0">
                <a:solidFill>
                  <a:srgbClr val="002060"/>
                </a:solidFill>
              </a:rPr>
              <a:t> </a:t>
            </a:r>
            <a:r>
              <a:rPr lang="en-GB" sz="2000" dirty="0" err="1">
                <a:solidFill>
                  <a:srgbClr val="002060"/>
                </a:solidFill>
              </a:rPr>
              <a:t>ya</a:t>
            </a:r>
            <a:r>
              <a:rPr lang="en-GB" sz="2000" dirty="0">
                <a:solidFill>
                  <a:srgbClr val="002060"/>
                </a:solidFill>
              </a:rPr>
              <a:t> </a:t>
            </a:r>
            <a:r>
              <a:rPr lang="en-GB" sz="2000" dirty="0" err="1">
                <a:solidFill>
                  <a:srgbClr val="002060"/>
                </a:solidFill>
              </a:rPr>
              <a:t>hacemos</a:t>
            </a:r>
            <a:r>
              <a:rPr lang="en-GB" sz="2000" dirty="0">
                <a:solidFill>
                  <a:srgbClr val="002060"/>
                </a:solidFill>
              </a:rPr>
              <a:t> </a:t>
            </a:r>
            <a:r>
              <a:rPr lang="en-GB" sz="2000" dirty="0" err="1">
                <a:solidFill>
                  <a:srgbClr val="002060"/>
                </a:solidFill>
              </a:rPr>
              <a:t>suficiente</a:t>
            </a:r>
            <a:r>
              <a:rPr lang="en-GB" sz="2000" dirty="0">
                <a:solidFill>
                  <a:srgbClr val="002060"/>
                </a:solidFill>
              </a:rPr>
              <a:t>. </a:t>
            </a:r>
          </a:p>
        </p:txBody>
      </p:sp>
      <p:pic>
        <p:nvPicPr>
          <p:cNvPr id="8" name="Imagen 7">
            <a:extLst>
              <a:ext uri="{FF2B5EF4-FFF2-40B4-BE49-F238E27FC236}">
                <a16:creationId xmlns:a16="http://schemas.microsoft.com/office/drawing/2014/main" id="{389A120E-B445-0D47-854E-C4D0B8078EE5}"/>
              </a:ext>
            </a:extLst>
          </p:cNvPr>
          <p:cNvPicPr>
            <a:picLocks noChangeAspect="1"/>
          </p:cNvPicPr>
          <p:nvPr/>
        </p:nvPicPr>
        <p:blipFill>
          <a:blip r:embed="rId10" cstate="screen">
            <a:extLst>
              <a:ext uri="{BEBA8EAE-BF5A-486C-A8C5-ECC9F3942E4B}">
                <a14:imgProps xmlns:a14="http://schemas.microsoft.com/office/drawing/2010/main">
                  <a14:imgLayer r:embed="rId11">
                    <a14:imgEffect>
                      <a14:backgroundRemoval t="4889" b="96889" l="10000" r="90000">
                        <a14:foregroundMark x1="79146" y1="12222" x2="77317" y2="4889"/>
                        <a14:foregroundMark x1="79268" y1="63111" x2="80366" y2="74444"/>
                        <a14:foregroundMark x1="80366" y1="74444" x2="52439" y2="92222"/>
                        <a14:foregroundMark x1="52439" y1="92222" x2="46463" y2="92667"/>
                        <a14:foregroundMark x1="61829" y1="93556" x2="54512" y2="96889"/>
                        <a14:foregroundMark x1="54512" y1="96889" x2="27561" y2="90667"/>
                      </a14:backgroundRemoval>
                    </a14:imgEffect>
                  </a14:imgLayer>
                </a14:imgProps>
              </a:ext>
              <a:ext uri="{28A0092B-C50C-407E-A947-70E740481C1C}">
                <a14:useLocalDpi xmlns:a14="http://schemas.microsoft.com/office/drawing/2010/main"/>
              </a:ext>
            </a:extLst>
          </a:blip>
          <a:stretch>
            <a:fillRect/>
          </a:stretch>
        </p:blipFill>
        <p:spPr>
          <a:xfrm>
            <a:off x="2948023" y="1853493"/>
            <a:ext cx="1256356" cy="688442"/>
          </a:xfrm>
          <a:prstGeom prst="rect">
            <a:avLst/>
          </a:prstGeom>
        </p:spPr>
      </p:pic>
      <p:pic>
        <p:nvPicPr>
          <p:cNvPr id="12" name="Imagen 11">
            <a:extLst>
              <a:ext uri="{FF2B5EF4-FFF2-40B4-BE49-F238E27FC236}">
                <a16:creationId xmlns:a16="http://schemas.microsoft.com/office/drawing/2014/main" id="{77C26255-EA83-3B4D-B284-61F377F3E5C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20877600">
            <a:off x="417752" y="1902922"/>
            <a:ext cx="700690" cy="896454"/>
          </a:xfrm>
          <a:prstGeom prst="rect">
            <a:avLst/>
          </a:prstGeom>
        </p:spPr>
      </p:pic>
      <p:pic>
        <p:nvPicPr>
          <p:cNvPr id="13" name="Imagen 12">
            <a:extLst>
              <a:ext uri="{FF2B5EF4-FFF2-40B4-BE49-F238E27FC236}">
                <a16:creationId xmlns:a16="http://schemas.microsoft.com/office/drawing/2014/main" id="{CDC6FE7E-4749-E04C-8672-971949F409C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613706">
            <a:off x="5184034" y="1935795"/>
            <a:ext cx="1417453" cy="830707"/>
          </a:xfrm>
          <a:prstGeom prst="rect">
            <a:avLst/>
          </a:prstGeom>
        </p:spPr>
      </p:pic>
      <p:sp>
        <p:nvSpPr>
          <p:cNvPr id="31" name="Rounded Rectangle 2">
            <a:extLst>
              <a:ext uri="{FF2B5EF4-FFF2-40B4-BE49-F238E27FC236}">
                <a16:creationId xmlns:a16="http://schemas.microsoft.com/office/drawing/2014/main" id="{0DF56308-E2AF-BE4C-A499-8C0110269E97}"/>
              </a:ext>
            </a:extLst>
          </p:cNvPr>
          <p:cNvSpPr/>
          <p:nvPr/>
        </p:nvSpPr>
        <p:spPr>
          <a:xfrm rot="20817901">
            <a:off x="7386864" y="858450"/>
            <a:ext cx="2012162" cy="123093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rPr>
              <a:t>A.</a:t>
            </a:r>
            <a:r>
              <a:rPr lang="en-GB" sz="2000" dirty="0">
                <a:solidFill>
                  <a:srgbClr val="002060"/>
                </a:solidFill>
              </a:rPr>
              <a:t> </a:t>
            </a:r>
            <a:r>
              <a:rPr lang="en-GB" sz="2000" dirty="0" err="1">
                <a:solidFill>
                  <a:srgbClr val="002060"/>
                </a:solidFill>
              </a:rPr>
              <a:t>Sí</a:t>
            </a:r>
            <a:r>
              <a:rPr lang="en-GB" sz="2000" dirty="0">
                <a:solidFill>
                  <a:srgbClr val="002060"/>
                </a:solidFill>
              </a:rPr>
              <a:t>, </a:t>
            </a:r>
            <a:r>
              <a:rPr lang="en-GB" sz="2000" dirty="0" err="1">
                <a:solidFill>
                  <a:srgbClr val="002060"/>
                </a:solidFill>
              </a:rPr>
              <a:t>aunque</a:t>
            </a:r>
            <a:r>
              <a:rPr lang="en-GB" sz="2000" dirty="0">
                <a:solidFill>
                  <a:srgbClr val="002060"/>
                </a:solidFill>
              </a:rPr>
              <a:t> </a:t>
            </a:r>
            <a:r>
              <a:rPr lang="en-GB" sz="2000" dirty="0" err="1">
                <a:solidFill>
                  <a:srgbClr val="002060"/>
                </a:solidFill>
              </a:rPr>
              <a:t>si</a:t>
            </a:r>
            <a:r>
              <a:rPr lang="en-GB" sz="2000" dirty="0">
                <a:solidFill>
                  <a:srgbClr val="002060"/>
                </a:solidFill>
              </a:rPr>
              <a:t> hay </a:t>
            </a:r>
            <a:r>
              <a:rPr lang="en-GB" sz="2000" dirty="0" err="1">
                <a:solidFill>
                  <a:srgbClr val="002060"/>
                </a:solidFill>
              </a:rPr>
              <a:t>lluvia</a:t>
            </a:r>
            <a:r>
              <a:rPr lang="en-GB" sz="2000" dirty="0">
                <a:solidFill>
                  <a:srgbClr val="002060"/>
                </a:solidFill>
              </a:rPr>
              <a:t> </a:t>
            </a:r>
            <a:r>
              <a:rPr lang="en-GB" sz="2000" dirty="0" err="1">
                <a:solidFill>
                  <a:srgbClr val="002060"/>
                </a:solidFill>
              </a:rPr>
              <a:t>voy</a:t>
            </a:r>
            <a:r>
              <a:rPr lang="en-GB" sz="2000" dirty="0">
                <a:solidFill>
                  <a:srgbClr val="002060"/>
                </a:solidFill>
              </a:rPr>
              <a:t> </a:t>
            </a:r>
            <a:r>
              <a:rPr lang="en-GB" sz="2000" dirty="0" err="1">
                <a:solidFill>
                  <a:srgbClr val="002060"/>
                </a:solidFill>
              </a:rPr>
              <a:t>en</a:t>
            </a:r>
            <a:r>
              <a:rPr lang="en-GB" sz="2000" dirty="0">
                <a:solidFill>
                  <a:srgbClr val="002060"/>
                </a:solidFill>
              </a:rPr>
              <a:t> </a:t>
            </a:r>
            <a:r>
              <a:rPr lang="en-GB" sz="2000" dirty="0" err="1">
                <a:solidFill>
                  <a:srgbClr val="002060"/>
                </a:solidFill>
              </a:rPr>
              <a:t>autobús</a:t>
            </a:r>
            <a:r>
              <a:rPr lang="en-GB" sz="2000" dirty="0">
                <a:solidFill>
                  <a:srgbClr val="002060"/>
                </a:solidFill>
              </a:rPr>
              <a:t>.</a:t>
            </a:r>
          </a:p>
        </p:txBody>
      </p:sp>
      <p:sp>
        <p:nvSpPr>
          <p:cNvPr id="33" name="Oval 3">
            <a:extLst>
              <a:ext uri="{FF2B5EF4-FFF2-40B4-BE49-F238E27FC236}">
                <a16:creationId xmlns:a16="http://schemas.microsoft.com/office/drawing/2014/main" id="{C942411B-DD30-AE47-9FC7-6EBB12081A28}"/>
              </a:ext>
            </a:extLst>
          </p:cNvPr>
          <p:cNvSpPr/>
          <p:nvPr/>
        </p:nvSpPr>
        <p:spPr>
          <a:xfrm>
            <a:off x="4771065" y="3764247"/>
            <a:ext cx="431175" cy="39003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
            <a:extLst>
              <a:ext uri="{FF2B5EF4-FFF2-40B4-BE49-F238E27FC236}">
                <a16:creationId xmlns:a16="http://schemas.microsoft.com/office/drawing/2014/main" id="{16E1D4F6-14A2-7243-860F-62D2376A8D69}"/>
              </a:ext>
            </a:extLst>
          </p:cNvPr>
          <p:cNvSpPr/>
          <p:nvPr/>
        </p:nvSpPr>
        <p:spPr>
          <a:xfrm>
            <a:off x="2058163" y="4323606"/>
            <a:ext cx="431175" cy="390037"/>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8">
            <a:extLst>
              <a:ext uri="{FF2B5EF4-FFF2-40B4-BE49-F238E27FC236}">
                <a16:creationId xmlns:a16="http://schemas.microsoft.com/office/drawing/2014/main" id="{5D122002-08C6-AC43-83C4-872DB9CC070F}"/>
              </a:ext>
            </a:extLst>
          </p:cNvPr>
          <p:cNvSpPr/>
          <p:nvPr/>
        </p:nvSpPr>
        <p:spPr>
          <a:xfrm>
            <a:off x="2959736" y="4823855"/>
            <a:ext cx="945796" cy="45524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8">
            <a:extLst>
              <a:ext uri="{FF2B5EF4-FFF2-40B4-BE49-F238E27FC236}">
                <a16:creationId xmlns:a16="http://schemas.microsoft.com/office/drawing/2014/main" id="{CF7FCCAD-3086-DB41-8DAA-35D5890CC803}"/>
              </a:ext>
            </a:extLst>
          </p:cNvPr>
          <p:cNvSpPr/>
          <p:nvPr/>
        </p:nvSpPr>
        <p:spPr>
          <a:xfrm>
            <a:off x="5014436" y="5377715"/>
            <a:ext cx="945796" cy="45524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extBox 34">
            <a:extLst>
              <a:ext uri="{FF2B5EF4-FFF2-40B4-BE49-F238E27FC236}">
                <a16:creationId xmlns:a16="http://schemas.microsoft.com/office/drawing/2014/main" id="{14C75978-61AF-224D-8F02-8AB47657AF41}"/>
              </a:ext>
            </a:extLst>
          </p:cNvPr>
          <p:cNvSpPr txBox="1"/>
          <p:nvPr/>
        </p:nvSpPr>
        <p:spPr>
          <a:xfrm>
            <a:off x="6988238" y="3084307"/>
            <a:ext cx="335544" cy="461665"/>
          </a:xfrm>
          <a:prstGeom prst="rect">
            <a:avLst/>
          </a:prstGeom>
          <a:noFill/>
        </p:spPr>
        <p:txBody>
          <a:bodyPr wrap="square" rtlCol="0">
            <a:spAutoFit/>
          </a:bodyPr>
          <a:lstStyle/>
          <a:p>
            <a:r>
              <a:rPr lang="en-GB" sz="2400" b="1" dirty="0">
                <a:solidFill>
                  <a:srgbClr val="F66400"/>
                </a:solidFill>
              </a:rPr>
              <a:t>D</a:t>
            </a:r>
          </a:p>
        </p:txBody>
      </p:sp>
      <p:sp>
        <p:nvSpPr>
          <p:cNvPr id="42" name="TextBox 34">
            <a:extLst>
              <a:ext uri="{FF2B5EF4-FFF2-40B4-BE49-F238E27FC236}">
                <a16:creationId xmlns:a16="http://schemas.microsoft.com/office/drawing/2014/main" id="{C354BD2C-196B-DF40-B266-DF14C9E90D21}"/>
              </a:ext>
            </a:extLst>
          </p:cNvPr>
          <p:cNvSpPr txBox="1"/>
          <p:nvPr/>
        </p:nvSpPr>
        <p:spPr>
          <a:xfrm>
            <a:off x="6988238" y="3640681"/>
            <a:ext cx="335544" cy="461665"/>
          </a:xfrm>
          <a:prstGeom prst="rect">
            <a:avLst/>
          </a:prstGeom>
          <a:noFill/>
        </p:spPr>
        <p:txBody>
          <a:bodyPr wrap="square" rtlCol="0">
            <a:spAutoFit/>
          </a:bodyPr>
          <a:lstStyle/>
          <a:p>
            <a:r>
              <a:rPr lang="en-GB" sz="2400" b="1" dirty="0">
                <a:solidFill>
                  <a:srgbClr val="F66400"/>
                </a:solidFill>
              </a:rPr>
              <a:t>E</a:t>
            </a:r>
          </a:p>
        </p:txBody>
      </p:sp>
      <p:sp>
        <p:nvSpPr>
          <p:cNvPr id="43" name="TextBox 34">
            <a:extLst>
              <a:ext uri="{FF2B5EF4-FFF2-40B4-BE49-F238E27FC236}">
                <a16:creationId xmlns:a16="http://schemas.microsoft.com/office/drawing/2014/main" id="{224E2A40-82C7-0944-93FF-AB28AD0611A7}"/>
              </a:ext>
            </a:extLst>
          </p:cNvPr>
          <p:cNvSpPr txBox="1"/>
          <p:nvPr/>
        </p:nvSpPr>
        <p:spPr>
          <a:xfrm>
            <a:off x="6988238" y="4179793"/>
            <a:ext cx="335544" cy="461665"/>
          </a:xfrm>
          <a:prstGeom prst="rect">
            <a:avLst/>
          </a:prstGeom>
          <a:noFill/>
        </p:spPr>
        <p:txBody>
          <a:bodyPr wrap="square" rtlCol="0">
            <a:spAutoFit/>
          </a:bodyPr>
          <a:lstStyle/>
          <a:p>
            <a:r>
              <a:rPr lang="en-GB" sz="2400" b="1" dirty="0">
                <a:solidFill>
                  <a:srgbClr val="F66400"/>
                </a:solidFill>
              </a:rPr>
              <a:t>A</a:t>
            </a:r>
          </a:p>
        </p:txBody>
      </p:sp>
      <p:sp>
        <p:nvSpPr>
          <p:cNvPr id="44" name="TextBox 34">
            <a:extLst>
              <a:ext uri="{FF2B5EF4-FFF2-40B4-BE49-F238E27FC236}">
                <a16:creationId xmlns:a16="http://schemas.microsoft.com/office/drawing/2014/main" id="{B512BE17-3644-BD4B-A3D8-DF8FDF790B30}"/>
              </a:ext>
            </a:extLst>
          </p:cNvPr>
          <p:cNvSpPr txBox="1"/>
          <p:nvPr/>
        </p:nvSpPr>
        <p:spPr>
          <a:xfrm>
            <a:off x="6988238" y="4724476"/>
            <a:ext cx="335544" cy="461665"/>
          </a:xfrm>
          <a:prstGeom prst="rect">
            <a:avLst/>
          </a:prstGeom>
          <a:noFill/>
        </p:spPr>
        <p:txBody>
          <a:bodyPr wrap="square" rtlCol="0">
            <a:spAutoFit/>
          </a:bodyPr>
          <a:lstStyle/>
          <a:p>
            <a:r>
              <a:rPr lang="en-GB" sz="2400" b="1" dirty="0">
                <a:solidFill>
                  <a:srgbClr val="F66400"/>
                </a:solidFill>
              </a:rPr>
              <a:t>C</a:t>
            </a:r>
          </a:p>
        </p:txBody>
      </p:sp>
      <p:sp>
        <p:nvSpPr>
          <p:cNvPr id="45" name="TextBox 34">
            <a:extLst>
              <a:ext uri="{FF2B5EF4-FFF2-40B4-BE49-F238E27FC236}">
                <a16:creationId xmlns:a16="http://schemas.microsoft.com/office/drawing/2014/main" id="{64E75679-BD28-5646-B82E-29C8E64F8114}"/>
              </a:ext>
            </a:extLst>
          </p:cNvPr>
          <p:cNvSpPr txBox="1"/>
          <p:nvPr/>
        </p:nvSpPr>
        <p:spPr>
          <a:xfrm>
            <a:off x="6988238" y="5329916"/>
            <a:ext cx="335544" cy="461665"/>
          </a:xfrm>
          <a:prstGeom prst="rect">
            <a:avLst/>
          </a:prstGeom>
          <a:noFill/>
        </p:spPr>
        <p:txBody>
          <a:bodyPr wrap="square" rtlCol="0">
            <a:spAutoFit/>
          </a:bodyPr>
          <a:lstStyle/>
          <a:p>
            <a:r>
              <a:rPr lang="en-GB" sz="2400" b="1" dirty="0">
                <a:solidFill>
                  <a:srgbClr val="F66400"/>
                </a:solidFill>
              </a:rPr>
              <a:t>B</a:t>
            </a:r>
          </a:p>
        </p:txBody>
      </p:sp>
      <p:sp>
        <p:nvSpPr>
          <p:cNvPr id="3" name="Rectangle 2">
            <a:extLst>
              <a:ext uri="{FF2B5EF4-FFF2-40B4-BE49-F238E27FC236}">
                <a16:creationId xmlns:a16="http://schemas.microsoft.com/office/drawing/2014/main" id="{A0762F85-D055-4188-B874-2AFE685AE3D7}"/>
              </a:ext>
            </a:extLst>
          </p:cNvPr>
          <p:cNvSpPr/>
          <p:nvPr/>
        </p:nvSpPr>
        <p:spPr>
          <a:xfrm>
            <a:off x="-8379" y="1491136"/>
            <a:ext cx="7131104" cy="400110"/>
          </a:xfrm>
          <a:prstGeom prst="rect">
            <a:avLst/>
          </a:prstGeom>
        </p:spPr>
        <p:txBody>
          <a:bodyPr wrap="square">
            <a:spAutoFit/>
          </a:bodyPr>
          <a:lstStyle/>
          <a:p>
            <a:r>
              <a:rPr lang="en-GB" sz="2000" b="1" dirty="0" err="1">
                <a:solidFill>
                  <a:srgbClr val="4472C4">
                    <a:lumMod val="50000"/>
                  </a:srgbClr>
                </a:solidFill>
              </a:rPr>
              <a:t>Ahora</a:t>
            </a:r>
            <a:r>
              <a:rPr lang="en-GB" sz="2000" b="1" dirty="0">
                <a:solidFill>
                  <a:srgbClr val="4472C4">
                    <a:lumMod val="50000"/>
                  </a:srgbClr>
                </a:solidFill>
              </a:rPr>
              <a:t> </a:t>
            </a:r>
            <a:r>
              <a:rPr lang="en-GB" sz="2000" b="1" dirty="0" err="1">
                <a:solidFill>
                  <a:srgbClr val="4472C4">
                    <a:lumMod val="50000"/>
                  </a:srgbClr>
                </a:solidFill>
              </a:rPr>
              <a:t>elige</a:t>
            </a:r>
            <a:r>
              <a:rPr lang="en-GB" sz="2000" b="1" dirty="0">
                <a:solidFill>
                  <a:srgbClr val="4472C4">
                    <a:lumMod val="50000"/>
                  </a:srgbClr>
                </a:solidFill>
              </a:rPr>
              <a:t> la </a:t>
            </a:r>
            <a:r>
              <a:rPr lang="en-GB" sz="2000" b="1" dirty="0" err="1">
                <a:solidFill>
                  <a:srgbClr val="4472C4">
                    <a:lumMod val="50000"/>
                  </a:srgbClr>
                </a:solidFill>
              </a:rPr>
              <a:t>mejor</a:t>
            </a:r>
            <a:r>
              <a:rPr lang="en-GB" sz="2000" b="1" dirty="0">
                <a:solidFill>
                  <a:srgbClr val="4472C4">
                    <a:lumMod val="50000"/>
                  </a:srgbClr>
                </a:solidFill>
              </a:rPr>
              <a:t> </a:t>
            </a:r>
            <a:r>
              <a:rPr lang="en-GB" sz="2000" b="1" dirty="0" err="1">
                <a:solidFill>
                  <a:srgbClr val="4472C4">
                    <a:lumMod val="50000"/>
                  </a:srgbClr>
                </a:solidFill>
              </a:rPr>
              <a:t>respuesta</a:t>
            </a:r>
            <a:r>
              <a:rPr lang="en-GB" sz="2000" b="1" dirty="0">
                <a:solidFill>
                  <a:srgbClr val="4472C4">
                    <a:lumMod val="50000"/>
                  </a:srgbClr>
                </a:solidFill>
              </a:rPr>
              <a:t> para </a:t>
            </a:r>
            <a:r>
              <a:rPr lang="en-GB" sz="2000" b="1" dirty="0" err="1">
                <a:solidFill>
                  <a:srgbClr val="4472C4">
                    <a:lumMod val="50000"/>
                  </a:srgbClr>
                </a:solidFill>
              </a:rPr>
              <a:t>cada</a:t>
            </a:r>
            <a:r>
              <a:rPr lang="en-GB" sz="2000" b="1" dirty="0">
                <a:solidFill>
                  <a:srgbClr val="4472C4">
                    <a:lumMod val="50000"/>
                  </a:srgbClr>
                </a:solidFill>
              </a:rPr>
              <a:t> </a:t>
            </a:r>
            <a:r>
              <a:rPr lang="en-GB" sz="2000" b="1" dirty="0" err="1">
                <a:solidFill>
                  <a:srgbClr val="4472C4">
                    <a:lumMod val="50000"/>
                  </a:srgbClr>
                </a:solidFill>
              </a:rPr>
              <a:t>pregunta</a:t>
            </a:r>
            <a:r>
              <a:rPr lang="en-GB" sz="2000" b="1" dirty="0">
                <a:solidFill>
                  <a:srgbClr val="4472C4">
                    <a:lumMod val="50000"/>
                  </a:srgbClr>
                </a:solidFill>
              </a:rPr>
              <a:t>.</a:t>
            </a:r>
            <a:endParaRPr lang="en-GB" dirty="0"/>
          </a:p>
        </p:txBody>
      </p:sp>
    </p:spTree>
    <p:extLst>
      <p:ext uri="{BB962C8B-B14F-4D97-AF65-F5344CB8AC3E}">
        <p14:creationId xmlns:p14="http://schemas.microsoft.com/office/powerpoint/2010/main" val="21560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P spid="35" grpId="0"/>
      <p:bldP spid="4" grpId="0" animBg="1"/>
      <p:bldP spid="39" grpId="0" animBg="1"/>
      <p:bldP spid="46" grpId="0" animBg="1"/>
      <p:bldP spid="47" grpId="0" animBg="1"/>
      <p:bldP spid="48" grpId="0" animBg="1"/>
      <p:bldP spid="49" grpId="0" animBg="1"/>
      <p:bldP spid="50" grpId="0" animBg="1"/>
      <p:bldP spid="51" grpId="0" animBg="1"/>
      <p:bldP spid="22" grpId="0" animBg="1"/>
      <p:bldP spid="23" grpId="0" animBg="1"/>
      <p:bldP spid="25" grpId="0" animBg="1"/>
      <p:bldP spid="26" grpId="0" animBg="1"/>
      <p:bldP spid="31" grpId="0" animBg="1"/>
      <p:bldP spid="33" grpId="0" animBg="1"/>
      <p:bldP spid="36" grpId="0" animBg="1"/>
      <p:bldP spid="37" grpId="0" animBg="1"/>
      <p:bldP spid="40" grpId="0" animBg="1"/>
      <p:bldP spid="43"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3">
            <a:extLst>
              <a:ext uri="{FF2B5EF4-FFF2-40B4-BE49-F238E27FC236}">
                <a16:creationId xmlns:a16="http://schemas.microsoft.com/office/drawing/2014/main" id="{FED29D64-FA66-7C45-8726-ADC7B5E4C621}"/>
              </a:ext>
            </a:extLst>
          </p:cNvPr>
          <p:cNvSpPr/>
          <p:nvPr/>
        </p:nvSpPr>
        <p:spPr>
          <a:xfrm>
            <a:off x="935781" y="1116311"/>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CuadroTexto 7">
            <a:extLst>
              <a:ext uri="{FF2B5EF4-FFF2-40B4-BE49-F238E27FC236}">
                <a16:creationId xmlns:a16="http://schemas.microsoft.com/office/drawing/2014/main" id="{51C1BE4E-6907-1B4A-89E6-B13BD82AA7DA}"/>
              </a:ext>
            </a:extLst>
          </p:cNvPr>
          <p:cNvSpPr txBox="1"/>
          <p:nvPr/>
        </p:nvSpPr>
        <p:spPr>
          <a:xfrm>
            <a:off x="3129455" y="2250401"/>
            <a:ext cx="14622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prima (f)</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5">
            <a:extLst>
              <a:ext uri="{FF2B5EF4-FFF2-40B4-BE49-F238E27FC236}">
                <a16:creationId xmlns:a16="http://schemas.microsoft.com/office/drawing/2014/main" id="{D0B255D7-DEA5-2C43-B112-7F3AC9DC7D51}"/>
              </a:ext>
            </a:extLst>
          </p:cNvPr>
          <p:cNvSpPr txBox="1"/>
          <p:nvPr/>
        </p:nvSpPr>
        <p:spPr>
          <a:xfrm>
            <a:off x="984652" y="2250446"/>
            <a:ext cx="16562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primo (m)</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1" name="Action Button: Custom 20">
            <a:hlinkClick r:id="" action="ppaction://noaction" highlightClick="1">
              <a:snd r:embed="rId3" name="1 %C2%BFJuga%CC%81is al fu%CC%81tbol con vuestra.wav"/>
            </a:hlinkClick>
          </p:cNvPr>
          <p:cNvSpPr/>
          <p:nvPr/>
        </p:nvSpPr>
        <p:spPr>
          <a:xfrm>
            <a:off x="349057" y="163193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2" name="Action Button: Custom 21">
            <a:hlinkClick r:id="" action="ppaction://noaction" highlightClick="1">
              <a:snd r:embed="rId4" name="2 %C2%BFMonta%CC%81is en bici hasta vuestro.wav"/>
            </a:hlinkClick>
          </p:cNvPr>
          <p:cNvSpPr/>
          <p:nvPr/>
        </p:nvSpPr>
        <p:spPr>
          <a:xfrm>
            <a:off x="349057" y="344752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3" name="Action Button: Custom 22">
            <a:hlinkClick r:id="" action="ppaction://noaction" highlightClick="1">
              <a:snd r:embed="rId5" name="3 %C2%BFCocina%CC%81is cada di%CC%81a para vuestro.wav"/>
            </a:hlinkClick>
          </p:cNvPr>
          <p:cNvSpPr/>
          <p:nvPr/>
        </p:nvSpPr>
        <p:spPr>
          <a:xfrm>
            <a:off x="349057" y="521847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TextBox 28"/>
          <p:cNvSpPr txBox="1"/>
          <p:nvPr/>
        </p:nvSpPr>
        <p:spPr>
          <a:xfrm>
            <a:off x="4772300" y="1593033"/>
            <a:ext cx="16556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play football</a:t>
            </a:r>
          </a:p>
        </p:txBody>
      </p:sp>
      <p:sp>
        <p:nvSpPr>
          <p:cNvPr id="31" name="Rectángulo 3">
            <a:extLst>
              <a:ext uri="{FF2B5EF4-FFF2-40B4-BE49-F238E27FC236}">
                <a16:creationId xmlns:a16="http://schemas.microsoft.com/office/drawing/2014/main" id="{FED29D64-FA66-7C45-8726-ADC7B5E4C621}"/>
              </a:ext>
            </a:extLst>
          </p:cNvPr>
          <p:cNvSpPr/>
          <p:nvPr/>
        </p:nvSpPr>
        <p:spPr>
          <a:xfrm>
            <a:off x="935781" y="2886169"/>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CuadroTexto 7">
            <a:extLst>
              <a:ext uri="{FF2B5EF4-FFF2-40B4-BE49-F238E27FC236}">
                <a16:creationId xmlns:a16="http://schemas.microsoft.com/office/drawing/2014/main" id="{51C1BE4E-6907-1B4A-89E6-B13BD82AA7DA}"/>
              </a:ext>
            </a:extLst>
          </p:cNvPr>
          <p:cNvSpPr txBox="1"/>
          <p:nvPr/>
        </p:nvSpPr>
        <p:spPr>
          <a:xfrm>
            <a:off x="2776362" y="4005464"/>
            <a:ext cx="186942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pueblo (m)</a:t>
            </a: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CuadroTexto 5">
            <a:extLst>
              <a:ext uri="{FF2B5EF4-FFF2-40B4-BE49-F238E27FC236}">
                <a16:creationId xmlns:a16="http://schemas.microsoft.com/office/drawing/2014/main" id="{D0B255D7-DEA5-2C43-B112-7F3AC9DC7D51}"/>
              </a:ext>
            </a:extLst>
          </p:cNvPr>
          <p:cNvSpPr txBox="1"/>
          <p:nvPr/>
        </p:nvSpPr>
        <p:spPr>
          <a:xfrm>
            <a:off x="984985" y="4012364"/>
            <a:ext cx="168668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ciudad (f)</a:t>
            </a:r>
          </a:p>
        </p:txBody>
      </p:sp>
      <p:sp>
        <p:nvSpPr>
          <p:cNvPr id="36" name="TextBox 35"/>
          <p:cNvSpPr txBox="1"/>
          <p:nvPr/>
        </p:nvSpPr>
        <p:spPr>
          <a:xfrm>
            <a:off x="4772300" y="3200856"/>
            <a:ext cx="12860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ride a bike</a:t>
            </a:r>
          </a:p>
        </p:txBody>
      </p:sp>
      <p:sp>
        <p:nvSpPr>
          <p:cNvPr id="45" name="Rectángulo 3">
            <a:extLst>
              <a:ext uri="{FF2B5EF4-FFF2-40B4-BE49-F238E27FC236}">
                <a16:creationId xmlns:a16="http://schemas.microsoft.com/office/drawing/2014/main" id="{FED29D64-FA66-7C45-8726-ADC7B5E4C621}"/>
              </a:ext>
            </a:extLst>
          </p:cNvPr>
          <p:cNvSpPr/>
          <p:nvPr/>
        </p:nvSpPr>
        <p:spPr>
          <a:xfrm>
            <a:off x="935781" y="4669668"/>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CuadroTexto 7">
            <a:extLst>
              <a:ext uri="{FF2B5EF4-FFF2-40B4-BE49-F238E27FC236}">
                <a16:creationId xmlns:a16="http://schemas.microsoft.com/office/drawing/2014/main" id="{51C1BE4E-6907-1B4A-89E6-B13BD82AA7DA}"/>
              </a:ext>
            </a:extLst>
          </p:cNvPr>
          <p:cNvSpPr txBox="1"/>
          <p:nvPr/>
        </p:nvSpPr>
        <p:spPr>
          <a:xfrm>
            <a:off x="2846521" y="5820284"/>
            <a:ext cx="18934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hermana (f)</a:t>
            </a:r>
          </a:p>
        </p:txBody>
      </p:sp>
      <p:sp>
        <p:nvSpPr>
          <p:cNvPr id="49" name="CuadroTexto 5">
            <a:extLst>
              <a:ext uri="{FF2B5EF4-FFF2-40B4-BE49-F238E27FC236}">
                <a16:creationId xmlns:a16="http://schemas.microsoft.com/office/drawing/2014/main" id="{D0B255D7-DEA5-2C43-B112-7F3AC9DC7D51}"/>
              </a:ext>
            </a:extLst>
          </p:cNvPr>
          <p:cNvSpPr txBox="1"/>
          <p:nvPr/>
        </p:nvSpPr>
        <p:spPr>
          <a:xfrm>
            <a:off x="903411" y="5804920"/>
            <a:ext cx="20874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hermano (m)</a:t>
            </a:r>
          </a:p>
        </p:txBody>
      </p:sp>
      <p:sp>
        <p:nvSpPr>
          <p:cNvPr id="51" name="TextBox 50"/>
          <p:cNvSpPr txBox="1"/>
          <p:nvPr/>
        </p:nvSpPr>
        <p:spPr>
          <a:xfrm>
            <a:off x="4772300" y="5040761"/>
            <a:ext cx="1286087" cy="1015663"/>
          </a:xfrm>
          <a:prstGeom prst="rect">
            <a:avLst/>
          </a:prstGeom>
          <a:noFill/>
        </p:spPr>
        <p:txBody>
          <a:bodyPr wrap="square" rtlCol="0">
            <a:spAutoFit/>
          </a:bodyPr>
          <a:lstStyle/>
          <a:p>
            <a:pPr lvl="0"/>
            <a:r>
              <a:rPr lang="en-GB" sz="2000" dirty="0">
                <a:solidFill>
                  <a:srgbClr val="002060"/>
                </a:solidFill>
              </a:rPr>
              <a:t>cook every day</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3" name="Rectángulo 3">
            <a:extLst>
              <a:ext uri="{FF2B5EF4-FFF2-40B4-BE49-F238E27FC236}">
                <a16:creationId xmlns:a16="http://schemas.microsoft.com/office/drawing/2014/main" id="{FED29D64-FA66-7C45-8726-ADC7B5E4C621}"/>
              </a:ext>
            </a:extLst>
          </p:cNvPr>
          <p:cNvSpPr/>
          <p:nvPr/>
        </p:nvSpPr>
        <p:spPr>
          <a:xfrm>
            <a:off x="6723895" y="1094141"/>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CuadroTexto 7">
            <a:extLst>
              <a:ext uri="{FF2B5EF4-FFF2-40B4-BE49-F238E27FC236}">
                <a16:creationId xmlns:a16="http://schemas.microsoft.com/office/drawing/2014/main" id="{51C1BE4E-6907-1B4A-89E6-B13BD82AA7DA}"/>
              </a:ext>
            </a:extLst>
          </p:cNvPr>
          <p:cNvSpPr txBox="1"/>
          <p:nvPr/>
        </p:nvSpPr>
        <p:spPr>
          <a:xfrm>
            <a:off x="8547326" y="2217471"/>
            <a:ext cx="19271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corazón (m)</a:t>
            </a:r>
          </a:p>
        </p:txBody>
      </p:sp>
      <p:sp>
        <p:nvSpPr>
          <p:cNvPr id="57" name="CuadroTexto 5">
            <a:extLst>
              <a:ext uri="{FF2B5EF4-FFF2-40B4-BE49-F238E27FC236}">
                <a16:creationId xmlns:a16="http://schemas.microsoft.com/office/drawing/2014/main" id="{D0B255D7-DEA5-2C43-B112-7F3AC9DC7D51}"/>
              </a:ext>
            </a:extLst>
          </p:cNvPr>
          <p:cNvSpPr txBox="1"/>
          <p:nvPr/>
        </p:nvSpPr>
        <p:spPr>
          <a:xfrm>
            <a:off x="6822661" y="2219649"/>
            <a:ext cx="14798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edad (f)</a:t>
            </a:r>
          </a:p>
        </p:txBody>
      </p:sp>
      <p:sp>
        <p:nvSpPr>
          <p:cNvPr id="58" name="Action Button: Custom 57">
            <a:hlinkClick r:id="" action="ppaction://noaction" highlightClick="1">
              <a:snd r:embed="rId6" name="4 %C2%BFPractica%CC%81is suficiente deporte para vuestra.wav"/>
            </a:hlinkClick>
          </p:cNvPr>
          <p:cNvSpPr/>
          <p:nvPr/>
        </p:nvSpPr>
        <p:spPr>
          <a:xfrm>
            <a:off x="6137171" y="1609769"/>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9" name="Action Button: Custom 58">
            <a:hlinkClick r:id="" action="ppaction://noaction" highlightClick="1">
              <a:snd r:embed="rId7" name="5 %C2%BFToma%CC%81is agua fresca despue%CC%81s de vuestro.wav"/>
            </a:hlinkClick>
          </p:cNvPr>
          <p:cNvSpPr/>
          <p:nvPr/>
        </p:nvSpPr>
        <p:spPr>
          <a:xfrm>
            <a:off x="6137171" y="3425357"/>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0" name="Action Button: Custom 59">
            <a:hlinkClick r:id="" action="ppaction://noaction" highlightClick="1">
              <a:snd r:embed="rId8" name="6 %C2%BFIntenta%CC%81is cuidar vuestra.wav"/>
            </a:hlinkClick>
          </p:cNvPr>
          <p:cNvSpPr/>
          <p:nvPr/>
        </p:nvSpPr>
        <p:spPr>
          <a:xfrm>
            <a:off x="6137171" y="5196300"/>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TextBox 60"/>
          <p:cNvSpPr txBox="1"/>
          <p:nvPr/>
        </p:nvSpPr>
        <p:spPr>
          <a:xfrm>
            <a:off x="10590692" y="1495435"/>
            <a:ext cx="1713735" cy="1015663"/>
          </a:xfrm>
          <a:prstGeom prst="rect">
            <a:avLst/>
          </a:prstGeom>
          <a:noFill/>
        </p:spPr>
        <p:txBody>
          <a:bodyPr wrap="square" rtlCol="0">
            <a:spAutoFit/>
          </a:bodyPr>
          <a:lstStyle/>
          <a:p>
            <a:pPr lvl="0"/>
            <a:r>
              <a:rPr lang="en-GB" sz="2000" dirty="0">
                <a:solidFill>
                  <a:srgbClr val="002060"/>
                </a:solidFill>
              </a:rPr>
              <a:t>practice enough sport</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3" name="Rectángulo 3">
            <a:extLst>
              <a:ext uri="{FF2B5EF4-FFF2-40B4-BE49-F238E27FC236}">
                <a16:creationId xmlns:a16="http://schemas.microsoft.com/office/drawing/2014/main" id="{FED29D64-FA66-7C45-8726-ADC7B5E4C621}"/>
              </a:ext>
            </a:extLst>
          </p:cNvPr>
          <p:cNvSpPr/>
          <p:nvPr/>
        </p:nvSpPr>
        <p:spPr>
          <a:xfrm>
            <a:off x="6723895" y="2863999"/>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CuadroTexto 7">
            <a:extLst>
              <a:ext uri="{FF2B5EF4-FFF2-40B4-BE49-F238E27FC236}">
                <a16:creationId xmlns:a16="http://schemas.microsoft.com/office/drawing/2014/main" id="{51C1BE4E-6907-1B4A-89E6-B13BD82AA7DA}"/>
              </a:ext>
            </a:extLst>
          </p:cNvPr>
          <p:cNvSpPr txBox="1"/>
          <p:nvPr/>
        </p:nvSpPr>
        <p:spPr>
          <a:xfrm>
            <a:off x="8950145" y="3984672"/>
            <a:ext cx="140455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clase (f)</a:t>
            </a:r>
          </a:p>
        </p:txBody>
      </p:sp>
      <p:sp>
        <p:nvSpPr>
          <p:cNvPr id="65" name="CuadroTexto 5">
            <a:extLst>
              <a:ext uri="{FF2B5EF4-FFF2-40B4-BE49-F238E27FC236}">
                <a16:creationId xmlns:a16="http://schemas.microsoft.com/office/drawing/2014/main" id="{D0B255D7-DEA5-2C43-B112-7F3AC9DC7D51}"/>
              </a:ext>
            </a:extLst>
          </p:cNvPr>
          <p:cNvSpPr txBox="1"/>
          <p:nvPr/>
        </p:nvSpPr>
        <p:spPr>
          <a:xfrm>
            <a:off x="6745134" y="3989682"/>
            <a:ext cx="18549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partido (m)</a:t>
            </a:r>
          </a:p>
        </p:txBody>
      </p:sp>
      <p:sp>
        <p:nvSpPr>
          <p:cNvPr id="67" name="Rectángulo 3">
            <a:extLst>
              <a:ext uri="{FF2B5EF4-FFF2-40B4-BE49-F238E27FC236}">
                <a16:creationId xmlns:a16="http://schemas.microsoft.com/office/drawing/2014/main" id="{FED29D64-FA66-7C45-8726-ADC7B5E4C621}"/>
              </a:ext>
            </a:extLst>
          </p:cNvPr>
          <p:cNvSpPr/>
          <p:nvPr/>
        </p:nvSpPr>
        <p:spPr>
          <a:xfrm>
            <a:off x="6723895" y="4647498"/>
            <a:ext cx="3768031" cy="1489565"/>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CuadroTexto 7">
            <a:extLst>
              <a:ext uri="{FF2B5EF4-FFF2-40B4-BE49-F238E27FC236}">
                <a16:creationId xmlns:a16="http://schemas.microsoft.com/office/drawing/2014/main" id="{51C1BE4E-6907-1B4A-89E6-B13BD82AA7DA}"/>
              </a:ext>
            </a:extLst>
          </p:cNvPr>
          <p:cNvSpPr txBox="1"/>
          <p:nvPr/>
        </p:nvSpPr>
        <p:spPr>
          <a:xfrm>
            <a:off x="8699324" y="5784277"/>
            <a:ext cx="140294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salud (f)</a:t>
            </a:r>
          </a:p>
        </p:txBody>
      </p:sp>
      <p:sp>
        <p:nvSpPr>
          <p:cNvPr id="69" name="CuadroTexto 5">
            <a:extLst>
              <a:ext uri="{FF2B5EF4-FFF2-40B4-BE49-F238E27FC236}">
                <a16:creationId xmlns:a16="http://schemas.microsoft.com/office/drawing/2014/main" id="{D0B255D7-DEA5-2C43-B112-7F3AC9DC7D51}"/>
              </a:ext>
            </a:extLst>
          </p:cNvPr>
          <p:cNvSpPr txBox="1"/>
          <p:nvPr/>
        </p:nvSpPr>
        <p:spPr>
          <a:xfrm>
            <a:off x="6813120" y="5773181"/>
            <a:ext cx="18549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cuerpo (m)</a:t>
            </a:r>
          </a:p>
        </p:txBody>
      </p:sp>
      <p:sp>
        <p:nvSpPr>
          <p:cNvPr id="3" name="CuadroTexto 2">
            <a:extLst>
              <a:ext uri="{FF2B5EF4-FFF2-40B4-BE49-F238E27FC236}">
                <a16:creationId xmlns:a16="http://schemas.microsoft.com/office/drawing/2014/main" id="{BBBF4F0B-B43C-0748-9E12-1A838E30C071}"/>
              </a:ext>
            </a:extLst>
          </p:cNvPr>
          <p:cNvSpPr txBox="1"/>
          <p:nvPr/>
        </p:nvSpPr>
        <p:spPr>
          <a:xfrm>
            <a:off x="4824234" y="1124893"/>
            <a:ext cx="10791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Acción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CuadroTexto 54">
            <a:extLst>
              <a:ext uri="{FF2B5EF4-FFF2-40B4-BE49-F238E27FC236}">
                <a16:creationId xmlns:a16="http://schemas.microsoft.com/office/drawing/2014/main" id="{FA961B83-37EA-B34D-B372-BD2186B4082C}"/>
              </a:ext>
            </a:extLst>
          </p:cNvPr>
          <p:cNvSpPr txBox="1"/>
          <p:nvPr/>
        </p:nvSpPr>
        <p:spPr>
          <a:xfrm>
            <a:off x="10590692" y="1031430"/>
            <a:ext cx="10791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Acción</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0">
            <a:extLst>
              <a:ext uri="{FF2B5EF4-FFF2-40B4-BE49-F238E27FC236}">
                <a16:creationId xmlns:a16="http://schemas.microsoft.com/office/drawing/2014/main" id="{2D5B35FF-CDEC-B54E-9143-70DAF55954DB}"/>
              </a:ext>
            </a:extLst>
          </p:cNvPr>
          <p:cNvSpPr txBox="1"/>
          <p:nvPr/>
        </p:nvSpPr>
        <p:spPr>
          <a:xfrm>
            <a:off x="10590692" y="3328841"/>
            <a:ext cx="1713735" cy="707886"/>
          </a:xfrm>
          <a:prstGeom prst="rect">
            <a:avLst/>
          </a:prstGeom>
          <a:noFill/>
        </p:spPr>
        <p:txBody>
          <a:bodyPr wrap="square" rtlCol="0">
            <a:spAutoFit/>
          </a:bodyPr>
          <a:lstStyle/>
          <a:p>
            <a:pPr lvl="0"/>
            <a:r>
              <a:rPr lang="en-GB" sz="2000" dirty="0">
                <a:solidFill>
                  <a:srgbClr val="002060"/>
                </a:solidFill>
              </a:rPr>
              <a:t>drink fresh water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1" name="TextBox 60">
            <a:extLst>
              <a:ext uri="{FF2B5EF4-FFF2-40B4-BE49-F238E27FC236}">
                <a16:creationId xmlns:a16="http://schemas.microsoft.com/office/drawing/2014/main" id="{B4A73CB2-94CD-8C4D-92F0-AF82EE4298CF}"/>
              </a:ext>
            </a:extLst>
          </p:cNvPr>
          <p:cNvSpPr txBox="1"/>
          <p:nvPr/>
        </p:nvSpPr>
        <p:spPr>
          <a:xfrm>
            <a:off x="10589236" y="5122250"/>
            <a:ext cx="1713735" cy="707886"/>
          </a:xfrm>
          <a:prstGeom prst="rect">
            <a:avLst/>
          </a:prstGeom>
          <a:noFill/>
        </p:spPr>
        <p:txBody>
          <a:bodyPr wrap="square" rtlCol="0">
            <a:spAutoFit/>
          </a:bodyPr>
          <a:lstStyle/>
          <a:p>
            <a:pPr lvl="0"/>
            <a:r>
              <a:rPr lang="en-GB" sz="2000" dirty="0">
                <a:solidFill>
                  <a:srgbClr val="002060"/>
                </a:solidFill>
              </a:rPr>
              <a:t>try to look after</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0" name="Action Button: Custom 79">
            <a:hlinkClick r:id="" action="ppaction://noaction" highlightClick="1">
              <a:snd r:embed="rId9" name="1 %C2%BFJuga%CC%81is al fu%CC%81tbol con vuestra prima?.wav"/>
            </a:hlinkClick>
          </p:cNvPr>
          <p:cNvSpPr/>
          <p:nvPr/>
        </p:nvSpPr>
        <p:spPr>
          <a:xfrm>
            <a:off x="344244" y="2075843"/>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81" name="Action Button: Custom 80">
            <a:hlinkClick r:id="" action="ppaction://noaction" highlightClick="1">
              <a:snd r:embed="rId10" name="2 %C2%BFMonta%CC%81is en bici hasta vuestro pueblo?.wav"/>
            </a:hlinkClick>
          </p:cNvPr>
          <p:cNvSpPr/>
          <p:nvPr/>
        </p:nvSpPr>
        <p:spPr>
          <a:xfrm>
            <a:off x="344244" y="3891431"/>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82" name="Action Button: Custom 81">
            <a:hlinkClick r:id="" action="ppaction://noaction" highlightClick="1">
              <a:snd r:embed="rId11" name="3 %C2%BFCocina%CC%81is cada di%CC%81a para vuestro hermano?.wav"/>
            </a:hlinkClick>
          </p:cNvPr>
          <p:cNvSpPr/>
          <p:nvPr/>
        </p:nvSpPr>
        <p:spPr>
          <a:xfrm>
            <a:off x="344244" y="5662374"/>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3" name="Action Button: Custom 82">
            <a:hlinkClick r:id="" action="ppaction://noaction" highlightClick="1">
              <a:snd r:embed="rId12" name="4 %C2%BFPractica%CC%81is suficiente deporte para vuestra edad?.wav"/>
            </a:hlinkClick>
          </p:cNvPr>
          <p:cNvSpPr/>
          <p:nvPr/>
        </p:nvSpPr>
        <p:spPr>
          <a:xfrm>
            <a:off x="6136388" y="2060182"/>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Action Button: Custom 83">
            <a:hlinkClick r:id="" action="ppaction://noaction" highlightClick="1">
              <a:snd r:embed="rId13" name="5 %C2%BFToma%CC%81is agua fresca despue%CC%81s de vuestro partido?.wav"/>
            </a:hlinkClick>
          </p:cNvPr>
          <p:cNvSpPr/>
          <p:nvPr/>
        </p:nvSpPr>
        <p:spPr>
          <a:xfrm>
            <a:off x="6136388" y="3875770"/>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Action Button: Custom 84">
            <a:hlinkClick r:id="" action="ppaction://noaction" highlightClick="1">
              <a:snd r:embed="rId14" name="6 %C2%BFIntenta%CC%81is cuidar vuestra salud?.wav"/>
            </a:hlinkClick>
          </p:cNvPr>
          <p:cNvSpPr/>
          <p:nvPr/>
        </p:nvSpPr>
        <p:spPr>
          <a:xfrm>
            <a:off x="6136388" y="5646713"/>
            <a:ext cx="414926" cy="366847"/>
          </a:xfrm>
          <a:prstGeom prst="actionButtonBlank">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boy and girl soccer clipart - Clip Art Library">
            <a:extLst>
              <a:ext uri="{FF2B5EF4-FFF2-40B4-BE49-F238E27FC236}">
                <a16:creationId xmlns:a16="http://schemas.microsoft.com/office/drawing/2014/main" id="{41E4A40E-B32F-5A46-A0C0-B95CFE86449B}"/>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l="4698" r="49537"/>
          <a:stretch/>
        </p:blipFill>
        <p:spPr bwMode="auto">
          <a:xfrm>
            <a:off x="1232874" y="1087162"/>
            <a:ext cx="867941" cy="137211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boy and girl soccer clipart - Clip Art Library">
            <a:extLst>
              <a:ext uri="{FF2B5EF4-FFF2-40B4-BE49-F238E27FC236}">
                <a16:creationId xmlns:a16="http://schemas.microsoft.com/office/drawing/2014/main" id="{79CF2CFD-C419-CD41-969E-2AA4F3EA9F69}"/>
              </a:ext>
            </a:extLst>
          </p:cNvPr>
          <p:cNvPicPr>
            <a:picLocks noChangeAspect="1" noChangeArrowheads="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l="48886"/>
          <a:stretch/>
        </p:blipFill>
        <p:spPr bwMode="auto">
          <a:xfrm>
            <a:off x="3466100" y="1094141"/>
            <a:ext cx="936499"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evelopment of rural areas - Clip Art Library">
            <a:extLst>
              <a:ext uri="{FF2B5EF4-FFF2-40B4-BE49-F238E27FC236}">
                <a16:creationId xmlns:a16="http://schemas.microsoft.com/office/drawing/2014/main" id="{604F8CEF-C395-774F-9191-B51E1388933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947783" y="3023767"/>
            <a:ext cx="1447761" cy="101153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A7B4F0AC-1422-9548-B2B4-A95F1FAACEBC}"/>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1040402" y="2877371"/>
            <a:ext cx="1517249" cy="1130620"/>
          </a:xfrm>
          <a:prstGeom prst="rect">
            <a:avLst/>
          </a:prstGeom>
        </p:spPr>
      </p:pic>
      <p:pic>
        <p:nvPicPr>
          <p:cNvPr id="7" name="Imagen 6" descr="Dibujo animado de un personaje de caricatura&#10;&#10;Descripción generada automáticamente con confianza media">
            <a:extLst>
              <a:ext uri="{FF2B5EF4-FFF2-40B4-BE49-F238E27FC236}">
                <a16:creationId xmlns:a16="http://schemas.microsoft.com/office/drawing/2014/main" id="{47833287-5556-1A43-A9F5-5E17AB38723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609694" y="4632928"/>
            <a:ext cx="491121" cy="1270426"/>
          </a:xfrm>
          <a:prstGeom prst="rect">
            <a:avLst/>
          </a:prstGeom>
        </p:spPr>
      </p:pic>
      <p:pic>
        <p:nvPicPr>
          <p:cNvPr id="11" name="Imagen 10" descr="Dibujo animado de un personaje de caricatura&#10;&#10;Descripción generada automáticamente con confianza media">
            <a:extLst>
              <a:ext uri="{FF2B5EF4-FFF2-40B4-BE49-F238E27FC236}">
                <a16:creationId xmlns:a16="http://schemas.microsoft.com/office/drawing/2014/main" id="{95689980-3A43-8549-A6DE-5A50E524C3DC}"/>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3664755" y="4731129"/>
            <a:ext cx="506029" cy="1172225"/>
          </a:xfrm>
          <a:prstGeom prst="rect">
            <a:avLst/>
          </a:prstGeom>
        </p:spPr>
      </p:pic>
      <p:pic>
        <p:nvPicPr>
          <p:cNvPr id="12" name="Imagen 11">
            <a:extLst>
              <a:ext uri="{FF2B5EF4-FFF2-40B4-BE49-F238E27FC236}">
                <a16:creationId xmlns:a16="http://schemas.microsoft.com/office/drawing/2014/main" id="{88EE1574-26F3-0349-936B-12A938B657C0}"/>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b="54842"/>
          <a:stretch/>
        </p:blipFill>
        <p:spPr>
          <a:xfrm>
            <a:off x="6764737" y="1418118"/>
            <a:ext cx="1595739" cy="557291"/>
          </a:xfrm>
          <a:prstGeom prst="rect">
            <a:avLst/>
          </a:prstGeom>
        </p:spPr>
      </p:pic>
      <p:pic>
        <p:nvPicPr>
          <p:cNvPr id="13" name="Imagen 12">
            <a:extLst>
              <a:ext uri="{FF2B5EF4-FFF2-40B4-BE49-F238E27FC236}">
                <a16:creationId xmlns:a16="http://schemas.microsoft.com/office/drawing/2014/main" id="{EDF5E055-FE6E-DB4D-869F-80C2C4C2CDB6}"/>
              </a:ext>
            </a:extLst>
          </p:cNvPr>
          <p:cNvPicPr>
            <a:picLocks noChangeAspect="1"/>
          </p:cNvPicPr>
          <p:nvPr/>
        </p:nvPicPr>
        <p:blipFill>
          <a:blip r:embed="rId21"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9180995" y="1270365"/>
            <a:ext cx="704209" cy="1089994"/>
          </a:xfrm>
          <a:prstGeom prst="rect">
            <a:avLst/>
          </a:prstGeom>
        </p:spPr>
      </p:pic>
      <p:pic>
        <p:nvPicPr>
          <p:cNvPr id="14" name="Imagen 13">
            <a:extLst>
              <a:ext uri="{FF2B5EF4-FFF2-40B4-BE49-F238E27FC236}">
                <a16:creationId xmlns:a16="http://schemas.microsoft.com/office/drawing/2014/main" id="{EE7F0394-2F01-F44C-8F00-40C509A0D034}"/>
              </a:ext>
            </a:extLst>
          </p:cNvPr>
          <p:cNvPicPr>
            <a:picLocks noChangeAspect="1"/>
          </p:cNvPicPr>
          <p:nvPr/>
        </p:nvPicPr>
        <p:blipFill>
          <a:blip r:embed="rId22" cstate="screen">
            <a:clrChange>
              <a:clrFrom>
                <a:srgbClr val="FCFEFC"/>
              </a:clrFrom>
              <a:clrTo>
                <a:srgbClr val="FCFEFC">
                  <a:alpha val="0"/>
                </a:srgbClr>
              </a:clrTo>
            </a:clrChange>
            <a:extLst>
              <a:ext uri="{28A0092B-C50C-407E-A947-70E740481C1C}">
                <a14:useLocalDpi xmlns:a14="http://schemas.microsoft.com/office/drawing/2010/main"/>
              </a:ext>
            </a:extLst>
          </a:blip>
          <a:stretch>
            <a:fillRect/>
          </a:stretch>
        </p:blipFill>
        <p:spPr>
          <a:xfrm>
            <a:off x="6955899" y="2941525"/>
            <a:ext cx="1412715" cy="1069627"/>
          </a:xfrm>
          <a:prstGeom prst="rect">
            <a:avLst/>
          </a:prstGeom>
        </p:spPr>
      </p:pic>
      <p:pic>
        <p:nvPicPr>
          <p:cNvPr id="15" name="Imagen 14">
            <a:extLst>
              <a:ext uri="{FF2B5EF4-FFF2-40B4-BE49-F238E27FC236}">
                <a16:creationId xmlns:a16="http://schemas.microsoft.com/office/drawing/2014/main" id="{C269E171-9F5F-1146-8662-FDA330F51889}"/>
              </a:ext>
            </a:extLst>
          </p:cNvPr>
          <p:cNvPicPr>
            <a:picLocks noChangeAspect="1"/>
          </p:cNvPicPr>
          <p:nvPr/>
        </p:nvPicPr>
        <p:blipFill>
          <a:blip r:embed="rId2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64900" y="2942920"/>
            <a:ext cx="1067688" cy="1082369"/>
          </a:xfrm>
          <a:prstGeom prst="rect">
            <a:avLst/>
          </a:prstGeom>
        </p:spPr>
      </p:pic>
      <p:pic>
        <p:nvPicPr>
          <p:cNvPr id="70" name="Picture 2" descr="Free Human Body Outline Printable, Download Free Human Body ...">
            <a:extLst>
              <a:ext uri="{FF2B5EF4-FFF2-40B4-BE49-F238E27FC236}">
                <a16:creationId xmlns:a16="http://schemas.microsoft.com/office/drawing/2014/main" id="{4330D921-72AA-FD4D-92A8-00DA332AA1AD}"/>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178721" y="4710826"/>
            <a:ext cx="778417" cy="1141080"/>
          </a:xfrm>
          <a:prstGeom prst="rect">
            <a:avLst/>
          </a:prstGeom>
          <a:noFill/>
          <a:extLst>
            <a:ext uri="{909E8E84-426E-40DD-AFC4-6F175D3DCCD1}">
              <a14:hiddenFill xmlns:a14="http://schemas.microsoft.com/office/drawing/2010/main">
                <a:solidFill>
                  <a:srgbClr val="FFFFFF"/>
                </a:solidFill>
              </a14:hiddenFill>
            </a:ext>
          </a:extLst>
        </p:spPr>
      </p:pic>
      <p:sp>
        <p:nvSpPr>
          <p:cNvPr id="77" name="Oval 29">
            <a:extLst>
              <a:ext uri="{FF2B5EF4-FFF2-40B4-BE49-F238E27FC236}">
                <a16:creationId xmlns:a16="http://schemas.microsoft.com/office/drawing/2014/main" id="{C300492B-2C72-A14D-A65F-4547895752F8}"/>
              </a:ext>
            </a:extLst>
          </p:cNvPr>
          <p:cNvSpPr/>
          <p:nvPr/>
        </p:nvSpPr>
        <p:spPr>
          <a:xfrm>
            <a:off x="3051195" y="2229193"/>
            <a:ext cx="432820"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Oval 29">
            <a:extLst>
              <a:ext uri="{FF2B5EF4-FFF2-40B4-BE49-F238E27FC236}">
                <a16:creationId xmlns:a16="http://schemas.microsoft.com/office/drawing/2014/main" id="{7247542D-51B5-B648-B21D-7A18F7D0912E}"/>
              </a:ext>
            </a:extLst>
          </p:cNvPr>
          <p:cNvSpPr/>
          <p:nvPr/>
        </p:nvSpPr>
        <p:spPr>
          <a:xfrm>
            <a:off x="2696635" y="3980967"/>
            <a:ext cx="432820"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Oval 29">
            <a:extLst>
              <a:ext uri="{FF2B5EF4-FFF2-40B4-BE49-F238E27FC236}">
                <a16:creationId xmlns:a16="http://schemas.microsoft.com/office/drawing/2014/main" id="{9AE8BA20-795C-F943-8606-DE1B717FECD3}"/>
              </a:ext>
            </a:extLst>
          </p:cNvPr>
          <p:cNvSpPr/>
          <p:nvPr/>
        </p:nvSpPr>
        <p:spPr>
          <a:xfrm>
            <a:off x="871865" y="5804920"/>
            <a:ext cx="432820"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6" name="Oval 29">
            <a:extLst>
              <a:ext uri="{FF2B5EF4-FFF2-40B4-BE49-F238E27FC236}">
                <a16:creationId xmlns:a16="http://schemas.microsoft.com/office/drawing/2014/main" id="{E69837BF-BCAF-D44A-8D71-01C001B380FB}"/>
              </a:ext>
            </a:extLst>
          </p:cNvPr>
          <p:cNvSpPr/>
          <p:nvPr/>
        </p:nvSpPr>
        <p:spPr>
          <a:xfrm>
            <a:off x="6790158" y="2220034"/>
            <a:ext cx="432820"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Oval 29">
            <a:extLst>
              <a:ext uri="{FF2B5EF4-FFF2-40B4-BE49-F238E27FC236}">
                <a16:creationId xmlns:a16="http://schemas.microsoft.com/office/drawing/2014/main" id="{574E7366-533B-B441-9BB6-0EA14066BC6A}"/>
              </a:ext>
            </a:extLst>
          </p:cNvPr>
          <p:cNvSpPr/>
          <p:nvPr/>
        </p:nvSpPr>
        <p:spPr>
          <a:xfrm>
            <a:off x="6709071" y="3977732"/>
            <a:ext cx="432820"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8" name="Oval 29">
            <a:extLst>
              <a:ext uri="{FF2B5EF4-FFF2-40B4-BE49-F238E27FC236}">
                <a16:creationId xmlns:a16="http://schemas.microsoft.com/office/drawing/2014/main" id="{6A0F8623-FFEF-9245-80E4-F9C11B1340A8}"/>
              </a:ext>
            </a:extLst>
          </p:cNvPr>
          <p:cNvSpPr/>
          <p:nvPr/>
        </p:nvSpPr>
        <p:spPr>
          <a:xfrm>
            <a:off x="8643692" y="5750879"/>
            <a:ext cx="432820"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ítulo 23">
            <a:extLst>
              <a:ext uri="{FF2B5EF4-FFF2-40B4-BE49-F238E27FC236}">
                <a16:creationId xmlns:a16="http://schemas.microsoft.com/office/drawing/2014/main" id="{8BE4A115-6C1D-4A4E-80C6-B1E446F7F7D9}"/>
              </a:ext>
            </a:extLst>
          </p:cNvPr>
          <p:cNvSpPr>
            <a:spLocks noGrp="1"/>
          </p:cNvSpPr>
          <p:nvPr>
            <p:ph type="title"/>
          </p:nvPr>
        </p:nvSpPr>
        <p:spPr>
          <a:xfrm>
            <a:off x="90635" y="229304"/>
            <a:ext cx="9944729" cy="752859"/>
          </a:xfrm>
        </p:spPr>
        <p:txBody>
          <a:bodyPr>
            <a:normAutofit/>
          </a:bodyPr>
          <a:lstStyle/>
          <a:p>
            <a:r>
              <a:rPr lang="es-GB" sz="2200" b="1" dirty="0"/>
              <a:t>Escucha cada pregunta y marca la opción correcta. Luego, escribe la acción en inglés.</a:t>
            </a:r>
          </a:p>
        </p:txBody>
      </p:sp>
      <p:pic>
        <p:nvPicPr>
          <p:cNvPr id="72" name="Imagen 71">
            <a:extLst>
              <a:ext uri="{FF2B5EF4-FFF2-40B4-BE49-F238E27FC236}">
                <a16:creationId xmlns:a16="http://schemas.microsoft.com/office/drawing/2014/main" id="{CE2DBB1B-3C70-0D4A-93B9-6519B2AE68D3}"/>
              </a:ext>
            </a:extLst>
          </p:cNvPr>
          <p:cNvPicPr>
            <a:picLocks noChangeAspect="1"/>
          </p:cNvPicPr>
          <p:nvPr/>
        </p:nvPicPr>
        <p:blipFill>
          <a:blip r:embed="rId25" cstate="screen">
            <a:extLst>
              <a:ext uri="{BEBA8EAE-BF5A-486C-A8C5-ECC9F3942E4B}">
                <a14:imgProps xmlns:a14="http://schemas.microsoft.com/office/drawing/2010/main">
                  <a14:imgLayer r:embed="rId26">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8484312" y="4731129"/>
            <a:ext cx="1722334" cy="1109948"/>
          </a:xfrm>
          <a:prstGeom prst="rect">
            <a:avLst/>
          </a:prstGeom>
        </p:spPr>
      </p:pic>
    </p:spTree>
    <p:extLst>
      <p:ext uri="{BB962C8B-B14F-4D97-AF65-F5344CB8AC3E}">
        <p14:creationId xmlns:p14="http://schemas.microsoft.com/office/powerpoint/2010/main" val="108534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1" grpId="0"/>
      <p:bldP spid="61" grpId="0"/>
      <p:bldP spid="71" grpId="0"/>
      <p:bldP spid="80" grpId="0" animBg="1"/>
      <p:bldP spid="81" grpId="0" animBg="1"/>
      <p:bldP spid="82" grpId="0" animBg="1"/>
      <p:bldP spid="83" grpId="0" animBg="1"/>
      <p:bldP spid="84" grpId="0" animBg="1"/>
      <p:bldP spid="85" grpId="0" animBg="1"/>
      <p:bldP spid="77" grpId="0" animBg="1"/>
      <p:bldP spid="78" grpId="0" animBg="1"/>
      <p:bldP spid="79" grpId="0" animBg="1"/>
      <p:bldP spid="86" grpId="0" animBg="1"/>
      <p:bldP spid="87" grpId="0" animBg="1"/>
      <p:bldP spid="8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57" y="747705"/>
            <a:ext cx="10515600" cy="537603"/>
          </a:xfrm>
        </p:spPr>
        <p:txBody>
          <a:bodyPr>
            <a:normAutofit/>
          </a:bodyPr>
          <a:lstStyle/>
          <a:p>
            <a:r>
              <a:rPr lang="en-GB" sz="2000" b="1" dirty="0"/>
              <a:t>Lee el </a:t>
            </a:r>
            <a:r>
              <a:rPr lang="en-GB" sz="2000" b="1" dirty="0" err="1"/>
              <a:t>artículo</a:t>
            </a:r>
            <a:r>
              <a:rPr lang="en-GB" sz="2000" b="1" dirty="0"/>
              <a:t> y escribe el </a:t>
            </a:r>
            <a:r>
              <a:rPr lang="en-GB" sz="2000" b="1" dirty="0" err="1"/>
              <a:t>título</a:t>
            </a:r>
            <a:r>
              <a:rPr lang="en-GB" sz="2000" b="1" dirty="0"/>
              <a:t> </a:t>
            </a:r>
            <a:r>
              <a:rPr lang="en-GB" sz="2000" b="1" dirty="0" err="1"/>
              <a:t>correcto</a:t>
            </a:r>
            <a:r>
              <a:rPr lang="en-GB" sz="2000" b="1" dirty="0"/>
              <a:t>. </a:t>
            </a:r>
            <a:r>
              <a:rPr lang="en-GB" sz="2000" b="1" dirty="0" err="1"/>
              <a:t>Debes</a:t>
            </a:r>
            <a:r>
              <a:rPr lang="en-GB" sz="2000" b="1" dirty="0"/>
              <a:t> </a:t>
            </a:r>
            <a:r>
              <a:rPr lang="en-GB" sz="2000" b="1" dirty="0" err="1"/>
              <a:t>elegir</a:t>
            </a:r>
            <a:r>
              <a:rPr lang="en-GB" sz="2000" b="1" dirty="0"/>
              <a:t> ‘</a:t>
            </a:r>
            <a:r>
              <a:rPr lang="en-GB" sz="2000" b="1" dirty="0" err="1"/>
              <a:t>vuestro</a:t>
            </a:r>
            <a:r>
              <a:rPr lang="en-GB" sz="2000" b="1" dirty="0"/>
              <a:t>’ o ‘</a:t>
            </a:r>
            <a:r>
              <a:rPr lang="en-GB" sz="2000" b="1" dirty="0" err="1"/>
              <a:t>vuestra</a:t>
            </a:r>
            <a:r>
              <a:rPr lang="en-GB" sz="2000" b="1" dirty="0"/>
              <a:t>’.</a:t>
            </a:r>
          </a:p>
        </p:txBody>
      </p:sp>
      <p:sp>
        <p:nvSpPr>
          <p:cNvPr id="3" name="Content Placeholder 2"/>
          <p:cNvSpPr>
            <a:spLocks noGrp="1"/>
          </p:cNvSpPr>
          <p:nvPr>
            <p:ph idx="1"/>
          </p:nvPr>
        </p:nvSpPr>
        <p:spPr>
          <a:xfrm>
            <a:off x="339031" y="1223662"/>
            <a:ext cx="9244116" cy="5465970"/>
          </a:xfrm>
        </p:spPr>
        <p:txBody>
          <a:bodyPr>
            <a:noAutofit/>
          </a:bodyPr>
          <a:lstStyle/>
          <a:p>
            <a:pPr marL="0" indent="0">
              <a:lnSpc>
                <a:spcPct val="100000"/>
              </a:lnSpc>
              <a:spcBef>
                <a:spcPts val="0"/>
              </a:spcBef>
              <a:buNone/>
            </a:pPr>
            <a:r>
              <a:rPr lang="en-GB" sz="2000" b="1" dirty="0"/>
              <a:t>1.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spcAft>
                <a:spcPts val="600"/>
              </a:spcAft>
              <a:buNone/>
            </a:pPr>
            <a:r>
              <a:rPr lang="en-GB" sz="2000" dirty="0" err="1"/>
              <a:t>Caminar</a:t>
            </a:r>
            <a:r>
              <a:rPr lang="en-GB" sz="2000" dirty="0"/>
              <a:t>, </a:t>
            </a:r>
            <a:r>
              <a:rPr lang="en-GB" sz="2000" dirty="0" err="1"/>
              <a:t>correr</a:t>
            </a:r>
            <a:r>
              <a:rPr lang="en-GB" sz="2000" dirty="0"/>
              <a:t>, </a:t>
            </a:r>
            <a:r>
              <a:rPr lang="en-GB" sz="2000" dirty="0" err="1"/>
              <a:t>jugar</a:t>
            </a:r>
            <a:r>
              <a:rPr lang="en-GB" sz="2000" dirty="0"/>
              <a:t> al </a:t>
            </a:r>
            <a:r>
              <a:rPr lang="en-GB" sz="2000" dirty="0" err="1"/>
              <a:t>fútbol</a:t>
            </a:r>
            <a:r>
              <a:rPr lang="en-GB" sz="2000" dirty="0"/>
              <a:t>, o </a:t>
            </a:r>
            <a:r>
              <a:rPr lang="en-GB" sz="2000" dirty="0" err="1"/>
              <a:t>practicar</a:t>
            </a:r>
            <a:r>
              <a:rPr lang="en-GB" sz="2000" dirty="0"/>
              <a:t> yoga son </a:t>
            </a:r>
            <a:r>
              <a:rPr lang="en-GB" sz="2000" dirty="0" err="1"/>
              <a:t>buenas</a:t>
            </a:r>
            <a:r>
              <a:rPr lang="en-GB" sz="2000" dirty="0"/>
              <a:t> </a:t>
            </a:r>
            <a:r>
              <a:rPr lang="en-GB" sz="2000" dirty="0" err="1"/>
              <a:t>opciones</a:t>
            </a:r>
            <a:r>
              <a:rPr lang="en-GB" sz="2000" dirty="0"/>
              <a:t> para </a:t>
            </a:r>
            <a:r>
              <a:rPr lang="en-GB" sz="2000" dirty="0" err="1"/>
              <a:t>tener</a:t>
            </a:r>
            <a:r>
              <a:rPr lang="en-GB" sz="2000" dirty="0"/>
              <a:t> </a:t>
            </a:r>
            <a:r>
              <a:rPr lang="en-GB" sz="2000" dirty="0" err="1"/>
              <a:t>brazos</a:t>
            </a:r>
            <a:r>
              <a:rPr lang="en-GB" sz="2000" dirty="0"/>
              <a:t> y </a:t>
            </a:r>
            <a:r>
              <a:rPr lang="en-GB" sz="2000" dirty="0" err="1"/>
              <a:t>piernas</a:t>
            </a:r>
            <a:r>
              <a:rPr lang="en-GB" sz="2000" dirty="0"/>
              <a:t> </a:t>
            </a:r>
            <a:r>
              <a:rPr lang="en-GB" sz="2000" dirty="0" err="1"/>
              <a:t>fuertes</a:t>
            </a:r>
            <a:r>
              <a:rPr lang="en-GB" sz="2000" dirty="0"/>
              <a:t>.</a:t>
            </a:r>
          </a:p>
          <a:p>
            <a:pPr marL="0" indent="0">
              <a:lnSpc>
                <a:spcPct val="100000"/>
              </a:lnSpc>
              <a:spcBef>
                <a:spcPts val="0"/>
              </a:spcBef>
              <a:buNone/>
            </a:pPr>
            <a:r>
              <a:rPr lang="en-GB" sz="2000" b="1" dirty="0"/>
              <a:t>2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spcAft>
                <a:spcPts val="600"/>
              </a:spcAft>
              <a:buNone/>
            </a:pPr>
            <a:r>
              <a:rPr lang="en-GB" sz="2000" dirty="0"/>
              <a:t>Es </a:t>
            </a:r>
            <a:r>
              <a:rPr lang="en-GB" sz="2000" dirty="0" err="1"/>
              <a:t>esencial</a:t>
            </a:r>
            <a:r>
              <a:rPr lang="en-GB" sz="2000" dirty="0"/>
              <a:t> usar </a:t>
            </a:r>
            <a:r>
              <a:rPr lang="en-GB" sz="2000" dirty="0" err="1"/>
              <a:t>productos</a:t>
            </a:r>
            <a:r>
              <a:rPr lang="en-GB" sz="2000" dirty="0"/>
              <a:t> para </a:t>
            </a:r>
            <a:r>
              <a:rPr lang="en-GB" sz="2000" dirty="0" err="1"/>
              <a:t>evitar</a:t>
            </a:r>
            <a:r>
              <a:rPr lang="en-GB" sz="2000" dirty="0"/>
              <a:t> los </a:t>
            </a:r>
            <a:r>
              <a:rPr lang="en-GB" sz="2000" dirty="0" err="1"/>
              <a:t>efectos</a:t>
            </a:r>
            <a:r>
              <a:rPr lang="en-GB" sz="2000" dirty="0"/>
              <a:t> </a:t>
            </a:r>
            <a:r>
              <a:rPr lang="en-GB" sz="2000" dirty="0" err="1"/>
              <a:t>negativos</a:t>
            </a:r>
            <a:r>
              <a:rPr lang="en-GB" sz="2000" dirty="0"/>
              <a:t> del sol, </a:t>
            </a:r>
            <a:r>
              <a:rPr lang="en-GB" sz="2000" dirty="0" err="1"/>
              <a:t>especialmente</a:t>
            </a:r>
            <a:r>
              <a:rPr lang="en-GB" sz="2000" dirty="0"/>
              <a:t> </a:t>
            </a:r>
            <a:r>
              <a:rPr lang="en-GB" sz="2000" dirty="0" err="1"/>
              <a:t>cuando</a:t>
            </a:r>
            <a:r>
              <a:rPr lang="en-GB" sz="2000" dirty="0"/>
              <a:t> </a:t>
            </a:r>
            <a:r>
              <a:rPr lang="en-GB" sz="2000" dirty="0" err="1"/>
              <a:t>pasáis</a:t>
            </a:r>
            <a:r>
              <a:rPr lang="en-GB" sz="2000" dirty="0"/>
              <a:t> </a:t>
            </a:r>
            <a:r>
              <a:rPr lang="en-GB" sz="2000" dirty="0" err="1"/>
              <a:t>mucho</a:t>
            </a:r>
            <a:r>
              <a:rPr lang="en-GB" sz="2000" dirty="0"/>
              <a:t> </a:t>
            </a:r>
            <a:r>
              <a:rPr lang="en-GB" sz="2000" dirty="0" err="1"/>
              <a:t>tiempo</a:t>
            </a:r>
            <a:r>
              <a:rPr lang="en-GB" sz="2000" dirty="0"/>
              <a:t> </a:t>
            </a:r>
            <a:r>
              <a:rPr lang="en-GB" sz="2000" dirty="0" err="1"/>
              <a:t>fuera</a:t>
            </a:r>
            <a:r>
              <a:rPr lang="en-GB" sz="2000" dirty="0"/>
              <a:t>.</a:t>
            </a:r>
          </a:p>
          <a:p>
            <a:pPr marL="0" indent="0">
              <a:lnSpc>
                <a:spcPct val="100000"/>
              </a:lnSpc>
              <a:spcBef>
                <a:spcPts val="0"/>
              </a:spcBef>
              <a:spcAft>
                <a:spcPts val="600"/>
              </a:spcAft>
              <a:buNone/>
            </a:pPr>
            <a:r>
              <a:rPr lang="en-GB" sz="2000" b="1" dirty="0"/>
              <a:t>3.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spcAft>
                <a:spcPts val="600"/>
              </a:spcAft>
              <a:buNone/>
            </a:pPr>
            <a:r>
              <a:rPr lang="en-GB" sz="2000" dirty="0"/>
              <a:t>No </a:t>
            </a:r>
            <a:r>
              <a:rPr lang="en-GB" sz="2000" dirty="0" err="1"/>
              <a:t>importa</a:t>
            </a:r>
            <a:r>
              <a:rPr lang="en-GB" sz="2000" dirty="0"/>
              <a:t> </a:t>
            </a:r>
            <a:r>
              <a:rPr lang="en-GB" sz="2000" dirty="0" err="1"/>
              <a:t>si</a:t>
            </a:r>
            <a:r>
              <a:rPr lang="en-GB" sz="2000" dirty="0"/>
              <a:t> </a:t>
            </a:r>
            <a:r>
              <a:rPr lang="en-GB" sz="2000" dirty="0" err="1"/>
              <a:t>tienes</a:t>
            </a:r>
            <a:r>
              <a:rPr lang="en-GB" sz="2000" dirty="0"/>
              <a:t> seis, </a:t>
            </a:r>
            <a:r>
              <a:rPr lang="en-GB" sz="2000" dirty="0" err="1"/>
              <a:t>doce</a:t>
            </a:r>
            <a:r>
              <a:rPr lang="en-GB" sz="2000" dirty="0"/>
              <a:t>, quince o </a:t>
            </a:r>
            <a:r>
              <a:rPr lang="en-GB" sz="2000" dirty="0" err="1"/>
              <a:t>veinte</a:t>
            </a:r>
            <a:r>
              <a:rPr lang="en-GB" sz="2000" dirty="0"/>
              <a:t> </a:t>
            </a:r>
            <a:r>
              <a:rPr lang="en-GB" sz="2000" dirty="0" err="1"/>
              <a:t>años</a:t>
            </a:r>
            <a:r>
              <a:rPr lang="en-GB" sz="2000" dirty="0"/>
              <a:t>. </a:t>
            </a:r>
            <a:r>
              <a:rPr lang="en-GB" sz="2000" dirty="0" err="1"/>
              <a:t>Debes</a:t>
            </a:r>
            <a:r>
              <a:rPr lang="en-GB" sz="2000" dirty="0"/>
              <a:t> </a:t>
            </a:r>
            <a:r>
              <a:rPr lang="en-GB" sz="2000" dirty="0" err="1"/>
              <a:t>pensar</a:t>
            </a:r>
            <a:r>
              <a:rPr lang="en-GB" sz="2000" dirty="0"/>
              <a:t> </a:t>
            </a:r>
            <a:r>
              <a:rPr lang="en-GB" sz="2000" dirty="0" err="1"/>
              <a:t>en</a:t>
            </a:r>
            <a:r>
              <a:rPr lang="en-GB" sz="2000" dirty="0"/>
              <a:t> </a:t>
            </a:r>
            <a:r>
              <a:rPr lang="en-GB" sz="2000" dirty="0" err="1"/>
              <a:t>tu</a:t>
            </a:r>
            <a:r>
              <a:rPr lang="en-GB" sz="2000" dirty="0"/>
              <a:t> </a:t>
            </a:r>
            <a:r>
              <a:rPr lang="en-GB" sz="2000" dirty="0" err="1"/>
              <a:t>salud</a:t>
            </a:r>
            <a:r>
              <a:rPr lang="en-GB" sz="2000" dirty="0"/>
              <a:t> </a:t>
            </a:r>
            <a:r>
              <a:rPr lang="en-GB" sz="2000" dirty="0" err="1"/>
              <a:t>también</a:t>
            </a:r>
            <a:r>
              <a:rPr lang="en-GB" sz="2000" dirty="0"/>
              <a:t> </a:t>
            </a:r>
            <a:r>
              <a:rPr lang="en-GB" sz="2000" dirty="0" err="1"/>
              <a:t>cuando</a:t>
            </a:r>
            <a:r>
              <a:rPr lang="en-GB" sz="2000" dirty="0"/>
              <a:t> </a:t>
            </a:r>
            <a:r>
              <a:rPr lang="en-GB" sz="2000" dirty="0" err="1"/>
              <a:t>eres</a:t>
            </a:r>
            <a:r>
              <a:rPr lang="en-GB" sz="2000" dirty="0"/>
              <a:t> </a:t>
            </a:r>
            <a:r>
              <a:rPr lang="en-GB" sz="2000" dirty="0" err="1"/>
              <a:t>joven</a:t>
            </a:r>
            <a:r>
              <a:rPr lang="en-GB" sz="2000" dirty="0"/>
              <a:t>.</a:t>
            </a:r>
          </a:p>
          <a:p>
            <a:pPr marL="0" indent="0">
              <a:lnSpc>
                <a:spcPct val="100000"/>
              </a:lnSpc>
              <a:spcBef>
                <a:spcPts val="0"/>
              </a:spcBef>
              <a:buNone/>
            </a:pPr>
            <a:r>
              <a:rPr lang="en-GB" sz="2000" b="1" dirty="0"/>
              <a:t>4.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buNone/>
            </a:pPr>
            <a:r>
              <a:rPr lang="en-GB" sz="2000" dirty="0"/>
              <a:t>Para </a:t>
            </a:r>
            <a:r>
              <a:rPr lang="en-GB" sz="2000" dirty="0" err="1"/>
              <a:t>estar</a:t>
            </a:r>
            <a:r>
              <a:rPr lang="en-GB" sz="2000" dirty="0"/>
              <a:t> </a:t>
            </a:r>
            <a:r>
              <a:rPr lang="en-GB" sz="2000" dirty="0" err="1"/>
              <a:t>sano</a:t>
            </a:r>
            <a:r>
              <a:rPr lang="en-GB" sz="2000" dirty="0"/>
              <a:t> es </a:t>
            </a:r>
            <a:r>
              <a:rPr lang="en-GB" sz="2000" dirty="0" err="1"/>
              <a:t>mejor</a:t>
            </a:r>
            <a:r>
              <a:rPr lang="en-GB" sz="2000" dirty="0"/>
              <a:t> comer </a:t>
            </a:r>
            <a:r>
              <a:rPr lang="en-GB" sz="2000" dirty="0" err="1"/>
              <a:t>más</a:t>
            </a:r>
            <a:r>
              <a:rPr lang="en-GB" sz="2000" dirty="0"/>
              <a:t> </a:t>
            </a:r>
            <a:r>
              <a:rPr lang="en-GB" sz="2000" dirty="0" err="1"/>
              <a:t>verduras</a:t>
            </a:r>
            <a:r>
              <a:rPr lang="en-GB" sz="2000" dirty="0"/>
              <a:t> y </a:t>
            </a:r>
            <a:r>
              <a:rPr lang="en-GB" sz="2000" dirty="0" err="1"/>
              <a:t>frutas</a:t>
            </a:r>
            <a:r>
              <a:rPr lang="en-GB" sz="2000" dirty="0"/>
              <a:t> frescas y </a:t>
            </a:r>
            <a:r>
              <a:rPr lang="en-GB" sz="2000" dirty="0" err="1"/>
              <a:t>menos</a:t>
            </a:r>
            <a:r>
              <a:rPr lang="en-GB" sz="2000" dirty="0"/>
              <a:t> </a:t>
            </a:r>
            <a:r>
              <a:rPr lang="en-GB" sz="2000" dirty="0" err="1"/>
              <a:t>dulces</a:t>
            </a:r>
            <a:r>
              <a:rPr lang="en-GB" sz="2000" dirty="0"/>
              <a:t>, </a:t>
            </a:r>
            <a:r>
              <a:rPr lang="en-GB" sz="2000" dirty="0" err="1"/>
              <a:t>porque</a:t>
            </a:r>
            <a:r>
              <a:rPr lang="en-GB" sz="2000" dirty="0"/>
              <a:t> </a:t>
            </a:r>
            <a:r>
              <a:rPr lang="en-GB" sz="2000" dirty="0" err="1"/>
              <a:t>así</a:t>
            </a:r>
            <a:r>
              <a:rPr lang="en-GB" sz="2000" dirty="0"/>
              <a:t> no </a:t>
            </a:r>
            <a:r>
              <a:rPr lang="en-GB" sz="2000" dirty="0" err="1"/>
              <a:t>aumentáis</a:t>
            </a:r>
            <a:r>
              <a:rPr lang="en-GB" sz="2000" dirty="0"/>
              <a:t> los kilos.</a:t>
            </a:r>
            <a:endParaRPr lang="en-GB" sz="2000" b="1" dirty="0"/>
          </a:p>
          <a:p>
            <a:pPr marL="0" indent="0">
              <a:lnSpc>
                <a:spcPct val="100000"/>
              </a:lnSpc>
              <a:spcBef>
                <a:spcPts val="0"/>
              </a:spcBef>
              <a:buNone/>
            </a:pPr>
            <a:r>
              <a:rPr lang="en-GB" sz="2000" b="1" dirty="0"/>
              <a:t>5. </a:t>
            </a:r>
            <a:r>
              <a:rPr lang="en-GB" sz="2000" b="1" dirty="0" err="1"/>
              <a:t>Vuestro</a:t>
            </a:r>
            <a:r>
              <a:rPr lang="en-GB" sz="2000" b="1" dirty="0"/>
              <a:t> / </a:t>
            </a:r>
            <a:r>
              <a:rPr lang="en-GB" sz="2000" b="1" dirty="0" err="1"/>
              <a:t>vuestra</a:t>
            </a:r>
            <a:r>
              <a:rPr lang="en-GB" sz="2000" b="1" dirty="0"/>
              <a:t> ________________</a:t>
            </a:r>
          </a:p>
          <a:p>
            <a:pPr marL="0" indent="0">
              <a:lnSpc>
                <a:spcPct val="100000"/>
              </a:lnSpc>
              <a:spcBef>
                <a:spcPts val="0"/>
              </a:spcBef>
              <a:buNone/>
            </a:pPr>
            <a:r>
              <a:rPr lang="en-GB" sz="2000" dirty="0"/>
              <a:t>Los </a:t>
            </a:r>
            <a:r>
              <a:rPr lang="en-GB" sz="2000" dirty="0" err="1"/>
              <a:t>problemas</a:t>
            </a:r>
            <a:r>
              <a:rPr lang="en-GB" sz="2000" dirty="0"/>
              <a:t> </a:t>
            </a:r>
            <a:r>
              <a:rPr lang="en-GB" sz="2000" dirty="0" err="1"/>
              <a:t>en</a:t>
            </a:r>
            <a:r>
              <a:rPr lang="en-GB" sz="2000" dirty="0"/>
              <a:t> </a:t>
            </a:r>
            <a:r>
              <a:rPr lang="en-GB" sz="2000" dirty="0" err="1"/>
              <a:t>vuestra</a:t>
            </a:r>
            <a:r>
              <a:rPr lang="en-GB" sz="2000" dirty="0"/>
              <a:t> cabeza </a:t>
            </a:r>
            <a:r>
              <a:rPr lang="en-GB" sz="2000" dirty="0" err="1"/>
              <a:t>también</a:t>
            </a:r>
            <a:r>
              <a:rPr lang="en-GB" sz="2000" dirty="0"/>
              <a:t> son </a:t>
            </a:r>
            <a:r>
              <a:rPr lang="en-GB" sz="2000" dirty="0" err="1"/>
              <a:t>importantes</a:t>
            </a:r>
            <a:r>
              <a:rPr lang="en-GB" sz="2000" dirty="0"/>
              <a:t>. No es </a:t>
            </a:r>
            <a:r>
              <a:rPr lang="en-GB" sz="2000" dirty="0" err="1"/>
              <a:t>fácil</a:t>
            </a:r>
            <a:r>
              <a:rPr lang="en-GB" sz="2000" dirty="0"/>
              <a:t>, </a:t>
            </a:r>
            <a:r>
              <a:rPr lang="en-GB" sz="2000" dirty="0" err="1"/>
              <a:t>pero</a:t>
            </a:r>
            <a:r>
              <a:rPr lang="en-GB" sz="2000" dirty="0"/>
              <a:t> </a:t>
            </a:r>
            <a:r>
              <a:rPr lang="en-GB" sz="2000" dirty="0" err="1"/>
              <a:t>debes</a:t>
            </a:r>
            <a:r>
              <a:rPr lang="en-GB" sz="2000" dirty="0"/>
              <a:t> </a:t>
            </a:r>
            <a:r>
              <a:rPr lang="en-GB" sz="2000" dirty="0" err="1"/>
              <a:t>intentar</a:t>
            </a:r>
            <a:r>
              <a:rPr lang="en-GB" sz="2000" dirty="0"/>
              <a:t> </a:t>
            </a:r>
            <a:r>
              <a:rPr lang="en-GB" sz="2000" dirty="0" err="1"/>
              <a:t>tener</a:t>
            </a:r>
            <a:r>
              <a:rPr lang="en-GB" sz="2000" dirty="0"/>
              <a:t> </a:t>
            </a:r>
            <a:r>
              <a:rPr lang="en-GB" sz="2000" dirty="0" err="1"/>
              <a:t>menos</a:t>
            </a:r>
            <a:r>
              <a:rPr lang="en-GB" sz="2000" dirty="0"/>
              <a:t> </a:t>
            </a:r>
            <a:r>
              <a:rPr lang="en-GB" sz="2000" dirty="0" err="1"/>
              <a:t>estrés</a:t>
            </a:r>
            <a:r>
              <a:rPr lang="en-GB" sz="2000" dirty="0"/>
              <a:t>* para </a:t>
            </a:r>
            <a:r>
              <a:rPr lang="en-GB" sz="2000" dirty="0" err="1"/>
              <a:t>estar</a:t>
            </a:r>
            <a:r>
              <a:rPr lang="en-GB" sz="2000" dirty="0"/>
              <a:t> </a:t>
            </a:r>
            <a:r>
              <a:rPr lang="en-GB" sz="2000" dirty="0" err="1"/>
              <a:t>más</a:t>
            </a:r>
            <a:r>
              <a:rPr lang="en-GB" sz="2000" dirty="0"/>
              <a:t> </a:t>
            </a:r>
            <a:r>
              <a:rPr lang="en-GB" sz="2000" dirty="0" err="1"/>
              <a:t>feliz</a:t>
            </a:r>
            <a:r>
              <a:rPr lang="en-GB" sz="2000" dirty="0"/>
              <a:t>.</a:t>
            </a:r>
          </a:p>
        </p:txBody>
      </p:sp>
      <p:graphicFrame>
        <p:nvGraphicFramePr>
          <p:cNvPr id="6" name="Tabla 26">
            <a:extLst>
              <a:ext uri="{FF2B5EF4-FFF2-40B4-BE49-F238E27FC236}">
                <a16:creationId xmlns:a16="http://schemas.microsoft.com/office/drawing/2014/main" id="{5D7AD5B3-B375-C94E-9C10-384FD749DE24}"/>
              </a:ext>
            </a:extLst>
          </p:cNvPr>
          <p:cNvGraphicFramePr>
            <a:graphicFrameLocks noGrp="1"/>
          </p:cNvGraphicFramePr>
          <p:nvPr>
            <p:extLst>
              <p:ext uri="{D42A27DB-BD31-4B8C-83A1-F6EECF244321}">
                <p14:modId xmlns:p14="http://schemas.microsoft.com/office/powerpoint/2010/main" val="3060069297"/>
              </p:ext>
            </p:extLst>
          </p:nvPr>
        </p:nvGraphicFramePr>
        <p:xfrm>
          <a:off x="9914888" y="924502"/>
          <a:ext cx="2005511" cy="3566160"/>
        </p:xfrm>
        <a:graphic>
          <a:graphicData uri="http://schemas.openxmlformats.org/drawingml/2006/table">
            <a:tbl>
              <a:tblPr firstRow="1" bandRow="1">
                <a:tableStyleId>{5DA37D80-6434-44D0-A028-1B22A696006F}</a:tableStyleId>
              </a:tblPr>
              <a:tblGrid>
                <a:gridCol w="2005511">
                  <a:extLst>
                    <a:ext uri="{9D8B030D-6E8A-4147-A177-3AD203B41FA5}">
                      <a16:colId xmlns:a16="http://schemas.microsoft.com/office/drawing/2014/main" val="2652077185"/>
                    </a:ext>
                  </a:extLst>
                </a:gridCol>
              </a:tblGrid>
              <a:tr h="370840">
                <a:tc>
                  <a:txBody>
                    <a:bodyPr/>
                    <a:lstStyle/>
                    <a:p>
                      <a:pPr algn="ctr"/>
                      <a:r>
                        <a:rPr lang="en-GB" sz="2000" dirty="0" err="1">
                          <a:solidFill>
                            <a:schemeClr val="accent5">
                              <a:lumMod val="50000"/>
                            </a:schemeClr>
                          </a:solidFill>
                        </a:rPr>
                        <a:t>Opciones</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09872944"/>
                  </a:ext>
                </a:extLst>
              </a:tr>
              <a:tr h="370840">
                <a:tc>
                  <a:txBody>
                    <a:bodyPr/>
                    <a:lstStyle/>
                    <a:p>
                      <a:pPr algn="ctr"/>
                      <a:r>
                        <a:rPr lang="en-GB" sz="2000" dirty="0" err="1">
                          <a:solidFill>
                            <a:schemeClr val="accent5">
                              <a:lumMod val="50000"/>
                            </a:schemeClr>
                          </a:solidFill>
                        </a:rPr>
                        <a:t>corazón</a:t>
                      </a:r>
                      <a:endParaRPr lang="en-GB" sz="2000" dirty="0">
                        <a:solidFill>
                          <a:schemeClr val="accent5">
                            <a:lumMod val="50000"/>
                          </a:schemeClr>
                        </a:solidFill>
                      </a:endParaRPr>
                    </a:p>
                  </a:txBody>
                  <a:tcPr>
                    <a:noFill/>
                  </a:tcPr>
                </a:tc>
                <a:extLst>
                  <a:ext uri="{0D108BD9-81ED-4DB2-BD59-A6C34878D82A}">
                    <a16:rowId xmlns:a16="http://schemas.microsoft.com/office/drawing/2014/main" val="3968492975"/>
                  </a:ext>
                </a:extLst>
              </a:tr>
              <a:tr h="370840">
                <a:tc>
                  <a:txBody>
                    <a:bodyPr/>
                    <a:lstStyle/>
                    <a:p>
                      <a:pPr algn="ctr"/>
                      <a:r>
                        <a:rPr lang="en-GB" sz="2000" dirty="0" err="1">
                          <a:solidFill>
                            <a:schemeClr val="accent5">
                              <a:lumMod val="50000"/>
                            </a:schemeClr>
                          </a:solidFill>
                        </a:rPr>
                        <a:t>salud</a:t>
                      </a:r>
                      <a:r>
                        <a:rPr lang="en-GB" sz="2000" dirty="0">
                          <a:solidFill>
                            <a:schemeClr val="accent5">
                              <a:lumMod val="50000"/>
                            </a:schemeClr>
                          </a:solidFill>
                        </a:rPr>
                        <a:t> mental</a:t>
                      </a:r>
                    </a:p>
                  </a:txBody>
                  <a:tcPr>
                    <a:noFill/>
                  </a:tcPr>
                </a:tc>
                <a:extLst>
                  <a:ext uri="{0D108BD9-81ED-4DB2-BD59-A6C34878D82A}">
                    <a16:rowId xmlns:a16="http://schemas.microsoft.com/office/drawing/2014/main" val="3378521457"/>
                  </a:ext>
                </a:extLst>
              </a:tr>
              <a:tr h="370840">
                <a:tc>
                  <a:txBody>
                    <a:bodyPr/>
                    <a:lstStyle/>
                    <a:p>
                      <a:pPr algn="ctr"/>
                      <a:r>
                        <a:rPr lang="en-GB" sz="2000" dirty="0" err="1">
                          <a:solidFill>
                            <a:schemeClr val="accent5">
                              <a:lumMod val="50000"/>
                            </a:schemeClr>
                          </a:solidFill>
                        </a:rPr>
                        <a:t>piel</a:t>
                      </a:r>
                      <a:endParaRPr lang="en-GB" sz="2000" dirty="0">
                        <a:solidFill>
                          <a:schemeClr val="accent5">
                            <a:lumMod val="50000"/>
                          </a:schemeClr>
                        </a:solidFill>
                      </a:endParaRPr>
                    </a:p>
                  </a:txBody>
                  <a:tcPr>
                    <a:noFill/>
                  </a:tcPr>
                </a:tc>
                <a:extLst>
                  <a:ext uri="{0D108BD9-81ED-4DB2-BD59-A6C34878D82A}">
                    <a16:rowId xmlns:a16="http://schemas.microsoft.com/office/drawing/2014/main" val="1834849641"/>
                  </a:ext>
                </a:extLst>
              </a:tr>
              <a:tr h="370840">
                <a:tc>
                  <a:txBody>
                    <a:bodyPr/>
                    <a:lstStyle/>
                    <a:p>
                      <a:pPr algn="ctr"/>
                      <a:r>
                        <a:rPr lang="en-GB" sz="2000" dirty="0" err="1">
                          <a:solidFill>
                            <a:schemeClr val="accent5">
                              <a:lumMod val="50000"/>
                            </a:schemeClr>
                          </a:solidFill>
                        </a:rPr>
                        <a:t>ojo</a:t>
                      </a:r>
                      <a:endParaRPr lang="en-GB" sz="2000" dirty="0">
                        <a:solidFill>
                          <a:schemeClr val="accent5">
                            <a:lumMod val="50000"/>
                          </a:schemeClr>
                        </a:solidFill>
                      </a:endParaRPr>
                    </a:p>
                  </a:txBody>
                  <a:tcPr>
                    <a:noFill/>
                  </a:tcPr>
                </a:tc>
                <a:extLst>
                  <a:ext uri="{0D108BD9-81ED-4DB2-BD59-A6C34878D82A}">
                    <a16:rowId xmlns:a16="http://schemas.microsoft.com/office/drawing/2014/main" val="1291132633"/>
                  </a:ext>
                </a:extLst>
              </a:tr>
              <a:tr h="370840">
                <a:tc>
                  <a:txBody>
                    <a:bodyPr/>
                    <a:lstStyle/>
                    <a:p>
                      <a:pPr algn="ctr"/>
                      <a:r>
                        <a:rPr lang="en-GB" sz="2000" dirty="0">
                          <a:solidFill>
                            <a:schemeClr val="accent5">
                              <a:lumMod val="50000"/>
                            </a:schemeClr>
                          </a:solidFill>
                        </a:rPr>
                        <a:t>pie</a:t>
                      </a:r>
                    </a:p>
                  </a:txBody>
                  <a:tcPr>
                    <a:noFill/>
                  </a:tcPr>
                </a:tc>
                <a:extLst>
                  <a:ext uri="{0D108BD9-81ED-4DB2-BD59-A6C34878D82A}">
                    <a16:rowId xmlns:a16="http://schemas.microsoft.com/office/drawing/2014/main" val="1109887969"/>
                  </a:ext>
                </a:extLst>
              </a:tr>
              <a:tr h="370840">
                <a:tc>
                  <a:txBody>
                    <a:bodyPr/>
                    <a:lstStyle/>
                    <a:p>
                      <a:pPr algn="ctr"/>
                      <a:r>
                        <a:rPr lang="en-GB" sz="2000" dirty="0" err="1">
                          <a:solidFill>
                            <a:schemeClr val="accent5">
                              <a:lumMod val="50000"/>
                            </a:schemeClr>
                          </a:solidFill>
                        </a:rPr>
                        <a:t>cuerpo</a:t>
                      </a:r>
                      <a:endParaRPr lang="en-GB" sz="2000" dirty="0">
                        <a:solidFill>
                          <a:schemeClr val="accent5">
                            <a:lumMod val="50000"/>
                          </a:schemeClr>
                        </a:solidFill>
                      </a:endParaRPr>
                    </a:p>
                  </a:txBody>
                  <a:tcPr>
                    <a:noFill/>
                  </a:tcPr>
                </a:tc>
                <a:extLst>
                  <a:ext uri="{0D108BD9-81ED-4DB2-BD59-A6C34878D82A}">
                    <a16:rowId xmlns:a16="http://schemas.microsoft.com/office/drawing/2014/main" val="4161156137"/>
                  </a:ext>
                </a:extLst>
              </a:tr>
              <a:tr h="370840">
                <a:tc>
                  <a:txBody>
                    <a:bodyPr/>
                    <a:lstStyle/>
                    <a:p>
                      <a:pPr algn="ctr"/>
                      <a:r>
                        <a:rPr lang="en-GB" sz="2000" dirty="0" err="1">
                          <a:solidFill>
                            <a:schemeClr val="accent5">
                              <a:lumMod val="50000"/>
                            </a:schemeClr>
                          </a:solidFill>
                        </a:rPr>
                        <a:t>edad</a:t>
                      </a:r>
                      <a:endParaRPr lang="en-GB" sz="2000" dirty="0">
                        <a:solidFill>
                          <a:schemeClr val="accent5">
                            <a:lumMod val="50000"/>
                          </a:schemeClr>
                        </a:solidFill>
                      </a:endParaRPr>
                    </a:p>
                  </a:txBody>
                  <a:tcPr>
                    <a:noFill/>
                  </a:tcPr>
                </a:tc>
                <a:extLst>
                  <a:ext uri="{0D108BD9-81ED-4DB2-BD59-A6C34878D82A}">
                    <a16:rowId xmlns:a16="http://schemas.microsoft.com/office/drawing/2014/main" val="2270514008"/>
                  </a:ext>
                </a:extLst>
              </a:tr>
              <a:tr h="370840">
                <a:tc>
                  <a:txBody>
                    <a:bodyPr/>
                    <a:lstStyle/>
                    <a:p>
                      <a:pPr algn="ctr"/>
                      <a:r>
                        <a:rPr lang="en-GB" sz="2000" dirty="0">
                          <a:solidFill>
                            <a:schemeClr val="accent5">
                              <a:lumMod val="50000"/>
                            </a:schemeClr>
                          </a:solidFill>
                        </a:rPr>
                        <a:t>peso</a:t>
                      </a:r>
                    </a:p>
                  </a:txBody>
                  <a:tcPr>
                    <a:noFill/>
                  </a:tcPr>
                </a:tc>
                <a:extLst>
                  <a:ext uri="{0D108BD9-81ED-4DB2-BD59-A6C34878D82A}">
                    <a16:rowId xmlns:a16="http://schemas.microsoft.com/office/drawing/2014/main" val="1731010670"/>
                  </a:ext>
                </a:extLst>
              </a:tr>
            </a:tbl>
          </a:graphicData>
        </a:graphic>
      </p:graphicFrame>
      <p:sp>
        <p:nvSpPr>
          <p:cNvPr id="7"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754601" y="5157223"/>
            <a:ext cx="21499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56800"/>
                </a:solidFill>
                <a:effectLst/>
                <a:uLnTx/>
                <a:uFillTx/>
                <a:latin typeface="Century Gothic" panose="020F0302020204030204"/>
                <a:ea typeface="+mn-ea"/>
                <a:cs typeface="+mn-cs"/>
              </a:rPr>
              <a:t>salud</a:t>
            </a:r>
            <a:r>
              <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rPr>
              <a:t> mental</a:t>
            </a:r>
          </a:p>
        </p:txBody>
      </p:sp>
      <p:sp>
        <p:nvSpPr>
          <p:cNvPr id="4" name="CuadroTexto 3">
            <a:extLst>
              <a:ext uri="{FF2B5EF4-FFF2-40B4-BE49-F238E27FC236}">
                <a16:creationId xmlns:a16="http://schemas.microsoft.com/office/drawing/2014/main" id="{D2B4017C-BEA7-6346-AA4A-ED6013E27A99}"/>
              </a:ext>
            </a:extLst>
          </p:cNvPr>
          <p:cNvSpPr txBox="1"/>
          <p:nvPr/>
        </p:nvSpPr>
        <p:spPr>
          <a:xfrm>
            <a:off x="263857" y="106526"/>
            <a:ext cx="92441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Una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médica</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visita</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el colegio para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dar</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consejos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sobre</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la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salud</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y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deja</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 los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estudiantes</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un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artículo</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con </a:t>
            </a:r>
            <a:r>
              <a:rPr kumimoji="0" lang="en-GB" sz="20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información</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9" name="TextBox 7">
            <a:extLst>
              <a:ext uri="{FF2B5EF4-FFF2-40B4-BE49-F238E27FC236}">
                <a16:creationId xmlns:a16="http://schemas.microsoft.com/office/drawing/2014/main" id="{F6D8E170-B308-DA48-8AC1-2806B2E91D20}"/>
              </a:ext>
            </a:extLst>
          </p:cNvPr>
          <p:cNvSpPr txBox="1"/>
          <p:nvPr/>
        </p:nvSpPr>
        <p:spPr>
          <a:xfrm>
            <a:off x="3124869" y="3085686"/>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56800"/>
                </a:solidFill>
                <a:effectLst/>
                <a:uLnTx/>
                <a:uFillTx/>
                <a:latin typeface="Century Gothic" panose="020F0302020204030204"/>
                <a:ea typeface="+mn-ea"/>
                <a:cs typeface="+mn-cs"/>
              </a:rPr>
              <a:t>edad</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0" name="TextBox 7">
            <a:extLst>
              <a:ext uri="{FF2B5EF4-FFF2-40B4-BE49-F238E27FC236}">
                <a16:creationId xmlns:a16="http://schemas.microsoft.com/office/drawing/2014/main" id="{323E8125-11BD-5148-8D47-7ABF0BFE6239}"/>
              </a:ext>
            </a:extLst>
          </p:cNvPr>
          <p:cNvSpPr txBox="1"/>
          <p:nvPr/>
        </p:nvSpPr>
        <p:spPr>
          <a:xfrm>
            <a:off x="3222275" y="4207619"/>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rPr>
              <a:t>peso</a:t>
            </a:r>
          </a:p>
        </p:txBody>
      </p:sp>
      <p:sp>
        <p:nvSpPr>
          <p:cNvPr id="11" name="TextBox 7">
            <a:extLst>
              <a:ext uri="{FF2B5EF4-FFF2-40B4-BE49-F238E27FC236}">
                <a16:creationId xmlns:a16="http://schemas.microsoft.com/office/drawing/2014/main" id="{8D2E8A95-C8F9-6748-8525-6906D2032AE2}"/>
              </a:ext>
            </a:extLst>
          </p:cNvPr>
          <p:cNvSpPr txBox="1"/>
          <p:nvPr/>
        </p:nvSpPr>
        <p:spPr>
          <a:xfrm>
            <a:off x="3128962" y="1157148"/>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56800"/>
                </a:solidFill>
                <a:effectLst/>
                <a:uLnTx/>
                <a:uFillTx/>
                <a:latin typeface="Century Gothic" panose="020F0302020204030204"/>
                <a:ea typeface="+mn-ea"/>
                <a:cs typeface="+mn-cs"/>
              </a:rPr>
              <a:t>cuerpo</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2" name="TextBox 7">
            <a:extLst>
              <a:ext uri="{FF2B5EF4-FFF2-40B4-BE49-F238E27FC236}">
                <a16:creationId xmlns:a16="http://schemas.microsoft.com/office/drawing/2014/main" id="{C6B6DC24-3620-8547-B7C6-DE972D074FEC}"/>
              </a:ext>
            </a:extLst>
          </p:cNvPr>
          <p:cNvSpPr txBox="1"/>
          <p:nvPr/>
        </p:nvSpPr>
        <p:spPr>
          <a:xfrm>
            <a:off x="3378156" y="2156494"/>
            <a:ext cx="22957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E56800"/>
                </a:solidFill>
                <a:effectLst/>
                <a:uLnTx/>
                <a:uFillTx/>
                <a:latin typeface="Century Gothic" panose="020F0302020204030204"/>
                <a:ea typeface="+mn-ea"/>
                <a:cs typeface="+mn-cs"/>
              </a:rPr>
              <a:t>piel</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24" name="Rectangle 23"/>
          <p:cNvSpPr/>
          <p:nvPr/>
        </p:nvSpPr>
        <p:spPr>
          <a:xfrm>
            <a:off x="8309278" y="5933498"/>
            <a:ext cx="1914307"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estrés</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 stress </a:t>
            </a:r>
          </a:p>
        </p:txBody>
      </p:sp>
      <p:sp>
        <p:nvSpPr>
          <p:cNvPr id="26" name="Oval 25"/>
          <p:cNvSpPr/>
          <p:nvPr/>
        </p:nvSpPr>
        <p:spPr>
          <a:xfrm>
            <a:off x="571300" y="1231466"/>
            <a:ext cx="1193332"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Oval 25">
            <a:extLst>
              <a:ext uri="{FF2B5EF4-FFF2-40B4-BE49-F238E27FC236}">
                <a16:creationId xmlns:a16="http://schemas.microsoft.com/office/drawing/2014/main" id="{7F06BA43-2229-1B49-A3E5-6F8D98156CF7}"/>
              </a:ext>
            </a:extLst>
          </p:cNvPr>
          <p:cNvSpPr/>
          <p:nvPr/>
        </p:nvSpPr>
        <p:spPr>
          <a:xfrm>
            <a:off x="1673528" y="2221848"/>
            <a:ext cx="1193332"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Oval 25">
            <a:extLst>
              <a:ext uri="{FF2B5EF4-FFF2-40B4-BE49-F238E27FC236}">
                <a16:creationId xmlns:a16="http://schemas.microsoft.com/office/drawing/2014/main" id="{9DB93ABA-F753-C74B-9949-DEA45CC6ABE2}"/>
              </a:ext>
            </a:extLst>
          </p:cNvPr>
          <p:cNvSpPr/>
          <p:nvPr/>
        </p:nvSpPr>
        <p:spPr>
          <a:xfrm>
            <a:off x="1764632" y="3220478"/>
            <a:ext cx="1193332"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Oval 25">
            <a:extLst>
              <a:ext uri="{FF2B5EF4-FFF2-40B4-BE49-F238E27FC236}">
                <a16:creationId xmlns:a16="http://schemas.microsoft.com/office/drawing/2014/main" id="{8D45ACBE-986B-4546-A20B-FDCA5E431AF5}"/>
              </a:ext>
            </a:extLst>
          </p:cNvPr>
          <p:cNvSpPr/>
          <p:nvPr/>
        </p:nvSpPr>
        <p:spPr>
          <a:xfrm>
            <a:off x="587321" y="4263860"/>
            <a:ext cx="1193332"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Oval 25">
            <a:extLst>
              <a:ext uri="{FF2B5EF4-FFF2-40B4-BE49-F238E27FC236}">
                <a16:creationId xmlns:a16="http://schemas.microsoft.com/office/drawing/2014/main" id="{1AFEE902-C086-B64E-AB8E-955CE066E155}"/>
              </a:ext>
            </a:extLst>
          </p:cNvPr>
          <p:cNvSpPr/>
          <p:nvPr/>
        </p:nvSpPr>
        <p:spPr>
          <a:xfrm>
            <a:off x="1764632" y="5216122"/>
            <a:ext cx="1193332"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5" name="Imagen 14">
            <a:extLst>
              <a:ext uri="{FF2B5EF4-FFF2-40B4-BE49-F238E27FC236}">
                <a16:creationId xmlns:a16="http://schemas.microsoft.com/office/drawing/2014/main" id="{89FDAB4F-AECC-B346-A5A9-D63E57127BB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102433" y="4547545"/>
            <a:ext cx="1630420" cy="1858402"/>
          </a:xfrm>
          <a:prstGeom prst="rect">
            <a:avLst/>
          </a:prstGeom>
        </p:spPr>
      </p:pic>
    </p:spTree>
    <p:extLst>
      <p:ext uri="{BB962C8B-B14F-4D97-AF65-F5344CB8AC3E}">
        <p14:creationId xmlns:p14="http://schemas.microsoft.com/office/powerpoint/2010/main" val="314699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6" grpId="0" animBg="1"/>
      <p:bldP spid="25" grpId="0" animBg="1"/>
      <p:bldP spid="30"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FF20F7D-C069-4D23-963F-7AB41B83EBA0}"/>
              </a:ext>
            </a:extLst>
          </p:cNvPr>
          <p:cNvSpPr txBox="1"/>
          <p:nvPr/>
        </p:nvSpPr>
        <p:spPr>
          <a:xfrm>
            <a:off x="317812" y="2986066"/>
            <a:ext cx="44413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A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pregunta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 name="Rectangle 7">
            <a:extLst>
              <a:ext uri="{FF2B5EF4-FFF2-40B4-BE49-F238E27FC236}">
                <a16:creationId xmlns:a16="http://schemas.microsoft.com/office/drawing/2014/main" id="{54A86AAA-9F3C-42F2-93E9-E89776DE09BD}"/>
              </a:ext>
            </a:extLst>
          </p:cNvPr>
          <p:cNvSpPr/>
          <p:nvPr/>
        </p:nvSpPr>
        <p:spPr>
          <a:xfrm>
            <a:off x="390224" y="3564717"/>
            <a:ext cx="6120150" cy="605473"/>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6DF8421-63ED-4C07-B0CD-F8D62DB46FC1}"/>
              </a:ext>
            </a:extLst>
          </p:cNvPr>
          <p:cNvSpPr txBox="1"/>
          <p:nvPr/>
        </p:nvSpPr>
        <p:spPr>
          <a:xfrm>
            <a:off x="6511145" y="3017172"/>
            <a:ext cx="587828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mira</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las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tarjetas</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Rectangle 9">
            <a:extLst>
              <a:ext uri="{FF2B5EF4-FFF2-40B4-BE49-F238E27FC236}">
                <a16:creationId xmlns:a16="http://schemas.microsoft.com/office/drawing/2014/main" id="{83025A3C-E343-4256-A0A3-021D67A2B811}"/>
              </a:ext>
            </a:extLst>
          </p:cNvPr>
          <p:cNvSpPr/>
          <p:nvPr/>
        </p:nvSpPr>
        <p:spPr>
          <a:xfrm>
            <a:off x="381813" y="3644441"/>
            <a:ext cx="616404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Do you buy healthy food for your (</a:t>
            </a:r>
            <a:r>
              <a:rPr kumimoji="0" lang="en-GB" sz="2200" b="0" i="0" u="none" strike="sngStrike" kern="1200" cap="none" spc="0" normalizeH="0" baseline="0" noProof="0">
                <a:ln>
                  <a:noFill/>
                </a:ln>
                <a:solidFill>
                  <a:srgbClr val="002060"/>
                </a:solidFill>
                <a:effectLst/>
                <a:uLnTx/>
                <a:uFillTx/>
                <a:latin typeface="Century Gothic" panose="020B0502020202020204" pitchFamily="34" charset="0"/>
                <a:ea typeface="+mn-ea"/>
                <a:cs typeface="+mn-cs"/>
              </a:rPr>
              <a:t>Mum</a:t>
            </a:r>
            <a:r>
              <a:rPr kumimoji="0" lang="en-GB" sz="22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pic>
        <p:nvPicPr>
          <p:cNvPr id="18" name="Picture 17">
            <a:extLst>
              <a:ext uri="{FF2B5EF4-FFF2-40B4-BE49-F238E27FC236}">
                <a16:creationId xmlns:a16="http://schemas.microsoft.com/office/drawing/2014/main" id="{23847569-6EBB-42D3-9615-57FB74833A9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14980" y="3507831"/>
            <a:ext cx="522871" cy="544657"/>
          </a:xfrm>
          <a:prstGeom prst="rect">
            <a:avLst/>
          </a:prstGeom>
        </p:spPr>
      </p:pic>
      <p:sp>
        <p:nvSpPr>
          <p:cNvPr id="4" name="Title 3">
            <a:extLst>
              <a:ext uri="{FF2B5EF4-FFF2-40B4-BE49-F238E27FC236}">
                <a16:creationId xmlns:a16="http://schemas.microsoft.com/office/drawing/2014/main" id="{2B0E632E-F76A-4361-A5FD-6CF244749684}"/>
              </a:ext>
            </a:extLst>
          </p:cNvPr>
          <p:cNvSpPr>
            <a:spLocks noGrp="1"/>
          </p:cNvSpPr>
          <p:nvPr>
            <p:ph type="title"/>
          </p:nvPr>
        </p:nvSpPr>
        <p:spPr>
          <a:xfrm>
            <a:off x="288759" y="810713"/>
            <a:ext cx="12991811" cy="650169"/>
          </a:xfrm>
        </p:spPr>
        <p:txBody>
          <a:bodyPr>
            <a:normAutofit fontScale="90000"/>
          </a:bodyPr>
          <a:lstStyle/>
          <a:p>
            <a:pPr rtl="0" eaLnBrk="1" latinLnBrk="0" hangingPunct="1"/>
            <a:r>
              <a:rPr lang="en-GB" sz="2200" b="1" dirty="0">
                <a:solidFill>
                  <a:srgbClr val="002060"/>
                </a:solidFill>
                <a:ea typeface="+mn-ea"/>
                <a:cs typeface="+mn-cs"/>
              </a:rPr>
              <a:t>Persona A: </a:t>
            </a:r>
            <a:r>
              <a:rPr lang="en-GB" sz="2200" dirty="0">
                <a:solidFill>
                  <a:srgbClr val="002060"/>
                </a:solidFill>
                <a:ea typeface="+mn-ea"/>
                <a:cs typeface="+mn-cs"/>
              </a:rPr>
              <a:t>read the question </a:t>
            </a:r>
            <a:r>
              <a:rPr lang="en-GB" sz="2200">
                <a:solidFill>
                  <a:srgbClr val="002060"/>
                </a:solidFill>
                <a:ea typeface="+mn-ea"/>
                <a:cs typeface="+mn-cs"/>
              </a:rPr>
              <a:t>in Spanish </a:t>
            </a:r>
            <a:r>
              <a:rPr lang="en-GB" sz="2200" dirty="0">
                <a:solidFill>
                  <a:srgbClr val="002060"/>
                </a:solidFill>
                <a:ea typeface="+mn-ea"/>
                <a:cs typeface="+mn-cs"/>
              </a:rPr>
              <a:t>but </a:t>
            </a:r>
            <a:r>
              <a:rPr lang="en-GB" sz="2200" b="1" dirty="0">
                <a:solidFill>
                  <a:srgbClr val="002060"/>
                </a:solidFill>
                <a:ea typeface="+mn-ea"/>
                <a:cs typeface="+mn-cs"/>
              </a:rPr>
              <a:t>don’t say the crossed out word</a:t>
            </a:r>
            <a:r>
              <a:rPr lang="en-GB" sz="2200">
                <a:solidFill>
                  <a:srgbClr val="002060"/>
                </a:solidFill>
                <a:ea typeface="+mn-ea"/>
                <a:cs typeface="+mn-cs"/>
              </a:rPr>
              <a:t>! </a:t>
            </a:r>
            <a:br>
              <a:rPr lang="en-GB" sz="2200">
                <a:solidFill>
                  <a:srgbClr val="002060"/>
                </a:solidFill>
                <a:ea typeface="+mn-ea"/>
                <a:cs typeface="+mn-cs"/>
              </a:rPr>
            </a:br>
            <a:r>
              <a:rPr lang="en-GB" sz="2200">
                <a:solidFill>
                  <a:srgbClr val="002060"/>
                </a:solidFill>
                <a:ea typeface="+mn-ea"/>
                <a:cs typeface="+mn-cs"/>
              </a:rPr>
              <a:t>Use ‘vuestro’ or ‘vuestra’ for ‘your’.</a:t>
            </a:r>
            <a:endParaRPr lang="en-GB" sz="2200" dirty="0">
              <a:solidFill>
                <a:srgbClr val="002060"/>
              </a:solidFill>
              <a:effectLst/>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8144933" y="207366"/>
            <a:ext cx="3843867" cy="43610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83724" y="265425"/>
            <a:ext cx="75014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002060"/>
                </a:solidFill>
                <a:effectLst/>
                <a:uLnTx/>
                <a:uFillTx/>
                <a:latin typeface="Century Gothic"/>
                <a:ea typeface="+mn-ea"/>
                <a:cs typeface="+mn-cs"/>
              </a:rPr>
              <a:t>Preguntas</a:t>
            </a:r>
            <a:r>
              <a:rPr kumimoji="0" lang="en-US" sz="2400" b="1" i="0" u="none" strike="noStrike" kern="1200" cap="none" spc="0" normalizeH="0" baseline="0" noProof="0">
                <a:ln>
                  <a:noFill/>
                </a:ln>
                <a:solidFill>
                  <a:srgbClr val="002060"/>
                </a:solidFill>
                <a:effectLst/>
                <a:uLnTx/>
                <a:uFillTx/>
                <a:latin typeface="Century Gothic"/>
                <a:ea typeface="+mn-ea"/>
                <a:cs typeface="+mn-cs"/>
              </a:rPr>
              <a:t> sobre la salud</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340E0429-3312-4BEA-BA4B-1F4D11E94006}"/>
              </a:ext>
            </a:extLst>
          </p:cNvPr>
          <p:cNvSpPr/>
          <p:nvPr/>
        </p:nvSpPr>
        <p:spPr>
          <a:xfrm>
            <a:off x="6585411" y="3563808"/>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4" name="Rectangle 23">
            <a:extLst>
              <a:ext uri="{FF2B5EF4-FFF2-40B4-BE49-F238E27FC236}">
                <a16:creationId xmlns:a16="http://schemas.microsoft.com/office/drawing/2014/main" id="{340E0429-3312-4BEA-BA4B-1F4D11E94006}"/>
              </a:ext>
            </a:extLst>
          </p:cNvPr>
          <p:cNvSpPr/>
          <p:nvPr/>
        </p:nvSpPr>
        <p:spPr>
          <a:xfrm>
            <a:off x="9227011" y="3597675"/>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 name="TextBox 2"/>
          <p:cNvSpPr txBox="1"/>
          <p:nvPr/>
        </p:nvSpPr>
        <p:spPr>
          <a:xfrm>
            <a:off x="6871136" y="5329020"/>
            <a:ext cx="21166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a:rPr>
              <a:t>No, because it’s expensive.</a:t>
            </a:r>
            <a:endPar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5" name="TextBox 4"/>
          <p:cNvSpPr txBox="1"/>
          <p:nvPr/>
        </p:nvSpPr>
        <p:spPr>
          <a:xfrm>
            <a:off x="9583213" y="5221695"/>
            <a:ext cx="242146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a:ea typeface="+mn-ea"/>
                <a:cs typeface="+mn-cs"/>
              </a:rPr>
              <a:t>Yes, because it’s important to eat well.</a:t>
            </a:r>
          </a:p>
        </p:txBody>
      </p:sp>
      <p:sp>
        <p:nvSpPr>
          <p:cNvPr id="11" name="TextBox 10"/>
          <p:cNvSpPr txBox="1"/>
          <p:nvPr/>
        </p:nvSpPr>
        <p:spPr>
          <a:xfrm>
            <a:off x="7016650" y="3540126"/>
            <a:ext cx="708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5" name="TextBox 24"/>
          <p:cNvSpPr txBox="1"/>
          <p:nvPr/>
        </p:nvSpPr>
        <p:spPr>
          <a:xfrm>
            <a:off x="9622771" y="3558283"/>
            <a:ext cx="70822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6" name="Title 3">
            <a:extLst>
              <a:ext uri="{FF2B5EF4-FFF2-40B4-BE49-F238E27FC236}">
                <a16:creationId xmlns:a16="http://schemas.microsoft.com/office/drawing/2014/main" id="{2B0E632E-F76A-4361-A5FD-6CF244749684}"/>
              </a:ext>
            </a:extLst>
          </p:cNvPr>
          <p:cNvSpPr txBox="1">
            <a:spLocks/>
          </p:cNvSpPr>
          <p:nvPr/>
        </p:nvSpPr>
        <p:spPr>
          <a:xfrm>
            <a:off x="288758" y="2413249"/>
            <a:ext cx="2783237" cy="6501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Un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ejemplo</a:t>
            </a:r>
            <a:endPar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2B0E632E-F76A-4361-A5FD-6CF244749684}"/>
              </a:ext>
            </a:extLst>
          </p:cNvPr>
          <p:cNvSpPr txBox="1">
            <a:spLocks/>
          </p:cNvSpPr>
          <p:nvPr/>
        </p:nvSpPr>
        <p:spPr>
          <a:xfrm>
            <a:off x="283724" y="1436912"/>
            <a:ext cx="11903241" cy="65016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Persona B: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look at the cards. Is it ‘A’ or ‘B’? Say the words below the picture in Spanish.</a:t>
            </a:r>
          </a:p>
        </p:txBody>
      </p:sp>
      <p:sp>
        <p:nvSpPr>
          <p:cNvPr id="28" name="TextBox 27"/>
          <p:cNvSpPr txBox="1"/>
          <p:nvPr/>
        </p:nvSpPr>
        <p:spPr>
          <a:xfrm>
            <a:off x="6157112" y="5325448"/>
            <a:ext cx="78906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472C4">
                    <a:lumMod val="50000"/>
                  </a:srgbClr>
                </a:solidFill>
                <a:effectLst/>
                <a:uLnTx/>
                <a:uFillTx/>
                <a:latin typeface="Century Gothic"/>
                <a:ea typeface="+mn-ea"/>
                <a:cs typeface="+mn-cs"/>
              </a:rPr>
              <a:t>Say:</a:t>
            </a:r>
            <a:endParaRPr kumimoji="0" lang="en-US" sz="20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13" name="TextBox 12"/>
          <p:cNvSpPr txBox="1"/>
          <p:nvPr/>
        </p:nvSpPr>
        <p:spPr>
          <a:xfrm>
            <a:off x="10743241" y="3564717"/>
            <a:ext cx="133007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(mamá)</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9" name="Rounded Rectangular Callout 28"/>
          <p:cNvSpPr/>
          <p:nvPr/>
        </p:nvSpPr>
        <p:spPr>
          <a:xfrm>
            <a:off x="2828784" y="2109879"/>
            <a:ext cx="3860800" cy="736804"/>
          </a:xfrm>
          <a:prstGeom prst="wedgeRoundRectCallout">
            <a:avLst>
              <a:gd name="adj1" fmla="val -35231"/>
              <a:gd name="adj2" fmla="val 74745"/>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¿Compráis comida sana para </a:t>
            </a:r>
            <a:r>
              <a:rPr lang="en-GB" sz="2000" b="1">
                <a:solidFill>
                  <a:srgbClr val="002060"/>
                </a:solidFill>
                <a:latin typeface="Century Gothic" panose="020B0502020202020204" pitchFamily="34" charset="0"/>
              </a:rPr>
              <a:t>vuestra</a:t>
            </a:r>
            <a:r>
              <a:rPr kumimoji="0" lang="is-IS"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ounded Rectangular Callout 29"/>
          <p:cNvSpPr/>
          <p:nvPr/>
        </p:nvSpPr>
        <p:spPr>
          <a:xfrm>
            <a:off x="8302171" y="2051697"/>
            <a:ext cx="3350671" cy="799294"/>
          </a:xfrm>
          <a:prstGeom prst="wedgeRoundRectCallout">
            <a:avLst>
              <a:gd name="adj1" fmla="val -35231"/>
              <a:gd name="adj2" fmla="val 74745"/>
              <a:gd name="adj3" fmla="val 16667"/>
            </a:avLst>
          </a:prstGeom>
          <a:solidFill>
            <a:schemeClr val="accent6">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Sí, porque</a:t>
            </a:r>
            <a:r>
              <a:rPr kumimoji="0" lang="en-GB" sz="2000" b="0" i="0" u="none" strike="noStrike" kern="1200" cap="none" spc="0" normalizeH="0" noProof="0">
                <a:ln>
                  <a:noFill/>
                </a:ln>
                <a:solidFill>
                  <a:srgbClr val="002060"/>
                </a:solidFill>
                <a:effectLst/>
                <a:uLnTx/>
                <a:uFillTx/>
                <a:latin typeface="Century Gothic" panose="020B0502020202020204" pitchFamily="34" charset="0"/>
                <a:ea typeface="+mn-ea"/>
                <a:cs typeface="+mn-cs"/>
              </a:rPr>
              <a:t> es importante comer bien</a:t>
            </a:r>
            <a:r>
              <a:rPr kumimoji="0" lang="en-GB" sz="20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1"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9286" y="4888224"/>
            <a:ext cx="1233251" cy="982254"/>
          </a:xfrm>
          <a:prstGeom prst="rect">
            <a:avLst/>
          </a:prstGeom>
        </p:spPr>
      </p:pic>
      <p:sp>
        <p:nvSpPr>
          <p:cNvPr id="32" name="TextBox 31"/>
          <p:cNvSpPr txBox="1"/>
          <p:nvPr/>
        </p:nvSpPr>
        <p:spPr>
          <a:xfrm>
            <a:off x="390224" y="4397678"/>
            <a:ext cx="420787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002060"/>
                </a:solidFill>
                <a:effectLst/>
                <a:uLnTx/>
                <a:uFillTx/>
                <a:latin typeface="Century Gothic"/>
                <a:ea typeface="+mn-ea"/>
                <a:cs typeface="+mn-cs"/>
              </a:rPr>
              <a:t>Sí, porque es importante comer bien.</a:t>
            </a:r>
            <a:endParaRPr kumimoji="0" lang="en-GB" sz="22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Oval 33"/>
          <p:cNvSpPr/>
          <p:nvPr/>
        </p:nvSpPr>
        <p:spPr>
          <a:xfrm>
            <a:off x="8993994" y="5285013"/>
            <a:ext cx="2994805" cy="104467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6" name="Imagen 15" descr="Forma&#10;&#10;Descripción generada automáticamente con confianza baja">
            <a:extLst>
              <a:ext uri="{FF2B5EF4-FFF2-40B4-BE49-F238E27FC236}">
                <a16:creationId xmlns:a16="http://schemas.microsoft.com/office/drawing/2014/main" id="{12ED1254-A92B-1A43-9D1C-FF7B82052B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9441" y="4052488"/>
            <a:ext cx="1236820" cy="1236820"/>
          </a:xfrm>
          <a:prstGeom prst="rect">
            <a:avLst/>
          </a:prstGeom>
        </p:spPr>
      </p:pic>
      <p:pic>
        <p:nvPicPr>
          <p:cNvPr id="22" name="Imagen 21" descr="Icono&#10;&#10;Descripción generada automáticamente">
            <a:extLst>
              <a:ext uri="{FF2B5EF4-FFF2-40B4-BE49-F238E27FC236}">
                <a16:creationId xmlns:a16="http://schemas.microsoft.com/office/drawing/2014/main" id="{664926DD-A493-3A42-A155-E09945B067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51674" y="4088629"/>
            <a:ext cx="1236819" cy="1236819"/>
          </a:xfrm>
          <a:prstGeom prst="rect">
            <a:avLst/>
          </a:prstGeom>
        </p:spPr>
      </p:pic>
    </p:spTree>
    <p:extLst>
      <p:ext uri="{BB962C8B-B14F-4D97-AF65-F5344CB8AC3E}">
        <p14:creationId xmlns:p14="http://schemas.microsoft.com/office/powerpoint/2010/main" val="424920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p:bldP spid="4" grpId="0"/>
      <p:bldP spid="23" grpId="0" animBg="1"/>
      <p:bldP spid="24" grpId="0" animBg="1"/>
      <p:bldP spid="3" grpId="0"/>
      <p:bldP spid="5" grpId="0"/>
      <p:bldP spid="11" grpId="0"/>
      <p:bldP spid="25" grpId="0"/>
      <p:bldP spid="26" grpId="0"/>
      <p:bldP spid="28" grpId="0"/>
      <p:bldP spid="13" grpId="0"/>
      <p:bldP spid="29" grpId="0" animBg="1"/>
      <p:bldP spid="30" grpId="0" animBg="1"/>
      <p:bldP spid="32" grpId="0"/>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7E76DF-2E29-4062-86A7-84D0295FAE76}"/>
              </a:ext>
            </a:extLst>
          </p:cNvPr>
          <p:cNvSpPr txBox="1"/>
          <p:nvPr/>
        </p:nvSpPr>
        <p:spPr>
          <a:xfrm>
            <a:off x="271669" y="439886"/>
            <a:ext cx="10405805"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GB" sz="2800" dirty="0">
                <a:solidFill>
                  <a:srgbClr val="002060"/>
                </a:solidFill>
                <a:latin typeface="Century Gothic" panose="020B0502020202020204" pitchFamily="34" charset="0"/>
              </a:rPr>
              <a:t>Do you play football with your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classmate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is-I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is-I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look after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body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m</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participate in matches in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school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cook vegetables for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family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use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bike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increase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exercise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4" name="TextBox 3">
            <a:extLst>
              <a:ext uri="{FF2B5EF4-FFF2-40B4-BE49-F238E27FC236}">
                <a16:creationId xmlns:a16="http://schemas.microsoft.com/office/drawing/2014/main" id="{AE6733C5-F3C6-4E9C-A29D-E7CFDDB7CCFC}"/>
              </a:ext>
            </a:extLst>
          </p:cNvPr>
          <p:cNvSpPr txBox="1"/>
          <p:nvPr/>
        </p:nvSpPr>
        <p:spPr>
          <a:xfrm>
            <a:off x="144965" y="3145094"/>
            <a:ext cx="200297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Persona B</a:t>
            </a:r>
          </a:p>
        </p:txBody>
      </p:sp>
      <p:sp>
        <p:nvSpPr>
          <p:cNvPr id="5" name="TextBox 4">
            <a:extLst>
              <a:ext uri="{FF2B5EF4-FFF2-40B4-BE49-F238E27FC236}">
                <a16:creationId xmlns:a16="http://schemas.microsoft.com/office/drawing/2014/main" id="{101F61AD-E592-47B2-8012-839AC8220646}"/>
              </a:ext>
            </a:extLst>
          </p:cNvPr>
          <p:cNvSpPr txBox="1"/>
          <p:nvPr/>
        </p:nvSpPr>
        <p:spPr>
          <a:xfrm>
            <a:off x="271669" y="3561522"/>
            <a:ext cx="10405805" cy="2677656"/>
          </a:xfrm>
          <a:prstGeom prst="rect">
            <a:avLst/>
          </a:prstGeom>
          <a:noFill/>
          <a:ln w="57150">
            <a:solidFill>
              <a:schemeClr val="accent5"/>
            </a:solidFill>
          </a:ln>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practise sports with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brother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jump in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garden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walk to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house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try to improve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health</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buy sport clothes for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friend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play tennis with your (</a:t>
            </a:r>
            <a:r>
              <a:rPr kumimoji="0" lang="en-GB" sz="28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mother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6" name="Title 5">
            <a:extLst>
              <a:ext uri="{FF2B5EF4-FFF2-40B4-BE49-F238E27FC236}">
                <a16:creationId xmlns:a16="http://schemas.microsoft.com/office/drawing/2014/main" id="{337DD3EC-B5D6-41C8-AAE9-64A62B37B6E6}"/>
              </a:ext>
            </a:extLst>
          </p:cNvPr>
          <p:cNvSpPr>
            <a:spLocks noGrp="1"/>
          </p:cNvSpPr>
          <p:nvPr>
            <p:ph type="title"/>
          </p:nvPr>
        </p:nvSpPr>
        <p:spPr>
          <a:xfrm>
            <a:off x="144965" y="-444885"/>
            <a:ext cx="2039319" cy="1325563"/>
          </a:xfrm>
        </p:spPr>
        <p:txBody>
          <a:bodyPr>
            <a:normAutofit/>
          </a:bodyPr>
          <a:lstStyle/>
          <a:p>
            <a:pPr rtl="0" eaLnBrk="1" latinLnBrk="0" hangingPunct="1"/>
            <a:r>
              <a:rPr lang="en-GB" sz="2000" b="1" kern="1200" dirty="0">
                <a:solidFill>
                  <a:srgbClr val="002060"/>
                </a:solidFill>
                <a:effectLst/>
                <a:ea typeface="+mn-ea"/>
                <a:cs typeface="+mn-cs"/>
              </a:rPr>
              <a:t>Persona A</a:t>
            </a:r>
            <a:endParaRPr lang="en-GB" sz="2000" dirty="0">
              <a:solidFill>
                <a:srgbClr val="002060"/>
              </a:solidFill>
              <a:effectLst/>
            </a:endParaRPr>
          </a:p>
        </p:txBody>
      </p:sp>
      <p:sp>
        <p:nvSpPr>
          <p:cNvPr id="7"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75664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40" name="TextBox 39"/>
          <p:cNvSpPr txBox="1"/>
          <p:nvPr/>
        </p:nvSpPr>
        <p:spPr>
          <a:xfrm>
            <a:off x="6125546" y="3764739"/>
            <a:ext cx="277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for her birthday.</a:t>
            </a:r>
          </a:p>
        </p:txBody>
      </p:sp>
      <p:sp>
        <p:nvSpPr>
          <p:cNvPr id="41" name="TextBox 40"/>
          <p:cNvSpPr txBox="1"/>
          <p:nvPr/>
        </p:nvSpPr>
        <p:spPr>
          <a:xfrm>
            <a:off x="9454811" y="3758873"/>
            <a:ext cx="2585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expensive.  </a:t>
            </a:r>
          </a:p>
        </p:txBody>
      </p:sp>
      <p:sp>
        <p:nvSpPr>
          <p:cNvPr id="44" name="TextBox 43"/>
          <p:cNvSpPr txBox="1"/>
          <p:nvPr/>
        </p:nvSpPr>
        <p:spPr>
          <a:xfrm>
            <a:off x="6247470" y="1444191"/>
            <a:ext cx="27093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es, because it’s important.</a:t>
            </a:r>
          </a:p>
        </p:txBody>
      </p:sp>
      <p:sp>
        <p:nvSpPr>
          <p:cNvPr id="45" name="TextBox 44"/>
          <p:cNvSpPr txBox="1"/>
          <p:nvPr/>
        </p:nvSpPr>
        <p:spPr>
          <a:xfrm>
            <a:off x="9725915" y="1410054"/>
            <a:ext cx="2449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it’s difficult.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TextBox 47"/>
          <p:cNvSpPr txBox="1"/>
          <p:nvPr/>
        </p:nvSpPr>
        <p:spPr>
          <a:xfrm>
            <a:off x="3141482" y="3684069"/>
            <a:ext cx="2877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When there is no rain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p:cNvSpPr txBox="1"/>
          <p:nvPr/>
        </p:nvSpPr>
        <p:spPr>
          <a:xfrm>
            <a:off x="6302719" y="5860013"/>
            <a:ext cx="2458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p>
        </p:txBody>
      </p:sp>
      <p:sp>
        <p:nvSpPr>
          <p:cNvPr id="53" name="TextBox 52"/>
          <p:cNvSpPr txBox="1"/>
          <p:nvPr/>
        </p:nvSpPr>
        <p:spPr>
          <a:xfrm>
            <a:off x="9320844" y="5827528"/>
            <a:ext cx="2681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every week.</a:t>
            </a:r>
          </a:p>
        </p:txBody>
      </p:sp>
      <p:sp>
        <p:nvSpPr>
          <p:cNvPr id="54" name="TextBox 53"/>
          <p:cNvSpPr txBox="1"/>
          <p:nvPr/>
        </p:nvSpPr>
        <p:spPr>
          <a:xfrm>
            <a:off x="3061259" y="5860013"/>
            <a:ext cx="27876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bike</a:t>
            </a:r>
          </a:p>
        </p:txBody>
      </p:sp>
      <p:sp>
        <p:nvSpPr>
          <p:cNvPr id="59" name="TextBox 58"/>
          <p:cNvSpPr txBox="1"/>
          <p:nvPr/>
        </p:nvSpPr>
        <p:spPr>
          <a:xfrm>
            <a:off x="458074" y="5821471"/>
            <a:ext cx="2420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bus</a:t>
            </a:r>
          </a:p>
        </p:txBody>
      </p:sp>
      <p:sp>
        <p:nvSpPr>
          <p:cNvPr id="61" name="TextBox 60"/>
          <p:cNvSpPr txBox="1"/>
          <p:nvPr/>
        </p:nvSpPr>
        <p:spPr>
          <a:xfrm>
            <a:off x="471817" y="3542895"/>
            <a:ext cx="2167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S</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ometimes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on the weekends</a:t>
            </a:r>
          </a:p>
        </p:txBody>
      </p:sp>
      <p:sp>
        <p:nvSpPr>
          <p:cNvPr id="64" name="TextBox 63"/>
          <p:cNvSpPr txBox="1"/>
          <p:nvPr/>
        </p:nvSpPr>
        <p:spPr>
          <a:xfrm>
            <a:off x="857344" y="16460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479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05969" y="21859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547738" y="2177842"/>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31493" y="4299580"/>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573262" y="429150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48308" y="15335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TextBox 70"/>
          <p:cNvSpPr txBox="1"/>
          <p:nvPr/>
        </p:nvSpPr>
        <p:spPr>
          <a:xfrm>
            <a:off x="9590077" y="14527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5606" y="216015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77375" y="2152077"/>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3894" y="4273828"/>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TextBox 36">
            <a:extLst>
              <a:ext uri="{FF2B5EF4-FFF2-40B4-BE49-F238E27FC236}">
                <a16:creationId xmlns:a16="http://schemas.microsoft.com/office/drawing/2014/main" id="{ADA17922-47D9-0648-90D0-4BF88159F67A}"/>
              </a:ext>
            </a:extLst>
          </p:cNvPr>
          <p:cNvSpPr txBox="1"/>
          <p:nvPr/>
        </p:nvSpPr>
        <p:spPr>
          <a:xfrm>
            <a:off x="156591" y="1476795"/>
            <a:ext cx="30195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the afternoon.</a:t>
            </a:r>
          </a:p>
        </p:txBody>
      </p:sp>
      <p:sp>
        <p:nvSpPr>
          <p:cNvPr id="58" name="TextBox 37">
            <a:extLst>
              <a:ext uri="{FF2B5EF4-FFF2-40B4-BE49-F238E27FC236}">
                <a16:creationId xmlns:a16="http://schemas.microsoft.com/office/drawing/2014/main" id="{0B2EBC8D-D23E-464A-9004-49505E413DA1}"/>
              </a:ext>
            </a:extLst>
          </p:cNvPr>
          <p:cNvSpPr txBox="1"/>
          <p:nvPr/>
        </p:nvSpPr>
        <p:spPr>
          <a:xfrm>
            <a:off x="3250591" y="1433905"/>
            <a:ext cx="25450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tennis and football.</a:t>
            </a:r>
          </a:p>
        </p:txBody>
      </p:sp>
      <p:pic>
        <p:nvPicPr>
          <p:cNvPr id="12" name="Imagen 11" descr="Forma, Círculo&#10;&#10;Descripción generada automáticamente">
            <a:extLst>
              <a:ext uri="{FF2B5EF4-FFF2-40B4-BE49-F238E27FC236}">
                <a16:creationId xmlns:a16="http://schemas.microsoft.com/office/drawing/2014/main" id="{428221EA-8747-F347-A2A2-017FC89FA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94" y="232021"/>
            <a:ext cx="1174479" cy="1174479"/>
          </a:xfrm>
          <a:prstGeom prst="rect">
            <a:avLst/>
          </a:prstGeom>
        </p:spPr>
      </p:pic>
      <p:pic>
        <p:nvPicPr>
          <p:cNvPr id="14" name="Imagen 13" descr="Forma, Círculo&#10;&#10;Descripción generada automáticamente">
            <a:extLst>
              <a:ext uri="{FF2B5EF4-FFF2-40B4-BE49-F238E27FC236}">
                <a16:creationId xmlns:a16="http://schemas.microsoft.com/office/drawing/2014/main" id="{DC51B662-C536-BB4F-8835-38151EC46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113" y="196901"/>
            <a:ext cx="1267343" cy="1267343"/>
          </a:xfrm>
          <a:prstGeom prst="rect">
            <a:avLst/>
          </a:prstGeom>
        </p:spPr>
      </p:pic>
      <p:pic>
        <p:nvPicPr>
          <p:cNvPr id="1028" name="Picture 4" descr="flowers clipart - Clip Art Library">
            <a:extLst>
              <a:ext uri="{FF2B5EF4-FFF2-40B4-BE49-F238E27FC236}">
                <a16:creationId xmlns:a16="http://schemas.microsoft.com/office/drawing/2014/main" id="{AE9DE4B6-CA53-3E4F-99F6-2D9EBBB921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6763" y="2633145"/>
            <a:ext cx="1694213" cy="96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Education College Clip art - academi png download - 512*512 ...">
            <a:extLst>
              <a:ext uri="{FF2B5EF4-FFF2-40B4-BE49-F238E27FC236}">
                <a16:creationId xmlns:a16="http://schemas.microsoft.com/office/drawing/2014/main" id="{5F1880B9-D391-254E-812B-822CA4B5DD6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9633" y="4433080"/>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uses Images Free, Download Free Houses Images Free png ...">
            <a:extLst>
              <a:ext uri="{FF2B5EF4-FFF2-40B4-BE49-F238E27FC236}">
                <a16:creationId xmlns:a16="http://schemas.microsoft.com/office/drawing/2014/main" id="{51E9595F-EC6F-5949-9C4D-3BF762A3F6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3388" y="4427070"/>
            <a:ext cx="1410708" cy="14424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 clipart png - Clip Art Library">
            <a:extLst>
              <a:ext uri="{FF2B5EF4-FFF2-40B4-BE49-F238E27FC236}">
                <a16:creationId xmlns:a16="http://schemas.microsoft.com/office/drawing/2014/main" id="{40B501E9-F577-554A-AA02-8077212CD6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4553" y="2667759"/>
            <a:ext cx="1649048" cy="1040895"/>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48D09351-1D99-A342-ACE7-D0702317026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661710" y="305522"/>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Dibujo animado de un personaje animado&#10;&#10;Descripción generada automáticamente con confianza media">
            <a:extLst>
              <a:ext uri="{FF2B5EF4-FFF2-40B4-BE49-F238E27FC236}">
                <a16:creationId xmlns:a16="http://schemas.microsoft.com/office/drawing/2014/main" id="{9FBFEEE1-07B8-6448-82BD-F37C2F8F3C1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835606" y="2575101"/>
            <a:ext cx="1112104" cy="1080499"/>
          </a:xfrm>
          <a:prstGeom prst="rect">
            <a:avLst/>
          </a:prstGeom>
        </p:spPr>
      </p:pic>
      <p:pic>
        <p:nvPicPr>
          <p:cNvPr id="19" name="Imagen 18" descr="Dibujo animado de un personaje de caricatura&#10;&#10;Descripción generada automáticamente con confianza media">
            <a:extLst>
              <a:ext uri="{FF2B5EF4-FFF2-40B4-BE49-F238E27FC236}">
                <a16:creationId xmlns:a16="http://schemas.microsoft.com/office/drawing/2014/main" id="{6545ABAE-A9AF-F94E-861F-8F69B6B1E33C}"/>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0406921" y="2393285"/>
            <a:ext cx="1199662" cy="1243220"/>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0D3108C2-FF12-A940-AB45-A4F0073F4A4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24226" y="4452162"/>
            <a:ext cx="1194152" cy="1194152"/>
          </a:xfrm>
          <a:prstGeom prst="rect">
            <a:avLst/>
          </a:prstGeom>
        </p:spPr>
      </p:pic>
      <p:pic>
        <p:nvPicPr>
          <p:cNvPr id="36" name="Imagen 35">
            <a:extLst>
              <a:ext uri="{FF2B5EF4-FFF2-40B4-BE49-F238E27FC236}">
                <a16:creationId xmlns:a16="http://schemas.microsoft.com/office/drawing/2014/main" id="{9C9565AB-BDF0-344C-A0A9-4E93DE0994E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78216" y="4465806"/>
            <a:ext cx="1194152" cy="1194152"/>
          </a:xfrm>
          <a:prstGeom prst="rect">
            <a:avLst/>
          </a:prstGeom>
        </p:spPr>
      </p:pic>
      <p:pic>
        <p:nvPicPr>
          <p:cNvPr id="62" name="Imagen 61">
            <a:extLst>
              <a:ext uri="{FF2B5EF4-FFF2-40B4-BE49-F238E27FC236}">
                <a16:creationId xmlns:a16="http://schemas.microsoft.com/office/drawing/2014/main" id="{C088FB26-B214-6F44-9E83-B84D74F7147D}"/>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6835606" y="226263"/>
            <a:ext cx="1974069" cy="1272177"/>
          </a:xfrm>
          <a:prstGeom prst="rect">
            <a:avLst/>
          </a:prstGeom>
        </p:spPr>
      </p:pic>
    </p:spTree>
    <p:extLst>
      <p:ext uri="{BB962C8B-B14F-4D97-AF65-F5344CB8AC3E}">
        <p14:creationId xmlns:p14="http://schemas.microsoft.com/office/powerpoint/2010/main" val="4006952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sp>
        <p:nvSpPr>
          <p:cNvPr id="42" name="TextBox 41"/>
          <p:cNvSpPr txBox="1"/>
          <p:nvPr/>
        </p:nvSpPr>
        <p:spPr>
          <a:xfrm>
            <a:off x="3580312" y="3519521"/>
            <a:ext cx="23137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exercise.</a:t>
            </a:r>
          </a:p>
        </p:txBody>
      </p:sp>
      <p:sp>
        <p:nvSpPr>
          <p:cNvPr id="43" name="TextBox 42"/>
          <p:cNvSpPr txBox="1"/>
          <p:nvPr/>
        </p:nvSpPr>
        <p:spPr>
          <a:xfrm>
            <a:off x="252079" y="3483594"/>
            <a:ext cx="2861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healthy food.</a:t>
            </a:r>
          </a:p>
        </p:txBody>
      </p:sp>
      <p:sp>
        <p:nvSpPr>
          <p:cNvPr id="50" name="TextBox 49"/>
          <p:cNvSpPr txBox="1"/>
          <p:nvPr/>
        </p:nvSpPr>
        <p:spPr>
          <a:xfrm>
            <a:off x="202591" y="5575728"/>
            <a:ext cx="2960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because it’s boring.</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1" name="TextBox 50"/>
          <p:cNvSpPr txBox="1"/>
          <p:nvPr/>
        </p:nvSpPr>
        <p:spPr>
          <a:xfrm>
            <a:off x="3401506" y="5630092"/>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different sports.</a:t>
            </a:r>
          </a:p>
        </p:txBody>
      </p:sp>
      <p:sp>
        <p:nvSpPr>
          <p:cNvPr id="53" name="TextBox 52"/>
          <p:cNvSpPr txBox="1"/>
          <p:nvPr/>
        </p:nvSpPr>
        <p:spPr>
          <a:xfrm>
            <a:off x="6734450" y="1428746"/>
            <a:ext cx="2069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because they are tasty.</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TextBox 53"/>
          <p:cNvSpPr txBox="1"/>
          <p:nvPr/>
        </p:nvSpPr>
        <p:spPr>
          <a:xfrm>
            <a:off x="9580413" y="1456010"/>
            <a:ext cx="2240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we never cook.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TextBox 55"/>
          <p:cNvSpPr txBox="1"/>
          <p:nvPr/>
        </p:nvSpPr>
        <p:spPr>
          <a:xfrm>
            <a:off x="6192103" y="3483594"/>
            <a:ext cx="2347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to go to the city.</a:t>
            </a:r>
          </a:p>
        </p:txBody>
      </p:sp>
      <p:sp>
        <p:nvSpPr>
          <p:cNvPr id="57" name="TextBox 56"/>
          <p:cNvSpPr txBox="1"/>
          <p:nvPr/>
        </p:nvSpPr>
        <p:spPr>
          <a:xfrm>
            <a:off x="10174256" y="3460292"/>
            <a:ext cx="167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on the weekends.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553210" y="5595397"/>
            <a:ext cx="25230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good for your heart.</a:t>
            </a:r>
          </a:p>
        </p:txBody>
      </p:sp>
      <p:sp>
        <p:nvSpPr>
          <p:cNvPr id="60" name="TextBox 59"/>
          <p:cNvSpPr txBox="1"/>
          <p:nvPr/>
        </p:nvSpPr>
        <p:spPr>
          <a:xfrm>
            <a:off x="6247470" y="5604551"/>
            <a:ext cx="256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because there are many benefits.</a:t>
            </a:r>
          </a:p>
        </p:txBody>
      </p:sp>
      <p:sp>
        <p:nvSpPr>
          <p:cNvPr id="64" name="TextBox 63"/>
          <p:cNvSpPr txBox="1"/>
          <p:nvPr/>
        </p:nvSpPr>
        <p:spPr>
          <a:xfrm>
            <a:off x="892583" y="151411"/>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625898" y="18256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81487" y="223676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700261" y="224326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93753" y="428038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712527" y="428689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05574" y="1564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2777" y="220184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80413" y="2208348"/>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4897" y="432779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584462" y="4334486"/>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8" name="TextBox 3">
            <a:extLst>
              <a:ext uri="{FF2B5EF4-FFF2-40B4-BE49-F238E27FC236}">
                <a16:creationId xmlns:a16="http://schemas.microsoft.com/office/drawing/2014/main" id="{BA49042C-8F0A-1146-B1AF-AE000008291A}"/>
              </a:ext>
            </a:extLst>
          </p:cNvPr>
          <p:cNvSpPr txBox="1"/>
          <p:nvPr/>
        </p:nvSpPr>
        <p:spPr>
          <a:xfrm>
            <a:off x="693737" y="1614058"/>
            <a:ext cx="2330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in a team.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36">
            <a:extLst>
              <a:ext uri="{FF2B5EF4-FFF2-40B4-BE49-F238E27FC236}">
                <a16:creationId xmlns:a16="http://schemas.microsoft.com/office/drawing/2014/main" id="{DB936D46-CEAB-1C4F-B7AD-5F12A8CA0671}"/>
              </a:ext>
            </a:extLst>
          </p:cNvPr>
          <p:cNvSpPr txBox="1"/>
          <p:nvPr/>
        </p:nvSpPr>
        <p:spPr>
          <a:xfrm>
            <a:off x="3401506" y="1473828"/>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Sometimes in the square.</a:t>
            </a:r>
          </a:p>
        </p:txBody>
      </p:sp>
      <p:pic>
        <p:nvPicPr>
          <p:cNvPr id="2050" name="Picture 2" descr="boy and girl drawing - Clip Art Library">
            <a:extLst>
              <a:ext uri="{FF2B5EF4-FFF2-40B4-BE49-F238E27FC236}">
                <a16:creationId xmlns:a16="http://schemas.microsoft.com/office/drawing/2014/main" id="{09E042E4-5CAE-5A48-827B-CD8AD900B19C}"/>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104755" y="147258"/>
            <a:ext cx="1104533" cy="1505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y and girl drawing - Clip Art Library">
            <a:extLst>
              <a:ext uri="{FF2B5EF4-FFF2-40B4-BE49-F238E27FC236}">
                <a16:creationId xmlns:a16="http://schemas.microsoft.com/office/drawing/2014/main" id="{4DE82FCA-19F7-C848-AEC1-917E27097E5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363781" y="182563"/>
            <a:ext cx="922049" cy="15695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0A1E99B2-A19B-FF41-BAEC-F9F59543A7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523" y="2352056"/>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School Education College Clip art - academi png download - 512*512 ...">
            <a:extLst>
              <a:ext uri="{FF2B5EF4-FFF2-40B4-BE49-F238E27FC236}">
                <a16:creationId xmlns:a16="http://schemas.microsoft.com/office/drawing/2014/main" id="{BB2D1501-5F38-AB4A-ABDE-2DFC5741D2B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47128" y="4358098"/>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rural areas - Clip Art Library">
            <a:extLst>
              <a:ext uri="{FF2B5EF4-FFF2-40B4-BE49-F238E27FC236}">
                <a16:creationId xmlns:a16="http://schemas.microsoft.com/office/drawing/2014/main" id="{EBFE99A0-1D5B-CC43-BAF0-F85E534E51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987" y="4717780"/>
            <a:ext cx="1452663" cy="9209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CE67AC2-9154-7B49-9566-0047943BFD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7294" y="193567"/>
            <a:ext cx="1634118" cy="1246866"/>
          </a:xfrm>
          <a:prstGeom prst="rect">
            <a:avLst/>
          </a:prstGeom>
        </p:spPr>
      </p:pic>
      <p:pic>
        <p:nvPicPr>
          <p:cNvPr id="4" name="Imagen 3">
            <a:extLst>
              <a:ext uri="{FF2B5EF4-FFF2-40B4-BE49-F238E27FC236}">
                <a16:creationId xmlns:a16="http://schemas.microsoft.com/office/drawing/2014/main" id="{164ACCDC-362F-564C-8489-210D9C0F03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3022" y="430567"/>
            <a:ext cx="1698062" cy="984300"/>
          </a:xfrm>
          <a:prstGeom prst="rect">
            <a:avLst/>
          </a:prstGeom>
        </p:spPr>
      </p:pic>
      <p:sp>
        <p:nvSpPr>
          <p:cNvPr id="82" name="TextBox 70">
            <a:extLst>
              <a:ext uri="{FF2B5EF4-FFF2-40B4-BE49-F238E27FC236}">
                <a16:creationId xmlns:a16="http://schemas.microsoft.com/office/drawing/2014/main" id="{F14E3A77-6CB1-784E-AE36-94D2724849D2}"/>
              </a:ext>
            </a:extLst>
          </p:cNvPr>
          <p:cNvSpPr txBox="1"/>
          <p:nvPr/>
        </p:nvSpPr>
        <p:spPr>
          <a:xfrm>
            <a:off x="9553210" y="16292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(m)</a:t>
            </a:r>
          </a:p>
        </p:txBody>
      </p:sp>
      <p:pic>
        <p:nvPicPr>
          <p:cNvPr id="7" name="Imagen 6">
            <a:extLst>
              <a:ext uri="{FF2B5EF4-FFF2-40B4-BE49-F238E27FC236}">
                <a16:creationId xmlns:a16="http://schemas.microsoft.com/office/drawing/2014/main" id="{5800707A-BABE-5B42-AA44-84565C6E10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853" y="2463097"/>
            <a:ext cx="1673709" cy="1045373"/>
          </a:xfrm>
          <a:prstGeom prst="rect">
            <a:avLst/>
          </a:prstGeom>
        </p:spPr>
      </p:pic>
      <p:pic>
        <p:nvPicPr>
          <p:cNvPr id="11" name="Imagen 10">
            <a:extLst>
              <a:ext uri="{FF2B5EF4-FFF2-40B4-BE49-F238E27FC236}">
                <a16:creationId xmlns:a16="http://schemas.microsoft.com/office/drawing/2014/main" id="{391B49C3-7A9E-5F4A-B57D-A84C2F401CF6}"/>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714201" y="2537161"/>
            <a:ext cx="2166396" cy="982360"/>
          </a:xfrm>
          <a:prstGeom prst="rect">
            <a:avLst/>
          </a:prstGeom>
        </p:spPr>
      </p:pic>
      <p:pic>
        <p:nvPicPr>
          <p:cNvPr id="13" name="Imagen 12">
            <a:extLst>
              <a:ext uri="{FF2B5EF4-FFF2-40B4-BE49-F238E27FC236}">
                <a16:creationId xmlns:a16="http://schemas.microsoft.com/office/drawing/2014/main" id="{E67E90A6-82F1-5A40-9203-BB7C0C71E80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01690" y="4393022"/>
            <a:ext cx="1471563" cy="1296377"/>
          </a:xfrm>
          <a:prstGeom prst="rect">
            <a:avLst/>
          </a:prstGeom>
        </p:spPr>
      </p:pic>
      <p:pic>
        <p:nvPicPr>
          <p:cNvPr id="19" name="Imagen 18">
            <a:extLst>
              <a:ext uri="{FF2B5EF4-FFF2-40B4-BE49-F238E27FC236}">
                <a16:creationId xmlns:a16="http://schemas.microsoft.com/office/drawing/2014/main" id="{E5BE38EB-1F90-A84E-8E5D-A6A046D6A11A}"/>
              </a:ext>
            </a:extLst>
          </p:cNvPr>
          <p:cNvPicPr>
            <a:picLocks noChangeAspect="1"/>
          </p:cNvPicPr>
          <p:nvPr/>
        </p:nvPicPr>
        <p:blipFill>
          <a:blip r:embed="rId13"/>
          <a:stretch>
            <a:fillRect/>
          </a:stretch>
        </p:blipFill>
        <p:spPr>
          <a:xfrm>
            <a:off x="9984189" y="4434679"/>
            <a:ext cx="1710781" cy="1169872"/>
          </a:xfrm>
          <a:prstGeom prst="rect">
            <a:avLst/>
          </a:prstGeom>
        </p:spPr>
      </p:pic>
      <p:pic>
        <p:nvPicPr>
          <p:cNvPr id="62" name="Imagen 61">
            <a:extLst>
              <a:ext uri="{FF2B5EF4-FFF2-40B4-BE49-F238E27FC236}">
                <a16:creationId xmlns:a16="http://schemas.microsoft.com/office/drawing/2014/main" id="{4A2C9306-E61A-9444-BA76-BA7EC0F97A02}"/>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3851590" y="2273853"/>
            <a:ext cx="1844919" cy="1188947"/>
          </a:xfrm>
          <a:prstGeom prst="rect">
            <a:avLst/>
          </a:prstGeom>
        </p:spPr>
      </p:pic>
    </p:spTree>
    <p:extLst>
      <p:ext uri="{BB962C8B-B14F-4D97-AF65-F5344CB8AC3E}">
        <p14:creationId xmlns:p14="http://schemas.microsoft.com/office/powerpoint/2010/main" val="1782286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09140" y="21733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23330" y="4247527"/>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15853" y="15770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27993" y="214159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097311" y="4265751"/>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458074" y="214724"/>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164218" y="206830"/>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459168" y="2239339"/>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164218" y="2239339"/>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467108" y="435145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186541" y="435145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527116" y="223420"/>
            <a:ext cx="33205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97611" y="214724"/>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502973" y="223774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75604" y="223774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496912" y="435687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75604" y="4352348"/>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84600" y="-284668"/>
            <a:ext cx="549676" cy="1325563"/>
          </a:xfrm>
        </p:spPr>
        <p:txBody>
          <a:bodyPr/>
          <a:lstStyle/>
          <a:p>
            <a:pPr rtl="0" eaLnBrk="1" fontAlgn="auto" latinLnBrk="0" hangingPunct="1"/>
            <a:r>
              <a:rPr lang="en-GB" sz="2000" b="1" i="0" kern="1200" spc="0" baseline="0" dirty="0">
                <a:ln>
                  <a:noFill/>
                </a:ln>
                <a:solidFill>
                  <a:srgbClr val="002060"/>
                </a:solidFill>
                <a:effectLst/>
                <a:ea typeface="+mn-ea"/>
                <a:cs typeface="+mn-cs"/>
              </a:rPr>
              <a:t>1.</a:t>
            </a:r>
            <a:endParaRPr lang="en-GB" dirty="0">
              <a:solidFill>
                <a:srgbClr val="002060"/>
              </a:solidFill>
              <a:effectLst/>
            </a:endParaRPr>
          </a:p>
        </p:txBody>
      </p:sp>
      <p:sp>
        <p:nvSpPr>
          <p:cNvPr id="40" name="TextBox 39"/>
          <p:cNvSpPr txBox="1"/>
          <p:nvPr/>
        </p:nvSpPr>
        <p:spPr>
          <a:xfrm>
            <a:off x="6125546" y="3764739"/>
            <a:ext cx="27759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for her birthday.</a:t>
            </a:r>
          </a:p>
        </p:txBody>
      </p:sp>
      <p:sp>
        <p:nvSpPr>
          <p:cNvPr id="41" name="TextBox 40"/>
          <p:cNvSpPr txBox="1"/>
          <p:nvPr/>
        </p:nvSpPr>
        <p:spPr>
          <a:xfrm>
            <a:off x="9454811" y="3758873"/>
            <a:ext cx="25852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it’s expensive.  </a:t>
            </a:r>
          </a:p>
        </p:txBody>
      </p:sp>
      <p:sp>
        <p:nvSpPr>
          <p:cNvPr id="44" name="TextBox 43"/>
          <p:cNvSpPr txBox="1"/>
          <p:nvPr/>
        </p:nvSpPr>
        <p:spPr>
          <a:xfrm>
            <a:off x="6247470" y="1444191"/>
            <a:ext cx="27093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es, because it’s important.</a:t>
            </a:r>
          </a:p>
        </p:txBody>
      </p:sp>
      <p:sp>
        <p:nvSpPr>
          <p:cNvPr id="45" name="TextBox 44"/>
          <p:cNvSpPr txBox="1"/>
          <p:nvPr/>
        </p:nvSpPr>
        <p:spPr>
          <a:xfrm>
            <a:off x="9725915" y="1410054"/>
            <a:ext cx="24498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it’s difficult.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8" name="TextBox 47"/>
          <p:cNvSpPr txBox="1"/>
          <p:nvPr/>
        </p:nvSpPr>
        <p:spPr>
          <a:xfrm>
            <a:off x="3141482" y="3684069"/>
            <a:ext cx="287736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When there is no rain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2" name="TextBox 51"/>
          <p:cNvSpPr txBox="1"/>
          <p:nvPr/>
        </p:nvSpPr>
        <p:spPr>
          <a:xfrm>
            <a:off x="6302719" y="5860013"/>
            <a:ext cx="24589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fun.</a:t>
            </a:r>
          </a:p>
        </p:txBody>
      </p:sp>
      <p:sp>
        <p:nvSpPr>
          <p:cNvPr id="53" name="TextBox 52"/>
          <p:cNvSpPr txBox="1"/>
          <p:nvPr/>
        </p:nvSpPr>
        <p:spPr>
          <a:xfrm>
            <a:off x="9320844" y="5827528"/>
            <a:ext cx="26817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every week.</a:t>
            </a:r>
          </a:p>
        </p:txBody>
      </p:sp>
      <p:sp>
        <p:nvSpPr>
          <p:cNvPr id="54" name="TextBox 53"/>
          <p:cNvSpPr txBox="1"/>
          <p:nvPr/>
        </p:nvSpPr>
        <p:spPr>
          <a:xfrm>
            <a:off x="3061259" y="5860013"/>
            <a:ext cx="27876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bike</a:t>
            </a:r>
          </a:p>
        </p:txBody>
      </p:sp>
      <p:sp>
        <p:nvSpPr>
          <p:cNvPr id="59" name="TextBox 58"/>
          <p:cNvSpPr txBox="1"/>
          <p:nvPr/>
        </p:nvSpPr>
        <p:spPr>
          <a:xfrm>
            <a:off x="458074" y="5821471"/>
            <a:ext cx="2420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o, we go by bus</a:t>
            </a:r>
          </a:p>
        </p:txBody>
      </p:sp>
      <p:sp>
        <p:nvSpPr>
          <p:cNvPr id="61" name="TextBox 60"/>
          <p:cNvSpPr txBox="1"/>
          <p:nvPr/>
        </p:nvSpPr>
        <p:spPr>
          <a:xfrm>
            <a:off x="471817" y="3542895"/>
            <a:ext cx="21674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S</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ometimes</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on the weekends</a:t>
            </a:r>
          </a:p>
        </p:txBody>
      </p:sp>
      <p:sp>
        <p:nvSpPr>
          <p:cNvPr id="64" name="TextBox 63"/>
          <p:cNvSpPr txBox="1"/>
          <p:nvPr/>
        </p:nvSpPr>
        <p:spPr>
          <a:xfrm>
            <a:off x="857344" y="16460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573262" y="157705"/>
            <a:ext cx="479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05969" y="21859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547738" y="2177842"/>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31493" y="4299580"/>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573262" y="429150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48308" y="15335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1" name="TextBox 70"/>
          <p:cNvSpPr txBox="1"/>
          <p:nvPr/>
        </p:nvSpPr>
        <p:spPr>
          <a:xfrm>
            <a:off x="9590077" y="14527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5606" y="216015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77375" y="2152077"/>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3894" y="4273828"/>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605663" y="4265751"/>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 name="Rectangle 1">
            <a:extLst>
              <a:ext uri="{FF2B5EF4-FFF2-40B4-BE49-F238E27FC236}">
                <a16:creationId xmlns:a16="http://schemas.microsoft.com/office/drawing/2014/main" id="{BBA878C3-35C5-4DD4-AC49-439DC41AE3A2}"/>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3" name="Rectangle 62">
            <a:extLst>
              <a:ext uri="{FF2B5EF4-FFF2-40B4-BE49-F238E27FC236}">
                <a16:creationId xmlns:a16="http://schemas.microsoft.com/office/drawing/2014/main" id="{A634985E-5D9E-49BA-AEF0-C61B1FB9139A}"/>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9902ADF5-7F6A-45A3-899E-51AC942A12D3}"/>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65227484-6A73-4BD3-B4B6-7D389C43AA5D}"/>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81876337-A5C5-475B-9555-FC7CC098120F}"/>
              </a:ext>
            </a:extLst>
          </p:cNvPr>
          <p:cNvSpPr/>
          <p:nvPr/>
        </p:nvSpPr>
        <p:spPr>
          <a:xfrm>
            <a:off x="164388"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DE2D641B-9384-4BBC-A8A5-BF4F81BECE53}"/>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7" name="TextBox 36">
            <a:extLst>
              <a:ext uri="{FF2B5EF4-FFF2-40B4-BE49-F238E27FC236}">
                <a16:creationId xmlns:a16="http://schemas.microsoft.com/office/drawing/2014/main" id="{ADA17922-47D9-0648-90D0-4BF88159F67A}"/>
              </a:ext>
            </a:extLst>
          </p:cNvPr>
          <p:cNvSpPr txBox="1"/>
          <p:nvPr/>
        </p:nvSpPr>
        <p:spPr>
          <a:xfrm>
            <a:off x="156591" y="1476795"/>
            <a:ext cx="301957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the afternoon.</a:t>
            </a:r>
          </a:p>
        </p:txBody>
      </p:sp>
      <p:sp>
        <p:nvSpPr>
          <p:cNvPr id="58" name="TextBox 37">
            <a:extLst>
              <a:ext uri="{FF2B5EF4-FFF2-40B4-BE49-F238E27FC236}">
                <a16:creationId xmlns:a16="http://schemas.microsoft.com/office/drawing/2014/main" id="{0B2EBC8D-D23E-464A-9004-49505E413DA1}"/>
              </a:ext>
            </a:extLst>
          </p:cNvPr>
          <p:cNvSpPr txBox="1"/>
          <p:nvPr/>
        </p:nvSpPr>
        <p:spPr>
          <a:xfrm>
            <a:off x="3250591" y="1433905"/>
            <a:ext cx="254508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tennis and football.</a:t>
            </a:r>
          </a:p>
        </p:txBody>
      </p:sp>
      <p:pic>
        <p:nvPicPr>
          <p:cNvPr id="12" name="Imagen 11" descr="Forma, Círculo&#10;&#10;Descripción generada automáticamente">
            <a:extLst>
              <a:ext uri="{FF2B5EF4-FFF2-40B4-BE49-F238E27FC236}">
                <a16:creationId xmlns:a16="http://schemas.microsoft.com/office/drawing/2014/main" id="{428221EA-8747-F347-A2A2-017FC89FA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94" y="232021"/>
            <a:ext cx="1174479" cy="1174479"/>
          </a:xfrm>
          <a:prstGeom prst="rect">
            <a:avLst/>
          </a:prstGeom>
        </p:spPr>
      </p:pic>
      <p:pic>
        <p:nvPicPr>
          <p:cNvPr id="14" name="Imagen 13" descr="Forma, Círculo&#10;&#10;Descripción generada automáticamente">
            <a:extLst>
              <a:ext uri="{FF2B5EF4-FFF2-40B4-BE49-F238E27FC236}">
                <a16:creationId xmlns:a16="http://schemas.microsoft.com/office/drawing/2014/main" id="{DC51B662-C536-BB4F-8835-38151EC46F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21113" y="196901"/>
            <a:ext cx="1267343" cy="1267343"/>
          </a:xfrm>
          <a:prstGeom prst="rect">
            <a:avLst/>
          </a:prstGeom>
        </p:spPr>
      </p:pic>
      <p:pic>
        <p:nvPicPr>
          <p:cNvPr id="1028" name="Picture 4" descr="flowers clipart - Clip Art Library">
            <a:extLst>
              <a:ext uri="{FF2B5EF4-FFF2-40B4-BE49-F238E27FC236}">
                <a16:creationId xmlns:a16="http://schemas.microsoft.com/office/drawing/2014/main" id="{AE9DE4B6-CA53-3E4F-99F6-2D9EBBB9210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66763" y="2633145"/>
            <a:ext cx="1694213" cy="969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hool Education College Clip art - academi png download - 512*512 ...">
            <a:extLst>
              <a:ext uri="{FF2B5EF4-FFF2-40B4-BE49-F238E27FC236}">
                <a16:creationId xmlns:a16="http://schemas.microsoft.com/office/drawing/2014/main" id="{5F1880B9-D391-254E-812B-822CA4B5DD6D}"/>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9633" y="4433080"/>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Houses Images Free, Download Free Houses Images Free png ...">
            <a:extLst>
              <a:ext uri="{FF2B5EF4-FFF2-40B4-BE49-F238E27FC236}">
                <a16:creationId xmlns:a16="http://schemas.microsoft.com/office/drawing/2014/main" id="{51E9595F-EC6F-5949-9C4D-3BF762A3F60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3388" y="4427070"/>
            <a:ext cx="1410708" cy="144248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ed clipart png - Clip Art Library">
            <a:extLst>
              <a:ext uri="{FF2B5EF4-FFF2-40B4-BE49-F238E27FC236}">
                <a16:creationId xmlns:a16="http://schemas.microsoft.com/office/drawing/2014/main" id="{40B501E9-F577-554A-AA02-8077212CD6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4553" y="2667759"/>
            <a:ext cx="1649048" cy="1040895"/>
          </a:xfrm>
          <a:prstGeom prst="rect">
            <a:avLst/>
          </a:prstGeom>
          <a:noFill/>
          <a:extLst>
            <a:ext uri="{909E8E84-426E-40DD-AFC4-6F175D3DCCD1}">
              <a14:hiddenFill xmlns:a14="http://schemas.microsoft.com/office/drawing/2010/main">
                <a:solidFill>
                  <a:srgbClr val="FFFFFF"/>
                </a:solidFill>
              </a14:hiddenFill>
            </a:ext>
          </a:extLst>
        </p:spPr>
      </p:pic>
      <p:pic>
        <p:nvPicPr>
          <p:cNvPr id="82" name="Imagen 81">
            <a:extLst>
              <a:ext uri="{FF2B5EF4-FFF2-40B4-BE49-F238E27FC236}">
                <a16:creationId xmlns:a16="http://schemas.microsoft.com/office/drawing/2014/main" id="{6C68423C-CB75-9646-AB67-1FF3E3ECA4D3}"/>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6957789" y="287766"/>
            <a:ext cx="1674361" cy="1079032"/>
          </a:xfrm>
          <a:prstGeom prst="rect">
            <a:avLst/>
          </a:prstGeom>
        </p:spPr>
      </p:pic>
      <p:pic>
        <p:nvPicPr>
          <p:cNvPr id="83" name="Picture 2" descr="Free Human Body Outline Printable, Download Free Human Body ...">
            <a:extLst>
              <a:ext uri="{FF2B5EF4-FFF2-40B4-BE49-F238E27FC236}">
                <a16:creationId xmlns:a16="http://schemas.microsoft.com/office/drawing/2014/main" id="{48D09351-1D99-A342-ACE7-D0702317026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661710" y="305522"/>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Dibujo animado de un personaje animado&#10;&#10;Descripción generada automáticamente con confianza media">
            <a:extLst>
              <a:ext uri="{FF2B5EF4-FFF2-40B4-BE49-F238E27FC236}">
                <a16:creationId xmlns:a16="http://schemas.microsoft.com/office/drawing/2014/main" id="{9FBFEEE1-07B8-6448-82BD-F37C2F8F3C1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835606" y="2575101"/>
            <a:ext cx="1112104" cy="1080499"/>
          </a:xfrm>
          <a:prstGeom prst="rect">
            <a:avLst/>
          </a:prstGeom>
        </p:spPr>
      </p:pic>
      <p:pic>
        <p:nvPicPr>
          <p:cNvPr id="19" name="Imagen 18" descr="Dibujo animado de un personaje de caricatura&#10;&#10;Descripción generada automáticamente con confianza media">
            <a:extLst>
              <a:ext uri="{FF2B5EF4-FFF2-40B4-BE49-F238E27FC236}">
                <a16:creationId xmlns:a16="http://schemas.microsoft.com/office/drawing/2014/main" id="{6545ABAE-A9AF-F94E-861F-8F69B6B1E33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0406921" y="2393285"/>
            <a:ext cx="1199662" cy="1243220"/>
          </a:xfrm>
          <a:prstGeom prst="rect">
            <a:avLst/>
          </a:prstGeom>
        </p:spPr>
      </p:pic>
      <p:pic>
        <p:nvPicPr>
          <p:cNvPr id="21" name="Imagen 20" descr="Forma&#10;&#10;Descripción generada automáticamente con confianza baja">
            <a:extLst>
              <a:ext uri="{FF2B5EF4-FFF2-40B4-BE49-F238E27FC236}">
                <a16:creationId xmlns:a16="http://schemas.microsoft.com/office/drawing/2014/main" id="{0D3108C2-FF12-A940-AB45-A4F0073F4A4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224226" y="4452162"/>
            <a:ext cx="1194152" cy="1194152"/>
          </a:xfrm>
          <a:prstGeom prst="rect">
            <a:avLst/>
          </a:prstGeom>
        </p:spPr>
      </p:pic>
      <p:pic>
        <p:nvPicPr>
          <p:cNvPr id="36" name="Imagen 35">
            <a:extLst>
              <a:ext uri="{FF2B5EF4-FFF2-40B4-BE49-F238E27FC236}">
                <a16:creationId xmlns:a16="http://schemas.microsoft.com/office/drawing/2014/main" id="{9C9565AB-BDF0-344C-A0A9-4E93DE0994E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278216" y="4465806"/>
            <a:ext cx="1194152" cy="1194152"/>
          </a:xfrm>
          <a:prstGeom prst="rect">
            <a:avLst/>
          </a:prstGeom>
        </p:spPr>
      </p:pic>
      <p:sp>
        <p:nvSpPr>
          <p:cNvPr id="3" name="Anillo 2">
            <a:extLst>
              <a:ext uri="{FF2B5EF4-FFF2-40B4-BE49-F238E27FC236}">
                <a16:creationId xmlns:a16="http://schemas.microsoft.com/office/drawing/2014/main" id="{57F3EBB3-D7D5-C44F-94D2-0466471D6ECD}"/>
              </a:ext>
            </a:extLst>
          </p:cNvPr>
          <p:cNvSpPr/>
          <p:nvPr/>
        </p:nvSpPr>
        <p:spPr>
          <a:xfrm>
            <a:off x="217569" y="5075"/>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0" name="Anillo 79">
            <a:extLst>
              <a:ext uri="{FF2B5EF4-FFF2-40B4-BE49-F238E27FC236}">
                <a16:creationId xmlns:a16="http://schemas.microsoft.com/office/drawing/2014/main" id="{26F207D3-FF39-724A-AD19-741A44CB75E0}"/>
              </a:ext>
            </a:extLst>
          </p:cNvPr>
          <p:cNvSpPr/>
          <p:nvPr/>
        </p:nvSpPr>
        <p:spPr>
          <a:xfrm>
            <a:off x="2902424" y="2057006"/>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1" name="Anillo 80">
            <a:extLst>
              <a:ext uri="{FF2B5EF4-FFF2-40B4-BE49-F238E27FC236}">
                <a16:creationId xmlns:a16="http://schemas.microsoft.com/office/drawing/2014/main" id="{1B053BD5-0E7E-F74B-9E9D-D41C627350A5}"/>
              </a:ext>
            </a:extLst>
          </p:cNvPr>
          <p:cNvSpPr/>
          <p:nvPr/>
        </p:nvSpPr>
        <p:spPr>
          <a:xfrm>
            <a:off x="2917106" y="410990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4" name="Anillo 83">
            <a:extLst>
              <a:ext uri="{FF2B5EF4-FFF2-40B4-BE49-F238E27FC236}">
                <a16:creationId xmlns:a16="http://schemas.microsoft.com/office/drawing/2014/main" id="{D12D4A28-22DB-9540-BB5D-63B7F4EE0D96}"/>
              </a:ext>
            </a:extLst>
          </p:cNvPr>
          <p:cNvSpPr/>
          <p:nvPr/>
        </p:nvSpPr>
        <p:spPr>
          <a:xfrm>
            <a:off x="6279648" y="1669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
        <p:nvSpPr>
          <p:cNvPr id="85" name="Anillo 84">
            <a:extLst>
              <a:ext uri="{FF2B5EF4-FFF2-40B4-BE49-F238E27FC236}">
                <a16:creationId xmlns:a16="http://schemas.microsoft.com/office/drawing/2014/main" id="{18D1C007-D97E-9049-8FB3-0DE9058C9950}"/>
              </a:ext>
            </a:extLst>
          </p:cNvPr>
          <p:cNvSpPr/>
          <p:nvPr/>
        </p:nvSpPr>
        <p:spPr>
          <a:xfrm>
            <a:off x="8898749" y="2010620"/>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4" name="CuadroTexto 3">
            <a:extLst>
              <a:ext uri="{FF2B5EF4-FFF2-40B4-BE49-F238E27FC236}">
                <a16:creationId xmlns:a16="http://schemas.microsoft.com/office/drawing/2014/main" id="{87338E32-714B-7349-BE89-596435E405AF}"/>
              </a:ext>
            </a:extLst>
          </p:cNvPr>
          <p:cNvSpPr txBox="1"/>
          <p:nvPr/>
        </p:nvSpPr>
        <p:spPr>
          <a:xfrm>
            <a:off x="316164" y="1488029"/>
            <a:ext cx="2815092"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por la tarde</a:t>
            </a:r>
          </a:p>
        </p:txBody>
      </p:sp>
      <p:sp>
        <p:nvSpPr>
          <p:cNvPr id="87" name="CuadroTexto 86">
            <a:extLst>
              <a:ext uri="{FF2B5EF4-FFF2-40B4-BE49-F238E27FC236}">
                <a16:creationId xmlns:a16="http://schemas.microsoft.com/office/drawing/2014/main" id="{A9760F7C-A261-D84D-8D4D-0193621B8898}"/>
              </a:ext>
            </a:extLst>
          </p:cNvPr>
          <p:cNvSpPr txBox="1"/>
          <p:nvPr/>
        </p:nvSpPr>
        <p:spPr>
          <a:xfrm>
            <a:off x="308254" y="3487729"/>
            <a:ext cx="2815092"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A veces los fines de semana</a:t>
            </a:r>
          </a:p>
        </p:txBody>
      </p:sp>
      <p:sp>
        <p:nvSpPr>
          <p:cNvPr id="88" name="CuadroTexto 87">
            <a:extLst>
              <a:ext uri="{FF2B5EF4-FFF2-40B4-BE49-F238E27FC236}">
                <a16:creationId xmlns:a16="http://schemas.microsoft.com/office/drawing/2014/main" id="{EA8D6F79-4A2C-E840-A46A-1BE5A8C963C1}"/>
              </a:ext>
            </a:extLst>
          </p:cNvPr>
          <p:cNvSpPr txBox="1"/>
          <p:nvPr/>
        </p:nvSpPr>
        <p:spPr>
          <a:xfrm>
            <a:off x="3194415" y="5536681"/>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No, vamos en bicicleta.</a:t>
            </a:r>
          </a:p>
        </p:txBody>
      </p:sp>
      <p:sp>
        <p:nvSpPr>
          <p:cNvPr id="89" name="CuadroTexto 88">
            <a:extLst>
              <a:ext uri="{FF2B5EF4-FFF2-40B4-BE49-F238E27FC236}">
                <a16:creationId xmlns:a16="http://schemas.microsoft.com/office/drawing/2014/main" id="{07A15562-D7E9-CD44-9573-E4F2D4DB9BEC}"/>
              </a:ext>
            </a:extLst>
          </p:cNvPr>
          <p:cNvSpPr txBox="1"/>
          <p:nvPr/>
        </p:nvSpPr>
        <p:spPr>
          <a:xfrm>
            <a:off x="6248259" y="1421367"/>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porque es importante.</a:t>
            </a:r>
          </a:p>
        </p:txBody>
      </p:sp>
      <p:sp>
        <p:nvSpPr>
          <p:cNvPr id="90" name="CuadroTexto 89">
            <a:extLst>
              <a:ext uri="{FF2B5EF4-FFF2-40B4-BE49-F238E27FC236}">
                <a16:creationId xmlns:a16="http://schemas.microsoft.com/office/drawing/2014/main" id="{FCA10771-7BAD-7A45-A078-6458E54AA04A}"/>
              </a:ext>
            </a:extLst>
          </p:cNvPr>
          <p:cNvSpPr txBox="1"/>
          <p:nvPr/>
        </p:nvSpPr>
        <p:spPr>
          <a:xfrm>
            <a:off x="9454811" y="3807918"/>
            <a:ext cx="2547764"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No, es caro.</a:t>
            </a:r>
          </a:p>
        </p:txBody>
      </p:sp>
      <p:sp>
        <p:nvSpPr>
          <p:cNvPr id="91" name="CuadroTexto 90">
            <a:extLst>
              <a:ext uri="{FF2B5EF4-FFF2-40B4-BE49-F238E27FC236}">
                <a16:creationId xmlns:a16="http://schemas.microsoft.com/office/drawing/2014/main" id="{5D8B9265-FB63-5647-BDDF-F8527D9FE478}"/>
              </a:ext>
            </a:extLst>
          </p:cNvPr>
          <p:cNvSpPr txBox="1"/>
          <p:nvPr/>
        </p:nvSpPr>
        <p:spPr>
          <a:xfrm>
            <a:off x="9454811" y="5642233"/>
            <a:ext cx="2569361"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cada semana / todas las semanas.</a:t>
            </a:r>
          </a:p>
        </p:txBody>
      </p:sp>
      <p:sp>
        <p:nvSpPr>
          <p:cNvPr id="86" name="Anillo 85">
            <a:extLst>
              <a:ext uri="{FF2B5EF4-FFF2-40B4-BE49-F238E27FC236}">
                <a16:creationId xmlns:a16="http://schemas.microsoft.com/office/drawing/2014/main" id="{9EB1AFC5-8A65-E346-8485-05D83253DFED}"/>
              </a:ext>
            </a:extLst>
          </p:cNvPr>
          <p:cNvSpPr/>
          <p:nvPr/>
        </p:nvSpPr>
        <p:spPr>
          <a:xfrm>
            <a:off x="8887021" y="4109001"/>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solidFill>
                <a:schemeClr val="tx1"/>
              </a:solidFill>
            </a:endParaRPr>
          </a:p>
        </p:txBody>
      </p:sp>
    </p:spTree>
    <p:extLst>
      <p:ext uri="{BB962C8B-B14F-4D97-AF65-F5344CB8AC3E}">
        <p14:creationId xmlns:p14="http://schemas.microsoft.com/office/powerpoint/2010/main" val="329295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0" grpId="0" animBg="1"/>
      <p:bldP spid="81" grpId="0" animBg="1"/>
      <p:bldP spid="84" grpId="0" animBg="1"/>
      <p:bldP spid="85" grpId="0" animBg="1"/>
      <p:bldP spid="4" grpId="0" animBg="1"/>
      <p:bldP spid="87" grpId="0" animBg="1"/>
      <p:bldP spid="88" grpId="0" animBg="1"/>
      <p:bldP spid="89" grpId="0" animBg="1"/>
      <p:bldP spid="90" grpId="0" animBg="1"/>
      <p:bldP spid="91" grpId="0" animBg="1"/>
      <p:bldP spid="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cost</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3132955" y="319845"/>
            <a:ext cx="2407920"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costar</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9970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D5DA15-135C-4898-9CD6-6638224818C6}"/>
              </a:ext>
            </a:extLst>
          </p:cNvPr>
          <p:cNvSpPr txBox="1"/>
          <p:nvPr/>
        </p:nvSpPr>
        <p:spPr>
          <a:xfrm>
            <a:off x="177848" y="2252153"/>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6" name="TextBox 5">
            <a:extLst>
              <a:ext uri="{FF2B5EF4-FFF2-40B4-BE49-F238E27FC236}">
                <a16:creationId xmlns:a16="http://schemas.microsoft.com/office/drawing/2014/main" id="{8BE2D9B8-CED7-4981-97F3-6287D15F1607}"/>
              </a:ext>
            </a:extLst>
          </p:cNvPr>
          <p:cNvSpPr txBox="1"/>
          <p:nvPr/>
        </p:nvSpPr>
        <p:spPr>
          <a:xfrm>
            <a:off x="165933" y="4311438"/>
            <a:ext cx="48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8" name="TextBox 7">
            <a:extLst>
              <a:ext uri="{FF2B5EF4-FFF2-40B4-BE49-F238E27FC236}">
                <a16:creationId xmlns:a16="http://schemas.microsoft.com/office/drawing/2014/main" id="{42AF3F02-119E-4FE3-A9CC-679FEEFECB6E}"/>
              </a:ext>
            </a:extLst>
          </p:cNvPr>
          <p:cNvSpPr txBox="1"/>
          <p:nvPr/>
        </p:nvSpPr>
        <p:spPr>
          <a:xfrm>
            <a:off x="6153417" y="186402"/>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9" name="TextBox 8">
            <a:extLst>
              <a:ext uri="{FF2B5EF4-FFF2-40B4-BE49-F238E27FC236}">
                <a16:creationId xmlns:a16="http://schemas.microsoft.com/office/drawing/2014/main" id="{9BFFE2FB-980D-4EAF-BC53-E059512C4A89}"/>
              </a:ext>
            </a:extLst>
          </p:cNvPr>
          <p:cNvSpPr txBox="1"/>
          <p:nvPr/>
        </p:nvSpPr>
        <p:spPr>
          <a:xfrm>
            <a:off x="6164791" y="2239125"/>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sp>
        <p:nvSpPr>
          <p:cNvPr id="10" name="TextBox 9">
            <a:extLst>
              <a:ext uri="{FF2B5EF4-FFF2-40B4-BE49-F238E27FC236}">
                <a16:creationId xmlns:a16="http://schemas.microsoft.com/office/drawing/2014/main" id="{59442E98-2CA5-407A-A900-AF668E3418B1}"/>
              </a:ext>
            </a:extLst>
          </p:cNvPr>
          <p:cNvSpPr txBox="1"/>
          <p:nvPr/>
        </p:nvSpPr>
        <p:spPr>
          <a:xfrm>
            <a:off x="6192103" y="4326438"/>
            <a:ext cx="41081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6.</a:t>
            </a:r>
          </a:p>
        </p:txBody>
      </p:sp>
      <p:sp>
        <p:nvSpPr>
          <p:cNvPr id="22" name="Rectangle 21">
            <a:extLst>
              <a:ext uri="{FF2B5EF4-FFF2-40B4-BE49-F238E27FC236}">
                <a16:creationId xmlns:a16="http://schemas.microsoft.com/office/drawing/2014/main" id="{A49F4DFD-7E54-4AE5-8D10-AA648819E683}"/>
              </a:ext>
            </a:extLst>
          </p:cNvPr>
          <p:cNvSpPr/>
          <p:nvPr/>
        </p:nvSpPr>
        <p:spPr>
          <a:xfrm>
            <a:off x="525601" y="203488"/>
            <a:ext cx="397499"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3" name="Rectangle 22">
            <a:extLst>
              <a:ext uri="{FF2B5EF4-FFF2-40B4-BE49-F238E27FC236}">
                <a16:creationId xmlns:a16="http://schemas.microsoft.com/office/drawing/2014/main" id="{0B8C0821-AA0D-4180-882B-F3C574E9ECDB}"/>
              </a:ext>
            </a:extLst>
          </p:cNvPr>
          <p:cNvSpPr/>
          <p:nvPr/>
        </p:nvSpPr>
        <p:spPr>
          <a:xfrm>
            <a:off x="3261672" y="213006"/>
            <a:ext cx="380814"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4" name="Rectangle 23">
            <a:extLst>
              <a:ext uri="{FF2B5EF4-FFF2-40B4-BE49-F238E27FC236}">
                <a16:creationId xmlns:a16="http://schemas.microsoft.com/office/drawing/2014/main" id="{6F0DA585-461D-489B-A507-0BDCB144C559}"/>
              </a:ext>
            </a:extLst>
          </p:cNvPr>
          <p:cNvSpPr/>
          <p:nvPr/>
        </p:nvSpPr>
        <p:spPr>
          <a:xfrm>
            <a:off x="543705" y="2281297"/>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5" name="Rectangle 24">
            <a:extLst>
              <a:ext uri="{FF2B5EF4-FFF2-40B4-BE49-F238E27FC236}">
                <a16:creationId xmlns:a16="http://schemas.microsoft.com/office/drawing/2014/main" id="{51309029-4E61-41EF-BA17-D30647CAE7A3}"/>
              </a:ext>
            </a:extLst>
          </p:cNvPr>
          <p:cNvSpPr/>
          <p:nvPr/>
        </p:nvSpPr>
        <p:spPr>
          <a:xfrm>
            <a:off x="3268872" y="2277721"/>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6" name="Rectangle 25">
            <a:extLst>
              <a:ext uri="{FF2B5EF4-FFF2-40B4-BE49-F238E27FC236}">
                <a16:creationId xmlns:a16="http://schemas.microsoft.com/office/drawing/2014/main" id="{340E0429-3312-4BEA-BA4B-1F4D11E94006}"/>
              </a:ext>
            </a:extLst>
          </p:cNvPr>
          <p:cNvSpPr/>
          <p:nvPr/>
        </p:nvSpPr>
        <p:spPr>
          <a:xfrm>
            <a:off x="513211" y="4350120"/>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7" name="Rectangle 26">
            <a:extLst>
              <a:ext uri="{FF2B5EF4-FFF2-40B4-BE49-F238E27FC236}">
                <a16:creationId xmlns:a16="http://schemas.microsoft.com/office/drawing/2014/main" id="{23DC8816-DC8C-47F4-BECE-B8135D55FC95}"/>
              </a:ext>
            </a:extLst>
          </p:cNvPr>
          <p:cNvSpPr/>
          <p:nvPr/>
        </p:nvSpPr>
        <p:spPr>
          <a:xfrm>
            <a:off x="3268872" y="4361460"/>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28" name="Rectangle 27">
            <a:extLst>
              <a:ext uri="{FF2B5EF4-FFF2-40B4-BE49-F238E27FC236}">
                <a16:creationId xmlns:a16="http://schemas.microsoft.com/office/drawing/2014/main" id="{A4665A9D-0996-45B8-9AE4-CA5C581EBA41}"/>
              </a:ext>
            </a:extLst>
          </p:cNvPr>
          <p:cNvSpPr/>
          <p:nvPr/>
        </p:nvSpPr>
        <p:spPr>
          <a:xfrm>
            <a:off x="6480397" y="213006"/>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29" name="Rectangle 28">
            <a:extLst>
              <a:ext uri="{FF2B5EF4-FFF2-40B4-BE49-F238E27FC236}">
                <a16:creationId xmlns:a16="http://schemas.microsoft.com/office/drawing/2014/main" id="{AA5E2839-E09E-4C66-8025-186BDF839837}"/>
              </a:ext>
            </a:extLst>
          </p:cNvPr>
          <p:cNvSpPr/>
          <p:nvPr/>
        </p:nvSpPr>
        <p:spPr>
          <a:xfrm>
            <a:off x="9165984" y="21372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0" name="Rectangle 29">
            <a:extLst>
              <a:ext uri="{FF2B5EF4-FFF2-40B4-BE49-F238E27FC236}">
                <a16:creationId xmlns:a16="http://schemas.microsoft.com/office/drawing/2014/main" id="{5C8E942C-13F3-4937-A9DD-AD1B9E2BB49A}"/>
              </a:ext>
            </a:extLst>
          </p:cNvPr>
          <p:cNvSpPr/>
          <p:nvPr/>
        </p:nvSpPr>
        <p:spPr>
          <a:xfrm>
            <a:off x="6476316" y="2277721"/>
            <a:ext cx="356202"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1" name="Rectangle 30">
            <a:extLst>
              <a:ext uri="{FF2B5EF4-FFF2-40B4-BE49-F238E27FC236}">
                <a16:creationId xmlns:a16="http://schemas.microsoft.com/office/drawing/2014/main" id="{87688833-1137-4749-95C6-ADB953BC996D}"/>
              </a:ext>
            </a:extLst>
          </p:cNvPr>
          <p:cNvSpPr/>
          <p:nvPr/>
        </p:nvSpPr>
        <p:spPr>
          <a:xfrm>
            <a:off x="9163977" y="2287593"/>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2" name="Rectangle 31">
            <a:extLst>
              <a:ext uri="{FF2B5EF4-FFF2-40B4-BE49-F238E27FC236}">
                <a16:creationId xmlns:a16="http://schemas.microsoft.com/office/drawing/2014/main" id="{8A69BFDC-BAC4-45B9-9CC2-32C35D399751}"/>
              </a:ext>
            </a:extLst>
          </p:cNvPr>
          <p:cNvSpPr/>
          <p:nvPr/>
        </p:nvSpPr>
        <p:spPr>
          <a:xfrm>
            <a:off x="6508280"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A</a:t>
            </a:r>
          </a:p>
        </p:txBody>
      </p:sp>
      <p:sp>
        <p:nvSpPr>
          <p:cNvPr id="33" name="Rectangle 32">
            <a:extLst>
              <a:ext uri="{FF2B5EF4-FFF2-40B4-BE49-F238E27FC236}">
                <a16:creationId xmlns:a16="http://schemas.microsoft.com/office/drawing/2014/main" id="{BC6F97FD-D43A-4E54-AC12-3B99FAE75167}"/>
              </a:ext>
            </a:extLst>
          </p:cNvPr>
          <p:cNvSpPr/>
          <p:nvPr/>
        </p:nvSpPr>
        <p:spPr>
          <a:xfrm>
            <a:off x="9165369" y="4401216"/>
            <a:ext cx="392466" cy="3527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entury Gothic" panose="020B0502020202020204" pitchFamily="34" charset="0"/>
                <a:ea typeface="+mn-ea"/>
                <a:cs typeface="+mn-cs"/>
              </a:rPr>
              <a:t>B</a:t>
            </a:r>
          </a:p>
        </p:txBody>
      </p:sp>
      <p:sp>
        <p:nvSpPr>
          <p:cNvPr id="34" name="Title 33">
            <a:extLst>
              <a:ext uri="{FF2B5EF4-FFF2-40B4-BE49-F238E27FC236}">
                <a16:creationId xmlns:a16="http://schemas.microsoft.com/office/drawing/2014/main" id="{77CCF47A-9478-4FB6-9619-92A2653875F9}"/>
              </a:ext>
            </a:extLst>
          </p:cNvPr>
          <p:cNvSpPr>
            <a:spLocks noGrp="1"/>
          </p:cNvSpPr>
          <p:nvPr>
            <p:ph type="title"/>
          </p:nvPr>
        </p:nvSpPr>
        <p:spPr>
          <a:xfrm>
            <a:off x="144061" y="-264776"/>
            <a:ext cx="549676" cy="1325563"/>
          </a:xfrm>
        </p:spPr>
        <p:txBody>
          <a:bodyPr/>
          <a:lstStyle/>
          <a:p>
            <a:pPr rtl="0" eaLnBrk="1" fontAlgn="auto" latinLnBrk="0" hangingPunct="1"/>
            <a:r>
              <a:rPr lang="en-GB" sz="2000" b="1" i="0" kern="1200" spc="0" baseline="0" dirty="0">
                <a:ln>
                  <a:noFill/>
                </a:ln>
                <a:solidFill>
                  <a:srgbClr val="000066"/>
                </a:solidFill>
                <a:effectLst/>
                <a:latin typeface="Century Gothic" panose="020B0502020202020204" pitchFamily="34" charset="0"/>
                <a:ea typeface="+mn-ea"/>
                <a:cs typeface="+mn-cs"/>
              </a:rPr>
              <a:t>1.</a:t>
            </a:r>
            <a:endParaRPr lang="en-GB" dirty="0">
              <a:effectLst/>
            </a:endParaRPr>
          </a:p>
        </p:txBody>
      </p:sp>
      <p:sp>
        <p:nvSpPr>
          <p:cNvPr id="42" name="TextBox 41"/>
          <p:cNvSpPr txBox="1"/>
          <p:nvPr/>
        </p:nvSpPr>
        <p:spPr>
          <a:xfrm>
            <a:off x="3580312" y="3519521"/>
            <a:ext cx="23137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exercise.</a:t>
            </a:r>
          </a:p>
        </p:txBody>
      </p:sp>
      <p:sp>
        <p:nvSpPr>
          <p:cNvPr id="43" name="TextBox 42"/>
          <p:cNvSpPr txBox="1"/>
          <p:nvPr/>
        </p:nvSpPr>
        <p:spPr>
          <a:xfrm>
            <a:off x="252079" y="3483594"/>
            <a:ext cx="2861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with healthy food.</a:t>
            </a:r>
          </a:p>
        </p:txBody>
      </p:sp>
      <p:sp>
        <p:nvSpPr>
          <p:cNvPr id="50" name="TextBox 49"/>
          <p:cNvSpPr txBox="1"/>
          <p:nvPr/>
        </p:nvSpPr>
        <p:spPr>
          <a:xfrm>
            <a:off x="202591" y="5575728"/>
            <a:ext cx="296071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because it’s boring.</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1" name="TextBox 50"/>
          <p:cNvSpPr txBox="1"/>
          <p:nvPr/>
        </p:nvSpPr>
        <p:spPr>
          <a:xfrm>
            <a:off x="3401506" y="5630092"/>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in different sports.</a:t>
            </a:r>
          </a:p>
        </p:txBody>
      </p:sp>
      <p:sp>
        <p:nvSpPr>
          <p:cNvPr id="53" name="TextBox 52"/>
          <p:cNvSpPr txBox="1"/>
          <p:nvPr/>
        </p:nvSpPr>
        <p:spPr>
          <a:xfrm>
            <a:off x="6734450" y="1428746"/>
            <a:ext cx="20699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because they are tasty.</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4" name="TextBox 53"/>
          <p:cNvSpPr txBox="1"/>
          <p:nvPr/>
        </p:nvSpPr>
        <p:spPr>
          <a:xfrm>
            <a:off x="9580413" y="1456010"/>
            <a:ext cx="22402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No, because we never cook.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6" name="TextBox 55"/>
          <p:cNvSpPr txBox="1"/>
          <p:nvPr/>
        </p:nvSpPr>
        <p:spPr>
          <a:xfrm>
            <a:off x="6192103" y="3483594"/>
            <a:ext cx="23475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to go to the city.</a:t>
            </a:r>
          </a:p>
        </p:txBody>
      </p:sp>
      <p:sp>
        <p:nvSpPr>
          <p:cNvPr id="57" name="TextBox 56"/>
          <p:cNvSpPr txBox="1"/>
          <p:nvPr/>
        </p:nvSpPr>
        <p:spPr>
          <a:xfrm>
            <a:off x="10174256" y="3460292"/>
            <a:ext cx="16714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on the weekends.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553210" y="5595397"/>
            <a:ext cx="25230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it’s good for your heart.</a:t>
            </a:r>
          </a:p>
        </p:txBody>
      </p:sp>
      <p:sp>
        <p:nvSpPr>
          <p:cNvPr id="60" name="TextBox 59"/>
          <p:cNvSpPr txBox="1"/>
          <p:nvPr/>
        </p:nvSpPr>
        <p:spPr>
          <a:xfrm>
            <a:off x="6247470" y="5604551"/>
            <a:ext cx="25674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because there are many benefits.</a:t>
            </a:r>
          </a:p>
        </p:txBody>
      </p:sp>
      <p:sp>
        <p:nvSpPr>
          <p:cNvPr id="64" name="TextBox 63"/>
          <p:cNvSpPr txBox="1"/>
          <p:nvPr/>
        </p:nvSpPr>
        <p:spPr>
          <a:xfrm>
            <a:off x="892583" y="151411"/>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5" name="TextBox 64"/>
          <p:cNvSpPr txBox="1"/>
          <p:nvPr/>
        </p:nvSpPr>
        <p:spPr>
          <a:xfrm>
            <a:off x="3625898" y="18256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6" name="TextBox 65"/>
          <p:cNvSpPr txBox="1"/>
          <p:nvPr/>
        </p:nvSpPr>
        <p:spPr>
          <a:xfrm>
            <a:off x="881487" y="2236765"/>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7" name="TextBox 66"/>
          <p:cNvSpPr txBox="1"/>
          <p:nvPr/>
        </p:nvSpPr>
        <p:spPr>
          <a:xfrm>
            <a:off x="3700261" y="2243269"/>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8" name="TextBox 67"/>
          <p:cNvSpPr txBox="1"/>
          <p:nvPr/>
        </p:nvSpPr>
        <p:spPr>
          <a:xfrm>
            <a:off x="893753" y="428038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69" name="TextBox 68"/>
          <p:cNvSpPr txBox="1"/>
          <p:nvPr/>
        </p:nvSpPr>
        <p:spPr>
          <a:xfrm>
            <a:off x="3712527" y="428689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0" name="TextBox 69"/>
          <p:cNvSpPr txBox="1"/>
          <p:nvPr/>
        </p:nvSpPr>
        <p:spPr>
          <a:xfrm>
            <a:off x="6805574" y="156419"/>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2" name="TextBox 71"/>
          <p:cNvSpPr txBox="1"/>
          <p:nvPr/>
        </p:nvSpPr>
        <p:spPr>
          <a:xfrm>
            <a:off x="6832777" y="2201844"/>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3" name="TextBox 72"/>
          <p:cNvSpPr txBox="1"/>
          <p:nvPr/>
        </p:nvSpPr>
        <p:spPr>
          <a:xfrm>
            <a:off x="9580413" y="2208348"/>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4" name="TextBox 73"/>
          <p:cNvSpPr txBox="1"/>
          <p:nvPr/>
        </p:nvSpPr>
        <p:spPr>
          <a:xfrm>
            <a:off x="6864897" y="4327796"/>
            <a:ext cx="6712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(m)</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5" name="TextBox 74"/>
          <p:cNvSpPr txBox="1"/>
          <p:nvPr/>
        </p:nvSpPr>
        <p:spPr>
          <a:xfrm>
            <a:off x="9584462" y="4334486"/>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a:ea typeface="+mn-ea"/>
                <a:cs typeface="+mn-cs"/>
              </a:rPr>
              <a:t>(f)</a:t>
            </a:r>
            <a:endPar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76" name="Rectangle 75">
            <a:extLst>
              <a:ext uri="{FF2B5EF4-FFF2-40B4-BE49-F238E27FC236}">
                <a16:creationId xmlns:a16="http://schemas.microsoft.com/office/drawing/2014/main" id="{301543F5-5427-4993-8DC8-A6F3E225B30C}"/>
              </a:ext>
            </a:extLst>
          </p:cNvPr>
          <p:cNvSpPr/>
          <p:nvPr/>
        </p:nvSpPr>
        <p:spPr>
          <a:xfrm>
            <a:off x="159024" y="118775"/>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7" name="Rectangle 76">
            <a:extLst>
              <a:ext uri="{FF2B5EF4-FFF2-40B4-BE49-F238E27FC236}">
                <a16:creationId xmlns:a16="http://schemas.microsoft.com/office/drawing/2014/main" id="{70F26650-CAD1-4046-B673-D174468854CB}"/>
              </a:ext>
            </a:extLst>
          </p:cNvPr>
          <p:cNvSpPr/>
          <p:nvPr/>
        </p:nvSpPr>
        <p:spPr>
          <a:xfrm>
            <a:off x="6128402" y="125568"/>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8" name="Rectangle 77">
            <a:extLst>
              <a:ext uri="{FF2B5EF4-FFF2-40B4-BE49-F238E27FC236}">
                <a16:creationId xmlns:a16="http://schemas.microsoft.com/office/drawing/2014/main" id="{1AF13219-CCEE-4EEC-BF63-93DB51BEE6A4}"/>
              </a:ext>
            </a:extLst>
          </p:cNvPr>
          <p:cNvSpPr/>
          <p:nvPr/>
        </p:nvSpPr>
        <p:spPr>
          <a:xfrm>
            <a:off x="156168" y="2205777"/>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9" name="Rectangle 78">
            <a:extLst>
              <a:ext uri="{FF2B5EF4-FFF2-40B4-BE49-F238E27FC236}">
                <a16:creationId xmlns:a16="http://schemas.microsoft.com/office/drawing/2014/main" id="{FDF741AF-A5A2-480A-806A-663DD00B1B1E}"/>
              </a:ext>
            </a:extLst>
          </p:cNvPr>
          <p:cNvSpPr/>
          <p:nvPr/>
        </p:nvSpPr>
        <p:spPr>
          <a:xfrm>
            <a:off x="6125546" y="2186066"/>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0" name="Rectangle 79">
            <a:extLst>
              <a:ext uri="{FF2B5EF4-FFF2-40B4-BE49-F238E27FC236}">
                <a16:creationId xmlns:a16="http://schemas.microsoft.com/office/drawing/2014/main" id="{7E46FE1D-EBEA-4459-B2AC-180E37275231}"/>
              </a:ext>
            </a:extLst>
          </p:cNvPr>
          <p:cNvSpPr/>
          <p:nvPr/>
        </p:nvSpPr>
        <p:spPr>
          <a:xfrm>
            <a:off x="177640" y="4299001"/>
            <a:ext cx="5755985"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1" name="Rectangle 80">
            <a:extLst>
              <a:ext uri="{FF2B5EF4-FFF2-40B4-BE49-F238E27FC236}">
                <a16:creationId xmlns:a16="http://schemas.microsoft.com/office/drawing/2014/main" id="{6F28EBD6-2D06-45CD-AC5D-0C8C2DCC9E55}"/>
              </a:ext>
            </a:extLst>
          </p:cNvPr>
          <p:cNvSpPr/>
          <p:nvPr/>
        </p:nvSpPr>
        <p:spPr>
          <a:xfrm>
            <a:off x="6147018" y="4305794"/>
            <a:ext cx="5948097" cy="200428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8" name="TextBox 3">
            <a:extLst>
              <a:ext uri="{FF2B5EF4-FFF2-40B4-BE49-F238E27FC236}">
                <a16:creationId xmlns:a16="http://schemas.microsoft.com/office/drawing/2014/main" id="{BA49042C-8F0A-1146-B1AF-AE000008291A}"/>
              </a:ext>
            </a:extLst>
          </p:cNvPr>
          <p:cNvSpPr txBox="1"/>
          <p:nvPr/>
        </p:nvSpPr>
        <p:spPr>
          <a:xfrm>
            <a:off x="693737" y="1614058"/>
            <a:ext cx="23300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a:rPr>
              <a:t>Yes, in a team.</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36">
            <a:extLst>
              <a:ext uri="{FF2B5EF4-FFF2-40B4-BE49-F238E27FC236}">
                <a16:creationId xmlns:a16="http://schemas.microsoft.com/office/drawing/2014/main" id="{DB936D46-CEAB-1C4F-B7AD-5F12A8CA0671}"/>
              </a:ext>
            </a:extLst>
          </p:cNvPr>
          <p:cNvSpPr txBox="1"/>
          <p:nvPr/>
        </p:nvSpPr>
        <p:spPr>
          <a:xfrm>
            <a:off x="3401506" y="1473828"/>
            <a:ext cx="246821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Sometimes in the square.</a:t>
            </a:r>
          </a:p>
        </p:txBody>
      </p:sp>
      <p:pic>
        <p:nvPicPr>
          <p:cNvPr id="2050" name="Picture 2" descr="boy and girl drawing - Clip Art Library">
            <a:extLst>
              <a:ext uri="{FF2B5EF4-FFF2-40B4-BE49-F238E27FC236}">
                <a16:creationId xmlns:a16="http://schemas.microsoft.com/office/drawing/2014/main" id="{09E042E4-5CAE-5A48-827B-CD8AD900B19C}"/>
              </a:ext>
            </a:extLst>
          </p:cNvPr>
          <p:cNvPicPr>
            <a:picLocks noChangeAspect="1" noChangeArrowheads="1"/>
          </p:cNvPicPr>
          <p:nvPr/>
        </p:nvPicPr>
        <p:blipFill rotWithShape="1">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4104755" y="147258"/>
            <a:ext cx="1104533" cy="150509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boy and girl drawing - Clip Art Library">
            <a:extLst>
              <a:ext uri="{FF2B5EF4-FFF2-40B4-BE49-F238E27FC236}">
                <a16:creationId xmlns:a16="http://schemas.microsoft.com/office/drawing/2014/main" id="{4DE82FCA-19F7-C848-AEC1-917E27097E5C}"/>
              </a:ext>
            </a:extLst>
          </p:cNvPr>
          <p:cNvPicPr>
            <a:picLocks noChangeAspect="1" noChangeArrowheads="1"/>
          </p:cNvPicPr>
          <p:nvPr/>
        </p:nvPicPr>
        <p:blipFill rotWithShape="1">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1363781" y="182563"/>
            <a:ext cx="922049" cy="156952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Free Human Body Outline Printable, Download Free Human Body ...">
            <a:extLst>
              <a:ext uri="{FF2B5EF4-FFF2-40B4-BE49-F238E27FC236}">
                <a16:creationId xmlns:a16="http://schemas.microsoft.com/office/drawing/2014/main" id="{0A1E99B2-A19B-FF41-BAEC-F9F59543A75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40523" y="2352056"/>
            <a:ext cx="778417" cy="114108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School Education College Clip art - academi png download - 512*512 ...">
            <a:extLst>
              <a:ext uri="{FF2B5EF4-FFF2-40B4-BE49-F238E27FC236}">
                <a16:creationId xmlns:a16="http://schemas.microsoft.com/office/drawing/2014/main" id="{BB2D1501-5F38-AB4A-ABDE-2DFC5741D2BF}"/>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47128" y="4358098"/>
            <a:ext cx="1306689" cy="13066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velopment of rural areas - Clip Art Library">
            <a:extLst>
              <a:ext uri="{FF2B5EF4-FFF2-40B4-BE49-F238E27FC236}">
                <a16:creationId xmlns:a16="http://schemas.microsoft.com/office/drawing/2014/main" id="{EBFE99A0-1D5B-CC43-BAF0-F85E534E517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3987" y="4717780"/>
            <a:ext cx="1452663" cy="9209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CE67AC2-9154-7B49-9566-0047943BFDD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67294" y="193567"/>
            <a:ext cx="1634118" cy="1246866"/>
          </a:xfrm>
          <a:prstGeom prst="rect">
            <a:avLst/>
          </a:prstGeom>
        </p:spPr>
      </p:pic>
      <p:pic>
        <p:nvPicPr>
          <p:cNvPr id="4" name="Imagen 3">
            <a:extLst>
              <a:ext uri="{FF2B5EF4-FFF2-40B4-BE49-F238E27FC236}">
                <a16:creationId xmlns:a16="http://schemas.microsoft.com/office/drawing/2014/main" id="{164ACCDC-362F-564C-8489-210D9C0F034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23022" y="430567"/>
            <a:ext cx="1698062" cy="984300"/>
          </a:xfrm>
          <a:prstGeom prst="rect">
            <a:avLst/>
          </a:prstGeom>
        </p:spPr>
      </p:pic>
      <p:sp>
        <p:nvSpPr>
          <p:cNvPr id="82" name="TextBox 70">
            <a:extLst>
              <a:ext uri="{FF2B5EF4-FFF2-40B4-BE49-F238E27FC236}">
                <a16:creationId xmlns:a16="http://schemas.microsoft.com/office/drawing/2014/main" id="{F14E3A77-6CB1-784E-AE36-94D2724849D2}"/>
              </a:ext>
            </a:extLst>
          </p:cNvPr>
          <p:cNvSpPr txBox="1"/>
          <p:nvPr/>
        </p:nvSpPr>
        <p:spPr>
          <a:xfrm>
            <a:off x="9553210" y="162923"/>
            <a:ext cx="7389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a:ea typeface="+mn-ea"/>
                <a:cs typeface="+mn-cs"/>
              </a:rPr>
              <a:t>(m)</a:t>
            </a:r>
          </a:p>
        </p:txBody>
      </p:sp>
      <p:pic>
        <p:nvPicPr>
          <p:cNvPr id="7" name="Imagen 6">
            <a:extLst>
              <a:ext uri="{FF2B5EF4-FFF2-40B4-BE49-F238E27FC236}">
                <a16:creationId xmlns:a16="http://schemas.microsoft.com/office/drawing/2014/main" id="{5800707A-BABE-5B42-AA44-84565C6E10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14853" y="2463097"/>
            <a:ext cx="1673709" cy="1045373"/>
          </a:xfrm>
          <a:prstGeom prst="rect">
            <a:avLst/>
          </a:prstGeom>
        </p:spPr>
      </p:pic>
      <p:pic>
        <p:nvPicPr>
          <p:cNvPr id="11" name="Imagen 10">
            <a:extLst>
              <a:ext uri="{FF2B5EF4-FFF2-40B4-BE49-F238E27FC236}">
                <a16:creationId xmlns:a16="http://schemas.microsoft.com/office/drawing/2014/main" id="{391B49C3-7A9E-5F4A-B57D-A84C2F401CF6}"/>
              </a:ext>
            </a:extLst>
          </p:cNvPr>
          <p:cNvPicPr>
            <a:picLocks noChangeAspect="1"/>
          </p:cNvPicPr>
          <p:nvPr/>
        </p:nvPicPr>
        <p:blipFill>
          <a:blip r:embed="rId11">
            <a:clrChange>
              <a:clrFrom>
                <a:srgbClr val="F7F7F7"/>
              </a:clrFrom>
              <a:clrTo>
                <a:srgbClr val="F7F7F7">
                  <a:alpha val="0"/>
                </a:srgbClr>
              </a:clrTo>
            </a:clrChange>
          </a:blip>
          <a:stretch>
            <a:fillRect/>
          </a:stretch>
        </p:blipFill>
        <p:spPr>
          <a:xfrm>
            <a:off x="9714201" y="2537161"/>
            <a:ext cx="2166396" cy="982360"/>
          </a:xfrm>
          <a:prstGeom prst="rect">
            <a:avLst/>
          </a:prstGeom>
        </p:spPr>
      </p:pic>
      <p:pic>
        <p:nvPicPr>
          <p:cNvPr id="13" name="Imagen 12">
            <a:extLst>
              <a:ext uri="{FF2B5EF4-FFF2-40B4-BE49-F238E27FC236}">
                <a16:creationId xmlns:a16="http://schemas.microsoft.com/office/drawing/2014/main" id="{E67E90A6-82F1-5A40-9203-BB7C0C71E80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901690" y="4393022"/>
            <a:ext cx="1471563" cy="1296377"/>
          </a:xfrm>
          <a:prstGeom prst="rect">
            <a:avLst/>
          </a:prstGeom>
        </p:spPr>
      </p:pic>
      <p:pic>
        <p:nvPicPr>
          <p:cNvPr id="19" name="Imagen 18">
            <a:extLst>
              <a:ext uri="{FF2B5EF4-FFF2-40B4-BE49-F238E27FC236}">
                <a16:creationId xmlns:a16="http://schemas.microsoft.com/office/drawing/2014/main" id="{E5BE38EB-1F90-A84E-8E5D-A6A046D6A11A}"/>
              </a:ext>
            </a:extLst>
          </p:cNvPr>
          <p:cNvPicPr>
            <a:picLocks noChangeAspect="1"/>
          </p:cNvPicPr>
          <p:nvPr/>
        </p:nvPicPr>
        <p:blipFill>
          <a:blip r:embed="rId13"/>
          <a:stretch>
            <a:fillRect/>
          </a:stretch>
        </p:blipFill>
        <p:spPr>
          <a:xfrm>
            <a:off x="9984189" y="4434679"/>
            <a:ext cx="1710781" cy="1169872"/>
          </a:xfrm>
          <a:prstGeom prst="rect">
            <a:avLst/>
          </a:prstGeom>
        </p:spPr>
      </p:pic>
      <p:sp>
        <p:nvSpPr>
          <p:cNvPr id="71" name="Anillo 70">
            <a:extLst>
              <a:ext uri="{FF2B5EF4-FFF2-40B4-BE49-F238E27FC236}">
                <a16:creationId xmlns:a16="http://schemas.microsoft.com/office/drawing/2014/main" id="{B9445986-51D8-544E-91A9-C4B0B0B5ED44}"/>
              </a:ext>
            </a:extLst>
          </p:cNvPr>
          <p:cNvSpPr/>
          <p:nvPr/>
        </p:nvSpPr>
        <p:spPr>
          <a:xfrm>
            <a:off x="242932" y="29833"/>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6" name="Anillo 85">
            <a:extLst>
              <a:ext uri="{FF2B5EF4-FFF2-40B4-BE49-F238E27FC236}">
                <a16:creationId xmlns:a16="http://schemas.microsoft.com/office/drawing/2014/main" id="{8F93A560-5BBA-0D41-9577-971A31F83F56}"/>
              </a:ext>
            </a:extLst>
          </p:cNvPr>
          <p:cNvSpPr/>
          <p:nvPr/>
        </p:nvSpPr>
        <p:spPr>
          <a:xfrm>
            <a:off x="230897" y="2081978"/>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7" name="Anillo 86">
            <a:extLst>
              <a:ext uri="{FF2B5EF4-FFF2-40B4-BE49-F238E27FC236}">
                <a16:creationId xmlns:a16="http://schemas.microsoft.com/office/drawing/2014/main" id="{B1820BBA-2497-224D-984E-7D739D97B0C5}"/>
              </a:ext>
            </a:extLst>
          </p:cNvPr>
          <p:cNvSpPr/>
          <p:nvPr/>
        </p:nvSpPr>
        <p:spPr>
          <a:xfrm>
            <a:off x="3008998" y="4128699"/>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88" name="Anillo 87">
            <a:extLst>
              <a:ext uri="{FF2B5EF4-FFF2-40B4-BE49-F238E27FC236}">
                <a16:creationId xmlns:a16="http://schemas.microsoft.com/office/drawing/2014/main" id="{481866F4-85E7-B248-B4CE-4853BC550273}"/>
              </a:ext>
            </a:extLst>
          </p:cNvPr>
          <p:cNvSpPr/>
          <p:nvPr/>
        </p:nvSpPr>
        <p:spPr>
          <a:xfrm>
            <a:off x="6103819" y="-24691"/>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90" name="Anillo 89">
            <a:extLst>
              <a:ext uri="{FF2B5EF4-FFF2-40B4-BE49-F238E27FC236}">
                <a16:creationId xmlns:a16="http://schemas.microsoft.com/office/drawing/2014/main" id="{6A1D3AF1-3422-A04F-A03F-446BAD9FCC46}"/>
              </a:ext>
            </a:extLst>
          </p:cNvPr>
          <p:cNvSpPr/>
          <p:nvPr/>
        </p:nvSpPr>
        <p:spPr>
          <a:xfrm>
            <a:off x="6225786" y="4159665"/>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pic>
        <p:nvPicPr>
          <p:cNvPr id="91" name="Imagen 90">
            <a:extLst>
              <a:ext uri="{FF2B5EF4-FFF2-40B4-BE49-F238E27FC236}">
                <a16:creationId xmlns:a16="http://schemas.microsoft.com/office/drawing/2014/main" id="{C8B7D4E2-3698-CD45-A350-A80715ECF119}"/>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1207" b="94483" l="10000" r="90000">
                        <a14:foregroundMark x1="43333" y1="88276" x2="43556" y2="90000"/>
                        <a14:foregroundMark x1="40778" y1="88276" x2="41111" y2="93103"/>
                        <a14:foregroundMark x1="46889" y1="94655" x2="47222" y2="92241"/>
                        <a14:foregroundMark x1="51778" y1="93448" x2="52222" y2="89138"/>
                        <a14:foregroundMark x1="55667" y1="85690" x2="56111" y2="89483"/>
                        <a14:foregroundMark x1="58889" y1="88793" x2="59667" y2="91034"/>
                        <a14:foregroundMark x1="60000" y1="36034" x2="58222" y2="20172"/>
                        <a14:foregroundMark x1="61333" y1="48103" x2="56889" y2="48621"/>
                        <a14:foregroundMark x1="56889" y1="48621" x2="56889" y2="48621"/>
                        <a14:foregroundMark x1="48111" y1="89483" x2="48311" y2="90000"/>
                        <a14:foregroundMark x1="62222" y1="46724" x2="68444" y2="27586"/>
                        <a14:foregroundMark x1="68444" y1="27586" x2="67889" y2="18621"/>
                        <a14:foregroundMark x1="67889" y1="18621" x2="60222" y2="8448"/>
                        <a14:foregroundMark x1="60222" y1="8448" x2="49667" y2="5345"/>
                        <a14:foregroundMark x1="49667" y1="5345" x2="46222" y2="5345"/>
                        <a14:foregroundMark x1="54222" y1="2069" x2="48000" y2="1207"/>
                        <a14:foregroundMark x1="56556" y1="11724" x2="53000" y2="16379"/>
                        <a14:foregroundMark x1="53000" y1="16379" x2="53667" y2="40517"/>
                        <a14:foregroundMark x1="53667" y1="40517" x2="57444" y2="58621"/>
                        <a14:foregroundMark x1="57444" y1="58621" x2="54111" y2="66207"/>
                        <a14:foregroundMark x1="54111" y1="66207" x2="50222" y2="69828"/>
                        <a14:foregroundMark x1="50222" y1="69828" x2="40111" y2="68103"/>
                        <a14:foregroundMark x1="40111" y1="68103" x2="32444" y2="55862"/>
                        <a14:foregroundMark x1="32444" y1="55862" x2="32444" y2="43966"/>
                        <a14:foregroundMark x1="32444" y1="43966" x2="35444" y2="37586"/>
                        <a14:foregroundMark x1="35444" y1="37586" x2="37000" y2="27586"/>
                        <a14:foregroundMark x1="40000" y1="29655" x2="40333" y2="35862"/>
                        <a14:foregroundMark x1="34222" y1="61207" x2="43111" y2="71207"/>
                        <a14:foregroundMark x1="43111" y1="71207" x2="47778" y2="71034"/>
                        <a14:foregroundMark x1="47778" y1="71034" x2="48111" y2="70862"/>
                        <a14:foregroundMark x1="64222" y1="35517" x2="67111" y2="17759"/>
                        <a14:foregroundMark x1="67111" y1="17759" x2="67000" y2="16724"/>
                        <a14:foregroundMark x1="40333" y1="31034" x2="37111" y2="25690"/>
                        <a14:foregroundMark x1="37111" y1="25690" x2="34111" y2="31034"/>
                        <a14:foregroundMark x1="34111" y1="31034" x2="34222" y2="32241"/>
                        <a14:foregroundMark x1="44444" y1="52931" x2="45556" y2="61379"/>
                        <a14:foregroundMark x1="50667" y1="51379" x2="36444" y2="49138"/>
                        <a14:foregroundMark x1="44000" y1="37586" x2="48556" y2="53448"/>
                        <a14:foregroundMark x1="48556" y1="53448" x2="52000" y2="58621"/>
                        <a14:foregroundMark x1="52000" y1="58621" x2="52333" y2="58621"/>
                        <a14:foregroundMark x1="49310" y1="93583" x2="46897" y2="87166"/>
                        <a14:backgroundMark x1="48424" y1="89987" x2="48444" y2="89828"/>
                      </a14:backgroundRemoval>
                    </a14:imgEffect>
                  </a14:imgLayer>
                </a14:imgProps>
              </a:ext>
              <a:ext uri="{28A0092B-C50C-407E-A947-70E740481C1C}">
                <a14:useLocalDpi xmlns:a14="http://schemas.microsoft.com/office/drawing/2010/main"/>
              </a:ext>
            </a:extLst>
          </a:blip>
          <a:stretch>
            <a:fillRect/>
          </a:stretch>
        </p:blipFill>
        <p:spPr>
          <a:xfrm>
            <a:off x="3891937" y="2357769"/>
            <a:ext cx="1674361" cy="1079032"/>
          </a:xfrm>
          <a:prstGeom prst="rect">
            <a:avLst/>
          </a:prstGeom>
        </p:spPr>
      </p:pic>
      <p:sp>
        <p:nvSpPr>
          <p:cNvPr id="93" name="CuadroTexto 92">
            <a:extLst>
              <a:ext uri="{FF2B5EF4-FFF2-40B4-BE49-F238E27FC236}">
                <a16:creationId xmlns:a16="http://schemas.microsoft.com/office/drawing/2014/main" id="{A7A64086-0500-224C-98FD-CF7F991F3250}"/>
              </a:ext>
            </a:extLst>
          </p:cNvPr>
          <p:cNvSpPr txBox="1"/>
          <p:nvPr/>
        </p:nvSpPr>
        <p:spPr>
          <a:xfrm>
            <a:off x="355280" y="1584010"/>
            <a:ext cx="2815092" cy="400110"/>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en un equipo.</a:t>
            </a:r>
          </a:p>
        </p:txBody>
      </p:sp>
      <p:sp>
        <p:nvSpPr>
          <p:cNvPr id="94" name="CuadroTexto 93">
            <a:extLst>
              <a:ext uri="{FF2B5EF4-FFF2-40B4-BE49-F238E27FC236}">
                <a16:creationId xmlns:a16="http://schemas.microsoft.com/office/drawing/2014/main" id="{48CC73F6-721C-9E48-BD46-9E069149A9DE}"/>
              </a:ext>
            </a:extLst>
          </p:cNvPr>
          <p:cNvSpPr txBox="1"/>
          <p:nvPr/>
        </p:nvSpPr>
        <p:spPr>
          <a:xfrm>
            <a:off x="442894" y="3517793"/>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con comida sana.</a:t>
            </a:r>
          </a:p>
        </p:txBody>
      </p:sp>
      <p:sp>
        <p:nvSpPr>
          <p:cNvPr id="95" name="CuadroTexto 94">
            <a:extLst>
              <a:ext uri="{FF2B5EF4-FFF2-40B4-BE49-F238E27FC236}">
                <a16:creationId xmlns:a16="http://schemas.microsoft.com/office/drawing/2014/main" id="{73E4D10D-E525-8F41-AAC5-EFFFEA79AA83}"/>
              </a:ext>
            </a:extLst>
          </p:cNvPr>
          <p:cNvSpPr txBox="1"/>
          <p:nvPr/>
        </p:nvSpPr>
        <p:spPr>
          <a:xfrm>
            <a:off x="3249823" y="5560702"/>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en deportes diferentes.</a:t>
            </a:r>
          </a:p>
        </p:txBody>
      </p:sp>
      <p:sp>
        <p:nvSpPr>
          <p:cNvPr id="96" name="CuadroTexto 95">
            <a:extLst>
              <a:ext uri="{FF2B5EF4-FFF2-40B4-BE49-F238E27FC236}">
                <a16:creationId xmlns:a16="http://schemas.microsoft.com/office/drawing/2014/main" id="{CCCCA67F-D74F-A740-B057-E228637ABC45}"/>
              </a:ext>
            </a:extLst>
          </p:cNvPr>
          <p:cNvSpPr txBox="1"/>
          <p:nvPr/>
        </p:nvSpPr>
        <p:spPr>
          <a:xfrm>
            <a:off x="6342221" y="1462435"/>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porque están ricas.</a:t>
            </a:r>
          </a:p>
        </p:txBody>
      </p:sp>
      <p:sp>
        <p:nvSpPr>
          <p:cNvPr id="97" name="CuadroTexto 96">
            <a:extLst>
              <a:ext uri="{FF2B5EF4-FFF2-40B4-BE49-F238E27FC236}">
                <a16:creationId xmlns:a16="http://schemas.microsoft.com/office/drawing/2014/main" id="{57187071-D469-2B4A-B6BD-F175AC4BD2E9}"/>
              </a:ext>
            </a:extLst>
          </p:cNvPr>
          <p:cNvSpPr txBox="1"/>
          <p:nvPr/>
        </p:nvSpPr>
        <p:spPr>
          <a:xfrm>
            <a:off x="6253184" y="3423671"/>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para ir a la ciudad.</a:t>
            </a:r>
          </a:p>
        </p:txBody>
      </p:sp>
      <p:sp>
        <p:nvSpPr>
          <p:cNvPr id="98" name="CuadroTexto 97">
            <a:extLst>
              <a:ext uri="{FF2B5EF4-FFF2-40B4-BE49-F238E27FC236}">
                <a16:creationId xmlns:a16="http://schemas.microsoft.com/office/drawing/2014/main" id="{68650558-6748-4D4D-A163-2AA57466AF9E}"/>
              </a:ext>
            </a:extLst>
          </p:cNvPr>
          <p:cNvSpPr txBox="1"/>
          <p:nvPr/>
        </p:nvSpPr>
        <p:spPr>
          <a:xfrm>
            <a:off x="6231935" y="5610384"/>
            <a:ext cx="2643720" cy="707886"/>
          </a:xfrm>
          <a:prstGeom prst="rect">
            <a:avLst/>
          </a:prstGeom>
          <a:solidFill>
            <a:schemeClr val="accent2">
              <a:lumMod val="20000"/>
              <a:lumOff val="80000"/>
            </a:schemeClr>
          </a:solidFill>
        </p:spPr>
        <p:txBody>
          <a:bodyPr wrap="square" rtlCol="0">
            <a:spAutoFit/>
          </a:bodyPr>
          <a:lstStyle/>
          <a:p>
            <a:pPr algn="ctr"/>
            <a:r>
              <a:rPr lang="es-GB" sz="2000" dirty="0">
                <a:solidFill>
                  <a:schemeClr val="accent5">
                    <a:lumMod val="50000"/>
                  </a:schemeClr>
                </a:solidFill>
              </a:rPr>
              <a:t>Sí, porque hay muchos beneficios.</a:t>
            </a:r>
          </a:p>
        </p:txBody>
      </p:sp>
      <p:sp>
        <p:nvSpPr>
          <p:cNvPr id="89" name="Anillo 88">
            <a:extLst>
              <a:ext uri="{FF2B5EF4-FFF2-40B4-BE49-F238E27FC236}">
                <a16:creationId xmlns:a16="http://schemas.microsoft.com/office/drawing/2014/main" id="{DC2B6D87-2473-554E-97B2-3245A5D0A121}"/>
              </a:ext>
            </a:extLst>
          </p:cNvPr>
          <p:cNvSpPr/>
          <p:nvPr/>
        </p:nvSpPr>
        <p:spPr>
          <a:xfrm>
            <a:off x="6055233" y="2056917"/>
            <a:ext cx="920829" cy="835847"/>
          </a:xfrm>
          <a:prstGeom prst="donut">
            <a:avLst>
              <a:gd name="adj" fmla="val 1081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Tree>
    <p:extLst>
      <p:ext uri="{BB962C8B-B14F-4D97-AF65-F5344CB8AC3E}">
        <p14:creationId xmlns:p14="http://schemas.microsoft.com/office/powerpoint/2010/main" val="319762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6" grpId="0" animBg="1"/>
      <p:bldP spid="87" grpId="0" animBg="1"/>
      <p:bldP spid="88" grpId="0" animBg="1"/>
      <p:bldP spid="90" grpId="0" animBg="1"/>
      <p:bldP spid="93" grpId="0" animBg="1"/>
      <p:bldP spid="94" grpId="0" animBg="1"/>
      <p:bldP spid="95" grpId="0" animBg="1"/>
      <p:bldP spid="96" grpId="0" animBg="1"/>
      <p:bldP spid="97" grpId="0" animBg="1"/>
      <p:bldP spid="98" grpId="0" animBg="1"/>
      <p:bldP spid="89"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41566" y="2073906"/>
            <a:ext cx="9828024" cy="879475"/>
          </a:xfrm>
        </p:spPr>
        <p:txBody>
          <a:bodyPr>
            <a:normAutofit/>
          </a:bodyPr>
          <a:lstStyle/>
          <a:p>
            <a:pPr algn="l"/>
            <a:r>
              <a:rPr lang="en-GB" sz="3200" b="1" dirty="0">
                <a:solidFill>
                  <a:prstClr val="white"/>
                </a:solidFill>
              </a:rPr>
              <a:t>Talking </a:t>
            </a:r>
            <a:r>
              <a:rPr lang="en-GB" sz="3200" b="1">
                <a:solidFill>
                  <a:prstClr val="white"/>
                </a:solidFill>
              </a:rPr>
              <a:t>about health [2]</a:t>
            </a:r>
            <a:endParaRPr lang="en-US" sz="32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41566" y="2953381"/>
            <a:ext cx="7254108" cy="437985"/>
          </a:xfrm>
        </p:spPr>
        <p:txBody>
          <a:bodyPr>
            <a:normAutofit fontScale="92500" lnSpcReduction="10000"/>
          </a:bodyPr>
          <a:lstStyle/>
          <a:p>
            <a:pPr algn="l"/>
            <a:r>
              <a:rPr lang="en-GB" sz="2800">
                <a:solidFill>
                  <a:prstClr val="white"/>
                </a:solidFill>
              </a:rPr>
              <a:t>present continuous with –ar verbs [revisited]</a:t>
            </a:r>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41566" y="5095357"/>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2 - Lesson 1</a:t>
            </a:r>
            <a:r>
              <a:rPr lang="en-GB" sz="2200" dirty="0">
                <a:solidFill>
                  <a:prstClr val="white"/>
                </a:solidFill>
                <a:latin typeface="Century Gothic" panose="020B0502020202020204" pitchFamily="34" charset="0"/>
              </a:rPr>
              <a:t>6</a:t>
            </a:r>
            <a:endPar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41566" y="6015824"/>
            <a:ext cx="5784972" cy="730698"/>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08</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.07.21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16" name="Subtitle 5">
            <a:extLst>
              <a:ext uri="{FF2B5EF4-FFF2-40B4-BE49-F238E27FC236}">
                <a16:creationId xmlns:a16="http://schemas.microsoft.com/office/drawing/2014/main" id="{48E44422-1AB6-8143-8EFC-3A32B5403864}"/>
              </a:ext>
            </a:extLst>
          </p:cNvPr>
          <p:cNvSpPr txBox="1">
            <a:spLocks/>
          </p:cNvSpPr>
          <p:nvPr/>
        </p:nvSpPr>
        <p:spPr>
          <a:xfrm>
            <a:off x="241566" y="3429000"/>
            <a:ext cx="7540978" cy="43798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SER in 2</a:t>
            </a:r>
            <a:r>
              <a:rPr kumimoji="0" lang="en-GB" sz="28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nd</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person singular</a:t>
            </a:r>
            <a:r>
              <a:rPr kumimoji="0" lang="en-GB" sz="28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&amp; plural </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870093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A88CB-F3E0-D048-A98A-D067940C2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4692445" cy="867128"/>
          </a:xfrm>
          <a:prstGeom prst="rect">
            <a:avLst/>
          </a:prstGeom>
        </p:spPr>
      </p:pic>
      <p:sp>
        <p:nvSpPr>
          <p:cNvPr id="5" name="Título 4">
            <a:extLst>
              <a:ext uri="{FF2B5EF4-FFF2-40B4-BE49-F238E27FC236}">
                <a16:creationId xmlns:a16="http://schemas.microsoft.com/office/drawing/2014/main" id="{199BC722-38FE-224A-9593-9FE06E29FC57}"/>
              </a:ext>
            </a:extLst>
          </p:cNvPr>
          <p:cNvSpPr>
            <a:spLocks noGrp="1"/>
          </p:cNvSpPr>
          <p:nvPr>
            <p:ph type="title"/>
          </p:nvPr>
        </p:nvSpPr>
        <p:spPr>
          <a:xfrm>
            <a:off x="50530" y="227339"/>
            <a:ext cx="4692445" cy="867129"/>
          </a:xfrm>
        </p:spPr>
        <p:txBody>
          <a:bodyPr>
            <a:normAutofit/>
          </a:bodyPr>
          <a:lstStyle/>
          <a:p>
            <a:r>
              <a:rPr lang="es-GB" sz="3600" b="1" dirty="0">
                <a:solidFill>
                  <a:schemeClr val="bg1"/>
                </a:solidFill>
              </a:rPr>
              <a:t>Vocabulario</a:t>
            </a:r>
          </a:p>
        </p:txBody>
      </p:sp>
      <p:sp>
        <p:nvSpPr>
          <p:cNvPr id="10" name="CuadroTexto 9">
            <a:extLst>
              <a:ext uri="{FF2B5EF4-FFF2-40B4-BE49-F238E27FC236}">
                <a16:creationId xmlns:a16="http://schemas.microsoft.com/office/drawing/2014/main" id="{D6943A75-55C8-AE47-B265-AEC4C5B7BFBE}"/>
              </a:ext>
            </a:extLst>
          </p:cNvPr>
          <p:cNvSpPr txBox="1"/>
          <p:nvPr/>
        </p:nvSpPr>
        <p:spPr>
          <a:xfrm>
            <a:off x="7180932" y="4773498"/>
            <a:ext cx="190308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r _ _ _ _ _</a:t>
            </a:r>
            <a:endParaRPr lang="es-GB" sz="3200" dirty="0">
              <a:solidFill>
                <a:srgbClr val="203864"/>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21FD6CD8-FA4D-A94F-909B-8CE50625D081}"/>
              </a:ext>
            </a:extLst>
          </p:cNvPr>
          <p:cNvSpPr txBox="1"/>
          <p:nvPr/>
        </p:nvSpPr>
        <p:spPr>
          <a:xfrm>
            <a:off x="1038402" y="2018642"/>
            <a:ext cx="2045753"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 _ _ _ _ _</a:t>
            </a:r>
            <a:endParaRPr lang="es-GB" sz="3200" dirty="0">
              <a:solidFill>
                <a:srgbClr val="203864"/>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7C23D631-7F50-FA47-853F-693D90DE7D0F}"/>
              </a:ext>
            </a:extLst>
          </p:cNvPr>
          <p:cNvSpPr txBox="1"/>
          <p:nvPr/>
        </p:nvSpPr>
        <p:spPr>
          <a:xfrm>
            <a:off x="1038402" y="1111191"/>
            <a:ext cx="2860258" cy="584775"/>
          </a:xfrm>
          <a:prstGeom prst="rect">
            <a:avLst/>
          </a:prstGeom>
          <a:noFill/>
        </p:spPr>
        <p:txBody>
          <a:bodyPr wrap="square" rtlCol="0">
            <a:spAutoFit/>
          </a:bodyPr>
          <a:lstStyle/>
          <a:p>
            <a:r>
              <a:rPr lang="es-ES" sz="3200" dirty="0">
                <a:solidFill>
                  <a:srgbClr val="203864"/>
                </a:solidFill>
                <a:latin typeface="Century Gothic" panose="020B0502020202020204" pitchFamily="34" charset="0"/>
              </a:rPr>
              <a:t>c _ _ _ _ _ _ _</a:t>
            </a:r>
            <a:endParaRPr lang="es-GB" sz="3200" dirty="0">
              <a:solidFill>
                <a:srgbClr val="203864"/>
              </a:solidFill>
              <a:latin typeface="Century Gothic" panose="020B0502020202020204" pitchFamily="34" charset="0"/>
            </a:endParaRPr>
          </a:p>
        </p:txBody>
      </p:sp>
      <p:sp>
        <p:nvSpPr>
          <p:cNvPr id="13" name="CuadroTexto 12">
            <a:extLst>
              <a:ext uri="{FF2B5EF4-FFF2-40B4-BE49-F238E27FC236}">
                <a16:creationId xmlns:a16="http://schemas.microsoft.com/office/drawing/2014/main" id="{BF535656-B072-6044-B5E6-458643A2A3D1}"/>
              </a:ext>
            </a:extLst>
          </p:cNvPr>
          <p:cNvSpPr txBox="1"/>
          <p:nvPr/>
        </p:nvSpPr>
        <p:spPr>
          <a:xfrm>
            <a:off x="1020492" y="3840717"/>
            <a:ext cx="2060179"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 _ _ _ _ _</a:t>
            </a:r>
            <a:endParaRPr lang="es-GB" sz="3200" dirty="0">
              <a:solidFill>
                <a:srgbClr val="203864"/>
              </a:solidFill>
              <a:latin typeface="Century Gothic" panose="020B0502020202020204" pitchFamily="34" charset="0"/>
            </a:endParaRPr>
          </a:p>
        </p:txBody>
      </p:sp>
      <p:sp>
        <p:nvSpPr>
          <p:cNvPr id="15" name="CuadroTexto 14">
            <a:extLst>
              <a:ext uri="{FF2B5EF4-FFF2-40B4-BE49-F238E27FC236}">
                <a16:creationId xmlns:a16="http://schemas.microsoft.com/office/drawing/2014/main" id="{CD21161F-85E8-1846-81BB-B1B577CD27E7}"/>
              </a:ext>
            </a:extLst>
          </p:cNvPr>
          <p:cNvSpPr txBox="1"/>
          <p:nvPr/>
        </p:nvSpPr>
        <p:spPr>
          <a:xfrm>
            <a:off x="7179896" y="1094468"/>
            <a:ext cx="2226892"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f _ _ _ _ _ _</a:t>
            </a:r>
            <a:endParaRPr lang="es-GB" sz="3200" dirty="0">
              <a:solidFill>
                <a:srgbClr val="203864"/>
              </a:solidFill>
              <a:latin typeface="Century Gothic" panose="020B0502020202020204" pitchFamily="34" charset="0"/>
            </a:endParaRPr>
          </a:p>
        </p:txBody>
      </p:sp>
      <p:sp>
        <p:nvSpPr>
          <p:cNvPr id="17" name="CuadroTexto 16">
            <a:extLst>
              <a:ext uri="{FF2B5EF4-FFF2-40B4-BE49-F238E27FC236}">
                <a16:creationId xmlns:a16="http://schemas.microsoft.com/office/drawing/2014/main" id="{103F3B4C-5329-394B-B277-0583760E1305}"/>
              </a:ext>
            </a:extLst>
          </p:cNvPr>
          <p:cNvSpPr txBox="1"/>
          <p:nvPr/>
        </p:nvSpPr>
        <p:spPr>
          <a:xfrm>
            <a:off x="1040287" y="2920569"/>
            <a:ext cx="2670924"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t _ _ _ _ _ _ _ </a:t>
            </a:r>
            <a:endParaRPr lang="es-GB" sz="3200" dirty="0">
              <a:solidFill>
                <a:srgbClr val="203864"/>
              </a:solidFill>
              <a:latin typeface="Century Gothic" panose="020B0502020202020204" pitchFamily="34" charset="0"/>
            </a:endParaRPr>
          </a:p>
        </p:txBody>
      </p:sp>
      <p:sp>
        <p:nvSpPr>
          <p:cNvPr id="18" name="CuadroTexto 17">
            <a:extLst>
              <a:ext uri="{FF2B5EF4-FFF2-40B4-BE49-F238E27FC236}">
                <a16:creationId xmlns:a16="http://schemas.microsoft.com/office/drawing/2014/main" id="{D7EB7CA3-5DDF-574F-9150-B18D4067ECD6}"/>
              </a:ext>
            </a:extLst>
          </p:cNvPr>
          <p:cNvSpPr txBox="1"/>
          <p:nvPr/>
        </p:nvSpPr>
        <p:spPr>
          <a:xfrm>
            <a:off x="7132049" y="5630570"/>
            <a:ext cx="237917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d _ _ _ _ _ _</a:t>
            </a:r>
            <a:endParaRPr lang="es-GB" sz="3200" dirty="0">
              <a:solidFill>
                <a:srgbClr val="203864"/>
              </a:solidFill>
              <a:latin typeface="Century Gothic" panose="020B0502020202020204" pitchFamily="34" charset="0"/>
            </a:endParaRPr>
          </a:p>
        </p:txBody>
      </p:sp>
      <p:sp>
        <p:nvSpPr>
          <p:cNvPr id="32" name="CuadroTexto 11">
            <a:extLst>
              <a:ext uri="{FF2B5EF4-FFF2-40B4-BE49-F238E27FC236}">
                <a16:creationId xmlns:a16="http://schemas.microsoft.com/office/drawing/2014/main" id="{7C23D631-7F50-FA47-853F-693D90DE7D0F}"/>
              </a:ext>
            </a:extLst>
          </p:cNvPr>
          <p:cNvSpPr txBox="1"/>
          <p:nvPr/>
        </p:nvSpPr>
        <p:spPr>
          <a:xfrm>
            <a:off x="1020492" y="1107628"/>
            <a:ext cx="1972015" cy="584775"/>
          </a:xfrm>
          <a:prstGeom prst="rect">
            <a:avLst/>
          </a:prstGeom>
          <a:noFill/>
        </p:spPr>
        <p:txBody>
          <a:bodyPr wrap="none" rtlCol="0">
            <a:spAutoFit/>
          </a:bodyPr>
          <a:lstStyle/>
          <a:p>
            <a:r>
              <a:rPr lang="en-GB" sz="3200" dirty="0" err="1">
                <a:solidFill>
                  <a:srgbClr val="203864"/>
                </a:solidFill>
                <a:latin typeface="Century Gothic" panose="020B0502020202020204" pitchFamily="34" charset="0"/>
              </a:rPr>
              <a:t>conducir</a:t>
            </a:r>
            <a:endParaRPr lang="es-GB" sz="3200" dirty="0">
              <a:solidFill>
                <a:srgbClr val="203864"/>
              </a:solidFill>
              <a:latin typeface="Century Gothic" panose="020B0502020202020204" pitchFamily="34" charset="0"/>
            </a:endParaRPr>
          </a:p>
        </p:txBody>
      </p:sp>
      <p:sp>
        <p:nvSpPr>
          <p:cNvPr id="36" name="CuadroTexto 14">
            <a:extLst>
              <a:ext uri="{FF2B5EF4-FFF2-40B4-BE49-F238E27FC236}">
                <a16:creationId xmlns:a16="http://schemas.microsoft.com/office/drawing/2014/main" id="{CD21161F-85E8-1846-81BB-B1B577CD27E7}"/>
              </a:ext>
            </a:extLst>
          </p:cNvPr>
          <p:cNvSpPr txBox="1"/>
          <p:nvPr/>
        </p:nvSpPr>
        <p:spPr>
          <a:xfrm>
            <a:off x="7191694" y="1106785"/>
            <a:ext cx="2117887" cy="584775"/>
          </a:xfrm>
          <a:prstGeom prst="rect">
            <a:avLst/>
          </a:prstGeom>
          <a:noFill/>
        </p:spPr>
        <p:txBody>
          <a:bodyPr wrap="none" rtlCol="0">
            <a:spAutoFit/>
          </a:bodyPr>
          <a:lstStyle/>
          <a:p>
            <a:r>
              <a:rPr lang="en-GB" sz="3200" dirty="0" err="1">
                <a:solidFill>
                  <a:srgbClr val="203864"/>
                </a:solidFill>
                <a:latin typeface="Century Gothic" panose="020B0502020202020204" pitchFamily="34" charset="0"/>
              </a:rPr>
              <a:t>francés</a:t>
            </a:r>
            <a:r>
              <a:rPr lang="en-GB" sz="3200" dirty="0">
                <a:solidFill>
                  <a:srgbClr val="203864"/>
                </a:solidFill>
                <a:latin typeface="Century Gothic" panose="020B0502020202020204" pitchFamily="34" charset="0"/>
              </a:rPr>
              <a:t>/a</a:t>
            </a:r>
            <a:endParaRPr lang="es-GB" sz="3200" dirty="0">
              <a:solidFill>
                <a:srgbClr val="203864"/>
              </a:solidFill>
              <a:latin typeface="Century Gothic" panose="020B0502020202020204" pitchFamily="34" charset="0"/>
            </a:endParaRPr>
          </a:p>
        </p:txBody>
      </p:sp>
      <p:sp>
        <p:nvSpPr>
          <p:cNvPr id="39" name="CuadroTexto 17">
            <a:extLst>
              <a:ext uri="{FF2B5EF4-FFF2-40B4-BE49-F238E27FC236}">
                <a16:creationId xmlns:a16="http://schemas.microsoft.com/office/drawing/2014/main" id="{D7EB7CA3-5DDF-574F-9150-B18D4067ECD6}"/>
              </a:ext>
            </a:extLst>
          </p:cNvPr>
          <p:cNvSpPr txBox="1"/>
          <p:nvPr/>
        </p:nvSpPr>
        <p:spPr>
          <a:xfrm>
            <a:off x="7132049" y="5635918"/>
            <a:ext cx="1233030" cy="584775"/>
          </a:xfrm>
          <a:prstGeom prst="rect">
            <a:avLst/>
          </a:prstGeom>
          <a:noFill/>
        </p:spPr>
        <p:txBody>
          <a:bodyPr wrap="none" rtlCol="0">
            <a:spAutoFit/>
          </a:bodyPr>
          <a:lstStyle/>
          <a:p>
            <a:r>
              <a:rPr lang="en-GB" sz="3200" dirty="0" err="1">
                <a:solidFill>
                  <a:srgbClr val="203864"/>
                </a:solidFill>
                <a:latin typeface="Century Gothic" panose="020B0502020202020204" pitchFamily="34" charset="0"/>
              </a:rPr>
              <a:t>dirigir</a:t>
            </a:r>
            <a:endParaRPr lang="es-GB" sz="3200" dirty="0">
              <a:solidFill>
                <a:srgbClr val="203864"/>
              </a:solidFill>
              <a:latin typeface="Century Gothic" panose="020B0502020202020204" pitchFamily="34" charset="0"/>
            </a:endParaRPr>
          </a:p>
        </p:txBody>
      </p:sp>
      <p:sp>
        <p:nvSpPr>
          <p:cNvPr id="40" name="CuadroTexto 12">
            <a:extLst>
              <a:ext uri="{FF2B5EF4-FFF2-40B4-BE49-F238E27FC236}">
                <a16:creationId xmlns:a16="http://schemas.microsoft.com/office/drawing/2014/main" id="{BF535656-B072-6044-B5E6-458643A2A3D1}"/>
              </a:ext>
            </a:extLst>
          </p:cNvPr>
          <p:cNvSpPr txBox="1"/>
          <p:nvPr/>
        </p:nvSpPr>
        <p:spPr>
          <a:xfrm>
            <a:off x="1020492" y="3823994"/>
            <a:ext cx="1250663"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actriz</a:t>
            </a:r>
            <a:endParaRPr lang="es-GB" sz="3200" dirty="0">
              <a:solidFill>
                <a:srgbClr val="203864"/>
              </a:solidFill>
              <a:latin typeface="Century Gothic" panose="020B0502020202020204" pitchFamily="34" charset="0"/>
            </a:endParaRPr>
          </a:p>
        </p:txBody>
      </p:sp>
      <p:sp>
        <p:nvSpPr>
          <p:cNvPr id="42" name="CuadroTexto 15">
            <a:extLst>
              <a:ext uri="{FF2B5EF4-FFF2-40B4-BE49-F238E27FC236}">
                <a16:creationId xmlns:a16="http://schemas.microsoft.com/office/drawing/2014/main" id="{F6189D1C-F992-1341-A6CA-4DD9702DAD5C}"/>
              </a:ext>
            </a:extLst>
          </p:cNvPr>
          <p:cNvSpPr txBox="1"/>
          <p:nvPr/>
        </p:nvSpPr>
        <p:spPr>
          <a:xfrm>
            <a:off x="1043132" y="4797182"/>
            <a:ext cx="237917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d _ _ _ _ _ _</a:t>
            </a:r>
            <a:endParaRPr lang="es-GB" sz="3200" dirty="0">
              <a:solidFill>
                <a:srgbClr val="203864"/>
              </a:solidFill>
              <a:latin typeface="Century Gothic" panose="020B0502020202020204" pitchFamily="34" charset="0"/>
            </a:endParaRPr>
          </a:p>
        </p:txBody>
      </p:sp>
      <p:sp>
        <p:nvSpPr>
          <p:cNvPr id="44" name="CuadroTexto 9">
            <a:extLst>
              <a:ext uri="{FF2B5EF4-FFF2-40B4-BE49-F238E27FC236}">
                <a16:creationId xmlns:a16="http://schemas.microsoft.com/office/drawing/2014/main" id="{D6943A75-55C8-AE47-B265-AEC4C5B7BFBE}"/>
              </a:ext>
            </a:extLst>
          </p:cNvPr>
          <p:cNvSpPr txBox="1"/>
          <p:nvPr/>
        </p:nvSpPr>
        <p:spPr>
          <a:xfrm>
            <a:off x="7179896" y="4759243"/>
            <a:ext cx="1500732"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rápido</a:t>
            </a:r>
            <a:endParaRPr lang="es-GB" sz="3200" dirty="0">
              <a:solidFill>
                <a:srgbClr val="203864"/>
              </a:solidFill>
              <a:latin typeface="Century Gothic" panose="020B0502020202020204" pitchFamily="34" charset="0"/>
            </a:endParaRPr>
          </a:p>
        </p:txBody>
      </p:sp>
      <p:sp>
        <p:nvSpPr>
          <p:cNvPr id="46" name="CuadroTexto 17">
            <a:extLst>
              <a:ext uri="{FF2B5EF4-FFF2-40B4-BE49-F238E27FC236}">
                <a16:creationId xmlns:a16="http://schemas.microsoft.com/office/drawing/2014/main" id="{D7EB7CA3-5DDF-574F-9150-B18D4067ECD6}"/>
              </a:ext>
            </a:extLst>
          </p:cNvPr>
          <p:cNvSpPr txBox="1"/>
          <p:nvPr/>
        </p:nvSpPr>
        <p:spPr>
          <a:xfrm>
            <a:off x="7277005" y="2907146"/>
            <a:ext cx="1265090"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r _ _ _</a:t>
            </a:r>
            <a:endParaRPr lang="es-GB" sz="3200" dirty="0">
              <a:solidFill>
                <a:srgbClr val="203864"/>
              </a:solidFill>
              <a:latin typeface="Century Gothic" panose="020B0502020202020204" pitchFamily="34" charset="0"/>
            </a:endParaRPr>
          </a:p>
        </p:txBody>
      </p:sp>
      <p:sp>
        <p:nvSpPr>
          <p:cNvPr id="47" name="CuadroTexto 17">
            <a:extLst>
              <a:ext uri="{FF2B5EF4-FFF2-40B4-BE49-F238E27FC236}">
                <a16:creationId xmlns:a16="http://schemas.microsoft.com/office/drawing/2014/main" id="{D7EB7CA3-5DDF-574F-9150-B18D4067ECD6}"/>
              </a:ext>
            </a:extLst>
          </p:cNvPr>
          <p:cNvSpPr txBox="1"/>
          <p:nvPr/>
        </p:nvSpPr>
        <p:spPr>
          <a:xfrm>
            <a:off x="7277005" y="2893790"/>
            <a:ext cx="1446230"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ruso/a</a:t>
            </a:r>
            <a:endParaRPr lang="es-GB" sz="3200" dirty="0">
              <a:solidFill>
                <a:srgbClr val="203864"/>
              </a:solidFill>
              <a:latin typeface="Century Gothic" panose="020B0502020202020204" pitchFamily="34" charset="0"/>
            </a:endParaRPr>
          </a:p>
        </p:txBody>
      </p:sp>
      <p:sp>
        <p:nvSpPr>
          <p:cNvPr id="48" name="CuadroTexto 17">
            <a:extLst>
              <a:ext uri="{FF2B5EF4-FFF2-40B4-BE49-F238E27FC236}">
                <a16:creationId xmlns:a16="http://schemas.microsoft.com/office/drawing/2014/main" id="{D7EB7CA3-5DDF-574F-9150-B18D4067ECD6}"/>
              </a:ext>
            </a:extLst>
          </p:cNvPr>
          <p:cNvSpPr txBox="1"/>
          <p:nvPr/>
        </p:nvSpPr>
        <p:spPr>
          <a:xfrm>
            <a:off x="7200179" y="3830880"/>
            <a:ext cx="269817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d _ _ _ _ _ _ _</a:t>
            </a:r>
            <a:endParaRPr lang="es-GB" sz="3200" dirty="0">
              <a:solidFill>
                <a:srgbClr val="203864"/>
              </a:solidFill>
              <a:latin typeface="Century Gothic" panose="020B0502020202020204" pitchFamily="34" charset="0"/>
            </a:endParaRPr>
          </a:p>
        </p:txBody>
      </p:sp>
      <p:sp>
        <p:nvSpPr>
          <p:cNvPr id="49" name="CuadroTexto 17">
            <a:extLst>
              <a:ext uri="{FF2B5EF4-FFF2-40B4-BE49-F238E27FC236}">
                <a16:creationId xmlns:a16="http://schemas.microsoft.com/office/drawing/2014/main" id="{D7EB7CA3-5DDF-574F-9150-B18D4067ECD6}"/>
              </a:ext>
            </a:extLst>
          </p:cNvPr>
          <p:cNvSpPr txBox="1"/>
          <p:nvPr/>
        </p:nvSpPr>
        <p:spPr>
          <a:xfrm>
            <a:off x="7200179" y="3836228"/>
            <a:ext cx="2068195"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despacio</a:t>
            </a:r>
            <a:endParaRPr lang="es-GB" sz="3200" dirty="0">
              <a:solidFill>
                <a:srgbClr val="203864"/>
              </a:solidFill>
              <a:latin typeface="Century Gothic" panose="020B0502020202020204" pitchFamily="34" charset="0"/>
            </a:endParaRPr>
          </a:p>
        </p:txBody>
      </p:sp>
      <p:sp>
        <p:nvSpPr>
          <p:cNvPr id="53" name="CuadroTexto 17">
            <a:extLst>
              <a:ext uri="{FF2B5EF4-FFF2-40B4-BE49-F238E27FC236}">
                <a16:creationId xmlns:a16="http://schemas.microsoft.com/office/drawing/2014/main" id="{D7EB7CA3-5DDF-574F-9150-B18D4067ECD6}"/>
              </a:ext>
            </a:extLst>
          </p:cNvPr>
          <p:cNvSpPr txBox="1"/>
          <p:nvPr/>
        </p:nvSpPr>
        <p:spPr>
          <a:xfrm>
            <a:off x="1020492" y="5624225"/>
            <a:ext cx="1741182" cy="584775"/>
          </a:xfrm>
          <a:prstGeom prst="rect">
            <a:avLst/>
          </a:prstGeom>
          <a:noFill/>
        </p:spPr>
        <p:txBody>
          <a:bodyPr wrap="none" rtlCol="0">
            <a:spAutoFit/>
          </a:bodyPr>
          <a:lstStyle/>
          <a:p>
            <a:r>
              <a:rPr lang="en-GB" sz="3200" dirty="0">
                <a:solidFill>
                  <a:srgbClr val="203864"/>
                </a:solidFill>
                <a:latin typeface="Century Gothic" panose="020B0502020202020204" pitchFamily="34" charset="0"/>
              </a:rPr>
              <a:t>a _ _ _ _</a:t>
            </a:r>
            <a:endParaRPr lang="es-GB" sz="3200" dirty="0">
              <a:solidFill>
                <a:srgbClr val="203864"/>
              </a:solidFill>
              <a:latin typeface="Century Gothic" panose="020B0502020202020204" pitchFamily="34" charset="0"/>
            </a:endParaRPr>
          </a:p>
        </p:txBody>
      </p:sp>
      <p:sp>
        <p:nvSpPr>
          <p:cNvPr id="54" name="CuadroTexto 17">
            <a:extLst>
              <a:ext uri="{FF2B5EF4-FFF2-40B4-BE49-F238E27FC236}">
                <a16:creationId xmlns:a16="http://schemas.microsoft.com/office/drawing/2014/main" id="{D7EB7CA3-5DDF-574F-9150-B18D4067ECD6}"/>
              </a:ext>
            </a:extLst>
          </p:cNvPr>
          <p:cNvSpPr txBox="1"/>
          <p:nvPr/>
        </p:nvSpPr>
        <p:spPr>
          <a:xfrm>
            <a:off x="1024026" y="5624224"/>
            <a:ext cx="1263487"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actor</a:t>
            </a:r>
            <a:endParaRPr lang="es-GB" sz="3200" dirty="0">
              <a:solidFill>
                <a:srgbClr val="203864"/>
              </a:solidFill>
              <a:latin typeface="Century Gothic" panose="020B0502020202020204" pitchFamily="34" charset="0"/>
            </a:endParaRPr>
          </a:p>
        </p:txBody>
      </p:sp>
      <p:sp>
        <p:nvSpPr>
          <p:cNvPr id="3" name="TextBox 2"/>
          <p:cNvSpPr txBox="1"/>
          <p:nvPr/>
        </p:nvSpPr>
        <p:spPr>
          <a:xfrm>
            <a:off x="292184" y="1238004"/>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a:t>
            </a:r>
          </a:p>
        </p:txBody>
      </p:sp>
      <p:sp>
        <p:nvSpPr>
          <p:cNvPr id="55" name="TextBox 54"/>
          <p:cNvSpPr txBox="1"/>
          <p:nvPr/>
        </p:nvSpPr>
        <p:spPr>
          <a:xfrm>
            <a:off x="292184" y="2141752"/>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2.</a:t>
            </a:r>
          </a:p>
        </p:txBody>
      </p:sp>
      <p:sp>
        <p:nvSpPr>
          <p:cNvPr id="56" name="TextBox 55"/>
          <p:cNvSpPr txBox="1"/>
          <p:nvPr/>
        </p:nvSpPr>
        <p:spPr>
          <a:xfrm>
            <a:off x="292184" y="3045500"/>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3.</a:t>
            </a:r>
          </a:p>
        </p:txBody>
      </p:sp>
      <p:sp>
        <p:nvSpPr>
          <p:cNvPr id="57" name="CuadroTexto 10">
            <a:extLst>
              <a:ext uri="{FF2B5EF4-FFF2-40B4-BE49-F238E27FC236}">
                <a16:creationId xmlns:a16="http://schemas.microsoft.com/office/drawing/2014/main" id="{21FD6CD8-FA4D-A94F-909B-8CE50625D081}"/>
              </a:ext>
            </a:extLst>
          </p:cNvPr>
          <p:cNvSpPr txBox="1"/>
          <p:nvPr/>
        </p:nvSpPr>
        <p:spPr>
          <a:xfrm>
            <a:off x="1038203" y="2013096"/>
            <a:ext cx="1672253"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escena</a:t>
            </a:r>
            <a:endParaRPr lang="es-GB" sz="3200" dirty="0">
              <a:solidFill>
                <a:srgbClr val="203864"/>
              </a:solidFill>
              <a:latin typeface="Century Gothic" panose="020B0502020202020204" pitchFamily="34" charset="0"/>
            </a:endParaRPr>
          </a:p>
        </p:txBody>
      </p:sp>
      <p:sp>
        <p:nvSpPr>
          <p:cNvPr id="58" name="CuadroTexto 16">
            <a:extLst>
              <a:ext uri="{FF2B5EF4-FFF2-40B4-BE49-F238E27FC236}">
                <a16:creationId xmlns:a16="http://schemas.microsoft.com/office/drawing/2014/main" id="{103F3B4C-5329-394B-B277-0583760E1305}"/>
              </a:ext>
            </a:extLst>
          </p:cNvPr>
          <p:cNvSpPr txBox="1"/>
          <p:nvPr/>
        </p:nvSpPr>
        <p:spPr>
          <a:xfrm>
            <a:off x="1047342" y="2920568"/>
            <a:ext cx="1729961"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traducir</a:t>
            </a:r>
            <a:endParaRPr lang="es-GB" sz="3200" dirty="0">
              <a:solidFill>
                <a:srgbClr val="203864"/>
              </a:solidFill>
              <a:latin typeface="Century Gothic" panose="020B0502020202020204" pitchFamily="34" charset="0"/>
            </a:endParaRPr>
          </a:p>
        </p:txBody>
      </p:sp>
      <p:sp>
        <p:nvSpPr>
          <p:cNvPr id="59" name="TextBox 58"/>
          <p:cNvSpPr txBox="1"/>
          <p:nvPr/>
        </p:nvSpPr>
        <p:spPr>
          <a:xfrm>
            <a:off x="292184" y="3949248"/>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4.</a:t>
            </a:r>
          </a:p>
        </p:txBody>
      </p:sp>
      <p:sp>
        <p:nvSpPr>
          <p:cNvPr id="60" name="TextBox 59"/>
          <p:cNvSpPr txBox="1"/>
          <p:nvPr/>
        </p:nvSpPr>
        <p:spPr>
          <a:xfrm>
            <a:off x="292184" y="4852996"/>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5.</a:t>
            </a:r>
          </a:p>
        </p:txBody>
      </p:sp>
      <p:sp>
        <p:nvSpPr>
          <p:cNvPr id="61" name="CuadroTexto 15">
            <a:extLst>
              <a:ext uri="{FF2B5EF4-FFF2-40B4-BE49-F238E27FC236}">
                <a16:creationId xmlns:a16="http://schemas.microsoft.com/office/drawing/2014/main" id="{F6189D1C-F992-1341-A6CA-4DD9702DAD5C}"/>
              </a:ext>
            </a:extLst>
          </p:cNvPr>
          <p:cNvSpPr txBox="1"/>
          <p:nvPr/>
        </p:nvSpPr>
        <p:spPr>
          <a:xfrm>
            <a:off x="1035913" y="4797181"/>
            <a:ext cx="1566454"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discutir</a:t>
            </a:r>
            <a:endParaRPr lang="es-GB" sz="3200" dirty="0">
              <a:solidFill>
                <a:srgbClr val="203864"/>
              </a:solidFill>
              <a:latin typeface="Century Gothic" panose="020B0502020202020204" pitchFamily="34" charset="0"/>
            </a:endParaRPr>
          </a:p>
        </p:txBody>
      </p:sp>
      <p:sp>
        <p:nvSpPr>
          <p:cNvPr id="62" name="TextBox 61"/>
          <p:cNvSpPr txBox="1"/>
          <p:nvPr/>
        </p:nvSpPr>
        <p:spPr>
          <a:xfrm>
            <a:off x="292184" y="5756746"/>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6.</a:t>
            </a:r>
          </a:p>
        </p:txBody>
      </p:sp>
      <p:sp>
        <p:nvSpPr>
          <p:cNvPr id="63" name="TextBox 62"/>
          <p:cNvSpPr txBox="1"/>
          <p:nvPr/>
        </p:nvSpPr>
        <p:spPr>
          <a:xfrm>
            <a:off x="6497660" y="1217578"/>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7.</a:t>
            </a:r>
          </a:p>
        </p:txBody>
      </p:sp>
      <p:sp>
        <p:nvSpPr>
          <p:cNvPr id="64" name="TextBox 63"/>
          <p:cNvSpPr txBox="1"/>
          <p:nvPr/>
        </p:nvSpPr>
        <p:spPr>
          <a:xfrm>
            <a:off x="6497660" y="2121947"/>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8.</a:t>
            </a:r>
          </a:p>
        </p:txBody>
      </p:sp>
      <p:sp>
        <p:nvSpPr>
          <p:cNvPr id="65" name="CuadroTexto 17">
            <a:extLst>
              <a:ext uri="{FF2B5EF4-FFF2-40B4-BE49-F238E27FC236}">
                <a16:creationId xmlns:a16="http://schemas.microsoft.com/office/drawing/2014/main" id="{D7EB7CA3-5DDF-574F-9150-B18D4067ECD6}"/>
              </a:ext>
            </a:extLst>
          </p:cNvPr>
          <p:cNvSpPr txBox="1"/>
          <p:nvPr/>
        </p:nvSpPr>
        <p:spPr>
          <a:xfrm>
            <a:off x="7191694" y="1983181"/>
            <a:ext cx="3017173"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p _ _ _ _ _ _ _ _</a:t>
            </a:r>
            <a:endParaRPr lang="es-GB" sz="3200" dirty="0">
              <a:solidFill>
                <a:srgbClr val="203864"/>
              </a:solidFill>
              <a:latin typeface="Century Gothic" panose="020B0502020202020204" pitchFamily="34" charset="0"/>
            </a:endParaRPr>
          </a:p>
        </p:txBody>
      </p:sp>
      <p:sp>
        <p:nvSpPr>
          <p:cNvPr id="66" name="CuadroTexto 17">
            <a:extLst>
              <a:ext uri="{FF2B5EF4-FFF2-40B4-BE49-F238E27FC236}">
                <a16:creationId xmlns:a16="http://schemas.microsoft.com/office/drawing/2014/main" id="{D7EB7CA3-5DDF-574F-9150-B18D4067ECD6}"/>
              </a:ext>
            </a:extLst>
          </p:cNvPr>
          <p:cNvSpPr txBox="1"/>
          <p:nvPr/>
        </p:nvSpPr>
        <p:spPr>
          <a:xfrm>
            <a:off x="7195674" y="1994854"/>
            <a:ext cx="2162772" cy="584775"/>
          </a:xfrm>
          <a:prstGeom prst="rect">
            <a:avLst/>
          </a:prstGeom>
          <a:noFill/>
        </p:spPr>
        <p:txBody>
          <a:bodyPr wrap="none" rtlCol="0">
            <a:spAutoFit/>
          </a:bodyPr>
          <a:lstStyle/>
          <a:p>
            <a:r>
              <a:rPr lang="es-ES" sz="3200" dirty="0">
                <a:solidFill>
                  <a:srgbClr val="203864"/>
                </a:solidFill>
                <a:latin typeface="Century Gothic" panose="020B0502020202020204" pitchFamily="34" charset="0"/>
              </a:rPr>
              <a:t>personaje</a:t>
            </a:r>
            <a:endParaRPr lang="es-GB" sz="3200" dirty="0">
              <a:solidFill>
                <a:srgbClr val="203864"/>
              </a:solidFill>
              <a:latin typeface="Century Gothic" panose="020B0502020202020204" pitchFamily="34" charset="0"/>
            </a:endParaRPr>
          </a:p>
        </p:txBody>
      </p:sp>
      <p:sp>
        <p:nvSpPr>
          <p:cNvPr id="67" name="TextBox 66"/>
          <p:cNvSpPr txBox="1"/>
          <p:nvPr/>
        </p:nvSpPr>
        <p:spPr>
          <a:xfrm>
            <a:off x="6497660" y="3026316"/>
            <a:ext cx="471952"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9.</a:t>
            </a:r>
          </a:p>
        </p:txBody>
      </p:sp>
      <p:sp>
        <p:nvSpPr>
          <p:cNvPr id="68" name="TextBox 67"/>
          <p:cNvSpPr txBox="1"/>
          <p:nvPr/>
        </p:nvSpPr>
        <p:spPr>
          <a:xfrm>
            <a:off x="6497660" y="3930685"/>
            <a:ext cx="934854"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10.</a:t>
            </a:r>
          </a:p>
        </p:txBody>
      </p:sp>
      <p:sp>
        <p:nvSpPr>
          <p:cNvPr id="69" name="TextBox 68"/>
          <p:cNvSpPr txBox="1"/>
          <p:nvPr/>
        </p:nvSpPr>
        <p:spPr>
          <a:xfrm>
            <a:off x="6497660" y="4835054"/>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11.</a:t>
            </a:r>
          </a:p>
        </p:txBody>
      </p:sp>
      <p:sp>
        <p:nvSpPr>
          <p:cNvPr id="70" name="TextBox 69"/>
          <p:cNvSpPr txBox="1"/>
          <p:nvPr/>
        </p:nvSpPr>
        <p:spPr>
          <a:xfrm>
            <a:off x="6497660" y="5739425"/>
            <a:ext cx="779345" cy="461665"/>
          </a:xfrm>
          <a:prstGeom prst="rect">
            <a:avLst/>
          </a:prstGeom>
          <a:noFill/>
        </p:spPr>
        <p:txBody>
          <a:bodyPr wrap="square" rtlCol="0">
            <a:spAutoFit/>
          </a:bodyPr>
          <a:lstStyle/>
          <a:p>
            <a:r>
              <a:rPr lang="en-GB" sz="2400" b="1" dirty="0">
                <a:solidFill>
                  <a:srgbClr val="203864"/>
                </a:solidFill>
                <a:latin typeface="Century Gothic" panose="020B0502020202020204" pitchFamily="34" charset="0"/>
              </a:rPr>
              <a:t>12.</a:t>
            </a:r>
          </a:p>
        </p:txBody>
      </p:sp>
      <p:pic>
        <p:nvPicPr>
          <p:cNvPr id="8194" name="Picture 2" descr="car driving clip art - Clip Art Library">
            <a:extLst>
              <a:ext uri="{FF2B5EF4-FFF2-40B4-BE49-F238E27FC236}">
                <a16:creationId xmlns:a16="http://schemas.microsoft.com/office/drawing/2014/main" id="{6D17660A-5B6D-2047-AA72-AEFB3005F8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022" y="531732"/>
            <a:ext cx="1689159" cy="112329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B56EB4A9-A411-8641-9A8A-D2FF973E5156}"/>
              </a:ext>
            </a:extLst>
          </p:cNvPr>
          <p:cNvPicPr>
            <a:picLocks noChangeAspect="1"/>
          </p:cNvPicPr>
          <p:nvPr/>
        </p:nvPicPr>
        <p:blipFill>
          <a:blip r:embed="rId5"/>
          <a:stretch>
            <a:fillRect/>
          </a:stretch>
        </p:blipFill>
        <p:spPr>
          <a:xfrm>
            <a:off x="3878394" y="1857566"/>
            <a:ext cx="861891" cy="867128"/>
          </a:xfrm>
          <a:prstGeom prst="rect">
            <a:avLst/>
          </a:prstGeom>
        </p:spPr>
      </p:pic>
      <p:pic>
        <p:nvPicPr>
          <p:cNvPr id="7" name="Imagen 6">
            <a:extLst>
              <a:ext uri="{FF2B5EF4-FFF2-40B4-BE49-F238E27FC236}">
                <a16:creationId xmlns:a16="http://schemas.microsoft.com/office/drawing/2014/main" id="{B25B7D0C-CFEE-A548-A603-73F15E473A3A}"/>
              </a:ext>
            </a:extLst>
          </p:cNvPr>
          <p:cNvPicPr>
            <a:picLocks noChangeAspect="1"/>
          </p:cNvPicPr>
          <p:nvPr/>
        </p:nvPicPr>
        <p:blipFill>
          <a:blip r:embed="rId6"/>
          <a:stretch>
            <a:fillRect/>
          </a:stretch>
        </p:blipFill>
        <p:spPr>
          <a:xfrm>
            <a:off x="5201321" y="2650205"/>
            <a:ext cx="1120820" cy="1120820"/>
          </a:xfrm>
          <a:prstGeom prst="rect">
            <a:avLst/>
          </a:prstGeom>
        </p:spPr>
      </p:pic>
      <p:pic>
        <p:nvPicPr>
          <p:cNvPr id="8196" name="Picture 4" descr="actress clipart - Clip Art Library">
            <a:extLst>
              <a:ext uri="{FF2B5EF4-FFF2-40B4-BE49-F238E27FC236}">
                <a16:creationId xmlns:a16="http://schemas.microsoft.com/office/drawing/2014/main" id="{8754396E-F303-7245-BFDD-5D18E9DD98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8469" y="5194291"/>
            <a:ext cx="1014708" cy="101470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ctor clipart - Clip Art Library">
            <a:extLst>
              <a:ext uri="{FF2B5EF4-FFF2-40B4-BE49-F238E27FC236}">
                <a16:creationId xmlns:a16="http://schemas.microsoft.com/office/drawing/2014/main" id="{944F884E-6C84-F14B-8CF2-4484E1D1AD6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92507" y="3505343"/>
            <a:ext cx="1367709" cy="117069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175AE54C-49DF-8B40-BBA3-95F9BC13850E}"/>
              </a:ext>
            </a:extLst>
          </p:cNvPr>
          <p:cNvPicPr>
            <a:picLocks noChangeAspect="1"/>
          </p:cNvPicPr>
          <p:nvPr/>
        </p:nvPicPr>
        <p:blipFill>
          <a:blip r:embed="rId9"/>
          <a:stretch>
            <a:fillRect/>
          </a:stretch>
        </p:blipFill>
        <p:spPr>
          <a:xfrm>
            <a:off x="3967486" y="4530581"/>
            <a:ext cx="1044620" cy="784080"/>
          </a:xfrm>
          <a:prstGeom prst="rect">
            <a:avLst/>
          </a:prstGeom>
        </p:spPr>
      </p:pic>
      <p:pic>
        <p:nvPicPr>
          <p:cNvPr id="8200" name="Picture 8" descr="kids tv shows characters - Clip Art Library">
            <a:extLst>
              <a:ext uri="{FF2B5EF4-FFF2-40B4-BE49-F238E27FC236}">
                <a16:creationId xmlns:a16="http://schemas.microsoft.com/office/drawing/2014/main" id="{7BF202F8-AD87-4C4E-95C9-50AD6D951A5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40961" y="1284193"/>
            <a:ext cx="913028" cy="1238004"/>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n 15">
            <a:extLst>
              <a:ext uri="{FF2B5EF4-FFF2-40B4-BE49-F238E27FC236}">
                <a16:creationId xmlns:a16="http://schemas.microsoft.com/office/drawing/2014/main" id="{6D76C4F5-F00E-874E-84ED-3DDC8FDAC06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616617" y="2554183"/>
            <a:ext cx="1500747" cy="1376502"/>
          </a:xfrm>
          <a:prstGeom prst="rect">
            <a:avLst/>
          </a:prstGeom>
        </p:spPr>
      </p:pic>
      <p:pic>
        <p:nvPicPr>
          <p:cNvPr id="20" name="Imagen 19">
            <a:extLst>
              <a:ext uri="{FF2B5EF4-FFF2-40B4-BE49-F238E27FC236}">
                <a16:creationId xmlns:a16="http://schemas.microsoft.com/office/drawing/2014/main" id="{6951B0F0-9A9D-0B47-A280-B3DDFA92E766}"/>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8658567" y="2454408"/>
            <a:ext cx="1149417" cy="1505189"/>
          </a:xfrm>
          <a:prstGeom prst="rect">
            <a:avLst/>
          </a:prstGeom>
        </p:spPr>
      </p:pic>
      <p:pic>
        <p:nvPicPr>
          <p:cNvPr id="21" name="Imagen 20">
            <a:extLst>
              <a:ext uri="{FF2B5EF4-FFF2-40B4-BE49-F238E27FC236}">
                <a16:creationId xmlns:a16="http://schemas.microsoft.com/office/drawing/2014/main" id="{91CD1D91-22FD-6A44-9479-4E29B8AF5DF3}"/>
              </a:ext>
            </a:extLst>
          </p:cNvPr>
          <p:cNvPicPr>
            <a:picLocks noChangeAspect="1"/>
          </p:cNvPicPr>
          <p:nvPr/>
        </p:nvPicPr>
        <p:blipFill>
          <a:blip r:embed="rId13"/>
          <a:stretch>
            <a:fillRect/>
          </a:stretch>
        </p:blipFill>
        <p:spPr>
          <a:xfrm>
            <a:off x="10251044" y="3620071"/>
            <a:ext cx="1123291" cy="1123291"/>
          </a:xfrm>
          <a:prstGeom prst="rect">
            <a:avLst/>
          </a:prstGeom>
        </p:spPr>
      </p:pic>
      <p:pic>
        <p:nvPicPr>
          <p:cNvPr id="25" name="Imagen 24">
            <a:extLst>
              <a:ext uri="{FF2B5EF4-FFF2-40B4-BE49-F238E27FC236}">
                <a16:creationId xmlns:a16="http://schemas.microsoft.com/office/drawing/2014/main" id="{5F3428C7-2C39-1B40-92DD-94341511BCB2}"/>
              </a:ext>
            </a:extLst>
          </p:cNvPr>
          <p:cNvPicPr>
            <a:picLocks noChangeAspect="1"/>
          </p:cNvPicPr>
          <p:nvPr/>
        </p:nvPicPr>
        <p:blipFill>
          <a:blip r:embed="rId14"/>
          <a:stretch>
            <a:fillRect/>
          </a:stretch>
        </p:blipFill>
        <p:spPr>
          <a:xfrm>
            <a:off x="9406788" y="67476"/>
            <a:ext cx="1320777" cy="1597977"/>
          </a:xfrm>
          <a:prstGeom prst="rect">
            <a:avLst/>
          </a:prstGeom>
        </p:spPr>
      </p:pic>
      <p:pic>
        <p:nvPicPr>
          <p:cNvPr id="27" name="Imagen 26">
            <a:extLst>
              <a:ext uri="{FF2B5EF4-FFF2-40B4-BE49-F238E27FC236}">
                <a16:creationId xmlns:a16="http://schemas.microsoft.com/office/drawing/2014/main" id="{360B8B5E-2DE1-694B-9589-6289F7949945}"/>
              </a:ext>
            </a:extLst>
          </p:cNvPr>
          <p:cNvPicPr>
            <a:picLocks noChangeAspect="1"/>
          </p:cNvPicPr>
          <p:nvPr/>
        </p:nvPicPr>
        <p:blipFill>
          <a:blip r:embed="rId15"/>
          <a:stretch>
            <a:fillRect/>
          </a:stretch>
        </p:blipFill>
        <p:spPr>
          <a:xfrm>
            <a:off x="9265903" y="4522182"/>
            <a:ext cx="1123291" cy="1123291"/>
          </a:xfrm>
          <a:prstGeom prst="rect">
            <a:avLst/>
          </a:prstGeom>
        </p:spPr>
      </p:pic>
      <p:pic>
        <p:nvPicPr>
          <p:cNvPr id="8202" name="Picture 10" descr="Free Movie Camera Clipart, Download Free Movie Camera Clipart png ...">
            <a:extLst>
              <a:ext uri="{FF2B5EF4-FFF2-40B4-BE49-F238E27FC236}">
                <a16:creationId xmlns:a16="http://schemas.microsoft.com/office/drawing/2014/main" id="{1260C543-EB69-FB41-A06D-283F9EC244F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45929" y="5215123"/>
            <a:ext cx="1293942" cy="973044"/>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2FE8A54D-C528-A946-BA4D-F9BF1CAA923E}"/>
              </a:ext>
            </a:extLst>
          </p:cNvPr>
          <p:cNvSpPr txBox="1"/>
          <p:nvPr/>
        </p:nvSpPr>
        <p:spPr>
          <a:xfrm>
            <a:off x="4480373" y="1553217"/>
            <a:ext cx="1303562" cy="400110"/>
          </a:xfrm>
          <a:prstGeom prst="rect">
            <a:avLst/>
          </a:prstGeom>
          <a:noFill/>
        </p:spPr>
        <p:txBody>
          <a:bodyPr wrap="none" rtlCol="0">
            <a:spAutoFit/>
          </a:bodyPr>
          <a:lstStyle/>
          <a:p>
            <a:r>
              <a:rPr lang="es-GB" sz="2000" dirty="0">
                <a:solidFill>
                  <a:schemeClr val="accent5">
                    <a:lumMod val="50000"/>
                  </a:schemeClr>
                </a:solidFill>
                <a:highlight>
                  <a:srgbClr val="E3EAFD"/>
                </a:highlight>
              </a:rPr>
              <a:t>[to drive]</a:t>
            </a:r>
          </a:p>
        </p:txBody>
      </p:sp>
      <p:sp>
        <p:nvSpPr>
          <p:cNvPr id="87" name="CuadroTexto 86">
            <a:extLst>
              <a:ext uri="{FF2B5EF4-FFF2-40B4-BE49-F238E27FC236}">
                <a16:creationId xmlns:a16="http://schemas.microsoft.com/office/drawing/2014/main" id="{072A5ABA-0252-1341-9AB4-F6C26ADC553B}"/>
              </a:ext>
            </a:extLst>
          </p:cNvPr>
          <p:cNvSpPr txBox="1"/>
          <p:nvPr/>
        </p:nvSpPr>
        <p:spPr>
          <a:xfrm>
            <a:off x="4961421" y="2178785"/>
            <a:ext cx="1120820" cy="400110"/>
          </a:xfrm>
          <a:prstGeom prst="rect">
            <a:avLst/>
          </a:prstGeom>
          <a:noFill/>
        </p:spPr>
        <p:txBody>
          <a:bodyPr wrap="none" rtlCol="0">
            <a:spAutoFit/>
          </a:bodyPr>
          <a:lstStyle/>
          <a:p>
            <a:r>
              <a:rPr lang="es-GB" sz="2000" dirty="0">
                <a:solidFill>
                  <a:schemeClr val="accent5">
                    <a:lumMod val="50000"/>
                  </a:schemeClr>
                </a:solidFill>
                <a:highlight>
                  <a:srgbClr val="E3EAFD"/>
                </a:highlight>
              </a:rPr>
              <a:t>[scene]</a:t>
            </a:r>
          </a:p>
        </p:txBody>
      </p:sp>
      <p:sp>
        <p:nvSpPr>
          <p:cNvPr id="88" name="CuadroTexto 87">
            <a:extLst>
              <a:ext uri="{FF2B5EF4-FFF2-40B4-BE49-F238E27FC236}">
                <a16:creationId xmlns:a16="http://schemas.microsoft.com/office/drawing/2014/main" id="{B024DB4C-A640-0C42-8EBA-DA1675ABEF46}"/>
              </a:ext>
            </a:extLst>
          </p:cNvPr>
          <p:cNvSpPr txBox="1"/>
          <p:nvPr/>
        </p:nvSpPr>
        <p:spPr>
          <a:xfrm>
            <a:off x="3764481" y="2855581"/>
            <a:ext cx="1621877" cy="707886"/>
          </a:xfrm>
          <a:prstGeom prst="rect">
            <a:avLst/>
          </a:prstGeom>
          <a:noFill/>
        </p:spPr>
        <p:txBody>
          <a:bodyPr wrap="square" rtlCol="0">
            <a:spAutoFit/>
          </a:bodyPr>
          <a:lstStyle/>
          <a:p>
            <a:r>
              <a:rPr lang="es-GB" sz="2000" dirty="0">
                <a:solidFill>
                  <a:schemeClr val="accent5">
                    <a:lumMod val="50000"/>
                  </a:schemeClr>
                </a:solidFill>
                <a:highlight>
                  <a:srgbClr val="E3EAFD"/>
                </a:highlight>
              </a:rPr>
              <a:t>[to translate]</a:t>
            </a:r>
          </a:p>
        </p:txBody>
      </p:sp>
      <p:sp>
        <p:nvSpPr>
          <p:cNvPr id="89" name="CuadroTexto 88">
            <a:extLst>
              <a:ext uri="{FF2B5EF4-FFF2-40B4-BE49-F238E27FC236}">
                <a16:creationId xmlns:a16="http://schemas.microsoft.com/office/drawing/2014/main" id="{D522A6BB-2894-CC41-A84B-D89B1F6C1094}"/>
              </a:ext>
            </a:extLst>
          </p:cNvPr>
          <p:cNvSpPr txBox="1"/>
          <p:nvPr/>
        </p:nvSpPr>
        <p:spPr>
          <a:xfrm>
            <a:off x="4063395" y="3980891"/>
            <a:ext cx="1621877" cy="400110"/>
          </a:xfrm>
          <a:prstGeom prst="rect">
            <a:avLst/>
          </a:prstGeom>
          <a:noFill/>
        </p:spPr>
        <p:txBody>
          <a:bodyPr wrap="square" rtlCol="0">
            <a:spAutoFit/>
          </a:bodyPr>
          <a:lstStyle/>
          <a:p>
            <a:r>
              <a:rPr lang="es-GB" sz="2000" dirty="0">
                <a:solidFill>
                  <a:schemeClr val="accent5">
                    <a:lumMod val="50000"/>
                  </a:schemeClr>
                </a:solidFill>
                <a:highlight>
                  <a:srgbClr val="E3EAFD"/>
                </a:highlight>
              </a:rPr>
              <a:t>[actress]</a:t>
            </a:r>
          </a:p>
        </p:txBody>
      </p:sp>
      <p:sp>
        <p:nvSpPr>
          <p:cNvPr id="90" name="CuadroTexto 89">
            <a:extLst>
              <a:ext uri="{FF2B5EF4-FFF2-40B4-BE49-F238E27FC236}">
                <a16:creationId xmlns:a16="http://schemas.microsoft.com/office/drawing/2014/main" id="{532FEBDC-C305-7448-97F2-561DE0FB066C}"/>
              </a:ext>
            </a:extLst>
          </p:cNvPr>
          <p:cNvSpPr txBox="1"/>
          <p:nvPr/>
        </p:nvSpPr>
        <p:spPr>
          <a:xfrm>
            <a:off x="5046995" y="4777277"/>
            <a:ext cx="1621877" cy="400110"/>
          </a:xfrm>
          <a:prstGeom prst="rect">
            <a:avLst/>
          </a:prstGeom>
          <a:noFill/>
        </p:spPr>
        <p:txBody>
          <a:bodyPr wrap="square" rtlCol="0">
            <a:spAutoFit/>
          </a:bodyPr>
          <a:lstStyle/>
          <a:p>
            <a:r>
              <a:rPr lang="es-GB" sz="2000" dirty="0">
                <a:solidFill>
                  <a:schemeClr val="accent5">
                    <a:lumMod val="50000"/>
                  </a:schemeClr>
                </a:solidFill>
                <a:highlight>
                  <a:srgbClr val="E3EAFD"/>
                </a:highlight>
              </a:rPr>
              <a:t>[to argue]</a:t>
            </a:r>
          </a:p>
        </p:txBody>
      </p:sp>
      <p:sp>
        <p:nvSpPr>
          <p:cNvPr id="91" name="CuadroTexto 90">
            <a:extLst>
              <a:ext uri="{FF2B5EF4-FFF2-40B4-BE49-F238E27FC236}">
                <a16:creationId xmlns:a16="http://schemas.microsoft.com/office/drawing/2014/main" id="{3855C3D6-16EE-D649-A985-7361492F2B20}"/>
              </a:ext>
            </a:extLst>
          </p:cNvPr>
          <p:cNvSpPr txBox="1"/>
          <p:nvPr/>
        </p:nvSpPr>
        <p:spPr>
          <a:xfrm>
            <a:off x="3863263" y="5724056"/>
            <a:ext cx="1621877" cy="400110"/>
          </a:xfrm>
          <a:prstGeom prst="rect">
            <a:avLst/>
          </a:prstGeom>
          <a:noFill/>
        </p:spPr>
        <p:txBody>
          <a:bodyPr wrap="square" rtlCol="0">
            <a:spAutoFit/>
          </a:bodyPr>
          <a:lstStyle/>
          <a:p>
            <a:r>
              <a:rPr lang="es-GB" sz="2000" dirty="0">
                <a:solidFill>
                  <a:schemeClr val="accent5">
                    <a:lumMod val="50000"/>
                  </a:schemeClr>
                </a:solidFill>
                <a:highlight>
                  <a:srgbClr val="E3EAFD"/>
                </a:highlight>
              </a:rPr>
              <a:t>[actor]</a:t>
            </a:r>
          </a:p>
        </p:txBody>
      </p:sp>
      <p:sp>
        <p:nvSpPr>
          <p:cNvPr id="100" name="CuadroTexto 99">
            <a:extLst>
              <a:ext uri="{FF2B5EF4-FFF2-40B4-BE49-F238E27FC236}">
                <a16:creationId xmlns:a16="http://schemas.microsoft.com/office/drawing/2014/main" id="{583CFA41-AA6F-BD49-A815-5CAC764990D5}"/>
              </a:ext>
            </a:extLst>
          </p:cNvPr>
          <p:cNvSpPr txBox="1"/>
          <p:nvPr/>
        </p:nvSpPr>
        <p:spPr>
          <a:xfrm>
            <a:off x="10630136" y="671723"/>
            <a:ext cx="1621877" cy="400110"/>
          </a:xfrm>
          <a:prstGeom prst="rect">
            <a:avLst/>
          </a:prstGeom>
          <a:noFill/>
        </p:spPr>
        <p:txBody>
          <a:bodyPr wrap="square" rtlCol="0">
            <a:spAutoFit/>
          </a:bodyPr>
          <a:lstStyle/>
          <a:p>
            <a:r>
              <a:rPr lang="es-GB" sz="2000" dirty="0">
                <a:solidFill>
                  <a:schemeClr val="accent5">
                    <a:lumMod val="50000"/>
                  </a:schemeClr>
                </a:solidFill>
                <a:highlight>
                  <a:srgbClr val="E3EAFD"/>
                </a:highlight>
              </a:rPr>
              <a:t>[French]</a:t>
            </a:r>
          </a:p>
        </p:txBody>
      </p:sp>
      <p:sp>
        <p:nvSpPr>
          <p:cNvPr id="105" name="CuadroTexto 104">
            <a:extLst>
              <a:ext uri="{FF2B5EF4-FFF2-40B4-BE49-F238E27FC236}">
                <a16:creationId xmlns:a16="http://schemas.microsoft.com/office/drawing/2014/main" id="{F50CC37E-2CCE-7E48-BDAD-C7633BEAFD41}"/>
              </a:ext>
            </a:extLst>
          </p:cNvPr>
          <p:cNvSpPr txBox="1"/>
          <p:nvPr/>
        </p:nvSpPr>
        <p:spPr>
          <a:xfrm>
            <a:off x="9765250" y="1805776"/>
            <a:ext cx="1621877" cy="400110"/>
          </a:xfrm>
          <a:prstGeom prst="rect">
            <a:avLst/>
          </a:prstGeom>
          <a:noFill/>
        </p:spPr>
        <p:txBody>
          <a:bodyPr wrap="square" rtlCol="0">
            <a:spAutoFit/>
          </a:bodyPr>
          <a:lstStyle/>
          <a:p>
            <a:r>
              <a:rPr lang="es-GB" sz="2000" dirty="0">
                <a:solidFill>
                  <a:schemeClr val="accent5">
                    <a:lumMod val="50000"/>
                  </a:schemeClr>
                </a:solidFill>
                <a:highlight>
                  <a:srgbClr val="E3EAFD"/>
                </a:highlight>
              </a:rPr>
              <a:t>[character]</a:t>
            </a:r>
          </a:p>
        </p:txBody>
      </p:sp>
      <p:sp>
        <p:nvSpPr>
          <p:cNvPr id="106" name="CuadroTexto 105">
            <a:extLst>
              <a:ext uri="{FF2B5EF4-FFF2-40B4-BE49-F238E27FC236}">
                <a16:creationId xmlns:a16="http://schemas.microsoft.com/office/drawing/2014/main" id="{44E06625-DF91-1A4C-83BE-0EF9A670F5AC}"/>
              </a:ext>
            </a:extLst>
          </p:cNvPr>
          <p:cNvSpPr txBox="1"/>
          <p:nvPr/>
        </p:nvSpPr>
        <p:spPr>
          <a:xfrm>
            <a:off x="10661318" y="2774675"/>
            <a:ext cx="1621877" cy="400110"/>
          </a:xfrm>
          <a:prstGeom prst="rect">
            <a:avLst/>
          </a:prstGeom>
          <a:noFill/>
        </p:spPr>
        <p:txBody>
          <a:bodyPr wrap="square" rtlCol="0">
            <a:spAutoFit/>
          </a:bodyPr>
          <a:lstStyle/>
          <a:p>
            <a:r>
              <a:rPr lang="es-GB" sz="2000" dirty="0">
                <a:solidFill>
                  <a:schemeClr val="accent5">
                    <a:lumMod val="50000"/>
                  </a:schemeClr>
                </a:solidFill>
                <a:highlight>
                  <a:srgbClr val="E3EAFD"/>
                </a:highlight>
              </a:rPr>
              <a:t>[Russian]</a:t>
            </a:r>
          </a:p>
        </p:txBody>
      </p:sp>
      <p:sp>
        <p:nvSpPr>
          <p:cNvPr id="107" name="CuadroTexto 106">
            <a:extLst>
              <a:ext uri="{FF2B5EF4-FFF2-40B4-BE49-F238E27FC236}">
                <a16:creationId xmlns:a16="http://schemas.microsoft.com/office/drawing/2014/main" id="{C3E35997-C9CD-7C44-A7F7-601EAA3E7461}"/>
              </a:ext>
            </a:extLst>
          </p:cNvPr>
          <p:cNvSpPr txBox="1"/>
          <p:nvPr/>
        </p:nvSpPr>
        <p:spPr>
          <a:xfrm>
            <a:off x="9511226" y="5808889"/>
            <a:ext cx="1621877" cy="400110"/>
          </a:xfrm>
          <a:prstGeom prst="rect">
            <a:avLst/>
          </a:prstGeom>
          <a:noFill/>
        </p:spPr>
        <p:txBody>
          <a:bodyPr wrap="square" rtlCol="0">
            <a:spAutoFit/>
          </a:bodyPr>
          <a:lstStyle/>
          <a:p>
            <a:r>
              <a:rPr lang="es-GB" sz="2000" dirty="0">
                <a:solidFill>
                  <a:schemeClr val="accent5">
                    <a:lumMod val="50000"/>
                  </a:schemeClr>
                </a:solidFill>
                <a:highlight>
                  <a:srgbClr val="E3EAFD"/>
                </a:highlight>
              </a:rPr>
              <a:t>[to direct]</a:t>
            </a:r>
          </a:p>
        </p:txBody>
      </p:sp>
    </p:spTree>
    <p:extLst>
      <p:ext uri="{BB962C8B-B14F-4D97-AF65-F5344CB8AC3E}">
        <p14:creationId xmlns:p14="http://schemas.microsoft.com/office/powerpoint/2010/main" val="82516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5" grpId="0"/>
      <p:bldP spid="17" grpId="0"/>
      <p:bldP spid="18" grpId="0"/>
      <p:bldP spid="32" grpId="0"/>
      <p:bldP spid="36" grpId="0"/>
      <p:bldP spid="39" grpId="0"/>
      <p:bldP spid="40" grpId="0"/>
      <p:bldP spid="42" grpId="0"/>
      <p:bldP spid="44" grpId="0"/>
      <p:bldP spid="46" grpId="0"/>
      <p:bldP spid="47" grpId="0"/>
      <p:bldP spid="48" grpId="0"/>
      <p:bldP spid="49" grpId="0"/>
      <p:bldP spid="53" grpId="0"/>
      <p:bldP spid="54" grpId="0"/>
      <p:bldP spid="57" grpId="0"/>
      <p:bldP spid="58" grpId="0"/>
      <p:bldP spid="61" grpId="0"/>
      <p:bldP spid="65" grpId="0"/>
      <p:bldP spid="6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7" name="CuadroTexto 6">
            <a:extLst>
              <a:ext uri="{FF2B5EF4-FFF2-40B4-BE49-F238E27FC236}">
                <a16:creationId xmlns:a16="http://schemas.microsoft.com/office/drawing/2014/main" id="{ADE901FF-8DB6-F343-8BBA-5F1102ACAC04}"/>
              </a:ext>
            </a:extLst>
          </p:cNvPr>
          <p:cNvSpPr txBox="1"/>
          <p:nvPr/>
        </p:nvSpPr>
        <p:spPr>
          <a:xfrm>
            <a:off x="8319318" y="2540618"/>
            <a:ext cx="1284326" cy="523220"/>
          </a:xfrm>
          <a:prstGeom prst="rect">
            <a:avLst/>
          </a:prstGeom>
          <a:noFill/>
        </p:spPr>
        <p:txBody>
          <a:bodyPr wrap="none" rtlCol="0">
            <a:spAutoFit/>
          </a:bodyPr>
          <a:lstStyle/>
          <a:p>
            <a:pPr algn="l"/>
            <a:r>
              <a:rPr lang="es-GB" sz="2800" b="1" dirty="0">
                <a:solidFill>
                  <a:schemeClr val="bg1"/>
                </a:solidFill>
              </a:rPr>
              <a:t>a, e, o</a:t>
            </a:r>
          </a:p>
        </p:txBody>
      </p:sp>
      <p:sp>
        <p:nvSpPr>
          <p:cNvPr id="16" name="TextBox 15">
            <a:extLst>
              <a:ext uri="{FF2B5EF4-FFF2-40B4-BE49-F238E27FC236}">
                <a16:creationId xmlns:a16="http://schemas.microsoft.com/office/drawing/2014/main" id="{EF8CDABB-FE34-9B40-A7AC-9470E22856BF}"/>
              </a:ext>
            </a:extLst>
          </p:cNvPr>
          <p:cNvSpPr txBox="1"/>
          <p:nvPr/>
        </p:nvSpPr>
        <p:spPr>
          <a:xfrm>
            <a:off x="166763" y="1298758"/>
            <a:ext cx="9410633" cy="954107"/>
          </a:xfrm>
          <a:prstGeom prst="rect">
            <a:avLst/>
          </a:prstGeom>
          <a:noFill/>
        </p:spPr>
        <p:txBody>
          <a:bodyPr wrap="square" rtlCol="0">
            <a:spAutoFit/>
          </a:bodyPr>
          <a:lstStyle/>
          <a:p>
            <a:r>
              <a:rPr lang="en-US" sz="2800" dirty="0">
                <a:solidFill>
                  <a:schemeClr val="accent5">
                    <a:lumMod val="50000"/>
                  </a:schemeClr>
                </a:solidFill>
              </a:rPr>
              <a:t>Remember that strong vowels are _____ , _____ , and _____.</a:t>
            </a:r>
          </a:p>
        </p:txBody>
      </p:sp>
      <p:pic>
        <p:nvPicPr>
          <p:cNvPr id="18" name="Imagen 2">
            <a:extLst>
              <a:ext uri="{FF2B5EF4-FFF2-40B4-BE49-F238E27FC236}">
                <a16:creationId xmlns:a16="http://schemas.microsoft.com/office/drawing/2014/main" id="{7CD57072-3F9F-B749-ADC0-DE6E0D3BAD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28070" y="243784"/>
            <a:ext cx="1768562" cy="2296834"/>
          </a:xfrm>
          <a:prstGeom prst="rect">
            <a:avLst/>
          </a:prstGeom>
        </p:spPr>
      </p:pic>
      <p:sp>
        <p:nvSpPr>
          <p:cNvPr id="21" name="CuadroTexto 6">
            <a:extLst>
              <a:ext uri="{FF2B5EF4-FFF2-40B4-BE49-F238E27FC236}">
                <a16:creationId xmlns:a16="http://schemas.microsoft.com/office/drawing/2014/main" id="{ADE901FF-8DB6-F343-8BBA-5F1102ACAC04}"/>
              </a:ext>
            </a:extLst>
          </p:cNvPr>
          <p:cNvSpPr txBox="1"/>
          <p:nvPr/>
        </p:nvSpPr>
        <p:spPr>
          <a:xfrm>
            <a:off x="10070188" y="952214"/>
            <a:ext cx="1284326" cy="523220"/>
          </a:xfrm>
          <a:prstGeom prst="rect">
            <a:avLst/>
          </a:prstGeom>
          <a:noFill/>
        </p:spPr>
        <p:txBody>
          <a:bodyPr wrap="none" rtlCol="0">
            <a:spAutoFit/>
          </a:bodyPr>
          <a:lstStyle/>
          <a:p>
            <a:pPr algn="l"/>
            <a:r>
              <a:rPr lang="es-GB" sz="2800" b="1" dirty="0">
                <a:solidFill>
                  <a:srgbClr val="F66400"/>
                </a:solidFill>
              </a:rPr>
              <a:t>a, e, o</a:t>
            </a:r>
          </a:p>
        </p:txBody>
      </p:sp>
      <p:sp>
        <p:nvSpPr>
          <p:cNvPr id="22" name="Llamada ovalada 7">
            <a:extLst>
              <a:ext uri="{FF2B5EF4-FFF2-40B4-BE49-F238E27FC236}">
                <a16:creationId xmlns:a16="http://schemas.microsoft.com/office/drawing/2014/main" id="{6CF41A94-914D-C04A-BD3A-ACB5AAC0D790}"/>
              </a:ext>
            </a:extLst>
          </p:cNvPr>
          <p:cNvSpPr/>
          <p:nvPr/>
        </p:nvSpPr>
        <p:spPr>
          <a:xfrm>
            <a:off x="7741267" y="2250541"/>
            <a:ext cx="4098213" cy="889599"/>
          </a:xfrm>
          <a:prstGeom prst="wedgeEllipseCallout">
            <a:avLst>
              <a:gd name="adj1" fmla="val 16383"/>
              <a:gd name="adj2" fmla="val -76335"/>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a, e, o = strong/open vowels</a:t>
            </a:r>
          </a:p>
        </p:txBody>
      </p:sp>
      <p:pic>
        <p:nvPicPr>
          <p:cNvPr id="23" name="Imagen 8">
            <a:extLst>
              <a:ext uri="{FF2B5EF4-FFF2-40B4-BE49-F238E27FC236}">
                <a16:creationId xmlns:a16="http://schemas.microsoft.com/office/drawing/2014/main" id="{35E12B55-8E0E-D248-B405-A0A36FE09A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17287" y="4259622"/>
            <a:ext cx="2629597" cy="1476957"/>
          </a:xfrm>
          <a:prstGeom prst="rect">
            <a:avLst/>
          </a:prstGeom>
        </p:spPr>
      </p:pic>
      <p:sp>
        <p:nvSpPr>
          <p:cNvPr id="24" name="Llamada ovalada 61">
            <a:extLst>
              <a:ext uri="{FF2B5EF4-FFF2-40B4-BE49-F238E27FC236}">
                <a16:creationId xmlns:a16="http://schemas.microsoft.com/office/drawing/2014/main" id="{7B3C00A2-EF20-804F-8F26-D21938F65213}"/>
              </a:ext>
            </a:extLst>
          </p:cNvPr>
          <p:cNvSpPr/>
          <p:nvPr/>
        </p:nvSpPr>
        <p:spPr>
          <a:xfrm>
            <a:off x="5789706" y="4694876"/>
            <a:ext cx="3775972" cy="799613"/>
          </a:xfrm>
          <a:prstGeom prst="wedgeEllipseCallout">
            <a:avLst>
              <a:gd name="adj1" fmla="val 62691"/>
              <a:gd name="adj2" fmla="val 26653"/>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rPr>
              <a:t>i, u = weak/close</a:t>
            </a:r>
            <a:r>
              <a:rPr lang="en-GB" sz="2200" dirty="0">
                <a:solidFill>
                  <a:srgbClr val="203864"/>
                </a:solidFill>
              </a:rPr>
              <a:t>d</a:t>
            </a:r>
            <a:r>
              <a:rPr lang="es-GB" sz="2200" dirty="0">
                <a:solidFill>
                  <a:srgbClr val="203864"/>
                </a:solidFill>
              </a:rPr>
              <a:t> vowel</a:t>
            </a:r>
          </a:p>
        </p:txBody>
      </p:sp>
      <p:sp>
        <p:nvSpPr>
          <p:cNvPr id="25" name="CuadroTexto 62">
            <a:extLst>
              <a:ext uri="{FF2B5EF4-FFF2-40B4-BE49-F238E27FC236}">
                <a16:creationId xmlns:a16="http://schemas.microsoft.com/office/drawing/2014/main" id="{1FEB12AE-F0B4-C444-B928-AFA5542AC10D}"/>
              </a:ext>
            </a:extLst>
          </p:cNvPr>
          <p:cNvSpPr txBox="1"/>
          <p:nvPr/>
        </p:nvSpPr>
        <p:spPr>
          <a:xfrm>
            <a:off x="10462276" y="4833072"/>
            <a:ext cx="688009" cy="523220"/>
          </a:xfrm>
          <a:prstGeom prst="rect">
            <a:avLst/>
          </a:prstGeom>
          <a:noFill/>
        </p:spPr>
        <p:txBody>
          <a:bodyPr wrap="none" rtlCol="0">
            <a:spAutoFit/>
          </a:bodyPr>
          <a:lstStyle/>
          <a:p>
            <a:pPr algn="l"/>
            <a:r>
              <a:rPr lang="es-GB" sz="2800" b="1" dirty="0">
                <a:solidFill>
                  <a:schemeClr val="accent6"/>
                </a:solidFill>
              </a:rPr>
              <a:t>i, u</a:t>
            </a:r>
          </a:p>
        </p:txBody>
      </p:sp>
      <p:sp>
        <p:nvSpPr>
          <p:cNvPr id="3" name="CuadroTexto 2">
            <a:extLst>
              <a:ext uri="{FF2B5EF4-FFF2-40B4-BE49-F238E27FC236}">
                <a16:creationId xmlns:a16="http://schemas.microsoft.com/office/drawing/2014/main" id="{519312DC-3744-F64C-9C2B-79E1E3F177B4}"/>
              </a:ext>
            </a:extLst>
          </p:cNvPr>
          <p:cNvSpPr txBox="1"/>
          <p:nvPr/>
        </p:nvSpPr>
        <p:spPr>
          <a:xfrm>
            <a:off x="166763" y="3739345"/>
            <a:ext cx="8810386" cy="1384995"/>
          </a:xfrm>
          <a:prstGeom prst="rect">
            <a:avLst/>
          </a:prstGeom>
          <a:noFill/>
        </p:spPr>
        <p:txBody>
          <a:bodyPr wrap="square" rtlCol="0">
            <a:spAutoFit/>
          </a:bodyPr>
          <a:lstStyle/>
          <a:p>
            <a:r>
              <a:rPr lang="en-US" sz="2800" dirty="0">
                <a:solidFill>
                  <a:schemeClr val="accent5">
                    <a:lumMod val="50000"/>
                  </a:schemeClr>
                </a:solidFill>
              </a:rPr>
              <a:t>When a ‘</a:t>
            </a:r>
            <a:r>
              <a:rPr lang="en-US" sz="2800" dirty="0">
                <a:solidFill>
                  <a:srgbClr val="F66400"/>
                </a:solidFill>
              </a:rPr>
              <a:t>strong</a:t>
            </a:r>
            <a:r>
              <a:rPr lang="en-US" sz="2800" dirty="0">
                <a:solidFill>
                  <a:schemeClr val="accent5">
                    <a:lumMod val="50000"/>
                  </a:schemeClr>
                </a:solidFill>
              </a:rPr>
              <a:t>’ vowel appears next to a ‘</a:t>
            </a:r>
            <a:r>
              <a:rPr lang="en-US" sz="2800" dirty="0">
                <a:solidFill>
                  <a:schemeClr val="accent6"/>
                </a:solidFill>
              </a:rPr>
              <a:t>weak</a:t>
            </a:r>
            <a:r>
              <a:rPr lang="en-US" sz="2800" dirty="0">
                <a:solidFill>
                  <a:schemeClr val="accent5">
                    <a:lumMod val="50000"/>
                  </a:schemeClr>
                </a:solidFill>
              </a:rPr>
              <a:t>’ vowel they make a single syllable. This means that they are pronounced together.</a:t>
            </a:r>
          </a:p>
        </p:txBody>
      </p:sp>
      <p:sp>
        <p:nvSpPr>
          <p:cNvPr id="4" name="CuadroTexto 3">
            <a:extLst>
              <a:ext uri="{FF2B5EF4-FFF2-40B4-BE49-F238E27FC236}">
                <a16:creationId xmlns:a16="http://schemas.microsoft.com/office/drawing/2014/main" id="{3856AB47-3267-1C4B-AA71-3B58F3435D88}"/>
              </a:ext>
            </a:extLst>
          </p:cNvPr>
          <p:cNvSpPr txBox="1"/>
          <p:nvPr/>
        </p:nvSpPr>
        <p:spPr>
          <a:xfrm>
            <a:off x="166763" y="2734495"/>
            <a:ext cx="6054863" cy="523220"/>
          </a:xfrm>
          <a:prstGeom prst="rect">
            <a:avLst/>
          </a:prstGeom>
          <a:noFill/>
        </p:spPr>
        <p:txBody>
          <a:bodyPr wrap="none" rtlCol="0">
            <a:spAutoFit/>
          </a:bodyPr>
          <a:lstStyle/>
          <a:p>
            <a:r>
              <a:rPr lang="en-US" sz="2800" dirty="0">
                <a:solidFill>
                  <a:schemeClr val="accent5">
                    <a:lumMod val="50000"/>
                  </a:schemeClr>
                </a:solidFill>
              </a:rPr>
              <a:t>Weak vowels are _____ and _____.</a:t>
            </a:r>
          </a:p>
        </p:txBody>
      </p:sp>
      <p:sp>
        <p:nvSpPr>
          <p:cNvPr id="26" name="CuadroTexto 25">
            <a:extLst>
              <a:ext uri="{FF2B5EF4-FFF2-40B4-BE49-F238E27FC236}">
                <a16:creationId xmlns:a16="http://schemas.microsoft.com/office/drawing/2014/main" id="{A001A42C-F1D1-D74E-AB29-C6CB765351CA}"/>
              </a:ext>
            </a:extLst>
          </p:cNvPr>
          <p:cNvSpPr txBox="1"/>
          <p:nvPr/>
        </p:nvSpPr>
        <p:spPr>
          <a:xfrm>
            <a:off x="166763" y="5605969"/>
            <a:ext cx="2181726" cy="523220"/>
          </a:xfrm>
          <a:prstGeom prst="rect">
            <a:avLst/>
          </a:prstGeom>
          <a:noFill/>
        </p:spPr>
        <p:txBody>
          <a:bodyPr wrap="square" rtlCol="0">
            <a:spAutoFit/>
          </a:bodyPr>
          <a:lstStyle/>
          <a:p>
            <a:r>
              <a:rPr lang="en-US" sz="2800" dirty="0">
                <a:solidFill>
                  <a:schemeClr val="accent5">
                    <a:lumMod val="50000"/>
                  </a:schemeClr>
                </a:solidFill>
              </a:rPr>
              <a:t>Examples: </a:t>
            </a:r>
          </a:p>
        </p:txBody>
      </p:sp>
      <p:sp>
        <p:nvSpPr>
          <p:cNvPr id="27" name="CuadroTexto 26">
            <a:extLst>
              <a:ext uri="{FF2B5EF4-FFF2-40B4-BE49-F238E27FC236}">
                <a16:creationId xmlns:a16="http://schemas.microsoft.com/office/drawing/2014/main" id="{062C660F-4DC7-204D-8E1B-CCFA005FEFE0}"/>
              </a:ext>
            </a:extLst>
          </p:cNvPr>
          <p:cNvSpPr txBox="1"/>
          <p:nvPr/>
        </p:nvSpPr>
        <p:spPr>
          <a:xfrm>
            <a:off x="2986808" y="5596944"/>
            <a:ext cx="2181726" cy="523220"/>
          </a:xfrm>
          <a:prstGeom prst="rect">
            <a:avLst/>
          </a:prstGeom>
          <a:noFill/>
        </p:spPr>
        <p:txBody>
          <a:bodyPr wrap="square" rtlCol="0">
            <a:spAutoFit/>
          </a:bodyPr>
          <a:lstStyle/>
          <a:p>
            <a:r>
              <a:rPr lang="en-US" sz="2800" dirty="0" err="1">
                <a:solidFill>
                  <a:schemeClr val="accent5">
                    <a:lumMod val="50000"/>
                  </a:schemeClr>
                </a:solidFill>
              </a:rPr>
              <a:t>despac</a:t>
            </a:r>
            <a:r>
              <a:rPr lang="en-US" sz="2800" b="1" dirty="0" err="1">
                <a:solidFill>
                  <a:schemeClr val="accent6"/>
                </a:solidFill>
              </a:rPr>
              <a:t>i</a:t>
            </a:r>
            <a:r>
              <a:rPr lang="en-US" sz="2800" b="1" dirty="0" err="1">
                <a:solidFill>
                  <a:srgbClr val="F66400"/>
                </a:solidFill>
              </a:rPr>
              <a:t>o</a:t>
            </a:r>
            <a:endParaRPr lang="en-US" sz="2800" b="1" dirty="0">
              <a:solidFill>
                <a:srgbClr val="F66400"/>
              </a:solidFill>
            </a:endParaRPr>
          </a:p>
        </p:txBody>
      </p:sp>
      <p:sp>
        <p:nvSpPr>
          <p:cNvPr id="28" name="CuadroTexto 27">
            <a:extLst>
              <a:ext uri="{FF2B5EF4-FFF2-40B4-BE49-F238E27FC236}">
                <a16:creationId xmlns:a16="http://schemas.microsoft.com/office/drawing/2014/main" id="{296FBEED-6C40-044E-9010-BA7120041B4A}"/>
              </a:ext>
            </a:extLst>
          </p:cNvPr>
          <p:cNvSpPr txBox="1"/>
          <p:nvPr/>
        </p:nvSpPr>
        <p:spPr>
          <a:xfrm>
            <a:off x="5818809" y="5559242"/>
            <a:ext cx="1162724" cy="523220"/>
          </a:xfrm>
          <a:prstGeom prst="rect">
            <a:avLst/>
          </a:prstGeom>
          <a:noFill/>
        </p:spPr>
        <p:txBody>
          <a:bodyPr wrap="square" rtlCol="0">
            <a:spAutoFit/>
          </a:bodyPr>
          <a:lstStyle/>
          <a:p>
            <a:r>
              <a:rPr lang="en-US" sz="2800" dirty="0" err="1">
                <a:solidFill>
                  <a:schemeClr val="accent5">
                    <a:lumMod val="50000"/>
                  </a:schemeClr>
                </a:solidFill>
              </a:rPr>
              <a:t>p</a:t>
            </a:r>
            <a:r>
              <a:rPr lang="en-US" sz="2800" b="1" dirty="0" err="1">
                <a:solidFill>
                  <a:schemeClr val="accent6"/>
                </a:solidFill>
              </a:rPr>
              <a:t>u</a:t>
            </a:r>
            <a:r>
              <a:rPr lang="en-US" sz="2800" b="1" dirty="0" err="1">
                <a:solidFill>
                  <a:srgbClr val="F66400"/>
                </a:solidFill>
              </a:rPr>
              <a:t>e</a:t>
            </a:r>
            <a:r>
              <a:rPr lang="en-US" sz="2800" dirty="0" err="1">
                <a:solidFill>
                  <a:schemeClr val="accent5">
                    <a:lumMod val="50000"/>
                  </a:schemeClr>
                </a:solidFill>
              </a:rPr>
              <a:t>s</a:t>
            </a:r>
            <a:endParaRPr lang="en-US" sz="2800" dirty="0">
              <a:solidFill>
                <a:schemeClr val="accent5">
                  <a:lumMod val="50000"/>
                </a:schemeClr>
              </a:solidFill>
            </a:endParaRPr>
          </a:p>
        </p:txBody>
      </p:sp>
      <p:sp>
        <p:nvSpPr>
          <p:cNvPr id="29" name="CuadroTexto 28">
            <a:extLst>
              <a:ext uri="{FF2B5EF4-FFF2-40B4-BE49-F238E27FC236}">
                <a16:creationId xmlns:a16="http://schemas.microsoft.com/office/drawing/2014/main" id="{0A388122-6542-D942-844C-0C1F69D2B1C2}"/>
              </a:ext>
            </a:extLst>
          </p:cNvPr>
          <p:cNvSpPr txBox="1"/>
          <p:nvPr/>
        </p:nvSpPr>
        <p:spPr>
          <a:xfrm>
            <a:off x="7678053" y="5596944"/>
            <a:ext cx="1778328" cy="523220"/>
          </a:xfrm>
          <a:prstGeom prst="rect">
            <a:avLst/>
          </a:prstGeom>
          <a:noFill/>
        </p:spPr>
        <p:txBody>
          <a:bodyPr wrap="square" rtlCol="0">
            <a:spAutoFit/>
          </a:bodyPr>
          <a:lstStyle/>
          <a:p>
            <a:r>
              <a:rPr lang="en-US" sz="2800" dirty="0" err="1">
                <a:solidFill>
                  <a:schemeClr val="accent5">
                    <a:lumMod val="50000"/>
                  </a:schemeClr>
                </a:solidFill>
              </a:rPr>
              <a:t>s</a:t>
            </a:r>
            <a:r>
              <a:rPr lang="en-US" sz="2800" b="1" dirty="0" err="1">
                <a:solidFill>
                  <a:schemeClr val="accent6"/>
                </a:solidFill>
              </a:rPr>
              <a:t>i</a:t>
            </a:r>
            <a:r>
              <a:rPr lang="en-US" sz="2800" b="1" dirty="0" err="1">
                <a:solidFill>
                  <a:srgbClr val="F66400"/>
                </a:solidFill>
              </a:rPr>
              <a:t>e</a:t>
            </a:r>
            <a:r>
              <a:rPr lang="en-US" sz="2800" dirty="0" err="1">
                <a:solidFill>
                  <a:schemeClr val="accent5">
                    <a:lumMod val="50000"/>
                  </a:schemeClr>
                </a:solidFill>
              </a:rPr>
              <a:t>mpre</a:t>
            </a:r>
            <a:endParaRPr lang="en-US" sz="2800" dirty="0">
              <a:solidFill>
                <a:schemeClr val="accent5">
                  <a:lumMod val="50000"/>
                </a:schemeClr>
              </a:solidFill>
            </a:endParaRPr>
          </a:p>
        </p:txBody>
      </p:sp>
      <p:sp>
        <p:nvSpPr>
          <p:cNvPr id="30" name="CuadroTexto 29">
            <a:extLst>
              <a:ext uri="{FF2B5EF4-FFF2-40B4-BE49-F238E27FC236}">
                <a16:creationId xmlns:a16="http://schemas.microsoft.com/office/drawing/2014/main" id="{3F579567-FC76-114D-9F4F-CBAC2A8A0390}"/>
              </a:ext>
            </a:extLst>
          </p:cNvPr>
          <p:cNvSpPr txBox="1"/>
          <p:nvPr/>
        </p:nvSpPr>
        <p:spPr>
          <a:xfrm>
            <a:off x="6276346" y="1177063"/>
            <a:ext cx="745619" cy="584775"/>
          </a:xfrm>
          <a:prstGeom prst="rect">
            <a:avLst/>
          </a:prstGeom>
          <a:noFill/>
        </p:spPr>
        <p:txBody>
          <a:bodyPr wrap="square" rtlCol="0">
            <a:spAutoFit/>
          </a:bodyPr>
          <a:lstStyle/>
          <a:p>
            <a:pPr algn="ctr"/>
            <a:r>
              <a:rPr lang="en-US" sz="3200" b="1" dirty="0">
                <a:solidFill>
                  <a:srgbClr val="E25B00"/>
                </a:solidFill>
              </a:rPr>
              <a:t>a</a:t>
            </a:r>
          </a:p>
        </p:txBody>
      </p:sp>
      <p:sp>
        <p:nvSpPr>
          <p:cNvPr id="31" name="CuadroTexto 30">
            <a:extLst>
              <a:ext uri="{FF2B5EF4-FFF2-40B4-BE49-F238E27FC236}">
                <a16:creationId xmlns:a16="http://schemas.microsoft.com/office/drawing/2014/main" id="{EB8FAF30-8111-B849-B2B0-6F10D3C473EF}"/>
              </a:ext>
            </a:extLst>
          </p:cNvPr>
          <p:cNvSpPr txBox="1"/>
          <p:nvPr/>
        </p:nvSpPr>
        <p:spPr>
          <a:xfrm>
            <a:off x="7477891" y="1163991"/>
            <a:ext cx="745619" cy="584775"/>
          </a:xfrm>
          <a:prstGeom prst="rect">
            <a:avLst/>
          </a:prstGeom>
          <a:noFill/>
        </p:spPr>
        <p:txBody>
          <a:bodyPr wrap="square" rtlCol="0">
            <a:spAutoFit/>
          </a:bodyPr>
          <a:lstStyle/>
          <a:p>
            <a:pPr algn="ctr"/>
            <a:r>
              <a:rPr lang="en-US" sz="3200" b="1" dirty="0">
                <a:solidFill>
                  <a:srgbClr val="E25B00"/>
                </a:solidFill>
              </a:rPr>
              <a:t>e</a:t>
            </a:r>
          </a:p>
        </p:txBody>
      </p:sp>
      <p:sp>
        <p:nvSpPr>
          <p:cNvPr id="32" name="CuadroTexto 31">
            <a:extLst>
              <a:ext uri="{FF2B5EF4-FFF2-40B4-BE49-F238E27FC236}">
                <a16:creationId xmlns:a16="http://schemas.microsoft.com/office/drawing/2014/main" id="{759766D8-01A4-034D-A7DF-0F06700503CB}"/>
              </a:ext>
            </a:extLst>
          </p:cNvPr>
          <p:cNvSpPr txBox="1"/>
          <p:nvPr/>
        </p:nvSpPr>
        <p:spPr>
          <a:xfrm>
            <a:off x="289010" y="1645620"/>
            <a:ext cx="745619" cy="584775"/>
          </a:xfrm>
          <a:prstGeom prst="rect">
            <a:avLst/>
          </a:prstGeom>
          <a:noFill/>
        </p:spPr>
        <p:txBody>
          <a:bodyPr wrap="square" rtlCol="0">
            <a:spAutoFit/>
          </a:bodyPr>
          <a:lstStyle/>
          <a:p>
            <a:pPr algn="ctr"/>
            <a:r>
              <a:rPr lang="en-US" sz="3200" b="1" dirty="0">
                <a:solidFill>
                  <a:srgbClr val="E25B00"/>
                </a:solidFill>
              </a:rPr>
              <a:t>o</a:t>
            </a:r>
          </a:p>
        </p:txBody>
      </p:sp>
      <p:sp>
        <p:nvSpPr>
          <p:cNvPr id="33" name="CuadroTexto 32">
            <a:extLst>
              <a:ext uri="{FF2B5EF4-FFF2-40B4-BE49-F238E27FC236}">
                <a16:creationId xmlns:a16="http://schemas.microsoft.com/office/drawing/2014/main" id="{ED3BDABE-455B-1042-9497-82255E4310A7}"/>
              </a:ext>
            </a:extLst>
          </p:cNvPr>
          <p:cNvSpPr txBox="1"/>
          <p:nvPr/>
        </p:nvSpPr>
        <p:spPr>
          <a:xfrm>
            <a:off x="3372250" y="2667247"/>
            <a:ext cx="745619" cy="584775"/>
          </a:xfrm>
          <a:prstGeom prst="rect">
            <a:avLst/>
          </a:prstGeom>
          <a:noFill/>
        </p:spPr>
        <p:txBody>
          <a:bodyPr wrap="square" rtlCol="0">
            <a:spAutoFit/>
          </a:bodyPr>
          <a:lstStyle/>
          <a:p>
            <a:pPr algn="ctr"/>
            <a:r>
              <a:rPr lang="en-US" sz="3200" b="1" dirty="0">
                <a:solidFill>
                  <a:schemeClr val="accent6"/>
                </a:solidFill>
              </a:rPr>
              <a:t>i</a:t>
            </a:r>
          </a:p>
        </p:txBody>
      </p:sp>
      <p:sp>
        <p:nvSpPr>
          <p:cNvPr id="34" name="CuadroTexto 33">
            <a:extLst>
              <a:ext uri="{FF2B5EF4-FFF2-40B4-BE49-F238E27FC236}">
                <a16:creationId xmlns:a16="http://schemas.microsoft.com/office/drawing/2014/main" id="{F24DB962-EADE-AB48-9401-3C9AEA20F5A6}"/>
              </a:ext>
            </a:extLst>
          </p:cNvPr>
          <p:cNvSpPr txBox="1"/>
          <p:nvPr/>
        </p:nvSpPr>
        <p:spPr>
          <a:xfrm>
            <a:off x="5200986" y="2639837"/>
            <a:ext cx="745619" cy="584775"/>
          </a:xfrm>
          <a:prstGeom prst="rect">
            <a:avLst/>
          </a:prstGeom>
          <a:noFill/>
        </p:spPr>
        <p:txBody>
          <a:bodyPr wrap="square" rtlCol="0">
            <a:spAutoFit/>
          </a:bodyPr>
          <a:lstStyle/>
          <a:p>
            <a:pPr algn="ctr"/>
            <a:r>
              <a:rPr lang="en-US" sz="3200" b="1" dirty="0">
                <a:solidFill>
                  <a:schemeClr val="accent6"/>
                </a:solidFill>
              </a:rPr>
              <a:t>u</a:t>
            </a:r>
          </a:p>
        </p:txBody>
      </p:sp>
      <p:sp>
        <p:nvSpPr>
          <p:cNvPr id="35" name="Action Button: Custom 20">
            <a:hlinkClick r:id="" action="ppaction://noaction" highlightClick="1">
              <a:snd r:embed="rId6" name="despacio.wav"/>
            </a:hlinkClick>
            <a:extLst>
              <a:ext uri="{FF2B5EF4-FFF2-40B4-BE49-F238E27FC236}">
                <a16:creationId xmlns:a16="http://schemas.microsoft.com/office/drawing/2014/main" id="{0454AECB-4A8C-034C-9608-2F455E199D10}"/>
              </a:ext>
            </a:extLst>
          </p:cNvPr>
          <p:cNvSpPr/>
          <p:nvPr/>
        </p:nvSpPr>
        <p:spPr>
          <a:xfrm>
            <a:off x="2290031" y="5596944"/>
            <a:ext cx="526900" cy="523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36" name="Action Button: Custom 20">
            <a:hlinkClick r:id="" action="ppaction://noaction" highlightClick="1">
              <a:snd r:embed="rId7" name="pues.wav"/>
            </a:hlinkClick>
            <a:extLst>
              <a:ext uri="{FF2B5EF4-FFF2-40B4-BE49-F238E27FC236}">
                <a16:creationId xmlns:a16="http://schemas.microsoft.com/office/drawing/2014/main" id="{09630D11-4AF8-674A-A071-26E38E3F76D5}"/>
              </a:ext>
            </a:extLst>
          </p:cNvPr>
          <p:cNvSpPr/>
          <p:nvPr/>
        </p:nvSpPr>
        <p:spPr>
          <a:xfrm>
            <a:off x="5127107" y="5605969"/>
            <a:ext cx="526900" cy="523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sp>
        <p:nvSpPr>
          <p:cNvPr id="37" name="Action Button: Custom 20">
            <a:hlinkClick r:id="" action="ppaction://noaction" highlightClick="1">
              <a:snd r:embed="rId8" name="siempre.wav"/>
            </a:hlinkClick>
            <a:extLst>
              <a:ext uri="{FF2B5EF4-FFF2-40B4-BE49-F238E27FC236}">
                <a16:creationId xmlns:a16="http://schemas.microsoft.com/office/drawing/2014/main" id="{A883782C-153E-6C48-A2E0-12318C75B773}"/>
              </a:ext>
            </a:extLst>
          </p:cNvPr>
          <p:cNvSpPr/>
          <p:nvPr/>
        </p:nvSpPr>
        <p:spPr>
          <a:xfrm>
            <a:off x="6981533" y="5596944"/>
            <a:ext cx="526900" cy="523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3</a:t>
            </a:r>
          </a:p>
        </p:txBody>
      </p:sp>
    </p:spTree>
    <p:extLst>
      <p:ext uri="{BB962C8B-B14F-4D97-AF65-F5344CB8AC3E}">
        <p14:creationId xmlns:p14="http://schemas.microsoft.com/office/powerpoint/2010/main" val="243101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animBg="1"/>
      <p:bldP spid="24" grpId="0" animBg="1"/>
      <p:bldP spid="25" grpId="0"/>
      <p:bldP spid="3" grpId="0"/>
      <p:bldP spid="4" grpId="0"/>
      <p:bldP spid="26" grpId="0"/>
      <p:bldP spid="27" grpId="0"/>
      <p:bldP spid="28" grpId="0"/>
      <p:bldP spid="29" grpId="0"/>
      <p:bldP spid="30" grpId="0"/>
      <p:bldP spid="31" grpId="0"/>
      <p:bldP spid="32" grpId="0"/>
      <p:bldP spid="33" grpId="0"/>
      <p:bldP spid="34" grpId="0"/>
      <p:bldP spid="35" grpId="0" animBg="1"/>
      <p:bldP spid="36" grpId="0" animBg="1"/>
      <p:bldP spid="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8" name="TextBox 7">
            <a:extLst>
              <a:ext uri="{FF2B5EF4-FFF2-40B4-BE49-F238E27FC236}">
                <a16:creationId xmlns:a16="http://schemas.microsoft.com/office/drawing/2014/main" id="{A57F0AA1-FDE9-C546-8FC3-775A9DC72304}"/>
              </a:ext>
            </a:extLst>
          </p:cNvPr>
          <p:cNvSpPr txBox="1"/>
          <p:nvPr/>
        </p:nvSpPr>
        <p:spPr>
          <a:xfrm>
            <a:off x="234529" y="1295547"/>
            <a:ext cx="950581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Leemos</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 un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ciclista</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famoso</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3" name="TextBox 7">
            <a:extLst>
              <a:ext uri="{FF2B5EF4-FFF2-40B4-BE49-F238E27FC236}">
                <a16:creationId xmlns:a16="http://schemas.microsoft.com/office/drawing/2014/main" id="{1CC8D292-4A50-9242-9A22-191240819016}"/>
              </a:ext>
            </a:extLst>
          </p:cNvPr>
          <p:cNvSpPr txBox="1"/>
          <p:nvPr/>
        </p:nvSpPr>
        <p:spPr>
          <a:xfrm>
            <a:off x="234529" y="1854506"/>
            <a:ext cx="47643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Trabajamos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parejas.</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4" name="TextBox 7">
            <a:extLst>
              <a:ext uri="{FF2B5EF4-FFF2-40B4-BE49-F238E27FC236}">
                <a16:creationId xmlns:a16="http://schemas.microsoft.com/office/drawing/2014/main" id="{1C62F8CB-AA75-A045-AF80-25D4782658C8}"/>
              </a:ext>
            </a:extLst>
          </p:cNvPr>
          <p:cNvSpPr txBox="1"/>
          <p:nvPr/>
        </p:nvSpPr>
        <p:spPr>
          <a:xfrm>
            <a:off x="234529" y="2413465"/>
            <a:ext cx="117229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lee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primera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 name="TextBox 7">
            <a:extLst>
              <a:ext uri="{FF2B5EF4-FFF2-40B4-BE49-F238E27FC236}">
                <a16:creationId xmlns:a16="http://schemas.microsoft.com/office/drawing/2014/main" id="{EF3B503F-086D-6146-B019-EA9956E44F20}"/>
              </a:ext>
            </a:extLst>
          </p:cNvPr>
          <p:cNvSpPr txBox="1"/>
          <p:nvPr/>
        </p:nvSpPr>
        <p:spPr>
          <a:xfrm>
            <a:off x="234529" y="2972424"/>
            <a:ext cx="917346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faltan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7" name="Rounded Rectangle 11" descr="background rectangle&#10;">
            <a:extLst>
              <a:ext uri="{FF2B5EF4-FFF2-40B4-BE49-F238E27FC236}">
                <a16:creationId xmlns:a16="http://schemas.microsoft.com/office/drawing/2014/main" id="{5DF2C1EA-6560-BE4B-8A90-DB2C1FB52DC1}"/>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E1542AEB-4399-5A4E-A3B3-B518BF1BC6EA}"/>
              </a:ext>
            </a:extLst>
          </p:cNvPr>
          <p:cNvSpPr txBox="1">
            <a:spLocks/>
          </p:cNvSpPr>
          <p:nvPr/>
        </p:nvSpPr>
        <p:spPr>
          <a:xfrm>
            <a:off x="8468353" y="286834"/>
            <a:ext cx="3586790"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2" name="TextBox 7">
            <a:extLst>
              <a:ext uri="{FF2B5EF4-FFF2-40B4-BE49-F238E27FC236}">
                <a16:creationId xmlns:a16="http://schemas.microsoft.com/office/drawing/2014/main" id="{240B0CD7-08AE-BD41-95B3-BF04F19DFA93}"/>
              </a:ext>
            </a:extLst>
          </p:cNvPr>
          <p:cNvSpPr txBox="1"/>
          <p:nvPr/>
        </p:nvSpPr>
        <p:spPr>
          <a:xfrm>
            <a:off x="231034" y="3962270"/>
            <a:ext cx="3193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3" name="TextBox 7">
            <a:extLst>
              <a:ext uri="{FF2B5EF4-FFF2-40B4-BE49-F238E27FC236}">
                <a16:creationId xmlns:a16="http://schemas.microsoft.com/office/drawing/2014/main" id="{C020984D-8245-C144-B444-A119D4151FE0}"/>
              </a:ext>
            </a:extLst>
          </p:cNvPr>
          <p:cNvSpPr txBox="1"/>
          <p:nvPr/>
        </p:nvSpPr>
        <p:spPr>
          <a:xfrm>
            <a:off x="265030" y="4618419"/>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25" name="TextBox 7">
            <a:extLst>
              <a:ext uri="{FF2B5EF4-FFF2-40B4-BE49-F238E27FC236}">
                <a16:creationId xmlns:a16="http://schemas.microsoft.com/office/drawing/2014/main" id="{4E4894F5-3C33-F04F-9A50-C057A5FC1BEB}"/>
              </a:ext>
            </a:extLst>
          </p:cNvPr>
          <p:cNvSpPr txBox="1"/>
          <p:nvPr/>
        </p:nvSpPr>
        <p:spPr>
          <a:xfrm>
            <a:off x="8155868" y="4529286"/>
            <a:ext cx="27367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Estudiante</a:t>
            </a:r>
            <a:r>
              <a:rPr kumimoji="0" lang="en-GB" sz="3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a:t>
            </a:r>
            <a:endParaRPr kumimoji="0" lang="en-GB" sz="30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ángulo 2">
            <a:extLst>
              <a:ext uri="{FF2B5EF4-FFF2-40B4-BE49-F238E27FC236}">
                <a16:creationId xmlns:a16="http://schemas.microsoft.com/office/drawing/2014/main" id="{53AE56C8-AE6E-CB43-A2D4-B7D4643F8EFE}"/>
              </a:ext>
            </a:extLst>
          </p:cNvPr>
          <p:cNvSpPr/>
          <p:nvPr/>
        </p:nvSpPr>
        <p:spPr>
          <a:xfrm>
            <a:off x="430102" y="5277653"/>
            <a:ext cx="2345635" cy="969208"/>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El j</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ue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ves emp</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ie</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za el circ</a:t>
            </a:r>
            <a:r>
              <a:rPr kumimoji="0" lang="es-GB" sz="2000" b="1" i="0" u="none" strike="noStrike" kern="1200" cap="none" spc="0" normalizeH="0" baseline="0" noProof="0" dirty="0">
                <a:ln>
                  <a:noFill/>
                </a:ln>
                <a:solidFill>
                  <a:srgbClr val="203864"/>
                </a:solidFill>
                <a:effectLst/>
                <a:uLnTx/>
                <a:uFillTx/>
                <a:latin typeface="Century Gothic" panose="020F0302020204030204"/>
                <a:ea typeface="+mn-ea"/>
                <a:cs typeface="+mn-cs"/>
              </a:rPr>
              <a:t>ui</a:t>
            </a:r>
            <a:r>
              <a:rPr kumimoji="0" lang="es-GB" sz="2000" b="0" i="0" u="none" strike="noStrike" kern="1200" cap="none" spc="0" normalizeH="0" baseline="0" noProof="0" dirty="0">
                <a:ln>
                  <a:noFill/>
                </a:ln>
                <a:solidFill>
                  <a:srgbClr val="203864"/>
                </a:solidFill>
                <a:effectLst/>
                <a:uLnTx/>
                <a:uFillTx/>
                <a:latin typeface="Century Gothic" panose="020F0302020204030204"/>
                <a:ea typeface="+mn-ea"/>
                <a:cs typeface="+mn-cs"/>
              </a:rPr>
              <a:t>to. </a:t>
            </a:r>
          </a:p>
        </p:txBody>
      </p:sp>
      <p:sp>
        <p:nvSpPr>
          <p:cNvPr id="6" name="Llamada rectangular 5">
            <a:extLst>
              <a:ext uri="{FF2B5EF4-FFF2-40B4-BE49-F238E27FC236}">
                <a16:creationId xmlns:a16="http://schemas.microsoft.com/office/drawing/2014/main" id="{39EF0E4C-2D68-BE45-BDE9-AF12C2E97C8E}"/>
              </a:ext>
            </a:extLst>
          </p:cNvPr>
          <p:cNvSpPr/>
          <p:nvPr/>
        </p:nvSpPr>
        <p:spPr>
          <a:xfrm>
            <a:off x="2723877" y="3552456"/>
            <a:ext cx="1862167" cy="1253829"/>
          </a:xfrm>
          <a:prstGeom prst="wedgeRectCallout">
            <a:avLst>
              <a:gd name="adj1" fmla="val -52854"/>
              <a:gd name="adj2" fmla="val 93880"/>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s-GB" sz="2000" dirty="0">
                <a:solidFill>
                  <a:srgbClr val="203864"/>
                </a:solidFill>
              </a:rPr>
              <a:t>El j</a:t>
            </a:r>
            <a:r>
              <a:rPr lang="es-GB" sz="2000" b="1" dirty="0">
                <a:solidFill>
                  <a:srgbClr val="203864"/>
                </a:solidFill>
              </a:rPr>
              <a:t>ue</a:t>
            </a:r>
            <a:r>
              <a:rPr lang="es-GB" sz="2000" dirty="0">
                <a:solidFill>
                  <a:srgbClr val="203864"/>
                </a:solidFill>
              </a:rPr>
              <a:t>ves emp</a:t>
            </a:r>
            <a:r>
              <a:rPr lang="es-GB" sz="2000" b="1" dirty="0">
                <a:solidFill>
                  <a:srgbClr val="203864"/>
                </a:solidFill>
              </a:rPr>
              <a:t>ie</a:t>
            </a:r>
            <a:r>
              <a:rPr lang="es-GB" sz="2000" dirty="0">
                <a:solidFill>
                  <a:srgbClr val="203864"/>
                </a:solidFill>
              </a:rPr>
              <a:t>za el circ</a:t>
            </a:r>
            <a:r>
              <a:rPr lang="es-GB" sz="2000" b="1" dirty="0">
                <a:solidFill>
                  <a:srgbClr val="203864"/>
                </a:solidFill>
              </a:rPr>
              <a:t>ui</a:t>
            </a:r>
            <a:r>
              <a:rPr lang="es-GB" sz="2000" dirty="0">
                <a:solidFill>
                  <a:srgbClr val="203864"/>
                </a:solidFill>
              </a:rPr>
              <a:t>to. </a:t>
            </a:r>
          </a:p>
        </p:txBody>
      </p:sp>
      <p:sp>
        <p:nvSpPr>
          <p:cNvPr id="26" name="Rectángulo 25">
            <a:extLst>
              <a:ext uri="{FF2B5EF4-FFF2-40B4-BE49-F238E27FC236}">
                <a16:creationId xmlns:a16="http://schemas.microsoft.com/office/drawing/2014/main" id="{464C63FE-310E-7D4E-96F0-AEFFC1FA68FF}"/>
              </a:ext>
            </a:extLst>
          </p:cNvPr>
          <p:cNvSpPr/>
          <p:nvPr/>
        </p:nvSpPr>
        <p:spPr>
          <a:xfrm>
            <a:off x="8229600" y="5048662"/>
            <a:ext cx="3121945" cy="125382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Texto</a:t>
            </a:r>
            <a:r>
              <a:rPr kumimoji="0" lang="es-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El j_ _</a:t>
            </a: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ves</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emp_ _za 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circ</a:t>
            </a:r>
            <a:r>
              <a:rPr kumimoji="0" lang="en-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_ _to</a:t>
            </a:r>
            <a:r>
              <a:rPr lang="en-GB" sz="2400" dirty="0">
                <a:solidFill>
                  <a:schemeClr val="accent5">
                    <a:lumMod val="50000"/>
                  </a:schemeClr>
                </a:solidFill>
                <a:latin typeface="Century Gothic" panose="020F0302020204030204"/>
              </a:rPr>
              <a:t>.</a:t>
            </a:r>
            <a:endParaRPr kumimoji="0" lang="es-GB" sz="24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27" name="Imagen 26">
            <a:extLst>
              <a:ext uri="{FF2B5EF4-FFF2-40B4-BE49-F238E27FC236}">
                <a16:creationId xmlns:a16="http://schemas.microsoft.com/office/drawing/2014/main" id="{36E07C94-1C43-1C49-899F-14D84FBA251C}"/>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5139" b="98194" l="3000" r="97778">
                        <a14:foregroundMark x1="84889" y1="5139" x2="74556" y2="13889"/>
                        <a14:foregroundMark x1="74556" y1="13889" x2="74556" y2="14028"/>
                        <a14:foregroundMark x1="94000" y1="72222" x2="91111" y2="80833"/>
                        <a14:foregroundMark x1="72333" y1="14861" x2="56111" y2="30694"/>
                        <a14:foregroundMark x1="8889" y1="79722" x2="3222" y2="83611"/>
                        <a14:foregroundMark x1="44778" y1="43194" x2="40889" y2="45694"/>
                        <a14:foregroundMark x1="74000" y1="12917" x2="70000" y2="19028"/>
                        <a14:foregroundMark x1="70000" y1="19028" x2="48667" y2="39306"/>
                        <a14:foregroundMark x1="48667" y1="39306" x2="39222" y2="50000"/>
                        <a14:foregroundMark x1="39222" y1="50000" x2="22667" y2="63194"/>
                        <a14:foregroundMark x1="22667" y1="63194" x2="21222" y2="65139"/>
                        <a14:foregroundMark x1="97778" y1="69167" x2="97556" y2="72778"/>
                        <a14:foregroundMark x1="86778" y1="93750" x2="83889" y2="98194"/>
                      </a14:backgroundRemoval>
                    </a14:imgEffect>
                  </a14:imgLayer>
                </a14:imgProps>
              </a:ext>
              <a:ext uri="{28A0092B-C50C-407E-A947-70E740481C1C}">
                <a14:useLocalDpi xmlns:a14="http://schemas.microsoft.com/office/drawing/2010/main"/>
              </a:ext>
            </a:extLst>
          </a:blip>
          <a:stretch>
            <a:fillRect/>
          </a:stretch>
        </p:blipFill>
        <p:spPr>
          <a:xfrm>
            <a:off x="10918419" y="4402864"/>
            <a:ext cx="1008551" cy="806841"/>
          </a:xfrm>
          <a:prstGeom prst="rect">
            <a:avLst/>
          </a:prstGeom>
        </p:spPr>
      </p:pic>
      <p:sp>
        <p:nvSpPr>
          <p:cNvPr id="7" name="CuadroTexto 6">
            <a:extLst>
              <a:ext uri="{FF2B5EF4-FFF2-40B4-BE49-F238E27FC236}">
                <a16:creationId xmlns:a16="http://schemas.microsoft.com/office/drawing/2014/main" id="{9C444A64-57F6-F043-B2F2-177F631B843F}"/>
              </a:ext>
            </a:extLst>
          </p:cNvPr>
          <p:cNvSpPr txBox="1"/>
          <p:nvPr/>
        </p:nvSpPr>
        <p:spPr>
          <a:xfrm>
            <a:off x="9927485" y="5071422"/>
            <a:ext cx="5661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ue</a:t>
            </a:r>
            <a:endPar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CuadroTexto 27">
            <a:extLst>
              <a:ext uri="{FF2B5EF4-FFF2-40B4-BE49-F238E27FC236}">
                <a16:creationId xmlns:a16="http://schemas.microsoft.com/office/drawing/2014/main" id="{670D8C65-BB45-9649-B532-C5AEDBA53283}"/>
              </a:ext>
            </a:extLst>
          </p:cNvPr>
          <p:cNvSpPr txBox="1"/>
          <p:nvPr/>
        </p:nvSpPr>
        <p:spPr>
          <a:xfrm>
            <a:off x="9524259" y="5440581"/>
            <a:ext cx="609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e</a:t>
            </a:r>
            <a:endPar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1" name="CuadroTexto 30">
            <a:extLst>
              <a:ext uri="{FF2B5EF4-FFF2-40B4-BE49-F238E27FC236}">
                <a16:creationId xmlns:a16="http://schemas.microsoft.com/office/drawing/2014/main" id="{5AA59472-2364-3246-9657-22585904926F}"/>
              </a:ext>
            </a:extLst>
          </p:cNvPr>
          <p:cNvSpPr txBox="1"/>
          <p:nvPr/>
        </p:nvSpPr>
        <p:spPr>
          <a:xfrm>
            <a:off x="4604131" y="4024636"/>
            <a:ext cx="3478837" cy="22467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bienvenida = welcome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campeón =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circuito = circuit</a:t>
            </a:r>
            <a:b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ciclismo = cycling</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triunfo = triumph</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evento = event</a:t>
            </a:r>
          </a:p>
          <a:p>
            <a:pPr marL="0" marR="0" lvl="0" indent="0" algn="l" defTabSz="914400" rtl="0" eaLnBrk="1" fontAlgn="auto" latinLnBrk="0" hangingPunct="1">
              <a:lnSpc>
                <a:spcPct val="100000"/>
              </a:lnSpc>
              <a:spcBef>
                <a:spcPts val="0"/>
              </a:spcBef>
              <a:spcAft>
                <a:spcPts val="0"/>
              </a:spcAft>
              <a:buClrTx/>
              <a:buSzTx/>
              <a:buFontTx/>
              <a:buNone/>
              <a:tabLst/>
              <a:defRPr/>
            </a:pPr>
            <a:r>
              <a:rPr lang="es-GB" sz="2000" dirty="0">
                <a:solidFill>
                  <a:srgbClr val="4472C4">
                    <a:lumMod val="50000"/>
                  </a:srgbClr>
                </a:solidFill>
                <a:latin typeface="Century Gothic" panose="020F0302020204030204"/>
              </a:rPr>
              <a:t>*el pódium = podium</a:t>
            </a:r>
          </a:p>
        </p:txBody>
      </p:sp>
      <p:sp>
        <p:nvSpPr>
          <p:cNvPr id="11" name="Rectángulo 10">
            <a:extLst>
              <a:ext uri="{FF2B5EF4-FFF2-40B4-BE49-F238E27FC236}">
                <a16:creationId xmlns:a16="http://schemas.microsoft.com/office/drawing/2014/main" id="{C828F00C-B65B-034B-B86C-B8820BE21269}"/>
              </a:ext>
            </a:extLst>
          </p:cNvPr>
          <p:cNvSpPr/>
          <p:nvPr/>
        </p:nvSpPr>
        <p:spPr>
          <a:xfrm>
            <a:off x="4652081" y="4058989"/>
            <a:ext cx="3453217" cy="22124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Vocabulario</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4FB56063-E12A-164B-8C81-5414C76BCB3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07994" y="1006928"/>
            <a:ext cx="2340608" cy="3123648"/>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2627DD9-2211-914D-87FA-7AB778446312}"/>
              </a:ext>
            </a:extLst>
          </p:cNvPr>
          <p:cNvSpPr txBox="1"/>
          <p:nvPr/>
        </p:nvSpPr>
        <p:spPr>
          <a:xfrm>
            <a:off x="9385503" y="3747066"/>
            <a:ext cx="2385589" cy="400110"/>
          </a:xfrm>
          <a:prstGeom prst="rect">
            <a:avLst/>
          </a:prstGeom>
          <a:noFill/>
        </p:spPr>
        <p:txBody>
          <a:bodyPr wrap="none" rtlCol="0">
            <a:spAutoFit/>
          </a:bodyPr>
          <a:lstStyle/>
          <a:p>
            <a:pPr algn="ctr"/>
            <a:r>
              <a:rPr lang="es-GB" sz="2000" dirty="0">
                <a:solidFill>
                  <a:schemeClr val="accent5">
                    <a:lumMod val="50000"/>
                  </a:schemeClr>
                </a:solidFill>
                <a:highlight>
                  <a:srgbClr val="FBF0D5"/>
                </a:highlight>
              </a:rPr>
              <a:t>Alberto Contador</a:t>
            </a:r>
          </a:p>
        </p:txBody>
      </p:sp>
      <p:sp>
        <p:nvSpPr>
          <p:cNvPr id="29" name="CuadroTexto 28">
            <a:extLst>
              <a:ext uri="{FF2B5EF4-FFF2-40B4-BE49-F238E27FC236}">
                <a16:creationId xmlns:a16="http://schemas.microsoft.com/office/drawing/2014/main" id="{B5164E0A-AF78-234A-A7A5-26DA4C21161E}"/>
              </a:ext>
            </a:extLst>
          </p:cNvPr>
          <p:cNvSpPr txBox="1"/>
          <p:nvPr/>
        </p:nvSpPr>
        <p:spPr>
          <a:xfrm>
            <a:off x="9600919" y="5809740"/>
            <a:ext cx="6096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u </a:t>
            </a: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a:t>
            </a:r>
            <a:endParaRPr kumimoji="0" lang="es-GB" sz="2400" b="1"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pic>
        <p:nvPicPr>
          <p:cNvPr id="1028" name="Picture 4" descr="Cyclist Silhouette PNG Clip Art Image | Gallery Yopriceville ...">
            <a:extLst>
              <a:ext uri="{FF2B5EF4-FFF2-40B4-BE49-F238E27FC236}">
                <a16:creationId xmlns:a16="http://schemas.microsoft.com/office/drawing/2014/main" id="{9C0EDAC4-8550-AE4D-A328-13A907B1B56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15972">
            <a:off x="8071243" y="3118042"/>
            <a:ext cx="1371121" cy="132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6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8" grpId="0"/>
      <p:bldP spid="13" grpId="0"/>
      <p:bldP spid="14" grpId="0"/>
      <p:bldP spid="15" grpId="0"/>
      <p:bldP spid="22" grpId="0"/>
      <p:bldP spid="23" grpId="0"/>
      <p:bldP spid="25" grpId="0"/>
      <p:bldP spid="3" grpId="0" animBg="1"/>
      <p:bldP spid="6" grpId="0" animBg="1"/>
      <p:bldP spid="26" grpId="0" animBg="1"/>
      <p:bldP spid="7" grpId="0"/>
      <p:bldP spid="28" grpId="0"/>
      <p:bldP spid="31" grpId="0"/>
      <p:bldP spid="11" grpId="0" animBg="1"/>
      <p:bldP spid="11" grpId="1" animBg="1"/>
      <p:bldP spid="4" grpId="0"/>
      <p:bldP spid="2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a:spLocks noGrp="1"/>
          </p:cNvSpPr>
          <p:nvPr>
            <p:ph type="title" idx="4294967295"/>
          </p:nvPr>
        </p:nvSpPr>
        <p:spPr>
          <a:xfrm>
            <a:off x="0" y="0"/>
            <a:ext cx="6484938" cy="1325563"/>
          </a:xfrm>
        </p:spPr>
        <p:txBody>
          <a:bodyPr>
            <a:normAutofit/>
          </a:bodyPr>
          <a:lstStyle/>
          <a:p>
            <a:r>
              <a:rPr lang="en-GB" sz="3600" b="1" dirty="0" err="1">
                <a:solidFill>
                  <a:schemeClr val="bg1"/>
                </a:solidFill>
                <a:latin typeface="Century Gothic" panose="020B0502020202020204" pitchFamily="34" charset="0"/>
              </a:rPr>
              <a:t>Fonética</a:t>
            </a:r>
            <a:endParaRPr lang="en-GB" sz="3600" b="1" dirty="0">
              <a:solidFill>
                <a:schemeClr val="bg1"/>
              </a:solidFill>
            </a:endParaRPr>
          </a:p>
        </p:txBody>
      </p:sp>
      <p:sp>
        <p:nvSpPr>
          <p:cNvPr id="12" name="TextBox 11">
            <a:extLst>
              <a:ext uri="{FF2B5EF4-FFF2-40B4-BE49-F238E27FC236}">
                <a16:creationId xmlns:a16="http://schemas.microsoft.com/office/drawing/2014/main" id="{6A500173-7AE1-4980-9C52-2DFAE38768EA}"/>
              </a:ext>
            </a:extLst>
          </p:cNvPr>
          <p:cNvSpPr txBox="1"/>
          <p:nvPr/>
        </p:nvSpPr>
        <p:spPr>
          <a:xfrm>
            <a:off x="534011" y="1287922"/>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A</a:t>
            </a:r>
          </a:p>
        </p:txBody>
      </p:sp>
      <p:sp>
        <p:nvSpPr>
          <p:cNvPr id="30" name="TextBox 29">
            <a:extLst>
              <a:ext uri="{FF2B5EF4-FFF2-40B4-BE49-F238E27FC236}">
                <a16:creationId xmlns:a16="http://schemas.microsoft.com/office/drawing/2014/main" id="{6A500173-7AE1-4980-9C52-2DFAE38768EA}"/>
              </a:ext>
            </a:extLst>
          </p:cNvPr>
          <p:cNvSpPr txBox="1"/>
          <p:nvPr/>
        </p:nvSpPr>
        <p:spPr>
          <a:xfrm>
            <a:off x="7018949" y="1227700"/>
            <a:ext cx="4142918" cy="646331"/>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Persona B</a:t>
            </a:r>
          </a:p>
        </p:txBody>
      </p:sp>
      <p:sp>
        <p:nvSpPr>
          <p:cNvPr id="31" name="Rectangle 30"/>
          <p:cNvSpPr/>
          <p:nvPr/>
        </p:nvSpPr>
        <p:spPr>
          <a:xfrm rot="5400000">
            <a:off x="5830567" y="1386795"/>
            <a:ext cx="63325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33333"/>
                </a:solidFill>
                <a:effectLst/>
                <a:uLnTx/>
                <a:uFillTx/>
                <a:latin typeface="Helvetica Neue"/>
                <a:ea typeface="+mn-ea"/>
                <a:cs typeface="+mn-cs"/>
              </a:rPr>
              <a:t>✄</a:t>
            </a:r>
            <a:endParaRPr kumimoji="0" lang="en-GB" sz="2400" b="1"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2" name="TextBox 31"/>
          <p:cNvSpPr txBox="1"/>
          <p:nvPr/>
        </p:nvSpPr>
        <p:spPr>
          <a:xfrm rot="5400000">
            <a:off x="3928480" y="3859641"/>
            <a:ext cx="4498981"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5">
                    <a:lumMod val="50000"/>
                  </a:schemeClr>
                </a:solidFill>
                <a:effectLst/>
                <a:uLnTx/>
                <a:uFillTx/>
                <a:latin typeface="Tw Cen MT" panose="020B0602020104020603"/>
                <a:ea typeface="+mn-ea"/>
                <a:cs typeface="+mn-cs"/>
              </a:rPr>
              <a:t>-  - - - - - - - - - - - - - - - - - - - - - - - - - - -</a:t>
            </a:r>
          </a:p>
        </p:txBody>
      </p:sp>
      <p:sp>
        <p:nvSpPr>
          <p:cNvPr id="20" name="Rounded Rectangle 11" descr="background rectangle&#10;">
            <a:extLst>
              <a:ext uri="{FF2B5EF4-FFF2-40B4-BE49-F238E27FC236}">
                <a16:creationId xmlns:a16="http://schemas.microsoft.com/office/drawing/2014/main" id="{9268BA27-9508-448E-9915-ACE234D74542}"/>
              </a:ext>
            </a:extLst>
          </p:cNvPr>
          <p:cNvSpPr/>
          <p:nvPr/>
        </p:nvSpPr>
        <p:spPr>
          <a:xfrm>
            <a:off x="8549088" y="237479"/>
            <a:ext cx="3474446"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itle 2">
            <a:extLst>
              <a:ext uri="{FF2B5EF4-FFF2-40B4-BE49-F238E27FC236}">
                <a16:creationId xmlns:a16="http://schemas.microsoft.com/office/drawing/2014/main" id="{89A9CC99-6E6F-BA4F-8531-09C581FE85E7}"/>
              </a:ext>
            </a:extLst>
          </p:cNvPr>
          <p:cNvSpPr txBox="1">
            <a:spLocks/>
          </p:cNvSpPr>
          <p:nvPr/>
        </p:nvSpPr>
        <p:spPr>
          <a:xfrm>
            <a:off x="8473292" y="237479"/>
            <a:ext cx="3626037" cy="484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aphicFrame>
        <p:nvGraphicFramePr>
          <p:cNvPr id="24" name="Table 2">
            <a:extLst>
              <a:ext uri="{FF2B5EF4-FFF2-40B4-BE49-F238E27FC236}">
                <a16:creationId xmlns:a16="http://schemas.microsoft.com/office/drawing/2014/main" id="{2930D95B-43A4-46BB-9AA3-834E6A52A0B0}"/>
              </a:ext>
            </a:extLst>
          </p:cNvPr>
          <p:cNvGraphicFramePr>
            <a:graphicFrameLocks noGrp="1"/>
          </p:cNvGraphicFramePr>
          <p:nvPr>
            <p:extLst>
              <p:ext uri="{D42A27DB-BD31-4B8C-83A1-F6EECF244321}">
                <p14:modId xmlns:p14="http://schemas.microsoft.com/office/powerpoint/2010/main" val="3905041751"/>
              </p:ext>
            </p:extLst>
          </p:nvPr>
        </p:nvGraphicFramePr>
        <p:xfrm>
          <a:off x="6418973" y="2032776"/>
          <a:ext cx="5429002" cy="4053840"/>
        </p:xfrm>
        <a:graphic>
          <a:graphicData uri="http://schemas.openxmlformats.org/drawingml/2006/table">
            <a:tbl>
              <a:tblPr firstRow="1" bandRow="1">
                <a:tableStyleId>{8A107856-5554-42FB-B03E-39F5DBC370BA}</a:tableStyleId>
              </a:tblPr>
              <a:tblGrid>
                <a:gridCol w="5429002">
                  <a:extLst>
                    <a:ext uri="{9D8B030D-6E8A-4147-A177-3AD203B41FA5}">
                      <a16:colId xmlns:a16="http://schemas.microsoft.com/office/drawing/2014/main" val="3887794188"/>
                    </a:ext>
                  </a:extLst>
                </a:gridCol>
              </a:tblGrid>
              <a:tr h="3872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El m_ _</a:t>
                      </a:r>
                      <a:r>
                        <a:rPr lang="en-GB" sz="2000" b="0" dirty="0" err="1">
                          <a:solidFill>
                            <a:schemeClr val="accent5">
                              <a:lumMod val="50000"/>
                            </a:schemeClr>
                          </a:solidFill>
                        </a:rPr>
                        <a:t>rcoles</a:t>
                      </a:r>
                      <a:r>
                        <a:rPr lang="en-GB" sz="2000" b="0" dirty="0">
                          <a:solidFill>
                            <a:schemeClr val="accent5">
                              <a:lumMod val="50000"/>
                            </a:schemeClr>
                          </a:solidFill>
                        </a:rPr>
                        <a:t> v_ _</a:t>
                      </a:r>
                      <a:r>
                        <a:rPr lang="en-GB" sz="2000" b="0" dirty="0" err="1">
                          <a:solidFill>
                            <a:schemeClr val="accent5">
                              <a:lumMod val="50000"/>
                            </a:schemeClr>
                          </a:solidFill>
                        </a:rPr>
                        <a:t>nt</a:t>
                      </a:r>
                      <a:r>
                        <a:rPr lang="en-GB" sz="2000" b="0" dirty="0">
                          <a:solidFill>
                            <a:schemeClr val="accent5">
                              <a:lumMod val="50000"/>
                            </a:schemeClr>
                          </a:solidFill>
                        </a:rPr>
                        <a:t>_ _no de </a:t>
                      </a:r>
                      <a:r>
                        <a:rPr lang="en-GB" sz="2000" b="0" dirty="0" err="1">
                          <a:solidFill>
                            <a:schemeClr val="accent5">
                              <a:lumMod val="50000"/>
                            </a:schemeClr>
                          </a:solidFill>
                        </a:rPr>
                        <a:t>jul</a:t>
                      </a:r>
                      <a:r>
                        <a:rPr lang="en-GB" sz="2000" b="0" dirty="0">
                          <a:solidFill>
                            <a:schemeClr val="accent5">
                              <a:lumMod val="50000"/>
                            </a:schemeClr>
                          </a:solidFill>
                        </a:rPr>
                        <a:t>_ _, </a:t>
                      </a:r>
                      <a:r>
                        <a:rPr lang="en-GB" sz="2000" b="0" dirty="0" err="1">
                          <a:solidFill>
                            <a:schemeClr val="accent5">
                              <a:lumMod val="50000"/>
                            </a:schemeClr>
                          </a:solidFill>
                        </a:rPr>
                        <a:t>en</a:t>
                      </a:r>
                      <a:r>
                        <a:rPr lang="en-GB" sz="20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n_ _</a:t>
                      </a:r>
                      <a:r>
                        <a:rPr lang="en-GB" sz="2000" b="0" dirty="0" err="1">
                          <a:solidFill>
                            <a:schemeClr val="accent5">
                              <a:lumMod val="50000"/>
                            </a:schemeClr>
                          </a:solidFill>
                        </a:rPr>
                        <a:t>stra</a:t>
                      </a:r>
                      <a:r>
                        <a:rPr lang="en-GB" sz="2000" b="0" dirty="0">
                          <a:solidFill>
                            <a:schemeClr val="accent5">
                              <a:lumMod val="50000"/>
                            </a:schemeClr>
                          </a:solidFill>
                        </a:rPr>
                        <a:t> c_ _dad </a:t>
                      </a:r>
                      <a:r>
                        <a:rPr lang="en-GB" sz="2000" b="0" dirty="0" err="1">
                          <a:solidFill>
                            <a:schemeClr val="accent5">
                              <a:lumMod val="50000"/>
                            </a:schemeClr>
                          </a:solidFill>
                        </a:rPr>
                        <a:t>vamos</a:t>
                      </a:r>
                      <a:r>
                        <a:rPr lang="en-GB" sz="2000" b="0" dirty="0">
                          <a:solidFill>
                            <a:schemeClr val="accent5">
                              <a:lumMod val="50000"/>
                            </a:schemeClr>
                          </a:solidFill>
                        </a:rPr>
                        <a:t> a </a:t>
                      </a:r>
                      <a:r>
                        <a:rPr lang="en-GB" sz="2000" b="0" dirty="0" err="1">
                          <a:solidFill>
                            <a:schemeClr val="accent5">
                              <a:lumMod val="50000"/>
                            </a:schemeClr>
                          </a:solidFill>
                        </a:rPr>
                        <a:t>dar</a:t>
                      </a:r>
                      <a:r>
                        <a:rPr lang="en-GB" sz="2000" b="0" dirty="0">
                          <a:solidFill>
                            <a:schemeClr val="accent5">
                              <a:lumMod val="50000"/>
                            </a:schemeClr>
                          </a:solidFill>
                        </a:rPr>
                        <a:t> la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b_ _</a:t>
                      </a:r>
                      <a:r>
                        <a:rPr lang="en-GB" sz="2000" b="0" dirty="0" err="1">
                          <a:solidFill>
                            <a:schemeClr val="accent5">
                              <a:lumMod val="50000"/>
                            </a:schemeClr>
                          </a:solidFill>
                        </a:rPr>
                        <a:t>nvenida</a:t>
                      </a:r>
                      <a:r>
                        <a:rPr lang="en-GB" sz="2000" b="0" dirty="0">
                          <a:solidFill>
                            <a:schemeClr val="accent5">
                              <a:lumMod val="50000"/>
                            </a:schemeClr>
                          </a:solidFill>
                        </a:rPr>
                        <a:t> a Alberto Contador. Es uno de los </a:t>
                      </a:r>
                      <a:r>
                        <a:rPr lang="en-GB" sz="2000" b="0" dirty="0" err="1">
                          <a:solidFill>
                            <a:schemeClr val="accent5">
                              <a:lumMod val="50000"/>
                            </a:schemeClr>
                          </a:solidFill>
                        </a:rPr>
                        <a:t>campeones</a:t>
                      </a:r>
                      <a:r>
                        <a:rPr lang="en-GB" sz="2000" b="0" dirty="0">
                          <a:solidFill>
                            <a:schemeClr val="accent5">
                              <a:lumMod val="50000"/>
                            </a:schemeClr>
                          </a:solidFill>
                        </a:rPr>
                        <a:t> </a:t>
                      </a:r>
                      <a:r>
                        <a:rPr lang="en-GB" sz="2000" b="0" dirty="0" err="1">
                          <a:solidFill>
                            <a:schemeClr val="accent5">
                              <a:lumMod val="50000"/>
                            </a:schemeClr>
                          </a:solidFill>
                        </a:rPr>
                        <a:t>españoles</a:t>
                      </a:r>
                      <a:r>
                        <a:rPr lang="en-GB" sz="2000" b="0" dirty="0">
                          <a:solidFill>
                            <a:schemeClr val="accent5">
                              <a:lumMod val="50000"/>
                            </a:schemeClr>
                          </a:solidFill>
                        </a:rPr>
                        <a:t> </a:t>
                      </a:r>
                      <a:r>
                        <a:rPr lang="en-GB" sz="2000" b="0" dirty="0" err="1">
                          <a:solidFill>
                            <a:schemeClr val="accent5">
                              <a:lumMod val="50000"/>
                            </a:schemeClr>
                          </a:solidFill>
                        </a:rPr>
                        <a:t>más</a:t>
                      </a:r>
                      <a:r>
                        <a:rPr lang="en-GB" sz="2000" b="0" dirty="0">
                          <a:solidFill>
                            <a:schemeClr val="accent5">
                              <a:lumMod val="50000"/>
                            </a:schemeClr>
                          </a:solidFill>
                        </a:rPr>
                        <a:t> </a:t>
                      </a:r>
                      <a:r>
                        <a:rPr lang="en-GB" sz="2000" b="0" dirty="0" err="1">
                          <a:solidFill>
                            <a:schemeClr val="accent5">
                              <a:lumMod val="50000"/>
                            </a:schemeClr>
                          </a:solidFill>
                        </a:rPr>
                        <a:t>famosos</a:t>
                      </a:r>
                      <a:r>
                        <a:rPr lang="en-GB" sz="2000" b="0" dirty="0">
                          <a:solidFill>
                            <a:schemeClr val="accent5">
                              <a:lumMod val="50000"/>
                            </a:schemeClr>
                          </a:solidFill>
                        </a:rPr>
                        <a:t> de los </a:t>
                      </a:r>
                      <a:r>
                        <a:rPr lang="en-GB" sz="2000" b="0" dirty="0" err="1">
                          <a:solidFill>
                            <a:schemeClr val="accent5">
                              <a:lumMod val="50000"/>
                            </a:schemeClr>
                          </a:solidFill>
                        </a:rPr>
                        <a:t>últimos</a:t>
                      </a:r>
                      <a:r>
                        <a:rPr lang="en-GB" sz="2000" b="0" dirty="0">
                          <a:solidFill>
                            <a:schemeClr val="accent5">
                              <a:lumMod val="50000"/>
                            </a:schemeClr>
                          </a:solidFill>
                        </a:rPr>
                        <a:t> </a:t>
                      </a:r>
                      <a:r>
                        <a:rPr lang="en-GB" sz="2000" b="0" dirty="0" err="1">
                          <a:solidFill>
                            <a:schemeClr val="accent5">
                              <a:lumMod val="50000"/>
                            </a:schemeClr>
                          </a:solidFill>
                        </a:rPr>
                        <a:t>cinc</a:t>
                      </a:r>
                      <a:r>
                        <a:rPr lang="en-GB" sz="2000" b="0" dirty="0">
                          <a:solidFill>
                            <a:schemeClr val="accent5">
                              <a:lumMod val="50000"/>
                            </a:schemeClr>
                          </a:solidFill>
                        </a:rPr>
                        <a:t>_ _</a:t>
                      </a:r>
                      <a:r>
                        <a:rPr lang="en-GB" sz="2000" b="0" dirty="0" err="1">
                          <a:solidFill>
                            <a:schemeClr val="accent5">
                              <a:lumMod val="50000"/>
                            </a:schemeClr>
                          </a:solidFill>
                        </a:rPr>
                        <a:t>nta</a:t>
                      </a:r>
                      <a:r>
                        <a:rPr lang="en-GB" sz="2000" b="0" dirty="0">
                          <a:solidFill>
                            <a:schemeClr val="accent5">
                              <a:lumMod val="50000"/>
                            </a:schemeClr>
                          </a:solidFill>
                        </a:rPr>
                        <a:t> </a:t>
                      </a:r>
                      <a:r>
                        <a:rPr lang="en-GB" sz="2000" b="0" dirty="0" err="1">
                          <a:solidFill>
                            <a:schemeClr val="accent5">
                              <a:lumMod val="50000"/>
                            </a:schemeClr>
                          </a:solidFill>
                        </a:rPr>
                        <a:t>años</a:t>
                      </a:r>
                      <a:r>
                        <a:rPr lang="en-GB" sz="2000" b="0" dirty="0">
                          <a:solidFill>
                            <a:schemeClr val="accent5">
                              <a:lumMod val="50000"/>
                            </a:schemeClr>
                          </a:solidFill>
                        </a:rPr>
                        <a:t>. </a:t>
                      </a:r>
                      <a:r>
                        <a:rPr lang="en-GB" sz="2000" b="0" dirty="0" err="1">
                          <a:solidFill>
                            <a:schemeClr val="accent5">
                              <a:lumMod val="50000"/>
                            </a:schemeClr>
                          </a:solidFill>
                        </a:rPr>
                        <a:t>Va</a:t>
                      </a:r>
                      <a:r>
                        <a:rPr lang="en-GB" sz="2000" b="0" dirty="0">
                          <a:solidFill>
                            <a:schemeClr val="accent5">
                              <a:lumMod val="50000"/>
                            </a:schemeClr>
                          </a:solidFill>
                        </a:rPr>
                        <a:t> a </a:t>
                      </a:r>
                      <a:r>
                        <a:rPr lang="en-GB" sz="2000" b="0" dirty="0" err="1">
                          <a:solidFill>
                            <a:schemeClr val="accent5">
                              <a:lumMod val="50000"/>
                            </a:schemeClr>
                          </a:solidFill>
                        </a:rPr>
                        <a:t>abrir</a:t>
                      </a:r>
                      <a:r>
                        <a:rPr lang="en-GB" sz="2000" b="0" dirty="0">
                          <a:solidFill>
                            <a:schemeClr val="accent5">
                              <a:lumMod val="50000"/>
                            </a:schemeClr>
                          </a:solidFill>
                        </a:rPr>
                        <a:t> un n_ _</a:t>
                      </a:r>
                      <a:r>
                        <a:rPr lang="en-GB" sz="2000" b="0" dirty="0" err="1">
                          <a:solidFill>
                            <a:schemeClr val="accent5">
                              <a:lumMod val="50000"/>
                            </a:schemeClr>
                          </a:solidFill>
                        </a:rPr>
                        <a:t>vo</a:t>
                      </a:r>
                      <a:r>
                        <a:rPr lang="en-GB" sz="2000" b="0" dirty="0">
                          <a:solidFill>
                            <a:schemeClr val="accent5">
                              <a:lumMod val="50000"/>
                            </a:schemeClr>
                          </a:solidFill>
                        </a:rPr>
                        <a:t>  </a:t>
                      </a:r>
                      <a:r>
                        <a:rPr lang="en-GB" sz="2000" b="0" dirty="0" err="1">
                          <a:solidFill>
                            <a:schemeClr val="accent5">
                              <a:lumMod val="50000"/>
                            </a:schemeClr>
                          </a:solidFill>
                        </a:rPr>
                        <a:t>circ</a:t>
                      </a:r>
                      <a:r>
                        <a:rPr lang="en-GB" sz="2000" b="0" dirty="0">
                          <a:solidFill>
                            <a:schemeClr val="accent5">
                              <a:lumMod val="50000"/>
                            </a:schemeClr>
                          </a:solidFill>
                        </a:rPr>
                        <a:t>_ _to de </a:t>
                      </a:r>
                      <a:r>
                        <a:rPr lang="en-GB" sz="2000" b="0" dirty="0" err="1">
                          <a:solidFill>
                            <a:schemeClr val="accent5">
                              <a:lumMod val="50000"/>
                            </a:schemeClr>
                          </a:solidFill>
                        </a:rPr>
                        <a:t>ciclismo</a:t>
                      </a:r>
                      <a:r>
                        <a:rPr lang="en-GB" sz="2000" b="0" dirty="0">
                          <a:solidFill>
                            <a:schemeClr val="accent5">
                              <a:lumMod val="50000"/>
                            </a:schemeClr>
                          </a:solidFill>
                        </a:rPr>
                        <a:t>. </a:t>
                      </a:r>
                    </a:p>
                    <a:p>
                      <a:endParaRPr lang="en-GB" sz="2000" b="0" kern="1200" dirty="0">
                        <a:solidFill>
                          <a:schemeClr val="accent5">
                            <a:lumMod val="50000"/>
                          </a:schemeClr>
                        </a:solidFill>
                        <a:effectLst/>
                        <a:latin typeface="+mn-lt"/>
                        <a:ea typeface="+mn-ea"/>
                        <a:cs typeface="+mn-cs"/>
                      </a:endParaRPr>
                    </a:p>
                    <a:p>
                      <a:r>
                        <a:rPr lang="en-GB" sz="2000" b="0" dirty="0" err="1">
                          <a:solidFill>
                            <a:schemeClr val="accent5">
                              <a:lumMod val="50000"/>
                            </a:schemeClr>
                          </a:solidFill>
                        </a:rPr>
                        <a:t>Desp</a:t>
                      </a:r>
                      <a:r>
                        <a:rPr lang="en-GB" sz="2000" b="1" dirty="0" err="1">
                          <a:solidFill>
                            <a:schemeClr val="accent5">
                              <a:lumMod val="50000"/>
                            </a:schemeClr>
                          </a:solidFill>
                        </a:rPr>
                        <a:t>ué</a:t>
                      </a:r>
                      <a:r>
                        <a:rPr lang="en-GB" sz="2000" b="0" dirty="0" err="1">
                          <a:solidFill>
                            <a:schemeClr val="accent5">
                              <a:lumMod val="50000"/>
                            </a:schemeClr>
                          </a:solidFill>
                        </a:rPr>
                        <a:t>s</a:t>
                      </a:r>
                      <a:r>
                        <a:rPr lang="en-GB" sz="2000" b="0" dirty="0">
                          <a:solidFill>
                            <a:schemeClr val="accent5">
                              <a:lumMod val="50000"/>
                            </a:schemeClr>
                          </a:solidFill>
                        </a:rPr>
                        <a:t>, </a:t>
                      </a:r>
                      <a:r>
                        <a:rPr lang="en-GB" sz="2000" b="0" dirty="0" err="1">
                          <a:solidFill>
                            <a:schemeClr val="accent5">
                              <a:lumMod val="50000"/>
                            </a:schemeClr>
                          </a:solidFill>
                        </a:rPr>
                        <a:t>nos</a:t>
                      </a:r>
                      <a:r>
                        <a:rPr lang="en-GB" sz="2000" b="0" dirty="0">
                          <a:solidFill>
                            <a:schemeClr val="accent5">
                              <a:lumMod val="50000"/>
                            </a:schemeClr>
                          </a:solidFill>
                        </a:rPr>
                        <a:t> </a:t>
                      </a:r>
                      <a:r>
                        <a:rPr lang="en-GB" sz="2000" b="0" dirty="0" err="1">
                          <a:solidFill>
                            <a:schemeClr val="accent5">
                              <a:lumMod val="50000"/>
                            </a:schemeClr>
                          </a:solidFill>
                        </a:rPr>
                        <a:t>c</a:t>
                      </a:r>
                      <a:r>
                        <a:rPr lang="en-GB" sz="2000" b="1" dirty="0" err="1">
                          <a:solidFill>
                            <a:schemeClr val="accent5">
                              <a:lumMod val="50000"/>
                            </a:schemeClr>
                          </a:solidFill>
                        </a:rPr>
                        <a:t>ue</a:t>
                      </a:r>
                      <a:r>
                        <a:rPr lang="en-GB" sz="2000" b="0" dirty="0" err="1">
                          <a:solidFill>
                            <a:schemeClr val="accent5">
                              <a:lumMod val="50000"/>
                            </a:schemeClr>
                          </a:solidFill>
                        </a:rPr>
                        <a:t>nta</a:t>
                      </a:r>
                      <a:r>
                        <a:rPr lang="en-GB" sz="2000" b="0" dirty="0">
                          <a:solidFill>
                            <a:schemeClr val="accent5">
                              <a:lumMod val="50000"/>
                            </a:schemeClr>
                          </a:solidFill>
                        </a:rPr>
                        <a:t> sus </a:t>
                      </a:r>
                      <a:r>
                        <a:rPr lang="en-GB" sz="2000" b="0" dirty="0" err="1">
                          <a:solidFill>
                            <a:schemeClr val="accent5">
                              <a:lumMod val="50000"/>
                            </a:schemeClr>
                          </a:solidFill>
                        </a:rPr>
                        <a:t>exper</a:t>
                      </a:r>
                      <a:r>
                        <a:rPr lang="en-GB" sz="2000" b="1" dirty="0" err="1">
                          <a:solidFill>
                            <a:schemeClr val="accent5">
                              <a:lumMod val="50000"/>
                            </a:schemeClr>
                          </a:solidFill>
                        </a:rPr>
                        <a:t>ie</a:t>
                      </a:r>
                      <a:r>
                        <a:rPr lang="en-GB" sz="2000" b="0" dirty="0" err="1">
                          <a:solidFill>
                            <a:schemeClr val="accent5">
                              <a:lumMod val="50000"/>
                            </a:schemeClr>
                          </a:solidFill>
                        </a:rPr>
                        <a:t>nc</a:t>
                      </a:r>
                      <a:r>
                        <a:rPr lang="en-GB" sz="2000" b="1" dirty="0" err="1">
                          <a:solidFill>
                            <a:schemeClr val="accent5">
                              <a:lumMod val="50000"/>
                            </a:schemeClr>
                          </a:solidFill>
                        </a:rPr>
                        <a:t>ia</a:t>
                      </a:r>
                      <a:r>
                        <a:rPr lang="en-GB" sz="2000" b="0" dirty="0" err="1">
                          <a:solidFill>
                            <a:schemeClr val="accent5">
                              <a:lumMod val="50000"/>
                            </a:schemeClr>
                          </a:solidFill>
                        </a:rPr>
                        <a:t>s</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el Tour de Franc</a:t>
                      </a:r>
                      <a:r>
                        <a:rPr lang="en-GB" sz="2000" b="1" dirty="0">
                          <a:solidFill>
                            <a:schemeClr val="accent5">
                              <a:lumMod val="50000"/>
                            </a:schemeClr>
                          </a:solidFill>
                        </a:rPr>
                        <a:t>ia</a:t>
                      </a:r>
                      <a:r>
                        <a:rPr lang="en-GB" sz="2000" b="0" dirty="0">
                          <a:solidFill>
                            <a:schemeClr val="accent5">
                              <a:lumMod val="50000"/>
                            </a:schemeClr>
                          </a:solidFill>
                        </a:rPr>
                        <a:t>, sus </a:t>
                      </a:r>
                      <a:r>
                        <a:rPr lang="en-GB" sz="2000" b="0" dirty="0" err="1">
                          <a:solidFill>
                            <a:schemeClr val="accent5">
                              <a:lumMod val="50000"/>
                            </a:schemeClr>
                          </a:solidFill>
                        </a:rPr>
                        <a:t>tr</a:t>
                      </a:r>
                      <a:r>
                        <a:rPr lang="en-GB" sz="2000" b="1" dirty="0" err="1">
                          <a:solidFill>
                            <a:schemeClr val="accent5">
                              <a:lumMod val="50000"/>
                            </a:schemeClr>
                          </a:solidFill>
                        </a:rPr>
                        <a:t>iu</a:t>
                      </a:r>
                      <a:r>
                        <a:rPr lang="en-GB" sz="2000" b="0" dirty="0" err="1">
                          <a:solidFill>
                            <a:schemeClr val="accent5">
                              <a:lumMod val="50000"/>
                            </a:schemeClr>
                          </a:solidFill>
                        </a:rPr>
                        <a:t>nfos</a:t>
                      </a:r>
                      <a:r>
                        <a:rPr lang="en-GB" sz="2000" b="0" dirty="0">
                          <a:solidFill>
                            <a:schemeClr val="accent5">
                              <a:lumMod val="50000"/>
                            </a:schemeClr>
                          </a:solidFill>
                        </a:rPr>
                        <a:t>.  </a:t>
                      </a:r>
                      <a:r>
                        <a:rPr lang="en-GB" sz="2000" b="0" dirty="0" err="1">
                          <a:solidFill>
                            <a:schemeClr val="accent5">
                              <a:lumMod val="50000"/>
                            </a:schemeClr>
                          </a:solidFill>
                        </a:rPr>
                        <a:t>Tamb</a:t>
                      </a:r>
                      <a:r>
                        <a:rPr lang="en-GB" sz="2000" b="1" dirty="0" err="1">
                          <a:solidFill>
                            <a:schemeClr val="accent5">
                              <a:lumMod val="50000"/>
                            </a:schemeClr>
                          </a:solidFill>
                        </a:rPr>
                        <a:t>ié</a:t>
                      </a:r>
                      <a:r>
                        <a:rPr lang="en-GB" sz="2000" b="0" dirty="0" err="1">
                          <a:solidFill>
                            <a:schemeClr val="accent5">
                              <a:lumMod val="50000"/>
                            </a:schemeClr>
                          </a:solidFill>
                        </a:rPr>
                        <a:t>n</a:t>
                      </a:r>
                      <a:r>
                        <a:rPr lang="en-GB" sz="2000" b="0" dirty="0">
                          <a:solidFill>
                            <a:schemeClr val="accent5">
                              <a:lumMod val="50000"/>
                            </a:schemeClr>
                          </a:solidFill>
                        </a:rPr>
                        <a:t> describe sus </a:t>
                      </a:r>
                      <a:r>
                        <a:rPr lang="en-GB" sz="2000" b="0" dirty="0" err="1">
                          <a:solidFill>
                            <a:schemeClr val="accent5">
                              <a:lumMod val="50000"/>
                            </a:schemeClr>
                          </a:solidFill>
                        </a:rPr>
                        <a:t>emoc</a:t>
                      </a:r>
                      <a:r>
                        <a:rPr lang="en-GB" sz="2000" b="1" dirty="0" err="1">
                          <a:solidFill>
                            <a:schemeClr val="accent5">
                              <a:lumMod val="50000"/>
                            </a:schemeClr>
                          </a:solidFill>
                        </a:rPr>
                        <a:t>io</a:t>
                      </a:r>
                      <a:r>
                        <a:rPr lang="en-GB" sz="2000" b="0" dirty="0" err="1">
                          <a:solidFill>
                            <a:schemeClr val="accent5">
                              <a:lumMod val="50000"/>
                            </a:schemeClr>
                          </a:solidFill>
                        </a:rPr>
                        <a:t>nes</a:t>
                      </a:r>
                      <a:r>
                        <a:rPr lang="en-GB" sz="2000" b="0" dirty="0">
                          <a:solidFill>
                            <a:schemeClr val="accent5">
                              <a:lumMod val="50000"/>
                            </a:schemeClr>
                          </a:solidFill>
                        </a:rPr>
                        <a:t> </a:t>
                      </a:r>
                      <a:r>
                        <a:rPr lang="en-GB" sz="2000" b="0" dirty="0" err="1">
                          <a:solidFill>
                            <a:schemeClr val="accent5">
                              <a:lumMod val="50000"/>
                            </a:schemeClr>
                          </a:solidFill>
                        </a:rPr>
                        <a:t>c</a:t>
                      </a:r>
                      <a:r>
                        <a:rPr lang="en-GB" sz="2000" b="1" dirty="0" err="1">
                          <a:solidFill>
                            <a:schemeClr val="accent5">
                              <a:lumMod val="50000"/>
                            </a:schemeClr>
                          </a:solidFill>
                        </a:rPr>
                        <a:t>ua</a:t>
                      </a:r>
                      <a:r>
                        <a:rPr lang="en-GB" sz="2000" b="0" dirty="0" err="1">
                          <a:solidFill>
                            <a:schemeClr val="accent5">
                              <a:lumMod val="50000"/>
                            </a:schemeClr>
                          </a:solidFill>
                        </a:rPr>
                        <a:t>ndo</a:t>
                      </a:r>
                      <a:r>
                        <a:rPr lang="en-GB" sz="2000" b="0" dirty="0">
                          <a:solidFill>
                            <a:schemeClr val="accent5">
                              <a:lumMod val="50000"/>
                            </a:schemeClr>
                          </a:solidFill>
                        </a:rPr>
                        <a:t> </a:t>
                      </a:r>
                      <a:r>
                        <a:rPr lang="en-GB" sz="2000" b="0" dirty="0" err="1">
                          <a:solidFill>
                            <a:schemeClr val="accent5">
                              <a:lumMod val="50000"/>
                            </a:schemeClr>
                          </a:solidFill>
                        </a:rPr>
                        <a:t>está</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el </a:t>
                      </a:r>
                      <a:r>
                        <a:rPr lang="en-GB" sz="2000" b="0" dirty="0" err="1">
                          <a:solidFill>
                            <a:schemeClr val="accent5">
                              <a:lumMod val="50000"/>
                            </a:schemeClr>
                          </a:solidFill>
                        </a:rPr>
                        <a:t>pód</a:t>
                      </a:r>
                      <a:r>
                        <a:rPr lang="en-GB" sz="2000" b="1" dirty="0" err="1">
                          <a:solidFill>
                            <a:schemeClr val="accent5">
                              <a:lumMod val="50000"/>
                            </a:schemeClr>
                          </a:solidFill>
                        </a:rPr>
                        <a:t>iu</a:t>
                      </a:r>
                      <a:r>
                        <a:rPr lang="en-GB" sz="2000" b="0" dirty="0" err="1">
                          <a:solidFill>
                            <a:schemeClr val="accent5">
                              <a:lumMod val="50000"/>
                            </a:schemeClr>
                          </a:solidFill>
                        </a:rPr>
                        <a:t>m</a:t>
                      </a:r>
                      <a:r>
                        <a:rPr lang="en-GB" sz="2000" b="0" dirty="0">
                          <a:solidFill>
                            <a:schemeClr val="accent5">
                              <a:lumMod val="50000"/>
                            </a:schemeClr>
                          </a:solidFill>
                        </a:rPr>
                        <a:t>. Un </a:t>
                      </a:r>
                      <a:r>
                        <a:rPr lang="en-GB" sz="2000" b="0" dirty="0" err="1">
                          <a:solidFill>
                            <a:schemeClr val="accent5">
                              <a:lumMod val="50000"/>
                            </a:schemeClr>
                          </a:solidFill>
                        </a:rPr>
                        <a:t>evento</a:t>
                      </a:r>
                      <a:r>
                        <a:rPr lang="en-GB" sz="2000" b="0" dirty="0">
                          <a:solidFill>
                            <a:schemeClr val="accent5">
                              <a:lumMod val="50000"/>
                            </a:schemeClr>
                          </a:solidFill>
                        </a:rPr>
                        <a:t> espec</a:t>
                      </a:r>
                      <a:r>
                        <a:rPr lang="en-GB" sz="2000" b="1" dirty="0">
                          <a:solidFill>
                            <a:schemeClr val="accent5">
                              <a:lumMod val="50000"/>
                            </a:schemeClr>
                          </a:solidFill>
                        </a:rPr>
                        <a:t>ia</a:t>
                      </a:r>
                      <a:r>
                        <a:rPr lang="en-GB" sz="2000" b="0" dirty="0">
                          <a:solidFill>
                            <a:schemeClr val="accent5">
                              <a:lumMod val="50000"/>
                            </a:schemeClr>
                          </a:solidFill>
                        </a:rPr>
                        <a:t>l para </a:t>
                      </a:r>
                      <a:r>
                        <a:rPr lang="en-GB" sz="2000" b="0" dirty="0" err="1">
                          <a:solidFill>
                            <a:schemeClr val="accent5">
                              <a:lumMod val="50000"/>
                            </a:schemeClr>
                          </a:solidFill>
                        </a:rPr>
                        <a:t>todos</a:t>
                      </a:r>
                      <a:r>
                        <a:rPr lang="en-GB" sz="2000" b="0" dirty="0">
                          <a:solidFill>
                            <a:schemeClr val="accent5">
                              <a:lumMod val="50000"/>
                            </a:schemeClr>
                          </a:solidFill>
                        </a:rPr>
                        <a:t> los </a:t>
                      </a:r>
                      <a:r>
                        <a:rPr lang="en-GB" sz="2000" b="0" dirty="0" err="1">
                          <a:solidFill>
                            <a:schemeClr val="accent5">
                              <a:lumMod val="50000"/>
                            </a:schemeClr>
                          </a:solidFill>
                        </a:rPr>
                        <a:t>individ</a:t>
                      </a:r>
                      <a:r>
                        <a:rPr lang="en-GB" sz="2000" b="1" dirty="0" err="1">
                          <a:solidFill>
                            <a:schemeClr val="accent5">
                              <a:lumMod val="50000"/>
                            </a:schemeClr>
                          </a:solidFill>
                        </a:rPr>
                        <a:t>uo</a:t>
                      </a:r>
                      <a:r>
                        <a:rPr lang="en-GB" sz="2000" b="0" dirty="0" err="1">
                          <a:solidFill>
                            <a:schemeClr val="accent5">
                              <a:lumMod val="50000"/>
                            </a:schemeClr>
                          </a:solidFill>
                        </a:rPr>
                        <a:t>s</a:t>
                      </a:r>
                      <a:r>
                        <a:rPr lang="en-GB" sz="2000" b="0" dirty="0">
                          <a:solidFill>
                            <a:schemeClr val="accent5">
                              <a:lumMod val="50000"/>
                            </a:schemeClr>
                          </a:solidFill>
                        </a:rPr>
                        <a:t> que </a:t>
                      </a:r>
                      <a:r>
                        <a:rPr lang="en-GB" sz="2000" b="0" dirty="0" err="1">
                          <a:solidFill>
                            <a:schemeClr val="accent5">
                              <a:lumMod val="50000"/>
                            </a:schemeClr>
                          </a:solidFill>
                        </a:rPr>
                        <a:t>qu</a:t>
                      </a:r>
                      <a:r>
                        <a:rPr lang="en-GB" sz="2000" b="1" dirty="0" err="1">
                          <a:solidFill>
                            <a:schemeClr val="accent5">
                              <a:lumMod val="50000"/>
                            </a:schemeClr>
                          </a:solidFill>
                        </a:rPr>
                        <a:t>ie</a:t>
                      </a:r>
                      <a:r>
                        <a:rPr lang="en-GB" sz="2000" b="0" dirty="0" err="1">
                          <a:solidFill>
                            <a:schemeClr val="accent5">
                              <a:lumMod val="50000"/>
                            </a:schemeClr>
                          </a:solidFill>
                        </a:rPr>
                        <a:t>ren</a:t>
                      </a:r>
                      <a:r>
                        <a:rPr lang="en-GB" sz="2000" b="0" dirty="0">
                          <a:solidFill>
                            <a:schemeClr val="accent5">
                              <a:lumMod val="50000"/>
                            </a:schemeClr>
                          </a:solidFill>
                        </a:rPr>
                        <a:t> </a:t>
                      </a:r>
                      <a:r>
                        <a:rPr lang="en-GB" sz="2000" b="0" dirty="0" err="1">
                          <a:solidFill>
                            <a:schemeClr val="accent5">
                              <a:lumMod val="50000"/>
                            </a:schemeClr>
                          </a:solidFill>
                        </a:rPr>
                        <a:t>contin</a:t>
                      </a:r>
                      <a:r>
                        <a:rPr lang="en-GB" sz="2000" b="1" dirty="0" err="1">
                          <a:solidFill>
                            <a:schemeClr val="accent5">
                              <a:lumMod val="50000"/>
                            </a:schemeClr>
                          </a:solidFill>
                        </a:rPr>
                        <a:t>ua</a:t>
                      </a:r>
                      <a:r>
                        <a:rPr lang="en-GB" sz="2000" b="0" dirty="0" err="1">
                          <a:solidFill>
                            <a:schemeClr val="accent5">
                              <a:lumMod val="50000"/>
                            </a:schemeClr>
                          </a:solidFill>
                        </a:rPr>
                        <a:t>r</a:t>
                      </a:r>
                      <a:r>
                        <a:rPr lang="en-GB" sz="2000" b="0" dirty="0">
                          <a:solidFill>
                            <a:schemeClr val="accent5">
                              <a:lumMod val="50000"/>
                            </a:schemeClr>
                          </a:solidFill>
                        </a:rPr>
                        <a:t> sus pasos.</a:t>
                      </a:r>
                      <a:endParaRPr lang="es-GB" sz="2000" b="0" dirty="0">
                        <a:solidFill>
                          <a:schemeClr val="accent5">
                            <a:lumMod val="50000"/>
                          </a:schemeClr>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graphicFrame>
        <p:nvGraphicFramePr>
          <p:cNvPr id="25" name="Table 2">
            <a:extLst>
              <a:ext uri="{FF2B5EF4-FFF2-40B4-BE49-F238E27FC236}">
                <a16:creationId xmlns:a16="http://schemas.microsoft.com/office/drawing/2014/main" id="{06D0B2CA-1250-4D1E-B169-35F1153A20DC}"/>
              </a:ext>
            </a:extLst>
          </p:cNvPr>
          <p:cNvGraphicFramePr>
            <a:graphicFrameLocks noGrp="1"/>
          </p:cNvGraphicFramePr>
          <p:nvPr>
            <p:extLst>
              <p:ext uri="{D42A27DB-BD31-4B8C-83A1-F6EECF244321}">
                <p14:modId xmlns:p14="http://schemas.microsoft.com/office/powerpoint/2010/main" val="2084317855"/>
              </p:ext>
            </p:extLst>
          </p:nvPr>
        </p:nvGraphicFramePr>
        <p:xfrm>
          <a:off x="266700" y="2032776"/>
          <a:ext cx="5596436" cy="4053840"/>
        </p:xfrm>
        <a:graphic>
          <a:graphicData uri="http://schemas.openxmlformats.org/drawingml/2006/table">
            <a:tbl>
              <a:tblPr firstRow="1" bandRow="1">
                <a:tableStyleId>{8A107856-5554-42FB-B03E-39F5DBC370BA}</a:tableStyleId>
              </a:tblPr>
              <a:tblGrid>
                <a:gridCol w="5596436">
                  <a:extLst>
                    <a:ext uri="{9D8B030D-6E8A-4147-A177-3AD203B41FA5}">
                      <a16:colId xmlns:a16="http://schemas.microsoft.com/office/drawing/2014/main" val="3887794188"/>
                    </a:ext>
                  </a:extLst>
                </a:gridCol>
              </a:tblGrid>
              <a:tr h="38720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El </a:t>
                      </a:r>
                      <a:r>
                        <a:rPr lang="en-GB" sz="2000" b="0" dirty="0" err="1">
                          <a:solidFill>
                            <a:schemeClr val="accent5">
                              <a:lumMod val="50000"/>
                            </a:schemeClr>
                          </a:solidFill>
                        </a:rPr>
                        <a:t>m</a:t>
                      </a:r>
                      <a:r>
                        <a:rPr lang="en-GB" sz="2000" b="1" dirty="0" err="1">
                          <a:solidFill>
                            <a:schemeClr val="accent5">
                              <a:lumMod val="50000"/>
                            </a:schemeClr>
                          </a:solidFill>
                        </a:rPr>
                        <a:t>ié</a:t>
                      </a:r>
                      <a:r>
                        <a:rPr lang="en-GB" sz="2000" b="0" dirty="0" err="1">
                          <a:solidFill>
                            <a:schemeClr val="accent5">
                              <a:lumMod val="50000"/>
                            </a:schemeClr>
                          </a:solidFill>
                        </a:rPr>
                        <a:t>rcoles</a:t>
                      </a:r>
                      <a:r>
                        <a:rPr lang="en-GB" sz="2000" b="0" dirty="0">
                          <a:solidFill>
                            <a:schemeClr val="accent5">
                              <a:lumMod val="50000"/>
                            </a:schemeClr>
                          </a:solidFill>
                        </a:rPr>
                        <a:t> </a:t>
                      </a:r>
                      <a:r>
                        <a:rPr lang="en-GB" sz="2000" b="0" dirty="0" err="1">
                          <a:solidFill>
                            <a:schemeClr val="accent5">
                              <a:lumMod val="50000"/>
                            </a:schemeClr>
                          </a:solidFill>
                        </a:rPr>
                        <a:t>v</a:t>
                      </a:r>
                      <a:r>
                        <a:rPr lang="en-GB" sz="2000" b="1" dirty="0" err="1">
                          <a:solidFill>
                            <a:schemeClr val="accent5">
                              <a:lumMod val="50000"/>
                            </a:schemeClr>
                          </a:solidFill>
                        </a:rPr>
                        <a:t>ei</a:t>
                      </a:r>
                      <a:r>
                        <a:rPr lang="en-GB" sz="2000" b="0" dirty="0" err="1">
                          <a:solidFill>
                            <a:schemeClr val="accent5">
                              <a:lumMod val="50000"/>
                            </a:schemeClr>
                          </a:solidFill>
                        </a:rPr>
                        <a:t>nt</a:t>
                      </a:r>
                      <a:r>
                        <a:rPr lang="en-GB" sz="2000" b="1" dirty="0" err="1">
                          <a:solidFill>
                            <a:schemeClr val="accent5">
                              <a:lumMod val="50000"/>
                            </a:schemeClr>
                          </a:solidFill>
                        </a:rPr>
                        <a:t>iu</a:t>
                      </a:r>
                      <a:r>
                        <a:rPr lang="en-GB" sz="2000" b="0" dirty="0" err="1">
                          <a:solidFill>
                            <a:schemeClr val="accent5">
                              <a:lumMod val="50000"/>
                            </a:schemeClr>
                          </a:solidFill>
                        </a:rPr>
                        <a:t>no</a:t>
                      </a:r>
                      <a:r>
                        <a:rPr lang="en-GB" sz="2000" b="0" dirty="0">
                          <a:solidFill>
                            <a:schemeClr val="accent5">
                              <a:lumMod val="50000"/>
                            </a:schemeClr>
                          </a:solidFill>
                        </a:rPr>
                        <a:t> de </a:t>
                      </a:r>
                      <a:r>
                        <a:rPr lang="en-GB" sz="2000" b="0" dirty="0" err="1">
                          <a:solidFill>
                            <a:schemeClr val="accent5">
                              <a:lumMod val="50000"/>
                            </a:schemeClr>
                          </a:solidFill>
                        </a:rPr>
                        <a:t>jul</a:t>
                      </a:r>
                      <a:r>
                        <a:rPr lang="en-GB" sz="2000" b="1" dirty="0" err="1">
                          <a:solidFill>
                            <a:schemeClr val="accent5">
                              <a:lumMod val="50000"/>
                            </a:schemeClr>
                          </a:solidFill>
                        </a:rPr>
                        <a:t>io</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a:t>
                      </a:r>
                      <a:r>
                        <a:rPr lang="en-GB" sz="2000" b="0" dirty="0" err="1">
                          <a:solidFill>
                            <a:schemeClr val="accent5">
                              <a:lumMod val="50000"/>
                            </a:schemeClr>
                          </a:solidFill>
                        </a:rPr>
                        <a:t>n</a:t>
                      </a:r>
                      <a:r>
                        <a:rPr lang="en-GB" sz="2000" b="1" dirty="0" err="1">
                          <a:solidFill>
                            <a:schemeClr val="accent5">
                              <a:lumMod val="50000"/>
                            </a:schemeClr>
                          </a:solidFill>
                        </a:rPr>
                        <a:t>ue</a:t>
                      </a:r>
                      <a:r>
                        <a:rPr lang="en-GB" sz="2000" b="0" dirty="0" err="1">
                          <a:solidFill>
                            <a:schemeClr val="accent5">
                              <a:lumMod val="50000"/>
                            </a:schemeClr>
                          </a:solidFill>
                        </a:rPr>
                        <a:t>stra</a:t>
                      </a:r>
                      <a:r>
                        <a:rPr lang="en-GB" sz="2000" b="0" dirty="0">
                          <a:solidFill>
                            <a:schemeClr val="accent5">
                              <a:lumMod val="50000"/>
                            </a:schemeClr>
                          </a:solidFill>
                        </a:rPr>
                        <a:t> c</a:t>
                      </a:r>
                      <a:r>
                        <a:rPr lang="en-GB" sz="2000" b="1" dirty="0">
                          <a:solidFill>
                            <a:schemeClr val="accent5">
                              <a:lumMod val="50000"/>
                            </a:schemeClr>
                          </a:solidFill>
                        </a:rPr>
                        <a:t>iu</a:t>
                      </a:r>
                      <a:r>
                        <a:rPr lang="en-GB" sz="2000" b="0" dirty="0">
                          <a:solidFill>
                            <a:schemeClr val="accent5">
                              <a:lumMod val="50000"/>
                            </a:schemeClr>
                          </a:solidFill>
                        </a:rPr>
                        <a:t>dad </a:t>
                      </a:r>
                      <a:r>
                        <a:rPr lang="en-GB" sz="2000" b="0" dirty="0" err="1">
                          <a:solidFill>
                            <a:schemeClr val="accent5">
                              <a:lumMod val="50000"/>
                            </a:schemeClr>
                          </a:solidFill>
                        </a:rPr>
                        <a:t>vamos</a:t>
                      </a:r>
                      <a:r>
                        <a:rPr lang="en-GB" sz="2000" b="0" dirty="0">
                          <a:solidFill>
                            <a:schemeClr val="accent5">
                              <a:lumMod val="50000"/>
                            </a:schemeClr>
                          </a:solidFill>
                        </a:rPr>
                        <a:t> a </a:t>
                      </a:r>
                      <a:r>
                        <a:rPr lang="en-GB" sz="2000" b="0" dirty="0" err="1">
                          <a:solidFill>
                            <a:schemeClr val="accent5">
                              <a:lumMod val="50000"/>
                            </a:schemeClr>
                          </a:solidFill>
                        </a:rPr>
                        <a:t>dar</a:t>
                      </a:r>
                      <a:r>
                        <a:rPr lang="en-GB" sz="2000" b="0" dirty="0">
                          <a:solidFill>
                            <a:schemeClr val="accent5">
                              <a:lumMod val="50000"/>
                            </a:schemeClr>
                          </a:solidFill>
                        </a:rPr>
                        <a:t> la </a:t>
                      </a:r>
                      <a:r>
                        <a:rPr lang="en-GB" sz="2000" b="0" dirty="0" err="1">
                          <a:solidFill>
                            <a:schemeClr val="accent5">
                              <a:lumMod val="50000"/>
                            </a:schemeClr>
                          </a:solidFill>
                        </a:rPr>
                        <a:t>b</a:t>
                      </a:r>
                      <a:r>
                        <a:rPr lang="en-GB" sz="2000" b="1" dirty="0" err="1">
                          <a:solidFill>
                            <a:schemeClr val="accent5">
                              <a:lumMod val="50000"/>
                            </a:schemeClr>
                          </a:solidFill>
                        </a:rPr>
                        <a:t>ie</a:t>
                      </a:r>
                      <a:r>
                        <a:rPr lang="en-GB" sz="2000" b="0" dirty="0" err="1">
                          <a:solidFill>
                            <a:schemeClr val="accent5">
                              <a:lumMod val="50000"/>
                            </a:schemeClr>
                          </a:solidFill>
                        </a:rPr>
                        <a:t>nvenida</a:t>
                      </a:r>
                      <a:r>
                        <a:rPr lang="en-GB" sz="2000" b="0" dirty="0">
                          <a:solidFill>
                            <a:schemeClr val="accent5">
                              <a:lumMod val="50000"/>
                            </a:schemeClr>
                          </a:solidFill>
                        </a:rPr>
                        <a:t> a Alberto Contador. Es uno de los </a:t>
                      </a:r>
                      <a:r>
                        <a:rPr lang="en-GB" sz="2000" b="0" dirty="0" err="1">
                          <a:solidFill>
                            <a:schemeClr val="accent5">
                              <a:lumMod val="50000"/>
                            </a:schemeClr>
                          </a:solidFill>
                        </a:rPr>
                        <a:t>campeones</a:t>
                      </a:r>
                      <a:r>
                        <a:rPr lang="en-GB" sz="2000" b="0" dirty="0">
                          <a:solidFill>
                            <a:schemeClr val="accent5">
                              <a:lumMod val="50000"/>
                            </a:schemeClr>
                          </a:solidFill>
                        </a:rPr>
                        <a:t> </a:t>
                      </a:r>
                      <a:r>
                        <a:rPr lang="en-GB" sz="2000" b="0" dirty="0" err="1">
                          <a:solidFill>
                            <a:schemeClr val="accent5">
                              <a:lumMod val="50000"/>
                            </a:schemeClr>
                          </a:solidFill>
                        </a:rPr>
                        <a:t>españoles</a:t>
                      </a:r>
                      <a:r>
                        <a:rPr lang="en-GB" sz="2000" b="0" dirty="0">
                          <a:solidFill>
                            <a:schemeClr val="accent5">
                              <a:lumMod val="50000"/>
                            </a:schemeClr>
                          </a:solidFill>
                        </a:rPr>
                        <a:t> </a:t>
                      </a:r>
                      <a:r>
                        <a:rPr lang="en-GB" sz="2000" b="0" dirty="0" err="1">
                          <a:solidFill>
                            <a:schemeClr val="accent5">
                              <a:lumMod val="50000"/>
                            </a:schemeClr>
                          </a:solidFill>
                        </a:rPr>
                        <a:t>más</a:t>
                      </a:r>
                      <a:r>
                        <a:rPr lang="en-GB" sz="2000" b="0" dirty="0">
                          <a:solidFill>
                            <a:schemeClr val="accent5">
                              <a:lumMod val="50000"/>
                            </a:schemeClr>
                          </a:solidFill>
                        </a:rPr>
                        <a:t> </a:t>
                      </a:r>
                      <a:r>
                        <a:rPr lang="en-GB" sz="2000" b="0" dirty="0" err="1">
                          <a:solidFill>
                            <a:schemeClr val="accent5">
                              <a:lumMod val="50000"/>
                            </a:schemeClr>
                          </a:solidFill>
                        </a:rPr>
                        <a:t>famosos</a:t>
                      </a:r>
                      <a:r>
                        <a:rPr lang="en-GB" sz="2000" b="0" dirty="0">
                          <a:solidFill>
                            <a:schemeClr val="accent5">
                              <a:lumMod val="50000"/>
                            </a:schemeClr>
                          </a:solidFill>
                        </a:rPr>
                        <a:t> de los </a:t>
                      </a:r>
                      <a:r>
                        <a:rPr lang="en-GB" sz="2000" b="0" dirty="0" err="1">
                          <a:solidFill>
                            <a:schemeClr val="accent5">
                              <a:lumMod val="50000"/>
                            </a:schemeClr>
                          </a:solidFill>
                        </a:rPr>
                        <a:t>útimos</a:t>
                      </a:r>
                      <a:r>
                        <a:rPr lang="en-GB" sz="2000" b="0" dirty="0">
                          <a:solidFill>
                            <a:schemeClr val="accent5">
                              <a:lumMod val="50000"/>
                            </a:schemeClr>
                          </a:solidFill>
                        </a:rPr>
                        <a:t> </a:t>
                      </a:r>
                      <a:r>
                        <a:rPr lang="en-GB" sz="2000" b="0" dirty="0" err="1">
                          <a:solidFill>
                            <a:schemeClr val="accent5">
                              <a:lumMod val="50000"/>
                            </a:schemeClr>
                          </a:solidFill>
                        </a:rPr>
                        <a:t>cinc</a:t>
                      </a:r>
                      <a:r>
                        <a:rPr lang="en-GB" sz="2000" b="1" dirty="0" err="1">
                          <a:solidFill>
                            <a:schemeClr val="accent5">
                              <a:lumMod val="50000"/>
                            </a:schemeClr>
                          </a:solidFill>
                        </a:rPr>
                        <a:t>ue</a:t>
                      </a:r>
                      <a:r>
                        <a:rPr lang="en-GB" sz="2000" b="0" dirty="0" err="1">
                          <a:solidFill>
                            <a:schemeClr val="accent5">
                              <a:lumMod val="50000"/>
                            </a:schemeClr>
                          </a:solidFill>
                        </a:rPr>
                        <a:t>nta</a:t>
                      </a:r>
                      <a:r>
                        <a:rPr lang="en-GB" sz="2000" b="0" dirty="0">
                          <a:solidFill>
                            <a:schemeClr val="accent5">
                              <a:lumMod val="50000"/>
                            </a:schemeClr>
                          </a:solidFill>
                        </a:rPr>
                        <a:t> </a:t>
                      </a:r>
                      <a:r>
                        <a:rPr lang="en-GB" sz="2000" b="0" dirty="0" err="1">
                          <a:solidFill>
                            <a:schemeClr val="accent5">
                              <a:lumMod val="50000"/>
                            </a:schemeClr>
                          </a:solidFill>
                        </a:rPr>
                        <a:t>años</a:t>
                      </a:r>
                      <a:r>
                        <a:rPr lang="en-GB" sz="2000" b="0" dirty="0">
                          <a:solidFill>
                            <a:schemeClr val="accent5">
                              <a:lumMod val="50000"/>
                            </a:schemeClr>
                          </a:solidFill>
                        </a:rPr>
                        <a:t>. </a:t>
                      </a:r>
                      <a:r>
                        <a:rPr lang="en-GB" sz="2000" b="0" dirty="0" err="1">
                          <a:solidFill>
                            <a:schemeClr val="accent5">
                              <a:lumMod val="50000"/>
                            </a:schemeClr>
                          </a:solidFill>
                        </a:rPr>
                        <a:t>Va</a:t>
                      </a:r>
                      <a:r>
                        <a:rPr lang="en-GB" sz="2000" b="0" dirty="0">
                          <a:solidFill>
                            <a:schemeClr val="accent5">
                              <a:lumMod val="50000"/>
                            </a:schemeClr>
                          </a:solidFill>
                        </a:rPr>
                        <a:t> a </a:t>
                      </a:r>
                      <a:r>
                        <a:rPr lang="en-GB" sz="2000" b="0" dirty="0" err="1">
                          <a:solidFill>
                            <a:schemeClr val="accent5">
                              <a:lumMod val="50000"/>
                            </a:schemeClr>
                          </a:solidFill>
                        </a:rPr>
                        <a:t>abrir</a:t>
                      </a:r>
                      <a:r>
                        <a:rPr lang="en-GB" sz="2000" b="0" dirty="0">
                          <a:solidFill>
                            <a:schemeClr val="accent5">
                              <a:lumMod val="50000"/>
                            </a:schemeClr>
                          </a:solidFill>
                        </a:rPr>
                        <a:t> un n</a:t>
                      </a:r>
                      <a:r>
                        <a:rPr lang="en-GB" sz="2000" b="1" dirty="0">
                          <a:solidFill>
                            <a:schemeClr val="accent5">
                              <a:lumMod val="50000"/>
                            </a:schemeClr>
                          </a:solidFill>
                        </a:rPr>
                        <a:t>ue</a:t>
                      </a:r>
                      <a:r>
                        <a:rPr lang="en-GB" sz="2000" b="0" dirty="0">
                          <a:solidFill>
                            <a:schemeClr val="accent5">
                              <a:lumMod val="50000"/>
                            </a:schemeClr>
                          </a:solidFill>
                        </a:rPr>
                        <a:t>vo </a:t>
                      </a:r>
                      <a:r>
                        <a:rPr lang="en-GB" sz="2000" b="0" dirty="0" err="1">
                          <a:solidFill>
                            <a:schemeClr val="accent5">
                              <a:lumMod val="50000"/>
                            </a:schemeClr>
                          </a:solidFill>
                        </a:rPr>
                        <a:t>circ</a:t>
                      </a:r>
                      <a:r>
                        <a:rPr lang="en-GB" sz="2000" b="1" dirty="0" err="1">
                          <a:solidFill>
                            <a:schemeClr val="accent5">
                              <a:lumMod val="50000"/>
                            </a:schemeClr>
                          </a:solidFill>
                        </a:rPr>
                        <a:t>ui</a:t>
                      </a:r>
                      <a:r>
                        <a:rPr lang="en-GB" sz="2000" b="0" dirty="0" err="1">
                          <a:solidFill>
                            <a:schemeClr val="accent5">
                              <a:lumMod val="50000"/>
                            </a:schemeClr>
                          </a:solidFill>
                        </a:rPr>
                        <a:t>to</a:t>
                      </a:r>
                      <a:r>
                        <a:rPr lang="en-GB" sz="2000" b="0" dirty="0">
                          <a:solidFill>
                            <a:schemeClr val="accent5">
                              <a:lumMod val="50000"/>
                            </a:schemeClr>
                          </a:solidFill>
                        </a:rPr>
                        <a:t> de </a:t>
                      </a:r>
                      <a:r>
                        <a:rPr lang="en-GB" sz="2000" b="0" dirty="0" err="1">
                          <a:solidFill>
                            <a:schemeClr val="accent5">
                              <a:lumMod val="50000"/>
                            </a:schemeClr>
                          </a:solidFill>
                        </a:rPr>
                        <a:t>ciclismo</a:t>
                      </a:r>
                      <a:r>
                        <a:rPr lang="en-GB" sz="2000" b="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0" kern="1200" dirty="0">
                        <a:solidFill>
                          <a:schemeClr val="accent5">
                            <a:lumMod val="50000"/>
                          </a:schemeClr>
                        </a:solidFill>
                        <a:effectLst/>
                        <a:latin typeface="+mn-lt"/>
                        <a:ea typeface="+mn-ea"/>
                        <a:cs typeface="+mn-cs"/>
                      </a:endParaRPr>
                    </a:p>
                    <a:p>
                      <a:r>
                        <a:rPr lang="en-GB" sz="2000" b="0" dirty="0" err="1">
                          <a:solidFill>
                            <a:schemeClr val="accent5">
                              <a:lumMod val="50000"/>
                            </a:schemeClr>
                          </a:solidFill>
                        </a:rPr>
                        <a:t>Desp</a:t>
                      </a:r>
                      <a:r>
                        <a:rPr lang="en-GB" sz="2000" b="0" dirty="0">
                          <a:solidFill>
                            <a:schemeClr val="accent5">
                              <a:lumMod val="50000"/>
                            </a:schemeClr>
                          </a:solidFill>
                        </a:rPr>
                        <a:t>_ _s, </a:t>
                      </a:r>
                      <a:r>
                        <a:rPr lang="en-GB" sz="2000" b="0" dirty="0" err="1">
                          <a:solidFill>
                            <a:schemeClr val="accent5">
                              <a:lumMod val="50000"/>
                            </a:schemeClr>
                          </a:solidFill>
                        </a:rPr>
                        <a:t>nos</a:t>
                      </a:r>
                      <a:r>
                        <a:rPr lang="en-GB" sz="2000" b="0" dirty="0">
                          <a:solidFill>
                            <a:schemeClr val="accent5">
                              <a:lumMod val="50000"/>
                            </a:schemeClr>
                          </a:solidFill>
                        </a:rPr>
                        <a:t> c_ _</a:t>
                      </a:r>
                      <a:r>
                        <a:rPr lang="en-GB" sz="2000" b="0" dirty="0" err="1">
                          <a:solidFill>
                            <a:schemeClr val="accent5">
                              <a:lumMod val="50000"/>
                            </a:schemeClr>
                          </a:solidFill>
                        </a:rPr>
                        <a:t>nta</a:t>
                      </a:r>
                      <a:r>
                        <a:rPr lang="en-GB" sz="2000" b="0" dirty="0">
                          <a:solidFill>
                            <a:schemeClr val="accent5">
                              <a:lumMod val="50000"/>
                            </a:schemeClr>
                          </a:solidFill>
                        </a:rPr>
                        <a:t> sus </a:t>
                      </a:r>
                      <a:r>
                        <a:rPr lang="en-GB" sz="2000" b="0" dirty="0" err="1">
                          <a:solidFill>
                            <a:schemeClr val="accent5">
                              <a:lumMod val="50000"/>
                            </a:schemeClr>
                          </a:solidFill>
                        </a:rPr>
                        <a:t>exper</a:t>
                      </a:r>
                      <a:r>
                        <a:rPr lang="en-GB" sz="2000" b="0" dirty="0">
                          <a:solidFill>
                            <a:schemeClr val="accent5">
                              <a:lumMod val="50000"/>
                            </a:schemeClr>
                          </a:solidFill>
                        </a:rPr>
                        <a:t>_ _</a:t>
                      </a:r>
                      <a:r>
                        <a:rPr lang="en-GB" sz="2000" b="0" dirty="0" err="1">
                          <a:solidFill>
                            <a:schemeClr val="accent5">
                              <a:lumMod val="50000"/>
                            </a:schemeClr>
                          </a:solidFill>
                        </a:rPr>
                        <a:t>nc</a:t>
                      </a:r>
                      <a:r>
                        <a:rPr lang="en-GB" sz="2000" b="0" dirty="0">
                          <a:solidFill>
                            <a:schemeClr val="accent5">
                              <a:lumMod val="50000"/>
                            </a:schemeClr>
                          </a:solidFill>
                        </a:rPr>
                        <a:t>_ _s </a:t>
                      </a:r>
                      <a:r>
                        <a:rPr lang="en-GB" sz="2000" b="0" dirty="0" err="1">
                          <a:solidFill>
                            <a:schemeClr val="accent5">
                              <a:lumMod val="50000"/>
                            </a:schemeClr>
                          </a:solidFill>
                        </a:rPr>
                        <a:t>en</a:t>
                      </a:r>
                      <a:r>
                        <a:rPr lang="en-GB" sz="2000" b="0" dirty="0">
                          <a:solidFill>
                            <a:schemeClr val="accent5">
                              <a:lumMod val="50000"/>
                            </a:schemeClr>
                          </a:solidFill>
                        </a:rPr>
                        <a:t> el Tour de Franc_ _, sus tr_ _</a:t>
                      </a:r>
                      <a:r>
                        <a:rPr lang="en-GB" sz="2000" b="0" dirty="0" err="1">
                          <a:solidFill>
                            <a:schemeClr val="accent5">
                              <a:lumMod val="50000"/>
                            </a:schemeClr>
                          </a:solidFill>
                        </a:rPr>
                        <a:t>nfos</a:t>
                      </a:r>
                      <a:r>
                        <a:rPr lang="en-GB" sz="2000" b="0" dirty="0">
                          <a:solidFill>
                            <a:schemeClr val="accent5">
                              <a:lumMod val="50000"/>
                            </a:schemeClr>
                          </a:solidFill>
                        </a:rPr>
                        <a:t>.  </a:t>
                      </a:r>
                      <a:r>
                        <a:rPr lang="en-GB" sz="2000" b="0" dirty="0" err="1">
                          <a:solidFill>
                            <a:schemeClr val="accent5">
                              <a:lumMod val="50000"/>
                            </a:schemeClr>
                          </a:solidFill>
                        </a:rPr>
                        <a:t>Tamb</a:t>
                      </a:r>
                      <a:r>
                        <a:rPr lang="en-GB" sz="2000" b="0" dirty="0">
                          <a:solidFill>
                            <a:schemeClr val="accent5">
                              <a:lumMod val="50000"/>
                            </a:schemeClr>
                          </a:solidFill>
                        </a:rPr>
                        <a:t>_ _n describe sus </a:t>
                      </a:r>
                      <a:r>
                        <a:rPr lang="en-GB" sz="2000" b="0" dirty="0" err="1">
                          <a:solidFill>
                            <a:schemeClr val="accent5">
                              <a:lumMod val="50000"/>
                            </a:schemeClr>
                          </a:solidFill>
                        </a:rPr>
                        <a:t>emoc</a:t>
                      </a:r>
                      <a:r>
                        <a:rPr lang="en-GB" sz="2000" b="0" dirty="0">
                          <a:solidFill>
                            <a:schemeClr val="accent5">
                              <a:lumMod val="50000"/>
                            </a:schemeClr>
                          </a:solidFill>
                        </a:rPr>
                        <a:t>_ _</a:t>
                      </a:r>
                      <a:r>
                        <a:rPr lang="en-GB" sz="2000" b="0" dirty="0" err="1">
                          <a:solidFill>
                            <a:schemeClr val="accent5">
                              <a:lumMod val="50000"/>
                            </a:schemeClr>
                          </a:solidFill>
                        </a:rPr>
                        <a:t>nes</a:t>
                      </a:r>
                      <a:r>
                        <a:rPr lang="en-GB" sz="2000" b="0" dirty="0">
                          <a:solidFill>
                            <a:schemeClr val="accent5">
                              <a:lumMod val="50000"/>
                            </a:schemeClr>
                          </a:solidFill>
                        </a:rPr>
                        <a:t> </a:t>
                      </a:r>
                      <a:r>
                        <a:rPr lang="en-GB" sz="2000" b="0" dirty="0" err="1">
                          <a:solidFill>
                            <a:schemeClr val="accent5">
                              <a:lumMod val="50000"/>
                            </a:schemeClr>
                          </a:solidFill>
                        </a:rPr>
                        <a:t>está</a:t>
                      </a:r>
                      <a:r>
                        <a:rPr lang="en-GB" sz="2000" b="0" dirty="0">
                          <a:solidFill>
                            <a:schemeClr val="accent5">
                              <a:lumMod val="50000"/>
                            </a:schemeClr>
                          </a:solidFill>
                        </a:rPr>
                        <a:t> </a:t>
                      </a:r>
                      <a:r>
                        <a:rPr lang="en-GB" sz="2000" b="0" dirty="0" err="1">
                          <a:solidFill>
                            <a:schemeClr val="accent5">
                              <a:lumMod val="50000"/>
                            </a:schemeClr>
                          </a:solidFill>
                        </a:rPr>
                        <a:t>en</a:t>
                      </a:r>
                      <a:r>
                        <a:rPr lang="en-GB" sz="2000" b="0" dirty="0">
                          <a:solidFill>
                            <a:schemeClr val="accent5">
                              <a:lumMod val="50000"/>
                            </a:schemeClr>
                          </a:solidFill>
                        </a:rPr>
                        <a:t> el </a:t>
                      </a:r>
                    </a:p>
                    <a:p>
                      <a:r>
                        <a:rPr lang="en-GB" sz="2000" b="0" dirty="0" err="1">
                          <a:solidFill>
                            <a:schemeClr val="accent5">
                              <a:lumMod val="50000"/>
                            </a:schemeClr>
                          </a:solidFill>
                        </a:rPr>
                        <a:t>pód</a:t>
                      </a:r>
                      <a:r>
                        <a:rPr lang="en-GB" sz="2000" b="0" dirty="0">
                          <a:solidFill>
                            <a:schemeClr val="accent5">
                              <a:lumMod val="50000"/>
                            </a:schemeClr>
                          </a:solidFill>
                        </a:rPr>
                        <a:t>_ _m. Un </a:t>
                      </a:r>
                      <a:r>
                        <a:rPr lang="en-GB" sz="2000" b="0" dirty="0" err="1">
                          <a:solidFill>
                            <a:schemeClr val="accent5">
                              <a:lumMod val="50000"/>
                            </a:schemeClr>
                          </a:solidFill>
                        </a:rPr>
                        <a:t>evento</a:t>
                      </a:r>
                      <a:r>
                        <a:rPr lang="en-GB" sz="2000" b="0" dirty="0">
                          <a:solidFill>
                            <a:schemeClr val="accent5">
                              <a:lumMod val="50000"/>
                            </a:schemeClr>
                          </a:solidFill>
                        </a:rPr>
                        <a:t> </a:t>
                      </a:r>
                      <a:r>
                        <a:rPr lang="en-GB" sz="2000" b="0" dirty="0" err="1">
                          <a:solidFill>
                            <a:schemeClr val="accent5">
                              <a:lumMod val="50000"/>
                            </a:schemeClr>
                          </a:solidFill>
                        </a:rPr>
                        <a:t>espec</a:t>
                      </a:r>
                      <a:r>
                        <a:rPr lang="en-GB" sz="2000" b="0" dirty="0">
                          <a:solidFill>
                            <a:schemeClr val="accent5">
                              <a:lumMod val="50000"/>
                            </a:schemeClr>
                          </a:solidFill>
                        </a:rPr>
                        <a:t>_ _l para </a:t>
                      </a:r>
                      <a:r>
                        <a:rPr lang="en-GB" sz="2000" b="0" dirty="0" err="1">
                          <a:solidFill>
                            <a:schemeClr val="accent5">
                              <a:lumMod val="50000"/>
                            </a:schemeClr>
                          </a:solidFill>
                        </a:rPr>
                        <a:t>todos</a:t>
                      </a:r>
                      <a:r>
                        <a:rPr lang="en-GB" sz="2000" b="0" dirty="0">
                          <a:solidFill>
                            <a:schemeClr val="accent5">
                              <a:lumMod val="50000"/>
                            </a:schemeClr>
                          </a:solidFill>
                        </a:rPr>
                        <a:t> los </a:t>
                      </a:r>
                      <a:r>
                        <a:rPr lang="en-GB" sz="2000" b="0" dirty="0" err="1">
                          <a:solidFill>
                            <a:schemeClr val="accent5">
                              <a:lumMod val="50000"/>
                            </a:schemeClr>
                          </a:solidFill>
                        </a:rPr>
                        <a:t>individ</a:t>
                      </a:r>
                      <a:r>
                        <a:rPr lang="en-GB" sz="2000" b="0" dirty="0">
                          <a:solidFill>
                            <a:schemeClr val="accent5">
                              <a:lumMod val="50000"/>
                            </a:schemeClr>
                          </a:solidFill>
                        </a:rPr>
                        <a:t>_ _s que </a:t>
                      </a:r>
                      <a:r>
                        <a:rPr lang="en-GB" sz="2000" b="0" dirty="0" err="1">
                          <a:solidFill>
                            <a:schemeClr val="accent5">
                              <a:lumMod val="50000"/>
                            </a:schemeClr>
                          </a:solidFill>
                        </a:rPr>
                        <a:t>qu</a:t>
                      </a:r>
                      <a:r>
                        <a:rPr lang="en-GB" sz="2000" b="0" dirty="0">
                          <a:solidFill>
                            <a:schemeClr val="accent5">
                              <a:lumMod val="50000"/>
                            </a:schemeClr>
                          </a:solidFill>
                        </a:rPr>
                        <a:t>_ _ren </a:t>
                      </a:r>
                      <a:r>
                        <a:rPr lang="en-GB" sz="2000" b="0" dirty="0" err="1">
                          <a:solidFill>
                            <a:schemeClr val="accent5">
                              <a:lumMod val="50000"/>
                            </a:schemeClr>
                          </a:solidFill>
                        </a:rPr>
                        <a:t>contin</a:t>
                      </a:r>
                      <a:r>
                        <a:rPr lang="en-GB" sz="2000" b="0" dirty="0">
                          <a:solidFill>
                            <a:schemeClr val="accent5">
                              <a:lumMod val="50000"/>
                            </a:schemeClr>
                          </a:solidFill>
                        </a:rPr>
                        <a:t>_ _r sus pasos.</a:t>
                      </a:r>
                      <a:endParaRPr lang="es-GB" sz="2000" b="0" dirty="0">
                        <a:solidFill>
                          <a:schemeClr val="accent5">
                            <a:lumMod val="50000"/>
                          </a:schemeClr>
                        </a:solidFill>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592913307"/>
                  </a:ext>
                </a:extLst>
              </a:tr>
            </a:tbl>
          </a:graphicData>
        </a:graphic>
      </p:graphicFrame>
    </p:spTree>
    <p:extLst>
      <p:ext uri="{BB962C8B-B14F-4D97-AF65-F5344CB8AC3E}">
        <p14:creationId xmlns:p14="http://schemas.microsoft.com/office/powerpoint/2010/main" val="16900874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hlinkClick r:id="" action="ppaction://noaction">
              <a:snd r:embed="rId3" name="cuarenta.wav"/>
            </a:hlinkClick>
          </p:cNvPr>
          <p:cNvSpPr txBox="1"/>
          <p:nvPr/>
        </p:nvSpPr>
        <p:spPr>
          <a:xfrm>
            <a:off x="2480742" y="2855009"/>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cuarenta</a:t>
            </a:r>
            <a:endParaRPr lang="en-GB" sz="3200" b="1" dirty="0">
              <a:solidFill>
                <a:schemeClr val="accent5">
                  <a:lumMod val="50000"/>
                </a:schemeClr>
              </a:solidFill>
            </a:endParaRPr>
          </a:p>
        </p:txBody>
      </p:sp>
      <p:sp>
        <p:nvSpPr>
          <p:cNvPr id="21" name="TextBox 20">
            <a:hlinkClick r:id="" action="ppaction://noaction">
              <a:snd r:embed="rId4" name="cincuenta.wav"/>
            </a:hlinkClick>
          </p:cNvPr>
          <p:cNvSpPr txBox="1"/>
          <p:nvPr/>
        </p:nvSpPr>
        <p:spPr>
          <a:xfrm>
            <a:off x="6516611" y="2829138"/>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cincuenta</a:t>
            </a:r>
            <a:endParaRPr lang="en-GB" sz="3200" b="1" dirty="0">
              <a:solidFill>
                <a:schemeClr val="accent5">
                  <a:lumMod val="50000"/>
                </a:schemeClr>
              </a:solidFill>
            </a:endParaRPr>
          </a:p>
        </p:txBody>
      </p:sp>
      <p:sp>
        <p:nvSpPr>
          <p:cNvPr id="23" name="TextBox 22">
            <a:hlinkClick r:id="" action="ppaction://noaction">
              <a:snd r:embed="rId5" name="sesenta.wav"/>
            </a:hlinkClick>
          </p:cNvPr>
          <p:cNvSpPr txBox="1"/>
          <p:nvPr/>
        </p:nvSpPr>
        <p:spPr>
          <a:xfrm>
            <a:off x="2576684" y="548022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sesenta</a:t>
            </a:r>
            <a:endParaRPr lang="en-GB" sz="3200" b="1" dirty="0">
              <a:solidFill>
                <a:schemeClr val="accent5">
                  <a:lumMod val="50000"/>
                </a:schemeClr>
              </a:solidFill>
            </a:endParaRPr>
          </a:p>
        </p:txBody>
      </p:sp>
      <p:sp>
        <p:nvSpPr>
          <p:cNvPr id="24" name="TextBox 23">
            <a:hlinkClick r:id="" action="ppaction://noaction">
              <a:snd r:embed="rId6" name="setenta.wav"/>
            </a:hlinkClick>
          </p:cNvPr>
          <p:cNvSpPr txBox="1"/>
          <p:nvPr/>
        </p:nvSpPr>
        <p:spPr>
          <a:xfrm>
            <a:off x="6516611" y="5480222"/>
            <a:ext cx="2960929" cy="584775"/>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3200" b="1" dirty="0" err="1">
                <a:solidFill>
                  <a:schemeClr val="accent5">
                    <a:lumMod val="50000"/>
                  </a:schemeClr>
                </a:solidFill>
              </a:rPr>
              <a:t>setenta</a:t>
            </a:r>
            <a:endParaRPr lang="en-GB" sz="3200" b="1" dirty="0">
              <a:solidFill>
                <a:schemeClr val="accent5">
                  <a:lumMod val="50000"/>
                </a:schemeClr>
              </a:solidFill>
            </a:endParaRPr>
          </a:p>
        </p:txBody>
      </p:sp>
      <p:sp>
        <p:nvSpPr>
          <p:cNvPr id="3" name="CuadroTexto 2">
            <a:extLst>
              <a:ext uri="{FF2B5EF4-FFF2-40B4-BE49-F238E27FC236}">
                <a16:creationId xmlns:a16="http://schemas.microsoft.com/office/drawing/2014/main" id="{A5ECD8D1-7004-0D41-A62A-DA16B3FF4DD4}"/>
              </a:ext>
            </a:extLst>
          </p:cNvPr>
          <p:cNvSpPr txBox="1"/>
          <p:nvPr/>
        </p:nvSpPr>
        <p:spPr>
          <a:xfrm>
            <a:off x="3184391" y="1259478"/>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0" name="CuadroTexto 9">
            <a:extLst>
              <a:ext uri="{FF2B5EF4-FFF2-40B4-BE49-F238E27FC236}">
                <a16:creationId xmlns:a16="http://schemas.microsoft.com/office/drawing/2014/main" id="{496F3886-F643-7C4F-BBCD-F8AD13692FCA}"/>
              </a:ext>
            </a:extLst>
          </p:cNvPr>
          <p:cNvSpPr txBox="1"/>
          <p:nvPr/>
        </p:nvSpPr>
        <p:spPr>
          <a:xfrm>
            <a:off x="7162551" y="1259478"/>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1" name="CuadroTexto 10">
            <a:extLst>
              <a:ext uri="{FF2B5EF4-FFF2-40B4-BE49-F238E27FC236}">
                <a16:creationId xmlns:a16="http://schemas.microsoft.com/office/drawing/2014/main" id="{9519D244-F5E0-E54A-AE30-6389C7A4881E}"/>
              </a:ext>
            </a:extLst>
          </p:cNvPr>
          <p:cNvSpPr txBox="1"/>
          <p:nvPr/>
        </p:nvSpPr>
        <p:spPr>
          <a:xfrm>
            <a:off x="3222624" y="394244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2" name="CuadroTexto 11">
            <a:extLst>
              <a:ext uri="{FF2B5EF4-FFF2-40B4-BE49-F238E27FC236}">
                <a16:creationId xmlns:a16="http://schemas.microsoft.com/office/drawing/2014/main" id="{7C05C630-A12F-3540-87CB-069B96DEB90A}"/>
              </a:ext>
            </a:extLst>
          </p:cNvPr>
          <p:cNvSpPr txBox="1"/>
          <p:nvPr/>
        </p:nvSpPr>
        <p:spPr>
          <a:xfrm>
            <a:off x="7162550" y="3910562"/>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Tree>
    <p:extLst>
      <p:ext uri="{BB962C8B-B14F-4D97-AF65-F5344CB8AC3E}">
        <p14:creationId xmlns:p14="http://schemas.microsoft.com/office/powerpoint/2010/main" val="123156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cuarenta.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cuent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sesenta.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setent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3"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a:t>
            </a:r>
            <a:r>
              <a:rPr lang="en-GB" sz="3600" dirty="0">
                <a:solidFill>
                  <a:schemeClr val="bg1"/>
                </a:solidFill>
              </a:rPr>
              <a:t>[1/4]</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10255" y="258166"/>
            <a:ext cx="261788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515200" y="1536568"/>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solidFill>
                  <a:schemeClr val="accent5">
                    <a:lumMod val="50000"/>
                  </a:schemeClr>
                </a:solidFill>
              </a:rPr>
              <a:t>sesenta</a:t>
            </a:r>
            <a:endParaRPr lang="en-GB" sz="4400" b="1" dirty="0">
              <a:solidFill>
                <a:schemeClr val="accent5">
                  <a:lumMod val="50000"/>
                </a:schemeClr>
              </a:solidFill>
            </a:endParaRPr>
          </a:p>
        </p:txBody>
      </p:sp>
      <p:sp>
        <p:nvSpPr>
          <p:cNvPr id="7" name="Rounded Rectangle 6"/>
          <p:cNvSpPr/>
          <p:nvPr/>
        </p:nvSpPr>
        <p:spPr>
          <a:xfrm>
            <a:off x="6501170" y="431702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
        <p:nvSpPr>
          <p:cNvPr id="11" name="Action Button: Custom 20">
            <a:hlinkClick r:id="" action="ppaction://noaction" highlightClick="1">
              <a:snd r:embed="rId4" name="sesenta.wav"/>
            </a:hlinkClick>
            <a:extLst>
              <a:ext uri="{FF2B5EF4-FFF2-40B4-BE49-F238E27FC236}">
                <a16:creationId xmlns:a16="http://schemas.microsoft.com/office/drawing/2014/main" id="{9546596F-2589-4D01-B81A-EA86C4C7383C}"/>
              </a:ext>
            </a:extLst>
          </p:cNvPr>
          <p:cNvSpPr/>
          <p:nvPr/>
        </p:nvSpPr>
        <p:spPr>
          <a:xfrm>
            <a:off x="362911" y="163529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Tree>
    <p:extLst>
      <p:ext uri="{BB962C8B-B14F-4D97-AF65-F5344CB8AC3E}">
        <p14:creationId xmlns:p14="http://schemas.microsoft.com/office/powerpoint/2010/main" val="126273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1"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500"/>
                            </p:stCondLst>
                            <p:childTnLst>
                              <p:par>
                                <p:cTn id="13" presetID="14" presetClass="exit" presetSubtype="10" fill="hold" grpId="0" nodeType="after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a:t>
            </a:r>
            <a:r>
              <a:rPr lang="en-GB" sz="3600" dirty="0">
                <a:solidFill>
                  <a:schemeClr val="bg1"/>
                </a:solidFill>
              </a:rPr>
              <a:t>[2/4]</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348945" y="1460854"/>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solidFill>
                  <a:schemeClr val="accent5">
                    <a:lumMod val="50000"/>
                  </a:schemeClr>
                </a:solidFill>
              </a:rPr>
              <a:t>cuarenta</a:t>
            </a:r>
            <a:endParaRPr lang="en-GB" sz="4400" b="1" dirty="0">
              <a:solidFill>
                <a:schemeClr val="accent5">
                  <a:lumMod val="50000"/>
                </a:schemeClr>
              </a:solidFill>
            </a:endParaRPr>
          </a:p>
        </p:txBody>
      </p:sp>
      <p:sp>
        <p:nvSpPr>
          <p:cNvPr id="7" name="Rounded Rectangle 6"/>
          <p:cNvSpPr/>
          <p:nvPr/>
        </p:nvSpPr>
        <p:spPr>
          <a:xfrm>
            <a:off x="654423" y="4353558"/>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
        <p:nvSpPr>
          <p:cNvPr id="11" name="Action Button: Custom 20">
            <a:hlinkClick r:id="" action="ppaction://noaction" highlightClick="1">
              <a:snd r:embed="rId4" name="cuarenta.wav"/>
            </a:hlinkClick>
            <a:extLst>
              <a:ext uri="{FF2B5EF4-FFF2-40B4-BE49-F238E27FC236}">
                <a16:creationId xmlns:a16="http://schemas.microsoft.com/office/drawing/2014/main" id="{669E45FB-2996-4711-AC37-A98C635CA501}"/>
              </a:ext>
            </a:extLst>
          </p:cNvPr>
          <p:cNvSpPr/>
          <p:nvPr/>
        </p:nvSpPr>
        <p:spPr>
          <a:xfrm>
            <a:off x="362911" y="163529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Tree>
    <p:extLst>
      <p:ext uri="{BB962C8B-B14F-4D97-AF65-F5344CB8AC3E}">
        <p14:creationId xmlns:p14="http://schemas.microsoft.com/office/powerpoint/2010/main" val="120181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500"/>
                            </p:stCondLst>
                            <p:childTnLst>
                              <p:par>
                                <p:cTn id="13" presetID="14" presetClass="exit" presetSubtype="10" fill="hold" grpId="1" nodeType="after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a:t>
            </a:r>
            <a:r>
              <a:rPr lang="en-GB" sz="3600" dirty="0">
                <a:solidFill>
                  <a:schemeClr val="bg1"/>
                </a:solidFill>
              </a:rPr>
              <a:t>[3/4]</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501345" y="1460854"/>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solidFill>
                  <a:schemeClr val="accent5">
                    <a:lumMod val="50000"/>
                  </a:schemeClr>
                </a:solidFill>
              </a:rPr>
              <a:t>setenta</a:t>
            </a:r>
            <a:endParaRPr lang="en-GB" sz="4400" b="1" dirty="0">
              <a:solidFill>
                <a:schemeClr val="accent5">
                  <a:lumMod val="50000"/>
                </a:schemeClr>
              </a:solidFill>
            </a:endParaRPr>
          </a:p>
        </p:txBody>
      </p:sp>
      <p:sp>
        <p:nvSpPr>
          <p:cNvPr id="7" name="Rounded Rectangle 6"/>
          <p:cNvSpPr/>
          <p:nvPr/>
        </p:nvSpPr>
        <p:spPr>
          <a:xfrm>
            <a:off x="9393351"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
        <p:nvSpPr>
          <p:cNvPr id="11" name="Action Button: Custom 20">
            <a:hlinkClick r:id="" action="ppaction://noaction" highlightClick="1">
              <a:snd r:embed="rId4" name="setenta.wav"/>
            </a:hlinkClick>
            <a:extLst>
              <a:ext uri="{FF2B5EF4-FFF2-40B4-BE49-F238E27FC236}">
                <a16:creationId xmlns:a16="http://schemas.microsoft.com/office/drawing/2014/main" id="{8FEAE1F4-EFD7-48FB-93A0-E5467CF38300}"/>
              </a:ext>
            </a:extLst>
          </p:cNvPr>
          <p:cNvSpPr/>
          <p:nvPr/>
        </p:nvSpPr>
        <p:spPr>
          <a:xfrm>
            <a:off x="362911" y="163529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Tree>
    <p:extLst>
      <p:ext uri="{BB962C8B-B14F-4D97-AF65-F5344CB8AC3E}">
        <p14:creationId xmlns:p14="http://schemas.microsoft.com/office/powerpoint/2010/main" val="336186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500"/>
                            </p:stCondLst>
                            <p:childTnLst>
                              <p:par>
                                <p:cTn id="13" presetID="14" presetClass="exit" presetSubtype="10" fill="hold" grpId="1" nodeType="after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mix, mixing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la 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9324355" y="4057227"/>
            <a:ext cx="2407920"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mezclar</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7743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r>
              <a:rPr lang="en-GB" sz="3600" b="1" dirty="0">
                <a:solidFill>
                  <a:schemeClr val="bg1"/>
                </a:solidFill>
              </a:rPr>
              <a:t> </a:t>
            </a:r>
            <a:r>
              <a:rPr lang="en-GB" sz="3600" dirty="0">
                <a:solidFill>
                  <a:schemeClr val="bg1"/>
                </a:solidFill>
              </a:rPr>
              <a:t>[4/4]</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p:cNvSpPr txBox="1"/>
          <p:nvPr/>
        </p:nvSpPr>
        <p:spPr>
          <a:xfrm>
            <a:off x="4544867" y="1419913"/>
            <a:ext cx="2960929" cy="769441"/>
          </a:xfrm>
          <a:prstGeom prst="rect">
            <a:avLst/>
          </a:prstGeom>
          <a:solidFill>
            <a:schemeClr val="accent2">
              <a:lumMod val="20000"/>
              <a:lumOff val="80000"/>
            </a:schemeClr>
          </a:solidFill>
          <a:ln>
            <a:solidFill>
              <a:schemeClr val="accent5">
                <a:lumMod val="50000"/>
              </a:schemeClr>
            </a:solidFill>
          </a:ln>
        </p:spPr>
        <p:txBody>
          <a:bodyPr wrap="square" rtlCol="0">
            <a:spAutoFit/>
          </a:bodyPr>
          <a:lstStyle/>
          <a:p>
            <a:pPr algn="ctr"/>
            <a:r>
              <a:rPr lang="en-GB" sz="4400" b="1" dirty="0" err="1">
                <a:solidFill>
                  <a:schemeClr val="accent5">
                    <a:lumMod val="50000"/>
                  </a:schemeClr>
                </a:solidFill>
              </a:rPr>
              <a:t>cincuenta</a:t>
            </a:r>
            <a:endParaRPr lang="en-GB" sz="4400" b="1" dirty="0">
              <a:solidFill>
                <a:schemeClr val="accent5">
                  <a:lumMod val="50000"/>
                </a:schemeClr>
              </a:solidFill>
            </a:endParaRPr>
          </a:p>
        </p:txBody>
      </p:sp>
      <p:sp>
        <p:nvSpPr>
          <p:cNvPr id="7" name="Rounded Rectangle 6"/>
          <p:cNvSpPr/>
          <p:nvPr/>
        </p:nvSpPr>
        <p:spPr>
          <a:xfrm>
            <a:off x="3548942" y="4261605"/>
            <a:ext cx="2476390" cy="1158242"/>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3" name="CuadroTexto 12">
            <a:extLst>
              <a:ext uri="{FF2B5EF4-FFF2-40B4-BE49-F238E27FC236}">
                <a16:creationId xmlns:a16="http://schemas.microsoft.com/office/drawing/2014/main" id="{D028ED53-3A63-3247-A3B7-6ED6B8CAB639}"/>
              </a:ext>
            </a:extLst>
          </p:cNvPr>
          <p:cNvSpPr txBox="1"/>
          <p:nvPr/>
        </p:nvSpPr>
        <p:spPr>
          <a:xfrm>
            <a:off x="1115803" y="4055896"/>
            <a:ext cx="1553630" cy="1569660"/>
          </a:xfrm>
          <a:prstGeom prst="rect">
            <a:avLst/>
          </a:prstGeom>
          <a:noFill/>
        </p:spPr>
        <p:txBody>
          <a:bodyPr wrap="none" rtlCol="0">
            <a:spAutoFit/>
          </a:bodyPr>
          <a:lstStyle/>
          <a:p>
            <a:r>
              <a:rPr lang="es-GB" sz="9600" dirty="0">
                <a:solidFill>
                  <a:srgbClr val="E25B00"/>
                </a:solidFill>
                <a:latin typeface="Century Schoolbook" panose="02040604050505020304" pitchFamily="18" charset="0"/>
              </a:rPr>
              <a:t>40</a:t>
            </a:r>
          </a:p>
        </p:txBody>
      </p:sp>
      <p:sp>
        <p:nvSpPr>
          <p:cNvPr id="14" name="CuadroTexto 13">
            <a:extLst>
              <a:ext uri="{FF2B5EF4-FFF2-40B4-BE49-F238E27FC236}">
                <a16:creationId xmlns:a16="http://schemas.microsoft.com/office/drawing/2014/main" id="{277B2EC7-09F8-5C4D-AEF8-D788E1B42393}"/>
              </a:ext>
            </a:extLst>
          </p:cNvPr>
          <p:cNvSpPr txBox="1"/>
          <p:nvPr/>
        </p:nvSpPr>
        <p:spPr>
          <a:xfrm>
            <a:off x="3952614" y="4055896"/>
            <a:ext cx="1669047" cy="1569660"/>
          </a:xfrm>
          <a:prstGeom prst="rect">
            <a:avLst/>
          </a:prstGeom>
          <a:noFill/>
        </p:spPr>
        <p:txBody>
          <a:bodyPr wrap="none" rtlCol="0">
            <a:spAutoFit/>
          </a:bodyPr>
          <a:lstStyle/>
          <a:p>
            <a:r>
              <a:rPr lang="es-GB" sz="9600" dirty="0">
                <a:solidFill>
                  <a:schemeClr val="accent6">
                    <a:lumMod val="50000"/>
                  </a:schemeClr>
                </a:solidFill>
                <a:latin typeface="Lucida Console" panose="020B0609040504020204" pitchFamily="49" charset="0"/>
              </a:rPr>
              <a:t>50</a:t>
            </a:r>
          </a:p>
        </p:txBody>
      </p:sp>
      <p:sp>
        <p:nvSpPr>
          <p:cNvPr id="15" name="CuadroTexto 14">
            <a:extLst>
              <a:ext uri="{FF2B5EF4-FFF2-40B4-BE49-F238E27FC236}">
                <a16:creationId xmlns:a16="http://schemas.microsoft.com/office/drawing/2014/main" id="{A709609F-8624-4541-849B-E1A8C444480C}"/>
              </a:ext>
            </a:extLst>
          </p:cNvPr>
          <p:cNvSpPr txBox="1"/>
          <p:nvPr/>
        </p:nvSpPr>
        <p:spPr>
          <a:xfrm>
            <a:off x="6904842" y="4055896"/>
            <a:ext cx="1669047" cy="1569660"/>
          </a:xfrm>
          <a:prstGeom prst="rect">
            <a:avLst/>
          </a:prstGeom>
          <a:noFill/>
        </p:spPr>
        <p:txBody>
          <a:bodyPr wrap="none" rtlCol="0">
            <a:spAutoFit/>
          </a:bodyPr>
          <a:lstStyle/>
          <a:p>
            <a:r>
              <a:rPr lang="es-GB" sz="9600" dirty="0">
                <a:solidFill>
                  <a:schemeClr val="accent1">
                    <a:lumMod val="50000"/>
                  </a:schemeClr>
                </a:solidFill>
                <a:latin typeface="Cooper Black" panose="0208090404030B020404" pitchFamily="18" charset="77"/>
              </a:rPr>
              <a:t>60</a:t>
            </a:r>
          </a:p>
        </p:txBody>
      </p:sp>
      <p:sp>
        <p:nvSpPr>
          <p:cNvPr id="16" name="CuadroTexto 15">
            <a:extLst>
              <a:ext uri="{FF2B5EF4-FFF2-40B4-BE49-F238E27FC236}">
                <a16:creationId xmlns:a16="http://schemas.microsoft.com/office/drawing/2014/main" id="{1D41869B-DFB5-314F-81F1-0C747C7C50CA}"/>
              </a:ext>
            </a:extLst>
          </p:cNvPr>
          <p:cNvSpPr txBox="1"/>
          <p:nvPr/>
        </p:nvSpPr>
        <p:spPr>
          <a:xfrm>
            <a:off x="9857071" y="4055896"/>
            <a:ext cx="1548950" cy="1569660"/>
          </a:xfrm>
          <a:prstGeom prst="rect">
            <a:avLst/>
          </a:prstGeom>
          <a:noFill/>
        </p:spPr>
        <p:txBody>
          <a:bodyPr wrap="none" rtlCol="0">
            <a:spAutoFit/>
          </a:bodyPr>
          <a:lstStyle/>
          <a:p>
            <a:r>
              <a:rPr lang="es-GB" sz="9600" dirty="0">
                <a:solidFill>
                  <a:srgbClr val="7030A0"/>
                </a:solidFill>
                <a:latin typeface="Chalkboard" panose="03050602040202020205" pitchFamily="66" charset="77"/>
              </a:rPr>
              <a:t>70</a:t>
            </a:r>
          </a:p>
        </p:txBody>
      </p:sp>
      <p:sp>
        <p:nvSpPr>
          <p:cNvPr id="11" name="Action Button: Custom 20">
            <a:hlinkClick r:id="" action="ppaction://noaction" highlightClick="1">
              <a:snd r:embed="rId4" name="cincuenta.wav"/>
            </a:hlinkClick>
            <a:extLst>
              <a:ext uri="{FF2B5EF4-FFF2-40B4-BE49-F238E27FC236}">
                <a16:creationId xmlns:a16="http://schemas.microsoft.com/office/drawing/2014/main" id="{86F3D88C-499B-48B7-86BC-D1F032FC8AEF}"/>
              </a:ext>
            </a:extLst>
          </p:cNvPr>
          <p:cNvSpPr/>
          <p:nvPr/>
        </p:nvSpPr>
        <p:spPr>
          <a:xfrm>
            <a:off x="362911" y="1635291"/>
            <a:ext cx="414926" cy="36684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Tree>
    <p:extLst>
      <p:ext uri="{BB962C8B-B14F-4D97-AF65-F5344CB8AC3E}">
        <p14:creationId xmlns:p14="http://schemas.microsoft.com/office/powerpoint/2010/main" val="30488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par>
                          <p:cTn id="12" fill="hold">
                            <p:stCondLst>
                              <p:cond delay="500"/>
                            </p:stCondLst>
                            <p:childTnLst>
                              <p:par>
                                <p:cTn id="13" presetID="14" presetClass="exit" presetSubtype="10" fill="hold" grpId="1" nodeType="after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FCD6D3-87B6-FC4B-9E4C-8F58B5F9A543}"/>
              </a:ext>
            </a:extLst>
          </p:cNvPr>
          <p:cNvSpPr>
            <a:spLocks noGrp="1"/>
          </p:cNvSpPr>
          <p:nvPr>
            <p:ph type="title"/>
          </p:nvPr>
        </p:nvSpPr>
        <p:spPr>
          <a:xfrm>
            <a:off x="263857" y="192230"/>
            <a:ext cx="10515600" cy="733338"/>
          </a:xfrm>
        </p:spPr>
        <p:txBody>
          <a:bodyPr>
            <a:normAutofit/>
          </a:bodyPr>
          <a:lstStyle/>
          <a:p>
            <a:r>
              <a:rPr lang="es-GB" sz="2200" b="1" dirty="0"/>
              <a:t>Tienes los resultados de los partidos de la liga española de baloncesto*, pero no están completos. Escucha y escribe los números que faltan.</a:t>
            </a:r>
          </a:p>
        </p:txBody>
      </p:sp>
      <p:sp>
        <p:nvSpPr>
          <p:cNvPr id="4" name="Rounded Rectangle 11">
            <a:extLst>
              <a:ext uri="{FF2B5EF4-FFF2-40B4-BE49-F238E27FC236}">
                <a16:creationId xmlns:a16="http://schemas.microsoft.com/office/drawing/2014/main" id="{683B727D-FC5B-D94E-B189-CAF5F53A375E}"/>
              </a:ext>
            </a:extLst>
          </p:cNvPr>
          <p:cNvSpPr/>
          <p:nvPr/>
        </p:nvSpPr>
        <p:spPr>
          <a:xfrm>
            <a:off x="10553700" y="258166"/>
            <a:ext cx="1374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uadroTexto 6">
            <a:extLst>
              <a:ext uri="{FF2B5EF4-FFF2-40B4-BE49-F238E27FC236}">
                <a16:creationId xmlns:a16="http://schemas.microsoft.com/office/drawing/2014/main" id="{BA3F0B3F-ECD6-9E4E-BA29-3D472BAB39EA}"/>
              </a:ext>
            </a:extLst>
          </p:cNvPr>
          <p:cNvSpPr txBox="1"/>
          <p:nvPr/>
        </p:nvSpPr>
        <p:spPr>
          <a:xfrm>
            <a:off x="8935416" y="831168"/>
            <a:ext cx="3286477" cy="400110"/>
          </a:xfrm>
          <a:prstGeom prst="rect">
            <a:avLst/>
          </a:prstGeom>
          <a:noFill/>
        </p:spPr>
        <p:txBody>
          <a:bodyPr wrap="none" rtlCol="0">
            <a:spAutoFit/>
          </a:bodyPr>
          <a:lstStyle/>
          <a:p>
            <a:r>
              <a:rPr lang="es-GB" sz="2000" dirty="0">
                <a:solidFill>
                  <a:schemeClr val="accent5">
                    <a:lumMod val="50000"/>
                  </a:schemeClr>
                </a:solidFill>
              </a:rPr>
              <a:t>*baloncesto = basketball</a:t>
            </a:r>
          </a:p>
        </p:txBody>
      </p:sp>
      <p:sp>
        <p:nvSpPr>
          <p:cNvPr id="8" name="CuadroTexto 7">
            <a:extLst>
              <a:ext uri="{FF2B5EF4-FFF2-40B4-BE49-F238E27FC236}">
                <a16:creationId xmlns:a16="http://schemas.microsoft.com/office/drawing/2014/main" id="{5654C41C-1B6B-F34C-A98B-C05465741F84}"/>
              </a:ext>
            </a:extLst>
          </p:cNvPr>
          <p:cNvSpPr txBox="1"/>
          <p:nvPr/>
        </p:nvSpPr>
        <p:spPr>
          <a:xfrm>
            <a:off x="843748" y="2536453"/>
            <a:ext cx="4386137" cy="461665"/>
          </a:xfrm>
          <a:prstGeom prst="rect">
            <a:avLst/>
          </a:prstGeom>
          <a:noFill/>
        </p:spPr>
        <p:txBody>
          <a:bodyPr wrap="none" rtlCol="0">
            <a:spAutoFit/>
          </a:bodyPr>
          <a:lstStyle/>
          <a:p>
            <a:r>
              <a:rPr lang="es-GB" sz="2400" dirty="0">
                <a:solidFill>
                  <a:schemeClr val="accent5">
                    <a:lumMod val="50000"/>
                  </a:schemeClr>
                </a:solidFill>
              </a:rPr>
              <a:t>Gran Canaria – Real Madrid</a:t>
            </a:r>
          </a:p>
        </p:txBody>
      </p:sp>
      <p:sp>
        <p:nvSpPr>
          <p:cNvPr id="9" name="CuadroTexto 8">
            <a:extLst>
              <a:ext uri="{FF2B5EF4-FFF2-40B4-BE49-F238E27FC236}">
                <a16:creationId xmlns:a16="http://schemas.microsoft.com/office/drawing/2014/main" id="{F9BE14BB-063F-1B45-BBDF-20D17AAB8CA9}"/>
              </a:ext>
            </a:extLst>
          </p:cNvPr>
          <p:cNvSpPr txBox="1"/>
          <p:nvPr/>
        </p:nvSpPr>
        <p:spPr>
          <a:xfrm>
            <a:off x="7561910" y="2536453"/>
            <a:ext cx="3217547" cy="461665"/>
          </a:xfrm>
          <a:prstGeom prst="rect">
            <a:avLst/>
          </a:prstGeom>
          <a:noFill/>
        </p:spPr>
        <p:txBody>
          <a:bodyPr wrap="none" rtlCol="0">
            <a:spAutoFit/>
          </a:bodyPr>
          <a:lstStyle/>
          <a:p>
            <a:r>
              <a:rPr lang="es-GB" sz="2400" dirty="0">
                <a:solidFill>
                  <a:schemeClr val="accent5">
                    <a:lumMod val="50000"/>
                  </a:schemeClr>
                </a:solidFill>
              </a:rPr>
              <a:t>Barcelona – Tenerife</a:t>
            </a:r>
          </a:p>
        </p:txBody>
      </p:sp>
      <p:sp>
        <p:nvSpPr>
          <p:cNvPr id="10" name="CuadroTexto 9">
            <a:extLst>
              <a:ext uri="{FF2B5EF4-FFF2-40B4-BE49-F238E27FC236}">
                <a16:creationId xmlns:a16="http://schemas.microsoft.com/office/drawing/2014/main" id="{39461476-0328-6742-9782-30253B892C12}"/>
              </a:ext>
            </a:extLst>
          </p:cNvPr>
          <p:cNvSpPr txBox="1"/>
          <p:nvPr/>
        </p:nvSpPr>
        <p:spPr>
          <a:xfrm>
            <a:off x="1576494" y="5165057"/>
            <a:ext cx="3259226" cy="461665"/>
          </a:xfrm>
          <a:prstGeom prst="rect">
            <a:avLst/>
          </a:prstGeom>
          <a:noFill/>
        </p:spPr>
        <p:txBody>
          <a:bodyPr wrap="none" rtlCol="0">
            <a:spAutoFit/>
          </a:bodyPr>
          <a:lstStyle/>
          <a:p>
            <a:r>
              <a:rPr lang="es-GB" sz="2400" dirty="0">
                <a:solidFill>
                  <a:schemeClr val="accent5">
                    <a:lumMod val="50000"/>
                  </a:schemeClr>
                </a:solidFill>
              </a:rPr>
              <a:t>Valencia – Real Betis</a:t>
            </a:r>
          </a:p>
        </p:txBody>
      </p:sp>
      <p:sp>
        <p:nvSpPr>
          <p:cNvPr id="11" name="CuadroTexto 10">
            <a:extLst>
              <a:ext uri="{FF2B5EF4-FFF2-40B4-BE49-F238E27FC236}">
                <a16:creationId xmlns:a16="http://schemas.microsoft.com/office/drawing/2014/main" id="{1CE790F8-3018-154F-8072-B5ACA6201FF0}"/>
              </a:ext>
            </a:extLst>
          </p:cNvPr>
          <p:cNvSpPr txBox="1"/>
          <p:nvPr/>
        </p:nvSpPr>
        <p:spPr>
          <a:xfrm>
            <a:off x="7940218" y="5182761"/>
            <a:ext cx="2460930" cy="461665"/>
          </a:xfrm>
          <a:prstGeom prst="rect">
            <a:avLst/>
          </a:prstGeom>
          <a:noFill/>
        </p:spPr>
        <p:txBody>
          <a:bodyPr wrap="none" rtlCol="0">
            <a:spAutoFit/>
          </a:bodyPr>
          <a:lstStyle/>
          <a:p>
            <a:r>
              <a:rPr lang="es-GB" sz="2400" dirty="0">
                <a:solidFill>
                  <a:schemeClr val="accent5">
                    <a:lumMod val="50000"/>
                  </a:schemeClr>
                </a:solidFill>
              </a:rPr>
              <a:t>Bilbao – Murcia</a:t>
            </a:r>
          </a:p>
        </p:txBody>
      </p:sp>
      <p:pic>
        <p:nvPicPr>
          <p:cNvPr id="2050" name="Picture 2" descr="Herbalife Gran Canaria logo">
            <a:extLst>
              <a:ext uri="{FF2B5EF4-FFF2-40B4-BE49-F238E27FC236}">
                <a16:creationId xmlns:a16="http://schemas.microsoft.com/office/drawing/2014/main" id="{FAEDD4D6-1089-DF4E-A80D-E8FFA81B19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58301" y="1231278"/>
            <a:ext cx="1045394" cy="1130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al Madrid logo">
            <a:extLst>
              <a:ext uri="{FF2B5EF4-FFF2-40B4-BE49-F238E27FC236}">
                <a16:creationId xmlns:a16="http://schemas.microsoft.com/office/drawing/2014/main" id="{1B7EAED2-1B01-244D-969B-BED536B22EC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81410" y="1212431"/>
            <a:ext cx="1054310" cy="13846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C Barcelona logo">
            <a:extLst>
              <a:ext uri="{FF2B5EF4-FFF2-40B4-BE49-F238E27FC236}">
                <a16:creationId xmlns:a16="http://schemas.microsoft.com/office/drawing/2014/main" id="{230BE882-F226-8145-8959-16E181F6369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720592" y="1268662"/>
            <a:ext cx="1054310" cy="127220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enovo Tenerife logo">
            <a:extLst>
              <a:ext uri="{FF2B5EF4-FFF2-40B4-BE49-F238E27FC236}">
                <a16:creationId xmlns:a16="http://schemas.microsoft.com/office/drawing/2014/main" id="{F23067D3-D05B-B04A-AD31-5B9BD9876E3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43456" y="1257703"/>
            <a:ext cx="1089132" cy="10891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Valencia Basket logo">
            <a:extLst>
              <a:ext uri="{FF2B5EF4-FFF2-40B4-BE49-F238E27FC236}">
                <a16:creationId xmlns:a16="http://schemas.microsoft.com/office/drawing/2014/main" id="{56F0BAA0-8B0E-A447-A817-A15C969B35C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546160" y="4038294"/>
            <a:ext cx="1707301" cy="98169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osur Real Betis logo">
            <a:extLst>
              <a:ext uri="{FF2B5EF4-FFF2-40B4-BE49-F238E27FC236}">
                <a16:creationId xmlns:a16="http://schemas.microsoft.com/office/drawing/2014/main" id="{DBB022F5-EC0C-6241-8AA1-73ED4F3E1F3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346595" y="4013534"/>
            <a:ext cx="1319498" cy="108558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TAbet Bilbao Basket logo">
            <a:extLst>
              <a:ext uri="{FF2B5EF4-FFF2-40B4-BE49-F238E27FC236}">
                <a16:creationId xmlns:a16="http://schemas.microsoft.com/office/drawing/2014/main" id="{FADD94E7-D9C6-7944-8C61-CC3F42449E80}"/>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994021" y="3952109"/>
            <a:ext cx="1059042" cy="11216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UCAM Murcia logo">
            <a:extLst>
              <a:ext uri="{FF2B5EF4-FFF2-40B4-BE49-F238E27FC236}">
                <a16:creationId xmlns:a16="http://schemas.microsoft.com/office/drawing/2014/main" id="{2061D589-C50C-F847-98B5-9DC66D1A3F13}"/>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9352850" y="3952109"/>
            <a:ext cx="946655" cy="1230652"/>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2400361A-6135-6646-8F94-8C8EF982453B}"/>
              </a:ext>
            </a:extLst>
          </p:cNvPr>
          <p:cNvSpPr txBox="1"/>
          <p:nvPr/>
        </p:nvSpPr>
        <p:spPr>
          <a:xfrm>
            <a:off x="2503695" y="3143183"/>
            <a:ext cx="1258678" cy="523220"/>
          </a:xfrm>
          <a:prstGeom prst="rect">
            <a:avLst/>
          </a:prstGeom>
          <a:noFill/>
        </p:spPr>
        <p:txBody>
          <a:bodyPr wrap="none" rtlCol="0">
            <a:spAutoFit/>
          </a:bodyPr>
          <a:lstStyle/>
          <a:p>
            <a:r>
              <a:rPr lang="es-GB" sz="2800" dirty="0">
                <a:solidFill>
                  <a:schemeClr val="accent5">
                    <a:lumMod val="50000"/>
                  </a:schemeClr>
                </a:solidFill>
              </a:rPr>
              <a:t>_3 - _9</a:t>
            </a:r>
          </a:p>
        </p:txBody>
      </p:sp>
      <p:sp>
        <p:nvSpPr>
          <p:cNvPr id="21" name="CuadroTexto 20">
            <a:extLst>
              <a:ext uri="{FF2B5EF4-FFF2-40B4-BE49-F238E27FC236}">
                <a16:creationId xmlns:a16="http://schemas.microsoft.com/office/drawing/2014/main" id="{63A5F449-C3B8-B747-9129-DD746C6A96DB}"/>
              </a:ext>
            </a:extLst>
          </p:cNvPr>
          <p:cNvSpPr txBox="1"/>
          <p:nvPr/>
        </p:nvSpPr>
        <p:spPr>
          <a:xfrm>
            <a:off x="8529027" y="3143183"/>
            <a:ext cx="1358064" cy="523220"/>
          </a:xfrm>
          <a:prstGeom prst="rect">
            <a:avLst/>
          </a:prstGeom>
          <a:noFill/>
        </p:spPr>
        <p:txBody>
          <a:bodyPr wrap="none" rtlCol="0">
            <a:spAutoFit/>
          </a:bodyPr>
          <a:lstStyle/>
          <a:p>
            <a:r>
              <a:rPr lang="es-GB" sz="2800" dirty="0">
                <a:solidFill>
                  <a:schemeClr val="accent5">
                    <a:lumMod val="50000"/>
                  </a:schemeClr>
                </a:solidFill>
              </a:rPr>
              <a:t>_ _ - _7</a:t>
            </a:r>
          </a:p>
        </p:txBody>
      </p:sp>
      <p:sp>
        <p:nvSpPr>
          <p:cNvPr id="22" name="CuadroTexto 21">
            <a:extLst>
              <a:ext uri="{FF2B5EF4-FFF2-40B4-BE49-F238E27FC236}">
                <a16:creationId xmlns:a16="http://schemas.microsoft.com/office/drawing/2014/main" id="{3039DABC-E904-A44E-B3A5-CA76BC685994}"/>
              </a:ext>
            </a:extLst>
          </p:cNvPr>
          <p:cNvSpPr txBox="1"/>
          <p:nvPr/>
        </p:nvSpPr>
        <p:spPr>
          <a:xfrm>
            <a:off x="2503695" y="5692658"/>
            <a:ext cx="1338828" cy="523220"/>
          </a:xfrm>
          <a:prstGeom prst="rect">
            <a:avLst/>
          </a:prstGeom>
          <a:noFill/>
        </p:spPr>
        <p:txBody>
          <a:bodyPr wrap="none" rtlCol="0">
            <a:spAutoFit/>
          </a:bodyPr>
          <a:lstStyle/>
          <a:p>
            <a:r>
              <a:rPr lang="es-GB" sz="2800" dirty="0">
                <a:solidFill>
                  <a:schemeClr val="accent5">
                    <a:lumMod val="50000"/>
                  </a:schemeClr>
                </a:solidFill>
              </a:rPr>
              <a:t>_ _ - _6</a:t>
            </a:r>
          </a:p>
        </p:txBody>
      </p:sp>
      <p:sp>
        <p:nvSpPr>
          <p:cNvPr id="23" name="CuadroTexto 22">
            <a:extLst>
              <a:ext uri="{FF2B5EF4-FFF2-40B4-BE49-F238E27FC236}">
                <a16:creationId xmlns:a16="http://schemas.microsoft.com/office/drawing/2014/main" id="{180DF3D5-2F42-7543-98AE-5CD0E6382F20}"/>
              </a:ext>
            </a:extLst>
          </p:cNvPr>
          <p:cNvSpPr txBox="1"/>
          <p:nvPr/>
        </p:nvSpPr>
        <p:spPr>
          <a:xfrm>
            <a:off x="8529027" y="5692658"/>
            <a:ext cx="1418978" cy="523220"/>
          </a:xfrm>
          <a:prstGeom prst="rect">
            <a:avLst/>
          </a:prstGeom>
          <a:noFill/>
        </p:spPr>
        <p:txBody>
          <a:bodyPr wrap="none" rtlCol="0">
            <a:spAutoFit/>
          </a:bodyPr>
          <a:lstStyle/>
          <a:p>
            <a:r>
              <a:rPr lang="es-GB" sz="2800" dirty="0">
                <a:solidFill>
                  <a:schemeClr val="accent5">
                    <a:lumMod val="50000"/>
                  </a:schemeClr>
                </a:solidFill>
              </a:rPr>
              <a:t>_ _ - _ _</a:t>
            </a:r>
          </a:p>
        </p:txBody>
      </p:sp>
      <p:sp>
        <p:nvSpPr>
          <p:cNvPr id="24" name="CuadroTexto 23">
            <a:extLst>
              <a:ext uri="{FF2B5EF4-FFF2-40B4-BE49-F238E27FC236}">
                <a16:creationId xmlns:a16="http://schemas.microsoft.com/office/drawing/2014/main" id="{6FBA03E7-E246-0041-87FD-6E9DD25AD9CE}"/>
              </a:ext>
            </a:extLst>
          </p:cNvPr>
          <p:cNvSpPr txBox="1"/>
          <p:nvPr/>
        </p:nvSpPr>
        <p:spPr>
          <a:xfrm>
            <a:off x="2186101" y="3134203"/>
            <a:ext cx="1595309" cy="523220"/>
          </a:xfrm>
          <a:prstGeom prst="rect">
            <a:avLst/>
          </a:prstGeom>
          <a:noFill/>
        </p:spPr>
        <p:txBody>
          <a:bodyPr wrap="none" rtlCol="0">
            <a:spAutoFit/>
          </a:bodyPr>
          <a:lstStyle/>
          <a:p>
            <a:r>
              <a:rPr lang="en-GB" sz="2800" dirty="0">
                <a:solidFill>
                  <a:schemeClr val="accent5">
                    <a:lumMod val="50000"/>
                  </a:schemeClr>
                </a:solidFill>
              </a:rPr>
              <a:t>  </a:t>
            </a:r>
            <a:r>
              <a:rPr lang="es-GB" sz="2800" dirty="0">
                <a:solidFill>
                  <a:schemeClr val="accent5">
                    <a:lumMod val="50000"/>
                  </a:schemeClr>
                </a:solidFill>
              </a:rPr>
              <a:t> 53 - 79</a:t>
            </a:r>
          </a:p>
        </p:txBody>
      </p:sp>
      <p:sp>
        <p:nvSpPr>
          <p:cNvPr id="25" name="CuadroTexto 24">
            <a:extLst>
              <a:ext uri="{FF2B5EF4-FFF2-40B4-BE49-F238E27FC236}">
                <a16:creationId xmlns:a16="http://schemas.microsoft.com/office/drawing/2014/main" id="{8B3F7D90-DA0D-B341-AF3B-48811F4909F4}"/>
              </a:ext>
            </a:extLst>
          </p:cNvPr>
          <p:cNvSpPr txBox="1"/>
          <p:nvPr/>
        </p:nvSpPr>
        <p:spPr>
          <a:xfrm>
            <a:off x="8570684" y="3154311"/>
            <a:ext cx="1297150" cy="523220"/>
          </a:xfrm>
          <a:prstGeom prst="rect">
            <a:avLst/>
          </a:prstGeom>
          <a:noFill/>
        </p:spPr>
        <p:txBody>
          <a:bodyPr wrap="none" rtlCol="0">
            <a:spAutoFit/>
          </a:bodyPr>
          <a:lstStyle/>
          <a:p>
            <a:r>
              <a:rPr lang="es-GB" sz="2800" dirty="0">
                <a:solidFill>
                  <a:schemeClr val="accent5">
                    <a:lumMod val="50000"/>
                  </a:schemeClr>
                </a:solidFill>
              </a:rPr>
              <a:t>77 - 67</a:t>
            </a:r>
          </a:p>
        </p:txBody>
      </p:sp>
      <p:sp>
        <p:nvSpPr>
          <p:cNvPr id="26" name="CuadroTexto 25">
            <a:extLst>
              <a:ext uri="{FF2B5EF4-FFF2-40B4-BE49-F238E27FC236}">
                <a16:creationId xmlns:a16="http://schemas.microsoft.com/office/drawing/2014/main" id="{B864A08B-BC79-3248-97AD-3EEDA308D0A4}"/>
              </a:ext>
            </a:extLst>
          </p:cNvPr>
          <p:cNvSpPr txBox="1"/>
          <p:nvPr/>
        </p:nvSpPr>
        <p:spPr>
          <a:xfrm>
            <a:off x="2557532" y="5692658"/>
            <a:ext cx="1297150" cy="523220"/>
          </a:xfrm>
          <a:prstGeom prst="rect">
            <a:avLst/>
          </a:prstGeom>
          <a:noFill/>
        </p:spPr>
        <p:txBody>
          <a:bodyPr wrap="none" rtlCol="0">
            <a:spAutoFit/>
          </a:bodyPr>
          <a:lstStyle/>
          <a:p>
            <a:r>
              <a:rPr lang="es-GB" sz="2800" dirty="0">
                <a:solidFill>
                  <a:schemeClr val="accent5">
                    <a:lumMod val="50000"/>
                  </a:schemeClr>
                </a:solidFill>
              </a:rPr>
              <a:t>70 - 56</a:t>
            </a:r>
          </a:p>
        </p:txBody>
      </p:sp>
      <p:sp>
        <p:nvSpPr>
          <p:cNvPr id="27" name="CuadroTexto 26">
            <a:extLst>
              <a:ext uri="{FF2B5EF4-FFF2-40B4-BE49-F238E27FC236}">
                <a16:creationId xmlns:a16="http://schemas.microsoft.com/office/drawing/2014/main" id="{2062E2D4-DE64-EB4C-9BCB-A8A00B389A75}"/>
              </a:ext>
            </a:extLst>
          </p:cNvPr>
          <p:cNvSpPr txBox="1"/>
          <p:nvPr/>
        </p:nvSpPr>
        <p:spPr>
          <a:xfrm>
            <a:off x="8589941" y="5692658"/>
            <a:ext cx="1297150" cy="523220"/>
          </a:xfrm>
          <a:prstGeom prst="rect">
            <a:avLst/>
          </a:prstGeom>
          <a:noFill/>
        </p:spPr>
        <p:txBody>
          <a:bodyPr wrap="none" rtlCol="0">
            <a:spAutoFit/>
          </a:bodyPr>
          <a:lstStyle/>
          <a:p>
            <a:r>
              <a:rPr lang="es-GB" sz="2800" dirty="0">
                <a:solidFill>
                  <a:schemeClr val="accent5">
                    <a:lumMod val="50000"/>
                  </a:schemeClr>
                </a:solidFill>
              </a:rPr>
              <a:t>64 - 48</a:t>
            </a:r>
          </a:p>
        </p:txBody>
      </p:sp>
      <p:pic>
        <p:nvPicPr>
          <p:cNvPr id="6" name="Resultados de los partidos.wav" descr="Resultados de los partidos.wav">
            <a:hlinkClick r:id="" action="ppaction://media"/>
            <a:extLst>
              <a:ext uri="{FF2B5EF4-FFF2-40B4-BE49-F238E27FC236}">
                <a16:creationId xmlns:a16="http://schemas.microsoft.com/office/drawing/2014/main" id="{1B76A55B-3AB3-8B4C-BE59-6D204487E9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43927" y="1091961"/>
            <a:ext cx="812800" cy="812800"/>
          </a:xfrm>
          <a:prstGeom prst="rect">
            <a:avLst/>
          </a:prstGeom>
        </p:spPr>
      </p:pic>
    </p:spTree>
    <p:extLst>
      <p:ext uri="{BB962C8B-B14F-4D97-AF65-F5344CB8AC3E}">
        <p14:creationId xmlns:p14="http://schemas.microsoft.com/office/powerpoint/2010/main" val="92451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6"/>
                </p:tgtEl>
              </p:cMediaNode>
            </p:audio>
          </p:childTnLst>
        </p:cTn>
      </p:par>
    </p:tnLst>
    <p:bldLst>
      <p:bldP spid="12" grpId="0"/>
      <p:bldP spid="21" grpId="0"/>
      <p:bldP spid="22" grpId="0"/>
      <p:bldP spid="23" grpId="0"/>
      <p:bldP spid="24" grpId="0"/>
      <p:bldP spid="25" grpId="0"/>
      <p:bldP spid="26" grpId="0"/>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a:t>
            </a:r>
            <a:r>
              <a:rPr lang="en-GB" sz="3600" b="1" dirty="0" err="1">
                <a:solidFill>
                  <a:schemeClr val="bg1"/>
                </a:solidFill>
                <a:latin typeface="Century Gothic" panose="020B0502020202020204" pitchFamily="34" charset="0"/>
              </a:rPr>
              <a:t>Estáis</a:t>
            </a:r>
            <a:r>
              <a:rPr lang="en-GB" sz="3600" b="1" dirty="0">
                <a:solidFill>
                  <a:schemeClr val="bg1"/>
                </a:solidFill>
                <a:latin typeface="Century Gothic" panose="020B0502020202020204" pitchFamily="34" charset="0"/>
              </a:rPr>
              <a:t>’ and ‘</a:t>
            </a:r>
            <a:r>
              <a:rPr lang="en-GB" sz="3600" b="1" dirty="0" err="1">
                <a:solidFill>
                  <a:schemeClr val="bg1"/>
                </a:solidFill>
                <a:latin typeface="Century Gothic" panose="020B0502020202020204" pitchFamily="34" charset="0"/>
              </a:rPr>
              <a:t>sois</a:t>
            </a:r>
            <a:r>
              <a:rPr lang="en-GB" sz="3600" b="1" dirty="0">
                <a:solidFill>
                  <a:schemeClr val="bg1"/>
                </a:solidFill>
                <a:latin typeface="Century Gothic" panose="020B0502020202020204" pitchFamily="34" charset="0"/>
              </a:rPr>
              <a:t>’</a:t>
            </a:r>
          </a:p>
        </p:txBody>
      </p:sp>
      <p:sp>
        <p:nvSpPr>
          <p:cNvPr id="6" name="TextBox 5"/>
          <p:cNvSpPr txBox="1"/>
          <p:nvPr/>
        </p:nvSpPr>
        <p:spPr>
          <a:xfrm>
            <a:off x="281420" y="1276332"/>
            <a:ext cx="116291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there are two ways to say ‘</a:t>
            </a:r>
            <a:r>
              <a:rPr lang="en-GB" sz="3200" dirty="0">
                <a:solidFill>
                  <a:srgbClr val="4472C4">
                    <a:lumMod val="50000"/>
                  </a:srgbClr>
                </a:solidFill>
                <a:latin typeface="Century Gothic" panose="020B0502020202020204" pitchFamily="34" charset="0"/>
              </a:rPr>
              <a:t>you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(all) are’: ________ and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sois</a:t>
            </a: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4454186" y="1749919"/>
            <a:ext cx="130785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estáis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8" name="TextBox 7"/>
          <p:cNvSpPr txBox="1"/>
          <p:nvPr/>
        </p:nvSpPr>
        <p:spPr>
          <a:xfrm>
            <a:off x="415237" y="2591385"/>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 for location</a:t>
            </a:r>
            <a:r>
              <a:rPr kumimoji="0" lang="en-GB" sz="32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and for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state</a:t>
            </a:r>
            <a:r>
              <a:rPr lang="en-GB" sz="3200" b="1" dirty="0">
                <a:solidFill>
                  <a:srgbClr val="4472C4">
                    <a:lumMod val="50000"/>
                  </a:srgbClr>
                </a:solidFill>
                <a:latin typeface="Century Gothic" panose="020B0502020202020204" pitchFamily="34" charset="0"/>
              </a:rPr>
              <a:t> or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mood.</a:t>
            </a:r>
          </a:p>
        </p:txBody>
      </p:sp>
      <p:sp>
        <p:nvSpPr>
          <p:cNvPr id="11" name="TextBox 10"/>
          <p:cNvSpPr txBox="1"/>
          <p:nvPr/>
        </p:nvSpPr>
        <p:spPr>
          <a:xfrm>
            <a:off x="7706598" y="4574392"/>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Estáis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cansados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3" name="TextBox 12"/>
          <p:cNvSpPr txBox="1"/>
          <p:nvPr/>
        </p:nvSpPr>
        <p:spPr>
          <a:xfrm>
            <a:off x="429899" y="4578775"/>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You (all) are tired [state]</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4" name="TextBox 13"/>
          <p:cNvSpPr txBox="1"/>
          <p:nvPr/>
        </p:nvSpPr>
        <p:spPr>
          <a:xfrm>
            <a:off x="7706598" y="5393875"/>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B0502020202020204" pitchFamily="34" charset="0"/>
              </a:rPr>
              <a:t>Sois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amables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429899" y="5398258"/>
            <a:ext cx="7622280" cy="584775"/>
          </a:xfrm>
          <a:prstGeom prst="rect">
            <a:avLst/>
          </a:prstGeom>
          <a:noFill/>
        </p:spPr>
        <p:txBody>
          <a:bodyPr wrap="square" rtlCol="0">
            <a:spAutoFit/>
          </a:bodyPr>
          <a:lstStyle/>
          <a:p>
            <a:pPr lvl="0">
              <a:defRPr/>
            </a:pPr>
            <a:r>
              <a:rPr lang="en-GB" sz="3200" dirty="0">
                <a:solidFill>
                  <a:srgbClr val="4472C4">
                    <a:lumMod val="50000"/>
                  </a:srgbClr>
                </a:solidFill>
                <a:latin typeface="Century Gothic" panose="020B0502020202020204" pitchFamily="34" charset="0"/>
              </a:rPr>
              <a:t>You (all) are kind [</a:t>
            </a:r>
            <a:r>
              <a:rPr kumimoji="0" lang="en-GB" sz="32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trait</a:t>
            </a:r>
            <a:r>
              <a:rPr lang="en-GB" sz="3200" dirty="0">
                <a:solidFill>
                  <a:srgbClr val="4472C4">
                    <a:lumMod val="50000"/>
                  </a:srgbClr>
                </a:solidFill>
                <a:latin typeface="Century Gothic" panose="020B0502020202020204" pitchFamily="34" charset="0"/>
              </a:rPr>
              <a:t>]</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3" name="TextBox 22"/>
          <p:cNvSpPr txBox="1"/>
          <p:nvPr/>
        </p:nvSpPr>
        <p:spPr>
          <a:xfrm>
            <a:off x="429899" y="34474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 for traits.</a:t>
            </a:r>
          </a:p>
        </p:txBody>
      </p:sp>
      <p:sp>
        <p:nvSpPr>
          <p:cNvPr id="24" name="TextBox 23"/>
          <p:cNvSpPr txBox="1"/>
          <p:nvPr/>
        </p:nvSpPr>
        <p:spPr>
          <a:xfrm>
            <a:off x="1628795" y="3420329"/>
            <a:ext cx="10831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D7D31"/>
                </a:solidFill>
                <a:latin typeface="Century Gothic" panose="020B0502020202020204" pitchFamily="34" charset="0"/>
              </a:rPr>
              <a:t>sois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5" name="TextBox 24"/>
          <p:cNvSpPr txBox="1"/>
          <p:nvPr/>
        </p:nvSpPr>
        <p:spPr>
          <a:xfrm>
            <a:off x="1388165" y="2564288"/>
            <a:ext cx="15644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estáis</a:t>
            </a: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3826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3" grpId="0"/>
      <p:bldP spid="24"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Vocabulario</a:t>
            </a:r>
          </a:p>
        </p:txBody>
      </p:sp>
      <p:sp>
        <p:nvSpPr>
          <p:cNvPr id="6" name="TextBox 5"/>
          <p:cNvSpPr txBox="1"/>
          <p:nvPr/>
        </p:nvSpPr>
        <p:spPr>
          <a:xfrm>
            <a:off x="187357" y="1291923"/>
            <a:ext cx="11457301" cy="95410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As 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he verb </a:t>
            </a:r>
            <a:r>
              <a:rPr lang="en-GB" sz="2800" dirty="0">
                <a:solidFill>
                  <a:srgbClr val="4472C4">
                    <a:lumMod val="50000"/>
                  </a:srgbClr>
                </a:solidFill>
                <a:latin typeface="Century Gothic" panose="020B0502020202020204" pitchFamily="34" charset="0"/>
              </a:rPr>
              <a:t>‘ser’ refers to traits and ‘</a:t>
            </a:r>
            <a:r>
              <a:rPr lang="en-GB" sz="2800" dirty="0" err="1">
                <a:solidFill>
                  <a:srgbClr val="4472C4">
                    <a:lumMod val="50000"/>
                  </a:srgbClr>
                </a:solidFill>
                <a:latin typeface="Century Gothic" panose="020B0502020202020204" pitchFamily="34" charset="0"/>
              </a:rPr>
              <a:t>estar</a:t>
            </a:r>
            <a:r>
              <a:rPr lang="en-GB" sz="2800" dirty="0">
                <a:solidFill>
                  <a:srgbClr val="4472C4">
                    <a:lumMod val="50000"/>
                  </a:srgbClr>
                </a:solidFill>
                <a:latin typeface="Century Gothic" panose="020B0502020202020204" pitchFamily="34" charset="0"/>
              </a:rPr>
              <a:t>’ refers to states, the translation of each of them will be different. Compare:</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3" name="TextBox 12"/>
          <p:cNvSpPr txBox="1"/>
          <p:nvPr/>
        </p:nvSpPr>
        <p:spPr>
          <a:xfrm>
            <a:off x="450828" y="2427505"/>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Sois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jóvenes</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6" name="TextBox 12">
            <a:extLst>
              <a:ext uri="{FF2B5EF4-FFF2-40B4-BE49-F238E27FC236}">
                <a16:creationId xmlns:a16="http://schemas.microsoft.com/office/drawing/2014/main" id="{48ADE984-E4DB-0E4A-9422-A0A1FA7BD709}"/>
              </a:ext>
            </a:extLst>
          </p:cNvPr>
          <p:cNvSpPr txBox="1"/>
          <p:nvPr/>
        </p:nvSpPr>
        <p:spPr>
          <a:xfrm>
            <a:off x="4208522" y="2427505"/>
            <a:ext cx="39419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You (all) are young.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8" name="TextBox 12">
            <a:extLst>
              <a:ext uri="{FF2B5EF4-FFF2-40B4-BE49-F238E27FC236}">
                <a16:creationId xmlns:a16="http://schemas.microsoft.com/office/drawing/2014/main" id="{EB3B8BAD-79EA-1343-A604-37438F456B09}"/>
              </a:ext>
            </a:extLst>
          </p:cNvPr>
          <p:cNvSpPr txBox="1"/>
          <p:nvPr/>
        </p:nvSpPr>
        <p:spPr>
          <a:xfrm>
            <a:off x="450827" y="2950725"/>
            <a:ext cx="32575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Estáis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jóvenes</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19" name="TextBox 12">
            <a:extLst>
              <a:ext uri="{FF2B5EF4-FFF2-40B4-BE49-F238E27FC236}">
                <a16:creationId xmlns:a16="http://schemas.microsoft.com/office/drawing/2014/main" id="{934F8EB8-A68D-2440-B6C2-A8669214CC5D}"/>
              </a:ext>
            </a:extLst>
          </p:cNvPr>
          <p:cNvSpPr txBox="1"/>
          <p:nvPr/>
        </p:nvSpPr>
        <p:spPr>
          <a:xfrm>
            <a:off x="4208520" y="2883390"/>
            <a:ext cx="67642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B0502020202020204" pitchFamily="34" charset="0"/>
              </a:rPr>
              <a:t>You (all) look/are looking young.</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0" name="TextBox 12">
            <a:extLst>
              <a:ext uri="{FF2B5EF4-FFF2-40B4-BE49-F238E27FC236}">
                <a16:creationId xmlns:a16="http://schemas.microsoft.com/office/drawing/2014/main" id="{C3F464AD-056F-3342-BC2D-80EA41B71E14}"/>
              </a:ext>
            </a:extLst>
          </p:cNvPr>
          <p:cNvSpPr txBox="1"/>
          <p:nvPr/>
        </p:nvSpPr>
        <p:spPr>
          <a:xfrm>
            <a:off x="450828" y="3752016"/>
            <a:ext cx="32575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Sois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sanos</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1" name="TextBox 12">
            <a:extLst>
              <a:ext uri="{FF2B5EF4-FFF2-40B4-BE49-F238E27FC236}">
                <a16:creationId xmlns:a16="http://schemas.microsoft.com/office/drawing/2014/main" id="{8E39AF95-1CC5-E346-9F26-FC54D8E2908F}"/>
              </a:ext>
            </a:extLst>
          </p:cNvPr>
          <p:cNvSpPr txBox="1"/>
          <p:nvPr/>
        </p:nvSpPr>
        <p:spPr>
          <a:xfrm>
            <a:off x="450828" y="4275236"/>
            <a:ext cx="32575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Estáis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sanos</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6" name="TextBox 12">
            <a:extLst>
              <a:ext uri="{FF2B5EF4-FFF2-40B4-BE49-F238E27FC236}">
                <a16:creationId xmlns:a16="http://schemas.microsoft.com/office/drawing/2014/main" id="{7CBBDE8D-BAC1-7649-9506-08E5363CBF0E}"/>
              </a:ext>
            </a:extLst>
          </p:cNvPr>
          <p:cNvSpPr txBox="1"/>
          <p:nvPr/>
        </p:nvSpPr>
        <p:spPr>
          <a:xfrm>
            <a:off x="4208521" y="3752016"/>
            <a:ext cx="4654125"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You (all) are healthy.</a:t>
            </a:r>
          </a:p>
        </p:txBody>
      </p:sp>
      <p:sp>
        <p:nvSpPr>
          <p:cNvPr id="27" name="TextBox 12">
            <a:extLst>
              <a:ext uri="{FF2B5EF4-FFF2-40B4-BE49-F238E27FC236}">
                <a16:creationId xmlns:a16="http://schemas.microsoft.com/office/drawing/2014/main" id="{E3D55B0E-FEE0-7E41-9529-D79965654EB9}"/>
              </a:ext>
            </a:extLst>
          </p:cNvPr>
          <p:cNvSpPr txBox="1"/>
          <p:nvPr/>
        </p:nvSpPr>
        <p:spPr>
          <a:xfrm>
            <a:off x="4208519" y="4275236"/>
            <a:ext cx="6764280"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You (all) look/are looking healthy.</a:t>
            </a:r>
          </a:p>
        </p:txBody>
      </p:sp>
      <p:sp>
        <p:nvSpPr>
          <p:cNvPr id="28" name="TextBox 12">
            <a:extLst>
              <a:ext uri="{FF2B5EF4-FFF2-40B4-BE49-F238E27FC236}">
                <a16:creationId xmlns:a16="http://schemas.microsoft.com/office/drawing/2014/main" id="{D746F33D-448C-AC43-8D67-0CD07D4C6274}"/>
              </a:ext>
            </a:extLst>
          </p:cNvPr>
          <p:cNvSpPr txBox="1"/>
          <p:nvPr/>
        </p:nvSpPr>
        <p:spPr>
          <a:xfrm>
            <a:off x="450829" y="5076527"/>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Sois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pálidas</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29" name="TextBox 12">
            <a:extLst>
              <a:ext uri="{FF2B5EF4-FFF2-40B4-BE49-F238E27FC236}">
                <a16:creationId xmlns:a16="http://schemas.microsoft.com/office/drawing/2014/main" id="{663B70BE-75AF-E24F-BEB4-F4A418D156CE}"/>
              </a:ext>
            </a:extLst>
          </p:cNvPr>
          <p:cNvSpPr txBox="1"/>
          <p:nvPr/>
        </p:nvSpPr>
        <p:spPr>
          <a:xfrm>
            <a:off x="450829" y="5599747"/>
            <a:ext cx="257677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4472C4">
                    <a:lumMod val="50000"/>
                  </a:srgbClr>
                </a:solidFill>
                <a:latin typeface="Century Gothic" panose="020B0502020202020204" pitchFamily="34" charset="0"/>
              </a:rPr>
              <a:t>Estáis</a:t>
            </a:r>
            <a:r>
              <a:rPr lang="en-GB" sz="2800" dirty="0">
                <a:solidFill>
                  <a:srgbClr val="4472C4">
                    <a:lumMod val="50000"/>
                  </a:srgbClr>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pálidas</a:t>
            </a:r>
            <a:r>
              <a:rPr lang="en-GB" sz="2800" dirty="0">
                <a:solidFill>
                  <a:srgbClr val="4472C4">
                    <a:lumMod val="50000"/>
                  </a:srgbClr>
                </a:solidFill>
                <a:latin typeface="Century Gothic" panose="020B050202020202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ndParaRPr>
          </a:p>
        </p:txBody>
      </p:sp>
      <p:sp>
        <p:nvSpPr>
          <p:cNvPr id="30" name="TextBox 12">
            <a:extLst>
              <a:ext uri="{FF2B5EF4-FFF2-40B4-BE49-F238E27FC236}">
                <a16:creationId xmlns:a16="http://schemas.microsoft.com/office/drawing/2014/main" id="{728F80D7-E421-314E-9BFB-2C255E684E8B}"/>
              </a:ext>
            </a:extLst>
          </p:cNvPr>
          <p:cNvSpPr txBox="1"/>
          <p:nvPr/>
        </p:nvSpPr>
        <p:spPr>
          <a:xfrm>
            <a:off x="4208519" y="5076527"/>
            <a:ext cx="7664826"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You (all) are pale (i.e. have pale skin.).</a:t>
            </a:r>
          </a:p>
        </p:txBody>
      </p:sp>
      <p:sp>
        <p:nvSpPr>
          <p:cNvPr id="31" name="TextBox 12">
            <a:extLst>
              <a:ext uri="{FF2B5EF4-FFF2-40B4-BE49-F238E27FC236}">
                <a16:creationId xmlns:a16="http://schemas.microsoft.com/office/drawing/2014/main" id="{4EC668DE-7E08-684D-8B63-2A90A8D7FB5B}"/>
              </a:ext>
            </a:extLst>
          </p:cNvPr>
          <p:cNvSpPr txBox="1"/>
          <p:nvPr/>
        </p:nvSpPr>
        <p:spPr>
          <a:xfrm>
            <a:off x="4208518" y="5599747"/>
            <a:ext cx="6218182" cy="523220"/>
          </a:xfrm>
          <a:prstGeom prst="rect">
            <a:avLst/>
          </a:prstGeom>
          <a:noFill/>
        </p:spPr>
        <p:txBody>
          <a:bodyPr wrap="square" rtlCol="0">
            <a:spAutoFit/>
          </a:bodyPr>
          <a:lstStyle/>
          <a:p>
            <a:pPr lvl="0">
              <a:defRPr/>
            </a:pPr>
            <a:r>
              <a:rPr lang="en-GB" sz="2800" dirty="0">
                <a:solidFill>
                  <a:srgbClr val="4472C4">
                    <a:lumMod val="50000"/>
                  </a:srgbClr>
                </a:solidFill>
                <a:latin typeface="Century Gothic" panose="020B0502020202020204" pitchFamily="34" charset="0"/>
              </a:rPr>
              <a:t>You (all) look/are looking pale.</a:t>
            </a:r>
          </a:p>
        </p:txBody>
      </p:sp>
      <p:sp>
        <p:nvSpPr>
          <p:cNvPr id="17" name="Llamada rectangular redondeada 16">
            <a:extLst>
              <a:ext uri="{FF2B5EF4-FFF2-40B4-BE49-F238E27FC236}">
                <a16:creationId xmlns:a16="http://schemas.microsoft.com/office/drawing/2014/main" id="{18590069-0AC2-C64D-A44D-572A4925D7EE}"/>
              </a:ext>
            </a:extLst>
          </p:cNvPr>
          <p:cNvSpPr/>
          <p:nvPr/>
        </p:nvSpPr>
        <p:spPr>
          <a:xfrm>
            <a:off x="3999734" y="2233431"/>
            <a:ext cx="7664826" cy="2843096"/>
          </a:xfrm>
          <a:prstGeom prst="wedgeRoundRectCallout">
            <a:avLst>
              <a:gd name="adj1" fmla="val -59029"/>
              <a:gd name="adj2" fmla="val 16267"/>
              <a:gd name="adj3" fmla="val 16667"/>
            </a:avLst>
          </a:prstGeom>
          <a:solidFill>
            <a:schemeClr val="accent4">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400" dirty="0">
                <a:solidFill>
                  <a:schemeClr val="accent5">
                    <a:lumMod val="50000"/>
                  </a:schemeClr>
                </a:solidFill>
              </a:rPr>
              <a:t>Remember</a:t>
            </a:r>
            <a:r>
              <a:rPr lang="en-GB" sz="2400" dirty="0">
                <a:solidFill>
                  <a:schemeClr val="accent5">
                    <a:lumMod val="50000"/>
                  </a:schemeClr>
                </a:solidFill>
              </a:rPr>
              <a:t>! T</a:t>
            </a:r>
            <a:r>
              <a:rPr lang="es-GB" sz="2400" dirty="0">
                <a:solidFill>
                  <a:schemeClr val="accent5">
                    <a:lumMod val="50000"/>
                  </a:schemeClr>
                </a:solidFill>
              </a:rPr>
              <a:t>he adjective agrees in gender </a:t>
            </a:r>
            <a:r>
              <a:rPr lang="en-GB" sz="2400" b="1" dirty="0">
                <a:solidFill>
                  <a:schemeClr val="accent5">
                    <a:lumMod val="50000"/>
                  </a:schemeClr>
                </a:solidFill>
              </a:rPr>
              <a:t>and </a:t>
            </a:r>
            <a:r>
              <a:rPr lang="en-GB" sz="2400" dirty="0">
                <a:solidFill>
                  <a:schemeClr val="accent5">
                    <a:lumMod val="50000"/>
                  </a:schemeClr>
                </a:solidFill>
              </a:rPr>
              <a:t>number </a:t>
            </a:r>
            <a:r>
              <a:rPr lang="es-GB" sz="2400" dirty="0">
                <a:solidFill>
                  <a:schemeClr val="accent5">
                    <a:lumMod val="50000"/>
                  </a:schemeClr>
                </a:solidFill>
              </a:rPr>
              <a:t>with the people you are talking to. </a:t>
            </a:r>
          </a:p>
          <a:p>
            <a:r>
              <a:rPr lang="es-GB" sz="2400" b="1" dirty="0">
                <a:solidFill>
                  <a:schemeClr val="accent5">
                    <a:lumMod val="50000"/>
                  </a:schemeClr>
                </a:solidFill>
              </a:rPr>
              <a:t>-es </a:t>
            </a:r>
            <a:r>
              <a:rPr lang="es-GB" sz="2400" dirty="0">
                <a:solidFill>
                  <a:schemeClr val="accent5">
                    <a:lumMod val="50000"/>
                  </a:schemeClr>
                </a:solidFill>
              </a:rPr>
              <a:t>to males and females when the adjective doesn’t end in a vowel.</a:t>
            </a:r>
          </a:p>
          <a:p>
            <a:r>
              <a:rPr lang="es-GB" sz="2400" b="1" dirty="0">
                <a:solidFill>
                  <a:schemeClr val="accent5">
                    <a:lumMod val="50000"/>
                  </a:schemeClr>
                </a:solidFill>
              </a:rPr>
              <a:t>-os </a:t>
            </a:r>
            <a:r>
              <a:rPr lang="es-GB" sz="2400" dirty="0">
                <a:solidFill>
                  <a:schemeClr val="accent5">
                    <a:lumMod val="50000"/>
                  </a:schemeClr>
                </a:solidFill>
              </a:rPr>
              <a:t>to only males or a mixed group of males and females. </a:t>
            </a:r>
          </a:p>
          <a:p>
            <a:r>
              <a:rPr lang="es-GB" sz="2400" b="1" dirty="0">
                <a:solidFill>
                  <a:schemeClr val="accent5">
                    <a:lumMod val="50000"/>
                  </a:schemeClr>
                </a:solidFill>
              </a:rPr>
              <a:t>-as</a:t>
            </a:r>
            <a:r>
              <a:rPr lang="es-GB" sz="2400" dirty="0">
                <a:solidFill>
                  <a:schemeClr val="accent5">
                    <a:lumMod val="50000"/>
                  </a:schemeClr>
                </a:solidFill>
              </a:rPr>
              <a:t> to only females.</a:t>
            </a:r>
          </a:p>
        </p:txBody>
      </p:sp>
    </p:spTree>
    <p:extLst>
      <p:ext uri="{BB962C8B-B14F-4D97-AF65-F5344CB8AC3E}">
        <p14:creationId xmlns:p14="http://schemas.microsoft.com/office/powerpoint/2010/main" val="32582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bg/>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29" grpId="0"/>
      <p:bldP spid="31" grpId="0"/>
      <p:bldP spid="17"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1" descr="background rectangle&#10;">
            <a:extLst>
              <a:ext uri="{FF2B5EF4-FFF2-40B4-BE49-F238E27FC236}">
                <a16:creationId xmlns:a16="http://schemas.microsoft.com/office/drawing/2014/main" id="{ECA3FCD3-0625-BD49-85D6-65C0B6BFE75A}"/>
              </a:ext>
            </a:extLst>
          </p:cNvPr>
          <p:cNvSpPr/>
          <p:nvPr/>
        </p:nvSpPr>
        <p:spPr>
          <a:xfrm>
            <a:off x="10315575" y="117244"/>
            <a:ext cx="176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321256" y="145067"/>
            <a:ext cx="1757932" cy="400919"/>
          </a:xfrm>
        </p:spPr>
        <p:txBody>
          <a:bodyPr>
            <a:normAutofit/>
          </a:bodyPr>
          <a:lstStyle/>
          <a:p>
            <a:r>
              <a:rPr lang="en-GB" sz="2000" b="1" dirty="0" err="1">
                <a:solidFill>
                  <a:schemeClr val="bg1"/>
                </a:solidFill>
              </a:rPr>
              <a:t>vocabulario</a:t>
            </a:r>
            <a:endParaRPr lang="en-GB" sz="2000" b="1" dirty="0">
              <a:solidFill>
                <a:schemeClr val="bg1"/>
              </a:solidFill>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47434" y="177474"/>
            <a:ext cx="72930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Lee las frases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significan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aphicFrame>
        <p:nvGraphicFramePr>
          <p:cNvPr id="4" name="Tabla 3">
            <a:extLst>
              <a:ext uri="{FF2B5EF4-FFF2-40B4-BE49-F238E27FC236}">
                <a16:creationId xmlns:a16="http://schemas.microsoft.com/office/drawing/2014/main" id="{11F6876C-8C7D-8449-8C77-38DE5B8B8DA8}"/>
              </a:ext>
            </a:extLst>
          </p:cNvPr>
          <p:cNvGraphicFramePr>
            <a:graphicFrameLocks noGrp="1"/>
          </p:cNvGraphicFramePr>
          <p:nvPr>
            <p:extLst>
              <p:ext uri="{D42A27DB-BD31-4B8C-83A1-F6EECF244321}">
                <p14:modId xmlns:p14="http://schemas.microsoft.com/office/powerpoint/2010/main" val="2337268701"/>
              </p:ext>
            </p:extLst>
          </p:nvPr>
        </p:nvGraphicFramePr>
        <p:xfrm>
          <a:off x="71730" y="1088063"/>
          <a:ext cx="11893207" cy="5144421"/>
        </p:xfrm>
        <a:graphic>
          <a:graphicData uri="http://schemas.openxmlformats.org/drawingml/2006/table">
            <a:tbl>
              <a:tblPr firstRow="1" bandRow="1">
                <a:tableStyleId>{5DA37D80-6434-44D0-A028-1B22A696006F}</a:tableStyleId>
              </a:tblPr>
              <a:tblGrid>
                <a:gridCol w="6406343">
                  <a:extLst>
                    <a:ext uri="{9D8B030D-6E8A-4147-A177-3AD203B41FA5}">
                      <a16:colId xmlns:a16="http://schemas.microsoft.com/office/drawing/2014/main" val="1481478855"/>
                    </a:ext>
                  </a:extLst>
                </a:gridCol>
                <a:gridCol w="5486864">
                  <a:extLst>
                    <a:ext uri="{9D8B030D-6E8A-4147-A177-3AD203B41FA5}">
                      <a16:colId xmlns:a16="http://schemas.microsoft.com/office/drawing/2014/main" val="17679407"/>
                    </a:ext>
                  </a:extLst>
                </a:gridCol>
              </a:tblGrid>
              <a:tr h="550307">
                <a:tc>
                  <a:txBody>
                    <a:bodyPr/>
                    <a:lstStyle/>
                    <a:p>
                      <a:endParaRPr lang="es-GB" sz="2400" dirty="0">
                        <a:solidFill>
                          <a:srgbClr val="203864"/>
                        </a:solidFill>
                      </a:endParaRPr>
                    </a:p>
                  </a:txBody>
                  <a:tcPr/>
                </a:tc>
                <a:tc>
                  <a:txBody>
                    <a:bodyPr/>
                    <a:lstStyle/>
                    <a:p>
                      <a:pPr algn="ctr"/>
                      <a:r>
                        <a:rPr lang="es-GB" sz="2400" dirty="0">
                          <a:solidFill>
                            <a:srgbClr val="203864"/>
                          </a:solidFill>
                        </a:rPr>
                        <a:t>¿Qué significan las frases?</a:t>
                      </a:r>
                    </a:p>
                  </a:txBody>
                  <a:tcPr/>
                </a:tc>
                <a:extLst>
                  <a:ext uri="{0D108BD9-81ED-4DB2-BD59-A6C34878D82A}">
                    <a16:rowId xmlns:a16="http://schemas.microsoft.com/office/drawing/2014/main" val="3998798577"/>
                  </a:ext>
                </a:extLst>
              </a:tr>
              <a:tr h="808616">
                <a:tc>
                  <a:txBody>
                    <a:bodyPr/>
                    <a:lstStyle/>
                    <a:p>
                      <a:r>
                        <a:rPr lang="es-GB" sz="2400" dirty="0">
                          <a:solidFill>
                            <a:srgbClr val="203864"/>
                          </a:solidFill>
                        </a:rPr>
                        <a:t>1. </a:t>
                      </a:r>
                      <a:r>
                        <a:rPr lang="es-ES" sz="2400" dirty="0">
                          <a:solidFill>
                            <a:srgbClr val="203864"/>
                          </a:solidFill>
                        </a:rPr>
                        <a:t>Hoy pasáis el día en casa por un dolor de cabeza. ¡</a:t>
                      </a:r>
                      <a:r>
                        <a:rPr lang="es-ES" sz="2400" b="1" dirty="0">
                          <a:solidFill>
                            <a:srgbClr val="203864"/>
                          </a:solidFill>
                        </a:rPr>
                        <a:t>Estáis pálidos</a:t>
                      </a:r>
                      <a:r>
                        <a:rPr lang="es-ES" sz="2400" dirty="0">
                          <a:solidFill>
                            <a:srgbClr val="203864"/>
                          </a:solidFill>
                        </a:rPr>
                        <a:t>!</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364388296"/>
                  </a:ext>
                </a:extLst>
              </a:tr>
              <a:tr h="909352">
                <a:tc>
                  <a:txBody>
                    <a:bodyPr/>
                    <a:lstStyle/>
                    <a:p>
                      <a:r>
                        <a:rPr lang="es-GB" sz="2400" dirty="0">
                          <a:solidFill>
                            <a:srgbClr val="203864"/>
                          </a:solidFill>
                        </a:rPr>
                        <a:t>2. </a:t>
                      </a:r>
                      <a:r>
                        <a:rPr lang="es-ES" sz="2400" dirty="0">
                          <a:solidFill>
                            <a:srgbClr val="203864"/>
                          </a:solidFill>
                        </a:rPr>
                        <a:t>Después de cuarenta días de entrenamiento </a:t>
                      </a:r>
                      <a:r>
                        <a:rPr lang="es-ES" sz="2400" b="1" dirty="0">
                          <a:solidFill>
                            <a:srgbClr val="203864"/>
                          </a:solidFill>
                        </a:rPr>
                        <a:t>estáis muy delgados</a:t>
                      </a:r>
                      <a:r>
                        <a:rPr lang="es-ES" sz="2400" dirty="0">
                          <a:solidFill>
                            <a:srgbClr val="203864"/>
                          </a:solidFill>
                        </a:rPr>
                        <a:t>.</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1131220993"/>
                  </a:ext>
                </a:extLst>
              </a:tr>
              <a:tr h="607941">
                <a:tc>
                  <a:txBody>
                    <a:bodyPr/>
                    <a:lstStyle/>
                    <a:p>
                      <a:r>
                        <a:rPr lang="es-GB" sz="2400" dirty="0">
                          <a:solidFill>
                            <a:srgbClr val="203864"/>
                          </a:solidFill>
                        </a:rPr>
                        <a:t>3</a:t>
                      </a:r>
                      <a:r>
                        <a:rPr lang="es-GB" sz="2400">
                          <a:solidFill>
                            <a:srgbClr val="203864"/>
                          </a:solidFill>
                        </a:rPr>
                        <a:t>. </a:t>
                      </a:r>
                      <a:r>
                        <a:rPr lang="es-ES" sz="2400" b="1" dirty="0">
                          <a:solidFill>
                            <a:srgbClr val="203864"/>
                          </a:solidFill>
                        </a:rPr>
                        <a:t>Sois demasiado jóvenes </a:t>
                      </a:r>
                      <a:r>
                        <a:rPr lang="es-ES" sz="2400" b="0" dirty="0">
                          <a:solidFill>
                            <a:srgbClr val="203864"/>
                          </a:solidFill>
                        </a:rPr>
                        <a:t>para jugar en este equipo.</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824358541"/>
                  </a:ext>
                </a:extLst>
              </a:tr>
              <a:tr h="607941">
                <a:tc>
                  <a:txBody>
                    <a:bodyPr/>
                    <a:lstStyle/>
                    <a:p>
                      <a:r>
                        <a:rPr lang="es-GB" sz="2400" dirty="0">
                          <a:solidFill>
                            <a:srgbClr val="203864"/>
                          </a:solidFill>
                        </a:rPr>
                        <a:t>4. </a:t>
                      </a:r>
                      <a:r>
                        <a:rPr lang="es-ES" sz="2400" b="0" dirty="0">
                          <a:solidFill>
                            <a:srgbClr val="203864"/>
                          </a:solidFill>
                        </a:rPr>
                        <a:t>Jugáis bien aunque </a:t>
                      </a:r>
                      <a:r>
                        <a:rPr lang="es-ES" sz="2400" b="1" dirty="0">
                          <a:solidFill>
                            <a:srgbClr val="203864"/>
                          </a:solidFill>
                        </a:rPr>
                        <a:t>sois nuevos</a:t>
                      </a:r>
                      <a:r>
                        <a:rPr lang="es-ES" sz="2400" b="0" dirty="0">
                          <a:solidFill>
                            <a:srgbClr val="203864"/>
                          </a:solidFill>
                        </a:rPr>
                        <a:t>.</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30219871"/>
                  </a:ext>
                </a:extLst>
              </a:tr>
              <a:tr h="607941">
                <a:tc>
                  <a:txBody>
                    <a:bodyPr/>
                    <a:lstStyle/>
                    <a:p>
                      <a:r>
                        <a:rPr lang="es-GB" sz="2400" dirty="0">
                          <a:solidFill>
                            <a:srgbClr val="203864"/>
                          </a:solidFill>
                        </a:rPr>
                        <a:t>5</a:t>
                      </a:r>
                      <a:r>
                        <a:rPr lang="es-GB" sz="2400">
                          <a:solidFill>
                            <a:srgbClr val="203864"/>
                          </a:solidFill>
                        </a:rPr>
                        <a:t>. </a:t>
                      </a:r>
                      <a:r>
                        <a:rPr lang="es-GB" sz="2400" b="1">
                          <a:solidFill>
                            <a:srgbClr val="203864"/>
                          </a:solidFill>
                        </a:rPr>
                        <a:t>No est</a:t>
                      </a:r>
                      <a:r>
                        <a:rPr lang="es-ES" sz="2400" b="1" dirty="0" err="1">
                          <a:solidFill>
                            <a:srgbClr val="203864"/>
                          </a:solidFill>
                        </a:rPr>
                        <a:t>áis</a:t>
                      </a:r>
                      <a:r>
                        <a:rPr lang="es-ES" sz="2400" b="1" dirty="0">
                          <a:solidFill>
                            <a:srgbClr val="203864"/>
                          </a:solidFill>
                        </a:rPr>
                        <a:t> gordos, </a:t>
                      </a:r>
                      <a:r>
                        <a:rPr lang="en-GB" sz="2400" b="0" dirty="0" err="1">
                          <a:solidFill>
                            <a:srgbClr val="203864"/>
                          </a:solidFill>
                        </a:rPr>
                        <a:t>estáis</a:t>
                      </a:r>
                      <a:r>
                        <a:rPr lang="en-GB" sz="2400" b="0" dirty="0">
                          <a:solidFill>
                            <a:srgbClr val="203864"/>
                          </a:solidFill>
                        </a:rPr>
                        <a:t> </a:t>
                      </a:r>
                      <a:r>
                        <a:rPr lang="en-GB" sz="2400" b="0" dirty="0" err="1">
                          <a:solidFill>
                            <a:srgbClr val="203864"/>
                          </a:solidFill>
                        </a:rPr>
                        <a:t>en</a:t>
                      </a:r>
                      <a:r>
                        <a:rPr lang="en-GB" sz="2400" b="0" dirty="0">
                          <a:solidFill>
                            <a:srgbClr val="203864"/>
                          </a:solidFill>
                        </a:rPr>
                        <a:t> forma.</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3526490231"/>
                  </a:ext>
                </a:extLst>
              </a:tr>
              <a:tr h="607941">
                <a:tc>
                  <a:txBody>
                    <a:bodyPr/>
                    <a:lstStyle/>
                    <a:p>
                      <a:r>
                        <a:rPr lang="es-GB" sz="2400" dirty="0">
                          <a:solidFill>
                            <a:srgbClr val="203864"/>
                          </a:solidFill>
                        </a:rPr>
                        <a:t>6</a:t>
                      </a:r>
                      <a:r>
                        <a:rPr lang="es-GB" sz="2400">
                          <a:solidFill>
                            <a:srgbClr val="203864"/>
                          </a:solidFill>
                        </a:rPr>
                        <a:t>. </a:t>
                      </a:r>
                      <a:r>
                        <a:rPr lang="es-ES" sz="2400" b="1" dirty="0">
                          <a:solidFill>
                            <a:srgbClr val="203864"/>
                          </a:solidFill>
                        </a:rPr>
                        <a:t>Sois los jugadores más bajos</a:t>
                      </a:r>
                      <a:r>
                        <a:rPr lang="es-ES" sz="2400" dirty="0">
                          <a:solidFill>
                            <a:srgbClr val="203864"/>
                          </a:solidFill>
                        </a:rPr>
                        <a:t>, pero los más rápidos.</a:t>
                      </a:r>
                      <a:endParaRPr lang="es-GB" sz="2400" dirty="0">
                        <a:solidFill>
                          <a:srgbClr val="203864"/>
                        </a:solidFill>
                      </a:endParaRPr>
                    </a:p>
                  </a:txBody>
                  <a:tcPr anchor="ctr"/>
                </a:tc>
                <a:tc>
                  <a:txBody>
                    <a:bodyPr/>
                    <a:lstStyle/>
                    <a:p>
                      <a:endParaRPr lang="es-GB" sz="2400" dirty="0">
                        <a:solidFill>
                          <a:srgbClr val="203864"/>
                        </a:solidFill>
                      </a:endParaRPr>
                    </a:p>
                  </a:txBody>
                  <a:tcPr/>
                </a:tc>
                <a:extLst>
                  <a:ext uri="{0D108BD9-81ED-4DB2-BD59-A6C34878D82A}">
                    <a16:rowId xmlns:a16="http://schemas.microsoft.com/office/drawing/2014/main" val="232994816"/>
                  </a:ext>
                </a:extLst>
              </a:tr>
            </a:tbl>
          </a:graphicData>
        </a:graphic>
      </p:graphicFrame>
      <p:sp>
        <p:nvSpPr>
          <p:cNvPr id="17" name="TextBox 5">
            <a:extLst>
              <a:ext uri="{FF2B5EF4-FFF2-40B4-BE49-F238E27FC236}">
                <a16:creationId xmlns:a16="http://schemas.microsoft.com/office/drawing/2014/main" id="{05E3C8A6-008B-A54B-B2E3-EBBAF2023B56}"/>
              </a:ext>
            </a:extLst>
          </p:cNvPr>
          <p:cNvSpPr txBox="1"/>
          <p:nvPr/>
        </p:nvSpPr>
        <p:spPr>
          <a:xfrm>
            <a:off x="83853" y="626043"/>
            <a:ext cx="96534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Write the meaning of the bold phrases.</a:t>
            </a:r>
          </a:p>
        </p:txBody>
      </p:sp>
      <p:sp>
        <p:nvSpPr>
          <p:cNvPr id="5" name="CuadroTexto 4">
            <a:extLst>
              <a:ext uri="{FF2B5EF4-FFF2-40B4-BE49-F238E27FC236}">
                <a16:creationId xmlns:a16="http://schemas.microsoft.com/office/drawing/2014/main" id="{6193B883-A2A0-2046-8FC8-BAEAB60FD9AC}"/>
              </a:ext>
            </a:extLst>
          </p:cNvPr>
          <p:cNvSpPr txBox="1"/>
          <p:nvPr/>
        </p:nvSpPr>
        <p:spPr>
          <a:xfrm>
            <a:off x="6461697" y="1813521"/>
            <a:ext cx="221086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B" sz="2200" dirty="0">
                <a:solidFill>
                  <a:srgbClr val="4472C4">
                    <a:lumMod val="50000"/>
                  </a:srgbClr>
                </a:solidFill>
                <a:latin typeface="Century Gothic" panose="020F0302020204030204"/>
              </a:rPr>
              <a:t>E</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stáis pálidos =</a:t>
            </a:r>
          </a:p>
        </p:txBody>
      </p:sp>
      <p:sp>
        <p:nvSpPr>
          <p:cNvPr id="22" name="CuadroTexto 21">
            <a:extLst>
              <a:ext uri="{FF2B5EF4-FFF2-40B4-BE49-F238E27FC236}">
                <a16:creationId xmlns:a16="http://schemas.microsoft.com/office/drawing/2014/main" id="{D55800B6-2D3C-E149-975C-53C833BCAA72}"/>
              </a:ext>
            </a:extLst>
          </p:cNvPr>
          <p:cNvSpPr txBox="1"/>
          <p:nvPr/>
        </p:nvSpPr>
        <p:spPr>
          <a:xfrm>
            <a:off x="6488312" y="3324789"/>
            <a:ext cx="369684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sois demasiado jóvenes</a:t>
            </a:r>
            <a:r>
              <a:rPr kumimoji="0" lang="es-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4" name="CuadroTexto 23">
            <a:extLst>
              <a:ext uri="{FF2B5EF4-FFF2-40B4-BE49-F238E27FC236}">
                <a16:creationId xmlns:a16="http://schemas.microsoft.com/office/drawing/2014/main" id="{0796082C-0002-2347-8A8B-17C8B5AB4BD7}"/>
              </a:ext>
            </a:extLst>
          </p:cNvPr>
          <p:cNvSpPr txBox="1"/>
          <p:nvPr/>
        </p:nvSpPr>
        <p:spPr>
          <a:xfrm>
            <a:off x="6450456" y="4283973"/>
            <a:ext cx="1980029"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sois nuevos </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6" name="CuadroTexto 25">
            <a:extLst>
              <a:ext uri="{FF2B5EF4-FFF2-40B4-BE49-F238E27FC236}">
                <a16:creationId xmlns:a16="http://schemas.microsoft.com/office/drawing/2014/main" id="{7EF4FC89-E93A-A744-9597-6DD054CF01B2}"/>
              </a:ext>
            </a:extLst>
          </p:cNvPr>
          <p:cNvSpPr txBox="1"/>
          <p:nvPr/>
        </p:nvSpPr>
        <p:spPr>
          <a:xfrm>
            <a:off x="6488312" y="4880485"/>
            <a:ext cx="259718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 estáis gordos</a:t>
            </a:r>
            <a:r>
              <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CuadroTexto 27">
            <a:extLst>
              <a:ext uri="{FF2B5EF4-FFF2-40B4-BE49-F238E27FC236}">
                <a16:creationId xmlns:a16="http://schemas.microsoft.com/office/drawing/2014/main" id="{D8817887-2EC8-0B47-AE19-98974B631263}"/>
              </a:ext>
            </a:extLst>
          </p:cNvPr>
          <p:cNvSpPr txBox="1"/>
          <p:nvPr/>
        </p:nvSpPr>
        <p:spPr>
          <a:xfrm>
            <a:off x="6511745" y="5389503"/>
            <a:ext cx="425629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Sois los jugadores más bajos =</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CuadroTexto 29">
            <a:extLst>
              <a:ext uri="{FF2B5EF4-FFF2-40B4-BE49-F238E27FC236}">
                <a16:creationId xmlns:a16="http://schemas.microsoft.com/office/drawing/2014/main" id="{8CC638B5-C1FF-6E4C-A9BB-1A2462D92924}"/>
              </a:ext>
            </a:extLst>
          </p:cNvPr>
          <p:cNvSpPr txBox="1"/>
          <p:nvPr/>
        </p:nvSpPr>
        <p:spPr>
          <a:xfrm>
            <a:off x="8696614" y="1684868"/>
            <a:ext cx="322556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look/are looking pale</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CuadroTexto 35">
            <a:extLst>
              <a:ext uri="{FF2B5EF4-FFF2-40B4-BE49-F238E27FC236}">
                <a16:creationId xmlns:a16="http://schemas.microsoft.com/office/drawing/2014/main" id="{F304A025-992E-754F-83AB-87D1F060713C}"/>
              </a:ext>
            </a:extLst>
          </p:cNvPr>
          <p:cNvSpPr txBox="1"/>
          <p:nvPr/>
        </p:nvSpPr>
        <p:spPr>
          <a:xfrm>
            <a:off x="6490905" y="3687461"/>
            <a:ext cx="2719014"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too</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young</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CuadroTexto 37">
            <a:extLst>
              <a:ext uri="{FF2B5EF4-FFF2-40B4-BE49-F238E27FC236}">
                <a16:creationId xmlns:a16="http://schemas.microsoft.com/office/drawing/2014/main" id="{AF55F5B1-90B7-F047-963B-62807DF544AB}"/>
              </a:ext>
            </a:extLst>
          </p:cNvPr>
          <p:cNvSpPr txBox="1"/>
          <p:nvPr/>
        </p:nvSpPr>
        <p:spPr>
          <a:xfrm>
            <a:off x="8280352" y="4260604"/>
            <a:ext cx="391164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new (to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team</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CuadroTexto 42">
            <a:extLst>
              <a:ext uri="{FF2B5EF4-FFF2-40B4-BE49-F238E27FC236}">
                <a16:creationId xmlns:a16="http://schemas.microsoft.com/office/drawing/2014/main" id="{0BF162A4-D5E0-D64E-B864-E90CC165110B}"/>
              </a:ext>
            </a:extLst>
          </p:cNvPr>
          <p:cNvSpPr txBox="1"/>
          <p:nvPr/>
        </p:nvSpPr>
        <p:spPr>
          <a:xfrm>
            <a:off x="9170457" y="4886755"/>
            <a:ext cx="276801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don’t</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look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CuadroTexto 49">
            <a:extLst>
              <a:ext uri="{FF2B5EF4-FFF2-40B4-BE49-F238E27FC236}">
                <a16:creationId xmlns:a16="http://schemas.microsoft.com/office/drawing/2014/main" id="{E3E83CEA-7190-D641-9063-F7DDF2E7203D}"/>
              </a:ext>
            </a:extLst>
          </p:cNvPr>
          <p:cNvSpPr txBox="1"/>
          <p:nvPr/>
        </p:nvSpPr>
        <p:spPr>
          <a:xfrm>
            <a:off x="6511745" y="5767490"/>
            <a:ext cx="440433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shortest</a:t>
            </a:r>
            <a:r>
              <a:rPr kumimoji="0" lang="es-E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players</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CuadroTexto 4">
            <a:extLst>
              <a:ext uri="{FF2B5EF4-FFF2-40B4-BE49-F238E27FC236}">
                <a16:creationId xmlns:a16="http://schemas.microsoft.com/office/drawing/2014/main" id="{E6BBFAFF-46EE-EA45-B8E2-92F8DA55858D}"/>
              </a:ext>
            </a:extLst>
          </p:cNvPr>
          <p:cNvSpPr txBox="1"/>
          <p:nvPr/>
        </p:nvSpPr>
        <p:spPr>
          <a:xfrm>
            <a:off x="6511745" y="2447576"/>
            <a:ext cx="32255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estáis muy delgados =</a:t>
            </a:r>
            <a:endParaRPr kumimoji="0" lang="es-GB" sz="22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CuadroTexto 29">
            <a:extLst>
              <a:ext uri="{FF2B5EF4-FFF2-40B4-BE49-F238E27FC236}">
                <a16:creationId xmlns:a16="http://schemas.microsoft.com/office/drawing/2014/main" id="{82783C48-66AB-844D-8DDF-84C18AC7CEFC}"/>
              </a:ext>
            </a:extLst>
          </p:cNvPr>
          <p:cNvSpPr txBox="1"/>
          <p:nvPr/>
        </p:nvSpPr>
        <p:spPr>
          <a:xfrm>
            <a:off x="6512769" y="2786485"/>
            <a:ext cx="56023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you</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look/are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looking</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very</a:t>
            </a:r>
            <a:r>
              <a:rPr kumimoji="0" lang="es-ES" sz="22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es-ES" sz="2200" b="0" i="0" u="none" strike="noStrike" kern="1200" cap="none" spc="0" normalizeH="0" baseline="0" noProof="0" dirty="0" err="1">
                <a:ln>
                  <a:noFill/>
                </a:ln>
                <a:solidFill>
                  <a:srgbClr val="203864"/>
                </a:solidFill>
                <a:effectLst/>
                <a:uLnTx/>
                <a:uFillTx/>
                <a:latin typeface="Century Gothic" panose="020F0302020204030204"/>
                <a:ea typeface="+mn-ea"/>
                <a:cs typeface="+mn-cs"/>
              </a:rPr>
              <a:t>thin</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172" name="Picture 4" descr="fit clipart - Clip Art Library">
            <a:extLst>
              <a:ext uri="{FF2B5EF4-FFF2-40B4-BE49-F238E27FC236}">
                <a16:creationId xmlns:a16="http://schemas.microsoft.com/office/drawing/2014/main" id="{F842164C-3452-6248-8F8B-82C504F2E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4619" y="25204"/>
            <a:ext cx="927225" cy="10525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ootball Clip art - Football Cliparts Transparent png download ...">
            <a:extLst>
              <a:ext uri="{FF2B5EF4-FFF2-40B4-BE49-F238E27FC236}">
                <a16:creationId xmlns:a16="http://schemas.microsoft.com/office/drawing/2014/main" id="{5ED8F531-EEA4-CA4B-9DD5-4CD2A2F7D0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8022" y="75684"/>
            <a:ext cx="665136" cy="66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22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p:bldP spid="38" grpId="0"/>
      <p:bldP spid="43" grpId="0"/>
      <p:bldP spid="50"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‘Estamos’ and ‘</a:t>
            </a:r>
            <a:r>
              <a:rPr lang="en-GB" sz="3600" b="1" dirty="0" err="1">
                <a:solidFill>
                  <a:schemeClr val="bg1"/>
                </a:solidFill>
                <a:latin typeface="Century Gothic" panose="020B0502020202020204" pitchFamily="34" charset="0"/>
              </a:rPr>
              <a:t>somos</a:t>
            </a:r>
            <a:r>
              <a:rPr lang="en-GB" sz="3600" b="1" dirty="0">
                <a:solidFill>
                  <a:schemeClr val="bg1"/>
                </a:solidFill>
                <a:latin typeface="Century Gothic" panose="020B0502020202020204" pitchFamily="34" charset="0"/>
              </a:rPr>
              <a:t>’</a:t>
            </a:r>
          </a:p>
        </p:txBody>
      </p:sp>
      <p:sp>
        <p:nvSpPr>
          <p:cNvPr id="6" name="TextBox 5"/>
          <p:cNvSpPr txBox="1"/>
          <p:nvPr/>
        </p:nvSpPr>
        <p:spPr>
          <a:xfrm>
            <a:off x="281420" y="1276332"/>
            <a:ext cx="1162916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there are two ways to say ‘</a:t>
            </a:r>
            <a:r>
              <a:rPr lang="en-GB" sz="3200" dirty="0">
                <a:solidFill>
                  <a:srgbClr val="4472C4">
                    <a:lumMod val="50000"/>
                  </a:srgbClr>
                </a:solidFill>
                <a:latin typeface="Century Gothic" panose="020B0502020202020204" pitchFamily="34" charset="0"/>
              </a:rPr>
              <a:t>we </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are’:</a:t>
            </a:r>
          </a:p>
          <a:p>
            <a:pPr lvl="0" algn="ctr">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________ and </a:t>
            </a:r>
            <a:r>
              <a:rPr lang="en-GB" sz="3200" dirty="0">
                <a:solidFill>
                  <a:srgbClr val="4472C4">
                    <a:lumMod val="50000"/>
                  </a:srgbClr>
                </a:solidFill>
                <a:latin typeface="Century Gothic" panose="020B0502020202020204" pitchFamily="34" charset="0"/>
              </a:rPr>
              <a:t> ________ </a:t>
            </a:r>
            <a:r>
              <a:rPr kumimoji="0" lang="en-GB" sz="32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7" name="TextBox 6"/>
          <p:cNvSpPr txBox="1"/>
          <p:nvPr/>
        </p:nvSpPr>
        <p:spPr>
          <a:xfrm>
            <a:off x="3684285" y="1747483"/>
            <a:ext cx="19520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estamos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8" name="TextBox 7"/>
          <p:cNvSpPr txBox="1"/>
          <p:nvPr/>
        </p:nvSpPr>
        <p:spPr>
          <a:xfrm>
            <a:off x="415237" y="2591385"/>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‘_________’ for location</a:t>
            </a:r>
            <a:r>
              <a:rPr kumimoji="0" lang="en-GB" sz="32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and for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state</a:t>
            </a:r>
            <a:r>
              <a:rPr lang="en-GB" sz="3200" b="1" dirty="0">
                <a:solidFill>
                  <a:srgbClr val="4472C4">
                    <a:lumMod val="50000"/>
                  </a:srgbClr>
                </a:solidFill>
                <a:latin typeface="Century Gothic" panose="020B0502020202020204" pitchFamily="34" charset="0"/>
              </a:rPr>
              <a:t> or </a:t>
            </a: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mood.</a:t>
            </a:r>
          </a:p>
        </p:txBody>
      </p:sp>
      <p:sp>
        <p:nvSpPr>
          <p:cNvPr id="11" name="TextBox 10"/>
          <p:cNvSpPr txBox="1"/>
          <p:nvPr/>
        </p:nvSpPr>
        <p:spPr>
          <a:xfrm>
            <a:off x="7706598" y="4574392"/>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Estamos </a:t>
            </a:r>
            <a:r>
              <a:rPr lang="en-GB" sz="3200" dirty="0" err="1">
                <a:solidFill>
                  <a:srgbClr val="4472C4">
                    <a:lumMod val="50000"/>
                  </a:srgbClr>
                </a:solidFill>
                <a:latin typeface="Century Gothic" panose="020B0502020202020204" pitchFamily="34" charset="0"/>
              </a:rPr>
              <a:t>sanos</a:t>
            </a:r>
            <a:r>
              <a:rPr lang="en-GB" sz="3200" dirty="0">
                <a:solidFill>
                  <a:srgbClr val="4472C4">
                    <a:lumMod val="50000"/>
                  </a:srgbClr>
                </a:solidFill>
                <a:latin typeface="Century Gothic" panose="020B0502020202020204" pitchFamily="34" charset="0"/>
              </a:rPr>
              <a: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3" name="TextBox 12"/>
          <p:cNvSpPr txBox="1"/>
          <p:nvPr/>
        </p:nvSpPr>
        <p:spPr>
          <a:xfrm>
            <a:off x="429899" y="4578775"/>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B0502020202020204" pitchFamily="34" charset="0"/>
              </a:rPr>
              <a:t>We are healthy (state).</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4" name="TextBox 13"/>
          <p:cNvSpPr txBox="1"/>
          <p:nvPr/>
        </p:nvSpPr>
        <p:spPr>
          <a:xfrm>
            <a:off x="7706598" y="5393875"/>
            <a:ext cx="35771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err="1">
                <a:solidFill>
                  <a:srgbClr val="4472C4">
                    <a:lumMod val="50000"/>
                  </a:srgbClr>
                </a:solidFill>
                <a:latin typeface="Century Gothic" panose="020B0502020202020204" pitchFamily="34" charset="0"/>
              </a:rPr>
              <a:t>Somos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sanos</a:t>
            </a: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17" name="TextBox 16"/>
          <p:cNvSpPr txBox="1"/>
          <p:nvPr/>
        </p:nvSpPr>
        <p:spPr>
          <a:xfrm>
            <a:off x="429899" y="5398258"/>
            <a:ext cx="7622280" cy="584775"/>
          </a:xfrm>
          <a:prstGeom prst="rect">
            <a:avLst/>
          </a:prstGeom>
          <a:noFill/>
        </p:spPr>
        <p:txBody>
          <a:bodyPr wrap="square" rtlCol="0">
            <a:spAutoFit/>
          </a:bodyPr>
          <a:lstStyle/>
          <a:p>
            <a:pPr lvl="0">
              <a:defRPr/>
            </a:pPr>
            <a:r>
              <a:rPr lang="en-GB" sz="3200" dirty="0">
                <a:solidFill>
                  <a:srgbClr val="4472C4">
                    <a:lumMod val="50000"/>
                  </a:srgbClr>
                </a:solidFill>
                <a:latin typeface="Century Gothic" panose="020B0502020202020204" pitchFamily="34" charset="0"/>
              </a:rPr>
              <a:t>We are healthy (trait).</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3" name="TextBox 22"/>
          <p:cNvSpPr txBox="1"/>
          <p:nvPr/>
        </p:nvSpPr>
        <p:spPr>
          <a:xfrm>
            <a:off x="429899" y="3447426"/>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Use ‘_______’ for traits.</a:t>
            </a:r>
          </a:p>
        </p:txBody>
      </p:sp>
      <p:sp>
        <p:nvSpPr>
          <p:cNvPr id="24" name="TextBox 23"/>
          <p:cNvSpPr txBox="1"/>
          <p:nvPr/>
        </p:nvSpPr>
        <p:spPr>
          <a:xfrm>
            <a:off x="1426884" y="3420005"/>
            <a:ext cx="15462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err="1">
                <a:solidFill>
                  <a:srgbClr val="ED7D31"/>
                </a:solidFill>
                <a:latin typeface="Century Gothic" panose="020B0502020202020204" pitchFamily="34" charset="0"/>
              </a:rPr>
              <a:t>somos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5" name="TextBox 24"/>
          <p:cNvSpPr txBox="1"/>
          <p:nvPr/>
        </p:nvSpPr>
        <p:spPr>
          <a:xfrm>
            <a:off x="1426884" y="2555448"/>
            <a:ext cx="22261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estamos</a:t>
            </a:r>
            <a:r>
              <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p>
        </p:txBody>
      </p:sp>
      <p:sp>
        <p:nvSpPr>
          <p:cNvPr id="15" name="TextBox 6">
            <a:extLst>
              <a:ext uri="{FF2B5EF4-FFF2-40B4-BE49-F238E27FC236}">
                <a16:creationId xmlns:a16="http://schemas.microsoft.com/office/drawing/2014/main" id="{E674C2C3-F359-374F-9D34-FC520AF48B76}"/>
              </a:ext>
            </a:extLst>
          </p:cNvPr>
          <p:cNvSpPr txBox="1"/>
          <p:nvPr/>
        </p:nvSpPr>
        <p:spPr>
          <a:xfrm>
            <a:off x="6649156" y="1741600"/>
            <a:ext cx="195204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somos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890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p:bldP spid="17" grpId="0"/>
      <p:bldP spid="23" grpId="0"/>
      <p:bldP spid="24" grpId="0"/>
      <p:bldP spid="25" grpId="0"/>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0737"/>
            <a:ext cx="6649156" cy="867128"/>
          </a:xfrm>
          <a:prstGeom prst="rect">
            <a:avLst/>
          </a:prstGeom>
        </p:spPr>
      </p:pic>
      <p:sp>
        <p:nvSpPr>
          <p:cNvPr id="5" name="Title 1"/>
          <p:cNvSpPr>
            <a:spLocks noGrp="1"/>
          </p:cNvSpPr>
          <p:nvPr>
            <p:ph type="title"/>
          </p:nvPr>
        </p:nvSpPr>
        <p:spPr>
          <a:xfrm>
            <a:off x="23422" y="-36063"/>
            <a:ext cx="6484584" cy="1325563"/>
          </a:xfrm>
        </p:spPr>
        <p:txBody>
          <a:bodyPr>
            <a:normAutofit/>
          </a:bodyPr>
          <a:lstStyle/>
          <a:p>
            <a:r>
              <a:rPr lang="en-GB" sz="3600" b="1" dirty="0">
                <a:solidFill>
                  <a:schemeClr val="bg1"/>
                </a:solidFill>
                <a:latin typeface="Century Gothic" panose="020B0502020202020204" pitchFamily="34" charset="0"/>
              </a:rPr>
              <a:t>El </a:t>
            </a:r>
            <a:r>
              <a:rPr lang="en-GB" sz="3600" b="1" dirty="0" err="1">
                <a:solidFill>
                  <a:schemeClr val="bg1"/>
                </a:solidFill>
                <a:latin typeface="Century Gothic" panose="020B0502020202020204" pitchFamily="34" charset="0"/>
              </a:rPr>
              <a:t>pronombre</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vosotros</a:t>
            </a:r>
            <a:r>
              <a:rPr lang="en-GB" sz="3600" b="1" dirty="0">
                <a:solidFill>
                  <a:schemeClr val="bg1"/>
                </a:solidFill>
                <a:latin typeface="Century Gothic" panose="020B0502020202020204" pitchFamily="34" charset="0"/>
              </a:rPr>
              <a:t>’</a:t>
            </a:r>
          </a:p>
        </p:txBody>
      </p:sp>
      <p:sp>
        <p:nvSpPr>
          <p:cNvPr id="6" name="TextBox 5"/>
          <p:cNvSpPr txBox="1"/>
          <p:nvPr/>
        </p:nvSpPr>
        <p:spPr>
          <a:xfrm>
            <a:off x="229914" y="1289500"/>
            <a:ext cx="11718060" cy="138499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In Spanish, we use personal pronouns</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to give emphasis or to present a contrast between different people doing different things.</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7" name="TextBox 6"/>
          <p:cNvSpPr txBox="1"/>
          <p:nvPr/>
        </p:nvSpPr>
        <p:spPr>
          <a:xfrm>
            <a:off x="5058487" y="2674495"/>
            <a:ext cx="19720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nosotros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15" name="TextBox 5">
            <a:extLst>
              <a:ext uri="{FF2B5EF4-FFF2-40B4-BE49-F238E27FC236}">
                <a16:creationId xmlns:a16="http://schemas.microsoft.com/office/drawing/2014/main" id="{BAF64AA1-39F4-E34B-AE1A-8A5567A01DB0}"/>
              </a:ext>
            </a:extLst>
          </p:cNvPr>
          <p:cNvSpPr txBox="1"/>
          <p:nvPr/>
        </p:nvSpPr>
        <p:spPr>
          <a:xfrm>
            <a:off x="229914" y="2795837"/>
            <a:ext cx="11629160" cy="954107"/>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To say ‘we’ in Spanish say _____________</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for male persons and mixed groups  and </a:t>
            </a:r>
            <a:r>
              <a:rPr lang="en-GB" sz="2800" dirty="0">
                <a:solidFill>
                  <a:schemeClr val="accent5">
                    <a:lumMod val="50000"/>
                  </a:schemeClr>
                </a:solidFill>
                <a:latin typeface="Century Gothic" panose="020B0502020202020204" pitchFamily="34" charset="0"/>
              </a:rPr>
              <a:t>_____________ for all female groups.</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6" name="TextBox 5">
            <a:extLst>
              <a:ext uri="{FF2B5EF4-FFF2-40B4-BE49-F238E27FC236}">
                <a16:creationId xmlns:a16="http://schemas.microsoft.com/office/drawing/2014/main" id="{77E1AD2A-8F0A-694F-8C3B-EFB1040A784B}"/>
              </a:ext>
            </a:extLst>
          </p:cNvPr>
          <p:cNvSpPr txBox="1"/>
          <p:nvPr/>
        </p:nvSpPr>
        <p:spPr>
          <a:xfrm>
            <a:off x="229914" y="3871286"/>
            <a:ext cx="11370830" cy="954107"/>
          </a:xfrm>
          <a:prstGeom prst="rect">
            <a:avLst/>
          </a:prstGeom>
          <a:noFill/>
        </p:spPr>
        <p:txBody>
          <a:bodyPr wrap="square" rtlCol="0">
            <a:spAutoFit/>
          </a:bodyPr>
          <a:lstStyle/>
          <a:p>
            <a:pPr lvl="0">
              <a:defRPr/>
            </a:pP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To say ‘you’ (all) in Spanish </a:t>
            </a:r>
            <a:r>
              <a:rPr lang="en-GB" sz="2800" dirty="0">
                <a:solidFill>
                  <a:schemeClr val="accent5">
                    <a:lumMod val="50000"/>
                  </a:schemeClr>
                </a:solidFill>
                <a:latin typeface="Century Gothic" panose="020B0502020202020204" pitchFamily="34" charset="0"/>
              </a:rPr>
              <a:t>say say </a:t>
            </a:r>
            <a:r>
              <a:rPr lang="en-GB" sz="2800" b="1" dirty="0" err="1">
                <a:solidFill>
                  <a:schemeClr val="accent5">
                    <a:lumMod val="50000"/>
                  </a:schemeClr>
                </a:solidFill>
                <a:latin typeface="Century Gothic" panose="020B0502020202020204" pitchFamily="34" charset="0"/>
              </a:rPr>
              <a:t>vosotros</a:t>
            </a:r>
            <a:r>
              <a:rPr lang="en-GB" sz="2800" dirty="0">
                <a:solidFill>
                  <a:schemeClr val="accent5">
                    <a:lumMod val="50000"/>
                  </a:schemeClr>
                </a:solidFill>
                <a:latin typeface="Century Gothic" panose="020B0502020202020204" pitchFamily="34" charset="0"/>
              </a:rPr>
              <a:t> for male and mixed groups and </a:t>
            </a:r>
            <a:r>
              <a:rPr lang="en-GB" sz="2800" b="1" dirty="0" err="1">
                <a:solidFill>
                  <a:schemeClr val="accent5">
                    <a:lumMod val="50000"/>
                  </a:schemeClr>
                </a:solidFill>
                <a:latin typeface="Century Gothic" panose="020B0502020202020204" pitchFamily="34" charset="0"/>
              </a:rPr>
              <a:t>vosotras</a:t>
            </a:r>
            <a:r>
              <a:rPr lang="en-GB" sz="2800" dirty="0">
                <a:solidFill>
                  <a:schemeClr val="accent5">
                    <a:lumMod val="50000"/>
                  </a:schemeClr>
                </a:solidFill>
                <a:latin typeface="Century Gothic" panose="020B0502020202020204" pitchFamily="34" charset="0"/>
              </a:rPr>
              <a:t> for female groups.</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9" name="TextBox 5">
            <a:extLst>
              <a:ext uri="{FF2B5EF4-FFF2-40B4-BE49-F238E27FC236}">
                <a16:creationId xmlns:a16="http://schemas.microsoft.com/office/drawing/2014/main" id="{739D3CCB-9FEE-A144-8748-238697E50B6F}"/>
              </a:ext>
            </a:extLst>
          </p:cNvPr>
          <p:cNvSpPr txBox="1"/>
          <p:nvPr/>
        </p:nvSpPr>
        <p:spPr>
          <a:xfrm>
            <a:off x="229914" y="5045280"/>
            <a:ext cx="1162916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Nosotros</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estamos</a:t>
            </a:r>
            <a:r>
              <a:rPr kumimoji="0" lang="en-GB" sz="28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gordos</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pero</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vosotras</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estáis</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chemeClr val="accent5">
                    <a:lumMod val="50000"/>
                  </a:schemeClr>
                </a:solidFill>
                <a:effectLst/>
                <a:uLnTx/>
                <a:uFillTx/>
                <a:latin typeface="Century Gothic" panose="020B0502020202020204" pitchFamily="34" charset="0"/>
                <a:ea typeface="+mn-ea"/>
                <a:cs typeface="+mn-cs"/>
              </a:rPr>
              <a:t>delgadas</a:t>
            </a:r>
            <a:r>
              <a:rPr kumimoji="0" lang="en-GB" sz="2800" b="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a:t>
            </a:r>
            <a:endParaRPr kumimoji="0" lang="en-GB" sz="28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0" name="TextBox 5">
            <a:extLst>
              <a:ext uri="{FF2B5EF4-FFF2-40B4-BE49-F238E27FC236}">
                <a16:creationId xmlns:a16="http://schemas.microsoft.com/office/drawing/2014/main" id="{F9BD73B7-D3E3-9C40-96F8-ADF657AFFF35}"/>
              </a:ext>
            </a:extLst>
          </p:cNvPr>
          <p:cNvSpPr txBox="1"/>
          <p:nvPr/>
        </p:nvSpPr>
        <p:spPr>
          <a:xfrm>
            <a:off x="229914" y="5591296"/>
            <a:ext cx="10183380"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We look/are</a:t>
            </a:r>
            <a:r>
              <a:rPr kumimoji="0" lang="en-GB" sz="2800" i="0" u="none" strike="noStrike" kern="1200" cap="none" spc="0" normalizeH="0" noProof="0" dirty="0">
                <a:ln>
                  <a:noFill/>
                </a:ln>
                <a:solidFill>
                  <a:schemeClr val="accent5">
                    <a:lumMod val="50000"/>
                  </a:schemeClr>
                </a:solidFill>
                <a:effectLst/>
                <a:uLnTx/>
                <a:uFillTx/>
                <a:latin typeface="Century Gothic" panose="020B0502020202020204" pitchFamily="34" charset="0"/>
                <a:ea typeface="+mn-ea"/>
                <a:cs typeface="+mn-cs"/>
              </a:rPr>
              <a:t> looking fat but you (all) look/are looking slim.</a:t>
            </a:r>
            <a:endParaRPr kumimoji="0" lang="en-GB" sz="280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21" name="TextBox 6">
            <a:extLst>
              <a:ext uri="{FF2B5EF4-FFF2-40B4-BE49-F238E27FC236}">
                <a16:creationId xmlns:a16="http://schemas.microsoft.com/office/drawing/2014/main" id="{3B45ED32-669A-B14E-8DDD-64CF2AA68575}"/>
              </a:ext>
            </a:extLst>
          </p:cNvPr>
          <p:cNvSpPr txBox="1"/>
          <p:nvPr/>
        </p:nvSpPr>
        <p:spPr>
          <a:xfrm>
            <a:off x="3943315" y="3136612"/>
            <a:ext cx="19720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nosotras</a:t>
            </a:r>
            <a:endParaRPr kumimoji="0" lang="en-GB" sz="32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69381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P spid="19"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C2D6C0-D62E-D143-A05F-607EF42E8EF7}"/>
              </a:ext>
            </a:extLst>
          </p:cNvPr>
          <p:cNvSpPr>
            <a:spLocks noGrp="1"/>
          </p:cNvSpPr>
          <p:nvPr>
            <p:ph type="title"/>
          </p:nvPr>
        </p:nvSpPr>
        <p:spPr>
          <a:xfrm>
            <a:off x="227611" y="-26834"/>
            <a:ext cx="8607401" cy="953927"/>
          </a:xfrm>
        </p:spPr>
        <p:txBody>
          <a:bodyPr>
            <a:noAutofit/>
          </a:bodyPr>
          <a:lstStyle/>
          <a:p>
            <a:r>
              <a:rPr lang="es-GB" sz="2200" b="1" dirty="0"/>
              <a:t>Lucía y Nadia hablan con Daniel y Hugo. Lee el texto y escribe la opción correcta. Luego, escucha y comprueba.</a:t>
            </a:r>
          </a:p>
        </p:txBody>
      </p:sp>
      <p:sp>
        <p:nvSpPr>
          <p:cNvPr id="3" name="Marcador de contenido 2">
            <a:extLst>
              <a:ext uri="{FF2B5EF4-FFF2-40B4-BE49-F238E27FC236}">
                <a16:creationId xmlns:a16="http://schemas.microsoft.com/office/drawing/2014/main" id="{8EB3E68D-4F9D-0D49-8D57-FD8FF7907671}"/>
              </a:ext>
            </a:extLst>
          </p:cNvPr>
          <p:cNvSpPr>
            <a:spLocks noGrp="1"/>
          </p:cNvSpPr>
          <p:nvPr>
            <p:ph idx="1"/>
          </p:nvPr>
        </p:nvSpPr>
        <p:spPr>
          <a:xfrm>
            <a:off x="206374" y="838627"/>
            <a:ext cx="9417050" cy="5180745"/>
          </a:xfrm>
        </p:spPr>
        <p:txBody>
          <a:bodyPr>
            <a:noAutofit/>
          </a:bodyPr>
          <a:lstStyle/>
          <a:p>
            <a:pPr marL="0" indent="0">
              <a:buNone/>
            </a:pPr>
            <a:r>
              <a:rPr lang="es-GB" sz="2200" dirty="0"/>
              <a:t>Si practicáis ejercicio a menudo cuidáis vuestro corazón y mejoráis vuestra salud en general. </a:t>
            </a:r>
            <a:r>
              <a:rPr lang="es-GB" sz="2200" b="1" dirty="0"/>
              <a:t>1) Vosotros / Nosotras </a:t>
            </a:r>
            <a:r>
              <a:rPr lang="es-GB" sz="2200" dirty="0"/>
              <a:t>somos sanas y no estamos gordas porque hacemos deporte. </a:t>
            </a:r>
            <a:r>
              <a:rPr lang="es-GB" sz="2200" b="1" dirty="0"/>
              <a:t>2) Vosotros / Nosotras </a:t>
            </a:r>
            <a:r>
              <a:rPr lang="es-GB" sz="2200" dirty="0"/>
              <a:t>estáis en el peso ideal y estáis delgados pero no sois sanos porque vuestra dieta no es muy buena. Es importante comer bien también, porque si preparáis comida sana todos los días entonces aumentáis los beneficios del ejercicio.</a:t>
            </a:r>
          </a:p>
          <a:p>
            <a:pPr marL="0" indent="0">
              <a:buNone/>
            </a:pPr>
            <a:r>
              <a:rPr lang="es-GB" sz="2200" b="1" dirty="0"/>
              <a:t>3) Nosotras / Vosotros </a:t>
            </a:r>
            <a:r>
              <a:rPr lang="es-GB" sz="2200" dirty="0"/>
              <a:t>somos muy activas y estamos contentas porque nunca estamos malas, pues nuestra salud es muy fuerte. Pero </a:t>
            </a:r>
            <a:r>
              <a:rPr lang="es-GB" sz="2200" b="1" dirty="0"/>
              <a:t>4) </a:t>
            </a:r>
            <a:r>
              <a:rPr lang="en-GB" sz="2200" b="1" dirty="0"/>
              <a:t>v</a:t>
            </a:r>
            <a:r>
              <a:rPr lang="es-GB" sz="2200" b="1" dirty="0"/>
              <a:t>osotros / nosotras</a:t>
            </a:r>
            <a:r>
              <a:rPr lang="es-GB" sz="2200" dirty="0"/>
              <a:t> no estáis tan en forma y a veces estáis malos o estáis cansados cuando jugáis al fútbol. La edad no es importante, pero </a:t>
            </a:r>
            <a:r>
              <a:rPr lang="es-GB" sz="2200" b="1" dirty="0"/>
              <a:t>5) nosotras / vosotros</a:t>
            </a:r>
            <a:r>
              <a:rPr lang="es-GB" sz="2200" dirty="0"/>
              <a:t> sois jóvenes y no sois muy rápidos en los partidos. </a:t>
            </a:r>
          </a:p>
          <a:p>
            <a:pPr marL="0" indent="0">
              <a:buNone/>
            </a:pPr>
            <a:r>
              <a:rPr lang="es-GB" sz="2200" dirty="0"/>
              <a:t>¿Un consejo? A veces es mejor si </a:t>
            </a:r>
            <a:r>
              <a:rPr lang="es-GB" sz="2200" b="1" dirty="0"/>
              <a:t>6) nosotras / vosotros </a:t>
            </a:r>
            <a:r>
              <a:rPr lang="es-GB" sz="2200" dirty="0"/>
              <a:t>cocináis vuestra propia comida. Y también es bueno si practicáis más deporte en general. </a:t>
            </a:r>
            <a:r>
              <a:rPr lang="es-GB" sz="2200" b="1" dirty="0"/>
              <a:t>7) </a:t>
            </a:r>
            <a:r>
              <a:rPr lang="en-GB" sz="2200" b="1" dirty="0"/>
              <a:t>V</a:t>
            </a:r>
            <a:r>
              <a:rPr lang="es-GB" sz="2200" b="1" dirty="0"/>
              <a:t>osotros / </a:t>
            </a:r>
            <a:r>
              <a:rPr lang="en-GB" sz="2200" b="1" dirty="0"/>
              <a:t>N</a:t>
            </a:r>
            <a:r>
              <a:rPr lang="es-GB" sz="2200" b="1" dirty="0"/>
              <a:t>osotras </a:t>
            </a:r>
            <a:r>
              <a:rPr lang="es-GB" sz="2200" dirty="0"/>
              <a:t>vamos a jugar al tenis ahora. </a:t>
            </a:r>
            <a:r>
              <a:rPr lang="es-GB" sz="2200" b="1" dirty="0"/>
              <a:t>8) Vosotros / Nosotras</a:t>
            </a:r>
            <a:r>
              <a:rPr lang="es-GB" sz="2200" dirty="0"/>
              <a:t>, ¿estáis listos?</a:t>
            </a:r>
          </a:p>
        </p:txBody>
      </p:sp>
      <p:sp>
        <p:nvSpPr>
          <p:cNvPr id="5" name="Rounded Rectangle 11" descr="background rectangle&#10;">
            <a:extLst>
              <a:ext uri="{FF2B5EF4-FFF2-40B4-BE49-F238E27FC236}">
                <a16:creationId xmlns:a16="http://schemas.microsoft.com/office/drawing/2014/main" id="{EB4BA06E-DB65-964F-9777-CAF7D1E9F12E}"/>
              </a:ext>
            </a:extLst>
          </p:cNvPr>
          <p:cNvSpPr/>
          <p:nvPr/>
        </p:nvSpPr>
        <p:spPr>
          <a:xfrm>
            <a:off x="8690361" y="237479"/>
            <a:ext cx="3333174" cy="425302"/>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itle 2">
            <a:extLst>
              <a:ext uri="{FF2B5EF4-FFF2-40B4-BE49-F238E27FC236}">
                <a16:creationId xmlns:a16="http://schemas.microsoft.com/office/drawing/2014/main" id="{4333A3D2-DAC5-EE49-BE26-E9C460F649F6}"/>
              </a:ext>
            </a:extLst>
          </p:cNvPr>
          <p:cNvSpPr txBox="1">
            <a:spLocks/>
          </p:cNvSpPr>
          <p:nvPr/>
        </p:nvSpPr>
        <p:spPr>
          <a:xfrm>
            <a:off x="8721970" y="286834"/>
            <a:ext cx="3333174" cy="3759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escribir</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12" name="Imagen 11" descr="Una caricatura de una persona&#10;&#10;Descripción generada automáticamente con confianza baja">
            <a:extLst>
              <a:ext uri="{FF2B5EF4-FFF2-40B4-BE49-F238E27FC236}">
                <a16:creationId xmlns:a16="http://schemas.microsoft.com/office/drawing/2014/main" id="{C3F57DF6-E6F9-5041-A38C-5AAD0C697EFD}"/>
              </a:ext>
            </a:extLst>
          </p:cNvPr>
          <p:cNvPicPr>
            <a:picLocks noChangeAspect="1"/>
          </p:cNvPicPr>
          <p:nvPr/>
        </p:nvPicPr>
        <p:blipFill>
          <a:blip r:embed="rId5" cstate="print">
            <a:clrChange>
              <a:clrFrom>
                <a:srgbClr val="FCFAFB"/>
              </a:clrFrom>
              <a:clrTo>
                <a:srgbClr val="FCFAFB">
                  <a:alpha val="0"/>
                </a:srgbClr>
              </a:clrTo>
            </a:clrChange>
            <a:extLst>
              <a:ext uri="{28A0092B-C50C-407E-A947-70E740481C1C}">
                <a14:useLocalDpi xmlns:a14="http://schemas.microsoft.com/office/drawing/2010/main" val="0"/>
              </a:ext>
            </a:extLst>
          </a:blip>
          <a:stretch>
            <a:fillRect/>
          </a:stretch>
        </p:blipFill>
        <p:spPr>
          <a:xfrm>
            <a:off x="9197642" y="4554470"/>
            <a:ext cx="2857500" cy="1607344"/>
          </a:xfrm>
          <a:prstGeom prst="rect">
            <a:avLst/>
          </a:prstGeom>
        </p:spPr>
      </p:pic>
      <p:pic>
        <p:nvPicPr>
          <p:cNvPr id="13" name="Imagen 12" descr="Imagen que contiene juguete, muñeca, lego, dibujo&#10;&#10;Descripción generada automáticamente">
            <a:extLst>
              <a:ext uri="{FF2B5EF4-FFF2-40B4-BE49-F238E27FC236}">
                <a16:creationId xmlns:a16="http://schemas.microsoft.com/office/drawing/2014/main" id="{478FBFE6-9788-DA46-B884-B672889A6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4074" l="10000" r="90000">
                        <a14:foregroundMark x1="57396" y1="77593" x2="57865" y2="93148"/>
                        <a14:foregroundMark x1="57865" y1="93148" x2="58021" y2="94074"/>
                        <a14:foregroundMark x1="63177" y1="82685" x2="64583" y2="92315"/>
                        <a14:foregroundMark x1="60573" y1="48611" x2="63229" y2="27963"/>
                        <a14:foregroundMark x1="63229" y1="27963" x2="63229" y2="27963"/>
                        <a14:foregroundMark x1="64271" y1="37593" x2="64063" y2="29722"/>
                        <a14:foregroundMark x1="64063" y1="29722" x2="60573" y2="25185"/>
                        <a14:foregroundMark x1="60573" y1="25185" x2="56719" y2="26389"/>
                        <a14:foregroundMark x1="56719" y1="26389" x2="55469" y2="32870"/>
                        <a14:foregroundMark x1="55469" y1="32870" x2="58542" y2="39722"/>
                        <a14:foregroundMark x1="64271" y1="38981" x2="65469" y2="31574"/>
                        <a14:foregroundMark x1="65469" y1="31574" x2="63802" y2="25000"/>
                        <a14:foregroundMark x1="63802" y1="25000" x2="52812" y2="24074"/>
                        <a14:foregroundMark x1="51938" y1="33904" x2="52812" y2="37315"/>
                        <a14:foregroundMark x1="52812" y1="37315" x2="52812" y2="38611"/>
                        <a14:foregroundMark x1="65521" y1="93889" x2="62656" y2="93333"/>
                        <a14:backgroundMark x1="52500" y1="24444" x2="51094" y2="31019"/>
                        <a14:backgroundMark x1="51094" y1="31019" x2="51406" y2="34074"/>
                        <a14:backgroundMark x1="47813" y1="22315" x2="39531" y2="87870"/>
                        <a14:backgroundMark x1="39531" y1="87870" x2="39010" y2="88981"/>
                        <a14:backgroundMark x1="49115" y1="49722" x2="45365" y2="81574"/>
                        <a14:backgroundMark x1="45365" y1="81574" x2="45573" y2="89352"/>
                        <a14:backgroundMark x1="65938" y1="51389" x2="68542" y2="89167"/>
                        <a14:backgroundMark x1="68542" y1="89167" x2="73177" y2="90463"/>
                        <a14:backgroundMark x1="50990" y1="51944" x2="51406" y2="84444"/>
                        <a14:backgroundMark x1="52500" y1="71204" x2="52604" y2="79259"/>
                        <a14:backgroundMark x1="52604" y1="79259" x2="53750" y2="81944"/>
                      </a14:backgroundRemoval>
                    </a14:imgEffect>
                  </a14:imgLayer>
                </a14:imgProps>
              </a:ext>
              <a:ext uri="{28A0092B-C50C-407E-A947-70E740481C1C}">
                <a14:useLocalDpi xmlns:a14="http://schemas.microsoft.com/office/drawing/2010/main" val="0"/>
              </a:ext>
            </a:extLst>
          </a:blip>
          <a:stretch>
            <a:fillRect/>
          </a:stretch>
        </p:blipFill>
        <p:spPr>
          <a:xfrm flipH="1">
            <a:off x="8895326" y="4081361"/>
            <a:ext cx="2744461" cy="1938011"/>
          </a:xfrm>
          <a:prstGeom prst="rect">
            <a:avLst/>
          </a:prstGeom>
        </p:spPr>
      </p:pic>
      <p:grpSp>
        <p:nvGrpSpPr>
          <p:cNvPr id="23" name="Grupo 22">
            <a:extLst>
              <a:ext uri="{FF2B5EF4-FFF2-40B4-BE49-F238E27FC236}">
                <a16:creationId xmlns:a16="http://schemas.microsoft.com/office/drawing/2014/main" id="{81634A62-4D74-7343-8EAC-F6B39028AAF4}"/>
              </a:ext>
            </a:extLst>
          </p:cNvPr>
          <p:cNvGrpSpPr/>
          <p:nvPr/>
        </p:nvGrpSpPr>
        <p:grpSpPr>
          <a:xfrm>
            <a:off x="9623424" y="953926"/>
            <a:ext cx="1158765" cy="2107405"/>
            <a:chOff x="9451722" y="784410"/>
            <a:chExt cx="1330467" cy="2276922"/>
          </a:xfrm>
          <a:effectLst>
            <a:outerShdw blurRad="76200" dir="18900000" sy="23000" kx="-1200000" algn="bl" rotWithShape="0">
              <a:prstClr val="black">
                <a:alpha val="20000"/>
              </a:prstClr>
            </a:outerShdw>
          </a:effectLst>
        </p:grpSpPr>
        <p:pic>
          <p:nvPicPr>
            <p:cNvPr id="16" name="Imagen 15">
              <a:extLst>
                <a:ext uri="{FF2B5EF4-FFF2-40B4-BE49-F238E27FC236}">
                  <a16:creationId xmlns:a16="http://schemas.microsoft.com/office/drawing/2014/main" id="{CEBBD49F-0295-3146-AB47-A38164FB626B}"/>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21113305">
              <a:off x="9486128" y="784410"/>
              <a:ext cx="1296061" cy="1296061"/>
            </a:xfrm>
            <a:prstGeom prst="rect">
              <a:avLst/>
            </a:prstGeom>
          </p:spPr>
        </p:pic>
        <p:pic>
          <p:nvPicPr>
            <p:cNvPr id="19" name="Imagen 18" descr="Dibujo animado de un personaje animado&#10;&#10;Descripción generada automáticamente con confianza baja">
              <a:extLst>
                <a:ext uri="{FF2B5EF4-FFF2-40B4-BE49-F238E27FC236}">
                  <a16:creationId xmlns:a16="http://schemas.microsoft.com/office/drawing/2014/main" id="{0B5B784C-E49D-3641-97F4-E501F158A3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53958" y1="25833" x2="55573" y2="31296"/>
                          <a14:foregroundMark x1="43177" y1="75833" x2="39948" y2="71481"/>
                          <a14:foregroundMark x1="39948" y1="71481" x2="38229" y2="71944"/>
                          <a14:foregroundMark x1="53490" y1="84352" x2="58906" y2="88981"/>
                          <a14:foregroundMark x1="58906" y1="88981" x2="58906" y2="88981"/>
                        </a14:backgroundRemoval>
                      </a14:imgEffect>
                    </a14:imgLayer>
                  </a14:imgProps>
                </a:ext>
                <a:ext uri="{28A0092B-C50C-407E-A947-70E740481C1C}">
                  <a14:useLocalDpi xmlns:a14="http://schemas.microsoft.com/office/drawing/2010/main" val="0"/>
                </a:ext>
              </a:extLst>
            </a:blip>
            <a:srcRect l="33934" t="9392" r="39115"/>
            <a:stretch/>
          </p:blipFill>
          <p:spPr>
            <a:xfrm>
              <a:off x="9451722" y="901689"/>
              <a:ext cx="1014316" cy="2159643"/>
            </a:xfrm>
            <a:prstGeom prst="rect">
              <a:avLst/>
            </a:prstGeom>
          </p:spPr>
        </p:pic>
      </p:grpSp>
      <p:pic>
        <p:nvPicPr>
          <p:cNvPr id="3074" name="Picture 2" descr="Tennis ball Green Circle - Tennis Europe Vector Green png download ...">
            <a:extLst>
              <a:ext uri="{FF2B5EF4-FFF2-40B4-BE49-F238E27FC236}">
                <a16:creationId xmlns:a16="http://schemas.microsoft.com/office/drawing/2014/main" id="{4636C4CB-CABB-B246-AB5D-CF258417619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396473" y="3061331"/>
            <a:ext cx="375947" cy="37594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o 19">
            <a:extLst>
              <a:ext uri="{FF2B5EF4-FFF2-40B4-BE49-F238E27FC236}">
                <a16:creationId xmlns:a16="http://schemas.microsoft.com/office/drawing/2014/main" id="{BD83E997-6B43-F642-B5D3-4599DFC5F02B}"/>
              </a:ext>
            </a:extLst>
          </p:cNvPr>
          <p:cNvGrpSpPr/>
          <p:nvPr/>
        </p:nvGrpSpPr>
        <p:grpSpPr>
          <a:xfrm>
            <a:off x="10889764" y="2628105"/>
            <a:ext cx="1193425" cy="2159643"/>
            <a:chOff x="11105244" y="2518064"/>
            <a:chExt cx="1193425" cy="2159643"/>
          </a:xfrm>
          <a:effectLst>
            <a:outerShdw blurRad="76200" dir="18900000" sy="23000" kx="-1200000" algn="bl" rotWithShape="0">
              <a:prstClr val="black">
                <a:alpha val="20000"/>
              </a:prstClr>
            </a:outerShdw>
          </a:effectLst>
        </p:grpSpPr>
        <p:pic>
          <p:nvPicPr>
            <p:cNvPr id="21" name="Imagen 20">
              <a:extLst>
                <a:ext uri="{FF2B5EF4-FFF2-40B4-BE49-F238E27FC236}">
                  <a16:creationId xmlns:a16="http://schemas.microsoft.com/office/drawing/2014/main" id="{3D37AB48-9EC4-AC41-9636-6B76B7B49FF7}"/>
                </a:ext>
              </a:extLst>
            </p:cNvPr>
            <p:cNvPicPr>
              <a:picLocks noChangeAspect="1"/>
            </p:cNvPicPr>
            <p:nvPr/>
          </p:nvPicPr>
          <p:blipFill>
            <a:blip r:embed="rId8">
              <a:clrChange>
                <a:clrFrom>
                  <a:srgbClr val="FFFFFF"/>
                </a:clrFrom>
                <a:clrTo>
                  <a:srgbClr val="FFFFFF">
                    <a:alpha val="0"/>
                  </a:srgbClr>
                </a:clrTo>
              </a:clrChange>
            </a:blip>
            <a:stretch>
              <a:fillRect/>
            </a:stretch>
          </p:blipFill>
          <p:spPr>
            <a:xfrm rot="509646" flipH="1">
              <a:off x="11122981" y="2651682"/>
              <a:ext cx="1175688" cy="1296061"/>
            </a:xfrm>
            <a:prstGeom prst="rect">
              <a:avLst/>
            </a:prstGeom>
          </p:spPr>
        </p:pic>
        <p:pic>
          <p:nvPicPr>
            <p:cNvPr id="22" name="Imagen 21" descr="Dibujo animado de un personaje animado&#10;&#10;Descripción generada automáticamente con confianza media">
              <a:extLst>
                <a:ext uri="{FF2B5EF4-FFF2-40B4-BE49-F238E27FC236}">
                  <a16:creationId xmlns:a16="http://schemas.microsoft.com/office/drawing/2014/main" id="{C0B73C77-A0DC-5C44-BEBF-F0C31C917A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7391" t="15637" r="51522"/>
            <a:stretch/>
          </p:blipFill>
          <p:spPr>
            <a:xfrm flipH="1">
              <a:off x="11105244" y="2518064"/>
              <a:ext cx="789405" cy="2159643"/>
            </a:xfrm>
            <a:prstGeom prst="rect">
              <a:avLst/>
            </a:prstGeom>
          </p:spPr>
        </p:pic>
      </p:grpSp>
      <p:sp>
        <p:nvSpPr>
          <p:cNvPr id="24" name="Anillo 23">
            <a:extLst>
              <a:ext uri="{FF2B5EF4-FFF2-40B4-BE49-F238E27FC236}">
                <a16:creationId xmlns:a16="http://schemas.microsoft.com/office/drawing/2014/main" id="{247CCDCD-1A69-F24F-85AD-E0F5C69B7D92}"/>
              </a:ext>
            </a:extLst>
          </p:cNvPr>
          <p:cNvSpPr/>
          <p:nvPr/>
        </p:nvSpPr>
        <p:spPr>
          <a:xfrm>
            <a:off x="5408909" y="1120122"/>
            <a:ext cx="144134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6" name="Anillo 25">
            <a:extLst>
              <a:ext uri="{FF2B5EF4-FFF2-40B4-BE49-F238E27FC236}">
                <a16:creationId xmlns:a16="http://schemas.microsoft.com/office/drawing/2014/main" id="{3D1932FE-80DE-6241-AD62-ABE04331092C}"/>
              </a:ext>
            </a:extLst>
          </p:cNvPr>
          <p:cNvSpPr/>
          <p:nvPr/>
        </p:nvSpPr>
        <p:spPr>
          <a:xfrm>
            <a:off x="6417090" y="1408137"/>
            <a:ext cx="144134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7" name="Anillo 26">
            <a:extLst>
              <a:ext uri="{FF2B5EF4-FFF2-40B4-BE49-F238E27FC236}">
                <a16:creationId xmlns:a16="http://schemas.microsoft.com/office/drawing/2014/main" id="{89544074-D0C4-E44A-A7F8-CC199342E3B8}"/>
              </a:ext>
            </a:extLst>
          </p:cNvPr>
          <p:cNvSpPr/>
          <p:nvPr/>
        </p:nvSpPr>
        <p:spPr>
          <a:xfrm>
            <a:off x="439535" y="3053061"/>
            <a:ext cx="1559746"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8" name="Anillo 27">
            <a:extLst>
              <a:ext uri="{FF2B5EF4-FFF2-40B4-BE49-F238E27FC236}">
                <a16:creationId xmlns:a16="http://schemas.microsoft.com/office/drawing/2014/main" id="{9E941FEA-7D68-1F41-908F-35CC99ED9B64}"/>
              </a:ext>
            </a:extLst>
          </p:cNvPr>
          <p:cNvSpPr/>
          <p:nvPr/>
        </p:nvSpPr>
        <p:spPr>
          <a:xfrm>
            <a:off x="1008830" y="3655772"/>
            <a:ext cx="1559746"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9" name="Anillo 28">
            <a:extLst>
              <a:ext uri="{FF2B5EF4-FFF2-40B4-BE49-F238E27FC236}">
                <a16:creationId xmlns:a16="http://schemas.microsoft.com/office/drawing/2014/main" id="{76C055C2-31F4-4B4A-AE60-276F9C38EE56}"/>
              </a:ext>
            </a:extLst>
          </p:cNvPr>
          <p:cNvSpPr/>
          <p:nvPr/>
        </p:nvSpPr>
        <p:spPr>
          <a:xfrm>
            <a:off x="4172205" y="4243065"/>
            <a:ext cx="1559746"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0" name="Anillo 29">
            <a:extLst>
              <a:ext uri="{FF2B5EF4-FFF2-40B4-BE49-F238E27FC236}">
                <a16:creationId xmlns:a16="http://schemas.microsoft.com/office/drawing/2014/main" id="{7E5A30D5-C1CA-F548-9AA6-6E228A9E3824}"/>
              </a:ext>
            </a:extLst>
          </p:cNvPr>
          <p:cNvSpPr/>
          <p:nvPr/>
        </p:nvSpPr>
        <p:spPr>
          <a:xfrm>
            <a:off x="6369794" y="4984538"/>
            <a:ext cx="148821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1" name="Anillo 30">
            <a:extLst>
              <a:ext uri="{FF2B5EF4-FFF2-40B4-BE49-F238E27FC236}">
                <a16:creationId xmlns:a16="http://schemas.microsoft.com/office/drawing/2014/main" id="{F9946668-B0C5-1B4D-8744-5771944FBE06}"/>
              </a:ext>
            </a:extLst>
          </p:cNvPr>
          <p:cNvSpPr/>
          <p:nvPr/>
        </p:nvSpPr>
        <p:spPr>
          <a:xfrm>
            <a:off x="4724498" y="5585784"/>
            <a:ext cx="148821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32" name="Anillo 31">
            <a:extLst>
              <a:ext uri="{FF2B5EF4-FFF2-40B4-BE49-F238E27FC236}">
                <a16:creationId xmlns:a16="http://schemas.microsoft.com/office/drawing/2014/main" id="{5E1B31C0-F941-EF4F-8939-FCDF4F1DFDD5}"/>
              </a:ext>
            </a:extLst>
          </p:cNvPr>
          <p:cNvSpPr/>
          <p:nvPr/>
        </p:nvSpPr>
        <p:spPr>
          <a:xfrm>
            <a:off x="1446134" y="5887140"/>
            <a:ext cx="1488212" cy="433588"/>
          </a:xfrm>
          <a:prstGeom prst="donut">
            <a:avLst>
              <a:gd name="adj" fmla="val 1161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solidFill>
                <a:schemeClr val="tx1"/>
              </a:solidFill>
            </a:endParaRPr>
          </a:p>
        </p:txBody>
      </p:sp>
      <p:sp>
        <p:nvSpPr>
          <p:cNvPr id="25" name="Rounded Rectangle 16">
            <a:extLst>
              <a:ext uri="{FF2B5EF4-FFF2-40B4-BE49-F238E27FC236}">
                <a16:creationId xmlns:a16="http://schemas.microsoft.com/office/drawing/2014/main" id="{5FF562C0-BD6D-6941-8FEA-AAAA18D37F90}"/>
              </a:ext>
            </a:extLst>
          </p:cNvPr>
          <p:cNvSpPr/>
          <p:nvPr/>
        </p:nvSpPr>
        <p:spPr>
          <a:xfrm>
            <a:off x="10806176" y="844056"/>
            <a:ext cx="1246610" cy="175262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Custom 22">
            <a:hlinkClick r:id="" action="ppaction://noaction" highlightClick="1">
              <a:snd r:embed="rId13" name="1 Lucia y Nadia hablan con Daniel y Hugo.wav"/>
            </a:hlinkClick>
            <a:extLst>
              <a:ext uri="{FF2B5EF4-FFF2-40B4-BE49-F238E27FC236}">
                <a16:creationId xmlns:a16="http://schemas.microsoft.com/office/drawing/2014/main" id="{341005F7-535E-BA43-9700-5ECA3D9AE8EE}"/>
              </a:ext>
            </a:extLst>
          </p:cNvPr>
          <p:cNvSpPr/>
          <p:nvPr/>
        </p:nvSpPr>
        <p:spPr>
          <a:xfrm>
            <a:off x="10978181" y="96983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4" name="Action Button: Custom 22">
            <a:hlinkClick r:id="" action="ppaction://noaction" highlightClick="1">
              <a:snd r:embed="rId14" name="2 Lucia y Nadia hablan con Daniel y Hugo.wav"/>
            </a:hlinkClick>
            <a:extLst>
              <a:ext uri="{FF2B5EF4-FFF2-40B4-BE49-F238E27FC236}">
                <a16:creationId xmlns:a16="http://schemas.microsoft.com/office/drawing/2014/main" id="{638EC78F-8612-0640-A230-4FC977C471CB}"/>
              </a:ext>
            </a:extLst>
          </p:cNvPr>
          <p:cNvSpPr/>
          <p:nvPr/>
        </p:nvSpPr>
        <p:spPr>
          <a:xfrm>
            <a:off x="10995077" y="148399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5" name="Action Button: Custom 22">
            <a:hlinkClick r:id="" action="ppaction://noaction" highlightClick="1">
              <a:snd r:embed="rId15" name="3 Lucia y Nadia hablan con Daniel y Hugo.wav"/>
            </a:hlinkClick>
            <a:extLst>
              <a:ext uri="{FF2B5EF4-FFF2-40B4-BE49-F238E27FC236}">
                <a16:creationId xmlns:a16="http://schemas.microsoft.com/office/drawing/2014/main" id="{9706FDA7-F14E-8744-AEDE-0DB0B2807C09}"/>
              </a:ext>
            </a:extLst>
          </p:cNvPr>
          <p:cNvSpPr/>
          <p:nvPr/>
        </p:nvSpPr>
        <p:spPr>
          <a:xfrm>
            <a:off x="10995077" y="199815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6" name="Action Button: Custom 22">
            <a:hlinkClick r:id="" action="ppaction://noaction" highlightClick="1">
              <a:snd r:embed="rId16" name="4 Lucia y Nadia hablan con Daniel y Hugo.wav"/>
            </a:hlinkClick>
            <a:extLst>
              <a:ext uri="{FF2B5EF4-FFF2-40B4-BE49-F238E27FC236}">
                <a16:creationId xmlns:a16="http://schemas.microsoft.com/office/drawing/2014/main" id="{E7AD137D-9EF1-EC4F-9631-BDC92F584D81}"/>
              </a:ext>
            </a:extLst>
          </p:cNvPr>
          <p:cNvSpPr/>
          <p:nvPr/>
        </p:nvSpPr>
        <p:spPr>
          <a:xfrm>
            <a:off x="11469581" y="96983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Action Button: Custom 22">
            <a:hlinkClick r:id="" action="ppaction://noaction" highlightClick="1">
              <a:snd r:embed="rId17" name="5 Lucia y Nadia hablan con Daniel y Hugo.wav"/>
            </a:hlinkClick>
            <a:extLst>
              <a:ext uri="{FF2B5EF4-FFF2-40B4-BE49-F238E27FC236}">
                <a16:creationId xmlns:a16="http://schemas.microsoft.com/office/drawing/2014/main" id="{ACD3FCE0-DED7-E143-9989-B3813B33FD89}"/>
              </a:ext>
            </a:extLst>
          </p:cNvPr>
          <p:cNvSpPr/>
          <p:nvPr/>
        </p:nvSpPr>
        <p:spPr>
          <a:xfrm>
            <a:off x="11486477" y="148399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8" name="Action Button: Custom 22">
            <a:hlinkClick r:id="" action="ppaction://noaction" highlightClick="1">
              <a:snd r:embed="rId18" name="6 Lucia y Nadia hablan con Daniel y Hugo.wav"/>
            </a:hlinkClick>
            <a:extLst>
              <a:ext uri="{FF2B5EF4-FFF2-40B4-BE49-F238E27FC236}">
                <a16:creationId xmlns:a16="http://schemas.microsoft.com/office/drawing/2014/main" id="{DE05F540-E2AC-FA46-85F6-D4205E4C4712}"/>
              </a:ext>
            </a:extLst>
          </p:cNvPr>
          <p:cNvSpPr/>
          <p:nvPr/>
        </p:nvSpPr>
        <p:spPr>
          <a:xfrm>
            <a:off x="11486477" y="199815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 name="Lucia y Nadia hablan con Daniel y Hugo Full.wav" descr="Lucia y Nadia hablan con Daniel y Hugo Full.wav">
            <a:hlinkClick r:id="" action="ppaction://media"/>
            <a:extLst>
              <a:ext uri="{FF2B5EF4-FFF2-40B4-BE49-F238E27FC236}">
                <a16:creationId xmlns:a16="http://schemas.microsoft.com/office/drawing/2014/main" id="{95A87FED-FED5-D241-B85A-6F9CA4AFEB1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700991" y="3474377"/>
            <a:ext cx="812800" cy="812800"/>
          </a:xfrm>
          <a:prstGeom prst="rect">
            <a:avLst/>
          </a:prstGeom>
        </p:spPr>
      </p:pic>
    </p:spTree>
    <p:extLst>
      <p:ext uri="{BB962C8B-B14F-4D97-AF65-F5344CB8AC3E}">
        <p14:creationId xmlns:p14="http://schemas.microsoft.com/office/powerpoint/2010/main" val="196238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24" grpId="0" animBg="1"/>
      <p:bldP spid="26" grpId="0" animBg="1"/>
      <p:bldP spid="27" grpId="0" animBg="1"/>
      <p:bldP spid="28" grpId="0" animBg="1"/>
      <p:bldP spid="29" grpId="0" animBg="1"/>
      <p:bldP spid="30" grpId="0" animBg="1"/>
      <p:bldP spid="31" grpId="0" animBg="1"/>
      <p:bldP spid="3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FD807E-E0EC-704D-AE88-60B45A7BCB54}"/>
              </a:ext>
            </a:extLst>
          </p:cNvPr>
          <p:cNvSpPr txBox="1"/>
          <p:nvPr/>
        </p:nvSpPr>
        <p:spPr>
          <a:xfrm>
            <a:off x="241300" y="165100"/>
            <a:ext cx="10083800" cy="1107996"/>
          </a:xfrm>
          <a:prstGeom prst="rect">
            <a:avLst/>
          </a:prstGeom>
          <a:noFill/>
        </p:spPr>
        <p:txBody>
          <a:bodyPr wrap="square" rtlCol="0">
            <a:spAutoFit/>
          </a:bodyPr>
          <a:lstStyle/>
          <a:p>
            <a:r>
              <a:rPr lang="es-ES" sz="2200" b="1" dirty="0">
                <a:solidFill>
                  <a:schemeClr val="accent5">
                    <a:lumMod val="50000"/>
                  </a:schemeClr>
                </a:solidFill>
              </a:rPr>
              <a:t>Estás en una competición de deportes en Inglaterra con una amiga española. Escuchas y traduces unas frases de otras personas en la competición para tu amiga.</a:t>
            </a:r>
            <a:endParaRPr lang="es-GB" sz="2200" b="1" dirty="0">
              <a:solidFill>
                <a:schemeClr val="accent5">
                  <a:lumMod val="50000"/>
                </a:schemeClr>
              </a:solidFill>
            </a:endParaRPr>
          </a:p>
        </p:txBody>
      </p:sp>
      <p:sp>
        <p:nvSpPr>
          <p:cNvPr id="5" name="Rounded Rectangle 2">
            <a:extLst>
              <a:ext uri="{FF2B5EF4-FFF2-40B4-BE49-F238E27FC236}">
                <a16:creationId xmlns:a16="http://schemas.microsoft.com/office/drawing/2014/main" id="{45192EAB-DF89-8249-9381-4A78135F164E}"/>
              </a:ext>
            </a:extLst>
          </p:cNvPr>
          <p:cNvSpPr/>
          <p:nvPr/>
        </p:nvSpPr>
        <p:spPr>
          <a:xfrm>
            <a:off x="10686395" y="321972"/>
            <a:ext cx="1281266" cy="382756"/>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312194"/>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sp>
        <p:nvSpPr>
          <p:cNvPr id="8" name="Llamada ovalada 7">
            <a:extLst>
              <a:ext uri="{FF2B5EF4-FFF2-40B4-BE49-F238E27FC236}">
                <a16:creationId xmlns:a16="http://schemas.microsoft.com/office/drawing/2014/main" id="{93226D4E-136D-B04A-86C4-06BFA1CB7AC7}"/>
              </a:ext>
            </a:extLst>
          </p:cNvPr>
          <p:cNvSpPr/>
          <p:nvPr/>
        </p:nvSpPr>
        <p:spPr>
          <a:xfrm>
            <a:off x="1236990" y="1363855"/>
            <a:ext cx="4455781" cy="1223817"/>
          </a:xfrm>
          <a:prstGeom prst="wedgeEllipseCallout">
            <a:avLst>
              <a:gd name="adj1" fmla="val -77219"/>
              <a:gd name="adj2" fmla="val 4642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Seventy years? You are (looking) very young!</a:t>
            </a:r>
            <a:endParaRPr lang="es-GB" sz="2200" dirty="0">
              <a:solidFill>
                <a:schemeClr val="accent5">
                  <a:lumMod val="50000"/>
                </a:schemeClr>
              </a:solidFill>
            </a:endParaRPr>
          </a:p>
        </p:txBody>
      </p:sp>
      <p:sp>
        <p:nvSpPr>
          <p:cNvPr id="9" name="Llamada ovalada 8">
            <a:extLst>
              <a:ext uri="{FF2B5EF4-FFF2-40B4-BE49-F238E27FC236}">
                <a16:creationId xmlns:a16="http://schemas.microsoft.com/office/drawing/2014/main" id="{65FC6EBF-6EE1-1A40-A56C-D312D049BB83}"/>
              </a:ext>
            </a:extLst>
          </p:cNvPr>
          <p:cNvSpPr/>
          <p:nvPr/>
        </p:nvSpPr>
        <p:spPr>
          <a:xfrm>
            <a:off x="5788429" y="1350601"/>
            <a:ext cx="3844476" cy="1107996"/>
          </a:xfrm>
          <a:prstGeom prst="wedgeEllipseCallout">
            <a:avLst>
              <a:gd name="adj1" fmla="val 57074"/>
              <a:gd name="adj2" fmla="val 3725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chemeClr val="accent5">
                    <a:lumMod val="50000"/>
                  </a:schemeClr>
                </a:solidFill>
              </a:rPr>
              <a:t>Although you are very young you play very well.</a:t>
            </a:r>
          </a:p>
        </p:txBody>
      </p:sp>
      <p:sp>
        <p:nvSpPr>
          <p:cNvPr id="10" name="Llamada ovalada 9">
            <a:extLst>
              <a:ext uri="{FF2B5EF4-FFF2-40B4-BE49-F238E27FC236}">
                <a16:creationId xmlns:a16="http://schemas.microsoft.com/office/drawing/2014/main" id="{B01293DE-2F4C-DC42-A84A-C41574DC07EB}"/>
              </a:ext>
            </a:extLst>
          </p:cNvPr>
          <p:cNvSpPr/>
          <p:nvPr/>
        </p:nvSpPr>
        <p:spPr>
          <a:xfrm>
            <a:off x="1104771" y="2716748"/>
            <a:ext cx="4827834" cy="1223817"/>
          </a:xfrm>
          <a:prstGeom prst="wedgeEllipseCallout">
            <a:avLst>
              <a:gd name="adj1" fmla="val -60506"/>
              <a:gd name="adj2" fmla="val 2095"/>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You are (looking) very slim, do you practice many hours?</a:t>
            </a:r>
            <a:endParaRPr lang="es-GB" sz="2200" dirty="0">
              <a:solidFill>
                <a:schemeClr val="accent5">
                  <a:lumMod val="50000"/>
                </a:schemeClr>
              </a:solidFill>
            </a:endParaRPr>
          </a:p>
        </p:txBody>
      </p:sp>
      <p:sp>
        <p:nvSpPr>
          <p:cNvPr id="11" name="Llamada ovalada 10">
            <a:extLst>
              <a:ext uri="{FF2B5EF4-FFF2-40B4-BE49-F238E27FC236}">
                <a16:creationId xmlns:a16="http://schemas.microsoft.com/office/drawing/2014/main" id="{9BEC7B58-1B28-574B-A804-02E36F9A2C4B}"/>
              </a:ext>
            </a:extLst>
          </p:cNvPr>
          <p:cNvSpPr/>
          <p:nvPr/>
        </p:nvSpPr>
        <p:spPr>
          <a:xfrm>
            <a:off x="5283200" y="4171903"/>
            <a:ext cx="5720858" cy="816025"/>
          </a:xfrm>
          <a:prstGeom prst="wedgeEllipseCallout">
            <a:avLst>
              <a:gd name="adj1" fmla="val 67240"/>
              <a:gd name="adj2" fmla="val 7907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How do you look after your weight? You are not fat.</a:t>
            </a:r>
            <a:endParaRPr lang="es-GB" sz="2200" dirty="0">
              <a:solidFill>
                <a:schemeClr val="accent5">
                  <a:lumMod val="50000"/>
                </a:schemeClr>
              </a:solidFill>
            </a:endParaRPr>
          </a:p>
        </p:txBody>
      </p:sp>
      <p:sp>
        <p:nvSpPr>
          <p:cNvPr id="12" name="Llamada ovalada 11">
            <a:extLst>
              <a:ext uri="{FF2B5EF4-FFF2-40B4-BE49-F238E27FC236}">
                <a16:creationId xmlns:a16="http://schemas.microsoft.com/office/drawing/2014/main" id="{6136AC2A-69F3-694F-904D-004D118C4F8D}"/>
              </a:ext>
            </a:extLst>
          </p:cNvPr>
          <p:cNvSpPr/>
          <p:nvPr/>
        </p:nvSpPr>
        <p:spPr>
          <a:xfrm>
            <a:off x="1141333" y="4144021"/>
            <a:ext cx="3799543" cy="1172424"/>
          </a:xfrm>
          <a:prstGeom prst="wedgeEllipseCallout">
            <a:avLst>
              <a:gd name="adj1" fmla="val -63861"/>
              <a:gd name="adj2" fmla="val -4042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Do you play tennis every day? You are very healthy.</a:t>
            </a:r>
            <a:endParaRPr lang="es-GB" sz="2200" dirty="0">
              <a:solidFill>
                <a:schemeClr val="accent5">
                  <a:lumMod val="50000"/>
                </a:schemeClr>
              </a:solidFill>
            </a:endParaRPr>
          </a:p>
        </p:txBody>
      </p:sp>
      <p:sp>
        <p:nvSpPr>
          <p:cNvPr id="13" name="Llamada ovalada 12">
            <a:extLst>
              <a:ext uri="{FF2B5EF4-FFF2-40B4-BE49-F238E27FC236}">
                <a16:creationId xmlns:a16="http://schemas.microsoft.com/office/drawing/2014/main" id="{FC328B67-E5FD-D14F-BBD1-9722B2D80C51}"/>
              </a:ext>
            </a:extLst>
          </p:cNvPr>
          <p:cNvSpPr/>
          <p:nvPr/>
        </p:nvSpPr>
        <p:spPr>
          <a:xfrm>
            <a:off x="6249279" y="2747478"/>
            <a:ext cx="4272240" cy="1166274"/>
          </a:xfrm>
          <a:prstGeom prst="wedgeEllipseCallout">
            <a:avLst>
              <a:gd name="adj1" fmla="val 63983"/>
              <a:gd name="adj2" fmla="val 247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You are (looking) pale, are you well?</a:t>
            </a:r>
            <a:endParaRPr lang="es-GB" sz="2200" dirty="0">
              <a:solidFill>
                <a:schemeClr val="accent5">
                  <a:lumMod val="50000"/>
                </a:schemeClr>
              </a:solidFill>
            </a:endParaRPr>
          </a:p>
        </p:txBody>
      </p:sp>
      <p:sp>
        <p:nvSpPr>
          <p:cNvPr id="14" name="Llamada ovalada 13">
            <a:extLst>
              <a:ext uri="{FF2B5EF4-FFF2-40B4-BE49-F238E27FC236}">
                <a16:creationId xmlns:a16="http://schemas.microsoft.com/office/drawing/2014/main" id="{9AF7F7DE-B355-854C-8DBB-91A608652DDA}"/>
              </a:ext>
            </a:extLst>
          </p:cNvPr>
          <p:cNvSpPr/>
          <p:nvPr/>
        </p:nvSpPr>
        <p:spPr>
          <a:xfrm>
            <a:off x="4026863" y="5367075"/>
            <a:ext cx="4665941" cy="671516"/>
          </a:xfrm>
          <a:prstGeom prst="wedgeEllipseCallout">
            <a:avLst>
              <a:gd name="adj1" fmla="val -77862"/>
              <a:gd name="adj2" fmla="val 8391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rPr>
              <a:t>Are you ready? </a:t>
            </a:r>
            <a:endParaRPr lang="es-GB" sz="2200" dirty="0">
              <a:solidFill>
                <a:schemeClr val="accent5">
                  <a:lumMod val="50000"/>
                </a:schemeClr>
              </a:solidFill>
            </a:endParaRPr>
          </a:p>
        </p:txBody>
      </p:sp>
      <p:sp>
        <p:nvSpPr>
          <p:cNvPr id="3" name="Title 2"/>
          <p:cNvSpPr>
            <a:spLocks noGrp="1"/>
          </p:cNvSpPr>
          <p:nvPr>
            <p:ph type="title" idx="4294967295"/>
          </p:nvPr>
        </p:nvSpPr>
        <p:spPr>
          <a:xfrm>
            <a:off x="10832921" y="-149770"/>
            <a:ext cx="10515600" cy="1325563"/>
          </a:xfrm>
        </p:spPr>
        <p:txBody>
          <a:bodyPr>
            <a:normAutofit/>
          </a:bodyPr>
          <a:lstStyle/>
          <a:p>
            <a:r>
              <a:rPr lang="en-GB" sz="2000" b="1" dirty="0">
                <a:solidFill>
                  <a:schemeClr val="bg1"/>
                </a:solidFill>
              </a:rPr>
              <a:t>escribir</a:t>
            </a:r>
          </a:p>
        </p:txBody>
      </p:sp>
      <p:pic>
        <p:nvPicPr>
          <p:cNvPr id="18" name="Picture 2" descr="listening clipart - Clip Art Library">
            <a:extLst>
              <a:ext uri="{FF2B5EF4-FFF2-40B4-BE49-F238E27FC236}">
                <a16:creationId xmlns:a16="http://schemas.microsoft.com/office/drawing/2014/main" id="{9C9D0E07-524C-DD43-BF32-A4DE92D6754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24221" y="827667"/>
            <a:ext cx="1943948" cy="1943948"/>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DBF071BF-2E47-8E4A-8291-6DF74D3C0D0D}"/>
              </a:ext>
            </a:extLst>
          </p:cNvPr>
          <p:cNvSpPr txBox="1"/>
          <p:nvPr/>
        </p:nvSpPr>
        <p:spPr>
          <a:xfrm>
            <a:off x="1518833" y="1704544"/>
            <a:ext cx="327334" cy="400110"/>
          </a:xfrm>
          <a:prstGeom prst="rect">
            <a:avLst/>
          </a:prstGeom>
          <a:noFill/>
        </p:spPr>
        <p:txBody>
          <a:bodyPr wrap="none" rtlCol="0">
            <a:spAutoFit/>
          </a:bodyPr>
          <a:lstStyle/>
          <a:p>
            <a:r>
              <a:rPr lang="es-GB" sz="2000" b="1" dirty="0">
                <a:solidFill>
                  <a:schemeClr val="accent2"/>
                </a:solidFill>
              </a:rPr>
              <a:t>1</a:t>
            </a:r>
          </a:p>
        </p:txBody>
      </p:sp>
      <p:sp>
        <p:nvSpPr>
          <p:cNvPr id="20" name="CuadroTexto 19">
            <a:extLst>
              <a:ext uri="{FF2B5EF4-FFF2-40B4-BE49-F238E27FC236}">
                <a16:creationId xmlns:a16="http://schemas.microsoft.com/office/drawing/2014/main" id="{3C2FF629-AEF7-D54D-8F0D-482C9CE9AF42}"/>
              </a:ext>
            </a:extLst>
          </p:cNvPr>
          <p:cNvSpPr txBox="1"/>
          <p:nvPr/>
        </p:nvSpPr>
        <p:spPr>
          <a:xfrm>
            <a:off x="6052534" y="1704544"/>
            <a:ext cx="328936" cy="400110"/>
          </a:xfrm>
          <a:prstGeom prst="rect">
            <a:avLst/>
          </a:prstGeom>
          <a:noFill/>
        </p:spPr>
        <p:txBody>
          <a:bodyPr wrap="none" rtlCol="0">
            <a:spAutoFit/>
          </a:bodyPr>
          <a:lstStyle/>
          <a:p>
            <a:r>
              <a:rPr lang="es-GB" sz="2000" b="1" dirty="0">
                <a:solidFill>
                  <a:schemeClr val="accent2"/>
                </a:solidFill>
              </a:rPr>
              <a:t>2</a:t>
            </a:r>
          </a:p>
        </p:txBody>
      </p:sp>
      <p:sp>
        <p:nvSpPr>
          <p:cNvPr id="21" name="CuadroTexto 20">
            <a:extLst>
              <a:ext uri="{FF2B5EF4-FFF2-40B4-BE49-F238E27FC236}">
                <a16:creationId xmlns:a16="http://schemas.microsoft.com/office/drawing/2014/main" id="{7D22BAB2-D795-2C4B-A8F3-995ABA4B2CED}"/>
              </a:ext>
            </a:extLst>
          </p:cNvPr>
          <p:cNvSpPr txBox="1"/>
          <p:nvPr/>
        </p:nvSpPr>
        <p:spPr>
          <a:xfrm>
            <a:off x="1518833" y="3028890"/>
            <a:ext cx="328936" cy="400110"/>
          </a:xfrm>
          <a:prstGeom prst="rect">
            <a:avLst/>
          </a:prstGeom>
          <a:noFill/>
        </p:spPr>
        <p:txBody>
          <a:bodyPr wrap="none" rtlCol="0">
            <a:spAutoFit/>
          </a:bodyPr>
          <a:lstStyle/>
          <a:p>
            <a:r>
              <a:rPr lang="es-GB" sz="2000" b="1" dirty="0">
                <a:solidFill>
                  <a:schemeClr val="accent2"/>
                </a:solidFill>
              </a:rPr>
              <a:t>3</a:t>
            </a:r>
          </a:p>
        </p:txBody>
      </p:sp>
      <p:sp>
        <p:nvSpPr>
          <p:cNvPr id="22" name="CuadroTexto 21">
            <a:extLst>
              <a:ext uri="{FF2B5EF4-FFF2-40B4-BE49-F238E27FC236}">
                <a16:creationId xmlns:a16="http://schemas.microsoft.com/office/drawing/2014/main" id="{1AB723C2-1226-CA41-87E8-AEF24A2784B0}"/>
              </a:ext>
            </a:extLst>
          </p:cNvPr>
          <p:cNvSpPr txBox="1"/>
          <p:nvPr/>
        </p:nvSpPr>
        <p:spPr>
          <a:xfrm>
            <a:off x="6754677" y="3028890"/>
            <a:ext cx="328936" cy="400110"/>
          </a:xfrm>
          <a:prstGeom prst="rect">
            <a:avLst/>
          </a:prstGeom>
          <a:noFill/>
        </p:spPr>
        <p:txBody>
          <a:bodyPr wrap="none" rtlCol="0">
            <a:spAutoFit/>
          </a:bodyPr>
          <a:lstStyle/>
          <a:p>
            <a:r>
              <a:rPr lang="es-GB" sz="2000" b="1" dirty="0">
                <a:solidFill>
                  <a:schemeClr val="accent2"/>
                </a:solidFill>
              </a:rPr>
              <a:t>4</a:t>
            </a:r>
          </a:p>
        </p:txBody>
      </p:sp>
      <p:sp>
        <p:nvSpPr>
          <p:cNvPr id="23" name="CuadroTexto 22">
            <a:extLst>
              <a:ext uri="{FF2B5EF4-FFF2-40B4-BE49-F238E27FC236}">
                <a16:creationId xmlns:a16="http://schemas.microsoft.com/office/drawing/2014/main" id="{5D6E04FB-89AB-1041-AD44-727143A5193B}"/>
              </a:ext>
            </a:extLst>
          </p:cNvPr>
          <p:cNvSpPr txBox="1"/>
          <p:nvPr/>
        </p:nvSpPr>
        <p:spPr>
          <a:xfrm>
            <a:off x="1517231" y="4453765"/>
            <a:ext cx="328936" cy="400110"/>
          </a:xfrm>
          <a:prstGeom prst="rect">
            <a:avLst/>
          </a:prstGeom>
          <a:noFill/>
        </p:spPr>
        <p:txBody>
          <a:bodyPr wrap="none" rtlCol="0">
            <a:spAutoFit/>
          </a:bodyPr>
          <a:lstStyle/>
          <a:p>
            <a:r>
              <a:rPr lang="es-GB" sz="2000" b="1" dirty="0">
                <a:solidFill>
                  <a:schemeClr val="accent2"/>
                </a:solidFill>
              </a:rPr>
              <a:t>5</a:t>
            </a:r>
          </a:p>
        </p:txBody>
      </p:sp>
      <p:sp>
        <p:nvSpPr>
          <p:cNvPr id="24" name="CuadroTexto 23">
            <a:extLst>
              <a:ext uri="{FF2B5EF4-FFF2-40B4-BE49-F238E27FC236}">
                <a16:creationId xmlns:a16="http://schemas.microsoft.com/office/drawing/2014/main" id="{0475CA59-FF17-7646-9AAF-46F7BB104E07}"/>
              </a:ext>
            </a:extLst>
          </p:cNvPr>
          <p:cNvSpPr txBox="1"/>
          <p:nvPr/>
        </p:nvSpPr>
        <p:spPr>
          <a:xfrm>
            <a:off x="5710223" y="4378408"/>
            <a:ext cx="385778" cy="400110"/>
          </a:xfrm>
          <a:prstGeom prst="rect">
            <a:avLst/>
          </a:prstGeom>
          <a:noFill/>
        </p:spPr>
        <p:txBody>
          <a:bodyPr wrap="square" rtlCol="0">
            <a:spAutoFit/>
          </a:bodyPr>
          <a:lstStyle/>
          <a:p>
            <a:r>
              <a:rPr lang="es-GB" sz="2000" b="1" dirty="0">
                <a:solidFill>
                  <a:schemeClr val="accent2"/>
                </a:solidFill>
              </a:rPr>
              <a:t>6</a:t>
            </a:r>
          </a:p>
        </p:txBody>
      </p:sp>
      <p:sp>
        <p:nvSpPr>
          <p:cNvPr id="25" name="CuadroTexto 24">
            <a:extLst>
              <a:ext uri="{FF2B5EF4-FFF2-40B4-BE49-F238E27FC236}">
                <a16:creationId xmlns:a16="http://schemas.microsoft.com/office/drawing/2014/main" id="{8B3AC285-7C6E-5F42-8D3D-485BC5A89D2A}"/>
              </a:ext>
            </a:extLst>
          </p:cNvPr>
          <p:cNvSpPr txBox="1"/>
          <p:nvPr/>
        </p:nvSpPr>
        <p:spPr>
          <a:xfrm>
            <a:off x="4897422" y="5502778"/>
            <a:ext cx="385778" cy="400110"/>
          </a:xfrm>
          <a:prstGeom prst="rect">
            <a:avLst/>
          </a:prstGeom>
          <a:noFill/>
        </p:spPr>
        <p:txBody>
          <a:bodyPr wrap="square" rtlCol="0">
            <a:spAutoFit/>
          </a:bodyPr>
          <a:lstStyle/>
          <a:p>
            <a:r>
              <a:rPr lang="es-GB" sz="2000" b="1" dirty="0">
                <a:solidFill>
                  <a:schemeClr val="accent2"/>
                </a:solidFill>
              </a:rPr>
              <a:t>7</a:t>
            </a:r>
          </a:p>
        </p:txBody>
      </p:sp>
      <p:sp>
        <p:nvSpPr>
          <p:cNvPr id="26" name="Llamada rectangular 25">
            <a:extLst>
              <a:ext uri="{FF2B5EF4-FFF2-40B4-BE49-F238E27FC236}">
                <a16:creationId xmlns:a16="http://schemas.microsoft.com/office/drawing/2014/main" id="{7B57C8EB-9E28-2A44-A4CC-A9BEEBBEE066}"/>
              </a:ext>
            </a:extLst>
          </p:cNvPr>
          <p:cNvSpPr/>
          <p:nvPr/>
        </p:nvSpPr>
        <p:spPr>
          <a:xfrm>
            <a:off x="3491057" y="2545873"/>
            <a:ext cx="4483966" cy="1724456"/>
          </a:xfrm>
          <a:prstGeom prst="wedgeRectCallout">
            <a:avLst>
              <a:gd name="adj1" fmla="val 60705"/>
              <a:gd name="adj2" fmla="val -27809"/>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chemeClr val="bg1"/>
                </a:solidFill>
              </a:rPr>
              <a:t>Remember to use the plural form of ‘you’</a:t>
            </a:r>
            <a:r>
              <a:rPr lang="en-GB" sz="2800" dirty="0">
                <a:solidFill>
                  <a:schemeClr val="bg1"/>
                </a:solidFill>
              </a:rPr>
              <a:t> (you all)</a:t>
            </a:r>
            <a:r>
              <a:rPr lang="es-GB" sz="2800" dirty="0">
                <a:solidFill>
                  <a:schemeClr val="bg1"/>
                </a:solidFill>
              </a:rPr>
              <a:t> in </a:t>
            </a:r>
            <a:r>
              <a:rPr lang="en-GB" sz="2800" dirty="0">
                <a:solidFill>
                  <a:schemeClr val="bg1"/>
                </a:solidFill>
              </a:rPr>
              <a:t>every sentence!</a:t>
            </a:r>
            <a:endParaRPr lang="es-GB" sz="2800" dirty="0">
              <a:solidFill>
                <a:schemeClr val="bg1"/>
              </a:solidFill>
            </a:endParaRPr>
          </a:p>
        </p:txBody>
      </p:sp>
    </p:spTree>
    <p:extLst>
      <p:ext uri="{BB962C8B-B14F-4D97-AF65-F5344CB8AC3E}">
        <p14:creationId xmlns:p14="http://schemas.microsoft.com/office/powerpoint/2010/main" val="129454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0FD807E-E0EC-704D-AE88-60B45A7BCB54}"/>
              </a:ext>
            </a:extLst>
          </p:cNvPr>
          <p:cNvSpPr txBox="1"/>
          <p:nvPr/>
        </p:nvSpPr>
        <p:spPr>
          <a:xfrm>
            <a:off x="241300" y="165100"/>
            <a:ext cx="10083800" cy="430887"/>
          </a:xfrm>
          <a:prstGeom prst="rect">
            <a:avLst/>
          </a:prstGeom>
          <a:noFill/>
        </p:spPr>
        <p:txBody>
          <a:bodyPr wrap="square" rtlCol="0">
            <a:spAutoFit/>
          </a:bodyPr>
          <a:lstStyle/>
          <a:p>
            <a:r>
              <a:rPr lang="es-ES" sz="2200" b="1" dirty="0">
                <a:solidFill>
                  <a:schemeClr val="accent5">
                    <a:lumMod val="50000"/>
                  </a:schemeClr>
                </a:solidFill>
              </a:rPr>
              <a:t>Comprueba las respuestas.</a:t>
            </a:r>
            <a:endParaRPr lang="es-GB" sz="2200" b="1" dirty="0">
              <a:solidFill>
                <a:schemeClr val="accent5">
                  <a:lumMod val="50000"/>
                </a:schemeClr>
              </a:solidFill>
            </a:endParaRPr>
          </a:p>
        </p:txBody>
      </p:sp>
      <p:sp>
        <p:nvSpPr>
          <p:cNvPr id="5" name="Rounded Rectangle 2">
            <a:extLst>
              <a:ext uri="{FF2B5EF4-FFF2-40B4-BE49-F238E27FC236}">
                <a16:creationId xmlns:a16="http://schemas.microsoft.com/office/drawing/2014/main" id="{45192EAB-DF89-8249-9381-4A78135F164E}"/>
              </a:ext>
            </a:extLst>
          </p:cNvPr>
          <p:cNvSpPr/>
          <p:nvPr/>
        </p:nvSpPr>
        <p:spPr>
          <a:xfrm>
            <a:off x="10686395" y="321972"/>
            <a:ext cx="1281266" cy="382756"/>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312194"/>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en-US" sz="2000" dirty="0"/>
          </a:p>
        </p:txBody>
      </p:sp>
      <p:sp>
        <p:nvSpPr>
          <p:cNvPr id="3" name="Title 2"/>
          <p:cNvSpPr>
            <a:spLocks noGrp="1"/>
          </p:cNvSpPr>
          <p:nvPr>
            <p:ph type="title" idx="4294967295"/>
          </p:nvPr>
        </p:nvSpPr>
        <p:spPr>
          <a:xfrm>
            <a:off x="10832921" y="-149770"/>
            <a:ext cx="10515600" cy="1325563"/>
          </a:xfrm>
        </p:spPr>
        <p:txBody>
          <a:bodyPr>
            <a:normAutofit/>
          </a:bodyPr>
          <a:lstStyle/>
          <a:p>
            <a:r>
              <a:rPr lang="en-GB" sz="2000" b="1" dirty="0">
                <a:solidFill>
                  <a:schemeClr val="bg1"/>
                </a:solidFill>
              </a:rPr>
              <a:t>escribir</a:t>
            </a:r>
          </a:p>
        </p:txBody>
      </p:sp>
      <p:grpSp>
        <p:nvGrpSpPr>
          <p:cNvPr id="2" name="Grupo 1">
            <a:extLst>
              <a:ext uri="{FF2B5EF4-FFF2-40B4-BE49-F238E27FC236}">
                <a16:creationId xmlns:a16="http://schemas.microsoft.com/office/drawing/2014/main" id="{3758718B-7AFD-CA4A-941E-B18159098977}"/>
              </a:ext>
            </a:extLst>
          </p:cNvPr>
          <p:cNvGrpSpPr/>
          <p:nvPr/>
        </p:nvGrpSpPr>
        <p:grpSpPr>
          <a:xfrm>
            <a:off x="1144298" y="697813"/>
            <a:ext cx="4827834" cy="910281"/>
            <a:chOff x="1144298" y="637068"/>
            <a:chExt cx="4827834" cy="910281"/>
          </a:xfrm>
        </p:grpSpPr>
        <p:sp>
          <p:nvSpPr>
            <p:cNvPr id="8" name="Llamada ovalada 7">
              <a:extLst>
                <a:ext uri="{FF2B5EF4-FFF2-40B4-BE49-F238E27FC236}">
                  <a16:creationId xmlns:a16="http://schemas.microsoft.com/office/drawing/2014/main" id="{93226D4E-136D-B04A-86C4-06BFA1CB7AC7}"/>
                </a:ext>
              </a:extLst>
            </p:cNvPr>
            <p:cNvSpPr/>
            <p:nvPr/>
          </p:nvSpPr>
          <p:spPr>
            <a:xfrm>
              <a:off x="1144298" y="637068"/>
              <a:ext cx="4827834" cy="910281"/>
            </a:xfrm>
            <a:prstGeom prst="wedgeEllipseCallout">
              <a:avLst>
                <a:gd name="adj1" fmla="val -65393"/>
                <a:gd name="adj2" fmla="val 2996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Seventy years? You are (looking) very young!</a:t>
              </a:r>
              <a:endParaRPr lang="es-GB" sz="2000" dirty="0">
                <a:solidFill>
                  <a:schemeClr val="accent5">
                    <a:lumMod val="50000"/>
                  </a:schemeClr>
                </a:solidFill>
              </a:endParaRPr>
            </a:p>
          </p:txBody>
        </p:sp>
        <p:sp>
          <p:nvSpPr>
            <p:cNvPr id="15" name="CuadroTexto 14">
              <a:extLst>
                <a:ext uri="{FF2B5EF4-FFF2-40B4-BE49-F238E27FC236}">
                  <a16:creationId xmlns:a16="http://schemas.microsoft.com/office/drawing/2014/main" id="{67182870-FAD3-8543-9EAD-366EF9D24760}"/>
                </a:ext>
              </a:extLst>
            </p:cNvPr>
            <p:cNvSpPr txBox="1"/>
            <p:nvPr/>
          </p:nvSpPr>
          <p:spPr>
            <a:xfrm>
              <a:off x="1500803" y="810819"/>
              <a:ext cx="327334" cy="400110"/>
            </a:xfrm>
            <a:prstGeom prst="rect">
              <a:avLst/>
            </a:prstGeom>
            <a:noFill/>
          </p:spPr>
          <p:txBody>
            <a:bodyPr wrap="none" rtlCol="0">
              <a:spAutoFit/>
            </a:bodyPr>
            <a:lstStyle/>
            <a:p>
              <a:r>
                <a:rPr lang="es-GB" sz="2000" b="1" dirty="0">
                  <a:solidFill>
                    <a:schemeClr val="accent2"/>
                  </a:solidFill>
                </a:rPr>
                <a:t>1</a:t>
              </a:r>
            </a:p>
          </p:txBody>
        </p:sp>
      </p:grpSp>
      <p:grpSp>
        <p:nvGrpSpPr>
          <p:cNvPr id="7" name="Grupo 6">
            <a:extLst>
              <a:ext uri="{FF2B5EF4-FFF2-40B4-BE49-F238E27FC236}">
                <a16:creationId xmlns:a16="http://schemas.microsoft.com/office/drawing/2014/main" id="{31100F24-7E66-724F-8E15-93CDA271522C}"/>
              </a:ext>
            </a:extLst>
          </p:cNvPr>
          <p:cNvGrpSpPr/>
          <p:nvPr/>
        </p:nvGrpSpPr>
        <p:grpSpPr>
          <a:xfrm>
            <a:off x="935400" y="1679317"/>
            <a:ext cx="4797220" cy="808918"/>
            <a:chOff x="935400" y="1641674"/>
            <a:chExt cx="4797220" cy="808918"/>
          </a:xfrm>
        </p:grpSpPr>
        <p:sp>
          <p:nvSpPr>
            <p:cNvPr id="9" name="Llamada ovalada 8">
              <a:extLst>
                <a:ext uri="{FF2B5EF4-FFF2-40B4-BE49-F238E27FC236}">
                  <a16:creationId xmlns:a16="http://schemas.microsoft.com/office/drawing/2014/main" id="{65FC6EBF-6EE1-1A40-A56C-D312D049BB83}"/>
                </a:ext>
              </a:extLst>
            </p:cNvPr>
            <p:cNvSpPr/>
            <p:nvPr/>
          </p:nvSpPr>
          <p:spPr>
            <a:xfrm>
              <a:off x="935400" y="1641674"/>
              <a:ext cx="4797220" cy="808918"/>
            </a:xfrm>
            <a:prstGeom prst="wedgeEllipseCallout">
              <a:avLst>
                <a:gd name="adj1" fmla="val 57074"/>
                <a:gd name="adj2" fmla="val 3725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Although you are very young you play very well.</a:t>
              </a:r>
            </a:p>
          </p:txBody>
        </p:sp>
        <p:sp>
          <p:nvSpPr>
            <p:cNvPr id="16" name="CuadroTexto 15">
              <a:extLst>
                <a:ext uri="{FF2B5EF4-FFF2-40B4-BE49-F238E27FC236}">
                  <a16:creationId xmlns:a16="http://schemas.microsoft.com/office/drawing/2014/main" id="{9E2C828E-292D-DA4E-8202-C24EA70C12D4}"/>
                </a:ext>
              </a:extLst>
            </p:cNvPr>
            <p:cNvSpPr txBox="1"/>
            <p:nvPr/>
          </p:nvSpPr>
          <p:spPr>
            <a:xfrm>
              <a:off x="1389447" y="1766505"/>
              <a:ext cx="328936" cy="400110"/>
            </a:xfrm>
            <a:prstGeom prst="rect">
              <a:avLst/>
            </a:prstGeom>
            <a:noFill/>
          </p:spPr>
          <p:txBody>
            <a:bodyPr wrap="none" rtlCol="0">
              <a:spAutoFit/>
            </a:bodyPr>
            <a:lstStyle/>
            <a:p>
              <a:r>
                <a:rPr lang="es-GB" sz="2000" b="1" dirty="0">
                  <a:solidFill>
                    <a:schemeClr val="accent2"/>
                  </a:solidFill>
                </a:rPr>
                <a:t>2</a:t>
              </a:r>
            </a:p>
          </p:txBody>
        </p:sp>
      </p:grpSp>
      <p:grpSp>
        <p:nvGrpSpPr>
          <p:cNvPr id="17" name="Grupo 16">
            <a:extLst>
              <a:ext uri="{FF2B5EF4-FFF2-40B4-BE49-F238E27FC236}">
                <a16:creationId xmlns:a16="http://schemas.microsoft.com/office/drawing/2014/main" id="{E245FE08-AAB6-1B41-9D6B-69AF68B56466}"/>
              </a:ext>
            </a:extLst>
          </p:cNvPr>
          <p:cNvGrpSpPr/>
          <p:nvPr/>
        </p:nvGrpSpPr>
        <p:grpSpPr>
          <a:xfrm>
            <a:off x="423831" y="2559458"/>
            <a:ext cx="6703511" cy="808918"/>
            <a:chOff x="9941668" y="4372992"/>
            <a:chExt cx="6703511" cy="808918"/>
          </a:xfrm>
        </p:grpSpPr>
        <p:sp>
          <p:nvSpPr>
            <p:cNvPr id="10" name="Llamada ovalada 9">
              <a:extLst>
                <a:ext uri="{FF2B5EF4-FFF2-40B4-BE49-F238E27FC236}">
                  <a16:creationId xmlns:a16="http://schemas.microsoft.com/office/drawing/2014/main" id="{B01293DE-2F4C-DC42-A84A-C41574DC07EB}"/>
                </a:ext>
              </a:extLst>
            </p:cNvPr>
            <p:cNvSpPr/>
            <p:nvPr/>
          </p:nvSpPr>
          <p:spPr>
            <a:xfrm>
              <a:off x="9941668" y="4372992"/>
              <a:ext cx="6703511" cy="808918"/>
            </a:xfrm>
            <a:prstGeom prst="wedgeEllipseCallout">
              <a:avLst>
                <a:gd name="adj1" fmla="val -54726"/>
                <a:gd name="adj2" fmla="val -36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You are (looking) very slim, do you practise many hours?</a:t>
              </a:r>
              <a:endParaRPr lang="es-GB" sz="2000" dirty="0">
                <a:solidFill>
                  <a:schemeClr val="accent5">
                    <a:lumMod val="50000"/>
                  </a:schemeClr>
                </a:solidFill>
              </a:endParaRPr>
            </a:p>
          </p:txBody>
        </p:sp>
        <p:sp>
          <p:nvSpPr>
            <p:cNvPr id="19" name="CuadroTexto 18">
              <a:extLst>
                <a:ext uri="{FF2B5EF4-FFF2-40B4-BE49-F238E27FC236}">
                  <a16:creationId xmlns:a16="http://schemas.microsoft.com/office/drawing/2014/main" id="{BD180673-3216-C745-BAD6-24151155789C}"/>
                </a:ext>
              </a:extLst>
            </p:cNvPr>
            <p:cNvSpPr txBox="1"/>
            <p:nvPr/>
          </p:nvSpPr>
          <p:spPr>
            <a:xfrm>
              <a:off x="10913435" y="4439424"/>
              <a:ext cx="328936" cy="400110"/>
            </a:xfrm>
            <a:prstGeom prst="rect">
              <a:avLst/>
            </a:prstGeom>
            <a:noFill/>
          </p:spPr>
          <p:txBody>
            <a:bodyPr wrap="none" rtlCol="0">
              <a:spAutoFit/>
            </a:bodyPr>
            <a:lstStyle/>
            <a:p>
              <a:r>
                <a:rPr lang="es-GB" sz="2000" b="1" dirty="0">
                  <a:solidFill>
                    <a:schemeClr val="accent2"/>
                  </a:solidFill>
                </a:rPr>
                <a:t>3</a:t>
              </a:r>
            </a:p>
          </p:txBody>
        </p:sp>
      </p:grpSp>
      <p:grpSp>
        <p:nvGrpSpPr>
          <p:cNvPr id="21" name="Grupo 20">
            <a:extLst>
              <a:ext uri="{FF2B5EF4-FFF2-40B4-BE49-F238E27FC236}">
                <a16:creationId xmlns:a16="http://schemas.microsoft.com/office/drawing/2014/main" id="{45C26069-2FD8-DC43-BC1D-3A740CD00201}"/>
              </a:ext>
            </a:extLst>
          </p:cNvPr>
          <p:cNvGrpSpPr/>
          <p:nvPr/>
        </p:nvGrpSpPr>
        <p:grpSpPr>
          <a:xfrm>
            <a:off x="1197890" y="3439599"/>
            <a:ext cx="4272240" cy="671516"/>
            <a:chOff x="8450922" y="5133928"/>
            <a:chExt cx="4272240" cy="671516"/>
          </a:xfrm>
        </p:grpSpPr>
        <p:sp>
          <p:nvSpPr>
            <p:cNvPr id="13" name="Llamada ovalada 12">
              <a:extLst>
                <a:ext uri="{FF2B5EF4-FFF2-40B4-BE49-F238E27FC236}">
                  <a16:creationId xmlns:a16="http://schemas.microsoft.com/office/drawing/2014/main" id="{FC328B67-E5FD-D14F-BBD1-9722B2D80C51}"/>
                </a:ext>
              </a:extLst>
            </p:cNvPr>
            <p:cNvSpPr/>
            <p:nvPr/>
          </p:nvSpPr>
          <p:spPr>
            <a:xfrm>
              <a:off x="8450922" y="5133928"/>
              <a:ext cx="4272240" cy="671516"/>
            </a:xfrm>
            <a:prstGeom prst="wedgeEllipseCallout">
              <a:avLst>
                <a:gd name="adj1" fmla="val 63983"/>
                <a:gd name="adj2" fmla="val 247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You are (looking) pale, are you well?</a:t>
              </a:r>
              <a:endParaRPr lang="es-GB" sz="2000" dirty="0">
                <a:solidFill>
                  <a:schemeClr val="accent5">
                    <a:lumMod val="50000"/>
                  </a:schemeClr>
                </a:solidFill>
              </a:endParaRPr>
            </a:p>
          </p:txBody>
        </p:sp>
        <p:sp>
          <p:nvSpPr>
            <p:cNvPr id="20" name="CuadroTexto 19">
              <a:extLst>
                <a:ext uri="{FF2B5EF4-FFF2-40B4-BE49-F238E27FC236}">
                  <a16:creationId xmlns:a16="http://schemas.microsoft.com/office/drawing/2014/main" id="{76A9FAA2-7D19-3740-B2B6-3ED379E9529C}"/>
                </a:ext>
              </a:extLst>
            </p:cNvPr>
            <p:cNvSpPr txBox="1"/>
            <p:nvPr/>
          </p:nvSpPr>
          <p:spPr>
            <a:xfrm>
              <a:off x="8741044" y="5269631"/>
              <a:ext cx="328936" cy="400110"/>
            </a:xfrm>
            <a:prstGeom prst="rect">
              <a:avLst/>
            </a:prstGeom>
            <a:noFill/>
          </p:spPr>
          <p:txBody>
            <a:bodyPr wrap="none" rtlCol="0">
              <a:spAutoFit/>
            </a:bodyPr>
            <a:lstStyle/>
            <a:p>
              <a:r>
                <a:rPr lang="es-GB" sz="2000" b="1" dirty="0">
                  <a:solidFill>
                    <a:schemeClr val="accent2"/>
                  </a:solidFill>
                </a:rPr>
                <a:t>4</a:t>
              </a:r>
            </a:p>
          </p:txBody>
        </p:sp>
      </p:grpSp>
      <p:grpSp>
        <p:nvGrpSpPr>
          <p:cNvPr id="23" name="Grupo 22">
            <a:extLst>
              <a:ext uri="{FF2B5EF4-FFF2-40B4-BE49-F238E27FC236}">
                <a16:creationId xmlns:a16="http://schemas.microsoft.com/office/drawing/2014/main" id="{0EDADF86-95E2-934E-BBB7-ED7E7CA7D7BA}"/>
              </a:ext>
            </a:extLst>
          </p:cNvPr>
          <p:cNvGrpSpPr/>
          <p:nvPr/>
        </p:nvGrpSpPr>
        <p:grpSpPr>
          <a:xfrm>
            <a:off x="935400" y="4182339"/>
            <a:ext cx="5075570" cy="671516"/>
            <a:chOff x="10185377" y="3409383"/>
            <a:chExt cx="5075570" cy="671516"/>
          </a:xfrm>
        </p:grpSpPr>
        <p:sp>
          <p:nvSpPr>
            <p:cNvPr id="12" name="Llamada ovalada 11">
              <a:extLst>
                <a:ext uri="{FF2B5EF4-FFF2-40B4-BE49-F238E27FC236}">
                  <a16:creationId xmlns:a16="http://schemas.microsoft.com/office/drawing/2014/main" id="{6136AC2A-69F3-694F-904D-004D118C4F8D}"/>
                </a:ext>
              </a:extLst>
            </p:cNvPr>
            <p:cNvSpPr/>
            <p:nvPr/>
          </p:nvSpPr>
          <p:spPr>
            <a:xfrm>
              <a:off x="10185377" y="3409383"/>
              <a:ext cx="5075570" cy="671516"/>
            </a:xfrm>
            <a:prstGeom prst="wedgeEllipseCallout">
              <a:avLst>
                <a:gd name="adj1" fmla="val -63861"/>
                <a:gd name="adj2" fmla="val -4042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Do you play tennis every day? You are very healthy.</a:t>
              </a:r>
              <a:endParaRPr lang="es-GB" sz="2000" dirty="0">
                <a:solidFill>
                  <a:schemeClr val="accent5">
                    <a:lumMod val="50000"/>
                  </a:schemeClr>
                </a:solidFill>
              </a:endParaRPr>
            </a:p>
          </p:txBody>
        </p:sp>
        <p:sp>
          <p:nvSpPr>
            <p:cNvPr id="22" name="CuadroTexto 21">
              <a:extLst>
                <a:ext uri="{FF2B5EF4-FFF2-40B4-BE49-F238E27FC236}">
                  <a16:creationId xmlns:a16="http://schemas.microsoft.com/office/drawing/2014/main" id="{43A8D42F-B737-7741-AE2C-D96BE22208D7}"/>
                </a:ext>
              </a:extLst>
            </p:cNvPr>
            <p:cNvSpPr txBox="1"/>
            <p:nvPr/>
          </p:nvSpPr>
          <p:spPr>
            <a:xfrm>
              <a:off x="10703988" y="3514835"/>
              <a:ext cx="328936" cy="400110"/>
            </a:xfrm>
            <a:prstGeom prst="rect">
              <a:avLst/>
            </a:prstGeom>
            <a:noFill/>
          </p:spPr>
          <p:txBody>
            <a:bodyPr wrap="none" rtlCol="0">
              <a:spAutoFit/>
            </a:bodyPr>
            <a:lstStyle/>
            <a:p>
              <a:r>
                <a:rPr lang="es-GB" sz="2000" b="1" dirty="0">
                  <a:solidFill>
                    <a:schemeClr val="accent2"/>
                  </a:solidFill>
                </a:rPr>
                <a:t>5</a:t>
              </a:r>
            </a:p>
          </p:txBody>
        </p:sp>
      </p:grpSp>
      <p:grpSp>
        <p:nvGrpSpPr>
          <p:cNvPr id="28" name="Grupo 27">
            <a:extLst>
              <a:ext uri="{FF2B5EF4-FFF2-40B4-BE49-F238E27FC236}">
                <a16:creationId xmlns:a16="http://schemas.microsoft.com/office/drawing/2014/main" id="{CCB61A13-0208-4543-899C-1CA350E457B1}"/>
              </a:ext>
            </a:extLst>
          </p:cNvPr>
          <p:cNvGrpSpPr/>
          <p:nvPr/>
        </p:nvGrpSpPr>
        <p:grpSpPr>
          <a:xfrm>
            <a:off x="697786" y="4925079"/>
            <a:ext cx="5720858" cy="816025"/>
            <a:chOff x="8466598" y="5735661"/>
            <a:chExt cx="5720858" cy="816025"/>
          </a:xfrm>
        </p:grpSpPr>
        <p:sp>
          <p:nvSpPr>
            <p:cNvPr id="11" name="Llamada ovalada 10">
              <a:extLst>
                <a:ext uri="{FF2B5EF4-FFF2-40B4-BE49-F238E27FC236}">
                  <a16:creationId xmlns:a16="http://schemas.microsoft.com/office/drawing/2014/main" id="{9BEC7B58-1B28-574B-A804-02E36F9A2C4B}"/>
                </a:ext>
              </a:extLst>
            </p:cNvPr>
            <p:cNvSpPr/>
            <p:nvPr/>
          </p:nvSpPr>
          <p:spPr>
            <a:xfrm>
              <a:off x="8466598" y="5735661"/>
              <a:ext cx="5720858" cy="816025"/>
            </a:xfrm>
            <a:prstGeom prst="wedgeEllipseCallout">
              <a:avLst>
                <a:gd name="adj1" fmla="val 67240"/>
                <a:gd name="adj2" fmla="val 79071"/>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How do you look after your weight? You are not fat.</a:t>
              </a:r>
              <a:endParaRPr lang="es-GB" sz="2000" dirty="0">
                <a:solidFill>
                  <a:schemeClr val="accent5">
                    <a:lumMod val="50000"/>
                  </a:schemeClr>
                </a:solidFill>
              </a:endParaRPr>
            </a:p>
          </p:txBody>
        </p:sp>
        <p:sp>
          <p:nvSpPr>
            <p:cNvPr id="24" name="CuadroTexto 23">
              <a:extLst>
                <a:ext uri="{FF2B5EF4-FFF2-40B4-BE49-F238E27FC236}">
                  <a16:creationId xmlns:a16="http://schemas.microsoft.com/office/drawing/2014/main" id="{3B55526B-2621-EA4D-9075-AC381991939F}"/>
                </a:ext>
              </a:extLst>
            </p:cNvPr>
            <p:cNvSpPr txBox="1"/>
            <p:nvPr/>
          </p:nvSpPr>
          <p:spPr>
            <a:xfrm>
              <a:off x="9163762" y="5887381"/>
              <a:ext cx="328936" cy="400110"/>
            </a:xfrm>
            <a:prstGeom prst="rect">
              <a:avLst/>
            </a:prstGeom>
            <a:noFill/>
          </p:spPr>
          <p:txBody>
            <a:bodyPr wrap="none" rtlCol="0">
              <a:spAutoFit/>
            </a:bodyPr>
            <a:lstStyle/>
            <a:p>
              <a:r>
                <a:rPr lang="es-GB" sz="2000" b="1" dirty="0">
                  <a:solidFill>
                    <a:schemeClr val="accent2"/>
                  </a:solidFill>
                </a:rPr>
                <a:t>6</a:t>
              </a:r>
            </a:p>
          </p:txBody>
        </p:sp>
      </p:grpSp>
      <p:grpSp>
        <p:nvGrpSpPr>
          <p:cNvPr id="27" name="Grupo 26">
            <a:extLst>
              <a:ext uri="{FF2B5EF4-FFF2-40B4-BE49-F238E27FC236}">
                <a16:creationId xmlns:a16="http://schemas.microsoft.com/office/drawing/2014/main" id="{18A71852-3B54-8F4E-9C14-EF8DF9A1B233}"/>
              </a:ext>
            </a:extLst>
          </p:cNvPr>
          <p:cNvGrpSpPr/>
          <p:nvPr/>
        </p:nvGrpSpPr>
        <p:grpSpPr>
          <a:xfrm>
            <a:off x="1944396" y="5812328"/>
            <a:ext cx="3057578" cy="410198"/>
            <a:chOff x="1805221" y="5831849"/>
            <a:chExt cx="3057578" cy="410198"/>
          </a:xfrm>
        </p:grpSpPr>
        <p:sp>
          <p:nvSpPr>
            <p:cNvPr id="14" name="Llamada ovalada 13">
              <a:extLst>
                <a:ext uri="{FF2B5EF4-FFF2-40B4-BE49-F238E27FC236}">
                  <a16:creationId xmlns:a16="http://schemas.microsoft.com/office/drawing/2014/main" id="{9AF7F7DE-B355-854C-8DBB-91A608652DDA}"/>
                </a:ext>
              </a:extLst>
            </p:cNvPr>
            <p:cNvSpPr/>
            <p:nvPr/>
          </p:nvSpPr>
          <p:spPr>
            <a:xfrm>
              <a:off x="1805221" y="5831849"/>
              <a:ext cx="3057578" cy="410198"/>
            </a:xfrm>
            <a:prstGeom prst="wedgeEllipseCallout">
              <a:avLst>
                <a:gd name="adj1" fmla="val -71272"/>
                <a:gd name="adj2" fmla="val 2724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Are you ready? </a:t>
              </a:r>
              <a:endParaRPr lang="es-GB" sz="2000" dirty="0">
                <a:solidFill>
                  <a:schemeClr val="accent5">
                    <a:lumMod val="50000"/>
                  </a:schemeClr>
                </a:solidFill>
              </a:endParaRPr>
            </a:p>
          </p:txBody>
        </p:sp>
        <p:sp>
          <p:nvSpPr>
            <p:cNvPr id="26" name="CuadroTexto 25">
              <a:extLst>
                <a:ext uri="{FF2B5EF4-FFF2-40B4-BE49-F238E27FC236}">
                  <a16:creationId xmlns:a16="http://schemas.microsoft.com/office/drawing/2014/main" id="{C03939DB-801D-B944-A071-E581B0973932}"/>
                </a:ext>
              </a:extLst>
            </p:cNvPr>
            <p:cNvSpPr txBox="1"/>
            <p:nvPr/>
          </p:nvSpPr>
          <p:spPr>
            <a:xfrm>
              <a:off x="2065359" y="5841937"/>
              <a:ext cx="328936" cy="400110"/>
            </a:xfrm>
            <a:prstGeom prst="rect">
              <a:avLst/>
            </a:prstGeom>
            <a:noFill/>
          </p:spPr>
          <p:txBody>
            <a:bodyPr wrap="none" rtlCol="0">
              <a:spAutoFit/>
            </a:bodyPr>
            <a:lstStyle/>
            <a:p>
              <a:r>
                <a:rPr lang="es-GB" sz="2000" b="1" dirty="0">
                  <a:solidFill>
                    <a:schemeClr val="accent2"/>
                  </a:solidFill>
                </a:rPr>
                <a:t>7</a:t>
              </a:r>
            </a:p>
          </p:txBody>
        </p:sp>
      </p:grpSp>
      <p:grpSp>
        <p:nvGrpSpPr>
          <p:cNvPr id="30" name="Grupo 29">
            <a:extLst>
              <a:ext uri="{FF2B5EF4-FFF2-40B4-BE49-F238E27FC236}">
                <a16:creationId xmlns:a16="http://schemas.microsoft.com/office/drawing/2014/main" id="{345041F7-9B9B-3F4D-A537-592E95DCAE48}"/>
              </a:ext>
            </a:extLst>
          </p:cNvPr>
          <p:cNvGrpSpPr/>
          <p:nvPr/>
        </p:nvGrpSpPr>
        <p:grpSpPr>
          <a:xfrm>
            <a:off x="6842413" y="309464"/>
            <a:ext cx="3636174" cy="910281"/>
            <a:chOff x="1144298" y="637068"/>
            <a:chExt cx="4827834" cy="910281"/>
          </a:xfrm>
        </p:grpSpPr>
        <p:sp>
          <p:nvSpPr>
            <p:cNvPr id="31" name="Llamada ovalada 30">
              <a:extLst>
                <a:ext uri="{FF2B5EF4-FFF2-40B4-BE49-F238E27FC236}">
                  <a16:creationId xmlns:a16="http://schemas.microsoft.com/office/drawing/2014/main" id="{5220C4A1-46F8-FE48-AEC2-F08FEC3DCD07}"/>
                </a:ext>
              </a:extLst>
            </p:cNvPr>
            <p:cNvSpPr/>
            <p:nvPr/>
          </p:nvSpPr>
          <p:spPr>
            <a:xfrm>
              <a:off x="1144298" y="637068"/>
              <a:ext cx="4827834" cy="910281"/>
            </a:xfrm>
            <a:prstGeom prst="wedgeEllipseCallout">
              <a:avLst>
                <a:gd name="adj1" fmla="val -65393"/>
                <a:gd name="adj2" fmla="val 29966"/>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r>
                <a:rPr lang="en-GB" sz="2000" dirty="0" err="1">
                  <a:solidFill>
                    <a:schemeClr val="accent5">
                      <a:lumMod val="50000"/>
                    </a:schemeClr>
                  </a:solidFill>
                </a:rPr>
                <a:t>Setenta</a:t>
              </a:r>
              <a:r>
                <a:rPr lang="en-GB" sz="2000" dirty="0">
                  <a:solidFill>
                    <a:schemeClr val="accent5">
                      <a:lumMod val="50000"/>
                    </a:schemeClr>
                  </a:solidFill>
                </a:rPr>
                <a:t> </a:t>
              </a:r>
              <a:r>
                <a:rPr lang="en-GB" sz="2000" dirty="0" err="1">
                  <a:solidFill>
                    <a:schemeClr val="accent5">
                      <a:lumMod val="50000"/>
                    </a:schemeClr>
                  </a:solidFill>
                </a:rPr>
                <a:t>años</a:t>
              </a:r>
              <a:r>
                <a:rPr lang="en-GB" sz="2000" dirty="0">
                  <a:solidFill>
                    <a:schemeClr val="accent5">
                      <a:lumMod val="50000"/>
                    </a:schemeClr>
                  </a:solidFill>
                </a:rPr>
                <a:t>? ¡</a:t>
              </a:r>
              <a:r>
                <a:rPr lang="en-GB" sz="2000" dirty="0" err="1">
                  <a:solidFill>
                    <a:schemeClr val="accent5">
                      <a:lumMod val="50000"/>
                    </a:schemeClr>
                  </a:solidFill>
                </a:rPr>
                <a:t>Estáis</a:t>
              </a:r>
              <a:r>
                <a:rPr lang="en-GB" sz="2000" dirty="0">
                  <a:solidFill>
                    <a:schemeClr val="accent5">
                      <a:lumMod val="50000"/>
                    </a:schemeClr>
                  </a:solidFill>
                </a:rPr>
                <a:t>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jóvenes</a:t>
              </a:r>
              <a:r>
                <a:rPr lang="en-GB" sz="2000" dirty="0">
                  <a:solidFill>
                    <a:schemeClr val="accent5">
                      <a:lumMod val="50000"/>
                    </a:schemeClr>
                  </a:solidFill>
                </a:rPr>
                <a:t>!</a:t>
              </a:r>
              <a:endParaRPr lang="es-GB" sz="2000" dirty="0">
                <a:solidFill>
                  <a:schemeClr val="accent5">
                    <a:lumMod val="50000"/>
                  </a:schemeClr>
                </a:solidFill>
              </a:endParaRPr>
            </a:p>
          </p:txBody>
        </p:sp>
        <p:sp>
          <p:nvSpPr>
            <p:cNvPr id="32" name="CuadroTexto 31">
              <a:extLst>
                <a:ext uri="{FF2B5EF4-FFF2-40B4-BE49-F238E27FC236}">
                  <a16:creationId xmlns:a16="http://schemas.microsoft.com/office/drawing/2014/main" id="{FAFD97DC-445C-F84B-8BDF-81944B979715}"/>
                </a:ext>
              </a:extLst>
            </p:cNvPr>
            <p:cNvSpPr txBox="1"/>
            <p:nvPr/>
          </p:nvSpPr>
          <p:spPr>
            <a:xfrm>
              <a:off x="1500803" y="810819"/>
              <a:ext cx="327334" cy="400110"/>
            </a:xfrm>
            <a:prstGeom prst="rect">
              <a:avLst/>
            </a:prstGeom>
            <a:noFill/>
          </p:spPr>
          <p:txBody>
            <a:bodyPr wrap="none" rtlCol="0">
              <a:spAutoFit/>
            </a:bodyPr>
            <a:lstStyle/>
            <a:p>
              <a:r>
                <a:rPr lang="es-GB" sz="2000" b="1" dirty="0">
                  <a:solidFill>
                    <a:schemeClr val="accent2"/>
                  </a:solidFill>
                </a:rPr>
                <a:t>1</a:t>
              </a:r>
            </a:p>
          </p:txBody>
        </p:sp>
      </p:grpSp>
      <p:grpSp>
        <p:nvGrpSpPr>
          <p:cNvPr id="33" name="Grupo 32">
            <a:extLst>
              <a:ext uri="{FF2B5EF4-FFF2-40B4-BE49-F238E27FC236}">
                <a16:creationId xmlns:a16="http://schemas.microsoft.com/office/drawing/2014/main" id="{30233B4F-FB82-9B46-8131-0A2A2BA8956B}"/>
              </a:ext>
            </a:extLst>
          </p:cNvPr>
          <p:cNvGrpSpPr/>
          <p:nvPr/>
        </p:nvGrpSpPr>
        <p:grpSpPr>
          <a:xfrm>
            <a:off x="6598486" y="1335594"/>
            <a:ext cx="4797220" cy="808918"/>
            <a:chOff x="935400" y="1641674"/>
            <a:chExt cx="4797220" cy="808918"/>
          </a:xfrm>
        </p:grpSpPr>
        <p:sp>
          <p:nvSpPr>
            <p:cNvPr id="34" name="Llamada ovalada 33">
              <a:extLst>
                <a:ext uri="{FF2B5EF4-FFF2-40B4-BE49-F238E27FC236}">
                  <a16:creationId xmlns:a16="http://schemas.microsoft.com/office/drawing/2014/main" id="{3BF53E2E-DE20-9540-9319-30AC2B638E02}"/>
                </a:ext>
              </a:extLst>
            </p:cNvPr>
            <p:cNvSpPr/>
            <p:nvPr/>
          </p:nvSpPr>
          <p:spPr>
            <a:xfrm>
              <a:off x="935400" y="1641674"/>
              <a:ext cx="4797220" cy="808918"/>
            </a:xfrm>
            <a:prstGeom prst="wedgeEllipseCallout">
              <a:avLst>
                <a:gd name="adj1" fmla="val 57074"/>
                <a:gd name="adj2" fmla="val 3725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chemeClr val="accent5">
                      <a:lumMod val="50000"/>
                    </a:schemeClr>
                  </a:solidFill>
                </a:rPr>
                <a:t>Aunque sois muy jóvenes jugáis muy bien.</a:t>
              </a:r>
            </a:p>
          </p:txBody>
        </p:sp>
        <p:sp>
          <p:nvSpPr>
            <p:cNvPr id="35" name="CuadroTexto 34">
              <a:extLst>
                <a:ext uri="{FF2B5EF4-FFF2-40B4-BE49-F238E27FC236}">
                  <a16:creationId xmlns:a16="http://schemas.microsoft.com/office/drawing/2014/main" id="{02BCE8A5-5CC3-1D49-87A4-A6A3E194AEA0}"/>
                </a:ext>
              </a:extLst>
            </p:cNvPr>
            <p:cNvSpPr txBox="1"/>
            <p:nvPr/>
          </p:nvSpPr>
          <p:spPr>
            <a:xfrm>
              <a:off x="1389447" y="1766505"/>
              <a:ext cx="328936" cy="400110"/>
            </a:xfrm>
            <a:prstGeom prst="rect">
              <a:avLst/>
            </a:prstGeom>
            <a:noFill/>
          </p:spPr>
          <p:txBody>
            <a:bodyPr wrap="none" rtlCol="0">
              <a:spAutoFit/>
            </a:bodyPr>
            <a:lstStyle/>
            <a:p>
              <a:r>
                <a:rPr lang="es-GB" sz="2000" b="1" dirty="0">
                  <a:solidFill>
                    <a:schemeClr val="accent2"/>
                  </a:solidFill>
                </a:rPr>
                <a:t>2</a:t>
              </a:r>
            </a:p>
          </p:txBody>
        </p:sp>
      </p:grpSp>
      <p:grpSp>
        <p:nvGrpSpPr>
          <p:cNvPr id="36" name="Grupo 35">
            <a:extLst>
              <a:ext uri="{FF2B5EF4-FFF2-40B4-BE49-F238E27FC236}">
                <a16:creationId xmlns:a16="http://schemas.microsoft.com/office/drawing/2014/main" id="{3AAB8D1D-5E8F-BB40-B6DF-090D8ECD4671}"/>
              </a:ext>
            </a:extLst>
          </p:cNvPr>
          <p:cNvGrpSpPr/>
          <p:nvPr/>
        </p:nvGrpSpPr>
        <p:grpSpPr>
          <a:xfrm>
            <a:off x="7332774" y="2260361"/>
            <a:ext cx="4629325" cy="955840"/>
            <a:chOff x="9941668" y="4372992"/>
            <a:chExt cx="6703511" cy="808918"/>
          </a:xfrm>
        </p:grpSpPr>
        <p:sp>
          <p:nvSpPr>
            <p:cNvPr id="37" name="Llamada ovalada 36">
              <a:extLst>
                <a:ext uri="{FF2B5EF4-FFF2-40B4-BE49-F238E27FC236}">
                  <a16:creationId xmlns:a16="http://schemas.microsoft.com/office/drawing/2014/main" id="{3E8AF76F-F652-2F47-92B0-B2B33FA14A87}"/>
                </a:ext>
              </a:extLst>
            </p:cNvPr>
            <p:cNvSpPr/>
            <p:nvPr/>
          </p:nvSpPr>
          <p:spPr>
            <a:xfrm>
              <a:off x="9941668" y="4372992"/>
              <a:ext cx="6703511" cy="808918"/>
            </a:xfrm>
            <a:prstGeom prst="wedgeEllipseCallout">
              <a:avLst>
                <a:gd name="adj1" fmla="val -54726"/>
                <a:gd name="adj2" fmla="val -3653"/>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Estáis</a:t>
              </a:r>
              <a:r>
                <a:rPr lang="en-GB" sz="2000" dirty="0">
                  <a:solidFill>
                    <a:schemeClr val="accent5">
                      <a:lumMod val="50000"/>
                    </a:schemeClr>
                  </a:solidFill>
                </a:rPr>
                <a:t>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delgados</a:t>
              </a:r>
              <a:r>
                <a:rPr lang="en-GB" sz="2000" dirty="0">
                  <a:solidFill>
                    <a:schemeClr val="accent5">
                      <a:lumMod val="50000"/>
                    </a:schemeClr>
                  </a:solidFill>
                </a:rPr>
                <a:t> ¿</a:t>
              </a:r>
              <a:r>
                <a:rPr lang="en-GB" sz="2000" dirty="0" err="1">
                  <a:solidFill>
                    <a:schemeClr val="accent5">
                      <a:lumMod val="50000"/>
                    </a:schemeClr>
                  </a:solidFill>
                </a:rPr>
                <a:t>practicáis</a:t>
              </a:r>
              <a:r>
                <a:rPr lang="en-GB" sz="2000" dirty="0">
                  <a:solidFill>
                    <a:schemeClr val="accent5">
                      <a:lumMod val="50000"/>
                    </a:schemeClr>
                  </a:solidFill>
                </a:rPr>
                <a:t> </a:t>
              </a:r>
              <a:r>
                <a:rPr lang="en-GB" sz="2000" dirty="0" err="1">
                  <a:solidFill>
                    <a:schemeClr val="accent5">
                      <a:lumMod val="50000"/>
                    </a:schemeClr>
                  </a:solidFill>
                </a:rPr>
                <a:t>muchas</a:t>
              </a:r>
              <a:r>
                <a:rPr lang="en-GB" sz="2000" dirty="0">
                  <a:solidFill>
                    <a:schemeClr val="accent5">
                      <a:lumMod val="50000"/>
                    </a:schemeClr>
                  </a:solidFill>
                </a:rPr>
                <a:t> horas?</a:t>
              </a:r>
              <a:endParaRPr lang="es-GB" sz="2000" dirty="0">
                <a:solidFill>
                  <a:schemeClr val="accent5">
                    <a:lumMod val="50000"/>
                  </a:schemeClr>
                </a:solidFill>
              </a:endParaRPr>
            </a:p>
          </p:txBody>
        </p:sp>
        <p:sp>
          <p:nvSpPr>
            <p:cNvPr id="38" name="CuadroTexto 37">
              <a:extLst>
                <a:ext uri="{FF2B5EF4-FFF2-40B4-BE49-F238E27FC236}">
                  <a16:creationId xmlns:a16="http://schemas.microsoft.com/office/drawing/2014/main" id="{B35B1F66-1C56-F34A-BD60-99F2283A010F}"/>
                </a:ext>
              </a:extLst>
            </p:cNvPr>
            <p:cNvSpPr txBox="1"/>
            <p:nvPr/>
          </p:nvSpPr>
          <p:spPr>
            <a:xfrm>
              <a:off x="10999693" y="4439032"/>
              <a:ext cx="328936" cy="400110"/>
            </a:xfrm>
            <a:prstGeom prst="rect">
              <a:avLst/>
            </a:prstGeom>
            <a:noFill/>
          </p:spPr>
          <p:txBody>
            <a:bodyPr wrap="none" rtlCol="0">
              <a:spAutoFit/>
            </a:bodyPr>
            <a:lstStyle/>
            <a:p>
              <a:r>
                <a:rPr lang="es-GB" sz="2000" b="1" dirty="0">
                  <a:solidFill>
                    <a:schemeClr val="accent2"/>
                  </a:solidFill>
                </a:rPr>
                <a:t>3</a:t>
              </a:r>
            </a:p>
          </p:txBody>
        </p:sp>
      </p:grpSp>
      <p:grpSp>
        <p:nvGrpSpPr>
          <p:cNvPr id="39" name="Grupo 38">
            <a:extLst>
              <a:ext uri="{FF2B5EF4-FFF2-40B4-BE49-F238E27FC236}">
                <a16:creationId xmlns:a16="http://schemas.microsoft.com/office/drawing/2014/main" id="{C92FE747-E49C-434F-B3F9-1834DC145D0D}"/>
              </a:ext>
            </a:extLst>
          </p:cNvPr>
          <p:cNvGrpSpPr/>
          <p:nvPr/>
        </p:nvGrpSpPr>
        <p:grpSpPr>
          <a:xfrm>
            <a:off x="7204133" y="3332050"/>
            <a:ext cx="4272240" cy="671516"/>
            <a:chOff x="8326956" y="4714718"/>
            <a:chExt cx="4272240" cy="671516"/>
          </a:xfrm>
        </p:grpSpPr>
        <p:sp>
          <p:nvSpPr>
            <p:cNvPr id="40" name="Llamada ovalada 39">
              <a:extLst>
                <a:ext uri="{FF2B5EF4-FFF2-40B4-BE49-F238E27FC236}">
                  <a16:creationId xmlns:a16="http://schemas.microsoft.com/office/drawing/2014/main" id="{46D23640-EFD8-874F-A5FC-B6C3B4DADAB9}"/>
                </a:ext>
              </a:extLst>
            </p:cNvPr>
            <p:cNvSpPr/>
            <p:nvPr/>
          </p:nvSpPr>
          <p:spPr>
            <a:xfrm>
              <a:off x="8326956" y="4714718"/>
              <a:ext cx="4272240" cy="671516"/>
            </a:xfrm>
            <a:prstGeom prst="wedgeEllipseCallout">
              <a:avLst>
                <a:gd name="adj1" fmla="val 63983"/>
                <a:gd name="adj2" fmla="val 2472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accent5">
                      <a:lumMod val="50000"/>
                    </a:schemeClr>
                  </a:solidFill>
                </a:rPr>
                <a:t>Estáis</a:t>
              </a:r>
              <a:r>
                <a:rPr lang="en-GB" sz="2000" dirty="0">
                  <a:solidFill>
                    <a:schemeClr val="accent5">
                      <a:lumMod val="50000"/>
                    </a:schemeClr>
                  </a:solidFill>
                </a:rPr>
                <a:t> </a:t>
              </a:r>
              <a:r>
                <a:rPr lang="en-GB" sz="2000" dirty="0" err="1">
                  <a:solidFill>
                    <a:schemeClr val="accent5">
                      <a:lumMod val="50000"/>
                    </a:schemeClr>
                  </a:solidFill>
                </a:rPr>
                <a:t>pálidos</a:t>
              </a:r>
              <a:r>
                <a:rPr lang="en-GB" sz="2000" dirty="0">
                  <a:solidFill>
                    <a:schemeClr val="accent5">
                      <a:lumMod val="50000"/>
                    </a:schemeClr>
                  </a:solidFill>
                </a:rPr>
                <a:t>, ¿</a:t>
              </a:r>
              <a:r>
                <a:rPr lang="en-GB" sz="2000" dirty="0" err="1">
                  <a:solidFill>
                    <a:schemeClr val="accent5">
                      <a:lumMod val="50000"/>
                    </a:schemeClr>
                  </a:solidFill>
                </a:rPr>
                <a:t>estáis</a:t>
              </a:r>
              <a:r>
                <a:rPr lang="en-GB" sz="2000" dirty="0">
                  <a:solidFill>
                    <a:schemeClr val="accent5">
                      <a:lumMod val="50000"/>
                    </a:schemeClr>
                  </a:solidFill>
                </a:rPr>
                <a:t> bien?</a:t>
              </a:r>
              <a:endParaRPr lang="es-GB" sz="2000" dirty="0">
                <a:solidFill>
                  <a:schemeClr val="accent5">
                    <a:lumMod val="50000"/>
                  </a:schemeClr>
                </a:solidFill>
              </a:endParaRPr>
            </a:p>
          </p:txBody>
        </p:sp>
        <p:sp>
          <p:nvSpPr>
            <p:cNvPr id="41" name="CuadroTexto 40">
              <a:extLst>
                <a:ext uri="{FF2B5EF4-FFF2-40B4-BE49-F238E27FC236}">
                  <a16:creationId xmlns:a16="http://schemas.microsoft.com/office/drawing/2014/main" id="{527627B3-CAC5-A84B-AEED-04CDD0C33EDE}"/>
                </a:ext>
              </a:extLst>
            </p:cNvPr>
            <p:cNvSpPr txBox="1"/>
            <p:nvPr/>
          </p:nvSpPr>
          <p:spPr>
            <a:xfrm>
              <a:off x="8779858" y="4789526"/>
              <a:ext cx="328936" cy="400110"/>
            </a:xfrm>
            <a:prstGeom prst="rect">
              <a:avLst/>
            </a:prstGeom>
            <a:noFill/>
          </p:spPr>
          <p:txBody>
            <a:bodyPr wrap="none" rtlCol="0">
              <a:spAutoFit/>
            </a:bodyPr>
            <a:lstStyle/>
            <a:p>
              <a:r>
                <a:rPr lang="es-GB" sz="2000" b="1" dirty="0">
                  <a:solidFill>
                    <a:schemeClr val="accent2"/>
                  </a:solidFill>
                </a:rPr>
                <a:t>4</a:t>
              </a:r>
            </a:p>
          </p:txBody>
        </p:sp>
      </p:grpSp>
      <p:sp>
        <p:nvSpPr>
          <p:cNvPr id="43" name="Llamada ovalada 42">
            <a:extLst>
              <a:ext uri="{FF2B5EF4-FFF2-40B4-BE49-F238E27FC236}">
                <a16:creationId xmlns:a16="http://schemas.microsoft.com/office/drawing/2014/main" id="{97CFF984-E313-594F-97CE-8482D1C7A2B5}"/>
              </a:ext>
            </a:extLst>
          </p:cNvPr>
          <p:cNvSpPr/>
          <p:nvPr/>
        </p:nvSpPr>
        <p:spPr>
          <a:xfrm>
            <a:off x="6946411" y="4119415"/>
            <a:ext cx="5075570" cy="671516"/>
          </a:xfrm>
          <a:prstGeom prst="wedgeEllipseCallout">
            <a:avLst>
              <a:gd name="adj1" fmla="val -63861"/>
              <a:gd name="adj2" fmla="val -4042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r>
              <a:rPr lang="en-GB" sz="2000" dirty="0" err="1">
                <a:solidFill>
                  <a:schemeClr val="accent5">
                    <a:lumMod val="50000"/>
                  </a:schemeClr>
                </a:solidFill>
              </a:rPr>
              <a:t>Jugáis</a:t>
            </a:r>
            <a:r>
              <a:rPr lang="en-GB" sz="2000" dirty="0">
                <a:solidFill>
                  <a:schemeClr val="accent5">
                    <a:lumMod val="50000"/>
                  </a:schemeClr>
                </a:solidFill>
              </a:rPr>
              <a:t> al </a:t>
            </a:r>
            <a:r>
              <a:rPr lang="en-GB" sz="2000" dirty="0" err="1">
                <a:solidFill>
                  <a:schemeClr val="accent5">
                    <a:lumMod val="50000"/>
                  </a:schemeClr>
                </a:solidFill>
              </a:rPr>
              <a:t>tenis</a:t>
            </a:r>
            <a:r>
              <a:rPr lang="en-GB" sz="2000" dirty="0">
                <a:solidFill>
                  <a:schemeClr val="accent5">
                    <a:lumMod val="50000"/>
                  </a:schemeClr>
                </a:solidFill>
              </a:rPr>
              <a:t> </a:t>
            </a:r>
            <a:r>
              <a:rPr lang="en-GB" sz="2000" dirty="0" err="1">
                <a:solidFill>
                  <a:schemeClr val="accent5">
                    <a:lumMod val="50000"/>
                  </a:schemeClr>
                </a:solidFill>
              </a:rPr>
              <a:t>todos</a:t>
            </a:r>
            <a:r>
              <a:rPr lang="en-GB" sz="2000" dirty="0">
                <a:solidFill>
                  <a:schemeClr val="accent5">
                    <a:lumMod val="50000"/>
                  </a:schemeClr>
                </a:solidFill>
              </a:rPr>
              <a:t> los días? </a:t>
            </a:r>
            <a:r>
              <a:rPr lang="en-GB" sz="2000" dirty="0" err="1">
                <a:solidFill>
                  <a:schemeClr val="accent5">
                    <a:lumMod val="50000"/>
                  </a:schemeClr>
                </a:solidFill>
              </a:rPr>
              <a:t>Sois</a:t>
            </a:r>
            <a:r>
              <a:rPr lang="en-GB" sz="2000" dirty="0">
                <a:solidFill>
                  <a:schemeClr val="accent5">
                    <a:lumMod val="50000"/>
                  </a:schemeClr>
                </a:solidFill>
              </a:rPr>
              <a:t> </a:t>
            </a:r>
            <a:r>
              <a:rPr lang="en-GB" sz="2000" dirty="0" err="1">
                <a:solidFill>
                  <a:schemeClr val="accent5">
                    <a:lumMod val="50000"/>
                  </a:schemeClr>
                </a:solidFill>
              </a:rPr>
              <a:t>muy</a:t>
            </a:r>
            <a:r>
              <a:rPr lang="en-GB" sz="2000" dirty="0">
                <a:solidFill>
                  <a:schemeClr val="accent5">
                    <a:lumMod val="50000"/>
                  </a:schemeClr>
                </a:solidFill>
              </a:rPr>
              <a:t> </a:t>
            </a:r>
            <a:r>
              <a:rPr lang="en-GB" sz="2000" dirty="0" err="1">
                <a:solidFill>
                  <a:schemeClr val="accent5">
                    <a:lumMod val="50000"/>
                  </a:schemeClr>
                </a:solidFill>
              </a:rPr>
              <a:t>sanos</a:t>
            </a:r>
            <a:r>
              <a:rPr lang="en-GB" sz="2000" dirty="0">
                <a:solidFill>
                  <a:schemeClr val="accent5">
                    <a:lumMod val="50000"/>
                  </a:schemeClr>
                </a:solidFill>
              </a:rPr>
              <a:t>.</a:t>
            </a:r>
            <a:endParaRPr lang="es-GB" sz="2000" dirty="0">
              <a:solidFill>
                <a:schemeClr val="accent5">
                  <a:lumMod val="50000"/>
                </a:schemeClr>
              </a:solidFill>
            </a:endParaRPr>
          </a:p>
        </p:txBody>
      </p:sp>
      <p:sp>
        <p:nvSpPr>
          <p:cNvPr id="44" name="CuadroTexto 43">
            <a:extLst>
              <a:ext uri="{FF2B5EF4-FFF2-40B4-BE49-F238E27FC236}">
                <a16:creationId xmlns:a16="http://schemas.microsoft.com/office/drawing/2014/main" id="{1E0F1FE9-604E-C948-BAAA-4CF5EEBC9A44}"/>
              </a:ext>
            </a:extLst>
          </p:cNvPr>
          <p:cNvSpPr txBox="1"/>
          <p:nvPr/>
        </p:nvSpPr>
        <p:spPr>
          <a:xfrm>
            <a:off x="7580416" y="4338717"/>
            <a:ext cx="328936" cy="400110"/>
          </a:xfrm>
          <a:prstGeom prst="rect">
            <a:avLst/>
          </a:prstGeom>
          <a:noFill/>
        </p:spPr>
        <p:txBody>
          <a:bodyPr wrap="none" rtlCol="0">
            <a:spAutoFit/>
          </a:bodyPr>
          <a:lstStyle/>
          <a:p>
            <a:r>
              <a:rPr lang="es-GB" sz="2000" b="1" dirty="0">
                <a:solidFill>
                  <a:schemeClr val="accent2"/>
                </a:solidFill>
              </a:rPr>
              <a:t>5</a:t>
            </a:r>
          </a:p>
        </p:txBody>
      </p:sp>
      <p:grpSp>
        <p:nvGrpSpPr>
          <p:cNvPr id="45" name="Grupo 44">
            <a:extLst>
              <a:ext uri="{FF2B5EF4-FFF2-40B4-BE49-F238E27FC236}">
                <a16:creationId xmlns:a16="http://schemas.microsoft.com/office/drawing/2014/main" id="{3B4E7EA3-1A22-0F45-9748-DEB4912B4FDD}"/>
              </a:ext>
            </a:extLst>
          </p:cNvPr>
          <p:cNvGrpSpPr/>
          <p:nvPr/>
        </p:nvGrpSpPr>
        <p:grpSpPr>
          <a:xfrm>
            <a:off x="6479824" y="4906780"/>
            <a:ext cx="5542157" cy="816025"/>
            <a:chOff x="8466598" y="5735661"/>
            <a:chExt cx="5542157" cy="816025"/>
          </a:xfrm>
        </p:grpSpPr>
        <p:sp>
          <p:nvSpPr>
            <p:cNvPr id="46" name="Llamada ovalada 45">
              <a:extLst>
                <a:ext uri="{FF2B5EF4-FFF2-40B4-BE49-F238E27FC236}">
                  <a16:creationId xmlns:a16="http://schemas.microsoft.com/office/drawing/2014/main" id="{1F6C2DDF-7099-E84B-9A4C-AA47E99FDCF7}"/>
                </a:ext>
              </a:extLst>
            </p:cNvPr>
            <p:cNvSpPr/>
            <p:nvPr/>
          </p:nvSpPr>
          <p:spPr>
            <a:xfrm>
              <a:off x="8466598" y="5735661"/>
              <a:ext cx="5542157" cy="816025"/>
            </a:xfrm>
            <a:prstGeom prst="wedgeEllipseCallout">
              <a:avLst>
                <a:gd name="adj1" fmla="val 47735"/>
                <a:gd name="adj2" fmla="val 71474"/>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r>
                <a:rPr lang="en-GB" sz="2000" dirty="0" err="1">
                  <a:solidFill>
                    <a:schemeClr val="accent5">
                      <a:lumMod val="50000"/>
                    </a:schemeClr>
                  </a:solidFill>
                </a:rPr>
                <a:t>Cómo</a:t>
              </a:r>
              <a:r>
                <a:rPr lang="en-GB" sz="2000" dirty="0">
                  <a:solidFill>
                    <a:schemeClr val="accent5">
                      <a:lumMod val="50000"/>
                    </a:schemeClr>
                  </a:solidFill>
                </a:rPr>
                <a:t> </a:t>
              </a:r>
              <a:r>
                <a:rPr lang="en-GB" sz="2000" dirty="0" err="1">
                  <a:solidFill>
                    <a:schemeClr val="accent5">
                      <a:lumMod val="50000"/>
                    </a:schemeClr>
                  </a:solidFill>
                </a:rPr>
                <a:t>cuidáis</a:t>
              </a:r>
              <a:r>
                <a:rPr lang="en-GB" sz="2000" dirty="0">
                  <a:solidFill>
                    <a:schemeClr val="accent5">
                      <a:lumMod val="50000"/>
                    </a:schemeClr>
                  </a:solidFill>
                </a:rPr>
                <a:t> </a:t>
              </a:r>
              <a:r>
                <a:rPr lang="en-GB" sz="2000" dirty="0" err="1">
                  <a:solidFill>
                    <a:schemeClr val="accent5">
                      <a:lumMod val="50000"/>
                    </a:schemeClr>
                  </a:solidFill>
                </a:rPr>
                <a:t>vuestro</a:t>
              </a:r>
              <a:r>
                <a:rPr lang="en-GB" sz="2000" dirty="0">
                  <a:solidFill>
                    <a:schemeClr val="accent5">
                      <a:lumMod val="50000"/>
                    </a:schemeClr>
                  </a:solidFill>
                </a:rPr>
                <a:t> peso? No </a:t>
              </a:r>
              <a:r>
                <a:rPr lang="en-GB" sz="2000" dirty="0" err="1">
                  <a:solidFill>
                    <a:schemeClr val="accent5">
                      <a:lumMod val="50000"/>
                    </a:schemeClr>
                  </a:solidFill>
                </a:rPr>
                <a:t>estáis</a:t>
              </a:r>
              <a:r>
                <a:rPr lang="en-GB" sz="2000" dirty="0">
                  <a:solidFill>
                    <a:schemeClr val="accent5">
                      <a:lumMod val="50000"/>
                    </a:schemeClr>
                  </a:solidFill>
                </a:rPr>
                <a:t> </a:t>
              </a:r>
              <a:r>
                <a:rPr lang="en-GB" sz="2000" dirty="0" err="1">
                  <a:solidFill>
                    <a:schemeClr val="accent5">
                      <a:lumMod val="50000"/>
                    </a:schemeClr>
                  </a:solidFill>
                </a:rPr>
                <a:t>gordos</a:t>
              </a:r>
              <a:r>
                <a:rPr lang="en-GB" sz="2000" dirty="0">
                  <a:solidFill>
                    <a:schemeClr val="accent5">
                      <a:lumMod val="50000"/>
                    </a:schemeClr>
                  </a:solidFill>
                </a:rPr>
                <a:t>.</a:t>
              </a:r>
              <a:endParaRPr lang="es-GB" sz="2000" dirty="0">
                <a:solidFill>
                  <a:schemeClr val="accent5">
                    <a:lumMod val="50000"/>
                  </a:schemeClr>
                </a:solidFill>
              </a:endParaRPr>
            </a:p>
          </p:txBody>
        </p:sp>
        <p:sp>
          <p:nvSpPr>
            <p:cNvPr id="47" name="CuadroTexto 46">
              <a:extLst>
                <a:ext uri="{FF2B5EF4-FFF2-40B4-BE49-F238E27FC236}">
                  <a16:creationId xmlns:a16="http://schemas.microsoft.com/office/drawing/2014/main" id="{7EF2ACEF-D14B-584F-81E4-69020AC66C70}"/>
                </a:ext>
              </a:extLst>
            </p:cNvPr>
            <p:cNvSpPr txBox="1"/>
            <p:nvPr/>
          </p:nvSpPr>
          <p:spPr>
            <a:xfrm>
              <a:off x="9163762" y="5887381"/>
              <a:ext cx="328936" cy="400110"/>
            </a:xfrm>
            <a:prstGeom prst="rect">
              <a:avLst/>
            </a:prstGeom>
            <a:noFill/>
          </p:spPr>
          <p:txBody>
            <a:bodyPr wrap="none" rtlCol="0">
              <a:spAutoFit/>
            </a:bodyPr>
            <a:lstStyle/>
            <a:p>
              <a:r>
                <a:rPr lang="es-GB" sz="2000" b="1" dirty="0">
                  <a:solidFill>
                    <a:schemeClr val="accent2"/>
                  </a:solidFill>
                </a:rPr>
                <a:t>6</a:t>
              </a:r>
            </a:p>
          </p:txBody>
        </p:sp>
      </p:grpSp>
      <p:grpSp>
        <p:nvGrpSpPr>
          <p:cNvPr id="48" name="Grupo 47">
            <a:extLst>
              <a:ext uri="{FF2B5EF4-FFF2-40B4-BE49-F238E27FC236}">
                <a16:creationId xmlns:a16="http://schemas.microsoft.com/office/drawing/2014/main" id="{8497DB3C-9728-1948-9889-4A14DD75AB01}"/>
              </a:ext>
            </a:extLst>
          </p:cNvPr>
          <p:cNvGrpSpPr/>
          <p:nvPr/>
        </p:nvGrpSpPr>
        <p:grpSpPr>
          <a:xfrm>
            <a:off x="8215083" y="5838653"/>
            <a:ext cx="3057578" cy="410198"/>
            <a:chOff x="1805221" y="5831849"/>
            <a:chExt cx="3057578" cy="410198"/>
          </a:xfrm>
        </p:grpSpPr>
        <p:sp>
          <p:nvSpPr>
            <p:cNvPr id="49" name="Llamada ovalada 48">
              <a:extLst>
                <a:ext uri="{FF2B5EF4-FFF2-40B4-BE49-F238E27FC236}">
                  <a16:creationId xmlns:a16="http://schemas.microsoft.com/office/drawing/2014/main" id="{2E8DFF6F-8309-9C4A-9A56-2A6F914A390D}"/>
                </a:ext>
              </a:extLst>
            </p:cNvPr>
            <p:cNvSpPr/>
            <p:nvPr/>
          </p:nvSpPr>
          <p:spPr>
            <a:xfrm>
              <a:off x="1805221" y="5831849"/>
              <a:ext cx="3057578" cy="410198"/>
            </a:xfrm>
            <a:prstGeom prst="wedgeEllipseCallout">
              <a:avLst>
                <a:gd name="adj1" fmla="val -71272"/>
                <a:gd name="adj2" fmla="val 27246"/>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5">
                      <a:lumMod val="50000"/>
                    </a:schemeClr>
                  </a:solidFill>
                </a:rPr>
                <a:t>¿</a:t>
              </a:r>
              <a:r>
                <a:rPr lang="en-GB" sz="2000" dirty="0" err="1">
                  <a:solidFill>
                    <a:schemeClr val="accent5">
                      <a:lumMod val="50000"/>
                    </a:schemeClr>
                  </a:solidFill>
                </a:rPr>
                <a:t>Estáis</a:t>
              </a:r>
              <a:r>
                <a:rPr lang="en-GB" sz="2000" dirty="0">
                  <a:solidFill>
                    <a:schemeClr val="accent5">
                      <a:lumMod val="50000"/>
                    </a:schemeClr>
                  </a:solidFill>
                </a:rPr>
                <a:t> </a:t>
              </a:r>
              <a:r>
                <a:rPr lang="en-GB" sz="2000" dirty="0" err="1">
                  <a:solidFill>
                    <a:schemeClr val="accent5">
                      <a:lumMod val="50000"/>
                    </a:schemeClr>
                  </a:solidFill>
                </a:rPr>
                <a:t>listos</a:t>
              </a:r>
              <a:r>
                <a:rPr lang="en-GB" sz="2000" dirty="0">
                  <a:solidFill>
                    <a:schemeClr val="accent5">
                      <a:lumMod val="50000"/>
                    </a:schemeClr>
                  </a:solidFill>
                </a:rPr>
                <a:t>? </a:t>
              </a:r>
              <a:endParaRPr lang="es-GB" sz="2000" dirty="0">
                <a:solidFill>
                  <a:schemeClr val="accent5">
                    <a:lumMod val="50000"/>
                  </a:schemeClr>
                </a:solidFill>
              </a:endParaRPr>
            </a:p>
          </p:txBody>
        </p:sp>
        <p:sp>
          <p:nvSpPr>
            <p:cNvPr id="50" name="CuadroTexto 49">
              <a:extLst>
                <a:ext uri="{FF2B5EF4-FFF2-40B4-BE49-F238E27FC236}">
                  <a16:creationId xmlns:a16="http://schemas.microsoft.com/office/drawing/2014/main" id="{686DB1BD-4AED-DA4A-BE7D-4DDB81696A44}"/>
                </a:ext>
              </a:extLst>
            </p:cNvPr>
            <p:cNvSpPr txBox="1"/>
            <p:nvPr/>
          </p:nvSpPr>
          <p:spPr>
            <a:xfrm>
              <a:off x="2065359" y="5841937"/>
              <a:ext cx="328936" cy="400110"/>
            </a:xfrm>
            <a:prstGeom prst="rect">
              <a:avLst/>
            </a:prstGeom>
            <a:noFill/>
          </p:spPr>
          <p:txBody>
            <a:bodyPr wrap="none" rtlCol="0">
              <a:spAutoFit/>
            </a:bodyPr>
            <a:lstStyle/>
            <a:p>
              <a:r>
                <a:rPr lang="es-GB" sz="2000" b="1" dirty="0">
                  <a:solidFill>
                    <a:schemeClr val="accent2"/>
                  </a:solidFill>
                </a:rPr>
                <a:t>7</a:t>
              </a:r>
            </a:p>
          </p:txBody>
        </p:sp>
      </p:grpSp>
    </p:spTree>
    <p:extLst>
      <p:ext uri="{BB962C8B-B14F-4D97-AF65-F5344CB8AC3E}">
        <p14:creationId xmlns:p14="http://schemas.microsoft.com/office/powerpoint/2010/main" val="300570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egg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4274129" y="5311613"/>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huevo</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956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B7DE8265-449A-4932-A5A9-D10F0BC6AA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Verbs (present): 2</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4"/>
              </a:rPr>
              <a:t>nd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hlinkClick r:id="rId4"/>
              </a:rPr>
              <a:t>perso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4"/>
              </a:rPr>
              <a:t>n singular / plural in the Verb agreement (present)’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deals with the grammar covered in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5"/>
          <a:srcRect l="18879" t="22690" r="18901" b="12074"/>
          <a:stretch/>
        </p:blipFill>
        <p:spPr bwMode="auto">
          <a:xfrm>
            <a:off x="2375182" y="2325757"/>
            <a:ext cx="7396216" cy="39869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67440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8486" y="1230442"/>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3)</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265514" y="205739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65514" y="2654142"/>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4086323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place, placing</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9004353" y="1271182"/>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colocar</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8846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to try, to taste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9639779" y="3129004"/>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probar</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67309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wine</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612998" y="4075263"/>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el vino</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4135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vi...</a:t>
            </a: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8170797" y="35591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pre...</a:t>
            </a: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pro...</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1949426"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dul...</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tra...</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le...</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mez...</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3237728" y="324136"/>
            <a:ext cx="2081144"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cos...</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337573" y="5329649"/>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hue...</a:t>
            </a: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col...</a:t>
            </a: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6565260" y="5329649"/>
            <a:ext cx="2021871"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1962598"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sol...</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200525" y="2546130"/>
            <a:ext cx="3790950" cy="1165748"/>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fresh</a:t>
            </a: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68376" y="195527"/>
            <a:ext cx="1059767" cy="537739"/>
          </a:xfrm>
        </p:spPr>
        <p:txBody>
          <a:bodyPr>
            <a:normAutofit/>
          </a:bodyPr>
          <a:lstStyle/>
          <a:p>
            <a:r>
              <a:rPr lang="en-GB" sz="2000" b="1" dirty="0" err="1">
                <a:solidFill>
                  <a:schemeClr val="bg1"/>
                </a:solidFill>
              </a:rPr>
              <a:t>hablar</a:t>
            </a:r>
            <a:endParaRPr lang="es-GB" sz="2000" dirty="0"/>
          </a:p>
        </p:txBody>
      </p:sp>
      <p:sp>
        <p:nvSpPr>
          <p:cNvPr id="23" name="Rectángulo redondeado 22">
            <a:extLst>
              <a:ext uri="{FF2B5EF4-FFF2-40B4-BE49-F238E27FC236}">
                <a16:creationId xmlns:a16="http://schemas.microsoft.com/office/drawing/2014/main" id="{0B5E447E-E2EC-9F46-8F8C-43C5C56B20A8}"/>
              </a:ext>
            </a:extLst>
          </p:cNvPr>
          <p:cNvSpPr/>
          <p:nvPr/>
        </p:nvSpPr>
        <p:spPr>
          <a:xfrm>
            <a:off x="5821162" y="318501"/>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ca...</a:t>
            </a:r>
          </a:p>
        </p:txBody>
      </p:sp>
      <p:sp>
        <p:nvSpPr>
          <p:cNvPr id="24" name="Rectángulo redondeado 23">
            <a:extLst>
              <a:ext uri="{FF2B5EF4-FFF2-40B4-BE49-F238E27FC236}">
                <a16:creationId xmlns:a16="http://schemas.microsoft.com/office/drawing/2014/main" id="{F520F303-4B1D-A14E-B3D0-39B703D5F887}"/>
              </a:ext>
            </a:extLst>
          </p:cNvPr>
          <p:cNvSpPr/>
          <p:nvPr/>
        </p:nvSpPr>
        <p:spPr>
          <a:xfrm>
            <a:off x="8863850" y="5020097"/>
            <a:ext cx="1847345" cy="74676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rPr>
              <a:t>ver...</a:t>
            </a:r>
          </a:p>
        </p:txBody>
      </p:sp>
      <p:sp>
        <p:nvSpPr>
          <p:cNvPr id="25" name="Rectángulo redondeado 14">
            <a:extLst>
              <a:ext uri="{FF2B5EF4-FFF2-40B4-BE49-F238E27FC236}">
                <a16:creationId xmlns:a16="http://schemas.microsoft.com/office/drawing/2014/main" id="{7C25851E-F109-7E40-B86B-9D208658AC57}"/>
              </a:ext>
            </a:extLst>
          </p:cNvPr>
          <p:cNvSpPr/>
          <p:nvPr/>
        </p:nvSpPr>
        <p:spPr>
          <a:xfrm>
            <a:off x="1447436" y="1289218"/>
            <a:ext cx="2142831" cy="78283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2060"/>
                </a:solidFill>
                <a:effectLst/>
                <a:uLnTx/>
                <a:uFillTx/>
                <a:latin typeface="Century Gothic" panose="020F0302020204030204"/>
                <a:ea typeface="+mn-ea"/>
                <a:cs typeface="+mn-cs"/>
              </a:rPr>
              <a:t>fresco/a</a:t>
            </a:r>
            <a:endParaRPr kumimoji="0" lang="es-GB" sz="2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2646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20857</TotalTime>
  <Words>8238</Words>
  <Application>Microsoft Office PowerPoint</Application>
  <PresentationFormat>Widescreen</PresentationFormat>
  <Paragraphs>1389</Paragraphs>
  <Slides>51</Slides>
  <Notes>51</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51</vt:i4>
      </vt:variant>
    </vt:vector>
  </HeadingPairs>
  <TitlesOfParts>
    <vt:vector size="68" baseType="lpstr">
      <vt:lpstr>Arial</vt:lpstr>
      <vt:lpstr>Bradley Hand</vt:lpstr>
      <vt:lpstr>Calibri</vt:lpstr>
      <vt:lpstr>Century Gothic</vt:lpstr>
      <vt:lpstr>Century Schoolbook</vt:lpstr>
      <vt:lpstr>Chalkboard</vt:lpstr>
      <vt:lpstr>Cooper Black</vt:lpstr>
      <vt:lpstr>Courier New</vt:lpstr>
      <vt:lpstr>Helvetica</vt:lpstr>
      <vt:lpstr>Helvetica Neue</vt:lpstr>
      <vt:lpstr>Lucida Console</vt:lpstr>
      <vt:lpstr>Times New Roman</vt:lpstr>
      <vt:lpstr>Tw Cen MT</vt:lpstr>
      <vt:lpstr>Wingdings</vt:lpstr>
      <vt:lpstr>1_Office Theme</vt:lpstr>
      <vt:lpstr>2_Office Theme</vt:lpstr>
      <vt:lpstr>3_Office Theme</vt:lpstr>
      <vt:lpstr>Talking about health</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Vocabulario</vt:lpstr>
      <vt:lpstr>Vocabulario</vt:lpstr>
      <vt:lpstr>Hablamos de la salud</vt:lpstr>
      <vt:lpstr>Talking about ‘you’ -ar verbs in 2nd person singular &amp; plural</vt:lpstr>
      <vt:lpstr>How to say ‘your’ Using ‘tu’ and ‘vuestro’</vt:lpstr>
      <vt:lpstr>Preguntas sobre la vida sana</vt:lpstr>
      <vt:lpstr>Escucha cada pregunta y marca la opción correcta. Luego, escribe la acción en inglés.</vt:lpstr>
      <vt:lpstr>Lee el artículo y escribe el título correcto. Debes elegir ‘vuestro’ o ‘vuestra’.</vt:lpstr>
      <vt:lpstr>Persona A: read the question in Spanish but don’t say the crossed out word!  Use ‘vuestro’ or ‘vuestra’ for ‘your’.</vt:lpstr>
      <vt:lpstr>Persona A</vt:lpstr>
      <vt:lpstr>1.</vt:lpstr>
      <vt:lpstr>1.</vt:lpstr>
      <vt:lpstr>1.</vt:lpstr>
      <vt:lpstr>1.</vt:lpstr>
      <vt:lpstr>Talking about health [2]</vt:lpstr>
      <vt:lpstr>Vocabulario</vt:lpstr>
      <vt:lpstr>Fonética</vt:lpstr>
      <vt:lpstr>Fonética</vt:lpstr>
      <vt:lpstr>Fonética</vt:lpstr>
      <vt:lpstr>Vocabulario</vt:lpstr>
      <vt:lpstr>Vocabulario [1/4]</vt:lpstr>
      <vt:lpstr>Vocabulario [2/4]</vt:lpstr>
      <vt:lpstr>Vocabulario [3/4]</vt:lpstr>
      <vt:lpstr>Vocabulario [4/4]</vt:lpstr>
      <vt:lpstr>Tienes los resultados de los partidos de la liga española de baloncesto*, pero no están completos. Escucha y escribe los números que faltan.</vt:lpstr>
      <vt:lpstr>‘Estáis’ and ‘sois’</vt:lpstr>
      <vt:lpstr>Vocabulario</vt:lpstr>
      <vt:lpstr>vocabulario</vt:lpstr>
      <vt:lpstr>‘Estamos’ and ‘somos’</vt:lpstr>
      <vt:lpstr>El pronombre ‘vosotros’</vt:lpstr>
      <vt:lpstr>Lucía y Nadia hablan con Daniel y Hugo. Lee el texto y escribe la opción correcta. Luego, escucha y comprueba.</vt:lpstr>
      <vt:lpstr>escribir</vt:lpstr>
      <vt:lpstr>escribir</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Peter Watson</cp:lastModifiedBy>
  <cp:revision>880</cp:revision>
  <dcterms:created xsi:type="dcterms:W3CDTF">2019-03-27T07:30:03Z</dcterms:created>
  <dcterms:modified xsi:type="dcterms:W3CDTF">2021-07-08T08:30:44Z</dcterms:modified>
</cp:coreProperties>
</file>