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315" r:id="rId2"/>
    <p:sldId id="259" r:id="rId3"/>
    <p:sldId id="262" r:id="rId4"/>
    <p:sldId id="263" r:id="rId5"/>
    <p:sldId id="260" r:id="rId6"/>
    <p:sldId id="264" r:id="rId7"/>
    <p:sldId id="265" r:id="rId8"/>
    <p:sldId id="270" r:id="rId9"/>
    <p:sldId id="258" r:id="rId10"/>
    <p:sldId id="267" r:id="rId11"/>
    <p:sldId id="268" r:id="rId12"/>
    <p:sldId id="269" r:id="rId13"/>
    <p:sldId id="271" r:id="rId14"/>
    <p:sldId id="257" r:id="rId15"/>
    <p:sldId id="276" r:id="rId16"/>
    <p:sldId id="277" r:id="rId17"/>
    <p:sldId id="278" r:id="rId18"/>
    <p:sldId id="279" r:id="rId19"/>
    <p:sldId id="280" r:id="rId20"/>
    <p:sldId id="281" r:id="rId21"/>
    <p:sldId id="282" r:id="rId22"/>
    <p:sldId id="283" r:id="rId23"/>
    <p:sldId id="261" r:id="rId24"/>
    <p:sldId id="274" r:id="rId25"/>
    <p:sldId id="273" r:id="rId26"/>
    <p:sldId id="285" r:id="rId27"/>
    <p:sldId id="275" r:id="rId28"/>
    <p:sldId id="289" r:id="rId29"/>
    <p:sldId id="290" r:id="rId30"/>
    <p:sldId id="287" r:id="rId31"/>
    <p:sldId id="288" r:id="rId32"/>
    <p:sldId id="291" r:id="rId33"/>
    <p:sldId id="296" r:id="rId34"/>
    <p:sldId id="299" r:id="rId35"/>
    <p:sldId id="301" r:id="rId36"/>
    <p:sldId id="304" r:id="rId37"/>
    <p:sldId id="297" r:id="rId38"/>
    <p:sldId id="302" r:id="rId39"/>
    <p:sldId id="298" r:id="rId40"/>
    <p:sldId id="300" r:id="rId41"/>
    <p:sldId id="303" r:id="rId42"/>
    <p:sldId id="292" r:id="rId43"/>
    <p:sldId id="305" r:id="rId44"/>
    <p:sldId id="306" r:id="rId45"/>
    <p:sldId id="266" r:id="rId46"/>
    <p:sldId id="309" r:id="rId47"/>
    <p:sldId id="310" r:id="rId48"/>
    <p:sldId id="311" r:id="rId49"/>
    <p:sldId id="312" r:id="rId50"/>
    <p:sldId id="272" r:id="rId51"/>
    <p:sldId id="307" r:id="rId52"/>
    <p:sldId id="308" r:id="rId53"/>
    <p:sldId id="31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700"/>
    <a:srgbClr val="005782"/>
    <a:srgbClr val="FF9966"/>
    <a:srgbClr val="FF6600"/>
    <a:srgbClr val="FFF4EF"/>
    <a:srgbClr val="FFFFFF"/>
    <a:srgbClr val="FFF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580" autoAdjust="0"/>
  </p:normalViewPr>
  <p:slideViewPr>
    <p:cSldViewPr snapToGrid="0">
      <p:cViewPr varScale="1">
        <p:scale>
          <a:sx n="95" d="100"/>
          <a:sy n="95" d="100"/>
        </p:scale>
        <p:origin x="1056" y="78"/>
      </p:cViewPr>
      <p:guideLst>
        <p:guide orient="horz" pos="2137"/>
        <p:guide pos="3863"/>
      </p:guideLst>
    </p:cSldViewPr>
  </p:slideViewPr>
  <p:notesTextViewPr>
    <p:cViewPr>
      <p:scale>
        <a:sx n="1" d="1"/>
        <a:sy n="1" d="1"/>
      </p:scale>
      <p:origin x="0" y="0"/>
    </p:cViewPr>
  </p:notesTextViewPr>
  <p:sorterViewPr>
    <p:cViewPr>
      <p:scale>
        <a:sx n="100" d="100"/>
        <a:sy n="100" d="100"/>
      </p:scale>
      <p:origin x="0" y="-40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EF75F39C-00D0-4B9D-8A40-A5EC6160E868}" type="datetimeFigureOut">
              <a:rPr lang="en-GB" smtClean="0"/>
              <a:pPr/>
              <a:t>09/09/2019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132E086C-5126-44FC-9A22-B8B42DF0479A}" type="slidenum">
              <a:rPr lang="en-GB" smtClean="0"/>
              <a:pPr/>
              <a:t>‹#›</a:t>
            </a:fld>
            <a:endParaRPr lang="en-GB" dirty="0"/>
          </a:p>
        </p:txBody>
      </p:sp>
    </p:spTree>
    <p:extLst>
      <p:ext uri="{BB962C8B-B14F-4D97-AF65-F5344CB8AC3E}">
        <p14:creationId xmlns:p14="http://schemas.microsoft.com/office/powerpoint/2010/main" val="424438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amazon.co.uk/Frequency-Dictionary-German-Routledge-Dictionaries/dp/0415316332/ref=tmm_pap_swatch_0?_encoding=UTF8&amp;qid=1547270191&amp;sr=8-1"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memrise.com/course/198332/4000-german-words-by-frequency-with-audio/"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latin typeface="Century Gothic" panose="020B0502020202020204" pitchFamily="34" charset="0"/>
              </a:rPr>
              <a:pPr/>
              <a:t>1</a:t>
            </a:fld>
            <a:endParaRPr lang="en-GB"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489356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ea typeface="+mn-ea"/>
                <a:cs typeface="+mn-cs"/>
              </a:rPr>
              <a:t>Evidence from a UK context for ‘the more words you know, the better you do (in UK language exams)’…</a:t>
            </a:r>
          </a:p>
          <a:p>
            <a:r>
              <a:rPr lang="en-GB" sz="1200" b="0" i="0" u="none" strike="noStrike" kern="1200" baseline="0" dirty="0">
                <a:solidFill>
                  <a:schemeClr val="tx1"/>
                </a:solidFill>
                <a:ea typeface="+mn-ea"/>
                <a:cs typeface="+mn-cs"/>
              </a:rPr>
              <a:t>Study done in one UK (grammar school) – French A level learners.</a:t>
            </a:r>
            <a:br>
              <a:rPr lang="en-GB" sz="1200" b="0" i="0" u="none" strike="noStrike" kern="1200" baseline="0" dirty="0">
                <a:solidFill>
                  <a:schemeClr val="tx1"/>
                </a:solidFill>
                <a:ea typeface="+mn-ea"/>
                <a:cs typeface="+mn-cs"/>
              </a:rPr>
            </a:br>
            <a:endParaRPr lang="en-GB" sz="1200" b="0" i="0" u="none" strike="noStrike" kern="1200" baseline="0" dirty="0">
              <a:solidFill>
                <a:schemeClr val="tx1"/>
              </a:solidFill>
              <a:ea typeface="+mn-ea"/>
              <a:cs typeface="+mn-cs"/>
            </a:endParaRPr>
          </a:p>
          <a:p>
            <a:r>
              <a:rPr lang="en-GB" sz="1200" b="0" i="0" u="none" strike="noStrike" kern="1200" baseline="0" dirty="0">
                <a:solidFill>
                  <a:schemeClr val="tx1"/>
                </a:solidFill>
                <a:ea typeface="+mn-ea"/>
                <a:cs typeface="+mn-cs"/>
              </a:rPr>
              <a:t>JAMES MILTON (2006). Language </a:t>
            </a:r>
            <a:r>
              <a:rPr lang="en-GB" sz="1200" b="0" i="0" u="none" strike="noStrike" kern="1200" baseline="0" dirty="0" err="1">
                <a:solidFill>
                  <a:schemeClr val="tx1"/>
                </a:solidFill>
                <a:ea typeface="+mn-ea"/>
                <a:cs typeface="+mn-cs"/>
              </a:rPr>
              <a:t>Lite</a:t>
            </a:r>
            <a:r>
              <a:rPr lang="en-GB" sz="1200" b="0" i="0" u="none" strike="noStrike" kern="1200" baseline="0" dirty="0">
                <a:solidFill>
                  <a:schemeClr val="tx1"/>
                </a:solidFill>
                <a:ea typeface="+mn-ea"/>
                <a:cs typeface="+mn-cs"/>
              </a:rPr>
              <a:t>? Learning French Vocabulary in School.</a:t>
            </a:r>
          </a:p>
          <a:p>
            <a:r>
              <a:rPr lang="en-GB" sz="1200" b="0" i="0" u="none" strike="noStrike" kern="1200" baseline="0" dirty="0">
                <a:solidFill>
                  <a:schemeClr val="tx1"/>
                </a:solidFill>
                <a:ea typeface="+mn-ea"/>
                <a:cs typeface="+mn-cs"/>
              </a:rPr>
              <a:t>Journal of French Language Studies, 16, pp 187-205 doi:10.1017/</a:t>
            </a:r>
          </a:p>
          <a:p>
            <a:r>
              <a:rPr lang="en-GB" sz="1200" b="0" i="0" u="none" strike="noStrike" kern="1200" baseline="0" dirty="0">
                <a:solidFill>
                  <a:schemeClr val="tx1"/>
                </a:solidFill>
                <a:ea typeface="+mn-ea"/>
                <a:cs typeface="+mn-cs"/>
              </a:rPr>
              <a:t>S0959269506002420</a:t>
            </a:r>
          </a:p>
          <a:p>
            <a:endParaRPr lang="en-GB" sz="1200" b="0" i="0" u="none" strike="noStrike" kern="1200" baseline="0" dirty="0">
              <a:solidFill>
                <a:schemeClr val="tx1"/>
              </a:solidFill>
              <a:ea typeface="+mn-ea"/>
              <a:cs typeface="+mn-cs"/>
            </a:endParaRPr>
          </a:p>
          <a:p>
            <a:r>
              <a:rPr lang="en-GB" sz="1200" b="0" i="0" u="none" strike="noStrike" kern="1200" baseline="0" dirty="0">
                <a:solidFill>
                  <a:schemeClr val="tx1"/>
                </a:solidFill>
                <a:ea typeface="+mn-ea"/>
                <a:cs typeface="+mn-cs"/>
              </a:rPr>
              <a:t>The vocabulary knowledge of learners who take ‘A’ level appears to be an average (mean) of a little fewer than 2000 words.</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Among the 69 Year 13 learners who took and passed ‘A’ level, the data concerning grades and vocabulary size are given in Table 4.</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The relationship between grade and lexical size is made even clearer in a graph and this is shown in Diagram 4. </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Learners with large French vocabularies are more likely to get high ‘A’ level grades and learners with low vocabularies are more</a:t>
            </a:r>
          </a:p>
          <a:p>
            <a:r>
              <a:rPr lang="en-GB" sz="1200" b="0" i="0" u="none" strike="noStrike" kern="1200" baseline="0" dirty="0">
                <a:solidFill>
                  <a:schemeClr val="tx1"/>
                </a:solidFill>
                <a:ea typeface="+mn-ea"/>
                <a:cs typeface="+mn-cs"/>
              </a:rPr>
              <a:t>likely to get lower grades. An ANOVA confirms that the differences in lexical size between ‘A’ level grades are statistically significant (F = 11.906, sig </a:t>
            </a:r>
            <a:r>
              <a:rPr lang="en-GB" sz="1200" b="0" i="1" u="none" strike="noStrike" kern="1200" baseline="0" dirty="0">
                <a:solidFill>
                  <a:schemeClr val="tx1"/>
                </a:solidFill>
                <a:ea typeface="+mn-ea"/>
                <a:cs typeface="+mn-cs"/>
              </a:rPr>
              <a:t>&lt; </a:t>
            </a:r>
            <a:r>
              <a:rPr lang="en-GB" sz="1200" b="0" i="0" u="none" strike="noStrike" kern="1200" baseline="0" dirty="0">
                <a:solidFill>
                  <a:schemeClr val="tx1"/>
                </a:solidFill>
                <a:ea typeface="+mn-ea"/>
                <a:cs typeface="+mn-cs"/>
              </a:rPr>
              <a:t>.001).</a:t>
            </a:r>
          </a:p>
          <a:p>
            <a:endParaRPr lang="en-GB" sz="1200" b="0" i="0" u="none" strike="noStrike" kern="1200" baseline="0" dirty="0">
              <a:solidFill>
                <a:schemeClr val="tx1"/>
              </a:solidFill>
              <a:ea typeface="+mn-ea"/>
              <a:cs typeface="+mn-cs"/>
            </a:endParaRPr>
          </a:p>
          <a:p>
            <a:r>
              <a:rPr lang="en-GB" sz="1200" b="0" i="0" u="none" strike="noStrike" kern="1200" baseline="0" dirty="0">
                <a:solidFill>
                  <a:schemeClr val="tx1"/>
                </a:solidFill>
                <a:ea typeface="+mn-ea"/>
                <a:cs typeface="+mn-cs"/>
              </a:rPr>
              <a:t>However, the variance from the mean suggests that it’s not just about vocabulary size …</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No student achieved an A without an indicative vocabulary size of more than 2000 words.</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However, students with vocabularies of more than 2000 words (in some cases, substantially more) achieved B, C and D grades, too…</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And one student (at least) achieved a B grade at A level with a little over 1150 words!</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Depth and </a:t>
            </a:r>
            <a:r>
              <a:rPr lang="en-GB" sz="1200" b="0" i="0" u="none" strike="noStrike" kern="1200" baseline="0" dirty="0" err="1">
                <a:solidFill>
                  <a:schemeClr val="tx1"/>
                </a:solidFill>
                <a:ea typeface="+mn-ea"/>
                <a:cs typeface="+mn-cs"/>
              </a:rPr>
              <a:t>automatisation</a:t>
            </a:r>
            <a:r>
              <a:rPr lang="en-GB" sz="1200" b="0" i="0" u="none" strike="noStrike" kern="1200" baseline="0" dirty="0">
                <a:solidFill>
                  <a:schemeClr val="tx1"/>
                </a:solidFill>
                <a:ea typeface="+mn-ea"/>
                <a:cs typeface="+mn-cs"/>
              </a:rPr>
              <a:t> are important, and there are other factors, too…</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10</a:t>
            </a:fld>
            <a:endParaRPr lang="en-GB"/>
          </a:p>
        </p:txBody>
      </p:sp>
    </p:spTree>
    <p:extLst>
      <p:ext uri="{BB962C8B-B14F-4D97-AF65-F5344CB8AC3E}">
        <p14:creationId xmlns:p14="http://schemas.microsoft.com/office/powerpoint/2010/main" val="1246276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Relationship between text</a:t>
            </a:r>
            <a:r>
              <a:rPr lang="en-GB" baseline="0" dirty="0"/>
              <a:t> coverage and comprehension (by extension, communication more generally) </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11</a:t>
            </a:fld>
            <a:endParaRPr lang="en-GB"/>
          </a:p>
        </p:txBody>
      </p:sp>
    </p:spTree>
    <p:extLst>
      <p:ext uri="{BB962C8B-B14F-4D97-AF65-F5344CB8AC3E}">
        <p14:creationId xmlns:p14="http://schemas.microsoft.com/office/powerpoint/2010/main" val="769253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Relationship between text</a:t>
            </a:r>
            <a:r>
              <a:rPr lang="en-GB" baseline="0" dirty="0"/>
              <a:t> coverage and comprehension (by extension, communication more generally) </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12</a:t>
            </a:fld>
            <a:endParaRPr lang="en-GB"/>
          </a:p>
        </p:txBody>
      </p:sp>
    </p:spTree>
    <p:extLst>
      <p:ext uri="{BB962C8B-B14F-4D97-AF65-F5344CB8AC3E}">
        <p14:creationId xmlns:p14="http://schemas.microsoft.com/office/powerpoint/2010/main" val="1930765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Slide 13-14 5</a:t>
            </a:r>
            <a:r>
              <a:rPr lang="en-GB" baseline="0" dirty="0"/>
              <a:t> minute task (change of pace)</a:t>
            </a:r>
            <a:r>
              <a:rPr lang="en-GB" dirty="0"/>
              <a:t/>
            </a:r>
            <a:br>
              <a:rPr lang="en-GB" dirty="0"/>
            </a:br>
            <a:endParaRPr lang="en-GB" dirty="0"/>
          </a:p>
          <a:p>
            <a:r>
              <a:rPr lang="en-GB" dirty="0"/>
              <a:t>How many…</a:t>
            </a:r>
          </a:p>
          <a:p>
            <a:r>
              <a:rPr lang="en-GB" dirty="0"/>
              <a:t>A deceptively</a:t>
            </a:r>
            <a:r>
              <a:rPr lang="en-GB" baseline="0" dirty="0"/>
              <a:t> definite sounding question… always be wary</a:t>
            </a:r>
            <a:br>
              <a:rPr lang="en-GB" baseline="0" dirty="0"/>
            </a:b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13</a:t>
            </a:fld>
            <a:endParaRPr lang="en-GB"/>
          </a:p>
        </p:txBody>
      </p:sp>
    </p:spTree>
    <p:extLst>
      <p:ext uri="{BB962C8B-B14F-4D97-AF65-F5344CB8AC3E}">
        <p14:creationId xmlns:p14="http://schemas.microsoft.com/office/powerpoint/2010/main" val="1489787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What’s in a word (in numbers!)?</a:t>
            </a:r>
          </a:p>
          <a:p>
            <a:pPr marL="0" indent="0">
              <a:buFont typeface="+mj-lt"/>
              <a:buNone/>
            </a:pPr>
            <a:r>
              <a:rPr lang="en-GB" dirty="0"/>
              <a:t/>
            </a:r>
            <a:br>
              <a:rPr lang="en-GB" dirty="0"/>
            </a:br>
            <a:r>
              <a:rPr lang="en-GB" dirty="0"/>
              <a:t>If this is the answer…</a:t>
            </a:r>
            <a:br>
              <a:rPr lang="en-GB" dirty="0"/>
            </a:br>
            <a:endParaRPr lang="en-GB" dirty="0"/>
          </a:p>
          <a:p>
            <a:pPr marL="514350" indent="-514350">
              <a:buFont typeface="+mj-lt"/>
              <a:buAutoNum type="arabicPeriod"/>
            </a:pPr>
            <a:r>
              <a:rPr lang="en-GB" dirty="0"/>
              <a:t>5-10</a:t>
            </a:r>
          </a:p>
          <a:p>
            <a:pPr marL="514350" indent="-514350">
              <a:buFont typeface="+mj-lt"/>
              <a:buAutoNum type="arabicPeriod"/>
            </a:pPr>
            <a:r>
              <a:rPr lang="en-GB" dirty="0"/>
              <a:t>98%</a:t>
            </a:r>
          </a:p>
          <a:p>
            <a:pPr marL="514350" indent="-514350">
              <a:buFont typeface="+mj-lt"/>
              <a:buAutoNum type="arabicPeriod"/>
            </a:pPr>
            <a:r>
              <a:rPr lang="en-GB" dirty="0"/>
              <a:t>1772</a:t>
            </a:r>
          </a:p>
          <a:p>
            <a:pPr marL="514350" indent="-514350">
              <a:buFont typeface="+mj-lt"/>
              <a:buAutoNum type="arabicPeriod"/>
            </a:pPr>
            <a:r>
              <a:rPr lang="en-GB" dirty="0"/>
              <a:t>8</a:t>
            </a:r>
          </a:p>
          <a:p>
            <a:pPr marL="514350" indent="-514350">
              <a:buFont typeface="+mj-lt"/>
              <a:buAutoNum type="arabicPeriod"/>
            </a:pPr>
            <a:r>
              <a:rPr lang="en-GB" dirty="0"/>
              <a:t>2000</a:t>
            </a:r>
          </a:p>
          <a:p>
            <a:pPr marL="514350" indent="-514350">
              <a:buFont typeface="+mj-lt"/>
              <a:buAutoNum type="arabicPeriod"/>
            </a:pPr>
            <a:r>
              <a:rPr lang="en-GB" dirty="0"/>
              <a:t>3</a:t>
            </a:r>
          </a:p>
          <a:p>
            <a:pPr marL="514350" indent="-514350">
              <a:buFont typeface="+mj-lt"/>
              <a:buAutoNum type="arabicPeriod"/>
            </a:pPr>
            <a:r>
              <a:rPr lang="en-GB" dirty="0"/>
              <a:t>4222</a:t>
            </a:r>
          </a:p>
          <a:p>
            <a:pPr marL="0" indent="0">
              <a:buFont typeface="+mj-lt"/>
              <a:buNone/>
            </a:pPr>
            <a:endParaRPr lang="en-GB" dirty="0"/>
          </a:p>
          <a:p>
            <a:pPr marL="0" indent="0">
              <a:buFont typeface="+mj-lt"/>
              <a:buNone/>
            </a:pPr>
            <a:r>
              <a:rPr lang="en-GB" dirty="0"/>
              <a:t>what is the question?</a:t>
            </a:r>
          </a:p>
          <a:p>
            <a:pPr marL="514350" indent="-514350">
              <a:buFont typeface="+mj-lt"/>
              <a:buAutoNum type="alphaLcParenR"/>
            </a:pPr>
            <a:r>
              <a:rPr lang="en-GB" sz="1200" dirty="0"/>
              <a:t>…the lexical frequency rating of the verb SER in Spanish? [8]</a:t>
            </a:r>
          </a:p>
          <a:p>
            <a:pPr marL="514350" indent="-514350">
              <a:buFont typeface="+mj-lt"/>
              <a:buAutoNum type="alphaLcParenR"/>
            </a:pPr>
            <a:r>
              <a:rPr lang="en-GB" sz="1200" dirty="0"/>
              <a:t>…the expected size of vocabulary needed to function adequately at CEFR Threshold B1 level? [2000]</a:t>
            </a:r>
          </a:p>
          <a:p>
            <a:pPr marL="514350" indent="-514350">
              <a:buFont typeface="+mj-lt"/>
              <a:buAutoNum type="alphaLcParenR"/>
            </a:pPr>
            <a:r>
              <a:rPr lang="en-GB" sz="1200" dirty="0"/>
              <a:t>…the number of new words learners might be expected to learn each lesson? [5-10]</a:t>
            </a:r>
            <a:br>
              <a:rPr lang="en-GB" sz="1200" dirty="0"/>
            </a:br>
            <a:r>
              <a:rPr lang="en-GB" sz="1200" dirty="0"/>
              <a:t>NB: with 38 teaching</a:t>
            </a:r>
            <a:r>
              <a:rPr lang="en-GB" sz="1200" baseline="0" dirty="0"/>
              <a:t> weeks per year, 2 x lessons per week, if you take 7.5 new words per lesson, this suggests 570 words per year, which would give 2,850 words after 5 years.</a:t>
            </a:r>
            <a:br>
              <a:rPr lang="en-GB" sz="1200" baseline="0" dirty="0"/>
            </a:br>
            <a:r>
              <a:rPr lang="en-GB" sz="1200" baseline="0" dirty="0"/>
              <a:t>But the Milton (2006) study suggests learners learn on average 170 words per year up to GCSE (a little over 2 new words per lesson), and 530 words in two years to A level.</a:t>
            </a:r>
            <a:endParaRPr lang="en-GB" sz="1200" dirty="0"/>
          </a:p>
          <a:p>
            <a:pPr marL="514350" indent="-514350">
              <a:buFont typeface="+mj-lt"/>
              <a:buAutoNum type="alphaLcParenR"/>
            </a:pPr>
            <a:r>
              <a:rPr lang="en-GB" sz="1200" dirty="0"/>
              <a:t>…the lexical coverage needed for comfortable comprehension of a text? [98%]</a:t>
            </a:r>
          </a:p>
          <a:p>
            <a:pPr marL="514350" indent="-514350">
              <a:buFont typeface="+mj-lt"/>
              <a:buAutoNum type="alphaLcParenR"/>
            </a:pPr>
            <a:r>
              <a:rPr lang="en-GB" sz="1200" dirty="0"/>
              <a:t>…the lexical frequency rating of the verb SEIN in German? [3]</a:t>
            </a:r>
          </a:p>
          <a:p>
            <a:pPr marL="514350" indent="-514350">
              <a:buFont typeface="+mj-lt"/>
              <a:buAutoNum type="alphaLcParenR"/>
            </a:pPr>
            <a:r>
              <a:rPr lang="en-GB" sz="1200" dirty="0"/>
              <a:t>…the number of words on the AQA Spanish Higher Minimal Core Vocabulary list? [1772]</a:t>
            </a:r>
          </a:p>
          <a:p>
            <a:pPr marL="514350" indent="-514350">
              <a:buFont typeface="+mj-lt"/>
              <a:buAutoNum type="alphaLcParenR"/>
            </a:pPr>
            <a:r>
              <a:rPr lang="en-GB" sz="1200" dirty="0"/>
              <a:t>…the lexical frequency rating of the noun POULET in French? [4222]</a:t>
            </a:r>
          </a:p>
          <a:p>
            <a:r>
              <a:rPr lang="en-GB" dirty="0"/>
              <a:t/>
            </a:r>
            <a:br>
              <a:rPr lang="en-GB" dirty="0"/>
            </a:br>
            <a:r>
              <a:rPr lang="en-GB" dirty="0"/>
              <a:t>The point of this slide</a:t>
            </a:r>
            <a:r>
              <a:rPr lang="en-GB" baseline="0" dirty="0"/>
              <a:t> is to introduce (again) the different elements into the discussion:</a:t>
            </a:r>
            <a:br>
              <a:rPr lang="en-GB" baseline="0" dirty="0"/>
            </a:br>
            <a:r>
              <a:rPr lang="en-GB" baseline="0" dirty="0"/>
              <a:t>1) What are the expectations for vocabulary size set by UK examination system? </a:t>
            </a:r>
            <a:br>
              <a:rPr lang="en-GB" baseline="0" dirty="0"/>
            </a:br>
            <a:r>
              <a:rPr lang="en-GB" baseline="0" dirty="0"/>
              <a:t>2) How does this expectation match up to other measures of vocabulary size requirement for functioning at a similar level?</a:t>
            </a:r>
            <a:br>
              <a:rPr lang="en-GB" baseline="0" dirty="0"/>
            </a:br>
            <a:r>
              <a:rPr lang="en-GB" baseline="0" dirty="0"/>
              <a:t>3) What is the expectation for rate of vocabulary learning, as laid out in the Pedagogy Review?</a:t>
            </a:r>
            <a:br>
              <a:rPr lang="en-GB" baseline="0" dirty="0"/>
            </a:br>
            <a:r>
              <a:rPr lang="en-GB" baseline="0" dirty="0"/>
              <a:t>3) What is the relationship between coverage and comprehension?</a:t>
            </a:r>
            <a:br>
              <a:rPr lang="en-GB" baseline="0" dirty="0"/>
            </a:br>
            <a:r>
              <a:rPr lang="en-GB" baseline="0" dirty="0"/>
              <a:t>4) What role does the word frequency play in our decision-making?</a:t>
            </a:r>
          </a:p>
          <a:p>
            <a:endParaRPr lang="en-GB" baseline="0" dirty="0"/>
          </a:p>
          <a:p>
            <a:r>
              <a:rPr lang="en-GB" baseline="0" dirty="0"/>
              <a:t>Some of these numbers are more secure than others… which?</a:t>
            </a:r>
            <a:br>
              <a:rPr lang="en-GB" baseline="0" dirty="0"/>
            </a:br>
            <a:r>
              <a:rPr lang="en-GB" baseline="0" dirty="0"/>
              <a:t>i.e. 98% (Schmitt, Jiang &amp; </a:t>
            </a:r>
            <a:r>
              <a:rPr lang="en-GB" baseline="0" dirty="0" err="1"/>
              <a:t>Grabe</a:t>
            </a:r>
            <a:r>
              <a:rPr lang="en-GB" baseline="0" dirty="0"/>
              <a:t>, 2011) The Percentage of Words Known in a Text and Reading Comprehension The Modern Language Journal, 95, </a:t>
            </a:r>
            <a:r>
              <a:rPr lang="en-GB" baseline="0" dirty="0" err="1"/>
              <a:t>i</a:t>
            </a:r>
            <a:r>
              <a:rPr lang="en-GB" baseline="0" dirty="0"/>
              <a:t>,</a:t>
            </a:r>
          </a:p>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14</a:t>
            </a:fld>
            <a:endParaRPr lang="en-GB"/>
          </a:p>
        </p:txBody>
      </p:sp>
    </p:spTree>
    <p:extLst>
      <p:ext uri="{BB962C8B-B14F-4D97-AF65-F5344CB8AC3E}">
        <p14:creationId xmlns:p14="http://schemas.microsoft.com/office/powerpoint/2010/main" val="3466222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Slides 15</a:t>
            </a:r>
            <a:r>
              <a:rPr lang="en-GB" baseline="0" dirty="0"/>
              <a:t> – 23 10 minutes (task and discussion)</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15</a:t>
            </a:fld>
            <a:endParaRPr lang="en-GB"/>
          </a:p>
        </p:txBody>
      </p:sp>
    </p:spTree>
    <p:extLst>
      <p:ext uri="{BB962C8B-B14F-4D97-AF65-F5344CB8AC3E}">
        <p14:creationId xmlns:p14="http://schemas.microsoft.com/office/powerpoint/2010/main" val="3053447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 think I may omit slide 23 and summarise this activity, by saying that even</a:t>
            </a:r>
            <a:r>
              <a:rPr lang="en-GB" baseline="0" dirty="0"/>
              <a:t> a relatively small number of unknown words can interfere with comprehension.</a:t>
            </a:r>
            <a:br>
              <a:rPr lang="en-GB" baseline="0" dirty="0"/>
            </a:br>
            <a:r>
              <a:rPr lang="en-GB" baseline="0" dirty="0"/>
              <a:t>So, on the one hand, our goal must be for learners to learn as many words as possible in their 5-year (9-year with KS2) learning to GCSE, whilst on the other hand we must be mindful that, the GCSE reading sets out to include some unknown words (or at least, some words which are not on the Minimum Core Vocabulary list!).</a:t>
            </a:r>
          </a:p>
          <a:p>
            <a:r>
              <a:rPr lang="en-GB" baseline="0" dirty="0"/>
              <a:t>We will return to this aspect later….</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22</a:t>
            </a:fld>
            <a:endParaRPr lang="en-GB"/>
          </a:p>
        </p:txBody>
      </p:sp>
    </p:spTree>
    <p:extLst>
      <p:ext uri="{BB962C8B-B14F-4D97-AF65-F5344CB8AC3E}">
        <p14:creationId xmlns:p14="http://schemas.microsoft.com/office/powerpoint/2010/main" val="2121990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ea typeface="+mn-ea"/>
                <a:cs typeface="+mn-cs"/>
              </a:rPr>
              <a:t>Slides 23-24 – Conclusion of this section</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5 minutes</a:t>
            </a:r>
          </a:p>
          <a:p>
            <a:endParaRPr lang="en-GB" sz="1200" b="0" i="0" u="none" strike="noStrike" kern="1200" baseline="0" dirty="0">
              <a:solidFill>
                <a:schemeClr val="tx1"/>
              </a:solidFill>
              <a:ea typeface="+mn-ea"/>
              <a:cs typeface="+mn-cs"/>
            </a:endParaRPr>
          </a:p>
          <a:p>
            <a:r>
              <a:rPr lang="en-GB" sz="1200" b="0" i="0" u="none" strike="noStrike" kern="1200" baseline="0" dirty="0">
                <a:solidFill>
                  <a:schemeClr val="tx1"/>
                </a:solidFill>
                <a:ea typeface="+mn-ea"/>
                <a:cs typeface="+mn-cs"/>
              </a:rPr>
              <a:t>JAMES MILTON (2006). Language </a:t>
            </a:r>
            <a:r>
              <a:rPr lang="en-GB" sz="1200" b="0" i="0" u="none" strike="noStrike" kern="1200" baseline="0" dirty="0" err="1">
                <a:solidFill>
                  <a:schemeClr val="tx1"/>
                </a:solidFill>
                <a:ea typeface="+mn-ea"/>
                <a:cs typeface="+mn-cs"/>
              </a:rPr>
              <a:t>Lite</a:t>
            </a:r>
            <a:r>
              <a:rPr lang="en-GB" sz="1200" b="0" i="0" u="none" strike="noStrike" kern="1200" baseline="0" dirty="0">
                <a:solidFill>
                  <a:schemeClr val="tx1"/>
                </a:solidFill>
                <a:ea typeface="+mn-ea"/>
                <a:cs typeface="+mn-cs"/>
              </a:rPr>
              <a:t>? Learning French Vocabulary in School.</a:t>
            </a:r>
          </a:p>
          <a:p>
            <a:r>
              <a:rPr lang="en-GB" sz="1200" b="0" i="0" u="none" strike="noStrike" kern="1200" baseline="0" dirty="0">
                <a:solidFill>
                  <a:schemeClr val="tx1"/>
                </a:solidFill>
                <a:ea typeface="+mn-ea"/>
                <a:cs typeface="+mn-cs"/>
              </a:rPr>
              <a:t>Journal of French Language Studies, 16, pp 187-205 doi:10.1017/</a:t>
            </a:r>
          </a:p>
          <a:p>
            <a:r>
              <a:rPr lang="en-GB" sz="1200" b="0" i="0" u="none" strike="noStrike" kern="1200" baseline="0" dirty="0">
                <a:solidFill>
                  <a:schemeClr val="tx1"/>
                </a:solidFill>
                <a:ea typeface="+mn-ea"/>
                <a:cs typeface="+mn-cs"/>
              </a:rPr>
              <a:t>S0959269506002420</a:t>
            </a:r>
          </a:p>
          <a:p>
            <a:endParaRPr lang="en-GB" sz="1200" b="0" i="0" u="none" strike="noStrike" kern="1200" baseline="0" dirty="0">
              <a:solidFill>
                <a:schemeClr val="tx1"/>
              </a:solidFill>
              <a:ea typeface="+mn-ea"/>
              <a:cs typeface="+mn-cs"/>
            </a:endParaRPr>
          </a:p>
          <a:p>
            <a:r>
              <a:rPr lang="en-GB" sz="1200" b="0" i="0" u="none" strike="noStrike" kern="1200" baseline="0" dirty="0">
                <a:solidFill>
                  <a:schemeClr val="tx1"/>
                </a:solidFill>
                <a:ea typeface="+mn-ea"/>
                <a:cs typeface="+mn-cs"/>
              </a:rPr>
              <a:t>So, how many words do learners actually learn?  Suggestions of one UK study of L2 French learners…………….</a:t>
            </a:r>
          </a:p>
          <a:p>
            <a:endParaRPr lang="en-GB" sz="1200" b="0" i="0" u="none" strike="noStrike" kern="1200" baseline="0" dirty="0">
              <a:solidFill>
                <a:schemeClr val="tx1"/>
              </a:solidFill>
              <a:ea typeface="+mn-ea"/>
              <a:cs typeface="+mn-cs"/>
            </a:endParaRPr>
          </a:p>
          <a:p>
            <a:r>
              <a:rPr lang="en-GB" sz="1200" b="0" i="0" u="none" strike="noStrike" kern="1200" baseline="0" dirty="0">
                <a:solidFill>
                  <a:schemeClr val="tx1"/>
                </a:solidFill>
                <a:ea typeface="+mn-ea"/>
                <a:cs typeface="+mn-cs"/>
              </a:rPr>
              <a:t>NB</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Data gathered in summer term of 2004 and study was cross-sectional not longitudinal so progress is ‘suggested’ – to be inferred rather than evidenced</a:t>
            </a:r>
          </a:p>
          <a:p>
            <a:r>
              <a:rPr lang="en-GB" sz="1200" b="0" i="0" u="none" strike="noStrike" kern="1200" baseline="0" dirty="0">
                <a:solidFill>
                  <a:schemeClr val="tx1"/>
                </a:solidFill>
                <a:ea typeface="+mn-ea"/>
                <a:cs typeface="+mn-cs"/>
              </a:rPr>
              <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So, how many do we need?</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No-one with more than 2,750 words failed to get an A at A level.</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Of the Y11 students, the largest vocabulary was 1800, and we have to assume that some students with this size of vocabulary did get the highest GCSE grade (there are no data in the study on this, though).</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Given that, on average, the students in this study took A level with around 2000 words, it wouldn’t be too wide of the mark to suggest that it would be helpful to aim our GCSE students towards a vocabulary size of around 2000 words.  Some, certainly, may be capable of more than this, some will certainly not achieve this, but as a ‘ball park’ it’s not a terrible starting point.</a:t>
            </a:r>
          </a:p>
          <a:p>
            <a:endParaRPr lang="en-GB" sz="1200" b="0" i="0" u="none" strike="noStrike" kern="1200" baseline="0" dirty="0">
              <a:solidFill>
                <a:schemeClr val="tx1"/>
              </a:solidFill>
              <a:ea typeface="+mn-ea"/>
              <a:cs typeface="+mn-cs"/>
            </a:endParaRPr>
          </a:p>
          <a:p>
            <a:endParaRPr lang="en-GB" sz="1200" b="0" i="0" u="none" strike="noStrike" kern="1200" baseline="0" dirty="0">
              <a:solidFill>
                <a:schemeClr val="tx1"/>
              </a:solidFill>
              <a:ea typeface="+mn-ea"/>
              <a:cs typeface="+mn-cs"/>
            </a:endParaRPr>
          </a:p>
          <a:p>
            <a:endParaRPr lang="en-GB" sz="1200" b="0" i="0" u="none" strike="noStrike" kern="1200" baseline="0" dirty="0">
              <a:solidFill>
                <a:schemeClr val="tx1"/>
              </a:solidFill>
              <a:ea typeface="+mn-ea"/>
              <a:cs typeface="+mn-cs"/>
            </a:endParaRPr>
          </a:p>
          <a:p>
            <a:endParaRPr lang="en-GB" sz="1200" b="0" i="0" u="none" strike="noStrike" kern="1200" baseline="0" dirty="0">
              <a:solidFill>
                <a:schemeClr val="tx1"/>
              </a:solidFill>
              <a:ea typeface="+mn-ea"/>
              <a:cs typeface="+mn-cs"/>
            </a:endParaRPr>
          </a:p>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23</a:t>
            </a:fld>
            <a:endParaRPr lang="en-GB"/>
          </a:p>
        </p:txBody>
      </p:sp>
    </p:spTree>
    <p:extLst>
      <p:ext uri="{BB962C8B-B14F-4D97-AF65-F5344CB8AC3E}">
        <p14:creationId xmlns:p14="http://schemas.microsoft.com/office/powerpoint/2010/main" val="455567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Eleven pets and 20 ways to express one's opinion: the vocabulary learners of German acquire at English secondary schools. (</a:t>
            </a:r>
            <a:r>
              <a:rPr lang="en-GB" dirty="0" err="1"/>
              <a:t>Häcker</a:t>
            </a:r>
            <a:r>
              <a:rPr lang="en-GB" dirty="0"/>
              <a:t>, M. (2008). Language Learning Journal,</a:t>
            </a:r>
          </a:p>
          <a:p>
            <a:r>
              <a:rPr lang="en-GB" dirty="0"/>
              <a:t>36:2, 215-226</a:t>
            </a:r>
          </a:p>
        </p:txBody>
      </p:sp>
      <p:sp>
        <p:nvSpPr>
          <p:cNvPr id="4" name="Slide Number Placeholder 3"/>
          <p:cNvSpPr>
            <a:spLocks noGrp="1"/>
          </p:cNvSpPr>
          <p:nvPr>
            <p:ph type="sldNum" sz="quarter" idx="10"/>
          </p:nvPr>
        </p:nvSpPr>
        <p:spPr/>
        <p:txBody>
          <a:bodyPr/>
          <a:lstStyle/>
          <a:p>
            <a:fld id="{132E086C-5126-44FC-9A22-B8B42DF0479A}" type="slidenum">
              <a:rPr lang="en-GB" smtClean="0"/>
              <a:t>24</a:t>
            </a:fld>
            <a:endParaRPr lang="en-GB"/>
          </a:p>
        </p:txBody>
      </p:sp>
    </p:spTree>
    <p:extLst>
      <p:ext uri="{BB962C8B-B14F-4D97-AF65-F5344CB8AC3E}">
        <p14:creationId xmlns:p14="http://schemas.microsoft.com/office/powerpoint/2010/main" val="2824458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Slides 25-31 (with brainstorming task 15 mins</a:t>
            </a:r>
            <a:r>
              <a:rPr lang="en-GB" baseline="0" dirty="0"/>
              <a:t> – without 8 mins)</a:t>
            </a:r>
            <a:endParaRPr lang="en-GB" dirty="0"/>
          </a:p>
          <a:p>
            <a:r>
              <a:rPr lang="en-GB" dirty="0"/>
              <a:t>It’s not just about how many, it’s also about nature of the vocabulary knowledge itself…</a:t>
            </a:r>
          </a:p>
          <a:p>
            <a:endParaRPr lang="en-GB" dirty="0"/>
          </a:p>
          <a:p>
            <a:r>
              <a:rPr lang="en-GB" dirty="0"/>
              <a:t>Some</a:t>
            </a:r>
            <a:r>
              <a:rPr lang="en-GB" baseline="0" dirty="0"/>
              <a:t> dimensions and dualities to take into account here…</a:t>
            </a:r>
            <a:br>
              <a:rPr lang="en-GB" baseline="0" dirty="0"/>
            </a:br>
            <a:r>
              <a:rPr lang="en-GB" baseline="0" dirty="0"/>
              <a:t/>
            </a:r>
            <a:br>
              <a:rPr lang="en-GB" baseline="0" dirty="0"/>
            </a:br>
            <a:r>
              <a:rPr lang="en-GB" baseline="0" dirty="0"/>
              <a:t>1) Meaning – Phonology – Orthography</a:t>
            </a:r>
            <a:br>
              <a:rPr lang="en-GB" baseline="0" dirty="0"/>
            </a:br>
            <a:r>
              <a:rPr lang="en-GB" baseline="0" dirty="0"/>
              <a:t>2) Receptive – Productive</a:t>
            </a:r>
            <a:br>
              <a:rPr lang="en-GB" baseline="0" dirty="0"/>
            </a:br>
            <a:r>
              <a:rPr lang="en-GB" baseline="0" dirty="0"/>
              <a:t>3) Breadth – depth – </a:t>
            </a:r>
            <a:r>
              <a:rPr lang="en-GB" baseline="0" dirty="0" err="1"/>
              <a:t>automatisation</a:t>
            </a:r>
            <a:r>
              <a:rPr lang="en-GB" baseline="0" dirty="0"/>
              <a:t> (fluency)</a:t>
            </a:r>
          </a:p>
        </p:txBody>
      </p:sp>
      <p:sp>
        <p:nvSpPr>
          <p:cNvPr id="4" name="Slide Number Placeholder 3"/>
          <p:cNvSpPr>
            <a:spLocks noGrp="1"/>
          </p:cNvSpPr>
          <p:nvPr>
            <p:ph type="sldNum" sz="quarter" idx="10"/>
          </p:nvPr>
        </p:nvSpPr>
        <p:spPr/>
        <p:txBody>
          <a:bodyPr/>
          <a:lstStyle/>
          <a:p>
            <a:fld id="{132E086C-5126-44FC-9A22-B8B42DF0479A}" type="slidenum">
              <a:rPr lang="en-GB" smtClean="0"/>
              <a:t>25</a:t>
            </a:fld>
            <a:endParaRPr lang="en-GB"/>
          </a:p>
        </p:txBody>
      </p:sp>
    </p:spTree>
    <p:extLst>
      <p:ext uri="{BB962C8B-B14F-4D97-AF65-F5344CB8AC3E}">
        <p14:creationId xmlns:p14="http://schemas.microsoft.com/office/powerpoint/2010/main" val="2364700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Opening sequence: Slides</a:t>
            </a:r>
            <a:r>
              <a:rPr lang="en-GB" baseline="0" dirty="0"/>
              <a:t> 1-6.  10 minutes</a:t>
            </a:r>
            <a:br>
              <a:rPr lang="en-GB" baseline="0" dirty="0"/>
            </a:br>
            <a:r>
              <a:rPr lang="en-GB" baseline="0" dirty="0"/>
              <a:t/>
            </a:r>
            <a:br>
              <a:rPr lang="en-GB" baseline="0" dirty="0"/>
            </a:br>
            <a:r>
              <a:rPr lang="en-GB" baseline="0" dirty="0"/>
              <a:t>Handout 1 (A copy of this question, with space to write)</a:t>
            </a:r>
            <a:br>
              <a:rPr lang="en-GB" baseline="0" dirty="0"/>
            </a:br>
            <a:endParaRPr lang="en-GB" dirty="0"/>
          </a:p>
          <a:p>
            <a:r>
              <a:rPr lang="en-GB" dirty="0"/>
              <a:t>Let’s start with something that confronts</a:t>
            </a:r>
            <a:r>
              <a:rPr lang="en-GB" baseline="0" dirty="0"/>
              <a:t> us with some of the issues…!</a:t>
            </a:r>
            <a:br>
              <a:rPr lang="en-GB" baseline="0" dirty="0"/>
            </a:br>
            <a:r>
              <a:rPr lang="en-GB" dirty="0"/>
              <a:t>This</a:t>
            </a:r>
            <a:r>
              <a:rPr lang="en-GB" baseline="0" dirty="0"/>
              <a:t> question (the 2</a:t>
            </a:r>
            <a:r>
              <a:rPr lang="en-GB" baseline="30000" dirty="0"/>
              <a:t>nd</a:t>
            </a:r>
            <a:r>
              <a:rPr lang="en-GB" baseline="0" dirty="0"/>
              <a:t> easiest on the Foundation Writing paper – aimed at Grade 2/3 (old Grade E, bottom of D) required learners to know these four words (as well as the word ‘college’ of course).</a:t>
            </a:r>
            <a:br>
              <a:rPr lang="en-GB" baseline="0" dirty="0"/>
            </a:br>
            <a:r>
              <a:rPr lang="en-GB" baseline="0" dirty="0"/>
              <a:t>It’s easy to spot the words which caused problems for many foundation candidates in June 2018!</a:t>
            </a:r>
          </a:p>
          <a:p>
            <a:endParaRPr lang="en-GB" baseline="0" dirty="0"/>
          </a:p>
          <a:p>
            <a:pPr marL="0" indent="0">
              <a:buNone/>
            </a:pPr>
            <a:r>
              <a:rPr lang="en-GB" sz="1200" b="0" i="0" u="none" strike="noStrike" kern="1200" baseline="0" dirty="0">
                <a:solidFill>
                  <a:schemeClr val="tx1"/>
                </a:solidFill>
                <a:ea typeface="+mn-ea"/>
                <a:cs typeface="+mn-cs"/>
              </a:rPr>
              <a:t/>
            </a:r>
            <a:br>
              <a:rPr lang="en-GB" sz="1200" b="0" i="0" u="none" strike="noStrike" kern="1200" baseline="0" dirty="0">
                <a:solidFill>
                  <a:schemeClr val="tx1"/>
                </a:solidFill>
                <a:ea typeface="+mn-ea"/>
                <a:cs typeface="+mn-cs"/>
              </a:rPr>
            </a:br>
            <a:endParaRPr lang="en-GB" sz="1200" b="0" i="0" u="none" strike="noStrike" kern="1200" baseline="0" dirty="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132E086C-5126-44FC-9A22-B8B42DF0479A}" type="slidenum">
              <a:rPr lang="en-GB" smtClean="0"/>
              <a:t>2</a:t>
            </a:fld>
            <a:endParaRPr lang="en-GB"/>
          </a:p>
        </p:txBody>
      </p:sp>
    </p:spTree>
    <p:extLst>
      <p:ext uri="{BB962C8B-B14F-4D97-AF65-F5344CB8AC3E}">
        <p14:creationId xmlns:p14="http://schemas.microsoft.com/office/powerpoint/2010/main" val="850653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26</a:t>
            </a:fld>
            <a:endParaRPr lang="en-GB"/>
          </a:p>
        </p:txBody>
      </p:sp>
    </p:spTree>
    <p:extLst>
      <p:ext uri="{BB962C8B-B14F-4D97-AF65-F5344CB8AC3E}">
        <p14:creationId xmlns:p14="http://schemas.microsoft.com/office/powerpoint/2010/main" val="2612398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If we are short of time, we would cut the ‘interaction brainstorming</a:t>
            </a:r>
            <a:r>
              <a:rPr lang="en-GB" baseline="0" dirty="0"/>
              <a:t>’ and go straight to looking at the Nation list.</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30</a:t>
            </a:fld>
            <a:endParaRPr lang="en-GB"/>
          </a:p>
        </p:txBody>
      </p:sp>
    </p:spTree>
    <p:extLst>
      <p:ext uri="{BB962C8B-B14F-4D97-AF65-F5344CB8AC3E}">
        <p14:creationId xmlns:p14="http://schemas.microsoft.com/office/powerpoint/2010/main" val="4078622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ea typeface="+mn-ea"/>
                <a:cs typeface="+mn-cs"/>
              </a:rPr>
              <a:t>Nation, I. S. P. (2001). </a:t>
            </a:r>
            <a:r>
              <a:rPr lang="en-GB" sz="1200" b="0" i="1" u="none" strike="noStrike" kern="1200" baseline="0" dirty="0">
                <a:solidFill>
                  <a:schemeClr val="tx1"/>
                </a:solidFill>
                <a:ea typeface="+mn-ea"/>
                <a:cs typeface="+mn-cs"/>
              </a:rPr>
              <a:t>Learning Vocabulary in Another Language. </a:t>
            </a:r>
            <a:r>
              <a:rPr lang="en-GB" sz="1200" b="0" i="0" u="none" strike="noStrike" kern="1200" baseline="0" dirty="0">
                <a:solidFill>
                  <a:schemeClr val="tx1"/>
                </a:solidFill>
                <a:ea typeface="+mn-ea"/>
                <a:cs typeface="+mn-cs"/>
              </a:rPr>
              <a:t>Cambridge:</a:t>
            </a:r>
          </a:p>
          <a:p>
            <a:r>
              <a:rPr lang="en-GB" sz="1200" b="0" i="0" u="none" strike="noStrike" kern="1200" baseline="0" dirty="0">
                <a:solidFill>
                  <a:schemeClr val="tx1"/>
                </a:solidFill>
                <a:ea typeface="+mn-ea"/>
                <a:cs typeface="+mn-cs"/>
              </a:rPr>
              <a:t>Cambridge University Press.</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31</a:t>
            </a:fld>
            <a:endParaRPr lang="en-GB"/>
          </a:p>
        </p:txBody>
      </p:sp>
    </p:spTree>
    <p:extLst>
      <p:ext uri="{BB962C8B-B14F-4D97-AF65-F5344CB8AC3E}">
        <p14:creationId xmlns:p14="http://schemas.microsoft.com/office/powerpoint/2010/main" val="296439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Slides 33 – 42</a:t>
            </a:r>
            <a:br>
              <a:rPr lang="en-GB" dirty="0"/>
            </a:br>
            <a:r>
              <a:rPr lang="en-GB" dirty="0"/>
              <a:t>With brainstorming task 12 mins, without 7 mins.</a:t>
            </a:r>
          </a:p>
        </p:txBody>
      </p:sp>
      <p:sp>
        <p:nvSpPr>
          <p:cNvPr id="4" name="Slide Number Placeholder 3"/>
          <p:cNvSpPr>
            <a:spLocks noGrp="1"/>
          </p:cNvSpPr>
          <p:nvPr>
            <p:ph type="sldNum" sz="quarter" idx="10"/>
          </p:nvPr>
        </p:nvSpPr>
        <p:spPr/>
        <p:txBody>
          <a:bodyPr/>
          <a:lstStyle/>
          <a:p>
            <a:fld id="{132E086C-5126-44FC-9A22-B8B42DF0479A}" type="slidenum">
              <a:rPr lang="en-GB" smtClean="0"/>
              <a:t>32</a:t>
            </a:fld>
            <a:endParaRPr lang="en-GB"/>
          </a:p>
        </p:txBody>
      </p:sp>
    </p:spTree>
    <p:extLst>
      <p:ext uri="{BB962C8B-B14F-4D97-AF65-F5344CB8AC3E}">
        <p14:creationId xmlns:p14="http://schemas.microsoft.com/office/powerpoint/2010/main" val="1434811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Usage-based</a:t>
            </a:r>
            <a:r>
              <a:rPr lang="en-GB" baseline="0" dirty="0"/>
              <a:t> vocabulary knowledge is obviously important and will support communicative competence in ‘real world ‘situations</a:t>
            </a:r>
            <a:br>
              <a:rPr lang="en-GB" baseline="0" dirty="0"/>
            </a:br>
            <a:r>
              <a:rPr lang="en-GB" baseline="0" dirty="0"/>
              <a:t>Examination-driven vocabulary knowledge is essential for obvious reasons</a:t>
            </a:r>
            <a:br>
              <a:rPr lang="en-GB" baseline="0" dirty="0"/>
            </a:br>
            <a:r>
              <a:rPr lang="en-GB" baseline="0" dirty="0"/>
              <a:t>These two may not align 100%...</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33</a:t>
            </a:fld>
            <a:endParaRPr lang="en-GB"/>
          </a:p>
        </p:txBody>
      </p:sp>
    </p:spTree>
    <p:extLst>
      <p:ext uri="{BB962C8B-B14F-4D97-AF65-F5344CB8AC3E}">
        <p14:creationId xmlns:p14="http://schemas.microsoft.com/office/powerpoint/2010/main" val="1255526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There is some overlap</a:t>
            </a:r>
            <a:r>
              <a:rPr lang="en-GB" baseline="0" dirty="0"/>
              <a:t> though…</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34</a:t>
            </a:fld>
            <a:endParaRPr lang="en-GB"/>
          </a:p>
        </p:txBody>
      </p:sp>
    </p:spTree>
    <p:extLst>
      <p:ext uri="{BB962C8B-B14F-4D97-AF65-F5344CB8AC3E}">
        <p14:creationId xmlns:p14="http://schemas.microsoft.com/office/powerpoint/2010/main" val="3260856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Häcker</a:t>
            </a:r>
            <a:r>
              <a:rPr lang="en-GB" dirty="0"/>
              <a:t>, 2008. Eleven pets and 20 ways to express one's opinion: the vocabulary learners of German acquire at English secondary schools.</a:t>
            </a:r>
            <a:br>
              <a:rPr lang="en-GB" dirty="0"/>
            </a:br>
            <a:r>
              <a:rPr lang="en-GB" dirty="0"/>
              <a:t>Language Learning Journal, 36:2, 215-226</a:t>
            </a:r>
          </a:p>
          <a:p>
            <a:endParaRPr lang="en-GB" dirty="0"/>
          </a:p>
          <a:p>
            <a:r>
              <a:rPr lang="en-GB" dirty="0"/>
              <a:t>There is a balance to</a:t>
            </a:r>
            <a:r>
              <a:rPr lang="en-GB" baseline="0" dirty="0"/>
              <a:t> be struck…</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Presentation of vocabulary in ‘lexical sets’ (e.g. the 42 adjectives in Echo 1 belong to only five sets) may be limiting</a:t>
            </a:r>
          </a:p>
          <a:p>
            <a:r>
              <a:rPr lang="en-GB" dirty="0"/>
              <a:t>i.e. too</a:t>
            </a:r>
            <a:r>
              <a:rPr lang="en-GB" baseline="0" dirty="0"/>
              <a:t> many words of the same word class that can just slot in to the same sentence formation</a:t>
            </a:r>
            <a:br>
              <a:rPr lang="en-GB" baseline="0" dirty="0"/>
            </a:br>
            <a:r>
              <a:rPr lang="en-GB" baseline="0" dirty="0"/>
              <a:t>e.g. </a:t>
            </a:r>
            <a:r>
              <a:rPr lang="en-GB" baseline="0" dirty="0" err="1"/>
              <a:t>Ich</a:t>
            </a:r>
            <a:r>
              <a:rPr lang="en-GB" baseline="0" dirty="0"/>
              <a:t> </a:t>
            </a:r>
            <a:r>
              <a:rPr lang="en-GB" baseline="0" dirty="0" err="1"/>
              <a:t>spiele</a:t>
            </a:r>
            <a:r>
              <a:rPr lang="en-GB" baseline="0" dirty="0"/>
              <a:t> + lots of sports, Je </a:t>
            </a:r>
            <a:r>
              <a:rPr lang="en-GB" baseline="0" dirty="0" err="1"/>
              <a:t>porte</a:t>
            </a:r>
            <a:r>
              <a:rPr lang="en-GB" baseline="0" dirty="0"/>
              <a:t> + lots of clothes reduce the attention given to the verb and subject, as sentence formation is reduced to varying the noun (object) only.</a:t>
            </a:r>
            <a:br>
              <a:rPr lang="en-GB" baseline="0" dirty="0"/>
            </a:br>
            <a:r>
              <a:rPr lang="en-GB" baseline="0" dirty="0"/>
              <a:t>In addition, there is some research that suggests that clustering words of the same word class together for learning can make them harder to learn, so it may be helpful to think in terms of learning a set of words with several different word classes but linked by a common theme.</a:t>
            </a:r>
            <a:br>
              <a:rPr lang="en-GB" baseline="0" dirty="0"/>
            </a:br>
            <a:r>
              <a:rPr lang="en-GB" baseline="0" dirty="0"/>
              <a:t/>
            </a:r>
            <a:br>
              <a:rPr lang="en-GB" baseline="0" dirty="0"/>
            </a:b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35</a:t>
            </a:fld>
            <a:endParaRPr lang="en-GB"/>
          </a:p>
        </p:txBody>
      </p:sp>
    </p:spTree>
    <p:extLst>
      <p:ext uri="{BB962C8B-B14F-4D97-AF65-F5344CB8AC3E}">
        <p14:creationId xmlns:p14="http://schemas.microsoft.com/office/powerpoint/2010/main" val="735545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If we are short of time, we would cut the ‘interaction brainstorming</a:t>
            </a:r>
            <a:r>
              <a:rPr lang="en-GB" baseline="0" dirty="0"/>
              <a:t>’ and go straight to Handout 3</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38</a:t>
            </a:fld>
            <a:endParaRPr lang="en-GB"/>
          </a:p>
        </p:txBody>
      </p:sp>
    </p:spTree>
    <p:extLst>
      <p:ext uri="{BB962C8B-B14F-4D97-AF65-F5344CB8AC3E}">
        <p14:creationId xmlns:p14="http://schemas.microsoft.com/office/powerpoint/2010/main" val="1523897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Source: </a:t>
            </a:r>
          </a:p>
          <a:p>
            <a:r>
              <a:rPr lang="en-GB" sz="1200" b="0" i="0" u="none" strike="noStrike" kern="1200" dirty="0">
                <a:solidFill>
                  <a:schemeClr val="tx1"/>
                </a:solidFill>
                <a:effectLst/>
                <a:ea typeface="+mn-ea"/>
                <a:cs typeface="+mn-cs"/>
              </a:rPr>
              <a:t>A frequency dictionary of German: core vocabulary for learners. </a:t>
            </a:r>
            <a:br>
              <a:rPr lang="en-GB" sz="1200" b="0" i="0" u="none" strike="noStrike" kern="1200" dirty="0">
                <a:solidFill>
                  <a:schemeClr val="tx1"/>
                </a:solidFill>
                <a:effectLst/>
                <a:ea typeface="+mn-ea"/>
                <a:cs typeface="+mn-cs"/>
              </a:rPr>
            </a:br>
            <a:r>
              <a:rPr lang="en-GB" sz="1200" b="0" i="0" u="none" strike="noStrike" kern="1200" dirty="0">
                <a:solidFill>
                  <a:schemeClr val="tx1"/>
                </a:solidFill>
                <a:effectLst/>
                <a:ea typeface="+mn-ea"/>
                <a:cs typeface="+mn-cs"/>
              </a:rPr>
              <a:t>Randall </a:t>
            </a:r>
            <a:r>
              <a:rPr lang="en-GB" sz="1200" b="0" i="0" u="none" strike="noStrike" kern="1200" dirty="0" err="1">
                <a:solidFill>
                  <a:schemeClr val="tx1"/>
                </a:solidFill>
                <a:effectLst/>
                <a:ea typeface="+mn-ea"/>
                <a:cs typeface="+mn-cs"/>
              </a:rPr>
              <a:t>L.Jones</a:t>
            </a:r>
            <a:r>
              <a:rPr lang="en-GB" sz="1200" b="0" i="0" u="none" strike="noStrike" kern="1200" dirty="0">
                <a:solidFill>
                  <a:schemeClr val="tx1"/>
                </a:solidFill>
                <a:effectLst/>
                <a:ea typeface="+mn-ea"/>
                <a:cs typeface="+mn-cs"/>
              </a:rPr>
              <a:t> and Erwin </a:t>
            </a:r>
            <a:r>
              <a:rPr lang="en-GB" sz="1200" b="0" i="0" u="none" strike="noStrike" kern="1200" dirty="0" err="1">
                <a:solidFill>
                  <a:schemeClr val="tx1"/>
                </a:solidFill>
                <a:effectLst/>
                <a:ea typeface="+mn-ea"/>
                <a:cs typeface="+mn-cs"/>
              </a:rPr>
              <a:t>Tschirner</a:t>
            </a:r>
            <a:r>
              <a:rPr lang="en-GB" sz="1200" b="0" i="0" u="none" strike="noStrike" kern="1200" dirty="0">
                <a:solidFill>
                  <a:schemeClr val="tx1"/>
                </a:solidFill>
                <a:effectLst/>
                <a:ea typeface="+mn-ea"/>
                <a:cs typeface="+mn-cs"/>
              </a:rPr>
              <a:t>. Routledge.</a:t>
            </a:r>
            <a:r>
              <a:rPr lang="en-GB" dirty="0"/>
              <a:t> </a:t>
            </a:r>
            <a:r>
              <a:rPr lang="en-GB" sz="1200" b="0" i="0" u="sng" strike="noStrike" kern="1200" dirty="0">
                <a:solidFill>
                  <a:schemeClr val="tx1"/>
                </a:solidFill>
                <a:effectLst/>
                <a:ea typeface="+mn-ea"/>
                <a:cs typeface="+mn-cs"/>
                <a:hlinkClick r:id="rId3"/>
              </a:rPr>
              <a:t>https://www.amazon.co.uk/Frequency-Dictionary-German-Routledge-Dictionaries/dp/0415316332/ref=tmm_pap_swatch_0?_encoding=UTF8&amp;qid=1547270191&amp;sr=8-1</a:t>
            </a:r>
            <a:r>
              <a:rPr lang="en-GB" dirty="0"/>
              <a:t> </a:t>
            </a:r>
            <a:br>
              <a:rPr lang="en-GB" dirty="0"/>
            </a:br>
            <a:r>
              <a:rPr lang="en-GB" dirty="0"/>
              <a:t>Online: </a:t>
            </a:r>
            <a:r>
              <a:rPr lang="en-GB" sz="1200" b="0" i="0" u="sng" strike="noStrike" kern="1200" dirty="0">
                <a:solidFill>
                  <a:schemeClr val="tx1"/>
                </a:solidFill>
                <a:effectLst/>
                <a:ea typeface="+mn-ea"/>
                <a:cs typeface="+mn-cs"/>
                <a:hlinkClick r:id="rId4"/>
              </a:rPr>
              <a:t>https://www.memrise.com/course/198332/4000-german-words-by-frequency-with-audio/</a:t>
            </a:r>
            <a:r>
              <a:rPr lang="en-GB" dirty="0"/>
              <a:t> </a:t>
            </a:r>
          </a:p>
        </p:txBody>
      </p:sp>
      <p:sp>
        <p:nvSpPr>
          <p:cNvPr id="4" name="Slide Number Placeholder 3"/>
          <p:cNvSpPr>
            <a:spLocks noGrp="1"/>
          </p:cNvSpPr>
          <p:nvPr>
            <p:ph type="sldNum" sz="quarter" idx="10"/>
          </p:nvPr>
        </p:nvSpPr>
        <p:spPr/>
        <p:txBody>
          <a:bodyPr/>
          <a:lstStyle/>
          <a:p>
            <a:fld id="{132E086C-5126-44FC-9A22-B8B42DF0479A}" type="slidenum">
              <a:rPr lang="en-GB" smtClean="0"/>
              <a:t>39</a:t>
            </a:fld>
            <a:endParaRPr lang="en-GB"/>
          </a:p>
        </p:txBody>
      </p:sp>
    </p:spTree>
    <p:extLst>
      <p:ext uri="{BB962C8B-B14F-4D97-AF65-F5344CB8AC3E}">
        <p14:creationId xmlns:p14="http://schemas.microsoft.com/office/powerpoint/2010/main" val="3378399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So…cognates</a:t>
            </a:r>
            <a:r>
              <a:rPr lang="en-GB" baseline="0" dirty="0"/>
              <a:t> knowledge is expected (1000s of words!)</a:t>
            </a:r>
            <a:br>
              <a:rPr lang="en-GB" baseline="0" dirty="0"/>
            </a:br>
            <a:r>
              <a:rPr lang="en-GB" baseline="0" dirty="0"/>
              <a:t>Flexible retrieval across topic areas – understanding in different contexts – also an expectation</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40</a:t>
            </a:fld>
            <a:endParaRPr lang="en-GB"/>
          </a:p>
        </p:txBody>
      </p:sp>
    </p:spTree>
    <p:extLst>
      <p:ext uri="{BB962C8B-B14F-4D97-AF65-F5344CB8AC3E}">
        <p14:creationId xmlns:p14="http://schemas.microsoft.com/office/powerpoint/2010/main" val="246761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t>What do we think?  Do all these words…</a:t>
            </a:r>
          </a:p>
          <a:p>
            <a:pPr marL="228600" indent="-228600">
              <a:buAutoNum type="alphaLcParenR"/>
            </a:pPr>
            <a:r>
              <a:rPr lang="en-GB" baseline="0" dirty="0"/>
              <a:t>come into the top 2000 most frequent words in French?  If you don’t think so, which one(s) don’t?  Can you rank them in order of frequency?</a:t>
            </a:r>
            <a:br>
              <a:rPr lang="en-GB" baseline="0" dirty="0"/>
            </a:br>
            <a:endParaRPr lang="en-GB" baseline="0" dirty="0"/>
          </a:p>
          <a:p>
            <a:pPr marL="228600" indent="-228600">
              <a:buAutoNum type="alphaLcParenR"/>
            </a:pPr>
            <a:r>
              <a:rPr lang="en-GB" baseline="0" dirty="0"/>
              <a:t>appear on the AQA Foundation French Core Vocabulary list? </a:t>
            </a:r>
            <a:br>
              <a:rPr lang="en-GB" baseline="0" dirty="0"/>
            </a:br>
            <a:endParaRPr lang="en-GB" baseline="0" dirty="0"/>
          </a:p>
          <a:p>
            <a:pPr marL="228600" indent="-228600">
              <a:buAutoNum type="alphaLcParenR"/>
            </a:pPr>
            <a:r>
              <a:rPr lang="en-GB" baseline="0" dirty="0"/>
              <a:t>appear in the most popular GCSE textbook?</a:t>
            </a:r>
          </a:p>
          <a:p>
            <a:pPr marL="228600" indent="-228600">
              <a:buAutoNum type="alphaLcParenR"/>
            </a:pPr>
            <a:endParaRPr lang="en-GB" baseline="0" dirty="0"/>
          </a:p>
          <a:p>
            <a:pPr marL="0" indent="0">
              <a:buNone/>
            </a:pPr>
            <a:r>
              <a:rPr lang="en-GB" baseline="0" dirty="0"/>
              <a:t>Answer a) b) c) consecutively.  After a) reveal the 4 word frequencies.  Ask colleagues to match them to the words.</a:t>
            </a:r>
          </a:p>
          <a:p>
            <a:pPr marL="228600" indent="-228600">
              <a:buAutoNum type="alphaLcParenR"/>
            </a:pPr>
            <a:endParaRPr lang="en-GB" baseline="0" dirty="0"/>
          </a:p>
          <a:p>
            <a:r>
              <a:rPr lang="en-GB" baseline="0" dirty="0"/>
              <a:t>ANSWERS</a:t>
            </a:r>
            <a:br>
              <a:rPr lang="en-GB" baseline="0" dirty="0"/>
            </a:br>
            <a:r>
              <a:rPr lang="en-GB" baseline="0" dirty="0"/>
              <a:t>a) </a:t>
            </a:r>
            <a:r>
              <a:rPr lang="en-GB" sz="1200" b="0" i="0" u="none" strike="noStrike" kern="1200" baseline="0" dirty="0" err="1">
                <a:solidFill>
                  <a:schemeClr val="tx1"/>
                </a:solidFill>
                <a:ea typeface="+mn-ea"/>
                <a:cs typeface="+mn-cs"/>
              </a:rPr>
              <a:t>matière</a:t>
            </a:r>
            <a:r>
              <a:rPr lang="en-GB" sz="1200" b="0" i="0" u="none" strike="noStrike" kern="1200" baseline="0" dirty="0">
                <a:solidFill>
                  <a:schemeClr val="tx1"/>
                </a:solidFill>
                <a:ea typeface="+mn-ea"/>
                <a:cs typeface="+mn-cs"/>
              </a:rPr>
              <a:t> (562), </a:t>
            </a:r>
            <a:r>
              <a:rPr lang="en-GB" sz="1200" b="0" i="0" u="none" strike="noStrike" kern="1200" baseline="0" dirty="0" err="1">
                <a:solidFill>
                  <a:schemeClr val="tx1"/>
                </a:solidFill>
                <a:ea typeface="+mn-ea"/>
                <a:cs typeface="+mn-cs"/>
              </a:rPr>
              <a:t>professeur</a:t>
            </a:r>
            <a:r>
              <a:rPr lang="en-GB" sz="1200" b="0" i="0" u="none" strike="noStrike" kern="1200" baseline="0" dirty="0">
                <a:solidFill>
                  <a:schemeClr val="tx1"/>
                </a:solidFill>
                <a:ea typeface="+mn-ea"/>
                <a:cs typeface="+mn-cs"/>
              </a:rPr>
              <a:t> (1150), </a:t>
            </a:r>
            <a:r>
              <a:rPr lang="en-GB" sz="1200" b="0" i="0" u="none" strike="noStrike" kern="1200" baseline="0" dirty="0" err="1">
                <a:solidFill>
                  <a:schemeClr val="tx1"/>
                </a:solidFill>
                <a:ea typeface="+mn-ea"/>
                <a:cs typeface="+mn-cs"/>
              </a:rPr>
              <a:t>bâtiment</a:t>
            </a:r>
            <a:r>
              <a:rPr lang="en-GB" sz="1200" b="0" i="0" u="none" strike="noStrike" kern="1200" baseline="0" dirty="0">
                <a:solidFill>
                  <a:schemeClr val="tx1"/>
                </a:solidFill>
                <a:ea typeface="+mn-ea"/>
                <a:cs typeface="+mn-cs"/>
              </a:rPr>
              <a:t> (1952), </a:t>
            </a:r>
            <a:r>
              <a:rPr lang="en-GB" sz="1200" b="0" i="0" u="none" strike="noStrike" kern="1200" baseline="0" dirty="0" err="1">
                <a:solidFill>
                  <a:schemeClr val="tx1"/>
                </a:solidFill>
                <a:ea typeface="+mn-ea"/>
                <a:cs typeface="+mn-cs"/>
              </a:rPr>
              <a:t>repas</a:t>
            </a:r>
            <a:r>
              <a:rPr lang="en-GB" sz="1200" b="0" i="0" u="none" strike="noStrike" kern="1200" baseline="0" dirty="0">
                <a:solidFill>
                  <a:schemeClr val="tx1"/>
                </a:solidFill>
                <a:ea typeface="+mn-ea"/>
                <a:cs typeface="+mn-cs"/>
              </a:rPr>
              <a:t> (2948)</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b) Yes</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c) Yes</a:t>
            </a:r>
          </a:p>
          <a:p>
            <a:endParaRPr lang="en-GB" sz="1200" b="0" i="0" u="none" strike="noStrike" kern="1200" baseline="0" dirty="0">
              <a:solidFill>
                <a:schemeClr val="tx1"/>
              </a:solidFill>
              <a:ea typeface="+mn-ea"/>
              <a:cs typeface="+mn-cs"/>
            </a:endParaRPr>
          </a:p>
          <a:p>
            <a:r>
              <a:rPr lang="en-GB" sz="1200" b="0" i="0" u="none" strike="noStrike" kern="1200" baseline="0" dirty="0">
                <a:solidFill>
                  <a:schemeClr val="tx1"/>
                </a:solidFill>
                <a:ea typeface="+mn-ea"/>
                <a:cs typeface="+mn-cs"/>
              </a:rPr>
              <a:t>OK – given that we’ve said ‘yes’ to b) and c), why do we think many students just didn’t know or recognise them?</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3</a:t>
            </a:fld>
            <a:endParaRPr lang="en-GB"/>
          </a:p>
        </p:txBody>
      </p:sp>
    </p:spTree>
    <p:extLst>
      <p:ext uri="{BB962C8B-B14F-4D97-AF65-F5344CB8AC3E}">
        <p14:creationId xmlns:p14="http://schemas.microsoft.com/office/powerpoint/2010/main" val="4218921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r>
              <a:rPr lang="en-GB" sz="1200" dirty="0"/>
              <a:t>Higher Spanish Reading</a:t>
            </a:r>
            <a:r>
              <a:rPr lang="en-GB" sz="1200" baseline="0" dirty="0"/>
              <a:t> paper 2018 - words which may have caused issues:  </a:t>
            </a:r>
            <a:br>
              <a:rPr lang="en-GB" sz="1200" baseline="0" dirty="0"/>
            </a:br>
            <a:r>
              <a:rPr lang="en-GB" sz="1200" baseline="0" dirty="0"/>
              <a:t>1) irregular plurals that incur a spelling change with non-cognates e.g. </a:t>
            </a:r>
            <a:r>
              <a:rPr lang="en-GB" sz="1200" baseline="0" dirty="0" err="1"/>
              <a:t>pez</a:t>
            </a:r>
            <a:r>
              <a:rPr lang="en-GB" sz="1200" baseline="0" dirty="0"/>
              <a:t> --&gt; </a:t>
            </a:r>
            <a:r>
              <a:rPr lang="en-GB" sz="1200" baseline="0" dirty="0" err="1"/>
              <a:t>peces</a:t>
            </a:r>
            <a:r>
              <a:rPr lang="en-GB" sz="1200" baseline="0" dirty="0"/>
              <a:t> </a:t>
            </a:r>
            <a:br>
              <a:rPr lang="en-GB" sz="1200" baseline="0" dirty="0"/>
            </a:br>
            <a:r>
              <a:rPr lang="en-GB" sz="1200" baseline="0" dirty="0"/>
              <a:t>2) forms of words including prefixes - e.g. </a:t>
            </a:r>
            <a:r>
              <a:rPr lang="en-GB" sz="1200" baseline="0" dirty="0" err="1"/>
              <a:t>prepagada</a:t>
            </a:r>
            <a:r>
              <a:rPr lang="en-GB" sz="1200" baseline="0" dirty="0"/>
              <a:t> OR </a:t>
            </a:r>
            <a:r>
              <a:rPr lang="en-GB" sz="1200" baseline="0" dirty="0" err="1"/>
              <a:t>antitabaco</a:t>
            </a:r>
            <a:r>
              <a:rPr lang="en-GB" sz="1200" baseline="0" dirty="0"/>
              <a:t> and/or suffixes on infinitives - e.g. </a:t>
            </a:r>
            <a:r>
              <a:rPr lang="en-GB" sz="1200" baseline="0" dirty="0" err="1"/>
              <a:t>pagarlos</a:t>
            </a:r>
            <a:r>
              <a:rPr lang="en-GB" sz="1200" baseline="0" dirty="0"/>
              <a:t> / </a:t>
            </a:r>
            <a:r>
              <a:rPr lang="en-GB" sz="1200" baseline="0" dirty="0" err="1"/>
              <a:t>saltarse</a:t>
            </a:r>
            <a:r>
              <a:rPr lang="en-GB" sz="1200" baseline="0" dirty="0"/>
              <a:t> etc.. </a:t>
            </a:r>
            <a:br>
              <a:rPr lang="en-GB" sz="1200" baseline="0" dirty="0"/>
            </a:br>
            <a:r>
              <a:rPr lang="en-GB" sz="1200" baseline="0" dirty="0"/>
              <a:t>3) stem-change verbs  </a:t>
            </a:r>
            <a:br>
              <a:rPr lang="en-GB" sz="1200" baseline="0" dirty="0"/>
            </a:br>
            <a:r>
              <a:rPr lang="en-GB" sz="1200" baseline="0" dirty="0"/>
              <a:t>4) spotting referent without pronouns  </a:t>
            </a:r>
            <a:br>
              <a:rPr lang="en-GB" sz="1200" baseline="0" dirty="0"/>
            </a:br>
            <a:r>
              <a:rPr lang="en-GB" sz="1200" baseline="0" dirty="0"/>
              <a:t>5) completely unknown words - e.g. 'la </a:t>
            </a:r>
            <a:r>
              <a:rPr lang="en-GB" sz="1200" baseline="0" dirty="0" err="1"/>
              <a:t>vejez</a:t>
            </a:r>
            <a:r>
              <a:rPr lang="en-GB" sz="1200" baseline="0" dirty="0"/>
              <a:t>' (don't think this is on the word list - Tom (my son) guessed this from context and word '</a:t>
            </a:r>
            <a:r>
              <a:rPr lang="en-GB" sz="1200" baseline="0" dirty="0" err="1"/>
              <a:t>viejo</a:t>
            </a:r>
            <a:r>
              <a:rPr lang="en-GB" sz="1200" baseline="0" dirty="0"/>
              <a:t>'...)  </a:t>
            </a:r>
            <a:br>
              <a:rPr lang="en-GB" sz="1200" baseline="0" dirty="0"/>
            </a:br>
            <a:r>
              <a:rPr lang="en-GB" sz="1200" baseline="0" dirty="0"/>
              <a:t>6) verbs used in more unfamiliar contexts - e.g. transitive use of '</a:t>
            </a:r>
            <a:r>
              <a:rPr lang="en-GB" sz="1200" baseline="0" dirty="0" err="1"/>
              <a:t>subir</a:t>
            </a:r>
            <a:r>
              <a:rPr lang="en-GB" sz="1200" baseline="0" dirty="0"/>
              <a:t>' for 'take up' rather than intransitive 'go up' (they do meet '</a:t>
            </a:r>
            <a:r>
              <a:rPr lang="en-GB" sz="1200" baseline="0" dirty="0" err="1"/>
              <a:t>subir</a:t>
            </a:r>
            <a:r>
              <a:rPr lang="en-GB" sz="1200" baseline="0" dirty="0"/>
              <a:t> </a:t>
            </a:r>
            <a:r>
              <a:rPr lang="en-GB" sz="1200" baseline="0" dirty="0" err="1"/>
              <a:t>fotos</a:t>
            </a:r>
            <a:r>
              <a:rPr lang="en-GB" sz="1200" baseline="0" dirty="0"/>
              <a:t> a Facebook' (upload) but this is a step away in terms of their possible 'held' translations).  This last point is something we need to look at in terms of vocabulary knowledge - in Spanish there are fewer words than in English, so verbs in particular carry many different meanings - the ability of pupils to recognise these different meanings of known words is decisive in the GCSE reading paper.</a:t>
            </a:r>
            <a:br>
              <a:rPr lang="en-GB" sz="1200" baseline="0" dirty="0"/>
            </a:b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41</a:t>
            </a:fld>
            <a:endParaRPr lang="en-GB"/>
          </a:p>
        </p:txBody>
      </p:sp>
    </p:spTree>
    <p:extLst>
      <p:ext uri="{BB962C8B-B14F-4D97-AF65-F5344CB8AC3E}">
        <p14:creationId xmlns:p14="http://schemas.microsoft.com/office/powerpoint/2010/main" val="3573789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Final main section</a:t>
            </a:r>
            <a:br>
              <a:rPr lang="en-GB" dirty="0"/>
            </a:br>
            <a:r>
              <a:rPr lang="en-GB" dirty="0"/>
              <a:t>Need to allow for reading</a:t>
            </a:r>
            <a:r>
              <a:rPr lang="en-GB" baseline="0" dirty="0"/>
              <a:t> time of summary 10 full minutes</a:t>
            </a:r>
            <a:r>
              <a:rPr lang="en-GB" dirty="0"/>
              <a:t/>
            </a:r>
            <a:br>
              <a:rPr lang="en-GB" dirty="0"/>
            </a:br>
            <a:r>
              <a:rPr lang="en-GB" dirty="0"/>
              <a:t>Slides</a:t>
            </a:r>
            <a:r>
              <a:rPr lang="en-GB" baseline="0" dirty="0"/>
              <a:t> </a:t>
            </a:r>
            <a:r>
              <a:rPr lang="en-GB" dirty="0"/>
              <a:t>43 – 50 10 minutes</a:t>
            </a:r>
          </a:p>
        </p:txBody>
      </p:sp>
      <p:sp>
        <p:nvSpPr>
          <p:cNvPr id="4" name="Slide Number Placeholder 3"/>
          <p:cNvSpPr>
            <a:spLocks noGrp="1"/>
          </p:cNvSpPr>
          <p:nvPr>
            <p:ph type="sldNum" sz="quarter" idx="10"/>
          </p:nvPr>
        </p:nvSpPr>
        <p:spPr/>
        <p:txBody>
          <a:bodyPr/>
          <a:lstStyle/>
          <a:p>
            <a:fld id="{132E086C-5126-44FC-9A22-B8B42DF0479A}" type="slidenum">
              <a:rPr lang="en-GB" smtClean="0"/>
              <a:t>42</a:t>
            </a:fld>
            <a:endParaRPr lang="en-GB"/>
          </a:p>
        </p:txBody>
      </p:sp>
    </p:spTree>
    <p:extLst>
      <p:ext uri="{BB962C8B-B14F-4D97-AF65-F5344CB8AC3E}">
        <p14:creationId xmlns:p14="http://schemas.microsoft.com/office/powerpoint/2010/main" val="1858290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Make</a:t>
            </a:r>
            <a:r>
              <a:rPr lang="en-GB" baseline="0" dirty="0"/>
              <a:t> clear that we will return to this more fully in the half-days and TRGs…</a:t>
            </a:r>
            <a:br>
              <a:rPr lang="en-GB" baseline="0" dirty="0"/>
            </a:br>
            <a:r>
              <a:rPr lang="en-GB" baseline="0" dirty="0"/>
              <a:t>Give out Handout 4: OASIS summary of Schmitt (2008) article.</a:t>
            </a:r>
            <a:br>
              <a:rPr lang="en-GB" baseline="0" dirty="0"/>
            </a:br>
            <a:r>
              <a:rPr lang="en-GB" sz="1200" b="0" i="0" u="none" strike="noStrike" kern="1200" baseline="0" dirty="0">
                <a:solidFill>
                  <a:schemeClr val="tx1"/>
                </a:solidFill>
                <a:ea typeface="+mn-ea"/>
                <a:cs typeface="+mn-cs"/>
              </a:rPr>
              <a:t>Review article</a:t>
            </a:r>
          </a:p>
          <a:p>
            <a:r>
              <a:rPr lang="en-GB" sz="1200" b="0" i="0" u="none" strike="noStrike" kern="1200" baseline="0" dirty="0">
                <a:solidFill>
                  <a:schemeClr val="tx1"/>
                </a:solidFill>
                <a:ea typeface="+mn-ea"/>
                <a:cs typeface="+mn-cs"/>
              </a:rPr>
              <a:t>Instructed second language vocabulary learning. </a:t>
            </a:r>
            <a:r>
              <a:rPr lang="en-GB" sz="1200" b="0" i="1" u="none" strike="noStrike" kern="1200" baseline="0" dirty="0">
                <a:solidFill>
                  <a:schemeClr val="tx1"/>
                </a:solidFill>
                <a:ea typeface="+mn-ea"/>
                <a:cs typeface="+mn-cs"/>
              </a:rPr>
              <a:t>Language Teaching Research </a:t>
            </a:r>
            <a:r>
              <a:rPr lang="en-GB" sz="1200" b="0" i="0" u="none" strike="noStrike" kern="1200" baseline="0" dirty="0">
                <a:solidFill>
                  <a:schemeClr val="tx1"/>
                </a:solidFill>
                <a:ea typeface="+mn-ea"/>
                <a:cs typeface="+mn-cs"/>
              </a:rPr>
              <a:t>12,3 (2008); pp. 329–363</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43</a:t>
            </a:fld>
            <a:endParaRPr lang="en-GB"/>
          </a:p>
        </p:txBody>
      </p:sp>
    </p:spTree>
    <p:extLst>
      <p:ext uri="{BB962C8B-B14F-4D97-AF65-F5344CB8AC3E}">
        <p14:creationId xmlns:p14="http://schemas.microsoft.com/office/powerpoint/2010/main" val="3991868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NB: These next slides should tie in with the Schmitt summary – so this needs checking when VH has finished it and I will make any amendments to the next few slides.</a:t>
            </a:r>
          </a:p>
          <a:p>
            <a:pPr marL="228600" indent="-228600">
              <a:buAutoNum type="arabicParenR"/>
            </a:pPr>
            <a:r>
              <a:rPr lang="en-GB" dirty="0"/>
              <a:t>As regards the initial establishment of the initial form-meaning link, there is substantial evidence supporting the provision of L2-L1 pairs, rather than L2-picture pairs (Lotto &amp; de Groot, 1998) or L2-based context or meanings (Prince, 1996; Ramachandran &amp; Rahim, 2004).</a:t>
            </a:r>
          </a:p>
          <a:p>
            <a:pPr marL="228600" indent="-228600">
              <a:buAutoNum type="arabicParenR"/>
            </a:pPr>
            <a:r>
              <a:rPr lang="en-GB" dirty="0"/>
              <a:t> Once the link is established, attention can be given to learning more contextualised types of word knowledge, and it becomes important to encounter the new lexical items in L2 contexts.</a:t>
            </a:r>
            <a:br>
              <a:rPr lang="en-GB" dirty="0"/>
            </a:br>
            <a:r>
              <a:rPr lang="en-GB" dirty="0"/>
              <a:t>An important finding is that  reading-while-listening is generally superior to reading-only in promoting vocabulary learning (</a:t>
            </a:r>
            <a:r>
              <a:rPr lang="en-GB" dirty="0" err="1"/>
              <a:t>Amer</a:t>
            </a:r>
            <a:r>
              <a:rPr lang="en-GB" dirty="0"/>
              <a:t>, 1997; Brown, Waring &amp; </a:t>
            </a:r>
            <a:r>
              <a:rPr lang="en-GB" dirty="0" err="1"/>
              <a:t>Donkaewbua</a:t>
            </a:r>
            <a:r>
              <a:rPr lang="en-GB" dirty="0"/>
              <a:t>, 2008)</a:t>
            </a:r>
            <a:br>
              <a:rPr lang="en-GB" dirty="0"/>
            </a:br>
            <a:r>
              <a:rPr lang="en-GB" dirty="0"/>
              <a:t>Where</a:t>
            </a:r>
            <a:r>
              <a:rPr lang="en-GB" baseline="0" dirty="0"/>
              <a:t> a word is often used across different topics, care should be taken to build these links explicitly, building depth – ensuring that learners recognise them readily in more than one topic area.</a:t>
            </a:r>
            <a:br>
              <a:rPr lang="en-GB" baseline="0" dirty="0"/>
            </a:br>
            <a:r>
              <a:rPr lang="en-GB" baseline="0" dirty="0"/>
              <a:t>A useful approach here is to use a range of texts of different styles (literary extracts, poems, songs) which provide additional exposures in less familiar contexts, allowing the form-meaning link to strengthen.</a:t>
            </a:r>
          </a:p>
          <a:p>
            <a:pPr marL="228600" indent="-228600">
              <a:buAutoNum type="arabicParenR"/>
            </a:pPr>
            <a:r>
              <a:rPr lang="en-GB" baseline="0" dirty="0"/>
              <a:t>5-20 is quite some range - </a:t>
            </a:r>
            <a:r>
              <a:rPr lang="en-GB" dirty="0"/>
              <a:t>It is not straightforward to say how many repeated encounters with a given word are necessary to learn it.  Nation's (2001, p.81) review of several studies gives a range of 5 - 20 encounters. Most important, however, is that recycling of language is crucial, if it is not to be forgotten. Most forgetting occurs soon after the learning session, so the first </a:t>
            </a:r>
            <a:r>
              <a:rPr lang="en-GB" dirty="0" err="1"/>
              <a:t>recyclings</a:t>
            </a:r>
            <a:r>
              <a:rPr lang="en-GB" dirty="0"/>
              <a:t> are particularly important and need to occur quickly (Baddeley, 1990).</a:t>
            </a:r>
            <a:br>
              <a:rPr lang="en-GB" dirty="0"/>
            </a:br>
            <a:r>
              <a:rPr lang="en-GB" baseline="0" dirty="0"/>
              <a:t>Schmitt suggests we think in terms of 8-10 exposures.  Planning for and monitoring this is important.</a:t>
            </a:r>
            <a:endParaRPr lang="en-GB" dirty="0"/>
          </a:p>
          <a:p>
            <a:pPr marL="0" indent="0">
              <a:buNone/>
            </a:pPr>
            <a:endParaRPr lang="en-GB" dirty="0"/>
          </a:p>
          <a:p>
            <a:pPr marL="228600" indent="-228600">
              <a:buAutoNum type="arabicParen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45</a:t>
            </a:fld>
            <a:endParaRPr lang="en-GB"/>
          </a:p>
        </p:txBody>
      </p:sp>
    </p:spTree>
    <p:extLst>
      <p:ext uri="{BB962C8B-B14F-4D97-AF65-F5344CB8AC3E}">
        <p14:creationId xmlns:p14="http://schemas.microsoft.com/office/powerpoint/2010/main" val="1038003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ea typeface="+mn-ea"/>
                <a:cs typeface="+mn-cs"/>
              </a:rPr>
              <a:t>Lee, S. H. (2003). ESL learners’ vocabulary use in writing and the effects of explicit</a:t>
            </a:r>
          </a:p>
          <a:p>
            <a:r>
              <a:rPr lang="en-GB" sz="1200" b="0" i="0" u="none" strike="noStrike" kern="1200" baseline="0" dirty="0">
                <a:solidFill>
                  <a:schemeClr val="tx1"/>
                </a:solidFill>
                <a:ea typeface="+mn-ea"/>
                <a:cs typeface="+mn-cs"/>
              </a:rPr>
              <a:t>vocabulary instruction. </a:t>
            </a:r>
            <a:r>
              <a:rPr lang="en-GB" sz="1200" b="0" i="1" u="none" strike="noStrike" kern="1200" baseline="0" dirty="0">
                <a:solidFill>
                  <a:schemeClr val="tx1"/>
                </a:solidFill>
                <a:ea typeface="+mn-ea"/>
                <a:cs typeface="+mn-cs"/>
              </a:rPr>
              <a:t>System, 31</a:t>
            </a:r>
            <a:r>
              <a:rPr lang="en-GB" sz="1200" b="0" i="0" u="none" strike="noStrike" kern="1200" baseline="0" dirty="0">
                <a:solidFill>
                  <a:schemeClr val="tx1"/>
                </a:solidFill>
                <a:ea typeface="+mn-ea"/>
                <a:cs typeface="+mn-cs"/>
              </a:rPr>
              <a:t>, 537–561.</a:t>
            </a:r>
          </a:p>
          <a:p>
            <a:r>
              <a:rPr lang="en-GB" sz="1200" b="0" i="0" u="none" strike="noStrike" kern="1200" baseline="0" dirty="0">
                <a:solidFill>
                  <a:schemeClr val="tx1"/>
                </a:solidFill>
                <a:ea typeface="+mn-ea"/>
                <a:cs typeface="+mn-cs"/>
              </a:rPr>
              <a:t>Lee, S. H., &amp; Muncie, J. (2006). From receptive to productive: Improving ESL learners’</a:t>
            </a:r>
          </a:p>
          <a:p>
            <a:r>
              <a:rPr lang="en-GB" sz="1200" b="0" i="0" u="none" strike="noStrike" kern="1200" baseline="0" dirty="0">
                <a:solidFill>
                  <a:schemeClr val="tx1"/>
                </a:solidFill>
                <a:ea typeface="+mn-ea"/>
                <a:cs typeface="+mn-cs"/>
              </a:rPr>
              <a:t>use of vocabulary in a </a:t>
            </a:r>
            <a:r>
              <a:rPr lang="en-GB" sz="1200" b="0" i="0" u="none" strike="noStrike" kern="1200" baseline="0" dirty="0" err="1">
                <a:solidFill>
                  <a:schemeClr val="tx1"/>
                </a:solidFill>
                <a:ea typeface="+mn-ea"/>
                <a:cs typeface="+mn-cs"/>
              </a:rPr>
              <a:t>postreading</a:t>
            </a:r>
            <a:r>
              <a:rPr lang="en-GB" sz="1200" b="0" i="0" u="none" strike="noStrike" kern="1200" baseline="0" dirty="0">
                <a:solidFill>
                  <a:schemeClr val="tx1"/>
                </a:solidFill>
                <a:ea typeface="+mn-ea"/>
                <a:cs typeface="+mn-cs"/>
              </a:rPr>
              <a:t> composition task. </a:t>
            </a:r>
            <a:r>
              <a:rPr lang="en-GB" sz="1200" b="0" i="1" u="none" strike="noStrike" kern="1200" baseline="0" dirty="0">
                <a:solidFill>
                  <a:schemeClr val="tx1"/>
                </a:solidFill>
                <a:ea typeface="+mn-ea"/>
                <a:cs typeface="+mn-cs"/>
              </a:rPr>
              <a:t>TESOL Quarterly,</a:t>
            </a:r>
          </a:p>
          <a:p>
            <a:r>
              <a:rPr lang="en-GB" sz="1200" b="0" i="1" u="none" strike="noStrike" kern="1200" baseline="0" dirty="0">
                <a:solidFill>
                  <a:schemeClr val="tx1"/>
                </a:solidFill>
                <a:ea typeface="+mn-ea"/>
                <a:cs typeface="+mn-cs"/>
              </a:rPr>
              <a:t>40</a:t>
            </a:r>
            <a:r>
              <a:rPr lang="en-GB" sz="1200" b="0" i="0" u="none" strike="noStrike" kern="1200" baseline="0" dirty="0">
                <a:solidFill>
                  <a:schemeClr val="tx1"/>
                </a:solidFill>
                <a:ea typeface="+mn-ea"/>
                <a:cs typeface="+mn-cs"/>
              </a:rPr>
              <a:t>(2), 295–320.</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47</a:t>
            </a:fld>
            <a:endParaRPr lang="en-GB"/>
          </a:p>
        </p:txBody>
      </p:sp>
    </p:spTree>
    <p:extLst>
      <p:ext uri="{BB962C8B-B14F-4D97-AF65-F5344CB8AC3E}">
        <p14:creationId xmlns:p14="http://schemas.microsoft.com/office/powerpoint/2010/main" val="3144026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Give</a:t>
            </a:r>
            <a:r>
              <a:rPr lang="en-GB" baseline="0" dirty="0"/>
              <a:t> out Handout 5: </a:t>
            </a:r>
            <a:r>
              <a:rPr lang="en-GB" baseline="0" dirty="0" err="1"/>
              <a:t>Sagarra</a:t>
            </a:r>
            <a:r>
              <a:rPr lang="en-GB" baseline="0" dirty="0"/>
              <a:t> and Alba Summary – keyword approach</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49</a:t>
            </a:fld>
            <a:endParaRPr lang="en-GB"/>
          </a:p>
        </p:txBody>
      </p:sp>
    </p:spTree>
    <p:extLst>
      <p:ext uri="{BB962C8B-B14F-4D97-AF65-F5344CB8AC3E}">
        <p14:creationId xmlns:p14="http://schemas.microsoft.com/office/powerpoint/2010/main" val="2279207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Conclusion slides 51-52</a:t>
            </a:r>
            <a:br>
              <a:rPr lang="en-GB" dirty="0"/>
            </a:br>
            <a:r>
              <a:rPr lang="en-GB" dirty="0"/>
              <a:t>5 minutes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Topic-based vocabulary lists of one single word class are not optimal – </a:t>
            </a:r>
            <a:r>
              <a:rPr lang="en-GB" dirty="0" err="1"/>
              <a:t>ie</a:t>
            </a:r>
            <a:r>
              <a:rPr lang="en-GB" dirty="0"/>
              <a:t>. it’s far more</a:t>
            </a:r>
            <a:r>
              <a:rPr lang="en-GB" baseline="0" dirty="0"/>
              <a:t> useful to have a thematically unified list of words from several different word classes (e.g. adjectives, nouns, verbs etc..) that can then be much more easily practised straightaway through sentence-building tasks.</a:t>
            </a:r>
            <a:endParaRPr lang="en-GB" dirty="0"/>
          </a:p>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50</a:t>
            </a:fld>
            <a:endParaRPr lang="en-GB"/>
          </a:p>
        </p:txBody>
      </p:sp>
    </p:spTree>
    <p:extLst>
      <p:ext uri="{BB962C8B-B14F-4D97-AF65-F5344CB8AC3E}">
        <p14:creationId xmlns:p14="http://schemas.microsoft.com/office/powerpoint/2010/main" val="3830957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51</a:t>
            </a:fld>
            <a:endParaRPr lang="en-GB"/>
          </a:p>
        </p:txBody>
      </p:sp>
    </p:spTree>
    <p:extLst>
      <p:ext uri="{BB962C8B-B14F-4D97-AF65-F5344CB8AC3E}">
        <p14:creationId xmlns:p14="http://schemas.microsoft.com/office/powerpoint/2010/main" val="2208777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Looking ahead: 3 mins</a:t>
            </a:r>
            <a:br>
              <a:rPr lang="en-GB" dirty="0"/>
            </a:br>
            <a:r>
              <a:rPr lang="en-GB" dirty="0"/>
              <a:t>These are questions for the</a:t>
            </a:r>
            <a:r>
              <a:rPr lang="en-GB" baseline="0" dirty="0"/>
              <a:t> half-day.</a:t>
            </a:r>
            <a:br>
              <a:rPr lang="en-GB" baseline="0" dirty="0"/>
            </a:br>
            <a:r>
              <a:rPr lang="en-GB" baseline="0" dirty="0"/>
              <a:t>Clearly we will also want to spend time on vocabulary teaching/learning resources – providing them with some, but then allowing them time to create as well.</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52</a:t>
            </a:fld>
            <a:endParaRPr lang="en-GB"/>
          </a:p>
        </p:txBody>
      </p:sp>
    </p:spTree>
    <p:extLst>
      <p:ext uri="{BB962C8B-B14F-4D97-AF65-F5344CB8AC3E}">
        <p14:creationId xmlns:p14="http://schemas.microsoft.com/office/powerpoint/2010/main" val="3524027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12435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ea typeface="+mn-ea"/>
                <a:cs typeface="+mn-cs"/>
              </a:rPr>
              <a:t>OK – given that we’ve said ‘yes’ to b) and c), why do we think many students just didn’t know or recognise them?</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Possible reasons to consider:</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1) Some learners’ comprehension is limited by an over-reliance on cognates.  If the word is not similar to English, it is more effort to acquire it (even receptively) and some learners, after five years, acquire relatively few non-cognate words.</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(Reference for this: Raising the Achievement of Young-beginner Readers of French through Strategy Instruction. (</a:t>
            </a:r>
            <a:r>
              <a:rPr lang="en-GB" sz="1200" b="0" i="0" u="none" strike="noStrike" kern="1200" baseline="0" dirty="0" err="1">
                <a:solidFill>
                  <a:schemeClr val="tx1"/>
                </a:solidFill>
                <a:ea typeface="+mn-ea"/>
                <a:cs typeface="+mn-cs"/>
              </a:rPr>
              <a:t>Macaro,E</a:t>
            </a:r>
            <a:r>
              <a:rPr lang="en-GB" sz="1200" b="0" i="0" u="none" strike="noStrike" kern="1200" baseline="0" dirty="0">
                <a:solidFill>
                  <a:schemeClr val="tx1"/>
                </a:solidFill>
                <a:ea typeface="+mn-ea"/>
                <a:cs typeface="+mn-cs"/>
              </a:rPr>
              <a:t>. &amp; </a:t>
            </a:r>
            <a:r>
              <a:rPr lang="en-GB" sz="1200" b="0" i="0" u="none" strike="noStrike" kern="1200" baseline="0" dirty="0" err="1">
                <a:solidFill>
                  <a:schemeClr val="tx1"/>
                </a:solidFill>
                <a:ea typeface="+mn-ea"/>
                <a:cs typeface="+mn-cs"/>
              </a:rPr>
              <a:t>Erler</a:t>
            </a:r>
            <a:r>
              <a:rPr lang="en-GB" sz="1200" b="0" i="0" u="none" strike="noStrike" kern="1200" baseline="0" dirty="0">
                <a:solidFill>
                  <a:schemeClr val="tx1"/>
                </a:solidFill>
                <a:ea typeface="+mn-ea"/>
                <a:cs typeface="+mn-cs"/>
              </a:rPr>
              <a:t>, L., 2008). Applied Linguistics 29/1: 90–119.</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So, when we set out to improve the </a:t>
            </a:r>
            <a:r>
              <a:rPr lang="en-GB" sz="1200" b="1" i="0" u="none" strike="noStrike" kern="1200" baseline="0" dirty="0">
                <a:solidFill>
                  <a:schemeClr val="tx1"/>
                </a:solidFill>
                <a:ea typeface="+mn-ea"/>
                <a:cs typeface="+mn-cs"/>
              </a:rPr>
              <a:t>breadth </a:t>
            </a:r>
            <a:r>
              <a:rPr lang="en-GB" sz="1200" b="0" i="0" u="none" strike="noStrike" kern="1200" baseline="0" dirty="0">
                <a:solidFill>
                  <a:schemeClr val="tx1"/>
                </a:solidFill>
                <a:ea typeface="+mn-ea"/>
                <a:cs typeface="+mn-cs"/>
              </a:rPr>
              <a:t>of learners’ vocabulary, we need perhaps to consider focusing on the ‘harder to acquire’ non-cognates?</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2) Two of these words (</a:t>
            </a:r>
            <a:r>
              <a:rPr lang="en-GB" sz="1200" b="0" i="0" u="none" strike="noStrike" kern="1200" baseline="0" dirty="0" err="1">
                <a:solidFill>
                  <a:schemeClr val="tx1"/>
                </a:solidFill>
                <a:ea typeface="+mn-ea"/>
                <a:cs typeface="+mn-cs"/>
              </a:rPr>
              <a:t>batiments</a:t>
            </a:r>
            <a:r>
              <a:rPr lang="en-GB" sz="1200" b="0" i="0" u="none" strike="noStrike" kern="1200" baseline="0" dirty="0">
                <a:solidFill>
                  <a:schemeClr val="tx1"/>
                </a:solidFill>
                <a:ea typeface="+mn-ea"/>
                <a:cs typeface="+mn-cs"/>
              </a:rPr>
              <a:t> and </a:t>
            </a:r>
            <a:r>
              <a:rPr lang="en-GB" sz="1200" b="0" i="0" u="none" strike="noStrike" kern="1200" baseline="0" dirty="0" err="1">
                <a:solidFill>
                  <a:schemeClr val="tx1"/>
                </a:solidFill>
                <a:ea typeface="+mn-ea"/>
                <a:cs typeface="+mn-cs"/>
              </a:rPr>
              <a:t>repas</a:t>
            </a:r>
            <a:r>
              <a:rPr lang="en-GB" sz="1200" b="0" i="0" u="none" strike="noStrike" kern="1200" baseline="0" dirty="0">
                <a:solidFill>
                  <a:schemeClr val="tx1"/>
                </a:solidFill>
                <a:ea typeface="+mn-ea"/>
                <a:cs typeface="+mn-cs"/>
              </a:rPr>
              <a:t>) are not listed in the topic of school/education on the AQA vocabulary list (they are in Home town, neighbourhood etc.. and Free time activities, respectively). </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The AQA vocabulary guidance states very clearly that words learnt in one topic context may be expected to be tested in another! </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“Vocabulary listed under a particular theme should be considered transferable, as appropriate, to the</a:t>
            </a:r>
          </a:p>
          <a:p>
            <a:r>
              <a:rPr lang="en-GB" sz="1200" b="0" i="0" u="none" strike="noStrike" kern="1200" baseline="0" dirty="0">
                <a:solidFill>
                  <a:schemeClr val="tx1"/>
                </a:solidFill>
                <a:ea typeface="+mn-ea"/>
                <a:cs typeface="+mn-cs"/>
              </a:rPr>
              <a:t>other themes.” p.22 AQA-8658-Specification 2016 French</a:t>
            </a:r>
            <a:endParaRPr lang="en-GB" baseline="0" dirty="0"/>
          </a:p>
          <a:p>
            <a:endParaRPr lang="en-GB" sz="1200" b="0" i="0" u="none" strike="noStrike" kern="1200" baseline="0" dirty="0">
              <a:solidFill>
                <a:schemeClr val="tx1"/>
              </a:solidFill>
              <a:ea typeface="+mn-ea"/>
              <a:cs typeface="+mn-cs"/>
            </a:endParaRPr>
          </a:p>
          <a:p>
            <a:r>
              <a:rPr lang="en-GB" sz="1200" b="0" i="0" u="none" strike="noStrike" kern="1200" baseline="0" dirty="0">
                <a:solidFill>
                  <a:schemeClr val="tx1"/>
                </a:solidFill>
                <a:ea typeface="+mn-ea"/>
                <a:cs typeface="+mn-cs"/>
              </a:rPr>
              <a:t>GO TO NEXT SLIDE:</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In the text book, they are also learnt in contexts other than school</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If learners encounter the words in one context only they may find it much harder to recognise the word in a different context.  Their knowledge of certain words is too context-dependent.</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The other important point is that, in two cases here, the key words are the ‘category’ words, rather than the specific content words – it can be the case that these words are sometimes overlooked (or at least ‘under-worked’) in our teaching – if they are both non-cognates and category words, they are often not known by less-proficient learners.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ea typeface="+mn-ea"/>
                <a:cs typeface="+mn-cs"/>
              </a:rPr>
              <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GO BACK TO PREVIOUS SLIDE:</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3) These words appear as individual words in a list, without the support of a sentence to give additional contextual clues.</a:t>
            </a:r>
          </a:p>
          <a:p>
            <a:pPr marL="0" indent="0">
              <a:buNone/>
            </a:pPr>
            <a:endParaRPr lang="en-GB" sz="1200" b="0" i="0" u="none" strike="noStrike" kern="1200" baseline="0" dirty="0">
              <a:solidFill>
                <a:schemeClr val="tx1"/>
              </a:solidFill>
              <a:ea typeface="+mn-ea"/>
              <a:cs typeface="+mn-cs"/>
            </a:endParaRPr>
          </a:p>
          <a:p>
            <a:pPr marL="0" indent="0">
              <a:buNone/>
            </a:pPr>
            <a:r>
              <a:rPr lang="en-GB" sz="1200" b="0" i="0" u="none" strike="noStrike" kern="1200" baseline="0" dirty="0">
                <a:solidFill>
                  <a:schemeClr val="tx1"/>
                </a:solidFill>
                <a:ea typeface="+mn-ea"/>
                <a:cs typeface="+mn-cs"/>
              </a:rPr>
              <a:t>The suggests that we need also to work on the </a:t>
            </a:r>
            <a:r>
              <a:rPr lang="en-GB" sz="1200" b="1" i="0" u="none" strike="noStrike" kern="1200" baseline="0" dirty="0">
                <a:solidFill>
                  <a:schemeClr val="tx1"/>
                </a:solidFill>
                <a:ea typeface="+mn-ea"/>
                <a:cs typeface="+mn-cs"/>
              </a:rPr>
              <a:t>depth</a:t>
            </a:r>
            <a:r>
              <a:rPr lang="en-GB" sz="1200" b="0" i="0" u="none" strike="noStrike" kern="1200" baseline="0" dirty="0">
                <a:solidFill>
                  <a:schemeClr val="tx1"/>
                </a:solidFill>
                <a:ea typeface="+mn-ea"/>
                <a:cs typeface="+mn-cs"/>
              </a:rPr>
              <a:t> of vocabulary knowledge – at least with respect to developing learners’ ability to know the meaning of words (readily) when they appear in a variety of different thematic contexts, but also when there are limited contextual clues – i.e. when words are presented in isolation, as individual words in a list, without the support of a sentence.</a:t>
            </a:r>
          </a:p>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4</a:t>
            </a:fld>
            <a:endParaRPr lang="en-GB"/>
          </a:p>
        </p:txBody>
      </p:sp>
    </p:spTree>
    <p:extLst>
      <p:ext uri="{BB962C8B-B14F-4D97-AF65-F5344CB8AC3E}">
        <p14:creationId xmlns:p14="http://schemas.microsoft.com/office/powerpoint/2010/main" val="2572979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Slide</a:t>
            </a:r>
          </a:p>
        </p:txBody>
      </p:sp>
      <p:sp>
        <p:nvSpPr>
          <p:cNvPr id="4" name="Slide Number Placeholder 3"/>
          <p:cNvSpPr>
            <a:spLocks noGrp="1"/>
          </p:cNvSpPr>
          <p:nvPr>
            <p:ph type="sldNum" sz="quarter" idx="10"/>
          </p:nvPr>
        </p:nvSpPr>
        <p:spPr/>
        <p:txBody>
          <a:bodyPr/>
          <a:lstStyle/>
          <a:p>
            <a:fld id="{132E086C-5126-44FC-9A22-B8B42DF0479A}" type="slidenum">
              <a:rPr lang="en-GB" smtClean="0"/>
              <a:t>5</a:t>
            </a:fld>
            <a:endParaRPr lang="en-GB"/>
          </a:p>
        </p:txBody>
      </p:sp>
    </p:spTree>
    <p:extLst>
      <p:ext uri="{BB962C8B-B14F-4D97-AF65-F5344CB8AC3E}">
        <p14:creationId xmlns:p14="http://schemas.microsoft.com/office/powerpoint/2010/main" val="198974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GB" sz="1200" b="0" i="0" u="none" strike="noStrike" kern="1200" baseline="0" dirty="0">
                <a:solidFill>
                  <a:schemeClr val="tx1"/>
                </a:solidFill>
                <a:ea typeface="+mn-ea"/>
                <a:cs typeface="+mn-cs"/>
              </a:rPr>
              <a:t>Final important point to make…</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As teachers, when faced with a scenario like this, we search around for solutions to help our students succeed, as indeed we should.  However…</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this particular exam question led to suggestions within the teaching community that students should be taught simply to put an opinion phrase in front of any nouns they don’t understand, in a question like this:</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So we might have seen:</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
            </a:r>
            <a:br>
              <a:rPr lang="en-GB" sz="1200" b="0" i="0" u="none" strike="noStrike" kern="1200" baseline="0" dirty="0">
                <a:solidFill>
                  <a:schemeClr val="tx1"/>
                </a:solidFill>
                <a:ea typeface="+mn-ea"/>
                <a:cs typeface="+mn-cs"/>
              </a:rPr>
            </a:br>
            <a:r>
              <a:rPr lang="en-GB" sz="1200" b="0" i="0" u="none" strike="noStrike" kern="1200" baseline="0" dirty="0" err="1">
                <a:solidFill>
                  <a:schemeClr val="tx1"/>
                </a:solidFill>
                <a:ea typeface="+mn-ea"/>
                <a:cs typeface="+mn-cs"/>
              </a:rPr>
              <a:t>J’adore</a:t>
            </a:r>
            <a:r>
              <a:rPr lang="en-GB" sz="1200" b="0" i="0" u="none" strike="noStrike" kern="1200" baseline="0" dirty="0">
                <a:solidFill>
                  <a:schemeClr val="tx1"/>
                </a:solidFill>
                <a:ea typeface="+mn-ea"/>
                <a:cs typeface="+mn-cs"/>
              </a:rPr>
              <a:t> les </a:t>
            </a:r>
            <a:r>
              <a:rPr lang="en-GB" sz="1200" b="0" i="0" u="none" strike="noStrike" kern="1200" baseline="0" dirty="0" err="1">
                <a:solidFill>
                  <a:schemeClr val="tx1"/>
                </a:solidFill>
                <a:ea typeface="+mn-ea"/>
                <a:cs typeface="+mn-cs"/>
              </a:rPr>
              <a:t>repas</a:t>
            </a:r>
            <a:r>
              <a:rPr lang="en-GB" sz="1200" b="0" i="0" u="none" strike="noStrike" kern="1200" baseline="0" dirty="0">
                <a:solidFill>
                  <a:schemeClr val="tx1"/>
                </a:solidFill>
                <a:ea typeface="+mn-ea"/>
                <a:cs typeface="+mn-cs"/>
              </a:rPr>
              <a:t> or Je </a:t>
            </a:r>
            <a:r>
              <a:rPr lang="en-GB" sz="1200" b="0" i="0" u="none" strike="noStrike" kern="1200" baseline="0" dirty="0" err="1">
                <a:solidFill>
                  <a:schemeClr val="tx1"/>
                </a:solidFill>
                <a:ea typeface="+mn-ea"/>
                <a:cs typeface="+mn-cs"/>
              </a:rPr>
              <a:t>déteste</a:t>
            </a:r>
            <a:r>
              <a:rPr lang="en-GB" sz="1200" b="0" i="0" u="none" strike="noStrike" kern="1200" baseline="0" dirty="0">
                <a:solidFill>
                  <a:schemeClr val="tx1"/>
                </a:solidFill>
                <a:ea typeface="+mn-ea"/>
                <a:cs typeface="+mn-cs"/>
              </a:rPr>
              <a:t> les </a:t>
            </a:r>
            <a:r>
              <a:rPr lang="en-GB" sz="1200" b="0" i="0" u="none" strike="noStrike" kern="1200" baseline="0" dirty="0" err="1">
                <a:solidFill>
                  <a:schemeClr val="tx1"/>
                </a:solidFill>
                <a:ea typeface="+mn-ea"/>
                <a:cs typeface="+mn-cs"/>
              </a:rPr>
              <a:t>bâtiments</a:t>
            </a:r>
            <a:endParaRPr lang="en-GB" sz="1200" b="0" i="0" u="none" strike="noStrike" kern="1200" baseline="0" dirty="0">
              <a:solidFill>
                <a:schemeClr val="tx1"/>
              </a:solidFill>
              <a:ea typeface="+mn-ea"/>
              <a:cs typeface="+mn-cs"/>
            </a:endParaRPr>
          </a:p>
          <a:p>
            <a:pPr marL="0" indent="0">
              <a:buNone/>
            </a:pPr>
            <a:endParaRPr lang="en-GB" sz="1200" b="0" i="0" u="none" strike="noStrike" kern="1200" baseline="0" dirty="0">
              <a:solidFill>
                <a:schemeClr val="tx1"/>
              </a:solidFill>
              <a:ea typeface="+mn-ea"/>
              <a:cs typeface="+mn-cs"/>
            </a:endParaRPr>
          </a:p>
          <a:p>
            <a:pPr marL="0" indent="0">
              <a:buNone/>
            </a:pPr>
            <a:r>
              <a:rPr lang="en-GB" sz="1200" b="0" i="0" u="none" strike="noStrike" kern="1200" baseline="0" dirty="0">
                <a:solidFill>
                  <a:schemeClr val="tx1"/>
                </a:solidFill>
                <a:ea typeface="+mn-ea"/>
                <a:cs typeface="+mn-cs"/>
              </a:rPr>
              <a:t>And there’s no denying that this would enable students to gain a significantly better mark than if they omit these two (unknown) words from their answer.</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As a examination strategy it therefore has some validity.  As a communication strategy for real life, we can be less convinced…! </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If learners go into conversations prepared to say they like / dislike things without knowing what they’re referring to, they could get into all sorts of interesting situations…!</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At the end of Y11, as a last-ditch attempt to support our students’ GCSE outcomes, and </a:t>
            </a:r>
            <a:r>
              <a:rPr lang="en-GB" sz="1200" b="1" i="0" u="none" strike="noStrike" kern="1200" baseline="0" dirty="0">
                <a:solidFill>
                  <a:schemeClr val="tx1"/>
                </a:solidFill>
                <a:ea typeface="+mn-ea"/>
                <a:cs typeface="+mn-cs"/>
              </a:rPr>
              <a:t>compensate for a lack of knowledge,</a:t>
            </a:r>
            <a:r>
              <a:rPr lang="en-GB" sz="1200" b="0" i="0" u="none" strike="noStrike" kern="1200" baseline="0" dirty="0">
                <a:solidFill>
                  <a:schemeClr val="tx1"/>
                </a:solidFill>
                <a:ea typeface="+mn-ea"/>
                <a:cs typeface="+mn-cs"/>
              </a:rPr>
              <a:t> this might be justifiable (!?!). </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However, in the earlier stages of language learning, we have time to do more than teach </a:t>
            </a:r>
            <a:r>
              <a:rPr lang="en-GB" sz="1200" b="1" i="0" u="none" strike="noStrike" kern="1200" baseline="0" dirty="0">
                <a:solidFill>
                  <a:schemeClr val="tx1"/>
                </a:solidFill>
                <a:ea typeface="+mn-ea"/>
                <a:cs typeface="+mn-cs"/>
              </a:rPr>
              <a:t>compensatory approaches.</a:t>
            </a:r>
          </a:p>
          <a:p>
            <a:pPr marL="0" indent="0">
              <a:buNone/>
            </a:pPr>
            <a:endParaRPr lang="en-GB" sz="1200" b="0" i="0" u="none" strike="noStrike" kern="1200" baseline="0" dirty="0">
              <a:solidFill>
                <a:schemeClr val="tx1"/>
              </a:solidFill>
              <a:ea typeface="+mn-ea"/>
              <a:cs typeface="+mn-cs"/>
            </a:endParaRPr>
          </a:p>
          <a:p>
            <a:pPr marL="0" indent="0">
              <a:buNone/>
            </a:pPr>
            <a:r>
              <a:rPr lang="en-GB" sz="1200" b="0" i="0" u="none" strike="noStrike" kern="1200" baseline="0" dirty="0">
                <a:solidFill>
                  <a:schemeClr val="tx1"/>
                </a:solidFill>
                <a:ea typeface="+mn-ea"/>
                <a:cs typeface="+mn-cs"/>
              </a:rPr>
              <a:t>Swan (2008) in an article which critiques the over-reliance on teaching reading strategies says that the aim should be</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'to give students the language they need in order to read texts, not to teach them to manage as well as they can without that language'. p.267</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Talking Sense about Learning Strategies, Swan (2008). RELC, Vol 39(2) 262-273</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So, just by this preliminary look at one Foundation GCSE writing task, we can conclude that there’s quite a lot to know about vocabulary!</a:t>
            </a:r>
          </a:p>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6</a:t>
            </a:fld>
            <a:endParaRPr lang="en-GB"/>
          </a:p>
        </p:txBody>
      </p:sp>
    </p:spTree>
    <p:extLst>
      <p:ext uri="{BB962C8B-B14F-4D97-AF65-F5344CB8AC3E}">
        <p14:creationId xmlns:p14="http://schemas.microsoft.com/office/powerpoint/2010/main" val="343167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[3 mins max]</a:t>
            </a:r>
          </a:p>
          <a:p>
            <a:r>
              <a:rPr lang="en-GB" dirty="0"/>
              <a:t>Having</a:t>
            </a:r>
            <a:r>
              <a:rPr lang="en-GB" baseline="0" dirty="0"/>
              <a:t> warmed up by thinking about some of the issues, can we suggest a list of questions?</a:t>
            </a:r>
            <a:br>
              <a:rPr lang="en-GB" baseline="0" dirty="0"/>
            </a:br>
            <a:r>
              <a:rPr lang="en-GB" baseline="0" dirty="0"/>
              <a:t>The first one was explicitly demonstrated in our opening discussion…</a:t>
            </a:r>
            <a:br>
              <a:rPr lang="en-GB" baseline="0" dirty="0"/>
            </a:br>
            <a:r>
              <a:rPr lang="en-GB" baseline="0" dirty="0"/>
              <a:t>Some of the others might not be as deducible but let’s see how we do…</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7</a:t>
            </a:fld>
            <a:endParaRPr lang="en-GB"/>
          </a:p>
        </p:txBody>
      </p:sp>
    </p:spTree>
    <p:extLst>
      <p:ext uri="{BB962C8B-B14F-4D97-AF65-F5344CB8AC3E}">
        <p14:creationId xmlns:p14="http://schemas.microsoft.com/office/powerpoint/2010/main" val="2362610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Slides 8-12 10 minutes (this</a:t>
            </a:r>
            <a:r>
              <a:rPr lang="en-GB" baseline="0" dirty="0"/>
              <a:t> is presentation/exposition)</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8</a:t>
            </a:fld>
            <a:endParaRPr lang="en-GB"/>
          </a:p>
        </p:txBody>
      </p:sp>
    </p:spTree>
    <p:extLst>
      <p:ext uri="{BB962C8B-B14F-4D97-AF65-F5344CB8AC3E}">
        <p14:creationId xmlns:p14="http://schemas.microsoft.com/office/powerpoint/2010/main" val="111150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Handout 2: OASIS summary</a:t>
            </a:r>
            <a:r>
              <a:rPr lang="en-GB" baseline="0" dirty="0"/>
              <a:t> of Milton (2013)</a:t>
            </a:r>
            <a:br>
              <a:rPr lang="en-GB" baseline="0" dirty="0"/>
            </a:br>
            <a:r>
              <a:rPr lang="en-GB" baseline="0" dirty="0"/>
              <a:t/>
            </a:r>
            <a:br>
              <a:rPr lang="en-GB" baseline="0" dirty="0"/>
            </a:br>
            <a:r>
              <a:rPr lang="en-GB" dirty="0"/>
              <a:t>Direct colleagues to read the summary of Milton (2013)</a:t>
            </a:r>
            <a:br>
              <a:rPr lang="en-GB" dirty="0"/>
            </a:br>
            <a:r>
              <a:rPr lang="en-GB" dirty="0"/>
              <a:t>Measuring the contribution of vocabulary knowledge to proficiency in the four skills. Milton (2013). EUROSLA MONOGRAPHS SERIES 2, L2 vocabulary acquisition, knowledge and use, 57-78.</a:t>
            </a:r>
          </a:p>
          <a:p>
            <a:endParaRPr lang="en-GB" dirty="0"/>
          </a:p>
          <a:p>
            <a:r>
              <a:rPr lang="en-GB" dirty="0"/>
              <a:t>Why</a:t>
            </a:r>
            <a:r>
              <a:rPr lang="en-GB" baseline="0" dirty="0"/>
              <a:t> is vocabulary important?</a:t>
            </a:r>
            <a:br>
              <a:rPr lang="en-GB" baseline="0" dirty="0"/>
            </a:br>
            <a:r>
              <a:rPr lang="en-GB" baseline="0" dirty="0"/>
              <a:t>1. It correlates with performance</a:t>
            </a:r>
            <a:br>
              <a:rPr lang="en-GB" baseline="0" dirty="0"/>
            </a:br>
            <a:r>
              <a:rPr lang="en-GB" baseline="0" dirty="0"/>
              <a:t>2. in all four skills</a:t>
            </a:r>
            <a:br>
              <a:rPr lang="en-GB" baseline="0" dirty="0"/>
            </a:br>
            <a:r>
              <a:rPr lang="en-GB" baseline="0" dirty="0"/>
              <a:t>3. it appears to be the single most highly contributory factor</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9</a:t>
            </a:fld>
            <a:endParaRPr lang="en-GB"/>
          </a:p>
        </p:txBody>
      </p:sp>
    </p:spTree>
    <p:extLst>
      <p:ext uri="{BB962C8B-B14F-4D97-AF65-F5344CB8AC3E}">
        <p14:creationId xmlns:p14="http://schemas.microsoft.com/office/powerpoint/2010/main" val="28490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568580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09/09/2019</a:t>
            </a:fld>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52778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09/09/2019</a:t>
            </a:fld>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32464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866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0487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065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837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20477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09/09/2019</a:t>
            </a:fld>
            <a:endParaRPr lang="en-GB"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157982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09/09/2019</a:t>
            </a:fld>
            <a:endParaRPr lang="en-GB"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105767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09/09/2019</a:t>
            </a:fld>
            <a:endParaRPr lang="en-GB"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347531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9336" y="6176964"/>
            <a:ext cx="4749075" cy="644657"/>
          </a:xfrm>
          <a:prstGeom prst="rect">
            <a:avLst/>
          </a:prstGeom>
        </p:spPr>
      </p:pic>
    </p:spTree>
    <p:extLst>
      <p:ext uri="{BB962C8B-B14F-4D97-AF65-F5344CB8AC3E}">
        <p14:creationId xmlns:p14="http://schemas.microsoft.com/office/powerpoint/2010/main" val="322294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lextutor.ca/vp/comp/"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aqa.org.uk/subjects/languages/gcse/french-8658" TargetMode="External"/><Relationship Id="rId7" Type="http://schemas.openxmlformats.org/officeDocument/2006/relationships/hyperlink" Target="https://doi.org/10.1177/1362168808089921"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s://doi.org/10.1111/j.1540-4781.2006.00394.x" TargetMode="External"/><Relationship Id="rId5" Type="http://schemas.openxmlformats.org/officeDocument/2006/relationships/hyperlink" Target="http://www.eurosla.org/monographs/EM02/Milton.pdf" TargetMode="External"/><Relationship Id="rId4" Type="http://schemas.openxmlformats.org/officeDocument/2006/relationships/hyperlink" Target="https://www.aqa.org.uk/subjects/languages/gcse/spanish-869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7" name="Group 16"/>
          <p:cNvGrpSpPr/>
          <p:nvPr/>
        </p:nvGrpSpPr>
        <p:grpSpPr>
          <a:xfrm>
            <a:off x="-167489"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sp>
        <p:nvSpPr>
          <p:cNvPr id="5" name="Rectangle 4"/>
          <p:cNvSpPr/>
          <p:nvPr/>
        </p:nvSpPr>
        <p:spPr>
          <a:xfrm>
            <a:off x="-167489"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13" name="TextBox 12"/>
          <p:cNvSpPr txBox="1"/>
          <p:nvPr/>
        </p:nvSpPr>
        <p:spPr>
          <a:xfrm>
            <a:off x="134048" y="2452442"/>
            <a:ext cx="8098894" cy="1107996"/>
          </a:xfrm>
          <a:prstGeom prst="rect">
            <a:avLst/>
          </a:prstGeom>
          <a:noFill/>
        </p:spPr>
        <p:txBody>
          <a:bodyPr wrap="square" rtlCol="0">
            <a:spAutoFit/>
          </a:bodyPr>
          <a:lstStyle/>
          <a:p>
            <a:r>
              <a:rPr lang="en-GB" sz="6600" b="1" dirty="0" smtClean="0">
                <a:solidFill>
                  <a:prstClr val="white"/>
                </a:solidFill>
                <a:latin typeface="Century Gothic" panose="020B0502020202020204" pitchFamily="34" charset="0"/>
              </a:rPr>
              <a:t>Vocabulary</a:t>
            </a:r>
            <a:endParaRPr lang="en-GB" sz="6600" b="1" dirty="0">
              <a:solidFill>
                <a:prstClr val="white"/>
              </a:solidFill>
              <a:latin typeface="Century Gothic" panose="020B0502020202020204" pitchFamily="34" charset="0"/>
            </a:endParaRPr>
          </a:p>
        </p:txBody>
      </p:sp>
      <p:sp>
        <p:nvSpPr>
          <p:cNvPr id="14" name="Title 3"/>
          <p:cNvSpPr txBox="1">
            <a:spLocks/>
          </p:cNvSpPr>
          <p:nvPr/>
        </p:nvSpPr>
        <p:spPr>
          <a:xfrm>
            <a:off x="225707" y="3314533"/>
            <a:ext cx="6580626"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spcBef>
                <a:spcPts val="0"/>
              </a:spcBef>
              <a:buClr>
                <a:srgbClr val="104F75"/>
              </a:buClr>
            </a:pPr>
            <a:r>
              <a:rPr lang="sv-SE" sz="3200" dirty="0" smtClean="0">
                <a:solidFill>
                  <a:schemeClr val="bg1"/>
                </a:solidFill>
                <a:latin typeface="Century Gothic" panose="020B0502020202020204" pitchFamily="34" charset="0"/>
              </a:rPr>
              <a:t>What Is There To Know</a:t>
            </a:r>
            <a:r>
              <a:rPr lang="en-GB" sz="2600" b="1" dirty="0" smtClean="0">
                <a:solidFill>
                  <a:prstClr val="white"/>
                </a:solidFill>
                <a:latin typeface="Century Gothic" panose="020B0502020202020204" pitchFamily="34" charset="0"/>
              </a:rPr>
              <a:t>?</a:t>
            </a:r>
            <a:endParaRPr lang="en-GB" sz="2600" b="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998" y="6428299"/>
            <a:ext cx="3077513" cy="288077"/>
          </a:xfrm>
          <a:prstGeom prst="rect">
            <a:avLst/>
          </a:prstGeom>
        </p:spPr>
      </p:pic>
      <p:sp>
        <p:nvSpPr>
          <p:cNvPr id="2" name="Rectangle 1"/>
          <p:cNvSpPr/>
          <p:nvPr/>
        </p:nvSpPr>
        <p:spPr>
          <a:xfrm>
            <a:off x="5880237" y="5019549"/>
            <a:ext cx="6096000" cy="861774"/>
          </a:xfrm>
          <a:prstGeom prst="rect">
            <a:avLst/>
          </a:prstGeom>
        </p:spPr>
        <p:txBody>
          <a:bodyPr>
            <a:spAutoFit/>
          </a:bodyPr>
          <a:lstStyle/>
          <a:p>
            <a:pPr marL="109728" algn="ctr"/>
            <a:r>
              <a:rPr lang="en-GB" sz="1600" i="1" dirty="0">
                <a:solidFill>
                  <a:schemeClr val="accent5">
                    <a:lumMod val="50000"/>
                  </a:schemeClr>
                </a:solidFill>
                <a:latin typeface="Century Gothic" panose="020B0502020202020204" pitchFamily="34" charset="0"/>
              </a:rPr>
              <a:t>Without grammar very little can be conveyed, </a:t>
            </a:r>
          </a:p>
          <a:p>
            <a:pPr marL="109728" algn="ctr"/>
            <a:r>
              <a:rPr lang="en-GB" sz="1600" i="1" dirty="0">
                <a:solidFill>
                  <a:schemeClr val="accent5">
                    <a:lumMod val="50000"/>
                  </a:schemeClr>
                </a:solidFill>
                <a:latin typeface="Century Gothic" panose="020B0502020202020204" pitchFamily="34" charset="0"/>
              </a:rPr>
              <a:t>without vocabulary nothing can be conveyed.</a:t>
            </a:r>
          </a:p>
          <a:p>
            <a:pPr marL="109728" algn="r"/>
            <a:r>
              <a:rPr lang="en-GB" sz="1600" dirty="0">
                <a:solidFill>
                  <a:schemeClr val="accent5">
                    <a:lumMod val="50000"/>
                  </a:schemeClr>
                </a:solidFill>
                <a:latin typeface="Century Gothic" panose="020B0502020202020204" pitchFamily="34" charset="0"/>
              </a:rPr>
              <a:t>David Wilkins </a:t>
            </a:r>
          </a:p>
        </p:txBody>
      </p:sp>
      <p:sp>
        <p:nvSpPr>
          <p:cNvPr id="3" name="TextBox 2"/>
          <p:cNvSpPr txBox="1"/>
          <p:nvPr/>
        </p:nvSpPr>
        <p:spPr>
          <a:xfrm>
            <a:off x="0" y="6330462"/>
            <a:ext cx="4069582" cy="400110"/>
          </a:xfrm>
          <a:prstGeom prst="rect">
            <a:avLst/>
          </a:prstGeom>
          <a:noFill/>
        </p:spPr>
        <p:txBody>
          <a:bodyPr wrap="square" rtlCol="0">
            <a:spAutoFit/>
          </a:bodyPr>
          <a:lstStyle/>
          <a:p>
            <a:r>
              <a:rPr lang="en-GB" sz="2000" dirty="0" smtClean="0">
                <a:solidFill>
                  <a:schemeClr val="bg1"/>
                </a:solidFill>
                <a:latin typeface="Century Gothic" panose="020B0502020202020204" pitchFamily="34" charset="0"/>
              </a:rPr>
              <a:t>Robert </a:t>
            </a:r>
            <a:r>
              <a:rPr lang="en-GB" sz="2000" dirty="0" err="1" smtClean="0">
                <a:solidFill>
                  <a:schemeClr val="bg1"/>
                </a:solidFill>
                <a:latin typeface="Century Gothic" panose="020B0502020202020204" pitchFamily="34" charset="0"/>
              </a:rPr>
              <a:t>Woore</a:t>
            </a:r>
            <a:r>
              <a:rPr lang="en-GB" sz="2000" dirty="0" smtClean="0">
                <a:solidFill>
                  <a:schemeClr val="bg1"/>
                </a:solidFill>
                <a:latin typeface="Century Gothic" panose="020B0502020202020204" pitchFamily="34" charset="0"/>
              </a:rPr>
              <a:t> / Rachel Hawkes</a:t>
            </a:r>
            <a:endParaRPr lang="en-GB"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175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73019" y="199158"/>
            <a:ext cx="6445962" cy="2351789"/>
          </a:xfrm>
          <a:prstGeom prst="rect">
            <a:avLst/>
          </a:prstGeom>
        </p:spPr>
      </p:pic>
      <p:pic>
        <p:nvPicPr>
          <p:cNvPr id="3" name="Picture 2"/>
          <p:cNvPicPr>
            <a:picLocks noChangeAspect="1"/>
          </p:cNvPicPr>
          <p:nvPr/>
        </p:nvPicPr>
        <p:blipFill>
          <a:blip r:embed="rId4"/>
          <a:stretch>
            <a:fillRect/>
          </a:stretch>
        </p:blipFill>
        <p:spPr>
          <a:xfrm>
            <a:off x="2625730" y="2390008"/>
            <a:ext cx="6940539" cy="3441350"/>
          </a:xfrm>
          <a:prstGeom prst="rect">
            <a:avLst/>
          </a:prstGeom>
        </p:spPr>
      </p:pic>
      <p:sp>
        <p:nvSpPr>
          <p:cNvPr id="4" name="Rectangle 3"/>
          <p:cNvSpPr/>
          <p:nvPr/>
        </p:nvSpPr>
        <p:spPr>
          <a:xfrm>
            <a:off x="190061" y="5831358"/>
            <a:ext cx="5726388" cy="430887"/>
          </a:xfrm>
          <a:prstGeom prst="rect">
            <a:avLst/>
          </a:prstGeom>
        </p:spPr>
        <p:txBody>
          <a:bodyPr wrap="square">
            <a:spAutoFit/>
          </a:bodyPr>
          <a:lstStyle/>
          <a:p>
            <a:r>
              <a:rPr lang="en-GB" sz="1100" i="1" dirty="0">
                <a:solidFill>
                  <a:schemeClr val="accent5">
                    <a:lumMod val="50000"/>
                  </a:schemeClr>
                </a:solidFill>
                <a:latin typeface="Century Gothic" panose="020B0502020202020204" pitchFamily="34" charset="0"/>
              </a:rPr>
              <a:t>Language </a:t>
            </a:r>
            <a:r>
              <a:rPr lang="en-GB" sz="1100" i="1" dirty="0" err="1">
                <a:solidFill>
                  <a:schemeClr val="accent5">
                    <a:lumMod val="50000"/>
                  </a:schemeClr>
                </a:solidFill>
                <a:latin typeface="Century Gothic" panose="020B0502020202020204" pitchFamily="34" charset="0"/>
              </a:rPr>
              <a:t>Lite</a:t>
            </a:r>
            <a:r>
              <a:rPr lang="en-GB" sz="1100" i="1" dirty="0">
                <a:solidFill>
                  <a:schemeClr val="accent5">
                    <a:lumMod val="50000"/>
                  </a:schemeClr>
                </a:solidFill>
                <a:latin typeface="Century Gothic" panose="020B0502020202020204" pitchFamily="34" charset="0"/>
              </a:rPr>
              <a:t>? Learning French Vocabulary in School,  </a:t>
            </a:r>
            <a:br>
              <a:rPr lang="en-GB" sz="1100" i="1" dirty="0">
                <a:solidFill>
                  <a:schemeClr val="accent5">
                    <a:lumMod val="50000"/>
                  </a:schemeClr>
                </a:solidFill>
                <a:latin typeface="Century Gothic" panose="020B0502020202020204" pitchFamily="34" charset="0"/>
              </a:rPr>
            </a:br>
            <a:r>
              <a:rPr lang="en-GB" sz="1100" i="1" dirty="0">
                <a:solidFill>
                  <a:schemeClr val="accent5">
                    <a:lumMod val="50000"/>
                  </a:schemeClr>
                </a:solidFill>
                <a:latin typeface="Century Gothic" panose="020B0502020202020204" pitchFamily="34" charset="0"/>
              </a:rPr>
              <a:t>Milton (2006). Journal of French </a:t>
            </a:r>
            <a:r>
              <a:rPr lang="en-GB" sz="1100" i="1" dirty="0" err="1">
                <a:solidFill>
                  <a:schemeClr val="accent5">
                    <a:lumMod val="50000"/>
                  </a:schemeClr>
                </a:solidFill>
                <a:latin typeface="Century Gothic" panose="020B0502020202020204" pitchFamily="34" charset="0"/>
              </a:rPr>
              <a:t>Lanuage</a:t>
            </a:r>
            <a:r>
              <a:rPr lang="en-GB" sz="1100" i="1" dirty="0">
                <a:solidFill>
                  <a:schemeClr val="accent5">
                    <a:lumMod val="50000"/>
                  </a:schemeClr>
                </a:solidFill>
                <a:latin typeface="Century Gothic" panose="020B0502020202020204" pitchFamily="34" charset="0"/>
              </a:rPr>
              <a:t> Studies, 16, 187-205</a:t>
            </a:r>
          </a:p>
        </p:txBody>
      </p:sp>
      <p:cxnSp>
        <p:nvCxnSpPr>
          <p:cNvPr id="6" name="Straight Arrow Connector 5"/>
          <p:cNvCxnSpPr/>
          <p:nvPr/>
        </p:nvCxnSpPr>
        <p:spPr>
          <a:xfrm>
            <a:off x="3957733" y="3407964"/>
            <a:ext cx="685800" cy="1"/>
          </a:xfrm>
          <a:prstGeom prst="straightConnector1">
            <a:avLst/>
          </a:prstGeom>
          <a:ln w="57150">
            <a:solidFill>
              <a:srgbClr val="FF9966"/>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925923" y="3111148"/>
            <a:ext cx="586983" cy="26894"/>
          </a:xfrm>
          <a:prstGeom prst="straightConnector1">
            <a:avLst/>
          </a:prstGeom>
          <a:ln w="57150">
            <a:solidFill>
              <a:srgbClr val="E567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557500" y="3327281"/>
            <a:ext cx="586983" cy="26894"/>
          </a:xfrm>
          <a:prstGeom prst="straightConnector1">
            <a:avLst/>
          </a:prstGeom>
          <a:ln w="57150">
            <a:solidFill>
              <a:srgbClr val="E567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86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8002"/>
          <a:stretch/>
        </p:blipFill>
        <p:spPr>
          <a:xfrm>
            <a:off x="1775460" y="1252627"/>
            <a:ext cx="8708721" cy="2840653"/>
          </a:xfrm>
          <a:prstGeom prst="rect">
            <a:avLst/>
          </a:prstGeom>
        </p:spPr>
      </p:pic>
      <p:sp>
        <p:nvSpPr>
          <p:cNvPr id="5" name="TextBox 4"/>
          <p:cNvSpPr txBox="1"/>
          <p:nvPr/>
        </p:nvSpPr>
        <p:spPr>
          <a:xfrm>
            <a:off x="670091" y="3783338"/>
            <a:ext cx="3268864" cy="646331"/>
          </a:xfrm>
          <a:prstGeom prst="rect">
            <a:avLst/>
          </a:prstGeom>
          <a:noFill/>
        </p:spPr>
        <p:txBody>
          <a:bodyPr wrap="square" rtlCol="0">
            <a:spAutoFit/>
          </a:bodyPr>
          <a:lstStyle/>
          <a:p>
            <a:r>
              <a:rPr lang="en-GB" sz="1200" dirty="0">
                <a:solidFill>
                  <a:schemeClr val="accent5">
                    <a:lumMod val="50000"/>
                  </a:schemeClr>
                </a:solidFill>
                <a:latin typeface="Century Gothic" panose="020B0502020202020204" pitchFamily="34" charset="0"/>
                <a:sym typeface="Wingdings" panose="05000000000000000000" pitchFamily="2" charset="2"/>
              </a:rPr>
              <a:t> General conversation  </a:t>
            </a:r>
            <a:br>
              <a:rPr lang="en-GB" sz="1200" dirty="0">
                <a:solidFill>
                  <a:schemeClr val="accent5">
                    <a:lumMod val="50000"/>
                  </a:schemeClr>
                </a:solidFill>
                <a:latin typeface="Century Gothic" panose="020B0502020202020204" pitchFamily="34" charset="0"/>
                <a:sym typeface="Wingdings" panose="05000000000000000000" pitchFamily="2" charset="2"/>
              </a:rPr>
            </a:br>
            <a:r>
              <a:rPr lang="en-GB" sz="1200" dirty="0">
                <a:solidFill>
                  <a:schemeClr val="accent5">
                    <a:lumMod val="50000"/>
                  </a:schemeClr>
                </a:solidFill>
                <a:latin typeface="Century Gothic" panose="020B0502020202020204" pitchFamily="34" charset="0"/>
                <a:sym typeface="Wingdings" panose="05000000000000000000" pitchFamily="2" charset="2"/>
              </a:rPr>
              <a:t> More formal speech – e.g. lectures</a:t>
            </a:r>
            <a:br>
              <a:rPr lang="en-GB" sz="1200" dirty="0">
                <a:solidFill>
                  <a:schemeClr val="accent5">
                    <a:lumMod val="50000"/>
                  </a:schemeClr>
                </a:solidFill>
                <a:latin typeface="Century Gothic" panose="020B0502020202020204" pitchFamily="34" charset="0"/>
                <a:sym typeface="Wingdings" panose="05000000000000000000" pitchFamily="2" charset="2"/>
              </a:rPr>
            </a:br>
            <a:r>
              <a:rPr lang="en-GB" sz="1200" dirty="0">
                <a:solidFill>
                  <a:schemeClr val="accent5">
                    <a:lumMod val="50000"/>
                  </a:schemeClr>
                </a:solidFill>
                <a:latin typeface="Century Gothic" panose="020B0502020202020204" pitchFamily="34" charset="0"/>
                <a:sym typeface="Wingdings 3" panose="05040102010807070707" pitchFamily="18" charset="2"/>
              </a:rPr>
              <a:t> Written language </a:t>
            </a:r>
            <a:endParaRPr lang="en-GB" sz="1200" dirty="0">
              <a:solidFill>
                <a:schemeClr val="accent5">
                  <a:lumMod val="50000"/>
                </a:schemeClr>
              </a:solidFill>
              <a:latin typeface="Century Gothic" panose="020B0502020202020204" pitchFamily="34" charset="0"/>
            </a:endParaRPr>
          </a:p>
        </p:txBody>
      </p:sp>
      <p:sp>
        <p:nvSpPr>
          <p:cNvPr id="6" name="TextBox 5"/>
          <p:cNvSpPr txBox="1"/>
          <p:nvPr/>
        </p:nvSpPr>
        <p:spPr>
          <a:xfrm>
            <a:off x="411982" y="4618781"/>
            <a:ext cx="11394831"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Comprehension of written language requires greater vocabulary breadth than spoken language</a:t>
            </a:r>
          </a:p>
        </p:txBody>
      </p:sp>
      <p:sp>
        <p:nvSpPr>
          <p:cNvPr id="8" name="Rectangle 7"/>
          <p:cNvSpPr/>
          <p:nvPr/>
        </p:nvSpPr>
        <p:spPr>
          <a:xfrm>
            <a:off x="411982" y="5405892"/>
            <a:ext cx="11394831" cy="830997"/>
          </a:xfrm>
          <a:prstGeom prst="rect">
            <a:avLst/>
          </a:prstGeom>
        </p:spPr>
        <p:txBody>
          <a:bodyPr wrap="square">
            <a:spAutoFit/>
          </a:bodyPr>
          <a:lstStyle/>
          <a:p>
            <a:pPr marL="285750" indent="-285750">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Understanding both written and spoken text requires substantial vocabulary knowledge</a:t>
            </a:r>
          </a:p>
        </p:txBody>
      </p:sp>
      <p:sp>
        <p:nvSpPr>
          <p:cNvPr id="9" name="Rectangle 8"/>
          <p:cNvSpPr/>
          <p:nvPr/>
        </p:nvSpPr>
        <p:spPr>
          <a:xfrm>
            <a:off x="6943165" y="5975279"/>
            <a:ext cx="5422761" cy="261610"/>
          </a:xfrm>
          <a:prstGeom prst="rect">
            <a:avLst/>
          </a:prstGeom>
        </p:spPr>
        <p:txBody>
          <a:bodyPr wrap="square">
            <a:spAutoFit/>
          </a:bodyPr>
          <a:lstStyle/>
          <a:p>
            <a:r>
              <a:rPr lang="en-GB" sz="1100" i="1" dirty="0">
                <a:solidFill>
                  <a:schemeClr val="accent5">
                    <a:lumMod val="50000"/>
                  </a:schemeClr>
                </a:solidFill>
                <a:latin typeface="Century Gothic" panose="020B0502020202020204" pitchFamily="34" charset="0"/>
              </a:rPr>
              <a:t>Measuring second language vocabulary acquisition. (Milton, 2009). SLA</a:t>
            </a:r>
          </a:p>
        </p:txBody>
      </p:sp>
      <p:cxnSp>
        <p:nvCxnSpPr>
          <p:cNvPr id="11" name="Straight Connector 10"/>
          <p:cNvCxnSpPr/>
          <p:nvPr/>
        </p:nvCxnSpPr>
        <p:spPr>
          <a:xfrm>
            <a:off x="6943165" y="1356527"/>
            <a:ext cx="1" cy="2063974"/>
          </a:xfrm>
          <a:prstGeom prst="line">
            <a:avLst/>
          </a:prstGeom>
          <a:ln w="38100">
            <a:solidFill>
              <a:srgbClr val="FF9966"/>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6863"/>
            <a:ext cx="10484182" cy="867128"/>
          </a:xfrm>
          <a:prstGeom prst="rect">
            <a:avLst/>
          </a:prstGeom>
        </p:spPr>
      </p:pic>
      <p:sp>
        <p:nvSpPr>
          <p:cNvPr id="4" name="TextBox 3"/>
          <p:cNvSpPr txBox="1"/>
          <p:nvPr/>
        </p:nvSpPr>
        <p:spPr>
          <a:xfrm>
            <a:off x="87336" y="422020"/>
            <a:ext cx="9121140" cy="461665"/>
          </a:xfrm>
          <a:prstGeom prst="rect">
            <a:avLst/>
          </a:prstGeom>
          <a:noFill/>
        </p:spPr>
        <p:txBody>
          <a:bodyPr wrap="square" rtlCol="0">
            <a:spAutoFit/>
          </a:bodyPr>
          <a:lstStyle/>
          <a:p>
            <a:r>
              <a:rPr lang="en-GB" sz="2400" b="1" dirty="0">
                <a:solidFill>
                  <a:schemeClr val="bg1"/>
                </a:solidFill>
                <a:latin typeface="Century Gothic" panose="020B0502020202020204" pitchFamily="34" charset="0"/>
              </a:rPr>
              <a:t>Is vocabulary size of the same importance for all modalities?</a:t>
            </a:r>
          </a:p>
        </p:txBody>
      </p:sp>
    </p:spTree>
    <p:extLst>
      <p:ext uri="{BB962C8B-B14F-4D97-AF65-F5344CB8AC3E}">
        <p14:creationId xmlns:p14="http://schemas.microsoft.com/office/powerpoint/2010/main" val="260121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8002"/>
          <a:stretch/>
        </p:blipFill>
        <p:spPr>
          <a:xfrm>
            <a:off x="1775460" y="1289148"/>
            <a:ext cx="8708721" cy="2840653"/>
          </a:xfrm>
          <a:prstGeom prst="rect">
            <a:avLst/>
          </a:prstGeom>
        </p:spPr>
      </p:pic>
      <p:sp>
        <p:nvSpPr>
          <p:cNvPr id="5" name="TextBox 4"/>
          <p:cNvSpPr txBox="1"/>
          <p:nvPr/>
        </p:nvSpPr>
        <p:spPr>
          <a:xfrm>
            <a:off x="378465" y="3954781"/>
            <a:ext cx="3161630" cy="646331"/>
          </a:xfrm>
          <a:prstGeom prst="rect">
            <a:avLst/>
          </a:prstGeom>
          <a:noFill/>
        </p:spPr>
        <p:txBody>
          <a:bodyPr wrap="square" rtlCol="0">
            <a:spAutoFit/>
          </a:bodyPr>
          <a:lstStyle/>
          <a:p>
            <a:r>
              <a:rPr lang="en-GB" sz="1200" dirty="0">
                <a:solidFill>
                  <a:schemeClr val="accent5">
                    <a:lumMod val="50000"/>
                  </a:schemeClr>
                </a:solidFill>
                <a:latin typeface="Century Gothic" panose="020B0502020202020204" pitchFamily="34" charset="0"/>
                <a:sym typeface="Wingdings" panose="05000000000000000000" pitchFamily="2" charset="2"/>
              </a:rPr>
              <a:t> General conversation  </a:t>
            </a:r>
            <a:br>
              <a:rPr lang="en-GB" sz="1200" dirty="0">
                <a:solidFill>
                  <a:schemeClr val="accent5">
                    <a:lumMod val="50000"/>
                  </a:schemeClr>
                </a:solidFill>
                <a:latin typeface="Century Gothic" panose="020B0502020202020204" pitchFamily="34" charset="0"/>
                <a:sym typeface="Wingdings" panose="05000000000000000000" pitchFamily="2" charset="2"/>
              </a:rPr>
            </a:br>
            <a:r>
              <a:rPr lang="en-GB" sz="1200" dirty="0">
                <a:solidFill>
                  <a:schemeClr val="accent5">
                    <a:lumMod val="50000"/>
                  </a:schemeClr>
                </a:solidFill>
                <a:latin typeface="Century Gothic" panose="020B0502020202020204" pitchFamily="34" charset="0"/>
                <a:sym typeface="Wingdings" panose="05000000000000000000" pitchFamily="2" charset="2"/>
              </a:rPr>
              <a:t> More formal speech – e.g. lectures</a:t>
            </a:r>
            <a:br>
              <a:rPr lang="en-GB" sz="1200" dirty="0">
                <a:solidFill>
                  <a:schemeClr val="accent5">
                    <a:lumMod val="50000"/>
                  </a:schemeClr>
                </a:solidFill>
                <a:latin typeface="Century Gothic" panose="020B0502020202020204" pitchFamily="34" charset="0"/>
                <a:sym typeface="Wingdings" panose="05000000000000000000" pitchFamily="2" charset="2"/>
              </a:rPr>
            </a:br>
            <a:r>
              <a:rPr lang="en-GB" sz="1200" dirty="0">
                <a:solidFill>
                  <a:schemeClr val="accent5">
                    <a:lumMod val="50000"/>
                  </a:schemeClr>
                </a:solidFill>
                <a:latin typeface="Century Gothic" panose="020B0502020202020204" pitchFamily="34" charset="0"/>
                <a:sym typeface="Wingdings 3" panose="05040102010807070707" pitchFamily="18" charset="2"/>
              </a:rPr>
              <a:t> Written language </a:t>
            </a:r>
            <a:endParaRPr lang="en-GB" sz="1200" dirty="0">
              <a:solidFill>
                <a:schemeClr val="accent5">
                  <a:lumMod val="50000"/>
                </a:schemeClr>
              </a:solidFill>
              <a:latin typeface="Century Gothic" panose="020B0502020202020204" pitchFamily="34" charset="0"/>
            </a:endParaRPr>
          </a:p>
        </p:txBody>
      </p:sp>
      <p:sp>
        <p:nvSpPr>
          <p:cNvPr id="7" name="TextBox 6"/>
          <p:cNvSpPr txBox="1"/>
          <p:nvPr/>
        </p:nvSpPr>
        <p:spPr>
          <a:xfrm>
            <a:off x="348343" y="4681499"/>
            <a:ext cx="11495313" cy="1569660"/>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rPr>
              <a:t>‘Knowing less than 1000 words of a foreign language is probably insufficient for comprehension, even in spoken language, unless communication is of the most formulaic kind, such as greetings, and lacking in any specific or specialised content.’ (Milton, 2009:58)</a:t>
            </a:r>
          </a:p>
        </p:txBody>
      </p:sp>
      <p:cxnSp>
        <p:nvCxnSpPr>
          <p:cNvPr id="9" name="Straight Connector 8"/>
          <p:cNvCxnSpPr/>
          <p:nvPr/>
        </p:nvCxnSpPr>
        <p:spPr>
          <a:xfrm flipH="1">
            <a:off x="6934156" y="1421016"/>
            <a:ext cx="6305" cy="1994745"/>
          </a:xfrm>
          <a:prstGeom prst="line">
            <a:avLst/>
          </a:prstGeom>
          <a:ln w="38100">
            <a:solidFill>
              <a:srgbClr val="FF9966"/>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6863"/>
            <a:ext cx="10484182" cy="867128"/>
          </a:xfrm>
          <a:prstGeom prst="rect">
            <a:avLst/>
          </a:prstGeom>
        </p:spPr>
      </p:pic>
      <p:sp>
        <p:nvSpPr>
          <p:cNvPr id="10" name="TextBox 9"/>
          <p:cNvSpPr txBox="1"/>
          <p:nvPr/>
        </p:nvSpPr>
        <p:spPr>
          <a:xfrm>
            <a:off x="87336" y="422020"/>
            <a:ext cx="9121140" cy="461665"/>
          </a:xfrm>
          <a:prstGeom prst="rect">
            <a:avLst/>
          </a:prstGeom>
          <a:noFill/>
        </p:spPr>
        <p:txBody>
          <a:bodyPr wrap="square" rtlCol="0">
            <a:spAutoFit/>
          </a:bodyPr>
          <a:lstStyle/>
          <a:p>
            <a:r>
              <a:rPr lang="en-GB" sz="2400" b="1" dirty="0">
                <a:solidFill>
                  <a:schemeClr val="bg1"/>
                </a:solidFill>
                <a:latin typeface="Century Gothic" panose="020B0502020202020204" pitchFamily="34" charset="0"/>
              </a:rPr>
              <a:t>Is vocabulary size of the same importance for all modalities?</a:t>
            </a:r>
          </a:p>
        </p:txBody>
      </p:sp>
    </p:spTree>
    <p:extLst>
      <p:ext uri="{BB962C8B-B14F-4D97-AF65-F5344CB8AC3E}">
        <p14:creationId xmlns:p14="http://schemas.microsoft.com/office/powerpoint/2010/main" val="297882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069959"/>
            <a:ext cx="10515600" cy="1809229"/>
          </a:xfrm>
        </p:spPr>
        <p:txBody>
          <a:bodyPr>
            <a:normAutofit/>
          </a:bodyPr>
          <a:lstStyle/>
          <a:p>
            <a:pPr algn="ctr"/>
            <a:r>
              <a:rPr lang="en-GB" sz="5400" b="1" dirty="0"/>
              <a:t>How many words do </a:t>
            </a:r>
            <a:r>
              <a:rPr lang="en-GB" sz="5400" b="1" dirty="0" smtClean="0"/>
              <a:t/>
            </a:r>
            <a:br>
              <a:rPr lang="en-GB" sz="5400" b="1" dirty="0" smtClean="0"/>
            </a:br>
            <a:r>
              <a:rPr lang="en-GB" sz="5400" b="1" dirty="0" smtClean="0"/>
              <a:t>our </a:t>
            </a:r>
            <a:r>
              <a:rPr lang="en-GB" sz="5400" b="1" dirty="0"/>
              <a:t>learners need to know?</a:t>
            </a:r>
          </a:p>
        </p:txBody>
      </p:sp>
    </p:spTree>
    <p:extLst>
      <p:ext uri="{BB962C8B-B14F-4D97-AF65-F5344CB8AC3E}">
        <p14:creationId xmlns:p14="http://schemas.microsoft.com/office/powerpoint/2010/main" val="7253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0484182" cy="867128"/>
          </a:xfrm>
          <a:prstGeom prst="rect">
            <a:avLst/>
          </a:prstGeom>
        </p:spPr>
      </p:pic>
      <p:sp>
        <p:nvSpPr>
          <p:cNvPr id="2" name="Title 1"/>
          <p:cNvSpPr>
            <a:spLocks noGrp="1"/>
          </p:cNvSpPr>
          <p:nvPr>
            <p:ph type="title"/>
          </p:nvPr>
        </p:nvSpPr>
        <p:spPr>
          <a:xfrm>
            <a:off x="120580" y="28110"/>
            <a:ext cx="11776667" cy="1325563"/>
          </a:xfrm>
        </p:spPr>
        <p:txBody>
          <a:bodyPr>
            <a:normAutofit/>
          </a:bodyPr>
          <a:lstStyle/>
          <a:p>
            <a:r>
              <a:rPr lang="en-GB" sz="3200" dirty="0">
                <a:solidFill>
                  <a:schemeClr val="bg1"/>
                </a:solidFill>
              </a:rPr>
              <a:t>What’s in a number? </a:t>
            </a:r>
            <a:r>
              <a:rPr lang="en-GB" sz="3200" dirty="0" smtClean="0">
                <a:solidFill>
                  <a:schemeClr val="bg1"/>
                </a:solidFill>
              </a:rPr>
              <a:t>If </a:t>
            </a:r>
            <a:r>
              <a:rPr lang="en-GB" sz="3200" dirty="0">
                <a:solidFill>
                  <a:schemeClr val="bg1"/>
                </a:solidFill>
              </a:rPr>
              <a:t>this is the answer, …?</a:t>
            </a:r>
          </a:p>
        </p:txBody>
      </p:sp>
      <p:sp>
        <p:nvSpPr>
          <p:cNvPr id="6" name="Text Placeholder 5"/>
          <p:cNvSpPr>
            <a:spLocks noGrp="1"/>
          </p:cNvSpPr>
          <p:nvPr>
            <p:ph type="body" idx="1"/>
          </p:nvPr>
        </p:nvSpPr>
        <p:spPr>
          <a:xfrm>
            <a:off x="519451" y="1079525"/>
            <a:ext cx="3868340" cy="823912"/>
          </a:xfrm>
        </p:spPr>
        <p:txBody>
          <a:bodyPr/>
          <a:lstStyle/>
          <a:p>
            <a:r>
              <a:rPr lang="en-GB" dirty="0"/>
              <a:t>Answers</a:t>
            </a:r>
          </a:p>
        </p:txBody>
      </p:sp>
      <p:sp>
        <p:nvSpPr>
          <p:cNvPr id="4" name="Content Placeholder 3"/>
          <p:cNvSpPr>
            <a:spLocks noGrp="1"/>
          </p:cNvSpPr>
          <p:nvPr>
            <p:ph sz="half" idx="2"/>
          </p:nvPr>
        </p:nvSpPr>
        <p:spPr>
          <a:xfrm>
            <a:off x="519451" y="2093119"/>
            <a:ext cx="3868340" cy="4363916"/>
          </a:xfrm>
        </p:spPr>
        <p:txBody>
          <a:bodyPr>
            <a:normAutofit/>
          </a:bodyPr>
          <a:lstStyle/>
          <a:p>
            <a:pPr marL="514350" indent="-514350">
              <a:lnSpc>
                <a:spcPct val="100000"/>
              </a:lnSpc>
              <a:buFont typeface="+mj-lt"/>
              <a:buAutoNum type="arabicPeriod"/>
            </a:pPr>
            <a:r>
              <a:rPr lang="en-GB" dirty="0"/>
              <a:t>5-10</a:t>
            </a:r>
          </a:p>
          <a:p>
            <a:pPr marL="514350" indent="-514350">
              <a:lnSpc>
                <a:spcPct val="100000"/>
              </a:lnSpc>
              <a:buFont typeface="+mj-lt"/>
              <a:buAutoNum type="arabicPeriod"/>
            </a:pPr>
            <a:r>
              <a:rPr lang="en-GB" dirty="0"/>
              <a:t>98%</a:t>
            </a:r>
          </a:p>
          <a:p>
            <a:pPr marL="514350" indent="-514350">
              <a:lnSpc>
                <a:spcPct val="100000"/>
              </a:lnSpc>
              <a:buFont typeface="+mj-lt"/>
              <a:buAutoNum type="arabicPeriod"/>
            </a:pPr>
            <a:r>
              <a:rPr lang="en-GB" dirty="0"/>
              <a:t>1772</a:t>
            </a:r>
          </a:p>
          <a:p>
            <a:pPr marL="514350" indent="-514350">
              <a:lnSpc>
                <a:spcPct val="100000"/>
              </a:lnSpc>
              <a:buFont typeface="+mj-lt"/>
              <a:buAutoNum type="arabicPeriod"/>
            </a:pPr>
            <a:r>
              <a:rPr lang="en-GB" dirty="0"/>
              <a:t>8</a:t>
            </a:r>
          </a:p>
          <a:p>
            <a:pPr marL="514350" indent="-514350">
              <a:lnSpc>
                <a:spcPct val="100000"/>
              </a:lnSpc>
              <a:buFont typeface="+mj-lt"/>
              <a:buAutoNum type="arabicPeriod"/>
            </a:pPr>
            <a:r>
              <a:rPr lang="en-GB" dirty="0"/>
              <a:t>2000</a:t>
            </a:r>
          </a:p>
          <a:p>
            <a:pPr marL="514350" indent="-514350">
              <a:lnSpc>
                <a:spcPct val="100000"/>
              </a:lnSpc>
              <a:buFont typeface="+mj-lt"/>
              <a:buAutoNum type="arabicPeriod"/>
            </a:pPr>
            <a:r>
              <a:rPr lang="en-GB" dirty="0"/>
              <a:t>3</a:t>
            </a:r>
          </a:p>
          <a:p>
            <a:pPr marL="514350" indent="-514350">
              <a:lnSpc>
                <a:spcPct val="100000"/>
              </a:lnSpc>
              <a:buFont typeface="+mj-lt"/>
              <a:buAutoNum type="arabicPeriod"/>
            </a:pPr>
            <a:r>
              <a:rPr lang="en-GB" dirty="0"/>
              <a:t>4222</a:t>
            </a:r>
          </a:p>
          <a:p>
            <a:endParaRPr lang="en-GB" dirty="0"/>
          </a:p>
          <a:p>
            <a:endParaRPr lang="en-GB" dirty="0"/>
          </a:p>
        </p:txBody>
      </p:sp>
      <p:sp>
        <p:nvSpPr>
          <p:cNvPr id="7" name="Text Placeholder 6"/>
          <p:cNvSpPr>
            <a:spLocks noGrp="1"/>
          </p:cNvSpPr>
          <p:nvPr>
            <p:ph type="body" sz="quarter" idx="3"/>
          </p:nvPr>
        </p:nvSpPr>
        <p:spPr>
          <a:xfrm>
            <a:off x="3598395" y="1079525"/>
            <a:ext cx="2199505" cy="823912"/>
          </a:xfrm>
        </p:spPr>
        <p:txBody>
          <a:bodyPr/>
          <a:lstStyle/>
          <a:p>
            <a:r>
              <a:rPr lang="en-GB" dirty="0"/>
              <a:t>What is…</a:t>
            </a:r>
          </a:p>
        </p:txBody>
      </p:sp>
      <p:sp>
        <p:nvSpPr>
          <p:cNvPr id="5" name="Content Placeholder 4"/>
          <p:cNvSpPr>
            <a:spLocks noGrp="1"/>
          </p:cNvSpPr>
          <p:nvPr>
            <p:ph sz="quarter" idx="4"/>
          </p:nvPr>
        </p:nvSpPr>
        <p:spPr>
          <a:xfrm>
            <a:off x="3756213" y="2056981"/>
            <a:ext cx="8050600" cy="4599685"/>
          </a:xfrm>
        </p:spPr>
        <p:txBody>
          <a:bodyPr>
            <a:normAutofit/>
          </a:bodyPr>
          <a:lstStyle/>
          <a:p>
            <a:pPr marL="514350" indent="-514350">
              <a:buFont typeface="+mj-lt"/>
              <a:buAutoNum type="alphaLcParenR"/>
            </a:pPr>
            <a:r>
              <a:rPr lang="en-GB" sz="2000" dirty="0"/>
              <a:t>…the lexical frequency ranking of the verb SER in Spanish?</a:t>
            </a:r>
          </a:p>
          <a:p>
            <a:pPr marL="514350" indent="-514350">
              <a:buFont typeface="+mj-lt"/>
              <a:buAutoNum type="alphaLcParenR"/>
            </a:pPr>
            <a:r>
              <a:rPr lang="en-GB" sz="2000" dirty="0"/>
              <a:t>…the expected size of vocabulary needed to function adequately at CEFR Threshold B1 level?</a:t>
            </a:r>
          </a:p>
          <a:p>
            <a:pPr marL="514350" indent="-514350">
              <a:buFont typeface="+mj-lt"/>
              <a:buAutoNum type="alphaLcParenR"/>
            </a:pPr>
            <a:r>
              <a:rPr lang="en-GB" sz="2000" dirty="0"/>
              <a:t>…the number of new words learners might be expected to learn </a:t>
            </a:r>
            <a:r>
              <a:rPr lang="en-GB" sz="2000" b="1" dirty="0"/>
              <a:t>on average </a:t>
            </a:r>
            <a:r>
              <a:rPr lang="en-GB" sz="2000" dirty="0"/>
              <a:t>each lesson?</a:t>
            </a:r>
          </a:p>
          <a:p>
            <a:pPr marL="514350" indent="-514350">
              <a:buFont typeface="+mj-lt"/>
              <a:buAutoNum type="alphaLcParenR"/>
            </a:pPr>
            <a:r>
              <a:rPr lang="en-GB" sz="2000" dirty="0"/>
              <a:t>…the lexical coverage needed for comfortable comprehension of a text?</a:t>
            </a:r>
          </a:p>
          <a:p>
            <a:pPr marL="514350" indent="-514350">
              <a:buFont typeface="+mj-lt"/>
              <a:buAutoNum type="alphaLcParenR"/>
            </a:pPr>
            <a:r>
              <a:rPr lang="en-GB" sz="2000" dirty="0"/>
              <a:t>…the lexical frequency ranking of the verb SEIN in German?</a:t>
            </a:r>
          </a:p>
          <a:p>
            <a:pPr marL="514350" indent="-514350">
              <a:buFont typeface="+mj-lt"/>
              <a:buAutoNum type="alphaLcParenR"/>
            </a:pPr>
            <a:r>
              <a:rPr lang="en-GB" sz="2000" dirty="0"/>
              <a:t>…the number of words on the AQA Spanish Higher Minimal Core Vocabulary list?</a:t>
            </a:r>
          </a:p>
          <a:p>
            <a:pPr marL="514350" indent="-514350">
              <a:buFont typeface="+mj-lt"/>
              <a:buAutoNum type="alphaLcParenR"/>
            </a:pPr>
            <a:r>
              <a:rPr lang="en-GB" sz="2000" dirty="0"/>
              <a:t>…the lexical frequency ranking of the noun POULET in French?</a:t>
            </a:r>
          </a:p>
        </p:txBody>
      </p:sp>
    </p:spTree>
    <p:extLst>
      <p:ext uri="{BB962C8B-B14F-4D97-AF65-F5344CB8AC3E}">
        <p14:creationId xmlns:p14="http://schemas.microsoft.com/office/powerpoint/2010/main" val="283820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1788" y="1555878"/>
            <a:ext cx="11304396" cy="4533424"/>
          </a:xfrm>
        </p:spPr>
        <p:txBody>
          <a:bodyPr>
            <a:normAutofit/>
          </a:bodyPr>
          <a:lstStyle/>
          <a:p>
            <a:pPr>
              <a:lnSpc>
                <a:spcPct val="100000"/>
              </a:lnSpc>
            </a:pPr>
            <a:r>
              <a:rPr lang="en-GB" altLang="en-US" sz="2400" dirty="0">
                <a:cs typeface="Calibri" panose="020F0502020204030204" pitchFamily="34" charset="0"/>
              </a:rPr>
              <a:t>What can you understand in the following texts, with different lexical coverage levels?</a:t>
            </a:r>
          </a:p>
          <a:p>
            <a:pPr>
              <a:lnSpc>
                <a:spcPct val="200000"/>
              </a:lnSpc>
            </a:pPr>
            <a:r>
              <a:rPr lang="en-GB" altLang="en-US" sz="2400" dirty="0">
                <a:cs typeface="Calibri" panose="020F0502020204030204" pitchFamily="34" charset="0"/>
              </a:rPr>
              <a:t>At what point do you have ‘adequate’ understanding?  </a:t>
            </a:r>
          </a:p>
          <a:p>
            <a:pPr>
              <a:lnSpc>
                <a:spcPct val="200000"/>
              </a:lnSpc>
            </a:pPr>
            <a:r>
              <a:rPr lang="en-GB" altLang="en-US" sz="2400" dirty="0">
                <a:cs typeface="Calibri" panose="020F0502020204030204" pitchFamily="34" charset="0"/>
              </a:rPr>
              <a:t>At what point do you understand the text ‘well’?</a:t>
            </a:r>
          </a:p>
          <a:p>
            <a:pPr>
              <a:lnSpc>
                <a:spcPct val="200000"/>
              </a:lnSpc>
            </a:pPr>
            <a:r>
              <a:rPr lang="en-GB" altLang="en-US" sz="2400" dirty="0">
                <a:cs typeface="Calibri" panose="020F0502020204030204" pitchFamily="34" charset="0"/>
              </a:rPr>
              <a:t>How do you feel as a reader?</a:t>
            </a:r>
          </a:p>
          <a:p>
            <a:pPr>
              <a:lnSpc>
                <a:spcPct val="200000"/>
              </a:lnSpc>
            </a:pPr>
            <a:r>
              <a:rPr lang="en-GB" altLang="en-US" sz="2400" dirty="0">
                <a:cs typeface="Calibri" panose="020F0502020204030204" pitchFamily="34" charset="0"/>
              </a:rPr>
              <a:t>What do you do with the ‘missing words’?</a:t>
            </a:r>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028634" cy="867128"/>
          </a:xfrm>
          <a:prstGeom prst="rect">
            <a:avLst/>
          </a:prstGeom>
        </p:spPr>
      </p:pic>
      <p:sp>
        <p:nvSpPr>
          <p:cNvPr id="5" name="TextBox 4"/>
          <p:cNvSpPr txBox="1"/>
          <p:nvPr/>
        </p:nvSpPr>
        <p:spPr>
          <a:xfrm>
            <a:off x="87336" y="422020"/>
            <a:ext cx="9121140" cy="523220"/>
          </a:xfrm>
          <a:prstGeom prst="rect">
            <a:avLst/>
          </a:prstGeom>
          <a:noFill/>
        </p:spPr>
        <p:txBody>
          <a:bodyPr wrap="square" rtlCol="0">
            <a:spAutoFit/>
          </a:bodyPr>
          <a:lstStyle/>
          <a:p>
            <a:r>
              <a:rPr lang="en-GB" sz="2800" b="1" dirty="0" smtClean="0">
                <a:solidFill>
                  <a:schemeClr val="bg1"/>
                </a:solidFill>
                <a:latin typeface="Century Gothic" panose="020B0502020202020204" pitchFamily="34" charset="0"/>
              </a:rPr>
              <a:t>What Lexical Coverage Do We Need?</a:t>
            </a:r>
            <a:endParaRPr lang="en-GB"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33880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24000" y="5338168"/>
            <a:ext cx="9144000" cy="707886"/>
          </a:xfrm>
          <a:prstGeom prst="rect">
            <a:avLst/>
          </a:prstGeom>
          <a:noFill/>
        </p:spPr>
        <p:txBody>
          <a:bodyPr>
            <a:spAutoFit/>
          </a:bodyPr>
          <a:lstStyle/>
          <a:p>
            <a:pPr algn="ctr">
              <a:defRPr/>
            </a:pPr>
            <a:r>
              <a:rPr lang="en-GB" sz="2000" dirty="0">
                <a:solidFill>
                  <a:schemeClr val="accent5">
                    <a:lumMod val="50000"/>
                  </a:schemeClr>
                </a:solidFill>
                <a:latin typeface="Century Gothic" panose="020B0502020202020204" pitchFamily="34" charset="0"/>
                <a:cs typeface="Arial" panose="020B0604020202020204" pitchFamily="34" charset="0"/>
              </a:rPr>
              <a:t>Only the 50 most frequent words of English are retained</a:t>
            </a:r>
          </a:p>
          <a:p>
            <a:pPr algn="ctr">
              <a:defRPr/>
            </a:pPr>
            <a:r>
              <a:rPr lang="en-GB" sz="2000" dirty="0">
                <a:solidFill>
                  <a:schemeClr val="accent5">
                    <a:lumMod val="50000"/>
                  </a:schemeClr>
                </a:solidFill>
                <a:latin typeface="Century Gothic" panose="020B0502020202020204" pitchFamily="34" charset="0"/>
                <a:cs typeface="Arial" panose="020B0604020202020204" pitchFamily="34" charset="0"/>
              </a:rPr>
              <a:t>I.e. words ≥ 50 removed (57.9% coverage)</a:t>
            </a:r>
          </a:p>
        </p:txBody>
      </p:sp>
      <p:sp>
        <p:nvSpPr>
          <p:cNvPr id="5" name="TextBox 4"/>
          <p:cNvSpPr txBox="1"/>
          <p:nvPr/>
        </p:nvSpPr>
        <p:spPr>
          <a:xfrm>
            <a:off x="1774826" y="860425"/>
            <a:ext cx="8651875" cy="4154984"/>
          </a:xfrm>
          <a:prstGeom prst="rect">
            <a:avLst/>
          </a:prstGeom>
          <a:solidFill>
            <a:schemeClr val="bg1">
              <a:alpha val="77000"/>
            </a:schemeClr>
          </a:solidFill>
          <a:ln w="57150">
            <a:solidFill>
              <a:srgbClr val="FF9966"/>
            </a:solidFill>
          </a:ln>
        </p:spPr>
        <p:txBody>
          <a:bodyPr>
            <a:spAutoFit/>
          </a:bodyPr>
          <a:lstStyle/>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____, I have _____ my _____ and _____ for what I _____ to say to you _____.  I have _____  _____ what I _____ I had known at my _____  _____, and what _____  _____ I have _____ in the _____ of _____ that have _____  _____ that _____ and this.</a:t>
            </a:r>
          </a:p>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 </a:t>
            </a:r>
          </a:p>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I have _____ up with _____  _____ on this _____  ______, _____ we are _____  _____ to _____  _____  _____  _____.  I have _____ to _____ to you about the _____ of _____; and, as you _____ on the _____ of what is _____ called _____  _____, I _____ to _____ the _____  _____ of _____.</a:t>
            </a:r>
          </a:p>
        </p:txBody>
      </p:sp>
    </p:spTree>
    <p:extLst>
      <p:ext uri="{BB962C8B-B14F-4D97-AF65-F5344CB8AC3E}">
        <p14:creationId xmlns:p14="http://schemas.microsoft.com/office/powerpoint/2010/main" val="3565506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8762" y="5684185"/>
            <a:ext cx="9144000" cy="461665"/>
          </a:xfrm>
          <a:prstGeom prst="rect">
            <a:avLst/>
          </a:prstGeom>
          <a:noFill/>
        </p:spPr>
        <p:txBody>
          <a:bodyPr>
            <a:spAutoFit/>
          </a:bodyPr>
          <a:lstStyle/>
          <a:p>
            <a:pPr algn="ctr">
              <a:defRPr/>
            </a:pPr>
            <a:r>
              <a:rPr lang="en-GB" sz="2400" dirty="0">
                <a:solidFill>
                  <a:schemeClr val="accent5">
                    <a:lumMod val="50000"/>
                  </a:schemeClr>
                </a:solidFill>
                <a:latin typeface="Century Gothic" panose="020B0502020202020204" pitchFamily="34" charset="0"/>
                <a:cs typeface="Arial" panose="020B0604020202020204" pitchFamily="34" charset="0"/>
              </a:rPr>
              <a:t>Words ≥ 200 removed (70.1% coverage)</a:t>
            </a:r>
          </a:p>
        </p:txBody>
      </p:sp>
      <p:sp>
        <p:nvSpPr>
          <p:cNvPr id="3" name="TextBox 2"/>
          <p:cNvSpPr txBox="1"/>
          <p:nvPr/>
        </p:nvSpPr>
        <p:spPr>
          <a:xfrm>
            <a:off x="1774826" y="860425"/>
            <a:ext cx="8651875" cy="4154984"/>
          </a:xfrm>
          <a:prstGeom prst="rect">
            <a:avLst/>
          </a:prstGeom>
          <a:solidFill>
            <a:schemeClr val="bg1">
              <a:alpha val="77000"/>
            </a:schemeClr>
          </a:solidFill>
          <a:ln w="57150">
            <a:solidFill>
              <a:srgbClr val="FF9966"/>
            </a:solidFill>
          </a:ln>
        </p:spPr>
        <p:txBody>
          <a:bodyPr>
            <a:spAutoFit/>
          </a:bodyPr>
          <a:lstStyle/>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____, I have _____ my _____ and _____ for what I _____ to say to you _____.  I have asked _____ what I _____ I had known at my own _____, and what _____  _____ I have _____ in the _____ of years that have _____ between that day and this.</a:t>
            </a:r>
          </a:p>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 </a:t>
            </a:r>
          </a:p>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I have come up with two _____ on this _____ day, when we are _____  _____ to _____ your _____  _____.  I have _____ to talk to you about the _____ of _____; and, as you _____ on the _____ of what is _____ called _____ life, I want to _____ the _____  _____ of _____.</a:t>
            </a:r>
          </a:p>
        </p:txBody>
      </p:sp>
    </p:spTree>
    <p:extLst>
      <p:ext uri="{BB962C8B-B14F-4D97-AF65-F5344CB8AC3E}">
        <p14:creationId xmlns:p14="http://schemas.microsoft.com/office/powerpoint/2010/main" val="1145133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74826" y="860425"/>
            <a:ext cx="8651875" cy="4154984"/>
          </a:xfrm>
          <a:prstGeom prst="rect">
            <a:avLst/>
          </a:prstGeom>
          <a:solidFill>
            <a:schemeClr val="bg1">
              <a:alpha val="77000"/>
            </a:schemeClr>
          </a:solidFill>
          <a:ln w="57150">
            <a:solidFill>
              <a:srgbClr val="FF9966"/>
            </a:solidFill>
          </a:ln>
        </p:spPr>
        <p:txBody>
          <a:bodyPr>
            <a:spAutoFit/>
          </a:bodyPr>
          <a:lstStyle/>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Actually, I have _____ my _____ and _____ for what I _____ to say to you today.  I have asked _____ what I _____ I had known at my own _____, and what important _____ I have learned in the number of years that have _____ between that day and this.</a:t>
            </a:r>
          </a:p>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 </a:t>
            </a:r>
          </a:p>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I have come up with two _____ on this _____ day, when we are _____ together to _____ your _____  _____.  I have _____ to talk to you about the _____ of _____; and, as you stand on the _____ of what is _____ called real life, I want to _____ the _____  _____ of _____.</a:t>
            </a:r>
          </a:p>
        </p:txBody>
      </p:sp>
      <p:sp>
        <p:nvSpPr>
          <p:cNvPr id="3" name="TextBox 2"/>
          <p:cNvSpPr txBox="1"/>
          <p:nvPr/>
        </p:nvSpPr>
        <p:spPr>
          <a:xfrm>
            <a:off x="1524000" y="5670738"/>
            <a:ext cx="9144000" cy="461665"/>
          </a:xfrm>
          <a:prstGeom prst="rect">
            <a:avLst/>
          </a:prstGeom>
          <a:noFill/>
        </p:spPr>
        <p:txBody>
          <a:bodyPr>
            <a:spAutoFit/>
          </a:bodyPr>
          <a:lstStyle/>
          <a:p>
            <a:pPr algn="ctr">
              <a:defRPr/>
            </a:pPr>
            <a:r>
              <a:rPr lang="en-GB" sz="2400" dirty="0">
                <a:solidFill>
                  <a:schemeClr val="accent5">
                    <a:lumMod val="50000"/>
                  </a:schemeClr>
                </a:solidFill>
                <a:latin typeface="Century Gothic" panose="020B0502020202020204" pitchFamily="34" charset="0"/>
                <a:cs typeface="Arial" panose="020B0604020202020204" pitchFamily="34" charset="0"/>
              </a:rPr>
              <a:t>Words ≥ 400 removed (77.6% coverage)</a:t>
            </a:r>
          </a:p>
        </p:txBody>
      </p:sp>
    </p:spTree>
    <p:extLst>
      <p:ext uri="{BB962C8B-B14F-4D97-AF65-F5344CB8AC3E}">
        <p14:creationId xmlns:p14="http://schemas.microsoft.com/office/powerpoint/2010/main" val="1437060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74826" y="860425"/>
            <a:ext cx="8651875" cy="4154984"/>
          </a:xfrm>
          <a:prstGeom prst="rect">
            <a:avLst/>
          </a:prstGeom>
          <a:solidFill>
            <a:schemeClr val="bg1">
              <a:alpha val="77000"/>
            </a:schemeClr>
          </a:solidFill>
          <a:ln w="57150">
            <a:solidFill>
              <a:srgbClr val="FF9966"/>
            </a:solidFill>
          </a:ln>
        </p:spPr>
        <p:txBody>
          <a:bodyPr>
            <a:spAutoFit/>
          </a:bodyPr>
          <a:lstStyle/>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Actually, I have _____ my mind and heart for what I _____ to say to you today.  I have asked myself what I _____ I had known at my own _____, and what important _____ I have learned in the number of years that have _____ between that day and this.</a:t>
            </a:r>
          </a:p>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 </a:t>
            </a:r>
          </a:p>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I have come up with two answers on this _____ day, when we are _____ together to _____ your _____ success.  I have decided to talk to you about the benefits of _____; and, as you stand on the _____ of what is sometimes called real life, I want to _____ the _____  _____ of _____.</a:t>
            </a:r>
          </a:p>
        </p:txBody>
      </p:sp>
      <p:sp>
        <p:nvSpPr>
          <p:cNvPr id="3" name="TextBox 2"/>
          <p:cNvSpPr txBox="1"/>
          <p:nvPr/>
        </p:nvSpPr>
        <p:spPr>
          <a:xfrm>
            <a:off x="1524000" y="5630397"/>
            <a:ext cx="9144000" cy="461665"/>
          </a:xfrm>
          <a:prstGeom prst="rect">
            <a:avLst/>
          </a:prstGeom>
          <a:noFill/>
        </p:spPr>
        <p:txBody>
          <a:bodyPr>
            <a:spAutoFit/>
          </a:bodyPr>
          <a:lstStyle/>
          <a:p>
            <a:pPr algn="ctr">
              <a:defRPr/>
            </a:pPr>
            <a:r>
              <a:rPr lang="en-GB" sz="2400" dirty="0">
                <a:solidFill>
                  <a:schemeClr val="accent5">
                    <a:lumMod val="50000"/>
                  </a:schemeClr>
                </a:solidFill>
                <a:latin typeface="Century Gothic" panose="020B0502020202020204" pitchFamily="34" charset="0"/>
                <a:cs typeface="Arial" panose="020B0604020202020204" pitchFamily="34" charset="0"/>
              </a:rPr>
              <a:t>Words ≥ 1K removed (85.0% coverage)</a:t>
            </a:r>
          </a:p>
        </p:txBody>
      </p:sp>
    </p:spTree>
    <p:extLst>
      <p:ext uri="{BB962C8B-B14F-4D97-AF65-F5344CB8AC3E}">
        <p14:creationId xmlns:p14="http://schemas.microsoft.com/office/powerpoint/2010/main" val="2520091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0426" y="1566521"/>
            <a:ext cx="11070531" cy="40605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6863"/>
            <a:ext cx="9877531" cy="867128"/>
          </a:xfrm>
          <a:prstGeom prst="rect">
            <a:avLst/>
          </a:prstGeom>
        </p:spPr>
      </p:pic>
      <p:sp>
        <p:nvSpPr>
          <p:cNvPr id="5" name="TextBox 4"/>
          <p:cNvSpPr txBox="1"/>
          <p:nvPr/>
        </p:nvSpPr>
        <p:spPr>
          <a:xfrm>
            <a:off x="166393" y="428977"/>
            <a:ext cx="10640011" cy="461665"/>
          </a:xfrm>
          <a:prstGeom prst="rect">
            <a:avLst/>
          </a:prstGeom>
          <a:noFill/>
        </p:spPr>
        <p:txBody>
          <a:bodyPr wrap="square" rtlCol="0">
            <a:spAutoFit/>
          </a:bodyPr>
          <a:lstStyle/>
          <a:p>
            <a:r>
              <a:rPr lang="en-GB" sz="2400" b="1" dirty="0">
                <a:solidFill>
                  <a:schemeClr val="bg1"/>
                </a:solidFill>
                <a:latin typeface="Century Gothic" panose="020B0502020202020204" pitchFamily="34" charset="0"/>
              </a:rPr>
              <a:t>AQA French Foundation Writing Paper Q2 (June 2018)</a:t>
            </a:r>
          </a:p>
        </p:txBody>
      </p:sp>
    </p:spTree>
    <p:extLst>
      <p:ext uri="{BB962C8B-B14F-4D97-AF65-F5344CB8AC3E}">
        <p14:creationId xmlns:p14="http://schemas.microsoft.com/office/powerpoint/2010/main" val="1873848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74826" y="860425"/>
            <a:ext cx="8651875" cy="4524315"/>
          </a:xfrm>
          <a:prstGeom prst="rect">
            <a:avLst/>
          </a:prstGeom>
          <a:solidFill>
            <a:schemeClr val="bg1">
              <a:alpha val="77000"/>
            </a:schemeClr>
          </a:solidFill>
          <a:ln w="38100">
            <a:solidFill>
              <a:srgbClr val="FF9966"/>
            </a:solidFill>
          </a:ln>
        </p:spPr>
        <p:txBody>
          <a:bodyPr>
            <a:spAutoFit/>
          </a:bodyPr>
          <a:lstStyle/>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Actually, I have _____ my mind and heart for what I ought to say to you today.  I have asked myself what I wish I had known at my own _____, and what important lessons I have learned in the number of years that have _____ between that day and this.</a:t>
            </a:r>
          </a:p>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 </a:t>
            </a:r>
          </a:p>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I have come up with two answers on this wonderful day, when we are gathered together to _____ your academic success.  I have decided to talk to you about the benefits of failure; and, as you stand on the _____ of what is sometimes called real life, I want to _____ the _____ importance of _____.</a:t>
            </a:r>
          </a:p>
        </p:txBody>
      </p:sp>
      <p:sp>
        <p:nvSpPr>
          <p:cNvPr id="3" name="TextBox 2"/>
          <p:cNvSpPr txBox="1"/>
          <p:nvPr/>
        </p:nvSpPr>
        <p:spPr>
          <a:xfrm>
            <a:off x="1524000" y="5542325"/>
            <a:ext cx="9144000" cy="461665"/>
          </a:xfrm>
          <a:prstGeom prst="rect">
            <a:avLst/>
          </a:prstGeom>
          <a:noFill/>
        </p:spPr>
        <p:txBody>
          <a:bodyPr>
            <a:spAutoFit/>
          </a:bodyPr>
          <a:lstStyle/>
          <a:p>
            <a:pPr algn="ctr">
              <a:defRPr/>
            </a:pPr>
            <a:r>
              <a:rPr lang="en-GB" sz="2400" dirty="0">
                <a:solidFill>
                  <a:schemeClr val="accent5">
                    <a:lumMod val="50000"/>
                  </a:schemeClr>
                </a:solidFill>
                <a:latin typeface="Century Gothic" panose="020B0502020202020204" pitchFamily="34" charset="0"/>
                <a:cs typeface="Arial" panose="020B0604020202020204" pitchFamily="34" charset="0"/>
              </a:rPr>
              <a:t>Words ≥ 2K removed (92.5% coverage)</a:t>
            </a:r>
          </a:p>
        </p:txBody>
      </p:sp>
    </p:spTree>
    <p:extLst>
      <p:ext uri="{BB962C8B-B14F-4D97-AF65-F5344CB8AC3E}">
        <p14:creationId xmlns:p14="http://schemas.microsoft.com/office/powerpoint/2010/main" val="3444607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74826" y="860425"/>
            <a:ext cx="8651875" cy="4524315"/>
          </a:xfrm>
          <a:prstGeom prst="rect">
            <a:avLst/>
          </a:prstGeom>
          <a:solidFill>
            <a:schemeClr val="bg1">
              <a:alpha val="77000"/>
            </a:schemeClr>
          </a:solidFill>
          <a:ln w="38100">
            <a:solidFill>
              <a:srgbClr val="FF9966"/>
            </a:solidFill>
          </a:ln>
        </p:spPr>
        <p:txBody>
          <a:bodyPr>
            <a:spAutoFit/>
          </a:bodyPr>
          <a:lstStyle/>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Actually, I have _____ my mind and heart for what I ought to say to you today.  I have asked myself what I wish I had known at my own graduation, and what important lessons I have learned in the number of years that have _____ between that day and this.</a:t>
            </a:r>
          </a:p>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 </a:t>
            </a:r>
          </a:p>
          <a:p>
            <a:pPr>
              <a:defRPr/>
            </a:pPr>
            <a:r>
              <a:rPr lang="en-GB" sz="2400" dirty="0">
                <a:solidFill>
                  <a:schemeClr val="accent5">
                    <a:lumMod val="50000"/>
                  </a:schemeClr>
                </a:solidFill>
                <a:latin typeface="Century Gothic" panose="020B0502020202020204" pitchFamily="34" charset="0"/>
                <a:cs typeface="Arial" panose="020B0604020202020204" pitchFamily="34" charset="0"/>
              </a:rPr>
              <a:t>I have come up with two answers on this wonderful day, when we are gathered together to celebrate your academic success.  I have decided to talk to you about the benefits of failure; and, as you stand on the threshold of what is sometimes called real life, I want to _____ the crucial importance of imagination.</a:t>
            </a:r>
          </a:p>
        </p:txBody>
      </p:sp>
      <p:sp>
        <p:nvSpPr>
          <p:cNvPr id="3" name="TextBox 2"/>
          <p:cNvSpPr txBox="1"/>
          <p:nvPr/>
        </p:nvSpPr>
        <p:spPr>
          <a:xfrm>
            <a:off x="1528762" y="5482479"/>
            <a:ext cx="9144000" cy="461665"/>
          </a:xfrm>
          <a:prstGeom prst="rect">
            <a:avLst/>
          </a:prstGeom>
          <a:noFill/>
        </p:spPr>
        <p:txBody>
          <a:bodyPr>
            <a:spAutoFit/>
          </a:bodyPr>
          <a:lstStyle/>
          <a:p>
            <a:pPr algn="ctr">
              <a:defRPr/>
            </a:pPr>
            <a:r>
              <a:rPr lang="en-GB" sz="2400" dirty="0">
                <a:solidFill>
                  <a:schemeClr val="accent5">
                    <a:lumMod val="50000"/>
                  </a:schemeClr>
                </a:solidFill>
                <a:latin typeface="Century Gothic" panose="020B0502020202020204" pitchFamily="34" charset="0"/>
                <a:cs typeface="Arial" panose="020B0604020202020204" pitchFamily="34" charset="0"/>
              </a:rPr>
              <a:t>Words ≥ 5K removed (97.2%)</a:t>
            </a:r>
          </a:p>
        </p:txBody>
      </p:sp>
    </p:spTree>
    <p:extLst>
      <p:ext uri="{BB962C8B-B14F-4D97-AF65-F5344CB8AC3E}">
        <p14:creationId xmlns:p14="http://schemas.microsoft.com/office/powerpoint/2010/main" val="2631593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hlinkClick r:id="rId3"/>
          </p:cNvPr>
          <p:cNvSpPr txBox="1"/>
          <p:nvPr/>
        </p:nvSpPr>
        <p:spPr>
          <a:xfrm>
            <a:off x="0" y="5890581"/>
            <a:ext cx="4208929" cy="415498"/>
          </a:xfrm>
          <a:prstGeom prst="rect">
            <a:avLst/>
          </a:prstGeom>
          <a:noFill/>
        </p:spPr>
        <p:txBody>
          <a:bodyPr wrap="square">
            <a:spAutoFit/>
          </a:bodyPr>
          <a:lstStyle/>
          <a:p>
            <a:pPr>
              <a:defRPr/>
            </a:pPr>
            <a:r>
              <a:rPr lang="en-GB" sz="900" dirty="0">
                <a:solidFill>
                  <a:schemeClr val="accent5">
                    <a:lumMod val="50000"/>
                  </a:schemeClr>
                </a:solidFill>
                <a:latin typeface="Century Gothic" panose="020B0502020202020204" pitchFamily="34" charset="0"/>
                <a:cs typeface="Arial" panose="020B0604020202020204" pitchFamily="34" charset="0"/>
              </a:rPr>
              <a:t>Word frequencies based on the </a:t>
            </a:r>
            <a:r>
              <a:rPr lang="en-GB" sz="900" dirty="0" smtClean="0">
                <a:solidFill>
                  <a:schemeClr val="accent5">
                    <a:lumMod val="50000"/>
                  </a:schemeClr>
                </a:solidFill>
                <a:latin typeface="Century Gothic" panose="020B0502020202020204" pitchFamily="34" charset="0"/>
                <a:cs typeface="Arial" panose="020B0604020202020204" pitchFamily="34" charset="0"/>
              </a:rPr>
              <a:t/>
            </a:r>
            <a:br>
              <a:rPr lang="en-GB" sz="900" dirty="0" smtClean="0">
                <a:solidFill>
                  <a:schemeClr val="accent5">
                    <a:lumMod val="50000"/>
                  </a:schemeClr>
                </a:solidFill>
                <a:latin typeface="Century Gothic" panose="020B0502020202020204" pitchFamily="34" charset="0"/>
                <a:cs typeface="Arial" panose="020B0604020202020204" pitchFamily="34" charset="0"/>
              </a:rPr>
            </a:br>
            <a:r>
              <a:rPr lang="en-GB" sz="900" i="1" dirty="0" smtClean="0">
                <a:solidFill>
                  <a:schemeClr val="accent5">
                    <a:lumMod val="50000"/>
                  </a:schemeClr>
                </a:solidFill>
                <a:latin typeface="Century Gothic" panose="020B0502020202020204" pitchFamily="34" charset="0"/>
                <a:cs typeface="Arial" panose="020B0604020202020204" pitchFamily="34" charset="0"/>
              </a:rPr>
              <a:t>Corpus </a:t>
            </a:r>
            <a:r>
              <a:rPr lang="en-GB" sz="900" i="1" dirty="0">
                <a:solidFill>
                  <a:schemeClr val="accent5">
                    <a:lumMod val="50000"/>
                  </a:schemeClr>
                </a:solidFill>
                <a:latin typeface="Century Gothic" panose="020B0502020202020204" pitchFamily="34" charset="0"/>
                <a:cs typeface="Arial" panose="020B0604020202020204" pitchFamily="34" charset="0"/>
              </a:rPr>
              <a:t>of Contemporary American</a:t>
            </a:r>
            <a:r>
              <a:rPr lang="en-GB" sz="900" dirty="0">
                <a:solidFill>
                  <a:schemeClr val="accent5">
                    <a:lumMod val="50000"/>
                  </a:schemeClr>
                </a:solidFill>
                <a:latin typeface="Century Gothic" panose="020B0502020202020204" pitchFamily="34" charset="0"/>
                <a:cs typeface="Arial" panose="020B0604020202020204" pitchFamily="34" charset="0"/>
              </a:rPr>
              <a:t> </a:t>
            </a:r>
            <a:r>
              <a:rPr lang="en-GB" sz="900" i="1" dirty="0">
                <a:solidFill>
                  <a:schemeClr val="accent5">
                    <a:lumMod val="50000"/>
                  </a:schemeClr>
                </a:solidFill>
                <a:latin typeface="Century Gothic" panose="020B0502020202020204" pitchFamily="34" charset="0"/>
                <a:cs typeface="Arial" panose="020B0604020202020204" pitchFamily="34" charset="0"/>
              </a:rPr>
              <a:t>English</a:t>
            </a:r>
            <a:r>
              <a:rPr lang="en-GB" sz="1200" i="1" dirty="0">
                <a:solidFill>
                  <a:schemeClr val="accent5">
                    <a:lumMod val="50000"/>
                  </a:schemeClr>
                </a:solidFill>
                <a:latin typeface="Century Gothic" panose="020B0502020202020204" pitchFamily="34" charset="0"/>
                <a:cs typeface="Arial" panose="020B0604020202020204" pitchFamily="34" charset="0"/>
              </a:rPr>
              <a:t>.</a:t>
            </a:r>
            <a:endParaRPr lang="en-GB" sz="1200" dirty="0">
              <a:solidFill>
                <a:schemeClr val="accent5">
                  <a:lumMod val="50000"/>
                </a:schemeClr>
              </a:solidFill>
              <a:latin typeface="Century Gothic" panose="020B0502020202020204" pitchFamily="34" charset="0"/>
              <a:cs typeface="Arial" panose="020B0604020202020204" pitchFamily="34" charset="0"/>
            </a:endParaRPr>
          </a:p>
        </p:txBody>
      </p:sp>
      <p:sp>
        <p:nvSpPr>
          <p:cNvPr id="3" name="TextBox 2"/>
          <p:cNvSpPr txBox="1"/>
          <p:nvPr/>
        </p:nvSpPr>
        <p:spPr>
          <a:xfrm>
            <a:off x="399929" y="1169260"/>
            <a:ext cx="11465168" cy="2246769"/>
          </a:xfrm>
          <a:prstGeom prst="rect">
            <a:avLst/>
          </a:prstGeom>
          <a:solidFill>
            <a:schemeClr val="bg1">
              <a:alpha val="77000"/>
            </a:schemeClr>
          </a:solidFill>
          <a:ln w="38100">
            <a:solidFill>
              <a:srgbClr val="E56700"/>
            </a:solidFill>
          </a:ln>
        </p:spPr>
        <p:txBody>
          <a:bodyPr wrap="square">
            <a:spAutoFit/>
          </a:bodyPr>
          <a:lstStyle/>
          <a:p>
            <a:pPr>
              <a:defRPr/>
            </a:pPr>
            <a:r>
              <a:rPr lang="en-GB" sz="2000" dirty="0">
                <a:solidFill>
                  <a:schemeClr val="accent5">
                    <a:lumMod val="50000"/>
                  </a:schemeClr>
                </a:solidFill>
                <a:latin typeface="Century Gothic" panose="020B0502020202020204" pitchFamily="34" charset="0"/>
                <a:cs typeface="Arial" panose="020B0604020202020204" pitchFamily="34" charset="0"/>
              </a:rPr>
              <a:t>Actually, I have wracked my mind and heart for what I ought to say to you today.  I have asked myself what I wish I had known at my own graduation, and what important lessons I have learned in the number of years that have expired between that day and this.</a:t>
            </a:r>
          </a:p>
          <a:p>
            <a:pPr>
              <a:defRPr/>
            </a:pPr>
            <a:r>
              <a:rPr lang="en-GB" sz="2000" dirty="0">
                <a:solidFill>
                  <a:schemeClr val="accent5">
                    <a:lumMod val="50000"/>
                  </a:schemeClr>
                </a:solidFill>
                <a:latin typeface="Century Gothic" panose="020B0502020202020204" pitchFamily="34" charset="0"/>
                <a:cs typeface="Arial" panose="020B0604020202020204" pitchFamily="34" charset="0"/>
              </a:rPr>
              <a:t>I have come up with two answers on this wonderful day, when we are gathered together to celebrate your academic success.  I have decided to talk to you about the benefits of failure; and, as you stand on the threshold of what is sometimes called real life, I want to extol the crucial importance of imagination.</a:t>
            </a:r>
          </a:p>
        </p:txBody>
      </p:sp>
      <p:sp>
        <p:nvSpPr>
          <p:cNvPr id="4" name="TextBox 3"/>
          <p:cNvSpPr txBox="1"/>
          <p:nvPr/>
        </p:nvSpPr>
        <p:spPr>
          <a:xfrm>
            <a:off x="1560513" y="244344"/>
            <a:ext cx="9144000" cy="646113"/>
          </a:xfrm>
          <a:prstGeom prst="rect">
            <a:avLst/>
          </a:prstGeom>
          <a:noFill/>
        </p:spPr>
        <p:txBody>
          <a:bodyPr>
            <a:spAutoFit/>
          </a:bodyPr>
          <a:lstStyle/>
          <a:p>
            <a:pPr algn="ctr">
              <a:defRPr/>
            </a:pPr>
            <a:r>
              <a:rPr lang="en-GB" b="1" dirty="0">
                <a:solidFill>
                  <a:schemeClr val="accent5">
                    <a:lumMod val="50000"/>
                  </a:schemeClr>
                </a:solidFill>
                <a:latin typeface="Century Gothic" panose="020B0502020202020204" pitchFamily="34" charset="0"/>
                <a:cs typeface="Arial" panose="020B0604020202020204" pitchFamily="34" charset="0"/>
              </a:rPr>
              <a:t>Full text: J. K. Rowling – Harvard Commencement Address, 2011: </a:t>
            </a:r>
            <a:br>
              <a:rPr lang="en-GB" b="1" dirty="0">
                <a:solidFill>
                  <a:schemeClr val="accent5">
                    <a:lumMod val="50000"/>
                  </a:schemeClr>
                </a:solidFill>
                <a:latin typeface="Century Gothic" panose="020B0502020202020204" pitchFamily="34" charset="0"/>
                <a:cs typeface="Arial" panose="020B0604020202020204" pitchFamily="34" charset="0"/>
              </a:rPr>
            </a:br>
            <a:r>
              <a:rPr lang="en-GB" b="1" i="1" dirty="0">
                <a:solidFill>
                  <a:schemeClr val="accent5">
                    <a:lumMod val="50000"/>
                  </a:schemeClr>
                </a:solidFill>
                <a:latin typeface="Century Gothic" panose="020B0502020202020204" pitchFamily="34" charset="0"/>
                <a:cs typeface="Arial" panose="020B0604020202020204" pitchFamily="34" charset="0"/>
              </a:rPr>
              <a:t>The Fringe Benefits of Failure and the Importance of Imagination</a:t>
            </a:r>
            <a:r>
              <a:rPr lang="en-GB" dirty="0">
                <a:solidFill>
                  <a:schemeClr val="accent5">
                    <a:lumMod val="50000"/>
                  </a:schemeClr>
                </a:solidFill>
                <a:latin typeface="Century Gothic" panose="020B0502020202020204" pitchFamily="34" charset="0"/>
                <a:cs typeface="Arial" panose="020B0604020202020204" pitchFamily="34" charset="0"/>
              </a:rPr>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1849" y="3754447"/>
            <a:ext cx="2594159" cy="25516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1690" y="3620158"/>
            <a:ext cx="1788607" cy="2685921"/>
          </a:xfrm>
          <a:prstGeom prst="rect">
            <a:avLst/>
          </a:prstGeom>
        </p:spPr>
      </p:pic>
    </p:spTree>
    <p:extLst>
      <p:ext uri="{BB962C8B-B14F-4D97-AF65-F5344CB8AC3E}">
        <p14:creationId xmlns:p14="http://schemas.microsoft.com/office/powerpoint/2010/main" val="3323094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30743" y="210390"/>
            <a:ext cx="6530513" cy="5507122"/>
          </a:xfrm>
          <a:prstGeom prst="rect">
            <a:avLst/>
          </a:prstGeom>
        </p:spPr>
      </p:pic>
      <p:sp>
        <p:nvSpPr>
          <p:cNvPr id="3" name="Rectangle 2"/>
          <p:cNvSpPr/>
          <p:nvPr/>
        </p:nvSpPr>
        <p:spPr>
          <a:xfrm>
            <a:off x="0" y="5931841"/>
            <a:ext cx="4797956" cy="369332"/>
          </a:xfrm>
          <a:prstGeom prst="rect">
            <a:avLst/>
          </a:prstGeom>
        </p:spPr>
        <p:txBody>
          <a:bodyPr wrap="square">
            <a:spAutoFit/>
          </a:bodyPr>
          <a:lstStyle/>
          <a:p>
            <a:r>
              <a:rPr lang="en-GB" sz="900" i="1" dirty="0">
                <a:solidFill>
                  <a:schemeClr val="accent5">
                    <a:lumMod val="50000"/>
                  </a:schemeClr>
                </a:solidFill>
                <a:latin typeface="Century Gothic" panose="020B0502020202020204" pitchFamily="34" charset="0"/>
              </a:rPr>
              <a:t>Language </a:t>
            </a:r>
            <a:r>
              <a:rPr lang="en-GB" sz="900" i="1" dirty="0" err="1">
                <a:solidFill>
                  <a:schemeClr val="accent5">
                    <a:lumMod val="50000"/>
                  </a:schemeClr>
                </a:solidFill>
                <a:latin typeface="Century Gothic" panose="020B0502020202020204" pitchFamily="34" charset="0"/>
              </a:rPr>
              <a:t>Lite</a:t>
            </a:r>
            <a:r>
              <a:rPr lang="en-GB" sz="900" i="1" dirty="0">
                <a:solidFill>
                  <a:schemeClr val="accent5">
                    <a:lumMod val="50000"/>
                  </a:schemeClr>
                </a:solidFill>
                <a:latin typeface="Century Gothic" panose="020B0502020202020204" pitchFamily="34" charset="0"/>
              </a:rPr>
              <a:t>? Learning French Vocabulary in School,  </a:t>
            </a:r>
            <a:br>
              <a:rPr lang="en-GB" sz="900" i="1" dirty="0">
                <a:solidFill>
                  <a:schemeClr val="accent5">
                    <a:lumMod val="50000"/>
                  </a:schemeClr>
                </a:solidFill>
                <a:latin typeface="Century Gothic" panose="020B0502020202020204" pitchFamily="34" charset="0"/>
              </a:rPr>
            </a:br>
            <a:r>
              <a:rPr lang="en-GB" sz="900" i="1" dirty="0">
                <a:solidFill>
                  <a:schemeClr val="accent5">
                    <a:lumMod val="50000"/>
                  </a:schemeClr>
                </a:solidFill>
                <a:latin typeface="Century Gothic" panose="020B0502020202020204" pitchFamily="34" charset="0"/>
              </a:rPr>
              <a:t>Milton (2006). Journal of French </a:t>
            </a:r>
            <a:r>
              <a:rPr lang="en-GB" sz="900" i="1" dirty="0" smtClean="0">
                <a:solidFill>
                  <a:schemeClr val="accent5">
                    <a:lumMod val="50000"/>
                  </a:schemeClr>
                </a:solidFill>
                <a:latin typeface="Century Gothic" panose="020B0502020202020204" pitchFamily="34" charset="0"/>
              </a:rPr>
              <a:t>Language </a:t>
            </a:r>
            <a:r>
              <a:rPr lang="en-GB" sz="900" i="1" dirty="0">
                <a:solidFill>
                  <a:schemeClr val="accent5">
                    <a:lumMod val="50000"/>
                  </a:schemeClr>
                </a:solidFill>
                <a:latin typeface="Century Gothic" panose="020B0502020202020204" pitchFamily="34" charset="0"/>
              </a:rPr>
              <a:t>Studies, 16, 187-205</a:t>
            </a:r>
          </a:p>
        </p:txBody>
      </p:sp>
    </p:spTree>
    <p:extLst>
      <p:ext uri="{BB962C8B-B14F-4D97-AF65-F5344CB8AC3E}">
        <p14:creationId xmlns:p14="http://schemas.microsoft.com/office/powerpoint/2010/main" val="3821677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32079" y="1228397"/>
            <a:ext cx="11364686" cy="3970318"/>
          </a:xfrm>
          <a:prstGeom prst="rect">
            <a:avLst/>
          </a:prstGeom>
        </p:spPr>
        <p:txBody>
          <a:bodyPr wrap="square">
            <a:spAutoFit/>
          </a:bodyPr>
          <a:lstStyle/>
          <a:p>
            <a:r>
              <a:rPr lang="en-GB" sz="2800" dirty="0">
                <a:solidFill>
                  <a:schemeClr val="accent5">
                    <a:lumMod val="50000"/>
                  </a:schemeClr>
                </a:solidFill>
                <a:latin typeface="Century Gothic" panose="020B0502020202020204" pitchFamily="34" charset="0"/>
              </a:rPr>
              <a:t>'According to standard frequency lists, the first 1000 words make up approximately 75% word tokens of a text, and the first 2000 approximately 85% (Meara 1995, 33). The Common European Framework of References for Language Learning and Teaching (CEFR) suggests a vocabulary of 500 words for its first level, A1 (‘Breakthrough’), 1200 words for its second level, A2 (‘</a:t>
            </a:r>
            <a:r>
              <a:rPr lang="en-GB" sz="2800" dirty="0" err="1">
                <a:solidFill>
                  <a:schemeClr val="accent5">
                    <a:lumMod val="50000"/>
                  </a:schemeClr>
                </a:solidFill>
                <a:latin typeface="Century Gothic" panose="020B0502020202020204" pitchFamily="34" charset="0"/>
              </a:rPr>
              <a:t>Waystage</a:t>
            </a:r>
            <a:r>
              <a:rPr lang="en-GB" sz="2800" dirty="0">
                <a:solidFill>
                  <a:schemeClr val="accent5">
                    <a:lumMod val="50000"/>
                  </a:schemeClr>
                </a:solidFill>
                <a:latin typeface="Century Gothic" panose="020B0502020202020204" pitchFamily="34" charset="0"/>
              </a:rPr>
              <a:t>’), and 2000 words for its third level, B1 (‘Threshold’) (Council of Europe 2001).’ </a:t>
            </a:r>
            <a:br>
              <a:rPr lang="en-GB" sz="2800" dirty="0">
                <a:solidFill>
                  <a:schemeClr val="accent5">
                    <a:lumMod val="50000"/>
                  </a:schemeClr>
                </a:solidFill>
                <a:latin typeface="Century Gothic" panose="020B0502020202020204" pitchFamily="34" charset="0"/>
              </a:rPr>
            </a:br>
            <a:endParaRPr lang="en-GB" sz="2800" dirty="0">
              <a:solidFill>
                <a:schemeClr val="accent5">
                  <a:lumMod val="50000"/>
                </a:schemeClr>
              </a:solidFill>
              <a:latin typeface="Century Gothic" panose="020B0502020202020204" pitchFamily="34" charset="0"/>
            </a:endParaRPr>
          </a:p>
        </p:txBody>
      </p:sp>
      <p:sp>
        <p:nvSpPr>
          <p:cNvPr id="3" name="Rectangle 2"/>
          <p:cNvSpPr/>
          <p:nvPr/>
        </p:nvSpPr>
        <p:spPr>
          <a:xfrm>
            <a:off x="8874170" y="5198715"/>
            <a:ext cx="2922595" cy="461665"/>
          </a:xfrm>
          <a:prstGeom prst="rect">
            <a:avLst/>
          </a:prstGeom>
        </p:spPr>
        <p:txBody>
          <a:bodyPr wrap="none">
            <a:spAutoFit/>
          </a:bodyPr>
          <a:lstStyle/>
          <a:p>
            <a:r>
              <a:rPr lang="en-GB" sz="2400" dirty="0">
                <a:solidFill>
                  <a:schemeClr val="accent5">
                    <a:lumMod val="50000"/>
                  </a:schemeClr>
                </a:solidFill>
                <a:latin typeface="Century Gothic" panose="020B0502020202020204" pitchFamily="34" charset="0"/>
              </a:rPr>
              <a:t>(</a:t>
            </a:r>
            <a:r>
              <a:rPr lang="en-GB" sz="2400" dirty="0" err="1">
                <a:solidFill>
                  <a:schemeClr val="accent5">
                    <a:lumMod val="50000"/>
                  </a:schemeClr>
                </a:solidFill>
                <a:latin typeface="Century Gothic" panose="020B0502020202020204" pitchFamily="34" charset="0"/>
              </a:rPr>
              <a:t>Häcker</a:t>
            </a:r>
            <a:r>
              <a:rPr lang="en-GB" sz="2400" dirty="0">
                <a:solidFill>
                  <a:schemeClr val="accent5">
                    <a:lumMod val="50000"/>
                  </a:schemeClr>
                </a:solidFill>
                <a:latin typeface="Century Gothic" panose="020B0502020202020204" pitchFamily="34" charset="0"/>
              </a:rPr>
              <a:t>, 2008:215)</a:t>
            </a:r>
          </a:p>
        </p:txBody>
      </p:sp>
    </p:spTree>
    <p:extLst>
      <p:ext uri="{BB962C8B-B14F-4D97-AF65-F5344CB8AC3E}">
        <p14:creationId xmlns:p14="http://schemas.microsoft.com/office/powerpoint/2010/main" val="1688658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029766"/>
            <a:ext cx="10515600" cy="2070487"/>
          </a:xfrm>
        </p:spPr>
        <p:txBody>
          <a:bodyPr/>
          <a:lstStyle/>
          <a:p>
            <a:pPr algn="ctr"/>
            <a:r>
              <a:rPr lang="en-GB" b="1" dirty="0"/>
              <a:t>What does it mean to </a:t>
            </a:r>
            <a:r>
              <a:rPr lang="en-GB" b="1" dirty="0" smtClean="0"/>
              <a:t/>
            </a:r>
            <a:br>
              <a:rPr lang="en-GB" b="1" dirty="0" smtClean="0"/>
            </a:br>
            <a:r>
              <a:rPr lang="en-GB" b="1" dirty="0" smtClean="0"/>
              <a:t>know </a:t>
            </a:r>
            <a:r>
              <a:rPr lang="en-GB" b="1" dirty="0"/>
              <a:t>a word?</a:t>
            </a:r>
          </a:p>
        </p:txBody>
      </p:sp>
    </p:spTree>
    <p:extLst>
      <p:ext uri="{BB962C8B-B14F-4D97-AF65-F5344CB8AC3E}">
        <p14:creationId xmlns:p14="http://schemas.microsoft.com/office/powerpoint/2010/main" val="2731716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2176" y="1381873"/>
            <a:ext cx="11414928" cy="3931896"/>
          </a:xfrm>
        </p:spPr>
        <p:txBody>
          <a:bodyPr>
            <a:normAutofit/>
          </a:bodyPr>
          <a:lstStyle/>
          <a:p>
            <a:r>
              <a:rPr lang="en-GB" sz="2400" b="1" dirty="0">
                <a:solidFill>
                  <a:srgbClr val="FF6600"/>
                </a:solidFill>
              </a:rPr>
              <a:t>Lemma</a:t>
            </a:r>
            <a:r>
              <a:rPr lang="en-GB" sz="2400" dirty="0"/>
              <a:t/>
            </a:r>
            <a:br>
              <a:rPr lang="en-GB" sz="2400" dirty="0"/>
            </a:br>
            <a:r>
              <a:rPr lang="en-GB" sz="2400" dirty="0"/>
              <a:t>The ‘dictionary form’ e.g. the verb ‘sleep’</a:t>
            </a:r>
            <a:br>
              <a:rPr lang="en-GB" sz="2400" dirty="0"/>
            </a:br>
            <a:r>
              <a:rPr lang="en-GB" sz="2400" dirty="0"/>
              <a:t>Other inflected forms (sleeping, slept, sleeps) are forms of this lemma</a:t>
            </a:r>
          </a:p>
          <a:p>
            <a:r>
              <a:rPr lang="en-GB" sz="2400" b="1" dirty="0">
                <a:solidFill>
                  <a:srgbClr val="FF6600"/>
                </a:solidFill>
              </a:rPr>
              <a:t>Lexeme</a:t>
            </a:r>
            <a:r>
              <a:rPr lang="en-GB" sz="2400" dirty="0"/>
              <a:t/>
            </a:r>
            <a:br>
              <a:rPr lang="en-GB" sz="2400" dirty="0"/>
            </a:br>
            <a:r>
              <a:rPr lang="en-GB" sz="2400" dirty="0"/>
              <a:t>The abstract unit of meaning which includes all the different forms of a given word e.g. sleep + sleeping + slept + sleeps)</a:t>
            </a:r>
          </a:p>
          <a:p>
            <a:r>
              <a:rPr lang="en-GB" sz="2400" b="1" dirty="0">
                <a:solidFill>
                  <a:srgbClr val="FF6600"/>
                </a:solidFill>
              </a:rPr>
              <a:t>Word family</a:t>
            </a:r>
            <a:r>
              <a:rPr lang="en-GB" sz="2400" dirty="0"/>
              <a:t/>
            </a:r>
            <a:br>
              <a:rPr lang="en-GB" sz="2400" dirty="0"/>
            </a:br>
            <a:r>
              <a:rPr lang="en-GB" sz="2400" dirty="0"/>
              <a:t>A ‘base word’ plus all inflected and derived forms, so would include also, for example, ‘sleeper’ and ‘sleep-deprived</a:t>
            </a:r>
            <a:r>
              <a:rPr lang="en-GB" dirty="0"/>
              <a:t>’</a:t>
            </a:r>
          </a:p>
        </p:txBody>
      </p:sp>
      <p:sp>
        <p:nvSpPr>
          <p:cNvPr id="6" name="TextBox 5"/>
          <p:cNvSpPr txBox="1"/>
          <p:nvPr/>
        </p:nvSpPr>
        <p:spPr>
          <a:xfrm>
            <a:off x="452176" y="4967417"/>
            <a:ext cx="11344589" cy="1200329"/>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rPr>
              <a:t>“a word family consists of a base word and all its derived and inflected forms that can be understood by a learner without having to learn each form separately” </a:t>
            </a:r>
            <a:r>
              <a:rPr lang="en-GB" dirty="0">
                <a:solidFill>
                  <a:schemeClr val="accent5">
                    <a:lumMod val="50000"/>
                  </a:schemeClr>
                </a:solidFill>
                <a:latin typeface="Century Gothic" panose="020B0502020202020204" pitchFamily="34" charset="0"/>
              </a:rPr>
              <a:t>		</a:t>
            </a:r>
            <a:r>
              <a:rPr lang="en-GB" sz="1200" dirty="0">
                <a:solidFill>
                  <a:schemeClr val="accent5">
                    <a:lumMod val="50000"/>
                  </a:schemeClr>
                </a:solidFill>
                <a:latin typeface="Century Gothic" panose="020B0502020202020204" pitchFamily="34" charset="0"/>
              </a:rPr>
              <a:t>                 </a:t>
            </a:r>
            <a:r>
              <a:rPr lang="en-GB" sz="1200" dirty="0" smtClean="0">
                <a:solidFill>
                  <a:schemeClr val="accent5">
                    <a:lumMod val="50000"/>
                  </a:schemeClr>
                </a:solidFill>
                <a:latin typeface="Century Gothic" panose="020B0502020202020204" pitchFamily="34" charset="0"/>
              </a:rPr>
              <a:t>                                                                                                                (</a:t>
            </a:r>
            <a:r>
              <a:rPr lang="en-GB" sz="1200" dirty="0">
                <a:solidFill>
                  <a:schemeClr val="accent5">
                    <a:lumMod val="50000"/>
                  </a:schemeClr>
                </a:solidFill>
                <a:latin typeface="Century Gothic" panose="020B0502020202020204" pitchFamily="34" charset="0"/>
              </a:rPr>
              <a:t>Bauer &amp; Nation, 1993:253) </a:t>
            </a:r>
            <a:endParaRPr lang="en-GB" dirty="0">
              <a:solidFill>
                <a:schemeClr val="accent5">
                  <a:lumMod val="50000"/>
                </a:schemeClr>
              </a:solidFill>
              <a:latin typeface="Century Gothic" panose="020B0502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5255289" cy="867128"/>
          </a:xfrm>
          <a:prstGeom prst="rect">
            <a:avLst/>
          </a:prstGeom>
        </p:spPr>
      </p:pic>
      <p:sp>
        <p:nvSpPr>
          <p:cNvPr id="10" name="TextBox 9"/>
          <p:cNvSpPr txBox="1"/>
          <p:nvPr/>
        </p:nvSpPr>
        <p:spPr>
          <a:xfrm>
            <a:off x="117481" y="303436"/>
            <a:ext cx="4876550" cy="707886"/>
          </a:xfrm>
          <a:prstGeom prst="rect">
            <a:avLst/>
          </a:prstGeom>
          <a:noFill/>
        </p:spPr>
        <p:txBody>
          <a:bodyPr wrap="square" rtlCol="0">
            <a:spAutoFit/>
          </a:bodyPr>
          <a:lstStyle/>
          <a:p>
            <a:r>
              <a:rPr lang="en-GB" sz="4000" b="1" dirty="0" smtClean="0">
                <a:solidFill>
                  <a:schemeClr val="bg1"/>
                </a:solidFill>
                <a:latin typeface="Century Gothic" panose="020B0502020202020204" pitchFamily="34" charset="0"/>
              </a:rPr>
              <a:t>What is a Word?</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539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542" y="2482753"/>
            <a:ext cx="1448046" cy="1083621"/>
          </a:xfrm>
          <a:prstGeom prst="rect">
            <a:avLst/>
          </a:prstGeom>
        </p:spPr>
      </p:pic>
      <p:sp>
        <p:nvSpPr>
          <p:cNvPr id="7" name="TextBox 6"/>
          <p:cNvSpPr txBox="1"/>
          <p:nvPr/>
        </p:nvSpPr>
        <p:spPr>
          <a:xfrm>
            <a:off x="4311804" y="1651204"/>
            <a:ext cx="3612996" cy="584775"/>
          </a:xfrm>
          <a:prstGeom prst="rect">
            <a:avLst/>
          </a:prstGeom>
          <a:noFill/>
          <a:ln w="57150">
            <a:solidFill>
              <a:srgbClr val="E56700"/>
            </a:solidFill>
          </a:ln>
        </p:spPr>
        <p:txBody>
          <a:bodyPr wrap="square" rtlCol="0">
            <a:spAutoFit/>
          </a:bodyPr>
          <a:lstStyle/>
          <a:p>
            <a:pPr algn="ctr"/>
            <a:r>
              <a:rPr lang="en-GB" sz="3200" dirty="0">
                <a:solidFill>
                  <a:schemeClr val="accent5">
                    <a:lumMod val="50000"/>
                  </a:schemeClr>
                </a:solidFill>
                <a:latin typeface="Century Gothic" panose="020B0502020202020204" pitchFamily="34" charset="0"/>
              </a:rPr>
              <a:t>Meaning</a:t>
            </a:r>
          </a:p>
        </p:txBody>
      </p:sp>
      <p:sp>
        <p:nvSpPr>
          <p:cNvPr id="8" name="TextBox 7"/>
          <p:cNvSpPr txBox="1"/>
          <p:nvPr/>
        </p:nvSpPr>
        <p:spPr>
          <a:xfrm>
            <a:off x="1642946" y="3547958"/>
            <a:ext cx="3612996" cy="646331"/>
          </a:xfrm>
          <a:prstGeom prst="rect">
            <a:avLst/>
          </a:prstGeom>
          <a:noFill/>
          <a:ln w="57150">
            <a:solidFill>
              <a:srgbClr val="E56700"/>
            </a:solidFill>
          </a:ln>
        </p:spPr>
        <p:txBody>
          <a:bodyPr wrap="square" rtlCol="0">
            <a:spAutoFit/>
          </a:bodyPr>
          <a:lstStyle/>
          <a:p>
            <a:pPr algn="ctr"/>
            <a:r>
              <a:rPr lang="en-GB" sz="3200" dirty="0">
                <a:solidFill>
                  <a:schemeClr val="accent5">
                    <a:lumMod val="50000"/>
                  </a:schemeClr>
                </a:solidFill>
                <a:latin typeface="Century Gothic" panose="020B0502020202020204" pitchFamily="34" charset="0"/>
              </a:rPr>
              <a:t>Orthography</a:t>
            </a:r>
            <a:r>
              <a:rPr lang="en-GB" sz="3600" dirty="0">
                <a:solidFill>
                  <a:schemeClr val="accent5">
                    <a:lumMod val="50000"/>
                  </a:schemeClr>
                </a:solidFill>
                <a:latin typeface="Century Gothic" panose="020B0502020202020204" pitchFamily="34" charset="0"/>
              </a:rPr>
              <a:t> </a:t>
            </a:r>
          </a:p>
        </p:txBody>
      </p:sp>
      <p:sp>
        <p:nvSpPr>
          <p:cNvPr id="9" name="TextBox 8"/>
          <p:cNvSpPr txBox="1"/>
          <p:nvPr/>
        </p:nvSpPr>
        <p:spPr>
          <a:xfrm>
            <a:off x="6921189" y="3547957"/>
            <a:ext cx="3612996" cy="646331"/>
          </a:xfrm>
          <a:prstGeom prst="rect">
            <a:avLst/>
          </a:prstGeom>
          <a:noFill/>
          <a:ln w="57150">
            <a:solidFill>
              <a:srgbClr val="E56700"/>
            </a:solidFill>
          </a:ln>
        </p:spPr>
        <p:txBody>
          <a:bodyPr wrap="square" rtlCol="0">
            <a:spAutoFit/>
          </a:bodyPr>
          <a:lstStyle/>
          <a:p>
            <a:pPr algn="ctr"/>
            <a:r>
              <a:rPr lang="en-GB" sz="3200" dirty="0">
                <a:solidFill>
                  <a:schemeClr val="accent5">
                    <a:lumMod val="50000"/>
                  </a:schemeClr>
                </a:solidFill>
                <a:latin typeface="Century Gothic" panose="020B0502020202020204" pitchFamily="34" charset="0"/>
              </a:rPr>
              <a:t>Phonology</a:t>
            </a:r>
            <a:r>
              <a:rPr lang="en-GB" sz="3600" dirty="0">
                <a:solidFill>
                  <a:schemeClr val="accent5">
                    <a:lumMod val="50000"/>
                  </a:schemeClr>
                </a:solidFill>
                <a:latin typeface="Century Gothic" panose="020B0502020202020204" pitchFamily="34" charset="0"/>
              </a:rPr>
              <a:t> </a:t>
            </a:r>
          </a:p>
        </p:txBody>
      </p:sp>
      <p:cxnSp>
        <p:nvCxnSpPr>
          <p:cNvPr id="10" name="Straight Connector 9"/>
          <p:cNvCxnSpPr>
            <a:endCxn id="8" idx="0"/>
          </p:cNvCxnSpPr>
          <p:nvPr/>
        </p:nvCxnSpPr>
        <p:spPr>
          <a:xfrm flipH="1">
            <a:off x="3449445" y="2297535"/>
            <a:ext cx="1665247" cy="1250423"/>
          </a:xfrm>
          <a:prstGeom prst="line">
            <a:avLst/>
          </a:prstGeom>
          <a:ln w="31750">
            <a:solidFill>
              <a:schemeClr val="accent5">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9" idx="0"/>
          </p:cNvCxnSpPr>
          <p:nvPr/>
        </p:nvCxnSpPr>
        <p:spPr>
          <a:xfrm>
            <a:off x="6921191" y="2297534"/>
            <a:ext cx="1806497" cy="1250422"/>
          </a:xfrm>
          <a:prstGeom prst="line">
            <a:avLst/>
          </a:prstGeom>
          <a:ln w="31750">
            <a:solidFill>
              <a:schemeClr val="accent5">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 idx="1"/>
            <a:endCxn id="8" idx="3"/>
          </p:cNvCxnSpPr>
          <p:nvPr/>
        </p:nvCxnSpPr>
        <p:spPr>
          <a:xfrm flipH="1">
            <a:off x="5255943" y="3871123"/>
            <a:ext cx="1665247" cy="1"/>
          </a:xfrm>
          <a:prstGeom prst="line">
            <a:avLst/>
          </a:prstGeom>
          <a:ln w="31750">
            <a:solidFill>
              <a:schemeClr val="accent5">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75569" y="4368922"/>
            <a:ext cx="1806498" cy="646331"/>
          </a:xfrm>
          <a:prstGeom prst="rect">
            <a:avLst/>
          </a:prstGeom>
          <a:noFill/>
        </p:spPr>
        <p:txBody>
          <a:bodyPr wrap="square" rtlCol="0">
            <a:spAutoFit/>
          </a:bodyPr>
          <a:lstStyle/>
          <a:p>
            <a:pPr algn="ctr"/>
            <a:r>
              <a:rPr lang="en-GB" sz="3600" dirty="0">
                <a:solidFill>
                  <a:schemeClr val="accent5">
                    <a:lumMod val="50000"/>
                  </a:schemeClr>
                </a:solidFill>
                <a:latin typeface="Century Gothic" panose="020B0502020202020204" pitchFamily="34" charset="0"/>
              </a:rPr>
              <a:t>&lt; fish &gt;</a:t>
            </a:r>
          </a:p>
        </p:txBody>
      </p:sp>
      <p:sp>
        <p:nvSpPr>
          <p:cNvPr id="14" name="TextBox 13"/>
          <p:cNvSpPr txBox="1"/>
          <p:nvPr/>
        </p:nvSpPr>
        <p:spPr>
          <a:xfrm>
            <a:off x="7924800" y="4368922"/>
            <a:ext cx="1806498" cy="646331"/>
          </a:xfrm>
          <a:prstGeom prst="rect">
            <a:avLst/>
          </a:prstGeom>
          <a:noFill/>
        </p:spPr>
        <p:txBody>
          <a:bodyPr wrap="square" rtlCol="0">
            <a:spAutoFit/>
          </a:bodyPr>
          <a:lstStyle/>
          <a:p>
            <a:pPr algn="ctr"/>
            <a:r>
              <a:rPr lang="en-GB" sz="3600" dirty="0">
                <a:solidFill>
                  <a:schemeClr val="accent5">
                    <a:lumMod val="50000"/>
                  </a:schemeClr>
                </a:solidFill>
                <a:latin typeface="Century Gothic" panose="020B0502020202020204" pitchFamily="34" charset="0"/>
              </a:rPr>
              <a:t>/ f ɪ ʃ /</a:t>
            </a:r>
          </a:p>
        </p:txBody>
      </p:sp>
      <p:sp>
        <p:nvSpPr>
          <p:cNvPr id="15" name="TextBox 14"/>
          <p:cNvSpPr txBox="1"/>
          <p:nvPr/>
        </p:nvSpPr>
        <p:spPr>
          <a:xfrm>
            <a:off x="152400" y="5513051"/>
            <a:ext cx="11887200" cy="646331"/>
          </a:xfrm>
          <a:prstGeom prst="rect">
            <a:avLst/>
          </a:prstGeom>
          <a:noFill/>
        </p:spPr>
        <p:txBody>
          <a:bodyPr wrap="square" rtlCol="0">
            <a:spAutoFit/>
          </a:bodyPr>
          <a:lstStyle/>
          <a:p>
            <a:pPr algn="ctr"/>
            <a:r>
              <a:rPr lang="en-GB" sz="3600" dirty="0">
                <a:solidFill>
                  <a:schemeClr val="accent5">
                    <a:lumMod val="50000"/>
                  </a:schemeClr>
                </a:solidFill>
                <a:latin typeface="Century Gothic" panose="020B0502020202020204" pitchFamily="34" charset="0"/>
                <a:sym typeface="Wingdings" panose="05000000000000000000" pitchFamily="2" charset="2"/>
              </a:rPr>
              <a:t> </a:t>
            </a:r>
            <a:r>
              <a:rPr lang="en-GB" sz="3600" dirty="0">
                <a:solidFill>
                  <a:schemeClr val="accent5">
                    <a:lumMod val="50000"/>
                  </a:schemeClr>
                </a:solidFill>
                <a:latin typeface="Century Gothic" panose="020B0502020202020204" pitchFamily="34" charset="0"/>
              </a:rPr>
              <a:t>‘Receptive’ &amp; ‘productive’ knowledge </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179359" cy="867128"/>
          </a:xfrm>
          <a:prstGeom prst="rect">
            <a:avLst/>
          </a:prstGeom>
        </p:spPr>
      </p:pic>
      <p:sp>
        <p:nvSpPr>
          <p:cNvPr id="17" name="TextBox 16"/>
          <p:cNvSpPr txBox="1"/>
          <p:nvPr/>
        </p:nvSpPr>
        <p:spPr>
          <a:xfrm>
            <a:off x="117481" y="303436"/>
            <a:ext cx="8202554" cy="707886"/>
          </a:xfrm>
          <a:prstGeom prst="rect">
            <a:avLst/>
          </a:prstGeom>
          <a:noFill/>
        </p:spPr>
        <p:txBody>
          <a:bodyPr wrap="square" rtlCol="0">
            <a:spAutoFit/>
          </a:bodyPr>
          <a:lstStyle/>
          <a:p>
            <a:r>
              <a:rPr lang="en-GB" sz="4000" b="1" dirty="0" smtClean="0">
                <a:solidFill>
                  <a:schemeClr val="bg1"/>
                </a:solidFill>
                <a:latin typeface="Century Gothic" panose="020B0502020202020204" pitchFamily="34" charset="0"/>
              </a:rPr>
              <a:t>What is it to know a Word?</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62141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ube 3"/>
          <p:cNvSpPr/>
          <p:nvPr/>
        </p:nvSpPr>
        <p:spPr>
          <a:xfrm>
            <a:off x="2945125" y="1836979"/>
            <a:ext cx="5965902" cy="4170556"/>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lumMod val="50000"/>
                </a:schemeClr>
              </a:solidFill>
              <a:latin typeface="Century Gothic" panose="020B0502020202020204" pitchFamily="34" charset="0"/>
            </a:endParaRPr>
          </a:p>
        </p:txBody>
      </p:sp>
      <p:cxnSp>
        <p:nvCxnSpPr>
          <p:cNvPr id="5" name="Straight Arrow Connector 4"/>
          <p:cNvCxnSpPr/>
          <p:nvPr/>
        </p:nvCxnSpPr>
        <p:spPr>
          <a:xfrm flipH="1">
            <a:off x="3993340" y="1836979"/>
            <a:ext cx="4917689" cy="0"/>
          </a:xfrm>
          <a:prstGeom prst="straightConnector1">
            <a:avLst/>
          </a:prstGeom>
          <a:ln w="57150">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7851661" y="1836979"/>
            <a:ext cx="1059366" cy="1048214"/>
          </a:xfrm>
          <a:prstGeom prst="straightConnector1">
            <a:avLst/>
          </a:prstGeom>
          <a:ln w="57150">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911027" y="1836980"/>
            <a:ext cx="0" cy="3122341"/>
          </a:xfrm>
          <a:prstGeom prst="straightConnector1">
            <a:avLst/>
          </a:prstGeom>
          <a:ln w="57150">
            <a:solidFill>
              <a:srgbClr val="FF66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60086" y="1277857"/>
            <a:ext cx="2141034" cy="523220"/>
          </a:xfrm>
          <a:prstGeom prst="rect">
            <a:avLst/>
          </a:prstGeom>
          <a:noFill/>
        </p:spPr>
        <p:txBody>
          <a:bodyPr wrap="square" rtlCol="0">
            <a:spAutoFit/>
          </a:bodyPr>
          <a:lstStyle/>
          <a:p>
            <a:r>
              <a:rPr lang="en-GB" sz="2800" dirty="0">
                <a:solidFill>
                  <a:schemeClr val="accent5">
                    <a:lumMod val="50000"/>
                  </a:schemeClr>
                </a:solidFill>
                <a:latin typeface="Century Gothic" panose="020B0502020202020204" pitchFamily="34" charset="0"/>
              </a:rPr>
              <a:t>breadth</a:t>
            </a:r>
            <a:endParaRPr lang="en-GB" sz="2000" dirty="0">
              <a:solidFill>
                <a:schemeClr val="accent5">
                  <a:lumMod val="50000"/>
                </a:schemeClr>
              </a:solidFill>
              <a:latin typeface="Century Gothic" panose="020B0502020202020204" pitchFamily="34" charset="0"/>
            </a:endParaRPr>
          </a:p>
        </p:txBody>
      </p:sp>
      <p:sp>
        <p:nvSpPr>
          <p:cNvPr id="9" name="TextBox 8"/>
          <p:cNvSpPr txBox="1"/>
          <p:nvPr/>
        </p:nvSpPr>
        <p:spPr>
          <a:xfrm>
            <a:off x="9061569" y="3146942"/>
            <a:ext cx="1530997" cy="523220"/>
          </a:xfrm>
          <a:prstGeom prst="rect">
            <a:avLst/>
          </a:prstGeom>
          <a:noFill/>
        </p:spPr>
        <p:txBody>
          <a:bodyPr wrap="square" rtlCol="0">
            <a:spAutoFit/>
          </a:bodyPr>
          <a:lstStyle/>
          <a:p>
            <a:r>
              <a:rPr lang="en-GB" sz="2800" dirty="0">
                <a:solidFill>
                  <a:schemeClr val="accent5">
                    <a:lumMod val="50000"/>
                  </a:schemeClr>
                </a:solidFill>
                <a:latin typeface="Century Gothic" panose="020B0502020202020204" pitchFamily="34" charset="0"/>
              </a:rPr>
              <a:t>depth</a:t>
            </a:r>
            <a:endParaRPr lang="en-GB" sz="2000" dirty="0">
              <a:solidFill>
                <a:schemeClr val="accent5">
                  <a:lumMod val="50000"/>
                </a:schemeClr>
              </a:solidFill>
              <a:latin typeface="Century Gothic" panose="020B0502020202020204" pitchFamily="34" charset="0"/>
            </a:endParaRPr>
          </a:p>
        </p:txBody>
      </p:sp>
      <p:sp>
        <p:nvSpPr>
          <p:cNvPr id="10" name="TextBox 9"/>
          <p:cNvSpPr txBox="1"/>
          <p:nvPr/>
        </p:nvSpPr>
        <p:spPr>
          <a:xfrm>
            <a:off x="6451042" y="2022533"/>
            <a:ext cx="1930303" cy="523220"/>
          </a:xfrm>
          <a:prstGeom prst="rect">
            <a:avLst/>
          </a:prstGeom>
          <a:noFill/>
        </p:spPr>
        <p:txBody>
          <a:bodyPr wrap="square" rtlCol="0">
            <a:spAutoFit/>
          </a:bodyPr>
          <a:lstStyle/>
          <a:p>
            <a:r>
              <a:rPr lang="en-GB" sz="2800" dirty="0">
                <a:solidFill>
                  <a:schemeClr val="accent5">
                    <a:lumMod val="50000"/>
                  </a:schemeClr>
                </a:solidFill>
                <a:latin typeface="Century Gothic" panose="020B0502020202020204" pitchFamily="34" charset="0"/>
              </a:rPr>
              <a:t>fluency</a:t>
            </a:r>
            <a:endParaRPr lang="en-GB" sz="2000" dirty="0">
              <a:solidFill>
                <a:schemeClr val="accent5">
                  <a:lumMod val="50000"/>
                </a:schemeClr>
              </a:solidFill>
              <a:latin typeface="Century Gothic" panose="020B0502020202020204" pitchFamily="34" charset="0"/>
            </a:endParaRPr>
          </a:p>
        </p:txBody>
      </p:sp>
      <p:sp>
        <p:nvSpPr>
          <p:cNvPr id="13" name="Rectangle 12"/>
          <p:cNvSpPr/>
          <p:nvPr/>
        </p:nvSpPr>
        <p:spPr>
          <a:xfrm>
            <a:off x="9061569" y="5877428"/>
            <a:ext cx="2701381" cy="400110"/>
          </a:xfrm>
          <a:prstGeom prst="rect">
            <a:avLst/>
          </a:prstGeom>
        </p:spPr>
        <p:txBody>
          <a:bodyPr wrap="none">
            <a:spAutoFit/>
          </a:bodyPr>
          <a:lstStyle/>
          <a:p>
            <a:r>
              <a:rPr lang="en-GB" sz="2000" dirty="0">
                <a:solidFill>
                  <a:schemeClr val="accent5">
                    <a:lumMod val="50000"/>
                  </a:schemeClr>
                </a:solidFill>
                <a:latin typeface="Century Gothic" panose="020B0502020202020204" pitchFamily="34" charset="0"/>
              </a:rPr>
              <a:t>(</a:t>
            </a:r>
            <a:r>
              <a:rPr lang="en-GB" sz="2000" dirty="0" err="1">
                <a:solidFill>
                  <a:schemeClr val="accent5">
                    <a:lumMod val="50000"/>
                  </a:schemeClr>
                </a:solidFill>
                <a:latin typeface="Century Gothic" panose="020B0502020202020204" pitchFamily="34" charset="0"/>
              </a:rPr>
              <a:t>Daller</a:t>
            </a:r>
            <a:r>
              <a:rPr lang="en-GB" sz="2000" dirty="0">
                <a:solidFill>
                  <a:schemeClr val="accent5">
                    <a:lumMod val="50000"/>
                  </a:schemeClr>
                </a:solidFill>
                <a:latin typeface="Century Gothic" panose="020B0502020202020204" pitchFamily="34" charset="0"/>
              </a:rPr>
              <a:t> et al., 2007:8)</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6863"/>
            <a:ext cx="8179359" cy="867128"/>
          </a:xfrm>
          <a:prstGeom prst="rect">
            <a:avLst/>
          </a:prstGeom>
        </p:spPr>
      </p:pic>
      <p:sp>
        <p:nvSpPr>
          <p:cNvPr id="15" name="TextBox 14"/>
          <p:cNvSpPr txBox="1"/>
          <p:nvPr/>
        </p:nvSpPr>
        <p:spPr>
          <a:xfrm>
            <a:off x="117481" y="303436"/>
            <a:ext cx="8202554" cy="707886"/>
          </a:xfrm>
          <a:prstGeom prst="rect">
            <a:avLst/>
          </a:prstGeom>
          <a:noFill/>
        </p:spPr>
        <p:txBody>
          <a:bodyPr wrap="square" rtlCol="0">
            <a:spAutoFit/>
          </a:bodyPr>
          <a:lstStyle/>
          <a:p>
            <a:r>
              <a:rPr lang="en-GB" sz="4000" b="1" dirty="0" smtClean="0">
                <a:solidFill>
                  <a:schemeClr val="bg1"/>
                </a:solidFill>
                <a:latin typeface="Century Gothic" panose="020B0502020202020204" pitchFamily="34" charset="0"/>
              </a:rPr>
              <a:t>What is it to know a Word?</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14600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127" y="1439888"/>
            <a:ext cx="9597223" cy="5202071"/>
          </a:xfrm>
        </p:spPr>
        <p:txBody>
          <a:bodyPr/>
          <a:lstStyle/>
          <a:p>
            <a:pPr>
              <a:lnSpc>
                <a:spcPct val="250000"/>
              </a:lnSpc>
            </a:pPr>
            <a:r>
              <a:rPr lang="en-GB" b="1" dirty="0">
                <a:solidFill>
                  <a:srgbClr val="FF6600"/>
                </a:solidFill>
              </a:rPr>
              <a:t>Breadth (or size)</a:t>
            </a:r>
          </a:p>
          <a:p>
            <a:pPr>
              <a:lnSpc>
                <a:spcPct val="250000"/>
              </a:lnSpc>
            </a:pPr>
            <a:r>
              <a:rPr lang="en-GB" b="1" dirty="0">
                <a:solidFill>
                  <a:srgbClr val="FF6600"/>
                </a:solidFill>
              </a:rPr>
              <a:t>Depth</a:t>
            </a:r>
          </a:p>
          <a:p>
            <a:pPr>
              <a:lnSpc>
                <a:spcPct val="250000"/>
              </a:lnSpc>
            </a:pPr>
            <a:r>
              <a:rPr lang="en-GB" b="1" dirty="0">
                <a:solidFill>
                  <a:srgbClr val="FF6600"/>
                </a:solidFill>
              </a:rPr>
              <a:t>Fluency (or automaticity)</a:t>
            </a:r>
          </a:p>
        </p:txBody>
      </p:sp>
      <p:sp>
        <p:nvSpPr>
          <p:cNvPr id="5" name="TextBox 4"/>
          <p:cNvSpPr txBox="1"/>
          <p:nvPr/>
        </p:nvSpPr>
        <p:spPr>
          <a:xfrm>
            <a:off x="733530" y="2318087"/>
            <a:ext cx="10892412" cy="769441"/>
          </a:xfrm>
          <a:prstGeom prst="rect">
            <a:avLst/>
          </a:prstGeom>
          <a:noFill/>
        </p:spPr>
        <p:txBody>
          <a:bodyPr wrap="square" rtlCol="0">
            <a:spAutoFit/>
          </a:bodyPr>
          <a:lstStyle/>
          <a:p>
            <a:r>
              <a:rPr lang="en-GB" sz="2200" i="1" dirty="0">
                <a:solidFill>
                  <a:schemeClr val="accent5">
                    <a:lumMod val="50000"/>
                  </a:schemeClr>
                </a:solidFill>
                <a:latin typeface="Century Gothic" panose="020B0502020202020204" pitchFamily="34" charset="0"/>
              </a:rPr>
              <a:t>how many words you know (irrespective of how well you know them or how much you know about them)</a:t>
            </a:r>
          </a:p>
        </p:txBody>
      </p:sp>
      <p:sp>
        <p:nvSpPr>
          <p:cNvPr id="6" name="TextBox 5"/>
          <p:cNvSpPr txBox="1"/>
          <p:nvPr/>
        </p:nvSpPr>
        <p:spPr>
          <a:xfrm>
            <a:off x="733530" y="3632182"/>
            <a:ext cx="10892412" cy="430887"/>
          </a:xfrm>
          <a:prstGeom prst="rect">
            <a:avLst/>
          </a:prstGeom>
          <a:noFill/>
        </p:spPr>
        <p:txBody>
          <a:bodyPr wrap="square" rtlCol="0">
            <a:spAutoFit/>
          </a:bodyPr>
          <a:lstStyle/>
          <a:p>
            <a:r>
              <a:rPr lang="en-GB" sz="2200" i="1" dirty="0">
                <a:solidFill>
                  <a:schemeClr val="accent5">
                    <a:lumMod val="50000"/>
                  </a:schemeClr>
                </a:solidFill>
                <a:latin typeface="Century Gothic" panose="020B0502020202020204" pitchFamily="34" charset="0"/>
              </a:rPr>
              <a:t>how well you know them or how much you know about them</a:t>
            </a:r>
          </a:p>
        </p:txBody>
      </p:sp>
      <p:sp>
        <p:nvSpPr>
          <p:cNvPr id="7" name="TextBox 6"/>
          <p:cNvSpPr txBox="1"/>
          <p:nvPr/>
        </p:nvSpPr>
        <p:spPr>
          <a:xfrm>
            <a:off x="733529" y="4795136"/>
            <a:ext cx="10892413" cy="461665"/>
          </a:xfrm>
          <a:prstGeom prst="rect">
            <a:avLst/>
          </a:prstGeom>
          <a:noFill/>
        </p:spPr>
        <p:txBody>
          <a:bodyPr wrap="square" rtlCol="0">
            <a:spAutoFit/>
          </a:bodyPr>
          <a:lstStyle/>
          <a:p>
            <a:r>
              <a:rPr lang="en-GB" sz="2200" i="1" dirty="0">
                <a:solidFill>
                  <a:schemeClr val="accent5">
                    <a:lumMod val="50000"/>
                  </a:schemeClr>
                </a:solidFill>
                <a:latin typeface="Century Gothic" panose="020B0502020202020204" pitchFamily="34" charset="0"/>
              </a:rPr>
              <a:t>how readily you can access them in comprehension or production</a:t>
            </a:r>
            <a:r>
              <a:rPr lang="en-GB" sz="2400" i="1" dirty="0">
                <a:solidFill>
                  <a:schemeClr val="accent5">
                    <a:lumMod val="50000"/>
                  </a:schemeClr>
                </a:solidFill>
                <a:latin typeface="Century Gothic" panose="020B0502020202020204" pitchFamily="34" charset="0"/>
              </a:rPr>
              <a:t>.</a:t>
            </a:r>
          </a:p>
        </p:txBody>
      </p:sp>
      <p:sp>
        <p:nvSpPr>
          <p:cNvPr id="8" name="Rectangle 7"/>
          <p:cNvSpPr/>
          <p:nvPr/>
        </p:nvSpPr>
        <p:spPr>
          <a:xfrm>
            <a:off x="8263190" y="4077201"/>
            <a:ext cx="3453189" cy="400110"/>
          </a:xfrm>
          <a:prstGeom prst="rect">
            <a:avLst/>
          </a:prstGeom>
        </p:spPr>
        <p:txBody>
          <a:bodyPr wrap="none">
            <a:spAutoFit/>
          </a:bodyPr>
          <a:lstStyle/>
          <a:p>
            <a:r>
              <a:rPr lang="en-GB" dirty="0">
                <a:solidFill>
                  <a:schemeClr val="accent5">
                    <a:lumMod val="50000"/>
                  </a:schemeClr>
                </a:solidFill>
                <a:latin typeface="Century Gothic" panose="020B0502020202020204" pitchFamily="34" charset="0"/>
              </a:rPr>
              <a:t>(Anderson &amp; </a:t>
            </a:r>
            <a:r>
              <a:rPr lang="en-GB" dirty="0" err="1">
                <a:solidFill>
                  <a:schemeClr val="accent5">
                    <a:lumMod val="50000"/>
                  </a:schemeClr>
                </a:solidFill>
                <a:latin typeface="Century Gothic" panose="020B0502020202020204" pitchFamily="34" charset="0"/>
              </a:rPr>
              <a:t>Freebody</a:t>
            </a:r>
            <a:r>
              <a:rPr lang="en-GB" dirty="0">
                <a:solidFill>
                  <a:schemeClr val="accent5">
                    <a:lumMod val="50000"/>
                  </a:schemeClr>
                </a:solidFill>
                <a:latin typeface="Century Gothic" panose="020B0502020202020204" pitchFamily="34" charset="0"/>
              </a:rPr>
              <a:t>, 1981</a:t>
            </a:r>
            <a:r>
              <a:rPr lang="en-GB" sz="2000" dirty="0">
                <a:solidFill>
                  <a:schemeClr val="accent5">
                    <a:lumMod val="50000"/>
                  </a:schemeClr>
                </a:solidFill>
                <a:latin typeface="Century Gothic" panose="020B0502020202020204" pitchFamily="34" charset="0"/>
              </a:rPr>
              <a:t>)</a:t>
            </a:r>
          </a:p>
        </p:txBody>
      </p:sp>
      <p:sp>
        <p:nvSpPr>
          <p:cNvPr id="9" name="Rectangle 8"/>
          <p:cNvSpPr/>
          <p:nvPr/>
        </p:nvSpPr>
        <p:spPr>
          <a:xfrm>
            <a:off x="9454221" y="5215891"/>
            <a:ext cx="2262158" cy="369332"/>
          </a:xfrm>
          <a:prstGeom prst="rect">
            <a:avLst/>
          </a:prstGeom>
        </p:spPr>
        <p:txBody>
          <a:bodyPr wrap="none">
            <a:spAutoFit/>
          </a:bodyPr>
          <a:lstStyle/>
          <a:p>
            <a:r>
              <a:rPr lang="en-GB" dirty="0">
                <a:solidFill>
                  <a:schemeClr val="accent5">
                    <a:lumMod val="50000"/>
                  </a:schemeClr>
                </a:solidFill>
                <a:latin typeface="Century Gothic" panose="020B0502020202020204" pitchFamily="34" charset="0"/>
              </a:rPr>
              <a:t>(</a:t>
            </a:r>
            <a:r>
              <a:rPr lang="en-GB" dirty="0" err="1">
                <a:solidFill>
                  <a:schemeClr val="accent5">
                    <a:lumMod val="50000"/>
                  </a:schemeClr>
                </a:solidFill>
                <a:latin typeface="Century Gothic" panose="020B0502020202020204" pitchFamily="34" charset="0"/>
              </a:rPr>
              <a:t>Daller</a:t>
            </a:r>
            <a:r>
              <a:rPr lang="en-GB" dirty="0">
                <a:solidFill>
                  <a:schemeClr val="accent5">
                    <a:lumMod val="50000"/>
                  </a:schemeClr>
                </a:solidFill>
                <a:latin typeface="Century Gothic" panose="020B0502020202020204" pitchFamily="34" charset="0"/>
              </a:rPr>
              <a:t> et al., 2007)</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863"/>
            <a:ext cx="3798278" cy="867128"/>
          </a:xfrm>
          <a:prstGeom prst="rect">
            <a:avLst/>
          </a:prstGeom>
        </p:spPr>
      </p:pic>
      <p:sp>
        <p:nvSpPr>
          <p:cNvPr id="11" name="TextBox 10"/>
          <p:cNvSpPr txBox="1"/>
          <p:nvPr/>
        </p:nvSpPr>
        <p:spPr>
          <a:xfrm>
            <a:off x="117481" y="266086"/>
            <a:ext cx="3319055" cy="769441"/>
          </a:xfrm>
          <a:prstGeom prst="rect">
            <a:avLst/>
          </a:prstGeom>
          <a:noFill/>
        </p:spPr>
        <p:txBody>
          <a:bodyPr wrap="square" rtlCol="0">
            <a:spAutoFit/>
          </a:bodyPr>
          <a:lstStyle/>
          <a:p>
            <a:r>
              <a:rPr lang="en-GB" sz="4400" b="1" dirty="0" smtClean="0">
                <a:solidFill>
                  <a:schemeClr val="bg1"/>
                </a:solidFill>
                <a:latin typeface="Century Gothic" panose="020B0502020202020204" pitchFamily="34" charset="0"/>
              </a:rPr>
              <a:t>Definitions</a:t>
            </a:r>
            <a:endParaRPr lang="en-GB" sz="4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6883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880" y="2068235"/>
            <a:ext cx="5181600" cy="4351338"/>
          </a:xfrm>
        </p:spPr>
        <p:txBody>
          <a:bodyPr/>
          <a:lstStyle/>
          <a:p>
            <a:pPr>
              <a:lnSpc>
                <a:spcPct val="150000"/>
              </a:lnSpc>
            </a:pPr>
            <a:r>
              <a:rPr lang="en-GB" dirty="0"/>
              <a:t>les </a:t>
            </a:r>
            <a:r>
              <a:rPr lang="en-GB" dirty="0" err="1"/>
              <a:t>matières</a:t>
            </a:r>
            <a:endParaRPr lang="en-GB" dirty="0"/>
          </a:p>
          <a:p>
            <a:pPr>
              <a:lnSpc>
                <a:spcPct val="150000"/>
              </a:lnSpc>
            </a:pPr>
            <a:r>
              <a:rPr lang="en-GB" dirty="0"/>
              <a:t>les </a:t>
            </a:r>
            <a:r>
              <a:rPr lang="en-GB" dirty="0" err="1"/>
              <a:t>professeurs</a:t>
            </a:r>
            <a:endParaRPr lang="en-GB" dirty="0"/>
          </a:p>
          <a:p>
            <a:pPr>
              <a:lnSpc>
                <a:spcPct val="150000"/>
              </a:lnSpc>
            </a:pPr>
            <a:r>
              <a:rPr lang="en-GB" dirty="0"/>
              <a:t>les </a:t>
            </a:r>
            <a:r>
              <a:rPr lang="en-GB" dirty="0" err="1"/>
              <a:t>bâtiments</a:t>
            </a:r>
            <a:endParaRPr lang="en-GB" dirty="0"/>
          </a:p>
          <a:p>
            <a:pPr>
              <a:lnSpc>
                <a:spcPct val="150000"/>
              </a:lnSpc>
            </a:pPr>
            <a:r>
              <a:rPr lang="en-GB" dirty="0"/>
              <a:t>les </a:t>
            </a:r>
            <a:r>
              <a:rPr lang="en-GB" dirty="0" err="1"/>
              <a:t>repas</a:t>
            </a:r>
            <a:endParaRPr lang="en-GB" dirty="0"/>
          </a:p>
          <a:p>
            <a:endParaRPr lang="en-GB" dirty="0"/>
          </a:p>
        </p:txBody>
      </p:sp>
      <p:sp>
        <p:nvSpPr>
          <p:cNvPr id="4" name="Content Placeholder 3"/>
          <p:cNvSpPr>
            <a:spLocks noGrp="1"/>
          </p:cNvSpPr>
          <p:nvPr>
            <p:ph sz="half" idx="2"/>
          </p:nvPr>
        </p:nvSpPr>
        <p:spPr>
          <a:xfrm>
            <a:off x="5110917" y="2068235"/>
            <a:ext cx="5181600" cy="4351338"/>
          </a:xfrm>
        </p:spPr>
        <p:txBody>
          <a:bodyPr/>
          <a:lstStyle/>
          <a:p>
            <a:pPr marL="514350" indent="-514350">
              <a:buFont typeface="+mj-lt"/>
              <a:buAutoNum type="alphaLcParenR"/>
            </a:pPr>
            <a:r>
              <a:rPr lang="en-GB" dirty="0"/>
              <a:t>on a list of 2000 most frequently-occurring French words?</a:t>
            </a:r>
          </a:p>
          <a:p>
            <a:pPr marL="514350" indent="-514350">
              <a:buFont typeface="+mj-lt"/>
              <a:buAutoNum type="alphaLcParenR"/>
            </a:pPr>
            <a:r>
              <a:rPr lang="en-GB" dirty="0"/>
              <a:t>on the AQA Foundation French Core Vocabulary list?</a:t>
            </a:r>
          </a:p>
          <a:p>
            <a:pPr marL="514350" indent="-514350">
              <a:buFont typeface="+mj-lt"/>
              <a:buAutoNum type="alphaLcParenR"/>
            </a:pPr>
            <a:r>
              <a:rPr lang="en-GB" dirty="0"/>
              <a:t>in the most popular French Foundation GCSE textbook?</a:t>
            </a:r>
          </a:p>
        </p:txBody>
      </p:sp>
      <p:sp>
        <p:nvSpPr>
          <p:cNvPr id="5" name="Rectangle 4"/>
          <p:cNvSpPr/>
          <p:nvPr/>
        </p:nvSpPr>
        <p:spPr>
          <a:xfrm>
            <a:off x="7848232" y="299321"/>
            <a:ext cx="989556" cy="526094"/>
          </a:xfrm>
          <a:prstGeom prst="rect">
            <a:avLst/>
          </a:prstGeom>
          <a:solidFill>
            <a:srgbClr val="E56700"/>
          </a:solidFill>
          <a:ln>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entury Gothic" panose="020B0502020202020204" pitchFamily="34" charset="0"/>
              </a:rPr>
              <a:t>562</a:t>
            </a:r>
          </a:p>
        </p:txBody>
      </p:sp>
      <p:sp>
        <p:nvSpPr>
          <p:cNvPr id="6" name="Rectangle 5"/>
          <p:cNvSpPr/>
          <p:nvPr/>
        </p:nvSpPr>
        <p:spPr>
          <a:xfrm>
            <a:off x="9770308" y="299321"/>
            <a:ext cx="1200412" cy="526094"/>
          </a:xfrm>
          <a:prstGeom prst="rect">
            <a:avLst/>
          </a:prstGeom>
          <a:solidFill>
            <a:srgbClr val="E56700"/>
          </a:solidFill>
          <a:ln>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entury Gothic" panose="020B0502020202020204" pitchFamily="34" charset="0"/>
              </a:rPr>
              <a:t>1150</a:t>
            </a:r>
          </a:p>
        </p:txBody>
      </p:sp>
      <p:sp>
        <p:nvSpPr>
          <p:cNvPr id="7" name="Rectangle 6"/>
          <p:cNvSpPr/>
          <p:nvPr/>
        </p:nvSpPr>
        <p:spPr>
          <a:xfrm>
            <a:off x="8343010" y="1025727"/>
            <a:ext cx="1275568" cy="526094"/>
          </a:xfrm>
          <a:prstGeom prst="rect">
            <a:avLst/>
          </a:prstGeom>
          <a:solidFill>
            <a:srgbClr val="E56700"/>
          </a:solidFill>
          <a:ln>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entury Gothic" panose="020B0502020202020204" pitchFamily="34" charset="0"/>
              </a:rPr>
              <a:t>1952</a:t>
            </a:r>
          </a:p>
        </p:txBody>
      </p:sp>
      <p:sp>
        <p:nvSpPr>
          <p:cNvPr id="8" name="Rectangle 7"/>
          <p:cNvSpPr/>
          <p:nvPr/>
        </p:nvSpPr>
        <p:spPr>
          <a:xfrm>
            <a:off x="10483435" y="1025727"/>
            <a:ext cx="1237989" cy="526094"/>
          </a:xfrm>
          <a:prstGeom prst="rect">
            <a:avLst/>
          </a:prstGeom>
          <a:solidFill>
            <a:srgbClr val="E56700"/>
          </a:solidFill>
          <a:ln>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entury Gothic" panose="020B0502020202020204" pitchFamily="34" charset="0"/>
              </a:rPr>
              <a:t>2948</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3435" y="3348680"/>
            <a:ext cx="757452" cy="78901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3747" y="2184824"/>
            <a:ext cx="693270" cy="79063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3435" y="4884126"/>
            <a:ext cx="757452" cy="78901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99321"/>
            <a:ext cx="7285055" cy="867128"/>
          </a:xfrm>
          <a:prstGeom prst="rect">
            <a:avLst/>
          </a:prstGeom>
        </p:spPr>
      </p:pic>
      <p:sp>
        <p:nvSpPr>
          <p:cNvPr id="2" name="Title 1"/>
          <p:cNvSpPr>
            <a:spLocks noGrp="1"/>
          </p:cNvSpPr>
          <p:nvPr>
            <p:ph type="title"/>
          </p:nvPr>
        </p:nvSpPr>
        <p:spPr>
          <a:xfrm>
            <a:off x="-764870" y="33521"/>
            <a:ext cx="7886700" cy="1325563"/>
          </a:xfrm>
        </p:spPr>
        <p:txBody>
          <a:bodyPr/>
          <a:lstStyle/>
          <a:p>
            <a:pPr algn="ctr"/>
            <a:r>
              <a:rPr lang="en-GB" b="1" dirty="0">
                <a:solidFill>
                  <a:schemeClr val="bg1"/>
                </a:solidFill>
              </a:rPr>
              <a:t>Are all these words…</a:t>
            </a:r>
          </a:p>
        </p:txBody>
      </p:sp>
    </p:spTree>
    <p:extLst>
      <p:ext uri="{BB962C8B-B14F-4D97-AF65-F5344CB8AC3E}">
        <p14:creationId xmlns:p14="http://schemas.microsoft.com/office/powerpoint/2010/main" val="51470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1" nodeType="clickEffect">
                                  <p:stCondLst>
                                    <p:cond delay="0"/>
                                  </p:stCondLst>
                                  <p:childTnLst>
                                    <p:animMotion origin="layout" path="M -4.79167E-6 -4.44444E-6 L -4.79167E-6 -4.44444E-6 C -0.01236 0.00371 -0.01184 0.02014 -0.02382 0.02639 C -0.0513 0.03774 -0.0207 0.03635 -0.04739 0.04167 C -0.07942 0.06181 -0.03463 0.04283 -0.06927 0.05394 C -0.07148 0.05417 -0.07942 0.05926 -0.08164 0.06181 C -0.08372 0.06181 -0.09257 0.07061 -0.09518 0.07176 C -0.09882 0.07524 -0.10611 0.07662 -0.10833 0.08149 C -0.11406 0.09051 -0.1194 0.09051 -0.12721 0.09329 C -0.13463 0.10348 -0.14557 0.11088 -0.15221 0.11598 C -0.15885 0.12084 -0.16393 0.11968 -0.16744 0.12338 C -0.16927 0.12454 -0.17799 0.12987 -0.18059 0.13125 C -0.18294 0.13241 -0.18554 0.13612 -0.18815 0.1375 C -0.18984 0.13866 -0.19296 0.1426 -0.19466 0.14375 C -0.19648 0.1463 -0.20169 0.14514 -0.2039 0.14723 C -0.20559 0.14885 -0.21002 0.15371 -0.21223 0.15394 C -0.21484 0.15741 -0.21666 0.15764 -0.21888 0.16019 C -0.22057 0.16274 -0.21979 0.16528 -0.22109 0.16621 C -0.22239 0.16667 -0.22369 0.16667 -0.22682 0.16528 C -0.2302 0.16482 -0.23242 0.17153 -0.23242 0.17153 C -0.23372 0.17408 -0.23854 0.17292 -0.24023 0.175 C -0.24205 0.17662 -0.24687 0.17662 -0.24947 0.17871 C -0.25117 0.18056 -0.2552 0.17755 -0.25703 0.17871 C -0.25911 0.17917 -0.26093 0.17917 -0.26263 0.18056 C -0.26653 0.18311 -0.26966 0.18797 -0.27408 0.19051 C -0.27747 0.1919 -0.27942 0.19468 -0.28255 0.19723 C -0.28645 0.20047 -0.28763 0.2007 -0.29153 0.2044 C -0.29283 0.20695 -0.29817 0.2095 -0.29986 0.21181 C -0.30208 0.2132 -0.3108 0.21713 -0.31223 0.21737 C -0.31432 0.21829 -0.31875 0.22547 -0.32044 0.22593 C -0.32187 0.22848 -0.32851 0.23218 -0.32981 0.23473 C -0.33463 0.24352 -0.33007 0.23704 -0.3371 0.24468 C -0.34062 0.24838 -0.34856 0.25371 -0.34856 0.25371 C -0.34934 0.25625 -0.35039 0.2588 -0.35208 0.26112 C -0.35338 0.2625 -0.35416 0.26482 -0.35598 0.26598 C -0.35989 0.26875 -0.37187 0.27014 -0.37434 0.27014 C -0.37656 0.2713 -0.37838 0.27246 -0.38007 0.27269 C -0.38229 0.27385 -0.38541 0.27362 -0.3875 0.27524 C -0.39804 0.28287 -0.38932 0.28149 -0.39492 0.28149 L -0.39492 0.28287 " pathEditMode="relative" rAng="0" ptsTypes="AAAAAAAAAAAAAAAAAAAAAAAAAAAAAAAAAAAAAAAA">
                                      <p:cBhvr>
                                        <p:cTn id="40" dur="2000" fill="hold"/>
                                        <p:tgtEl>
                                          <p:spTgt spid="5"/>
                                        </p:tgtEl>
                                        <p:attrNameLst>
                                          <p:attrName>ppt_x</p:attrName>
                                          <p:attrName>ppt_y</p:attrName>
                                        </p:attrNameLst>
                                      </p:cBhvr>
                                      <p:rCtr x="-19753" y="14144"/>
                                    </p:animMotion>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1" nodeType="clickEffect">
                                  <p:stCondLst>
                                    <p:cond delay="0"/>
                                  </p:stCondLst>
                                  <p:childTnLst>
                                    <p:animMotion origin="layout" path="M -1.04167E-6 -4.44444E-6 L -1.04167E-6 -4.44444E-6 C -0.0056 0.00649 -0.01107 0.0132 -0.0207 0.02037 C -0.0263 0.02269 -0.03867 0.02524 -0.04414 0.02778 C -0.05664 0.03195 -0.06211 0.03658 -0.06758 0.04098 C -0.07318 0.04931 -0.09245 0.09746 -0.11588 0.11227 C -0.12552 0.11852 -0.16419 0.13102 -0.16419 0.13125 C -0.17109 0.14098 -0.17656 0.15093 -0.18763 0.16088 C -0.1918 0.16412 -0.2056 0.1669 -0.21107 0.17014 C -0.26627 0.20487 -0.2056 0.17917 -0.26068 0.20024 C -0.26627 0.21227 -0.26901 0.22408 -0.28138 0.23612 C -0.28685 0.23912 -0.30208 0.24213 -0.30482 0.24537 C -0.31862 0.2544 -0.32409 0.26389 -0.32969 0.27315 C -0.35729 0.30787 -0.31029 0.29514 -0.37656 0.31088 C -0.3862 0.31459 -0.39583 0.31852 -0.4013 0.32246 C -0.40963 0.32639 -0.4151 0.33079 -0.42487 0.33519 C -0.43164 0.33843 -0.44271 0.34167 -0.44831 0.34445 C -0.45794 0.3507 -0.45794 0.35718 -0.47305 0.36343 C -0.48138 0.36737 -0.52266 0.37477 -0.52266 0.37524 L -0.52266 0.37477 " pathEditMode="relative" rAng="0" ptsTypes="AAAAAAAAAAAAAAAAAAAA">
                                      <p:cBhvr>
                                        <p:cTn id="44" dur="2000" fill="hold"/>
                                        <p:tgtEl>
                                          <p:spTgt spid="6"/>
                                        </p:tgtEl>
                                        <p:attrNameLst>
                                          <p:attrName>ppt_x</p:attrName>
                                          <p:attrName>ppt_y</p:attrName>
                                        </p:attrNameLst>
                                      </p:cBhvr>
                                      <p:rCtr x="-26133" y="18750"/>
                                    </p:animMotion>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1" nodeType="clickEffect">
                                  <p:stCondLst>
                                    <p:cond delay="0"/>
                                  </p:stCondLst>
                                  <p:childTnLst>
                                    <p:animMotion origin="layout" path="M 1.45833E-6 -2.96296E-6 L 1.45833E-6 -2.96296E-6 C -0.01367 0.01389 -0.01784 0.01644 -0.02474 0.02894 C -0.02852 0.03611 -0.03164 0.04676 -0.03802 0.05348 C -0.03971 0.05556 -0.04362 0.05648 -0.0461 0.05787 C -0.05078 0.06389 -0.05664 0.06945 -0.05964 0.07547 C -0.06302 0.08357 -0.06068 0.07963 -0.06784 0.08727 C -0.06836 0.08959 -0.06888 0.09213 -0.07044 0.09445 C -0.07136 0.09607 -0.07422 0.09699 -0.07552 0.09885 C -0.0862 0.10996 -0.06706 0.09491 -0.08646 0.10903 C -0.08828 0.1125 -0.08958 0.11574 -0.0918 0.11898 C -0.09336 0.12176 -0.09544 0.12408 -0.09766 0.12662 C -0.10287 0.13357 -0.10925 0.14144 -0.11589 0.14838 C -0.1194 0.15162 -0.12344 0.1551 -0.12656 0.15857 C -0.12839 0.16019 -0.13112 0.16111 -0.13216 0.16273 C -0.13646 0.16852 -0.13724 0.17523 -0.14284 0.18056 C -0.1457 0.18287 -0.14805 0.18542 -0.15078 0.18773 C -0.16354 0.19746 -0.16406 0.19653 -0.17253 0.20371 C -0.17552 0.20602 -0.17787 0.20857 -0.1806 0.21088 C -0.1819 0.21227 -0.18164 0.21435 -0.1832 0.21528 C -0.18529 0.21667 -0.18854 0.21736 -0.19141 0.21829 C -0.19649 0.22685 -0.19011 0.21898 -0.20208 0.22547 C -0.22018 0.23542 -0.1944 0.22523 -0.21563 0.23287 C -0.21719 0.23426 -0.21875 0.23611 -0.22123 0.23704 C -0.22305 0.23843 -0.22656 0.23889 -0.22891 0.24028 C -0.23073 0.24098 -0.23268 0.24213 -0.23425 0.24306 C -0.24011 0.25255 -0.23216 0.24236 -0.24805 0.25185 C -0.25208 0.2544 -0.25417 0.2581 -0.25846 0.26042 C -0.26133 0.26204 -0.26367 0.26366 -0.26667 0.26482 C -0.26901 0.26598 -0.27227 0.26667 -0.27461 0.26783 C -0.27839 0.26922 -0.28203 0.2706 -0.28529 0.27223 C -0.28841 0.27361 -0.29063 0.27523 -0.29349 0.27639 C -0.29583 0.27778 -0.29909 0.27848 -0.30117 0.2794 C -0.32083 0.28773 -0.29037 0.27616 -0.31498 0.28542 C -0.31875 0.2882 -0.32031 0.29213 -0.32565 0.29398 C -0.34557 0.30116 -0.3211 0.2919 -0.34219 0.30139 C -0.34453 0.30255 -0.3474 0.30324 -0.35013 0.30417 C -0.35521 0.31273 -0.34909 0.30463 -0.36081 0.31297 C -0.36471 0.31574 -0.36797 0.31875 -0.37188 0.32153 C -0.37318 0.32315 -0.37539 0.32454 -0.37669 0.32616 C -0.37878 0.32801 -0.37982 0.3301 -0.38203 0.33172 C -0.38412 0.33334 -0.38789 0.33403 -0.39024 0.33496 C -0.39662 0.34491 -0.39154 0.34144 -0.40091 0.34653 C -0.40807 0.36204 -0.3987 0.34375 -0.40912 0.35672 L -0.41706 0.36968 C -0.41784 0.3713 -0.41901 0.37269 -0.42005 0.37408 L -0.425 0.38148 L -0.425 0.38195 " pathEditMode="relative" rAng="0" ptsTypes="AAAAAAAAAAAAAAAAAAAAAAAAAAAAAAAAAAAAAAAAAAAAAAAA">
                                      <p:cBhvr>
                                        <p:cTn id="48" dur="2000" fill="hold"/>
                                        <p:tgtEl>
                                          <p:spTgt spid="7"/>
                                        </p:tgtEl>
                                        <p:attrNameLst>
                                          <p:attrName>ppt_x</p:attrName>
                                          <p:attrName>ppt_y</p:attrName>
                                        </p:attrNameLst>
                                      </p:cBhvr>
                                      <p:rCtr x="-21250" y="19097"/>
                                    </p:animMotion>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1" nodeType="clickEffect">
                                  <p:stCondLst>
                                    <p:cond delay="0"/>
                                  </p:stCondLst>
                                  <p:childTnLst>
                                    <p:animMotion origin="layout" path="M 2.91667E-6 -2.96296E-6 L 2.91667E-6 -2.96296E-6 C -0.00352 0.00324 -0.00638 0.00718 -0.00977 0.01042 C -0.01159 0.01204 -0.01367 0.01343 -0.0155 0.01505 C -0.01758 0.0169 -0.01914 0.01898 -0.02123 0.02107 C -0.02539 0.03102 -0.02253 0.02593 -0.03646 0.03982 C -0.04089 0.04398 -0.04519 0.04815 -0.05013 0.05209 C -0.05196 0.05371 -0.05391 0.0551 -0.0556 0.05648 C -0.05977 0.06065 -0.06328 0.06528 -0.06732 0.06898 C -0.07019 0.07176 -0.07383 0.07408 -0.0767 0.07662 C -0.08021 0.07963 -0.08334 0.08264 -0.08659 0.08588 C -0.1069 0.10857 -0.07019 0.07315 -0.10365 0.10602 C -0.10547 0.10764 -0.10769 0.10903 -0.10938 0.11065 C -0.11354 0.11482 -0.11667 0.11991 -0.12097 0.12454 C -0.1224 0.12616 -0.12487 0.12732 -0.12657 0.12894 C -0.13047 0.13264 -0.13425 0.13611 -0.13789 0.14005 C -0.15521 0.15672 -0.14505 0.14954 -0.15899 0.1581 C -0.16107 0.16088 -0.16263 0.16366 -0.16485 0.16621 C -0.16849 0.16991 -0.17865 0.1757 -0.18216 0.17824 C -0.18386 0.17963 -0.18438 0.18172 -0.18594 0.1831 C -0.19024 0.18658 -0.19479 0.19028 -0.19948 0.19375 C -0.20183 0.1956 -0.20456 0.19676 -0.2069 0.19838 C -0.21107 0.2007 -0.21472 0.20348 -0.21836 0.20602 C -0.22019 0.20741 -0.22201 0.20926 -0.22422 0.21088 C -0.22787 0.2132 -0.2319 0.21551 -0.23555 0.21852 C -0.24102 0.22223 -0.24505 0.22709 -0.25078 0.23079 C -0.25339 0.23218 -0.25625 0.23357 -0.2586 0.23542 C -0.26315 0.23866 -0.26589 0.24445 -0.27201 0.24607 C -0.27396 0.24676 -0.27591 0.24723 -0.27761 0.24769 C -0.28138 0.24908 -0.28776 0.25139 -0.29128 0.25394 C -0.2931 0.25533 -0.29453 0.25718 -0.29675 0.25834 C -0.29857 0.25926 -0.30091 0.25903 -0.30248 0.25996 C -0.30599 0.26135 -0.30912 0.26297 -0.31198 0.26459 C -0.32878 0.27431 -0.34532 0.28426 -0.36211 0.29375 C -0.36367 0.29491 -0.36589 0.29584 -0.36771 0.29699 C -0.37032 0.29838 -0.37305 0.3 -0.37539 0.30139 C -0.37735 0.30324 -0.37878 0.3051 -0.38099 0.30625 C -0.38269 0.30718 -0.3849 0.30718 -0.38685 0.30764 C -0.38959 0.30857 -0.39193 0.30973 -0.39466 0.31088 C -0.39636 0.3125 -0.39792 0.31412 -0.40013 0.31528 C -0.40274 0.31667 -0.4056 0.31736 -0.40795 0.31852 C -0.41094 0.31991 -0.41966 0.325 -0.42123 0.32639 C -0.42552 0.32894 -0.42852 0.33287 -0.43269 0.33542 C -0.43542 0.33704 -0.43789 0.33843 -0.44024 0.34028 C -0.44636 0.34445 -0.45091 0.35 -0.45755 0.35417 C -0.46055 0.35602 -0.46693 0.35973 -0.47084 0.36181 C -0.47735 0.36482 -0.47787 0.36459 -0.48425 0.36621 C -0.49753 0.37709 -0.4806 0.36459 -0.50144 0.37385 C -0.50391 0.37523 -0.50508 0.37755 -0.50716 0.37871 C -0.50899 0.3794 -0.5112 0.3794 -0.51302 0.3801 C -0.51341 0.38033 -0.52657 0.38635 -0.52839 0.38773 C -0.53255 0.39074 -0.53542 0.39445 -0.53985 0.39723 C -0.54258 0.39861 -0.54492 0.40023 -0.54766 0.40162 C -0.54935 0.40278 -0.55144 0.40348 -0.55313 0.40486 C -0.56472 0.41273 -0.55599 0.40949 -0.5668 0.4125 C -0.57865 0.41991 -0.57201 0.41528 -0.58594 0.42639 L -0.58959 0.4294 C -0.59154 0.43079 -0.59375 0.43218 -0.59532 0.43403 C -0.5974 0.43611 -0.59883 0.4382 -0.60117 0.44028 C -0.60261 0.44144 -0.60521 0.44236 -0.60677 0.44329 C -0.61706 0.44908 -0.61107 0.44676 -0.62019 0.44954 C -0.62448 0.45973 -0.61849 0.44931 -0.628 0.45556 C -0.62852 0.45602 -0.63672 0.46482 -0.63737 0.46644 C -0.63763 0.46644 -0.64532 0.48473 -0.64532 0.48496 C -0.64597 0.48635 -0.64597 0.48797 -0.64714 0.48935 C -0.65196 0.49537 -0.64922 0.49283 -0.6543 0.49723 L -0.6543 0.49769 " pathEditMode="relative" rAng="0" ptsTypes="AAAAAAAAAAAAAAAAAAAAAAAAAAAAAAAAAAAAAAAAAAAAAAAAAAAAAAAAAAAAAAAAAAA">
                                      <p:cBhvr>
                                        <p:cTn id="52" dur="2000" fill="hold"/>
                                        <p:tgtEl>
                                          <p:spTgt spid="8"/>
                                        </p:tgtEl>
                                        <p:attrNameLst>
                                          <p:attrName>ppt_x</p:attrName>
                                          <p:attrName>ppt_y</p:attrName>
                                        </p:attrNameLst>
                                      </p:cBhvr>
                                      <p:rCtr x="-32721" y="24884"/>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5" grpId="1" animBg="1"/>
      <p:bldP spid="6" grpId="0" animBg="1"/>
      <p:bldP spid="6" grpId="1" animBg="1"/>
      <p:bldP spid="7" grpId="0" animBg="1"/>
      <p:bldP spid="7" grpId="1" animBg="1"/>
      <p:bldP spid="8" grpId="0" animBg="1"/>
      <p:bldP spid="8" grpId="1"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01028"/>
            <a:ext cx="9144000" cy="42862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6863"/>
            <a:ext cx="8179359" cy="867128"/>
          </a:xfrm>
          <a:prstGeom prst="rect">
            <a:avLst/>
          </a:prstGeom>
        </p:spPr>
      </p:pic>
      <p:sp>
        <p:nvSpPr>
          <p:cNvPr id="6" name="TextBox 5"/>
          <p:cNvSpPr txBox="1"/>
          <p:nvPr/>
        </p:nvSpPr>
        <p:spPr>
          <a:xfrm>
            <a:off x="117481" y="303436"/>
            <a:ext cx="8202554" cy="707886"/>
          </a:xfrm>
          <a:prstGeom prst="rect">
            <a:avLst/>
          </a:prstGeom>
          <a:noFill/>
        </p:spPr>
        <p:txBody>
          <a:bodyPr wrap="square" rtlCol="0">
            <a:spAutoFit/>
          </a:bodyPr>
          <a:lstStyle/>
          <a:p>
            <a:r>
              <a:rPr lang="en-GB" sz="4000" b="1" dirty="0" smtClean="0">
                <a:solidFill>
                  <a:schemeClr val="bg1"/>
                </a:solidFill>
                <a:latin typeface="Century Gothic" panose="020B0502020202020204" pitchFamily="34" charset="0"/>
              </a:rPr>
              <a:t>What is it to know a Word?</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34170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67019" y="725721"/>
            <a:ext cx="7622475" cy="5406558"/>
          </a:xfrm>
          <a:prstGeom prst="rect">
            <a:avLst/>
          </a:prstGeom>
        </p:spPr>
      </p:pic>
      <p:sp>
        <p:nvSpPr>
          <p:cNvPr id="6" name="Rectangle 5"/>
          <p:cNvSpPr/>
          <p:nvPr/>
        </p:nvSpPr>
        <p:spPr>
          <a:xfrm>
            <a:off x="333270" y="231773"/>
            <a:ext cx="11525460" cy="369332"/>
          </a:xfrm>
          <a:prstGeom prst="rect">
            <a:avLst/>
          </a:prstGeom>
        </p:spPr>
        <p:txBody>
          <a:bodyPr wrap="square">
            <a:spAutoFit/>
          </a:bodyPr>
          <a:lstStyle/>
          <a:p>
            <a:pPr algn="ctr"/>
            <a:r>
              <a:rPr lang="en-GB" dirty="0">
                <a:solidFill>
                  <a:schemeClr val="accent5">
                    <a:lumMod val="50000"/>
                  </a:schemeClr>
                </a:solidFill>
                <a:latin typeface="Century Gothic" panose="020B0502020202020204" pitchFamily="34" charset="0"/>
              </a:rPr>
              <a:t>‘The nearest thing we have to a definitive list of what it means to know a word.’ (Milton, 2013:59)</a:t>
            </a:r>
          </a:p>
        </p:txBody>
      </p:sp>
      <p:sp>
        <p:nvSpPr>
          <p:cNvPr id="7" name="Rectangle 6"/>
          <p:cNvSpPr/>
          <p:nvPr/>
        </p:nvSpPr>
        <p:spPr>
          <a:xfrm>
            <a:off x="10409370" y="5978390"/>
            <a:ext cx="1600118" cy="307777"/>
          </a:xfrm>
          <a:prstGeom prst="rect">
            <a:avLst/>
          </a:prstGeom>
        </p:spPr>
        <p:txBody>
          <a:bodyPr wrap="none">
            <a:spAutoFit/>
          </a:bodyPr>
          <a:lstStyle/>
          <a:p>
            <a:pPr algn="ctr"/>
            <a:r>
              <a:rPr lang="en-GB" sz="1400" dirty="0">
                <a:solidFill>
                  <a:schemeClr val="accent5">
                    <a:lumMod val="50000"/>
                  </a:schemeClr>
                </a:solidFill>
                <a:latin typeface="Century Gothic" panose="020B0502020202020204" pitchFamily="34" charset="0"/>
              </a:rPr>
              <a:t>(Nation 2001:27)</a:t>
            </a:r>
          </a:p>
        </p:txBody>
      </p:sp>
    </p:spTree>
    <p:extLst>
      <p:ext uri="{BB962C8B-B14F-4D97-AF65-F5344CB8AC3E}">
        <p14:creationId xmlns:p14="http://schemas.microsoft.com/office/powerpoint/2010/main" val="2602882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0831"/>
            <a:ext cx="10515600" cy="1889615"/>
          </a:xfrm>
        </p:spPr>
        <p:txBody>
          <a:bodyPr/>
          <a:lstStyle/>
          <a:p>
            <a:pPr algn="ctr"/>
            <a:r>
              <a:rPr lang="en-GB" b="1" dirty="0"/>
              <a:t>Which words do learners need to know? And why?</a:t>
            </a:r>
          </a:p>
        </p:txBody>
      </p:sp>
    </p:spTree>
    <p:extLst>
      <p:ext uri="{BB962C8B-B14F-4D97-AF65-F5344CB8AC3E}">
        <p14:creationId xmlns:p14="http://schemas.microsoft.com/office/powerpoint/2010/main" val="1745427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a:lnSpc>
                <a:spcPct val="100000"/>
              </a:lnSpc>
            </a:pPr>
            <a:r>
              <a:rPr lang="en-GB" sz="4000" dirty="0"/>
              <a:t>Frequency</a:t>
            </a:r>
          </a:p>
          <a:p>
            <a:pPr>
              <a:lnSpc>
                <a:spcPct val="100000"/>
              </a:lnSpc>
            </a:pPr>
            <a:r>
              <a:rPr lang="en-GB" sz="4000" dirty="0"/>
              <a:t>Examination</a:t>
            </a:r>
          </a:p>
          <a:p>
            <a:pPr>
              <a:lnSpc>
                <a:spcPct val="100000"/>
              </a:lnSpc>
            </a:pPr>
            <a:r>
              <a:rPr lang="en-GB" sz="4000" dirty="0"/>
              <a:t>Types of word </a:t>
            </a:r>
            <a:r>
              <a:rPr lang="en-GB" sz="4000" dirty="0">
                <a:sym typeface="Wingdings" panose="05000000000000000000" pitchFamily="2" charset="2"/>
              </a:rPr>
              <a:t> verbs</a:t>
            </a:r>
            <a:endParaRPr lang="en-GB" sz="4000" dirty="0"/>
          </a:p>
          <a:p>
            <a:pPr>
              <a:lnSpc>
                <a:spcPct val="100000"/>
              </a:lnSpc>
            </a:pPr>
            <a:r>
              <a:rPr lang="en-GB" sz="4000" dirty="0"/>
              <a:t>Cognates / non-cognates</a:t>
            </a:r>
          </a:p>
          <a:p>
            <a:pPr>
              <a:lnSpc>
                <a:spcPct val="100000"/>
              </a:lnSpc>
            </a:pPr>
            <a:r>
              <a:rPr lang="en-GB" sz="4000" dirty="0"/>
              <a:t>Word families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6682155" cy="867128"/>
          </a:xfrm>
          <a:prstGeom prst="rect">
            <a:avLst/>
          </a:prstGeom>
        </p:spPr>
      </p:pic>
      <p:sp>
        <p:nvSpPr>
          <p:cNvPr id="5" name="TextBox 4"/>
          <p:cNvSpPr txBox="1"/>
          <p:nvPr/>
        </p:nvSpPr>
        <p:spPr>
          <a:xfrm>
            <a:off x="117481" y="303436"/>
            <a:ext cx="5770853" cy="707886"/>
          </a:xfrm>
          <a:prstGeom prst="rect">
            <a:avLst/>
          </a:prstGeom>
          <a:noFill/>
        </p:spPr>
        <p:txBody>
          <a:bodyPr wrap="square" rtlCol="0">
            <a:spAutoFit/>
          </a:bodyPr>
          <a:lstStyle/>
          <a:p>
            <a:r>
              <a:rPr lang="en-GB" sz="4000" b="1" dirty="0" smtClean="0">
                <a:solidFill>
                  <a:schemeClr val="bg1"/>
                </a:solidFill>
                <a:latin typeface="Century Gothic" panose="020B0502020202020204" pitchFamily="34" charset="0"/>
              </a:rPr>
              <a:t>Vocabulary Selection</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61864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4237" y="2109049"/>
            <a:ext cx="11123525" cy="3035707"/>
          </a:xfrm>
        </p:spPr>
        <p:txBody>
          <a:bodyPr/>
          <a:lstStyle/>
          <a:p>
            <a:r>
              <a:rPr lang="en-US" dirty="0">
                <a:ea typeface="SimSun" panose="02010600030101010101" pitchFamily="2" charset="-122"/>
                <a:cs typeface="Times New Roman" panose="02020603050405020304" pitchFamily="18" charset="0"/>
              </a:rPr>
              <a:t>‘Vocabulary to be taught should be informed by frequency of occurrence in the language.’ </a:t>
            </a:r>
            <a:r>
              <a:rPr lang="en-US" i="1" dirty="0">
                <a:ea typeface="SimSun" panose="02010600030101010101" pitchFamily="2" charset="-122"/>
                <a:cs typeface="Times New Roman" panose="02020603050405020304" pitchFamily="18" charset="0"/>
              </a:rPr>
              <a:t>p.9 Pedagogy </a:t>
            </a:r>
            <a:r>
              <a:rPr lang="en-US" i="1" dirty="0" smtClean="0">
                <a:ea typeface="SimSun" panose="02010600030101010101" pitchFamily="2" charset="-122"/>
                <a:cs typeface="Times New Roman" panose="02020603050405020304" pitchFamily="18" charset="0"/>
              </a:rPr>
              <a:t>Review</a:t>
            </a:r>
          </a:p>
          <a:p>
            <a:pPr marL="0" indent="0">
              <a:buNone/>
            </a:pPr>
            <a:endParaRPr lang="en-US" i="1" dirty="0">
              <a:ea typeface="SimSun" panose="02010600030101010101" pitchFamily="2" charset="-122"/>
              <a:cs typeface="Times New Roman" panose="02020603050405020304" pitchFamily="18" charset="0"/>
            </a:endParaRPr>
          </a:p>
          <a:p>
            <a:r>
              <a:rPr lang="en-GB" dirty="0"/>
              <a:t>The assessment tasks at Foundation Tier will require students to understand and respond to </a:t>
            </a:r>
            <a:r>
              <a:rPr lang="en-GB" b="1" dirty="0">
                <a:solidFill>
                  <a:srgbClr val="FF6600"/>
                </a:solidFill>
              </a:rPr>
              <a:t>common or familiar words and/or forms of words that are not on the vocabulary list. </a:t>
            </a:r>
          </a:p>
          <a:p>
            <a:endParaRPr lang="en-GB" dirty="0"/>
          </a:p>
          <a:p>
            <a:endParaRPr lang="en-GB" dirty="0">
              <a:solidFill>
                <a:srgbClr val="FF66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6682155" cy="867128"/>
          </a:xfrm>
          <a:prstGeom prst="rect">
            <a:avLst/>
          </a:prstGeom>
        </p:spPr>
      </p:pic>
      <p:sp>
        <p:nvSpPr>
          <p:cNvPr id="8" name="TextBox 7"/>
          <p:cNvSpPr txBox="1"/>
          <p:nvPr/>
        </p:nvSpPr>
        <p:spPr>
          <a:xfrm>
            <a:off x="117481" y="303436"/>
            <a:ext cx="5770853" cy="707886"/>
          </a:xfrm>
          <a:prstGeom prst="rect">
            <a:avLst/>
          </a:prstGeom>
          <a:noFill/>
        </p:spPr>
        <p:txBody>
          <a:bodyPr wrap="square" rtlCol="0">
            <a:spAutoFit/>
          </a:bodyPr>
          <a:lstStyle/>
          <a:p>
            <a:r>
              <a:rPr lang="en-GB" sz="4000" b="1" dirty="0" smtClean="0">
                <a:solidFill>
                  <a:schemeClr val="bg1"/>
                </a:solidFill>
                <a:latin typeface="Century Gothic" panose="020B0502020202020204" pitchFamily="34" charset="0"/>
              </a:rPr>
              <a:t>Vocabulary Selection</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20317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547" y="1358154"/>
            <a:ext cx="11424976" cy="4935071"/>
          </a:xfrm>
        </p:spPr>
        <p:txBody>
          <a:bodyPr>
            <a:normAutofit/>
          </a:bodyPr>
          <a:lstStyle/>
          <a:p>
            <a:r>
              <a:rPr lang="en-US" sz="2000" dirty="0"/>
              <a:t>Many language courses are </a:t>
            </a:r>
            <a:r>
              <a:rPr lang="en-US" sz="2000" dirty="0" err="1"/>
              <a:t>organised</a:t>
            </a:r>
            <a:r>
              <a:rPr lang="en-US" sz="2000" dirty="0"/>
              <a:t> around thematic topics, such as ‘free time activities’,…. In such cases the choice of vocabulary can be </a:t>
            </a:r>
            <a:r>
              <a:rPr lang="en-US" sz="2000" b="1" dirty="0">
                <a:solidFill>
                  <a:srgbClr val="FF6600"/>
                </a:solidFill>
              </a:rPr>
              <a:t>too </a:t>
            </a:r>
            <a:r>
              <a:rPr lang="en-US" sz="2000" b="1" dirty="0" err="1">
                <a:solidFill>
                  <a:srgbClr val="FF6600"/>
                </a:solidFill>
              </a:rPr>
              <a:t>specialised</a:t>
            </a:r>
            <a:r>
              <a:rPr lang="en-US" sz="2000" b="1" dirty="0">
                <a:solidFill>
                  <a:srgbClr val="FF6600"/>
                </a:solidFill>
              </a:rPr>
              <a:t>,</a:t>
            </a:r>
            <a:r>
              <a:rPr lang="en-US" sz="2000" dirty="0"/>
              <a:t> teaching </a:t>
            </a:r>
            <a:r>
              <a:rPr lang="en-US" sz="2000" b="1" dirty="0">
                <a:solidFill>
                  <a:srgbClr val="FF6600"/>
                </a:solidFill>
              </a:rPr>
              <a:t>relatively rarely used words </a:t>
            </a:r>
            <a:r>
              <a:rPr lang="en-US" sz="2000" dirty="0"/>
              <a:t>at the expense of common words which it is harder to plan for re-encountering later. </a:t>
            </a:r>
            <a:br>
              <a:rPr lang="en-US" sz="2000" dirty="0"/>
            </a:br>
            <a:r>
              <a:rPr lang="en-US" sz="2000" i="1" dirty="0"/>
              <a:t>p.9 Pedagogy Review</a:t>
            </a:r>
          </a:p>
          <a:p>
            <a:r>
              <a:rPr lang="en-US" sz="2000" dirty="0"/>
              <a:t>One analysis of a KS3 German text book (Echo 1) suggests that, when compared against the </a:t>
            </a:r>
            <a:r>
              <a:rPr lang="en-US" sz="2000" dirty="0" err="1"/>
              <a:t>Klett</a:t>
            </a:r>
            <a:r>
              <a:rPr lang="en-US" sz="2000" dirty="0"/>
              <a:t> </a:t>
            </a:r>
            <a:r>
              <a:rPr lang="en-US" sz="2000" dirty="0" err="1"/>
              <a:t>Grundwortschatz</a:t>
            </a:r>
            <a:r>
              <a:rPr lang="en-US" sz="2000" dirty="0"/>
              <a:t> </a:t>
            </a:r>
            <a:r>
              <a:rPr lang="en-GB" sz="2000" dirty="0"/>
              <a:t>(Hamm 1995) </a:t>
            </a:r>
            <a:r>
              <a:rPr lang="en-US" sz="2000" dirty="0"/>
              <a:t>– a </a:t>
            </a:r>
            <a:r>
              <a:rPr lang="en-GB" sz="2000" dirty="0"/>
              <a:t>500-word-core vocabulary list for young learners – the proportion of core to total vocabulary is 39% (although an equivalent level Cambridge English book’s ratio was only 42%). (</a:t>
            </a:r>
            <a:r>
              <a:rPr lang="en-GB" sz="2000" dirty="0" err="1"/>
              <a:t>Häcker</a:t>
            </a:r>
            <a:r>
              <a:rPr lang="en-GB" sz="2000" dirty="0"/>
              <a:t>, 2008).</a:t>
            </a:r>
          </a:p>
          <a:p>
            <a:r>
              <a:rPr lang="en-GB" sz="2000" dirty="0"/>
              <a:t>However, it’s important to remember the value (at examination level) to learners of knowing a range of more unusual vocabulary, and of personal interest</a:t>
            </a:r>
          </a:p>
          <a:p>
            <a:r>
              <a:rPr lang="en-GB" sz="2000" dirty="0"/>
              <a:t>Presentation of vocabulary in ‘lexical sets’ (e.g. the 42 adjectives in Echo 1 belong to only five sets) may be limiting</a:t>
            </a:r>
          </a:p>
          <a:p>
            <a:r>
              <a:rPr lang="en-GB" sz="2000" dirty="0"/>
              <a:t>Nouns and adjectives tend to predominate in this model, reducing the attention given to verbs (and therefore to sentence-building)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6903219" cy="867128"/>
          </a:xfrm>
          <a:prstGeom prst="rect">
            <a:avLst/>
          </a:prstGeom>
        </p:spPr>
      </p:pic>
      <p:sp>
        <p:nvSpPr>
          <p:cNvPr id="8" name="TextBox 7"/>
          <p:cNvSpPr txBox="1"/>
          <p:nvPr/>
        </p:nvSpPr>
        <p:spPr>
          <a:xfrm>
            <a:off x="117481" y="303436"/>
            <a:ext cx="5770853" cy="707886"/>
          </a:xfrm>
          <a:prstGeom prst="rect">
            <a:avLst/>
          </a:prstGeom>
          <a:noFill/>
        </p:spPr>
        <p:txBody>
          <a:bodyPr wrap="square" rtlCol="0">
            <a:spAutoFit/>
          </a:bodyPr>
          <a:lstStyle/>
          <a:p>
            <a:r>
              <a:rPr lang="en-GB" sz="4000" b="1" dirty="0" smtClean="0">
                <a:solidFill>
                  <a:schemeClr val="bg1"/>
                </a:solidFill>
                <a:latin typeface="Century Gothic" panose="020B0502020202020204" pitchFamily="34" charset="0"/>
              </a:rPr>
              <a:t>Text Books and Topics</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650065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Image result for d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851" y="3758426"/>
            <a:ext cx="1972187" cy="1844675"/>
          </a:xfrm>
          <a:prstGeom prst="rect">
            <a:avLst/>
          </a:prstGeom>
          <a:noFill/>
          <a:ln>
            <a:solidFill>
              <a:srgbClr val="FF6600"/>
            </a:solidFill>
          </a:ln>
          <a:extLst>
            <a:ext uri="{909E8E84-426E-40DD-AFC4-6F175D3DCCD1}">
              <a14:hiddenFill xmlns:a14="http://schemas.microsoft.com/office/drawing/2010/main">
                <a:solidFill>
                  <a:srgbClr val="FFFFFF"/>
                </a:solidFill>
              </a14:hiddenFill>
            </a:ext>
          </a:extLst>
        </p:spPr>
      </p:pic>
      <p:pic>
        <p:nvPicPr>
          <p:cNvPr id="5" name="Picture 4" descr="http://s0.geograph.org.uk/geophotos/01/56/01/1560113_0a43abfa.jpg"/>
          <p:cNvPicPr>
            <a:picLocks noChangeAspect="1" noChangeArrowheads="1"/>
          </p:cNvPicPr>
          <p:nvPr/>
        </p:nvPicPr>
        <p:blipFill rotWithShape="1">
          <a:blip r:embed="rId3">
            <a:extLst>
              <a:ext uri="{28A0092B-C50C-407E-A947-70E740481C1C}">
                <a14:useLocalDpi xmlns:a14="http://schemas.microsoft.com/office/drawing/2010/main" val="0"/>
              </a:ext>
            </a:extLst>
          </a:blip>
          <a:srcRect t="11315" r="37018"/>
          <a:stretch/>
        </p:blipFill>
        <p:spPr bwMode="auto">
          <a:xfrm>
            <a:off x="5132577" y="1813739"/>
            <a:ext cx="1931373" cy="1817687"/>
          </a:xfrm>
          <a:prstGeom prst="rect">
            <a:avLst/>
          </a:prstGeom>
          <a:noFill/>
          <a:ln>
            <a:solidFill>
              <a:srgbClr val="FF6600"/>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9887" r="15847"/>
          <a:stretch/>
        </p:blipFill>
        <p:spPr>
          <a:xfrm>
            <a:off x="2792507" y="1813739"/>
            <a:ext cx="1943977" cy="1812923"/>
          </a:xfrm>
          <a:prstGeom prst="rect">
            <a:avLst/>
          </a:prstGeom>
          <a:ln>
            <a:solidFill>
              <a:srgbClr val="FF6600"/>
            </a:solidFill>
          </a:ln>
        </p:spPr>
      </p:pic>
      <p:pic>
        <p:nvPicPr>
          <p:cNvPr id="7" name="Picture 8" descr="https://upload.wikimedia.org/wikipedia/commons/b/bd/Apodemus_sylvaticus_bosmui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366" r="8201"/>
          <a:stretch/>
        </p:blipFill>
        <p:spPr bwMode="auto">
          <a:xfrm>
            <a:off x="2792506" y="3783824"/>
            <a:ext cx="1945032" cy="1819276"/>
          </a:xfrm>
          <a:prstGeom prst="rect">
            <a:avLst/>
          </a:prstGeom>
          <a:noFill/>
          <a:ln>
            <a:solidFill>
              <a:srgbClr val="FF6600"/>
            </a:solidFill>
          </a:ln>
          <a:extLst>
            <a:ext uri="{909E8E84-426E-40DD-AFC4-6F175D3DCCD1}">
              <a14:hiddenFill xmlns:a14="http://schemas.microsoft.com/office/drawing/2010/main">
                <a:solidFill>
                  <a:srgbClr val="FFFFFF"/>
                </a:solidFill>
              </a14:hiddenFill>
            </a:ext>
          </a:extLst>
        </p:spPr>
      </p:pic>
      <p:pic>
        <p:nvPicPr>
          <p:cNvPr id="8" name="Picture 10" descr="Image result for snake"/>
          <p:cNvPicPr>
            <a:picLocks noChangeAspect="1" noChangeArrowheads="1"/>
          </p:cNvPicPr>
          <p:nvPr/>
        </p:nvPicPr>
        <p:blipFill rotWithShape="1">
          <a:blip r:embed="rId6">
            <a:extLst>
              <a:ext uri="{28A0092B-C50C-407E-A947-70E740481C1C}">
                <a14:useLocalDpi xmlns:a14="http://schemas.microsoft.com/office/drawing/2010/main" val="0"/>
              </a:ext>
            </a:extLst>
          </a:blip>
          <a:srcRect r="29451"/>
          <a:stretch/>
        </p:blipFill>
        <p:spPr bwMode="auto">
          <a:xfrm>
            <a:off x="7473809" y="3783824"/>
            <a:ext cx="1972255" cy="1836821"/>
          </a:xfrm>
          <a:prstGeom prst="rect">
            <a:avLst/>
          </a:prstGeom>
          <a:noFill/>
          <a:ln>
            <a:solidFill>
              <a:srgbClr val="FF6600"/>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a:srcRect b="5612"/>
          <a:stretch/>
        </p:blipFill>
        <p:spPr>
          <a:xfrm>
            <a:off x="7472754" y="1813739"/>
            <a:ext cx="1910628" cy="1803399"/>
          </a:xfrm>
          <a:prstGeom prst="rect">
            <a:avLst/>
          </a:prstGeom>
          <a:ln>
            <a:solidFill>
              <a:srgbClr val="FF6600"/>
            </a:solidFill>
          </a:ln>
        </p:spPr>
      </p:pic>
      <p:sp>
        <p:nvSpPr>
          <p:cNvPr id="10" name="TextBox 9"/>
          <p:cNvSpPr txBox="1"/>
          <p:nvPr/>
        </p:nvSpPr>
        <p:spPr>
          <a:xfrm>
            <a:off x="98759" y="5865489"/>
            <a:ext cx="4907827" cy="461665"/>
          </a:xfrm>
          <a:prstGeom prst="rect">
            <a:avLst/>
          </a:prstGeom>
          <a:noFill/>
          <a:ln>
            <a:noFill/>
          </a:ln>
        </p:spPr>
        <p:txBody>
          <a:bodyPr wrap="square" rtlCol="0">
            <a:spAutoFit/>
          </a:bodyPr>
          <a:lstStyle/>
          <a:p>
            <a:r>
              <a:rPr lang="en-GB" sz="1200" dirty="0">
                <a:solidFill>
                  <a:schemeClr val="accent5">
                    <a:lumMod val="50000"/>
                  </a:schemeClr>
                </a:solidFill>
                <a:latin typeface="Century Gothic" panose="020B0502020202020204" pitchFamily="34" charset="0"/>
              </a:rPr>
              <a:t>Lonsdale and Le Bras (2009) </a:t>
            </a:r>
            <a:br>
              <a:rPr lang="en-GB" sz="1200" dirty="0">
                <a:solidFill>
                  <a:schemeClr val="accent5">
                    <a:lumMod val="50000"/>
                  </a:schemeClr>
                </a:solidFill>
                <a:latin typeface="Century Gothic" panose="020B0502020202020204" pitchFamily="34" charset="0"/>
              </a:rPr>
            </a:br>
            <a:r>
              <a:rPr lang="en-GB" sz="1200" i="1" dirty="0">
                <a:solidFill>
                  <a:schemeClr val="accent5">
                    <a:lumMod val="50000"/>
                  </a:schemeClr>
                </a:solidFill>
                <a:latin typeface="Century Gothic" panose="020B0502020202020204" pitchFamily="34" charset="0"/>
              </a:rPr>
              <a:t>A Frequency dictionary for French.  </a:t>
            </a:r>
            <a:r>
              <a:rPr lang="en-GB" sz="1200" dirty="0">
                <a:solidFill>
                  <a:schemeClr val="accent5">
                    <a:lumMod val="50000"/>
                  </a:schemeClr>
                </a:solidFill>
                <a:latin typeface="Century Gothic" panose="020B0502020202020204" pitchFamily="34" charset="0"/>
              </a:rPr>
              <a:t>Routledge.</a:t>
            </a:r>
          </a:p>
        </p:txBody>
      </p:sp>
      <p:sp>
        <p:nvSpPr>
          <p:cNvPr id="11" name="TextBox 10"/>
          <p:cNvSpPr txBox="1"/>
          <p:nvPr/>
        </p:nvSpPr>
        <p:spPr>
          <a:xfrm>
            <a:off x="2335928" y="1970825"/>
            <a:ext cx="913157" cy="707886"/>
          </a:xfrm>
          <a:prstGeom prst="rect">
            <a:avLst/>
          </a:prstGeom>
          <a:solidFill>
            <a:schemeClr val="bg1"/>
          </a:solidFill>
          <a:ln w="25400">
            <a:solidFill>
              <a:srgbClr val="FF6600"/>
            </a:solidFill>
          </a:ln>
        </p:spPr>
        <p:txBody>
          <a:bodyPr wrap="square" rtlCol="0">
            <a:spAutoFit/>
          </a:bodyPr>
          <a:lstStyle/>
          <a:p>
            <a:pPr algn="ctr"/>
            <a:r>
              <a:rPr lang="en-GB" sz="2000" b="1" dirty="0">
                <a:solidFill>
                  <a:srgbClr val="FF6600"/>
                </a:solidFill>
                <a:latin typeface="Century Gothic" panose="020B0502020202020204" pitchFamily="34" charset="0"/>
              </a:rPr>
              <a:t>3138</a:t>
            </a:r>
          </a:p>
          <a:p>
            <a:pPr algn="ctr"/>
            <a:r>
              <a:rPr lang="en-GB" sz="2000" b="1" dirty="0">
                <a:solidFill>
                  <a:srgbClr val="FF6600"/>
                </a:solidFill>
                <a:latin typeface="Century Gothic" panose="020B0502020202020204" pitchFamily="34" charset="0"/>
              </a:rPr>
              <a:t>&lt;4K</a:t>
            </a:r>
          </a:p>
        </p:txBody>
      </p:sp>
      <p:sp>
        <p:nvSpPr>
          <p:cNvPr id="12" name="TextBox 11"/>
          <p:cNvSpPr txBox="1"/>
          <p:nvPr/>
        </p:nvSpPr>
        <p:spPr>
          <a:xfrm>
            <a:off x="5027707" y="1640115"/>
            <a:ext cx="913157" cy="707886"/>
          </a:xfrm>
          <a:prstGeom prst="rect">
            <a:avLst/>
          </a:prstGeom>
          <a:solidFill>
            <a:schemeClr val="bg1"/>
          </a:solidFill>
          <a:ln w="25400">
            <a:solidFill>
              <a:srgbClr val="FF6600"/>
            </a:solidFill>
          </a:ln>
        </p:spPr>
        <p:txBody>
          <a:bodyPr wrap="square" rtlCol="0">
            <a:spAutoFit/>
          </a:bodyPr>
          <a:lstStyle/>
          <a:p>
            <a:pPr algn="ctr"/>
            <a:r>
              <a:rPr lang="en-GB" sz="2000" b="1" dirty="0">
                <a:solidFill>
                  <a:srgbClr val="FF6600"/>
                </a:solidFill>
                <a:latin typeface="Century Gothic" panose="020B0502020202020204" pitchFamily="34" charset="0"/>
              </a:rPr>
              <a:t>2220</a:t>
            </a:r>
          </a:p>
          <a:p>
            <a:pPr algn="ctr"/>
            <a:r>
              <a:rPr lang="en-GB" sz="2000" b="1" dirty="0">
                <a:solidFill>
                  <a:srgbClr val="FF6600"/>
                </a:solidFill>
                <a:latin typeface="Century Gothic" panose="020B0502020202020204" pitchFamily="34" charset="0"/>
              </a:rPr>
              <a:t>&lt;3K</a:t>
            </a:r>
          </a:p>
        </p:txBody>
      </p:sp>
      <p:sp>
        <p:nvSpPr>
          <p:cNvPr id="13" name="TextBox 12"/>
          <p:cNvSpPr txBox="1"/>
          <p:nvPr/>
        </p:nvSpPr>
        <p:spPr>
          <a:xfrm>
            <a:off x="8989485" y="2824265"/>
            <a:ext cx="913157" cy="707886"/>
          </a:xfrm>
          <a:prstGeom prst="rect">
            <a:avLst/>
          </a:prstGeom>
          <a:solidFill>
            <a:schemeClr val="bg1"/>
          </a:solidFill>
          <a:ln w="25400">
            <a:solidFill>
              <a:srgbClr val="FF6600"/>
            </a:solidFill>
          </a:ln>
        </p:spPr>
        <p:txBody>
          <a:bodyPr wrap="square" rtlCol="0">
            <a:spAutoFit/>
          </a:bodyPr>
          <a:lstStyle/>
          <a:p>
            <a:pPr algn="ctr"/>
            <a:r>
              <a:rPr lang="en-GB" sz="2000" b="1" dirty="0">
                <a:solidFill>
                  <a:srgbClr val="FF6600"/>
                </a:solidFill>
                <a:latin typeface="Century Gothic" panose="020B0502020202020204" pitchFamily="34" charset="0"/>
              </a:rPr>
              <a:t>6074</a:t>
            </a:r>
          </a:p>
          <a:p>
            <a:pPr algn="ctr"/>
            <a:r>
              <a:rPr lang="en-GB" sz="2000" b="1" dirty="0">
                <a:solidFill>
                  <a:srgbClr val="FF6600"/>
                </a:solidFill>
                <a:latin typeface="Century Gothic" panose="020B0502020202020204" pitchFamily="34" charset="0"/>
              </a:rPr>
              <a:t>&lt;7K</a:t>
            </a:r>
          </a:p>
        </p:txBody>
      </p:sp>
      <p:sp>
        <p:nvSpPr>
          <p:cNvPr id="14" name="TextBox 13"/>
          <p:cNvSpPr txBox="1"/>
          <p:nvPr/>
        </p:nvSpPr>
        <p:spPr>
          <a:xfrm>
            <a:off x="2231734" y="3923240"/>
            <a:ext cx="913157" cy="707886"/>
          </a:xfrm>
          <a:prstGeom prst="rect">
            <a:avLst/>
          </a:prstGeom>
          <a:solidFill>
            <a:schemeClr val="bg1"/>
          </a:solidFill>
          <a:ln w="25400">
            <a:solidFill>
              <a:srgbClr val="FF6600"/>
            </a:solidFill>
          </a:ln>
        </p:spPr>
        <p:txBody>
          <a:bodyPr wrap="square" rtlCol="0">
            <a:spAutoFit/>
          </a:bodyPr>
          <a:lstStyle/>
          <a:p>
            <a:pPr algn="ctr"/>
            <a:r>
              <a:rPr lang="en-GB" sz="2000" b="1" dirty="0">
                <a:solidFill>
                  <a:srgbClr val="FF6600"/>
                </a:solidFill>
                <a:latin typeface="Century Gothic" panose="020B0502020202020204" pitchFamily="34" charset="0"/>
              </a:rPr>
              <a:t>4328</a:t>
            </a:r>
          </a:p>
          <a:p>
            <a:pPr algn="ctr"/>
            <a:r>
              <a:rPr lang="en-GB" sz="2000" b="1" dirty="0">
                <a:solidFill>
                  <a:srgbClr val="FF6600"/>
                </a:solidFill>
                <a:latin typeface="Century Gothic" panose="020B0502020202020204" pitchFamily="34" charset="0"/>
              </a:rPr>
              <a:t>&lt;5K</a:t>
            </a:r>
          </a:p>
        </p:txBody>
      </p:sp>
      <p:sp>
        <p:nvSpPr>
          <p:cNvPr id="15" name="TextBox 14"/>
          <p:cNvSpPr txBox="1"/>
          <p:nvPr/>
        </p:nvSpPr>
        <p:spPr>
          <a:xfrm>
            <a:off x="4736484" y="3711961"/>
            <a:ext cx="913157" cy="707886"/>
          </a:xfrm>
          <a:prstGeom prst="rect">
            <a:avLst/>
          </a:prstGeom>
          <a:solidFill>
            <a:schemeClr val="bg1"/>
          </a:solidFill>
          <a:ln w="25400">
            <a:solidFill>
              <a:srgbClr val="FF6600"/>
            </a:solidFill>
          </a:ln>
        </p:spPr>
        <p:txBody>
          <a:bodyPr wrap="square" rtlCol="0">
            <a:spAutoFit/>
          </a:bodyPr>
          <a:lstStyle/>
          <a:p>
            <a:pPr algn="ctr"/>
            <a:r>
              <a:rPr lang="en-GB" sz="2000" b="1" dirty="0">
                <a:solidFill>
                  <a:srgbClr val="FF6600"/>
                </a:solidFill>
                <a:latin typeface="Century Gothic" panose="020B0502020202020204" pitchFamily="34" charset="0"/>
              </a:rPr>
              <a:t>1744</a:t>
            </a:r>
          </a:p>
          <a:p>
            <a:pPr algn="ctr"/>
            <a:r>
              <a:rPr lang="en-GB" sz="2000" b="1" dirty="0">
                <a:solidFill>
                  <a:srgbClr val="FF6600"/>
                </a:solidFill>
                <a:latin typeface="Century Gothic" panose="020B0502020202020204" pitchFamily="34" charset="0"/>
              </a:rPr>
              <a:t>&lt;2K</a:t>
            </a:r>
          </a:p>
        </p:txBody>
      </p:sp>
      <p:sp>
        <p:nvSpPr>
          <p:cNvPr id="16" name="TextBox 15"/>
          <p:cNvSpPr txBox="1"/>
          <p:nvPr/>
        </p:nvSpPr>
        <p:spPr>
          <a:xfrm>
            <a:off x="8883562" y="3929127"/>
            <a:ext cx="913157" cy="707886"/>
          </a:xfrm>
          <a:prstGeom prst="rect">
            <a:avLst/>
          </a:prstGeom>
          <a:solidFill>
            <a:schemeClr val="bg1"/>
          </a:solidFill>
          <a:ln w="25400">
            <a:solidFill>
              <a:srgbClr val="FF6600"/>
            </a:solidFill>
          </a:ln>
        </p:spPr>
        <p:txBody>
          <a:bodyPr wrap="square" rtlCol="0">
            <a:spAutoFit/>
          </a:bodyPr>
          <a:lstStyle/>
          <a:p>
            <a:pPr algn="ctr"/>
            <a:r>
              <a:rPr lang="en-GB" sz="2000" b="1" dirty="0">
                <a:solidFill>
                  <a:srgbClr val="FF6600"/>
                </a:solidFill>
                <a:latin typeface="Century Gothic" panose="020B0502020202020204" pitchFamily="34" charset="0"/>
              </a:rPr>
              <a:t>5547</a:t>
            </a:r>
          </a:p>
          <a:p>
            <a:pPr algn="ctr"/>
            <a:r>
              <a:rPr lang="en-GB" sz="2000" b="1" dirty="0">
                <a:solidFill>
                  <a:srgbClr val="FF6600"/>
                </a:solidFill>
                <a:latin typeface="Century Gothic" panose="020B0502020202020204" pitchFamily="34" charset="0"/>
              </a:rPr>
              <a:t>&lt;6K</a:t>
            </a: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296863"/>
            <a:ext cx="10013175" cy="867128"/>
          </a:xfrm>
          <a:prstGeom prst="rect">
            <a:avLst/>
          </a:prstGeom>
        </p:spPr>
      </p:pic>
      <p:sp>
        <p:nvSpPr>
          <p:cNvPr id="19" name="TextBox 18"/>
          <p:cNvSpPr txBox="1"/>
          <p:nvPr/>
        </p:nvSpPr>
        <p:spPr>
          <a:xfrm>
            <a:off x="124053" y="382087"/>
            <a:ext cx="9528937" cy="523220"/>
          </a:xfrm>
          <a:prstGeom prst="rect">
            <a:avLst/>
          </a:prstGeom>
          <a:noFill/>
        </p:spPr>
        <p:txBody>
          <a:bodyPr wrap="square" rtlCol="0">
            <a:spAutoFit/>
          </a:bodyPr>
          <a:lstStyle/>
          <a:p>
            <a:r>
              <a:rPr lang="en-GB" sz="2800" b="1" dirty="0" smtClean="0">
                <a:solidFill>
                  <a:schemeClr val="bg1"/>
                </a:solidFill>
                <a:latin typeface="Century Gothic" panose="020B0502020202020204" pitchFamily="34" charset="0"/>
              </a:rPr>
              <a:t>Topic-Based Vocabulary and Frequency Bands</a:t>
            </a:r>
            <a:endParaRPr lang="en-GB"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15441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48827" y="1659285"/>
            <a:ext cx="11294346" cy="3539430"/>
          </a:xfrm>
          <a:prstGeom prst="rect">
            <a:avLst/>
          </a:prstGeom>
        </p:spPr>
        <p:txBody>
          <a:bodyPr wrap="square">
            <a:spAutoFit/>
          </a:bodyPr>
          <a:lstStyle/>
          <a:p>
            <a:r>
              <a:rPr lang="en-US" sz="3200" dirty="0">
                <a:solidFill>
                  <a:schemeClr val="accent5">
                    <a:lumMod val="50000"/>
                  </a:schemeClr>
                </a:solidFill>
                <a:latin typeface="Century Gothic" panose="020B0502020202020204" pitchFamily="34" charset="0"/>
                <a:ea typeface="SimSun" panose="02010600030101010101" pitchFamily="2" charset="-122"/>
                <a:cs typeface="Times New Roman" panose="02020603050405020304" pitchFamily="18" charset="0"/>
              </a:rPr>
              <a:t>‘</a:t>
            </a:r>
            <a:r>
              <a:rPr lang="en-GB" sz="3200" dirty="0">
                <a:solidFill>
                  <a:schemeClr val="accent5">
                    <a:lumMod val="50000"/>
                  </a:schemeClr>
                </a:solidFill>
                <a:latin typeface="Century Gothic" panose="020B0502020202020204" pitchFamily="34" charset="0"/>
              </a:rPr>
              <a:t>In the early stages of a language course, particular attention should be paid to the planned building of pupils’ verb lexicon, focussing on the meaning of the stem or infinitive form of common verbs. A strong basic verb lexicon has been found to relate positively to pupils’ ability to effectively manipulate those verbs at later stages</a:t>
            </a:r>
            <a:r>
              <a:rPr lang="en-US" sz="3200" dirty="0">
                <a:solidFill>
                  <a:schemeClr val="accent5">
                    <a:lumMod val="50000"/>
                  </a:schemeClr>
                </a:solidFill>
                <a:latin typeface="Century Gothic" panose="020B0502020202020204" pitchFamily="34" charset="0"/>
                <a:ea typeface="SimSun" panose="02010600030101010101" pitchFamily="2" charset="-122"/>
                <a:cs typeface="Times New Roman" panose="02020603050405020304" pitchFamily="18" charset="0"/>
              </a:rPr>
              <a:t>.’ </a:t>
            </a:r>
            <a:r>
              <a:rPr lang="en-US" sz="3200" i="1" dirty="0">
                <a:solidFill>
                  <a:schemeClr val="accent5">
                    <a:lumMod val="50000"/>
                  </a:schemeClr>
                </a:solidFill>
                <a:latin typeface="Century Gothic" panose="020B0502020202020204" pitchFamily="34" charset="0"/>
                <a:ea typeface="SimSun" panose="02010600030101010101" pitchFamily="2" charset="-122"/>
                <a:cs typeface="Times New Roman" panose="02020603050405020304" pitchFamily="18" charset="0"/>
              </a:rPr>
              <a:t>p.9 Pedagogy Review</a:t>
            </a:r>
            <a:endParaRPr lang="en-GB" sz="3200" i="1" dirty="0">
              <a:solidFill>
                <a:schemeClr val="accent5">
                  <a:lumMod val="50000"/>
                </a:schemeClr>
              </a:solidFill>
              <a:latin typeface="Century Gothic" panose="020B0502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863"/>
            <a:ext cx="2552282" cy="867128"/>
          </a:xfrm>
          <a:prstGeom prst="rect">
            <a:avLst/>
          </a:prstGeom>
        </p:spPr>
      </p:pic>
      <p:sp>
        <p:nvSpPr>
          <p:cNvPr id="8" name="TextBox 7"/>
          <p:cNvSpPr txBox="1"/>
          <p:nvPr/>
        </p:nvSpPr>
        <p:spPr>
          <a:xfrm>
            <a:off x="167723" y="296863"/>
            <a:ext cx="2052963" cy="769441"/>
          </a:xfrm>
          <a:prstGeom prst="rect">
            <a:avLst/>
          </a:prstGeom>
          <a:noFill/>
        </p:spPr>
        <p:txBody>
          <a:bodyPr wrap="square" rtlCol="0">
            <a:spAutoFit/>
          </a:bodyPr>
          <a:lstStyle/>
          <a:p>
            <a:r>
              <a:rPr lang="en-GB" sz="4400" b="1" dirty="0" smtClean="0">
                <a:solidFill>
                  <a:schemeClr val="bg1"/>
                </a:solidFill>
                <a:latin typeface="Century Gothic" panose="020B0502020202020204" pitchFamily="34" charset="0"/>
              </a:rPr>
              <a:t>Verbs</a:t>
            </a:r>
            <a:endParaRPr lang="en-GB" sz="4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85981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91463"/>
            <a:ext cx="9144000" cy="42862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6863"/>
            <a:ext cx="9425355" cy="867128"/>
          </a:xfrm>
          <a:prstGeom prst="rect">
            <a:avLst/>
          </a:prstGeom>
        </p:spPr>
      </p:pic>
      <p:sp>
        <p:nvSpPr>
          <p:cNvPr id="6" name="TextBox 5"/>
          <p:cNvSpPr txBox="1"/>
          <p:nvPr/>
        </p:nvSpPr>
        <p:spPr>
          <a:xfrm>
            <a:off x="117481" y="303436"/>
            <a:ext cx="9036567" cy="646331"/>
          </a:xfrm>
          <a:prstGeom prst="rect">
            <a:avLst/>
          </a:prstGeom>
          <a:noFill/>
        </p:spPr>
        <p:txBody>
          <a:bodyPr wrap="square" rtlCol="0">
            <a:spAutoFit/>
          </a:bodyPr>
          <a:lstStyle/>
          <a:p>
            <a:r>
              <a:rPr lang="en-GB" sz="3600" b="1" dirty="0" smtClean="0">
                <a:solidFill>
                  <a:schemeClr val="bg1"/>
                </a:solidFill>
                <a:latin typeface="Century Gothic" panose="020B0502020202020204" pitchFamily="34" charset="0"/>
              </a:rPr>
              <a:t>Which Verbs do Y7 Learners Learn?</a:t>
            </a:r>
            <a:endParaRPr lang="en-GB" sz="3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36442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13902033"/>
              </p:ext>
            </p:extLst>
          </p:nvPr>
        </p:nvGraphicFramePr>
        <p:xfrm>
          <a:off x="6060139" y="53788"/>
          <a:ext cx="5776818" cy="6228528"/>
        </p:xfrm>
        <a:graphic>
          <a:graphicData uri="http://schemas.openxmlformats.org/drawingml/2006/table">
            <a:tbl>
              <a:tblPr firstRow="1" bandRow="1">
                <a:tableStyleId>{5940675A-B579-460E-94D1-54222C63F5DA}</a:tableStyleId>
              </a:tblPr>
              <a:tblGrid>
                <a:gridCol w="2888409">
                  <a:extLst>
                    <a:ext uri="{9D8B030D-6E8A-4147-A177-3AD203B41FA5}">
                      <a16:colId xmlns="" xmlns:a16="http://schemas.microsoft.com/office/drawing/2014/main" val="20000"/>
                    </a:ext>
                  </a:extLst>
                </a:gridCol>
                <a:gridCol w="2888409">
                  <a:extLst>
                    <a:ext uri="{9D8B030D-6E8A-4147-A177-3AD203B41FA5}">
                      <a16:colId xmlns="" xmlns:a16="http://schemas.microsoft.com/office/drawing/2014/main" val="20001"/>
                    </a:ext>
                  </a:extLst>
                </a:gridCol>
              </a:tblGrid>
              <a:tr h="475864">
                <a:tc>
                  <a:txBody>
                    <a:bodyPr/>
                    <a:lstStyle/>
                    <a:p>
                      <a:r>
                        <a:rPr lang="en-GB" sz="2000" dirty="0">
                          <a:solidFill>
                            <a:schemeClr val="accent5">
                              <a:lumMod val="50000"/>
                            </a:schemeClr>
                          </a:solidFill>
                          <a:latin typeface="Century Gothic" panose="020B0502020202020204" pitchFamily="34" charset="0"/>
                        </a:rPr>
                        <a:t>sein</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GB" sz="2000" dirty="0" err="1">
                          <a:solidFill>
                            <a:schemeClr val="accent5">
                              <a:lumMod val="50000"/>
                            </a:schemeClr>
                          </a:solidFill>
                          <a:latin typeface="Century Gothic" panose="020B0502020202020204" pitchFamily="34" charset="0"/>
                        </a:rPr>
                        <a:t>sehen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0"/>
                  </a:ext>
                </a:extLst>
              </a:tr>
              <a:tr h="475864">
                <a:tc>
                  <a:txBody>
                    <a:bodyPr/>
                    <a:lstStyle/>
                    <a:p>
                      <a:r>
                        <a:rPr lang="en-GB" sz="2000" dirty="0" err="1">
                          <a:solidFill>
                            <a:schemeClr val="accent5">
                              <a:lumMod val="50000"/>
                            </a:schemeClr>
                          </a:solidFill>
                          <a:latin typeface="Century Gothic" panose="020B0502020202020204" pitchFamily="34" charset="0"/>
                        </a:rPr>
                        <a:t>haben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GB" sz="2000" dirty="0" err="1">
                          <a:solidFill>
                            <a:schemeClr val="accent5">
                              <a:lumMod val="50000"/>
                            </a:schemeClr>
                          </a:solidFill>
                          <a:latin typeface="Century Gothic" panose="020B0502020202020204" pitchFamily="34" charset="0"/>
                        </a:rPr>
                        <a:t>lassen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1"/>
                  </a:ext>
                </a:extLst>
              </a:tr>
              <a:tr h="475864">
                <a:tc>
                  <a:txBody>
                    <a:bodyPr/>
                    <a:lstStyle/>
                    <a:p>
                      <a:r>
                        <a:rPr lang="en-GB" sz="2000" dirty="0" err="1">
                          <a:solidFill>
                            <a:schemeClr val="accent5">
                              <a:lumMod val="50000"/>
                            </a:schemeClr>
                          </a:solidFill>
                          <a:latin typeface="Century Gothic" panose="020B0502020202020204" pitchFamily="34" charset="0"/>
                        </a:rPr>
                        <a:t>werden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GB" sz="2000" dirty="0" err="1">
                          <a:solidFill>
                            <a:schemeClr val="accent5">
                              <a:lumMod val="50000"/>
                            </a:schemeClr>
                          </a:solidFill>
                          <a:latin typeface="Century Gothic" panose="020B0502020202020204" pitchFamily="34" charset="0"/>
                        </a:rPr>
                        <a:t>stehen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2"/>
                  </a:ext>
                </a:extLst>
              </a:tr>
              <a:tr h="475864">
                <a:tc>
                  <a:txBody>
                    <a:bodyPr/>
                    <a:lstStyle/>
                    <a:p>
                      <a:r>
                        <a:rPr lang="en-GB" sz="2000" dirty="0" err="1">
                          <a:solidFill>
                            <a:schemeClr val="accent5">
                              <a:lumMod val="50000"/>
                            </a:schemeClr>
                          </a:solidFill>
                          <a:latin typeface="Century Gothic" panose="020B0502020202020204" pitchFamily="34" charset="0"/>
                        </a:rPr>
                        <a:t>können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GB" sz="2000" dirty="0" err="1">
                          <a:solidFill>
                            <a:schemeClr val="accent5">
                              <a:lumMod val="50000"/>
                            </a:schemeClr>
                          </a:solidFill>
                          <a:latin typeface="Century Gothic" panose="020B0502020202020204" pitchFamily="34" charset="0"/>
                        </a:rPr>
                        <a:t>finden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3"/>
                  </a:ext>
                </a:extLst>
              </a:tr>
              <a:tr h="475864">
                <a:tc>
                  <a:txBody>
                    <a:bodyPr/>
                    <a:lstStyle/>
                    <a:p>
                      <a:r>
                        <a:rPr lang="en-GB" sz="2000" dirty="0" err="1">
                          <a:solidFill>
                            <a:schemeClr val="accent5">
                              <a:lumMod val="50000"/>
                            </a:schemeClr>
                          </a:solidFill>
                          <a:latin typeface="Century Gothic" panose="020B0502020202020204" pitchFamily="34" charset="0"/>
                        </a:rPr>
                        <a:t>müssen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GB" sz="2000" dirty="0" err="1">
                          <a:solidFill>
                            <a:schemeClr val="accent5">
                              <a:lumMod val="50000"/>
                            </a:schemeClr>
                          </a:solidFill>
                          <a:latin typeface="Century Gothic" panose="020B0502020202020204" pitchFamily="34" charset="0"/>
                        </a:rPr>
                        <a:t>bleiben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4"/>
                  </a:ext>
                </a:extLst>
              </a:tr>
              <a:tr h="475864">
                <a:tc>
                  <a:txBody>
                    <a:bodyPr/>
                    <a:lstStyle/>
                    <a:p>
                      <a:r>
                        <a:rPr lang="en-GB" sz="2000" dirty="0" err="1">
                          <a:solidFill>
                            <a:schemeClr val="accent5">
                              <a:lumMod val="50000"/>
                            </a:schemeClr>
                          </a:solidFill>
                          <a:latin typeface="Century Gothic" panose="020B0502020202020204" pitchFamily="34" charset="0"/>
                        </a:rPr>
                        <a:t>sagen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GB" sz="2000" dirty="0" err="1">
                          <a:solidFill>
                            <a:schemeClr val="accent5">
                              <a:lumMod val="50000"/>
                            </a:schemeClr>
                          </a:solidFill>
                          <a:latin typeface="Century Gothic" panose="020B0502020202020204" pitchFamily="34" charset="0"/>
                        </a:rPr>
                        <a:t>liegen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5"/>
                  </a:ext>
                </a:extLst>
              </a:tr>
              <a:tr h="475864">
                <a:tc>
                  <a:txBody>
                    <a:bodyPr/>
                    <a:lstStyle/>
                    <a:p>
                      <a:r>
                        <a:rPr lang="en-GB" sz="2000" dirty="0" err="1">
                          <a:solidFill>
                            <a:schemeClr val="accent5">
                              <a:lumMod val="50000"/>
                            </a:schemeClr>
                          </a:solidFill>
                          <a:latin typeface="Century Gothic" panose="020B0502020202020204" pitchFamily="34" charset="0"/>
                        </a:rPr>
                        <a:t>machen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GB" sz="2000" dirty="0" err="1">
                          <a:solidFill>
                            <a:schemeClr val="accent5">
                              <a:lumMod val="50000"/>
                            </a:schemeClr>
                          </a:solidFill>
                          <a:latin typeface="Century Gothic" panose="020B0502020202020204" pitchFamily="34" charset="0"/>
                        </a:rPr>
                        <a:t>heißen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6"/>
                  </a:ext>
                </a:extLst>
              </a:tr>
              <a:tr h="475864">
                <a:tc>
                  <a:txBody>
                    <a:bodyPr/>
                    <a:lstStyle/>
                    <a:p>
                      <a:r>
                        <a:rPr lang="en-GB" sz="2000" dirty="0" err="1">
                          <a:solidFill>
                            <a:schemeClr val="accent5">
                              <a:lumMod val="50000"/>
                            </a:schemeClr>
                          </a:solidFill>
                          <a:latin typeface="Century Gothic" panose="020B0502020202020204" pitchFamily="34" charset="0"/>
                        </a:rPr>
                        <a:t>geben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GB" sz="2000" dirty="0" err="1">
                          <a:solidFill>
                            <a:schemeClr val="accent5">
                              <a:lumMod val="50000"/>
                            </a:schemeClr>
                          </a:solidFill>
                          <a:latin typeface="Century Gothic" panose="020B0502020202020204" pitchFamily="34" charset="0"/>
                        </a:rPr>
                        <a:t>denken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7"/>
                  </a:ext>
                </a:extLst>
              </a:tr>
              <a:tr h="475864">
                <a:tc>
                  <a:txBody>
                    <a:bodyPr/>
                    <a:lstStyle/>
                    <a:p>
                      <a:r>
                        <a:rPr lang="en-GB" sz="2000" dirty="0" err="1">
                          <a:solidFill>
                            <a:schemeClr val="accent5">
                              <a:lumMod val="50000"/>
                            </a:schemeClr>
                          </a:solidFill>
                          <a:latin typeface="Century Gothic" panose="020B0502020202020204" pitchFamily="34" charset="0"/>
                        </a:rPr>
                        <a:t>kommen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GB" sz="2000" dirty="0" err="1">
                          <a:solidFill>
                            <a:schemeClr val="accent5">
                              <a:lumMod val="50000"/>
                            </a:schemeClr>
                          </a:solidFill>
                          <a:latin typeface="Century Gothic" panose="020B0502020202020204" pitchFamily="34" charset="0"/>
                        </a:rPr>
                        <a:t>nehmen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8"/>
                  </a:ext>
                </a:extLst>
              </a:tr>
              <a:tr h="475864">
                <a:tc>
                  <a:txBody>
                    <a:bodyPr/>
                    <a:lstStyle/>
                    <a:p>
                      <a:r>
                        <a:rPr lang="en-GB" sz="2000" dirty="0" err="1">
                          <a:solidFill>
                            <a:schemeClr val="accent5">
                              <a:lumMod val="50000"/>
                            </a:schemeClr>
                          </a:solidFill>
                          <a:latin typeface="Century Gothic" panose="020B0502020202020204" pitchFamily="34" charset="0"/>
                        </a:rPr>
                        <a:t>sollen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GB" sz="2000" dirty="0" err="1">
                          <a:solidFill>
                            <a:schemeClr val="accent5">
                              <a:lumMod val="50000"/>
                            </a:schemeClr>
                          </a:solidFill>
                          <a:latin typeface="Century Gothic" panose="020B0502020202020204" pitchFamily="34" charset="0"/>
                        </a:rPr>
                        <a:t>tun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9"/>
                  </a:ext>
                </a:extLst>
              </a:tr>
              <a:tr h="475864">
                <a:tc>
                  <a:txBody>
                    <a:bodyPr/>
                    <a:lstStyle/>
                    <a:p>
                      <a:r>
                        <a:rPr lang="en-GB" sz="2000" dirty="0" err="1">
                          <a:solidFill>
                            <a:schemeClr val="accent5">
                              <a:lumMod val="50000"/>
                            </a:schemeClr>
                          </a:solidFill>
                          <a:latin typeface="Century Gothic" panose="020B0502020202020204" pitchFamily="34" charset="0"/>
                        </a:rPr>
                        <a:t>wollen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GB" sz="2000" dirty="0" err="1">
                          <a:solidFill>
                            <a:schemeClr val="accent5">
                              <a:lumMod val="50000"/>
                            </a:schemeClr>
                          </a:solidFill>
                          <a:latin typeface="Century Gothic" panose="020B0502020202020204" pitchFamily="34" charset="0"/>
                        </a:rPr>
                        <a:t>dürfen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10"/>
                  </a:ext>
                </a:extLst>
              </a:tr>
              <a:tr h="475864">
                <a:tc>
                  <a:txBody>
                    <a:bodyPr/>
                    <a:lstStyle/>
                    <a:p>
                      <a:r>
                        <a:rPr lang="en-GB" sz="2000" dirty="0" err="1">
                          <a:solidFill>
                            <a:schemeClr val="accent5">
                              <a:lumMod val="50000"/>
                            </a:schemeClr>
                          </a:solidFill>
                          <a:latin typeface="Century Gothic" panose="020B0502020202020204" pitchFamily="34" charset="0"/>
                        </a:rPr>
                        <a:t>gehen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GB" sz="2000" dirty="0" err="1">
                          <a:solidFill>
                            <a:schemeClr val="accent5">
                              <a:lumMod val="50000"/>
                            </a:schemeClr>
                          </a:solidFill>
                          <a:latin typeface="Century Gothic" panose="020B0502020202020204" pitchFamily="34" charset="0"/>
                        </a:rPr>
                        <a:t>glauben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11"/>
                  </a:ext>
                </a:extLst>
              </a:tr>
              <a:tr h="475864">
                <a:tc>
                  <a:txBody>
                    <a:bodyPr/>
                    <a:lstStyle/>
                    <a:p>
                      <a:r>
                        <a:rPr lang="en-GB" sz="2000" dirty="0" err="1">
                          <a:solidFill>
                            <a:schemeClr val="accent5">
                              <a:lumMod val="50000"/>
                            </a:schemeClr>
                          </a:solidFill>
                          <a:latin typeface="Century Gothic" panose="020B0502020202020204" pitchFamily="34" charset="0"/>
                        </a:rPr>
                        <a:t>wissen</a:t>
                      </a:r>
                      <a:endParaRPr lang="en-GB" sz="20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sz="28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sp>
        <p:nvSpPr>
          <p:cNvPr id="3" name="TextBox 2"/>
          <p:cNvSpPr txBox="1"/>
          <p:nvPr/>
        </p:nvSpPr>
        <p:spPr>
          <a:xfrm>
            <a:off x="910944" y="550740"/>
            <a:ext cx="4074459" cy="830997"/>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25 most common verbs in German.</a:t>
            </a:r>
          </a:p>
        </p:txBody>
      </p:sp>
      <p:sp>
        <p:nvSpPr>
          <p:cNvPr id="4" name="Rectangle 3"/>
          <p:cNvSpPr/>
          <p:nvPr/>
        </p:nvSpPr>
        <p:spPr>
          <a:xfrm>
            <a:off x="291402" y="4891852"/>
            <a:ext cx="5554707" cy="1200329"/>
          </a:xfrm>
          <a:prstGeom prst="rect">
            <a:avLst/>
          </a:prstGeom>
        </p:spPr>
        <p:txBody>
          <a:bodyPr wrap="square">
            <a:spAutoFit/>
          </a:bodyPr>
          <a:lstStyle/>
          <a:p>
            <a:r>
              <a:rPr lang="en-GB" dirty="0">
                <a:solidFill>
                  <a:schemeClr val="accent5">
                    <a:lumMod val="50000"/>
                  </a:schemeClr>
                </a:solidFill>
                <a:latin typeface="Century Gothic" panose="020B0502020202020204" pitchFamily="34" charset="0"/>
              </a:rPr>
              <a:t>Source: </a:t>
            </a:r>
          </a:p>
          <a:p>
            <a:r>
              <a:rPr lang="en-GB" dirty="0">
                <a:solidFill>
                  <a:schemeClr val="accent5">
                    <a:lumMod val="50000"/>
                  </a:schemeClr>
                </a:solidFill>
                <a:latin typeface="Century Gothic" panose="020B0502020202020204" pitchFamily="34" charset="0"/>
              </a:rPr>
              <a:t>A frequency dictionary of German: core vocabulary for learners. </a:t>
            </a:r>
            <a:br>
              <a:rPr lang="en-GB" dirty="0">
                <a:solidFill>
                  <a:schemeClr val="accent5">
                    <a:lumMod val="50000"/>
                  </a:schemeClr>
                </a:solidFill>
                <a:latin typeface="Century Gothic" panose="020B0502020202020204" pitchFamily="34" charset="0"/>
              </a:rPr>
            </a:br>
            <a:r>
              <a:rPr lang="en-GB" dirty="0">
                <a:solidFill>
                  <a:schemeClr val="accent5">
                    <a:lumMod val="50000"/>
                  </a:schemeClr>
                </a:solidFill>
                <a:latin typeface="Century Gothic" panose="020B0502020202020204" pitchFamily="34" charset="0"/>
              </a:rPr>
              <a:t>Randall </a:t>
            </a:r>
            <a:r>
              <a:rPr lang="en-GB" dirty="0" err="1">
                <a:solidFill>
                  <a:schemeClr val="accent5">
                    <a:lumMod val="50000"/>
                  </a:schemeClr>
                </a:solidFill>
                <a:latin typeface="Century Gothic" panose="020B0502020202020204" pitchFamily="34" charset="0"/>
              </a:rPr>
              <a:t>L.Jones</a:t>
            </a:r>
            <a:r>
              <a:rPr lang="en-GB" dirty="0">
                <a:solidFill>
                  <a:schemeClr val="accent5">
                    <a:lumMod val="50000"/>
                  </a:schemeClr>
                </a:solidFill>
                <a:latin typeface="Century Gothic" panose="020B0502020202020204" pitchFamily="34" charset="0"/>
              </a:rPr>
              <a:t> and Erwin </a:t>
            </a:r>
            <a:r>
              <a:rPr lang="en-GB" dirty="0" err="1">
                <a:solidFill>
                  <a:schemeClr val="accent5">
                    <a:lumMod val="50000"/>
                  </a:schemeClr>
                </a:solidFill>
                <a:latin typeface="Century Gothic" panose="020B0502020202020204" pitchFamily="34" charset="0"/>
              </a:rPr>
              <a:t>Tschirner</a:t>
            </a:r>
            <a:r>
              <a:rPr lang="en-GB" dirty="0">
                <a:solidFill>
                  <a:schemeClr val="accent5">
                    <a:lumMod val="50000"/>
                  </a:schemeClr>
                </a:solidFill>
                <a:latin typeface="Century Gothic" panose="020B0502020202020204" pitchFamily="34" charset="0"/>
              </a:rPr>
              <a:t>. Routledge. </a:t>
            </a:r>
          </a:p>
        </p:txBody>
      </p:sp>
      <p:sp>
        <p:nvSpPr>
          <p:cNvPr id="5" name="TextBox 4"/>
          <p:cNvSpPr txBox="1"/>
          <p:nvPr/>
        </p:nvSpPr>
        <p:spPr>
          <a:xfrm>
            <a:off x="170821" y="2246463"/>
            <a:ext cx="5554707" cy="1569660"/>
          </a:xfrm>
          <a:prstGeom prst="rect">
            <a:avLst/>
          </a:prstGeom>
          <a:noFill/>
        </p:spPr>
        <p:txBody>
          <a:bodyPr wrap="square" rtlCol="0">
            <a:spAutoFit/>
          </a:bodyPr>
          <a:lstStyle/>
          <a:p>
            <a:pPr algn="ctr"/>
            <a:r>
              <a:rPr lang="en-GB" sz="3200" b="1" dirty="0">
                <a:solidFill>
                  <a:srgbClr val="FF6600"/>
                </a:solidFill>
                <a:latin typeface="Century Gothic" panose="020B0502020202020204" pitchFamily="34" charset="0"/>
              </a:rPr>
              <a:t>Which verbs from our Y7 SOW are not in the 25 </a:t>
            </a:r>
            <a:endParaRPr lang="en-GB" sz="3200" b="1" dirty="0" smtClean="0">
              <a:solidFill>
                <a:srgbClr val="FF6600"/>
              </a:solidFill>
              <a:latin typeface="Century Gothic" panose="020B0502020202020204" pitchFamily="34" charset="0"/>
            </a:endParaRPr>
          </a:p>
          <a:p>
            <a:pPr algn="ctr"/>
            <a:r>
              <a:rPr lang="en-GB" sz="3200" b="1" dirty="0" smtClean="0">
                <a:solidFill>
                  <a:srgbClr val="FF6600"/>
                </a:solidFill>
                <a:latin typeface="Century Gothic" panose="020B0502020202020204" pitchFamily="34" charset="0"/>
              </a:rPr>
              <a:t>most common</a:t>
            </a:r>
            <a:r>
              <a:rPr lang="en-GB" sz="3200" b="1" dirty="0">
                <a:solidFill>
                  <a:srgbClr val="FF6600"/>
                </a:solidFill>
                <a:latin typeface="Century Gothic" panose="020B0502020202020204" pitchFamily="34" charset="0"/>
              </a:rPr>
              <a:t>?</a:t>
            </a:r>
          </a:p>
        </p:txBody>
      </p:sp>
    </p:spTree>
    <p:extLst>
      <p:ext uri="{BB962C8B-B14F-4D97-AF65-F5344CB8AC3E}">
        <p14:creationId xmlns:p14="http://schemas.microsoft.com/office/powerpoint/2010/main" val="190210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350297" y="993677"/>
            <a:ext cx="11612077" cy="5196108"/>
          </a:xfrm>
        </p:spPr>
        <p:txBody>
          <a:bodyPr>
            <a:normAutofit/>
          </a:bodyPr>
          <a:lstStyle/>
          <a:p>
            <a:pPr>
              <a:lnSpc>
                <a:spcPct val="250000"/>
              </a:lnSpc>
            </a:pPr>
            <a:r>
              <a:rPr lang="en-GB" dirty="0"/>
              <a:t>an over-reliance on cognates for comprehension</a:t>
            </a:r>
            <a:r>
              <a:rPr lang="en-GB" dirty="0" smtClean="0"/>
              <a:t>?</a:t>
            </a:r>
            <a:endParaRPr lang="en-GB" dirty="0"/>
          </a:p>
          <a:p>
            <a:pPr>
              <a:lnSpc>
                <a:spcPct val="250000"/>
              </a:lnSpc>
            </a:pPr>
            <a:r>
              <a:rPr lang="en-GB" dirty="0"/>
              <a:t>vocabulary knowledge is too context-dependent</a:t>
            </a:r>
            <a:r>
              <a:rPr lang="en-GB" dirty="0" smtClean="0"/>
              <a:t>?</a:t>
            </a:r>
          </a:p>
          <a:p>
            <a:pPr marL="0" indent="0">
              <a:lnSpc>
                <a:spcPct val="250000"/>
              </a:lnSpc>
              <a:buNone/>
            </a:pPr>
            <a:endParaRPr lang="en-GB" sz="1000" dirty="0"/>
          </a:p>
          <a:p>
            <a:pPr>
              <a:lnSpc>
                <a:spcPct val="250000"/>
              </a:lnSpc>
            </a:pPr>
            <a:r>
              <a:rPr lang="en-GB" dirty="0"/>
              <a:t>absence of additional contextual clues?</a:t>
            </a:r>
          </a:p>
          <a:p>
            <a:pPr>
              <a:lnSpc>
                <a:spcPct val="250000"/>
              </a:lnSpc>
            </a:pPr>
            <a:endParaRPr lang="en-GB" dirty="0"/>
          </a:p>
        </p:txBody>
      </p:sp>
      <p:sp>
        <p:nvSpPr>
          <p:cNvPr id="7" name="TextBox 6"/>
          <p:cNvSpPr txBox="1"/>
          <p:nvPr/>
        </p:nvSpPr>
        <p:spPr>
          <a:xfrm>
            <a:off x="2654441" y="2119185"/>
            <a:ext cx="7725103" cy="338554"/>
          </a:xfrm>
          <a:prstGeom prst="rect">
            <a:avLst/>
          </a:prstGeom>
          <a:noFill/>
        </p:spPr>
        <p:txBody>
          <a:bodyPr wrap="square" rtlCol="0">
            <a:spAutoFit/>
          </a:bodyPr>
          <a:lstStyle/>
          <a:p>
            <a:pPr algn="r"/>
            <a:r>
              <a:rPr lang="en-GB" sz="1600" i="1" dirty="0">
                <a:solidFill>
                  <a:schemeClr val="accent5">
                    <a:lumMod val="50000"/>
                  </a:schemeClr>
                </a:solidFill>
                <a:latin typeface="Century Gothic" panose="020B0502020202020204" pitchFamily="34" charset="0"/>
              </a:rPr>
              <a:t>(</a:t>
            </a:r>
            <a:r>
              <a:rPr lang="en-GB" sz="1600" i="1" dirty="0" err="1">
                <a:solidFill>
                  <a:schemeClr val="accent5">
                    <a:lumMod val="50000"/>
                  </a:schemeClr>
                </a:solidFill>
                <a:latin typeface="Century Gothic" panose="020B0502020202020204" pitchFamily="34" charset="0"/>
              </a:rPr>
              <a:t>Macaro</a:t>
            </a:r>
            <a:r>
              <a:rPr lang="en-GB" sz="1600" i="1" dirty="0">
                <a:solidFill>
                  <a:schemeClr val="accent5">
                    <a:lumMod val="50000"/>
                  </a:schemeClr>
                </a:solidFill>
                <a:latin typeface="Century Gothic" panose="020B0502020202020204" pitchFamily="34" charset="0"/>
              </a:rPr>
              <a:t> &amp; </a:t>
            </a:r>
            <a:r>
              <a:rPr lang="en-GB" sz="1600" i="1" dirty="0" err="1">
                <a:solidFill>
                  <a:schemeClr val="accent5">
                    <a:lumMod val="50000"/>
                  </a:schemeClr>
                </a:solidFill>
                <a:latin typeface="Century Gothic" panose="020B0502020202020204" pitchFamily="34" charset="0"/>
              </a:rPr>
              <a:t>Erler</a:t>
            </a:r>
            <a:r>
              <a:rPr lang="en-GB" sz="1600" i="1" dirty="0">
                <a:solidFill>
                  <a:schemeClr val="accent5">
                    <a:lumMod val="50000"/>
                  </a:schemeClr>
                </a:solidFill>
                <a:latin typeface="Century Gothic" panose="020B0502020202020204" pitchFamily="34" charset="0"/>
              </a:rPr>
              <a:t>, 2008)</a:t>
            </a:r>
          </a:p>
        </p:txBody>
      </p:sp>
      <p:sp>
        <p:nvSpPr>
          <p:cNvPr id="8" name="TextBox 7"/>
          <p:cNvSpPr txBox="1"/>
          <p:nvPr/>
        </p:nvSpPr>
        <p:spPr>
          <a:xfrm>
            <a:off x="1682682" y="3192096"/>
            <a:ext cx="8696862" cy="1015663"/>
          </a:xfrm>
          <a:prstGeom prst="rect">
            <a:avLst/>
          </a:prstGeom>
          <a:noFill/>
        </p:spPr>
        <p:txBody>
          <a:bodyPr wrap="square" rtlCol="0">
            <a:spAutoFit/>
          </a:bodyPr>
          <a:lstStyle/>
          <a:p>
            <a:r>
              <a:rPr lang="en-GB" sz="2000" i="1" dirty="0">
                <a:solidFill>
                  <a:schemeClr val="accent5">
                    <a:lumMod val="50000"/>
                  </a:schemeClr>
                </a:solidFill>
                <a:latin typeface="Century Gothic" panose="020B0502020202020204" pitchFamily="34" charset="0"/>
              </a:rPr>
              <a:t>“Vocabulary listed under a particular theme should be considered transferable, as appropriate, to the other themes.” AQA-8658-Specification 2016 French, p.22.</a:t>
            </a:r>
          </a:p>
        </p:txBody>
      </p:sp>
      <p:sp>
        <p:nvSpPr>
          <p:cNvPr id="9" name="TextBox 8"/>
          <p:cNvSpPr txBox="1"/>
          <p:nvPr/>
        </p:nvSpPr>
        <p:spPr>
          <a:xfrm>
            <a:off x="1682682" y="5038250"/>
            <a:ext cx="8696862" cy="707886"/>
          </a:xfrm>
          <a:prstGeom prst="rect">
            <a:avLst/>
          </a:prstGeom>
          <a:noFill/>
        </p:spPr>
        <p:txBody>
          <a:bodyPr wrap="square" rtlCol="0">
            <a:spAutoFit/>
          </a:bodyPr>
          <a:lstStyle/>
          <a:p>
            <a:r>
              <a:rPr lang="en-GB" sz="2000" i="1" dirty="0">
                <a:solidFill>
                  <a:schemeClr val="accent5">
                    <a:lumMod val="50000"/>
                  </a:schemeClr>
                </a:solidFill>
                <a:latin typeface="Century Gothic" panose="020B0502020202020204" pitchFamily="34" charset="0"/>
              </a:rPr>
              <a:t>The words appear as individual items in a list, without the support of other words in a sentence to aid understanding.</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5807948" cy="867128"/>
          </a:xfrm>
          <a:prstGeom prst="rect">
            <a:avLst/>
          </a:prstGeom>
        </p:spPr>
      </p:pic>
      <p:sp>
        <p:nvSpPr>
          <p:cNvPr id="5" name="Title 4"/>
          <p:cNvSpPr>
            <a:spLocks noGrp="1"/>
          </p:cNvSpPr>
          <p:nvPr>
            <p:ph type="title"/>
          </p:nvPr>
        </p:nvSpPr>
        <p:spPr>
          <a:xfrm>
            <a:off x="139421" y="25558"/>
            <a:ext cx="5442020" cy="1325563"/>
          </a:xfrm>
        </p:spPr>
        <p:txBody>
          <a:bodyPr>
            <a:normAutofit/>
          </a:bodyPr>
          <a:lstStyle/>
          <a:p>
            <a:r>
              <a:rPr lang="en-GB" sz="4000" b="1" dirty="0">
                <a:solidFill>
                  <a:schemeClr val="bg1"/>
                </a:solidFill>
              </a:rPr>
              <a:t>Possible reasons…</a:t>
            </a:r>
          </a:p>
        </p:txBody>
      </p:sp>
    </p:spTree>
    <p:extLst>
      <p:ext uri="{BB962C8B-B14F-4D97-AF65-F5344CB8AC3E}">
        <p14:creationId xmlns:p14="http://schemas.microsoft.com/office/powerpoint/2010/main" val="34555641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729" y="1593331"/>
            <a:ext cx="11334541" cy="4351338"/>
          </a:xfrm>
        </p:spPr>
        <p:txBody>
          <a:bodyPr>
            <a:normAutofit/>
          </a:bodyPr>
          <a:lstStyle/>
          <a:p>
            <a:r>
              <a:rPr lang="en-GB" dirty="0"/>
              <a:t>The AQA minimum core vocabulary list (Spanish)</a:t>
            </a:r>
            <a:br>
              <a:rPr lang="en-GB" dirty="0"/>
            </a:br>
            <a:r>
              <a:rPr lang="en-GB" dirty="0"/>
              <a:t>Foundation – 1515 words</a:t>
            </a:r>
            <a:br>
              <a:rPr lang="en-GB" dirty="0"/>
            </a:br>
            <a:r>
              <a:rPr lang="en-GB" dirty="0"/>
              <a:t>Higher (additional)  - 257 words</a:t>
            </a:r>
            <a:br>
              <a:rPr lang="en-GB" dirty="0"/>
            </a:br>
            <a:r>
              <a:rPr lang="en-GB" dirty="0"/>
              <a:t>Total = 1772</a:t>
            </a:r>
          </a:p>
          <a:p>
            <a:r>
              <a:rPr lang="en-GB" dirty="0"/>
              <a:t>There are thousands of words in Spanish which, …can easily be understood with the application of a few, simple rules. When they…occur in context, students will be expected to understand them. </a:t>
            </a:r>
          </a:p>
          <a:p>
            <a:r>
              <a:rPr lang="en-GB" dirty="0"/>
              <a:t>Vocabulary listed under a particular theme should be considered transferable, as appropriate, to the other themes.</a:t>
            </a:r>
          </a:p>
          <a:p>
            <a:endParaRPr lang="en-GB" dirty="0"/>
          </a:p>
          <a:p>
            <a:endParaRPr lang="en-GB" dirty="0"/>
          </a:p>
        </p:txBody>
      </p:sp>
      <p:sp>
        <p:nvSpPr>
          <p:cNvPr id="6" name="Rectangle 5"/>
          <p:cNvSpPr/>
          <p:nvPr/>
        </p:nvSpPr>
        <p:spPr>
          <a:xfrm>
            <a:off x="6873858" y="6350605"/>
            <a:ext cx="4463081" cy="369332"/>
          </a:xfrm>
          <a:prstGeom prst="rect">
            <a:avLst/>
          </a:prstGeom>
        </p:spPr>
        <p:txBody>
          <a:bodyPr wrap="none">
            <a:spAutoFit/>
          </a:bodyPr>
          <a:lstStyle/>
          <a:p>
            <a:r>
              <a:rPr lang="en-GB" dirty="0">
                <a:solidFill>
                  <a:schemeClr val="accent5">
                    <a:lumMod val="50000"/>
                  </a:schemeClr>
                </a:solidFill>
                <a:latin typeface="Century Gothic" panose="020B0502020202020204" pitchFamily="34" charset="0"/>
              </a:rPr>
              <a:t>p.21 AQA Spanish GCSE Specification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5888335" cy="867128"/>
          </a:xfrm>
          <a:prstGeom prst="rect">
            <a:avLst/>
          </a:prstGeom>
        </p:spPr>
      </p:pic>
      <p:sp>
        <p:nvSpPr>
          <p:cNvPr id="8" name="TextBox 7"/>
          <p:cNvSpPr txBox="1"/>
          <p:nvPr/>
        </p:nvSpPr>
        <p:spPr>
          <a:xfrm>
            <a:off x="117481" y="303436"/>
            <a:ext cx="5770853" cy="707886"/>
          </a:xfrm>
          <a:prstGeom prst="rect">
            <a:avLst/>
          </a:prstGeom>
          <a:noFill/>
        </p:spPr>
        <p:txBody>
          <a:bodyPr wrap="square" rtlCol="0">
            <a:spAutoFit/>
          </a:bodyPr>
          <a:lstStyle/>
          <a:p>
            <a:r>
              <a:rPr lang="en-GB" sz="4000" b="1" dirty="0" smtClean="0">
                <a:solidFill>
                  <a:schemeClr val="bg1"/>
                </a:solidFill>
                <a:latin typeface="Century Gothic" panose="020B0502020202020204" pitchFamily="34" charset="0"/>
              </a:rPr>
              <a:t>GCSE Examinations</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612049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88599" y="1268073"/>
            <a:ext cx="8614802" cy="3507516"/>
          </a:xfrm>
          <a:prstGeom prst="rect">
            <a:avLst/>
          </a:prstGeom>
        </p:spPr>
      </p:pic>
      <p:sp>
        <p:nvSpPr>
          <p:cNvPr id="5" name="Oval 4"/>
          <p:cNvSpPr/>
          <p:nvPr/>
        </p:nvSpPr>
        <p:spPr>
          <a:xfrm>
            <a:off x="3742766" y="2387819"/>
            <a:ext cx="1290917" cy="457200"/>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 name="Oval 5"/>
          <p:cNvSpPr/>
          <p:nvPr/>
        </p:nvSpPr>
        <p:spPr>
          <a:xfrm>
            <a:off x="4204448" y="3164845"/>
            <a:ext cx="1290917" cy="457200"/>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7" name="TextBox 6"/>
          <p:cNvSpPr txBox="1"/>
          <p:nvPr/>
        </p:nvSpPr>
        <p:spPr>
          <a:xfrm>
            <a:off x="411983" y="4813443"/>
            <a:ext cx="11455120" cy="1015663"/>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How did Ana say she was feeling?</a:t>
            </a:r>
            <a:br>
              <a:rPr lang="en-GB" sz="2000" dirty="0">
                <a:solidFill>
                  <a:schemeClr val="accent5">
                    <a:lumMod val="50000"/>
                  </a:schemeClr>
                </a:solidFill>
                <a:latin typeface="Century Gothic" panose="020B0502020202020204" pitchFamily="34" charset="0"/>
              </a:rPr>
            </a:br>
            <a:r>
              <a:rPr lang="en-GB" sz="2000" dirty="0">
                <a:solidFill>
                  <a:schemeClr val="accent5">
                    <a:lumMod val="50000"/>
                  </a:schemeClr>
                </a:solidFill>
                <a:latin typeface="Century Gothic" panose="020B0502020202020204" pitchFamily="34" charset="0"/>
              </a:rPr>
              <a:t>Why was Ana depressed about being 27 years old?  Give two reasons.</a:t>
            </a:r>
            <a:br>
              <a:rPr lang="en-GB" sz="2000" dirty="0">
                <a:solidFill>
                  <a:schemeClr val="accent5">
                    <a:lumMod val="50000"/>
                  </a:schemeClr>
                </a:solidFill>
                <a:latin typeface="Century Gothic" panose="020B0502020202020204" pitchFamily="34" charset="0"/>
              </a:rPr>
            </a:br>
            <a:r>
              <a:rPr lang="en-GB" sz="2000" dirty="0">
                <a:solidFill>
                  <a:schemeClr val="accent5">
                    <a:lumMod val="50000"/>
                  </a:schemeClr>
                </a:solidFill>
                <a:latin typeface="Century Gothic" panose="020B0502020202020204" pitchFamily="34" charset="0"/>
              </a:rPr>
              <a:t>What had Ana read about love?</a:t>
            </a:r>
          </a:p>
        </p:txBody>
      </p:sp>
      <p:sp>
        <p:nvSpPr>
          <p:cNvPr id="8" name="TextBox 7"/>
          <p:cNvSpPr txBox="1"/>
          <p:nvPr/>
        </p:nvSpPr>
        <p:spPr>
          <a:xfrm>
            <a:off x="411983" y="5981775"/>
            <a:ext cx="5044272" cy="307777"/>
          </a:xfrm>
          <a:prstGeom prst="rect">
            <a:avLst/>
          </a:prstGeom>
          <a:noFill/>
        </p:spPr>
        <p:txBody>
          <a:bodyPr wrap="square" rtlCol="0">
            <a:spAutoFit/>
          </a:bodyPr>
          <a:lstStyle/>
          <a:p>
            <a:r>
              <a:rPr lang="en-GB" sz="1400" dirty="0">
                <a:solidFill>
                  <a:schemeClr val="accent5">
                    <a:lumMod val="50000"/>
                  </a:schemeClr>
                </a:solidFill>
                <a:latin typeface="Century Gothic" panose="020B0502020202020204" pitchFamily="34" charset="0"/>
              </a:rPr>
              <a:t>Q5. AQA GCSE Higher Spanish Reading 2018</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6863"/>
            <a:ext cx="4509655" cy="867128"/>
          </a:xfrm>
          <a:prstGeom prst="rect">
            <a:avLst/>
          </a:prstGeom>
        </p:spPr>
      </p:pic>
      <p:sp>
        <p:nvSpPr>
          <p:cNvPr id="10" name="TextBox 9"/>
          <p:cNvSpPr txBox="1"/>
          <p:nvPr/>
        </p:nvSpPr>
        <p:spPr>
          <a:xfrm>
            <a:off x="117481" y="303436"/>
            <a:ext cx="5770853" cy="707886"/>
          </a:xfrm>
          <a:prstGeom prst="rect">
            <a:avLst/>
          </a:prstGeom>
          <a:noFill/>
        </p:spPr>
        <p:txBody>
          <a:bodyPr wrap="square" rtlCol="0">
            <a:spAutoFit/>
          </a:bodyPr>
          <a:lstStyle/>
          <a:p>
            <a:r>
              <a:rPr lang="en-GB" sz="4000" b="1" dirty="0" smtClean="0">
                <a:solidFill>
                  <a:schemeClr val="bg1"/>
                </a:solidFill>
                <a:latin typeface="Century Gothic" panose="020B0502020202020204" pitchFamily="34" charset="0"/>
              </a:rPr>
              <a:t>Word Families</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77529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91024"/>
            <a:ext cx="10515600" cy="1748939"/>
          </a:xfrm>
        </p:spPr>
        <p:txBody>
          <a:bodyPr/>
          <a:lstStyle/>
          <a:p>
            <a:pPr algn="ctr"/>
            <a:r>
              <a:rPr lang="en-GB" b="1" dirty="0"/>
              <a:t>How can they best learn the words?</a:t>
            </a:r>
          </a:p>
        </p:txBody>
      </p:sp>
    </p:spTree>
    <p:extLst>
      <p:ext uri="{BB962C8B-B14F-4D97-AF65-F5344CB8AC3E}">
        <p14:creationId xmlns:p14="http://schemas.microsoft.com/office/powerpoint/2010/main" val="32343134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864159" y="1532965"/>
            <a:ext cx="7748868" cy="523220"/>
          </a:xfrm>
          <a:prstGeom prst="rect">
            <a:avLst/>
          </a:prstGeom>
          <a:noFill/>
        </p:spPr>
        <p:txBody>
          <a:bodyPr wrap="square" rtlCol="0">
            <a:spAutoFit/>
          </a:bodyPr>
          <a:lstStyle/>
          <a:p>
            <a:r>
              <a:rPr lang="en-GB" sz="2800" dirty="0">
                <a:solidFill>
                  <a:schemeClr val="accent5">
                    <a:lumMod val="50000"/>
                  </a:schemeClr>
                </a:solidFill>
                <a:latin typeface="Century Gothic" panose="020B0502020202020204" pitchFamily="34" charset="0"/>
              </a:rPr>
              <a:t>Four (</a:t>
            </a:r>
            <a:r>
              <a:rPr lang="en-GB" sz="2800" b="1" dirty="0">
                <a:solidFill>
                  <a:srgbClr val="FF6600"/>
                </a:solidFill>
                <a:latin typeface="Century Gothic" panose="020B0502020202020204" pitchFamily="34" charset="0"/>
              </a:rPr>
              <a:t>five?</a:t>
            </a:r>
            <a:r>
              <a:rPr lang="en-GB" sz="2800" dirty="0">
                <a:solidFill>
                  <a:schemeClr val="accent5">
                    <a:lumMod val="50000"/>
                  </a:schemeClr>
                </a:solidFill>
                <a:latin typeface="Century Gothic" panose="020B0502020202020204" pitchFamily="34" charset="0"/>
              </a:rPr>
              <a:t>) ‘learning partners’:</a:t>
            </a:r>
          </a:p>
        </p:txBody>
      </p:sp>
      <p:sp>
        <p:nvSpPr>
          <p:cNvPr id="7" name="TextBox 6"/>
          <p:cNvSpPr txBox="1"/>
          <p:nvPr/>
        </p:nvSpPr>
        <p:spPr>
          <a:xfrm>
            <a:off x="975098" y="2056186"/>
            <a:ext cx="4787153" cy="2215991"/>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Teachers</a:t>
            </a:r>
          </a:p>
          <a:p>
            <a:pPr marL="285750" indent="-285750">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Students</a:t>
            </a:r>
          </a:p>
          <a:p>
            <a:pPr marL="285750" indent="-285750">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Materials writers</a:t>
            </a:r>
          </a:p>
          <a:p>
            <a:pPr marL="285750" indent="-285750">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Researchers</a:t>
            </a:r>
          </a:p>
          <a:p>
            <a:pPr marL="285750" indent="-285750">
              <a:buFont typeface="Arial" panose="020B0604020202020204" pitchFamily="34" charset="0"/>
              <a:buChar char="•"/>
            </a:pPr>
            <a:r>
              <a:rPr lang="en-GB" sz="2400" b="1" dirty="0">
                <a:solidFill>
                  <a:srgbClr val="FF6600"/>
                </a:solidFill>
                <a:latin typeface="Century Gothic" panose="020B0502020202020204" pitchFamily="34" charset="0"/>
              </a:rPr>
              <a:t>Parents</a:t>
            </a:r>
          </a:p>
          <a:p>
            <a:pPr marL="285750" indent="-285750">
              <a:buFont typeface="Arial" panose="020B0604020202020204" pitchFamily="34" charset="0"/>
              <a:buChar char="•"/>
            </a:pPr>
            <a:endParaRPr lang="en-GB" dirty="0">
              <a:latin typeface="Century Gothic" panose="020B0502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9756" y="1506203"/>
            <a:ext cx="2507386" cy="2473730"/>
          </a:xfrm>
          <a:prstGeom prst="rect">
            <a:avLst/>
          </a:prstGeom>
        </p:spPr>
      </p:pic>
      <p:sp>
        <p:nvSpPr>
          <p:cNvPr id="9" name="Rounded Rectangular Callout 8"/>
          <p:cNvSpPr/>
          <p:nvPr/>
        </p:nvSpPr>
        <p:spPr>
          <a:xfrm>
            <a:off x="864159" y="4322144"/>
            <a:ext cx="9003322" cy="1649611"/>
          </a:xfrm>
          <a:prstGeom prst="wedgeRoundRectCallout">
            <a:avLst>
              <a:gd name="adj1" fmla="val 40856"/>
              <a:gd name="adj2" fmla="val -101712"/>
              <a:gd name="adj3" fmla="val 16667"/>
            </a:avLst>
          </a:prstGeom>
          <a:solidFill>
            <a:schemeClr val="bg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accent5">
                    <a:lumMod val="50000"/>
                  </a:schemeClr>
                </a:solidFill>
                <a:latin typeface="Century Gothic" panose="020B0502020202020204" pitchFamily="34" charset="0"/>
              </a:rPr>
              <a:t>‘Given the magnitude of the lexical learning task, it is unlikely that it can be achieved without strong and active contributions from all four members of this learning partnership.’ </a:t>
            </a:r>
            <a:r>
              <a:rPr lang="en-GB" dirty="0">
                <a:solidFill>
                  <a:schemeClr val="accent5">
                    <a:lumMod val="50000"/>
                  </a:schemeClr>
                </a:solidFill>
                <a:latin typeface="Century Gothic" panose="020B0502020202020204" pitchFamily="34" charset="0"/>
              </a:rPr>
              <a:t>(Schmitt, 2008:333)</a:t>
            </a:r>
            <a:endParaRPr lang="en-GB" sz="2200" dirty="0">
              <a:solidFill>
                <a:schemeClr val="accent5">
                  <a:lumMod val="50000"/>
                </a:schemeClr>
              </a:solidFill>
              <a:latin typeface="Century Gothic" panose="020B05020202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6863"/>
            <a:ext cx="8631535" cy="867128"/>
          </a:xfrm>
          <a:prstGeom prst="rect">
            <a:avLst/>
          </a:prstGeom>
        </p:spPr>
      </p:pic>
      <p:sp>
        <p:nvSpPr>
          <p:cNvPr id="13" name="TextBox 12"/>
          <p:cNvSpPr txBox="1"/>
          <p:nvPr/>
        </p:nvSpPr>
        <p:spPr>
          <a:xfrm>
            <a:off x="117481" y="365691"/>
            <a:ext cx="9551584" cy="584775"/>
          </a:xfrm>
          <a:prstGeom prst="rect">
            <a:avLst/>
          </a:prstGeom>
          <a:noFill/>
        </p:spPr>
        <p:txBody>
          <a:bodyPr wrap="square" rtlCol="0">
            <a:spAutoFit/>
          </a:bodyPr>
          <a:lstStyle/>
          <a:p>
            <a:r>
              <a:rPr lang="en-GB" sz="3200" b="1" dirty="0" smtClean="0">
                <a:solidFill>
                  <a:schemeClr val="bg1"/>
                </a:solidFill>
                <a:latin typeface="Century Gothic" panose="020B0502020202020204" pitchFamily="34" charset="0"/>
              </a:rPr>
              <a:t>How can they best learn the words?</a:t>
            </a:r>
            <a:endParaRPr lang="en-GB"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9666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334" y="1918464"/>
            <a:ext cx="7886700" cy="4351338"/>
          </a:xfrm>
        </p:spPr>
        <p:txBody>
          <a:bodyPr/>
          <a:lstStyle/>
          <a:p>
            <a:r>
              <a:rPr lang="en-GB" dirty="0"/>
              <a:t>Learning new words (breadth)</a:t>
            </a:r>
          </a:p>
          <a:p>
            <a:r>
              <a:rPr lang="en-GB" dirty="0"/>
              <a:t>Consolidating and extending word knowledge (depth)</a:t>
            </a:r>
          </a:p>
          <a:p>
            <a:r>
              <a:rPr lang="en-GB" dirty="0"/>
              <a:t>Using words more quickly (automaticity/fluency)</a:t>
            </a:r>
          </a:p>
        </p:txBody>
      </p:sp>
      <p:sp>
        <p:nvSpPr>
          <p:cNvPr id="4" name="Rounded Rectangular Callout 3"/>
          <p:cNvSpPr/>
          <p:nvPr/>
        </p:nvSpPr>
        <p:spPr>
          <a:xfrm>
            <a:off x="7625577" y="1508975"/>
            <a:ext cx="4000365" cy="3271212"/>
          </a:xfrm>
          <a:prstGeom prst="wedgeRoundRectCallout">
            <a:avLst>
              <a:gd name="adj1" fmla="val 49018"/>
              <a:gd name="adj2" fmla="val 74576"/>
              <a:gd name="adj3" fmla="val 16667"/>
            </a:avLst>
          </a:prstGeom>
          <a:solidFill>
            <a:schemeClr val="bg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accent5">
                    <a:lumMod val="50000"/>
                  </a:schemeClr>
                </a:solidFill>
                <a:latin typeface="Century Gothic" panose="020B0502020202020204" pitchFamily="34" charset="0"/>
              </a:rPr>
              <a:t>‘Most vocabulary tasks focus their attention almost solely on introducing the meaning of new words.’</a:t>
            </a:r>
            <a:br>
              <a:rPr lang="en-GB" sz="2200" dirty="0">
                <a:solidFill>
                  <a:schemeClr val="accent5">
                    <a:lumMod val="50000"/>
                  </a:schemeClr>
                </a:solidFill>
                <a:latin typeface="Century Gothic" panose="020B0502020202020204" pitchFamily="34" charset="0"/>
              </a:rPr>
            </a:br>
            <a:r>
              <a:rPr lang="en-GB" dirty="0">
                <a:solidFill>
                  <a:schemeClr val="accent5">
                    <a:lumMod val="50000"/>
                  </a:schemeClr>
                </a:solidFill>
                <a:latin typeface="Century Gothic" panose="020B0502020202020204" pitchFamily="34" charset="0"/>
              </a:rPr>
              <a:t>(Schmitt, 2008:343)</a:t>
            </a:r>
            <a:endParaRPr lang="en-GB" sz="2200" dirty="0">
              <a:solidFill>
                <a:schemeClr val="accent5">
                  <a:lumMod val="50000"/>
                </a:schemeClr>
              </a:solidFill>
              <a:latin typeface="Century Gothic" panose="020B0502020202020204" pitchFamily="34" charset="0"/>
            </a:endParaRPr>
          </a:p>
        </p:txBody>
      </p:sp>
      <p:sp>
        <p:nvSpPr>
          <p:cNvPr id="5" name="Rectangle 4"/>
          <p:cNvSpPr/>
          <p:nvPr/>
        </p:nvSpPr>
        <p:spPr>
          <a:xfrm>
            <a:off x="615955" y="4370698"/>
            <a:ext cx="7503459" cy="954107"/>
          </a:xfrm>
          <a:prstGeom prst="rect">
            <a:avLst/>
          </a:prstGeom>
        </p:spPr>
        <p:txBody>
          <a:bodyPr wrap="square">
            <a:spAutoFit/>
          </a:bodyPr>
          <a:lstStyle/>
          <a:p>
            <a:r>
              <a:rPr lang="en-GB" sz="2800" dirty="0">
                <a:solidFill>
                  <a:schemeClr val="accent5">
                    <a:lumMod val="50000"/>
                  </a:schemeClr>
                </a:solidFill>
                <a:latin typeface="Century Gothic" panose="020B0502020202020204" pitchFamily="34" charset="0"/>
              </a:rPr>
              <a:t>Different tasks are needed to develop these different aspects. (Schmitt, 2008)</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6863"/>
            <a:ext cx="2512089" cy="867128"/>
          </a:xfrm>
          <a:prstGeom prst="rect">
            <a:avLst/>
          </a:prstGeom>
        </p:spPr>
      </p:pic>
      <p:sp>
        <p:nvSpPr>
          <p:cNvPr id="7" name="TextBox 6"/>
          <p:cNvSpPr txBox="1"/>
          <p:nvPr/>
        </p:nvSpPr>
        <p:spPr>
          <a:xfrm>
            <a:off x="180070" y="268853"/>
            <a:ext cx="1849697" cy="769441"/>
          </a:xfrm>
          <a:prstGeom prst="rect">
            <a:avLst/>
          </a:prstGeom>
          <a:noFill/>
        </p:spPr>
        <p:txBody>
          <a:bodyPr wrap="square" rtlCol="0">
            <a:spAutoFit/>
          </a:bodyPr>
          <a:lstStyle/>
          <a:p>
            <a:r>
              <a:rPr lang="en-GB" sz="4400" b="1" dirty="0" smtClean="0">
                <a:solidFill>
                  <a:schemeClr val="bg1"/>
                </a:solidFill>
                <a:latin typeface="Century Gothic" panose="020B0502020202020204" pitchFamily="34" charset="0"/>
              </a:rPr>
              <a:t>How?</a:t>
            </a:r>
            <a:endParaRPr lang="en-GB" sz="4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162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681" y="1393958"/>
            <a:ext cx="11354638" cy="4351338"/>
          </a:xfrm>
        </p:spPr>
        <p:txBody>
          <a:bodyPr>
            <a:normAutofit/>
          </a:bodyPr>
          <a:lstStyle/>
          <a:p>
            <a:pPr marL="514350" indent="-514350">
              <a:buFont typeface="+mj-lt"/>
              <a:buAutoNum type="arabicParenR"/>
            </a:pPr>
            <a:r>
              <a:rPr lang="en-GB" dirty="0"/>
              <a:t>L1 translation can be efficient for establishing form-meaning link initially. </a:t>
            </a:r>
          </a:p>
          <a:p>
            <a:pPr marL="0" indent="0">
              <a:buNone/>
            </a:pPr>
            <a:endParaRPr lang="en-GB" sz="900" dirty="0"/>
          </a:p>
          <a:p>
            <a:pPr marL="514350" indent="-514350">
              <a:buFont typeface="+mj-lt"/>
              <a:buAutoNum type="arabicParenR"/>
            </a:pPr>
            <a:endParaRPr lang="en-GB" dirty="0"/>
          </a:p>
          <a:p>
            <a:pPr marL="514350" indent="-514350">
              <a:buFont typeface="+mj-lt"/>
              <a:buAutoNum type="arabicParenR"/>
            </a:pPr>
            <a:r>
              <a:rPr lang="en-GB" dirty="0"/>
              <a:t>Seeing and hearing words in context then becomes important to develop depth of knowledge (collocation, shades of meaning, etc.).</a:t>
            </a:r>
          </a:p>
          <a:p>
            <a:pPr marL="514350" indent="-514350">
              <a:buFont typeface="+mj-lt"/>
              <a:buAutoNum type="arabicParenR"/>
            </a:pPr>
            <a:r>
              <a:rPr lang="en-GB" dirty="0"/>
              <a:t>Multiple exposures and use are important to consolidate knowledge and develop fluency, anywhere between 5 – 20 encounters. (Nation, 2001:81)</a:t>
            </a:r>
          </a:p>
          <a:p>
            <a:pPr marL="514350" indent="-514350">
              <a:buFont typeface="+mj-lt"/>
              <a:buAutoNum type="arabicParenR"/>
            </a:pPr>
            <a:endParaRPr lang="en-GB" dirty="0"/>
          </a:p>
          <a:p>
            <a:pPr marL="514350" indent="-514350">
              <a:buFont typeface="+mj-lt"/>
              <a:buAutoNum type="arabicParenR"/>
            </a:pPr>
            <a:endParaRPr lang="en-GB" dirty="0"/>
          </a:p>
        </p:txBody>
      </p:sp>
      <p:sp>
        <p:nvSpPr>
          <p:cNvPr id="4" name="TextBox 3"/>
          <p:cNvSpPr txBox="1"/>
          <p:nvPr/>
        </p:nvSpPr>
        <p:spPr>
          <a:xfrm>
            <a:off x="924448" y="2308642"/>
            <a:ext cx="11193864" cy="584775"/>
          </a:xfrm>
          <a:prstGeom prst="rect">
            <a:avLst/>
          </a:prstGeom>
          <a:noFill/>
        </p:spPr>
        <p:txBody>
          <a:bodyPr wrap="square" rtlCol="0">
            <a:spAutoFit/>
          </a:bodyPr>
          <a:lstStyle/>
          <a:p>
            <a:r>
              <a:rPr lang="en-GB" sz="1600" i="1" dirty="0">
                <a:solidFill>
                  <a:srgbClr val="FF6600"/>
                </a:solidFill>
                <a:latin typeface="Century Gothic" panose="020B0502020202020204" pitchFamily="34" charset="0"/>
              </a:rPr>
              <a:t>This could be done at home, even in advance of a lesson (‘flipped learning’) and mediated by technology (e.g. </a:t>
            </a:r>
            <a:r>
              <a:rPr lang="en-GB" sz="1600" i="1" dirty="0" err="1">
                <a:solidFill>
                  <a:srgbClr val="FF6600"/>
                </a:solidFill>
                <a:latin typeface="Century Gothic" panose="020B0502020202020204" pitchFamily="34" charset="0"/>
              </a:rPr>
              <a:t>Memrise</a:t>
            </a:r>
            <a:r>
              <a:rPr lang="en-GB" sz="1600" i="1" dirty="0">
                <a:solidFill>
                  <a:srgbClr val="FF6600"/>
                </a:solidFill>
                <a:latin typeface="Century Gothic" panose="020B0502020202020204" pitchFamily="34" charset="0"/>
              </a:rPr>
              <a:t>, Quizlet)</a:t>
            </a:r>
          </a:p>
        </p:txBody>
      </p:sp>
      <p:sp>
        <p:nvSpPr>
          <p:cNvPr id="5" name="TextBox 4"/>
          <p:cNvSpPr txBox="1"/>
          <p:nvPr/>
        </p:nvSpPr>
        <p:spPr>
          <a:xfrm>
            <a:off x="931147" y="5591456"/>
            <a:ext cx="10842172" cy="584775"/>
          </a:xfrm>
          <a:prstGeom prst="rect">
            <a:avLst/>
          </a:prstGeom>
          <a:noFill/>
        </p:spPr>
        <p:txBody>
          <a:bodyPr wrap="square" rtlCol="0">
            <a:spAutoFit/>
          </a:bodyPr>
          <a:lstStyle/>
          <a:p>
            <a:r>
              <a:rPr lang="en-GB" sz="1600" i="1" dirty="0">
                <a:solidFill>
                  <a:srgbClr val="FF6600"/>
                </a:solidFill>
                <a:latin typeface="Century Gothic" panose="020B0502020202020204" pitchFamily="34" charset="0"/>
              </a:rPr>
              <a:t>For high-frequency words, spontaneous target language interaction and ‘reading for interest’ may help with this.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2512089" cy="867128"/>
          </a:xfrm>
          <a:prstGeom prst="rect">
            <a:avLst/>
          </a:prstGeom>
        </p:spPr>
      </p:pic>
      <p:sp>
        <p:nvSpPr>
          <p:cNvPr id="8" name="TextBox 7"/>
          <p:cNvSpPr txBox="1"/>
          <p:nvPr/>
        </p:nvSpPr>
        <p:spPr>
          <a:xfrm>
            <a:off x="180070" y="268853"/>
            <a:ext cx="1849697" cy="769441"/>
          </a:xfrm>
          <a:prstGeom prst="rect">
            <a:avLst/>
          </a:prstGeom>
          <a:noFill/>
        </p:spPr>
        <p:txBody>
          <a:bodyPr wrap="square" rtlCol="0">
            <a:spAutoFit/>
          </a:bodyPr>
          <a:lstStyle/>
          <a:p>
            <a:r>
              <a:rPr lang="en-GB" sz="4400" b="1" dirty="0" smtClean="0">
                <a:solidFill>
                  <a:schemeClr val="bg1"/>
                </a:solidFill>
                <a:latin typeface="Century Gothic" panose="020B0502020202020204" pitchFamily="34" charset="0"/>
              </a:rPr>
              <a:t>How?</a:t>
            </a:r>
            <a:endParaRPr lang="en-GB" sz="4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2438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305" y="1489673"/>
            <a:ext cx="11424976" cy="4351338"/>
          </a:xfrm>
        </p:spPr>
        <p:txBody>
          <a:bodyPr/>
          <a:lstStyle/>
          <a:p>
            <a:pPr marL="514350" indent="-514350">
              <a:buFont typeface="+mj-lt"/>
              <a:buAutoNum type="arabicParenR" startAt="4"/>
            </a:pPr>
            <a:r>
              <a:rPr lang="en-GB" sz="3200" dirty="0"/>
              <a:t>Allowing time to forget and then deliberately and systematically revisiting and recycling is crucial.</a:t>
            </a:r>
          </a:p>
          <a:p>
            <a:pPr marL="514350" indent="-514350">
              <a:buFont typeface="+mj-lt"/>
              <a:buAutoNum type="arabicParenR" startAt="4"/>
            </a:pPr>
            <a:endParaRPr lang="en-GB" dirty="0"/>
          </a:p>
          <a:p>
            <a:pPr marL="514350" indent="-514350">
              <a:buFont typeface="+mj-lt"/>
              <a:buAutoNum type="arabicParenR" startAt="4"/>
            </a:pPr>
            <a:endParaRPr lang="en-GB" dirty="0"/>
          </a:p>
        </p:txBody>
      </p:sp>
      <p:sp>
        <p:nvSpPr>
          <p:cNvPr id="4" name="TextBox 3"/>
          <p:cNvSpPr txBox="1"/>
          <p:nvPr/>
        </p:nvSpPr>
        <p:spPr>
          <a:xfrm>
            <a:off x="803867" y="2440672"/>
            <a:ext cx="10892413" cy="707886"/>
          </a:xfrm>
          <a:prstGeom prst="rect">
            <a:avLst/>
          </a:prstGeom>
          <a:noFill/>
        </p:spPr>
        <p:txBody>
          <a:bodyPr wrap="square" rtlCol="0">
            <a:spAutoFit/>
          </a:bodyPr>
          <a:lstStyle/>
          <a:p>
            <a:r>
              <a:rPr lang="en-GB" sz="2000" i="1" dirty="0">
                <a:solidFill>
                  <a:srgbClr val="FF6600"/>
                </a:solidFill>
                <a:latin typeface="Century Gothic" panose="020B0502020202020204" pitchFamily="34" charset="0"/>
              </a:rPr>
              <a:t>This requires more planning and monitoring than a space-limited textbook course can display on its pages.</a:t>
            </a:r>
          </a:p>
        </p:txBody>
      </p:sp>
      <p:sp>
        <p:nvSpPr>
          <p:cNvPr id="6" name="Rectangular Callout 5"/>
          <p:cNvSpPr/>
          <p:nvPr/>
        </p:nvSpPr>
        <p:spPr>
          <a:xfrm>
            <a:off x="422031" y="3665342"/>
            <a:ext cx="11274249" cy="1991880"/>
          </a:xfrm>
          <a:prstGeom prst="wedgeRectCallout">
            <a:avLst>
              <a:gd name="adj1" fmla="val 44436"/>
              <a:gd name="adj2" fmla="val 74421"/>
            </a:avLst>
          </a:prstGeom>
          <a:solidFill>
            <a:srgbClr val="E567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entury Gothic" panose="020B0502020202020204" pitchFamily="34" charset="0"/>
              </a:rPr>
              <a:t>‘Recycling is necessary, and if it is neglected, many partially learned words will be forgotten, wasting all the effort already put into learning them ... Recycling has to be consciously built into vocabulary learning programs, and teachers must guard against presenting lexical items once and then forgetting about them, or else their students will likely do the same.’ </a:t>
            </a:r>
            <a:r>
              <a:rPr lang="en-GB" sz="1400" dirty="0">
                <a:solidFill>
                  <a:schemeClr val="bg1"/>
                </a:solidFill>
                <a:latin typeface="Century Gothic" panose="020B0502020202020204" pitchFamily="34" charset="0"/>
              </a:rPr>
              <a:t>(Schmitt, 2008:343)</a:t>
            </a:r>
            <a:endParaRPr lang="en-GB" sz="1600" dirty="0">
              <a:solidFill>
                <a:schemeClr val="bg1"/>
              </a:solidFill>
              <a:latin typeface="Century Gothic" panose="020B0502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6863"/>
            <a:ext cx="2512089" cy="867128"/>
          </a:xfrm>
          <a:prstGeom prst="rect">
            <a:avLst/>
          </a:prstGeom>
        </p:spPr>
      </p:pic>
      <p:sp>
        <p:nvSpPr>
          <p:cNvPr id="8" name="TextBox 7"/>
          <p:cNvSpPr txBox="1"/>
          <p:nvPr/>
        </p:nvSpPr>
        <p:spPr>
          <a:xfrm>
            <a:off x="180070" y="268853"/>
            <a:ext cx="1849697" cy="769441"/>
          </a:xfrm>
          <a:prstGeom prst="rect">
            <a:avLst/>
          </a:prstGeom>
          <a:noFill/>
        </p:spPr>
        <p:txBody>
          <a:bodyPr wrap="square" rtlCol="0">
            <a:spAutoFit/>
          </a:bodyPr>
          <a:lstStyle/>
          <a:p>
            <a:r>
              <a:rPr lang="en-GB" sz="4400" b="1" dirty="0" smtClean="0">
                <a:solidFill>
                  <a:schemeClr val="bg1"/>
                </a:solidFill>
                <a:latin typeface="Century Gothic" panose="020B0502020202020204" pitchFamily="34" charset="0"/>
              </a:rPr>
              <a:t>How?</a:t>
            </a:r>
            <a:endParaRPr lang="en-GB" sz="4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2412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450" y="1643573"/>
            <a:ext cx="11424976" cy="4351338"/>
          </a:xfrm>
        </p:spPr>
        <p:txBody>
          <a:bodyPr>
            <a:normAutofit/>
          </a:bodyPr>
          <a:lstStyle/>
          <a:p>
            <a:pPr marL="514350" indent="-514350">
              <a:lnSpc>
                <a:spcPct val="100000"/>
              </a:lnSpc>
              <a:buFont typeface="+mj-lt"/>
              <a:buAutoNum type="arabicParenR" startAt="5"/>
            </a:pPr>
            <a:r>
              <a:rPr lang="en-GB" dirty="0"/>
              <a:t>Vocabulary knowledge builds incrementally. Step 1 might be recognising that you have seen a word before. </a:t>
            </a:r>
          </a:p>
          <a:p>
            <a:pPr marL="514350" indent="-514350">
              <a:lnSpc>
                <a:spcPct val="100000"/>
              </a:lnSpc>
              <a:buFont typeface="+mj-lt"/>
              <a:buAutoNum type="arabicParenR" startAt="5"/>
            </a:pPr>
            <a:r>
              <a:rPr lang="en-GB" dirty="0"/>
              <a:t>Using a word appropriately in a spoken or written sentence is a useful ‘rule of thumb’ for mastery (although development often continues past this point).</a:t>
            </a:r>
          </a:p>
          <a:p>
            <a:pPr marL="514350" indent="-514350">
              <a:lnSpc>
                <a:spcPct val="100000"/>
              </a:lnSpc>
              <a:buFont typeface="+mj-lt"/>
              <a:buAutoNum type="arabicParenR" startAt="5"/>
            </a:pPr>
            <a:r>
              <a:rPr lang="en-GB" dirty="0"/>
              <a:t>There is some evidence that receptive knowledge doesn’t automatically lead to productive knowledge.  Structured productive practice is helpful for improving production (Lee, 2003; Lee &amp; Muncie, 2006).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2512089" cy="867128"/>
          </a:xfrm>
          <a:prstGeom prst="rect">
            <a:avLst/>
          </a:prstGeom>
        </p:spPr>
      </p:pic>
      <p:sp>
        <p:nvSpPr>
          <p:cNvPr id="5" name="TextBox 4"/>
          <p:cNvSpPr txBox="1"/>
          <p:nvPr/>
        </p:nvSpPr>
        <p:spPr>
          <a:xfrm>
            <a:off x="180070" y="268853"/>
            <a:ext cx="1849697" cy="769441"/>
          </a:xfrm>
          <a:prstGeom prst="rect">
            <a:avLst/>
          </a:prstGeom>
          <a:noFill/>
        </p:spPr>
        <p:txBody>
          <a:bodyPr wrap="square" rtlCol="0">
            <a:spAutoFit/>
          </a:bodyPr>
          <a:lstStyle/>
          <a:p>
            <a:r>
              <a:rPr lang="en-GB" sz="4400" b="1" dirty="0" smtClean="0">
                <a:solidFill>
                  <a:schemeClr val="bg1"/>
                </a:solidFill>
                <a:latin typeface="Century Gothic" panose="020B0502020202020204" pitchFamily="34" charset="0"/>
              </a:rPr>
              <a:t>How?</a:t>
            </a:r>
            <a:endParaRPr lang="en-GB" sz="4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097354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1451" y="1366576"/>
            <a:ext cx="11455120" cy="538269"/>
          </a:xfrm>
        </p:spPr>
        <p:txBody>
          <a:bodyPr>
            <a:normAutofit/>
          </a:bodyPr>
          <a:lstStyle/>
          <a:p>
            <a:r>
              <a:rPr lang="en-GB" sz="2800" dirty="0"/>
              <a:t>Factors which facilitate vocabulary learning </a:t>
            </a:r>
            <a:r>
              <a:rPr lang="en-GB" sz="2800" dirty="0" smtClean="0"/>
              <a:t>(</a:t>
            </a:r>
            <a:r>
              <a:rPr lang="en-GB" sz="2800" dirty="0"/>
              <a:t>Schmitt, 2008:339):</a:t>
            </a:r>
          </a:p>
        </p:txBody>
      </p:sp>
      <p:sp>
        <p:nvSpPr>
          <p:cNvPr id="6" name="Content Placeholder 5"/>
          <p:cNvSpPr>
            <a:spLocks noGrp="1"/>
          </p:cNvSpPr>
          <p:nvPr>
            <p:ph sz="half" idx="2"/>
          </p:nvPr>
        </p:nvSpPr>
        <p:spPr>
          <a:xfrm>
            <a:off x="301451" y="2022754"/>
            <a:ext cx="11455120" cy="5402978"/>
          </a:xfrm>
        </p:spPr>
        <p:txBody>
          <a:bodyPr>
            <a:noAutofit/>
          </a:bodyPr>
          <a:lstStyle/>
          <a:p>
            <a:pPr>
              <a:lnSpc>
                <a:spcPct val="100000"/>
              </a:lnSpc>
            </a:pPr>
            <a:r>
              <a:rPr lang="en-GB" sz="2200" dirty="0"/>
              <a:t>increased frequency of exposure;</a:t>
            </a:r>
          </a:p>
          <a:p>
            <a:pPr>
              <a:lnSpc>
                <a:spcPct val="100000"/>
              </a:lnSpc>
            </a:pPr>
            <a:r>
              <a:rPr lang="en-GB" sz="2200" dirty="0"/>
              <a:t>increased attention focused on the lexical item;</a:t>
            </a:r>
          </a:p>
          <a:p>
            <a:pPr>
              <a:lnSpc>
                <a:spcPct val="100000"/>
              </a:lnSpc>
            </a:pPr>
            <a:r>
              <a:rPr lang="en-GB" sz="2200" dirty="0"/>
              <a:t>increased noticing of the lexical item;</a:t>
            </a:r>
          </a:p>
          <a:p>
            <a:pPr>
              <a:lnSpc>
                <a:spcPct val="100000"/>
              </a:lnSpc>
            </a:pPr>
            <a:r>
              <a:rPr lang="en-GB" sz="2200" dirty="0"/>
              <a:t>increased intention to learn the lexical item;</a:t>
            </a:r>
          </a:p>
          <a:p>
            <a:pPr>
              <a:lnSpc>
                <a:spcPct val="100000"/>
              </a:lnSpc>
            </a:pPr>
            <a:r>
              <a:rPr lang="en-GB" sz="2200" dirty="0"/>
              <a:t>a requirement to learn the lexical item (by teacher, test, syllabus);</a:t>
            </a:r>
          </a:p>
          <a:p>
            <a:pPr>
              <a:lnSpc>
                <a:spcPct val="100000"/>
              </a:lnSpc>
            </a:pPr>
            <a:r>
              <a:rPr lang="en-GB" sz="2200" dirty="0"/>
              <a:t>a need to learn/use the lexical item (for task or for a personal goal);</a:t>
            </a:r>
          </a:p>
          <a:p>
            <a:pPr>
              <a:lnSpc>
                <a:spcPct val="100000"/>
              </a:lnSpc>
            </a:pPr>
            <a:r>
              <a:rPr lang="en-GB" sz="2200" dirty="0"/>
              <a:t>increased manipulation of the lexical item and its properties;</a:t>
            </a:r>
          </a:p>
          <a:p>
            <a:pPr>
              <a:lnSpc>
                <a:spcPct val="100000"/>
              </a:lnSpc>
            </a:pPr>
            <a:r>
              <a:rPr lang="en-GB" sz="2200" dirty="0"/>
              <a:t>increased amount of time spent engaging with the lexical item;</a:t>
            </a:r>
          </a:p>
          <a:p>
            <a:pPr marL="0" indent="0">
              <a:lnSpc>
                <a:spcPct val="100000"/>
              </a:lnSpc>
              <a:buNone/>
            </a:pPr>
            <a:r>
              <a:rPr lang="en-GB" sz="2200" dirty="0"/>
              <a:t>•  amount of interaction spent on the lexical item.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6863"/>
            <a:ext cx="2512089" cy="867128"/>
          </a:xfrm>
          <a:prstGeom prst="rect">
            <a:avLst/>
          </a:prstGeom>
        </p:spPr>
      </p:pic>
      <p:sp>
        <p:nvSpPr>
          <p:cNvPr id="8" name="TextBox 7"/>
          <p:cNvSpPr txBox="1"/>
          <p:nvPr/>
        </p:nvSpPr>
        <p:spPr>
          <a:xfrm>
            <a:off x="180070" y="268853"/>
            <a:ext cx="1849697" cy="769441"/>
          </a:xfrm>
          <a:prstGeom prst="rect">
            <a:avLst/>
          </a:prstGeom>
          <a:noFill/>
        </p:spPr>
        <p:txBody>
          <a:bodyPr wrap="square" rtlCol="0">
            <a:spAutoFit/>
          </a:bodyPr>
          <a:lstStyle/>
          <a:p>
            <a:r>
              <a:rPr lang="en-GB" sz="4400" b="1" dirty="0" smtClean="0">
                <a:solidFill>
                  <a:schemeClr val="bg1"/>
                </a:solidFill>
                <a:latin typeface="Century Gothic" panose="020B0502020202020204" pitchFamily="34" charset="0"/>
              </a:rPr>
              <a:t>How?</a:t>
            </a:r>
            <a:endParaRPr lang="en-GB" sz="4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556384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43095" y="1627813"/>
            <a:ext cx="11334541" cy="1569660"/>
          </a:xfrm>
          <a:prstGeom prst="rect">
            <a:avLst/>
          </a:prstGeom>
        </p:spPr>
        <p:txBody>
          <a:bodyPr wrap="square">
            <a:spAutoFit/>
          </a:bodyPr>
          <a:lstStyle/>
          <a:p>
            <a:r>
              <a:rPr lang="en-GB" sz="2400" dirty="0">
                <a:solidFill>
                  <a:schemeClr val="accent5">
                    <a:lumMod val="50000"/>
                  </a:schemeClr>
                </a:solidFill>
                <a:latin typeface="Century Gothic" panose="020B0502020202020204" pitchFamily="34" charset="0"/>
              </a:rPr>
              <a:t>‘Overall, it seems that virtually anything that leads to </a:t>
            </a:r>
            <a:r>
              <a:rPr lang="en-GB" sz="2400" b="1" dirty="0">
                <a:solidFill>
                  <a:srgbClr val="FF6600"/>
                </a:solidFill>
                <a:latin typeface="Century Gothic" panose="020B0502020202020204" pitchFamily="34" charset="0"/>
              </a:rPr>
              <a:t>more exposure, attention, manipulation, or time spent on lexical items</a:t>
            </a:r>
            <a:r>
              <a:rPr lang="en-GB" sz="2400" dirty="0">
                <a:solidFill>
                  <a:schemeClr val="accent5">
                    <a:lumMod val="50000"/>
                  </a:schemeClr>
                </a:solidFill>
                <a:latin typeface="Century Gothic" panose="020B0502020202020204" pitchFamily="34" charset="0"/>
              </a:rPr>
              <a:t> adds to their learning. In fact, even </a:t>
            </a:r>
            <a:r>
              <a:rPr lang="en-GB" sz="2400" b="1" dirty="0">
                <a:solidFill>
                  <a:srgbClr val="FF6600"/>
                </a:solidFill>
                <a:latin typeface="Century Gothic" panose="020B0502020202020204" pitchFamily="34" charset="0"/>
              </a:rPr>
              <a:t>the process of being tested </a:t>
            </a:r>
            <a:r>
              <a:rPr lang="en-GB" sz="2400" dirty="0">
                <a:solidFill>
                  <a:schemeClr val="accent5">
                    <a:lumMod val="50000"/>
                  </a:schemeClr>
                </a:solidFill>
                <a:latin typeface="Century Gothic" panose="020B0502020202020204" pitchFamily="34" charset="0"/>
              </a:rPr>
              <a:t>on lexical items appears to facilitate better retention.’ (Schmitt, 2008:339)</a:t>
            </a:r>
          </a:p>
        </p:txBody>
      </p:sp>
      <p:sp>
        <p:nvSpPr>
          <p:cNvPr id="5" name="Rectangle 4"/>
          <p:cNvSpPr/>
          <p:nvPr/>
        </p:nvSpPr>
        <p:spPr>
          <a:xfrm>
            <a:off x="643095" y="3661295"/>
            <a:ext cx="11033090" cy="1938992"/>
          </a:xfrm>
          <a:prstGeom prst="rect">
            <a:avLst/>
          </a:prstGeom>
        </p:spPr>
        <p:txBody>
          <a:bodyPr wrap="square">
            <a:spAutoFit/>
          </a:bodyPr>
          <a:lstStyle/>
          <a:p>
            <a:r>
              <a:rPr lang="en-GB" sz="2400" dirty="0">
                <a:solidFill>
                  <a:schemeClr val="accent5">
                    <a:lumMod val="50000"/>
                  </a:schemeClr>
                </a:solidFill>
                <a:latin typeface="Century Gothic" panose="020B0502020202020204" pitchFamily="34" charset="0"/>
              </a:rPr>
              <a:t>"The variety of factors which affect vocabulary learning means that there will never be one ‘best’ teaching methodology, but the meta-principle of </a:t>
            </a:r>
            <a:r>
              <a:rPr lang="en-GB" sz="2400" b="1" dirty="0">
                <a:solidFill>
                  <a:srgbClr val="FF6600"/>
                </a:solidFill>
                <a:latin typeface="Century Gothic" panose="020B0502020202020204" pitchFamily="34" charset="0"/>
              </a:rPr>
              <a:t>maximizing sustained engagement </a:t>
            </a:r>
            <a:r>
              <a:rPr lang="en-GB" sz="2400" dirty="0">
                <a:solidFill>
                  <a:schemeClr val="accent5">
                    <a:lumMod val="50000"/>
                  </a:schemeClr>
                </a:solidFill>
                <a:latin typeface="Century Gothic" panose="020B0502020202020204" pitchFamily="34" charset="0"/>
              </a:rPr>
              <a:t>with the lexical items which need to be learned appears to underlie all effective vocabulary learning.’ (Schmitt, 2008:354)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2512089" cy="867128"/>
          </a:xfrm>
          <a:prstGeom prst="rect">
            <a:avLst/>
          </a:prstGeom>
        </p:spPr>
      </p:pic>
      <p:sp>
        <p:nvSpPr>
          <p:cNvPr id="7" name="TextBox 6"/>
          <p:cNvSpPr txBox="1"/>
          <p:nvPr/>
        </p:nvSpPr>
        <p:spPr>
          <a:xfrm>
            <a:off x="180070" y="268853"/>
            <a:ext cx="1849697" cy="769441"/>
          </a:xfrm>
          <a:prstGeom prst="rect">
            <a:avLst/>
          </a:prstGeom>
          <a:noFill/>
        </p:spPr>
        <p:txBody>
          <a:bodyPr wrap="square" rtlCol="0">
            <a:spAutoFit/>
          </a:bodyPr>
          <a:lstStyle/>
          <a:p>
            <a:r>
              <a:rPr lang="en-GB" sz="4400" b="1" dirty="0" smtClean="0">
                <a:solidFill>
                  <a:schemeClr val="bg1"/>
                </a:solidFill>
                <a:latin typeface="Century Gothic" panose="020B0502020202020204" pitchFamily="34" charset="0"/>
              </a:rPr>
              <a:t>How?</a:t>
            </a:r>
            <a:endParaRPr lang="en-GB" sz="4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98532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3501037" cy="867128"/>
          </a:xfrm>
          <a:prstGeom prst="rect">
            <a:avLst/>
          </a:prstGeom>
        </p:spPr>
      </p:pic>
      <p:pic>
        <p:nvPicPr>
          <p:cNvPr id="2" name="Picture 1"/>
          <p:cNvPicPr>
            <a:picLocks noChangeAspect="1"/>
          </p:cNvPicPr>
          <p:nvPr/>
        </p:nvPicPr>
        <p:blipFill>
          <a:blip r:embed="rId4"/>
          <a:stretch>
            <a:fillRect/>
          </a:stretch>
        </p:blipFill>
        <p:spPr>
          <a:xfrm>
            <a:off x="3885757" y="2266942"/>
            <a:ext cx="7976503" cy="1981671"/>
          </a:xfrm>
          <a:prstGeom prst="rect">
            <a:avLst/>
          </a:prstGeom>
        </p:spPr>
      </p:pic>
      <p:pic>
        <p:nvPicPr>
          <p:cNvPr id="3" name="Picture 2"/>
          <p:cNvPicPr>
            <a:picLocks noChangeAspect="1"/>
          </p:cNvPicPr>
          <p:nvPr/>
        </p:nvPicPr>
        <p:blipFill>
          <a:blip r:embed="rId5"/>
          <a:stretch>
            <a:fillRect/>
          </a:stretch>
        </p:blipFill>
        <p:spPr>
          <a:xfrm>
            <a:off x="3885757" y="241253"/>
            <a:ext cx="7976503" cy="2025688"/>
          </a:xfrm>
          <a:prstGeom prst="rect">
            <a:avLst/>
          </a:prstGeom>
        </p:spPr>
      </p:pic>
      <p:pic>
        <p:nvPicPr>
          <p:cNvPr id="4" name="Picture 3"/>
          <p:cNvPicPr>
            <a:picLocks noChangeAspect="1"/>
          </p:cNvPicPr>
          <p:nvPr/>
        </p:nvPicPr>
        <p:blipFill>
          <a:blip r:embed="rId6"/>
          <a:stretch>
            <a:fillRect/>
          </a:stretch>
        </p:blipFill>
        <p:spPr>
          <a:xfrm>
            <a:off x="3885757" y="4248613"/>
            <a:ext cx="7976503" cy="1922711"/>
          </a:xfrm>
          <a:prstGeom prst="rect">
            <a:avLst/>
          </a:prstGeom>
        </p:spPr>
      </p:pic>
      <p:sp>
        <p:nvSpPr>
          <p:cNvPr id="5" name="Oval 4"/>
          <p:cNvSpPr/>
          <p:nvPr/>
        </p:nvSpPr>
        <p:spPr>
          <a:xfrm>
            <a:off x="3740421" y="112735"/>
            <a:ext cx="1290181" cy="425885"/>
          </a:xfrm>
          <a:prstGeom prst="ellipse">
            <a:avLst/>
          </a:prstGeom>
          <a:noFill/>
          <a:ln w="57150">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 name="Oval 5"/>
          <p:cNvSpPr/>
          <p:nvPr/>
        </p:nvSpPr>
        <p:spPr>
          <a:xfrm>
            <a:off x="8489873" y="3257777"/>
            <a:ext cx="1290181" cy="425885"/>
          </a:xfrm>
          <a:prstGeom prst="ellipse">
            <a:avLst/>
          </a:prstGeom>
          <a:noFill/>
          <a:ln w="57150">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7" name="Oval 6"/>
          <p:cNvSpPr/>
          <p:nvPr/>
        </p:nvSpPr>
        <p:spPr>
          <a:xfrm>
            <a:off x="3740420" y="4079687"/>
            <a:ext cx="1290181" cy="425885"/>
          </a:xfrm>
          <a:prstGeom prst="ellipse">
            <a:avLst/>
          </a:prstGeom>
          <a:noFill/>
          <a:ln w="57150">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8" name="TextBox 7"/>
          <p:cNvSpPr txBox="1"/>
          <p:nvPr/>
        </p:nvSpPr>
        <p:spPr>
          <a:xfrm rot="16200000">
            <a:off x="2623853" y="1202725"/>
            <a:ext cx="2154477" cy="400110"/>
          </a:xfrm>
          <a:prstGeom prst="rect">
            <a:avLst/>
          </a:prstGeom>
          <a:noFill/>
        </p:spPr>
        <p:txBody>
          <a:bodyPr wrap="square" rtlCol="0">
            <a:spAutoFit/>
          </a:bodyPr>
          <a:lstStyle/>
          <a:p>
            <a:pPr algn="ctr"/>
            <a:r>
              <a:rPr lang="en-GB" sz="2000" b="1" dirty="0">
                <a:solidFill>
                  <a:schemeClr val="accent5">
                    <a:lumMod val="50000"/>
                  </a:schemeClr>
                </a:solidFill>
                <a:latin typeface="Century Gothic" panose="020B0502020202020204" pitchFamily="34" charset="0"/>
              </a:rPr>
              <a:t>Module 6 p.132</a:t>
            </a:r>
          </a:p>
        </p:txBody>
      </p:sp>
      <p:sp>
        <p:nvSpPr>
          <p:cNvPr id="9" name="TextBox 8"/>
          <p:cNvSpPr txBox="1"/>
          <p:nvPr/>
        </p:nvSpPr>
        <p:spPr>
          <a:xfrm rot="16200000">
            <a:off x="2608463" y="3128070"/>
            <a:ext cx="2154477" cy="400110"/>
          </a:xfrm>
          <a:prstGeom prst="rect">
            <a:avLst/>
          </a:prstGeom>
          <a:noFill/>
        </p:spPr>
        <p:txBody>
          <a:bodyPr wrap="square" rtlCol="0">
            <a:spAutoFit/>
          </a:bodyPr>
          <a:lstStyle/>
          <a:p>
            <a:pPr algn="ctr"/>
            <a:r>
              <a:rPr lang="en-GB" sz="2000" b="1" dirty="0">
                <a:solidFill>
                  <a:schemeClr val="accent5">
                    <a:lumMod val="50000"/>
                  </a:schemeClr>
                </a:solidFill>
                <a:latin typeface="Century Gothic" panose="020B0502020202020204" pitchFamily="34" charset="0"/>
              </a:rPr>
              <a:t>Module 4 p.90</a:t>
            </a:r>
          </a:p>
        </p:txBody>
      </p:sp>
      <p:sp>
        <p:nvSpPr>
          <p:cNvPr id="10" name="TextBox 9"/>
          <p:cNvSpPr txBox="1"/>
          <p:nvPr/>
        </p:nvSpPr>
        <p:spPr>
          <a:xfrm rot="16200000">
            <a:off x="2616158" y="5125796"/>
            <a:ext cx="2154477" cy="400110"/>
          </a:xfrm>
          <a:prstGeom prst="rect">
            <a:avLst/>
          </a:prstGeom>
          <a:noFill/>
        </p:spPr>
        <p:txBody>
          <a:bodyPr wrap="square" rtlCol="0">
            <a:spAutoFit/>
          </a:bodyPr>
          <a:lstStyle/>
          <a:p>
            <a:pPr algn="ctr"/>
            <a:r>
              <a:rPr lang="en-GB" sz="2000" b="1" dirty="0">
                <a:solidFill>
                  <a:schemeClr val="accent5">
                    <a:lumMod val="50000"/>
                  </a:schemeClr>
                </a:solidFill>
                <a:latin typeface="Century Gothic" panose="020B0502020202020204" pitchFamily="34" charset="0"/>
              </a:rPr>
              <a:t>Module 3 p.70</a:t>
            </a:r>
          </a:p>
        </p:txBody>
      </p:sp>
      <p:sp>
        <p:nvSpPr>
          <p:cNvPr id="11" name="TextBox 10"/>
          <p:cNvSpPr txBox="1"/>
          <p:nvPr/>
        </p:nvSpPr>
        <p:spPr>
          <a:xfrm>
            <a:off x="0" y="330767"/>
            <a:ext cx="3054699" cy="646331"/>
          </a:xfrm>
          <a:prstGeom prst="rect">
            <a:avLst/>
          </a:prstGeom>
          <a:noFill/>
        </p:spPr>
        <p:txBody>
          <a:bodyPr wrap="square" rtlCol="0">
            <a:spAutoFit/>
          </a:bodyPr>
          <a:lstStyle/>
          <a:p>
            <a:r>
              <a:rPr lang="en-GB" dirty="0">
                <a:solidFill>
                  <a:schemeClr val="bg1"/>
                </a:solidFill>
                <a:latin typeface="Century Gothic" panose="020B0502020202020204" pitchFamily="34" charset="0"/>
              </a:rPr>
              <a:t>Studio AQA GCSE French Foundation (Pearson)</a:t>
            </a:r>
          </a:p>
        </p:txBody>
      </p:sp>
    </p:spTree>
    <p:extLst>
      <p:ext uri="{BB962C8B-B14F-4D97-AF65-F5344CB8AC3E}">
        <p14:creationId xmlns:p14="http://schemas.microsoft.com/office/powerpoint/2010/main" val="25801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8" y="1726986"/>
            <a:ext cx="11465169" cy="4711234"/>
          </a:xfrm>
        </p:spPr>
        <p:txBody>
          <a:bodyPr>
            <a:normAutofit/>
          </a:bodyPr>
          <a:lstStyle/>
          <a:p>
            <a:r>
              <a:rPr lang="en-GB" sz="2400" dirty="0"/>
              <a:t>Vocabulary learning is a strong indicator of performance, in all four modalities.</a:t>
            </a:r>
          </a:p>
          <a:p>
            <a:r>
              <a:rPr lang="en-GB" sz="2400" dirty="0"/>
              <a:t>Currently, learners appear to know (after five years’ secondary learning) far fewer words than is ideal.</a:t>
            </a:r>
          </a:p>
          <a:p>
            <a:r>
              <a:rPr lang="en-GB" sz="2400" dirty="0"/>
              <a:t>Learners need to know as many words as possible(!), but 2000 would indicate a much stronger basis for GCSE proficiency.</a:t>
            </a:r>
          </a:p>
          <a:p>
            <a:r>
              <a:rPr lang="en-GB" sz="2400" dirty="0"/>
              <a:t>Vocabulary selection should balance frequency, GCSE specification, range and personal interest.</a:t>
            </a:r>
          </a:p>
          <a:p>
            <a:r>
              <a:rPr lang="en-GB" sz="2400" dirty="0"/>
              <a:t>Verbs can be under-represented in text books.</a:t>
            </a:r>
          </a:p>
          <a:p>
            <a:r>
              <a:rPr lang="en-GB" sz="2400" dirty="0"/>
              <a:t>Topic-based vocabulary lists of one single word class are not optimal</a:t>
            </a:r>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6096001" cy="867128"/>
          </a:xfrm>
          <a:prstGeom prst="rect">
            <a:avLst/>
          </a:prstGeom>
        </p:spPr>
      </p:pic>
      <p:sp>
        <p:nvSpPr>
          <p:cNvPr id="5" name="TextBox 4"/>
          <p:cNvSpPr txBox="1"/>
          <p:nvPr/>
        </p:nvSpPr>
        <p:spPr>
          <a:xfrm>
            <a:off x="180070" y="322421"/>
            <a:ext cx="6693003" cy="707886"/>
          </a:xfrm>
          <a:prstGeom prst="rect">
            <a:avLst/>
          </a:prstGeom>
          <a:noFill/>
        </p:spPr>
        <p:txBody>
          <a:bodyPr wrap="square" rtlCol="0">
            <a:spAutoFit/>
          </a:bodyPr>
          <a:lstStyle/>
          <a:p>
            <a:r>
              <a:rPr lang="en-GB" sz="4000" b="1" dirty="0" smtClean="0">
                <a:solidFill>
                  <a:schemeClr val="bg1"/>
                </a:solidFill>
                <a:latin typeface="Century Gothic" panose="020B0502020202020204" pitchFamily="34" charset="0"/>
              </a:rPr>
              <a:t>How Do </a:t>
            </a:r>
            <a:r>
              <a:rPr lang="en-GB" sz="4000" b="1" dirty="0">
                <a:solidFill>
                  <a:schemeClr val="bg1"/>
                </a:solidFill>
                <a:latin typeface="Century Gothic" panose="020B0502020202020204" pitchFamily="34" charset="0"/>
              </a:rPr>
              <a:t>W</a:t>
            </a:r>
            <a:r>
              <a:rPr lang="en-GB" sz="4000" b="1" dirty="0" smtClean="0">
                <a:solidFill>
                  <a:schemeClr val="bg1"/>
                </a:solidFill>
                <a:latin typeface="Century Gothic" panose="020B0502020202020204" pitchFamily="34" charset="0"/>
              </a:rPr>
              <a:t>e Know?</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536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415" y="1619930"/>
            <a:ext cx="11465169" cy="5032375"/>
          </a:xfrm>
        </p:spPr>
        <p:txBody>
          <a:bodyPr>
            <a:normAutofit fontScale="92500" lnSpcReduction="10000"/>
          </a:bodyPr>
          <a:lstStyle/>
          <a:p>
            <a:r>
              <a:rPr lang="en-GB" sz="2600" dirty="0"/>
              <a:t>There is no single, best strategy for learning vocabulary</a:t>
            </a:r>
          </a:p>
          <a:p>
            <a:r>
              <a:rPr lang="en-US" sz="2600" dirty="0"/>
              <a:t>Errorless teaching techniques (when pupils are unambiguously told the meaning of a new word) are effective…</a:t>
            </a:r>
          </a:p>
          <a:p>
            <a:r>
              <a:rPr lang="en-US" sz="2600" dirty="0"/>
              <a:t>providing they are followed by opportunities to use the new words in comprehension, and then productively.</a:t>
            </a:r>
          </a:p>
          <a:p>
            <a:r>
              <a:rPr lang="en-US" sz="2600" dirty="0"/>
              <a:t>The more times a pupil is required to recall a word, the more securely it will move into the long term memory. </a:t>
            </a:r>
          </a:p>
          <a:p>
            <a:r>
              <a:rPr lang="en-US" sz="2600" dirty="0"/>
              <a:t>Production tasks in which pupils use new words in sentences they compose themselves serve to strengthen vocabulary knowledge.</a:t>
            </a:r>
          </a:p>
          <a:p>
            <a:r>
              <a:rPr lang="en-US" sz="2600" dirty="0"/>
              <a:t>Genuine information gap activities are very helpful in assisting </a:t>
            </a:r>
            <a:r>
              <a:rPr lang="en-US" sz="2600" dirty="0" err="1"/>
              <a:t>memorisation</a:t>
            </a:r>
            <a:r>
              <a:rPr lang="en-US" sz="2600" dirty="0"/>
              <a:t>. </a:t>
            </a:r>
          </a:p>
          <a:p>
            <a:r>
              <a:rPr lang="en-US" sz="2600" dirty="0"/>
              <a:t>Careful, planned use of ICT can be effective. </a:t>
            </a:r>
            <a:r>
              <a:rPr lang="en-US" dirty="0"/>
              <a:t/>
            </a:r>
            <a:br>
              <a:rPr lang="en-US" dirty="0"/>
            </a:b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6096001" cy="867128"/>
          </a:xfrm>
          <a:prstGeom prst="rect">
            <a:avLst/>
          </a:prstGeom>
        </p:spPr>
      </p:pic>
      <p:sp>
        <p:nvSpPr>
          <p:cNvPr id="6" name="TextBox 5"/>
          <p:cNvSpPr txBox="1"/>
          <p:nvPr/>
        </p:nvSpPr>
        <p:spPr>
          <a:xfrm>
            <a:off x="180070" y="322421"/>
            <a:ext cx="6693003" cy="707886"/>
          </a:xfrm>
          <a:prstGeom prst="rect">
            <a:avLst/>
          </a:prstGeom>
          <a:noFill/>
        </p:spPr>
        <p:txBody>
          <a:bodyPr wrap="square" rtlCol="0">
            <a:spAutoFit/>
          </a:bodyPr>
          <a:lstStyle/>
          <a:p>
            <a:r>
              <a:rPr lang="en-GB" sz="4000" b="1" dirty="0" smtClean="0">
                <a:solidFill>
                  <a:schemeClr val="bg1"/>
                </a:solidFill>
                <a:latin typeface="Century Gothic" panose="020B0502020202020204" pitchFamily="34" charset="0"/>
              </a:rPr>
              <a:t>How Do </a:t>
            </a:r>
            <a:r>
              <a:rPr lang="en-GB" sz="4000" b="1" dirty="0">
                <a:solidFill>
                  <a:schemeClr val="bg1"/>
                </a:solidFill>
                <a:latin typeface="Century Gothic" panose="020B0502020202020204" pitchFamily="34" charset="0"/>
              </a:rPr>
              <a:t>W</a:t>
            </a:r>
            <a:r>
              <a:rPr lang="en-GB" sz="4000" b="1" dirty="0" smtClean="0">
                <a:solidFill>
                  <a:schemeClr val="bg1"/>
                </a:solidFill>
                <a:latin typeface="Century Gothic" panose="020B0502020202020204" pitchFamily="34" charset="0"/>
              </a:rPr>
              <a:t>e Know?</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881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741" y="1610302"/>
            <a:ext cx="11324492" cy="4351338"/>
          </a:xfrm>
        </p:spPr>
        <p:txBody>
          <a:bodyPr>
            <a:normAutofit fontScale="77500" lnSpcReduction="20000"/>
          </a:bodyPr>
          <a:lstStyle/>
          <a:p>
            <a:pPr>
              <a:lnSpc>
                <a:spcPct val="120000"/>
              </a:lnSpc>
            </a:pPr>
            <a:r>
              <a:rPr lang="en-GB" dirty="0"/>
              <a:t>How do we maximise the collaboration of the 5 ‘learning partners’?</a:t>
            </a:r>
          </a:p>
          <a:p>
            <a:pPr>
              <a:lnSpc>
                <a:spcPct val="120000"/>
              </a:lnSpc>
            </a:pPr>
            <a:r>
              <a:rPr lang="en-GB" dirty="0"/>
              <a:t>What role do formulaic sequences or ‘chunks’ play in vocabulary learning?</a:t>
            </a:r>
          </a:p>
          <a:p>
            <a:pPr>
              <a:lnSpc>
                <a:spcPct val="120000"/>
              </a:lnSpc>
            </a:pPr>
            <a:r>
              <a:rPr lang="en-GB" dirty="0"/>
              <a:t>What about different rates of learning?</a:t>
            </a:r>
          </a:p>
          <a:p>
            <a:pPr>
              <a:lnSpc>
                <a:spcPct val="120000"/>
              </a:lnSpc>
            </a:pPr>
            <a:r>
              <a:rPr lang="en-GB" dirty="0"/>
              <a:t>How do we work (best) with different proficiency learners?</a:t>
            </a:r>
          </a:p>
          <a:p>
            <a:pPr>
              <a:lnSpc>
                <a:spcPct val="120000"/>
              </a:lnSpc>
            </a:pPr>
            <a:r>
              <a:rPr lang="en-GB" dirty="0"/>
              <a:t>How can we motivate learners to learn vocabulary?</a:t>
            </a:r>
          </a:p>
          <a:p>
            <a:pPr>
              <a:lnSpc>
                <a:spcPct val="120000"/>
              </a:lnSpc>
            </a:pPr>
            <a:r>
              <a:rPr lang="en-GB" dirty="0"/>
              <a:t>How do we know how well learners are doing? What is the best way to assess progress in vocabulary learning?</a:t>
            </a:r>
          </a:p>
          <a:p>
            <a:pPr>
              <a:lnSpc>
                <a:spcPct val="120000"/>
              </a:lnSpc>
            </a:pPr>
            <a:r>
              <a:rPr lang="en-GB" dirty="0"/>
              <a:t>What about incidental vocabulary learning?</a:t>
            </a:r>
          </a:p>
          <a:p>
            <a:pPr>
              <a:lnSpc>
                <a:spcPct val="120000"/>
              </a:lnSpc>
            </a:pPr>
            <a:r>
              <a:rPr lang="en-GB" dirty="0"/>
              <a:t>Vocabulary knowledge is not everything – what do we do when we don’t know a word?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4883499" cy="867128"/>
          </a:xfrm>
          <a:prstGeom prst="rect">
            <a:avLst/>
          </a:prstGeom>
        </p:spPr>
      </p:pic>
      <p:sp>
        <p:nvSpPr>
          <p:cNvPr id="6" name="TextBox 5"/>
          <p:cNvSpPr txBox="1"/>
          <p:nvPr/>
        </p:nvSpPr>
        <p:spPr>
          <a:xfrm>
            <a:off x="180070" y="322421"/>
            <a:ext cx="4703429" cy="707886"/>
          </a:xfrm>
          <a:prstGeom prst="rect">
            <a:avLst/>
          </a:prstGeom>
          <a:noFill/>
        </p:spPr>
        <p:txBody>
          <a:bodyPr wrap="square" rtlCol="0">
            <a:spAutoFit/>
          </a:bodyPr>
          <a:lstStyle/>
          <a:p>
            <a:r>
              <a:rPr lang="en-GB" sz="4000" b="1" dirty="0" smtClean="0">
                <a:solidFill>
                  <a:schemeClr val="bg1"/>
                </a:solidFill>
                <a:latin typeface="Century Gothic" panose="020B0502020202020204" pitchFamily="34" charset="0"/>
              </a:rPr>
              <a:t>Next Questions</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619875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08149" y="1532471"/>
            <a:ext cx="11575701" cy="4847481"/>
          </a:xfrm>
          <a:prstGeom prst="rect">
            <a:avLst/>
          </a:prstGeom>
        </p:spPr>
        <p:txBody>
          <a:bodyPr wrap="square">
            <a:spAutoFit/>
          </a:bodyPr>
          <a:lstStyle/>
          <a:p>
            <a:r>
              <a:rPr lang="en-GB" sz="1100" dirty="0">
                <a:solidFill>
                  <a:srgbClr val="005782"/>
                </a:solidFill>
                <a:latin typeface="Century Gothic" panose="020B0502020202020204" pitchFamily="34" charset="0"/>
              </a:rPr>
              <a:t>Anderson, R. C., &amp; </a:t>
            </a:r>
            <a:r>
              <a:rPr lang="en-GB" sz="1100" dirty="0" err="1">
                <a:solidFill>
                  <a:srgbClr val="005782"/>
                </a:solidFill>
                <a:latin typeface="Century Gothic" panose="020B0502020202020204" pitchFamily="34" charset="0"/>
              </a:rPr>
              <a:t>Freebody</a:t>
            </a:r>
            <a:r>
              <a:rPr lang="en-GB" sz="1100" dirty="0">
                <a:solidFill>
                  <a:srgbClr val="005782"/>
                </a:solidFill>
                <a:latin typeface="Century Gothic" panose="020B0502020202020204" pitchFamily="34" charset="0"/>
              </a:rPr>
              <a:t>, P. (1981). Vocabulary knowledge. In J. Guthrie (Ed.), </a:t>
            </a:r>
            <a:r>
              <a:rPr lang="en-GB" sz="1100" i="1" dirty="0">
                <a:solidFill>
                  <a:srgbClr val="005782"/>
                </a:solidFill>
                <a:latin typeface="Century Gothic" panose="020B0502020202020204" pitchFamily="34" charset="0"/>
              </a:rPr>
              <a:t>Comprehension and Teaching: Research Reviews </a:t>
            </a:r>
            <a:r>
              <a:rPr lang="en-GB" sz="1100" dirty="0">
                <a:solidFill>
                  <a:srgbClr val="005782"/>
                </a:solidFill>
                <a:latin typeface="Century Gothic" panose="020B0502020202020204" pitchFamily="34" charset="0"/>
              </a:rPr>
              <a:t>(pp. 77-117). Newark, DE: International Reading Association.</a:t>
            </a:r>
            <a:br>
              <a:rPr lang="en-GB" sz="1100" dirty="0">
                <a:solidFill>
                  <a:srgbClr val="005782"/>
                </a:solidFill>
                <a:latin typeface="Century Gothic" panose="020B0502020202020204" pitchFamily="34" charset="0"/>
              </a:rPr>
            </a:br>
            <a:r>
              <a:rPr lang="en-GB" sz="1100" dirty="0">
                <a:solidFill>
                  <a:srgbClr val="005782"/>
                </a:solidFill>
                <a:latin typeface="Century Gothic" panose="020B0502020202020204" pitchFamily="34" charset="0"/>
              </a:rPr>
              <a:t>AQA. (2016). </a:t>
            </a:r>
            <a:r>
              <a:rPr lang="en-GB" sz="1100" i="1" dirty="0">
                <a:solidFill>
                  <a:srgbClr val="005782"/>
                </a:solidFill>
                <a:latin typeface="Century Gothic" panose="020B0502020202020204" pitchFamily="34" charset="0"/>
              </a:rPr>
              <a:t>8658-Specification French</a:t>
            </a:r>
            <a:r>
              <a:rPr lang="en-GB" sz="1100" dirty="0">
                <a:solidFill>
                  <a:srgbClr val="005782"/>
                </a:solidFill>
                <a:latin typeface="Century Gothic" panose="020B0502020202020204" pitchFamily="34" charset="0"/>
              </a:rPr>
              <a:t>.  Retrieved: </a:t>
            </a:r>
            <a:r>
              <a:rPr lang="en-GB" sz="1100" dirty="0">
                <a:solidFill>
                  <a:srgbClr val="005782"/>
                </a:solidFill>
                <a:latin typeface="Century Gothic" panose="020B0502020202020204" pitchFamily="34" charset="0"/>
                <a:hlinkClick r:id="rId3"/>
              </a:rPr>
              <a:t>https://www.aqa.org.uk/subjects/languages/gcse/french-8658</a:t>
            </a:r>
            <a:r>
              <a:rPr lang="en-GB" sz="1100" dirty="0">
                <a:solidFill>
                  <a:srgbClr val="005782"/>
                </a:solidFill>
                <a:latin typeface="Century Gothic" panose="020B0502020202020204" pitchFamily="34" charset="0"/>
              </a:rPr>
              <a:t> </a:t>
            </a:r>
            <a:br>
              <a:rPr lang="en-GB" sz="1100" dirty="0">
                <a:solidFill>
                  <a:srgbClr val="005782"/>
                </a:solidFill>
                <a:latin typeface="Century Gothic" panose="020B0502020202020204" pitchFamily="34" charset="0"/>
              </a:rPr>
            </a:br>
            <a:r>
              <a:rPr lang="en-GB" sz="1100" dirty="0">
                <a:solidFill>
                  <a:srgbClr val="005782"/>
                </a:solidFill>
                <a:latin typeface="Century Gothic" panose="020B0502020202020204" pitchFamily="34" charset="0"/>
              </a:rPr>
              <a:t>AQA. (2016). </a:t>
            </a:r>
            <a:r>
              <a:rPr lang="en-GB" sz="1100" i="1" dirty="0">
                <a:solidFill>
                  <a:srgbClr val="005782"/>
                </a:solidFill>
                <a:latin typeface="Century Gothic" panose="020B0502020202020204" pitchFamily="34" charset="0"/>
              </a:rPr>
              <a:t>8698-Specification Spanish</a:t>
            </a:r>
            <a:r>
              <a:rPr lang="en-GB" sz="1100" dirty="0">
                <a:solidFill>
                  <a:srgbClr val="005782"/>
                </a:solidFill>
                <a:latin typeface="Century Gothic" panose="020B0502020202020204" pitchFamily="34" charset="0"/>
              </a:rPr>
              <a:t>.  Retrieved: </a:t>
            </a:r>
            <a:r>
              <a:rPr lang="en-GB" sz="1100" dirty="0">
                <a:solidFill>
                  <a:srgbClr val="005782"/>
                </a:solidFill>
                <a:latin typeface="Century Gothic" panose="020B0502020202020204" pitchFamily="34" charset="0"/>
                <a:hlinkClick r:id="rId4"/>
              </a:rPr>
              <a:t>https://www.aqa.org.uk/subjects/languages/gcse/spanish-8698</a:t>
            </a:r>
            <a:r>
              <a:rPr lang="en-GB" sz="1100" dirty="0">
                <a:solidFill>
                  <a:srgbClr val="005782"/>
                </a:solidFill>
                <a:latin typeface="Century Gothic" panose="020B0502020202020204" pitchFamily="34" charset="0"/>
              </a:rPr>
              <a:t> </a:t>
            </a:r>
            <a:br>
              <a:rPr lang="en-GB" sz="1100" dirty="0">
                <a:solidFill>
                  <a:srgbClr val="005782"/>
                </a:solidFill>
                <a:latin typeface="Century Gothic" panose="020B0502020202020204" pitchFamily="34" charset="0"/>
              </a:rPr>
            </a:br>
            <a:r>
              <a:rPr lang="en-GB" sz="1100" dirty="0" err="1">
                <a:solidFill>
                  <a:srgbClr val="005782"/>
                </a:solidFill>
                <a:latin typeface="Century Gothic" panose="020B0502020202020204" pitchFamily="34" charset="0"/>
                <a:ea typeface="Calibri"/>
                <a:cs typeface="Calibri"/>
                <a:sym typeface="Calibri"/>
              </a:rPr>
              <a:t>Bauckham</a:t>
            </a:r>
            <a:r>
              <a:rPr lang="en-GB" sz="1100" dirty="0">
                <a:solidFill>
                  <a:srgbClr val="005782"/>
                </a:solidFill>
                <a:latin typeface="Century Gothic" panose="020B0502020202020204" pitchFamily="34" charset="0"/>
                <a:ea typeface="Calibri"/>
                <a:cs typeface="Calibri"/>
                <a:sym typeface="Calibri"/>
              </a:rPr>
              <a:t>, I. (2016). </a:t>
            </a:r>
            <a:r>
              <a:rPr lang="en-GB" sz="1100" i="1" dirty="0">
                <a:solidFill>
                  <a:srgbClr val="005782"/>
                </a:solidFill>
                <a:latin typeface="Century Gothic" panose="020B0502020202020204" pitchFamily="34" charset="0"/>
                <a:ea typeface="Calibri"/>
                <a:cs typeface="Calibri"/>
                <a:sym typeface="Calibri"/>
              </a:rPr>
              <a:t>Modern foreign languages pedagogy review: A review of modern foreign languages teaching practice in key stage 3 and key stage 4. </a:t>
            </a:r>
            <a:r>
              <a:rPr lang="en-GB" sz="1100" dirty="0">
                <a:solidFill>
                  <a:srgbClr val="005782"/>
                </a:solidFill>
                <a:latin typeface="Century Gothic" panose="020B0502020202020204" pitchFamily="34" charset="0"/>
                <a:ea typeface="Calibri"/>
                <a:cs typeface="Calibri"/>
                <a:sym typeface="Calibri"/>
              </a:rPr>
              <a:t>Teaching Schools Council</a:t>
            </a:r>
            <a:r>
              <a:rPr lang="en-GB" sz="1100" dirty="0">
                <a:solidFill>
                  <a:srgbClr val="005782"/>
                </a:solidFill>
                <a:latin typeface="Century Gothic" panose="020B0502020202020204" pitchFamily="34" charset="0"/>
              </a:rPr>
              <a:t/>
            </a:r>
            <a:br>
              <a:rPr lang="en-GB" sz="1100" dirty="0">
                <a:solidFill>
                  <a:srgbClr val="005782"/>
                </a:solidFill>
                <a:latin typeface="Century Gothic" panose="020B0502020202020204" pitchFamily="34" charset="0"/>
              </a:rPr>
            </a:br>
            <a:r>
              <a:rPr lang="en-GB" sz="1100" dirty="0">
                <a:solidFill>
                  <a:srgbClr val="005782"/>
                </a:solidFill>
                <a:latin typeface="Century Gothic" panose="020B0502020202020204" pitchFamily="34" charset="0"/>
              </a:rPr>
              <a:t>Bauer, L. &amp; Nation, P. (1993). Word families, </a:t>
            </a:r>
            <a:r>
              <a:rPr lang="en-GB" sz="1100" i="1" dirty="0">
                <a:solidFill>
                  <a:srgbClr val="005782"/>
                </a:solidFill>
                <a:latin typeface="Century Gothic" panose="020B0502020202020204" pitchFamily="34" charset="0"/>
              </a:rPr>
              <a:t>International Journal of Lexicography, Volume 6, Issue 4, 1 December 1993, 253–279.</a:t>
            </a:r>
            <a:br>
              <a:rPr lang="en-GB" sz="1100" i="1" dirty="0">
                <a:solidFill>
                  <a:srgbClr val="005782"/>
                </a:solidFill>
                <a:latin typeface="Century Gothic" panose="020B0502020202020204" pitchFamily="34" charset="0"/>
              </a:rPr>
            </a:br>
            <a:r>
              <a:rPr lang="en-GB" sz="1100" dirty="0" err="1">
                <a:solidFill>
                  <a:srgbClr val="005782"/>
                </a:solidFill>
                <a:latin typeface="Century Gothic" panose="020B0502020202020204" pitchFamily="34" charset="0"/>
              </a:rPr>
              <a:t>Daller</a:t>
            </a:r>
            <a:r>
              <a:rPr lang="en-GB" sz="1100" dirty="0">
                <a:solidFill>
                  <a:srgbClr val="005782"/>
                </a:solidFill>
                <a:latin typeface="Century Gothic" panose="020B0502020202020204" pitchFamily="34" charset="0"/>
              </a:rPr>
              <a:t>, H., Milton, J., &amp; </a:t>
            </a:r>
            <a:r>
              <a:rPr lang="en-GB" sz="1100" dirty="0" err="1">
                <a:solidFill>
                  <a:srgbClr val="005782"/>
                </a:solidFill>
                <a:latin typeface="Century Gothic" panose="020B0502020202020204" pitchFamily="34" charset="0"/>
              </a:rPr>
              <a:t>Treffers-Daller</a:t>
            </a:r>
            <a:r>
              <a:rPr lang="en-GB" sz="1100" dirty="0">
                <a:solidFill>
                  <a:srgbClr val="005782"/>
                </a:solidFill>
                <a:latin typeface="Century Gothic" panose="020B0502020202020204" pitchFamily="34" charset="0"/>
              </a:rPr>
              <a:t>, J. (eds.). 2007. </a:t>
            </a:r>
            <a:r>
              <a:rPr lang="en-GB" sz="1100" i="1" dirty="0">
                <a:solidFill>
                  <a:srgbClr val="005782"/>
                </a:solidFill>
                <a:latin typeface="Century Gothic" panose="020B0502020202020204" pitchFamily="34" charset="0"/>
              </a:rPr>
              <a:t>Modelling and assessing vocabulary knowledge</a:t>
            </a:r>
            <a:r>
              <a:rPr lang="en-GB" sz="1100" dirty="0">
                <a:solidFill>
                  <a:srgbClr val="005782"/>
                </a:solidFill>
                <a:latin typeface="Century Gothic" panose="020B0502020202020204" pitchFamily="34" charset="0"/>
              </a:rPr>
              <a:t>. Cambridge: Cambridge University Press.</a:t>
            </a:r>
          </a:p>
          <a:p>
            <a:r>
              <a:rPr lang="en-GB" sz="1100" dirty="0" err="1">
                <a:solidFill>
                  <a:srgbClr val="005782"/>
                </a:solidFill>
                <a:latin typeface="Century Gothic" panose="020B0502020202020204" pitchFamily="34" charset="0"/>
              </a:rPr>
              <a:t>Häcker</a:t>
            </a:r>
            <a:r>
              <a:rPr lang="en-GB" sz="1100" dirty="0">
                <a:solidFill>
                  <a:srgbClr val="005782"/>
                </a:solidFill>
                <a:latin typeface="Century Gothic" panose="020B0502020202020204" pitchFamily="34" charset="0"/>
              </a:rPr>
              <a:t>, M. (2008). Eleven pets and 20 ways to express one's opinion: the vocabulary learners of German acquire at English secondary schools, </a:t>
            </a:r>
            <a:r>
              <a:rPr lang="en-GB" sz="1100" i="1" dirty="0">
                <a:solidFill>
                  <a:srgbClr val="005782"/>
                </a:solidFill>
                <a:latin typeface="Century Gothic" panose="020B0502020202020204" pitchFamily="34" charset="0"/>
              </a:rPr>
              <a:t>The Language Learning Journal, 36:2, 215-226.</a:t>
            </a:r>
            <a:br>
              <a:rPr lang="en-GB" sz="1100" i="1" dirty="0">
                <a:solidFill>
                  <a:srgbClr val="005782"/>
                </a:solidFill>
                <a:latin typeface="Century Gothic" panose="020B0502020202020204" pitchFamily="34" charset="0"/>
              </a:rPr>
            </a:br>
            <a:r>
              <a:rPr lang="en-GB" sz="1100" dirty="0">
                <a:solidFill>
                  <a:srgbClr val="005782"/>
                </a:solidFill>
                <a:latin typeface="Century Gothic" panose="020B0502020202020204" pitchFamily="34" charset="0"/>
              </a:rPr>
              <a:t>Jones, R.L. &amp; </a:t>
            </a:r>
            <a:r>
              <a:rPr lang="en-GB" sz="1100" dirty="0" err="1">
                <a:solidFill>
                  <a:srgbClr val="005782"/>
                </a:solidFill>
                <a:latin typeface="Century Gothic" panose="020B0502020202020204" pitchFamily="34" charset="0"/>
              </a:rPr>
              <a:t>Tschirner</a:t>
            </a:r>
            <a:r>
              <a:rPr lang="en-GB" sz="1100" dirty="0">
                <a:solidFill>
                  <a:srgbClr val="005782"/>
                </a:solidFill>
                <a:latin typeface="Century Gothic" panose="020B0502020202020204" pitchFamily="34" charset="0"/>
              </a:rPr>
              <a:t>, E. (2006). </a:t>
            </a:r>
            <a:r>
              <a:rPr lang="en-GB" sz="1100" i="1" dirty="0">
                <a:solidFill>
                  <a:srgbClr val="005782"/>
                </a:solidFill>
                <a:latin typeface="Century Gothic" panose="020B0502020202020204" pitchFamily="34" charset="0"/>
              </a:rPr>
              <a:t>A frequency dictionary of German: core vocabulary for learners. </a:t>
            </a:r>
            <a:r>
              <a:rPr lang="en-GB" sz="1100" dirty="0">
                <a:solidFill>
                  <a:srgbClr val="005782"/>
                </a:solidFill>
                <a:latin typeface="Century Gothic" panose="020B0502020202020204" pitchFamily="34" charset="0"/>
              </a:rPr>
              <a:t>Routledge.</a:t>
            </a:r>
            <a:br>
              <a:rPr lang="en-GB" sz="1100" dirty="0">
                <a:solidFill>
                  <a:srgbClr val="005782"/>
                </a:solidFill>
                <a:latin typeface="Century Gothic" panose="020B0502020202020204" pitchFamily="34" charset="0"/>
              </a:rPr>
            </a:br>
            <a:r>
              <a:rPr lang="en-GB" sz="1100" dirty="0">
                <a:solidFill>
                  <a:srgbClr val="005782"/>
                </a:solidFill>
                <a:latin typeface="Century Gothic" panose="020B0502020202020204" pitchFamily="34" charset="0"/>
              </a:rPr>
              <a:t>Lee, S. H. (2003). ESL learners’ vocabulary use in writing and the effects of explicit vocabulary instruction. </a:t>
            </a:r>
            <a:r>
              <a:rPr lang="en-GB" sz="1100" i="1" dirty="0">
                <a:solidFill>
                  <a:srgbClr val="005782"/>
                </a:solidFill>
                <a:latin typeface="Century Gothic" panose="020B0502020202020204" pitchFamily="34" charset="0"/>
              </a:rPr>
              <a:t>System, 31</a:t>
            </a:r>
            <a:r>
              <a:rPr lang="en-GB" sz="1100" dirty="0">
                <a:solidFill>
                  <a:srgbClr val="005782"/>
                </a:solidFill>
                <a:latin typeface="Century Gothic" panose="020B0502020202020204" pitchFamily="34" charset="0"/>
              </a:rPr>
              <a:t>, 537–561.</a:t>
            </a:r>
            <a:br>
              <a:rPr lang="en-GB" sz="1100" dirty="0">
                <a:solidFill>
                  <a:srgbClr val="005782"/>
                </a:solidFill>
                <a:latin typeface="Century Gothic" panose="020B0502020202020204" pitchFamily="34" charset="0"/>
              </a:rPr>
            </a:br>
            <a:r>
              <a:rPr lang="en-GB" sz="1100" dirty="0">
                <a:solidFill>
                  <a:srgbClr val="005782"/>
                </a:solidFill>
                <a:latin typeface="Century Gothic" panose="020B0502020202020204" pitchFamily="34" charset="0"/>
              </a:rPr>
              <a:t>Lee, S. H., &amp; Muncie, J. (2006). From receptive to productive: Improving ESL learners’ use of vocabulary in a </a:t>
            </a:r>
            <a:r>
              <a:rPr lang="en-GB" sz="1100" dirty="0" err="1">
                <a:solidFill>
                  <a:srgbClr val="005782"/>
                </a:solidFill>
                <a:latin typeface="Century Gothic" panose="020B0502020202020204" pitchFamily="34" charset="0"/>
              </a:rPr>
              <a:t>postreading</a:t>
            </a:r>
            <a:r>
              <a:rPr lang="en-GB" sz="1100" dirty="0">
                <a:solidFill>
                  <a:srgbClr val="005782"/>
                </a:solidFill>
                <a:latin typeface="Century Gothic" panose="020B0502020202020204" pitchFamily="34" charset="0"/>
              </a:rPr>
              <a:t> composition task. </a:t>
            </a:r>
            <a:r>
              <a:rPr lang="en-GB" sz="1100" i="1" dirty="0">
                <a:solidFill>
                  <a:srgbClr val="005782"/>
                </a:solidFill>
                <a:latin typeface="Century Gothic" panose="020B0502020202020204" pitchFamily="34" charset="0"/>
              </a:rPr>
              <a:t>TESOL Quarterly, 40</a:t>
            </a:r>
            <a:r>
              <a:rPr lang="en-GB" sz="1100" dirty="0">
                <a:solidFill>
                  <a:srgbClr val="005782"/>
                </a:solidFill>
                <a:latin typeface="Century Gothic" panose="020B0502020202020204" pitchFamily="34" charset="0"/>
              </a:rPr>
              <a:t>(2), 295–320.</a:t>
            </a:r>
          </a:p>
          <a:p>
            <a:r>
              <a:rPr lang="en-GB" sz="1100" dirty="0">
                <a:solidFill>
                  <a:srgbClr val="005782"/>
                </a:solidFill>
                <a:latin typeface="Century Gothic" panose="020B0502020202020204" pitchFamily="34" charset="0"/>
              </a:rPr>
              <a:t>Lonsdale, D. &amp; Le Bras, Y. (2009) </a:t>
            </a:r>
            <a:r>
              <a:rPr lang="en-GB" sz="1100" i="1" dirty="0">
                <a:solidFill>
                  <a:srgbClr val="005782"/>
                </a:solidFill>
                <a:latin typeface="Century Gothic" panose="020B0502020202020204" pitchFamily="34" charset="0"/>
              </a:rPr>
              <a:t>A Frequency dictionary for French.  </a:t>
            </a:r>
            <a:r>
              <a:rPr lang="en-GB" sz="1100" dirty="0">
                <a:solidFill>
                  <a:srgbClr val="005782"/>
                </a:solidFill>
                <a:latin typeface="Century Gothic" panose="020B0502020202020204" pitchFamily="34" charset="0"/>
              </a:rPr>
              <a:t>Routledge.</a:t>
            </a:r>
          </a:p>
          <a:p>
            <a:r>
              <a:rPr lang="en-GB" sz="1100" dirty="0" err="1">
                <a:solidFill>
                  <a:srgbClr val="005782"/>
                </a:solidFill>
                <a:latin typeface="Century Gothic" panose="020B0502020202020204" pitchFamily="34" charset="0"/>
              </a:rPr>
              <a:t>Macaro</a:t>
            </a:r>
            <a:r>
              <a:rPr lang="en-GB" sz="1100" dirty="0">
                <a:solidFill>
                  <a:srgbClr val="005782"/>
                </a:solidFill>
                <a:latin typeface="Century Gothic" panose="020B0502020202020204" pitchFamily="34" charset="0"/>
              </a:rPr>
              <a:t>, E. &amp; </a:t>
            </a:r>
            <a:r>
              <a:rPr lang="en-GB" sz="1100" dirty="0" err="1">
                <a:solidFill>
                  <a:srgbClr val="005782"/>
                </a:solidFill>
                <a:latin typeface="Century Gothic" panose="020B0502020202020204" pitchFamily="34" charset="0"/>
              </a:rPr>
              <a:t>Erler</a:t>
            </a:r>
            <a:r>
              <a:rPr lang="en-GB" sz="1100" dirty="0">
                <a:solidFill>
                  <a:srgbClr val="005782"/>
                </a:solidFill>
                <a:latin typeface="Century Gothic" panose="020B0502020202020204" pitchFamily="34" charset="0"/>
              </a:rPr>
              <a:t>, L. (2008). Raising the Achievement of Young-beginner Readers of French through Strategy Instruction. </a:t>
            </a:r>
            <a:r>
              <a:rPr lang="en-GB" sz="1100" i="1" dirty="0">
                <a:solidFill>
                  <a:srgbClr val="005782"/>
                </a:solidFill>
                <a:latin typeface="Century Gothic" panose="020B0502020202020204" pitchFamily="34" charset="0"/>
              </a:rPr>
              <a:t>Applied Linguistics 29/1, 90–119.</a:t>
            </a:r>
            <a:br>
              <a:rPr lang="en-GB" sz="1100" i="1" dirty="0">
                <a:solidFill>
                  <a:srgbClr val="005782"/>
                </a:solidFill>
                <a:latin typeface="Century Gothic" panose="020B0502020202020204" pitchFamily="34" charset="0"/>
              </a:rPr>
            </a:br>
            <a:r>
              <a:rPr lang="en-GB" sz="1100" dirty="0">
                <a:solidFill>
                  <a:srgbClr val="005782"/>
                </a:solidFill>
                <a:latin typeface="Century Gothic" panose="020B0502020202020204" pitchFamily="34" charset="0"/>
              </a:rPr>
              <a:t>Milton, J. (2006). Language </a:t>
            </a:r>
            <a:r>
              <a:rPr lang="en-GB" sz="1100" dirty="0" err="1">
                <a:solidFill>
                  <a:srgbClr val="005782"/>
                </a:solidFill>
                <a:latin typeface="Century Gothic" panose="020B0502020202020204" pitchFamily="34" charset="0"/>
              </a:rPr>
              <a:t>Lite</a:t>
            </a:r>
            <a:r>
              <a:rPr lang="en-GB" sz="1100" dirty="0">
                <a:solidFill>
                  <a:srgbClr val="005782"/>
                </a:solidFill>
                <a:latin typeface="Century Gothic" panose="020B0502020202020204" pitchFamily="34" charset="0"/>
              </a:rPr>
              <a:t>? Learning French Vocabulary in School. </a:t>
            </a:r>
            <a:r>
              <a:rPr lang="en-GB" sz="1100" i="1" dirty="0">
                <a:solidFill>
                  <a:srgbClr val="005782"/>
                </a:solidFill>
                <a:latin typeface="Century Gothic" panose="020B0502020202020204" pitchFamily="34" charset="0"/>
              </a:rPr>
              <a:t>Journal of French Language Studies, 16,187-205. </a:t>
            </a:r>
            <a:br>
              <a:rPr lang="en-GB" sz="1100" i="1" dirty="0">
                <a:solidFill>
                  <a:srgbClr val="005782"/>
                </a:solidFill>
                <a:latin typeface="Century Gothic" panose="020B0502020202020204" pitchFamily="34" charset="0"/>
              </a:rPr>
            </a:br>
            <a:r>
              <a:rPr lang="en-GB" sz="1100" dirty="0">
                <a:solidFill>
                  <a:srgbClr val="005782"/>
                </a:solidFill>
                <a:latin typeface="Century Gothic" panose="020B0502020202020204" pitchFamily="34" charset="0"/>
              </a:rPr>
              <a:t>Milton, J. (2009). </a:t>
            </a:r>
            <a:r>
              <a:rPr lang="en-GB" sz="1100" i="1" dirty="0">
                <a:solidFill>
                  <a:srgbClr val="005782"/>
                </a:solidFill>
                <a:latin typeface="Century Gothic" panose="020B0502020202020204" pitchFamily="34" charset="0"/>
              </a:rPr>
              <a:t>Measuring second language vocabulary acquisition. </a:t>
            </a:r>
            <a:r>
              <a:rPr lang="en-GB" sz="1100" dirty="0">
                <a:solidFill>
                  <a:srgbClr val="005782"/>
                </a:solidFill>
                <a:latin typeface="Century Gothic" panose="020B0502020202020204" pitchFamily="34" charset="0"/>
              </a:rPr>
              <a:t>Multilingual Matters</a:t>
            </a:r>
            <a:br>
              <a:rPr lang="en-GB" sz="1100" dirty="0">
                <a:solidFill>
                  <a:srgbClr val="005782"/>
                </a:solidFill>
                <a:latin typeface="Century Gothic" panose="020B0502020202020204" pitchFamily="34" charset="0"/>
              </a:rPr>
            </a:br>
            <a:r>
              <a:rPr lang="en-GB" sz="1100" dirty="0">
                <a:solidFill>
                  <a:srgbClr val="005782"/>
                </a:solidFill>
                <a:latin typeface="Century Gothic" panose="020B0502020202020204" pitchFamily="34" charset="0"/>
                <a:cs typeface="Times New Roman" panose="02020603050405020304" pitchFamily="18" charset="0"/>
              </a:rPr>
              <a:t>Milton, J. (2013). Measuring the contribution of vocabulary knowledge to proficiency in the four skills. </a:t>
            </a:r>
            <a:r>
              <a:rPr lang="en-GB" sz="1100" i="1" dirty="0" err="1">
                <a:solidFill>
                  <a:srgbClr val="005782"/>
                </a:solidFill>
                <a:latin typeface="Century Gothic" panose="020B0502020202020204" pitchFamily="34" charset="0"/>
                <a:cs typeface="Times New Roman" panose="02020603050405020304" pitchFamily="18" charset="0"/>
              </a:rPr>
              <a:t>Eurosla</a:t>
            </a:r>
            <a:r>
              <a:rPr lang="en-GB" sz="1100" i="1" dirty="0">
                <a:solidFill>
                  <a:srgbClr val="005782"/>
                </a:solidFill>
                <a:latin typeface="Century Gothic" panose="020B0502020202020204" pitchFamily="34" charset="0"/>
                <a:cs typeface="Times New Roman" panose="02020603050405020304" pitchFamily="18" charset="0"/>
              </a:rPr>
              <a:t> Monographs Series 2, 57-78.</a:t>
            </a:r>
            <a:r>
              <a:rPr lang="en-GB" sz="1100" dirty="0">
                <a:solidFill>
                  <a:srgbClr val="005782"/>
                </a:solidFill>
                <a:latin typeface="Century Gothic" panose="020B0502020202020204" pitchFamily="34" charset="0"/>
                <a:cs typeface="Times New Roman" panose="02020603050405020304" pitchFamily="18" charset="0"/>
              </a:rPr>
              <a:t>   </a:t>
            </a:r>
            <a:br>
              <a:rPr lang="en-GB" sz="1100" dirty="0">
                <a:solidFill>
                  <a:srgbClr val="005782"/>
                </a:solidFill>
                <a:latin typeface="Century Gothic" panose="020B0502020202020204" pitchFamily="34" charset="0"/>
                <a:cs typeface="Times New Roman" panose="02020603050405020304" pitchFamily="18" charset="0"/>
              </a:rPr>
            </a:br>
            <a:r>
              <a:rPr lang="en-GB" sz="1100" u="sng" dirty="0">
                <a:solidFill>
                  <a:srgbClr val="005782"/>
                </a:solidFill>
                <a:latin typeface="Century Gothic" panose="020B0502020202020204" pitchFamily="34" charset="0"/>
                <a:cs typeface="Times New Roman" panose="02020603050405020304" pitchFamily="18" charset="0"/>
                <a:hlinkClick r:id="rId5"/>
              </a:rPr>
              <a:t>http://www.eurosla.org/monographs/EM02/Milton.pdf</a:t>
            </a:r>
            <a:r>
              <a:rPr lang="en-GB" sz="1100" u="sng" dirty="0">
                <a:solidFill>
                  <a:srgbClr val="005782"/>
                </a:solidFill>
                <a:latin typeface="Century Gothic" panose="020B0502020202020204" pitchFamily="34" charset="0"/>
                <a:cs typeface="Times New Roman" panose="02020603050405020304" pitchFamily="18" charset="0"/>
              </a:rPr>
              <a:t/>
            </a:r>
            <a:br>
              <a:rPr lang="en-GB" sz="1100" u="sng" dirty="0">
                <a:solidFill>
                  <a:srgbClr val="005782"/>
                </a:solidFill>
                <a:latin typeface="Century Gothic" panose="020B0502020202020204" pitchFamily="34" charset="0"/>
                <a:cs typeface="Times New Roman" panose="02020603050405020304" pitchFamily="18" charset="0"/>
              </a:rPr>
            </a:br>
            <a:r>
              <a:rPr lang="en-GB" sz="1100" dirty="0">
                <a:solidFill>
                  <a:srgbClr val="005782"/>
                </a:solidFill>
                <a:latin typeface="Century Gothic" panose="020B0502020202020204" pitchFamily="34" charset="0"/>
              </a:rPr>
              <a:t>Nation, I. S. P. (2001). </a:t>
            </a:r>
            <a:r>
              <a:rPr lang="en-GB" sz="1100" i="1" dirty="0">
                <a:solidFill>
                  <a:srgbClr val="005782"/>
                </a:solidFill>
                <a:latin typeface="Century Gothic" panose="020B0502020202020204" pitchFamily="34" charset="0"/>
              </a:rPr>
              <a:t>Learning Vocabulary in Another Language. </a:t>
            </a:r>
            <a:r>
              <a:rPr lang="en-GB" sz="1100" dirty="0">
                <a:solidFill>
                  <a:srgbClr val="005782"/>
                </a:solidFill>
                <a:latin typeface="Century Gothic" panose="020B0502020202020204" pitchFamily="34" charset="0"/>
              </a:rPr>
              <a:t>Cambridge: Cambridge University Press.</a:t>
            </a:r>
          </a:p>
          <a:p>
            <a:r>
              <a:rPr lang="en-GB" sz="1100" dirty="0">
                <a:solidFill>
                  <a:srgbClr val="005782"/>
                </a:solidFill>
                <a:latin typeface="Century Gothic" panose="020B0502020202020204" pitchFamily="34" charset="0"/>
              </a:rPr>
              <a:t>Pearson (2016). </a:t>
            </a:r>
            <a:r>
              <a:rPr lang="en-GB" sz="1100" i="1" dirty="0">
                <a:solidFill>
                  <a:srgbClr val="005782"/>
                </a:solidFill>
                <a:latin typeface="Century Gothic" panose="020B0502020202020204" pitchFamily="34" charset="0"/>
              </a:rPr>
              <a:t>Studio AQA GCSE French Foundation</a:t>
            </a:r>
            <a:br>
              <a:rPr lang="en-GB" sz="1100" i="1" dirty="0">
                <a:solidFill>
                  <a:srgbClr val="005782"/>
                </a:solidFill>
                <a:latin typeface="Century Gothic" panose="020B0502020202020204" pitchFamily="34" charset="0"/>
              </a:rPr>
            </a:br>
            <a:r>
              <a:rPr lang="en-GB" sz="1100" dirty="0" err="1">
                <a:solidFill>
                  <a:srgbClr val="005782"/>
                </a:solidFill>
                <a:latin typeface="Century Gothic" panose="020B0502020202020204" pitchFamily="34" charset="0"/>
              </a:rPr>
              <a:t>Sagarra</a:t>
            </a:r>
            <a:r>
              <a:rPr lang="en-GB" sz="1100" dirty="0">
                <a:solidFill>
                  <a:srgbClr val="005782"/>
                </a:solidFill>
                <a:latin typeface="Century Gothic" panose="020B0502020202020204" pitchFamily="34" charset="0"/>
              </a:rPr>
              <a:t>, N. &amp; Alba, M. (2006). The key is in the keyword: L2 vocabulary learning methods with beginning learners of Spanish. </a:t>
            </a:r>
            <a:r>
              <a:rPr lang="en-GB" sz="1100" i="1" dirty="0">
                <a:solidFill>
                  <a:srgbClr val="005782"/>
                </a:solidFill>
                <a:latin typeface="Century Gothic" panose="020B0502020202020204" pitchFamily="34" charset="0"/>
              </a:rPr>
              <a:t>The Modern Language Journal, 90(2), 228-243.</a:t>
            </a:r>
            <a:r>
              <a:rPr lang="en-GB" sz="1100" dirty="0">
                <a:solidFill>
                  <a:srgbClr val="005782"/>
                </a:solidFill>
                <a:latin typeface="Century Gothic" panose="020B0502020202020204" pitchFamily="34" charset="0"/>
              </a:rPr>
              <a:t>   </a:t>
            </a:r>
            <a:r>
              <a:rPr lang="en-GB" sz="1100" dirty="0">
                <a:solidFill>
                  <a:srgbClr val="005782"/>
                </a:solidFill>
                <a:latin typeface="Century Gothic" panose="020B0502020202020204" pitchFamily="34" charset="0"/>
                <a:hlinkClick r:id="rId6"/>
              </a:rPr>
              <a:t>https://doi.org/10.1111/j.1540-4781.2006.00394.x</a:t>
            </a:r>
            <a:endParaRPr lang="en-GB" sz="1100" dirty="0">
              <a:solidFill>
                <a:srgbClr val="005782"/>
              </a:solidFill>
              <a:latin typeface="Century Gothic" panose="020B0502020202020204" pitchFamily="34" charset="0"/>
            </a:endParaRPr>
          </a:p>
          <a:p>
            <a:r>
              <a:rPr lang="en-GB" sz="1100" dirty="0">
                <a:solidFill>
                  <a:srgbClr val="005782"/>
                </a:solidFill>
                <a:latin typeface="Century Gothic" panose="020B0502020202020204" pitchFamily="34" charset="0"/>
                <a:cs typeface="Times New Roman" panose="02020603050405020304" pitchFamily="18" charset="0"/>
              </a:rPr>
              <a:t>Schmitt, N. (2008).  Review Article. Instructed second language vocabulary learning.  </a:t>
            </a:r>
            <a:r>
              <a:rPr lang="en-GB" sz="1100" i="1" dirty="0">
                <a:solidFill>
                  <a:srgbClr val="005782"/>
                </a:solidFill>
                <a:latin typeface="Century Gothic" panose="020B0502020202020204" pitchFamily="34" charset="0"/>
                <a:cs typeface="Times New Roman" panose="02020603050405020304" pitchFamily="18" charset="0"/>
              </a:rPr>
              <a:t>Language Teaching Research, 12(3), 329–363. </a:t>
            </a:r>
            <a:r>
              <a:rPr lang="en-GB" sz="1100" dirty="0">
                <a:solidFill>
                  <a:srgbClr val="005782"/>
                </a:solidFill>
                <a:latin typeface="Century Gothic" panose="020B0502020202020204" pitchFamily="34" charset="0"/>
                <a:cs typeface="Times New Roman" panose="02020603050405020304" pitchFamily="18" charset="0"/>
                <a:hlinkClick r:id="rId7"/>
              </a:rPr>
              <a:t>https://doi.org/10.1177/1362168808089921</a:t>
            </a:r>
            <a:endParaRPr lang="en-GB" sz="1100" dirty="0">
              <a:solidFill>
                <a:srgbClr val="005782"/>
              </a:solidFill>
              <a:latin typeface="Century Gothic" panose="020B0502020202020204" pitchFamily="34" charset="0"/>
              <a:cs typeface="Times New Roman" panose="02020603050405020304" pitchFamily="18" charset="0"/>
            </a:endParaRPr>
          </a:p>
          <a:p>
            <a:r>
              <a:rPr lang="en-GB" sz="1100" dirty="0">
                <a:solidFill>
                  <a:srgbClr val="005782"/>
                </a:solidFill>
                <a:latin typeface="Century Gothic" panose="020B0502020202020204" pitchFamily="34" charset="0"/>
              </a:rPr>
              <a:t>Swan, M. (2008). Talking Sense about Learning Strategies, </a:t>
            </a:r>
            <a:r>
              <a:rPr lang="en-GB" sz="1100" i="1" dirty="0">
                <a:solidFill>
                  <a:srgbClr val="005782"/>
                </a:solidFill>
                <a:latin typeface="Century Gothic" panose="020B0502020202020204" pitchFamily="34" charset="0"/>
              </a:rPr>
              <a:t>RELC, Vol 39(2), 262-273.</a:t>
            </a:r>
            <a:r>
              <a:rPr lang="en-GB" sz="1200" i="1" dirty="0">
                <a:solidFill>
                  <a:srgbClr val="0070C0"/>
                </a:solidFill>
                <a:latin typeface="Century Gothic" panose="020B0502020202020204" pitchFamily="34" charset="0"/>
              </a:rPr>
              <a:t/>
            </a:r>
            <a:br>
              <a:rPr lang="en-GB" sz="1200" i="1" dirty="0">
                <a:solidFill>
                  <a:srgbClr val="0070C0"/>
                </a:solidFill>
                <a:latin typeface="Century Gothic" panose="020B0502020202020204" pitchFamily="34" charset="0"/>
              </a:rPr>
            </a:br>
            <a:endParaRPr lang="en-GB" sz="1200" i="1" dirty="0">
              <a:solidFill>
                <a:srgbClr val="0070C0"/>
              </a:solidFill>
              <a:latin typeface="Century Gothic" panose="020B0502020202020204" pitchFamily="34" charset="0"/>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96863"/>
            <a:ext cx="3788229" cy="867128"/>
          </a:xfrm>
          <a:prstGeom prst="rect">
            <a:avLst/>
          </a:prstGeom>
        </p:spPr>
      </p:pic>
      <p:sp>
        <p:nvSpPr>
          <p:cNvPr id="5" name="TextBox 4"/>
          <p:cNvSpPr txBox="1"/>
          <p:nvPr/>
        </p:nvSpPr>
        <p:spPr>
          <a:xfrm>
            <a:off x="180071" y="322421"/>
            <a:ext cx="3246418" cy="707886"/>
          </a:xfrm>
          <a:prstGeom prst="rect">
            <a:avLst/>
          </a:prstGeom>
          <a:noFill/>
        </p:spPr>
        <p:txBody>
          <a:bodyPr wrap="square" rtlCol="0">
            <a:spAutoFit/>
          </a:bodyPr>
          <a:lstStyle/>
          <a:p>
            <a:r>
              <a:rPr lang="en-GB" sz="4000" b="1" dirty="0" smtClean="0">
                <a:solidFill>
                  <a:schemeClr val="bg1"/>
                </a:solidFill>
                <a:latin typeface="Century Gothic" panose="020B0502020202020204" pitchFamily="34" charset="0"/>
              </a:rPr>
              <a:t>References</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16576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6742387" cy="867128"/>
          </a:xfrm>
          <a:prstGeom prst="rect">
            <a:avLst/>
          </a:prstGeom>
        </p:spPr>
      </p:pic>
      <p:sp>
        <p:nvSpPr>
          <p:cNvPr id="2" name="Title 1"/>
          <p:cNvSpPr>
            <a:spLocks noGrp="1"/>
          </p:cNvSpPr>
          <p:nvPr>
            <p:ph type="title"/>
          </p:nvPr>
        </p:nvSpPr>
        <p:spPr>
          <a:xfrm>
            <a:off x="49926" y="0"/>
            <a:ext cx="10515600" cy="1325563"/>
          </a:xfrm>
        </p:spPr>
        <p:txBody>
          <a:bodyPr/>
          <a:lstStyle/>
          <a:p>
            <a:r>
              <a:rPr lang="en-GB" b="1" dirty="0">
                <a:solidFill>
                  <a:schemeClr val="bg1"/>
                </a:solidFill>
              </a:rPr>
              <a:t>Possible responses…</a:t>
            </a:r>
          </a:p>
        </p:txBody>
      </p:sp>
      <p:sp>
        <p:nvSpPr>
          <p:cNvPr id="5" name="Rounded Rectangular Callout 4"/>
          <p:cNvSpPr/>
          <p:nvPr/>
        </p:nvSpPr>
        <p:spPr>
          <a:xfrm>
            <a:off x="1467059" y="1690690"/>
            <a:ext cx="3840667" cy="1761959"/>
          </a:xfrm>
          <a:prstGeom prst="wedgeRoundRectCallou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err="1">
                <a:solidFill>
                  <a:schemeClr val="bg1"/>
                </a:solidFill>
                <a:latin typeface="Century Gothic" panose="020B0502020202020204" pitchFamily="34" charset="0"/>
              </a:rPr>
              <a:t>J’adore</a:t>
            </a:r>
            <a:r>
              <a:rPr lang="en-GB" sz="4400" dirty="0">
                <a:solidFill>
                  <a:schemeClr val="bg1"/>
                </a:solidFill>
                <a:latin typeface="Century Gothic" panose="020B0502020202020204" pitchFamily="34" charset="0"/>
              </a:rPr>
              <a:t> les </a:t>
            </a:r>
            <a:r>
              <a:rPr lang="en-GB" sz="4400" dirty="0" err="1">
                <a:solidFill>
                  <a:schemeClr val="bg1"/>
                </a:solidFill>
                <a:latin typeface="Century Gothic" panose="020B0502020202020204" pitchFamily="34" charset="0"/>
              </a:rPr>
              <a:t>repas</a:t>
            </a:r>
            <a:r>
              <a:rPr lang="en-GB" sz="4400" dirty="0">
                <a:solidFill>
                  <a:schemeClr val="bg1"/>
                </a:solidFill>
                <a:latin typeface="Century Gothic" panose="020B0502020202020204" pitchFamily="34" charset="0"/>
              </a:rPr>
              <a:t>!</a:t>
            </a:r>
          </a:p>
        </p:txBody>
      </p:sp>
      <p:sp>
        <p:nvSpPr>
          <p:cNvPr id="6" name="Rounded Rectangular Callout 5"/>
          <p:cNvSpPr/>
          <p:nvPr/>
        </p:nvSpPr>
        <p:spPr>
          <a:xfrm>
            <a:off x="6327228" y="1690689"/>
            <a:ext cx="4364218" cy="1761958"/>
          </a:xfrm>
          <a:prstGeom prst="wedgeRoundRectCallou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bg1"/>
                </a:solidFill>
                <a:latin typeface="Century Gothic" panose="020B0502020202020204" pitchFamily="34" charset="0"/>
              </a:rPr>
              <a:t>Je </a:t>
            </a:r>
            <a:r>
              <a:rPr lang="en-GB" sz="4400" dirty="0" err="1">
                <a:solidFill>
                  <a:schemeClr val="bg1"/>
                </a:solidFill>
                <a:latin typeface="Century Gothic" panose="020B0502020202020204" pitchFamily="34" charset="0"/>
              </a:rPr>
              <a:t>déteste</a:t>
            </a:r>
            <a:r>
              <a:rPr lang="en-GB" sz="4400" dirty="0">
                <a:solidFill>
                  <a:schemeClr val="bg1"/>
                </a:solidFill>
                <a:latin typeface="Century Gothic" panose="020B0502020202020204" pitchFamily="34" charset="0"/>
              </a:rPr>
              <a:t> les </a:t>
            </a:r>
            <a:r>
              <a:rPr lang="en-GB" sz="4400" dirty="0" err="1">
                <a:solidFill>
                  <a:schemeClr val="bg1"/>
                </a:solidFill>
                <a:latin typeface="Century Gothic" panose="020B0502020202020204" pitchFamily="34" charset="0"/>
              </a:rPr>
              <a:t>bâtiments</a:t>
            </a:r>
            <a:r>
              <a:rPr lang="en-GB" sz="4400" dirty="0">
                <a:solidFill>
                  <a:schemeClr val="bg1"/>
                </a:solidFill>
                <a:latin typeface="Century Gothic" panose="020B0502020202020204" pitchFamily="34" charset="0"/>
              </a:rPr>
              <a:t>!</a:t>
            </a:r>
          </a:p>
        </p:txBody>
      </p:sp>
      <p:sp>
        <p:nvSpPr>
          <p:cNvPr id="8" name="TextBox 7"/>
          <p:cNvSpPr txBox="1"/>
          <p:nvPr/>
        </p:nvSpPr>
        <p:spPr>
          <a:xfrm>
            <a:off x="512467" y="4085713"/>
            <a:ext cx="11244104" cy="1384995"/>
          </a:xfrm>
          <a:prstGeom prst="rect">
            <a:avLst/>
          </a:prstGeom>
          <a:noFill/>
        </p:spPr>
        <p:txBody>
          <a:bodyPr wrap="square" rtlCol="0">
            <a:spAutoFit/>
          </a:bodyPr>
          <a:lstStyle/>
          <a:p>
            <a:r>
              <a:rPr lang="en-GB" sz="2800" dirty="0">
                <a:solidFill>
                  <a:schemeClr val="accent5">
                    <a:lumMod val="50000"/>
                  </a:schemeClr>
                </a:solidFill>
                <a:latin typeface="Century Gothic" panose="020B0502020202020204" pitchFamily="34" charset="0"/>
              </a:rPr>
              <a:t>Our aim should be ‘</a:t>
            </a:r>
            <a:r>
              <a:rPr lang="en-GB" sz="2800" i="1" dirty="0">
                <a:solidFill>
                  <a:schemeClr val="accent5">
                    <a:lumMod val="50000"/>
                  </a:schemeClr>
                </a:solidFill>
                <a:latin typeface="Century Gothic" panose="020B0502020202020204" pitchFamily="34" charset="0"/>
              </a:rPr>
              <a:t>to give students the language they need in order to read texts, not to teach them to manage as well as they can without that language'. </a:t>
            </a:r>
            <a:r>
              <a:rPr lang="en-GB" dirty="0">
                <a:solidFill>
                  <a:schemeClr val="accent5">
                    <a:lumMod val="50000"/>
                  </a:schemeClr>
                </a:solidFill>
                <a:latin typeface="Century Gothic" panose="020B0502020202020204" pitchFamily="34" charset="0"/>
              </a:rPr>
              <a:t>(Swan, 2008:267)</a:t>
            </a:r>
          </a:p>
        </p:txBody>
      </p:sp>
      <p:sp>
        <p:nvSpPr>
          <p:cNvPr id="9" name="TextBox 8"/>
          <p:cNvSpPr txBox="1"/>
          <p:nvPr/>
        </p:nvSpPr>
        <p:spPr>
          <a:xfrm>
            <a:off x="512467" y="5580552"/>
            <a:ext cx="4934606" cy="523220"/>
          </a:xfrm>
          <a:prstGeom prst="rect">
            <a:avLst/>
          </a:prstGeom>
          <a:noFill/>
        </p:spPr>
        <p:txBody>
          <a:bodyPr wrap="square" rtlCol="0">
            <a:spAutoFit/>
          </a:bodyPr>
          <a:lstStyle/>
          <a:p>
            <a:r>
              <a:rPr lang="en-GB" sz="1400" i="1" dirty="0">
                <a:solidFill>
                  <a:schemeClr val="accent5">
                    <a:lumMod val="50000"/>
                  </a:schemeClr>
                </a:solidFill>
                <a:latin typeface="Century Gothic" panose="020B0502020202020204" pitchFamily="34" charset="0"/>
              </a:rPr>
              <a:t>Talking sense about learning strategies, </a:t>
            </a:r>
            <a:r>
              <a:rPr lang="en-GB" sz="1400" dirty="0">
                <a:solidFill>
                  <a:schemeClr val="accent5">
                    <a:lumMod val="50000"/>
                  </a:schemeClr>
                </a:solidFill>
                <a:latin typeface="Century Gothic" panose="020B0502020202020204" pitchFamily="34" charset="0"/>
              </a:rPr>
              <a:t/>
            </a:r>
            <a:br>
              <a:rPr lang="en-GB" sz="1400" dirty="0">
                <a:solidFill>
                  <a:schemeClr val="accent5">
                    <a:lumMod val="50000"/>
                  </a:schemeClr>
                </a:solidFill>
                <a:latin typeface="Century Gothic" panose="020B0502020202020204" pitchFamily="34" charset="0"/>
              </a:rPr>
            </a:br>
            <a:r>
              <a:rPr lang="en-GB" sz="1400" dirty="0">
                <a:solidFill>
                  <a:schemeClr val="accent5">
                    <a:lumMod val="50000"/>
                  </a:schemeClr>
                </a:solidFill>
                <a:latin typeface="Century Gothic" panose="020B0502020202020204" pitchFamily="34" charset="0"/>
              </a:rPr>
              <a:t>Swan (2008), RELC, Vol. 39(2), 262-273.</a:t>
            </a:r>
          </a:p>
        </p:txBody>
      </p:sp>
    </p:spTree>
    <p:extLst>
      <p:ext uri="{BB962C8B-B14F-4D97-AF65-F5344CB8AC3E}">
        <p14:creationId xmlns:p14="http://schemas.microsoft.com/office/powerpoint/2010/main" val="234750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090" y="1494549"/>
            <a:ext cx="7886700" cy="4351338"/>
          </a:xfrm>
        </p:spPr>
        <p:txBody>
          <a:bodyPr>
            <a:normAutofit fontScale="92500"/>
          </a:bodyPr>
          <a:lstStyle/>
          <a:p>
            <a:pPr>
              <a:lnSpc>
                <a:spcPct val="150000"/>
              </a:lnSpc>
            </a:pPr>
            <a:r>
              <a:rPr lang="en-GB" dirty="0"/>
              <a:t>Why is vocabulary important?</a:t>
            </a:r>
          </a:p>
          <a:p>
            <a:pPr>
              <a:lnSpc>
                <a:spcPct val="150000"/>
              </a:lnSpc>
            </a:pPr>
            <a:r>
              <a:rPr lang="en-GB" dirty="0"/>
              <a:t>How many words do learners need to know?</a:t>
            </a:r>
          </a:p>
          <a:p>
            <a:pPr>
              <a:lnSpc>
                <a:spcPct val="150000"/>
              </a:lnSpc>
            </a:pPr>
            <a:r>
              <a:rPr lang="en-GB" dirty="0"/>
              <a:t>What does it mean to know a word?</a:t>
            </a:r>
          </a:p>
          <a:p>
            <a:pPr>
              <a:lnSpc>
                <a:spcPct val="150000"/>
              </a:lnSpc>
            </a:pPr>
            <a:r>
              <a:rPr lang="en-GB" dirty="0"/>
              <a:t>Which words do learners need to know?</a:t>
            </a:r>
          </a:p>
          <a:p>
            <a:pPr>
              <a:lnSpc>
                <a:spcPct val="150000"/>
              </a:lnSpc>
            </a:pPr>
            <a:r>
              <a:rPr lang="en-GB" dirty="0"/>
              <a:t>How can they best learn the words?</a:t>
            </a:r>
          </a:p>
          <a:p>
            <a:pPr>
              <a:lnSpc>
                <a:spcPct val="150000"/>
              </a:lnSpc>
            </a:pPr>
            <a:r>
              <a:rPr lang="en-GB" dirty="0"/>
              <a:t>What about different rates of learning?</a:t>
            </a:r>
          </a:p>
          <a:p>
            <a:pPr>
              <a:lnSpc>
                <a:spcPct val="150000"/>
              </a:lnSpc>
            </a:pPr>
            <a:endParaRPr lang="en-GB" dirty="0"/>
          </a:p>
        </p:txBody>
      </p:sp>
      <p:sp>
        <p:nvSpPr>
          <p:cNvPr id="4" name="Cloud 3"/>
          <p:cNvSpPr/>
          <p:nvPr/>
        </p:nvSpPr>
        <p:spPr>
          <a:xfrm>
            <a:off x="3136414" y="1360846"/>
            <a:ext cx="4912315" cy="840737"/>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5" name="Cloud 4"/>
          <p:cNvSpPr/>
          <p:nvPr/>
        </p:nvSpPr>
        <p:spPr>
          <a:xfrm>
            <a:off x="4160018" y="2218876"/>
            <a:ext cx="6260122" cy="728389"/>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 name="Cloud 5"/>
          <p:cNvSpPr/>
          <p:nvPr/>
        </p:nvSpPr>
        <p:spPr>
          <a:xfrm>
            <a:off x="4250453" y="2964559"/>
            <a:ext cx="5018689" cy="657929"/>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7" name="Cloud 6"/>
          <p:cNvSpPr/>
          <p:nvPr/>
        </p:nvSpPr>
        <p:spPr>
          <a:xfrm>
            <a:off x="3557095" y="3664772"/>
            <a:ext cx="5712047" cy="728389"/>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8" name="Cloud 7"/>
          <p:cNvSpPr/>
          <p:nvPr/>
        </p:nvSpPr>
        <p:spPr>
          <a:xfrm>
            <a:off x="3186939" y="4393161"/>
            <a:ext cx="5675707" cy="728389"/>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9" name="Cloud 8"/>
          <p:cNvSpPr/>
          <p:nvPr/>
        </p:nvSpPr>
        <p:spPr>
          <a:xfrm>
            <a:off x="3313530" y="5110807"/>
            <a:ext cx="5860615" cy="728389"/>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948574" cy="867128"/>
          </a:xfrm>
          <a:prstGeom prst="rect">
            <a:avLst/>
          </a:prstGeom>
        </p:spPr>
      </p:pic>
      <p:sp>
        <p:nvSpPr>
          <p:cNvPr id="2" name="Title 1"/>
          <p:cNvSpPr>
            <a:spLocks noGrp="1"/>
          </p:cNvSpPr>
          <p:nvPr>
            <p:ph type="title"/>
          </p:nvPr>
        </p:nvSpPr>
        <p:spPr>
          <a:xfrm>
            <a:off x="84574" y="35283"/>
            <a:ext cx="10515600" cy="1325563"/>
          </a:xfrm>
        </p:spPr>
        <p:txBody>
          <a:bodyPr/>
          <a:lstStyle/>
          <a:p>
            <a:r>
              <a:rPr lang="en-GB" dirty="0">
                <a:solidFill>
                  <a:schemeClr val="bg1"/>
                </a:solidFill>
              </a:rPr>
              <a:t>There’s quite a lot to know!</a:t>
            </a:r>
          </a:p>
        </p:txBody>
      </p:sp>
    </p:spTree>
    <p:extLst>
      <p:ext uri="{BB962C8B-B14F-4D97-AF65-F5344CB8AC3E}">
        <p14:creationId xmlns:p14="http://schemas.microsoft.com/office/powerpoint/2010/main" val="343747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0686"/>
            <a:ext cx="10515600" cy="1809229"/>
          </a:xfrm>
        </p:spPr>
        <p:txBody>
          <a:bodyPr/>
          <a:lstStyle/>
          <a:p>
            <a:pPr algn="ctr"/>
            <a:r>
              <a:rPr lang="en-GB" b="1" dirty="0"/>
              <a:t>Why is vocabulary learning important?</a:t>
            </a:r>
          </a:p>
        </p:txBody>
      </p:sp>
    </p:spTree>
    <p:extLst>
      <p:ext uri="{BB962C8B-B14F-4D97-AF65-F5344CB8AC3E}">
        <p14:creationId xmlns:p14="http://schemas.microsoft.com/office/powerpoint/2010/main" val="262421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53851" y="1308022"/>
            <a:ext cx="8850923" cy="3416320"/>
          </a:xfrm>
          <a:prstGeom prst="rect">
            <a:avLst/>
          </a:prstGeom>
        </p:spPr>
        <p:txBody>
          <a:bodyPr wrap="square">
            <a:spAutoFit/>
          </a:bodyPr>
          <a:lstStyle/>
          <a:p>
            <a:pPr marL="285750" indent="-285750">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Significant correlation between vocabulary size and proficiency </a:t>
            </a:r>
            <a:r>
              <a:rPr lang="en-GB" sz="2400" dirty="0" smtClean="0">
                <a:solidFill>
                  <a:schemeClr val="accent5">
                    <a:lumMod val="50000"/>
                  </a:schemeClr>
                </a:solidFill>
                <a:latin typeface="Century Gothic" panose="020B0502020202020204" pitchFamily="34" charset="0"/>
              </a:rPr>
              <a:t>level</a:t>
            </a:r>
          </a:p>
          <a:p>
            <a:pPr marL="285750" indent="-285750">
              <a:buFont typeface="Arial" panose="020B0604020202020204" pitchFamily="34" charset="0"/>
              <a:buChar char="•"/>
            </a:pPr>
            <a:endParaRPr lang="en-GB" sz="2400" dirty="0">
              <a:solidFill>
                <a:schemeClr val="accent5">
                  <a:lumMod val="50000"/>
                </a:schemeClr>
              </a:solidFill>
              <a:latin typeface="Century Gothic" panose="020B0502020202020204" pitchFamily="34" charset="0"/>
            </a:endParaRPr>
          </a:p>
          <a:p>
            <a:pPr marL="285750" indent="-285750">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Vocabulary knowledge is a strong predictor of performance in all four skills – explaining up to about 50% of variance in performance </a:t>
            </a:r>
            <a:endParaRPr lang="en-GB" sz="2400" dirty="0" smtClean="0">
              <a:solidFill>
                <a:schemeClr val="accent5">
                  <a:lumMod val="50000"/>
                </a:schemeClr>
              </a:solidFill>
              <a:latin typeface="Century Gothic" panose="020B0502020202020204" pitchFamily="34" charset="0"/>
            </a:endParaRPr>
          </a:p>
          <a:p>
            <a:pPr marL="285750" indent="-285750">
              <a:buFont typeface="Arial" panose="020B0604020202020204" pitchFamily="34" charset="0"/>
              <a:buChar char="•"/>
            </a:pPr>
            <a:endParaRPr lang="en-GB" sz="2400" dirty="0">
              <a:solidFill>
                <a:schemeClr val="accent5">
                  <a:lumMod val="50000"/>
                </a:schemeClr>
              </a:solidFill>
              <a:latin typeface="Century Gothic" panose="020B0502020202020204" pitchFamily="34" charset="0"/>
            </a:endParaRPr>
          </a:p>
          <a:p>
            <a:pPr marL="285750" indent="-285750">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Breadth, depth and speed (automaticity) are all important</a:t>
            </a:r>
          </a:p>
        </p:txBody>
      </p:sp>
      <p:sp>
        <p:nvSpPr>
          <p:cNvPr id="6" name="TextBox 5"/>
          <p:cNvSpPr txBox="1"/>
          <p:nvPr/>
        </p:nvSpPr>
        <p:spPr>
          <a:xfrm>
            <a:off x="453851" y="4897485"/>
            <a:ext cx="11284298" cy="1200329"/>
          </a:xfrm>
          <a:prstGeom prst="rect">
            <a:avLst/>
          </a:prstGeom>
          <a:solidFill>
            <a:srgbClr val="E56700"/>
          </a:solidFill>
        </p:spPr>
        <p:txBody>
          <a:bodyPr wrap="square" rtlCol="0">
            <a:spAutoFit/>
          </a:bodyPr>
          <a:lstStyle/>
          <a:p>
            <a:r>
              <a:rPr lang="en-GB" sz="2400" dirty="0">
                <a:solidFill>
                  <a:schemeClr val="bg1"/>
                </a:solidFill>
                <a:latin typeface="Century Gothic" panose="020B0502020202020204" pitchFamily="34" charset="0"/>
              </a:rPr>
              <a:t>‘Generally speaking, the more words a learner knows, the more they are likely to know about them, and the better they are likely to perform, whatever the skill.’ 				 </a:t>
            </a:r>
            <a:r>
              <a:rPr lang="en-GB" sz="2400" dirty="0" smtClean="0">
                <a:solidFill>
                  <a:schemeClr val="bg1"/>
                </a:solidFill>
                <a:latin typeface="Century Gothic" panose="020B0502020202020204" pitchFamily="34" charset="0"/>
              </a:rPr>
              <a:t>                                </a:t>
            </a:r>
            <a:r>
              <a:rPr lang="en-GB" dirty="0" smtClean="0">
                <a:solidFill>
                  <a:schemeClr val="bg1"/>
                </a:solidFill>
                <a:latin typeface="Century Gothic" panose="020B0502020202020204" pitchFamily="34" charset="0"/>
              </a:rPr>
              <a:t>(Milton</a:t>
            </a:r>
            <a:r>
              <a:rPr lang="en-GB" dirty="0">
                <a:solidFill>
                  <a:schemeClr val="bg1"/>
                </a:solidFill>
                <a:latin typeface="Century Gothic" panose="020B0502020202020204" pitchFamily="34" charset="0"/>
              </a:rPr>
              <a:t>, 2013: 71)</a:t>
            </a:r>
            <a:endParaRPr lang="en-GB" sz="2400" dirty="0">
              <a:solidFill>
                <a:schemeClr val="bg1"/>
              </a:solidFill>
              <a:latin typeface="Century Gothic" panose="020B0502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685" t="1903" r="5440" b="12466"/>
          <a:stretch/>
        </p:blipFill>
        <p:spPr>
          <a:xfrm>
            <a:off x="9686611" y="258561"/>
            <a:ext cx="2051538" cy="2515454"/>
          </a:xfrm>
          <a:prstGeom prst="rect">
            <a:avLst/>
          </a:prstGeom>
        </p:spPr>
      </p:pic>
      <p:sp>
        <p:nvSpPr>
          <p:cNvPr id="8" name="Rectangle 7"/>
          <p:cNvSpPr/>
          <p:nvPr/>
        </p:nvSpPr>
        <p:spPr>
          <a:xfrm>
            <a:off x="453851" y="258561"/>
            <a:ext cx="8701873" cy="830997"/>
          </a:xfrm>
          <a:prstGeom prst="rect">
            <a:avLst/>
          </a:prstGeom>
        </p:spPr>
        <p:txBody>
          <a:bodyPr wrap="square">
            <a:spAutoFit/>
          </a:bodyPr>
          <a:lstStyle/>
          <a:p>
            <a:r>
              <a:rPr lang="en-GB" sz="2400" dirty="0">
                <a:solidFill>
                  <a:schemeClr val="accent5">
                    <a:lumMod val="50000"/>
                  </a:schemeClr>
                </a:solidFill>
                <a:latin typeface="Century Gothic" panose="020B0502020202020204" pitchFamily="34" charset="0"/>
              </a:rPr>
              <a:t>‘Measuring the contribution of vocabulary knowledge to proficiency in the four skills’ (Milton, 2013)</a:t>
            </a:r>
          </a:p>
        </p:txBody>
      </p:sp>
    </p:spTree>
    <p:extLst>
      <p:ext uri="{BB962C8B-B14F-4D97-AF65-F5344CB8AC3E}">
        <p14:creationId xmlns:p14="http://schemas.microsoft.com/office/powerpoint/2010/main" val="5290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Vocabulary_010219_v2" id="{E94F8216-917C-451E-B248-AE5F6EBA123A}" vid="{CEABDA66-1B64-4CDE-AA93-BB3956E18A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NCELP v1</Template>
  <TotalTime>1912</TotalTime>
  <Words>3575</Words>
  <Application>Microsoft Office PowerPoint</Application>
  <PresentationFormat>Widescreen</PresentationFormat>
  <Paragraphs>462</Paragraphs>
  <Slides>53</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SimSun</vt:lpstr>
      <vt:lpstr>Arial</vt:lpstr>
      <vt:lpstr>Calibri</vt:lpstr>
      <vt:lpstr>Century Gothic</vt:lpstr>
      <vt:lpstr>Times New Roman</vt:lpstr>
      <vt:lpstr>Wingdings</vt:lpstr>
      <vt:lpstr>Wingdings 3</vt:lpstr>
      <vt:lpstr>Office Theme</vt:lpstr>
      <vt:lpstr>PowerPoint Presentation</vt:lpstr>
      <vt:lpstr>PowerPoint Presentation</vt:lpstr>
      <vt:lpstr>Are all these words…</vt:lpstr>
      <vt:lpstr>Possible reasons…</vt:lpstr>
      <vt:lpstr>PowerPoint Presentation</vt:lpstr>
      <vt:lpstr>Possible responses…</vt:lpstr>
      <vt:lpstr>There’s quite a lot to know!</vt:lpstr>
      <vt:lpstr>Why is vocabulary learning important?</vt:lpstr>
      <vt:lpstr>PowerPoint Presentation</vt:lpstr>
      <vt:lpstr>PowerPoint Presentation</vt:lpstr>
      <vt:lpstr>PowerPoint Presentation</vt:lpstr>
      <vt:lpstr>PowerPoint Presentation</vt:lpstr>
      <vt:lpstr>How many words do  our learners need to know?</vt:lpstr>
      <vt:lpstr>What’s in a number? If this is the answer,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it mean to  know a word?</vt:lpstr>
      <vt:lpstr>PowerPoint Presentation</vt:lpstr>
      <vt:lpstr>PowerPoint Presentation</vt:lpstr>
      <vt:lpstr>PowerPoint Presentation</vt:lpstr>
      <vt:lpstr>PowerPoint Presentation</vt:lpstr>
      <vt:lpstr>PowerPoint Presentation</vt:lpstr>
      <vt:lpstr>PowerPoint Presentation</vt:lpstr>
      <vt:lpstr>Which words do learners need to know? And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they best learn the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Study</dc:creator>
  <cp:lastModifiedBy>Rachel Hawkes</cp:lastModifiedBy>
  <cp:revision>127</cp:revision>
  <dcterms:created xsi:type="dcterms:W3CDTF">2019-01-11T18:15:17Z</dcterms:created>
  <dcterms:modified xsi:type="dcterms:W3CDTF">2019-09-09T11:45:31Z</dcterms:modified>
</cp:coreProperties>
</file>