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39"/>
  </p:notesMasterIdLst>
  <p:sldIdLst>
    <p:sldId id="259" r:id="rId2"/>
    <p:sldId id="274" r:id="rId3"/>
    <p:sldId id="275" r:id="rId4"/>
    <p:sldId id="276" r:id="rId5"/>
    <p:sldId id="277" r:id="rId6"/>
    <p:sldId id="278" r:id="rId7"/>
    <p:sldId id="302" r:id="rId8"/>
    <p:sldId id="303" r:id="rId9"/>
    <p:sldId id="279" r:id="rId10"/>
    <p:sldId id="299" r:id="rId11"/>
    <p:sldId id="304" r:id="rId12"/>
    <p:sldId id="280" r:id="rId13"/>
    <p:sldId id="301" r:id="rId14"/>
    <p:sldId id="306" r:id="rId15"/>
    <p:sldId id="311" r:id="rId16"/>
    <p:sldId id="312" r:id="rId17"/>
    <p:sldId id="282" r:id="rId18"/>
    <p:sldId id="283" r:id="rId19"/>
    <p:sldId id="284" r:id="rId20"/>
    <p:sldId id="281" r:id="rId21"/>
    <p:sldId id="285" r:id="rId22"/>
    <p:sldId id="307" r:id="rId23"/>
    <p:sldId id="286" r:id="rId24"/>
    <p:sldId id="287" r:id="rId25"/>
    <p:sldId id="288" r:id="rId26"/>
    <p:sldId id="289" r:id="rId27"/>
    <p:sldId id="290" r:id="rId28"/>
    <p:sldId id="291" r:id="rId29"/>
    <p:sldId id="308" r:id="rId30"/>
    <p:sldId id="292" r:id="rId31"/>
    <p:sldId id="293" r:id="rId32"/>
    <p:sldId id="309" r:id="rId33"/>
    <p:sldId id="294" r:id="rId34"/>
    <p:sldId id="295" r:id="rId35"/>
    <p:sldId id="296" r:id="rId36"/>
    <p:sldId id="298" r:id="rId37"/>
    <p:sldId id="31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31"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A05"/>
    <a:srgbClr val="104F75"/>
    <a:srgbClr val="115076"/>
    <a:srgbClr val="FFE8CB"/>
    <a:srgbClr val="FFF4E7"/>
    <a:srgbClr val="D1DFEF"/>
    <a:srgbClr val="EBEFF7"/>
    <a:srgbClr val="E3EAFD"/>
    <a:srgbClr val="DAA520"/>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26" autoAdjust="0"/>
    <p:restoredTop sz="59424" autoAdjust="0"/>
  </p:normalViewPr>
  <p:slideViewPr>
    <p:cSldViewPr snapToGrid="0">
      <p:cViewPr varScale="1">
        <p:scale>
          <a:sx n="63" d="100"/>
          <a:sy n="63" d="100"/>
        </p:scale>
        <p:origin x="1888" y="16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24/01/2022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pPr marL="228600" indent="-228600">
              <a:buFont typeface="+mj-lt"/>
              <a:buAutoNum type="arabicPeriod"/>
            </a:pPr>
            <a:r>
              <a:rPr lang="en-GB" dirty="0"/>
              <a:t>These practice assessment questions closely mirror the format of the various sections in the Term 2 ‘Achievement Test</a:t>
            </a:r>
            <a:r>
              <a:rPr lang="en-GB" baseline="0" dirty="0"/>
              <a:t>’ </a:t>
            </a:r>
            <a:r>
              <a:rPr lang="en-GB" dirty="0"/>
              <a:t>Assessments.</a:t>
            </a:r>
            <a:r>
              <a:rPr lang="en-GB" baseline="0" dirty="0"/>
              <a:t> However, there are only two question items per section in this practice sequence. The rubrics are almost exactly as they would appear in the real test.</a:t>
            </a:r>
          </a:p>
          <a:p>
            <a:pPr marL="228600" indent="-228600">
              <a:buFont typeface="+mj-lt"/>
              <a:buAutoNum type="arabicPeriod"/>
            </a:pPr>
            <a:r>
              <a:rPr lang="en-GB" baseline="0" dirty="0"/>
              <a:t>The timings for each section have been left as for the real thing, in order for students to gain an appreciation of how long they would be working on each type of question. Please point out to them that working through the two example questions here may not take as long (though with any explanation and discussion as may be useful with the class factored in, it may be that longer is actually spent on each section than would be the case for the real test).</a:t>
            </a:r>
          </a:p>
          <a:p>
            <a:pPr marL="228600" indent="-228600">
              <a:buFont typeface="+mj-lt"/>
              <a:buAutoNum type="arabicPeriod"/>
            </a:pPr>
            <a:r>
              <a:rPr lang="en-GB" baseline="0" dirty="0"/>
              <a:t>For the listening section, the audio for each item is accessible via the’ button adjacent to the question. Each item is recorded only once; where it is specified that students will hear an item twice, please click the play button again when ready.</a:t>
            </a:r>
          </a:p>
          <a:p>
            <a:pPr marL="228600" indent="-228600">
              <a:buFont typeface="+mj-lt"/>
              <a:buAutoNum type="arabicPeriod"/>
            </a:pPr>
            <a:r>
              <a:rPr lang="en-GB" baseline="0" dirty="0"/>
              <a:t>All of the vocabulary, with the exception of the unknown words in the phonics section, are taken from the NCELP scheme of work leading up to the assessment week; these are not therefore frequency-referenced here. The unknown words in the phonics section are frequency-referenced in the slide notes.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371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417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132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547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347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607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337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368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901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807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1. </a:t>
            </a:r>
            <a:r>
              <a:rPr lang="en-GB" sz="1200" dirty="0" err="1">
                <a:solidFill>
                  <a:schemeClr val="accent5">
                    <a:lumMod val="50000"/>
                  </a:schemeClr>
                </a:solidFill>
              </a:rPr>
              <a:t>T</a:t>
            </a:r>
            <a:r>
              <a:rPr lang="en-GB" sz="1200" b="1" dirty="0" err="1">
                <a:solidFill>
                  <a:schemeClr val="accent5">
                    <a:lumMod val="50000"/>
                  </a:schemeClr>
                </a:solidFill>
              </a:rPr>
              <a:t>ei</a:t>
            </a:r>
            <a:r>
              <a:rPr lang="en-GB" sz="1200" dirty="0" err="1">
                <a:solidFill>
                  <a:schemeClr val="accent5">
                    <a:lumMod val="50000"/>
                  </a:schemeClr>
                </a:solidFill>
              </a:rPr>
              <a:t>l</a:t>
            </a:r>
            <a:endParaRPr lang="en-GB" sz="1200" dirty="0">
              <a:solidFill>
                <a:schemeClr val="accent5">
                  <a:lumMod val="50000"/>
                </a:schemeClr>
              </a:solidFill>
            </a:endParaRPr>
          </a:p>
          <a:p>
            <a:r>
              <a:rPr lang="en-GB" dirty="0"/>
              <a:t>2. </a:t>
            </a:r>
            <a:r>
              <a:rPr lang="en-GB" sz="1200" dirty="0">
                <a:solidFill>
                  <a:srgbClr val="115076"/>
                </a:solidFill>
              </a:rPr>
              <a:t>K</a:t>
            </a:r>
            <a:r>
              <a:rPr lang="en-GB" sz="1200" b="1" dirty="0">
                <a:solidFill>
                  <a:srgbClr val="115076"/>
                </a:solidFill>
              </a:rPr>
              <a:t>ö</a:t>
            </a:r>
            <a:r>
              <a:rPr lang="en-GB" sz="1200" dirty="0">
                <a:solidFill>
                  <a:srgbClr val="115076"/>
                </a:solidFill>
              </a:rPr>
              <a:t>nig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chemeClr val="accent5">
                    <a:lumMod val="50000"/>
                  </a:schemeClr>
                </a:solidFill>
              </a:rPr>
              <a:t>Teil</a:t>
            </a:r>
            <a:r>
              <a:rPr lang="en-GB" sz="1200" b="0" dirty="0">
                <a:solidFill>
                  <a:schemeClr val="accent5">
                    <a:lumMod val="50000"/>
                  </a:schemeClr>
                </a:solidFill>
              </a:rPr>
              <a:t> [198] </a:t>
            </a:r>
            <a:r>
              <a:rPr lang="en-GB" sz="1200" b="0" dirty="0">
                <a:solidFill>
                  <a:srgbClr val="115076"/>
                </a:solidFill>
              </a:rPr>
              <a:t>König [1087]</a:t>
            </a:r>
          </a:p>
          <a:p>
            <a:endParaRPr lang="en-GB" dirty="0"/>
          </a:p>
          <a:p>
            <a:r>
              <a:rPr lang="en-GB" sz="1200" b="1" dirty="0">
                <a:solidFill>
                  <a:sysClr val="windowText" lastClr="000000"/>
                </a:solidFill>
              </a:rPr>
              <a:t>Source</a:t>
            </a:r>
            <a:r>
              <a:rPr lang="en-GB" sz="1200" b="1" baseline="0" dirty="0">
                <a:solidFill>
                  <a:sysClr val="windowText" lastClr="000000"/>
                </a:solidFill>
              </a:rPr>
              <a:t> of frequency information:</a:t>
            </a:r>
          </a:p>
          <a:p>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057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355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ungesund</a:t>
            </a:r>
            <a:r>
              <a:rPr lang="en-GB" baseline="0" dirty="0"/>
              <a:t> [&gt;5000] </a:t>
            </a:r>
            <a:r>
              <a:rPr lang="en-GB" dirty="0" err="1"/>
              <a:t>Effekt</a:t>
            </a:r>
            <a:r>
              <a:rPr lang="en-GB" dirty="0"/>
              <a:t> [1253]</a:t>
            </a:r>
            <a:br>
              <a:rPr lang="en-GB" dirty="0"/>
            </a:br>
            <a:br>
              <a:rPr lang="en-GB" dirty="0"/>
            </a:br>
            <a:r>
              <a:rPr lang="en-GB" dirty="0"/>
              <a:t>NB: Students have previously learnt </a:t>
            </a:r>
            <a:r>
              <a:rPr lang="en-GB" i="1" dirty="0" err="1"/>
              <a:t>gesund</a:t>
            </a:r>
            <a:r>
              <a:rPr lang="en-GB" dirty="0"/>
              <a:t> and the pattern of making adjectives negatives by adding ‘un’. They have also learnt that nouns take capital letters and that c</a:t>
            </a:r>
            <a:r>
              <a:rPr lang="en-GB" dirty="0">
                <a:sym typeface="Wingdings" panose="05000000000000000000" pitchFamily="2" charset="2"/>
              </a:rPr>
              <a:t> k in many cognates.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381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450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16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413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361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605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417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156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NB: This is the full instruction for the task. In this sample, both items just have one correct answer. Teachers may want to mention this before students listen.</a:t>
            </a:r>
          </a:p>
          <a:p>
            <a:endParaRPr lang="en-GB" b="1" dirty="0"/>
          </a:p>
          <a:p>
            <a:r>
              <a:rPr lang="en-GB" b="1" dirty="0"/>
              <a:t>Transcript</a:t>
            </a:r>
          </a:p>
          <a:p>
            <a:r>
              <a:rPr lang="en-GB" dirty="0"/>
              <a:t>1. die </a:t>
            </a:r>
            <a:r>
              <a:rPr lang="en-GB" dirty="0" err="1"/>
              <a:t>Küche</a:t>
            </a:r>
            <a:endParaRPr lang="en-GB" dirty="0"/>
          </a:p>
          <a:p>
            <a:r>
              <a:rPr lang="en-GB" dirty="0"/>
              <a:t>2. </a:t>
            </a:r>
            <a:r>
              <a:rPr lang="en-GB" dirty="0" err="1"/>
              <a:t>geschrieben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960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do this part of the test, you will probably want to record it to send to your teacher.</a:t>
            </a:r>
            <a:br>
              <a:rPr lang="en-GB" dirty="0"/>
            </a:br>
            <a:r>
              <a:rPr lang="en-GB" dirty="0"/>
              <a:t>There are many ways to record and send audio.  Make sure you use the one your teacher recommends.</a:t>
            </a:r>
            <a:br>
              <a:rPr lang="en-GB" dirty="0"/>
            </a:br>
            <a:r>
              <a:rPr lang="en-GB" dirty="0"/>
              <a:t>If she or he doesn’t have a preference, there is a suggested platform to use given in the instructions on the test that you are now ready to download.</a:t>
            </a:r>
            <a:br>
              <a:rPr lang="en-GB" dirty="0"/>
            </a:br>
            <a:br>
              <a:rPr lang="en-GB" dirty="0"/>
            </a:br>
            <a:r>
              <a:rPr lang="en-GB" dirty="0"/>
              <a:t>Good luck for your test.  Now, close the video and click next on the page to download and complete your assessment.</a:t>
            </a:r>
          </a:p>
          <a:p>
            <a:endParaRPr lang="en-GB" dirty="0"/>
          </a:p>
          <a:p>
            <a:r>
              <a:rPr lang="en-GB" dirty="0" err="1"/>
              <a:t>Zeuge</a:t>
            </a:r>
            <a:r>
              <a:rPr lang="en-GB" dirty="0"/>
              <a:t> [2618] </a:t>
            </a:r>
            <a:r>
              <a:rPr lang="en-GB" dirty="0" err="1"/>
              <a:t>Vorstand</a:t>
            </a:r>
            <a:r>
              <a:rPr lang="en-GB" dirty="0"/>
              <a:t> [2669]</a:t>
            </a:r>
          </a:p>
          <a:p>
            <a:endParaRPr lang="en-GB" dirty="0"/>
          </a:p>
          <a:p>
            <a:r>
              <a:rPr lang="en-GB" sz="1200" b="1" dirty="0">
                <a:solidFill>
                  <a:sysClr val="windowText" lastClr="000000"/>
                </a:solidFill>
              </a:rPr>
              <a:t>Source</a:t>
            </a:r>
            <a:r>
              <a:rPr lang="en-GB" sz="1200" b="1" baseline="0" dirty="0">
                <a:solidFill>
                  <a:sysClr val="windowText" lastClr="000000"/>
                </a:solidFill>
              </a:rPr>
              <a:t> of frequency information:</a:t>
            </a:r>
          </a:p>
          <a:p>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601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580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Abbildung [268] Sorge</a:t>
            </a:r>
            <a:r>
              <a:rPr lang="en-GB" sz="1200" kern="1200" baseline="0">
                <a:solidFill>
                  <a:schemeClr val="tx1"/>
                </a:solidFill>
                <a:effectLst/>
                <a:latin typeface="+mn-lt"/>
                <a:ea typeface="+mn-ea"/>
                <a:cs typeface="+mn-cs"/>
              </a:rPr>
              <a:t> [888]</a:t>
            </a:r>
          </a:p>
          <a:p>
            <a:endParaRPr lang="en-GB" sz="1200" kern="1200" baseline="0">
              <a:solidFill>
                <a:schemeClr val="tx1"/>
              </a:solidFill>
              <a:effectLst/>
              <a:latin typeface="+mn-lt"/>
              <a:ea typeface="+mn-ea"/>
              <a:cs typeface="+mn-cs"/>
            </a:endParaRPr>
          </a:p>
          <a:p>
            <a:r>
              <a:rPr lang="en-GB" sz="1200" b="1">
                <a:solidFill>
                  <a:sysClr val="windowText" lastClr="000000"/>
                </a:solidFill>
              </a:rPr>
              <a:t>Source</a:t>
            </a:r>
            <a:r>
              <a:rPr lang="en-GB" sz="1200" b="1" baseline="0">
                <a:solidFill>
                  <a:sysClr val="windowText" lastClr="000000"/>
                </a:solidFill>
              </a:rPr>
              <a:t> of frequency information:</a:t>
            </a:r>
          </a:p>
          <a:p>
            <a:r>
              <a:rPr lang="en-GB" sz="1200">
                <a:solidFill>
                  <a:sysClr val="windowText" lastClr="000000"/>
                </a:solidFill>
                <a:effectLst/>
                <a:latin typeface="+mn-lt"/>
                <a:ea typeface="+mn-ea"/>
                <a:cs typeface="+mn-cs"/>
              </a:rPr>
              <a:t>Jones, R.L &amp; Tschirner, E. (2011). A frequency dictionary of German: Core vocabulary for learners. London: Routledge.</a:t>
            </a:r>
            <a:endParaRPr lang="en-GB" sz="1200" baseline="0">
              <a:solidFill>
                <a:sysClr val="windowText" lastClr="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31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420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221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397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594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hope it was useful to see and practise questions for all of the parts of the assessment.</a:t>
            </a:r>
            <a:br>
              <a:rPr lang="en-GB" dirty="0"/>
            </a:br>
            <a:r>
              <a:rPr lang="en-GB" dirty="0"/>
              <a:t>Now, close the video and click next on the page to download and complete your assessment.</a:t>
            </a:r>
            <a:br>
              <a:rPr lang="en-GB" dirty="0"/>
            </a:br>
            <a:r>
              <a:rPr lang="en-GB" dirty="0"/>
              <a:t>Make sure you record the speaking part and send it to your teacher.</a:t>
            </a:r>
            <a:br>
              <a:rPr lang="en-GB" dirty="0"/>
            </a:br>
            <a:r>
              <a:rPr lang="en-GB" dirty="0" err="1"/>
              <a:t>Viel</a:t>
            </a:r>
            <a:r>
              <a:rPr lang="en-GB" dirty="0"/>
              <a:t> </a:t>
            </a:r>
            <a:r>
              <a:rPr lang="en-GB" dirty="0" err="1"/>
              <a:t>Glück</a:t>
            </a:r>
            <a:r>
              <a:rPr lang="en-GB" dirty="0"/>
              <a:t>!</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885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p>
          <a:p>
            <a:r>
              <a:rPr lang="de-DE" sz="1200" kern="1200">
                <a:solidFill>
                  <a:schemeClr val="tx1"/>
                </a:solidFill>
                <a:effectLst/>
                <a:latin typeface="+mn-lt"/>
                <a:ea typeface="+mn-ea"/>
                <a:cs typeface="+mn-cs"/>
              </a:rPr>
              <a:t>1. A – der Wechsel 	B – die Jahreszeit   	C – der Mund		D – </a:t>
            </a:r>
            <a:r>
              <a:rPr lang="en-GB" sz="1200" kern="1200">
                <a:solidFill>
                  <a:schemeClr val="tx1"/>
                </a:solidFill>
                <a:effectLst/>
                <a:latin typeface="+mn-lt"/>
                <a:ea typeface="+mn-ea"/>
                <a:cs typeface="+mn-cs"/>
              </a:rPr>
              <a:t>die Bahn</a:t>
            </a:r>
          </a:p>
          <a:p>
            <a:r>
              <a:rPr lang="de-DE" sz="1200" kern="1200">
                <a:solidFill>
                  <a:schemeClr val="tx1"/>
                </a:solidFill>
                <a:effectLst/>
                <a:latin typeface="+mn-lt"/>
                <a:ea typeface="+mn-ea"/>
                <a:cs typeface="+mn-cs"/>
              </a:rPr>
              <a:t>2. A – das Schiff	B – die Erfahrung	C – </a:t>
            </a:r>
            <a:r>
              <a:rPr lang="en-GB" sz="1200" b="0" i="0" kern="1200">
                <a:solidFill>
                  <a:schemeClr val="tx1"/>
                </a:solidFill>
                <a:effectLst/>
                <a:latin typeface="+mn-lt"/>
                <a:ea typeface="+mn-ea"/>
                <a:cs typeface="+mn-cs"/>
              </a:rPr>
              <a:t>die Bevölkerung</a:t>
            </a:r>
            <a:r>
              <a:rPr lang="de-DE" sz="1200" kern="1200">
                <a:solidFill>
                  <a:schemeClr val="tx1"/>
                </a:solidFill>
                <a:effectLst/>
                <a:latin typeface="+mn-lt"/>
                <a:ea typeface="+mn-ea"/>
                <a:cs typeface="+mn-cs"/>
              </a:rPr>
              <a:t>	D – </a:t>
            </a:r>
            <a:r>
              <a:rPr lang="en-GB" sz="1200" b="0" i="0" u="none" strike="noStrike" kern="1200">
                <a:solidFill>
                  <a:schemeClr val="tx1"/>
                </a:solidFill>
                <a:effectLst/>
                <a:latin typeface="+mn-lt"/>
                <a:ea typeface="+mn-ea"/>
                <a:cs typeface="+mn-cs"/>
              </a:rPr>
              <a:t>das Gesicht</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48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p>
          <a:p>
            <a:r>
              <a:rPr lang="en-GB"/>
              <a:t>1. Ich habe mit Freunden</a:t>
            </a:r>
            <a:r>
              <a:rPr lang="en-GB" baseline="0"/>
              <a:t> </a:t>
            </a:r>
            <a:r>
              <a:rPr lang="en-GB"/>
              <a:t>...</a:t>
            </a:r>
          </a:p>
          <a:p>
            <a:r>
              <a:rPr lang="en-GB"/>
              <a:t>2. Er ist zu</a:t>
            </a:r>
            <a:r>
              <a:rPr lang="en-GB" baseline="0"/>
              <a:t> Hause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107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Transcript:</a:t>
            </a:r>
          </a:p>
          <a:p>
            <a:r>
              <a:rPr lang="de-DE" sz="1200" kern="1200" dirty="0">
                <a:solidFill>
                  <a:schemeClr val="tx1"/>
                </a:solidFill>
                <a:effectLst/>
                <a:latin typeface="+mn-lt"/>
                <a:ea typeface="+mn-ea"/>
                <a:cs typeface="+mn-cs"/>
              </a:rPr>
              <a:t>1</a:t>
            </a:r>
            <a:r>
              <a:rPr lang="de-DE" sz="1200" kern="1200">
                <a:solidFill>
                  <a:schemeClr val="tx1"/>
                </a:solidFill>
                <a:effectLst/>
                <a:latin typeface="+mn-lt"/>
                <a:ea typeface="+mn-ea"/>
                <a:cs typeface="+mn-cs"/>
              </a:rPr>
              <a:t>.</a:t>
            </a:r>
            <a:r>
              <a:rPr lang="de-DE" sz="1200" kern="1200" baseline="0">
                <a:solidFill>
                  <a:schemeClr val="tx1"/>
                </a:solidFill>
                <a:effectLst/>
                <a:latin typeface="+mn-lt"/>
                <a:ea typeface="+mn-ea"/>
                <a:cs typeface="+mn-cs"/>
              </a:rPr>
              <a:t> ... </a:t>
            </a:r>
            <a:r>
              <a:rPr lang="de-DE" sz="1200" kern="1200">
                <a:solidFill>
                  <a:schemeClr val="tx1"/>
                </a:solidFill>
                <a:effectLst/>
                <a:latin typeface="+mn-lt"/>
                <a:ea typeface="+mn-ea"/>
                <a:cs typeface="+mn-cs"/>
              </a:rPr>
              <a:t>kannst</a:t>
            </a:r>
            <a:r>
              <a:rPr lang="de-DE" sz="1200" kern="1200" baseline="0">
                <a:solidFill>
                  <a:schemeClr val="tx1"/>
                </a:solidFill>
                <a:effectLst/>
                <a:latin typeface="+mn-lt"/>
                <a:ea typeface="+mn-ea"/>
                <a:cs typeface="+mn-cs"/>
              </a:rPr>
              <a:t> etwas im Geschäft kaufen</a:t>
            </a:r>
            <a:r>
              <a:rPr lang="de-DE" sz="1200" kern="1200">
                <a:solidFill>
                  <a:schemeClr val="tx1"/>
                </a:solidFill>
                <a:effectLst/>
                <a:latin typeface="+mn-lt"/>
                <a:ea typeface="+mn-ea"/>
                <a:cs typeface="+mn-cs"/>
              </a:rPr>
              <a:t>.</a:t>
            </a:r>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a:t>
            </a:r>
            <a:r>
              <a:rPr lang="de-DE" sz="1200" kern="1200">
                <a:solidFill>
                  <a:schemeClr val="tx1"/>
                </a:solidFill>
                <a:effectLst/>
                <a:latin typeface="+mn-lt"/>
                <a:ea typeface="+mn-ea"/>
                <a:cs typeface="+mn-cs"/>
              </a:rPr>
              <a:t>.</a:t>
            </a:r>
            <a:r>
              <a:rPr lang="de-DE" sz="1200" kern="1200" baseline="0">
                <a:solidFill>
                  <a:schemeClr val="tx1"/>
                </a:solidFill>
                <a:effectLst/>
                <a:latin typeface="+mn-lt"/>
                <a:ea typeface="+mn-ea"/>
                <a:cs typeface="+mn-cs"/>
              </a:rPr>
              <a:t> ... muss in die Stadt fahren</a:t>
            </a:r>
            <a:r>
              <a:rPr lang="de-DE" sz="1200" kern="120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023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Transcript:</a:t>
            </a:r>
          </a:p>
          <a:p>
            <a:r>
              <a:rPr lang="de-DE" sz="1200" kern="1200" dirty="0">
                <a:solidFill>
                  <a:schemeClr val="tx1"/>
                </a:solidFill>
                <a:effectLst/>
                <a:latin typeface="+mn-lt"/>
                <a:ea typeface="+mn-ea"/>
                <a:cs typeface="+mn-cs"/>
              </a:rPr>
              <a:t>1</a:t>
            </a:r>
            <a:r>
              <a:rPr lang="de-DE" sz="1200" kern="1200">
                <a:solidFill>
                  <a:schemeClr val="tx1"/>
                </a:solidFill>
                <a:effectLst/>
                <a:latin typeface="+mn-lt"/>
                <a:ea typeface="+mn-ea"/>
                <a:cs typeface="+mn-cs"/>
              </a:rPr>
              <a:t>.</a:t>
            </a:r>
            <a:r>
              <a:rPr lang="de-DE" sz="1200" kern="1200" baseline="0">
                <a:solidFill>
                  <a:schemeClr val="tx1"/>
                </a:solidFill>
                <a:effectLst/>
                <a:latin typeface="+mn-lt"/>
                <a:ea typeface="+mn-ea"/>
                <a:cs typeface="+mn-cs"/>
              </a:rPr>
              <a:t> ... </a:t>
            </a:r>
            <a:r>
              <a:rPr lang="de-DE" sz="1200" kern="1200">
                <a:solidFill>
                  <a:schemeClr val="tx1"/>
                </a:solidFill>
                <a:effectLst/>
                <a:latin typeface="+mn-lt"/>
                <a:ea typeface="+mn-ea"/>
                <a:cs typeface="+mn-cs"/>
              </a:rPr>
              <a:t>ist Lehrerin.</a:t>
            </a:r>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a:t>
            </a:r>
            <a:r>
              <a:rPr lang="de-DE" sz="1200" kern="1200">
                <a:solidFill>
                  <a:schemeClr val="tx1"/>
                </a:solidFill>
                <a:effectLst/>
                <a:latin typeface="+mn-lt"/>
                <a:ea typeface="+mn-ea"/>
                <a:cs typeface="+mn-cs"/>
              </a:rPr>
              <a:t>.</a:t>
            </a:r>
            <a:r>
              <a:rPr lang="de-DE" sz="1200" kern="1200" baseline="0">
                <a:solidFill>
                  <a:schemeClr val="tx1"/>
                </a:solidFill>
                <a:effectLst/>
                <a:latin typeface="+mn-lt"/>
                <a:ea typeface="+mn-ea"/>
                <a:cs typeface="+mn-cs"/>
              </a:rPr>
              <a:t> ... ist Schüler</a:t>
            </a:r>
            <a:r>
              <a:rPr lang="de-DE" sz="1200" kern="120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212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Transcript:</a:t>
            </a:r>
          </a:p>
          <a:p>
            <a:r>
              <a:rPr lang="de-DE" sz="1200" kern="1200" dirty="0">
                <a:solidFill>
                  <a:schemeClr val="tx1"/>
                </a:solidFill>
                <a:effectLst/>
                <a:latin typeface="+mn-lt"/>
                <a:ea typeface="+mn-ea"/>
                <a:cs typeface="+mn-cs"/>
              </a:rPr>
              <a:t>1.</a:t>
            </a:r>
            <a:r>
              <a:rPr lang="de-DE" sz="1200" kern="1200" baseline="0" dirty="0">
                <a:solidFill>
                  <a:schemeClr val="tx1"/>
                </a:solidFill>
                <a:effectLst/>
                <a:latin typeface="+mn-lt"/>
                <a:ea typeface="+mn-ea"/>
                <a:cs typeface="+mn-cs"/>
              </a:rPr>
              <a:t> Ich finde dieses Fach interessant, denn ... </a:t>
            </a:r>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a:t>
            </a:r>
            <a:r>
              <a:rPr lang="de-DE" sz="1200" kern="1200" baseline="0" dirty="0">
                <a:solidFill>
                  <a:schemeClr val="tx1"/>
                </a:solidFill>
                <a:effectLst/>
                <a:latin typeface="+mn-lt"/>
                <a:ea typeface="+mn-ea"/>
                <a:cs typeface="+mn-cs"/>
              </a:rPr>
              <a:t> Sie mag Englisch, weil ...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376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538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12745" y="1500929"/>
            <a:ext cx="6657324" cy="1485422"/>
          </a:xfrm>
        </p:spPr>
        <p:txBody>
          <a:bodyPr>
            <a:normAutofit/>
          </a:bodyPr>
          <a:lstStyle/>
          <a:p>
            <a:pPr algn="l"/>
            <a:r>
              <a:rPr lang="en-GB" sz="4000" b="1">
                <a:solidFill>
                  <a:prstClr val="white"/>
                </a:solidFill>
              </a:rPr>
              <a:t>Practice assessment</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12745" y="2951812"/>
            <a:ext cx="7382608" cy="571756"/>
          </a:xfrm>
        </p:spPr>
        <p:txBody>
          <a:bodyPr/>
          <a:lstStyle/>
          <a:p>
            <a:pPr algn="l"/>
            <a:r>
              <a:rPr lang="en-GB" sz="3000">
                <a:solidFill>
                  <a:prstClr val="white"/>
                </a:solidFill>
              </a:rPr>
              <a:t>Year 8 German</a:t>
            </a: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165632" y="3820023"/>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Term 2 achievement test</a:t>
            </a:r>
            <a:endParaRPr lang="en-GB" sz="30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30/01/21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21000172"/>
              </p:ext>
            </p:extLst>
          </p:nvPr>
        </p:nvGraphicFramePr>
        <p:xfrm>
          <a:off x="1289031" y="4274324"/>
          <a:ext cx="10173335" cy="1943801"/>
        </p:xfrm>
        <a:graphic>
          <a:graphicData uri="http://schemas.openxmlformats.org/drawingml/2006/table">
            <a:tbl>
              <a:tblPr firstRow="1" firstCol="1" bandRow="1">
                <a:tableStyleId>{5C22544A-7EE6-4342-B048-85BDC9FD1C3A}</a:tableStyleId>
              </a:tblPr>
              <a:tblGrid>
                <a:gridCol w="2494915">
                  <a:extLst>
                    <a:ext uri="{9D8B030D-6E8A-4147-A177-3AD203B41FA5}">
                      <a16:colId xmlns:a16="http://schemas.microsoft.com/office/drawing/2014/main" val="3637585958"/>
                    </a:ext>
                  </a:extLst>
                </a:gridCol>
                <a:gridCol w="2494915">
                  <a:extLst>
                    <a:ext uri="{9D8B030D-6E8A-4147-A177-3AD203B41FA5}">
                      <a16:colId xmlns:a16="http://schemas.microsoft.com/office/drawing/2014/main" val="1426128574"/>
                    </a:ext>
                  </a:extLst>
                </a:gridCol>
                <a:gridCol w="2412365">
                  <a:extLst>
                    <a:ext uri="{9D8B030D-6E8A-4147-A177-3AD203B41FA5}">
                      <a16:colId xmlns:a16="http://schemas.microsoft.com/office/drawing/2014/main" val="977962438"/>
                    </a:ext>
                  </a:extLst>
                </a:gridCol>
                <a:gridCol w="2412365">
                  <a:extLst>
                    <a:ext uri="{9D8B030D-6E8A-4147-A177-3AD203B41FA5}">
                      <a16:colId xmlns:a16="http://schemas.microsoft.com/office/drawing/2014/main" val="650408166"/>
                    </a:ext>
                  </a:extLst>
                </a:gridCol>
                <a:gridCol w="358775">
                  <a:extLst>
                    <a:ext uri="{9D8B030D-6E8A-4147-A177-3AD203B41FA5}">
                      <a16:colId xmlns:a16="http://schemas.microsoft.com/office/drawing/2014/main" val="4228865795"/>
                    </a:ext>
                  </a:extLst>
                </a:gridCol>
              </a:tblGrid>
              <a:tr h="0">
                <a:tc>
                  <a:txBody>
                    <a:bodyPr/>
                    <a:lstStyle/>
                    <a:p>
                      <a:pPr>
                        <a:lnSpc>
                          <a:spcPct val="107000"/>
                        </a:lnSpc>
                        <a:spcAft>
                          <a:spcPts val="0"/>
                        </a:spcAft>
                      </a:pPr>
                      <a:r>
                        <a:rPr lang="en-US" sz="1800">
                          <a:solidFill>
                            <a:srgbClr val="115076"/>
                          </a:solidFill>
                          <a:effectLst/>
                        </a:rPr>
                        <a:t> </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US" sz="1800">
                          <a:solidFill>
                            <a:srgbClr val="115076"/>
                          </a:solidFill>
                          <a:effectLst/>
                        </a:rPr>
                        <a:t>Column 1</a:t>
                      </a:r>
                      <a:endParaRPr lang="en-GB" sz="1800">
                        <a:solidFill>
                          <a:srgbClr val="115076"/>
                        </a:solidFill>
                        <a:effectLst/>
                      </a:endParaRPr>
                    </a:p>
                    <a:p>
                      <a:pPr>
                        <a:lnSpc>
                          <a:spcPct val="107000"/>
                        </a:lnSpc>
                        <a:spcAft>
                          <a:spcPts val="0"/>
                        </a:spcAft>
                      </a:pPr>
                      <a:r>
                        <a:rPr lang="en-US" sz="1800">
                          <a:solidFill>
                            <a:srgbClr val="115076"/>
                          </a:solidFill>
                          <a:effectLst/>
                        </a:rPr>
                        <a:t>(has a closely related meaning)</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800">
                          <a:solidFill>
                            <a:srgbClr val="115076"/>
                          </a:solidFill>
                          <a:effectLst/>
                        </a:rPr>
                        <a:t> </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fr-FR" sz="1800">
                          <a:solidFill>
                            <a:srgbClr val="115076"/>
                          </a:solidFill>
                          <a:effectLst/>
                        </a:rPr>
                        <a:t>Column 2</a:t>
                      </a:r>
                      <a:endParaRPr lang="en-GB" sz="1800">
                        <a:solidFill>
                          <a:srgbClr val="115076"/>
                        </a:solidFill>
                        <a:effectLst/>
                      </a:endParaRPr>
                    </a:p>
                    <a:p>
                      <a:pPr>
                        <a:lnSpc>
                          <a:spcPct val="107000"/>
                        </a:lnSpc>
                        <a:spcAft>
                          <a:spcPts val="0"/>
                        </a:spcAft>
                      </a:pPr>
                      <a:r>
                        <a:rPr lang="fr-FR" sz="1800">
                          <a:solidFill>
                            <a:srgbClr val="115076"/>
                          </a:solidFill>
                          <a:effectLst/>
                        </a:rPr>
                        <a:t>(could appear beside)</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fr-FR" sz="1800">
                          <a:solidFill>
                            <a:srgbClr val="115076"/>
                          </a:solidFill>
                          <a:effectLst/>
                        </a:rPr>
                        <a:t> </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5366325"/>
                  </a:ext>
                </a:extLst>
              </a:tr>
              <a:tr h="0">
                <a:tc rowSpan="4">
                  <a:txBody>
                    <a:bodyPr/>
                    <a:lstStyle/>
                    <a:p>
                      <a:pPr>
                        <a:lnSpc>
                          <a:spcPct val="107000"/>
                        </a:lnSpc>
                        <a:spcAft>
                          <a:spcPts val="0"/>
                        </a:spcAft>
                      </a:pPr>
                      <a:r>
                        <a:rPr lang="en-GB" sz="1800">
                          <a:solidFill>
                            <a:srgbClr val="115076"/>
                          </a:solidFill>
                          <a:effectLst/>
                        </a:rPr>
                        <a:t>1) die</a:t>
                      </a:r>
                      <a:r>
                        <a:rPr lang="en-GB" sz="1800" baseline="0">
                          <a:solidFill>
                            <a:srgbClr val="115076"/>
                          </a:solidFill>
                          <a:effectLst/>
                        </a:rPr>
                        <a:t> Kleidung</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a:solidFill>
                            <a:srgbClr val="115076"/>
                          </a:solidFill>
                          <a:effectLst/>
                        </a:rPr>
                        <a:t>a) die Hose</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a:solidFill>
                            <a:srgbClr val="115076"/>
                          </a:solidFill>
                          <a:effectLst/>
                        </a:rPr>
                        <a:t>☐</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a:solidFill>
                            <a:srgbClr val="115076"/>
                          </a:solidFill>
                          <a:effectLst/>
                        </a:rPr>
                        <a:t>a) kaufen</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a:solidFill>
                            <a:srgbClr val="115076"/>
                          </a:solidFill>
                          <a:effectLst/>
                        </a:rPr>
                        <a:t>☐</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9093683"/>
                  </a:ext>
                </a:extLst>
              </a:tr>
              <a:tr h="0">
                <a:tc vMerge="1">
                  <a:txBody>
                    <a:bodyPr/>
                    <a:lstStyle/>
                    <a:p>
                      <a:endParaRPr lang="en-GB"/>
                    </a:p>
                  </a:txBody>
                  <a:tcPr/>
                </a:tc>
                <a:tc>
                  <a:txBody>
                    <a:bodyPr/>
                    <a:lstStyle/>
                    <a:p>
                      <a:pPr>
                        <a:lnSpc>
                          <a:spcPct val="107000"/>
                        </a:lnSpc>
                        <a:spcAft>
                          <a:spcPts val="0"/>
                        </a:spcAft>
                      </a:pPr>
                      <a:r>
                        <a:rPr lang="en-GB" sz="1800">
                          <a:solidFill>
                            <a:srgbClr val="115076"/>
                          </a:solidFill>
                          <a:effectLst/>
                        </a:rPr>
                        <a:t>b) das Haus</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a:solidFill>
                            <a:srgbClr val="115076"/>
                          </a:solidFill>
                          <a:effectLst/>
                        </a:rPr>
                        <a:t>☐</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a:solidFill>
                            <a:srgbClr val="115076"/>
                          </a:solidFill>
                          <a:effectLst/>
                        </a:rPr>
                        <a:t>b) besuchen</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a:solidFill>
                            <a:srgbClr val="115076"/>
                          </a:solidFill>
                          <a:effectLst/>
                        </a:rPr>
                        <a:t>☐</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3362699"/>
                  </a:ext>
                </a:extLst>
              </a:tr>
              <a:tr h="0">
                <a:tc vMerge="1">
                  <a:txBody>
                    <a:bodyPr/>
                    <a:lstStyle/>
                    <a:p>
                      <a:endParaRPr lang="en-GB"/>
                    </a:p>
                  </a:txBody>
                  <a:tcPr/>
                </a:tc>
                <a:tc>
                  <a:txBody>
                    <a:bodyPr/>
                    <a:lstStyle/>
                    <a:p>
                      <a:pPr>
                        <a:lnSpc>
                          <a:spcPct val="107000"/>
                        </a:lnSpc>
                        <a:spcAft>
                          <a:spcPts val="0"/>
                        </a:spcAft>
                      </a:pPr>
                      <a:r>
                        <a:rPr lang="en-GB" sz="1800">
                          <a:solidFill>
                            <a:srgbClr val="115076"/>
                          </a:solidFill>
                          <a:effectLst/>
                        </a:rPr>
                        <a:t>c) der Mann</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a:solidFill>
                            <a:srgbClr val="115076"/>
                          </a:solidFill>
                          <a:effectLst/>
                        </a:rPr>
                        <a:t>☐</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a:solidFill>
                            <a:srgbClr val="115076"/>
                          </a:solidFill>
                          <a:effectLst/>
                        </a:rPr>
                        <a:t>c) tragen</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a:solidFill>
                            <a:srgbClr val="115076"/>
                          </a:solidFill>
                          <a:effectLst/>
                        </a:rPr>
                        <a:t>☐</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8449211"/>
                  </a:ext>
                </a:extLst>
              </a:tr>
              <a:tr h="0">
                <a:tc vMerge="1">
                  <a:txBody>
                    <a:bodyPr/>
                    <a:lstStyle/>
                    <a:p>
                      <a:endParaRPr lang="en-GB"/>
                    </a:p>
                  </a:txBody>
                  <a:tcPr/>
                </a:tc>
                <a:tc>
                  <a:txBody>
                    <a:bodyPr/>
                    <a:lstStyle/>
                    <a:p>
                      <a:pPr>
                        <a:lnSpc>
                          <a:spcPct val="107000"/>
                        </a:lnSpc>
                        <a:spcAft>
                          <a:spcPts val="0"/>
                        </a:spcAft>
                      </a:pPr>
                      <a:r>
                        <a:rPr lang="en-GB" sz="1800">
                          <a:solidFill>
                            <a:srgbClr val="115076"/>
                          </a:solidFill>
                          <a:effectLst/>
                        </a:rPr>
                        <a:t>d) heute</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a:solidFill>
                            <a:srgbClr val="115076"/>
                          </a:solidFill>
                          <a:effectLst/>
                        </a:rPr>
                        <a:t>☐</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a:solidFill>
                            <a:srgbClr val="115076"/>
                          </a:solidFill>
                          <a:effectLst/>
                        </a:rPr>
                        <a:t>d) mögen</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a:solidFill>
                            <a:srgbClr val="115076"/>
                          </a:solidFill>
                          <a:effectLst/>
                        </a:rPr>
                        <a:t>☐</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831614"/>
                  </a:ext>
                </a:extLst>
              </a:tr>
            </a:tbl>
          </a:graphicData>
        </a:graphic>
      </p:graphicFrame>
      <p:sp>
        <p:nvSpPr>
          <p:cNvPr id="10" name="Rectangle 9"/>
          <p:cNvSpPr/>
          <p:nvPr/>
        </p:nvSpPr>
        <p:spPr>
          <a:xfrm>
            <a:off x="1004870" y="1314316"/>
            <a:ext cx="10048240" cy="2893100"/>
          </a:xfrm>
          <a:prstGeom prst="rect">
            <a:avLst/>
          </a:prstGeom>
        </p:spPr>
        <p:txBody>
          <a:bodyPr wrap="square">
            <a:spAutoFit/>
          </a:bodyPr>
          <a:lstStyle/>
          <a:p>
            <a:r>
              <a:rPr lang="en-GB" b="1" dirty="0">
                <a:solidFill>
                  <a:srgbClr val="115076"/>
                </a:solidFill>
              </a:rPr>
              <a:t>PART B </a:t>
            </a:r>
            <a:r>
              <a:rPr lang="en-US" b="1" dirty="0">
                <a:solidFill>
                  <a:srgbClr val="115076"/>
                </a:solidFill>
              </a:rPr>
              <a:t>(ASSOCIATION AND COLLOCATION)</a:t>
            </a:r>
            <a:r>
              <a:rPr lang="en-GB" sz="2000" b="1" dirty="0">
                <a:solidFill>
                  <a:srgbClr val="115076"/>
                </a:solidFill>
              </a:rPr>
              <a:t> </a:t>
            </a:r>
            <a:endParaRPr lang="en-GB" sz="2000" dirty="0">
              <a:solidFill>
                <a:srgbClr val="115076"/>
              </a:solidFill>
            </a:endParaRPr>
          </a:p>
          <a:p>
            <a:r>
              <a:rPr lang="en-US" dirty="0">
                <a:solidFill>
                  <a:srgbClr val="115076"/>
                </a:solidFill>
              </a:rPr>
              <a:t>Put a cross (x) next to:</a:t>
            </a:r>
            <a:endParaRPr lang="en-GB" dirty="0">
              <a:solidFill>
                <a:srgbClr val="115076"/>
              </a:solidFill>
            </a:endParaRPr>
          </a:p>
          <a:p>
            <a:r>
              <a:rPr lang="en-US" b="1" dirty="0">
                <a:solidFill>
                  <a:srgbClr val="115076"/>
                </a:solidFill>
              </a:rPr>
              <a:t> </a:t>
            </a:r>
            <a:endParaRPr lang="en-GB" dirty="0">
              <a:solidFill>
                <a:srgbClr val="115076"/>
              </a:solidFill>
            </a:endParaRPr>
          </a:p>
          <a:p>
            <a:pPr lvl="0"/>
            <a:r>
              <a:rPr lang="en-US" b="1" u="sng" dirty="0">
                <a:solidFill>
                  <a:srgbClr val="115076"/>
                </a:solidFill>
              </a:rPr>
              <a:t>at least</a:t>
            </a:r>
            <a:r>
              <a:rPr lang="en-US" b="1" dirty="0">
                <a:solidFill>
                  <a:srgbClr val="115076"/>
                </a:solidFill>
              </a:rPr>
              <a:t> one word </a:t>
            </a:r>
            <a:r>
              <a:rPr lang="en-US" dirty="0">
                <a:solidFill>
                  <a:srgbClr val="115076"/>
                </a:solidFill>
              </a:rPr>
              <a:t>in</a:t>
            </a:r>
            <a:r>
              <a:rPr lang="en-US" b="1" dirty="0">
                <a:solidFill>
                  <a:srgbClr val="115076"/>
                </a:solidFill>
              </a:rPr>
              <a:t> column 1</a:t>
            </a:r>
            <a:r>
              <a:rPr lang="en-US" dirty="0">
                <a:solidFill>
                  <a:srgbClr val="115076"/>
                </a:solidFill>
              </a:rPr>
              <a:t> with a </a:t>
            </a:r>
            <a:r>
              <a:rPr lang="en-US" b="1" dirty="0">
                <a:solidFill>
                  <a:srgbClr val="115076"/>
                </a:solidFill>
              </a:rPr>
              <a:t>meaning</a:t>
            </a:r>
            <a:r>
              <a:rPr lang="en-US" dirty="0">
                <a:solidFill>
                  <a:srgbClr val="115076"/>
                </a:solidFill>
              </a:rPr>
              <a:t> that is </a:t>
            </a:r>
            <a:r>
              <a:rPr lang="en-US" b="1" dirty="0">
                <a:solidFill>
                  <a:srgbClr val="115076"/>
                </a:solidFill>
              </a:rPr>
              <a:t>related</a:t>
            </a:r>
            <a:r>
              <a:rPr lang="en-US" dirty="0">
                <a:solidFill>
                  <a:srgbClr val="115076"/>
                </a:solidFill>
              </a:rPr>
              <a:t> </a:t>
            </a:r>
            <a:r>
              <a:rPr lang="en-US" b="1" dirty="0">
                <a:solidFill>
                  <a:srgbClr val="115076"/>
                </a:solidFill>
              </a:rPr>
              <a:t>to the word in bold on the left;</a:t>
            </a:r>
            <a:endParaRPr lang="en-GB" dirty="0">
              <a:solidFill>
                <a:srgbClr val="115076"/>
              </a:solidFill>
            </a:endParaRPr>
          </a:p>
          <a:p>
            <a:pPr lvl="0"/>
            <a:r>
              <a:rPr lang="en-US" b="1" u="sng" dirty="0">
                <a:solidFill>
                  <a:srgbClr val="115076"/>
                </a:solidFill>
              </a:rPr>
              <a:t>at least</a:t>
            </a:r>
            <a:r>
              <a:rPr lang="en-US" b="1" dirty="0">
                <a:solidFill>
                  <a:srgbClr val="115076"/>
                </a:solidFill>
              </a:rPr>
              <a:t> one word </a:t>
            </a:r>
            <a:r>
              <a:rPr lang="en-US" dirty="0">
                <a:solidFill>
                  <a:srgbClr val="115076"/>
                </a:solidFill>
              </a:rPr>
              <a:t>in</a:t>
            </a:r>
            <a:r>
              <a:rPr lang="en-US" b="1" dirty="0">
                <a:solidFill>
                  <a:srgbClr val="115076"/>
                </a:solidFill>
              </a:rPr>
              <a:t> column 2 </a:t>
            </a:r>
            <a:r>
              <a:rPr lang="en-US" dirty="0">
                <a:solidFill>
                  <a:srgbClr val="115076"/>
                </a:solidFill>
              </a:rPr>
              <a:t>that could appear </a:t>
            </a:r>
            <a:r>
              <a:rPr lang="en-US" b="1" dirty="0">
                <a:solidFill>
                  <a:srgbClr val="115076"/>
                </a:solidFill>
              </a:rPr>
              <a:t>beside the word in bold</a:t>
            </a:r>
            <a:r>
              <a:rPr lang="en-US" dirty="0">
                <a:solidFill>
                  <a:srgbClr val="115076"/>
                </a:solidFill>
              </a:rPr>
              <a:t> in a sentence.</a:t>
            </a:r>
            <a:endParaRPr lang="en-GB" dirty="0">
              <a:solidFill>
                <a:srgbClr val="115076"/>
              </a:solidFill>
            </a:endParaRPr>
          </a:p>
          <a:p>
            <a:r>
              <a:rPr lang="en-US" dirty="0">
                <a:solidFill>
                  <a:srgbClr val="115076"/>
                </a:solidFill>
              </a:rPr>
              <a:t> </a:t>
            </a:r>
            <a:endParaRPr lang="en-GB" dirty="0">
              <a:solidFill>
                <a:srgbClr val="115076"/>
              </a:solidFill>
            </a:endParaRPr>
          </a:p>
          <a:p>
            <a:r>
              <a:rPr lang="en-US" b="1" u="sng" dirty="0">
                <a:solidFill>
                  <a:srgbClr val="115076"/>
                </a:solidFill>
              </a:rPr>
              <a:t>In total, you must put four crosses (x) for each question</a:t>
            </a:r>
            <a:r>
              <a:rPr lang="en-US" b="1" dirty="0">
                <a:solidFill>
                  <a:srgbClr val="115076"/>
                </a:solidFill>
              </a:rPr>
              <a:t>.</a:t>
            </a:r>
            <a:r>
              <a:rPr lang="en-US" dirty="0">
                <a:solidFill>
                  <a:srgbClr val="115076"/>
                </a:solidFill>
              </a:rPr>
              <a:t> You could tick two boxes in both columns, or you could tick three boxes in one column and one box in the other column!</a:t>
            </a:r>
          </a:p>
          <a:p>
            <a:r>
              <a:rPr lang="en-US" dirty="0">
                <a:solidFill>
                  <a:srgbClr val="115076"/>
                </a:solidFill>
              </a:rPr>
              <a:t>							</a:t>
            </a:r>
            <a:r>
              <a:rPr lang="en-US" i="1" dirty="0">
                <a:solidFill>
                  <a:srgbClr val="115076"/>
                </a:solidFill>
              </a:rPr>
              <a:t>(continued on next slide)  </a:t>
            </a:r>
            <a:endParaRPr lang="en-GB" i="1" dirty="0">
              <a:solidFill>
                <a:srgbClr val="115076"/>
              </a:solidFill>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194781" cy="721474"/>
          </a:xfrm>
        </p:spPr>
        <p:txBody>
          <a:bodyPr>
            <a:noAutofit/>
          </a:bodyPr>
          <a:lstStyle/>
          <a:p>
            <a:r>
              <a:rPr lang="en-GB" sz="2800" b="1">
                <a:solidFill>
                  <a:schemeClr val="bg1"/>
                </a:solidFill>
              </a:rPr>
              <a:t>Section B: Reading - Vocabulary</a:t>
            </a:r>
            <a:endParaRPr lang="en-GB" sz="2000" b="1" dirty="0">
              <a:solidFill>
                <a:schemeClr val="bg1"/>
              </a:solidFill>
            </a:endParaRPr>
          </a:p>
        </p:txBody>
      </p:sp>
      <p:sp>
        <p:nvSpPr>
          <p:cNvPr id="5" name="Rounded Rectangular Callout 4"/>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a half mark for each item.</a:t>
            </a:r>
          </a:p>
        </p:txBody>
      </p:sp>
      <p:sp>
        <p:nvSpPr>
          <p:cNvPr id="6" name="TextBox 5"/>
          <p:cNvSpPr txBox="1"/>
          <p:nvPr/>
        </p:nvSpPr>
        <p:spPr>
          <a:xfrm>
            <a:off x="11120101" y="5052786"/>
            <a:ext cx="366424" cy="400110"/>
          </a:xfrm>
          <a:prstGeom prst="rect">
            <a:avLst/>
          </a:prstGeom>
          <a:noFill/>
        </p:spPr>
        <p:txBody>
          <a:bodyPr wrap="square" rtlCol="0">
            <a:spAutoFit/>
          </a:bodyPr>
          <a:lstStyle/>
          <a:p>
            <a:pPr algn="l"/>
            <a:r>
              <a:rPr lang="en-GB" sz="2000" b="1">
                <a:solidFill>
                  <a:srgbClr val="FF6A05"/>
                </a:solidFill>
              </a:rPr>
              <a:t>x</a:t>
            </a:r>
            <a:endParaRPr lang="en-GB" sz="2000" b="1" dirty="0">
              <a:solidFill>
                <a:srgbClr val="FF6A05"/>
              </a:solidFill>
            </a:endParaRPr>
          </a:p>
        </p:txBody>
      </p:sp>
      <p:sp>
        <p:nvSpPr>
          <p:cNvPr id="7" name="TextBox 6"/>
          <p:cNvSpPr txBox="1"/>
          <p:nvPr/>
        </p:nvSpPr>
        <p:spPr>
          <a:xfrm>
            <a:off x="7323443" y="5054648"/>
            <a:ext cx="336542" cy="400110"/>
          </a:xfrm>
          <a:prstGeom prst="rect">
            <a:avLst/>
          </a:prstGeom>
          <a:noFill/>
        </p:spPr>
        <p:txBody>
          <a:bodyPr wrap="square" rtlCol="0">
            <a:spAutoFit/>
          </a:bodyPr>
          <a:lstStyle/>
          <a:p>
            <a:pPr algn="l"/>
            <a:r>
              <a:rPr lang="en-GB" sz="2000" b="1">
                <a:solidFill>
                  <a:srgbClr val="FF6A05"/>
                </a:solidFill>
              </a:rPr>
              <a:t>x</a:t>
            </a:r>
            <a:endParaRPr lang="en-GB" sz="2000" b="1" dirty="0">
              <a:solidFill>
                <a:srgbClr val="FF6A05"/>
              </a:solidFill>
            </a:endParaRPr>
          </a:p>
        </p:txBody>
      </p:sp>
      <p:sp>
        <p:nvSpPr>
          <p:cNvPr id="9" name="Rectangle 1"/>
          <p:cNvSpPr>
            <a:spLocks noChangeArrowheads="1"/>
          </p:cNvSpPr>
          <p:nvPr/>
        </p:nvSpPr>
        <p:spPr bwMode="auto">
          <a:xfrm>
            <a:off x="1203288" y="46147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TextBox 11"/>
          <p:cNvSpPr txBox="1"/>
          <p:nvPr/>
        </p:nvSpPr>
        <p:spPr>
          <a:xfrm>
            <a:off x="11112129" y="5600747"/>
            <a:ext cx="363236" cy="400110"/>
          </a:xfrm>
          <a:prstGeom prst="rect">
            <a:avLst/>
          </a:prstGeom>
          <a:noFill/>
        </p:spPr>
        <p:txBody>
          <a:bodyPr wrap="square" rtlCol="0">
            <a:spAutoFit/>
          </a:bodyPr>
          <a:lstStyle/>
          <a:p>
            <a:pPr algn="l"/>
            <a:r>
              <a:rPr lang="en-GB" sz="2000" b="1">
                <a:solidFill>
                  <a:srgbClr val="FF6A05"/>
                </a:solidFill>
              </a:rPr>
              <a:t>x</a:t>
            </a:r>
            <a:endParaRPr lang="en-GB" sz="2000" b="1" dirty="0">
              <a:solidFill>
                <a:srgbClr val="FF6A05"/>
              </a:solidFill>
            </a:endParaRPr>
          </a:p>
        </p:txBody>
      </p:sp>
      <p:sp>
        <p:nvSpPr>
          <p:cNvPr id="13" name="TextBox 12"/>
          <p:cNvSpPr txBox="1"/>
          <p:nvPr/>
        </p:nvSpPr>
        <p:spPr>
          <a:xfrm>
            <a:off x="11117680" y="5876210"/>
            <a:ext cx="363236" cy="400110"/>
          </a:xfrm>
          <a:prstGeom prst="rect">
            <a:avLst/>
          </a:prstGeom>
          <a:noFill/>
        </p:spPr>
        <p:txBody>
          <a:bodyPr wrap="square" rtlCol="0">
            <a:spAutoFit/>
          </a:bodyPr>
          <a:lstStyle/>
          <a:p>
            <a:pPr algn="l"/>
            <a:r>
              <a:rPr lang="en-GB" sz="2000" b="1">
                <a:solidFill>
                  <a:srgbClr val="FF6A05"/>
                </a:solidFill>
              </a:rPr>
              <a:t>x</a:t>
            </a:r>
            <a:endParaRPr lang="en-GB" sz="2000" b="1" dirty="0">
              <a:solidFill>
                <a:srgbClr val="FF6A05"/>
              </a:solidFill>
            </a:endParaRPr>
          </a:p>
        </p:txBody>
      </p:sp>
    </p:spTree>
    <p:extLst>
      <p:ext uri="{BB962C8B-B14F-4D97-AF65-F5344CB8AC3E}">
        <p14:creationId xmlns:p14="http://schemas.microsoft.com/office/powerpoint/2010/main" val="360427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8854602"/>
              </p:ext>
            </p:extLst>
          </p:nvPr>
        </p:nvGraphicFramePr>
        <p:xfrm>
          <a:off x="1289031" y="4274324"/>
          <a:ext cx="10173335" cy="1943801"/>
        </p:xfrm>
        <a:graphic>
          <a:graphicData uri="http://schemas.openxmlformats.org/drawingml/2006/table">
            <a:tbl>
              <a:tblPr firstRow="1" firstCol="1" bandRow="1">
                <a:tableStyleId>{5C22544A-7EE6-4342-B048-85BDC9FD1C3A}</a:tableStyleId>
              </a:tblPr>
              <a:tblGrid>
                <a:gridCol w="2494915">
                  <a:extLst>
                    <a:ext uri="{9D8B030D-6E8A-4147-A177-3AD203B41FA5}">
                      <a16:colId xmlns:a16="http://schemas.microsoft.com/office/drawing/2014/main" val="3637585958"/>
                    </a:ext>
                  </a:extLst>
                </a:gridCol>
                <a:gridCol w="2494915">
                  <a:extLst>
                    <a:ext uri="{9D8B030D-6E8A-4147-A177-3AD203B41FA5}">
                      <a16:colId xmlns:a16="http://schemas.microsoft.com/office/drawing/2014/main" val="1426128574"/>
                    </a:ext>
                  </a:extLst>
                </a:gridCol>
                <a:gridCol w="2412365">
                  <a:extLst>
                    <a:ext uri="{9D8B030D-6E8A-4147-A177-3AD203B41FA5}">
                      <a16:colId xmlns:a16="http://schemas.microsoft.com/office/drawing/2014/main" val="977962438"/>
                    </a:ext>
                  </a:extLst>
                </a:gridCol>
                <a:gridCol w="2412365">
                  <a:extLst>
                    <a:ext uri="{9D8B030D-6E8A-4147-A177-3AD203B41FA5}">
                      <a16:colId xmlns:a16="http://schemas.microsoft.com/office/drawing/2014/main" val="650408166"/>
                    </a:ext>
                  </a:extLst>
                </a:gridCol>
                <a:gridCol w="358775">
                  <a:extLst>
                    <a:ext uri="{9D8B030D-6E8A-4147-A177-3AD203B41FA5}">
                      <a16:colId xmlns:a16="http://schemas.microsoft.com/office/drawing/2014/main" val="4228865795"/>
                    </a:ext>
                  </a:extLst>
                </a:gridCol>
              </a:tblGrid>
              <a:tr h="0">
                <a:tc>
                  <a:txBody>
                    <a:bodyPr/>
                    <a:lstStyle/>
                    <a:p>
                      <a:pPr>
                        <a:lnSpc>
                          <a:spcPct val="107000"/>
                        </a:lnSpc>
                        <a:spcAft>
                          <a:spcPts val="0"/>
                        </a:spcAft>
                      </a:pPr>
                      <a:r>
                        <a:rPr lang="en-US" sz="1800">
                          <a:solidFill>
                            <a:srgbClr val="115076"/>
                          </a:solidFill>
                          <a:effectLst/>
                        </a:rPr>
                        <a:t> </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US" sz="1800">
                          <a:solidFill>
                            <a:srgbClr val="115076"/>
                          </a:solidFill>
                          <a:effectLst/>
                        </a:rPr>
                        <a:t>Column 1</a:t>
                      </a:r>
                      <a:endParaRPr lang="en-GB" sz="1800">
                        <a:solidFill>
                          <a:srgbClr val="115076"/>
                        </a:solidFill>
                        <a:effectLst/>
                      </a:endParaRPr>
                    </a:p>
                    <a:p>
                      <a:pPr>
                        <a:lnSpc>
                          <a:spcPct val="107000"/>
                        </a:lnSpc>
                        <a:spcAft>
                          <a:spcPts val="0"/>
                        </a:spcAft>
                      </a:pPr>
                      <a:r>
                        <a:rPr lang="en-US" sz="1800">
                          <a:solidFill>
                            <a:srgbClr val="115076"/>
                          </a:solidFill>
                          <a:effectLst/>
                        </a:rPr>
                        <a:t>(has a closely related meaning)</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800">
                          <a:solidFill>
                            <a:srgbClr val="115076"/>
                          </a:solidFill>
                          <a:effectLst/>
                        </a:rPr>
                        <a:t> </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fr-FR" sz="1800">
                          <a:solidFill>
                            <a:srgbClr val="115076"/>
                          </a:solidFill>
                          <a:effectLst/>
                        </a:rPr>
                        <a:t>Column 2</a:t>
                      </a:r>
                      <a:endParaRPr lang="en-GB" sz="1800">
                        <a:solidFill>
                          <a:srgbClr val="115076"/>
                        </a:solidFill>
                        <a:effectLst/>
                      </a:endParaRPr>
                    </a:p>
                    <a:p>
                      <a:pPr>
                        <a:lnSpc>
                          <a:spcPct val="107000"/>
                        </a:lnSpc>
                        <a:spcAft>
                          <a:spcPts val="0"/>
                        </a:spcAft>
                      </a:pPr>
                      <a:r>
                        <a:rPr lang="fr-FR" sz="1800">
                          <a:solidFill>
                            <a:srgbClr val="115076"/>
                          </a:solidFill>
                          <a:effectLst/>
                        </a:rPr>
                        <a:t>(could appear beside)</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fr-FR" sz="1800">
                          <a:solidFill>
                            <a:srgbClr val="115076"/>
                          </a:solidFill>
                          <a:effectLst/>
                        </a:rPr>
                        <a:t> </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5366325"/>
                  </a:ext>
                </a:extLst>
              </a:tr>
              <a:tr h="0">
                <a:tc rowSpan="4">
                  <a:txBody>
                    <a:bodyPr/>
                    <a:lstStyle/>
                    <a:p>
                      <a:pPr>
                        <a:lnSpc>
                          <a:spcPct val="107000"/>
                        </a:lnSpc>
                        <a:spcAft>
                          <a:spcPts val="0"/>
                        </a:spcAft>
                      </a:pPr>
                      <a:r>
                        <a:rPr lang="en-GB" sz="1800" dirty="0">
                          <a:solidFill>
                            <a:srgbClr val="115076"/>
                          </a:solidFill>
                          <a:effectLst/>
                        </a:rPr>
                        <a:t>2) nett</a:t>
                      </a:r>
                      <a:endParaRPr lang="en-GB" sz="18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a:solidFill>
                            <a:srgbClr val="115076"/>
                          </a:solidFill>
                          <a:effectLst/>
                        </a:rPr>
                        <a:t>a) langsam</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a:solidFill>
                            <a:srgbClr val="115076"/>
                          </a:solidFill>
                          <a:effectLst/>
                        </a:rPr>
                        <a:t>☐</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a:solidFill>
                            <a:srgbClr val="115076"/>
                          </a:solidFill>
                          <a:effectLst/>
                        </a:rPr>
                        <a:t>a) sein</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a:solidFill>
                            <a:srgbClr val="115076"/>
                          </a:solidFill>
                          <a:effectLst/>
                        </a:rPr>
                        <a:t>☐</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9093683"/>
                  </a:ext>
                </a:extLst>
              </a:tr>
              <a:tr h="0">
                <a:tc vMerge="1">
                  <a:txBody>
                    <a:bodyPr/>
                    <a:lstStyle/>
                    <a:p>
                      <a:endParaRPr lang="en-GB"/>
                    </a:p>
                  </a:txBody>
                  <a:tcPr/>
                </a:tc>
                <a:tc>
                  <a:txBody>
                    <a:bodyPr/>
                    <a:lstStyle/>
                    <a:p>
                      <a:pPr>
                        <a:lnSpc>
                          <a:spcPct val="107000"/>
                        </a:lnSpc>
                        <a:spcAft>
                          <a:spcPts val="0"/>
                        </a:spcAft>
                      </a:pPr>
                      <a:r>
                        <a:rPr lang="en-GB" sz="1800" dirty="0">
                          <a:solidFill>
                            <a:srgbClr val="115076"/>
                          </a:solidFill>
                          <a:effectLst/>
                        </a:rPr>
                        <a:t>b) </a:t>
                      </a:r>
                      <a:r>
                        <a:rPr lang="en-GB" sz="1800" dirty="0" err="1">
                          <a:solidFill>
                            <a:srgbClr val="115076"/>
                          </a:solidFill>
                          <a:effectLst/>
                        </a:rPr>
                        <a:t>freundlich</a:t>
                      </a:r>
                      <a:endParaRPr lang="en-GB" sz="18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a:solidFill>
                            <a:srgbClr val="115076"/>
                          </a:solidFill>
                          <a:effectLst/>
                        </a:rPr>
                        <a:t>☐</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a:solidFill>
                            <a:srgbClr val="115076"/>
                          </a:solidFill>
                          <a:effectLst/>
                        </a:rPr>
                        <a:t>b) müde</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a:solidFill>
                            <a:srgbClr val="115076"/>
                          </a:solidFill>
                          <a:effectLst/>
                        </a:rPr>
                        <a:t>☐</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3362699"/>
                  </a:ext>
                </a:extLst>
              </a:tr>
              <a:tr h="0">
                <a:tc vMerge="1">
                  <a:txBody>
                    <a:bodyPr/>
                    <a:lstStyle/>
                    <a:p>
                      <a:endParaRPr lang="en-GB"/>
                    </a:p>
                  </a:txBody>
                  <a:tcPr/>
                </a:tc>
                <a:tc>
                  <a:txBody>
                    <a:bodyPr/>
                    <a:lstStyle/>
                    <a:p>
                      <a:pPr>
                        <a:lnSpc>
                          <a:spcPct val="107000"/>
                        </a:lnSpc>
                        <a:spcAft>
                          <a:spcPts val="0"/>
                        </a:spcAft>
                      </a:pPr>
                      <a:r>
                        <a:rPr lang="en-GB" sz="1800">
                          <a:solidFill>
                            <a:srgbClr val="115076"/>
                          </a:solidFill>
                          <a:effectLst/>
                        </a:rPr>
                        <a:t>c) angenehm</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a:solidFill>
                            <a:srgbClr val="115076"/>
                          </a:solidFill>
                          <a:effectLst/>
                        </a:rPr>
                        <a:t>☐</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a:solidFill>
                            <a:srgbClr val="115076"/>
                          </a:solidFill>
                          <a:effectLst/>
                        </a:rPr>
                        <a:t>c) ähnlich</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a:solidFill>
                            <a:srgbClr val="115076"/>
                          </a:solidFill>
                          <a:effectLst/>
                        </a:rPr>
                        <a:t>☐</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8449211"/>
                  </a:ext>
                </a:extLst>
              </a:tr>
              <a:tr h="0">
                <a:tc vMerge="1">
                  <a:txBody>
                    <a:bodyPr/>
                    <a:lstStyle/>
                    <a:p>
                      <a:endParaRPr lang="en-GB"/>
                    </a:p>
                  </a:txBody>
                  <a:tcPr/>
                </a:tc>
                <a:tc>
                  <a:txBody>
                    <a:bodyPr/>
                    <a:lstStyle/>
                    <a:p>
                      <a:pPr>
                        <a:lnSpc>
                          <a:spcPct val="107000"/>
                        </a:lnSpc>
                        <a:spcAft>
                          <a:spcPts val="0"/>
                        </a:spcAft>
                      </a:pPr>
                      <a:r>
                        <a:rPr lang="en-GB" sz="1800">
                          <a:solidFill>
                            <a:srgbClr val="115076"/>
                          </a:solidFill>
                          <a:effectLst/>
                        </a:rPr>
                        <a:t>d) oft</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a:solidFill>
                            <a:srgbClr val="115076"/>
                          </a:solidFill>
                          <a:effectLst/>
                        </a:rPr>
                        <a:t>☐</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a:solidFill>
                            <a:srgbClr val="115076"/>
                          </a:solidFill>
                          <a:effectLst/>
                        </a:rPr>
                        <a:t>d) werden</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dirty="0">
                          <a:solidFill>
                            <a:srgbClr val="115076"/>
                          </a:solidFill>
                          <a:effectLst/>
                        </a:rPr>
                        <a:t>☐</a:t>
                      </a:r>
                      <a:endParaRPr lang="en-GB" sz="18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831614"/>
                  </a:ext>
                </a:extLst>
              </a:tr>
            </a:tbl>
          </a:graphicData>
        </a:graphic>
      </p:graphicFrame>
      <p:sp>
        <p:nvSpPr>
          <p:cNvPr id="10" name="Rectangle 9"/>
          <p:cNvSpPr/>
          <p:nvPr/>
        </p:nvSpPr>
        <p:spPr>
          <a:xfrm>
            <a:off x="1004870" y="1370588"/>
            <a:ext cx="10048240" cy="2893100"/>
          </a:xfrm>
          <a:prstGeom prst="rect">
            <a:avLst/>
          </a:prstGeom>
        </p:spPr>
        <p:txBody>
          <a:bodyPr wrap="square">
            <a:spAutoFit/>
          </a:bodyPr>
          <a:lstStyle/>
          <a:p>
            <a:r>
              <a:rPr lang="en-GB" i="1">
                <a:solidFill>
                  <a:srgbClr val="115076"/>
                </a:solidFill>
              </a:rPr>
              <a:t>(continued from previous slide)</a:t>
            </a:r>
          </a:p>
          <a:p>
            <a:r>
              <a:rPr lang="en-GB" b="1">
                <a:solidFill>
                  <a:srgbClr val="115076"/>
                </a:solidFill>
              </a:rPr>
              <a:t>PART B </a:t>
            </a:r>
            <a:r>
              <a:rPr lang="en-US" b="1">
                <a:solidFill>
                  <a:srgbClr val="115076"/>
                </a:solidFill>
              </a:rPr>
              <a:t>(ASSOCIATION AND COLLOCATION)</a:t>
            </a:r>
            <a:r>
              <a:rPr lang="en-GB" sz="2000" b="1">
                <a:solidFill>
                  <a:srgbClr val="115076"/>
                </a:solidFill>
              </a:rPr>
              <a:t> </a:t>
            </a:r>
            <a:endParaRPr lang="en-GB" sz="2000">
              <a:solidFill>
                <a:srgbClr val="115076"/>
              </a:solidFill>
            </a:endParaRPr>
          </a:p>
          <a:p>
            <a:r>
              <a:rPr lang="en-US">
                <a:solidFill>
                  <a:srgbClr val="115076"/>
                </a:solidFill>
              </a:rPr>
              <a:t>Put a cross (x) next to:</a:t>
            </a:r>
            <a:endParaRPr lang="en-GB">
              <a:solidFill>
                <a:srgbClr val="115076"/>
              </a:solidFill>
            </a:endParaRPr>
          </a:p>
          <a:p>
            <a:r>
              <a:rPr lang="en-US" b="1">
                <a:solidFill>
                  <a:srgbClr val="115076"/>
                </a:solidFill>
              </a:rPr>
              <a:t> </a:t>
            </a:r>
            <a:endParaRPr lang="en-GB">
              <a:solidFill>
                <a:srgbClr val="115076"/>
              </a:solidFill>
            </a:endParaRPr>
          </a:p>
          <a:p>
            <a:pPr lvl="0"/>
            <a:r>
              <a:rPr lang="en-US" b="1" u="sng">
                <a:solidFill>
                  <a:srgbClr val="115076"/>
                </a:solidFill>
              </a:rPr>
              <a:t>At least</a:t>
            </a:r>
            <a:r>
              <a:rPr lang="en-US" b="1">
                <a:solidFill>
                  <a:srgbClr val="115076"/>
                </a:solidFill>
              </a:rPr>
              <a:t> one word </a:t>
            </a:r>
            <a:r>
              <a:rPr lang="en-US">
                <a:solidFill>
                  <a:srgbClr val="115076"/>
                </a:solidFill>
              </a:rPr>
              <a:t>in</a:t>
            </a:r>
            <a:r>
              <a:rPr lang="en-US" b="1">
                <a:solidFill>
                  <a:srgbClr val="115076"/>
                </a:solidFill>
              </a:rPr>
              <a:t> column 1</a:t>
            </a:r>
            <a:r>
              <a:rPr lang="en-US">
                <a:solidFill>
                  <a:srgbClr val="115076"/>
                </a:solidFill>
              </a:rPr>
              <a:t> with a </a:t>
            </a:r>
            <a:r>
              <a:rPr lang="en-US" b="1">
                <a:solidFill>
                  <a:srgbClr val="115076"/>
                </a:solidFill>
              </a:rPr>
              <a:t>meaning</a:t>
            </a:r>
            <a:r>
              <a:rPr lang="en-US">
                <a:solidFill>
                  <a:srgbClr val="115076"/>
                </a:solidFill>
              </a:rPr>
              <a:t> that is </a:t>
            </a:r>
            <a:r>
              <a:rPr lang="en-US" b="1">
                <a:solidFill>
                  <a:srgbClr val="115076"/>
                </a:solidFill>
              </a:rPr>
              <a:t>related</a:t>
            </a:r>
            <a:r>
              <a:rPr lang="en-US">
                <a:solidFill>
                  <a:srgbClr val="115076"/>
                </a:solidFill>
              </a:rPr>
              <a:t> </a:t>
            </a:r>
            <a:r>
              <a:rPr lang="en-US" b="1">
                <a:solidFill>
                  <a:srgbClr val="115076"/>
                </a:solidFill>
              </a:rPr>
              <a:t>to the word in bold on the left</a:t>
            </a:r>
            <a:endParaRPr lang="en-GB">
              <a:solidFill>
                <a:srgbClr val="115076"/>
              </a:solidFill>
            </a:endParaRPr>
          </a:p>
          <a:p>
            <a:pPr lvl="0"/>
            <a:r>
              <a:rPr lang="en-US" b="1" u="sng">
                <a:solidFill>
                  <a:srgbClr val="115076"/>
                </a:solidFill>
              </a:rPr>
              <a:t>At least</a:t>
            </a:r>
            <a:r>
              <a:rPr lang="en-US" b="1">
                <a:solidFill>
                  <a:srgbClr val="115076"/>
                </a:solidFill>
              </a:rPr>
              <a:t> one word </a:t>
            </a:r>
            <a:r>
              <a:rPr lang="en-US">
                <a:solidFill>
                  <a:srgbClr val="115076"/>
                </a:solidFill>
              </a:rPr>
              <a:t>in</a:t>
            </a:r>
            <a:r>
              <a:rPr lang="en-US" b="1">
                <a:solidFill>
                  <a:srgbClr val="115076"/>
                </a:solidFill>
              </a:rPr>
              <a:t> column 2 </a:t>
            </a:r>
            <a:r>
              <a:rPr lang="en-US">
                <a:solidFill>
                  <a:srgbClr val="115076"/>
                </a:solidFill>
              </a:rPr>
              <a:t>that could appear </a:t>
            </a:r>
            <a:r>
              <a:rPr lang="en-US" b="1">
                <a:solidFill>
                  <a:srgbClr val="115076"/>
                </a:solidFill>
              </a:rPr>
              <a:t>beside the word in bold</a:t>
            </a:r>
            <a:r>
              <a:rPr lang="en-US">
                <a:solidFill>
                  <a:srgbClr val="115076"/>
                </a:solidFill>
              </a:rPr>
              <a:t> in a sentence.</a:t>
            </a:r>
            <a:endParaRPr lang="en-GB">
              <a:solidFill>
                <a:srgbClr val="115076"/>
              </a:solidFill>
            </a:endParaRPr>
          </a:p>
          <a:p>
            <a:r>
              <a:rPr lang="en-US">
                <a:solidFill>
                  <a:srgbClr val="115076"/>
                </a:solidFill>
              </a:rPr>
              <a:t> </a:t>
            </a:r>
            <a:endParaRPr lang="en-GB">
              <a:solidFill>
                <a:srgbClr val="115076"/>
              </a:solidFill>
            </a:endParaRPr>
          </a:p>
          <a:p>
            <a:r>
              <a:rPr lang="en-US" b="1" u="sng">
                <a:solidFill>
                  <a:srgbClr val="115076"/>
                </a:solidFill>
              </a:rPr>
              <a:t>In total, you must put four crosses (x) for each question</a:t>
            </a:r>
            <a:r>
              <a:rPr lang="en-US" b="1">
                <a:solidFill>
                  <a:srgbClr val="115076"/>
                </a:solidFill>
              </a:rPr>
              <a:t>.</a:t>
            </a:r>
            <a:r>
              <a:rPr lang="en-US">
                <a:solidFill>
                  <a:srgbClr val="115076"/>
                </a:solidFill>
              </a:rPr>
              <a:t> You could tick two boxes in both columns, or you could tick three boxes in one column and one box in the other column!  </a:t>
            </a:r>
            <a:endParaRPr lang="en-GB">
              <a:solidFill>
                <a:srgbClr val="115076"/>
              </a:solidFill>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194781" cy="721474"/>
          </a:xfrm>
        </p:spPr>
        <p:txBody>
          <a:bodyPr>
            <a:noAutofit/>
          </a:bodyPr>
          <a:lstStyle/>
          <a:p>
            <a:r>
              <a:rPr lang="en-GB" sz="2800" b="1">
                <a:solidFill>
                  <a:schemeClr val="bg1"/>
                </a:solidFill>
              </a:rPr>
              <a:t>Section B: Reading - Vocabulary</a:t>
            </a:r>
            <a:endParaRPr lang="en-GB" sz="2000" b="1" dirty="0">
              <a:solidFill>
                <a:schemeClr val="bg1"/>
              </a:solidFill>
            </a:endParaRPr>
          </a:p>
        </p:txBody>
      </p:sp>
      <p:sp>
        <p:nvSpPr>
          <p:cNvPr id="5" name="Rounded Rectangular Callout 4"/>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a half mark for each item.</a:t>
            </a:r>
          </a:p>
        </p:txBody>
      </p:sp>
      <p:sp>
        <p:nvSpPr>
          <p:cNvPr id="6" name="TextBox 5"/>
          <p:cNvSpPr txBox="1"/>
          <p:nvPr/>
        </p:nvSpPr>
        <p:spPr>
          <a:xfrm>
            <a:off x="7322653" y="5602255"/>
            <a:ext cx="366424" cy="400110"/>
          </a:xfrm>
          <a:prstGeom prst="rect">
            <a:avLst/>
          </a:prstGeom>
          <a:noFill/>
        </p:spPr>
        <p:txBody>
          <a:bodyPr wrap="square" rtlCol="0">
            <a:spAutoFit/>
          </a:bodyPr>
          <a:lstStyle/>
          <a:p>
            <a:pPr algn="l"/>
            <a:r>
              <a:rPr lang="en-GB" sz="2000" b="1">
                <a:solidFill>
                  <a:srgbClr val="FF6A05"/>
                </a:solidFill>
              </a:rPr>
              <a:t>x</a:t>
            </a:r>
            <a:endParaRPr lang="en-GB" sz="2000" b="1" dirty="0">
              <a:solidFill>
                <a:srgbClr val="FF6A05"/>
              </a:solidFill>
            </a:endParaRPr>
          </a:p>
        </p:txBody>
      </p:sp>
      <p:sp>
        <p:nvSpPr>
          <p:cNvPr id="7" name="TextBox 6"/>
          <p:cNvSpPr txBox="1"/>
          <p:nvPr/>
        </p:nvSpPr>
        <p:spPr>
          <a:xfrm>
            <a:off x="7323443" y="5316973"/>
            <a:ext cx="336542" cy="400110"/>
          </a:xfrm>
          <a:prstGeom prst="rect">
            <a:avLst/>
          </a:prstGeom>
          <a:noFill/>
        </p:spPr>
        <p:txBody>
          <a:bodyPr wrap="square" rtlCol="0">
            <a:spAutoFit/>
          </a:bodyPr>
          <a:lstStyle/>
          <a:p>
            <a:pPr algn="l"/>
            <a:r>
              <a:rPr lang="en-GB" sz="2000" b="1">
                <a:solidFill>
                  <a:srgbClr val="FF6A05"/>
                </a:solidFill>
              </a:rPr>
              <a:t>x</a:t>
            </a:r>
            <a:endParaRPr lang="en-GB" sz="2000" b="1" dirty="0">
              <a:solidFill>
                <a:srgbClr val="FF6A05"/>
              </a:solidFill>
            </a:endParaRPr>
          </a:p>
        </p:txBody>
      </p:sp>
      <p:sp>
        <p:nvSpPr>
          <p:cNvPr id="9" name="Rectangle 1"/>
          <p:cNvSpPr>
            <a:spLocks noChangeArrowheads="1"/>
          </p:cNvSpPr>
          <p:nvPr/>
        </p:nvSpPr>
        <p:spPr bwMode="auto">
          <a:xfrm>
            <a:off x="1203288" y="46147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TextBox 11"/>
          <p:cNvSpPr txBox="1"/>
          <p:nvPr/>
        </p:nvSpPr>
        <p:spPr>
          <a:xfrm>
            <a:off x="11126197" y="5054586"/>
            <a:ext cx="363236" cy="400110"/>
          </a:xfrm>
          <a:prstGeom prst="rect">
            <a:avLst/>
          </a:prstGeom>
          <a:noFill/>
        </p:spPr>
        <p:txBody>
          <a:bodyPr wrap="square" rtlCol="0">
            <a:spAutoFit/>
          </a:bodyPr>
          <a:lstStyle/>
          <a:p>
            <a:pPr algn="l"/>
            <a:r>
              <a:rPr lang="en-GB" sz="2000" b="1">
                <a:solidFill>
                  <a:srgbClr val="FF6A05"/>
                </a:solidFill>
              </a:rPr>
              <a:t>x</a:t>
            </a:r>
            <a:endParaRPr lang="en-GB" sz="2000" b="1" dirty="0">
              <a:solidFill>
                <a:srgbClr val="FF6A05"/>
              </a:solidFill>
            </a:endParaRPr>
          </a:p>
        </p:txBody>
      </p:sp>
      <p:sp>
        <p:nvSpPr>
          <p:cNvPr id="13" name="TextBox 12"/>
          <p:cNvSpPr txBox="1"/>
          <p:nvPr/>
        </p:nvSpPr>
        <p:spPr>
          <a:xfrm>
            <a:off x="11117680" y="5862142"/>
            <a:ext cx="363236" cy="400110"/>
          </a:xfrm>
          <a:prstGeom prst="rect">
            <a:avLst/>
          </a:prstGeom>
          <a:noFill/>
        </p:spPr>
        <p:txBody>
          <a:bodyPr wrap="square" rtlCol="0">
            <a:spAutoFit/>
          </a:bodyPr>
          <a:lstStyle/>
          <a:p>
            <a:pPr algn="l"/>
            <a:r>
              <a:rPr lang="en-GB" sz="2000" b="1" dirty="0">
                <a:solidFill>
                  <a:srgbClr val="FF6A05"/>
                </a:solidFill>
              </a:rPr>
              <a:t>x</a:t>
            </a:r>
          </a:p>
        </p:txBody>
      </p:sp>
    </p:spTree>
    <p:extLst>
      <p:ext uri="{BB962C8B-B14F-4D97-AF65-F5344CB8AC3E}">
        <p14:creationId xmlns:p14="http://schemas.microsoft.com/office/powerpoint/2010/main" val="5988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2" name="Rectangle 2"/>
          <p:cNvSpPr>
            <a:spLocks noChangeArrowheads="1"/>
          </p:cNvSpPr>
          <p:nvPr/>
        </p:nvSpPr>
        <p:spPr bwMode="auto">
          <a:xfrm>
            <a:off x="351322" y="1595120"/>
            <a:ext cx="9512970" cy="17543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dirty="0">
                <a:solidFill>
                  <a:srgbClr val="104F75"/>
                </a:solidFill>
              </a:rPr>
              <a:t>This part of the test will take around </a:t>
            </a:r>
            <a:r>
              <a:rPr lang="en-GB" b="1" dirty="0">
                <a:solidFill>
                  <a:srgbClr val="104F75"/>
                </a:solidFill>
              </a:rPr>
              <a:t>10 minutes.</a:t>
            </a:r>
            <a:endParaRPr lang="en-GB" dirty="0">
              <a:solidFill>
                <a:srgbClr val="104F75"/>
              </a:solidFill>
            </a:endParaRPr>
          </a:p>
          <a:p>
            <a:r>
              <a:rPr lang="en-GB" dirty="0">
                <a:solidFill>
                  <a:srgbClr val="104F75"/>
                </a:solidFill>
              </a:rPr>
              <a:t> </a:t>
            </a:r>
          </a:p>
          <a:p>
            <a:r>
              <a:rPr lang="en-GB" b="1" dirty="0">
                <a:solidFill>
                  <a:srgbClr val="104F75"/>
                </a:solidFill>
              </a:rPr>
              <a:t>PART A (VERB FORMS)</a:t>
            </a:r>
            <a:endParaRPr lang="en-GB" dirty="0">
              <a:solidFill>
                <a:srgbClr val="104F75"/>
              </a:solidFill>
            </a:endParaRPr>
          </a:p>
          <a:p>
            <a:endParaRPr lang="en-GB" b="1" dirty="0">
              <a:solidFill>
                <a:srgbClr val="104F75"/>
              </a:solidFill>
            </a:endParaRPr>
          </a:p>
          <a:p>
            <a:r>
              <a:rPr lang="en-GB" b="1" dirty="0">
                <a:solidFill>
                  <a:srgbClr val="104F75"/>
                </a:solidFill>
              </a:rPr>
              <a:t>Read </a:t>
            </a:r>
            <a:r>
              <a:rPr lang="en-GB" dirty="0">
                <a:solidFill>
                  <a:srgbClr val="104F75"/>
                </a:solidFill>
              </a:rPr>
              <a:t>the sentences. The subject is missing. </a:t>
            </a:r>
          </a:p>
          <a:p>
            <a:r>
              <a:rPr lang="en-GB" dirty="0">
                <a:solidFill>
                  <a:srgbClr val="104F75"/>
                </a:solidFill>
              </a:rPr>
              <a:t>Put a </a:t>
            </a:r>
            <a:r>
              <a:rPr lang="en-GB" b="1" dirty="0">
                <a:solidFill>
                  <a:srgbClr val="104F75"/>
                </a:solidFill>
              </a:rPr>
              <a:t>cross (x)</a:t>
            </a:r>
            <a:r>
              <a:rPr lang="en-GB" dirty="0">
                <a:solidFill>
                  <a:srgbClr val="104F75"/>
                </a:solidFill>
              </a:rPr>
              <a:t> next to the person or people the sentence is about. </a:t>
            </a:r>
          </a:p>
        </p:txBody>
      </p:sp>
      <p:graphicFrame>
        <p:nvGraphicFramePr>
          <p:cNvPr id="28" name="Table 27"/>
          <p:cNvGraphicFramePr>
            <a:graphicFrameLocks noGrp="1"/>
          </p:cNvGraphicFramePr>
          <p:nvPr>
            <p:extLst>
              <p:ext uri="{D42A27DB-BD31-4B8C-83A1-F6EECF244321}">
                <p14:modId xmlns:p14="http://schemas.microsoft.com/office/powerpoint/2010/main" val="603433060"/>
              </p:ext>
            </p:extLst>
          </p:nvPr>
        </p:nvGraphicFramePr>
        <p:xfrm>
          <a:off x="690280" y="3668297"/>
          <a:ext cx="10454641" cy="2616391"/>
        </p:xfrm>
        <a:graphic>
          <a:graphicData uri="http://schemas.openxmlformats.org/drawingml/2006/table">
            <a:tbl>
              <a:tblPr firstRow="1" firstCol="1" bandRow="1">
                <a:tableStyleId>{5C22544A-7EE6-4342-B048-85BDC9FD1C3A}</a:tableStyleId>
              </a:tblPr>
              <a:tblGrid>
                <a:gridCol w="387977">
                  <a:extLst>
                    <a:ext uri="{9D8B030D-6E8A-4147-A177-3AD203B41FA5}">
                      <a16:colId xmlns:a16="http://schemas.microsoft.com/office/drawing/2014/main" val="1801964773"/>
                    </a:ext>
                  </a:extLst>
                </a:gridCol>
                <a:gridCol w="4595523">
                  <a:extLst>
                    <a:ext uri="{9D8B030D-6E8A-4147-A177-3AD203B41FA5}">
                      <a16:colId xmlns:a16="http://schemas.microsoft.com/office/drawing/2014/main" val="546424307"/>
                    </a:ext>
                  </a:extLst>
                </a:gridCol>
                <a:gridCol w="351525">
                  <a:extLst>
                    <a:ext uri="{9D8B030D-6E8A-4147-A177-3AD203B41FA5}">
                      <a16:colId xmlns:a16="http://schemas.microsoft.com/office/drawing/2014/main" val="1596037134"/>
                    </a:ext>
                  </a:extLst>
                </a:gridCol>
                <a:gridCol w="394459">
                  <a:extLst>
                    <a:ext uri="{9D8B030D-6E8A-4147-A177-3AD203B41FA5}">
                      <a16:colId xmlns:a16="http://schemas.microsoft.com/office/drawing/2014/main" val="3399165808"/>
                    </a:ext>
                  </a:extLst>
                </a:gridCol>
                <a:gridCol w="4725157">
                  <a:extLst>
                    <a:ext uri="{9D8B030D-6E8A-4147-A177-3AD203B41FA5}">
                      <a16:colId xmlns:a16="http://schemas.microsoft.com/office/drawing/2014/main" val="3183563533"/>
                    </a:ext>
                  </a:extLst>
                </a:gridCol>
              </a:tblGrid>
              <a:tr h="1087834">
                <a:tc>
                  <a:txBody>
                    <a:bodyPr/>
                    <a:lstStyle/>
                    <a:p>
                      <a:pPr algn="ctr">
                        <a:lnSpc>
                          <a:spcPct val="150000"/>
                        </a:lnSpc>
                        <a:spcAft>
                          <a:spcPts val="0"/>
                        </a:spcAft>
                      </a:pPr>
                      <a:r>
                        <a:rPr lang="en-GB" sz="2000" b="1">
                          <a:solidFill>
                            <a:srgbClr val="104F75"/>
                          </a:solidFill>
                          <a:effectLst/>
                          <a:latin typeface="+mn-lt"/>
                        </a:rPr>
                        <a:t>1</a:t>
                      </a:r>
                      <a:r>
                        <a:rPr lang="en-GB" sz="2000" b="0">
                          <a:solidFill>
                            <a:srgbClr val="104F75"/>
                          </a:solidFill>
                          <a:effectLst/>
                          <a:latin typeface="+mn-lt"/>
                        </a:rPr>
                        <a:t>.</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5321" marR="653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I </a:t>
                      </a:r>
                    </a:p>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you </a:t>
                      </a:r>
                    </a:p>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he/she</a:t>
                      </a:r>
                    </a:p>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we OR they</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5321" marR="653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04F75"/>
                          </a:solidFill>
                          <a:effectLst/>
                          <a:latin typeface="+mn-lt"/>
                        </a:rPr>
                        <a:t> </a:t>
                      </a:r>
                      <a:endParaRPr lang="en-GB" sz="2000">
                        <a:solidFill>
                          <a:srgbClr val="104F75"/>
                        </a:solidFill>
                        <a:effectLst/>
                        <a:latin typeface="+mn-lt"/>
                        <a:ea typeface="SimSun" panose="02010600030101010101" pitchFamily="2" charset="-122"/>
                        <a:cs typeface="Times New Roman" panose="02020603050405020304" pitchFamily="18" charset="0"/>
                      </a:endParaRPr>
                    </a:p>
                  </a:txBody>
                  <a:tcPr marL="65321" marR="653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04F75"/>
                          </a:solidFill>
                          <a:effectLst/>
                          <a:latin typeface="+mn-lt"/>
                        </a:rPr>
                        <a:t>2.</a:t>
                      </a:r>
                      <a:endParaRPr lang="en-GB" sz="2000">
                        <a:solidFill>
                          <a:srgbClr val="104F75"/>
                        </a:solidFill>
                        <a:effectLst/>
                        <a:latin typeface="+mn-lt"/>
                        <a:ea typeface="SimSun" panose="02010600030101010101" pitchFamily="2" charset="-122"/>
                        <a:cs typeface="Times New Roman" panose="02020603050405020304" pitchFamily="18" charset="0"/>
                      </a:endParaRPr>
                    </a:p>
                  </a:txBody>
                  <a:tcPr marL="65321" marR="653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Bef>
                          <a:spcPts val="600"/>
                        </a:spcBef>
                        <a:spcAft>
                          <a:spcPts val="600"/>
                        </a:spcAft>
                      </a:pPr>
                      <a:endParaRPr lang="en-GB" altLang="zh-CN" sz="2000" b="0">
                        <a:solidFill>
                          <a:srgbClr val="104F75"/>
                        </a:solidFill>
                        <a:effectLst/>
                        <a:latin typeface="+mn-lt"/>
                      </a:endParaRPr>
                    </a:p>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I </a:t>
                      </a:r>
                    </a:p>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you </a:t>
                      </a:r>
                    </a:p>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he/she</a:t>
                      </a:r>
                    </a:p>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we OR they</a:t>
                      </a:r>
                      <a:endParaRPr lang="en-GB" sz="2000" b="0">
                        <a:solidFill>
                          <a:srgbClr val="104F75"/>
                        </a:solidFill>
                        <a:effectLst/>
                        <a:latin typeface="+mn-lt"/>
                        <a:ea typeface="SimSun" panose="02010600030101010101" pitchFamily="2" charset="-122"/>
                        <a:cs typeface="Times New Roman" panose="02020603050405020304" pitchFamily="18" charset="0"/>
                      </a:endParaRPr>
                    </a:p>
                    <a:p>
                      <a:pPr algn="l">
                        <a:lnSpc>
                          <a:spcPct val="107000"/>
                        </a:lnSpc>
                        <a:spcAft>
                          <a:spcPts val="0"/>
                        </a:spcAft>
                      </a:pPr>
                      <a:r>
                        <a:rPr lang="fr-FR" sz="2000">
                          <a:solidFill>
                            <a:srgbClr val="104F75"/>
                          </a:solidFill>
                          <a:effectLst/>
                          <a:latin typeface="+mn-lt"/>
                        </a:rPr>
                        <a:t>	</a:t>
                      </a:r>
                      <a:endParaRPr lang="en-GB" sz="2000">
                        <a:solidFill>
                          <a:srgbClr val="104F75"/>
                        </a:solidFill>
                        <a:effectLst/>
                        <a:latin typeface="+mn-lt"/>
                        <a:ea typeface="SimSun" panose="02010600030101010101" pitchFamily="2" charset="-122"/>
                        <a:cs typeface="Times New Roman" panose="02020603050405020304" pitchFamily="18" charset="0"/>
                      </a:endParaRPr>
                    </a:p>
                  </a:txBody>
                  <a:tcPr marL="65321" marR="653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3639921"/>
                  </a:ext>
                </a:extLst>
              </a:tr>
            </a:tbl>
          </a:graphicData>
        </a:graphic>
      </p:graphicFrame>
      <p:sp>
        <p:nvSpPr>
          <p:cNvPr id="37" name="TextBox 36"/>
          <p:cNvSpPr txBox="1"/>
          <p:nvPr/>
        </p:nvSpPr>
        <p:spPr>
          <a:xfrm>
            <a:off x="6426299" y="5467539"/>
            <a:ext cx="363236" cy="461665"/>
          </a:xfrm>
          <a:prstGeom prst="rect">
            <a:avLst/>
          </a:prstGeom>
          <a:noFill/>
        </p:spPr>
        <p:txBody>
          <a:bodyPr wrap="square" rtlCol="0">
            <a:spAutoFit/>
          </a:bodyPr>
          <a:lstStyle/>
          <a:p>
            <a:pPr algn="l"/>
            <a:r>
              <a:rPr lang="en-GB" sz="2400" b="1">
                <a:solidFill>
                  <a:srgbClr val="FF6A05"/>
                </a:solidFill>
              </a:rPr>
              <a:t>x</a:t>
            </a:r>
            <a:endParaRPr lang="en-GB" sz="2400" b="1" dirty="0">
              <a:solidFill>
                <a:srgbClr val="FF6A05"/>
              </a:solidFill>
            </a:endParaRPr>
          </a:p>
        </p:txBody>
      </p:sp>
      <p:sp>
        <p:nvSpPr>
          <p:cNvPr id="38" name="TextBox 37"/>
          <p:cNvSpPr txBox="1"/>
          <p:nvPr/>
        </p:nvSpPr>
        <p:spPr>
          <a:xfrm>
            <a:off x="1077596" y="4966771"/>
            <a:ext cx="363236" cy="461665"/>
          </a:xfrm>
          <a:prstGeom prst="rect">
            <a:avLst/>
          </a:prstGeom>
          <a:noFill/>
        </p:spPr>
        <p:txBody>
          <a:bodyPr wrap="square" rtlCol="0">
            <a:spAutoFit/>
          </a:bodyPr>
          <a:lstStyle/>
          <a:p>
            <a:pPr algn="l"/>
            <a:r>
              <a:rPr lang="en-GB" sz="2400" b="1">
                <a:solidFill>
                  <a:srgbClr val="FF6A05"/>
                </a:solidFill>
              </a:rPr>
              <a:t>x</a:t>
            </a:r>
            <a:endParaRPr lang="en-GB" sz="2400" b="1" dirty="0">
              <a:solidFill>
                <a:srgbClr val="FF6A0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5" name="TextBox 4"/>
          <p:cNvSpPr txBox="1"/>
          <p:nvPr/>
        </p:nvSpPr>
        <p:spPr>
          <a:xfrm>
            <a:off x="3487542" y="4751820"/>
            <a:ext cx="2147657" cy="400110"/>
          </a:xfrm>
          <a:prstGeom prst="rect">
            <a:avLst/>
          </a:prstGeom>
          <a:noFill/>
        </p:spPr>
        <p:txBody>
          <a:bodyPr wrap="square" rtlCol="0">
            <a:spAutoFit/>
          </a:bodyPr>
          <a:lstStyle/>
          <a:p>
            <a:r>
              <a:rPr lang="de-DE" sz="2000" b="1">
                <a:solidFill>
                  <a:srgbClr val="115076"/>
                </a:solidFill>
              </a:rPr>
              <a:t>fährt gern Rad</a:t>
            </a:r>
            <a:r>
              <a:rPr lang="en-GB" sz="2000">
                <a:solidFill>
                  <a:srgbClr val="115076"/>
                </a:solidFill>
              </a:rPr>
              <a:t>.</a:t>
            </a:r>
            <a:endParaRPr lang="en-GB" sz="2000" dirty="0">
              <a:solidFill>
                <a:schemeClr val="accent5">
                  <a:lumMod val="50000"/>
                </a:schemeClr>
              </a:solidFill>
            </a:endParaRPr>
          </a:p>
        </p:txBody>
      </p:sp>
      <p:sp>
        <p:nvSpPr>
          <p:cNvPr id="10" name="TextBox 9"/>
          <p:cNvSpPr txBox="1"/>
          <p:nvPr/>
        </p:nvSpPr>
        <p:spPr>
          <a:xfrm>
            <a:off x="8711096" y="4762578"/>
            <a:ext cx="2693751" cy="400110"/>
          </a:xfrm>
          <a:prstGeom prst="rect">
            <a:avLst/>
          </a:prstGeom>
          <a:noFill/>
        </p:spPr>
        <p:txBody>
          <a:bodyPr wrap="square" rtlCol="0">
            <a:spAutoFit/>
          </a:bodyPr>
          <a:lstStyle/>
          <a:p>
            <a:r>
              <a:rPr lang="de-DE" sz="2000" b="1">
                <a:solidFill>
                  <a:srgbClr val="115076"/>
                </a:solidFill>
              </a:rPr>
              <a:t>lesen viele Bücher</a:t>
            </a:r>
            <a:r>
              <a:rPr lang="en-GB" sz="2000">
                <a:solidFill>
                  <a:srgbClr val="115076"/>
                </a:solidFill>
              </a:rPr>
              <a:t>.</a:t>
            </a:r>
            <a:endParaRPr lang="en-GB" sz="2000" dirty="0">
              <a:solidFill>
                <a:schemeClr val="accent5">
                  <a:lumMod val="50000"/>
                </a:schemeClr>
              </a:solidFill>
            </a:endParaRPr>
          </a:p>
        </p:txBody>
      </p:sp>
      <p:sp>
        <p:nvSpPr>
          <p:cNvPr id="12" name="Right Brace 11" descr="right brace to connect possible answers with the question"/>
          <p:cNvSpPr/>
          <p:nvPr/>
        </p:nvSpPr>
        <p:spPr>
          <a:xfrm>
            <a:off x="2975440" y="4105381"/>
            <a:ext cx="363283" cy="1714504"/>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Right Brace 12" descr="right brace to connect possible answers with the question"/>
          <p:cNvSpPr/>
          <p:nvPr/>
        </p:nvSpPr>
        <p:spPr>
          <a:xfrm>
            <a:off x="8313016" y="4117933"/>
            <a:ext cx="363283" cy="1714504"/>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338913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09484427"/>
              </p:ext>
            </p:extLst>
          </p:nvPr>
        </p:nvGraphicFramePr>
        <p:xfrm>
          <a:off x="688488" y="3573212"/>
          <a:ext cx="10693102" cy="1439852"/>
        </p:xfrm>
        <a:graphic>
          <a:graphicData uri="http://schemas.openxmlformats.org/drawingml/2006/table">
            <a:tbl>
              <a:tblPr firstRow="1" firstCol="1" bandRow="1">
                <a:tableStyleId>{5C22544A-7EE6-4342-B048-85BDC9FD1C3A}</a:tableStyleId>
              </a:tblPr>
              <a:tblGrid>
                <a:gridCol w="558350">
                  <a:extLst>
                    <a:ext uri="{9D8B030D-6E8A-4147-A177-3AD203B41FA5}">
                      <a16:colId xmlns:a16="http://schemas.microsoft.com/office/drawing/2014/main" val="1926211889"/>
                    </a:ext>
                  </a:extLst>
                </a:gridCol>
                <a:gridCol w="4089269">
                  <a:extLst>
                    <a:ext uri="{9D8B030D-6E8A-4147-A177-3AD203B41FA5}">
                      <a16:colId xmlns:a16="http://schemas.microsoft.com/office/drawing/2014/main" val="455099744"/>
                    </a:ext>
                  </a:extLst>
                </a:gridCol>
                <a:gridCol w="2666570">
                  <a:extLst>
                    <a:ext uri="{9D8B030D-6E8A-4147-A177-3AD203B41FA5}">
                      <a16:colId xmlns:a16="http://schemas.microsoft.com/office/drawing/2014/main" val="3708495919"/>
                    </a:ext>
                  </a:extLst>
                </a:gridCol>
                <a:gridCol w="3378913">
                  <a:extLst>
                    <a:ext uri="{9D8B030D-6E8A-4147-A177-3AD203B41FA5}">
                      <a16:colId xmlns:a16="http://schemas.microsoft.com/office/drawing/2014/main" val="4197084411"/>
                    </a:ext>
                  </a:extLst>
                </a:gridCol>
              </a:tblGrid>
              <a:tr h="719926">
                <a:tc>
                  <a:txBody>
                    <a:bodyPr/>
                    <a:lstStyle/>
                    <a:p>
                      <a:pPr>
                        <a:lnSpc>
                          <a:spcPct val="107000"/>
                        </a:lnSpc>
                        <a:spcBef>
                          <a:spcPts val="1200"/>
                        </a:spcBef>
                        <a:spcAft>
                          <a:spcPts val="0"/>
                        </a:spcAft>
                      </a:pPr>
                      <a:r>
                        <a:rPr lang="en-US" sz="2000">
                          <a:solidFill>
                            <a:srgbClr val="115076"/>
                          </a:solidFill>
                          <a:effectLst/>
                          <a:latin typeface="+mn-lt"/>
                        </a:rPr>
                        <a:t> </a:t>
                      </a:r>
                      <a:r>
                        <a:rPr lang="de-DE" sz="2000">
                          <a:solidFill>
                            <a:srgbClr val="115076"/>
                          </a:solidFill>
                          <a:effectLst/>
                          <a:latin typeface="+mn-lt"/>
                        </a:rPr>
                        <a:t>1.</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1200"/>
                        </a:spcBef>
                        <a:spcAft>
                          <a:spcPts val="0"/>
                        </a:spcAft>
                      </a:pPr>
                      <a:r>
                        <a:rPr lang="de-DE" sz="2000">
                          <a:solidFill>
                            <a:srgbClr val="115076"/>
                          </a:solidFill>
                          <a:effectLst/>
                          <a:latin typeface="+mn-lt"/>
                        </a:rPr>
                        <a:t>Er hat das Lied</a:t>
                      </a:r>
                      <a:r>
                        <a:rPr lang="de-DE" sz="2000" baseline="0">
                          <a:solidFill>
                            <a:srgbClr val="115076"/>
                          </a:solidFill>
                          <a:effectLst/>
                          <a:latin typeface="+mn-lt"/>
                        </a:rPr>
                        <a:t> gesungen.</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1200"/>
                        </a:spcBef>
                        <a:spcAft>
                          <a:spcPts val="0"/>
                        </a:spcAft>
                      </a:pPr>
                      <a:r>
                        <a:rPr lang="zh-CN" sz="2000" b="0">
                          <a:solidFill>
                            <a:srgbClr val="115076"/>
                          </a:solidFill>
                          <a:effectLst/>
                          <a:latin typeface="+mn-lt"/>
                        </a:rPr>
                        <a:t>☐</a:t>
                      </a:r>
                      <a:r>
                        <a:rPr lang="en-GB" sz="2000" b="0">
                          <a:solidFill>
                            <a:srgbClr val="115076"/>
                          </a:solidFill>
                          <a:effectLst/>
                          <a:latin typeface="+mn-lt"/>
                        </a:rPr>
                        <a:t> happening now</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1200"/>
                        </a:spcBef>
                        <a:spcAft>
                          <a:spcPts val="0"/>
                        </a:spcAft>
                      </a:pPr>
                      <a:r>
                        <a:rPr lang="zh-CN" sz="2000" b="0">
                          <a:solidFill>
                            <a:srgbClr val="115076"/>
                          </a:solidFill>
                          <a:effectLst/>
                          <a:latin typeface="+mn-lt"/>
                        </a:rPr>
                        <a:t>☐</a:t>
                      </a:r>
                      <a:r>
                        <a:rPr lang="en-GB" sz="2000" b="0">
                          <a:solidFill>
                            <a:srgbClr val="115076"/>
                          </a:solidFill>
                          <a:effectLst/>
                          <a:latin typeface="+mn-lt"/>
                        </a:rPr>
                        <a:t> happened yesterday</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4070047"/>
                  </a:ext>
                </a:extLst>
              </a:tr>
              <a:tr h="719926">
                <a:tc>
                  <a:txBody>
                    <a:bodyPr/>
                    <a:lstStyle/>
                    <a:p>
                      <a:pPr algn="ctr">
                        <a:lnSpc>
                          <a:spcPct val="107000"/>
                        </a:lnSpc>
                        <a:spcBef>
                          <a:spcPts val="1200"/>
                        </a:spcBef>
                        <a:spcAft>
                          <a:spcPts val="0"/>
                        </a:spcAft>
                      </a:pPr>
                      <a:r>
                        <a:rPr lang="de-DE" sz="2000">
                          <a:solidFill>
                            <a:srgbClr val="115076"/>
                          </a:solidFill>
                          <a:effectLst/>
                          <a:latin typeface="+mn-lt"/>
                        </a:rPr>
                        <a:t>2.</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1200"/>
                        </a:spcBef>
                        <a:spcAft>
                          <a:spcPts val="0"/>
                        </a:spcAft>
                      </a:pPr>
                      <a:r>
                        <a:rPr lang="de-DE" sz="2000" b="1">
                          <a:solidFill>
                            <a:srgbClr val="115076"/>
                          </a:solidFill>
                          <a:effectLst/>
                          <a:latin typeface="+mn-lt"/>
                        </a:rPr>
                        <a:t>Ich nehme den</a:t>
                      </a:r>
                      <a:r>
                        <a:rPr lang="de-DE" sz="2000" b="1" baseline="0">
                          <a:solidFill>
                            <a:srgbClr val="115076"/>
                          </a:solidFill>
                          <a:effectLst/>
                          <a:latin typeface="+mn-lt"/>
                        </a:rPr>
                        <a:t> Bus</a:t>
                      </a:r>
                      <a:r>
                        <a:rPr lang="de-DE" sz="2000" b="1">
                          <a:solidFill>
                            <a:srgbClr val="115076"/>
                          </a:solidFill>
                          <a:effectLst/>
                          <a:latin typeface="+mn-lt"/>
                        </a:rPr>
                        <a:t>.</a:t>
                      </a:r>
                      <a:endParaRPr lang="en-GB" sz="2000" b="1">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1200"/>
                        </a:spcBef>
                        <a:spcAft>
                          <a:spcPts val="0"/>
                        </a:spcAft>
                      </a:pPr>
                      <a:r>
                        <a:rPr lang="zh-CN" sz="2000">
                          <a:solidFill>
                            <a:srgbClr val="115076"/>
                          </a:solidFill>
                          <a:effectLst/>
                          <a:latin typeface="+mn-lt"/>
                        </a:rPr>
                        <a:t>☐</a:t>
                      </a:r>
                      <a:r>
                        <a:rPr lang="en-GB" sz="2000">
                          <a:solidFill>
                            <a:srgbClr val="115076"/>
                          </a:solidFill>
                          <a:effectLst/>
                          <a:latin typeface="+mn-lt"/>
                        </a:rPr>
                        <a:t> happening now</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1200"/>
                        </a:spcBef>
                        <a:spcAft>
                          <a:spcPts val="0"/>
                        </a:spcAft>
                      </a:pPr>
                      <a:r>
                        <a:rPr lang="zh-CN" sz="2000" dirty="0">
                          <a:solidFill>
                            <a:srgbClr val="115076"/>
                          </a:solidFill>
                          <a:effectLst/>
                          <a:latin typeface="+mn-lt"/>
                        </a:rPr>
                        <a:t>☐</a:t>
                      </a:r>
                      <a:r>
                        <a:rPr lang="en-GB" sz="2000" dirty="0">
                          <a:solidFill>
                            <a:srgbClr val="115076"/>
                          </a:solidFill>
                          <a:effectLst/>
                          <a:latin typeface="+mn-lt"/>
                        </a:rPr>
                        <a:t> happened yesterday</a:t>
                      </a:r>
                      <a:endParaRPr lang="en-GB" sz="2000" dirty="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7114327"/>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2" name="Rectangle 2"/>
          <p:cNvSpPr>
            <a:spLocks noChangeArrowheads="1"/>
          </p:cNvSpPr>
          <p:nvPr/>
        </p:nvSpPr>
        <p:spPr bwMode="auto">
          <a:xfrm>
            <a:off x="688488" y="1855623"/>
            <a:ext cx="11292038"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b="1" dirty="0">
                <a:solidFill>
                  <a:srgbClr val="104F75"/>
                </a:solidFill>
              </a:rPr>
              <a:t>PART B (PRESENT OR PAST)</a:t>
            </a:r>
          </a:p>
          <a:p>
            <a:endParaRPr lang="en-GB" dirty="0">
              <a:solidFill>
                <a:srgbClr val="104F75"/>
              </a:solidFill>
            </a:endParaRPr>
          </a:p>
        </p:txBody>
      </p:sp>
      <p:sp>
        <p:nvSpPr>
          <p:cNvPr id="37" name="TextBox 36"/>
          <p:cNvSpPr txBox="1"/>
          <p:nvPr/>
        </p:nvSpPr>
        <p:spPr>
          <a:xfrm>
            <a:off x="5343165" y="4394930"/>
            <a:ext cx="363236" cy="461665"/>
          </a:xfrm>
          <a:prstGeom prst="rect">
            <a:avLst/>
          </a:prstGeom>
          <a:noFill/>
        </p:spPr>
        <p:txBody>
          <a:bodyPr wrap="square" rtlCol="0">
            <a:spAutoFit/>
          </a:bodyPr>
          <a:lstStyle/>
          <a:p>
            <a:pPr algn="l"/>
            <a:r>
              <a:rPr lang="en-GB" sz="2400" b="1" dirty="0">
                <a:solidFill>
                  <a:srgbClr val="FF6A05"/>
                </a:solidFill>
              </a:rPr>
              <a:t>x</a:t>
            </a:r>
          </a:p>
        </p:txBody>
      </p:sp>
      <p:sp>
        <p:nvSpPr>
          <p:cNvPr id="38" name="TextBox 37"/>
          <p:cNvSpPr txBox="1"/>
          <p:nvPr/>
        </p:nvSpPr>
        <p:spPr>
          <a:xfrm>
            <a:off x="8010464" y="3685744"/>
            <a:ext cx="363236" cy="461665"/>
          </a:xfrm>
          <a:prstGeom prst="rect">
            <a:avLst/>
          </a:prstGeom>
          <a:noFill/>
        </p:spPr>
        <p:txBody>
          <a:bodyPr wrap="square" rtlCol="0">
            <a:spAutoFit/>
          </a:bodyPr>
          <a:lstStyle/>
          <a:p>
            <a:pPr algn="l"/>
            <a:r>
              <a:rPr lang="en-GB" sz="2400" b="1">
                <a:solidFill>
                  <a:srgbClr val="FF6A05"/>
                </a:solidFill>
              </a:rPr>
              <a:t>x</a:t>
            </a:r>
            <a:endParaRPr lang="en-GB" sz="2400" b="1" dirty="0">
              <a:solidFill>
                <a:srgbClr val="FF6A0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6" name="Rectangle 1"/>
          <p:cNvSpPr>
            <a:spLocks noChangeArrowheads="1"/>
          </p:cNvSpPr>
          <p:nvPr/>
        </p:nvSpPr>
        <p:spPr bwMode="auto">
          <a:xfrm>
            <a:off x="688488" y="2501954"/>
            <a:ext cx="88777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Does each sentence describe something that is happening</a:t>
            </a:r>
            <a:r>
              <a:rPr kumimoji="0" lang="en-US" altLang="zh-CN" b="1" i="0" u="none" strike="noStrike" cap="none" normalizeH="0" baseline="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now </a:t>
            </a:r>
            <a:r>
              <a:rPr kumimoji="0" lang="en-US" altLang="zh-CN" b="0" i="0" u="none" strike="noStrike" cap="none" normalizeH="0" baseline="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or something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that </a:t>
            </a:r>
            <a:r>
              <a:rPr kumimoji="0" lang="en-US" altLang="zh-CN" b="1" i="0" u="none" strike="noStrike" cap="none" normalizeH="0" baseline="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happened yesterday</a:t>
            </a:r>
            <a:r>
              <a:rPr kumimoji="0" lang="en-US" altLang="zh-CN" b="0" i="0" u="none" strike="noStrike" cap="none" normalizeH="0" baseline="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kumimoji="0" lang="en-US" altLang="zh-CN"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4158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45777832"/>
              </p:ext>
            </p:extLst>
          </p:nvPr>
        </p:nvGraphicFramePr>
        <p:xfrm>
          <a:off x="1066800" y="3412649"/>
          <a:ext cx="9641840" cy="1560830"/>
        </p:xfrm>
        <a:graphic>
          <a:graphicData uri="http://schemas.openxmlformats.org/drawingml/2006/table">
            <a:tbl>
              <a:tblPr firstRow="1" firstCol="1" bandRow="1">
                <a:tableStyleId>{5C22544A-7EE6-4342-B048-85BDC9FD1C3A}</a:tableStyleId>
              </a:tblPr>
              <a:tblGrid>
                <a:gridCol w="752992">
                  <a:extLst>
                    <a:ext uri="{9D8B030D-6E8A-4147-A177-3AD203B41FA5}">
                      <a16:colId xmlns:a16="http://schemas.microsoft.com/office/drawing/2014/main" val="459089248"/>
                    </a:ext>
                  </a:extLst>
                </a:gridCol>
                <a:gridCol w="8888848">
                  <a:extLst>
                    <a:ext uri="{9D8B030D-6E8A-4147-A177-3AD203B41FA5}">
                      <a16:colId xmlns:a16="http://schemas.microsoft.com/office/drawing/2014/main" val="1740250508"/>
                    </a:ext>
                  </a:extLst>
                </a:gridCol>
              </a:tblGrid>
              <a:tr h="588010">
                <a:tc>
                  <a:txBody>
                    <a:bodyPr/>
                    <a:lstStyle/>
                    <a:p>
                      <a:pPr>
                        <a:lnSpc>
                          <a:spcPct val="150000"/>
                        </a:lnSpc>
                        <a:spcAft>
                          <a:spcPts val="0"/>
                        </a:spcAft>
                      </a:pPr>
                      <a:r>
                        <a:rPr lang="de-DE"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de-DE" sz="2000" b="0">
                          <a:solidFill>
                            <a:srgbClr val="115076"/>
                          </a:solidFill>
                          <a:effectLst/>
                        </a:rPr>
                        <a:t>☐ </a:t>
                      </a:r>
                      <a:r>
                        <a:rPr lang="en-GB" sz="2000" b="0">
                          <a:solidFill>
                            <a:srgbClr val="115076"/>
                          </a:solidFill>
                          <a:effectLst/>
                        </a:rPr>
                        <a:t>Du</a:t>
                      </a:r>
                    </a:p>
                    <a:p>
                      <a:pPr>
                        <a:lnSpc>
                          <a:spcPct val="107000"/>
                        </a:lnSpc>
                        <a:spcBef>
                          <a:spcPts val="600"/>
                        </a:spcBef>
                        <a:spcAft>
                          <a:spcPts val="600"/>
                        </a:spcAft>
                      </a:pPr>
                      <a:r>
                        <a:rPr lang="de-DE" sz="2000" b="0">
                          <a:solidFill>
                            <a:srgbClr val="115076"/>
                          </a:solidFill>
                          <a:effectLst/>
                        </a:rPr>
                        <a:t>☐ Du musst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39654"/>
                  </a:ext>
                </a:extLst>
              </a:tr>
              <a:tr h="589280">
                <a:tc>
                  <a:txBody>
                    <a:bodyPr/>
                    <a:lstStyle/>
                    <a:p>
                      <a:pPr>
                        <a:lnSpc>
                          <a:spcPct val="107000"/>
                        </a:lnSpc>
                        <a:spcAft>
                          <a:spcPts val="0"/>
                        </a:spcAft>
                      </a:pPr>
                      <a:r>
                        <a:rPr lang="de-DE"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de-DE" sz="2000" b="0">
                          <a:solidFill>
                            <a:srgbClr val="115076"/>
                          </a:solidFill>
                          <a:effectLst/>
                        </a:rPr>
                        <a:t>☐ </a:t>
                      </a:r>
                      <a:r>
                        <a:rPr lang="en-GB" sz="2000" b="0">
                          <a:solidFill>
                            <a:srgbClr val="115076"/>
                          </a:solidFill>
                          <a:effectLst/>
                        </a:rPr>
                        <a:t>Ich</a:t>
                      </a:r>
                    </a:p>
                    <a:p>
                      <a:pPr>
                        <a:lnSpc>
                          <a:spcPct val="107000"/>
                        </a:lnSpc>
                        <a:spcBef>
                          <a:spcPts val="600"/>
                        </a:spcBef>
                        <a:spcAft>
                          <a:spcPts val="600"/>
                        </a:spcAft>
                      </a:pPr>
                      <a:r>
                        <a:rPr lang="de-DE" sz="2000" b="0">
                          <a:solidFill>
                            <a:srgbClr val="115076"/>
                          </a:solidFill>
                          <a:effectLst/>
                        </a:rPr>
                        <a:t>☐ Ich will</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9214405"/>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884591"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5" name="Rectangle 1"/>
          <p:cNvSpPr>
            <a:spLocks noChangeArrowheads="1"/>
          </p:cNvSpPr>
          <p:nvPr/>
        </p:nvSpPr>
        <p:spPr bwMode="auto">
          <a:xfrm>
            <a:off x="866247" y="1672643"/>
            <a:ext cx="10814594"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de-DE" sz="2000" b="1" dirty="0">
                <a:solidFill>
                  <a:srgbClr val="104F75"/>
                </a:solidFill>
              </a:rPr>
              <a:t>PART C (MODAL VERBS)</a:t>
            </a:r>
          </a:p>
          <a:p>
            <a:endParaRPr lang="en-GB" sz="2000" dirty="0">
              <a:solidFill>
                <a:srgbClr val="104F75"/>
              </a:solidFill>
            </a:endParaRPr>
          </a:p>
          <a:p>
            <a:r>
              <a:rPr lang="en-US" sz="2000" dirty="0">
                <a:solidFill>
                  <a:srgbClr val="104F75"/>
                </a:solidFill>
              </a:rPr>
              <a:t>Put a </a:t>
            </a:r>
            <a:r>
              <a:rPr lang="en-US" sz="2000" b="1" dirty="0">
                <a:solidFill>
                  <a:srgbClr val="104F75"/>
                </a:solidFill>
              </a:rPr>
              <a:t>cross (x)</a:t>
            </a:r>
            <a:r>
              <a:rPr lang="en-US" sz="2000" dirty="0">
                <a:solidFill>
                  <a:srgbClr val="104F75"/>
                </a:solidFill>
              </a:rPr>
              <a:t> by the correct start of each sentence.</a:t>
            </a:r>
            <a:endParaRPr lang="en-GB" sz="2000" dirty="0">
              <a:solidFill>
                <a:srgbClr val="104F75"/>
              </a:solidFill>
            </a:endParaRPr>
          </a:p>
        </p:txBody>
      </p:sp>
      <p:sp>
        <p:nvSpPr>
          <p:cNvPr id="12" name="TextBox 11"/>
          <p:cNvSpPr txBox="1"/>
          <p:nvPr/>
        </p:nvSpPr>
        <p:spPr>
          <a:xfrm>
            <a:off x="1828678" y="4561703"/>
            <a:ext cx="363236" cy="461665"/>
          </a:xfrm>
          <a:prstGeom prst="rect">
            <a:avLst/>
          </a:prstGeom>
          <a:noFill/>
        </p:spPr>
        <p:txBody>
          <a:bodyPr wrap="square" rtlCol="0">
            <a:spAutoFit/>
          </a:bodyPr>
          <a:lstStyle/>
          <a:p>
            <a:pPr algn="l"/>
            <a:r>
              <a:rPr lang="en-GB" sz="2400" b="1" dirty="0">
                <a:solidFill>
                  <a:srgbClr val="FF6A05"/>
                </a:solidFill>
              </a:rPr>
              <a:t>x</a:t>
            </a:r>
          </a:p>
        </p:txBody>
      </p:sp>
      <p:sp>
        <p:nvSpPr>
          <p:cNvPr id="13" name="TextBox 12"/>
          <p:cNvSpPr txBox="1"/>
          <p:nvPr/>
        </p:nvSpPr>
        <p:spPr>
          <a:xfrm>
            <a:off x="1828678" y="3310199"/>
            <a:ext cx="363236" cy="461665"/>
          </a:xfrm>
          <a:prstGeom prst="rect">
            <a:avLst/>
          </a:prstGeom>
          <a:noFill/>
        </p:spPr>
        <p:txBody>
          <a:bodyPr wrap="square" rtlCol="0">
            <a:spAutoFit/>
          </a:bodyPr>
          <a:lstStyle/>
          <a:p>
            <a:pPr algn="l"/>
            <a:r>
              <a:rPr lang="en-GB" sz="2400" b="1">
                <a:solidFill>
                  <a:srgbClr val="FF6A05"/>
                </a:solidFill>
              </a:rPr>
              <a:t>x</a:t>
            </a:r>
            <a:endParaRPr lang="en-GB" sz="2400" b="1" dirty="0">
              <a:solidFill>
                <a:srgbClr val="FF6A05"/>
              </a:solidFill>
            </a:endParaRPr>
          </a:p>
        </p:txBody>
      </p:sp>
      <p:sp>
        <p:nvSpPr>
          <p:cNvPr id="14" name="Rounded Rectangular Callout 13"/>
          <p:cNvSpPr/>
          <p:nvPr/>
        </p:nvSpPr>
        <p:spPr>
          <a:xfrm>
            <a:off x="9329404" y="89262"/>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15" name="Right Brace 14" descr="right brace to connect possible answers with the question"/>
          <p:cNvSpPr/>
          <p:nvPr/>
        </p:nvSpPr>
        <p:spPr>
          <a:xfrm>
            <a:off x="4821240" y="4295159"/>
            <a:ext cx="428573" cy="611410"/>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TextBox 5"/>
          <p:cNvSpPr txBox="1"/>
          <p:nvPr/>
        </p:nvSpPr>
        <p:spPr>
          <a:xfrm>
            <a:off x="5264142" y="4379435"/>
            <a:ext cx="5335262" cy="396199"/>
          </a:xfrm>
          <a:prstGeom prst="rect">
            <a:avLst/>
          </a:prstGeom>
          <a:noFill/>
        </p:spPr>
        <p:txBody>
          <a:bodyPr wrap="square" rtlCol="0">
            <a:spAutoFit/>
          </a:bodyPr>
          <a:lstStyle/>
          <a:p>
            <a:pPr>
              <a:lnSpc>
                <a:spcPct val="107000"/>
              </a:lnSpc>
              <a:spcAft>
                <a:spcPts val="0"/>
              </a:spcAft>
            </a:pPr>
            <a:r>
              <a:rPr lang="de-DE" sz="2000">
                <a:solidFill>
                  <a:srgbClr val="115076"/>
                </a:solidFill>
              </a:rPr>
              <a:t>einen Hut kaufen.</a:t>
            </a:r>
            <a:endParaRPr lang="en-GB" sz="200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6" name="TextBox 15"/>
          <p:cNvSpPr txBox="1"/>
          <p:nvPr/>
        </p:nvSpPr>
        <p:spPr>
          <a:xfrm>
            <a:off x="5264142" y="3602101"/>
            <a:ext cx="4298752" cy="396199"/>
          </a:xfrm>
          <a:prstGeom prst="rect">
            <a:avLst/>
          </a:prstGeom>
          <a:noFill/>
        </p:spPr>
        <p:txBody>
          <a:bodyPr wrap="square" rtlCol="0">
            <a:spAutoFit/>
          </a:bodyPr>
          <a:lstStyle/>
          <a:p>
            <a:pPr>
              <a:lnSpc>
                <a:spcPct val="107000"/>
              </a:lnSpc>
              <a:spcAft>
                <a:spcPts val="0"/>
              </a:spcAft>
            </a:pPr>
            <a:r>
              <a:rPr lang="de-DE" sz="2000">
                <a:solidFill>
                  <a:srgbClr val="115076"/>
                </a:solidFill>
              </a:rPr>
              <a:t>besuchst deine Freunde.</a:t>
            </a:r>
            <a:endParaRPr lang="en-GB" sz="200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7" name="Right Brace 16" descr="right brace to connect possible answers with the question"/>
          <p:cNvSpPr/>
          <p:nvPr/>
        </p:nvSpPr>
        <p:spPr>
          <a:xfrm>
            <a:off x="4821240" y="3494495"/>
            <a:ext cx="428573" cy="611410"/>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19971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49478570"/>
              </p:ext>
            </p:extLst>
          </p:nvPr>
        </p:nvGraphicFramePr>
        <p:xfrm>
          <a:off x="1066800" y="3412649"/>
          <a:ext cx="9641840" cy="1560830"/>
        </p:xfrm>
        <a:graphic>
          <a:graphicData uri="http://schemas.openxmlformats.org/drawingml/2006/table">
            <a:tbl>
              <a:tblPr firstRow="1" firstCol="1" bandRow="1">
                <a:tableStyleId>{5C22544A-7EE6-4342-B048-85BDC9FD1C3A}</a:tableStyleId>
              </a:tblPr>
              <a:tblGrid>
                <a:gridCol w="752992">
                  <a:extLst>
                    <a:ext uri="{9D8B030D-6E8A-4147-A177-3AD203B41FA5}">
                      <a16:colId xmlns:a16="http://schemas.microsoft.com/office/drawing/2014/main" val="459089248"/>
                    </a:ext>
                  </a:extLst>
                </a:gridCol>
                <a:gridCol w="8888848">
                  <a:extLst>
                    <a:ext uri="{9D8B030D-6E8A-4147-A177-3AD203B41FA5}">
                      <a16:colId xmlns:a16="http://schemas.microsoft.com/office/drawing/2014/main" val="1740250508"/>
                    </a:ext>
                  </a:extLst>
                </a:gridCol>
              </a:tblGrid>
              <a:tr h="588010">
                <a:tc>
                  <a:txBody>
                    <a:bodyPr/>
                    <a:lstStyle/>
                    <a:p>
                      <a:pPr>
                        <a:lnSpc>
                          <a:spcPct val="150000"/>
                        </a:lnSpc>
                        <a:spcAft>
                          <a:spcPts val="0"/>
                        </a:spcAft>
                      </a:pPr>
                      <a:r>
                        <a:rPr lang="de-DE"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de-DE" sz="2000" b="0" dirty="0">
                          <a:solidFill>
                            <a:srgbClr val="115076"/>
                          </a:solidFill>
                          <a:effectLst/>
                        </a:rPr>
                        <a:t>☐ </a:t>
                      </a:r>
                      <a:r>
                        <a:rPr lang="en-GB" sz="2000" b="0" dirty="0" err="1">
                          <a:solidFill>
                            <a:srgbClr val="115076"/>
                          </a:solidFill>
                          <a:effectLst/>
                        </a:rPr>
                        <a:t>Er</a:t>
                      </a:r>
                      <a:r>
                        <a:rPr lang="en-GB" sz="2000" b="0" dirty="0">
                          <a:solidFill>
                            <a:srgbClr val="115076"/>
                          </a:solidFill>
                          <a:effectLst/>
                        </a:rPr>
                        <a:t> hat Lust, …</a:t>
                      </a:r>
                    </a:p>
                    <a:p>
                      <a:pPr>
                        <a:lnSpc>
                          <a:spcPct val="107000"/>
                        </a:lnSpc>
                        <a:spcBef>
                          <a:spcPts val="600"/>
                        </a:spcBef>
                        <a:spcAft>
                          <a:spcPts val="600"/>
                        </a:spcAft>
                      </a:pPr>
                      <a:r>
                        <a:rPr lang="de-DE" sz="2000" b="0" dirty="0">
                          <a:solidFill>
                            <a:srgbClr val="115076"/>
                          </a:solidFill>
                          <a:effectLst/>
                        </a:rPr>
                        <a:t>☐ Er will...</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39654"/>
                  </a:ext>
                </a:extLst>
              </a:tr>
              <a:tr h="589280">
                <a:tc>
                  <a:txBody>
                    <a:bodyPr/>
                    <a:lstStyle/>
                    <a:p>
                      <a:pPr>
                        <a:lnSpc>
                          <a:spcPct val="107000"/>
                        </a:lnSpc>
                        <a:spcAft>
                          <a:spcPts val="0"/>
                        </a:spcAft>
                      </a:pPr>
                      <a:r>
                        <a:rPr lang="de-DE"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de-DE" sz="2000" b="0" dirty="0">
                          <a:solidFill>
                            <a:srgbClr val="115076"/>
                          </a:solidFill>
                          <a:effectLst/>
                        </a:rPr>
                        <a:t>☐ </a:t>
                      </a:r>
                      <a:r>
                        <a:rPr lang="en-GB" sz="2000" b="0" dirty="0">
                          <a:solidFill>
                            <a:srgbClr val="115076"/>
                          </a:solidFill>
                          <a:effectLst/>
                        </a:rPr>
                        <a:t>Ich will…</a:t>
                      </a:r>
                    </a:p>
                    <a:p>
                      <a:pPr>
                        <a:lnSpc>
                          <a:spcPct val="107000"/>
                        </a:lnSpc>
                        <a:spcBef>
                          <a:spcPts val="600"/>
                        </a:spcBef>
                        <a:spcAft>
                          <a:spcPts val="600"/>
                        </a:spcAft>
                      </a:pPr>
                      <a:r>
                        <a:rPr lang="de-DE" sz="2000" b="0" dirty="0">
                          <a:solidFill>
                            <a:srgbClr val="115076"/>
                          </a:solidFill>
                          <a:effectLst/>
                        </a:rPr>
                        <a:t>☐ Ich habe Lust, ...</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9214405"/>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884591"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5" name="Rectangle 1"/>
          <p:cNvSpPr>
            <a:spLocks noChangeArrowheads="1"/>
          </p:cNvSpPr>
          <p:nvPr/>
        </p:nvSpPr>
        <p:spPr bwMode="auto">
          <a:xfrm>
            <a:off x="866247" y="1672643"/>
            <a:ext cx="10814594"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de-DE" sz="2000" b="1" dirty="0">
                <a:solidFill>
                  <a:srgbClr val="104F75"/>
                </a:solidFill>
              </a:rPr>
              <a:t>PART D (INFINITIVE CLAUSES)</a:t>
            </a:r>
          </a:p>
          <a:p>
            <a:endParaRPr lang="en-GB" sz="2000" dirty="0">
              <a:solidFill>
                <a:srgbClr val="104F75"/>
              </a:solidFill>
            </a:endParaRPr>
          </a:p>
          <a:p>
            <a:r>
              <a:rPr lang="en-US" sz="2000" dirty="0">
                <a:solidFill>
                  <a:srgbClr val="104F75"/>
                </a:solidFill>
              </a:rPr>
              <a:t>Put a </a:t>
            </a:r>
            <a:r>
              <a:rPr lang="en-US" sz="2000" b="1" dirty="0">
                <a:solidFill>
                  <a:srgbClr val="104F75"/>
                </a:solidFill>
              </a:rPr>
              <a:t>cross (x)</a:t>
            </a:r>
            <a:r>
              <a:rPr lang="en-US" sz="2000" dirty="0">
                <a:solidFill>
                  <a:srgbClr val="104F75"/>
                </a:solidFill>
              </a:rPr>
              <a:t> by the correct start of each sentence.</a:t>
            </a:r>
            <a:endParaRPr lang="en-GB" sz="2000" dirty="0">
              <a:solidFill>
                <a:srgbClr val="104F75"/>
              </a:solidFill>
            </a:endParaRPr>
          </a:p>
        </p:txBody>
      </p:sp>
      <p:sp>
        <p:nvSpPr>
          <p:cNvPr id="12" name="TextBox 11"/>
          <p:cNvSpPr txBox="1"/>
          <p:nvPr/>
        </p:nvSpPr>
        <p:spPr>
          <a:xfrm>
            <a:off x="1828678" y="4078394"/>
            <a:ext cx="363236" cy="461665"/>
          </a:xfrm>
          <a:prstGeom prst="rect">
            <a:avLst/>
          </a:prstGeom>
          <a:noFill/>
        </p:spPr>
        <p:txBody>
          <a:bodyPr wrap="square" rtlCol="0">
            <a:spAutoFit/>
          </a:bodyPr>
          <a:lstStyle/>
          <a:p>
            <a:pPr algn="l"/>
            <a:r>
              <a:rPr lang="en-GB" sz="2400" b="1" dirty="0">
                <a:solidFill>
                  <a:srgbClr val="FF6A05"/>
                </a:solidFill>
              </a:rPr>
              <a:t>x</a:t>
            </a:r>
          </a:p>
        </p:txBody>
      </p:sp>
      <p:sp>
        <p:nvSpPr>
          <p:cNvPr id="13" name="TextBox 12"/>
          <p:cNvSpPr txBox="1"/>
          <p:nvPr/>
        </p:nvSpPr>
        <p:spPr>
          <a:xfrm>
            <a:off x="1828678" y="3310199"/>
            <a:ext cx="363236" cy="461665"/>
          </a:xfrm>
          <a:prstGeom prst="rect">
            <a:avLst/>
          </a:prstGeom>
          <a:noFill/>
        </p:spPr>
        <p:txBody>
          <a:bodyPr wrap="square" rtlCol="0">
            <a:spAutoFit/>
          </a:bodyPr>
          <a:lstStyle/>
          <a:p>
            <a:pPr algn="l"/>
            <a:r>
              <a:rPr lang="en-GB" sz="2400" b="1">
                <a:solidFill>
                  <a:srgbClr val="FF6A05"/>
                </a:solidFill>
              </a:rPr>
              <a:t>x</a:t>
            </a:r>
            <a:endParaRPr lang="en-GB" sz="2400" b="1" dirty="0">
              <a:solidFill>
                <a:srgbClr val="FF6A05"/>
              </a:solidFill>
            </a:endParaRPr>
          </a:p>
        </p:txBody>
      </p:sp>
      <p:sp>
        <p:nvSpPr>
          <p:cNvPr id="14" name="Rounded Rectangular Callout 13"/>
          <p:cNvSpPr/>
          <p:nvPr/>
        </p:nvSpPr>
        <p:spPr>
          <a:xfrm>
            <a:off x="9329404" y="89262"/>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15" name="Right Brace 14" descr="right brace to connect possible answers with the question"/>
          <p:cNvSpPr/>
          <p:nvPr/>
        </p:nvSpPr>
        <p:spPr>
          <a:xfrm>
            <a:off x="4821240" y="4295159"/>
            <a:ext cx="428573" cy="611410"/>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TextBox 5"/>
          <p:cNvSpPr txBox="1"/>
          <p:nvPr/>
        </p:nvSpPr>
        <p:spPr>
          <a:xfrm>
            <a:off x="5264142" y="4379435"/>
            <a:ext cx="5335262" cy="396199"/>
          </a:xfrm>
          <a:prstGeom prst="rect">
            <a:avLst/>
          </a:prstGeom>
          <a:noFill/>
        </p:spPr>
        <p:txBody>
          <a:bodyPr wrap="square" rtlCol="0">
            <a:spAutoFit/>
          </a:bodyPr>
          <a:lstStyle/>
          <a:p>
            <a:pPr>
              <a:lnSpc>
                <a:spcPct val="107000"/>
              </a:lnSpc>
              <a:spcAft>
                <a:spcPts val="0"/>
              </a:spcAft>
            </a:pPr>
            <a:r>
              <a:rPr lang="de-DE" sz="2000" dirty="0">
                <a:solidFill>
                  <a:srgbClr val="115076"/>
                </a:solidFill>
              </a:rPr>
              <a:t>ins Kino gehen.</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6" name="TextBox 15"/>
          <p:cNvSpPr txBox="1"/>
          <p:nvPr/>
        </p:nvSpPr>
        <p:spPr>
          <a:xfrm>
            <a:off x="5264142" y="3602101"/>
            <a:ext cx="4298752" cy="396199"/>
          </a:xfrm>
          <a:prstGeom prst="rect">
            <a:avLst/>
          </a:prstGeom>
          <a:noFill/>
        </p:spPr>
        <p:txBody>
          <a:bodyPr wrap="square" rtlCol="0">
            <a:spAutoFit/>
          </a:bodyPr>
          <a:lstStyle/>
          <a:p>
            <a:pPr>
              <a:lnSpc>
                <a:spcPct val="107000"/>
              </a:lnSpc>
              <a:spcAft>
                <a:spcPts val="0"/>
              </a:spcAft>
            </a:pPr>
            <a:r>
              <a:rPr lang="de-DE" sz="2000" dirty="0">
                <a:solidFill>
                  <a:srgbClr val="115076"/>
                </a:solidFill>
              </a:rPr>
              <a:t>eine Fremdsprache zu lernen.</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7" name="Right Brace 16" descr="right brace to connect possible answers with the question"/>
          <p:cNvSpPr/>
          <p:nvPr/>
        </p:nvSpPr>
        <p:spPr>
          <a:xfrm>
            <a:off x="4821240" y="3494495"/>
            <a:ext cx="428573" cy="611410"/>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248025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83978959"/>
              </p:ext>
            </p:extLst>
          </p:nvPr>
        </p:nvGraphicFramePr>
        <p:xfrm>
          <a:off x="1066800" y="3412649"/>
          <a:ext cx="9641840" cy="1560830"/>
        </p:xfrm>
        <a:graphic>
          <a:graphicData uri="http://schemas.openxmlformats.org/drawingml/2006/table">
            <a:tbl>
              <a:tblPr firstRow="1" firstCol="1" bandRow="1">
                <a:tableStyleId>{5C22544A-7EE6-4342-B048-85BDC9FD1C3A}</a:tableStyleId>
              </a:tblPr>
              <a:tblGrid>
                <a:gridCol w="752992">
                  <a:extLst>
                    <a:ext uri="{9D8B030D-6E8A-4147-A177-3AD203B41FA5}">
                      <a16:colId xmlns:a16="http://schemas.microsoft.com/office/drawing/2014/main" val="459089248"/>
                    </a:ext>
                  </a:extLst>
                </a:gridCol>
                <a:gridCol w="8888848">
                  <a:extLst>
                    <a:ext uri="{9D8B030D-6E8A-4147-A177-3AD203B41FA5}">
                      <a16:colId xmlns:a16="http://schemas.microsoft.com/office/drawing/2014/main" val="1740250508"/>
                    </a:ext>
                  </a:extLst>
                </a:gridCol>
              </a:tblGrid>
              <a:tr h="588010">
                <a:tc>
                  <a:txBody>
                    <a:bodyPr/>
                    <a:lstStyle/>
                    <a:p>
                      <a:pPr>
                        <a:lnSpc>
                          <a:spcPct val="150000"/>
                        </a:lnSpc>
                        <a:spcAft>
                          <a:spcPts val="0"/>
                        </a:spcAft>
                      </a:pPr>
                      <a:r>
                        <a:rPr lang="de-DE"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de-DE" sz="2000" b="0" dirty="0">
                          <a:solidFill>
                            <a:srgbClr val="115076"/>
                          </a:solidFill>
                          <a:effectLst/>
                        </a:rPr>
                        <a:t>☐ </a:t>
                      </a:r>
                      <a:r>
                        <a:rPr lang="en-GB" sz="2000" b="0" dirty="0">
                          <a:solidFill>
                            <a:srgbClr val="115076"/>
                          </a:solidFill>
                          <a:effectLst/>
                        </a:rPr>
                        <a:t>Du </a:t>
                      </a:r>
                      <a:r>
                        <a:rPr lang="en-GB" sz="2000" b="0" dirty="0" err="1">
                          <a:solidFill>
                            <a:srgbClr val="115076"/>
                          </a:solidFill>
                          <a:effectLst/>
                        </a:rPr>
                        <a:t>stellst</a:t>
                      </a:r>
                      <a:r>
                        <a:rPr lang="en-GB" sz="2000" b="0" dirty="0">
                          <a:solidFill>
                            <a:srgbClr val="115076"/>
                          </a:solidFill>
                          <a:effectLst/>
                        </a:rPr>
                        <a:t> den Tisch</a:t>
                      </a:r>
                    </a:p>
                    <a:p>
                      <a:pPr>
                        <a:lnSpc>
                          <a:spcPct val="107000"/>
                        </a:lnSpc>
                        <a:spcBef>
                          <a:spcPts val="600"/>
                        </a:spcBef>
                        <a:spcAft>
                          <a:spcPts val="600"/>
                        </a:spcAft>
                      </a:pPr>
                      <a:r>
                        <a:rPr lang="de-DE" sz="2000" b="0" dirty="0">
                          <a:solidFill>
                            <a:srgbClr val="115076"/>
                          </a:solidFill>
                          <a:effectLst/>
                        </a:rPr>
                        <a:t>☐ Der Tisch steht...</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39654"/>
                  </a:ext>
                </a:extLst>
              </a:tr>
              <a:tr h="589280">
                <a:tc>
                  <a:txBody>
                    <a:bodyPr/>
                    <a:lstStyle/>
                    <a:p>
                      <a:pPr>
                        <a:lnSpc>
                          <a:spcPct val="107000"/>
                        </a:lnSpc>
                        <a:spcAft>
                          <a:spcPts val="0"/>
                        </a:spcAft>
                      </a:pPr>
                      <a:r>
                        <a:rPr lang="de-DE"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600"/>
                        </a:spcBef>
                        <a:spcAft>
                          <a:spcPts val="600"/>
                        </a:spcAft>
                      </a:pPr>
                      <a:r>
                        <a:rPr lang="de-DE" sz="2000" b="0" dirty="0">
                          <a:solidFill>
                            <a:srgbClr val="115076"/>
                          </a:solidFill>
                          <a:effectLst/>
                        </a:rPr>
                        <a:t>☐ </a:t>
                      </a:r>
                      <a:r>
                        <a:rPr lang="en-GB" sz="2000" b="0" dirty="0">
                          <a:solidFill>
                            <a:srgbClr val="115076"/>
                          </a:solidFill>
                          <a:effectLst/>
                        </a:rPr>
                        <a:t>Ich </a:t>
                      </a:r>
                      <a:r>
                        <a:rPr lang="en-GB" sz="2000" b="0" dirty="0" err="1">
                          <a:solidFill>
                            <a:srgbClr val="115076"/>
                          </a:solidFill>
                          <a:effectLst/>
                        </a:rPr>
                        <a:t>lege</a:t>
                      </a:r>
                      <a:r>
                        <a:rPr lang="en-GB" sz="2000" b="0" dirty="0">
                          <a:solidFill>
                            <a:srgbClr val="115076"/>
                          </a:solidFill>
                          <a:effectLst/>
                        </a:rPr>
                        <a:t> den Laptop</a:t>
                      </a:r>
                    </a:p>
                    <a:p>
                      <a:pPr>
                        <a:lnSpc>
                          <a:spcPct val="107000"/>
                        </a:lnSpc>
                        <a:spcBef>
                          <a:spcPts val="600"/>
                        </a:spcBef>
                        <a:spcAft>
                          <a:spcPts val="600"/>
                        </a:spcAft>
                      </a:pPr>
                      <a:r>
                        <a:rPr lang="de-DE" sz="2000" b="0" dirty="0">
                          <a:solidFill>
                            <a:srgbClr val="115076"/>
                          </a:solidFill>
                          <a:effectLst/>
                        </a:rPr>
                        <a:t>☐ Der Laptop liegt</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9214405"/>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884591"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5" name="Rectangle 1"/>
          <p:cNvSpPr>
            <a:spLocks noChangeArrowheads="1"/>
          </p:cNvSpPr>
          <p:nvPr/>
        </p:nvSpPr>
        <p:spPr bwMode="auto">
          <a:xfrm>
            <a:off x="866247" y="1672643"/>
            <a:ext cx="10814594"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de-DE" sz="2000" b="1" dirty="0">
                <a:solidFill>
                  <a:srgbClr val="104F75"/>
                </a:solidFill>
              </a:rPr>
              <a:t>PART E (PREPOSITIONS &amp; CASE AGREEMENT)</a:t>
            </a:r>
          </a:p>
          <a:p>
            <a:endParaRPr lang="en-GB" sz="2000" dirty="0">
              <a:solidFill>
                <a:srgbClr val="104F75"/>
              </a:solidFill>
            </a:endParaRPr>
          </a:p>
          <a:p>
            <a:r>
              <a:rPr lang="en-US" sz="2000" dirty="0">
                <a:solidFill>
                  <a:srgbClr val="104F75"/>
                </a:solidFill>
              </a:rPr>
              <a:t>Put a </a:t>
            </a:r>
            <a:r>
              <a:rPr lang="en-US" sz="2000" b="1" dirty="0">
                <a:solidFill>
                  <a:srgbClr val="104F75"/>
                </a:solidFill>
              </a:rPr>
              <a:t>cross (x)</a:t>
            </a:r>
            <a:r>
              <a:rPr lang="en-US" sz="2000" dirty="0">
                <a:solidFill>
                  <a:srgbClr val="104F75"/>
                </a:solidFill>
              </a:rPr>
              <a:t> by the correct start of each sentence.</a:t>
            </a:r>
            <a:endParaRPr lang="en-GB" sz="2000" dirty="0">
              <a:solidFill>
                <a:srgbClr val="104F75"/>
              </a:solidFill>
            </a:endParaRPr>
          </a:p>
        </p:txBody>
      </p:sp>
      <p:sp>
        <p:nvSpPr>
          <p:cNvPr id="12" name="TextBox 11"/>
          <p:cNvSpPr txBox="1"/>
          <p:nvPr/>
        </p:nvSpPr>
        <p:spPr>
          <a:xfrm>
            <a:off x="1828678" y="4064326"/>
            <a:ext cx="363236" cy="461665"/>
          </a:xfrm>
          <a:prstGeom prst="rect">
            <a:avLst/>
          </a:prstGeom>
          <a:noFill/>
        </p:spPr>
        <p:txBody>
          <a:bodyPr wrap="square" rtlCol="0">
            <a:spAutoFit/>
          </a:bodyPr>
          <a:lstStyle/>
          <a:p>
            <a:pPr algn="l"/>
            <a:r>
              <a:rPr lang="en-GB" sz="2400" b="1" dirty="0">
                <a:solidFill>
                  <a:srgbClr val="FF6A05"/>
                </a:solidFill>
              </a:rPr>
              <a:t>x</a:t>
            </a:r>
          </a:p>
        </p:txBody>
      </p:sp>
      <p:sp>
        <p:nvSpPr>
          <p:cNvPr id="13" name="TextBox 12"/>
          <p:cNvSpPr txBox="1"/>
          <p:nvPr/>
        </p:nvSpPr>
        <p:spPr>
          <a:xfrm>
            <a:off x="1828678" y="3788862"/>
            <a:ext cx="363236" cy="461665"/>
          </a:xfrm>
          <a:prstGeom prst="rect">
            <a:avLst/>
          </a:prstGeom>
          <a:noFill/>
        </p:spPr>
        <p:txBody>
          <a:bodyPr wrap="square" rtlCol="0">
            <a:spAutoFit/>
          </a:bodyPr>
          <a:lstStyle/>
          <a:p>
            <a:pPr algn="l"/>
            <a:r>
              <a:rPr lang="en-GB" sz="2400" b="1">
                <a:solidFill>
                  <a:srgbClr val="FF6A05"/>
                </a:solidFill>
              </a:rPr>
              <a:t>x</a:t>
            </a:r>
            <a:endParaRPr lang="en-GB" sz="2400" b="1" dirty="0">
              <a:solidFill>
                <a:srgbClr val="FF6A05"/>
              </a:solidFill>
            </a:endParaRPr>
          </a:p>
        </p:txBody>
      </p:sp>
      <p:sp>
        <p:nvSpPr>
          <p:cNvPr id="14" name="Rounded Rectangular Callout 13"/>
          <p:cNvSpPr/>
          <p:nvPr/>
        </p:nvSpPr>
        <p:spPr>
          <a:xfrm>
            <a:off x="9329404" y="89262"/>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15" name="Right Brace 14" descr="right brace to connect possible answers with the question"/>
          <p:cNvSpPr/>
          <p:nvPr/>
        </p:nvSpPr>
        <p:spPr>
          <a:xfrm>
            <a:off x="4821240" y="4295159"/>
            <a:ext cx="428573" cy="611410"/>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TextBox 5"/>
          <p:cNvSpPr txBox="1"/>
          <p:nvPr/>
        </p:nvSpPr>
        <p:spPr>
          <a:xfrm>
            <a:off x="5264142" y="4379435"/>
            <a:ext cx="5335262" cy="396199"/>
          </a:xfrm>
          <a:prstGeom prst="rect">
            <a:avLst/>
          </a:prstGeom>
          <a:noFill/>
        </p:spPr>
        <p:txBody>
          <a:bodyPr wrap="square" rtlCol="0">
            <a:spAutoFit/>
          </a:bodyPr>
          <a:lstStyle/>
          <a:p>
            <a:pPr>
              <a:lnSpc>
                <a:spcPct val="107000"/>
              </a:lnSpc>
              <a:spcAft>
                <a:spcPts val="0"/>
              </a:spcAft>
            </a:pPr>
            <a:r>
              <a:rPr lang="de-DE" sz="2000" dirty="0">
                <a:solidFill>
                  <a:srgbClr val="115076"/>
                </a:solidFill>
              </a:rPr>
              <a:t>auf den Tisch.</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6" name="TextBox 15"/>
          <p:cNvSpPr txBox="1"/>
          <p:nvPr/>
        </p:nvSpPr>
        <p:spPr>
          <a:xfrm>
            <a:off x="5264142" y="3602101"/>
            <a:ext cx="4298752" cy="396199"/>
          </a:xfrm>
          <a:prstGeom prst="rect">
            <a:avLst/>
          </a:prstGeom>
          <a:noFill/>
        </p:spPr>
        <p:txBody>
          <a:bodyPr wrap="square" rtlCol="0">
            <a:spAutoFit/>
          </a:bodyPr>
          <a:lstStyle/>
          <a:p>
            <a:pPr>
              <a:lnSpc>
                <a:spcPct val="107000"/>
              </a:lnSpc>
              <a:spcAft>
                <a:spcPts val="0"/>
              </a:spcAft>
            </a:pPr>
            <a:r>
              <a:rPr lang="de-DE" sz="2000" dirty="0">
                <a:solidFill>
                  <a:srgbClr val="115076"/>
                </a:solidFill>
              </a:rPr>
              <a:t>auf dem Boden.</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7" name="Right Brace 16" descr="right brace to connect possible answers with the question"/>
          <p:cNvSpPr/>
          <p:nvPr/>
        </p:nvSpPr>
        <p:spPr>
          <a:xfrm>
            <a:off x="4821240" y="3494495"/>
            <a:ext cx="428573" cy="611410"/>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388545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2" name="Rectangle 2"/>
          <p:cNvSpPr>
            <a:spLocks noChangeArrowheads="1"/>
          </p:cNvSpPr>
          <p:nvPr/>
        </p:nvSpPr>
        <p:spPr bwMode="auto">
          <a:xfrm>
            <a:off x="487784" y="1574221"/>
            <a:ext cx="11259294" cy="413651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16450" algn="l"/>
              </a:tabLst>
              <a:defRPr>
                <a:solidFill>
                  <a:schemeClr val="tx1"/>
                </a:solidFill>
                <a:latin typeface="Arial" panose="020B0604020202020204" pitchFamily="34" charset="0"/>
              </a:defRPr>
            </a:lvl1pPr>
            <a:lvl2pPr eaLnBrk="0" fontAlgn="base" hangingPunct="0">
              <a:spcBef>
                <a:spcPct val="0"/>
              </a:spcBef>
              <a:spcAft>
                <a:spcPct val="0"/>
              </a:spcAft>
              <a:tabLst>
                <a:tab pos="4616450" algn="l"/>
              </a:tabLst>
              <a:defRPr>
                <a:solidFill>
                  <a:schemeClr val="tx1"/>
                </a:solidFill>
                <a:latin typeface="Arial" panose="020B0604020202020204" pitchFamily="34" charset="0"/>
              </a:defRPr>
            </a:lvl2pPr>
            <a:lvl3pPr eaLnBrk="0" fontAlgn="base" hangingPunct="0">
              <a:spcBef>
                <a:spcPct val="0"/>
              </a:spcBef>
              <a:spcAft>
                <a:spcPct val="0"/>
              </a:spcAft>
              <a:tabLst>
                <a:tab pos="4616450" algn="l"/>
              </a:tabLst>
              <a:defRPr>
                <a:solidFill>
                  <a:schemeClr val="tx1"/>
                </a:solidFill>
                <a:latin typeface="Arial" panose="020B0604020202020204" pitchFamily="34" charset="0"/>
              </a:defRPr>
            </a:lvl3pPr>
            <a:lvl4pPr eaLnBrk="0" fontAlgn="base" hangingPunct="0">
              <a:spcBef>
                <a:spcPct val="0"/>
              </a:spcBef>
              <a:spcAft>
                <a:spcPct val="0"/>
              </a:spcAft>
              <a:tabLst>
                <a:tab pos="4616450" algn="l"/>
              </a:tabLst>
              <a:defRPr>
                <a:solidFill>
                  <a:schemeClr val="tx1"/>
                </a:solidFill>
                <a:latin typeface="Arial" panose="020B0604020202020204" pitchFamily="34" charset="0"/>
              </a:defRPr>
            </a:lvl4pPr>
            <a:lvl5pPr eaLnBrk="0" fontAlgn="base" hangingPunct="0">
              <a:spcBef>
                <a:spcPct val="0"/>
              </a:spcBef>
              <a:spcAft>
                <a:spcPct val="0"/>
              </a:spcAft>
              <a:tabLst>
                <a:tab pos="4616450" algn="l"/>
              </a:tabLst>
              <a:defRPr>
                <a:solidFill>
                  <a:schemeClr val="tx1"/>
                </a:solidFill>
                <a:latin typeface="Arial" panose="020B0604020202020204" pitchFamily="34" charset="0"/>
              </a:defRPr>
            </a:lvl5pPr>
            <a:lvl6pPr eaLnBrk="0" fontAlgn="base" hangingPunct="0">
              <a:spcBef>
                <a:spcPct val="0"/>
              </a:spcBef>
              <a:spcAft>
                <a:spcPct val="0"/>
              </a:spcAft>
              <a:tabLst>
                <a:tab pos="4616450" algn="l"/>
              </a:tabLst>
              <a:defRPr>
                <a:solidFill>
                  <a:schemeClr val="tx1"/>
                </a:solidFill>
                <a:latin typeface="Arial" panose="020B0604020202020204" pitchFamily="34" charset="0"/>
              </a:defRPr>
            </a:lvl6pPr>
            <a:lvl7pPr eaLnBrk="0" fontAlgn="base" hangingPunct="0">
              <a:spcBef>
                <a:spcPct val="0"/>
              </a:spcBef>
              <a:spcAft>
                <a:spcPct val="0"/>
              </a:spcAft>
              <a:tabLst>
                <a:tab pos="4616450" algn="l"/>
              </a:tabLst>
              <a:defRPr>
                <a:solidFill>
                  <a:schemeClr val="tx1"/>
                </a:solidFill>
                <a:latin typeface="Arial" panose="020B0604020202020204" pitchFamily="34" charset="0"/>
              </a:defRPr>
            </a:lvl7pPr>
            <a:lvl8pPr eaLnBrk="0" fontAlgn="base" hangingPunct="0">
              <a:spcBef>
                <a:spcPct val="0"/>
              </a:spcBef>
              <a:spcAft>
                <a:spcPct val="0"/>
              </a:spcAft>
              <a:tabLst>
                <a:tab pos="4616450" algn="l"/>
              </a:tabLst>
              <a:defRPr>
                <a:solidFill>
                  <a:schemeClr val="tx1"/>
                </a:solidFill>
                <a:latin typeface="Arial" panose="020B0604020202020204" pitchFamily="34" charset="0"/>
              </a:defRPr>
            </a:lvl8pPr>
            <a:lvl9pPr eaLnBrk="0" fontAlgn="base" hangingPunct="0">
              <a:spcBef>
                <a:spcPct val="0"/>
              </a:spcBef>
              <a:spcAft>
                <a:spcPct val="0"/>
              </a:spcAft>
              <a:tabLst>
                <a:tab pos="4616450" algn="l"/>
              </a:tabLst>
              <a:defRPr>
                <a:solidFill>
                  <a:schemeClr val="tx1"/>
                </a:solidFill>
                <a:latin typeface="Arial" panose="020B0604020202020204" pitchFamily="34" charset="0"/>
              </a:defRPr>
            </a:lvl9pPr>
          </a:lstStyle>
          <a:p>
            <a:r>
              <a:rPr lang="en-GB" sz="2000" b="1" dirty="0">
                <a:solidFill>
                  <a:srgbClr val="115076"/>
                </a:solidFill>
                <a:latin typeface="+mn-lt"/>
              </a:rPr>
              <a:t>PART F (GENDER, NUMBER &amp; CASE AGREEMENT)</a:t>
            </a:r>
            <a:endParaRPr lang="en-GB" sz="2000" dirty="0">
              <a:solidFill>
                <a:srgbClr val="115076"/>
              </a:solidFill>
              <a:latin typeface="+mn-lt"/>
            </a:endParaRPr>
          </a:p>
          <a:p>
            <a:endParaRPr lang="en-US" sz="2000" dirty="0">
              <a:solidFill>
                <a:srgbClr val="115076"/>
              </a:solidFill>
              <a:latin typeface="+mn-lt"/>
            </a:endParaRPr>
          </a:p>
          <a:p>
            <a:r>
              <a:rPr lang="en-US" sz="2000" dirty="0">
                <a:solidFill>
                  <a:srgbClr val="115076"/>
                </a:solidFill>
                <a:latin typeface="+mn-lt"/>
              </a:rPr>
              <a:t>Put a </a:t>
            </a:r>
            <a:r>
              <a:rPr lang="en-US" sz="2000" b="1" dirty="0">
                <a:solidFill>
                  <a:srgbClr val="115076"/>
                </a:solidFill>
                <a:latin typeface="+mn-lt"/>
              </a:rPr>
              <a:t>cross (x)</a:t>
            </a:r>
            <a:r>
              <a:rPr lang="en-US" sz="2000" dirty="0">
                <a:solidFill>
                  <a:srgbClr val="115076"/>
                </a:solidFill>
                <a:latin typeface="+mn-lt"/>
              </a:rPr>
              <a:t> by the </a:t>
            </a:r>
            <a:r>
              <a:rPr lang="en-US" sz="2000" b="1" dirty="0">
                <a:solidFill>
                  <a:srgbClr val="115076"/>
                </a:solidFill>
                <a:latin typeface="+mn-lt"/>
              </a:rPr>
              <a:t>word</a:t>
            </a:r>
            <a:r>
              <a:rPr lang="en-US" sz="2000" dirty="0">
                <a:solidFill>
                  <a:srgbClr val="115076"/>
                </a:solidFill>
                <a:latin typeface="+mn-lt"/>
              </a:rPr>
              <a:t> that completes the sentence.</a:t>
            </a:r>
            <a:endParaRPr lang="en-GB" sz="2000" dirty="0">
              <a:solidFill>
                <a:srgbClr val="115076"/>
              </a:solidFill>
              <a:latin typeface="+mn-lt"/>
            </a:endParaRPr>
          </a:p>
          <a:p>
            <a:r>
              <a:rPr lang="en-US" sz="2000" dirty="0">
                <a:solidFill>
                  <a:srgbClr val="115076"/>
                </a:solidFill>
                <a:latin typeface="+mn-lt"/>
              </a:rPr>
              <a:t> </a:t>
            </a:r>
            <a:endParaRPr lang="en-GB" sz="2000" dirty="0">
              <a:solidFill>
                <a:srgbClr val="115076"/>
              </a:solidFill>
              <a:latin typeface="+mn-lt"/>
            </a:endParaRPr>
          </a:p>
          <a:p>
            <a:endParaRPr lang="de-DE" sz="2000" dirty="0">
              <a:solidFill>
                <a:srgbClr val="115076"/>
              </a:solidFill>
              <a:latin typeface="+mn-lt"/>
            </a:endParaRPr>
          </a:p>
          <a:p>
            <a:endParaRPr lang="de-DE" sz="2000" dirty="0">
              <a:solidFill>
                <a:srgbClr val="115076"/>
              </a:solidFill>
              <a:latin typeface="+mn-lt"/>
            </a:endParaRPr>
          </a:p>
          <a:p>
            <a:r>
              <a:rPr lang="de-DE" sz="2000" dirty="0">
                <a:solidFill>
                  <a:srgbClr val="115076"/>
                </a:solidFill>
                <a:latin typeface="+mn-lt"/>
              </a:rPr>
              <a:t>1. Ich brauche ___ Hut </a:t>
            </a:r>
            <a:r>
              <a:rPr lang="de-DE" sz="2000" baseline="-25000" dirty="0">
                <a:solidFill>
                  <a:srgbClr val="115076"/>
                </a:solidFill>
                <a:latin typeface="+mn-lt"/>
              </a:rPr>
              <a:t>[masculine]</a:t>
            </a:r>
            <a:r>
              <a:rPr lang="de-DE" sz="2000" dirty="0">
                <a:solidFill>
                  <a:srgbClr val="115076"/>
                </a:solidFill>
                <a:latin typeface="+mn-lt"/>
              </a:rPr>
              <a:t>.			</a:t>
            </a:r>
            <a:r>
              <a:rPr lang="zh-CN" altLang="en-US" sz="2000" dirty="0">
                <a:solidFill>
                  <a:srgbClr val="115076"/>
                </a:solidFill>
                <a:latin typeface="+mn-lt"/>
              </a:rPr>
              <a:t>☐</a:t>
            </a:r>
            <a:r>
              <a:rPr lang="de-DE" sz="2000" dirty="0">
                <a:solidFill>
                  <a:srgbClr val="115076"/>
                </a:solidFill>
                <a:latin typeface="+mn-lt"/>
              </a:rPr>
              <a:t> ein		</a:t>
            </a:r>
            <a:r>
              <a:rPr lang="zh-CN" altLang="en-US" sz="2000" dirty="0">
                <a:solidFill>
                  <a:srgbClr val="115076"/>
                </a:solidFill>
                <a:latin typeface="+mn-lt"/>
              </a:rPr>
              <a:t>☐</a:t>
            </a:r>
            <a:r>
              <a:rPr lang="de-DE" sz="2000" dirty="0">
                <a:solidFill>
                  <a:srgbClr val="115076"/>
                </a:solidFill>
                <a:latin typeface="+mn-lt"/>
              </a:rPr>
              <a:t> eine		</a:t>
            </a:r>
            <a:r>
              <a:rPr lang="zh-CN" altLang="en-US" sz="2000" dirty="0">
                <a:solidFill>
                  <a:srgbClr val="115076"/>
                </a:solidFill>
                <a:latin typeface="+mn-lt"/>
              </a:rPr>
              <a:t>☐</a:t>
            </a:r>
            <a:r>
              <a:rPr lang="de-DE" sz="2000" dirty="0">
                <a:solidFill>
                  <a:srgbClr val="115076"/>
                </a:solidFill>
                <a:latin typeface="+mn-lt"/>
              </a:rPr>
              <a:t> einen	</a:t>
            </a:r>
            <a:endParaRPr lang="en-GB" sz="2000" dirty="0">
              <a:solidFill>
                <a:srgbClr val="115076"/>
              </a:solidFill>
              <a:latin typeface="+mn-lt"/>
            </a:endParaRPr>
          </a:p>
          <a:p>
            <a:endParaRPr lang="de-DE" sz="2000" dirty="0">
              <a:solidFill>
                <a:srgbClr val="115076"/>
              </a:solidFill>
              <a:latin typeface="+mn-lt"/>
            </a:endParaRPr>
          </a:p>
          <a:p>
            <a:r>
              <a:rPr lang="de-DE" sz="2000" dirty="0">
                <a:solidFill>
                  <a:srgbClr val="115076"/>
                </a:solidFill>
                <a:latin typeface="+mn-lt"/>
              </a:rPr>
              <a:t>2. Du hast ___  Antwort </a:t>
            </a:r>
            <a:r>
              <a:rPr lang="de-DE" sz="2000" baseline="-25000" dirty="0">
                <a:solidFill>
                  <a:srgbClr val="115076"/>
                </a:solidFill>
                <a:latin typeface="+mn-lt"/>
              </a:rPr>
              <a:t>[feminine]</a:t>
            </a:r>
            <a:r>
              <a:rPr lang="de-DE" sz="2000" dirty="0">
                <a:solidFill>
                  <a:srgbClr val="115076"/>
                </a:solidFill>
                <a:latin typeface="+mn-lt"/>
              </a:rPr>
              <a:t>.			</a:t>
            </a:r>
            <a:r>
              <a:rPr lang="zh-CN" altLang="en-US" sz="2000" dirty="0">
                <a:solidFill>
                  <a:srgbClr val="115076"/>
                </a:solidFill>
                <a:latin typeface="+mn-lt"/>
              </a:rPr>
              <a:t>☐</a:t>
            </a:r>
            <a:r>
              <a:rPr lang="de-DE" sz="2000" dirty="0">
                <a:solidFill>
                  <a:srgbClr val="115076"/>
                </a:solidFill>
                <a:latin typeface="+mn-lt"/>
              </a:rPr>
              <a:t> den		</a:t>
            </a:r>
            <a:r>
              <a:rPr lang="zh-CN" altLang="en-US" sz="2000" dirty="0">
                <a:solidFill>
                  <a:srgbClr val="115076"/>
                </a:solidFill>
                <a:latin typeface="+mn-lt"/>
              </a:rPr>
              <a:t>☐</a:t>
            </a:r>
            <a:r>
              <a:rPr lang="de-DE" sz="2000" dirty="0">
                <a:solidFill>
                  <a:srgbClr val="115076"/>
                </a:solidFill>
                <a:latin typeface="+mn-lt"/>
              </a:rPr>
              <a:t> die		</a:t>
            </a:r>
            <a:r>
              <a:rPr lang="zh-CN" altLang="en-US" sz="2000" dirty="0">
                <a:solidFill>
                  <a:srgbClr val="115076"/>
                </a:solidFill>
                <a:latin typeface="+mn-lt"/>
              </a:rPr>
              <a:t>☐</a:t>
            </a:r>
            <a:r>
              <a:rPr lang="de-DE" sz="2000" dirty="0">
                <a:solidFill>
                  <a:srgbClr val="115076"/>
                </a:solidFill>
                <a:latin typeface="+mn-lt"/>
              </a:rPr>
              <a:t> das</a:t>
            </a:r>
            <a:endParaRPr lang="en-GB" sz="2000" dirty="0">
              <a:solidFill>
                <a:srgbClr val="115076"/>
              </a:solidFill>
              <a:latin typeface="+mn-lt"/>
            </a:endParaRPr>
          </a:p>
          <a:p>
            <a:pPr>
              <a:lnSpc>
                <a:spcPct val="107000"/>
              </a:lnSpc>
              <a:spcAft>
                <a:spcPts val="0"/>
              </a:spcAft>
            </a:pPr>
            <a:endParaRPr lang="en-GB" sz="2000" dirty="0">
              <a:solidFill>
                <a:srgbClr val="115076"/>
              </a:solidFill>
              <a:latin typeface="+mn-lt"/>
              <a:ea typeface="SimSun" panose="02010600030101010101" pitchFamily="2" charset="-122"/>
              <a:cs typeface="Times New Roman" panose="02020603050405020304" pitchFamily="18" charset="0"/>
            </a:endParaRPr>
          </a:p>
          <a:p>
            <a:pPr>
              <a:lnSpc>
                <a:spcPct val="107000"/>
              </a:lnSpc>
              <a:spcAft>
                <a:spcPts val="0"/>
              </a:spcAft>
            </a:pPr>
            <a:r>
              <a:rPr lang="en-GB" sz="2000" dirty="0">
                <a:solidFill>
                  <a:srgbClr val="115076"/>
                </a:solidFill>
                <a:latin typeface="+mn-lt"/>
                <a:ea typeface="Times New Roman" panose="02020603050405020304" pitchFamily="18" charset="0"/>
                <a:cs typeface="Arial" panose="020B0604020202020204" pitchFamily="34" charset="0"/>
              </a:rPr>
              <a:t> </a:t>
            </a:r>
            <a:endParaRPr lang="en-GB" sz="2000" dirty="0">
              <a:solidFill>
                <a:srgbClr val="115076"/>
              </a:solidFill>
              <a:latin typeface="+mn-lt"/>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616450" algn="l"/>
              </a:tabLst>
            </a:pPr>
            <a:endParaRPr kumimoji="0" lang="en-GB" altLang="en-US" sz="2000" b="0" i="0" u="none" strike="noStrike" cap="none" normalizeH="0" baseline="0" dirty="0">
              <a:ln>
                <a:noFill/>
              </a:ln>
              <a:solidFill>
                <a:srgbClr val="115076"/>
              </a:solidFill>
              <a:effectLst/>
              <a:latin typeface="+mn-lt"/>
            </a:endParaRPr>
          </a:p>
        </p:txBody>
      </p:sp>
      <p:sp>
        <p:nvSpPr>
          <p:cNvPr id="11" name="Right Brace 10" descr="right brace to connect possible answers with the question"/>
          <p:cNvSpPr/>
          <p:nvPr/>
        </p:nvSpPr>
        <p:spPr>
          <a:xfrm>
            <a:off x="6021388" y="11444288"/>
            <a:ext cx="192087" cy="485775"/>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Right Brace 11" descr="right brace to connect possible answers with the question"/>
          <p:cNvSpPr/>
          <p:nvPr/>
        </p:nvSpPr>
        <p:spPr>
          <a:xfrm>
            <a:off x="6021388" y="12026900"/>
            <a:ext cx="192087" cy="485775"/>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Rounded Rectangular Callout 12"/>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14" name="TextBox 13"/>
          <p:cNvSpPr txBox="1"/>
          <p:nvPr/>
        </p:nvSpPr>
        <p:spPr>
          <a:xfrm>
            <a:off x="8742057" y="4280073"/>
            <a:ext cx="363236" cy="461665"/>
          </a:xfrm>
          <a:prstGeom prst="rect">
            <a:avLst/>
          </a:prstGeom>
          <a:noFill/>
        </p:spPr>
        <p:txBody>
          <a:bodyPr wrap="square" rtlCol="0">
            <a:spAutoFit/>
          </a:bodyPr>
          <a:lstStyle/>
          <a:p>
            <a:pPr algn="l"/>
            <a:r>
              <a:rPr lang="en-GB" sz="2400" b="1">
                <a:solidFill>
                  <a:srgbClr val="FF6A05"/>
                </a:solidFill>
              </a:rPr>
              <a:t>x</a:t>
            </a:r>
            <a:endParaRPr lang="en-GB" sz="2400" b="1" dirty="0">
              <a:solidFill>
                <a:srgbClr val="FF6A05"/>
              </a:solidFill>
            </a:endParaRPr>
          </a:p>
        </p:txBody>
      </p:sp>
      <p:sp>
        <p:nvSpPr>
          <p:cNvPr id="15" name="TextBox 14"/>
          <p:cNvSpPr txBox="1"/>
          <p:nvPr/>
        </p:nvSpPr>
        <p:spPr>
          <a:xfrm>
            <a:off x="10571268" y="3363202"/>
            <a:ext cx="363236" cy="461665"/>
          </a:xfrm>
          <a:prstGeom prst="rect">
            <a:avLst/>
          </a:prstGeom>
          <a:noFill/>
        </p:spPr>
        <p:txBody>
          <a:bodyPr wrap="square" rtlCol="0">
            <a:spAutoFit/>
          </a:bodyPr>
          <a:lstStyle/>
          <a:p>
            <a:pPr algn="l"/>
            <a:r>
              <a:rPr lang="en-GB" sz="2400" b="1" dirty="0">
                <a:solidFill>
                  <a:srgbClr val="FF6A05"/>
                </a:solidFill>
              </a:rPr>
              <a:t>x</a:t>
            </a:r>
          </a:p>
        </p:txBody>
      </p:sp>
    </p:spTree>
    <p:extLst>
      <p:ext uri="{BB962C8B-B14F-4D97-AF65-F5344CB8AC3E}">
        <p14:creationId xmlns:p14="http://schemas.microsoft.com/office/powerpoint/2010/main" val="58735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6" y="280417"/>
            <a:ext cx="8317728" cy="721474"/>
          </a:xfrm>
        </p:spPr>
        <p:txBody>
          <a:bodyPr>
            <a:normAutofit/>
          </a:bodyPr>
          <a:lstStyle/>
          <a:p>
            <a:r>
              <a:rPr lang="en-GB" sz="2800" b="1">
                <a:solidFill>
                  <a:schemeClr val="bg1"/>
                </a:solidFill>
              </a:rPr>
              <a:t>Section B: Reading - Grammar</a:t>
            </a:r>
            <a:r>
              <a:rPr lang="en-GB"/>
              <a:t> </a:t>
            </a:r>
          </a:p>
        </p:txBody>
      </p:sp>
      <p:sp>
        <p:nvSpPr>
          <p:cNvPr id="2" name="Rectangle 1"/>
          <p:cNvSpPr/>
          <p:nvPr/>
        </p:nvSpPr>
        <p:spPr>
          <a:xfrm>
            <a:off x="768267" y="1716474"/>
            <a:ext cx="11101137" cy="2862322"/>
          </a:xfrm>
          <a:prstGeom prst="rect">
            <a:avLst/>
          </a:prstGeom>
        </p:spPr>
        <p:txBody>
          <a:bodyPr wrap="square">
            <a:spAutoFit/>
          </a:bodyPr>
          <a:lstStyle/>
          <a:p>
            <a:r>
              <a:rPr lang="fr-FR" sz="2000" b="1" dirty="0">
                <a:solidFill>
                  <a:srgbClr val="104F75"/>
                </a:solidFill>
              </a:rPr>
              <a:t>PART G (NUMBER FORMS)</a:t>
            </a:r>
          </a:p>
          <a:p>
            <a:endParaRPr lang="en-GB" sz="2000" dirty="0">
              <a:solidFill>
                <a:srgbClr val="104F75"/>
              </a:solidFill>
            </a:endParaRPr>
          </a:p>
          <a:p>
            <a:r>
              <a:rPr lang="en-GB" sz="2000" dirty="0">
                <a:solidFill>
                  <a:srgbClr val="104F75"/>
                </a:solidFill>
              </a:rPr>
              <a:t>Put a </a:t>
            </a:r>
            <a:r>
              <a:rPr lang="en-GB" sz="2000" b="1" dirty="0">
                <a:solidFill>
                  <a:srgbClr val="104F75"/>
                </a:solidFill>
              </a:rPr>
              <a:t>cross (x)</a:t>
            </a:r>
            <a:r>
              <a:rPr lang="en-GB" sz="2000" dirty="0">
                <a:solidFill>
                  <a:srgbClr val="104F75"/>
                </a:solidFill>
              </a:rPr>
              <a:t> by the </a:t>
            </a:r>
            <a:r>
              <a:rPr lang="en-GB" sz="2000" b="1" dirty="0">
                <a:solidFill>
                  <a:srgbClr val="104F75"/>
                </a:solidFill>
              </a:rPr>
              <a:t>number</a:t>
            </a:r>
            <a:r>
              <a:rPr lang="en-GB" sz="2000" dirty="0">
                <a:solidFill>
                  <a:srgbClr val="104F75"/>
                </a:solidFill>
              </a:rPr>
              <a:t> that completes each sentence. </a:t>
            </a:r>
          </a:p>
          <a:p>
            <a:r>
              <a:rPr lang="en-GB" sz="2000" dirty="0">
                <a:solidFill>
                  <a:srgbClr val="104F75"/>
                </a:solidFill>
              </a:rPr>
              <a:t> </a:t>
            </a:r>
          </a:p>
          <a:p>
            <a:endParaRPr lang="en-GB" sz="2000" dirty="0">
              <a:solidFill>
                <a:srgbClr val="104F75"/>
              </a:solidFill>
            </a:endParaRPr>
          </a:p>
          <a:p>
            <a:r>
              <a:rPr lang="de-DE" sz="2000" dirty="0">
                <a:solidFill>
                  <a:srgbClr val="104F75"/>
                </a:solidFill>
              </a:rPr>
              <a:t>1. Ich fahre am ______________ Januar.		</a:t>
            </a:r>
            <a:r>
              <a:rPr lang="zh-CN" altLang="en-US" sz="2000" dirty="0">
                <a:solidFill>
                  <a:srgbClr val="104F75"/>
                </a:solidFill>
              </a:rPr>
              <a:t>☐</a:t>
            </a:r>
            <a:r>
              <a:rPr lang="de-DE" sz="2000" dirty="0">
                <a:solidFill>
                  <a:srgbClr val="104F75"/>
                </a:solidFill>
              </a:rPr>
              <a:t> achte		</a:t>
            </a:r>
            <a:r>
              <a:rPr lang="zh-CN" altLang="en-US" sz="2000" dirty="0">
                <a:solidFill>
                  <a:srgbClr val="104F75"/>
                </a:solidFill>
              </a:rPr>
              <a:t>☐</a:t>
            </a:r>
            <a:r>
              <a:rPr lang="de-DE" sz="2000" dirty="0">
                <a:solidFill>
                  <a:srgbClr val="104F75"/>
                </a:solidFill>
              </a:rPr>
              <a:t> achten</a:t>
            </a:r>
          </a:p>
          <a:p>
            <a:endParaRPr lang="en-GB" sz="2000" dirty="0">
              <a:solidFill>
                <a:srgbClr val="104F75"/>
              </a:solidFill>
            </a:endParaRPr>
          </a:p>
          <a:p>
            <a:r>
              <a:rPr lang="de-DE" sz="2000" dirty="0">
                <a:solidFill>
                  <a:srgbClr val="104F75"/>
                </a:solidFill>
              </a:rPr>
              <a:t>2. Heute ist der ______________ Januar.		</a:t>
            </a:r>
            <a:r>
              <a:rPr lang="zh-CN" altLang="en-US" sz="2000" dirty="0">
                <a:solidFill>
                  <a:srgbClr val="104F75"/>
                </a:solidFill>
              </a:rPr>
              <a:t>☐</a:t>
            </a:r>
            <a:r>
              <a:rPr lang="en-GB" sz="2000" dirty="0">
                <a:solidFill>
                  <a:srgbClr val="104F75"/>
                </a:solidFill>
              </a:rPr>
              <a:t> </a:t>
            </a:r>
            <a:r>
              <a:rPr lang="en-GB" sz="2000" dirty="0" err="1">
                <a:solidFill>
                  <a:srgbClr val="104F75"/>
                </a:solidFill>
              </a:rPr>
              <a:t>vierte</a:t>
            </a:r>
            <a:r>
              <a:rPr lang="en-GB" sz="2000" dirty="0">
                <a:solidFill>
                  <a:srgbClr val="104F75"/>
                </a:solidFill>
              </a:rPr>
              <a:t>		</a:t>
            </a:r>
            <a:r>
              <a:rPr lang="zh-CN" altLang="en-US" sz="2000" dirty="0">
                <a:solidFill>
                  <a:srgbClr val="104F75"/>
                </a:solidFill>
              </a:rPr>
              <a:t>☐</a:t>
            </a:r>
            <a:r>
              <a:rPr lang="en-GB" sz="2000" dirty="0">
                <a:solidFill>
                  <a:srgbClr val="104F75"/>
                </a:solidFill>
              </a:rPr>
              <a:t> </a:t>
            </a:r>
            <a:r>
              <a:rPr lang="en-GB" sz="2000" dirty="0" err="1">
                <a:solidFill>
                  <a:srgbClr val="104F75"/>
                </a:solidFill>
              </a:rPr>
              <a:t>vierten</a:t>
            </a:r>
            <a:r>
              <a:rPr lang="en-GB" sz="2000" dirty="0">
                <a:solidFill>
                  <a:srgbClr val="104F75"/>
                </a:solidFill>
              </a:rPr>
              <a:t>	</a:t>
            </a:r>
          </a:p>
        </p:txBody>
      </p:sp>
      <p:sp>
        <p:nvSpPr>
          <p:cNvPr id="5" name="Rounded Rectangular Callout 4"/>
          <p:cNvSpPr/>
          <p:nvPr/>
        </p:nvSpPr>
        <p:spPr>
          <a:xfrm>
            <a:off x="9329404" y="8926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9" name="TextBox 8"/>
          <p:cNvSpPr txBox="1"/>
          <p:nvPr/>
        </p:nvSpPr>
        <p:spPr>
          <a:xfrm>
            <a:off x="7191772" y="3781521"/>
            <a:ext cx="363236" cy="461665"/>
          </a:xfrm>
          <a:prstGeom prst="rect">
            <a:avLst/>
          </a:prstGeom>
          <a:noFill/>
        </p:spPr>
        <p:txBody>
          <a:bodyPr wrap="square" rtlCol="0">
            <a:spAutoFit/>
          </a:bodyPr>
          <a:lstStyle/>
          <a:p>
            <a:pPr algn="l"/>
            <a:r>
              <a:rPr lang="en-GB" sz="2400" b="1">
                <a:solidFill>
                  <a:srgbClr val="FF6A05"/>
                </a:solidFill>
              </a:rPr>
              <a:t>x</a:t>
            </a:r>
            <a:endParaRPr lang="en-GB" sz="2400" b="1" dirty="0">
              <a:solidFill>
                <a:srgbClr val="FF6A05"/>
              </a:solidFill>
            </a:endParaRPr>
          </a:p>
        </p:txBody>
      </p:sp>
      <p:sp>
        <p:nvSpPr>
          <p:cNvPr id="10" name="TextBox 9"/>
          <p:cNvSpPr txBox="1"/>
          <p:nvPr/>
        </p:nvSpPr>
        <p:spPr>
          <a:xfrm>
            <a:off x="9932876" y="3175272"/>
            <a:ext cx="363236" cy="461665"/>
          </a:xfrm>
          <a:prstGeom prst="rect">
            <a:avLst/>
          </a:prstGeom>
          <a:noFill/>
        </p:spPr>
        <p:txBody>
          <a:bodyPr wrap="square" rtlCol="0">
            <a:spAutoFit/>
          </a:bodyPr>
          <a:lstStyle/>
          <a:p>
            <a:pPr algn="l"/>
            <a:r>
              <a:rPr lang="en-GB" sz="2400" b="1" dirty="0">
                <a:solidFill>
                  <a:srgbClr val="FF6A05"/>
                </a:solidFill>
              </a:rPr>
              <a:t>x</a:t>
            </a:r>
          </a:p>
        </p:txBody>
      </p:sp>
    </p:spTree>
    <p:extLst>
      <p:ext uri="{BB962C8B-B14F-4D97-AF65-F5344CB8AC3E}">
        <p14:creationId xmlns:p14="http://schemas.microsoft.com/office/powerpoint/2010/main" val="152890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6" y="280417"/>
            <a:ext cx="7082486" cy="721474"/>
          </a:xfrm>
        </p:spPr>
        <p:txBody>
          <a:bodyPr>
            <a:noAutofit/>
          </a:bodyPr>
          <a:lstStyle/>
          <a:p>
            <a:r>
              <a:rPr lang="en-GB" sz="2800" b="1">
                <a:solidFill>
                  <a:schemeClr val="bg1"/>
                </a:solidFill>
              </a:rPr>
              <a:t>Section B: Reading - Grammar</a:t>
            </a:r>
            <a:endParaRPr lang="en-GB" sz="2800" b="1" dirty="0">
              <a:solidFill>
                <a:schemeClr val="bg1"/>
              </a:solidFill>
            </a:endParaRPr>
          </a:p>
        </p:txBody>
      </p:sp>
      <p:sp>
        <p:nvSpPr>
          <p:cNvPr id="2" name="Rectangle 1"/>
          <p:cNvSpPr/>
          <p:nvPr/>
        </p:nvSpPr>
        <p:spPr>
          <a:xfrm>
            <a:off x="513348" y="1649242"/>
            <a:ext cx="11502189" cy="2246769"/>
          </a:xfrm>
          <a:prstGeom prst="rect">
            <a:avLst/>
          </a:prstGeom>
        </p:spPr>
        <p:txBody>
          <a:bodyPr wrap="square">
            <a:spAutoFit/>
          </a:bodyPr>
          <a:lstStyle/>
          <a:p>
            <a:r>
              <a:rPr lang="en-GB" sz="2000" b="1" dirty="0">
                <a:solidFill>
                  <a:srgbClr val="104F75"/>
                </a:solidFill>
              </a:rPr>
              <a:t>PART H (GENDER, NUMBER &amp; CASE AGREEMENT)</a:t>
            </a:r>
          </a:p>
          <a:p>
            <a:endParaRPr lang="en-GB" sz="2000" dirty="0">
              <a:solidFill>
                <a:srgbClr val="104F75"/>
              </a:solidFill>
            </a:endParaRPr>
          </a:p>
          <a:p>
            <a:r>
              <a:rPr lang="en-GB" sz="2000" dirty="0">
                <a:solidFill>
                  <a:srgbClr val="104F75"/>
                </a:solidFill>
              </a:rPr>
              <a:t>Put a </a:t>
            </a:r>
            <a:r>
              <a:rPr lang="en-GB" sz="2000" b="1" dirty="0">
                <a:solidFill>
                  <a:srgbClr val="104F75"/>
                </a:solidFill>
              </a:rPr>
              <a:t>cross (x)</a:t>
            </a:r>
            <a:r>
              <a:rPr lang="en-GB" sz="2000" dirty="0">
                <a:solidFill>
                  <a:srgbClr val="104F75"/>
                </a:solidFill>
              </a:rPr>
              <a:t> by the </a:t>
            </a:r>
            <a:r>
              <a:rPr lang="en-GB" sz="2000" b="1" dirty="0">
                <a:solidFill>
                  <a:srgbClr val="104F75"/>
                </a:solidFill>
              </a:rPr>
              <a:t>noun</a:t>
            </a:r>
            <a:r>
              <a:rPr lang="en-GB" sz="2000" dirty="0">
                <a:solidFill>
                  <a:srgbClr val="104F75"/>
                </a:solidFill>
              </a:rPr>
              <a:t> that completes each sentence.</a:t>
            </a:r>
          </a:p>
          <a:p>
            <a:r>
              <a:rPr lang="en-GB" sz="2000" dirty="0">
                <a:solidFill>
                  <a:srgbClr val="104F75"/>
                </a:solidFill>
              </a:rPr>
              <a:t> </a:t>
            </a:r>
          </a:p>
          <a:p>
            <a:r>
              <a:rPr lang="de-DE" sz="2000" dirty="0">
                <a:solidFill>
                  <a:srgbClr val="104F75"/>
                </a:solidFill>
              </a:rPr>
              <a:t>1. Das ist meine ... 			☐ Auto </a:t>
            </a:r>
            <a:r>
              <a:rPr lang="de-DE" sz="2000" baseline="-25000" dirty="0">
                <a:solidFill>
                  <a:srgbClr val="104F75"/>
                </a:solidFill>
              </a:rPr>
              <a:t>[neuter]	</a:t>
            </a:r>
            <a:r>
              <a:rPr lang="de-DE" sz="2000" dirty="0">
                <a:solidFill>
                  <a:srgbClr val="104F75"/>
                </a:solidFill>
              </a:rPr>
              <a:t>		☐ Tasche </a:t>
            </a:r>
            <a:r>
              <a:rPr lang="de-DE" sz="2000" baseline="-25000" dirty="0">
                <a:solidFill>
                  <a:srgbClr val="104F75"/>
                </a:solidFill>
              </a:rPr>
              <a:t>[feminine]</a:t>
            </a:r>
          </a:p>
          <a:p>
            <a:endParaRPr lang="en-GB" sz="2000" dirty="0">
              <a:solidFill>
                <a:srgbClr val="104F75"/>
              </a:solidFill>
            </a:endParaRPr>
          </a:p>
          <a:p>
            <a:r>
              <a:rPr lang="de-DE" sz="2000" dirty="0">
                <a:solidFill>
                  <a:srgbClr val="104F75"/>
                </a:solidFill>
              </a:rPr>
              <a:t>2. Es gibt einen …			</a:t>
            </a:r>
            <a:r>
              <a:rPr lang="zh-CN" altLang="en-US" sz="2000" dirty="0">
                <a:solidFill>
                  <a:srgbClr val="104F75"/>
                </a:solidFill>
              </a:rPr>
              <a:t>☐</a:t>
            </a:r>
            <a:r>
              <a:rPr lang="de-DE" sz="2000" dirty="0">
                <a:solidFill>
                  <a:srgbClr val="104F75"/>
                </a:solidFill>
              </a:rPr>
              <a:t> Garten </a:t>
            </a:r>
            <a:r>
              <a:rPr lang="de-DE" sz="2000" baseline="-25000" dirty="0">
                <a:solidFill>
                  <a:srgbClr val="104F75"/>
                </a:solidFill>
              </a:rPr>
              <a:t>[masculine]	</a:t>
            </a:r>
            <a:r>
              <a:rPr lang="de-DE" sz="2000" dirty="0">
                <a:solidFill>
                  <a:srgbClr val="104F75"/>
                </a:solidFill>
              </a:rPr>
              <a:t>	☐ Küche </a:t>
            </a:r>
            <a:r>
              <a:rPr lang="de-DE" sz="2000" baseline="-25000" dirty="0">
                <a:solidFill>
                  <a:srgbClr val="104F75"/>
                </a:solidFill>
              </a:rPr>
              <a:t>[feminine]</a:t>
            </a:r>
            <a:endParaRPr lang="en-GB" sz="2000" dirty="0">
              <a:solidFill>
                <a:srgbClr val="104F75"/>
              </a:solidFill>
            </a:endParaRPr>
          </a:p>
        </p:txBody>
      </p:sp>
      <p:sp>
        <p:nvSpPr>
          <p:cNvPr id="5" name="Rounded Rectangular Callout 4"/>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16" name="TextBox 15"/>
          <p:cNvSpPr txBox="1"/>
          <p:nvPr/>
        </p:nvSpPr>
        <p:spPr>
          <a:xfrm>
            <a:off x="5109268" y="3422062"/>
            <a:ext cx="363236" cy="461665"/>
          </a:xfrm>
          <a:prstGeom prst="rect">
            <a:avLst/>
          </a:prstGeom>
          <a:noFill/>
        </p:spPr>
        <p:txBody>
          <a:bodyPr wrap="square" rtlCol="0">
            <a:spAutoFit/>
          </a:bodyPr>
          <a:lstStyle/>
          <a:p>
            <a:pPr algn="l"/>
            <a:r>
              <a:rPr lang="en-GB" sz="2400" b="1">
                <a:solidFill>
                  <a:srgbClr val="FF6A05"/>
                </a:solidFill>
              </a:rPr>
              <a:t>x</a:t>
            </a:r>
            <a:endParaRPr lang="en-GB" sz="2400" b="1" dirty="0">
              <a:solidFill>
                <a:srgbClr val="FF6A05"/>
              </a:solidFill>
            </a:endParaRPr>
          </a:p>
        </p:txBody>
      </p:sp>
      <p:sp>
        <p:nvSpPr>
          <p:cNvPr id="17" name="TextBox 16"/>
          <p:cNvSpPr txBox="1"/>
          <p:nvPr/>
        </p:nvSpPr>
        <p:spPr>
          <a:xfrm>
            <a:off x="8766867" y="2808108"/>
            <a:ext cx="363236" cy="461665"/>
          </a:xfrm>
          <a:prstGeom prst="rect">
            <a:avLst/>
          </a:prstGeom>
          <a:noFill/>
        </p:spPr>
        <p:txBody>
          <a:bodyPr wrap="square" rtlCol="0">
            <a:spAutoFit/>
          </a:bodyPr>
          <a:lstStyle/>
          <a:p>
            <a:pPr algn="l"/>
            <a:r>
              <a:rPr lang="en-GB" sz="2400" b="1" dirty="0">
                <a:solidFill>
                  <a:srgbClr val="FF6A05"/>
                </a:solidFill>
              </a:rPr>
              <a:t>x</a:t>
            </a:r>
          </a:p>
        </p:txBody>
      </p:sp>
    </p:spTree>
    <p:extLst>
      <p:ext uri="{BB962C8B-B14F-4D97-AF65-F5344CB8AC3E}">
        <p14:creationId xmlns:p14="http://schemas.microsoft.com/office/powerpoint/2010/main" val="112184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540283" cy="869950"/>
          </a:xfrm>
          <a:prstGeom prst="rect">
            <a:avLst/>
          </a:prstGeom>
        </p:spPr>
      </p:pic>
      <p:sp>
        <p:nvSpPr>
          <p:cNvPr id="4" name="Title 3"/>
          <p:cNvSpPr>
            <a:spLocks noGrp="1"/>
          </p:cNvSpPr>
          <p:nvPr>
            <p:ph type="title"/>
          </p:nvPr>
        </p:nvSpPr>
        <p:spPr>
          <a:xfrm>
            <a:off x="-72086" y="280417"/>
            <a:ext cx="8583040" cy="721474"/>
          </a:xfrm>
        </p:spPr>
        <p:txBody>
          <a:bodyPr>
            <a:noAutofit/>
          </a:bodyPr>
          <a:lstStyle/>
          <a:p>
            <a:r>
              <a:rPr lang="en-GB" sz="2400" b="1" dirty="0">
                <a:solidFill>
                  <a:schemeClr val="bg1"/>
                </a:solidFill>
              </a:rPr>
              <a:t>Section A: Listening – Sounds of the language</a:t>
            </a:r>
          </a:p>
        </p:txBody>
      </p:sp>
      <p:sp>
        <p:nvSpPr>
          <p:cNvPr id="2" name="Rectangle 1"/>
          <p:cNvSpPr/>
          <p:nvPr/>
        </p:nvSpPr>
        <p:spPr>
          <a:xfrm>
            <a:off x="487680" y="1193657"/>
            <a:ext cx="11362944" cy="5016758"/>
          </a:xfrm>
          <a:prstGeom prst="rect">
            <a:avLst/>
          </a:prstGeom>
        </p:spPr>
        <p:txBody>
          <a:bodyPr wrap="square">
            <a:spAutoFit/>
          </a:bodyPr>
          <a:lstStyle/>
          <a:p>
            <a:r>
              <a:rPr lang="en-GB" sz="2000" dirty="0">
                <a:solidFill>
                  <a:srgbClr val="115076"/>
                </a:solidFill>
              </a:rPr>
              <a:t>This part of the test will take around </a:t>
            </a:r>
            <a:r>
              <a:rPr lang="en-GB" sz="2000" b="1" dirty="0">
                <a:solidFill>
                  <a:srgbClr val="115076"/>
                </a:solidFill>
              </a:rPr>
              <a:t>4 minutes</a:t>
            </a:r>
            <a:r>
              <a:rPr lang="en-GB" sz="2000" dirty="0">
                <a:solidFill>
                  <a:srgbClr val="115076"/>
                </a:solidFill>
              </a:rPr>
              <a:t>. You will hear the German words listed below. </a:t>
            </a:r>
          </a:p>
          <a:p>
            <a:r>
              <a:rPr lang="en-GB" sz="2000" dirty="0">
                <a:solidFill>
                  <a:srgbClr val="115076"/>
                </a:solidFill>
              </a:rPr>
              <a:t> </a:t>
            </a:r>
          </a:p>
          <a:p>
            <a:r>
              <a:rPr lang="en-GB" sz="2000" dirty="0">
                <a:solidFill>
                  <a:srgbClr val="115076"/>
                </a:solidFill>
              </a:rPr>
              <a:t>Complete the spelling of each word by filling in the missing letters. </a:t>
            </a:r>
            <a:br>
              <a:rPr lang="en-GB" sz="2000" dirty="0">
                <a:solidFill>
                  <a:srgbClr val="115076"/>
                </a:solidFill>
              </a:rPr>
            </a:br>
            <a:r>
              <a:rPr lang="en-GB" sz="2000" b="1" dirty="0">
                <a:solidFill>
                  <a:srgbClr val="115076"/>
                </a:solidFill>
              </a:rPr>
              <a:t>Each dash (_) represents one missing letter. </a:t>
            </a:r>
            <a:endParaRPr lang="en-GB" sz="2000" dirty="0">
              <a:solidFill>
                <a:srgbClr val="115076"/>
              </a:solidFill>
            </a:endParaRPr>
          </a:p>
          <a:p>
            <a:r>
              <a:rPr lang="en-GB" sz="2000" dirty="0">
                <a:solidFill>
                  <a:srgbClr val="115076"/>
                </a:solidFill>
              </a:rPr>
              <a:t> </a:t>
            </a:r>
          </a:p>
          <a:p>
            <a:r>
              <a:rPr lang="en-GB" sz="2000" dirty="0">
                <a:solidFill>
                  <a:srgbClr val="115076"/>
                </a:solidFill>
              </a:rPr>
              <a:t>For some of the words you hear, there may be more than one way of spelling them.  </a:t>
            </a:r>
          </a:p>
          <a:p>
            <a:r>
              <a:rPr lang="en-GB" sz="2000" dirty="0">
                <a:solidFill>
                  <a:srgbClr val="115076"/>
                </a:solidFill>
              </a:rPr>
              <a:t>Just put in any one possible spelling for each word. </a:t>
            </a:r>
          </a:p>
          <a:p>
            <a:r>
              <a:rPr lang="en-GB" sz="2000" dirty="0">
                <a:solidFill>
                  <a:srgbClr val="115076"/>
                </a:solidFill>
              </a:rPr>
              <a:t> </a:t>
            </a:r>
          </a:p>
          <a:p>
            <a:r>
              <a:rPr lang="en-GB" sz="2000" dirty="0">
                <a:solidFill>
                  <a:srgbClr val="115076"/>
                </a:solidFill>
              </a:rPr>
              <a:t>The aim is to see how you write the sounds that you hear. You won’t know these words. Don’t worry – just do your best! </a:t>
            </a:r>
          </a:p>
          <a:p>
            <a:r>
              <a:rPr lang="en-GB" sz="2000" dirty="0">
                <a:solidFill>
                  <a:srgbClr val="115076"/>
                </a:solidFill>
              </a:rPr>
              <a:t> </a:t>
            </a:r>
          </a:p>
          <a:p>
            <a:r>
              <a:rPr lang="en-GB" sz="2000" dirty="0">
                <a:solidFill>
                  <a:srgbClr val="115076"/>
                </a:solidFill>
              </a:rPr>
              <a:t>You will hear each word</a:t>
            </a:r>
            <a:r>
              <a:rPr lang="en-GB" sz="2000" b="1" dirty="0">
                <a:solidFill>
                  <a:srgbClr val="115076"/>
                </a:solidFill>
              </a:rPr>
              <a:t> twice</a:t>
            </a:r>
            <a:r>
              <a:rPr lang="en-GB" sz="2000" dirty="0">
                <a:solidFill>
                  <a:srgbClr val="115076"/>
                </a:solidFill>
              </a:rPr>
              <a:t>.  </a:t>
            </a:r>
          </a:p>
          <a:p>
            <a:endParaRPr lang="en-GB" sz="2000" dirty="0">
              <a:solidFill>
                <a:srgbClr val="115076"/>
              </a:solidFill>
            </a:endParaRPr>
          </a:p>
          <a:p>
            <a:r>
              <a:rPr lang="en-GB" sz="2000" dirty="0">
                <a:solidFill>
                  <a:srgbClr val="115076"/>
                </a:solidFill>
              </a:rPr>
              <a:t>1. </a:t>
            </a:r>
            <a:r>
              <a:rPr lang="es-CO" sz="2000" dirty="0">
                <a:solidFill>
                  <a:srgbClr val="115076"/>
                </a:solidFill>
              </a:rPr>
              <a:t>T_ _l</a:t>
            </a:r>
          </a:p>
          <a:p>
            <a:r>
              <a:rPr lang="es-CO" sz="2000" dirty="0">
                <a:solidFill>
                  <a:srgbClr val="115076"/>
                </a:solidFill>
              </a:rPr>
              <a:t>2. </a:t>
            </a:r>
            <a:r>
              <a:rPr lang="en-GB" sz="2000" dirty="0" err="1">
                <a:solidFill>
                  <a:srgbClr val="115076"/>
                </a:solidFill>
              </a:rPr>
              <a:t>K_nig</a:t>
            </a:r>
            <a:endParaRPr lang="en-GB" sz="2000" dirty="0">
              <a:solidFill>
                <a:srgbClr val="115076"/>
              </a:solidFill>
            </a:endParaRPr>
          </a:p>
        </p:txBody>
      </p:sp>
      <p:sp>
        <p:nvSpPr>
          <p:cNvPr id="8" name="Rounded Rectangular Callout 7"/>
          <p:cNvSpPr/>
          <p:nvPr/>
        </p:nvSpPr>
        <p:spPr>
          <a:xfrm>
            <a:off x="9379476" y="4731504"/>
            <a:ext cx="2540000" cy="1219200"/>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sp>
        <p:nvSpPr>
          <p:cNvPr id="9" name="TextBox 8"/>
          <p:cNvSpPr txBox="1"/>
          <p:nvPr/>
        </p:nvSpPr>
        <p:spPr>
          <a:xfrm>
            <a:off x="2151459" y="5450568"/>
            <a:ext cx="2255520" cy="400110"/>
          </a:xfrm>
          <a:prstGeom prst="rect">
            <a:avLst/>
          </a:prstGeom>
          <a:noFill/>
        </p:spPr>
        <p:txBody>
          <a:bodyPr wrap="square" rtlCol="0">
            <a:spAutoFit/>
          </a:bodyPr>
          <a:lstStyle/>
          <a:p>
            <a:r>
              <a:rPr lang="en-GB" sz="2000">
                <a:solidFill>
                  <a:schemeClr val="accent5">
                    <a:lumMod val="50000"/>
                  </a:schemeClr>
                </a:solidFill>
              </a:rPr>
              <a:t>Answer: T</a:t>
            </a:r>
            <a:r>
              <a:rPr lang="en-GB" sz="2000" b="1">
                <a:solidFill>
                  <a:schemeClr val="accent5">
                    <a:lumMod val="50000"/>
                  </a:schemeClr>
                </a:solidFill>
              </a:rPr>
              <a:t>ei</a:t>
            </a:r>
            <a:r>
              <a:rPr lang="en-GB" sz="2000">
                <a:solidFill>
                  <a:schemeClr val="accent5">
                    <a:lumMod val="50000"/>
                  </a:schemeClr>
                </a:solidFill>
              </a:rPr>
              <a:t>l</a:t>
            </a:r>
            <a:endParaRPr lang="en-GB" sz="2000" dirty="0">
              <a:solidFill>
                <a:schemeClr val="accent5">
                  <a:lumMod val="50000"/>
                </a:schemeClr>
              </a:solidFill>
            </a:endParaRPr>
          </a:p>
        </p:txBody>
      </p:sp>
      <p:sp>
        <p:nvSpPr>
          <p:cNvPr id="10" name="TextBox 9"/>
          <p:cNvSpPr txBox="1"/>
          <p:nvPr/>
        </p:nvSpPr>
        <p:spPr>
          <a:xfrm>
            <a:off x="2151459" y="5762179"/>
            <a:ext cx="2504281" cy="400110"/>
          </a:xfrm>
          <a:prstGeom prst="rect">
            <a:avLst/>
          </a:prstGeom>
          <a:noFill/>
        </p:spPr>
        <p:txBody>
          <a:bodyPr wrap="square" rtlCol="0">
            <a:spAutoFit/>
          </a:bodyPr>
          <a:lstStyle/>
          <a:p>
            <a:r>
              <a:rPr lang="en-GB" sz="2000">
                <a:solidFill>
                  <a:schemeClr val="accent5">
                    <a:lumMod val="50000"/>
                  </a:schemeClr>
                </a:solidFill>
              </a:rPr>
              <a:t>Answer</a:t>
            </a:r>
            <a:r>
              <a:rPr lang="en-GB" sz="2000">
                <a:solidFill>
                  <a:srgbClr val="115076"/>
                </a:solidFill>
              </a:rPr>
              <a:t>: K</a:t>
            </a:r>
            <a:r>
              <a:rPr lang="en-GB" sz="2000" b="1">
                <a:solidFill>
                  <a:srgbClr val="115076"/>
                </a:solidFill>
              </a:rPr>
              <a:t>ö</a:t>
            </a:r>
            <a:r>
              <a:rPr lang="en-GB" sz="2000">
                <a:solidFill>
                  <a:srgbClr val="115076"/>
                </a:solidFill>
              </a:rPr>
              <a:t>nig</a:t>
            </a:r>
            <a:endParaRPr lang="en-GB" sz="2000" dirty="0">
              <a:solidFill>
                <a:srgbClr val="115076"/>
              </a:solidFill>
            </a:endParaRPr>
          </a:p>
        </p:txBody>
      </p:sp>
      <p:sp>
        <p:nvSpPr>
          <p:cNvPr id="11" name="Action Button: Custom 16">
            <a:hlinkClick r:id="" action="ppaction://noaction" highlightClick="1">
              <a:snd r:embed="rId5" name="8.2.A Slide 2 Teil.wav"/>
            </a:hlinkClick>
            <a:extLst>
              <a:ext uri="{FF2B5EF4-FFF2-40B4-BE49-F238E27FC236}">
                <a16:creationId xmlns:a16="http://schemas.microsoft.com/office/drawing/2014/main" id="{3B418770-1E72-B240-9307-3BBF955557C6}"/>
              </a:ext>
            </a:extLst>
          </p:cNvPr>
          <p:cNvSpPr/>
          <p:nvPr/>
        </p:nvSpPr>
        <p:spPr>
          <a:xfrm>
            <a:off x="471609" y="5450568"/>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12" name="Action Button: Custom 16">
            <a:hlinkClick r:id="" action="ppaction://noaction" highlightClick="1">
              <a:snd r:embed="rId6" name="8.2.A Slide 2 Koenig.wav"/>
            </a:hlinkClick>
            <a:extLst>
              <a:ext uri="{FF2B5EF4-FFF2-40B4-BE49-F238E27FC236}">
                <a16:creationId xmlns:a16="http://schemas.microsoft.com/office/drawing/2014/main" id="{F18D09F0-0D24-5B4F-A26E-132DCCD8073A}"/>
              </a:ext>
            </a:extLst>
          </p:cNvPr>
          <p:cNvSpPr/>
          <p:nvPr/>
        </p:nvSpPr>
        <p:spPr>
          <a:xfrm>
            <a:off x="471609" y="5829077"/>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884591"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5" name="Rectangle 1"/>
          <p:cNvSpPr>
            <a:spLocks noChangeArrowheads="1"/>
          </p:cNvSpPr>
          <p:nvPr/>
        </p:nvSpPr>
        <p:spPr bwMode="auto">
          <a:xfrm>
            <a:off x="575302" y="1713348"/>
            <a:ext cx="11294102"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de-DE" sz="2000" b="1" dirty="0">
                <a:solidFill>
                  <a:srgbClr val="104F75"/>
                </a:solidFill>
              </a:rPr>
              <a:t>PART I (PREPOSITIONS &amp; CASE AGREEMENT)</a:t>
            </a:r>
          </a:p>
          <a:p>
            <a:endParaRPr lang="en-GB" sz="2000" dirty="0">
              <a:solidFill>
                <a:srgbClr val="104F75"/>
              </a:solidFill>
            </a:endParaRPr>
          </a:p>
          <a:p>
            <a:r>
              <a:rPr lang="en-GB" sz="2000" dirty="0">
                <a:solidFill>
                  <a:srgbClr val="104F75"/>
                </a:solidFill>
              </a:rPr>
              <a:t>Does each phrase describe </a:t>
            </a:r>
            <a:r>
              <a:rPr lang="en-GB" sz="2000" b="1" dirty="0">
                <a:solidFill>
                  <a:srgbClr val="104F75"/>
                </a:solidFill>
              </a:rPr>
              <a:t>where something is located </a:t>
            </a:r>
            <a:r>
              <a:rPr lang="en-GB" sz="2000" dirty="0">
                <a:solidFill>
                  <a:srgbClr val="104F75"/>
                </a:solidFill>
              </a:rPr>
              <a:t>or </a:t>
            </a:r>
            <a:r>
              <a:rPr lang="en-GB" sz="2000" b="1" dirty="0">
                <a:solidFill>
                  <a:srgbClr val="104F75"/>
                </a:solidFill>
              </a:rPr>
              <a:t>where something is moving to</a:t>
            </a:r>
            <a:r>
              <a:rPr lang="en-GB" sz="2000" dirty="0">
                <a:solidFill>
                  <a:srgbClr val="104F75"/>
                </a:solidFill>
              </a:rPr>
              <a:t>?</a:t>
            </a:r>
          </a:p>
        </p:txBody>
      </p:sp>
      <p:sp>
        <p:nvSpPr>
          <p:cNvPr id="12" name="TextBox 11"/>
          <p:cNvSpPr txBox="1"/>
          <p:nvPr/>
        </p:nvSpPr>
        <p:spPr>
          <a:xfrm>
            <a:off x="4489160" y="3019399"/>
            <a:ext cx="363236" cy="461665"/>
          </a:xfrm>
          <a:prstGeom prst="rect">
            <a:avLst/>
          </a:prstGeom>
          <a:noFill/>
        </p:spPr>
        <p:txBody>
          <a:bodyPr wrap="square" rtlCol="0">
            <a:spAutoFit/>
          </a:bodyPr>
          <a:lstStyle/>
          <a:p>
            <a:pPr algn="l"/>
            <a:r>
              <a:rPr lang="en-GB" sz="2400" b="1" dirty="0">
                <a:solidFill>
                  <a:srgbClr val="FF6A05"/>
                </a:solidFill>
              </a:rPr>
              <a:t>x</a:t>
            </a:r>
          </a:p>
        </p:txBody>
      </p:sp>
      <p:sp>
        <p:nvSpPr>
          <p:cNvPr id="13" name="TextBox 12"/>
          <p:cNvSpPr txBox="1"/>
          <p:nvPr/>
        </p:nvSpPr>
        <p:spPr>
          <a:xfrm>
            <a:off x="8061092" y="3792294"/>
            <a:ext cx="363236" cy="461665"/>
          </a:xfrm>
          <a:prstGeom prst="rect">
            <a:avLst/>
          </a:prstGeom>
          <a:noFill/>
        </p:spPr>
        <p:txBody>
          <a:bodyPr wrap="square" rtlCol="0">
            <a:spAutoFit/>
          </a:bodyPr>
          <a:lstStyle/>
          <a:p>
            <a:pPr algn="l"/>
            <a:r>
              <a:rPr lang="en-GB" sz="2400" b="1" dirty="0">
                <a:solidFill>
                  <a:srgbClr val="FF6A05"/>
                </a:solidFill>
              </a:rPr>
              <a:t>x</a:t>
            </a:r>
          </a:p>
        </p:txBody>
      </p:sp>
      <p:sp>
        <p:nvSpPr>
          <p:cNvPr id="14" name="Rounded Rectangular Callout 13"/>
          <p:cNvSpPr/>
          <p:nvPr/>
        </p:nvSpPr>
        <p:spPr>
          <a:xfrm>
            <a:off x="9329404" y="89262"/>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graphicFrame>
        <p:nvGraphicFramePr>
          <p:cNvPr id="7" name="Table 6">
            <a:extLst>
              <a:ext uri="{FF2B5EF4-FFF2-40B4-BE49-F238E27FC236}">
                <a16:creationId xmlns:a16="http://schemas.microsoft.com/office/drawing/2014/main" id="{0D94DE8C-C720-4479-8649-B901A63D5982}"/>
              </a:ext>
            </a:extLst>
          </p:cNvPr>
          <p:cNvGraphicFramePr>
            <a:graphicFrameLocks noGrp="1"/>
          </p:cNvGraphicFramePr>
          <p:nvPr>
            <p:extLst>
              <p:ext uri="{D42A27DB-BD31-4B8C-83A1-F6EECF244321}">
                <p14:modId xmlns:p14="http://schemas.microsoft.com/office/powerpoint/2010/main" val="1737131259"/>
              </p:ext>
            </p:extLst>
          </p:nvPr>
        </p:nvGraphicFramePr>
        <p:xfrm>
          <a:off x="575302" y="3100017"/>
          <a:ext cx="11294101" cy="1384554"/>
        </p:xfrm>
        <a:graphic>
          <a:graphicData uri="http://schemas.openxmlformats.org/drawingml/2006/table">
            <a:tbl>
              <a:tblPr firstRow="1" firstCol="1" bandRow="1"/>
              <a:tblGrid>
                <a:gridCol w="566772">
                  <a:extLst>
                    <a:ext uri="{9D8B030D-6E8A-4147-A177-3AD203B41FA5}">
                      <a16:colId xmlns:a16="http://schemas.microsoft.com/office/drawing/2014/main" val="2696711793"/>
                    </a:ext>
                  </a:extLst>
                </a:gridCol>
                <a:gridCol w="3293735">
                  <a:extLst>
                    <a:ext uri="{9D8B030D-6E8A-4147-A177-3AD203B41FA5}">
                      <a16:colId xmlns:a16="http://schemas.microsoft.com/office/drawing/2014/main" val="1583098951"/>
                    </a:ext>
                  </a:extLst>
                </a:gridCol>
                <a:gridCol w="3573087">
                  <a:extLst>
                    <a:ext uri="{9D8B030D-6E8A-4147-A177-3AD203B41FA5}">
                      <a16:colId xmlns:a16="http://schemas.microsoft.com/office/drawing/2014/main" val="2806103790"/>
                    </a:ext>
                  </a:extLst>
                </a:gridCol>
                <a:gridCol w="3860507">
                  <a:extLst>
                    <a:ext uri="{9D8B030D-6E8A-4147-A177-3AD203B41FA5}">
                      <a16:colId xmlns:a16="http://schemas.microsoft.com/office/drawing/2014/main" val="2901127256"/>
                    </a:ext>
                  </a:extLst>
                </a:gridCol>
              </a:tblGrid>
              <a:tr h="447040">
                <a:tc>
                  <a:txBody>
                    <a:bodyPr/>
                    <a:lstStyle/>
                    <a:p>
                      <a:pPr marL="0" marR="0">
                        <a:lnSpc>
                          <a:spcPct val="107000"/>
                        </a:lnSpc>
                        <a:spcBef>
                          <a:spcPts val="0"/>
                        </a:spcBef>
                        <a:spcAft>
                          <a:spcPts val="0"/>
                        </a:spcAft>
                      </a:pPr>
                      <a:r>
                        <a:rPr lang="de-DE" sz="24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de-DE" sz="24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auf der Straße </a:t>
                      </a:r>
                      <a:r>
                        <a:rPr lang="de-DE" sz="1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[feminine</a:t>
                      </a:r>
                      <a:r>
                        <a:rPr lang="en-GB" sz="1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de-DE" sz="1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4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where something is located</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4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where something is moving to</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769908254"/>
                  </a:ext>
                </a:extLst>
              </a:tr>
              <a:tr h="447040">
                <a:tc>
                  <a:txBody>
                    <a:bodyPr/>
                    <a:lstStyle/>
                    <a:p>
                      <a:pPr marL="0" marR="0">
                        <a:lnSpc>
                          <a:spcPct val="107000"/>
                        </a:lnSpc>
                        <a:spcBef>
                          <a:spcPts val="0"/>
                        </a:spcBef>
                        <a:spcAft>
                          <a:spcPts val="0"/>
                        </a:spcAft>
                      </a:pPr>
                      <a:r>
                        <a:rPr lang="de-DE" sz="24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de-DE" sz="24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in den Park </a:t>
                      </a:r>
                      <a:r>
                        <a:rPr lang="de-DE" sz="1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[masculine]</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zh-CN" sz="24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where something is located</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zh-CN" sz="24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where something is moving to</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664502518"/>
                  </a:ext>
                </a:extLst>
              </a:tr>
            </a:tbl>
          </a:graphicData>
        </a:graphic>
      </p:graphicFrame>
    </p:spTree>
    <p:extLst>
      <p:ext uri="{BB962C8B-B14F-4D97-AF65-F5344CB8AC3E}">
        <p14:creationId xmlns:p14="http://schemas.microsoft.com/office/powerpoint/2010/main" val="332943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6" y="280417"/>
            <a:ext cx="7403328" cy="721474"/>
          </a:xfrm>
        </p:spPr>
        <p:txBody>
          <a:bodyPr>
            <a:normAutofit/>
          </a:bodyPr>
          <a:lstStyle/>
          <a:p>
            <a:r>
              <a:rPr lang="en-GB" sz="2800" b="1">
                <a:solidFill>
                  <a:schemeClr val="bg1"/>
                </a:solidFill>
              </a:rPr>
              <a:t>SECTION C: Writing - Vocabulary</a:t>
            </a:r>
            <a:endParaRPr lang="en-GB" sz="1600" b="1" dirty="0">
              <a:solidFill>
                <a:schemeClr val="bg1"/>
              </a:solidFill>
            </a:endParaRPr>
          </a:p>
        </p:txBody>
      </p:sp>
      <p:sp>
        <p:nvSpPr>
          <p:cNvPr id="2" name="Rectangle 1"/>
          <p:cNvSpPr/>
          <p:nvPr/>
        </p:nvSpPr>
        <p:spPr>
          <a:xfrm>
            <a:off x="800501" y="1508872"/>
            <a:ext cx="11502190" cy="3447098"/>
          </a:xfrm>
          <a:prstGeom prst="rect">
            <a:avLst/>
          </a:prstGeom>
        </p:spPr>
        <p:txBody>
          <a:bodyPr wrap="square">
            <a:spAutoFit/>
          </a:bodyPr>
          <a:lstStyle/>
          <a:p>
            <a:r>
              <a:rPr lang="en-US" sz="2000" b="1" dirty="0">
                <a:solidFill>
                  <a:srgbClr val="115076"/>
                </a:solidFill>
              </a:rPr>
              <a:t>PART A (MEANING)</a:t>
            </a:r>
            <a:endParaRPr lang="en-GB" sz="2000" dirty="0">
              <a:solidFill>
                <a:srgbClr val="115076"/>
              </a:solidFill>
            </a:endParaRPr>
          </a:p>
          <a:p>
            <a:endParaRPr lang="en-GB" sz="2000" dirty="0">
              <a:solidFill>
                <a:srgbClr val="104F75"/>
              </a:solidFill>
            </a:endParaRPr>
          </a:p>
          <a:p>
            <a:r>
              <a:rPr lang="en-GB" sz="2000" dirty="0">
                <a:solidFill>
                  <a:srgbClr val="104F75"/>
                </a:solidFill>
              </a:rPr>
              <a:t>This part of the test will take around </a:t>
            </a:r>
            <a:r>
              <a:rPr lang="en-GB" sz="2000" b="1" dirty="0">
                <a:solidFill>
                  <a:srgbClr val="104F75"/>
                </a:solidFill>
              </a:rPr>
              <a:t>5 minutes.</a:t>
            </a:r>
            <a:endParaRPr lang="en-GB" sz="2000" dirty="0">
              <a:solidFill>
                <a:srgbClr val="104F75"/>
              </a:solidFill>
            </a:endParaRPr>
          </a:p>
          <a:p>
            <a:r>
              <a:rPr lang="en-GB" sz="2000" dirty="0">
                <a:solidFill>
                  <a:srgbClr val="104F75"/>
                </a:solidFill>
              </a:rPr>
              <a:t> </a:t>
            </a:r>
          </a:p>
          <a:p>
            <a:r>
              <a:rPr lang="en-GB" sz="2000" b="1" dirty="0">
                <a:solidFill>
                  <a:srgbClr val="104F75"/>
                </a:solidFill>
              </a:rPr>
              <a:t>Translate</a:t>
            </a:r>
            <a:r>
              <a:rPr lang="en-GB" sz="2000" dirty="0">
                <a:solidFill>
                  <a:srgbClr val="104F75"/>
                </a:solidFill>
              </a:rPr>
              <a:t> the </a:t>
            </a:r>
            <a:r>
              <a:rPr lang="en-GB" sz="2000" b="1" dirty="0">
                <a:solidFill>
                  <a:srgbClr val="104F75"/>
                </a:solidFill>
              </a:rPr>
              <a:t>English words in brackets</a:t>
            </a:r>
            <a:r>
              <a:rPr lang="en-GB" sz="2000" dirty="0">
                <a:solidFill>
                  <a:srgbClr val="104F75"/>
                </a:solidFill>
              </a:rPr>
              <a:t> to complete the German sentence.</a:t>
            </a:r>
          </a:p>
          <a:p>
            <a:r>
              <a:rPr lang="en-GB" sz="2000" dirty="0">
                <a:solidFill>
                  <a:srgbClr val="104F75"/>
                </a:solidFill>
              </a:rPr>
              <a:t> </a:t>
            </a:r>
          </a:p>
          <a:p>
            <a:r>
              <a:rPr lang="en-GB" sz="2000" dirty="0">
                <a:solidFill>
                  <a:srgbClr val="104F75"/>
                </a:solidFill>
              </a:rPr>
              <a:t> </a:t>
            </a:r>
          </a:p>
          <a:p>
            <a:r>
              <a:rPr lang="en-GB" sz="2000" dirty="0">
                <a:solidFill>
                  <a:srgbClr val="104F75"/>
                </a:solidFill>
              </a:rPr>
              <a:t>1) Ich </a:t>
            </a:r>
            <a:r>
              <a:rPr lang="en-GB" sz="2000" dirty="0" err="1">
                <a:solidFill>
                  <a:srgbClr val="104F75"/>
                </a:solidFill>
              </a:rPr>
              <a:t>habe</a:t>
            </a:r>
            <a:r>
              <a:rPr lang="en-GB" sz="2000" dirty="0">
                <a:solidFill>
                  <a:srgbClr val="104F75"/>
                </a:solidFill>
              </a:rPr>
              <a:t> </a:t>
            </a:r>
            <a:r>
              <a:rPr lang="en-GB" sz="2000" dirty="0" err="1">
                <a:solidFill>
                  <a:srgbClr val="104F75"/>
                </a:solidFill>
              </a:rPr>
              <a:t>ein</a:t>
            </a:r>
            <a:r>
              <a:rPr lang="en-GB" sz="2000" dirty="0">
                <a:solidFill>
                  <a:srgbClr val="104F75"/>
                </a:solidFill>
              </a:rPr>
              <a:t> </a:t>
            </a:r>
            <a:r>
              <a:rPr lang="en-GB" sz="2000" dirty="0" err="1">
                <a:solidFill>
                  <a:srgbClr val="104F75"/>
                </a:solidFill>
              </a:rPr>
              <a:t>Butterbrot</a:t>
            </a:r>
            <a:r>
              <a:rPr lang="en-GB" sz="2000" dirty="0">
                <a:solidFill>
                  <a:srgbClr val="104F75"/>
                </a:solidFill>
              </a:rPr>
              <a:t> __________. (</a:t>
            </a:r>
            <a:r>
              <a:rPr lang="en-GB" sz="2000" b="1" dirty="0">
                <a:solidFill>
                  <a:srgbClr val="104F75"/>
                </a:solidFill>
              </a:rPr>
              <a:t>ate, eaten </a:t>
            </a:r>
            <a:r>
              <a:rPr lang="en-GB" sz="2000" baseline="-25000" dirty="0">
                <a:solidFill>
                  <a:srgbClr val="104F75"/>
                </a:solidFill>
              </a:rPr>
              <a:t>(pp)</a:t>
            </a:r>
            <a:r>
              <a:rPr lang="en-GB" sz="2000" dirty="0">
                <a:solidFill>
                  <a:srgbClr val="104F75"/>
                </a:solidFill>
              </a:rPr>
              <a:t>)       	 	 (write </a:t>
            </a:r>
            <a:r>
              <a:rPr lang="en-GB" sz="2000" b="1" dirty="0">
                <a:solidFill>
                  <a:srgbClr val="104F75"/>
                </a:solidFill>
              </a:rPr>
              <a:t>one</a:t>
            </a:r>
            <a:r>
              <a:rPr lang="en-GB" sz="2000" dirty="0">
                <a:solidFill>
                  <a:srgbClr val="104F75"/>
                </a:solidFill>
              </a:rPr>
              <a:t> word)</a:t>
            </a:r>
          </a:p>
          <a:p>
            <a:endParaRPr lang="en-GB" sz="2000" dirty="0">
              <a:solidFill>
                <a:srgbClr val="104F75"/>
              </a:solidFill>
            </a:endParaRPr>
          </a:p>
          <a:p>
            <a:endParaRPr lang="en-GB" sz="2000" dirty="0">
              <a:solidFill>
                <a:srgbClr val="104F75"/>
              </a:solidFill>
            </a:endParaRPr>
          </a:p>
          <a:p>
            <a:r>
              <a:rPr lang="en-GB" sz="2000" dirty="0">
                <a:solidFill>
                  <a:srgbClr val="104F75"/>
                </a:solidFill>
              </a:rPr>
              <a:t>2) ____ __________ </a:t>
            </a:r>
            <a:r>
              <a:rPr lang="en-GB" sz="2000" dirty="0" err="1">
                <a:solidFill>
                  <a:srgbClr val="104F75"/>
                </a:solidFill>
              </a:rPr>
              <a:t>ist</a:t>
            </a:r>
            <a:r>
              <a:rPr lang="en-GB" sz="2000" dirty="0">
                <a:solidFill>
                  <a:srgbClr val="104F75"/>
                </a:solidFill>
              </a:rPr>
              <a:t> </a:t>
            </a:r>
            <a:r>
              <a:rPr lang="en-GB" sz="2000" dirty="0" err="1">
                <a:solidFill>
                  <a:srgbClr val="104F75"/>
                </a:solidFill>
              </a:rPr>
              <a:t>bequem</a:t>
            </a:r>
            <a:r>
              <a:rPr lang="en-GB" sz="2000" dirty="0">
                <a:solidFill>
                  <a:srgbClr val="104F75"/>
                </a:solidFill>
              </a:rPr>
              <a:t>. (</a:t>
            </a:r>
            <a:r>
              <a:rPr lang="en-GB" sz="2000" b="1" dirty="0">
                <a:solidFill>
                  <a:srgbClr val="104F75"/>
                </a:solidFill>
              </a:rPr>
              <a:t>the </a:t>
            </a:r>
            <a:r>
              <a:rPr lang="en-GB" sz="2000" b="1" dirty="0" err="1">
                <a:solidFill>
                  <a:srgbClr val="104F75"/>
                </a:solidFill>
              </a:rPr>
              <a:t>appartment</a:t>
            </a:r>
            <a:r>
              <a:rPr lang="en-GB" sz="2000" b="1" dirty="0">
                <a:solidFill>
                  <a:srgbClr val="104F75"/>
                </a:solidFill>
              </a:rPr>
              <a:t>, flat</a:t>
            </a:r>
            <a:r>
              <a:rPr lang="en-GB" sz="2000" dirty="0">
                <a:solidFill>
                  <a:srgbClr val="104F75"/>
                </a:solidFill>
              </a:rPr>
              <a:t>)                          	(write </a:t>
            </a:r>
            <a:r>
              <a:rPr lang="en-GB" sz="2000" b="1" dirty="0">
                <a:solidFill>
                  <a:srgbClr val="104F75"/>
                </a:solidFill>
              </a:rPr>
              <a:t>two</a:t>
            </a:r>
            <a:r>
              <a:rPr lang="en-GB" sz="2000" dirty="0">
                <a:solidFill>
                  <a:srgbClr val="104F75"/>
                </a:solidFill>
              </a:rPr>
              <a:t> words)</a:t>
            </a:r>
          </a:p>
        </p:txBody>
      </p:sp>
      <p:sp>
        <p:nvSpPr>
          <p:cNvPr id="5" name="Rounded Rectangular Callout 4"/>
          <p:cNvSpPr/>
          <p:nvPr/>
        </p:nvSpPr>
        <p:spPr>
          <a:xfrm>
            <a:off x="6879286" y="89262"/>
            <a:ext cx="4990118" cy="2501538"/>
          </a:xfrm>
          <a:prstGeom prst="wedgeRoundRectCallout">
            <a:avLst>
              <a:gd name="adj1" fmla="val -31217"/>
              <a:gd name="adj2" fmla="val 56865"/>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There is one mark for each item.</a:t>
            </a:r>
          </a:p>
          <a:p>
            <a:endParaRPr lang="en-GB" b="1" dirty="0"/>
          </a:p>
          <a:p>
            <a:r>
              <a:rPr lang="en-GB" b="1" dirty="0"/>
              <a:t>0.5</a:t>
            </a:r>
            <a:r>
              <a:rPr lang="en-GB" dirty="0"/>
              <a:t> mark awarded for a correct noun with a missing or incorrect umlaut.</a:t>
            </a:r>
          </a:p>
          <a:p>
            <a:r>
              <a:rPr lang="en-GB" dirty="0"/>
              <a:t> </a:t>
            </a:r>
          </a:p>
          <a:p>
            <a:r>
              <a:rPr lang="en-GB" b="1" dirty="0"/>
              <a:t>1 </a:t>
            </a:r>
            <a:r>
              <a:rPr lang="en-GB" dirty="0"/>
              <a:t>mark awarded for an otherwise correctly-spelled word with a missing or incorrect type of umlaut, or with an unnecessary umlaut added.</a:t>
            </a:r>
          </a:p>
          <a:p>
            <a:pPr algn="ctr"/>
            <a:endParaRPr lang="en-GB" dirty="0"/>
          </a:p>
        </p:txBody>
      </p:sp>
      <p:sp>
        <p:nvSpPr>
          <p:cNvPr id="8" name="TextBox 7"/>
          <p:cNvSpPr txBox="1"/>
          <p:nvPr/>
        </p:nvSpPr>
        <p:spPr>
          <a:xfrm>
            <a:off x="4045770" y="3616270"/>
            <a:ext cx="2245360" cy="400110"/>
          </a:xfrm>
          <a:prstGeom prst="rect">
            <a:avLst/>
          </a:prstGeom>
          <a:noFill/>
        </p:spPr>
        <p:txBody>
          <a:bodyPr wrap="square" rtlCol="0">
            <a:spAutoFit/>
          </a:bodyPr>
          <a:lstStyle/>
          <a:p>
            <a:pPr algn="l"/>
            <a:r>
              <a:rPr lang="en-GB" sz="2000" b="1" dirty="0" err="1">
                <a:solidFill>
                  <a:srgbClr val="FF6A05"/>
                </a:solidFill>
              </a:rPr>
              <a:t>gegessen</a:t>
            </a:r>
            <a:endParaRPr lang="en-GB" sz="2000" b="1" dirty="0">
              <a:solidFill>
                <a:srgbClr val="FF6A05"/>
              </a:solidFill>
            </a:endParaRPr>
          </a:p>
        </p:txBody>
      </p:sp>
      <p:sp>
        <p:nvSpPr>
          <p:cNvPr id="9" name="TextBox 8"/>
          <p:cNvSpPr txBox="1"/>
          <p:nvPr/>
        </p:nvSpPr>
        <p:spPr>
          <a:xfrm>
            <a:off x="1181545" y="4527688"/>
            <a:ext cx="2250141" cy="400110"/>
          </a:xfrm>
          <a:prstGeom prst="rect">
            <a:avLst/>
          </a:prstGeom>
          <a:noFill/>
        </p:spPr>
        <p:txBody>
          <a:bodyPr wrap="square" rtlCol="0">
            <a:spAutoFit/>
          </a:bodyPr>
          <a:lstStyle/>
          <a:p>
            <a:pPr algn="l"/>
            <a:r>
              <a:rPr lang="en-GB" sz="2000" b="1" dirty="0">
                <a:solidFill>
                  <a:srgbClr val="FF6A05"/>
                </a:solidFill>
              </a:rPr>
              <a:t>Die  </a:t>
            </a:r>
            <a:r>
              <a:rPr lang="en-GB" sz="2000" b="1" dirty="0" err="1">
                <a:solidFill>
                  <a:srgbClr val="FF6A05"/>
                </a:solidFill>
              </a:rPr>
              <a:t>Wohnung</a:t>
            </a:r>
            <a:endParaRPr lang="en-GB" sz="2000" b="1" dirty="0">
              <a:solidFill>
                <a:srgbClr val="FF6A05"/>
              </a:solidFill>
            </a:endParaRPr>
          </a:p>
        </p:txBody>
      </p:sp>
    </p:spTree>
    <p:extLst>
      <p:ext uri="{BB962C8B-B14F-4D97-AF65-F5344CB8AC3E}">
        <p14:creationId xmlns:p14="http://schemas.microsoft.com/office/powerpoint/2010/main" val="236587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6" y="280417"/>
            <a:ext cx="7403328" cy="721474"/>
          </a:xfrm>
        </p:spPr>
        <p:txBody>
          <a:bodyPr>
            <a:normAutofit/>
          </a:bodyPr>
          <a:lstStyle/>
          <a:p>
            <a:r>
              <a:rPr lang="en-GB" sz="2800" b="1">
                <a:solidFill>
                  <a:schemeClr val="bg1"/>
                </a:solidFill>
              </a:rPr>
              <a:t>SECTION C: Writing - Vocabulary</a:t>
            </a:r>
            <a:endParaRPr lang="en-GB" sz="1600" b="1" dirty="0">
              <a:solidFill>
                <a:schemeClr val="bg1"/>
              </a:solidFill>
            </a:endParaRPr>
          </a:p>
        </p:txBody>
      </p:sp>
      <p:sp>
        <p:nvSpPr>
          <p:cNvPr id="2" name="Rectangle 1"/>
          <p:cNvSpPr/>
          <p:nvPr/>
        </p:nvSpPr>
        <p:spPr>
          <a:xfrm>
            <a:off x="800500" y="1508872"/>
            <a:ext cx="10796243" cy="3170099"/>
          </a:xfrm>
          <a:prstGeom prst="rect">
            <a:avLst/>
          </a:prstGeom>
        </p:spPr>
        <p:txBody>
          <a:bodyPr wrap="square">
            <a:spAutoFit/>
          </a:bodyPr>
          <a:lstStyle/>
          <a:p>
            <a:r>
              <a:rPr lang="en-US" sz="2000" b="1">
                <a:solidFill>
                  <a:srgbClr val="115076"/>
                </a:solidFill>
              </a:rPr>
              <a:t>PART B (WORD PATTERNS)</a:t>
            </a:r>
            <a:endParaRPr lang="en-GB" sz="2000">
              <a:solidFill>
                <a:srgbClr val="115076"/>
              </a:solidFill>
            </a:endParaRPr>
          </a:p>
          <a:p>
            <a:r>
              <a:rPr lang="en-US" sz="2000">
                <a:solidFill>
                  <a:srgbClr val="115076"/>
                </a:solidFill>
              </a:rPr>
              <a:t> </a:t>
            </a:r>
            <a:endParaRPr lang="en-GB" sz="2000">
              <a:solidFill>
                <a:srgbClr val="115076"/>
              </a:solidFill>
            </a:endParaRPr>
          </a:p>
          <a:p>
            <a:r>
              <a:rPr lang="en-US" sz="2000" b="1">
                <a:solidFill>
                  <a:srgbClr val="115076"/>
                </a:solidFill>
              </a:rPr>
              <a:t>Translate</a:t>
            </a:r>
            <a:r>
              <a:rPr lang="en-US" sz="2000">
                <a:solidFill>
                  <a:srgbClr val="115076"/>
                </a:solidFill>
              </a:rPr>
              <a:t> the English words </a:t>
            </a:r>
            <a:r>
              <a:rPr lang="en-US" sz="2000" b="1">
                <a:solidFill>
                  <a:srgbClr val="115076"/>
                </a:solidFill>
              </a:rPr>
              <a:t>into German</a:t>
            </a:r>
            <a:r>
              <a:rPr lang="en-US" sz="2000">
                <a:solidFill>
                  <a:srgbClr val="115076"/>
                </a:solidFill>
              </a:rPr>
              <a:t>. </a:t>
            </a:r>
          </a:p>
          <a:p>
            <a:r>
              <a:rPr lang="en-US" sz="2000">
                <a:solidFill>
                  <a:srgbClr val="115076"/>
                </a:solidFill>
              </a:rPr>
              <a:t>You don’t yet know the German words! </a:t>
            </a:r>
            <a:endParaRPr lang="en-GB" sz="2000">
              <a:solidFill>
                <a:srgbClr val="115076"/>
              </a:solidFill>
            </a:endParaRPr>
          </a:p>
          <a:p>
            <a:r>
              <a:rPr lang="en-US" sz="2000">
                <a:solidFill>
                  <a:srgbClr val="115076"/>
                </a:solidFill>
              </a:rPr>
              <a:t>Use the </a:t>
            </a:r>
            <a:r>
              <a:rPr lang="en-US" sz="2000" b="1">
                <a:solidFill>
                  <a:srgbClr val="115076"/>
                </a:solidFill>
              </a:rPr>
              <a:t>patterns</a:t>
            </a:r>
            <a:r>
              <a:rPr lang="en-US" sz="2000">
                <a:solidFill>
                  <a:srgbClr val="115076"/>
                </a:solidFill>
              </a:rPr>
              <a:t> you have learned to work out what the German word is likely to be.</a:t>
            </a:r>
            <a:endParaRPr lang="en-GB" sz="2000">
              <a:solidFill>
                <a:srgbClr val="115076"/>
              </a:solidFill>
            </a:endParaRPr>
          </a:p>
          <a:p>
            <a:r>
              <a:rPr lang="en-US" sz="2000">
                <a:solidFill>
                  <a:srgbClr val="115076"/>
                </a:solidFill>
              </a:rPr>
              <a:t>Remember to use capital letters if necessary.</a:t>
            </a:r>
            <a:endParaRPr lang="en-GB" sz="2000">
              <a:solidFill>
                <a:srgbClr val="115076"/>
              </a:solidFill>
            </a:endParaRPr>
          </a:p>
          <a:p>
            <a:r>
              <a:rPr lang="en-US" sz="2000">
                <a:solidFill>
                  <a:srgbClr val="115076"/>
                </a:solidFill>
              </a:rPr>
              <a:t> </a:t>
            </a:r>
            <a:endParaRPr lang="en-GB" sz="2000">
              <a:solidFill>
                <a:srgbClr val="115076"/>
              </a:solidFill>
            </a:endParaRPr>
          </a:p>
          <a:p>
            <a:r>
              <a:rPr lang="en-US" sz="2000">
                <a:solidFill>
                  <a:srgbClr val="115076"/>
                </a:solidFill>
              </a:rPr>
              <a:t>1) unhealthy		                  ________________</a:t>
            </a:r>
            <a:endParaRPr lang="en-GB" sz="2000">
              <a:solidFill>
                <a:srgbClr val="115076"/>
              </a:solidFill>
            </a:endParaRPr>
          </a:p>
          <a:p>
            <a:r>
              <a:rPr lang="en-US" sz="2000">
                <a:solidFill>
                  <a:srgbClr val="115076"/>
                </a:solidFill>
              </a:rPr>
              <a:t> </a:t>
            </a:r>
            <a:endParaRPr lang="en-GB" sz="2000">
              <a:solidFill>
                <a:srgbClr val="115076"/>
              </a:solidFill>
            </a:endParaRPr>
          </a:p>
          <a:p>
            <a:r>
              <a:rPr lang="en-US" sz="2000">
                <a:solidFill>
                  <a:srgbClr val="115076"/>
                </a:solidFill>
              </a:rPr>
              <a:t>2) effect	 	 	der ________________</a:t>
            </a:r>
            <a:endParaRPr lang="en-GB" sz="2000">
              <a:solidFill>
                <a:srgbClr val="115076"/>
              </a:solidFill>
            </a:endParaRPr>
          </a:p>
        </p:txBody>
      </p:sp>
      <p:sp>
        <p:nvSpPr>
          <p:cNvPr id="5" name="Rounded Rectangular Callout 4"/>
          <p:cNvSpPr/>
          <p:nvPr/>
        </p:nvSpPr>
        <p:spPr>
          <a:xfrm>
            <a:off x="7630160" y="89262"/>
            <a:ext cx="4239244" cy="571138"/>
          </a:xfrm>
          <a:prstGeom prst="wedgeRoundRectCallout">
            <a:avLst>
              <a:gd name="adj1" fmla="val -30258"/>
              <a:gd name="adj2" fmla="val 6576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a:p>
            <a:pPr algn="ctr"/>
            <a:r>
              <a:rPr lang="en-GB"/>
              <a:t>There is one mark for each item.</a:t>
            </a:r>
          </a:p>
          <a:p>
            <a:endParaRPr lang="en-GB" b="1"/>
          </a:p>
          <a:p>
            <a:pPr algn="ctr"/>
            <a:endParaRPr lang="en-GB"/>
          </a:p>
        </p:txBody>
      </p:sp>
      <p:sp>
        <p:nvSpPr>
          <p:cNvPr id="8" name="TextBox 7"/>
          <p:cNvSpPr txBox="1"/>
          <p:nvPr/>
        </p:nvSpPr>
        <p:spPr>
          <a:xfrm>
            <a:off x="5229112" y="3599542"/>
            <a:ext cx="2245360" cy="400110"/>
          </a:xfrm>
          <a:prstGeom prst="rect">
            <a:avLst/>
          </a:prstGeom>
          <a:noFill/>
        </p:spPr>
        <p:txBody>
          <a:bodyPr wrap="square" rtlCol="0">
            <a:spAutoFit/>
          </a:bodyPr>
          <a:lstStyle/>
          <a:p>
            <a:pPr algn="l"/>
            <a:r>
              <a:rPr lang="en-GB" sz="2000" b="1">
                <a:solidFill>
                  <a:srgbClr val="FF6A05"/>
                </a:solidFill>
              </a:rPr>
              <a:t>ungesund</a:t>
            </a:r>
            <a:endParaRPr lang="en-GB" sz="2000" b="1" dirty="0">
              <a:solidFill>
                <a:srgbClr val="FF6A05"/>
              </a:solidFill>
            </a:endParaRPr>
          </a:p>
        </p:txBody>
      </p:sp>
      <p:sp>
        <p:nvSpPr>
          <p:cNvPr id="9" name="TextBox 8"/>
          <p:cNvSpPr txBox="1"/>
          <p:nvPr/>
        </p:nvSpPr>
        <p:spPr>
          <a:xfrm>
            <a:off x="5467276" y="4235829"/>
            <a:ext cx="2250141" cy="400110"/>
          </a:xfrm>
          <a:prstGeom prst="rect">
            <a:avLst/>
          </a:prstGeom>
          <a:noFill/>
        </p:spPr>
        <p:txBody>
          <a:bodyPr wrap="square" rtlCol="0">
            <a:spAutoFit/>
          </a:bodyPr>
          <a:lstStyle/>
          <a:p>
            <a:pPr algn="l"/>
            <a:r>
              <a:rPr lang="en-GB" sz="2000" b="1">
                <a:solidFill>
                  <a:srgbClr val="FF6A05"/>
                </a:solidFill>
              </a:rPr>
              <a:t>Effekt</a:t>
            </a:r>
            <a:endParaRPr lang="en-GB" sz="2000" b="1" dirty="0">
              <a:solidFill>
                <a:srgbClr val="FF6A05"/>
              </a:solidFill>
            </a:endParaRPr>
          </a:p>
        </p:txBody>
      </p:sp>
    </p:spTree>
    <p:extLst>
      <p:ext uri="{BB962C8B-B14F-4D97-AF65-F5344CB8AC3E}">
        <p14:creationId xmlns:p14="http://schemas.microsoft.com/office/powerpoint/2010/main" val="24494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29062399"/>
              </p:ext>
            </p:extLst>
          </p:nvPr>
        </p:nvGraphicFramePr>
        <p:xfrm>
          <a:off x="593427" y="3599746"/>
          <a:ext cx="11023339" cy="2558670"/>
        </p:xfrm>
        <a:graphic>
          <a:graphicData uri="http://schemas.openxmlformats.org/drawingml/2006/table">
            <a:tbl>
              <a:tblPr firstRow="1" firstCol="1" bandRow="1">
                <a:tableStyleId>{5C22544A-7EE6-4342-B048-85BDC9FD1C3A}</a:tableStyleId>
              </a:tblPr>
              <a:tblGrid>
                <a:gridCol w="430003">
                  <a:extLst>
                    <a:ext uri="{9D8B030D-6E8A-4147-A177-3AD203B41FA5}">
                      <a16:colId xmlns:a16="http://schemas.microsoft.com/office/drawing/2014/main" val="2396921081"/>
                    </a:ext>
                  </a:extLst>
                </a:gridCol>
                <a:gridCol w="4973392">
                  <a:extLst>
                    <a:ext uri="{9D8B030D-6E8A-4147-A177-3AD203B41FA5}">
                      <a16:colId xmlns:a16="http://schemas.microsoft.com/office/drawing/2014/main" val="1514694165"/>
                    </a:ext>
                  </a:extLst>
                </a:gridCol>
                <a:gridCol w="5619944">
                  <a:extLst>
                    <a:ext uri="{9D8B030D-6E8A-4147-A177-3AD203B41FA5}">
                      <a16:colId xmlns:a16="http://schemas.microsoft.com/office/drawing/2014/main" val="4057708141"/>
                    </a:ext>
                  </a:extLst>
                </a:gridCol>
              </a:tblGrid>
              <a:tr h="565785">
                <a:tc>
                  <a:txBody>
                    <a:bodyPr/>
                    <a:lstStyle/>
                    <a:p>
                      <a:pP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endParaRPr lang="de-DE" sz="2000" b="1">
                        <a:solidFill>
                          <a:srgbClr val="115076"/>
                        </a:solidFill>
                        <a:effectLst/>
                      </a:endParaRPr>
                    </a:p>
                    <a:p>
                      <a:pPr>
                        <a:lnSpc>
                          <a:spcPct val="107000"/>
                        </a:lnSpc>
                        <a:spcAft>
                          <a:spcPts val="0"/>
                        </a:spcAft>
                      </a:pPr>
                      <a:r>
                        <a:rPr lang="de-DE" sz="2000" b="1">
                          <a:solidFill>
                            <a:srgbClr val="115076"/>
                          </a:solidFill>
                          <a:effectLst/>
                        </a:rPr>
                        <a:t>Das Auto ist teuer.</a:t>
                      </a:r>
                      <a:endParaRPr lang="en-GB" sz="2000" b="1">
                        <a:solidFill>
                          <a:srgbClr val="115076"/>
                        </a:solidFill>
                        <a:effectLst/>
                      </a:endParaRPr>
                    </a:p>
                    <a:p>
                      <a:pPr>
                        <a:lnSpc>
                          <a:spcPct val="107000"/>
                        </a:lnSpc>
                        <a:spcAft>
                          <a:spcPts val="0"/>
                        </a:spcAft>
                      </a:pPr>
                      <a:r>
                        <a:rPr lang="de-DE" sz="2000" b="0" i="1">
                          <a:solidFill>
                            <a:srgbClr val="115076"/>
                          </a:solidFill>
                          <a:effectLst/>
                        </a:rPr>
                        <a:t>(The car is expensive.)</a:t>
                      </a:r>
                    </a:p>
                    <a:p>
                      <a:pPr>
                        <a:lnSpc>
                          <a:spcPct val="107000"/>
                        </a:lnSpc>
                        <a:spcAft>
                          <a:spcPts val="0"/>
                        </a:spcAft>
                      </a:pPr>
                      <a:endParaRPr lang="en-GB" sz="2000" b="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GB" sz="2000" b="0">
                          <a:solidFill>
                            <a:srgbClr val="115076"/>
                          </a:solidFill>
                          <a:effectLst/>
                        </a:rPr>
                        <a:t>_________________________________________ </a:t>
                      </a:r>
                    </a:p>
                    <a:p>
                      <a:pPr>
                        <a:lnSpc>
                          <a:spcPct val="107000"/>
                        </a:lnSpc>
                        <a:spcAft>
                          <a:spcPts val="0"/>
                        </a:spcAft>
                      </a:pPr>
                      <a:r>
                        <a:rPr lang="en-GB" sz="2000" b="0" i="1">
                          <a:solidFill>
                            <a:srgbClr val="115076"/>
                          </a:solidFill>
                          <a:effectLst/>
                        </a:rPr>
                        <a:t>(The car is </a:t>
                      </a:r>
                      <a:r>
                        <a:rPr lang="en-GB" sz="2000" b="0" i="1" u="sng">
                          <a:solidFill>
                            <a:srgbClr val="115076"/>
                          </a:solidFill>
                          <a:effectLst/>
                        </a:rPr>
                        <a:t>not</a:t>
                      </a:r>
                      <a:r>
                        <a:rPr lang="en-GB" sz="2000" b="0" i="1">
                          <a:solidFill>
                            <a:srgbClr val="115076"/>
                          </a:solidFill>
                          <a:effectLst/>
                        </a:rPr>
                        <a:t> expensive.)</a:t>
                      </a:r>
                      <a:endParaRPr lang="en-GB" sz="2000" b="0" i="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4955574"/>
                  </a:ext>
                </a:extLst>
              </a:tr>
              <a:tr h="584835">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endParaRPr lang="de-DE" sz="2000" b="1" dirty="0">
                        <a:solidFill>
                          <a:srgbClr val="115076"/>
                        </a:solidFill>
                        <a:effectLst/>
                      </a:endParaRPr>
                    </a:p>
                    <a:p>
                      <a:pPr>
                        <a:lnSpc>
                          <a:spcPct val="107000"/>
                        </a:lnSpc>
                        <a:spcAft>
                          <a:spcPts val="0"/>
                        </a:spcAft>
                      </a:pPr>
                      <a:r>
                        <a:rPr lang="de-DE" sz="2000" b="1" dirty="0">
                          <a:solidFill>
                            <a:srgbClr val="115076"/>
                          </a:solidFill>
                          <a:effectLst/>
                        </a:rPr>
                        <a:t>Ich habe ein Fahrrad gesehen. </a:t>
                      </a:r>
                      <a:endParaRPr lang="en-GB" sz="2000" b="1" dirty="0">
                        <a:solidFill>
                          <a:srgbClr val="115076"/>
                        </a:solidFill>
                        <a:effectLst/>
                      </a:endParaRPr>
                    </a:p>
                    <a:p>
                      <a:pPr>
                        <a:lnSpc>
                          <a:spcPct val="107000"/>
                        </a:lnSpc>
                        <a:spcAft>
                          <a:spcPts val="0"/>
                        </a:spcAft>
                      </a:pPr>
                      <a:r>
                        <a:rPr lang="en-GB" sz="2000" b="0" i="1" dirty="0">
                          <a:solidFill>
                            <a:srgbClr val="115076"/>
                          </a:solidFill>
                          <a:effectLst/>
                        </a:rPr>
                        <a:t>(I have seen a bike.)</a:t>
                      </a:r>
                    </a:p>
                    <a:p>
                      <a:pPr>
                        <a:lnSpc>
                          <a:spcPct val="107000"/>
                        </a:lnSpc>
                        <a:spcAft>
                          <a:spcPts val="0"/>
                        </a:spcAft>
                      </a:pP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GB" sz="2000" b="0" dirty="0">
                          <a:solidFill>
                            <a:srgbClr val="115076"/>
                          </a:solidFill>
                          <a:effectLst/>
                        </a:rPr>
                        <a:t>_________________________________________ </a:t>
                      </a:r>
                    </a:p>
                    <a:p>
                      <a:pPr>
                        <a:lnSpc>
                          <a:spcPct val="107000"/>
                        </a:lnSpc>
                        <a:spcAft>
                          <a:spcPts val="0"/>
                        </a:spcAft>
                      </a:pPr>
                      <a:r>
                        <a:rPr lang="en-GB" sz="2000" b="0" i="1" dirty="0">
                          <a:solidFill>
                            <a:srgbClr val="115076"/>
                          </a:solidFill>
                          <a:effectLst/>
                        </a:rPr>
                        <a:t> (I have </a:t>
                      </a:r>
                      <a:r>
                        <a:rPr lang="en-GB" sz="2000" b="0" i="1" u="sng" dirty="0">
                          <a:solidFill>
                            <a:srgbClr val="115076"/>
                          </a:solidFill>
                          <a:effectLst/>
                        </a:rPr>
                        <a:t>not</a:t>
                      </a:r>
                      <a:r>
                        <a:rPr lang="en-GB" sz="2000" b="0" i="1" dirty="0">
                          <a:solidFill>
                            <a:srgbClr val="115076"/>
                          </a:solidFill>
                          <a:effectLst/>
                        </a:rPr>
                        <a:t> seen a bike.)</a:t>
                      </a: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957545"/>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6" y="280417"/>
            <a:ext cx="6879286"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5" name="Rounded Rectangular Callout 4"/>
          <p:cNvSpPr/>
          <p:nvPr/>
        </p:nvSpPr>
        <p:spPr>
          <a:xfrm>
            <a:off x="8849360" y="89262"/>
            <a:ext cx="3020044"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10" name="TextBox 9"/>
          <p:cNvSpPr txBox="1"/>
          <p:nvPr/>
        </p:nvSpPr>
        <p:spPr>
          <a:xfrm>
            <a:off x="6096000" y="3819510"/>
            <a:ext cx="3383280" cy="396006"/>
          </a:xfrm>
          <a:prstGeom prst="rect">
            <a:avLst/>
          </a:prstGeom>
          <a:noFill/>
        </p:spPr>
        <p:txBody>
          <a:bodyPr wrap="square" rtlCol="0">
            <a:spAutoFit/>
          </a:bodyPr>
          <a:lstStyle/>
          <a:p>
            <a:pPr>
              <a:lnSpc>
                <a:spcPct val="107000"/>
              </a:lnSpc>
              <a:spcAft>
                <a:spcPts val="0"/>
              </a:spcAft>
            </a:pPr>
            <a:r>
              <a:rPr lang="de-DE" sz="2000" dirty="0">
                <a:solidFill>
                  <a:srgbClr val="FF6A05"/>
                </a:solidFill>
              </a:rPr>
              <a:t>Das Auto ist </a:t>
            </a:r>
            <a:r>
              <a:rPr lang="de-DE" sz="2000" b="1" dirty="0">
                <a:solidFill>
                  <a:srgbClr val="FF6A05"/>
                </a:solidFill>
              </a:rPr>
              <a:t>nicht </a:t>
            </a:r>
            <a:r>
              <a:rPr lang="de-DE" sz="2000" dirty="0">
                <a:solidFill>
                  <a:srgbClr val="FF6A05"/>
                </a:solidFill>
              </a:rPr>
              <a:t>teuer.</a:t>
            </a:r>
            <a:endParaRPr lang="en-GB" sz="2000" dirty="0">
              <a:solidFill>
                <a:srgbClr val="FF6A05"/>
              </a:solidFill>
            </a:endParaRPr>
          </a:p>
        </p:txBody>
      </p:sp>
      <p:sp>
        <p:nvSpPr>
          <p:cNvPr id="11" name="TextBox 10"/>
          <p:cNvSpPr txBox="1"/>
          <p:nvPr/>
        </p:nvSpPr>
        <p:spPr>
          <a:xfrm>
            <a:off x="6164133" y="5071509"/>
            <a:ext cx="5452633" cy="396006"/>
          </a:xfrm>
          <a:prstGeom prst="rect">
            <a:avLst/>
          </a:prstGeom>
          <a:noFill/>
        </p:spPr>
        <p:txBody>
          <a:bodyPr wrap="square" rtlCol="0">
            <a:spAutoFit/>
          </a:bodyPr>
          <a:lstStyle/>
          <a:p>
            <a:pPr>
              <a:lnSpc>
                <a:spcPct val="107000"/>
              </a:lnSpc>
              <a:spcAft>
                <a:spcPts val="0"/>
              </a:spcAft>
            </a:pPr>
            <a:r>
              <a:rPr lang="de-DE" sz="2000" dirty="0">
                <a:solidFill>
                  <a:srgbClr val="FF6A05"/>
                </a:solidFill>
              </a:rPr>
              <a:t>Ich habe </a:t>
            </a:r>
            <a:r>
              <a:rPr lang="de-DE" sz="2000" b="1" dirty="0">
                <a:solidFill>
                  <a:srgbClr val="FF6A05"/>
                </a:solidFill>
              </a:rPr>
              <a:t>kein </a:t>
            </a:r>
            <a:r>
              <a:rPr lang="de-DE" sz="2000" dirty="0">
                <a:solidFill>
                  <a:srgbClr val="FF6A05"/>
                </a:solidFill>
              </a:rPr>
              <a:t>Fahrrad gesehen. </a:t>
            </a:r>
            <a:endParaRPr lang="en-GB" sz="2000" dirty="0">
              <a:solidFill>
                <a:srgbClr val="FF6A05"/>
              </a:solidFill>
            </a:endParaRPr>
          </a:p>
        </p:txBody>
      </p:sp>
      <p:sp>
        <p:nvSpPr>
          <p:cNvPr id="6" name="Rectangle 1"/>
          <p:cNvSpPr>
            <a:spLocks noChangeArrowheads="1"/>
          </p:cNvSpPr>
          <p:nvPr/>
        </p:nvSpPr>
        <p:spPr bwMode="auto">
          <a:xfrm>
            <a:off x="593427" y="1383755"/>
            <a:ext cx="8996374"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F4E79"/>
                </a:solidFill>
                <a:effectLst/>
                <a:ea typeface="Times New Roman" panose="02020603050405020304" pitchFamily="18" charset="0"/>
                <a:cs typeface="Arial" panose="020B0604020202020204" pitchFamily="34" charset="0"/>
              </a:rPr>
              <a:t>This part of the test will take around</a:t>
            </a:r>
            <a:r>
              <a:rPr kumimoji="0" lang="en-US" altLang="zh-CN" sz="2000" b="0" i="0" u="none" strike="noStrike" cap="none" normalizeH="0" baseline="0" dirty="0">
                <a:ln>
                  <a:noFill/>
                </a:ln>
                <a:solidFill>
                  <a:srgbClr val="1F4E79"/>
                </a:solidFill>
                <a:effectLst/>
                <a:ea typeface="SimSun" panose="02010600030101010101" pitchFamily="2" charset="-122"/>
                <a:cs typeface="Times New Roman" panose="02020603050405020304" pitchFamily="18" charset="0"/>
              </a:rPr>
              <a:t> </a:t>
            </a:r>
            <a:r>
              <a:rPr kumimoji="0" lang="en-US" altLang="zh-CN" sz="2000" b="1" i="0" u="none" strike="noStrike" cap="none" normalizeH="0" baseline="0" dirty="0">
                <a:ln>
                  <a:noFill/>
                </a:ln>
                <a:solidFill>
                  <a:srgbClr val="1F4E79"/>
                </a:solidFill>
                <a:effectLst/>
                <a:ea typeface="SimSun" panose="02010600030101010101" pitchFamily="2" charset="-122"/>
                <a:cs typeface="Times New Roman" panose="02020603050405020304" pitchFamily="18" charset="0"/>
              </a:rPr>
              <a:t>10 minutes</a:t>
            </a:r>
            <a:r>
              <a:rPr kumimoji="0" lang="en-US" altLang="zh-CN" sz="2000" b="0" i="0" u="none" strike="noStrike" cap="none" normalizeH="0" baseline="0" dirty="0">
                <a:ln>
                  <a:noFill/>
                </a:ln>
                <a:solidFill>
                  <a:srgbClr val="1F4E79"/>
                </a:solidFill>
                <a:effectLst/>
                <a:ea typeface="SimSun" panose="02010600030101010101" pitchFamily="2" charset="-122"/>
                <a:cs typeface="Times New Roman" panose="02020603050405020304" pitchFamily="18" charset="0"/>
              </a:rPr>
              <a:t>.</a:t>
            </a:r>
            <a:endParaRPr kumimoji="0" lang="en-GB" altLang="zh-C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1F4E79"/>
              </a:solidFill>
              <a:effectLst/>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zh-CN" sz="2000" b="1" dirty="0">
              <a:solidFill>
                <a:srgbClr val="1F4E79"/>
              </a:solidFill>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1F4E79"/>
                </a:solidFill>
                <a:effectLst/>
                <a:ea typeface="SimSun" panose="02010600030101010101" pitchFamily="2" charset="-122"/>
                <a:cs typeface="Times New Roman" panose="02020603050405020304" pitchFamily="18" charset="0"/>
              </a:rPr>
              <a:t>PART A (NEGATION)</a:t>
            </a:r>
            <a:endParaRPr kumimoji="0" lang="en-GB" altLang="zh-C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dirty="0">
              <a:ln>
                <a:noFill/>
              </a:ln>
              <a:solidFill>
                <a:srgbClr val="1F4E79"/>
              </a:solidFill>
              <a:effectLst/>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a:ln>
                  <a:noFill/>
                </a:ln>
                <a:solidFill>
                  <a:srgbClr val="1F4E79"/>
                </a:solidFill>
                <a:effectLst/>
                <a:ea typeface="SimSun" panose="02010600030101010101" pitchFamily="2" charset="-122"/>
                <a:cs typeface="Times New Roman" panose="02020603050405020304" pitchFamily="18" charset="0"/>
              </a:rPr>
              <a:t>Add or change a word in each German sentence to make it negative.</a:t>
            </a:r>
            <a:endParaRPr kumimoji="0" lang="en-GB" altLang="zh-C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8845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6" y="280417"/>
            <a:ext cx="7560006"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2" name="Rectangle 1"/>
          <p:cNvSpPr/>
          <p:nvPr/>
        </p:nvSpPr>
        <p:spPr>
          <a:xfrm>
            <a:off x="690880" y="1992197"/>
            <a:ext cx="10810240" cy="2862322"/>
          </a:xfrm>
          <a:prstGeom prst="rect">
            <a:avLst/>
          </a:prstGeom>
        </p:spPr>
        <p:txBody>
          <a:bodyPr wrap="square">
            <a:spAutoFit/>
          </a:bodyPr>
          <a:lstStyle/>
          <a:p>
            <a:r>
              <a:rPr lang="en-GB" sz="2000" b="1" dirty="0">
                <a:solidFill>
                  <a:srgbClr val="104F75"/>
                </a:solidFill>
              </a:rPr>
              <a:t>PART B (VERB FORMS)</a:t>
            </a:r>
            <a:endParaRPr lang="en-GB" sz="2000" dirty="0">
              <a:solidFill>
                <a:srgbClr val="104F75"/>
              </a:solidFill>
            </a:endParaRPr>
          </a:p>
          <a:p>
            <a:endParaRPr lang="en-GB" sz="2000" dirty="0">
              <a:solidFill>
                <a:srgbClr val="104F75"/>
              </a:solidFill>
            </a:endParaRPr>
          </a:p>
          <a:p>
            <a:r>
              <a:rPr lang="en-GB" sz="2000" dirty="0">
                <a:solidFill>
                  <a:srgbClr val="104F75"/>
                </a:solidFill>
              </a:rPr>
              <a:t>Write the German for the English given in brackets. Use the clues to help you. </a:t>
            </a:r>
          </a:p>
          <a:p>
            <a:r>
              <a:rPr lang="en-GB" sz="2000" dirty="0">
                <a:solidFill>
                  <a:srgbClr val="104F75"/>
                </a:solidFill>
              </a:rPr>
              <a:t> </a:t>
            </a:r>
          </a:p>
          <a:p>
            <a:r>
              <a:rPr lang="en-GB" sz="2000" dirty="0">
                <a:solidFill>
                  <a:srgbClr val="104F75"/>
                </a:solidFill>
              </a:rPr>
              <a:t>								</a:t>
            </a:r>
            <a:r>
              <a:rPr lang="de-DE" sz="2000" b="1" dirty="0">
                <a:solidFill>
                  <a:srgbClr val="104F75"/>
                </a:solidFill>
              </a:rPr>
              <a:t>Clues </a:t>
            </a:r>
            <a:endParaRPr lang="en-GB" sz="2000" dirty="0">
              <a:solidFill>
                <a:srgbClr val="104F75"/>
              </a:solidFill>
            </a:endParaRPr>
          </a:p>
          <a:p>
            <a:endParaRPr lang="de-DE" sz="2000" dirty="0">
              <a:solidFill>
                <a:srgbClr val="104F75"/>
              </a:solidFill>
            </a:endParaRPr>
          </a:p>
          <a:p>
            <a:r>
              <a:rPr lang="de-DE" sz="2000" dirty="0">
                <a:solidFill>
                  <a:srgbClr val="104F75"/>
                </a:solidFill>
              </a:rPr>
              <a:t>1. Wir __________ viel Gemüse. (buy)		</a:t>
            </a:r>
            <a:r>
              <a:rPr lang="de-DE" sz="2000" i="1" dirty="0">
                <a:solidFill>
                  <a:srgbClr val="104F75"/>
                </a:solidFill>
              </a:rPr>
              <a:t>		</a:t>
            </a:r>
            <a:r>
              <a:rPr lang="de-DE" sz="2000" b="1" dirty="0">
                <a:solidFill>
                  <a:srgbClr val="104F75"/>
                </a:solidFill>
              </a:rPr>
              <a:t>to buy</a:t>
            </a:r>
            <a:r>
              <a:rPr lang="de-DE" sz="2000" i="1" dirty="0">
                <a:solidFill>
                  <a:srgbClr val="104F75"/>
                </a:solidFill>
              </a:rPr>
              <a:t> = </a:t>
            </a:r>
            <a:r>
              <a:rPr lang="en-GB" sz="2000" i="1" dirty="0" err="1">
                <a:solidFill>
                  <a:srgbClr val="104F75"/>
                </a:solidFill>
              </a:rPr>
              <a:t>kaufen</a:t>
            </a:r>
            <a:endParaRPr lang="en-GB" sz="2000" dirty="0">
              <a:solidFill>
                <a:srgbClr val="104F75"/>
              </a:solidFill>
            </a:endParaRPr>
          </a:p>
          <a:p>
            <a:endParaRPr lang="de-DE" sz="2000" dirty="0">
              <a:solidFill>
                <a:srgbClr val="104F75"/>
              </a:solidFill>
            </a:endParaRPr>
          </a:p>
          <a:p>
            <a:r>
              <a:rPr lang="de-DE" sz="2000" dirty="0">
                <a:solidFill>
                  <a:srgbClr val="104F75"/>
                </a:solidFill>
              </a:rPr>
              <a:t>2. Du __________ Kaffee. (need)			</a:t>
            </a:r>
            <a:r>
              <a:rPr lang="de-DE" sz="2000" i="1" dirty="0">
                <a:solidFill>
                  <a:srgbClr val="104F75"/>
                </a:solidFill>
              </a:rPr>
              <a:t>	</a:t>
            </a:r>
            <a:r>
              <a:rPr lang="de-DE" sz="2000" b="1" dirty="0">
                <a:solidFill>
                  <a:srgbClr val="104F75"/>
                </a:solidFill>
              </a:rPr>
              <a:t>to need</a:t>
            </a:r>
            <a:r>
              <a:rPr lang="de-DE" sz="2000" i="1" dirty="0">
                <a:solidFill>
                  <a:srgbClr val="104F75"/>
                </a:solidFill>
              </a:rPr>
              <a:t> = brauchen</a:t>
            </a:r>
            <a:endParaRPr lang="en-GB" sz="2000" dirty="0">
              <a:solidFill>
                <a:srgbClr val="104F75"/>
              </a:solidFill>
            </a:endParaRPr>
          </a:p>
        </p:txBody>
      </p:sp>
      <p:sp>
        <p:nvSpPr>
          <p:cNvPr id="9" name="Rounded Rectangular Callout 8"/>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5" name="TextBox 4"/>
          <p:cNvSpPr txBox="1"/>
          <p:nvPr/>
        </p:nvSpPr>
        <p:spPr>
          <a:xfrm>
            <a:off x="1627093" y="3809771"/>
            <a:ext cx="2326640" cy="400110"/>
          </a:xfrm>
          <a:prstGeom prst="rect">
            <a:avLst/>
          </a:prstGeom>
          <a:noFill/>
        </p:spPr>
        <p:txBody>
          <a:bodyPr wrap="square" rtlCol="0">
            <a:spAutoFit/>
          </a:bodyPr>
          <a:lstStyle/>
          <a:p>
            <a:pPr algn="l"/>
            <a:r>
              <a:rPr lang="en-GB" sz="2000" b="1">
                <a:solidFill>
                  <a:srgbClr val="FF6A05"/>
                </a:solidFill>
              </a:rPr>
              <a:t>kaufen</a:t>
            </a:r>
            <a:endParaRPr lang="en-GB" sz="2000" b="1" dirty="0">
              <a:solidFill>
                <a:srgbClr val="FF6A05"/>
              </a:solidFill>
            </a:endParaRPr>
          </a:p>
        </p:txBody>
      </p:sp>
      <p:sp>
        <p:nvSpPr>
          <p:cNvPr id="12" name="TextBox 11"/>
          <p:cNvSpPr txBox="1"/>
          <p:nvPr/>
        </p:nvSpPr>
        <p:spPr>
          <a:xfrm>
            <a:off x="1507564" y="4424954"/>
            <a:ext cx="2326640" cy="400110"/>
          </a:xfrm>
          <a:prstGeom prst="rect">
            <a:avLst/>
          </a:prstGeom>
          <a:noFill/>
        </p:spPr>
        <p:txBody>
          <a:bodyPr wrap="square" rtlCol="0">
            <a:spAutoFit/>
          </a:bodyPr>
          <a:lstStyle/>
          <a:p>
            <a:pPr algn="l"/>
            <a:r>
              <a:rPr lang="en-GB" sz="2000" b="1">
                <a:solidFill>
                  <a:srgbClr val="FF6A05"/>
                </a:solidFill>
              </a:rPr>
              <a:t>brauchst</a:t>
            </a:r>
            <a:endParaRPr lang="en-GB" sz="2000" b="1" dirty="0">
              <a:solidFill>
                <a:srgbClr val="FF6A05"/>
              </a:solidFill>
            </a:endParaRPr>
          </a:p>
        </p:txBody>
      </p:sp>
    </p:spTree>
    <p:extLst>
      <p:ext uri="{BB962C8B-B14F-4D97-AF65-F5344CB8AC3E}">
        <p14:creationId xmlns:p14="http://schemas.microsoft.com/office/powerpoint/2010/main" val="121459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885940362"/>
              </p:ext>
            </p:extLst>
          </p:nvPr>
        </p:nvGraphicFramePr>
        <p:xfrm>
          <a:off x="579118" y="3536505"/>
          <a:ext cx="10705653" cy="2302764"/>
        </p:xfrm>
        <a:graphic>
          <a:graphicData uri="http://schemas.openxmlformats.org/drawingml/2006/table">
            <a:tbl>
              <a:tblPr firstRow="1" firstCol="1" bandRow="1">
                <a:tableStyleId>{5C22544A-7EE6-4342-B048-85BDC9FD1C3A}</a:tableStyleId>
              </a:tblPr>
              <a:tblGrid>
                <a:gridCol w="424196">
                  <a:extLst>
                    <a:ext uri="{9D8B030D-6E8A-4147-A177-3AD203B41FA5}">
                      <a16:colId xmlns:a16="http://schemas.microsoft.com/office/drawing/2014/main" val="4200788221"/>
                    </a:ext>
                  </a:extLst>
                </a:gridCol>
                <a:gridCol w="7859208">
                  <a:extLst>
                    <a:ext uri="{9D8B030D-6E8A-4147-A177-3AD203B41FA5}">
                      <a16:colId xmlns:a16="http://schemas.microsoft.com/office/drawing/2014/main" val="4160442691"/>
                    </a:ext>
                  </a:extLst>
                </a:gridCol>
                <a:gridCol w="2422249">
                  <a:extLst>
                    <a:ext uri="{9D8B030D-6E8A-4147-A177-3AD203B41FA5}">
                      <a16:colId xmlns:a16="http://schemas.microsoft.com/office/drawing/2014/main" val="406323932"/>
                    </a:ext>
                  </a:extLst>
                </a:gridCol>
              </a:tblGrid>
              <a:tr h="0">
                <a:tc>
                  <a:txBody>
                    <a:bodyPr/>
                    <a:lstStyle/>
                    <a:p>
                      <a:pPr>
                        <a:lnSpc>
                          <a:spcPct val="107000"/>
                        </a:lnSpc>
                        <a:spcAft>
                          <a:spcPts val="0"/>
                        </a:spcAft>
                      </a:pPr>
                      <a:endParaRPr lang="en-GB" sz="1800" b="0">
                        <a:solidFill>
                          <a:srgbClr val="115076"/>
                        </a:solidFill>
                        <a:effectLst/>
                        <a:latin typeface="+mn-lt"/>
                      </a:endParaRPr>
                    </a:p>
                    <a:p>
                      <a:pPr>
                        <a:lnSpc>
                          <a:spcPct val="107000"/>
                        </a:lnSpc>
                        <a:spcAft>
                          <a:spcPts val="0"/>
                        </a:spcAft>
                      </a:pPr>
                      <a:r>
                        <a:rPr lang="en-GB" sz="1800" b="0">
                          <a:solidFill>
                            <a:srgbClr val="115076"/>
                          </a:solidFill>
                          <a:effectLst/>
                          <a:latin typeface="+mn-lt"/>
                        </a:rPr>
                        <a:t>1.</a:t>
                      </a:r>
                    </a:p>
                    <a:p>
                      <a:pPr>
                        <a:lnSpc>
                          <a:spcPct val="107000"/>
                        </a:lnSpc>
                        <a:spcAft>
                          <a:spcPts val="0"/>
                        </a:spcAft>
                      </a:pPr>
                      <a:endParaRPr lang="en-GB" sz="18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latin typeface="+mn-lt"/>
                      </a:endParaRPr>
                    </a:p>
                    <a:p>
                      <a:pPr>
                        <a:lnSpc>
                          <a:spcPct val="107000"/>
                        </a:lnSpc>
                        <a:spcAft>
                          <a:spcPts val="0"/>
                        </a:spcAft>
                      </a:pPr>
                      <a:r>
                        <a:rPr lang="de-DE" sz="1800" b="0">
                          <a:solidFill>
                            <a:srgbClr val="115076"/>
                          </a:solidFill>
                          <a:effectLst/>
                          <a:latin typeface="+mn-lt"/>
                        </a:rPr>
                        <a:t>Nächstes Jahr __________ ____ zur Universität. (you are going)</a:t>
                      </a:r>
                    </a:p>
                    <a:p>
                      <a:pPr>
                        <a:lnSpc>
                          <a:spcPct val="107000"/>
                        </a:lnSpc>
                        <a:spcAft>
                          <a:spcPts val="0"/>
                        </a:spcAft>
                      </a:pP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1800" b="0">
                        <a:solidFill>
                          <a:srgbClr val="115076"/>
                        </a:solidFill>
                        <a:effectLst/>
                        <a:latin typeface="+mn-lt"/>
                      </a:endParaRPr>
                    </a:p>
                    <a:p>
                      <a:pPr>
                        <a:lnSpc>
                          <a:spcPct val="107000"/>
                        </a:lnSpc>
                        <a:spcAft>
                          <a:spcPts val="0"/>
                        </a:spcAft>
                      </a:pPr>
                      <a:r>
                        <a:rPr lang="en-GB" sz="1800" b="0">
                          <a:solidFill>
                            <a:srgbClr val="115076"/>
                          </a:solidFill>
                          <a:effectLst/>
                          <a:latin typeface="+mn-lt"/>
                        </a:rPr>
                        <a:t>you = du</a:t>
                      </a:r>
                    </a:p>
                    <a:p>
                      <a:pPr>
                        <a:lnSpc>
                          <a:spcPct val="107000"/>
                        </a:lnSpc>
                        <a:spcAft>
                          <a:spcPts val="0"/>
                        </a:spcAft>
                      </a:pPr>
                      <a:r>
                        <a:rPr lang="en-GB" sz="1800" b="0">
                          <a:solidFill>
                            <a:srgbClr val="115076"/>
                          </a:solidFill>
                          <a:effectLst/>
                          <a:latin typeface="+mn-lt"/>
                        </a:rPr>
                        <a:t>to go = gehen</a:t>
                      </a:r>
                    </a:p>
                    <a:p>
                      <a:pPr>
                        <a:lnSpc>
                          <a:spcPct val="107000"/>
                        </a:lnSpc>
                        <a:spcAft>
                          <a:spcPts val="0"/>
                        </a:spcAft>
                      </a:pPr>
                      <a:endParaRPr lang="en-GB" sz="18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5559396"/>
                  </a:ext>
                </a:extLst>
              </a:tr>
              <a:tr h="0">
                <a:tc>
                  <a:txBody>
                    <a:bodyPr/>
                    <a:lstStyle/>
                    <a:p>
                      <a:pPr>
                        <a:lnSpc>
                          <a:spcPct val="107000"/>
                        </a:lnSpc>
                        <a:spcAft>
                          <a:spcPts val="0"/>
                        </a:spcAft>
                      </a:pPr>
                      <a:endParaRPr lang="en-GB" sz="1800" b="0">
                        <a:solidFill>
                          <a:srgbClr val="115076"/>
                        </a:solidFill>
                        <a:effectLst/>
                        <a:latin typeface="+mn-lt"/>
                      </a:endParaRPr>
                    </a:p>
                    <a:p>
                      <a:pPr>
                        <a:lnSpc>
                          <a:spcPct val="107000"/>
                        </a:lnSpc>
                        <a:spcAft>
                          <a:spcPts val="0"/>
                        </a:spcAft>
                      </a:pPr>
                      <a:r>
                        <a:rPr lang="en-GB" sz="1800" b="0">
                          <a:solidFill>
                            <a:srgbClr val="115076"/>
                          </a:solidFill>
                          <a:effectLst/>
                          <a:latin typeface="+mn-lt"/>
                        </a:rPr>
                        <a:t>2.</a:t>
                      </a:r>
                      <a:endParaRPr lang="en-GB" sz="1800" b="0">
                        <a:solidFill>
                          <a:srgbClr val="115076"/>
                        </a:solidFill>
                        <a:effectLst/>
                        <a:latin typeface="+mn-lt"/>
                        <a:ea typeface="SimSun" panose="02010600030101010101" pitchFamily="2" charset="-122"/>
                        <a:cs typeface="Times New Roman" panose="02020603050405020304" pitchFamily="18" charset="0"/>
                      </a:endParaRPr>
                    </a:p>
                    <a:p>
                      <a:pPr>
                        <a:lnSpc>
                          <a:spcPct val="107000"/>
                        </a:lnSpc>
                        <a:spcAft>
                          <a:spcPts val="0"/>
                        </a:spcAft>
                      </a:pPr>
                      <a:r>
                        <a:rPr lang="en-GB" sz="1800" b="0">
                          <a:solidFill>
                            <a:srgbClr val="115076"/>
                          </a:solidFill>
                          <a:effectLst/>
                          <a:latin typeface="+mn-lt"/>
                        </a:rPr>
                        <a:t> </a:t>
                      </a:r>
                      <a:endParaRPr lang="en-GB" sz="18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a:solidFill>
                          <a:srgbClr val="115076"/>
                        </a:solidFill>
                        <a:effectLst/>
                        <a:latin typeface="+mn-lt"/>
                      </a:endParaRPr>
                    </a:p>
                    <a:p>
                      <a:pPr>
                        <a:lnSpc>
                          <a:spcPct val="107000"/>
                        </a:lnSpc>
                        <a:spcAft>
                          <a:spcPts val="0"/>
                        </a:spcAft>
                      </a:pPr>
                      <a:r>
                        <a:rPr lang="en-GB" sz="1800" b="0">
                          <a:solidFill>
                            <a:srgbClr val="115076"/>
                          </a:solidFill>
                          <a:effectLst/>
                          <a:latin typeface="+mn-lt"/>
                        </a:rPr>
                        <a:t>Nächsten Monat _________ ____ nach Paris. (they are travelling)</a:t>
                      </a:r>
                      <a:endParaRPr lang="en-GB" sz="1800" b="0">
                        <a:solidFill>
                          <a:srgbClr val="115076"/>
                        </a:solidFill>
                        <a:effectLst/>
                        <a:latin typeface="+mn-lt"/>
                        <a:ea typeface="SimSun" panose="02010600030101010101" pitchFamily="2" charset="-122"/>
                        <a:cs typeface="Times New Roman" panose="02020603050405020304" pitchFamily="18" charset="0"/>
                      </a:endParaRPr>
                    </a:p>
                    <a:p>
                      <a:pPr>
                        <a:lnSpc>
                          <a:spcPct val="107000"/>
                        </a:lnSpc>
                        <a:spcAft>
                          <a:spcPts val="0"/>
                        </a:spcAft>
                      </a:pPr>
                      <a:r>
                        <a:rPr lang="en-GB" sz="1800" b="0">
                          <a:solidFill>
                            <a:srgbClr val="115076"/>
                          </a:solidFill>
                          <a:effectLst/>
                          <a:latin typeface="+mn-lt"/>
                        </a:rPr>
                        <a:t> </a:t>
                      </a:r>
                      <a:endParaRPr lang="en-GB" sz="18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1800" b="0">
                        <a:solidFill>
                          <a:srgbClr val="115076"/>
                        </a:solidFill>
                        <a:effectLst/>
                        <a:latin typeface="+mn-lt"/>
                      </a:endParaRPr>
                    </a:p>
                    <a:p>
                      <a:pPr>
                        <a:lnSpc>
                          <a:spcPct val="107000"/>
                        </a:lnSpc>
                        <a:spcAft>
                          <a:spcPts val="0"/>
                        </a:spcAft>
                      </a:pPr>
                      <a:r>
                        <a:rPr lang="en-GB" sz="1800" b="0">
                          <a:solidFill>
                            <a:srgbClr val="115076"/>
                          </a:solidFill>
                          <a:effectLst/>
                          <a:latin typeface="+mn-lt"/>
                        </a:rPr>
                        <a:t>they = sie</a:t>
                      </a:r>
                    </a:p>
                    <a:p>
                      <a:pPr>
                        <a:lnSpc>
                          <a:spcPct val="107000"/>
                        </a:lnSpc>
                        <a:spcAft>
                          <a:spcPts val="0"/>
                        </a:spcAft>
                      </a:pPr>
                      <a:r>
                        <a:rPr lang="en-GB" sz="1800" b="0">
                          <a:solidFill>
                            <a:srgbClr val="115076"/>
                          </a:solidFill>
                          <a:effectLst/>
                          <a:latin typeface="+mn-lt"/>
                        </a:rPr>
                        <a:t>to travel = fahren</a:t>
                      </a:r>
                      <a:endParaRPr lang="en-GB" sz="1800" b="0">
                        <a:solidFill>
                          <a:srgbClr val="115076"/>
                        </a:solidFill>
                        <a:effectLst/>
                        <a:latin typeface="+mn-lt"/>
                        <a:ea typeface="SimSun" panose="02010600030101010101" pitchFamily="2" charset="-122"/>
                        <a:cs typeface="Times New Roman" panose="02020603050405020304" pitchFamily="18" charset="0"/>
                      </a:endParaRPr>
                    </a:p>
                    <a:p>
                      <a:pPr>
                        <a:lnSpc>
                          <a:spcPct val="107000"/>
                        </a:lnSpc>
                        <a:spcAft>
                          <a:spcPts val="0"/>
                        </a:spcAft>
                      </a:pPr>
                      <a:r>
                        <a:rPr lang="en-GB" sz="1800" b="0">
                          <a:solidFill>
                            <a:srgbClr val="115076"/>
                          </a:solidFill>
                          <a:effectLst/>
                          <a:latin typeface="+mn-lt"/>
                        </a:rPr>
                        <a:t> </a:t>
                      </a:r>
                      <a:endParaRPr lang="en-GB" sz="18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8900507"/>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6" y="280417"/>
            <a:ext cx="7387286"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2" name="Rectangle 1"/>
          <p:cNvSpPr/>
          <p:nvPr/>
        </p:nvSpPr>
        <p:spPr>
          <a:xfrm>
            <a:off x="579120" y="1924268"/>
            <a:ext cx="11277600" cy="1323439"/>
          </a:xfrm>
          <a:prstGeom prst="rect">
            <a:avLst/>
          </a:prstGeom>
        </p:spPr>
        <p:txBody>
          <a:bodyPr wrap="square">
            <a:spAutoFit/>
          </a:bodyPr>
          <a:lstStyle/>
          <a:p>
            <a:r>
              <a:rPr lang="en-GB" sz="2000" b="1" dirty="0">
                <a:solidFill>
                  <a:srgbClr val="104F75"/>
                </a:solidFill>
              </a:rPr>
              <a:t>PART C (VERB FORMS &amp; WORD ORDER)</a:t>
            </a:r>
            <a:endParaRPr lang="en-GB" sz="2000" dirty="0">
              <a:solidFill>
                <a:srgbClr val="104F75"/>
              </a:solidFill>
            </a:endParaRPr>
          </a:p>
          <a:p>
            <a:endParaRPr lang="en-GB" sz="2000" dirty="0">
              <a:solidFill>
                <a:srgbClr val="104F75"/>
              </a:solidFill>
            </a:endParaRPr>
          </a:p>
          <a:p>
            <a:r>
              <a:rPr lang="en-US" sz="2000" dirty="0">
                <a:solidFill>
                  <a:srgbClr val="115076"/>
                </a:solidFill>
              </a:rPr>
              <a:t>Write the German for the English given in brackets. </a:t>
            </a:r>
            <a:endParaRPr lang="en-GB" sz="2000" dirty="0">
              <a:solidFill>
                <a:srgbClr val="115076"/>
              </a:solidFill>
            </a:endParaRPr>
          </a:p>
          <a:p>
            <a:r>
              <a:rPr lang="en-GB" sz="2000" dirty="0">
                <a:solidFill>
                  <a:srgbClr val="115076"/>
                </a:solidFill>
              </a:rPr>
              <a:t>Think about word order.</a:t>
            </a:r>
          </a:p>
        </p:txBody>
      </p:sp>
      <p:sp>
        <p:nvSpPr>
          <p:cNvPr id="5" name="Rounded Rectangular Callout 4"/>
          <p:cNvSpPr/>
          <p:nvPr/>
        </p:nvSpPr>
        <p:spPr>
          <a:xfrm>
            <a:off x="6663556" y="199460"/>
            <a:ext cx="5413178" cy="1842700"/>
          </a:xfrm>
          <a:prstGeom prst="wedgeRoundRectCallout">
            <a:avLst>
              <a:gd name="adj1" fmla="val -28341"/>
              <a:gd name="adj2" fmla="val 56986"/>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a:p>
            <a:pPr algn="ctr"/>
            <a:r>
              <a:rPr lang="en-GB"/>
              <a:t>There are two marks per item.</a:t>
            </a:r>
          </a:p>
          <a:p>
            <a:pPr algn="ctr"/>
            <a:endParaRPr lang="en-GB"/>
          </a:p>
          <a:p>
            <a:r>
              <a:rPr lang="en-GB" b="1"/>
              <a:t>1 mark</a:t>
            </a:r>
            <a:r>
              <a:rPr lang="en-GB"/>
              <a:t> for correct word order (verb – subject pronoun)</a:t>
            </a:r>
          </a:p>
          <a:p>
            <a:r>
              <a:rPr lang="en-GB"/>
              <a:t> </a:t>
            </a:r>
          </a:p>
          <a:p>
            <a:r>
              <a:rPr lang="en-GB" b="1"/>
              <a:t>1 mark</a:t>
            </a:r>
            <a:r>
              <a:rPr lang="en-GB"/>
              <a:t> for correct verb form</a:t>
            </a:r>
          </a:p>
          <a:p>
            <a:endParaRPr lang="en-GB" b="1"/>
          </a:p>
        </p:txBody>
      </p:sp>
      <p:sp>
        <p:nvSpPr>
          <p:cNvPr id="6" name="TextBox 5"/>
          <p:cNvSpPr txBox="1"/>
          <p:nvPr/>
        </p:nvSpPr>
        <p:spPr>
          <a:xfrm>
            <a:off x="2611910" y="3915576"/>
            <a:ext cx="2729298" cy="369332"/>
          </a:xfrm>
          <a:prstGeom prst="rect">
            <a:avLst/>
          </a:prstGeom>
          <a:noFill/>
        </p:spPr>
        <p:txBody>
          <a:bodyPr wrap="square" rtlCol="0">
            <a:spAutoFit/>
          </a:bodyPr>
          <a:lstStyle/>
          <a:p>
            <a:pPr algn="l"/>
            <a:r>
              <a:rPr lang="en-GB" b="1" dirty="0">
                <a:solidFill>
                  <a:srgbClr val="FF6A05"/>
                </a:solidFill>
              </a:rPr>
              <a:t>    </a:t>
            </a:r>
            <a:r>
              <a:rPr lang="en-GB" b="1" dirty="0" err="1">
                <a:solidFill>
                  <a:srgbClr val="FF6A05"/>
                </a:solidFill>
              </a:rPr>
              <a:t>gehst</a:t>
            </a:r>
            <a:r>
              <a:rPr lang="en-GB" b="1" dirty="0">
                <a:solidFill>
                  <a:srgbClr val="FF6A05"/>
                </a:solidFill>
              </a:rPr>
              <a:t>      du</a:t>
            </a:r>
          </a:p>
        </p:txBody>
      </p:sp>
      <p:sp>
        <p:nvSpPr>
          <p:cNvPr id="8" name="TextBox 7"/>
          <p:cNvSpPr txBox="1"/>
          <p:nvPr/>
        </p:nvSpPr>
        <p:spPr>
          <a:xfrm>
            <a:off x="2859993" y="5082845"/>
            <a:ext cx="2729298" cy="369332"/>
          </a:xfrm>
          <a:prstGeom prst="rect">
            <a:avLst/>
          </a:prstGeom>
          <a:noFill/>
        </p:spPr>
        <p:txBody>
          <a:bodyPr wrap="square" rtlCol="0">
            <a:spAutoFit/>
          </a:bodyPr>
          <a:lstStyle/>
          <a:p>
            <a:pPr algn="l"/>
            <a:r>
              <a:rPr lang="en-GB" b="1">
                <a:solidFill>
                  <a:srgbClr val="FF6A05"/>
                </a:solidFill>
              </a:rPr>
              <a:t>   fahren     sie</a:t>
            </a:r>
            <a:endParaRPr lang="en-GB" b="1" dirty="0">
              <a:solidFill>
                <a:srgbClr val="FF6A05"/>
              </a:solidFill>
            </a:endParaRPr>
          </a:p>
        </p:txBody>
      </p:sp>
    </p:spTree>
    <p:extLst>
      <p:ext uri="{BB962C8B-B14F-4D97-AF65-F5344CB8AC3E}">
        <p14:creationId xmlns:p14="http://schemas.microsoft.com/office/powerpoint/2010/main" val="296971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504198337"/>
              </p:ext>
            </p:extLst>
          </p:nvPr>
        </p:nvGraphicFramePr>
        <p:xfrm>
          <a:off x="980113" y="3902150"/>
          <a:ext cx="10571746" cy="1680035"/>
        </p:xfrm>
        <a:graphic>
          <a:graphicData uri="http://schemas.openxmlformats.org/drawingml/2006/table">
            <a:tbl>
              <a:tblPr firstRow="1" firstCol="1" bandRow="1">
                <a:tableStyleId>{5C22544A-7EE6-4342-B048-85BDC9FD1C3A}</a:tableStyleId>
              </a:tblPr>
              <a:tblGrid>
                <a:gridCol w="574429">
                  <a:extLst>
                    <a:ext uri="{9D8B030D-6E8A-4147-A177-3AD203B41FA5}">
                      <a16:colId xmlns:a16="http://schemas.microsoft.com/office/drawing/2014/main" val="2950903673"/>
                    </a:ext>
                  </a:extLst>
                </a:gridCol>
                <a:gridCol w="4926599">
                  <a:extLst>
                    <a:ext uri="{9D8B030D-6E8A-4147-A177-3AD203B41FA5}">
                      <a16:colId xmlns:a16="http://schemas.microsoft.com/office/drawing/2014/main" val="2998454245"/>
                    </a:ext>
                  </a:extLst>
                </a:gridCol>
                <a:gridCol w="5070718">
                  <a:extLst>
                    <a:ext uri="{9D8B030D-6E8A-4147-A177-3AD203B41FA5}">
                      <a16:colId xmlns:a16="http://schemas.microsoft.com/office/drawing/2014/main" val="2446119672"/>
                    </a:ext>
                  </a:extLst>
                </a:gridCol>
              </a:tblGrid>
              <a:tr h="324283">
                <a:tc>
                  <a:txBody>
                    <a:bodyPr/>
                    <a:lstStyle/>
                    <a:p>
                      <a:pPr>
                        <a:lnSpc>
                          <a:spcPct val="107000"/>
                        </a:lnSpc>
                        <a:spcAft>
                          <a:spcPts val="0"/>
                        </a:spcAft>
                      </a:pPr>
                      <a:r>
                        <a:rPr lang="en-GB" sz="2000">
                          <a:solidFill>
                            <a:srgbClr val="104F75"/>
                          </a:solidFill>
                          <a:effectLst/>
                        </a:rPr>
                        <a:t> </a:t>
                      </a:r>
                      <a:endParaRPr lang="en-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de-DE" sz="2000">
                          <a:solidFill>
                            <a:srgbClr val="104F75"/>
                          </a:solidFill>
                          <a:effectLst/>
                        </a:rPr>
                        <a:t>Sentence 1</a:t>
                      </a:r>
                      <a:endParaRPr lang="en-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de-DE" sz="2000">
                          <a:solidFill>
                            <a:srgbClr val="104F75"/>
                          </a:solidFill>
                          <a:effectLst/>
                        </a:rPr>
                        <a:t>Sentence 2</a:t>
                      </a:r>
                      <a:endParaRPr lang="en-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3593905"/>
                  </a:ext>
                </a:extLst>
              </a:tr>
              <a:tr h="677876">
                <a:tc>
                  <a:txBody>
                    <a:bodyPr/>
                    <a:lstStyle/>
                    <a:p>
                      <a:pPr>
                        <a:lnSpc>
                          <a:spcPct val="107000"/>
                        </a:lnSpc>
                        <a:spcAft>
                          <a:spcPts val="0"/>
                        </a:spcAft>
                      </a:pPr>
                      <a:endParaRPr lang="de-DE" sz="2000" b="0">
                        <a:solidFill>
                          <a:srgbClr val="104F75"/>
                        </a:solidFill>
                        <a:effectLst/>
                      </a:endParaRPr>
                    </a:p>
                    <a:p>
                      <a:pPr>
                        <a:lnSpc>
                          <a:spcPct val="107000"/>
                        </a:lnSpc>
                        <a:spcAft>
                          <a:spcPts val="0"/>
                        </a:spcAft>
                      </a:pPr>
                      <a:r>
                        <a:rPr lang="de-DE" sz="2000" b="0">
                          <a:solidFill>
                            <a:srgbClr val="104F75"/>
                          </a:solidFill>
                          <a:effectLst/>
                        </a:rPr>
                        <a:t>1.</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Bef>
                          <a:spcPts val="1200"/>
                        </a:spcBef>
                        <a:spcAft>
                          <a:spcPts val="1200"/>
                        </a:spcAft>
                      </a:pPr>
                      <a:r>
                        <a:rPr lang="de-DE" sz="2000" b="1" u="sng" dirty="0">
                          <a:solidFill>
                            <a:srgbClr val="104F75"/>
                          </a:solidFill>
                          <a:effectLst/>
                          <a:latin typeface="+mn-lt"/>
                          <a:ea typeface="SimSun" panose="02010600030101010101" pitchFamily="2" charset="-122"/>
                          <a:cs typeface="Helvetica" panose="020B0604020202020204" pitchFamily="34" charset="0"/>
                        </a:rPr>
                        <a:t>Der Unterricht</a:t>
                      </a:r>
                      <a:r>
                        <a:rPr lang="de-DE" sz="2000" b="0" dirty="0">
                          <a:solidFill>
                            <a:srgbClr val="104F75"/>
                          </a:solidFill>
                          <a:effectLst/>
                          <a:latin typeface="+mn-lt"/>
                          <a:ea typeface="SimSun" panose="02010600030101010101" pitchFamily="2" charset="-122"/>
                          <a:cs typeface="Helvetica" panose="020B0604020202020204" pitchFamily="34" charset="0"/>
                        </a:rPr>
                        <a:t> ist interessant.</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Bef>
                          <a:spcPts val="1200"/>
                        </a:spcBef>
                        <a:spcAft>
                          <a:spcPts val="1200"/>
                        </a:spcAft>
                      </a:pPr>
                      <a:r>
                        <a:rPr lang="de-DE" sz="2000">
                          <a:solidFill>
                            <a:srgbClr val="104F75"/>
                          </a:solidFill>
                          <a:effectLst/>
                          <a:latin typeface="+mn-lt"/>
                          <a:ea typeface="SimSun" panose="02010600030101010101" pitchFamily="2" charset="-122"/>
                          <a:cs typeface="Helvetica" panose="020B0604020202020204" pitchFamily="34" charset="0"/>
                        </a:rPr>
                        <a:t>__________ ist interessant. (</a:t>
                      </a:r>
                      <a:r>
                        <a:rPr lang="de-DE" sz="2000" b="1">
                          <a:solidFill>
                            <a:srgbClr val="104F75"/>
                          </a:solidFill>
                          <a:effectLst/>
                          <a:latin typeface="+mn-lt"/>
                          <a:ea typeface="SimSun" panose="02010600030101010101" pitchFamily="2" charset="-122"/>
                          <a:cs typeface="Helvetica" panose="020B0604020202020204" pitchFamily="34" charset="0"/>
                        </a:rPr>
                        <a:t>it</a:t>
                      </a:r>
                      <a:r>
                        <a:rPr lang="de-DE" sz="2000">
                          <a:solidFill>
                            <a:srgbClr val="104F75"/>
                          </a:solidFill>
                          <a:effectLst/>
                          <a:latin typeface="+mn-lt"/>
                          <a:ea typeface="SimSun" panose="02010600030101010101" pitchFamily="2" charset="-122"/>
                          <a:cs typeface="Helvetica" panose="020B0604020202020204" pitchFamily="34" charset="0"/>
                        </a:rPr>
                        <a:t>)</a:t>
                      </a:r>
                      <a:endParaRPr lang="en-GB" sz="200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4741833"/>
                  </a:ext>
                </a:extLst>
              </a:tr>
              <a:tr h="677876">
                <a:tc>
                  <a:txBody>
                    <a:bodyPr/>
                    <a:lstStyle/>
                    <a:p>
                      <a:pPr>
                        <a:lnSpc>
                          <a:spcPct val="107000"/>
                        </a:lnSpc>
                        <a:spcAft>
                          <a:spcPts val="0"/>
                        </a:spcAft>
                      </a:pPr>
                      <a:endParaRPr lang="de-DE" sz="2000">
                        <a:solidFill>
                          <a:srgbClr val="104F75"/>
                        </a:solidFill>
                        <a:effectLst/>
                      </a:endParaRPr>
                    </a:p>
                    <a:p>
                      <a:pPr>
                        <a:lnSpc>
                          <a:spcPct val="107000"/>
                        </a:lnSpc>
                        <a:spcAft>
                          <a:spcPts val="0"/>
                        </a:spcAft>
                      </a:pPr>
                      <a:r>
                        <a:rPr lang="de-DE" sz="2000" b="0">
                          <a:solidFill>
                            <a:srgbClr val="104F75"/>
                          </a:solidFill>
                          <a:effectLst/>
                        </a:rPr>
                        <a:t>2.</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Bef>
                          <a:spcPts val="1200"/>
                        </a:spcBef>
                        <a:spcAft>
                          <a:spcPts val="1200"/>
                        </a:spcAft>
                      </a:pPr>
                      <a:r>
                        <a:rPr lang="de-DE" sz="2000" kern="1200">
                          <a:solidFill>
                            <a:srgbClr val="104F75"/>
                          </a:solidFill>
                          <a:effectLst/>
                          <a:latin typeface="+mn-lt"/>
                          <a:ea typeface="+mn-ea"/>
                          <a:cs typeface="+mn-cs"/>
                        </a:rPr>
                        <a:t>Wir haben </a:t>
                      </a:r>
                      <a:r>
                        <a:rPr lang="de-DE" sz="2000" b="1" u="sng" kern="1200">
                          <a:solidFill>
                            <a:srgbClr val="104F75"/>
                          </a:solidFill>
                          <a:effectLst/>
                          <a:latin typeface="+mn-lt"/>
                          <a:ea typeface="+mn-ea"/>
                          <a:cs typeface="+mn-cs"/>
                        </a:rPr>
                        <a:t>die Antwort</a:t>
                      </a:r>
                      <a:r>
                        <a:rPr lang="de-DE" sz="2000" b="0" u="none" kern="1200">
                          <a:solidFill>
                            <a:srgbClr val="104F75"/>
                          </a:solidFill>
                          <a:effectLst/>
                          <a:latin typeface="+mn-lt"/>
                          <a:ea typeface="+mn-ea"/>
                          <a:cs typeface="+mn-cs"/>
                        </a:rPr>
                        <a:t>.</a:t>
                      </a:r>
                      <a:endParaRPr lang="en-GB" sz="2000" b="0" u="none">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Bef>
                          <a:spcPts val="1200"/>
                        </a:spcBef>
                        <a:spcAft>
                          <a:spcPts val="1200"/>
                        </a:spcAft>
                      </a:pPr>
                      <a:r>
                        <a:rPr lang="de-DE" sz="2000" kern="1200" dirty="0">
                          <a:solidFill>
                            <a:srgbClr val="104F75"/>
                          </a:solidFill>
                          <a:effectLst/>
                          <a:latin typeface="+mn-lt"/>
                          <a:ea typeface="+mn-ea"/>
                          <a:cs typeface="+mn-cs"/>
                        </a:rPr>
                        <a:t>Wir haben </a:t>
                      </a:r>
                      <a:r>
                        <a:rPr lang="de-DE" sz="2000" dirty="0">
                          <a:solidFill>
                            <a:srgbClr val="104F75"/>
                          </a:solidFill>
                          <a:effectLst/>
                          <a:latin typeface="+mn-lt"/>
                        </a:rPr>
                        <a:t>__________. (</a:t>
                      </a:r>
                      <a:r>
                        <a:rPr lang="de-DE" sz="2000" b="1" dirty="0">
                          <a:solidFill>
                            <a:srgbClr val="104F75"/>
                          </a:solidFill>
                          <a:effectLst/>
                          <a:latin typeface="+mn-lt"/>
                        </a:rPr>
                        <a:t>it</a:t>
                      </a:r>
                      <a:r>
                        <a:rPr lang="de-DE" sz="2000" dirty="0">
                          <a:solidFill>
                            <a:srgbClr val="104F75"/>
                          </a:solidFill>
                          <a:effectLst/>
                          <a:latin typeface="+mn-lt"/>
                        </a:rPr>
                        <a:t>)</a:t>
                      </a:r>
                      <a:endParaRPr lang="en-GB" sz="200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0759497"/>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6" y="280417"/>
            <a:ext cx="7062166"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5" name="Rounded Rectangular Callout 4"/>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6" name="TextBox 5"/>
          <p:cNvSpPr txBox="1"/>
          <p:nvPr/>
        </p:nvSpPr>
        <p:spPr>
          <a:xfrm>
            <a:off x="6990080" y="4339266"/>
            <a:ext cx="1215458" cy="400110"/>
          </a:xfrm>
          <a:prstGeom prst="rect">
            <a:avLst/>
          </a:prstGeom>
          <a:noFill/>
        </p:spPr>
        <p:txBody>
          <a:bodyPr wrap="square" rtlCol="0">
            <a:spAutoFit/>
          </a:bodyPr>
          <a:lstStyle/>
          <a:p>
            <a:pPr algn="l"/>
            <a:r>
              <a:rPr lang="en-GB" sz="2000" b="1">
                <a:solidFill>
                  <a:srgbClr val="FF6A05"/>
                </a:solidFill>
              </a:rPr>
              <a:t>Er</a:t>
            </a:r>
            <a:endParaRPr lang="en-GB" sz="2000" b="1" dirty="0">
              <a:solidFill>
                <a:srgbClr val="FF6A05"/>
              </a:solidFill>
            </a:endParaRPr>
          </a:p>
        </p:txBody>
      </p:sp>
      <p:sp>
        <p:nvSpPr>
          <p:cNvPr id="7" name="TextBox 6"/>
          <p:cNvSpPr txBox="1"/>
          <p:nvPr/>
        </p:nvSpPr>
        <p:spPr>
          <a:xfrm>
            <a:off x="8267927" y="5008662"/>
            <a:ext cx="1215458" cy="400110"/>
          </a:xfrm>
          <a:prstGeom prst="rect">
            <a:avLst/>
          </a:prstGeom>
          <a:noFill/>
        </p:spPr>
        <p:txBody>
          <a:bodyPr wrap="square" rtlCol="0">
            <a:spAutoFit/>
          </a:bodyPr>
          <a:lstStyle/>
          <a:p>
            <a:pPr algn="l"/>
            <a:r>
              <a:rPr lang="en-GB" sz="2000" b="1">
                <a:solidFill>
                  <a:srgbClr val="FF6A05"/>
                </a:solidFill>
              </a:rPr>
              <a:t>sie</a:t>
            </a:r>
            <a:endParaRPr lang="en-GB" sz="2000" b="1" dirty="0">
              <a:solidFill>
                <a:srgbClr val="FF6A05"/>
              </a:solidFill>
            </a:endParaRPr>
          </a:p>
        </p:txBody>
      </p:sp>
      <p:sp>
        <p:nvSpPr>
          <p:cNvPr id="9" name="Rectangle 1"/>
          <p:cNvSpPr>
            <a:spLocks noChangeArrowheads="1"/>
          </p:cNvSpPr>
          <p:nvPr/>
        </p:nvSpPr>
        <p:spPr bwMode="auto">
          <a:xfrm>
            <a:off x="353915" y="1289893"/>
            <a:ext cx="1001305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104F75"/>
                </a:solidFill>
                <a:effectLst/>
                <a:ea typeface="Times New Roman" panose="02020603050405020304" pitchFamily="18" charset="0"/>
                <a:cs typeface="Helvetica" panose="020B0604020202020204" pitchFamily="34" charset="0"/>
              </a:rPr>
              <a:t>PART D (SUBJECT &amp; OBJECT PRONOUNS)</a:t>
            </a:r>
          </a:p>
          <a:p>
            <a:pPr marL="0" marR="0" lvl="0" indent="0"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rgbClr val="104F75"/>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104F75"/>
                </a:solidFill>
                <a:effectLst/>
                <a:ea typeface="Times New Roman" panose="02020603050405020304" pitchFamily="18" charset="0"/>
                <a:cs typeface="Helvetica" panose="020B0604020202020204" pitchFamily="34" charset="0"/>
              </a:rPr>
              <a:t>Read</a:t>
            </a:r>
            <a:r>
              <a:rPr kumimoji="0" lang="en-GB" altLang="en-US" sz="2000" b="0" i="0" u="none" strike="noStrike" cap="none" normalizeH="0" baseline="0" dirty="0">
                <a:ln>
                  <a:noFill/>
                </a:ln>
                <a:solidFill>
                  <a:srgbClr val="104F75"/>
                </a:solidFill>
                <a:effectLst/>
                <a:ea typeface="Times New Roman" panose="02020603050405020304" pitchFamily="18" charset="0"/>
                <a:cs typeface="Helvetica" panose="020B0604020202020204" pitchFamily="34" charset="0"/>
              </a:rPr>
              <a:t> the German sentences. </a:t>
            </a:r>
          </a:p>
          <a:p>
            <a:pPr marL="0" marR="0" lvl="0" indent="0"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rgbClr val="104F75"/>
              </a:solidFill>
              <a:effectLst/>
              <a:ea typeface="Times New Roman" panose="02020603050405020304" pitchFamily="18" charset="0"/>
              <a:cs typeface="Helvetica"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104F75"/>
                </a:solidFill>
                <a:effectLst/>
                <a:ea typeface="Times New Roman" panose="02020603050405020304" pitchFamily="18" charset="0"/>
                <a:cs typeface="Helvetica" panose="020B0604020202020204" pitchFamily="34" charset="0"/>
              </a:rPr>
              <a:t>In sentence 1, the noun is underlined.</a:t>
            </a:r>
            <a:r>
              <a:rPr kumimoji="0" lang="en-GB" altLang="en-US" sz="2000" b="0" i="0" u="none" strike="noStrike" cap="none" normalizeH="0" baseline="0" dirty="0">
                <a:ln>
                  <a:noFill/>
                </a:ln>
                <a:solidFill>
                  <a:srgbClr val="104F75"/>
                </a:solidFill>
                <a:effectLst/>
                <a:ea typeface="Times New Roman" panose="02020603050405020304" pitchFamily="18" charset="0"/>
                <a:cs typeface="Times New Roman" panose="02020603050405020304" pitchFamily="18" charset="0"/>
              </a:rPr>
              <a:t> </a:t>
            </a:r>
            <a:r>
              <a:rPr kumimoji="0" lang="en-GB" altLang="en-US" sz="2000" b="0" i="0" u="none" strike="noStrike" cap="none" normalizeH="0" baseline="0" dirty="0">
                <a:ln>
                  <a:noFill/>
                </a:ln>
                <a:solidFill>
                  <a:srgbClr val="104F75"/>
                </a:solidFill>
                <a:effectLst/>
                <a:ea typeface="Times New Roman" panose="02020603050405020304" pitchFamily="18" charset="0"/>
                <a:cs typeface="Helvetica" panose="020B0604020202020204" pitchFamily="34" charset="0"/>
              </a:rPr>
              <a:t>There is a gap in sentence 2.  </a:t>
            </a:r>
            <a:endParaRPr kumimoji="0" lang="en-GB" altLang="en-US" sz="2000" b="0" i="0" u="none" strike="noStrike" cap="none" normalizeH="0" baseline="0" dirty="0">
              <a:ln>
                <a:noFill/>
              </a:ln>
              <a:solidFill>
                <a:srgbClr val="104F75"/>
              </a:solidFill>
              <a:effectLst/>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GB" altLang="en-US" sz="2000" b="1" i="0" u="none" strike="noStrike" cap="none" normalizeH="0" baseline="0" dirty="0">
              <a:ln>
                <a:noFill/>
              </a:ln>
              <a:solidFill>
                <a:srgbClr val="104F75"/>
              </a:solidFill>
              <a:effectLst/>
              <a:ea typeface="Times New Roman" panose="02020603050405020304" pitchFamily="18" charset="0"/>
              <a:cs typeface="Helvetica"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104F75"/>
                </a:solidFill>
                <a:effectLst/>
                <a:ea typeface="Times New Roman" panose="02020603050405020304" pitchFamily="18" charset="0"/>
                <a:cs typeface="Helvetica" panose="020B0604020202020204" pitchFamily="34" charset="0"/>
              </a:rPr>
              <a:t>Complete</a:t>
            </a:r>
            <a:r>
              <a:rPr kumimoji="0" lang="en-GB" altLang="en-US" sz="2000" b="0" i="0" u="none" strike="noStrike" cap="none" normalizeH="0" baseline="0" dirty="0">
                <a:ln>
                  <a:noFill/>
                </a:ln>
                <a:solidFill>
                  <a:srgbClr val="104F75"/>
                </a:solidFill>
                <a:effectLst/>
                <a:ea typeface="Times New Roman" panose="02020603050405020304" pitchFamily="18" charset="0"/>
                <a:cs typeface="Helvetica" panose="020B0604020202020204" pitchFamily="34" charset="0"/>
              </a:rPr>
              <a:t> </a:t>
            </a:r>
            <a:r>
              <a:rPr kumimoji="0" lang="en-GB" altLang="en-US" sz="2000" b="1" i="0" u="none" strike="noStrike" cap="none" normalizeH="0" baseline="0" dirty="0">
                <a:ln>
                  <a:noFill/>
                </a:ln>
                <a:solidFill>
                  <a:srgbClr val="104F75"/>
                </a:solidFill>
                <a:effectLst/>
                <a:ea typeface="Times New Roman" panose="02020603050405020304" pitchFamily="18" charset="0"/>
                <a:cs typeface="Helvetica" panose="020B0604020202020204" pitchFamily="34" charset="0"/>
              </a:rPr>
              <a:t>sentence 2</a:t>
            </a:r>
            <a:r>
              <a:rPr kumimoji="0" lang="en-GB" altLang="en-US" sz="2000" b="0" i="0" u="none" strike="noStrike" cap="none" normalizeH="0" baseline="0" dirty="0">
                <a:ln>
                  <a:noFill/>
                </a:ln>
                <a:solidFill>
                  <a:srgbClr val="104F75"/>
                </a:solidFill>
                <a:effectLst/>
                <a:ea typeface="Times New Roman" panose="02020603050405020304" pitchFamily="18" charset="0"/>
                <a:cs typeface="Helvetica" panose="020B0604020202020204" pitchFamily="34" charset="0"/>
              </a:rPr>
              <a:t> with the </a:t>
            </a:r>
            <a:r>
              <a:rPr kumimoji="0" lang="en-GB" altLang="en-US" sz="2000" b="1" i="0" u="none" strike="noStrike" cap="none" normalizeH="0" baseline="0" dirty="0">
                <a:ln>
                  <a:noFill/>
                </a:ln>
                <a:solidFill>
                  <a:srgbClr val="104F75"/>
                </a:solidFill>
                <a:effectLst/>
                <a:ea typeface="Times New Roman" panose="02020603050405020304" pitchFamily="18" charset="0"/>
                <a:cs typeface="Helvetica" panose="020B0604020202020204" pitchFamily="34" charset="0"/>
              </a:rPr>
              <a:t>German</a:t>
            </a:r>
            <a:r>
              <a:rPr kumimoji="0" lang="en-GB" altLang="en-US" sz="2000" b="0" i="0" u="none" strike="noStrike" cap="none" normalizeH="0" baseline="0" dirty="0">
                <a:ln>
                  <a:noFill/>
                </a:ln>
                <a:solidFill>
                  <a:srgbClr val="104F75"/>
                </a:solidFill>
                <a:effectLst/>
                <a:ea typeface="Times New Roman" panose="02020603050405020304" pitchFamily="18" charset="0"/>
                <a:cs typeface="Helvetica" panose="020B0604020202020204" pitchFamily="34" charset="0"/>
              </a:rPr>
              <a:t> word for the word in brackets.</a:t>
            </a:r>
            <a:r>
              <a:rPr kumimoji="0" lang="en-GB" altLang="zh-CN" sz="2000" b="0" i="0" u="none" strike="noStrike" cap="none" normalizeH="0" baseline="0" dirty="0">
                <a:ln>
                  <a:noFill/>
                </a:ln>
                <a:solidFill>
                  <a:srgbClr val="104F75"/>
                </a:solidFill>
                <a:effectLst/>
                <a:ea typeface="SimSun" panose="02010600030101010101" pitchFamily="2" charset="-122"/>
                <a:cs typeface="Times New Roman" panose="02020603050405020304" pitchFamily="18" charset="0"/>
              </a:rPr>
              <a:t>								</a:t>
            </a:r>
            <a:endParaRPr kumimoji="0" lang="en-GB" altLang="zh-CN" sz="2000" b="0" i="0" u="none" strike="noStrike" cap="none" normalizeH="0" baseline="0" dirty="0">
              <a:ln>
                <a:noFill/>
              </a:ln>
              <a:solidFill>
                <a:srgbClr val="104F75"/>
              </a:solidFill>
              <a:effectLst/>
            </a:endParaRPr>
          </a:p>
        </p:txBody>
      </p:sp>
    </p:spTree>
    <p:extLst>
      <p:ext uri="{BB962C8B-B14F-4D97-AF65-F5344CB8AC3E}">
        <p14:creationId xmlns:p14="http://schemas.microsoft.com/office/powerpoint/2010/main" val="88373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2"/>
          <p:cNvSpPr>
            <a:spLocks noChangeArrowheads="1"/>
          </p:cNvSpPr>
          <p:nvPr/>
        </p:nvSpPr>
        <p:spPr bwMode="auto">
          <a:xfrm>
            <a:off x="711200" y="1598712"/>
            <a:ext cx="6436377" cy="31393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sz="2000" b="1" dirty="0">
                <a:solidFill>
                  <a:srgbClr val="115076"/>
                </a:solidFill>
              </a:rPr>
              <a:t>PART E (OBJECT PRONOUNS)</a:t>
            </a:r>
          </a:p>
          <a:p>
            <a:endParaRPr lang="en-GB" sz="2000" dirty="0">
              <a:solidFill>
                <a:srgbClr val="115076"/>
              </a:solidFill>
            </a:endParaRPr>
          </a:p>
          <a:p>
            <a:r>
              <a:rPr lang="en-US" sz="2000" dirty="0">
                <a:solidFill>
                  <a:srgbClr val="115076"/>
                </a:solidFill>
              </a:rPr>
              <a:t>Write the German</a:t>
            </a:r>
            <a:r>
              <a:rPr lang="en-US" sz="2000" b="1" dirty="0">
                <a:solidFill>
                  <a:srgbClr val="115076"/>
                </a:solidFill>
              </a:rPr>
              <a:t> </a:t>
            </a:r>
            <a:r>
              <a:rPr lang="en-US" sz="2000" dirty="0">
                <a:solidFill>
                  <a:srgbClr val="115076"/>
                </a:solidFill>
              </a:rPr>
              <a:t>for the English given in brackets.</a:t>
            </a:r>
            <a:endParaRPr lang="en-GB" sz="2000" dirty="0">
              <a:solidFill>
                <a:srgbClr val="115076"/>
              </a:solidFill>
            </a:endParaRPr>
          </a:p>
          <a:p>
            <a:r>
              <a:rPr lang="en-GB" sz="2000" dirty="0">
                <a:solidFill>
                  <a:srgbClr val="115076"/>
                </a:solidFill>
              </a:rPr>
              <a:t> </a:t>
            </a:r>
          </a:p>
          <a:p>
            <a:endParaRPr lang="en-GB" sz="2000" dirty="0">
              <a:solidFill>
                <a:srgbClr val="115076"/>
              </a:solidFill>
            </a:endParaRPr>
          </a:p>
          <a:p>
            <a:endParaRPr lang="en-GB" sz="2000" dirty="0">
              <a:solidFill>
                <a:srgbClr val="115076"/>
              </a:solidFill>
            </a:endParaRPr>
          </a:p>
          <a:p>
            <a:r>
              <a:rPr lang="de-DE" sz="2000" dirty="0">
                <a:solidFill>
                  <a:srgbClr val="115076"/>
                </a:solidFill>
              </a:rPr>
              <a:t>1. Du fragst ____. (him)</a:t>
            </a:r>
          </a:p>
          <a:p>
            <a:endParaRPr lang="en-GB" sz="2000" dirty="0">
              <a:solidFill>
                <a:srgbClr val="115076"/>
              </a:solidFill>
            </a:endParaRPr>
          </a:p>
          <a:p>
            <a:r>
              <a:rPr lang="de-DE" sz="2000" dirty="0">
                <a:solidFill>
                  <a:srgbClr val="115076"/>
                </a:solidFill>
              </a:rPr>
              <a:t>2. Ich gebe es ____. </a:t>
            </a:r>
            <a:r>
              <a:rPr lang="en-GB" sz="2000" dirty="0">
                <a:solidFill>
                  <a:srgbClr val="115076"/>
                </a:solidFill>
              </a:rPr>
              <a:t>(you / to you)</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b="0" i="0" u="none" strike="noStrike" cap="none" normalizeH="0" baseline="0" dirty="0">
              <a:ln>
                <a:noFill/>
              </a:ln>
              <a:solidFill>
                <a:srgbClr val="104F75"/>
              </a:solidFill>
              <a:effectLst/>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0417"/>
            <a:ext cx="6807200" cy="869950"/>
          </a:xfrm>
          <a:prstGeom prst="rect">
            <a:avLst/>
          </a:prstGeom>
        </p:spPr>
      </p:pic>
      <p:sp>
        <p:nvSpPr>
          <p:cNvPr id="4" name="Title 3"/>
          <p:cNvSpPr>
            <a:spLocks noGrp="1"/>
          </p:cNvSpPr>
          <p:nvPr>
            <p:ph type="title"/>
          </p:nvPr>
        </p:nvSpPr>
        <p:spPr>
          <a:xfrm>
            <a:off x="-72086" y="280417"/>
            <a:ext cx="6676086"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6" name="TextBox 5"/>
          <p:cNvSpPr txBox="1"/>
          <p:nvPr/>
        </p:nvSpPr>
        <p:spPr>
          <a:xfrm>
            <a:off x="2231174" y="3405805"/>
            <a:ext cx="1215458" cy="400110"/>
          </a:xfrm>
          <a:prstGeom prst="rect">
            <a:avLst/>
          </a:prstGeom>
          <a:noFill/>
        </p:spPr>
        <p:txBody>
          <a:bodyPr wrap="square" rtlCol="0">
            <a:spAutoFit/>
          </a:bodyPr>
          <a:lstStyle/>
          <a:p>
            <a:pPr algn="l"/>
            <a:r>
              <a:rPr lang="en-GB" sz="2000" b="1">
                <a:solidFill>
                  <a:srgbClr val="FF6A05"/>
                </a:solidFill>
              </a:rPr>
              <a:t>ihn</a:t>
            </a:r>
            <a:endParaRPr lang="en-GB" sz="2000" b="1" dirty="0">
              <a:solidFill>
                <a:srgbClr val="FF6A05"/>
              </a:solidFill>
            </a:endParaRPr>
          </a:p>
        </p:txBody>
      </p:sp>
      <p:sp>
        <p:nvSpPr>
          <p:cNvPr id="7" name="TextBox 6"/>
          <p:cNvSpPr txBox="1"/>
          <p:nvPr/>
        </p:nvSpPr>
        <p:spPr>
          <a:xfrm>
            <a:off x="2623740" y="4030087"/>
            <a:ext cx="1215458" cy="400110"/>
          </a:xfrm>
          <a:prstGeom prst="rect">
            <a:avLst/>
          </a:prstGeom>
          <a:noFill/>
        </p:spPr>
        <p:txBody>
          <a:bodyPr wrap="square" rtlCol="0">
            <a:spAutoFit/>
          </a:bodyPr>
          <a:lstStyle/>
          <a:p>
            <a:pPr algn="l"/>
            <a:r>
              <a:rPr lang="en-GB" sz="2000" b="1">
                <a:solidFill>
                  <a:srgbClr val="FF6A05"/>
                </a:solidFill>
              </a:rPr>
              <a:t>dir</a:t>
            </a:r>
            <a:endParaRPr lang="en-GB" sz="2000" b="1" dirty="0">
              <a:solidFill>
                <a:srgbClr val="FF6A05"/>
              </a:solidFill>
            </a:endParaRPr>
          </a:p>
        </p:txBody>
      </p:sp>
      <p:sp>
        <p:nvSpPr>
          <p:cNvPr id="12" name="Rounded Rectangular Callout 11"/>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Tree>
    <p:extLst>
      <p:ext uri="{BB962C8B-B14F-4D97-AF65-F5344CB8AC3E}">
        <p14:creationId xmlns:p14="http://schemas.microsoft.com/office/powerpoint/2010/main" val="175186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1"/>
          <p:cNvSpPr>
            <a:spLocks noChangeArrowheads="1"/>
          </p:cNvSpPr>
          <p:nvPr/>
        </p:nvSpPr>
        <p:spPr bwMode="auto">
          <a:xfrm>
            <a:off x="984535" y="1651481"/>
            <a:ext cx="1034129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sz="2000" b="1" dirty="0">
                <a:solidFill>
                  <a:srgbClr val="115076"/>
                </a:solidFill>
              </a:rPr>
              <a:t>PART F (ADVERBIAL TIME PHRASES)</a:t>
            </a:r>
          </a:p>
          <a:p>
            <a:endParaRPr lang="en-US" sz="2000" b="1" dirty="0">
              <a:solidFill>
                <a:srgbClr val="115076"/>
              </a:solidFill>
            </a:endParaRPr>
          </a:p>
          <a:p>
            <a:endParaRPr lang="en-GB" sz="2000" dirty="0">
              <a:solidFill>
                <a:srgbClr val="115076"/>
              </a:solidFill>
            </a:endParaRPr>
          </a:p>
          <a:p>
            <a:r>
              <a:rPr lang="en-US" sz="2000" dirty="0">
                <a:solidFill>
                  <a:srgbClr val="115076"/>
                </a:solidFill>
              </a:rPr>
              <a:t>Write the correct form of the word in brackets.</a:t>
            </a:r>
          </a:p>
          <a:p>
            <a:endParaRPr lang="en-GB" sz="2000" dirty="0">
              <a:solidFill>
                <a:srgbClr val="115076"/>
              </a:solidFill>
            </a:endParaRPr>
          </a:p>
          <a:p>
            <a:r>
              <a:rPr lang="de-DE" sz="2000" dirty="0">
                <a:solidFill>
                  <a:srgbClr val="115076"/>
                </a:solidFill>
              </a:rPr>
              <a:t>1. Ich gehe __________ Monat zur Universität. (nächst)				</a:t>
            </a:r>
            <a:endParaRPr lang="en-GB" sz="2000" dirty="0">
              <a:solidFill>
                <a:srgbClr val="115076"/>
              </a:solidFill>
            </a:endParaRPr>
          </a:p>
          <a:p>
            <a:endParaRPr lang="de-DE" sz="2000" dirty="0">
              <a:solidFill>
                <a:srgbClr val="115076"/>
              </a:solidFill>
            </a:endParaRPr>
          </a:p>
          <a:p>
            <a:r>
              <a:rPr lang="de-DE" sz="2000" dirty="0">
                <a:solidFill>
                  <a:srgbClr val="115076"/>
                </a:solidFill>
              </a:rPr>
              <a:t>2. Du machst __________ Woche deine Hausaufgaben. </a:t>
            </a:r>
            <a:r>
              <a:rPr lang="en-GB" sz="2000" dirty="0">
                <a:solidFill>
                  <a:srgbClr val="115076"/>
                </a:solidFill>
              </a:rPr>
              <a:t>(</a:t>
            </a:r>
            <a:r>
              <a:rPr lang="en-GB" sz="2000" dirty="0" err="1">
                <a:solidFill>
                  <a:srgbClr val="115076"/>
                </a:solidFill>
              </a:rPr>
              <a:t>jeder</a:t>
            </a:r>
            <a:r>
              <a:rPr lang="en-GB" sz="2000" dirty="0">
                <a:solidFill>
                  <a:srgbClr val="115076"/>
                </a:solidFill>
              </a:rPr>
              <a:t>)	</a:t>
            </a:r>
            <a:endParaRPr kumimoji="0" lang="en-GB" altLang="zh-CN" sz="2400" b="0" i="0" u="none" strike="noStrike" cap="none" normalizeH="0" baseline="0" dirty="0">
              <a:ln>
                <a:noFill/>
              </a:ln>
              <a:solidFill>
                <a:srgbClr val="115076"/>
              </a:solidFill>
              <a:effectLst/>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6" y="280417"/>
            <a:ext cx="6588500"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6" name="Rounded Rectangular Callout 5"/>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7" name="TextBox 6"/>
          <p:cNvSpPr txBox="1"/>
          <p:nvPr/>
        </p:nvSpPr>
        <p:spPr>
          <a:xfrm>
            <a:off x="2520940" y="3186415"/>
            <a:ext cx="3108960" cy="400110"/>
          </a:xfrm>
          <a:prstGeom prst="rect">
            <a:avLst/>
          </a:prstGeom>
          <a:noFill/>
        </p:spPr>
        <p:txBody>
          <a:bodyPr wrap="square" rtlCol="0">
            <a:spAutoFit/>
          </a:bodyPr>
          <a:lstStyle/>
          <a:p>
            <a:pPr algn="l"/>
            <a:r>
              <a:rPr lang="en-GB" sz="2000" b="1" dirty="0" err="1">
                <a:solidFill>
                  <a:srgbClr val="FF6A05"/>
                </a:solidFill>
              </a:rPr>
              <a:t>nächsten</a:t>
            </a:r>
            <a:endParaRPr lang="en-GB" sz="2000" b="1" dirty="0">
              <a:solidFill>
                <a:srgbClr val="FF6A05"/>
              </a:solidFill>
            </a:endParaRPr>
          </a:p>
        </p:txBody>
      </p:sp>
      <p:sp>
        <p:nvSpPr>
          <p:cNvPr id="8" name="TextBox 7"/>
          <p:cNvSpPr txBox="1"/>
          <p:nvPr/>
        </p:nvSpPr>
        <p:spPr>
          <a:xfrm>
            <a:off x="2920076" y="3761682"/>
            <a:ext cx="967047" cy="400110"/>
          </a:xfrm>
          <a:prstGeom prst="rect">
            <a:avLst/>
          </a:prstGeom>
          <a:noFill/>
        </p:spPr>
        <p:txBody>
          <a:bodyPr wrap="square" rtlCol="0">
            <a:spAutoFit/>
          </a:bodyPr>
          <a:lstStyle/>
          <a:p>
            <a:pPr algn="l"/>
            <a:r>
              <a:rPr lang="en-GB" sz="2000" b="1" dirty="0" err="1">
                <a:solidFill>
                  <a:srgbClr val="FF6A05"/>
                </a:solidFill>
              </a:rPr>
              <a:t>jede</a:t>
            </a:r>
            <a:endParaRPr lang="en-GB" sz="2000" b="1" dirty="0">
              <a:solidFill>
                <a:srgbClr val="FF6A05"/>
              </a:solidFill>
            </a:endParaRPr>
          </a:p>
        </p:txBody>
      </p:sp>
    </p:spTree>
    <p:extLst>
      <p:ext uri="{BB962C8B-B14F-4D97-AF65-F5344CB8AC3E}">
        <p14:creationId xmlns:p14="http://schemas.microsoft.com/office/powerpoint/2010/main" val="74597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1"/>
          <p:cNvSpPr>
            <a:spLocks noChangeArrowheads="1"/>
          </p:cNvSpPr>
          <p:nvPr/>
        </p:nvSpPr>
        <p:spPr bwMode="auto">
          <a:xfrm>
            <a:off x="457410" y="1812847"/>
            <a:ext cx="1108027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sz="2000" b="1" dirty="0">
                <a:solidFill>
                  <a:srgbClr val="115076"/>
                </a:solidFill>
              </a:rPr>
              <a:t>PART G (SEPARABLE VERBS)</a:t>
            </a:r>
            <a:endParaRPr lang="en-GB" sz="2000" dirty="0">
              <a:solidFill>
                <a:srgbClr val="115076"/>
              </a:solidFill>
            </a:endParaRPr>
          </a:p>
          <a:p>
            <a:endParaRPr lang="en-US" sz="2000" dirty="0">
              <a:solidFill>
                <a:srgbClr val="115076"/>
              </a:solidFill>
            </a:endParaRPr>
          </a:p>
          <a:p>
            <a:r>
              <a:rPr lang="en-US" sz="2000" dirty="0">
                <a:solidFill>
                  <a:srgbClr val="115076"/>
                </a:solidFill>
              </a:rPr>
              <a:t>Write the German</a:t>
            </a:r>
            <a:r>
              <a:rPr lang="en-US" sz="2000" b="1" dirty="0">
                <a:solidFill>
                  <a:srgbClr val="115076"/>
                </a:solidFill>
              </a:rPr>
              <a:t> </a:t>
            </a:r>
            <a:r>
              <a:rPr lang="en-US" sz="2000" dirty="0">
                <a:solidFill>
                  <a:srgbClr val="115076"/>
                </a:solidFill>
              </a:rPr>
              <a:t>for the English given in brackets.	</a:t>
            </a:r>
            <a:endParaRPr lang="en-GB" sz="2000" dirty="0">
              <a:solidFill>
                <a:srgbClr val="115076"/>
              </a:solidFill>
            </a:endParaRPr>
          </a:p>
          <a:p>
            <a:r>
              <a:rPr lang="en-GB" sz="2000" dirty="0">
                <a:solidFill>
                  <a:srgbClr val="115076"/>
                </a:solidFill>
              </a:rPr>
              <a:t>Remember, these are separable verbs.</a:t>
            </a:r>
          </a:p>
          <a:p>
            <a:r>
              <a:rPr lang="en-GB" sz="2000" dirty="0">
                <a:solidFill>
                  <a:srgbClr val="115076"/>
                </a:solidFill>
              </a:rPr>
              <a:t> </a:t>
            </a:r>
          </a:p>
          <a:p>
            <a:r>
              <a:rPr lang="en-GB" sz="2000" dirty="0">
                <a:solidFill>
                  <a:srgbClr val="115076"/>
                </a:solidFill>
              </a:rPr>
              <a:t>1. Ich __________ </a:t>
            </a:r>
            <a:r>
              <a:rPr lang="en-GB" sz="2000" dirty="0" err="1">
                <a:solidFill>
                  <a:srgbClr val="115076"/>
                </a:solidFill>
              </a:rPr>
              <a:t>meinen</a:t>
            </a:r>
            <a:r>
              <a:rPr lang="en-GB" sz="2000" dirty="0">
                <a:solidFill>
                  <a:srgbClr val="115076"/>
                </a:solidFill>
              </a:rPr>
              <a:t> Freund __________. (am calling)		to call = </a:t>
            </a:r>
            <a:r>
              <a:rPr lang="en-GB" sz="2000" i="1" dirty="0" err="1">
                <a:solidFill>
                  <a:srgbClr val="115076"/>
                </a:solidFill>
              </a:rPr>
              <a:t>anrufen</a:t>
            </a:r>
            <a:endParaRPr lang="en-GB" sz="2000" dirty="0">
              <a:solidFill>
                <a:srgbClr val="115076"/>
              </a:solidFill>
            </a:endParaRPr>
          </a:p>
          <a:p>
            <a:endParaRPr lang="en-GB" sz="2000" dirty="0">
              <a:solidFill>
                <a:srgbClr val="115076"/>
              </a:solidFill>
            </a:endParaRPr>
          </a:p>
          <a:p>
            <a:r>
              <a:rPr lang="en-GB" sz="2000" dirty="0">
                <a:solidFill>
                  <a:srgbClr val="115076"/>
                </a:solidFill>
              </a:rPr>
              <a:t>2. Das </a:t>
            </a:r>
            <a:r>
              <a:rPr lang="en-GB" sz="2000" dirty="0" err="1">
                <a:solidFill>
                  <a:srgbClr val="115076"/>
                </a:solidFill>
              </a:rPr>
              <a:t>Konzert</a:t>
            </a:r>
            <a:r>
              <a:rPr lang="en-GB" sz="2000" dirty="0">
                <a:solidFill>
                  <a:srgbClr val="115076"/>
                </a:solidFill>
              </a:rPr>
              <a:t> __________ um </a:t>
            </a:r>
            <a:r>
              <a:rPr lang="en-GB" sz="2000" dirty="0" err="1">
                <a:solidFill>
                  <a:srgbClr val="115076"/>
                </a:solidFill>
              </a:rPr>
              <a:t>acht</a:t>
            </a:r>
            <a:r>
              <a:rPr lang="en-GB" sz="2000" dirty="0">
                <a:solidFill>
                  <a:srgbClr val="115076"/>
                </a:solidFill>
              </a:rPr>
              <a:t> </a:t>
            </a:r>
            <a:r>
              <a:rPr lang="en-GB" sz="2000" dirty="0" err="1">
                <a:solidFill>
                  <a:srgbClr val="115076"/>
                </a:solidFill>
              </a:rPr>
              <a:t>Uhr</a:t>
            </a:r>
            <a:r>
              <a:rPr lang="en-GB" sz="2000" dirty="0">
                <a:solidFill>
                  <a:srgbClr val="115076"/>
                </a:solidFill>
              </a:rPr>
              <a:t> __________. (begins)		to begin = </a:t>
            </a:r>
            <a:r>
              <a:rPr lang="en-GB" sz="2000" i="1" dirty="0" err="1">
                <a:solidFill>
                  <a:srgbClr val="115076"/>
                </a:solidFill>
              </a:rPr>
              <a:t>anfangen</a:t>
            </a:r>
            <a:endParaRPr lang="en-GB" sz="2000" dirty="0">
              <a:solidFill>
                <a:srgbClr val="115076"/>
              </a:solidFill>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6" y="280417"/>
            <a:ext cx="6588500"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6" name="Rounded Rectangular Callout 5"/>
          <p:cNvSpPr/>
          <p:nvPr/>
        </p:nvSpPr>
        <p:spPr>
          <a:xfrm>
            <a:off x="7254240" y="89262"/>
            <a:ext cx="4615164" cy="1723585"/>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are two marks per item.</a:t>
            </a:r>
          </a:p>
          <a:p>
            <a:endParaRPr lang="en-GB" b="1"/>
          </a:p>
          <a:p>
            <a:r>
              <a:rPr lang="en-GB" b="1"/>
              <a:t>1</a:t>
            </a:r>
            <a:r>
              <a:rPr lang="en-GB"/>
              <a:t> </a:t>
            </a:r>
            <a:r>
              <a:rPr lang="en-GB" b="1"/>
              <a:t>mark</a:t>
            </a:r>
            <a:r>
              <a:rPr lang="en-GB"/>
              <a:t> for correct main verb form</a:t>
            </a:r>
          </a:p>
          <a:p>
            <a:endParaRPr lang="en-GB" b="1"/>
          </a:p>
          <a:p>
            <a:r>
              <a:rPr lang="en-GB" b="1"/>
              <a:t>1 mark</a:t>
            </a:r>
            <a:r>
              <a:rPr lang="en-GB"/>
              <a:t> for correct position of particle</a:t>
            </a:r>
          </a:p>
        </p:txBody>
      </p:sp>
      <p:sp>
        <p:nvSpPr>
          <p:cNvPr id="7" name="TextBox 6"/>
          <p:cNvSpPr txBox="1"/>
          <p:nvPr/>
        </p:nvSpPr>
        <p:spPr>
          <a:xfrm>
            <a:off x="1585025" y="3318917"/>
            <a:ext cx="3108960" cy="400110"/>
          </a:xfrm>
          <a:prstGeom prst="rect">
            <a:avLst/>
          </a:prstGeom>
          <a:noFill/>
        </p:spPr>
        <p:txBody>
          <a:bodyPr wrap="square" rtlCol="0">
            <a:spAutoFit/>
          </a:bodyPr>
          <a:lstStyle/>
          <a:p>
            <a:pPr algn="l"/>
            <a:r>
              <a:rPr lang="en-GB" sz="2000" b="1">
                <a:solidFill>
                  <a:srgbClr val="FF6A05"/>
                </a:solidFill>
              </a:rPr>
              <a:t>rufe</a:t>
            </a:r>
            <a:endParaRPr lang="en-GB" sz="2000" b="1" dirty="0">
              <a:solidFill>
                <a:srgbClr val="FF6A05"/>
              </a:solidFill>
            </a:endParaRPr>
          </a:p>
        </p:txBody>
      </p:sp>
      <p:sp>
        <p:nvSpPr>
          <p:cNvPr id="8" name="TextBox 7"/>
          <p:cNvSpPr txBox="1"/>
          <p:nvPr/>
        </p:nvSpPr>
        <p:spPr>
          <a:xfrm>
            <a:off x="2596244" y="3916999"/>
            <a:ext cx="3168702" cy="400110"/>
          </a:xfrm>
          <a:prstGeom prst="rect">
            <a:avLst/>
          </a:prstGeom>
          <a:noFill/>
        </p:spPr>
        <p:txBody>
          <a:bodyPr wrap="square" rtlCol="0">
            <a:spAutoFit/>
          </a:bodyPr>
          <a:lstStyle/>
          <a:p>
            <a:pPr algn="l"/>
            <a:r>
              <a:rPr lang="en-GB" sz="2000" b="1">
                <a:solidFill>
                  <a:srgbClr val="FF6A05"/>
                </a:solidFill>
              </a:rPr>
              <a:t>fängt</a:t>
            </a:r>
            <a:endParaRPr lang="en-GB" sz="2000" b="1" dirty="0">
              <a:solidFill>
                <a:srgbClr val="FF6A05"/>
              </a:solidFill>
            </a:endParaRPr>
          </a:p>
        </p:txBody>
      </p:sp>
      <p:sp>
        <p:nvSpPr>
          <p:cNvPr id="9" name="TextBox 8"/>
          <p:cNvSpPr txBox="1"/>
          <p:nvPr/>
        </p:nvSpPr>
        <p:spPr>
          <a:xfrm>
            <a:off x="5631693" y="3916999"/>
            <a:ext cx="3168702" cy="400110"/>
          </a:xfrm>
          <a:prstGeom prst="rect">
            <a:avLst/>
          </a:prstGeom>
          <a:noFill/>
        </p:spPr>
        <p:txBody>
          <a:bodyPr wrap="square" rtlCol="0">
            <a:spAutoFit/>
          </a:bodyPr>
          <a:lstStyle/>
          <a:p>
            <a:pPr algn="l"/>
            <a:r>
              <a:rPr lang="en-GB" sz="2000" b="1">
                <a:solidFill>
                  <a:srgbClr val="FF6A05"/>
                </a:solidFill>
              </a:rPr>
              <a:t>an</a:t>
            </a:r>
            <a:endParaRPr lang="en-GB" sz="2000" b="1" dirty="0">
              <a:solidFill>
                <a:srgbClr val="FF6A05"/>
              </a:solidFill>
            </a:endParaRPr>
          </a:p>
        </p:txBody>
      </p:sp>
      <p:sp>
        <p:nvSpPr>
          <p:cNvPr id="11" name="TextBox 10"/>
          <p:cNvSpPr txBox="1"/>
          <p:nvPr/>
        </p:nvSpPr>
        <p:spPr>
          <a:xfrm>
            <a:off x="4932063" y="3337313"/>
            <a:ext cx="3168702" cy="400110"/>
          </a:xfrm>
          <a:prstGeom prst="rect">
            <a:avLst/>
          </a:prstGeom>
          <a:noFill/>
        </p:spPr>
        <p:txBody>
          <a:bodyPr wrap="square" rtlCol="0">
            <a:spAutoFit/>
          </a:bodyPr>
          <a:lstStyle/>
          <a:p>
            <a:pPr algn="l"/>
            <a:r>
              <a:rPr lang="en-GB" sz="2000" b="1">
                <a:solidFill>
                  <a:srgbClr val="FF6A05"/>
                </a:solidFill>
              </a:rPr>
              <a:t>an</a:t>
            </a:r>
            <a:endParaRPr lang="en-GB" sz="2000" b="1" dirty="0">
              <a:solidFill>
                <a:srgbClr val="FF6A05"/>
              </a:solidFill>
            </a:endParaRPr>
          </a:p>
        </p:txBody>
      </p:sp>
    </p:spTree>
    <p:extLst>
      <p:ext uri="{BB962C8B-B14F-4D97-AF65-F5344CB8AC3E}">
        <p14:creationId xmlns:p14="http://schemas.microsoft.com/office/powerpoint/2010/main" val="180008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74945859"/>
              </p:ext>
            </p:extLst>
          </p:nvPr>
        </p:nvGraphicFramePr>
        <p:xfrm>
          <a:off x="2047240" y="3429000"/>
          <a:ext cx="8097520" cy="2836292"/>
        </p:xfrm>
        <a:graphic>
          <a:graphicData uri="http://schemas.openxmlformats.org/drawingml/2006/table">
            <a:tbl>
              <a:tblPr firstRow="1" firstCol="1" bandRow="1">
                <a:tableStyleId>{5C22544A-7EE6-4342-B048-85BDC9FD1C3A}</a:tableStyleId>
              </a:tblPr>
              <a:tblGrid>
                <a:gridCol w="1619250">
                  <a:extLst>
                    <a:ext uri="{9D8B030D-6E8A-4147-A177-3AD203B41FA5}">
                      <a16:colId xmlns:a16="http://schemas.microsoft.com/office/drawing/2014/main" val="362271965"/>
                    </a:ext>
                  </a:extLst>
                </a:gridCol>
                <a:gridCol w="1619250">
                  <a:extLst>
                    <a:ext uri="{9D8B030D-6E8A-4147-A177-3AD203B41FA5}">
                      <a16:colId xmlns:a16="http://schemas.microsoft.com/office/drawing/2014/main" val="3264182505"/>
                    </a:ext>
                  </a:extLst>
                </a:gridCol>
                <a:gridCol w="1619250">
                  <a:extLst>
                    <a:ext uri="{9D8B030D-6E8A-4147-A177-3AD203B41FA5}">
                      <a16:colId xmlns:a16="http://schemas.microsoft.com/office/drawing/2014/main" val="3705330413"/>
                    </a:ext>
                  </a:extLst>
                </a:gridCol>
                <a:gridCol w="1619885">
                  <a:extLst>
                    <a:ext uri="{9D8B030D-6E8A-4147-A177-3AD203B41FA5}">
                      <a16:colId xmlns:a16="http://schemas.microsoft.com/office/drawing/2014/main" val="2603467773"/>
                    </a:ext>
                  </a:extLst>
                </a:gridCol>
                <a:gridCol w="1619885">
                  <a:extLst>
                    <a:ext uri="{9D8B030D-6E8A-4147-A177-3AD203B41FA5}">
                      <a16:colId xmlns:a16="http://schemas.microsoft.com/office/drawing/2014/main" val="1712795094"/>
                    </a:ext>
                  </a:extLst>
                </a:gridCol>
              </a:tblGrid>
              <a:tr h="0">
                <a:tc rowSpan="2">
                  <a:txBody>
                    <a:bodyPr/>
                    <a:lstStyle/>
                    <a:p>
                      <a:pPr algn="l">
                        <a:lnSpc>
                          <a:spcPct val="107000"/>
                        </a:lnSpc>
                        <a:spcAft>
                          <a:spcPts val="0"/>
                        </a:spcAft>
                      </a:pPr>
                      <a:r>
                        <a:rPr lang="en-US" sz="2000">
                          <a:solidFill>
                            <a:srgbClr val="115076"/>
                          </a:solidFill>
                          <a:effectLst/>
                          <a:latin typeface="+mn-lt"/>
                        </a:rPr>
                        <a:t> </a:t>
                      </a:r>
                      <a:endParaRPr lang="en-GB" sz="2000">
                        <a:solidFill>
                          <a:srgbClr val="115076"/>
                        </a:solidFill>
                        <a:effectLst/>
                        <a:latin typeface="+mn-lt"/>
                      </a:endParaRPr>
                    </a:p>
                    <a:p>
                      <a:pPr algn="ctr">
                        <a:lnSpc>
                          <a:spcPct val="107000"/>
                        </a:lnSpc>
                        <a:spcAft>
                          <a:spcPts val="0"/>
                        </a:spcAft>
                      </a:pPr>
                      <a:r>
                        <a:rPr lang="en-GB" sz="2000">
                          <a:solidFill>
                            <a:srgbClr val="115076"/>
                          </a:solidFill>
                          <a:effectLst/>
                          <a:latin typeface="+mn-lt"/>
                        </a:rPr>
                        <a:t>1</a:t>
                      </a:r>
                    </a:p>
                    <a:p>
                      <a:pPr algn="ctr">
                        <a:lnSpc>
                          <a:spcPct val="107000"/>
                        </a:lnSpc>
                        <a:spcAft>
                          <a:spcPts val="0"/>
                        </a:spcAft>
                      </a:pPr>
                      <a:r>
                        <a:rPr lang="en-GB" sz="2000">
                          <a:solidFill>
                            <a:srgbClr val="115076"/>
                          </a:solidFill>
                          <a:effectLst/>
                          <a:latin typeface="+mn-lt"/>
                        </a:rPr>
                        <a:t> </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endParaRPr lang="en-GB" sz="2000" b="0">
                        <a:solidFill>
                          <a:srgbClr val="115076"/>
                        </a:solidFill>
                        <a:effectLst/>
                        <a:latin typeface="+mn-lt"/>
                      </a:endParaRPr>
                    </a:p>
                    <a:p>
                      <a:pPr algn="ctr">
                        <a:lnSpc>
                          <a:spcPct val="107000"/>
                        </a:lnSpc>
                        <a:spcAft>
                          <a:spcPts val="0"/>
                        </a:spcAft>
                      </a:pPr>
                      <a:r>
                        <a:rPr lang="en-GB" sz="2000" b="0">
                          <a:solidFill>
                            <a:srgbClr val="115076"/>
                          </a:solidFill>
                          <a:effectLst/>
                          <a:latin typeface="+mn-lt"/>
                        </a:rPr>
                        <a:t>[upstairs]</a:t>
                      </a:r>
                    </a:p>
                    <a:p>
                      <a:pPr algn="ctr">
                        <a:lnSpc>
                          <a:spcPct val="107000"/>
                        </a:lnSpc>
                        <a:spcAft>
                          <a:spcPts val="0"/>
                        </a:spcAft>
                      </a:pP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b="0">
                          <a:solidFill>
                            <a:srgbClr val="115076"/>
                          </a:solidFill>
                          <a:effectLst/>
                          <a:latin typeface="+mn-lt"/>
                        </a:rPr>
                        <a:t>[kitchen]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b="0">
                          <a:solidFill>
                            <a:srgbClr val="115076"/>
                          </a:solidFill>
                          <a:effectLst/>
                          <a:latin typeface="+mn-lt"/>
                        </a:rPr>
                        <a:t>[flat]</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b="0">
                          <a:solidFill>
                            <a:srgbClr val="115076"/>
                          </a:solidFill>
                          <a:effectLst/>
                          <a:latin typeface="+mn-lt"/>
                        </a:rPr>
                        <a:t>[bathroom]</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8276479"/>
                  </a:ext>
                </a:extLst>
              </a:tr>
              <a:tr h="234315">
                <a:tc vMerge="1">
                  <a:txBody>
                    <a:bodyPr/>
                    <a:lstStyle/>
                    <a:p>
                      <a:endParaRPr lang="en-GB"/>
                    </a:p>
                  </a:txBody>
                  <a:tcPr/>
                </a:tc>
                <a:tc>
                  <a:txBody>
                    <a:bodyPr/>
                    <a:lstStyle/>
                    <a:p>
                      <a:pPr algn="ctr">
                        <a:lnSpc>
                          <a:spcPct val="107000"/>
                        </a:lnSpc>
                        <a:spcAft>
                          <a:spcPts val="0"/>
                        </a:spcAft>
                      </a:pPr>
                      <a:r>
                        <a:rPr lang="en-GB" sz="2000" b="0">
                          <a:solidFill>
                            <a:srgbClr val="115076"/>
                          </a:solidFill>
                          <a:effectLst/>
                          <a:latin typeface="+mn-lt"/>
                        </a:rPr>
                        <a:t>☐</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b="0">
                          <a:solidFill>
                            <a:srgbClr val="115076"/>
                          </a:solidFill>
                          <a:effectLst/>
                          <a:latin typeface="+mn-lt"/>
                        </a:rPr>
                        <a:t>☐</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zh-CN" sz="2000" b="0">
                          <a:solidFill>
                            <a:srgbClr val="115076"/>
                          </a:solidFill>
                          <a:effectLst/>
                          <a:latin typeface="+mn-lt"/>
                        </a:rPr>
                        <a:t>☐</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zh-CN" sz="2000" b="0">
                          <a:solidFill>
                            <a:srgbClr val="115076"/>
                          </a:solidFill>
                          <a:effectLst/>
                          <a:latin typeface="+mn-lt"/>
                        </a:rPr>
                        <a:t>☐</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6037728"/>
                  </a:ext>
                </a:extLst>
              </a:tr>
              <a:tr h="0">
                <a:tc rowSpan="2">
                  <a:txBody>
                    <a:bodyPr/>
                    <a:lstStyle/>
                    <a:p>
                      <a:pPr algn="l">
                        <a:lnSpc>
                          <a:spcPct val="107000"/>
                        </a:lnSpc>
                        <a:spcAft>
                          <a:spcPts val="0"/>
                        </a:spcAft>
                      </a:pPr>
                      <a:r>
                        <a:rPr lang="en-GB" sz="2000">
                          <a:solidFill>
                            <a:srgbClr val="115076"/>
                          </a:solidFill>
                          <a:effectLst/>
                          <a:latin typeface="+mn-lt"/>
                        </a:rPr>
                        <a:t> </a:t>
                      </a:r>
                    </a:p>
                    <a:p>
                      <a:pPr algn="ctr">
                        <a:lnSpc>
                          <a:spcPct val="107000"/>
                        </a:lnSpc>
                        <a:spcAft>
                          <a:spcPts val="0"/>
                        </a:spcAft>
                      </a:pPr>
                      <a:endParaRPr lang="en-GB" sz="2000">
                        <a:solidFill>
                          <a:srgbClr val="115076"/>
                        </a:solidFill>
                        <a:effectLst/>
                        <a:latin typeface="+mn-lt"/>
                      </a:endParaRPr>
                    </a:p>
                    <a:p>
                      <a:pPr algn="ctr">
                        <a:lnSpc>
                          <a:spcPct val="107000"/>
                        </a:lnSpc>
                        <a:spcAft>
                          <a:spcPts val="0"/>
                        </a:spcAft>
                      </a:pPr>
                      <a:r>
                        <a:rPr lang="en-GB" sz="2000">
                          <a:solidFill>
                            <a:srgbClr val="115076"/>
                          </a:solidFill>
                          <a:effectLst/>
                          <a:latin typeface="+mn-lt"/>
                        </a:rPr>
                        <a:t>2</a:t>
                      </a:r>
                    </a:p>
                    <a:p>
                      <a:pPr algn="ctr">
                        <a:lnSpc>
                          <a:spcPct val="107000"/>
                        </a:lnSpc>
                        <a:spcAft>
                          <a:spcPts val="0"/>
                        </a:spcAft>
                      </a:pP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endParaRPr lang="en-GB" sz="2000">
                        <a:solidFill>
                          <a:srgbClr val="115076"/>
                        </a:solidFill>
                        <a:effectLst/>
                        <a:latin typeface="+mn-lt"/>
                      </a:endParaRPr>
                    </a:p>
                    <a:p>
                      <a:pPr algn="ctr">
                        <a:lnSpc>
                          <a:spcPct val="107000"/>
                        </a:lnSpc>
                        <a:spcAft>
                          <a:spcPts val="0"/>
                        </a:spcAft>
                      </a:pPr>
                      <a:r>
                        <a:rPr lang="en-GB" sz="2000">
                          <a:solidFill>
                            <a:srgbClr val="115076"/>
                          </a:solidFill>
                          <a:effectLst/>
                          <a:latin typeface="+mn-lt"/>
                        </a:rPr>
                        <a:t>[to visit, visiting]</a:t>
                      </a:r>
                    </a:p>
                    <a:p>
                      <a:pPr algn="ctr">
                        <a:lnSpc>
                          <a:spcPct val="107000"/>
                        </a:lnSpc>
                        <a:spcAft>
                          <a:spcPts val="0"/>
                        </a:spcAft>
                      </a:pP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a:solidFill>
                            <a:srgbClr val="115076"/>
                          </a:solidFill>
                          <a:effectLst/>
                          <a:latin typeface="+mn-lt"/>
                        </a:rPr>
                        <a:t>[wrote, written </a:t>
                      </a:r>
                      <a:r>
                        <a:rPr lang="en-GB" sz="1200">
                          <a:solidFill>
                            <a:srgbClr val="115076"/>
                          </a:solidFill>
                          <a:effectLst/>
                          <a:latin typeface="+mn-lt"/>
                        </a:rPr>
                        <a:t>[pp]</a:t>
                      </a:r>
                      <a:r>
                        <a:rPr lang="en-GB"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a:solidFill>
                            <a:srgbClr val="115076"/>
                          </a:solidFill>
                          <a:effectLst/>
                          <a:latin typeface="+mn-lt"/>
                        </a:rPr>
                        <a:t>[spoke,</a:t>
                      </a:r>
                      <a:r>
                        <a:rPr lang="en-GB" sz="2000" baseline="0">
                          <a:solidFill>
                            <a:srgbClr val="115076"/>
                          </a:solidFill>
                          <a:effectLst/>
                          <a:latin typeface="+mn-lt"/>
                        </a:rPr>
                        <a:t> spoken </a:t>
                      </a:r>
                      <a:r>
                        <a:rPr lang="en-GB" sz="1200" baseline="0">
                          <a:solidFill>
                            <a:srgbClr val="115076"/>
                          </a:solidFill>
                          <a:effectLst/>
                          <a:latin typeface="+mn-lt"/>
                        </a:rPr>
                        <a:t>[pp]</a:t>
                      </a:r>
                      <a:r>
                        <a:rPr lang="en-GB"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a:solidFill>
                            <a:srgbClr val="115076"/>
                          </a:solidFill>
                          <a:effectLst/>
                          <a:latin typeface="+mn-lt"/>
                        </a:rPr>
                        <a:t>[to travel,</a:t>
                      </a:r>
                      <a:r>
                        <a:rPr lang="en-GB" sz="2000" baseline="0">
                          <a:solidFill>
                            <a:srgbClr val="115076"/>
                          </a:solidFill>
                          <a:effectLst/>
                          <a:latin typeface="+mn-lt"/>
                        </a:rPr>
                        <a:t> travelling</a:t>
                      </a:r>
                      <a:r>
                        <a:rPr lang="en-GB"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8468684"/>
                  </a:ext>
                </a:extLst>
              </a:tr>
              <a:tr h="234315">
                <a:tc vMerge="1">
                  <a:txBody>
                    <a:bodyPr/>
                    <a:lstStyle/>
                    <a:p>
                      <a:endParaRPr lang="en-GB"/>
                    </a:p>
                  </a:txBody>
                  <a:tcPr/>
                </a:tc>
                <a:tc>
                  <a:txBody>
                    <a:bodyPr/>
                    <a:lstStyle/>
                    <a:p>
                      <a:pPr algn="ctr">
                        <a:lnSpc>
                          <a:spcPct val="107000"/>
                        </a:lnSpc>
                        <a:spcAft>
                          <a:spcPts val="0"/>
                        </a:spcAft>
                      </a:pPr>
                      <a:r>
                        <a:rPr lang="en-GB"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zh-CN"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zh-CN"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9223243"/>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6" y="280417"/>
            <a:ext cx="6381446" cy="721474"/>
          </a:xfrm>
        </p:spPr>
        <p:txBody>
          <a:bodyPr>
            <a:normAutofit/>
          </a:bodyPr>
          <a:lstStyle/>
          <a:p>
            <a:r>
              <a:rPr lang="en-GB" sz="2800" b="1">
                <a:solidFill>
                  <a:schemeClr val="bg1"/>
                </a:solidFill>
              </a:rPr>
              <a:t>Section A: Listening - Vocabulary</a:t>
            </a:r>
            <a:endParaRPr lang="en-GB" sz="2800" b="1" dirty="0">
              <a:solidFill>
                <a:schemeClr val="bg1"/>
              </a:solidFill>
            </a:endParaRPr>
          </a:p>
        </p:txBody>
      </p:sp>
      <p:sp>
        <p:nvSpPr>
          <p:cNvPr id="17" name="Rectangle 16"/>
          <p:cNvSpPr/>
          <p:nvPr/>
        </p:nvSpPr>
        <p:spPr>
          <a:xfrm>
            <a:off x="562708" y="1189089"/>
            <a:ext cx="11437704" cy="2246769"/>
          </a:xfrm>
          <a:prstGeom prst="rect">
            <a:avLst/>
          </a:prstGeom>
        </p:spPr>
        <p:txBody>
          <a:bodyPr wrap="square">
            <a:spAutoFit/>
          </a:bodyPr>
          <a:lstStyle/>
          <a:p>
            <a:r>
              <a:rPr lang="en-GB" sz="2000" dirty="0">
                <a:solidFill>
                  <a:srgbClr val="115076"/>
                </a:solidFill>
              </a:rPr>
              <a:t>This part of the test will take around </a:t>
            </a:r>
            <a:r>
              <a:rPr lang="en-GB" sz="2000" b="1" dirty="0">
                <a:solidFill>
                  <a:srgbClr val="115076"/>
                </a:solidFill>
              </a:rPr>
              <a:t>9 minutes.</a:t>
            </a:r>
            <a:endParaRPr lang="en-GB" sz="2000" dirty="0">
              <a:solidFill>
                <a:srgbClr val="115076"/>
              </a:solidFill>
            </a:endParaRPr>
          </a:p>
          <a:p>
            <a:endParaRPr lang="en-GB" sz="2000" b="1" dirty="0">
              <a:solidFill>
                <a:srgbClr val="115076"/>
              </a:solidFill>
            </a:endParaRPr>
          </a:p>
          <a:p>
            <a:r>
              <a:rPr lang="en-GB" sz="2000" b="1" dirty="0">
                <a:solidFill>
                  <a:srgbClr val="115076"/>
                </a:solidFill>
              </a:rPr>
              <a:t>PART A (MEANING)</a:t>
            </a:r>
            <a:endParaRPr lang="en-GB" sz="2000" dirty="0">
              <a:solidFill>
                <a:srgbClr val="115076"/>
              </a:solidFill>
            </a:endParaRPr>
          </a:p>
          <a:p>
            <a:r>
              <a:rPr lang="en-GB" sz="2000" dirty="0">
                <a:solidFill>
                  <a:srgbClr val="115076"/>
                </a:solidFill>
              </a:rPr>
              <a:t>You will hear some</a:t>
            </a:r>
            <a:r>
              <a:rPr lang="en-GB" sz="2000" b="1" dirty="0">
                <a:solidFill>
                  <a:srgbClr val="115076"/>
                </a:solidFill>
              </a:rPr>
              <a:t> </a:t>
            </a:r>
            <a:r>
              <a:rPr lang="en-GB" sz="2000" dirty="0">
                <a:solidFill>
                  <a:srgbClr val="115076"/>
                </a:solidFill>
              </a:rPr>
              <a:t>German words. </a:t>
            </a:r>
            <a:br>
              <a:rPr lang="en-GB" sz="2000" dirty="0">
                <a:solidFill>
                  <a:srgbClr val="115076"/>
                </a:solidFill>
              </a:rPr>
            </a:br>
            <a:r>
              <a:rPr lang="en-GB" sz="2000" dirty="0">
                <a:solidFill>
                  <a:srgbClr val="115076"/>
                </a:solidFill>
              </a:rPr>
              <a:t>Put a </a:t>
            </a:r>
            <a:r>
              <a:rPr lang="en-US" sz="2000" b="1" dirty="0">
                <a:solidFill>
                  <a:srgbClr val="115076"/>
                </a:solidFill>
              </a:rPr>
              <a:t>cross (x)</a:t>
            </a:r>
            <a:r>
              <a:rPr lang="en-US" sz="2000" dirty="0">
                <a:solidFill>
                  <a:srgbClr val="115076"/>
                </a:solidFill>
              </a:rPr>
              <a:t> </a:t>
            </a:r>
            <a:r>
              <a:rPr lang="en-US" sz="2000" b="1" dirty="0">
                <a:solidFill>
                  <a:srgbClr val="115076"/>
                </a:solidFill>
              </a:rPr>
              <a:t>under the English word</a:t>
            </a:r>
            <a:r>
              <a:rPr lang="en-US" sz="2000" dirty="0">
                <a:solidFill>
                  <a:srgbClr val="115076"/>
                </a:solidFill>
              </a:rPr>
              <a:t> (</a:t>
            </a:r>
            <a:r>
              <a:rPr lang="en-US" sz="2000" b="1" dirty="0">
                <a:solidFill>
                  <a:srgbClr val="115076"/>
                </a:solidFill>
              </a:rPr>
              <a:t>or words</a:t>
            </a:r>
            <a:r>
              <a:rPr lang="en-US" sz="2000" dirty="0">
                <a:solidFill>
                  <a:srgbClr val="115076"/>
                </a:solidFill>
              </a:rPr>
              <a:t>)</a:t>
            </a:r>
            <a:r>
              <a:rPr lang="en-GB" sz="2000" dirty="0">
                <a:solidFill>
                  <a:srgbClr val="115076"/>
                </a:solidFill>
              </a:rPr>
              <a:t>that best matches what you hear. </a:t>
            </a:r>
            <a:br>
              <a:rPr lang="en-GB" sz="2000" dirty="0">
                <a:solidFill>
                  <a:srgbClr val="115076"/>
                </a:solidFill>
              </a:rPr>
            </a:br>
            <a:r>
              <a:rPr lang="en-US" sz="2000" dirty="0">
                <a:solidFill>
                  <a:srgbClr val="115076"/>
                </a:solidFill>
              </a:rPr>
              <a:t>Some have </a:t>
            </a:r>
            <a:r>
              <a:rPr lang="en-US" sz="2000" b="1" dirty="0">
                <a:solidFill>
                  <a:srgbClr val="115076"/>
                </a:solidFill>
              </a:rPr>
              <a:t>only one correct answer</a:t>
            </a:r>
            <a:r>
              <a:rPr lang="en-US" sz="2000" dirty="0">
                <a:solidFill>
                  <a:srgbClr val="115076"/>
                </a:solidFill>
              </a:rPr>
              <a:t>. Some have </a:t>
            </a:r>
            <a:r>
              <a:rPr lang="en-US" sz="2000" b="1" dirty="0">
                <a:solidFill>
                  <a:srgbClr val="115076"/>
                </a:solidFill>
              </a:rPr>
              <a:t>two correct answers. </a:t>
            </a:r>
            <a:br>
              <a:rPr lang="en-US" sz="2000" b="1" dirty="0">
                <a:solidFill>
                  <a:srgbClr val="115076"/>
                </a:solidFill>
              </a:rPr>
            </a:br>
            <a:r>
              <a:rPr lang="en-GB" sz="2000" dirty="0">
                <a:solidFill>
                  <a:srgbClr val="115076"/>
                </a:solidFill>
              </a:rPr>
              <a:t>You will hear each German word </a:t>
            </a:r>
            <a:r>
              <a:rPr lang="en-GB" sz="2000" b="1" dirty="0">
                <a:solidFill>
                  <a:srgbClr val="115076"/>
                </a:solidFill>
              </a:rPr>
              <a:t>twice.</a:t>
            </a:r>
            <a:endParaRPr lang="en-GB" sz="2000" dirty="0">
              <a:solidFill>
                <a:srgbClr val="115076"/>
              </a:solidFill>
            </a:endParaRPr>
          </a:p>
        </p:txBody>
      </p:sp>
      <p:sp>
        <p:nvSpPr>
          <p:cNvPr id="14" name="Rounded Rectangular Callout 13"/>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10" name="TextBox 9"/>
          <p:cNvSpPr txBox="1"/>
          <p:nvPr/>
        </p:nvSpPr>
        <p:spPr>
          <a:xfrm>
            <a:off x="5918373" y="5863441"/>
            <a:ext cx="355253" cy="461665"/>
          </a:xfrm>
          <a:prstGeom prst="rect">
            <a:avLst/>
          </a:prstGeom>
          <a:noFill/>
        </p:spPr>
        <p:txBody>
          <a:bodyPr wrap="square" rtlCol="0">
            <a:spAutoFit/>
          </a:bodyPr>
          <a:lstStyle/>
          <a:p>
            <a:pPr algn="l"/>
            <a:r>
              <a:rPr lang="en-GB" sz="2400" b="1">
                <a:solidFill>
                  <a:srgbClr val="FF6A05"/>
                </a:solidFill>
              </a:rPr>
              <a:t>x</a:t>
            </a:r>
            <a:endParaRPr lang="en-GB" sz="2400" b="1" dirty="0">
              <a:solidFill>
                <a:srgbClr val="FF6A05"/>
              </a:solidFill>
            </a:endParaRPr>
          </a:p>
        </p:txBody>
      </p:sp>
      <p:sp>
        <p:nvSpPr>
          <p:cNvPr id="28" name="TextBox 27"/>
          <p:cNvSpPr txBox="1"/>
          <p:nvPr/>
        </p:nvSpPr>
        <p:spPr>
          <a:xfrm>
            <a:off x="5922027" y="4284167"/>
            <a:ext cx="547678" cy="461665"/>
          </a:xfrm>
          <a:prstGeom prst="rect">
            <a:avLst/>
          </a:prstGeom>
          <a:noFill/>
        </p:spPr>
        <p:txBody>
          <a:bodyPr wrap="square" rtlCol="0">
            <a:spAutoFit/>
          </a:bodyPr>
          <a:lstStyle/>
          <a:p>
            <a:pPr algn="l"/>
            <a:r>
              <a:rPr lang="en-GB" sz="2400" b="1">
                <a:solidFill>
                  <a:srgbClr val="FF6A05"/>
                </a:solidFill>
              </a:rPr>
              <a:t>x</a:t>
            </a:r>
            <a:endParaRPr lang="en-GB" sz="2400" b="1" dirty="0">
              <a:solidFill>
                <a:srgbClr val="FF6A05"/>
              </a:solidFill>
            </a:endParaRPr>
          </a:p>
        </p:txBody>
      </p:sp>
      <p:sp>
        <p:nvSpPr>
          <p:cNvPr id="15" name="Action Button: Custom 16">
            <a:hlinkClick r:id="" action="ppaction://noaction" highlightClick="1">
              <a:snd r:embed="rId5" name="8.2.A Slide 3 die Kueche.wav"/>
            </a:hlinkClick>
            <a:extLst>
              <a:ext uri="{FF2B5EF4-FFF2-40B4-BE49-F238E27FC236}">
                <a16:creationId xmlns:a16="http://schemas.microsoft.com/office/drawing/2014/main" id="{3B418770-1E72-B240-9307-3BBF955557C6}"/>
              </a:ext>
            </a:extLst>
          </p:cNvPr>
          <p:cNvSpPr/>
          <p:nvPr/>
        </p:nvSpPr>
        <p:spPr>
          <a:xfrm>
            <a:off x="2690277" y="3790434"/>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16" name="Action Button: Custom 16">
            <a:hlinkClick r:id="" action="ppaction://noaction" highlightClick="1">
              <a:snd r:embed="rId6" name="8.2.A Slide 3 geschrieben.wav"/>
            </a:hlinkClick>
            <a:extLst>
              <a:ext uri="{FF2B5EF4-FFF2-40B4-BE49-F238E27FC236}">
                <a16:creationId xmlns:a16="http://schemas.microsoft.com/office/drawing/2014/main" id="{F18D09F0-0D24-5B4F-A26E-132DCCD8073A}"/>
              </a:ext>
            </a:extLst>
          </p:cNvPr>
          <p:cNvSpPr/>
          <p:nvPr/>
        </p:nvSpPr>
        <p:spPr>
          <a:xfrm>
            <a:off x="2690277" y="5322664"/>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Tree>
    <p:extLst>
      <p:ext uri="{BB962C8B-B14F-4D97-AF65-F5344CB8AC3E}">
        <p14:creationId xmlns:p14="http://schemas.microsoft.com/office/powerpoint/2010/main" val="206615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6" y="280417"/>
            <a:ext cx="6503366" cy="721474"/>
          </a:xfrm>
        </p:spPr>
        <p:txBody>
          <a:bodyPr>
            <a:normAutofit/>
          </a:bodyPr>
          <a:lstStyle/>
          <a:p>
            <a:r>
              <a:rPr lang="en-GB" sz="2800" b="1">
                <a:solidFill>
                  <a:schemeClr val="bg1"/>
                </a:solidFill>
              </a:rPr>
              <a:t>SECTION D: Speaking - Phonics</a:t>
            </a:r>
            <a:endParaRPr lang="en-GB" sz="1600" b="1" dirty="0">
              <a:solidFill>
                <a:schemeClr val="bg1"/>
              </a:solidFill>
            </a:endParaRPr>
          </a:p>
        </p:txBody>
      </p:sp>
      <p:sp>
        <p:nvSpPr>
          <p:cNvPr id="8" name="Rectangle 7"/>
          <p:cNvSpPr/>
          <p:nvPr/>
        </p:nvSpPr>
        <p:spPr>
          <a:xfrm>
            <a:off x="441014" y="1177615"/>
            <a:ext cx="11013440" cy="4697696"/>
          </a:xfrm>
          <a:prstGeom prst="rect">
            <a:avLst/>
          </a:prstGeom>
        </p:spPr>
        <p:txBody>
          <a:bodyPr wrap="square">
            <a:spAutoFit/>
          </a:bodyPr>
          <a:lstStyle/>
          <a:p>
            <a:pPr>
              <a:lnSpc>
                <a:spcPct val="107000"/>
              </a:lnSpc>
              <a:spcAft>
                <a:spcPts val="0"/>
              </a:spcAft>
            </a:pPr>
            <a:r>
              <a:rPr lang="en-GB" sz="2000" dirty="0">
                <a:solidFill>
                  <a:srgbClr val="2F5496"/>
                </a:solidFill>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GB" sz="2000" b="1" dirty="0">
                <a:solidFill>
                  <a:srgbClr val="2F5496"/>
                </a:solidFill>
                <a:latin typeface="Century Gothic" panose="020B0502020202020204" pitchFamily="34" charset="0"/>
                <a:ea typeface="Times New Roman" panose="02020603050405020304" pitchFamily="18" charset="0"/>
                <a:cs typeface="Arial" panose="020B0604020202020204" pitchFamily="34" charset="0"/>
              </a:rPr>
              <a:t>2 minutes.</a:t>
            </a:r>
            <a:r>
              <a:rPr lang="en-GB" sz="2000" dirty="0">
                <a:solidFill>
                  <a:srgbClr val="2F5496"/>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T</a:t>
            </a:r>
            <a:r>
              <a:rPr lang="en-GB" sz="2000" dirty="0">
                <a:solidFill>
                  <a:srgbClr val="2F5496"/>
                </a:solidFill>
                <a:latin typeface="Century Gothic" panose="020B0502020202020204" pitchFamily="34" charset="0"/>
                <a:ea typeface="Times New Roman" panose="02020603050405020304" pitchFamily="18" charset="0"/>
                <a:cs typeface="Arial" panose="020B0604020202020204" pitchFamily="34" charset="0"/>
              </a:rPr>
              <a:t>hat’s 6 seconds per word – you have time to think about each one carefully.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endParaRPr lang="en-GB" sz="2000" dirty="0">
              <a:solidFill>
                <a:srgbClr val="2F5496"/>
              </a:solidFill>
              <a:latin typeface="Century Gothic" panose="020B0502020202020204" pitchFamily="34" charset="0"/>
              <a:ea typeface="SimSun" panose="02010600030101010101" pitchFamily="2" charset="-122"/>
              <a:cs typeface="Arial" panose="020B0604020202020204" pitchFamily="34" charset="0"/>
            </a:endParaRPr>
          </a:p>
          <a:p>
            <a:pPr>
              <a:lnSpc>
                <a:spcPct val="107000"/>
              </a:lnSpc>
              <a:spcAft>
                <a:spcPts val="800"/>
              </a:spcAft>
            </a:pPr>
            <a:r>
              <a:rPr lang="en-GB" sz="2000" dirty="0">
                <a:solidFill>
                  <a:srgbClr val="2F5496"/>
                </a:solidFill>
                <a:latin typeface="Century Gothic" panose="020B0502020202020204" pitchFamily="34" charset="0"/>
                <a:ea typeface="SimSun" panose="02010600030101010101" pitchFamily="2" charset="-122"/>
                <a:cs typeface="Arial" panose="020B0604020202020204" pitchFamily="34" charset="0"/>
              </a:rPr>
              <a:t>Read this list of German words aloud. You won't know the words. </a:t>
            </a:r>
            <a:br>
              <a:rPr lang="en-GB" sz="2000" dirty="0">
                <a:solidFill>
                  <a:srgbClr val="2F5496"/>
                </a:solidFill>
                <a:latin typeface="Century Gothic" panose="020B0502020202020204" pitchFamily="34" charset="0"/>
                <a:ea typeface="SimSun" panose="02010600030101010101" pitchFamily="2" charset="-122"/>
                <a:cs typeface="Arial" panose="020B0604020202020204" pitchFamily="34" charset="0"/>
              </a:rPr>
            </a:br>
            <a:r>
              <a:rPr lang="en-GB" sz="2000" dirty="0">
                <a:solidFill>
                  <a:srgbClr val="2F5496"/>
                </a:solidFill>
                <a:latin typeface="Century Gothic" panose="020B0502020202020204" pitchFamily="34" charset="0"/>
                <a:ea typeface="SimSun" panose="02010600030101010101" pitchFamily="2" charset="-122"/>
                <a:cs typeface="Arial" panose="020B0604020202020204" pitchFamily="34" charset="0"/>
              </a:rPr>
              <a:t>Just say them as you think they should sound. </a:t>
            </a:r>
          </a:p>
          <a:p>
            <a:pPr>
              <a:lnSpc>
                <a:spcPct val="107000"/>
              </a:lnSpc>
              <a:spcAft>
                <a:spcPts val="800"/>
              </a:spcAft>
            </a:pPr>
            <a:endParaRPr lang="en-GB" sz="2000" dirty="0">
              <a:solidFill>
                <a:srgbClr val="2F5496"/>
              </a:solidFill>
              <a:latin typeface="Century Gothic" panose="020B0502020202020204" pitchFamily="34" charset="0"/>
              <a:ea typeface="SimSun" panose="02010600030101010101" pitchFamily="2" charset="-122"/>
              <a:cs typeface="Arial" panose="020B0604020202020204" pitchFamily="34" charset="0"/>
            </a:endParaRPr>
          </a:p>
          <a:p>
            <a:pPr>
              <a:lnSpc>
                <a:spcPct val="107000"/>
              </a:lnSpc>
              <a:spcAft>
                <a:spcPts val="800"/>
              </a:spcAft>
            </a:pPr>
            <a:r>
              <a:rPr lang="en-GB" sz="2000" dirty="0">
                <a:solidFill>
                  <a:srgbClr val="2F5496"/>
                </a:solidFill>
                <a:latin typeface="Century Gothic" panose="020B0502020202020204" pitchFamily="34" charset="0"/>
                <a:ea typeface="SimSun" panose="02010600030101010101" pitchFamily="2" charset="-122"/>
                <a:cs typeface="Arial" panose="020B0604020202020204" pitchFamily="34" charset="0"/>
              </a:rPr>
              <a:t>You will get marks for pronouncing the </a:t>
            </a:r>
            <a:r>
              <a:rPr lang="en-GB" sz="2000" b="1" u="sng" dirty="0">
                <a:solidFill>
                  <a:srgbClr val="2F5496"/>
                </a:solidFill>
                <a:latin typeface="Century Gothic" panose="020B0502020202020204" pitchFamily="34" charset="0"/>
                <a:ea typeface="SimSun" panose="02010600030101010101" pitchFamily="2" charset="-122"/>
                <a:cs typeface="Arial" panose="020B0604020202020204" pitchFamily="34" charset="0"/>
              </a:rPr>
              <a:t>bold</a:t>
            </a:r>
            <a:r>
              <a:rPr lang="en-GB" sz="2000" dirty="0">
                <a:solidFill>
                  <a:srgbClr val="2F5496"/>
                </a:solidFill>
                <a:latin typeface="Century Gothic" panose="020B0502020202020204" pitchFamily="34" charset="0"/>
                <a:ea typeface="SimSun" panose="02010600030101010101" pitchFamily="2" charset="-122"/>
                <a:cs typeface="Arial" panose="020B0604020202020204" pitchFamily="34" charset="0"/>
              </a:rPr>
              <a:t>, </a:t>
            </a:r>
            <a:r>
              <a:rPr lang="en-GB" sz="2000" b="1" u="sng" dirty="0">
                <a:solidFill>
                  <a:srgbClr val="2F5496"/>
                </a:solidFill>
                <a:latin typeface="Century Gothic" panose="020B0502020202020204" pitchFamily="34" charset="0"/>
                <a:ea typeface="SimSun" panose="02010600030101010101" pitchFamily="2" charset="-122"/>
                <a:cs typeface="Arial" panose="020B0604020202020204" pitchFamily="34" charset="0"/>
              </a:rPr>
              <a:t>underlined</a:t>
            </a:r>
            <a:r>
              <a:rPr lang="en-GB" sz="2000" dirty="0">
                <a:solidFill>
                  <a:srgbClr val="2F5496"/>
                </a:solidFill>
                <a:latin typeface="Century Gothic" panose="020B0502020202020204" pitchFamily="34" charset="0"/>
                <a:ea typeface="SimSun" panose="02010600030101010101" pitchFamily="2" charset="-122"/>
                <a:cs typeface="Arial" panose="020B0604020202020204" pitchFamily="34" charset="0"/>
              </a:rPr>
              <a:t> parts of each word correctly. </a:t>
            </a:r>
          </a:p>
          <a:p>
            <a:pPr>
              <a:lnSpc>
                <a:spcPct val="107000"/>
              </a:lnSpc>
              <a:spcAft>
                <a:spcPts val="800"/>
              </a:spcAft>
            </a:pPr>
            <a:endParaRPr lang="en-GB" sz="2000" dirty="0">
              <a:solidFill>
                <a:srgbClr val="2F5496"/>
              </a:solidFill>
              <a:latin typeface="Century Gothic" panose="020B0502020202020204" pitchFamily="34" charset="0"/>
              <a:ea typeface="SimSun" panose="02010600030101010101" pitchFamily="2" charset="-122"/>
              <a:cs typeface="Arial" panose="020B0604020202020204" pitchFamily="34" charset="0"/>
            </a:endParaRPr>
          </a:p>
          <a:p>
            <a:pPr>
              <a:lnSpc>
                <a:spcPct val="107000"/>
              </a:lnSpc>
              <a:spcAft>
                <a:spcPts val="800"/>
              </a:spcAft>
            </a:pPr>
            <a:r>
              <a:rPr lang="en-GB" sz="2000" dirty="0">
                <a:solidFill>
                  <a:srgbClr val="2F5496"/>
                </a:solidFill>
                <a:latin typeface="Century Gothic" panose="020B0502020202020204" pitchFamily="34" charset="0"/>
                <a:ea typeface="SimSun" panose="02010600030101010101" pitchFamily="2" charset="-122"/>
                <a:cs typeface="Arial" panose="020B0604020202020204" pitchFamily="34" charset="0"/>
              </a:rPr>
              <a:t>If you’re not sure, don’t worry – just have a go and do your best.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marL="342900" lvl="0" indent="-342900">
              <a:lnSpc>
                <a:spcPct val="150000"/>
              </a:lnSpc>
              <a:spcAft>
                <a:spcPts val="800"/>
              </a:spcAft>
              <a:buFont typeface="+mj-lt"/>
              <a:buAutoNum type="arabicPeriod"/>
            </a:pPr>
            <a:r>
              <a:rPr lang="en-GB" sz="2000" dirty="0" err="1">
                <a:solidFill>
                  <a:srgbClr val="2F5496"/>
                </a:solidFill>
                <a:latin typeface="Century Gothic" panose="020B0502020202020204" pitchFamily="34" charset="0"/>
                <a:ea typeface="SimSun" panose="02010600030101010101" pitchFamily="2" charset="-122"/>
                <a:cs typeface="Arial" panose="020B0604020202020204" pitchFamily="34" charset="0"/>
              </a:rPr>
              <a:t>Z</a:t>
            </a:r>
            <a:r>
              <a:rPr lang="en-GB" sz="2000" b="1" u="sng" dirty="0" err="1">
                <a:solidFill>
                  <a:srgbClr val="2F5496"/>
                </a:solidFill>
                <a:latin typeface="Century Gothic" panose="020B0502020202020204" pitchFamily="34" charset="0"/>
                <a:ea typeface="SimSun" panose="02010600030101010101" pitchFamily="2" charset="-122"/>
                <a:cs typeface="Arial" panose="020B0604020202020204" pitchFamily="34" charset="0"/>
              </a:rPr>
              <a:t>eu</a:t>
            </a:r>
            <a:r>
              <a:rPr lang="en-GB" sz="2000" dirty="0" err="1">
                <a:solidFill>
                  <a:srgbClr val="2F5496"/>
                </a:solidFill>
                <a:latin typeface="Century Gothic" panose="020B0502020202020204" pitchFamily="34" charset="0"/>
                <a:ea typeface="SimSun" panose="02010600030101010101" pitchFamily="2" charset="-122"/>
                <a:cs typeface="Arial" panose="020B0604020202020204" pitchFamily="34" charset="0"/>
              </a:rPr>
              <a:t>ge</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lvl="0">
              <a:lnSpc>
                <a:spcPct val="150000"/>
              </a:lnSpc>
              <a:spcAft>
                <a:spcPts val="800"/>
              </a:spcAft>
            </a:pPr>
            <a:r>
              <a:rPr lang="de-DE" sz="2000" dirty="0">
                <a:solidFill>
                  <a:srgbClr val="2F5496"/>
                </a:solidFill>
                <a:latin typeface="Century Gothic" panose="020B0502020202020204" pitchFamily="34" charset="0"/>
                <a:ea typeface="SimSun" panose="02010600030101010101" pitchFamily="2" charset="-122"/>
                <a:cs typeface="Arial" panose="020B0604020202020204" pitchFamily="34" charset="0"/>
              </a:rPr>
              <a:t>2. Vorstan</a:t>
            </a:r>
            <a:r>
              <a:rPr lang="de-DE" sz="2000" b="1" u="sng" dirty="0">
                <a:solidFill>
                  <a:srgbClr val="2F5496"/>
                </a:solidFill>
                <a:latin typeface="Century Gothic" panose="020B0502020202020204" pitchFamily="34" charset="0"/>
                <a:ea typeface="SimSun" panose="02010600030101010101" pitchFamily="2" charset="-122"/>
                <a:cs typeface="Arial" panose="020B0604020202020204" pitchFamily="34" charset="0"/>
              </a:rPr>
              <a:t>d</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3" name="Rounded Rectangular Callout 12"/>
          <p:cNvSpPr/>
          <p:nvPr/>
        </p:nvSpPr>
        <p:spPr>
          <a:xfrm>
            <a:off x="3048000" y="4846291"/>
            <a:ext cx="9072880" cy="1332212"/>
          </a:xfrm>
          <a:prstGeom prst="wedgeRoundRectCallout">
            <a:avLst>
              <a:gd name="adj1" fmla="val -25631"/>
              <a:gd name="adj2" fmla="val 58101"/>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spcAft>
                <a:spcPts val="800"/>
              </a:spcAft>
            </a:pPr>
            <a:r>
              <a:rPr lang="en-GB"/>
              <a:t>There is one mark per item.</a:t>
            </a:r>
          </a:p>
          <a:p>
            <a:pPr>
              <a:lnSpc>
                <a:spcPts val="1500"/>
              </a:lnSpc>
              <a:spcAft>
                <a:spcPts val="800"/>
              </a:spcAft>
            </a:pPr>
            <a:r>
              <a:rPr lang="en-GB"/>
              <a:t>0 marks: Incorrect pronunciation (including clearly using the English SSC).</a:t>
            </a:r>
          </a:p>
          <a:p>
            <a:pPr>
              <a:lnSpc>
                <a:spcPts val="1500"/>
              </a:lnSpc>
              <a:spcAft>
                <a:spcPts val="800"/>
              </a:spcAft>
            </a:pPr>
            <a:r>
              <a:rPr lang="en-GB"/>
              <a:t>1 mark: Correct knowledge of target SSC but can be pronounced with a foreign accent.</a:t>
            </a:r>
            <a:endParaRPr lang="en-GB">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0224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6472887" cy="721474"/>
          </a:xfrm>
        </p:spPr>
        <p:txBody>
          <a:bodyPr>
            <a:normAutofit/>
          </a:bodyPr>
          <a:lstStyle/>
          <a:p>
            <a:r>
              <a:rPr lang="en-GB" sz="2800" b="1">
                <a:solidFill>
                  <a:schemeClr val="bg1"/>
                </a:solidFill>
              </a:rPr>
              <a:t>SECTION D: Speaking - Vocabulary</a:t>
            </a:r>
            <a:endParaRPr lang="en-GB" sz="1600" b="1" dirty="0">
              <a:solidFill>
                <a:schemeClr val="bg1"/>
              </a:solidFill>
            </a:endParaRPr>
          </a:p>
        </p:txBody>
      </p:sp>
      <p:sp>
        <p:nvSpPr>
          <p:cNvPr id="6" name="Rectangle 5"/>
          <p:cNvSpPr/>
          <p:nvPr/>
        </p:nvSpPr>
        <p:spPr>
          <a:xfrm>
            <a:off x="663687" y="1757768"/>
            <a:ext cx="11057258" cy="4258345"/>
          </a:xfrm>
          <a:prstGeom prst="rect">
            <a:avLst/>
          </a:prstGeom>
        </p:spPr>
        <p:txBody>
          <a:bodyPr wrap="square">
            <a:spAutoFit/>
          </a:bodyPr>
          <a:lstStyle/>
          <a:p>
            <a:pPr>
              <a:lnSpc>
                <a:spcPct val="107000"/>
              </a:lnSpc>
              <a:spcAft>
                <a:spcPts val="0"/>
              </a:spcAft>
            </a:pPr>
            <a:r>
              <a:rPr lang="en-GB"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GB" sz="2000" b="1"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4 minutes.</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 </a:t>
            </a:r>
          </a:p>
          <a:p>
            <a:pPr>
              <a:lnSpc>
                <a:spcPct val="107000"/>
              </a:lnSpc>
              <a:spcAft>
                <a:spcPts val="0"/>
              </a:spcAft>
            </a:pPr>
            <a:r>
              <a:rPr lang="en-GB" sz="2000" b="1" dirty="0">
                <a:solidFill>
                  <a:srgbClr val="115076"/>
                </a:solidFill>
                <a:latin typeface="Century Gothic" panose="020B0502020202020204" pitchFamily="34" charset="0"/>
                <a:ea typeface="SimSun" panose="02010600030101010101" pitchFamily="2" charset="-122"/>
                <a:cs typeface="Arial" panose="020B0604020202020204" pitchFamily="34" charset="0"/>
              </a:rPr>
              <a:t>PART A (MEANING) </a:t>
            </a:r>
          </a:p>
          <a:p>
            <a:pPr>
              <a:lnSpc>
                <a:spcPct val="107000"/>
              </a:lnSpc>
              <a:spcAft>
                <a:spcPts val="0"/>
              </a:spcAft>
            </a:pP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Say </a:t>
            </a:r>
            <a:r>
              <a:rPr lang="en-GB"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the </a:t>
            </a:r>
            <a:r>
              <a:rPr lang="en-GB" sz="2000" b="1"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German </a:t>
            </a:r>
            <a:r>
              <a:rPr lang="en-GB"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for the words below. </a:t>
            </a:r>
            <a:r>
              <a:rPr lang="en-GB" sz="2000" b="1"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Remember</a:t>
            </a:r>
            <a:r>
              <a:rPr lang="en-GB"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 to say the word for ‘</a:t>
            </a:r>
            <a:r>
              <a:rPr lang="en-GB" sz="2000" b="1"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the’</a:t>
            </a:r>
            <a:r>
              <a:rPr lang="en-GB"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 if needed!</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1. </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the hill, mountain</a:t>
            </a:r>
            <a:r>
              <a:rPr lang="en-GB"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			(</a:t>
            </a:r>
            <a:r>
              <a:rPr lang="en-GB" sz="2000" b="1"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two </a:t>
            </a:r>
            <a:r>
              <a:rPr lang="en-GB"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German words, including the word for ‘the’)</a:t>
            </a:r>
          </a:p>
          <a:p>
            <a:pPr>
              <a:lnSpc>
                <a:spcPct val="150000"/>
              </a:lnSpc>
              <a:spcAft>
                <a:spcPts val="800"/>
              </a:spcAft>
            </a:pPr>
            <a:endParaRPr lang="en-GB"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endParaRPr>
          </a:p>
          <a:p>
            <a:pPr>
              <a:lnSpc>
                <a:spcPct val="150000"/>
              </a:lnSpc>
              <a:spcAft>
                <a:spcPts val="800"/>
              </a:spcAft>
            </a:pPr>
            <a:r>
              <a:rPr lang="en-GB"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2. </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gladly			</a:t>
            </a:r>
            <a:r>
              <a:rPr lang="en-GB"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	(</a:t>
            </a:r>
            <a:r>
              <a:rPr lang="en-GB" sz="2000" b="1"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one </a:t>
            </a:r>
            <a:r>
              <a:rPr lang="en-GB"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German word)</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7" name="Rounded Rectangular Callout 6"/>
          <p:cNvSpPr/>
          <p:nvPr/>
        </p:nvSpPr>
        <p:spPr>
          <a:xfrm>
            <a:off x="6685280" y="162075"/>
            <a:ext cx="5364480" cy="2824965"/>
          </a:xfrm>
          <a:prstGeom prst="wedgeRoundRectCallout">
            <a:avLst>
              <a:gd name="adj1" fmla="val -33327"/>
              <a:gd name="adj2" fmla="val 54407"/>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a:t>There is one mark per item.</a:t>
            </a:r>
          </a:p>
          <a:p>
            <a:pPr>
              <a:lnSpc>
                <a:spcPct val="107000"/>
              </a:lnSpc>
              <a:spcAft>
                <a:spcPts val="800"/>
              </a:spcAft>
            </a:pPr>
            <a:r>
              <a:rPr lang="en-GB"/>
              <a:t>0 errors = 1 mark</a:t>
            </a:r>
            <a:endParaRPr lang="en-GB" sz="2000"/>
          </a:p>
          <a:p>
            <a:pPr>
              <a:lnSpc>
                <a:spcPct val="107000"/>
              </a:lnSpc>
              <a:spcAft>
                <a:spcPts val="800"/>
              </a:spcAft>
            </a:pPr>
            <a:r>
              <a:rPr lang="en-GB"/>
              <a:t>1 or 2 errors = 0.5 marks</a:t>
            </a:r>
            <a:endParaRPr lang="en-GB" sz="2000"/>
          </a:p>
          <a:p>
            <a:pPr>
              <a:lnSpc>
                <a:spcPct val="107000"/>
              </a:lnSpc>
              <a:spcAft>
                <a:spcPts val="800"/>
              </a:spcAft>
            </a:pPr>
            <a:r>
              <a:rPr lang="en-GB"/>
              <a:t>3 or more errors = 0 marks</a:t>
            </a:r>
            <a:endParaRPr lang="en-GB" sz="2000"/>
          </a:p>
          <a:p>
            <a:pPr>
              <a:lnSpc>
                <a:spcPct val="107000"/>
              </a:lnSpc>
              <a:spcAft>
                <a:spcPts val="800"/>
              </a:spcAft>
            </a:pPr>
            <a:r>
              <a:rPr lang="en-GB"/>
              <a:t>Errors are defined as: </a:t>
            </a:r>
            <a:endParaRPr lang="en-GB" sz="2000"/>
          </a:p>
          <a:p>
            <a:pPr marL="285750" indent="-285750">
              <a:lnSpc>
                <a:spcPct val="107000"/>
              </a:lnSpc>
              <a:spcAft>
                <a:spcPts val="800"/>
              </a:spcAft>
              <a:buFont typeface="Arial" panose="020B0604020202020204" pitchFamily="34" charset="0"/>
              <a:buChar char="•"/>
            </a:pPr>
            <a:r>
              <a:rPr lang="en-GB"/>
              <a:t>no gender, indiscernible / wrong gender</a:t>
            </a:r>
          </a:p>
          <a:p>
            <a:pPr marL="285750" indent="-285750">
              <a:lnSpc>
                <a:spcPct val="107000"/>
              </a:lnSpc>
              <a:spcAft>
                <a:spcPts val="800"/>
              </a:spcAft>
              <a:buFont typeface="Arial" panose="020B0604020202020204" pitchFamily="34" charset="0"/>
              <a:buChar char="•"/>
            </a:pPr>
            <a:r>
              <a:rPr lang="en-GB"/>
              <a:t>one incorrect or omitted SSC</a:t>
            </a:r>
          </a:p>
        </p:txBody>
      </p:sp>
      <p:sp>
        <p:nvSpPr>
          <p:cNvPr id="8" name="TextBox 7"/>
          <p:cNvSpPr txBox="1"/>
          <p:nvPr/>
        </p:nvSpPr>
        <p:spPr>
          <a:xfrm>
            <a:off x="8849360" y="4852296"/>
            <a:ext cx="3200400" cy="400110"/>
          </a:xfrm>
          <a:prstGeom prst="rect">
            <a:avLst/>
          </a:prstGeom>
          <a:noFill/>
        </p:spPr>
        <p:txBody>
          <a:bodyPr wrap="square" rtlCol="0">
            <a:spAutoFit/>
          </a:bodyPr>
          <a:lstStyle/>
          <a:p>
            <a:pPr algn="l"/>
            <a:r>
              <a:rPr lang="en-GB" sz="2000" dirty="0">
                <a:solidFill>
                  <a:srgbClr val="115076"/>
                </a:solidFill>
              </a:rPr>
              <a:t>Answer: </a:t>
            </a:r>
            <a:r>
              <a:rPr lang="en-GB" sz="2000" b="1" dirty="0">
                <a:solidFill>
                  <a:srgbClr val="FF6A05"/>
                </a:solidFill>
              </a:rPr>
              <a:t>der Berg</a:t>
            </a:r>
          </a:p>
        </p:txBody>
      </p:sp>
      <p:sp>
        <p:nvSpPr>
          <p:cNvPr id="9" name="TextBox 8"/>
          <p:cNvSpPr txBox="1"/>
          <p:nvPr/>
        </p:nvSpPr>
        <p:spPr>
          <a:xfrm>
            <a:off x="8811111" y="5874792"/>
            <a:ext cx="3200400" cy="400110"/>
          </a:xfrm>
          <a:prstGeom prst="rect">
            <a:avLst/>
          </a:prstGeom>
          <a:noFill/>
        </p:spPr>
        <p:txBody>
          <a:bodyPr wrap="square" rtlCol="0">
            <a:spAutoFit/>
          </a:bodyPr>
          <a:lstStyle/>
          <a:p>
            <a:pPr algn="l"/>
            <a:r>
              <a:rPr lang="en-GB" sz="2000" dirty="0">
                <a:solidFill>
                  <a:srgbClr val="115076"/>
                </a:solidFill>
              </a:rPr>
              <a:t>Answer: </a:t>
            </a:r>
            <a:r>
              <a:rPr lang="en-GB" sz="2000" b="1" dirty="0" err="1">
                <a:solidFill>
                  <a:srgbClr val="FF6A05"/>
                </a:solidFill>
              </a:rPr>
              <a:t>gern</a:t>
            </a:r>
            <a:endParaRPr lang="en-GB" sz="2000" b="1" dirty="0">
              <a:solidFill>
                <a:srgbClr val="FF6A05"/>
              </a:solidFill>
            </a:endParaRPr>
          </a:p>
        </p:txBody>
      </p:sp>
    </p:spTree>
    <p:extLst>
      <p:ext uri="{BB962C8B-B14F-4D97-AF65-F5344CB8AC3E}">
        <p14:creationId xmlns:p14="http://schemas.microsoft.com/office/powerpoint/2010/main" val="110186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6472887" cy="721474"/>
          </a:xfrm>
        </p:spPr>
        <p:txBody>
          <a:bodyPr>
            <a:normAutofit/>
          </a:bodyPr>
          <a:lstStyle/>
          <a:p>
            <a:r>
              <a:rPr lang="en-GB" sz="2800" b="1">
                <a:solidFill>
                  <a:schemeClr val="bg1"/>
                </a:solidFill>
              </a:rPr>
              <a:t>SECTION D: Speaking - Vocabulary</a:t>
            </a:r>
            <a:endParaRPr lang="en-GB" sz="1600" b="1" dirty="0">
              <a:solidFill>
                <a:schemeClr val="bg1"/>
              </a:solidFill>
            </a:endParaRPr>
          </a:p>
        </p:txBody>
      </p:sp>
      <p:sp>
        <p:nvSpPr>
          <p:cNvPr id="6" name="Rectangle 5"/>
          <p:cNvSpPr/>
          <p:nvPr/>
        </p:nvSpPr>
        <p:spPr>
          <a:xfrm>
            <a:off x="663687" y="1757768"/>
            <a:ext cx="10678160" cy="2831544"/>
          </a:xfrm>
          <a:prstGeom prst="rect">
            <a:avLst/>
          </a:prstGeom>
        </p:spPr>
        <p:txBody>
          <a:bodyPr wrap="square">
            <a:spAutoFit/>
          </a:bodyPr>
          <a:lstStyle/>
          <a:p>
            <a:r>
              <a:rPr lang="en-GB" sz="2000" b="1">
                <a:solidFill>
                  <a:srgbClr val="115076"/>
                </a:solidFill>
              </a:rPr>
              <a:t>PART B (VERB AND NOUN PAIRS)</a:t>
            </a:r>
            <a:endParaRPr lang="en-GB" sz="200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endParaRPr lang="en-US" sz="2000">
              <a:solidFill>
                <a:srgbClr val="115076"/>
              </a:solidFill>
            </a:endParaRPr>
          </a:p>
          <a:p>
            <a:r>
              <a:rPr lang="en-US" sz="2000">
                <a:solidFill>
                  <a:srgbClr val="115076"/>
                </a:solidFill>
              </a:rPr>
              <a:t>Say the verb form of these German nouns. You don’t yet know the German words. Use the patterns you have learned to work out what the verb form is likely to be.</a:t>
            </a:r>
            <a:endParaRPr lang="en-GB" sz="2000">
              <a:solidFill>
                <a:srgbClr val="115076"/>
              </a:solidFill>
            </a:endParaRPr>
          </a:p>
          <a:p>
            <a:r>
              <a:rPr lang="en-US" sz="2000">
                <a:solidFill>
                  <a:srgbClr val="115076"/>
                </a:solidFill>
              </a:rPr>
              <a:t> </a:t>
            </a:r>
            <a:endParaRPr lang="en-GB" sz="2000">
              <a:solidFill>
                <a:srgbClr val="115076"/>
              </a:solidFill>
            </a:endParaRPr>
          </a:p>
          <a:p>
            <a:r>
              <a:rPr lang="en-GB" sz="2000">
                <a:solidFill>
                  <a:srgbClr val="115076"/>
                </a:solidFill>
              </a:rPr>
              <a:t>1) </a:t>
            </a:r>
            <a:r>
              <a:rPr lang="en-US" sz="2000">
                <a:solidFill>
                  <a:srgbClr val="115076"/>
                </a:solidFill>
              </a:rPr>
              <a:t>Die Abbildung (illustration)			_______________ (to illustrate)</a:t>
            </a:r>
            <a:endParaRPr lang="en-GB" sz="2000">
              <a:solidFill>
                <a:srgbClr val="115076"/>
              </a:solidFill>
            </a:endParaRPr>
          </a:p>
          <a:p>
            <a:r>
              <a:rPr lang="en-GB" sz="2000">
                <a:solidFill>
                  <a:srgbClr val="115076"/>
                </a:solidFill>
              </a:rPr>
              <a:t> </a:t>
            </a:r>
          </a:p>
          <a:p>
            <a:r>
              <a:rPr lang="en-GB" sz="2000">
                <a:solidFill>
                  <a:srgbClr val="115076"/>
                </a:solidFill>
              </a:rPr>
              <a:t>2)</a:t>
            </a:r>
            <a:r>
              <a:rPr lang="en-US" sz="2000">
                <a:solidFill>
                  <a:srgbClr val="115076"/>
                </a:solidFill>
              </a:rPr>
              <a:t> Die Sorge (worry)				_______________ (to worry)</a:t>
            </a:r>
            <a:endParaRPr lang="en-GB" sz="2000">
              <a:solidFill>
                <a:srgbClr val="115076"/>
              </a:solidFill>
            </a:endParaRPr>
          </a:p>
          <a:p>
            <a:r>
              <a:rPr lang="en-GB"/>
              <a:t> </a:t>
            </a:r>
          </a:p>
        </p:txBody>
      </p:sp>
      <p:sp>
        <p:nvSpPr>
          <p:cNvPr id="7" name="Rounded Rectangular Callout 6"/>
          <p:cNvSpPr/>
          <p:nvPr/>
        </p:nvSpPr>
        <p:spPr>
          <a:xfrm>
            <a:off x="8270240" y="162076"/>
            <a:ext cx="3779520" cy="839816"/>
          </a:xfrm>
          <a:prstGeom prst="wedgeRoundRectCallout">
            <a:avLst>
              <a:gd name="adj1" fmla="val -32789"/>
              <a:gd name="adj2" fmla="val 64085"/>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a:t>There is one mark per item.</a:t>
            </a:r>
          </a:p>
        </p:txBody>
      </p:sp>
      <p:sp>
        <p:nvSpPr>
          <p:cNvPr id="8" name="TextBox 7"/>
          <p:cNvSpPr txBox="1"/>
          <p:nvPr/>
        </p:nvSpPr>
        <p:spPr>
          <a:xfrm>
            <a:off x="6508380" y="3254930"/>
            <a:ext cx="3200400" cy="400110"/>
          </a:xfrm>
          <a:prstGeom prst="rect">
            <a:avLst/>
          </a:prstGeom>
          <a:noFill/>
        </p:spPr>
        <p:txBody>
          <a:bodyPr wrap="square" rtlCol="0">
            <a:spAutoFit/>
          </a:bodyPr>
          <a:lstStyle/>
          <a:p>
            <a:pPr algn="l"/>
            <a:r>
              <a:rPr lang="en-GB" sz="2000" b="1" dirty="0" err="1">
                <a:solidFill>
                  <a:srgbClr val="FF6A05"/>
                </a:solidFill>
              </a:rPr>
              <a:t>abbilden</a:t>
            </a:r>
            <a:endParaRPr lang="en-GB" sz="2000" b="1" dirty="0">
              <a:solidFill>
                <a:srgbClr val="FF6A05"/>
              </a:solidFill>
            </a:endParaRPr>
          </a:p>
        </p:txBody>
      </p:sp>
      <p:sp>
        <p:nvSpPr>
          <p:cNvPr id="9" name="TextBox 8"/>
          <p:cNvSpPr txBox="1"/>
          <p:nvPr/>
        </p:nvSpPr>
        <p:spPr>
          <a:xfrm>
            <a:off x="6629101" y="3848707"/>
            <a:ext cx="3200400" cy="400110"/>
          </a:xfrm>
          <a:prstGeom prst="rect">
            <a:avLst/>
          </a:prstGeom>
          <a:noFill/>
        </p:spPr>
        <p:txBody>
          <a:bodyPr wrap="square" rtlCol="0">
            <a:spAutoFit/>
          </a:bodyPr>
          <a:lstStyle/>
          <a:p>
            <a:pPr algn="l"/>
            <a:r>
              <a:rPr lang="en-GB" sz="2000" b="1">
                <a:solidFill>
                  <a:srgbClr val="FF6A05"/>
                </a:solidFill>
              </a:rPr>
              <a:t>sorgen</a:t>
            </a:r>
            <a:endParaRPr lang="en-GB" sz="2000" b="1" dirty="0">
              <a:solidFill>
                <a:srgbClr val="FF6A05"/>
              </a:solidFill>
            </a:endParaRPr>
          </a:p>
        </p:txBody>
      </p:sp>
    </p:spTree>
    <p:extLst>
      <p:ext uri="{BB962C8B-B14F-4D97-AF65-F5344CB8AC3E}">
        <p14:creationId xmlns:p14="http://schemas.microsoft.com/office/powerpoint/2010/main" val="327158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21020408"/>
              </p:ext>
            </p:extLst>
          </p:nvPr>
        </p:nvGraphicFramePr>
        <p:xfrm>
          <a:off x="925456" y="3751735"/>
          <a:ext cx="10574768" cy="2232534"/>
        </p:xfrm>
        <a:graphic>
          <a:graphicData uri="http://schemas.openxmlformats.org/drawingml/2006/table">
            <a:tbl>
              <a:tblPr firstRow="1" firstCol="1" bandRow="1">
                <a:tableStyleId>{5C22544A-7EE6-4342-B048-85BDC9FD1C3A}</a:tableStyleId>
              </a:tblPr>
              <a:tblGrid>
                <a:gridCol w="405795">
                  <a:extLst>
                    <a:ext uri="{9D8B030D-6E8A-4147-A177-3AD203B41FA5}">
                      <a16:colId xmlns:a16="http://schemas.microsoft.com/office/drawing/2014/main" val="2724234062"/>
                    </a:ext>
                  </a:extLst>
                </a:gridCol>
                <a:gridCol w="7284069">
                  <a:extLst>
                    <a:ext uri="{9D8B030D-6E8A-4147-A177-3AD203B41FA5}">
                      <a16:colId xmlns:a16="http://schemas.microsoft.com/office/drawing/2014/main" val="4049031169"/>
                    </a:ext>
                  </a:extLst>
                </a:gridCol>
                <a:gridCol w="2884904">
                  <a:extLst>
                    <a:ext uri="{9D8B030D-6E8A-4147-A177-3AD203B41FA5}">
                      <a16:colId xmlns:a16="http://schemas.microsoft.com/office/drawing/2014/main" val="2050472687"/>
                    </a:ext>
                  </a:extLst>
                </a:gridCol>
              </a:tblGrid>
              <a:tr h="574675">
                <a:tc>
                  <a:txBody>
                    <a:bodyPr/>
                    <a:lstStyle/>
                    <a:p>
                      <a:pP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a:solidFill>
                          <a:srgbClr val="115076"/>
                        </a:solidFill>
                        <a:effectLst/>
                      </a:endParaRPr>
                    </a:p>
                    <a:p>
                      <a:pPr>
                        <a:lnSpc>
                          <a:spcPct val="107000"/>
                        </a:lnSpc>
                        <a:spcAft>
                          <a:spcPts val="0"/>
                        </a:spcAft>
                      </a:pPr>
                      <a:r>
                        <a:rPr lang="en-GB" sz="2000" b="0">
                          <a:solidFill>
                            <a:srgbClr val="115076"/>
                          </a:solidFill>
                          <a:effectLst/>
                        </a:rPr>
                        <a:t>Wir ________________________________. (bought a lot)</a:t>
                      </a:r>
                    </a:p>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b="1">
                          <a:solidFill>
                            <a:srgbClr val="115076"/>
                          </a:solidFill>
                          <a:effectLst/>
                        </a:rPr>
                        <a:t>to buy </a:t>
                      </a:r>
                      <a:r>
                        <a:rPr lang="en-GB" sz="1800" b="0">
                          <a:solidFill>
                            <a:srgbClr val="115076"/>
                          </a:solidFill>
                          <a:effectLst/>
                        </a:rPr>
                        <a:t>= kaufen </a:t>
                      </a:r>
                    </a:p>
                    <a:p>
                      <a:pPr>
                        <a:lnSpc>
                          <a:spcPct val="107000"/>
                        </a:lnSpc>
                        <a:spcAft>
                          <a:spcPts val="0"/>
                        </a:spcAft>
                      </a:pPr>
                      <a:r>
                        <a:rPr lang="en-GB" sz="1800" b="1">
                          <a:solidFill>
                            <a:srgbClr val="115076"/>
                          </a:solidFill>
                          <a:effectLst/>
                        </a:rPr>
                        <a:t>a lot </a:t>
                      </a:r>
                      <a:r>
                        <a:rPr lang="en-GB" sz="1800" b="0">
                          <a:solidFill>
                            <a:srgbClr val="115076"/>
                          </a:solidFill>
                          <a:effectLst/>
                        </a:rPr>
                        <a:t>= viel</a:t>
                      </a:r>
                      <a:endParaRPr lang="en-GB" sz="18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8540564"/>
                  </a:ext>
                </a:extLst>
              </a:tr>
              <a:tr h="477520">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a:solidFill>
                          <a:srgbClr val="115076"/>
                        </a:solidFill>
                        <a:effectLst/>
                      </a:endParaRPr>
                    </a:p>
                    <a:p>
                      <a:pPr>
                        <a:lnSpc>
                          <a:spcPct val="107000"/>
                        </a:lnSpc>
                        <a:spcAft>
                          <a:spcPts val="0"/>
                        </a:spcAft>
                      </a:pPr>
                      <a:r>
                        <a:rPr lang="en-GB" sz="2000" b="0">
                          <a:solidFill>
                            <a:srgbClr val="115076"/>
                          </a:solidFill>
                          <a:effectLst/>
                        </a:rPr>
                        <a:t>Du _________________________________. (stayed at</a:t>
                      </a:r>
                      <a:r>
                        <a:rPr lang="en-GB" sz="2000" b="0" baseline="0">
                          <a:solidFill>
                            <a:srgbClr val="115076"/>
                          </a:solidFill>
                          <a:effectLst/>
                        </a:rPr>
                        <a:t> home)</a:t>
                      </a:r>
                      <a:endParaRPr lang="en-GB" sz="2000" b="0">
                        <a:solidFill>
                          <a:srgbClr val="115076"/>
                        </a:solidFill>
                        <a:effectLst/>
                      </a:endParaRPr>
                    </a:p>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b="1" dirty="0">
                          <a:solidFill>
                            <a:srgbClr val="115076"/>
                          </a:solidFill>
                          <a:effectLst/>
                        </a:rPr>
                        <a:t>to stay </a:t>
                      </a:r>
                      <a:r>
                        <a:rPr lang="en-GB" sz="1800" b="0" dirty="0">
                          <a:solidFill>
                            <a:srgbClr val="115076"/>
                          </a:solidFill>
                          <a:effectLst/>
                        </a:rPr>
                        <a:t>= </a:t>
                      </a:r>
                      <a:r>
                        <a:rPr lang="en-GB" sz="1800" b="0" dirty="0" err="1">
                          <a:solidFill>
                            <a:srgbClr val="115076"/>
                          </a:solidFill>
                          <a:effectLst/>
                        </a:rPr>
                        <a:t>bleiben</a:t>
                      </a:r>
                      <a:endParaRPr lang="en-GB" sz="1800" b="0" dirty="0">
                        <a:solidFill>
                          <a:srgbClr val="115076"/>
                        </a:solidFill>
                        <a:effectLst/>
                      </a:endParaRPr>
                    </a:p>
                    <a:p>
                      <a:pPr>
                        <a:lnSpc>
                          <a:spcPct val="107000"/>
                        </a:lnSpc>
                        <a:spcAft>
                          <a:spcPts val="0"/>
                        </a:spcAft>
                      </a:pPr>
                      <a:r>
                        <a:rPr lang="en-GB" sz="1800" b="1" dirty="0">
                          <a:solidFill>
                            <a:srgbClr val="115076"/>
                          </a:solidFill>
                          <a:effectLst/>
                        </a:rPr>
                        <a:t>at home </a:t>
                      </a:r>
                      <a:r>
                        <a:rPr lang="en-GB" sz="1800" b="0" dirty="0">
                          <a:solidFill>
                            <a:srgbClr val="115076"/>
                          </a:solidFill>
                          <a:effectLst/>
                        </a:rPr>
                        <a:t>= </a:t>
                      </a:r>
                      <a:r>
                        <a:rPr lang="en-GB" sz="1800" b="0" dirty="0" err="1">
                          <a:solidFill>
                            <a:srgbClr val="115076"/>
                          </a:solidFill>
                          <a:effectLst/>
                        </a:rPr>
                        <a:t>zu</a:t>
                      </a:r>
                      <a:r>
                        <a:rPr lang="en-GB" sz="1800" b="0" dirty="0">
                          <a:solidFill>
                            <a:srgbClr val="115076"/>
                          </a:solidFill>
                          <a:effectLst/>
                        </a:rPr>
                        <a:t> </a:t>
                      </a:r>
                      <a:r>
                        <a:rPr lang="en-GB" sz="1800" b="0" dirty="0" err="1">
                          <a:solidFill>
                            <a:srgbClr val="115076"/>
                          </a:solidFill>
                          <a:effectLst/>
                        </a:rPr>
                        <a:t>Hause</a:t>
                      </a:r>
                      <a:endParaRPr lang="en-GB" sz="18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2973543"/>
                  </a:ext>
                </a:extLst>
              </a:tr>
            </a:tbl>
          </a:graphicData>
        </a:graphic>
      </p:graphicFrame>
      <p:sp>
        <p:nvSpPr>
          <p:cNvPr id="7" name="Rectangle 6"/>
          <p:cNvSpPr/>
          <p:nvPr/>
        </p:nvSpPr>
        <p:spPr>
          <a:xfrm>
            <a:off x="711200" y="1637393"/>
            <a:ext cx="11003280" cy="2025170"/>
          </a:xfrm>
          <a:prstGeom prst="rect">
            <a:avLst/>
          </a:prstGeom>
        </p:spPr>
        <p:txBody>
          <a:bodyPr wrap="square">
            <a:spAutoFit/>
          </a:bodyPr>
          <a:lstStyle/>
          <a:p>
            <a:pPr>
              <a:lnSpc>
                <a:spcPct val="107000"/>
              </a:lnSpc>
              <a:spcAft>
                <a:spcPts val="0"/>
              </a:spcAft>
            </a:pPr>
            <a:r>
              <a:rPr lang="en-GB"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GB" sz="2000" b="1"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6 minutes.</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p>
          <a:p>
            <a:pPr>
              <a:lnSpc>
                <a:spcPct val="107000"/>
              </a:lnSpc>
              <a:spcAft>
                <a:spcPts val="800"/>
              </a:spcAft>
            </a:pP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PART A (PAST)</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Say the German for the English in brackets. Use the clues to help you.</a:t>
            </a:r>
          </a:p>
          <a:p>
            <a:r>
              <a:rPr lang="en-GB" sz="2000" dirty="0">
                <a:solidFill>
                  <a:srgbClr val="115076"/>
                </a:solidFill>
              </a:rPr>
              <a:t>Remember to use the perfect tense and think about word order.</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p>
        </p:txBody>
      </p:sp>
      <p:sp>
        <p:nvSpPr>
          <p:cNvPr id="5" name="Rounded Rectangular Callout 4"/>
          <p:cNvSpPr/>
          <p:nvPr/>
        </p:nvSpPr>
        <p:spPr>
          <a:xfrm>
            <a:off x="7406640" y="107697"/>
            <a:ext cx="4673600" cy="2625343"/>
          </a:xfrm>
          <a:prstGeom prst="wedgeRoundRectCallout">
            <a:avLst>
              <a:gd name="adj1" fmla="val -31268"/>
              <a:gd name="adj2" fmla="val 57469"/>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endParaRPr lang="en-GB"/>
          </a:p>
          <a:p>
            <a:pPr algn="ctr">
              <a:lnSpc>
                <a:spcPct val="107000"/>
              </a:lnSpc>
              <a:spcAft>
                <a:spcPts val="800"/>
              </a:spcAft>
            </a:pPr>
            <a:r>
              <a:rPr lang="en-GB"/>
              <a:t>There are two marks per item.</a:t>
            </a:r>
          </a:p>
          <a:p>
            <a:pPr>
              <a:lnSpc>
                <a:spcPct val="107000"/>
              </a:lnSpc>
              <a:spcAft>
                <a:spcPts val="800"/>
              </a:spcAft>
            </a:pPr>
            <a:r>
              <a:rPr lang="en-GB" b="1"/>
              <a:t>1 mark </a:t>
            </a:r>
            <a:r>
              <a:rPr lang="en-GB"/>
              <a:t>for auxiliary </a:t>
            </a:r>
            <a:r>
              <a:rPr lang="en-GB" i="1"/>
              <a:t>(</a:t>
            </a:r>
            <a:r>
              <a:rPr lang="en-GB" b="1" i="1"/>
              <a:t>0.5 </a:t>
            </a:r>
            <a:r>
              <a:rPr lang="en-GB" i="1"/>
              <a:t>for correct choice of auxiliary; </a:t>
            </a:r>
            <a:r>
              <a:rPr lang="en-GB" b="1" i="1"/>
              <a:t>0.5</a:t>
            </a:r>
            <a:r>
              <a:rPr lang="en-GB" i="1"/>
              <a:t> for correct formation)</a:t>
            </a:r>
          </a:p>
          <a:p>
            <a:pPr>
              <a:lnSpc>
                <a:spcPct val="107000"/>
              </a:lnSpc>
              <a:spcAft>
                <a:spcPts val="800"/>
              </a:spcAft>
            </a:pPr>
            <a:r>
              <a:rPr lang="en-GB" altLang="zh-CN" b="1">
                <a:solidFill>
                  <a:schemeClr val="bg1"/>
                </a:solidFill>
                <a:latin typeface="Century Gothic" panose="020B0502020202020204" pitchFamily="34" charset="0"/>
                <a:ea typeface="SimSun" panose="02010600030101010101" pitchFamily="2" charset="-122"/>
                <a:cs typeface="Arial" panose="020B0604020202020204" pitchFamily="34" charset="0"/>
              </a:rPr>
              <a:t>1</a:t>
            </a:r>
            <a:r>
              <a:rPr lang="en-GB" altLang="zh-CN">
                <a:solidFill>
                  <a:schemeClr val="bg1"/>
                </a:solidFill>
                <a:latin typeface="Century Gothic" panose="020B0502020202020204" pitchFamily="34" charset="0"/>
                <a:ea typeface="SimSun" panose="02010600030101010101" pitchFamily="2" charset="-122"/>
                <a:cs typeface="Arial" panose="020B0604020202020204" pitchFamily="34" charset="0"/>
              </a:rPr>
              <a:t> </a:t>
            </a:r>
            <a:r>
              <a:rPr lang="en-GB" altLang="zh-CN" b="1">
                <a:solidFill>
                  <a:schemeClr val="bg1"/>
                </a:solidFill>
                <a:latin typeface="Century Gothic" panose="020B0502020202020204" pitchFamily="34" charset="0"/>
                <a:ea typeface="SimSun" panose="02010600030101010101" pitchFamily="2" charset="-122"/>
                <a:cs typeface="Arial" panose="020B0604020202020204" pitchFamily="34" charset="0"/>
              </a:rPr>
              <a:t>mark</a:t>
            </a:r>
            <a:r>
              <a:rPr lang="en-GB" altLang="zh-CN">
                <a:solidFill>
                  <a:schemeClr val="bg1"/>
                </a:solidFill>
                <a:latin typeface="Century Gothic" panose="020B0502020202020204" pitchFamily="34" charset="0"/>
                <a:ea typeface="SimSun" panose="02010600030101010101" pitchFamily="2" charset="-122"/>
                <a:cs typeface="Arial" panose="020B0604020202020204" pitchFamily="34" charset="0"/>
              </a:rPr>
              <a:t> for past participle </a:t>
            </a:r>
            <a:r>
              <a:rPr lang="en-GB" altLang="zh-CN" i="1">
                <a:solidFill>
                  <a:schemeClr val="bg1"/>
                </a:solidFill>
                <a:latin typeface="Century Gothic" panose="020B0502020202020204" pitchFamily="34" charset="0"/>
                <a:ea typeface="SimSun" panose="02010600030101010101" pitchFamily="2" charset="-122"/>
                <a:cs typeface="Arial" panose="020B0604020202020204" pitchFamily="34" charset="0"/>
              </a:rPr>
              <a:t>(</a:t>
            </a:r>
            <a:r>
              <a:rPr lang="en-GB" altLang="zh-CN" b="1" i="1">
                <a:solidFill>
                  <a:schemeClr val="bg1"/>
                </a:solidFill>
                <a:latin typeface="Century Gothic" panose="020B0502020202020204" pitchFamily="34" charset="0"/>
                <a:ea typeface="SimSun" panose="02010600030101010101" pitchFamily="2" charset="-122"/>
                <a:cs typeface="Arial" panose="020B0604020202020204" pitchFamily="34" charset="0"/>
              </a:rPr>
              <a:t>0.5 </a:t>
            </a:r>
            <a:r>
              <a:rPr lang="en-GB" altLang="zh-CN" i="1">
                <a:solidFill>
                  <a:schemeClr val="bg1"/>
                </a:solidFill>
                <a:latin typeface="Century Gothic" panose="020B0502020202020204" pitchFamily="34" charset="0"/>
                <a:ea typeface="SimSun" panose="02010600030101010101" pitchFamily="2" charset="-122"/>
                <a:cs typeface="Arial" panose="020B0604020202020204" pitchFamily="34" charset="0"/>
              </a:rPr>
              <a:t>for correct formation; </a:t>
            </a:r>
            <a:r>
              <a:rPr lang="en-GB" altLang="zh-CN" b="1" i="1">
                <a:solidFill>
                  <a:schemeClr val="bg1"/>
                </a:solidFill>
                <a:latin typeface="Century Gothic" panose="020B0502020202020204" pitchFamily="34" charset="0"/>
                <a:ea typeface="SimSun" panose="02010600030101010101" pitchFamily="2" charset="-122"/>
                <a:cs typeface="Arial" panose="020B0604020202020204" pitchFamily="34" charset="0"/>
              </a:rPr>
              <a:t>0.5</a:t>
            </a:r>
            <a:r>
              <a:rPr lang="en-GB" altLang="zh-CN" i="1">
                <a:solidFill>
                  <a:schemeClr val="bg1"/>
                </a:solidFill>
                <a:latin typeface="Century Gothic" panose="020B0502020202020204" pitchFamily="34" charset="0"/>
                <a:ea typeface="SimSun" panose="02010600030101010101" pitchFamily="2" charset="-122"/>
                <a:cs typeface="Arial" panose="020B0604020202020204" pitchFamily="34" charset="0"/>
              </a:rPr>
              <a:t> for correct position)</a:t>
            </a:r>
            <a:r>
              <a:rPr lang="en-GB" altLang="zh-CN">
                <a:solidFill>
                  <a:schemeClr val="bg1"/>
                </a:solidFill>
              </a:rPr>
              <a:t> </a:t>
            </a:r>
            <a:endParaRPr lang="en-GB" altLang="zh-CN">
              <a:solidFill>
                <a:schemeClr val="bg1"/>
              </a:solidFill>
              <a:latin typeface="Arial" panose="020B0604020202020204" pitchFamily="34" charset="0"/>
            </a:endParaRPr>
          </a:p>
          <a:p>
            <a:pPr>
              <a:lnSpc>
                <a:spcPct val="107000"/>
              </a:lnSpc>
              <a:spcAft>
                <a:spcPts val="800"/>
              </a:spcAft>
            </a:pPr>
            <a:endParaRPr lang="en-GB" sz="200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5964887" cy="721474"/>
          </a:xfrm>
        </p:spPr>
        <p:txBody>
          <a:bodyPr>
            <a:normAutofit/>
          </a:bodyPr>
          <a:lstStyle/>
          <a:p>
            <a:r>
              <a:rPr lang="en-GB" sz="2800" b="1">
                <a:solidFill>
                  <a:schemeClr val="bg1"/>
                </a:solidFill>
              </a:rPr>
              <a:t>SECTION D: Speaking - Grammar</a:t>
            </a:r>
            <a:endParaRPr lang="en-GB" sz="1600" b="1" dirty="0">
              <a:solidFill>
                <a:schemeClr val="bg1"/>
              </a:solidFill>
            </a:endParaRPr>
          </a:p>
        </p:txBody>
      </p:sp>
      <p:sp>
        <p:nvSpPr>
          <p:cNvPr id="9" name="TextBox 8"/>
          <p:cNvSpPr txBox="1"/>
          <p:nvPr/>
        </p:nvSpPr>
        <p:spPr>
          <a:xfrm>
            <a:off x="2615304" y="3979279"/>
            <a:ext cx="2743798" cy="400110"/>
          </a:xfrm>
          <a:prstGeom prst="rect">
            <a:avLst/>
          </a:prstGeom>
          <a:noFill/>
        </p:spPr>
        <p:txBody>
          <a:bodyPr wrap="square" rtlCol="0">
            <a:spAutoFit/>
          </a:bodyPr>
          <a:lstStyle/>
          <a:p>
            <a:pPr algn="l"/>
            <a:r>
              <a:rPr lang="en-GB" sz="2000" b="1" dirty="0" err="1">
                <a:solidFill>
                  <a:srgbClr val="FF6A05"/>
                </a:solidFill>
              </a:rPr>
              <a:t>haben</a:t>
            </a:r>
            <a:r>
              <a:rPr lang="en-GB" sz="2000" b="1" dirty="0">
                <a:solidFill>
                  <a:srgbClr val="FF6A05"/>
                </a:solidFill>
              </a:rPr>
              <a:t> </a:t>
            </a:r>
            <a:r>
              <a:rPr lang="en-GB" sz="2000" b="1" dirty="0" err="1">
                <a:solidFill>
                  <a:srgbClr val="FF6A05"/>
                </a:solidFill>
              </a:rPr>
              <a:t>viel</a:t>
            </a:r>
            <a:r>
              <a:rPr lang="en-GB" sz="2000" b="1" dirty="0">
                <a:solidFill>
                  <a:srgbClr val="FF6A05"/>
                </a:solidFill>
              </a:rPr>
              <a:t> </a:t>
            </a:r>
            <a:r>
              <a:rPr lang="en-GB" sz="2000" b="1" dirty="0" err="1">
                <a:solidFill>
                  <a:srgbClr val="FF6A05"/>
                </a:solidFill>
              </a:rPr>
              <a:t>gekauft</a:t>
            </a:r>
            <a:endParaRPr lang="en-GB" sz="2000" b="1" dirty="0">
              <a:solidFill>
                <a:srgbClr val="FF6A05"/>
              </a:solidFill>
            </a:endParaRPr>
          </a:p>
        </p:txBody>
      </p:sp>
      <p:sp>
        <p:nvSpPr>
          <p:cNvPr id="10" name="TextBox 9"/>
          <p:cNvSpPr txBox="1"/>
          <p:nvPr/>
        </p:nvSpPr>
        <p:spPr>
          <a:xfrm>
            <a:off x="2387003" y="5248492"/>
            <a:ext cx="3200400" cy="400110"/>
          </a:xfrm>
          <a:prstGeom prst="rect">
            <a:avLst/>
          </a:prstGeom>
          <a:noFill/>
        </p:spPr>
        <p:txBody>
          <a:bodyPr wrap="square" rtlCol="0">
            <a:spAutoFit/>
          </a:bodyPr>
          <a:lstStyle/>
          <a:p>
            <a:pPr algn="l"/>
            <a:r>
              <a:rPr lang="en-GB" sz="2000" b="1" dirty="0" err="1">
                <a:solidFill>
                  <a:srgbClr val="FF6A05"/>
                </a:solidFill>
              </a:rPr>
              <a:t>bist</a:t>
            </a:r>
            <a:r>
              <a:rPr lang="en-GB" sz="2000" b="1" dirty="0">
                <a:solidFill>
                  <a:srgbClr val="FF6A05"/>
                </a:solidFill>
              </a:rPr>
              <a:t> </a:t>
            </a:r>
            <a:r>
              <a:rPr lang="en-GB" sz="2000" b="1" dirty="0" err="1">
                <a:solidFill>
                  <a:srgbClr val="FF6A05"/>
                </a:solidFill>
              </a:rPr>
              <a:t>zu</a:t>
            </a:r>
            <a:r>
              <a:rPr lang="en-GB" sz="2000" b="1" dirty="0">
                <a:solidFill>
                  <a:srgbClr val="FF6A05"/>
                </a:solidFill>
              </a:rPr>
              <a:t> </a:t>
            </a:r>
            <a:r>
              <a:rPr lang="en-GB" sz="2000" b="1" dirty="0" err="1">
                <a:solidFill>
                  <a:srgbClr val="FF6A05"/>
                </a:solidFill>
              </a:rPr>
              <a:t>Hause</a:t>
            </a:r>
            <a:r>
              <a:rPr lang="en-GB" sz="2000" b="1" dirty="0">
                <a:solidFill>
                  <a:srgbClr val="FF6A05"/>
                </a:solidFill>
              </a:rPr>
              <a:t> </a:t>
            </a:r>
            <a:r>
              <a:rPr lang="en-GB" sz="2000" b="1" dirty="0" err="1">
                <a:solidFill>
                  <a:srgbClr val="FF6A05"/>
                </a:solidFill>
              </a:rPr>
              <a:t>geblieben</a:t>
            </a:r>
            <a:endParaRPr lang="en-GB" sz="2000" b="1" dirty="0">
              <a:solidFill>
                <a:srgbClr val="FF6A05"/>
              </a:solidFill>
            </a:endParaRPr>
          </a:p>
        </p:txBody>
      </p:sp>
    </p:spTree>
    <p:extLst>
      <p:ext uri="{BB962C8B-B14F-4D97-AF65-F5344CB8AC3E}">
        <p14:creationId xmlns:p14="http://schemas.microsoft.com/office/powerpoint/2010/main" val="7321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606759828"/>
              </p:ext>
            </p:extLst>
          </p:nvPr>
        </p:nvGraphicFramePr>
        <p:xfrm>
          <a:off x="860014" y="2979652"/>
          <a:ext cx="10187791" cy="3210942"/>
        </p:xfrm>
        <a:graphic>
          <a:graphicData uri="http://schemas.openxmlformats.org/drawingml/2006/table">
            <a:tbl>
              <a:tblPr firstRow="1" firstCol="1" bandRow="1">
                <a:tableStyleId>{5C22544A-7EE6-4342-B048-85BDC9FD1C3A}</a:tableStyleId>
              </a:tblPr>
              <a:tblGrid>
                <a:gridCol w="390946">
                  <a:extLst>
                    <a:ext uri="{9D8B030D-6E8A-4147-A177-3AD203B41FA5}">
                      <a16:colId xmlns:a16="http://schemas.microsoft.com/office/drawing/2014/main" val="1626420957"/>
                    </a:ext>
                  </a:extLst>
                </a:gridCol>
                <a:gridCol w="6712928">
                  <a:extLst>
                    <a:ext uri="{9D8B030D-6E8A-4147-A177-3AD203B41FA5}">
                      <a16:colId xmlns:a16="http://schemas.microsoft.com/office/drawing/2014/main" val="1411094500"/>
                    </a:ext>
                  </a:extLst>
                </a:gridCol>
                <a:gridCol w="3083917">
                  <a:extLst>
                    <a:ext uri="{9D8B030D-6E8A-4147-A177-3AD203B41FA5}">
                      <a16:colId xmlns:a16="http://schemas.microsoft.com/office/drawing/2014/main" val="2120582896"/>
                    </a:ext>
                  </a:extLst>
                </a:gridCol>
              </a:tblGrid>
              <a:tr h="574675">
                <a:tc>
                  <a:txBody>
                    <a:bodyPr/>
                    <a:lstStyle/>
                    <a:p>
                      <a:pP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endParaRPr>
                    </a:p>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Ich mag</a:t>
                      </a:r>
                      <a:r>
                        <a:rPr lang="de-DE" sz="2000" b="0" baseline="0">
                          <a:solidFill>
                            <a:srgbClr val="115076"/>
                          </a:solidFill>
                          <a:effectLst/>
                        </a:rPr>
                        <a:t> Fußball</a:t>
                      </a:r>
                      <a:r>
                        <a:rPr lang="de-DE" sz="2000" b="0">
                          <a:solidFill>
                            <a:srgbClr val="115076"/>
                          </a:solidFill>
                          <a:effectLst/>
                        </a:rPr>
                        <a:t>,</a:t>
                      </a:r>
                      <a:r>
                        <a:rPr lang="de-DE" sz="2000" b="0" baseline="0">
                          <a:solidFill>
                            <a:srgbClr val="115076"/>
                          </a:solidFill>
                          <a:effectLst/>
                        </a:rPr>
                        <a:t> weil</a:t>
                      </a:r>
                      <a:r>
                        <a:rPr lang="de-DE" sz="2000" b="0">
                          <a:solidFill>
                            <a:srgbClr val="115076"/>
                          </a:solidFill>
                          <a:effectLst/>
                        </a:rPr>
                        <a:t> er ____________________.  </a:t>
                      </a:r>
                      <a:endParaRPr lang="en-GB" sz="2000" b="0">
                        <a:solidFill>
                          <a:srgbClr val="115076"/>
                        </a:solidFill>
                        <a:effectLst/>
                      </a:endParaRPr>
                    </a:p>
                    <a:p>
                      <a:pPr algn="r">
                        <a:lnSpc>
                          <a:spcPct val="107000"/>
                        </a:lnSpc>
                        <a:spcAft>
                          <a:spcPts val="0"/>
                        </a:spcAft>
                      </a:pPr>
                      <a:r>
                        <a:rPr lang="de-DE" sz="2000" b="0">
                          <a:solidFill>
                            <a:srgbClr val="115076"/>
                          </a:solidFill>
                          <a:effectLst/>
                        </a:rPr>
                        <a:t>(is exciting)</a:t>
                      </a:r>
                    </a:p>
                    <a:p>
                      <a:pPr algn="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b="0">
                          <a:solidFill>
                            <a:srgbClr val="115076"/>
                          </a:solidFill>
                          <a:effectLst/>
                        </a:rPr>
                        <a:t>to be = sein </a:t>
                      </a:r>
                    </a:p>
                    <a:p>
                      <a:pPr>
                        <a:lnSpc>
                          <a:spcPct val="107000"/>
                        </a:lnSpc>
                        <a:spcAft>
                          <a:spcPts val="0"/>
                        </a:spcAft>
                      </a:pPr>
                      <a:r>
                        <a:rPr lang="en-GB" sz="1800" b="0">
                          <a:solidFill>
                            <a:srgbClr val="115076"/>
                          </a:solidFill>
                          <a:effectLst/>
                        </a:rPr>
                        <a:t>exciting = spannend</a:t>
                      </a:r>
                      <a:endParaRPr lang="en-GB" sz="18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9613546"/>
                  </a:ext>
                </a:extLst>
              </a:tr>
              <a:tr h="477520">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endParaRPr>
                    </a:p>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Er fährt nach London, denn er _____________________.</a:t>
                      </a:r>
                      <a:endParaRPr lang="en-GB" sz="2000" b="0">
                        <a:solidFill>
                          <a:srgbClr val="115076"/>
                        </a:solidFill>
                        <a:effectLst/>
                      </a:endParaRPr>
                    </a:p>
                    <a:p>
                      <a:pPr algn="r">
                        <a:lnSpc>
                          <a:spcPct val="107000"/>
                        </a:lnSpc>
                        <a:spcAft>
                          <a:spcPts val="0"/>
                        </a:spcAft>
                      </a:pPr>
                      <a:r>
                        <a:rPr lang="de-DE" sz="2000" b="0">
                          <a:solidFill>
                            <a:srgbClr val="115076"/>
                          </a:solidFill>
                          <a:effectLst/>
                        </a:rPr>
                        <a:t>(works</a:t>
                      </a:r>
                      <a:r>
                        <a:rPr lang="de-DE" sz="2000" b="0" baseline="0">
                          <a:solidFill>
                            <a:srgbClr val="115076"/>
                          </a:solidFill>
                          <a:effectLst/>
                        </a:rPr>
                        <a:t> there</a:t>
                      </a:r>
                      <a:r>
                        <a:rPr lang="de-DE" sz="2000" b="0">
                          <a:solidFill>
                            <a:srgbClr val="115076"/>
                          </a:solidFill>
                          <a:effectLst/>
                        </a:rPr>
                        <a:t>)</a:t>
                      </a:r>
                    </a:p>
                    <a:p>
                      <a:pPr algn="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de-DE" sz="1800" b="0">
                          <a:solidFill>
                            <a:srgbClr val="115076"/>
                          </a:solidFill>
                          <a:effectLst/>
                        </a:rPr>
                        <a:t>to work =</a:t>
                      </a:r>
                      <a:r>
                        <a:rPr lang="de-DE" sz="1800" b="0" baseline="0">
                          <a:solidFill>
                            <a:srgbClr val="115076"/>
                          </a:solidFill>
                          <a:effectLst/>
                        </a:rPr>
                        <a:t> arbeiten</a:t>
                      </a:r>
                    </a:p>
                    <a:p>
                      <a:pPr>
                        <a:lnSpc>
                          <a:spcPct val="107000"/>
                        </a:lnSpc>
                        <a:spcAft>
                          <a:spcPts val="0"/>
                        </a:spcAft>
                      </a:pPr>
                      <a:r>
                        <a:rPr lang="de-DE" sz="1800" b="0" baseline="0">
                          <a:solidFill>
                            <a:srgbClr val="115076"/>
                          </a:solidFill>
                          <a:effectLst/>
                        </a:rPr>
                        <a:t>there</a:t>
                      </a:r>
                      <a:r>
                        <a:rPr lang="de-DE" sz="1800" b="0">
                          <a:solidFill>
                            <a:srgbClr val="115076"/>
                          </a:solidFill>
                          <a:effectLst/>
                        </a:rPr>
                        <a:t> =</a:t>
                      </a:r>
                      <a:r>
                        <a:rPr lang="de-DE" sz="1800" b="0" baseline="0">
                          <a:solidFill>
                            <a:srgbClr val="115076"/>
                          </a:solidFill>
                          <a:effectLst/>
                        </a:rPr>
                        <a:t> dort</a:t>
                      </a:r>
                      <a:endParaRPr lang="en-GB" sz="18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4445969"/>
                  </a:ext>
                </a:extLst>
              </a:tr>
            </a:tbl>
          </a:graphicData>
        </a:graphic>
      </p:graphicFrame>
      <p:sp>
        <p:nvSpPr>
          <p:cNvPr id="6" name="Rectangle 5"/>
          <p:cNvSpPr/>
          <p:nvPr/>
        </p:nvSpPr>
        <p:spPr>
          <a:xfrm>
            <a:off x="731221" y="1584378"/>
            <a:ext cx="10678160" cy="1285480"/>
          </a:xfrm>
          <a:prstGeom prst="rect">
            <a:avLst/>
          </a:prstGeom>
        </p:spPr>
        <p:txBody>
          <a:bodyPr wrap="square">
            <a:spAutoFit/>
          </a:bodyPr>
          <a:lstStyle/>
          <a:p>
            <a:pPr>
              <a:lnSpc>
                <a:spcPct val="107000"/>
              </a:lnSpc>
              <a:spcAft>
                <a:spcPts val="800"/>
              </a:spcAft>
            </a:pP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PART B</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(VERB FORMS &amp; WORD ORDER)</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Say the German for the English in brackets. Use the clues to help you.</a:t>
            </a:r>
          </a:p>
          <a:p>
            <a:pPr>
              <a:lnSpc>
                <a:spcPct val="107000"/>
              </a:lnSpc>
              <a:spcAft>
                <a:spcPts val="800"/>
              </a:spcAf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Think about word order.		</a:t>
            </a:r>
            <a:r>
              <a:rPr lang="en-GB"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6239207" cy="721474"/>
          </a:xfrm>
        </p:spPr>
        <p:txBody>
          <a:bodyPr>
            <a:normAutofit/>
          </a:bodyPr>
          <a:lstStyle/>
          <a:p>
            <a:r>
              <a:rPr lang="en-GB" sz="2800" b="1">
                <a:solidFill>
                  <a:schemeClr val="bg1"/>
                </a:solidFill>
              </a:rPr>
              <a:t>SECTION D: Speaking - Grammar</a:t>
            </a:r>
            <a:endParaRPr lang="en-GB" sz="1600" b="1" dirty="0">
              <a:solidFill>
                <a:schemeClr val="bg1"/>
              </a:solidFill>
            </a:endParaRPr>
          </a:p>
        </p:txBody>
      </p:sp>
      <p:sp>
        <p:nvSpPr>
          <p:cNvPr id="2" name="Rounded Rectangular Callout 1"/>
          <p:cNvSpPr/>
          <p:nvPr/>
        </p:nvSpPr>
        <p:spPr>
          <a:xfrm>
            <a:off x="7870846" y="188977"/>
            <a:ext cx="4194154" cy="1477263"/>
          </a:xfrm>
          <a:prstGeom prst="wedgeRoundRectCallout">
            <a:avLst>
              <a:gd name="adj1" fmla="val -28827"/>
              <a:gd name="adj2" fmla="val 59061"/>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endParaRPr lang="en-GB"/>
          </a:p>
          <a:p>
            <a:pPr algn="ctr">
              <a:lnSpc>
                <a:spcPct val="107000"/>
              </a:lnSpc>
              <a:spcAft>
                <a:spcPts val="800"/>
              </a:spcAft>
            </a:pPr>
            <a:r>
              <a:rPr lang="en-GB"/>
              <a:t>There are two marks per item.</a:t>
            </a:r>
            <a:endParaRPr lang="en-GB" sz="2000"/>
          </a:p>
          <a:p>
            <a:pPr>
              <a:lnSpc>
                <a:spcPct val="107000"/>
              </a:lnSpc>
              <a:spcAft>
                <a:spcPts val="800"/>
              </a:spcAft>
            </a:pPr>
            <a:r>
              <a:rPr lang="en-GB" b="1"/>
              <a:t>1 mark </a:t>
            </a:r>
            <a:r>
              <a:rPr lang="en-GB"/>
              <a:t>for correct word order</a:t>
            </a:r>
            <a:endParaRPr lang="en-GB" sz="2000"/>
          </a:p>
          <a:p>
            <a:pPr>
              <a:lnSpc>
                <a:spcPct val="107000"/>
              </a:lnSpc>
              <a:spcAft>
                <a:spcPts val="800"/>
              </a:spcAft>
            </a:pPr>
            <a:r>
              <a:rPr lang="en-GB" b="1"/>
              <a:t>1 mark </a:t>
            </a:r>
            <a:r>
              <a:rPr lang="en-GB"/>
              <a:t>for correct verb form</a:t>
            </a:r>
            <a:endParaRPr lang="en-GB" sz="2000"/>
          </a:p>
          <a:p>
            <a:pPr>
              <a:lnSpc>
                <a:spcPct val="107000"/>
              </a:lnSpc>
              <a:spcAft>
                <a:spcPts val="800"/>
              </a:spcAft>
            </a:pPr>
            <a:endParaRPr lang="en-GB"/>
          </a:p>
        </p:txBody>
      </p:sp>
      <p:sp>
        <p:nvSpPr>
          <p:cNvPr id="7" name="TextBox 6"/>
          <p:cNvSpPr txBox="1"/>
          <p:nvPr/>
        </p:nvSpPr>
        <p:spPr>
          <a:xfrm>
            <a:off x="4588435" y="3541436"/>
            <a:ext cx="4114800" cy="400110"/>
          </a:xfrm>
          <a:prstGeom prst="rect">
            <a:avLst/>
          </a:prstGeom>
          <a:noFill/>
        </p:spPr>
        <p:txBody>
          <a:bodyPr wrap="square" rtlCol="0">
            <a:spAutoFit/>
          </a:bodyPr>
          <a:lstStyle/>
          <a:p>
            <a:pPr algn="l"/>
            <a:r>
              <a:rPr lang="en-GB" sz="2000" b="1" dirty="0" err="1">
                <a:solidFill>
                  <a:srgbClr val="FF6A05"/>
                </a:solidFill>
              </a:rPr>
              <a:t>spannend</a:t>
            </a:r>
            <a:r>
              <a:rPr lang="en-GB" sz="2000" b="1" dirty="0">
                <a:solidFill>
                  <a:srgbClr val="FF6A05"/>
                </a:solidFill>
              </a:rPr>
              <a:t> </a:t>
            </a:r>
            <a:r>
              <a:rPr lang="en-GB" sz="2000" b="1" dirty="0" err="1">
                <a:solidFill>
                  <a:srgbClr val="FF6A05"/>
                </a:solidFill>
              </a:rPr>
              <a:t>ist</a:t>
            </a:r>
            <a:endParaRPr lang="en-GB" sz="2000" b="1" dirty="0">
              <a:solidFill>
                <a:srgbClr val="FF6A05"/>
              </a:solidFill>
            </a:endParaRPr>
          </a:p>
        </p:txBody>
      </p:sp>
      <p:sp>
        <p:nvSpPr>
          <p:cNvPr id="8" name="TextBox 7"/>
          <p:cNvSpPr txBox="1"/>
          <p:nvPr/>
        </p:nvSpPr>
        <p:spPr>
          <a:xfrm>
            <a:off x="5564526" y="5166773"/>
            <a:ext cx="4612640" cy="400110"/>
          </a:xfrm>
          <a:prstGeom prst="rect">
            <a:avLst/>
          </a:prstGeom>
          <a:noFill/>
        </p:spPr>
        <p:txBody>
          <a:bodyPr wrap="square" rtlCol="0">
            <a:spAutoFit/>
          </a:bodyPr>
          <a:lstStyle/>
          <a:p>
            <a:pPr algn="l"/>
            <a:r>
              <a:rPr lang="en-GB" sz="2000" b="1" dirty="0" err="1">
                <a:solidFill>
                  <a:srgbClr val="FF6A05"/>
                </a:solidFill>
              </a:rPr>
              <a:t>arbeitet</a:t>
            </a:r>
            <a:r>
              <a:rPr lang="en-GB" sz="2000" b="1" dirty="0">
                <a:solidFill>
                  <a:srgbClr val="FF6A05"/>
                </a:solidFill>
              </a:rPr>
              <a:t> </a:t>
            </a:r>
            <a:r>
              <a:rPr lang="en-GB" sz="2000" b="1" dirty="0" err="1">
                <a:solidFill>
                  <a:srgbClr val="FF6A05"/>
                </a:solidFill>
              </a:rPr>
              <a:t>dort</a:t>
            </a:r>
            <a:endParaRPr lang="en-GB" sz="2000" b="1" dirty="0">
              <a:solidFill>
                <a:srgbClr val="FF6A05"/>
              </a:solidFill>
            </a:endParaRPr>
          </a:p>
        </p:txBody>
      </p:sp>
    </p:spTree>
    <p:extLst>
      <p:ext uri="{BB962C8B-B14F-4D97-AF65-F5344CB8AC3E}">
        <p14:creationId xmlns:p14="http://schemas.microsoft.com/office/powerpoint/2010/main" val="37553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865869846"/>
              </p:ext>
            </p:extLst>
          </p:nvPr>
        </p:nvGraphicFramePr>
        <p:xfrm>
          <a:off x="682354" y="4034542"/>
          <a:ext cx="10617797" cy="1715770"/>
        </p:xfrm>
        <a:graphic>
          <a:graphicData uri="http://schemas.openxmlformats.org/drawingml/2006/table">
            <a:tbl>
              <a:tblPr firstRow="1" firstCol="1" bandRow="1">
                <a:tableStyleId>{5C22544A-7EE6-4342-B048-85BDC9FD1C3A}</a:tableStyleId>
              </a:tblPr>
              <a:tblGrid>
                <a:gridCol w="407446">
                  <a:extLst>
                    <a:ext uri="{9D8B030D-6E8A-4147-A177-3AD203B41FA5}">
                      <a16:colId xmlns:a16="http://schemas.microsoft.com/office/drawing/2014/main" val="3053617686"/>
                    </a:ext>
                  </a:extLst>
                </a:gridCol>
                <a:gridCol w="6996268">
                  <a:extLst>
                    <a:ext uri="{9D8B030D-6E8A-4147-A177-3AD203B41FA5}">
                      <a16:colId xmlns:a16="http://schemas.microsoft.com/office/drawing/2014/main" val="83836600"/>
                    </a:ext>
                  </a:extLst>
                </a:gridCol>
                <a:gridCol w="3214083">
                  <a:extLst>
                    <a:ext uri="{9D8B030D-6E8A-4147-A177-3AD203B41FA5}">
                      <a16:colId xmlns:a16="http://schemas.microsoft.com/office/drawing/2014/main" val="1528634968"/>
                    </a:ext>
                  </a:extLst>
                </a:gridCol>
              </a:tblGrid>
              <a:tr h="574675">
                <a:tc>
                  <a:txBody>
                    <a:bodyPr/>
                    <a:lstStyle/>
                    <a:p>
                      <a:pP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a:solidFill>
                            <a:srgbClr val="115076"/>
                          </a:solidFill>
                          <a:effectLst/>
                        </a:rPr>
                        <a:t>Ich ______________________________. (sometimes play             football)  </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b="0">
                          <a:solidFill>
                            <a:srgbClr val="115076"/>
                          </a:solidFill>
                          <a:effectLst/>
                        </a:rPr>
                        <a:t>to play = spielen </a:t>
                      </a:r>
                    </a:p>
                    <a:p>
                      <a:pPr>
                        <a:lnSpc>
                          <a:spcPct val="107000"/>
                        </a:lnSpc>
                        <a:spcAft>
                          <a:spcPts val="0"/>
                        </a:spcAft>
                      </a:pPr>
                      <a:r>
                        <a:rPr lang="en-GB" sz="1800" b="0">
                          <a:solidFill>
                            <a:srgbClr val="115076"/>
                          </a:solidFill>
                          <a:effectLst/>
                        </a:rPr>
                        <a:t>football = Fußball</a:t>
                      </a:r>
                    </a:p>
                    <a:p>
                      <a:pPr>
                        <a:lnSpc>
                          <a:spcPct val="107000"/>
                        </a:lnSpc>
                        <a:spcAft>
                          <a:spcPts val="0"/>
                        </a:spcAft>
                      </a:pPr>
                      <a:r>
                        <a:rPr lang="en-GB" sz="1800" b="0">
                          <a:solidFill>
                            <a:srgbClr val="115076"/>
                          </a:solidFill>
                          <a:effectLst/>
                        </a:rPr>
                        <a:t>sometimes = manchmal</a:t>
                      </a:r>
                      <a:endParaRPr lang="en-GB" sz="18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4577133"/>
                  </a:ext>
                </a:extLst>
              </a:tr>
              <a:tr h="477520">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a:solidFill>
                            <a:srgbClr val="115076"/>
                          </a:solidFill>
                          <a:effectLst/>
                        </a:rPr>
                        <a:t>She</a:t>
                      </a:r>
                      <a:r>
                        <a:rPr lang="en-GB" sz="2000" b="0" baseline="0">
                          <a:solidFill>
                            <a:srgbClr val="115076"/>
                          </a:solidFill>
                          <a:effectLst/>
                        </a:rPr>
                        <a:t> </a:t>
                      </a:r>
                      <a:r>
                        <a:rPr lang="en-GB" sz="2000" b="0">
                          <a:solidFill>
                            <a:srgbClr val="115076"/>
                          </a:solidFill>
                          <a:effectLst/>
                        </a:rPr>
                        <a:t>_____________________________. (likes going to school)</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b="0">
                          <a:solidFill>
                            <a:srgbClr val="115076"/>
                          </a:solidFill>
                          <a:effectLst/>
                        </a:rPr>
                        <a:t>to go = gehen</a:t>
                      </a:r>
                    </a:p>
                    <a:p>
                      <a:pPr>
                        <a:lnSpc>
                          <a:spcPct val="107000"/>
                        </a:lnSpc>
                        <a:spcAft>
                          <a:spcPts val="0"/>
                        </a:spcAft>
                      </a:pPr>
                      <a:r>
                        <a:rPr lang="en-GB" sz="1800" b="0">
                          <a:solidFill>
                            <a:srgbClr val="115076"/>
                          </a:solidFill>
                          <a:effectLst/>
                        </a:rPr>
                        <a:t>to school = in die Schule</a:t>
                      </a:r>
                    </a:p>
                    <a:p>
                      <a:pPr>
                        <a:lnSpc>
                          <a:spcPct val="107000"/>
                        </a:lnSpc>
                        <a:spcAft>
                          <a:spcPts val="0"/>
                        </a:spcAft>
                      </a:pPr>
                      <a:r>
                        <a:rPr lang="en-GB" sz="1800" b="0">
                          <a:solidFill>
                            <a:srgbClr val="115076"/>
                          </a:solidFill>
                          <a:effectLst/>
                        </a:rPr>
                        <a:t>likes = gern</a:t>
                      </a:r>
                      <a:endParaRPr lang="en-GB" sz="18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5437112"/>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6442407" cy="721474"/>
          </a:xfrm>
        </p:spPr>
        <p:txBody>
          <a:bodyPr>
            <a:normAutofit/>
          </a:bodyPr>
          <a:lstStyle/>
          <a:p>
            <a:r>
              <a:rPr lang="en-GB" sz="2800" b="1">
                <a:solidFill>
                  <a:schemeClr val="bg1"/>
                </a:solidFill>
              </a:rPr>
              <a:t>SECTION D: Speaking - Grammar</a:t>
            </a:r>
            <a:endParaRPr lang="en-GB" sz="1600" b="1" dirty="0">
              <a:solidFill>
                <a:schemeClr val="bg1"/>
              </a:solidFill>
            </a:endParaRPr>
          </a:p>
        </p:txBody>
      </p:sp>
      <p:sp>
        <p:nvSpPr>
          <p:cNvPr id="2" name="Rectangle 1"/>
          <p:cNvSpPr/>
          <p:nvPr/>
        </p:nvSpPr>
        <p:spPr>
          <a:xfrm>
            <a:off x="585536" y="2200518"/>
            <a:ext cx="11400110" cy="1631216"/>
          </a:xfrm>
          <a:prstGeom prst="rect">
            <a:avLst/>
          </a:prstGeom>
        </p:spPr>
        <p:txBody>
          <a:bodyPr wrap="square">
            <a:spAutoFit/>
          </a:bodyPr>
          <a:lstStyle/>
          <a:p>
            <a:r>
              <a:rPr lang="en-GB" sz="2000" b="1" dirty="0">
                <a:solidFill>
                  <a:srgbClr val="115076"/>
                </a:solidFill>
              </a:rPr>
              <a:t>PART C</a:t>
            </a:r>
            <a:r>
              <a:rPr lang="en-GB" sz="2000" dirty="0">
                <a:solidFill>
                  <a:srgbClr val="115076"/>
                </a:solidFill>
              </a:rPr>
              <a:t> </a:t>
            </a:r>
            <a:r>
              <a:rPr lang="en-GB" sz="2000" b="1" dirty="0">
                <a:solidFill>
                  <a:srgbClr val="115076"/>
                </a:solidFill>
              </a:rPr>
              <a:t>(VERB FORMS &amp; ADVERB PLACEMENT)</a:t>
            </a:r>
            <a:endParaRPr lang="en-GB" sz="2000" dirty="0">
              <a:solidFill>
                <a:srgbClr val="115076"/>
              </a:solidFill>
            </a:endParaRPr>
          </a:p>
          <a:p>
            <a:endParaRPr lang="en-GB" sz="2000" dirty="0">
              <a:solidFill>
                <a:srgbClr val="115076"/>
              </a:solidFill>
            </a:endParaRPr>
          </a:p>
          <a:p>
            <a:r>
              <a:rPr lang="en-GB" sz="2000" dirty="0">
                <a:solidFill>
                  <a:srgbClr val="115076"/>
                </a:solidFill>
              </a:rPr>
              <a:t>Say the German for the English in brackets. Use the clues to help you. </a:t>
            </a:r>
          </a:p>
          <a:p>
            <a:r>
              <a:rPr lang="en-GB" sz="2000" dirty="0">
                <a:solidFill>
                  <a:srgbClr val="115076"/>
                </a:solidFill>
              </a:rPr>
              <a:t>Think about word order.</a:t>
            </a:r>
          </a:p>
          <a:p>
            <a:r>
              <a:rPr lang="en-GB" sz="2000" dirty="0">
                <a:solidFill>
                  <a:srgbClr val="115076"/>
                </a:solidFill>
              </a:rPr>
              <a:t>									 </a:t>
            </a:r>
            <a:r>
              <a:rPr lang="en-GB" sz="2000" b="1" dirty="0">
                <a:solidFill>
                  <a:srgbClr val="115076"/>
                </a:solidFill>
              </a:rPr>
              <a:t>Clues</a:t>
            </a:r>
            <a:endParaRPr lang="en-GB" sz="2400" dirty="0">
              <a:solidFill>
                <a:srgbClr val="115076"/>
              </a:solidFill>
            </a:endParaRPr>
          </a:p>
        </p:txBody>
      </p:sp>
      <p:sp>
        <p:nvSpPr>
          <p:cNvPr id="5" name="Rounded Rectangular Callout 4"/>
          <p:cNvSpPr/>
          <p:nvPr/>
        </p:nvSpPr>
        <p:spPr>
          <a:xfrm>
            <a:off x="6831372" y="280417"/>
            <a:ext cx="5269188" cy="1503467"/>
          </a:xfrm>
          <a:prstGeom prst="wedgeRoundRectCallout">
            <a:avLst>
              <a:gd name="adj1" fmla="val -29261"/>
              <a:gd name="adj2" fmla="val 61148"/>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are two marks per item.</a:t>
            </a:r>
          </a:p>
          <a:p>
            <a:endParaRPr lang="en-GB"/>
          </a:p>
          <a:p>
            <a:r>
              <a:rPr lang="en-GB" b="1"/>
              <a:t>1 mark </a:t>
            </a:r>
            <a:r>
              <a:rPr lang="en-GB"/>
              <a:t>for correct adverb placement after the verb</a:t>
            </a:r>
          </a:p>
          <a:p>
            <a:r>
              <a:rPr lang="en-GB" b="1"/>
              <a:t>1 mark </a:t>
            </a:r>
            <a:r>
              <a:rPr lang="en-GB"/>
              <a:t>for correct verb form</a:t>
            </a:r>
          </a:p>
        </p:txBody>
      </p:sp>
      <p:sp>
        <p:nvSpPr>
          <p:cNvPr id="7" name="TextBox 6"/>
          <p:cNvSpPr txBox="1"/>
          <p:nvPr/>
        </p:nvSpPr>
        <p:spPr>
          <a:xfrm>
            <a:off x="1907483" y="4069937"/>
            <a:ext cx="4644190" cy="729430"/>
          </a:xfrm>
          <a:prstGeom prst="rect">
            <a:avLst/>
          </a:prstGeom>
          <a:noFill/>
        </p:spPr>
        <p:txBody>
          <a:bodyPr wrap="square" rtlCol="0">
            <a:spAutoFit/>
          </a:bodyPr>
          <a:lstStyle/>
          <a:p>
            <a:r>
              <a:rPr lang="en-GB" sz="2000" b="1" dirty="0" err="1">
                <a:solidFill>
                  <a:srgbClr val="FF6A05"/>
                </a:solidFill>
              </a:rPr>
              <a:t>spiele</a:t>
            </a:r>
            <a:r>
              <a:rPr lang="en-GB" sz="2000" b="1" dirty="0">
                <a:solidFill>
                  <a:srgbClr val="FF6A05"/>
                </a:solidFill>
              </a:rPr>
              <a:t> </a:t>
            </a:r>
            <a:r>
              <a:rPr lang="en-GB" sz="2000" b="1" dirty="0" err="1">
                <a:solidFill>
                  <a:srgbClr val="FF6A05"/>
                </a:solidFill>
              </a:rPr>
              <a:t>manchmal</a:t>
            </a:r>
            <a:r>
              <a:rPr lang="en-GB" sz="2000" b="1" dirty="0">
                <a:solidFill>
                  <a:srgbClr val="FF6A05"/>
                </a:solidFill>
              </a:rPr>
              <a:t> </a:t>
            </a:r>
            <a:r>
              <a:rPr lang="en-GB" sz="2000" b="1" dirty="0" err="1">
                <a:solidFill>
                  <a:srgbClr val="FF6A05"/>
                </a:solidFill>
              </a:rPr>
              <a:t>Fußball</a:t>
            </a:r>
            <a:endParaRPr lang="en-GB" sz="2000" b="1" dirty="0">
              <a:solidFill>
                <a:srgbClr val="FF6A05"/>
              </a:solidFill>
            </a:endParaRPr>
          </a:p>
          <a:p>
            <a:pPr algn="l"/>
            <a:endParaRPr lang="en-GB" sz="2000" b="1" dirty="0">
              <a:solidFill>
                <a:srgbClr val="FF6A05"/>
              </a:solidFill>
            </a:endParaRPr>
          </a:p>
        </p:txBody>
      </p:sp>
      <p:sp>
        <p:nvSpPr>
          <p:cNvPr id="8" name="TextBox 7"/>
          <p:cNvSpPr txBox="1"/>
          <p:nvPr/>
        </p:nvSpPr>
        <p:spPr>
          <a:xfrm>
            <a:off x="1950246" y="4956046"/>
            <a:ext cx="4114800" cy="400110"/>
          </a:xfrm>
          <a:prstGeom prst="rect">
            <a:avLst/>
          </a:prstGeom>
          <a:noFill/>
        </p:spPr>
        <p:txBody>
          <a:bodyPr wrap="square" rtlCol="0">
            <a:spAutoFit/>
          </a:bodyPr>
          <a:lstStyle/>
          <a:p>
            <a:pPr algn="l"/>
            <a:r>
              <a:rPr lang="en-GB" sz="2000" b="1" dirty="0" err="1">
                <a:solidFill>
                  <a:srgbClr val="FF6A05"/>
                </a:solidFill>
              </a:rPr>
              <a:t>geht</a:t>
            </a:r>
            <a:r>
              <a:rPr lang="en-GB" sz="2000" b="1" dirty="0">
                <a:solidFill>
                  <a:srgbClr val="FF6A05"/>
                </a:solidFill>
              </a:rPr>
              <a:t> </a:t>
            </a:r>
            <a:r>
              <a:rPr lang="en-GB" sz="2000" b="1" dirty="0" err="1">
                <a:solidFill>
                  <a:srgbClr val="FF6A05"/>
                </a:solidFill>
              </a:rPr>
              <a:t>gern</a:t>
            </a:r>
            <a:r>
              <a:rPr lang="en-GB" sz="2000" b="1" dirty="0">
                <a:solidFill>
                  <a:srgbClr val="FF6A05"/>
                </a:solidFill>
              </a:rPr>
              <a:t> in die Schule</a:t>
            </a:r>
          </a:p>
        </p:txBody>
      </p:sp>
    </p:spTree>
    <p:extLst>
      <p:ext uri="{BB962C8B-B14F-4D97-AF65-F5344CB8AC3E}">
        <p14:creationId xmlns:p14="http://schemas.microsoft.com/office/powerpoint/2010/main" val="127853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3130968"/>
              </p:ext>
            </p:extLst>
          </p:nvPr>
        </p:nvGraphicFramePr>
        <p:xfrm>
          <a:off x="386547" y="3715917"/>
          <a:ext cx="11465093" cy="2194560"/>
        </p:xfrm>
        <a:graphic>
          <a:graphicData uri="http://schemas.openxmlformats.org/drawingml/2006/table">
            <a:tbl>
              <a:tblPr firstRow="1" firstCol="1" bandRow="1">
                <a:tableStyleId>{5C22544A-7EE6-4342-B048-85BDC9FD1C3A}</a:tableStyleId>
              </a:tblPr>
              <a:tblGrid>
                <a:gridCol w="439960">
                  <a:extLst>
                    <a:ext uri="{9D8B030D-6E8A-4147-A177-3AD203B41FA5}">
                      <a16:colId xmlns:a16="http://schemas.microsoft.com/office/drawing/2014/main" val="88512863"/>
                    </a:ext>
                  </a:extLst>
                </a:gridCol>
                <a:gridCol w="7554567">
                  <a:extLst>
                    <a:ext uri="{9D8B030D-6E8A-4147-A177-3AD203B41FA5}">
                      <a16:colId xmlns:a16="http://schemas.microsoft.com/office/drawing/2014/main" val="125918769"/>
                    </a:ext>
                  </a:extLst>
                </a:gridCol>
                <a:gridCol w="3470566">
                  <a:extLst>
                    <a:ext uri="{9D8B030D-6E8A-4147-A177-3AD203B41FA5}">
                      <a16:colId xmlns:a16="http://schemas.microsoft.com/office/drawing/2014/main" val="4084223606"/>
                    </a:ext>
                  </a:extLst>
                </a:gridCol>
              </a:tblGrid>
              <a:tr h="574675">
                <a:tc>
                  <a:txBody>
                    <a:bodyPr/>
                    <a:lstStyle/>
                    <a:p>
                      <a:pPr>
                        <a:lnSpc>
                          <a:spcPct val="107000"/>
                        </a:lnSpc>
                        <a:spcAft>
                          <a:spcPts val="0"/>
                        </a:spcAft>
                      </a:pPr>
                      <a:r>
                        <a:rPr lang="en-GB" sz="2000" b="0">
                          <a:solidFill>
                            <a:srgbClr val="115076"/>
                          </a:solidFill>
                          <a:effectLst/>
                          <a:latin typeface="+mn-lt"/>
                        </a:rPr>
                        <a:t>1.</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115076"/>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mn-lt"/>
                          <a:ea typeface="+mn-ea"/>
                          <a:cs typeface="+mn-cs"/>
                        </a:rPr>
                        <a:t>Jeden Tag __________ __________ Deutsch. (we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115076"/>
                        </a:solidFill>
                        <a:effectLst/>
                        <a:uLnTx/>
                        <a:uFillTx/>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115076"/>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15076"/>
                          </a:solidFill>
                          <a:effectLst/>
                          <a:uLnTx/>
                          <a:uFillTx/>
                          <a:latin typeface="+mn-lt"/>
                          <a:ea typeface="+mn-ea"/>
                          <a:cs typeface="+mn-cs"/>
                        </a:rPr>
                        <a:t>we </a:t>
                      </a:r>
                      <a:r>
                        <a:rPr kumimoji="0" lang="en-GB" sz="1800" b="0" i="0" u="none" strike="noStrike" kern="1200" cap="none" spc="0" normalizeH="0" baseline="0" noProof="0">
                          <a:ln>
                            <a:noFill/>
                          </a:ln>
                          <a:solidFill>
                            <a:srgbClr val="115076"/>
                          </a:solidFill>
                          <a:effectLst/>
                          <a:uLnTx/>
                          <a:uFillTx/>
                          <a:latin typeface="+mn-lt"/>
                          <a:ea typeface="+mn-ea"/>
                          <a:cs typeface="+mn-cs"/>
                        </a:rPr>
                        <a:t>= </a:t>
                      </a:r>
                      <a:r>
                        <a:rPr kumimoji="0" lang="en-GB" sz="1800" b="0" i="1" u="none" strike="noStrike" kern="1200" cap="none" spc="0" normalizeH="0" baseline="0" noProof="0">
                          <a:ln>
                            <a:noFill/>
                          </a:ln>
                          <a:solidFill>
                            <a:srgbClr val="115076"/>
                          </a:solidFill>
                          <a:effectLst/>
                          <a:uLnTx/>
                          <a:uFillTx/>
                          <a:latin typeface="+mn-lt"/>
                          <a:ea typeface="+mn-ea"/>
                          <a:cs typeface="+mn-cs"/>
                        </a:rPr>
                        <a:t>wir</a:t>
                      </a:r>
                      <a:endParaRPr kumimoji="0" lang="en-GB" sz="1800" b="1" i="1" u="none" strike="noStrike" kern="1200" cap="none" spc="0" normalizeH="0" baseline="0" noProof="0">
                        <a:ln>
                          <a:noFill/>
                        </a:ln>
                        <a:solidFill>
                          <a:srgbClr val="115076"/>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15076"/>
                          </a:solidFill>
                          <a:effectLst/>
                          <a:uLnTx/>
                          <a:uFillTx/>
                          <a:latin typeface="+mn-lt"/>
                          <a:ea typeface="+mn-ea"/>
                          <a:cs typeface="+mn-cs"/>
                        </a:rPr>
                        <a:t>to have </a:t>
                      </a:r>
                      <a:r>
                        <a:rPr kumimoji="0" lang="en-GB" sz="1800" b="0" i="0" u="none" strike="noStrike" kern="1200" cap="none" spc="0" normalizeH="0" baseline="0" noProof="0">
                          <a:ln>
                            <a:noFill/>
                          </a:ln>
                          <a:solidFill>
                            <a:srgbClr val="115076"/>
                          </a:solidFill>
                          <a:effectLst/>
                          <a:uLnTx/>
                          <a:uFillTx/>
                          <a:latin typeface="+mn-lt"/>
                          <a:ea typeface="+mn-ea"/>
                          <a:cs typeface="+mn-cs"/>
                        </a:rPr>
                        <a:t>= </a:t>
                      </a:r>
                      <a:r>
                        <a:rPr kumimoji="0" lang="en-GB" sz="1800" b="0" i="1" u="none" strike="noStrike" kern="1200" cap="none" spc="0" normalizeH="0" baseline="0" noProof="0">
                          <a:ln>
                            <a:noFill/>
                          </a:ln>
                          <a:solidFill>
                            <a:srgbClr val="115076"/>
                          </a:solidFill>
                          <a:effectLst/>
                          <a:uLnTx/>
                          <a:uFillTx/>
                          <a:latin typeface="+mn-lt"/>
                          <a:ea typeface="+mn-ea"/>
                          <a:cs typeface="+mn-cs"/>
                        </a:rPr>
                        <a:t>haben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5664248"/>
                  </a:ext>
                </a:extLst>
              </a:tr>
              <a:tr h="477520">
                <a:tc>
                  <a:txBody>
                    <a:bodyPr/>
                    <a:lstStyle/>
                    <a:p>
                      <a:pPr>
                        <a:lnSpc>
                          <a:spcPct val="107000"/>
                        </a:lnSpc>
                        <a:spcAft>
                          <a:spcPts val="0"/>
                        </a:spcAft>
                      </a:pPr>
                      <a:r>
                        <a:rPr lang="en-GB" sz="2000" b="0">
                          <a:solidFill>
                            <a:srgbClr val="115076"/>
                          </a:solidFill>
                          <a:effectLst/>
                          <a:latin typeface="+mn-lt"/>
                        </a:rPr>
                        <a:t>2.</a:t>
                      </a:r>
                      <a:endParaRPr lang="en-GB" sz="2000" b="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mn-lt"/>
                          <a:ea typeface="+mn-ea"/>
                          <a:cs typeface="+mn-cs"/>
                        </a:rPr>
                        <a:t>Hier</a:t>
                      </a:r>
                      <a:r>
                        <a:rPr kumimoji="0" lang="en-GB" sz="2000" b="0" i="0" u="none" strike="noStrike" kern="1200" cap="none" spc="0" normalizeH="0" baseline="0" noProof="0" dirty="0">
                          <a:ln>
                            <a:noFill/>
                          </a:ln>
                          <a:solidFill>
                            <a:srgbClr val="115076"/>
                          </a:solidFill>
                          <a:effectLst/>
                          <a:uLnTx/>
                          <a:uFillTx/>
                          <a:latin typeface="+mn-lt"/>
                          <a:ea typeface="+mn-ea"/>
                          <a:cs typeface="+mn-cs"/>
                        </a:rPr>
                        <a:t> __________ __________ </a:t>
                      </a:r>
                      <a:r>
                        <a:rPr kumimoji="0" lang="en-GB" sz="2000" b="0" i="0" u="none" strike="noStrike" kern="1200" cap="none" spc="0" normalizeH="0" baseline="0" noProof="0" dirty="0" err="1">
                          <a:ln>
                            <a:noFill/>
                          </a:ln>
                          <a:solidFill>
                            <a:srgbClr val="115076"/>
                          </a:solidFill>
                          <a:effectLst/>
                          <a:uLnTx/>
                          <a:uFillTx/>
                          <a:latin typeface="+mn-lt"/>
                          <a:ea typeface="+mn-ea"/>
                          <a:cs typeface="+mn-cs"/>
                        </a:rPr>
                        <a:t>essen</a:t>
                      </a:r>
                      <a:r>
                        <a:rPr kumimoji="0" lang="en-GB" sz="2000" b="0" i="0" u="none" strike="noStrike" kern="1200" cap="none" spc="0" normalizeH="0" baseline="0" noProof="0" dirty="0">
                          <a:ln>
                            <a:noFill/>
                          </a:ln>
                          <a:solidFill>
                            <a:srgbClr val="115076"/>
                          </a:solidFill>
                          <a:effectLst/>
                          <a:uLnTx/>
                          <a:uFillTx/>
                          <a:latin typeface="+mn-lt"/>
                          <a:ea typeface="+mn-ea"/>
                          <a:cs typeface="+mn-cs"/>
                        </a:rPr>
                        <a:t>. (he may)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5076"/>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mn-lt"/>
                          <a:ea typeface="+mn-ea"/>
                          <a:cs typeface="+mn-cs"/>
                        </a:rPr>
                        <a:t>he</a:t>
                      </a:r>
                      <a:r>
                        <a:rPr kumimoji="0" lang="en-GB" sz="1800" b="0" i="0" u="none" strike="noStrike" kern="1200" cap="none" spc="0" normalizeH="0" baseline="0" noProof="0" dirty="0">
                          <a:ln>
                            <a:noFill/>
                          </a:ln>
                          <a:solidFill>
                            <a:srgbClr val="115076"/>
                          </a:solidFill>
                          <a:effectLst/>
                          <a:uLnTx/>
                          <a:uFillTx/>
                          <a:latin typeface="+mn-lt"/>
                          <a:ea typeface="+mn-ea"/>
                          <a:cs typeface="+mn-cs"/>
                        </a:rPr>
                        <a:t> = </a:t>
                      </a:r>
                      <a:r>
                        <a:rPr kumimoji="0" lang="en-GB" sz="1800" b="0" i="1" u="none" strike="noStrike" kern="1200" cap="none" spc="0" normalizeH="0" baseline="0" noProof="0" dirty="0" err="1">
                          <a:ln>
                            <a:noFill/>
                          </a:ln>
                          <a:solidFill>
                            <a:srgbClr val="115076"/>
                          </a:solidFill>
                          <a:effectLst/>
                          <a:uLnTx/>
                          <a:uFillTx/>
                          <a:latin typeface="+mn-lt"/>
                          <a:ea typeface="+mn-ea"/>
                          <a:cs typeface="+mn-cs"/>
                        </a:rPr>
                        <a:t>er</a:t>
                      </a:r>
                      <a:endParaRPr kumimoji="0" lang="en-GB" sz="1800" b="1" i="1" u="none" strike="noStrike" kern="1200" cap="none" spc="0" normalizeH="0" baseline="0" noProof="0" dirty="0">
                        <a:ln>
                          <a:noFill/>
                        </a:ln>
                        <a:solidFill>
                          <a:srgbClr val="115076"/>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mn-lt"/>
                          <a:ea typeface="+mn-ea"/>
                          <a:cs typeface="+mn-cs"/>
                        </a:rPr>
                        <a:t>to be allowed, may </a:t>
                      </a:r>
                      <a:r>
                        <a:rPr kumimoji="0" lang="en-GB" sz="1800" b="0" i="0" u="none" strike="noStrike" kern="1200" cap="none" spc="0" normalizeH="0" baseline="0" noProof="0" dirty="0">
                          <a:ln>
                            <a:noFill/>
                          </a:ln>
                          <a:solidFill>
                            <a:srgbClr val="115076"/>
                          </a:solidFill>
                          <a:effectLst/>
                          <a:uLnTx/>
                          <a:uFillTx/>
                          <a:latin typeface="+mn-lt"/>
                          <a:ea typeface="+mn-ea"/>
                          <a:cs typeface="+mn-cs"/>
                        </a:rPr>
                        <a:t>= </a:t>
                      </a:r>
                      <a:r>
                        <a:rPr kumimoji="0" lang="en-GB" sz="1800" b="0" i="1" u="none" strike="noStrike" kern="1200" cap="none" spc="0" normalizeH="0" baseline="0" noProof="0" dirty="0" err="1">
                          <a:ln>
                            <a:noFill/>
                          </a:ln>
                          <a:solidFill>
                            <a:srgbClr val="115076"/>
                          </a:solidFill>
                          <a:effectLst/>
                          <a:uLnTx/>
                          <a:uFillTx/>
                          <a:latin typeface="+mn-lt"/>
                          <a:ea typeface="+mn-ea"/>
                          <a:cs typeface="+mn-cs"/>
                        </a:rPr>
                        <a:t>dürfen</a:t>
                      </a:r>
                      <a:endParaRPr kumimoji="0" lang="en-GB" sz="1800" b="0" i="0" u="none" strike="noStrike" kern="1200" cap="none" spc="0" normalizeH="0" baseline="0" noProof="0" dirty="0">
                        <a:ln>
                          <a:noFill/>
                        </a:ln>
                        <a:solidFill>
                          <a:srgbClr val="115076"/>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mn-lt"/>
                          <a:ea typeface="+mn-ea"/>
                          <a:cs typeface="+mn-cs"/>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7909704"/>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6879287" cy="721474"/>
          </a:xfrm>
        </p:spPr>
        <p:txBody>
          <a:bodyPr>
            <a:normAutofit/>
          </a:bodyPr>
          <a:lstStyle/>
          <a:p>
            <a:r>
              <a:rPr lang="en-GB" sz="2800" b="1">
                <a:solidFill>
                  <a:schemeClr val="bg1"/>
                </a:solidFill>
              </a:rPr>
              <a:t>SECTION D: Speaking - Grammar</a:t>
            </a:r>
            <a:endParaRPr lang="en-GB" sz="1600" b="1" dirty="0">
              <a:solidFill>
                <a:schemeClr val="bg1"/>
              </a:solidFill>
            </a:endParaRPr>
          </a:p>
        </p:txBody>
      </p:sp>
      <p:sp>
        <p:nvSpPr>
          <p:cNvPr id="5" name="Rectangle 1"/>
          <p:cNvSpPr>
            <a:spLocks noChangeArrowheads="1"/>
          </p:cNvSpPr>
          <p:nvPr/>
        </p:nvSpPr>
        <p:spPr bwMode="auto">
          <a:xfrm>
            <a:off x="340360" y="1984768"/>
            <a:ext cx="1151128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b="1" dirty="0">
                <a:solidFill>
                  <a:srgbClr val="115076"/>
                </a:solidFill>
              </a:rPr>
              <a:t>PART D (VERBS FORMS &amp; WORD ORDER)</a:t>
            </a:r>
          </a:p>
          <a:p>
            <a:endParaRPr lang="en-GB" sz="2000" dirty="0">
              <a:solidFill>
                <a:srgbClr val="115076"/>
              </a:solidFill>
            </a:endParaRPr>
          </a:p>
          <a:p>
            <a:r>
              <a:rPr lang="en-GB" sz="2000" dirty="0">
                <a:solidFill>
                  <a:srgbClr val="115076"/>
                </a:solidFill>
              </a:rPr>
              <a:t>Say the German for the English in brackets. </a:t>
            </a:r>
          </a:p>
          <a:p>
            <a:r>
              <a:rPr lang="en-GB" sz="2000" dirty="0">
                <a:solidFill>
                  <a:srgbClr val="115076"/>
                </a:solidFill>
              </a:rPr>
              <a:t>The </a:t>
            </a:r>
            <a:r>
              <a:rPr lang="en-GB" sz="2000" b="1" dirty="0">
                <a:solidFill>
                  <a:srgbClr val="115076"/>
                </a:solidFill>
              </a:rPr>
              <a:t>gaps</a:t>
            </a:r>
            <a:r>
              <a:rPr lang="en-GB" sz="2000" dirty="0">
                <a:solidFill>
                  <a:srgbClr val="115076"/>
                </a:solidFill>
              </a:rPr>
              <a:t> tell you how many German words you need. The clue tells you which </a:t>
            </a:r>
            <a:r>
              <a:rPr lang="en-GB" sz="2000" b="1" dirty="0">
                <a:solidFill>
                  <a:srgbClr val="115076"/>
                </a:solidFill>
              </a:rPr>
              <a:t>verb</a:t>
            </a:r>
            <a:r>
              <a:rPr lang="en-GB" sz="2000" dirty="0">
                <a:solidFill>
                  <a:srgbClr val="115076"/>
                </a:solidFill>
              </a:rPr>
              <a:t> to use.</a:t>
            </a:r>
          </a:p>
          <a:p>
            <a:r>
              <a:rPr lang="en-GB" sz="2000" dirty="0">
                <a:solidFill>
                  <a:srgbClr val="115076"/>
                </a:solidFill>
              </a:rPr>
              <a:t>Think about word order.</a:t>
            </a:r>
          </a:p>
          <a:p>
            <a:endParaRPr lang="en-GB" sz="2000" dirty="0">
              <a:solidFill>
                <a:srgbClr val="115076"/>
              </a:solidFill>
            </a:endParaRPr>
          </a:p>
        </p:txBody>
      </p:sp>
      <p:sp>
        <p:nvSpPr>
          <p:cNvPr id="7" name="TextBox 6"/>
          <p:cNvSpPr txBox="1"/>
          <p:nvPr/>
        </p:nvSpPr>
        <p:spPr>
          <a:xfrm>
            <a:off x="2432338" y="4041063"/>
            <a:ext cx="2834641" cy="400110"/>
          </a:xfrm>
          <a:prstGeom prst="rect">
            <a:avLst/>
          </a:prstGeom>
          <a:noFill/>
        </p:spPr>
        <p:txBody>
          <a:bodyPr wrap="square" rtlCol="0">
            <a:spAutoFit/>
          </a:bodyPr>
          <a:lstStyle/>
          <a:p>
            <a:pPr algn="l"/>
            <a:r>
              <a:rPr lang="en-GB" sz="2000" b="1" dirty="0" err="1">
                <a:solidFill>
                  <a:srgbClr val="FF6A05"/>
                </a:solidFill>
              </a:rPr>
              <a:t>haben</a:t>
            </a:r>
            <a:r>
              <a:rPr lang="en-GB" sz="2000" b="1" dirty="0">
                <a:solidFill>
                  <a:srgbClr val="FF6A05"/>
                </a:solidFill>
              </a:rPr>
              <a:t>          </a:t>
            </a:r>
            <a:r>
              <a:rPr lang="en-GB" sz="2000" b="1" dirty="0" err="1">
                <a:solidFill>
                  <a:srgbClr val="FF6A05"/>
                </a:solidFill>
              </a:rPr>
              <a:t>wir</a:t>
            </a:r>
            <a:endParaRPr lang="en-GB" sz="2000" b="1" dirty="0">
              <a:solidFill>
                <a:srgbClr val="FF6A05"/>
              </a:solidFill>
            </a:endParaRPr>
          </a:p>
        </p:txBody>
      </p:sp>
      <p:sp>
        <p:nvSpPr>
          <p:cNvPr id="8" name="TextBox 7"/>
          <p:cNvSpPr txBox="1"/>
          <p:nvPr/>
        </p:nvSpPr>
        <p:spPr>
          <a:xfrm>
            <a:off x="1728393" y="5106692"/>
            <a:ext cx="2207326" cy="400110"/>
          </a:xfrm>
          <a:prstGeom prst="rect">
            <a:avLst/>
          </a:prstGeom>
          <a:noFill/>
        </p:spPr>
        <p:txBody>
          <a:bodyPr wrap="square" rtlCol="0">
            <a:spAutoFit/>
          </a:bodyPr>
          <a:lstStyle/>
          <a:p>
            <a:pPr algn="l"/>
            <a:r>
              <a:rPr lang="en-GB" sz="2000" b="1" dirty="0" err="1">
                <a:solidFill>
                  <a:srgbClr val="FF6A05"/>
                </a:solidFill>
              </a:rPr>
              <a:t>darf</a:t>
            </a:r>
            <a:r>
              <a:rPr lang="en-GB" sz="2000" b="1" dirty="0">
                <a:solidFill>
                  <a:srgbClr val="FF6A05"/>
                </a:solidFill>
              </a:rPr>
              <a:t>           </a:t>
            </a:r>
            <a:r>
              <a:rPr lang="en-GB" sz="2000" b="1" dirty="0" err="1">
                <a:solidFill>
                  <a:srgbClr val="FF6A05"/>
                </a:solidFill>
              </a:rPr>
              <a:t>er</a:t>
            </a:r>
            <a:endParaRPr lang="en-GB" sz="2000" b="1" dirty="0">
              <a:solidFill>
                <a:srgbClr val="FF6A05"/>
              </a:solidFill>
            </a:endParaRPr>
          </a:p>
        </p:txBody>
      </p:sp>
      <p:sp>
        <p:nvSpPr>
          <p:cNvPr id="11"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ounded Rectangular Callout 11"/>
          <p:cNvSpPr/>
          <p:nvPr/>
        </p:nvSpPr>
        <p:spPr>
          <a:xfrm>
            <a:off x="7406640" y="107697"/>
            <a:ext cx="4673600" cy="1995423"/>
          </a:xfrm>
          <a:prstGeom prst="wedgeRoundRectCallout">
            <a:avLst>
              <a:gd name="adj1" fmla="val -31268"/>
              <a:gd name="adj2" fmla="val 57469"/>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a:t>There are two marks per item.</a:t>
            </a:r>
          </a:p>
          <a:p>
            <a:pPr>
              <a:lnSpc>
                <a:spcPct val="107000"/>
              </a:lnSpc>
              <a:spcAft>
                <a:spcPts val="800"/>
              </a:spcAft>
            </a:pPr>
            <a:r>
              <a:rPr lang="en-GB" b="1"/>
              <a:t>1 mark </a:t>
            </a:r>
            <a:r>
              <a:rPr lang="en-GB"/>
              <a:t>for correct word order </a:t>
            </a:r>
          </a:p>
          <a:p>
            <a:pPr>
              <a:lnSpc>
                <a:spcPct val="107000"/>
              </a:lnSpc>
              <a:spcAft>
                <a:spcPts val="800"/>
              </a:spcAft>
            </a:pPr>
            <a:r>
              <a:rPr lang="en-GB"/>
              <a:t>(verb – subject pronoun)</a:t>
            </a:r>
          </a:p>
          <a:p>
            <a:pPr>
              <a:lnSpc>
                <a:spcPct val="107000"/>
              </a:lnSpc>
              <a:spcAft>
                <a:spcPts val="800"/>
              </a:spcAft>
            </a:pPr>
            <a:r>
              <a:rPr lang="en-GB" b="1"/>
              <a:t>1 mark </a:t>
            </a:r>
            <a:r>
              <a:rPr lang="en-GB"/>
              <a:t>for correct verb form </a:t>
            </a:r>
            <a:endParaRPr lang="en-GB">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4174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787191823"/>
              </p:ext>
            </p:extLst>
          </p:nvPr>
        </p:nvGraphicFramePr>
        <p:xfrm>
          <a:off x="742280" y="3016126"/>
          <a:ext cx="10348855" cy="1906398"/>
        </p:xfrm>
        <a:graphic>
          <a:graphicData uri="http://schemas.openxmlformats.org/drawingml/2006/table">
            <a:tbl>
              <a:tblPr firstRow="1" firstCol="1" bandRow="1">
                <a:tableStyleId>{5C22544A-7EE6-4342-B048-85BDC9FD1C3A}</a:tableStyleId>
              </a:tblPr>
              <a:tblGrid>
                <a:gridCol w="397126">
                  <a:extLst>
                    <a:ext uri="{9D8B030D-6E8A-4147-A177-3AD203B41FA5}">
                      <a16:colId xmlns:a16="http://schemas.microsoft.com/office/drawing/2014/main" val="3772412962"/>
                    </a:ext>
                  </a:extLst>
                </a:gridCol>
                <a:gridCol w="6819057">
                  <a:extLst>
                    <a:ext uri="{9D8B030D-6E8A-4147-A177-3AD203B41FA5}">
                      <a16:colId xmlns:a16="http://schemas.microsoft.com/office/drawing/2014/main" val="1822876026"/>
                    </a:ext>
                  </a:extLst>
                </a:gridCol>
                <a:gridCol w="3132672">
                  <a:extLst>
                    <a:ext uri="{9D8B030D-6E8A-4147-A177-3AD203B41FA5}">
                      <a16:colId xmlns:a16="http://schemas.microsoft.com/office/drawing/2014/main" val="3740619824"/>
                    </a:ext>
                  </a:extLst>
                </a:gridCol>
              </a:tblGrid>
              <a:tr h="574675">
                <a:tc>
                  <a:txBody>
                    <a:bodyPr/>
                    <a:lstStyle/>
                    <a:p>
                      <a:pPr>
                        <a:lnSpc>
                          <a:spcPct val="107000"/>
                        </a:lnSpc>
                        <a:spcAft>
                          <a:spcPts val="0"/>
                        </a:spcAft>
                      </a:pPr>
                      <a:r>
                        <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a:solidFill>
                          <a:srgbClr val="115076"/>
                        </a:solidFill>
                        <a:effectLst/>
                      </a:endParaRPr>
                    </a:p>
                    <a:p>
                      <a:pPr>
                        <a:lnSpc>
                          <a:spcPct val="107000"/>
                        </a:lnSpc>
                        <a:spcAft>
                          <a:spcPts val="0"/>
                        </a:spcAft>
                      </a:pPr>
                      <a:r>
                        <a:rPr lang="en-GB" sz="2000" b="0">
                          <a:solidFill>
                            <a:srgbClr val="115076"/>
                          </a:solidFill>
                          <a:effectLst/>
                        </a:rPr>
                        <a:t>Are you writing</a:t>
                      </a:r>
                      <a:r>
                        <a:rPr lang="en-GB" sz="2000" b="0" baseline="0">
                          <a:solidFill>
                            <a:srgbClr val="115076"/>
                          </a:solidFill>
                          <a:effectLst/>
                        </a:rPr>
                        <a:t> the book</a:t>
                      </a:r>
                      <a:r>
                        <a:rPr lang="en-GB" sz="2000" b="0">
                          <a:solidFill>
                            <a:srgbClr val="115076"/>
                          </a:solidFill>
                          <a:effectLst/>
                        </a:rPr>
                        <a:t>?</a:t>
                      </a:r>
                    </a:p>
                    <a:p>
                      <a:pPr>
                        <a:lnSpc>
                          <a:spcPct val="107000"/>
                        </a:lnSpc>
                        <a:spcAft>
                          <a:spcPts val="0"/>
                        </a:spcAft>
                      </a:pPr>
                      <a:r>
                        <a:rPr lang="en-GB" sz="2000" b="0">
                          <a:solidFill>
                            <a:srgbClr val="115076"/>
                          </a:solidFill>
                          <a:effectLst/>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b="0">
                          <a:solidFill>
                            <a:srgbClr val="115076"/>
                          </a:solidFill>
                          <a:effectLst/>
                        </a:rPr>
                        <a:t>you = du</a:t>
                      </a:r>
                    </a:p>
                    <a:p>
                      <a:pPr>
                        <a:lnSpc>
                          <a:spcPct val="107000"/>
                        </a:lnSpc>
                        <a:spcAft>
                          <a:spcPts val="0"/>
                        </a:spcAft>
                      </a:pPr>
                      <a:r>
                        <a:rPr lang="en-GB" sz="1800" b="0">
                          <a:solidFill>
                            <a:srgbClr val="115076"/>
                          </a:solidFill>
                          <a:effectLst/>
                        </a:rPr>
                        <a:t>to write = schreiben </a:t>
                      </a:r>
                    </a:p>
                    <a:p>
                      <a:pPr>
                        <a:lnSpc>
                          <a:spcPct val="107000"/>
                        </a:lnSpc>
                        <a:spcAft>
                          <a:spcPts val="0"/>
                        </a:spcAft>
                      </a:pPr>
                      <a:r>
                        <a:rPr lang="en-GB" sz="1800" b="0">
                          <a:solidFill>
                            <a:srgbClr val="115076"/>
                          </a:solidFill>
                          <a:effectLst/>
                        </a:rPr>
                        <a:t>the book = das Buch</a:t>
                      </a:r>
                      <a:endParaRPr lang="en-GB" sz="18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0434375"/>
                  </a:ext>
                </a:extLst>
              </a:tr>
              <a:tr h="574675">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a:solidFill>
                          <a:srgbClr val="115076"/>
                        </a:solidFill>
                        <a:effectLst/>
                      </a:endParaRPr>
                    </a:p>
                    <a:p>
                      <a:pPr>
                        <a:lnSpc>
                          <a:spcPct val="107000"/>
                        </a:lnSpc>
                        <a:spcAft>
                          <a:spcPts val="0"/>
                        </a:spcAft>
                      </a:pPr>
                      <a:r>
                        <a:rPr lang="de-DE" sz="2000" b="0">
                          <a:solidFill>
                            <a:srgbClr val="115076"/>
                          </a:solidFill>
                          <a:effectLst/>
                        </a:rPr>
                        <a:t>Does he work in town?</a:t>
                      </a:r>
                    </a:p>
                    <a:p>
                      <a:pPr>
                        <a:lnSpc>
                          <a:spcPct val="107000"/>
                        </a:lnSpc>
                        <a:spcAft>
                          <a:spcPts val="0"/>
                        </a:spcAft>
                      </a:pPr>
                      <a:r>
                        <a:rPr lang="de-DE" sz="2000" b="0">
                          <a:solidFill>
                            <a:srgbClr val="115076"/>
                          </a:solidFill>
                          <a:effectLst/>
                        </a:rPr>
                        <a:t>  </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de-DE" sz="1800" b="0">
                          <a:solidFill>
                            <a:srgbClr val="115076"/>
                          </a:solidFill>
                          <a:effectLst/>
                        </a:rPr>
                        <a:t>he = </a:t>
                      </a:r>
                      <a:r>
                        <a:rPr lang="en-GB" sz="1800" b="0">
                          <a:solidFill>
                            <a:srgbClr val="115076"/>
                          </a:solidFill>
                          <a:effectLst/>
                        </a:rPr>
                        <a:t>er</a:t>
                      </a:r>
                    </a:p>
                    <a:p>
                      <a:pPr>
                        <a:lnSpc>
                          <a:spcPct val="107000"/>
                        </a:lnSpc>
                        <a:spcAft>
                          <a:spcPts val="0"/>
                        </a:spcAft>
                      </a:pPr>
                      <a:r>
                        <a:rPr lang="de-DE" sz="1800" b="0">
                          <a:solidFill>
                            <a:srgbClr val="115076"/>
                          </a:solidFill>
                          <a:effectLst/>
                        </a:rPr>
                        <a:t>to work = </a:t>
                      </a:r>
                      <a:r>
                        <a:rPr lang="en-GB" sz="1800" b="0">
                          <a:solidFill>
                            <a:srgbClr val="115076"/>
                          </a:solidFill>
                          <a:effectLst/>
                        </a:rPr>
                        <a:t>arbeiten</a:t>
                      </a:r>
                    </a:p>
                    <a:p>
                      <a:pPr>
                        <a:lnSpc>
                          <a:spcPct val="107000"/>
                        </a:lnSpc>
                        <a:spcAft>
                          <a:spcPts val="0"/>
                        </a:spcAft>
                      </a:pPr>
                      <a:r>
                        <a:rPr lang="de-DE" sz="1800" b="0">
                          <a:solidFill>
                            <a:srgbClr val="115076"/>
                          </a:solidFill>
                          <a:effectLst/>
                        </a:rPr>
                        <a:t>in town = in der Stadt</a:t>
                      </a:r>
                      <a:endParaRPr lang="en-GB" sz="18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2083074"/>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6442407" cy="721474"/>
          </a:xfrm>
        </p:spPr>
        <p:txBody>
          <a:bodyPr>
            <a:normAutofit/>
          </a:bodyPr>
          <a:lstStyle/>
          <a:p>
            <a:r>
              <a:rPr lang="en-GB" sz="2800" b="1">
                <a:solidFill>
                  <a:schemeClr val="bg1"/>
                </a:solidFill>
              </a:rPr>
              <a:t>SECTION D: Speaking - Grammar</a:t>
            </a:r>
            <a:endParaRPr lang="en-GB" sz="1600" b="1" dirty="0">
              <a:solidFill>
                <a:schemeClr val="bg1"/>
              </a:solidFill>
            </a:endParaRPr>
          </a:p>
        </p:txBody>
      </p:sp>
      <p:sp>
        <p:nvSpPr>
          <p:cNvPr id="2" name="Rectangle 1"/>
          <p:cNvSpPr/>
          <p:nvPr/>
        </p:nvSpPr>
        <p:spPr>
          <a:xfrm>
            <a:off x="670265" y="1692687"/>
            <a:ext cx="11400110" cy="1323439"/>
          </a:xfrm>
          <a:prstGeom prst="rect">
            <a:avLst/>
          </a:prstGeom>
        </p:spPr>
        <p:txBody>
          <a:bodyPr wrap="square">
            <a:spAutoFit/>
          </a:bodyPr>
          <a:lstStyle/>
          <a:p>
            <a:r>
              <a:rPr lang="en-GB" sz="2000" b="1" dirty="0">
                <a:solidFill>
                  <a:srgbClr val="115076"/>
                </a:solidFill>
              </a:rPr>
              <a:t>PART E (QUESTIONS, VERB FORMS &amp; WORD ORDER)</a:t>
            </a:r>
            <a:endParaRPr lang="en-GB" sz="2000" dirty="0">
              <a:solidFill>
                <a:srgbClr val="115076"/>
              </a:solidFill>
            </a:endParaRPr>
          </a:p>
          <a:p>
            <a:endParaRPr lang="en-GB" sz="2000" dirty="0">
              <a:solidFill>
                <a:srgbClr val="115076"/>
              </a:solidFill>
            </a:endParaRPr>
          </a:p>
          <a:p>
            <a:r>
              <a:rPr lang="en-GB" sz="2000" dirty="0">
                <a:solidFill>
                  <a:srgbClr val="115076"/>
                </a:solidFill>
              </a:rPr>
              <a:t>Say these questions in German. Use the clues to help you.									 				</a:t>
            </a:r>
            <a:r>
              <a:rPr lang="en-GB" sz="2000" b="1" dirty="0">
                <a:solidFill>
                  <a:srgbClr val="115076"/>
                </a:solidFill>
              </a:rPr>
              <a:t>Clues</a:t>
            </a:r>
            <a:endParaRPr lang="en-GB" sz="2400" dirty="0">
              <a:solidFill>
                <a:srgbClr val="115076"/>
              </a:solidFill>
            </a:endParaRPr>
          </a:p>
        </p:txBody>
      </p:sp>
      <p:sp>
        <p:nvSpPr>
          <p:cNvPr id="5" name="Rounded Rectangular Callout 4"/>
          <p:cNvSpPr/>
          <p:nvPr/>
        </p:nvSpPr>
        <p:spPr>
          <a:xfrm>
            <a:off x="6831372" y="280417"/>
            <a:ext cx="5269188" cy="1599183"/>
          </a:xfrm>
          <a:prstGeom prst="wedgeRoundRectCallout">
            <a:avLst>
              <a:gd name="adj1" fmla="val -29261"/>
              <a:gd name="adj2" fmla="val 61148"/>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per item.</a:t>
            </a:r>
          </a:p>
          <a:p>
            <a:endParaRPr lang="en-GB"/>
          </a:p>
          <a:p>
            <a:r>
              <a:rPr lang="en-GB" b="1"/>
              <a:t>1 mark </a:t>
            </a:r>
            <a:r>
              <a:rPr lang="en-GB"/>
              <a:t>for subject-verb inversion for questions</a:t>
            </a:r>
          </a:p>
          <a:p>
            <a:r>
              <a:rPr lang="en-GB" b="1"/>
              <a:t>1 mark </a:t>
            </a:r>
            <a:r>
              <a:rPr lang="en-GB"/>
              <a:t>for correct verb form</a:t>
            </a:r>
          </a:p>
        </p:txBody>
      </p:sp>
      <p:sp>
        <p:nvSpPr>
          <p:cNvPr id="7" name="TextBox 6"/>
          <p:cNvSpPr txBox="1"/>
          <p:nvPr/>
        </p:nvSpPr>
        <p:spPr>
          <a:xfrm>
            <a:off x="3865106" y="3576031"/>
            <a:ext cx="4644190" cy="400110"/>
          </a:xfrm>
          <a:prstGeom prst="rect">
            <a:avLst/>
          </a:prstGeom>
          <a:noFill/>
        </p:spPr>
        <p:txBody>
          <a:bodyPr wrap="square" rtlCol="0">
            <a:spAutoFit/>
          </a:bodyPr>
          <a:lstStyle/>
          <a:p>
            <a:r>
              <a:rPr lang="en-GB" sz="2000" dirty="0">
                <a:solidFill>
                  <a:schemeClr val="accent5">
                    <a:lumMod val="50000"/>
                  </a:schemeClr>
                </a:solidFill>
              </a:rPr>
              <a:t>Answer: </a:t>
            </a:r>
            <a:r>
              <a:rPr lang="en-GB" sz="2000" b="1" dirty="0" err="1">
                <a:solidFill>
                  <a:srgbClr val="FF6A05"/>
                </a:solidFill>
              </a:rPr>
              <a:t>Schreibst</a:t>
            </a:r>
            <a:r>
              <a:rPr lang="en-GB" sz="2000" b="1" dirty="0">
                <a:solidFill>
                  <a:srgbClr val="FF6A05"/>
                </a:solidFill>
              </a:rPr>
              <a:t> du das Buch?</a:t>
            </a:r>
          </a:p>
        </p:txBody>
      </p:sp>
      <p:sp>
        <p:nvSpPr>
          <p:cNvPr id="8" name="TextBox 7"/>
          <p:cNvSpPr txBox="1"/>
          <p:nvPr/>
        </p:nvSpPr>
        <p:spPr>
          <a:xfrm>
            <a:off x="3865106" y="4536046"/>
            <a:ext cx="4418281" cy="400110"/>
          </a:xfrm>
          <a:prstGeom prst="rect">
            <a:avLst/>
          </a:prstGeom>
          <a:noFill/>
        </p:spPr>
        <p:txBody>
          <a:bodyPr wrap="square" rtlCol="0">
            <a:spAutoFit/>
          </a:bodyPr>
          <a:lstStyle/>
          <a:p>
            <a:pPr algn="l"/>
            <a:r>
              <a:rPr lang="en-GB" sz="2000" dirty="0">
                <a:solidFill>
                  <a:schemeClr val="accent5">
                    <a:lumMod val="50000"/>
                  </a:schemeClr>
                </a:solidFill>
              </a:rPr>
              <a:t>Answer: </a:t>
            </a:r>
            <a:r>
              <a:rPr lang="en-GB" sz="2000" b="1" dirty="0" err="1">
                <a:solidFill>
                  <a:srgbClr val="FF6A05"/>
                </a:solidFill>
              </a:rPr>
              <a:t>Arbeitet</a:t>
            </a:r>
            <a:r>
              <a:rPr lang="en-GB" sz="2000" b="1" dirty="0">
                <a:solidFill>
                  <a:srgbClr val="FF6A05"/>
                </a:solidFill>
              </a:rPr>
              <a:t> </a:t>
            </a:r>
            <a:r>
              <a:rPr lang="en-GB" sz="2000" b="1" dirty="0" err="1">
                <a:solidFill>
                  <a:srgbClr val="FF6A05"/>
                </a:solidFill>
              </a:rPr>
              <a:t>er</a:t>
            </a:r>
            <a:r>
              <a:rPr lang="en-GB" sz="2000" b="1" dirty="0">
                <a:solidFill>
                  <a:srgbClr val="FF6A05"/>
                </a:solidFill>
              </a:rPr>
              <a:t> in der Stadt?</a:t>
            </a:r>
          </a:p>
        </p:txBody>
      </p:sp>
    </p:spTree>
    <p:extLst>
      <p:ext uri="{BB962C8B-B14F-4D97-AF65-F5344CB8AC3E}">
        <p14:creationId xmlns:p14="http://schemas.microsoft.com/office/powerpoint/2010/main" val="286818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A: Listening - Vocabulary</a:t>
            </a:r>
            <a:endParaRPr lang="en-GB" sz="2800" b="1" dirty="0">
              <a:solidFill>
                <a:schemeClr val="bg1"/>
              </a:solidFill>
            </a:endParaRPr>
          </a:p>
        </p:txBody>
      </p:sp>
      <p:sp>
        <p:nvSpPr>
          <p:cNvPr id="2" name="Rectangle 1"/>
          <p:cNvSpPr/>
          <p:nvPr/>
        </p:nvSpPr>
        <p:spPr>
          <a:xfrm>
            <a:off x="367218" y="1289965"/>
            <a:ext cx="11357810" cy="3077766"/>
          </a:xfrm>
          <a:prstGeom prst="rect">
            <a:avLst/>
          </a:prstGeom>
        </p:spPr>
        <p:txBody>
          <a:bodyPr wrap="square">
            <a:spAutoFit/>
          </a:bodyPr>
          <a:lstStyle/>
          <a:p>
            <a:r>
              <a:rPr lang="en-GB" sz="2000" b="1" dirty="0">
                <a:solidFill>
                  <a:srgbClr val="115076"/>
                </a:solidFill>
                <a:ea typeface="Times New Roman" panose="02020603050405020304" pitchFamily="18" charset="0"/>
                <a:cs typeface="Arial" panose="020B0604020202020204" pitchFamily="34" charset="0"/>
              </a:rPr>
              <a:t>PART B (CATEGORIES)</a:t>
            </a:r>
          </a:p>
          <a:p>
            <a:endParaRPr lang="en-GB" sz="2000" b="1" dirty="0">
              <a:solidFill>
                <a:srgbClr val="115076"/>
              </a:solidFill>
              <a:cs typeface="Arial" panose="020B0604020202020204" pitchFamily="34" charset="0"/>
            </a:endParaRPr>
          </a:p>
          <a:p>
            <a:r>
              <a:rPr lang="en-GB" sz="2000" dirty="0">
                <a:solidFill>
                  <a:srgbClr val="115076"/>
                </a:solidFill>
              </a:rPr>
              <a:t>Here are some English categories. You will hear the categories read out to you. </a:t>
            </a:r>
            <a:br>
              <a:rPr lang="en-GB" sz="2000" dirty="0">
                <a:solidFill>
                  <a:srgbClr val="115076"/>
                </a:solidFill>
              </a:rPr>
            </a:br>
            <a:r>
              <a:rPr lang="en-GB" sz="2000" dirty="0">
                <a:solidFill>
                  <a:srgbClr val="115076"/>
                </a:solidFill>
              </a:rPr>
              <a:t>Then, you will </a:t>
            </a:r>
            <a:r>
              <a:rPr lang="en-GB" sz="2000" b="1" dirty="0">
                <a:solidFill>
                  <a:srgbClr val="115076"/>
                </a:solidFill>
              </a:rPr>
              <a:t>hear </a:t>
            </a:r>
            <a:r>
              <a:rPr lang="en-GB" sz="2000" dirty="0">
                <a:solidFill>
                  <a:srgbClr val="115076"/>
                </a:solidFill>
              </a:rPr>
              <a:t>four words in German. Put a </a:t>
            </a:r>
            <a:r>
              <a:rPr lang="en-GB" sz="2000" b="1" dirty="0">
                <a:solidFill>
                  <a:srgbClr val="115076"/>
                </a:solidFill>
              </a:rPr>
              <a:t>cross (x)</a:t>
            </a:r>
            <a:r>
              <a:rPr lang="en-GB" sz="2000" dirty="0">
                <a:solidFill>
                  <a:srgbClr val="115076"/>
                </a:solidFill>
              </a:rPr>
              <a:t> under the word (A, B, C or D) that is a good example of the category. You will hear each set of German words </a:t>
            </a:r>
            <a:r>
              <a:rPr lang="en-GB" sz="2000" b="1" dirty="0">
                <a:solidFill>
                  <a:srgbClr val="115076"/>
                </a:solidFill>
              </a:rPr>
              <a:t>twice.</a:t>
            </a:r>
          </a:p>
          <a:p>
            <a:r>
              <a:rPr lang="en-GB" sz="2000" b="1" dirty="0">
                <a:solidFill>
                  <a:srgbClr val="115076"/>
                </a:solidFill>
              </a:rPr>
              <a:t>Which German word is a good example of …?</a:t>
            </a:r>
            <a:endParaRPr lang="en-GB" sz="2000" dirty="0">
              <a:solidFill>
                <a:srgbClr val="115076"/>
              </a:solidFill>
            </a:endParaRPr>
          </a:p>
          <a:p>
            <a:r>
              <a:rPr lang="en-GB" sz="2000" dirty="0">
                <a:solidFill>
                  <a:srgbClr val="115076"/>
                </a:solidFill>
              </a:rPr>
              <a:t> </a:t>
            </a:r>
          </a:p>
          <a:p>
            <a:br>
              <a:rPr lang="en-GB" b="1" dirty="0"/>
            </a:br>
            <a:br>
              <a:rPr lang="en-GB" b="1" dirty="0"/>
            </a:br>
            <a:endParaRPr lang="en-GB" dirty="0"/>
          </a:p>
        </p:txBody>
      </p:sp>
      <p:sp>
        <p:nvSpPr>
          <p:cNvPr id="9" name="Rounded Rectangular Callout 8"/>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graphicFrame>
        <p:nvGraphicFramePr>
          <p:cNvPr id="14" name="Table 13"/>
          <p:cNvGraphicFramePr>
            <a:graphicFrameLocks noGrp="1"/>
          </p:cNvGraphicFramePr>
          <p:nvPr>
            <p:extLst>
              <p:ext uri="{D42A27DB-BD31-4B8C-83A1-F6EECF244321}">
                <p14:modId xmlns:p14="http://schemas.microsoft.com/office/powerpoint/2010/main" val="2251660367"/>
              </p:ext>
            </p:extLst>
          </p:nvPr>
        </p:nvGraphicFramePr>
        <p:xfrm>
          <a:off x="2375586" y="3530990"/>
          <a:ext cx="6964575" cy="1329795"/>
        </p:xfrm>
        <a:graphic>
          <a:graphicData uri="http://schemas.openxmlformats.org/drawingml/2006/table">
            <a:tbl>
              <a:tblPr firstRow="1" firstCol="1" bandRow="1">
                <a:tableStyleId>{5C22544A-7EE6-4342-B048-85BDC9FD1C3A}</a:tableStyleId>
              </a:tblPr>
              <a:tblGrid>
                <a:gridCol w="464715">
                  <a:extLst>
                    <a:ext uri="{9D8B030D-6E8A-4147-A177-3AD203B41FA5}">
                      <a16:colId xmlns:a16="http://schemas.microsoft.com/office/drawing/2014/main" val="1023294234"/>
                    </a:ext>
                  </a:extLst>
                </a:gridCol>
                <a:gridCol w="2077085">
                  <a:extLst>
                    <a:ext uri="{9D8B030D-6E8A-4147-A177-3AD203B41FA5}">
                      <a16:colId xmlns:a16="http://schemas.microsoft.com/office/drawing/2014/main" val="3258000693"/>
                    </a:ext>
                  </a:extLst>
                </a:gridCol>
                <a:gridCol w="1106805">
                  <a:extLst>
                    <a:ext uri="{9D8B030D-6E8A-4147-A177-3AD203B41FA5}">
                      <a16:colId xmlns:a16="http://schemas.microsoft.com/office/drawing/2014/main" val="2772409017"/>
                    </a:ext>
                  </a:extLst>
                </a:gridCol>
                <a:gridCol w="1101725">
                  <a:extLst>
                    <a:ext uri="{9D8B030D-6E8A-4147-A177-3AD203B41FA5}">
                      <a16:colId xmlns:a16="http://schemas.microsoft.com/office/drawing/2014/main" val="2198589131"/>
                    </a:ext>
                  </a:extLst>
                </a:gridCol>
                <a:gridCol w="1108710">
                  <a:extLst>
                    <a:ext uri="{9D8B030D-6E8A-4147-A177-3AD203B41FA5}">
                      <a16:colId xmlns:a16="http://schemas.microsoft.com/office/drawing/2014/main" val="1661682231"/>
                    </a:ext>
                  </a:extLst>
                </a:gridCol>
                <a:gridCol w="1105535">
                  <a:extLst>
                    <a:ext uri="{9D8B030D-6E8A-4147-A177-3AD203B41FA5}">
                      <a16:colId xmlns:a16="http://schemas.microsoft.com/office/drawing/2014/main" val="1353110989"/>
                    </a:ext>
                  </a:extLst>
                </a:gridCol>
              </a:tblGrid>
              <a:tr h="425375">
                <a:tc>
                  <a:txBody>
                    <a:bodyPr/>
                    <a:lstStyle/>
                    <a:p>
                      <a:pPr algn="ctr">
                        <a:lnSpc>
                          <a:spcPct val="107000"/>
                        </a:lnSpc>
                        <a:spcAft>
                          <a:spcPts val="0"/>
                        </a:spcAft>
                      </a:pPr>
                      <a:r>
                        <a:rPr lang="en-GB" sz="2000">
                          <a:solidFill>
                            <a:srgbClr val="115076"/>
                          </a:solidFill>
                          <a:effectLst/>
                          <a:latin typeface="+mn-lt"/>
                        </a:rPr>
                        <a:t> </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a:solidFill>
                            <a:srgbClr val="115076"/>
                          </a:solidFill>
                          <a:effectLst/>
                          <a:latin typeface="+mn-lt"/>
                        </a:rPr>
                        <a:t> </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A</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B</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C</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D</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3858222"/>
                  </a:ext>
                </a:extLst>
              </a:tr>
              <a:tr h="904420">
                <a:tc>
                  <a:txBody>
                    <a:bodyPr/>
                    <a:lstStyle/>
                    <a:p>
                      <a:pPr algn="ctr">
                        <a:lnSpc>
                          <a:spcPct val="150000"/>
                        </a:lnSpc>
                        <a:spcAft>
                          <a:spcPts val="0"/>
                        </a:spcAft>
                      </a:pPr>
                      <a:r>
                        <a:rPr lang="en-GB" sz="2000">
                          <a:solidFill>
                            <a:srgbClr val="115076"/>
                          </a:solidFill>
                          <a:effectLst/>
                          <a:latin typeface="+mn-lt"/>
                        </a:rPr>
                        <a:t>1</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GB" sz="2000">
                          <a:solidFill>
                            <a:srgbClr val="115076"/>
                          </a:solidFill>
                          <a:effectLst/>
                          <a:latin typeface="+mn-lt"/>
                        </a:rPr>
                        <a:t> a  part of the</a:t>
                      </a:r>
                      <a:r>
                        <a:rPr lang="en-GB" sz="2000" baseline="0">
                          <a:solidFill>
                            <a:srgbClr val="115076"/>
                          </a:solidFill>
                          <a:effectLst/>
                          <a:latin typeface="+mn-lt"/>
                        </a:rPr>
                        <a:t> </a:t>
                      </a:r>
                      <a:r>
                        <a:rPr lang="en-GB" sz="2000">
                          <a:solidFill>
                            <a:srgbClr val="115076"/>
                          </a:solidFill>
                          <a:effectLst/>
                          <a:latin typeface="+mn-lt"/>
                        </a:rPr>
                        <a:t>body</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zh-CN"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zh-CN"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zh-CN"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zh-CN" sz="2000" dirty="0">
                          <a:solidFill>
                            <a:srgbClr val="115076"/>
                          </a:solidFill>
                          <a:effectLst/>
                          <a:latin typeface="+mn-lt"/>
                        </a:rPr>
                        <a:t>☐</a:t>
                      </a:r>
                      <a:endParaRPr lang="en-GB" sz="2000" dirty="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6185414"/>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457922884"/>
              </p:ext>
            </p:extLst>
          </p:nvPr>
        </p:nvGraphicFramePr>
        <p:xfrm>
          <a:off x="2359820" y="4860786"/>
          <a:ext cx="6980341" cy="1429957"/>
        </p:xfrm>
        <a:graphic>
          <a:graphicData uri="http://schemas.openxmlformats.org/drawingml/2006/table">
            <a:tbl>
              <a:tblPr firstRow="1" firstCol="1" bandRow="1">
                <a:tableStyleId>{5C22544A-7EE6-4342-B048-85BDC9FD1C3A}</a:tableStyleId>
              </a:tblPr>
              <a:tblGrid>
                <a:gridCol w="480481">
                  <a:extLst>
                    <a:ext uri="{9D8B030D-6E8A-4147-A177-3AD203B41FA5}">
                      <a16:colId xmlns:a16="http://schemas.microsoft.com/office/drawing/2014/main" val="772810036"/>
                    </a:ext>
                  </a:extLst>
                </a:gridCol>
                <a:gridCol w="2077085">
                  <a:extLst>
                    <a:ext uri="{9D8B030D-6E8A-4147-A177-3AD203B41FA5}">
                      <a16:colId xmlns:a16="http://schemas.microsoft.com/office/drawing/2014/main" val="2445187714"/>
                    </a:ext>
                  </a:extLst>
                </a:gridCol>
                <a:gridCol w="1106805">
                  <a:extLst>
                    <a:ext uri="{9D8B030D-6E8A-4147-A177-3AD203B41FA5}">
                      <a16:colId xmlns:a16="http://schemas.microsoft.com/office/drawing/2014/main" val="3714384313"/>
                    </a:ext>
                  </a:extLst>
                </a:gridCol>
                <a:gridCol w="1101725">
                  <a:extLst>
                    <a:ext uri="{9D8B030D-6E8A-4147-A177-3AD203B41FA5}">
                      <a16:colId xmlns:a16="http://schemas.microsoft.com/office/drawing/2014/main" val="2267352237"/>
                    </a:ext>
                  </a:extLst>
                </a:gridCol>
                <a:gridCol w="1108710">
                  <a:extLst>
                    <a:ext uri="{9D8B030D-6E8A-4147-A177-3AD203B41FA5}">
                      <a16:colId xmlns:a16="http://schemas.microsoft.com/office/drawing/2014/main" val="3188580129"/>
                    </a:ext>
                  </a:extLst>
                </a:gridCol>
                <a:gridCol w="1105535">
                  <a:extLst>
                    <a:ext uri="{9D8B030D-6E8A-4147-A177-3AD203B41FA5}">
                      <a16:colId xmlns:a16="http://schemas.microsoft.com/office/drawing/2014/main" val="4197908510"/>
                    </a:ext>
                  </a:extLst>
                </a:gridCol>
              </a:tblGrid>
              <a:tr h="573532">
                <a:tc>
                  <a:txBody>
                    <a:bodyPr/>
                    <a:lstStyle/>
                    <a:p>
                      <a:pPr algn="ctr">
                        <a:lnSpc>
                          <a:spcPct val="107000"/>
                        </a:lnSpc>
                        <a:spcAft>
                          <a:spcPts val="0"/>
                        </a:spcAft>
                      </a:pPr>
                      <a:r>
                        <a:rPr lang="en-GB" sz="2000">
                          <a:solidFill>
                            <a:srgbClr val="115076"/>
                          </a:solidFill>
                          <a:effectLst/>
                          <a:latin typeface="+mn-lt"/>
                        </a:rPr>
                        <a:t> </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 </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A</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B</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C</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D</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276973"/>
                  </a:ext>
                </a:extLst>
              </a:tr>
              <a:tr h="765114">
                <a:tc>
                  <a:txBody>
                    <a:bodyPr/>
                    <a:lstStyle/>
                    <a:p>
                      <a:pPr algn="ctr">
                        <a:lnSpc>
                          <a:spcPct val="150000"/>
                        </a:lnSpc>
                        <a:spcAft>
                          <a:spcPts val="0"/>
                        </a:spcAft>
                      </a:pPr>
                      <a:r>
                        <a:rPr lang="en-GB" sz="2000">
                          <a:solidFill>
                            <a:srgbClr val="115076"/>
                          </a:solidFill>
                          <a:effectLst/>
                          <a:latin typeface="+mn-lt"/>
                          <a:ea typeface="+mn-ea"/>
                          <a:cs typeface="+mn-cs"/>
                        </a:rPr>
                        <a:t>2</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GB" sz="2000">
                          <a:solidFill>
                            <a:srgbClr val="115076"/>
                          </a:solidFill>
                          <a:effectLst/>
                          <a:latin typeface="+mn-lt"/>
                        </a:rPr>
                        <a:t>a form of transport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zh-CN"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zh-CN"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zh-CN"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zh-CN" sz="2000" dirty="0">
                          <a:solidFill>
                            <a:srgbClr val="115076"/>
                          </a:solidFill>
                          <a:effectLst/>
                          <a:latin typeface="+mn-lt"/>
                        </a:rPr>
                        <a:t>☐</a:t>
                      </a:r>
                      <a:endParaRPr lang="en-GB" sz="2000" dirty="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6923407"/>
                  </a:ext>
                </a:extLst>
              </a:tr>
            </a:tbl>
          </a:graphicData>
        </a:graphic>
      </p:graphicFrame>
      <p:sp>
        <p:nvSpPr>
          <p:cNvPr id="16" name="TextBox 15"/>
          <p:cNvSpPr txBox="1"/>
          <p:nvPr/>
        </p:nvSpPr>
        <p:spPr>
          <a:xfrm>
            <a:off x="5296127" y="5650416"/>
            <a:ext cx="547678" cy="461665"/>
          </a:xfrm>
          <a:prstGeom prst="rect">
            <a:avLst/>
          </a:prstGeom>
          <a:noFill/>
        </p:spPr>
        <p:txBody>
          <a:bodyPr wrap="square" rtlCol="0">
            <a:spAutoFit/>
          </a:bodyPr>
          <a:lstStyle/>
          <a:p>
            <a:pPr algn="l"/>
            <a:r>
              <a:rPr lang="en-GB" sz="2400" b="1">
                <a:solidFill>
                  <a:srgbClr val="FF6A05"/>
                </a:solidFill>
              </a:rPr>
              <a:t>x</a:t>
            </a:r>
            <a:endParaRPr lang="en-GB" sz="2400" b="1" dirty="0">
              <a:solidFill>
                <a:srgbClr val="FF6A05"/>
              </a:solidFill>
            </a:endParaRPr>
          </a:p>
        </p:txBody>
      </p:sp>
      <p:sp>
        <p:nvSpPr>
          <p:cNvPr id="17" name="TextBox 16"/>
          <p:cNvSpPr txBox="1"/>
          <p:nvPr/>
        </p:nvSpPr>
        <p:spPr>
          <a:xfrm>
            <a:off x="7505876" y="4194796"/>
            <a:ext cx="547678" cy="461665"/>
          </a:xfrm>
          <a:prstGeom prst="rect">
            <a:avLst/>
          </a:prstGeom>
          <a:noFill/>
        </p:spPr>
        <p:txBody>
          <a:bodyPr wrap="square" rtlCol="0">
            <a:spAutoFit/>
          </a:bodyPr>
          <a:lstStyle/>
          <a:p>
            <a:pPr algn="l"/>
            <a:r>
              <a:rPr lang="en-GB" sz="2400" b="1">
                <a:solidFill>
                  <a:srgbClr val="FF6A05"/>
                </a:solidFill>
              </a:rPr>
              <a:t>x</a:t>
            </a:r>
            <a:endParaRPr lang="en-GB" sz="2400" b="1" dirty="0">
              <a:solidFill>
                <a:srgbClr val="FF6A05"/>
              </a:solidFill>
            </a:endParaRPr>
          </a:p>
        </p:txBody>
      </p:sp>
      <p:sp>
        <p:nvSpPr>
          <p:cNvPr id="10" name="Action Button: Custom 16">
            <a:hlinkClick r:id="" action="ppaction://noaction" highlightClick="1">
              <a:snd r:embed="rId5" name="8.2.A Slide 4 1.wav"/>
            </a:hlinkClick>
            <a:extLst>
              <a:ext uri="{FF2B5EF4-FFF2-40B4-BE49-F238E27FC236}">
                <a16:creationId xmlns:a16="http://schemas.microsoft.com/office/drawing/2014/main" id="{3B418770-1E72-B240-9307-3BBF955557C6}"/>
              </a:ext>
            </a:extLst>
          </p:cNvPr>
          <p:cNvSpPr/>
          <p:nvPr/>
        </p:nvSpPr>
        <p:spPr>
          <a:xfrm>
            <a:off x="2428356" y="4243804"/>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11" name="Action Button: Custom 16">
            <a:hlinkClick r:id="" action="ppaction://noaction" highlightClick="1">
              <a:snd r:embed="rId6" name="8.2.A Slide 4 2.wav"/>
            </a:hlinkClick>
            <a:extLst>
              <a:ext uri="{FF2B5EF4-FFF2-40B4-BE49-F238E27FC236}">
                <a16:creationId xmlns:a16="http://schemas.microsoft.com/office/drawing/2014/main" id="{F18D09F0-0D24-5B4F-A26E-132DCCD8073A}"/>
              </a:ext>
            </a:extLst>
          </p:cNvPr>
          <p:cNvSpPr/>
          <p:nvPr/>
        </p:nvSpPr>
        <p:spPr>
          <a:xfrm>
            <a:off x="2426584" y="5709779"/>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Tree>
    <p:extLst>
      <p:ext uri="{BB962C8B-B14F-4D97-AF65-F5344CB8AC3E}">
        <p14:creationId xmlns:p14="http://schemas.microsoft.com/office/powerpoint/2010/main" val="121472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68844" y="1493688"/>
            <a:ext cx="8811395" cy="396006"/>
          </a:xfrm>
          <a:prstGeom prst="rect">
            <a:avLst/>
          </a:prstGeom>
        </p:spPr>
        <p:txBody>
          <a:bodyPr wrap="square">
            <a:spAutoFit/>
          </a:bodyPr>
          <a:lstStyle/>
          <a:p>
            <a:pPr>
              <a:lnSpc>
                <a:spcPct val="107000"/>
              </a:lnSpc>
              <a:spcAft>
                <a:spcPts val="0"/>
              </a:spcAft>
            </a:pPr>
            <a: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This part of the test will take</a:t>
            </a: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 around </a:t>
            </a:r>
            <a:r>
              <a:rPr lang="en-GB" sz="2000" b="1">
                <a:solidFill>
                  <a:srgbClr val="104F75"/>
                </a:solidFill>
                <a:latin typeface="Century Gothic" panose="020B0502020202020204" pitchFamily="34" charset="0"/>
                <a:ea typeface="Times New Roman" panose="02020603050405020304" pitchFamily="18" charset="0"/>
                <a:cs typeface="Arial" panose="020B0604020202020204" pitchFamily="34" charset="0"/>
              </a:rPr>
              <a:t>4</a:t>
            </a: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 minutes.</a:t>
            </a:r>
            <a:endParaRPr lang="en-GB" sz="2000" b="1"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1" name="Rectangle 2"/>
          <p:cNvSpPr>
            <a:spLocks noChangeArrowheads="1"/>
          </p:cNvSpPr>
          <p:nvPr/>
        </p:nvSpPr>
        <p:spPr bwMode="auto">
          <a:xfrm>
            <a:off x="368844" y="2308204"/>
            <a:ext cx="1133515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dirty="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PART A (PAST PARTICIPLES)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Each sentence describes something that happened </a:t>
            </a:r>
            <a:r>
              <a:rPr kumimoji="0" lang="en-GB" altLang="zh-CN" sz="2000" b="1" i="0" u="none" strike="noStrike" cap="none" normalizeH="0" baseline="0" dirty="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in the past</a:t>
            </a:r>
            <a:r>
              <a:rPr kumimoji="0" lang="en-GB" altLang="zh-CN" sz="2000" b="0" i="0" u="none" strike="noStrike" cap="none" normalizeH="0" baseline="0" dirty="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Choose the </a:t>
            </a:r>
            <a:r>
              <a:rPr kumimoji="0" lang="en-GB" altLang="zh-CN" sz="2000" b="1" i="0" u="none" strike="noStrike" cap="none" normalizeH="0" baseline="0" dirty="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past participle</a:t>
            </a:r>
            <a:r>
              <a:rPr kumimoji="0" lang="en-GB" altLang="zh-CN" sz="2000" b="0" i="0" u="none" strike="noStrike" cap="none" normalizeH="0" baseline="0" dirty="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which completes each sentence.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bmk="">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zh-CN" sz="2000" b="0" i="0" u="none" strike="noStrike" cap="none" normalizeH="0" baseline="0" dirty="0" bmk="_Hlk59381400">
                <a:ln>
                  <a:noFill/>
                </a:ln>
                <a:solidFill>
                  <a:srgbClr val="1F4E79"/>
                </a:solidFill>
                <a:effectLst/>
                <a:latin typeface="MS Gothic" panose="020B0609070205080204" pitchFamily="49" charset="-128"/>
                <a:ea typeface="MS Gothic" panose="020B0609070205080204" pitchFamily="49" charset="-128"/>
                <a:cs typeface="Times New Roman" panose="02020603050405020304" pitchFamily="18" charset="0"/>
              </a:rPr>
              <a:t>☐</a:t>
            </a:r>
            <a:r>
              <a:rPr kumimoji="0" lang="en-GB" altLang="zh-CN" sz="2000" b="0" i="0" u="none" strike="noStrike" cap="none" normalizeH="0" baseline="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zh-CN" sz="2000" b="0" i="0" u="none" strike="noStrike" cap="none" normalizeH="0" baseline="0" dirty="0" err="1"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gearbeitet</a:t>
            </a:r>
            <a:r>
              <a:rPr kumimoji="0" lang="en-GB" altLang="zh-CN" sz="2000" b="0" i="0" u="none" strike="noStrike" cap="none" normalizeH="0" baseline="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(worked </a:t>
            </a:r>
            <a:r>
              <a:rPr kumimoji="0" lang="en-GB" altLang="zh-CN" sz="2000" b="0" i="0" u="none" strike="noStrike" cap="none" normalizeH="0" baseline="-3000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[pp]</a:t>
            </a:r>
            <a:r>
              <a:rPr kumimoji="0" lang="en-GB" altLang="zh-CN" sz="2000" b="0" i="0" u="none" strike="noStrike" cap="none" normalizeH="0" baseline="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zh-CN" sz="2000" b="0" i="0" u="none" strike="noStrike" cap="none" normalizeH="0" baseline="0" dirty="0" bmk="_Hlk59381400">
                <a:ln>
                  <a:noFill/>
                </a:ln>
                <a:solidFill>
                  <a:srgbClr val="1F4E79"/>
                </a:solidFill>
                <a:effectLst/>
                <a:latin typeface="MS Gothic" panose="020B0609070205080204" pitchFamily="49" charset="-128"/>
                <a:ea typeface="MS Gothic" panose="020B0609070205080204" pitchFamily="49" charset="-128"/>
                <a:cs typeface="Times New Roman" panose="02020603050405020304" pitchFamily="18" charset="0"/>
              </a:rPr>
              <a:t>☐</a:t>
            </a:r>
            <a:r>
              <a:rPr kumimoji="0" lang="en-GB" altLang="zh-CN" sz="2000" b="0" i="0" u="none" strike="noStrike" cap="none" normalizeH="0" baseline="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zh-CN" sz="2000" b="0" i="0" u="none" strike="noStrike" cap="none" normalizeH="0" baseline="0" dirty="0" err="1"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gefahren</a:t>
            </a:r>
            <a:r>
              <a:rPr kumimoji="0" lang="en-GB" altLang="zh-CN" sz="2000" b="0" i="0" u="none" strike="noStrike" cap="none" normalizeH="0" baseline="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(driven, travelled </a:t>
            </a:r>
            <a:r>
              <a:rPr kumimoji="0" lang="en-GB" altLang="zh-CN" sz="2000" b="0" i="0" u="none" strike="noStrike" cap="none" normalizeH="0" baseline="-3000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[pp]</a:t>
            </a:r>
            <a:r>
              <a:rPr kumimoji="0" lang="en-GB" altLang="zh-CN" sz="2000" b="0" i="0" u="none" strike="noStrike" cap="none" normalizeH="0" baseline="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dirty="0" bmk="_Hlk5938140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zh-CN" sz="2000" b="0" i="0" u="none" strike="noStrike" cap="none" normalizeH="0" baseline="0" dirty="0" bmk="_Hlk59381400">
                <a:ln>
                  <a:noFill/>
                </a:ln>
                <a:solidFill>
                  <a:srgbClr val="1F4E79"/>
                </a:solidFill>
                <a:effectLst/>
                <a:latin typeface="MS Gothic" panose="020B0609070205080204" pitchFamily="49" charset="-128"/>
                <a:ea typeface="MS Gothic" panose="020B0609070205080204" pitchFamily="49" charset="-128"/>
                <a:cs typeface="Times New Roman" panose="02020603050405020304" pitchFamily="18" charset="0"/>
              </a:rPr>
              <a:t>☐</a:t>
            </a:r>
            <a:r>
              <a:rPr kumimoji="0" lang="en-GB" altLang="zh-CN" sz="2000" b="0" i="0" u="none" strike="noStrike" cap="none" normalizeH="0" baseline="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zh-CN" sz="2000" b="0" i="0" u="none" strike="noStrike" cap="none" normalizeH="0" baseline="0" dirty="0" err="1"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geholfen</a:t>
            </a:r>
            <a:r>
              <a:rPr kumimoji="0" lang="en-GB" altLang="zh-CN" sz="2000" b="0" i="0" u="none" strike="noStrike" cap="none" normalizeH="0" baseline="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(helped </a:t>
            </a:r>
            <a:r>
              <a:rPr kumimoji="0" lang="en-GB" altLang="zh-CN" sz="2000" b="0" i="0" u="none" strike="noStrike" cap="none" normalizeH="0" baseline="-3000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[pp]</a:t>
            </a:r>
            <a:r>
              <a:rPr kumimoji="0" lang="en-GB" altLang="zh-CN" sz="2000" b="0" i="0" u="none" strike="noStrike" cap="none" normalizeH="0" baseline="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zh-CN" sz="2000" b="0" i="0" u="none" strike="noStrike" cap="none" normalizeH="0" baseline="0" dirty="0" bmk="_Hlk59381400">
                <a:ln>
                  <a:noFill/>
                </a:ln>
                <a:solidFill>
                  <a:srgbClr val="1F4E79"/>
                </a:solidFill>
                <a:effectLst/>
                <a:latin typeface="MS Gothic" panose="020B0609070205080204" pitchFamily="49" charset="-128"/>
                <a:ea typeface="MS Gothic" panose="020B0609070205080204" pitchFamily="49" charset="-128"/>
                <a:cs typeface="Times New Roman" panose="02020603050405020304" pitchFamily="18" charset="0"/>
              </a:rPr>
              <a:t>☐</a:t>
            </a:r>
            <a:r>
              <a:rPr kumimoji="0" lang="en-GB" altLang="zh-CN" sz="2000" b="0" i="0" u="none" strike="noStrike" cap="none" normalizeH="0" baseline="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zh-CN" sz="2000" b="0" i="0" u="none" strike="noStrike" cap="none" normalizeH="0" baseline="0" dirty="0" err="1"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geblieben</a:t>
            </a:r>
            <a:r>
              <a:rPr kumimoji="0" lang="en-GB" altLang="zh-CN" sz="2000" b="0" i="0" u="none" strike="noStrike" cap="none" normalizeH="0" baseline="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(stayed,</a:t>
            </a:r>
            <a:r>
              <a:rPr kumimoji="0" lang="en-GB" altLang="zh-CN" sz="2000" b="0" i="0" u="none" strike="noStrike" cap="none" normalizeH="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remained </a:t>
            </a:r>
            <a:r>
              <a:rPr kumimoji="0" lang="en-GB" altLang="zh-CN" sz="2000" b="0" i="0" u="none" strike="noStrike" cap="none" normalizeH="0" baseline="-3000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[pp]</a:t>
            </a:r>
            <a:r>
              <a:rPr kumimoji="0" lang="en-GB" altLang="zh-CN" sz="2000" b="0" i="0" u="none" strike="noStrike" cap="none" normalizeH="0" baseline="0" dirty="0" bmk="_Hlk5938140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zh-CN" sz="2000" b="0" i="0" u="none" strike="noStrike" cap="none" normalizeH="0" baseline="0" dirty="0">
                <a:ln>
                  <a:noFill/>
                </a:ln>
                <a:solidFill>
                  <a:schemeClr val="tx1"/>
                </a:solidFill>
                <a:effectLst/>
              </a:rPr>
              <a:t> </a:t>
            </a:r>
            <a:endParaRPr kumimoji="0" lang="en-GB" altLang="zh-CN" sz="2000" b="0" i="0" u="none" strike="noStrike" cap="none" normalizeH="0" baseline="0" dirty="0">
              <a:ln>
                <a:noFill/>
              </a:ln>
              <a:solidFill>
                <a:schemeClr val="tx1"/>
              </a:solidFill>
              <a:effectLst/>
              <a:latin typeface="Arial" panose="020B0604020202020204" pitchFamily="34" charset="0"/>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A: Listening - Grammar</a:t>
            </a:r>
            <a:endParaRPr lang="en-GB" sz="2800" b="1" dirty="0">
              <a:solidFill>
                <a:schemeClr val="bg1"/>
              </a:solidFill>
            </a:endParaRPr>
          </a:p>
        </p:txBody>
      </p:sp>
      <p:sp>
        <p:nvSpPr>
          <p:cNvPr id="5" name="Rounded Rectangular Callout 4"/>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8" name="Action Button: Custom 16">
            <a:hlinkClick r:id="" action="ppaction://noaction" highlightClick="1">
              <a:snd r:embed="rId5" name="8.2.A Slide 5 1.wav"/>
            </a:hlinkClick>
            <a:extLst>
              <a:ext uri="{FF2B5EF4-FFF2-40B4-BE49-F238E27FC236}">
                <a16:creationId xmlns:a16="http://schemas.microsoft.com/office/drawing/2014/main" id="{3B418770-1E72-B240-9307-3BBF955557C6}"/>
              </a:ext>
            </a:extLst>
          </p:cNvPr>
          <p:cNvSpPr/>
          <p:nvPr/>
        </p:nvSpPr>
        <p:spPr>
          <a:xfrm>
            <a:off x="496379" y="3552047"/>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9" name="Action Button: Custom 16">
            <a:hlinkClick r:id="" action="ppaction://noaction" highlightClick="1">
              <a:snd r:embed="rId6" name="8.2.A Slide 5 2.wav"/>
            </a:hlinkClick>
            <a:extLst>
              <a:ext uri="{FF2B5EF4-FFF2-40B4-BE49-F238E27FC236}">
                <a16:creationId xmlns:a16="http://schemas.microsoft.com/office/drawing/2014/main" id="{F18D09F0-0D24-5B4F-A26E-132DCCD8073A}"/>
              </a:ext>
            </a:extLst>
          </p:cNvPr>
          <p:cNvSpPr/>
          <p:nvPr/>
        </p:nvSpPr>
        <p:spPr>
          <a:xfrm>
            <a:off x="496379" y="4134298"/>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
        <p:nvSpPr>
          <p:cNvPr id="10" name="TextBox 9"/>
          <p:cNvSpPr txBox="1"/>
          <p:nvPr/>
        </p:nvSpPr>
        <p:spPr>
          <a:xfrm>
            <a:off x="1319547" y="3485140"/>
            <a:ext cx="547678" cy="461665"/>
          </a:xfrm>
          <a:prstGeom prst="rect">
            <a:avLst/>
          </a:prstGeom>
          <a:noFill/>
        </p:spPr>
        <p:txBody>
          <a:bodyPr wrap="square" rtlCol="0">
            <a:spAutoFit/>
          </a:bodyPr>
          <a:lstStyle/>
          <a:p>
            <a:pPr algn="l"/>
            <a:r>
              <a:rPr lang="en-GB" sz="2400" b="1" dirty="0">
                <a:solidFill>
                  <a:srgbClr val="FF6A05"/>
                </a:solidFill>
              </a:rPr>
              <a:t>x</a:t>
            </a:r>
          </a:p>
        </p:txBody>
      </p:sp>
      <p:sp>
        <p:nvSpPr>
          <p:cNvPr id="12" name="TextBox 11"/>
          <p:cNvSpPr txBox="1"/>
          <p:nvPr/>
        </p:nvSpPr>
        <p:spPr>
          <a:xfrm>
            <a:off x="6817360" y="4089400"/>
            <a:ext cx="547678" cy="461665"/>
          </a:xfrm>
          <a:prstGeom prst="rect">
            <a:avLst/>
          </a:prstGeom>
          <a:noFill/>
        </p:spPr>
        <p:txBody>
          <a:bodyPr wrap="square" rtlCol="0">
            <a:spAutoFit/>
          </a:bodyPr>
          <a:lstStyle/>
          <a:p>
            <a:pPr algn="l"/>
            <a:r>
              <a:rPr lang="en-GB" sz="2400" b="1" dirty="0">
                <a:solidFill>
                  <a:srgbClr val="FF6A05"/>
                </a:solidFill>
              </a:rPr>
              <a:t>x</a:t>
            </a:r>
          </a:p>
        </p:txBody>
      </p:sp>
    </p:spTree>
    <p:extLst>
      <p:ext uri="{BB962C8B-B14F-4D97-AF65-F5344CB8AC3E}">
        <p14:creationId xmlns:p14="http://schemas.microsoft.com/office/powerpoint/2010/main" val="33437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420009" y="3107096"/>
            <a:ext cx="9918551" cy="1769139"/>
          </a:xfrm>
          <a:prstGeom prst="rect">
            <a:avLst/>
          </a:prstGeom>
        </p:spPr>
        <p:txBody>
          <a:bodyPr wrap="square">
            <a:spAutoFit/>
          </a:bodyPr>
          <a:lstStyle/>
          <a:p>
            <a:pPr>
              <a:lnSpc>
                <a:spcPct val="107000"/>
              </a:lnSpc>
              <a:spcAft>
                <a:spcPts val="0"/>
              </a:spcAft>
            </a:pPr>
            <a:r>
              <a:rPr lang="en-GB" sz="2400" dirty="0">
                <a:solidFill>
                  <a:srgbClr val="1F4E79"/>
                </a:solidFill>
                <a:ea typeface="SimSun" panose="02010600030101010101" pitchFamily="2" charset="-122"/>
                <a:cs typeface="Times New Roman" panose="02020603050405020304" pitchFamily="18" charset="0"/>
              </a:rPr>
              <a:t>1	</a:t>
            </a:r>
            <a:r>
              <a:rPr lang="zh-CN" altLang="en-US" sz="2400" dirty="0">
                <a:solidFill>
                  <a:srgbClr val="1F4E79"/>
                </a:solidFill>
                <a:ea typeface="MS Gothic" panose="020B0609070205080204" pitchFamily="49" charset="-128"/>
                <a:cs typeface="Times New Roman" panose="02020603050405020304" pitchFamily="18" charset="0"/>
              </a:rPr>
              <a:t>☐</a:t>
            </a:r>
            <a:r>
              <a:rPr lang="en-GB" sz="2400" dirty="0">
                <a:solidFill>
                  <a:srgbClr val="1F4E79"/>
                </a:solidFill>
                <a:ea typeface="SimSun" panose="02010600030101010101" pitchFamily="2" charset="-122"/>
                <a:cs typeface="Times New Roman" panose="02020603050405020304" pitchFamily="18" charset="0"/>
              </a:rPr>
              <a:t> </a:t>
            </a:r>
            <a:r>
              <a:rPr lang="en-GB" sz="2800" dirty="0">
                <a:solidFill>
                  <a:srgbClr val="1F4E79"/>
                </a:solidFill>
                <a:ea typeface="SimSun" panose="02010600030101010101" pitchFamily="2" charset="-122"/>
                <a:cs typeface="Times New Roman" panose="02020603050405020304" pitchFamily="18" charset="0"/>
              </a:rPr>
              <a:t>I</a:t>
            </a:r>
            <a:r>
              <a:rPr lang="en-GB" sz="2400" dirty="0">
                <a:solidFill>
                  <a:srgbClr val="1F4E79"/>
                </a:solidFill>
                <a:ea typeface="SimSun" panose="02010600030101010101" pitchFamily="2" charset="-122"/>
                <a:cs typeface="Times New Roman" panose="02020603050405020304" pitchFamily="18" charset="0"/>
              </a:rPr>
              <a:t> OR he/she				</a:t>
            </a:r>
            <a:r>
              <a:rPr lang="zh-CN" altLang="en-US" sz="2400" dirty="0">
                <a:solidFill>
                  <a:srgbClr val="1F4E79"/>
                </a:solidFill>
                <a:ea typeface="MS Gothic" panose="020B0609070205080204" pitchFamily="49" charset="-128"/>
                <a:cs typeface="Times New Roman" panose="02020603050405020304" pitchFamily="18" charset="0"/>
              </a:rPr>
              <a:t>☐</a:t>
            </a:r>
            <a:r>
              <a:rPr lang="en-GB" sz="2400" dirty="0">
                <a:solidFill>
                  <a:srgbClr val="1F4E79"/>
                </a:solidFill>
                <a:ea typeface="SimSun" panose="02010600030101010101" pitchFamily="2" charset="-122"/>
                <a:cs typeface="Times New Roman" panose="02020603050405020304" pitchFamily="18" charset="0"/>
              </a:rPr>
              <a:t> you </a:t>
            </a:r>
            <a:r>
              <a:rPr lang="en-GB" sz="2400" baseline="-25000" dirty="0">
                <a:solidFill>
                  <a:srgbClr val="1F4E79"/>
                </a:solidFill>
                <a:ea typeface="SimSun" panose="02010600030101010101" pitchFamily="2" charset="-122"/>
                <a:cs typeface="Times New Roman" panose="02020603050405020304" pitchFamily="18" charset="0"/>
              </a:rPr>
              <a:t>[singular, informal]</a:t>
            </a:r>
            <a:r>
              <a:rPr lang="en-GB" sz="2400" dirty="0">
                <a:solidFill>
                  <a:srgbClr val="1F4E79"/>
                </a:solidFill>
                <a:ea typeface="SimSun" panose="02010600030101010101" pitchFamily="2" charset="-122"/>
                <a:cs typeface="Times New Roman" panose="02020603050405020304" pitchFamily="18" charset="0"/>
              </a:rPr>
              <a:t>	   	</a:t>
            </a:r>
            <a:endParaRPr lang="en-GB" sz="2400" dirty="0">
              <a:solidFill>
                <a:srgbClr val="1F3864"/>
              </a:solidFill>
              <a:ea typeface="SimSun" panose="02010600030101010101" pitchFamily="2" charset="-122"/>
              <a:cs typeface="Times New Roman" panose="02020603050405020304" pitchFamily="18" charset="0"/>
            </a:endParaRPr>
          </a:p>
          <a:p>
            <a:pPr>
              <a:lnSpc>
                <a:spcPct val="107000"/>
              </a:lnSpc>
              <a:spcAft>
                <a:spcPts val="0"/>
              </a:spcAft>
            </a:pPr>
            <a:r>
              <a:rPr lang="en-GB" sz="2400" dirty="0">
                <a:solidFill>
                  <a:srgbClr val="1F4E79"/>
                </a:solidFill>
                <a:ea typeface="SimSun" panose="02010600030101010101" pitchFamily="2" charset="-122"/>
                <a:cs typeface="Times New Roman" panose="02020603050405020304" pitchFamily="18" charset="0"/>
              </a:rPr>
              <a:t> </a:t>
            </a:r>
            <a:endParaRPr lang="en-GB" sz="2400" dirty="0">
              <a:solidFill>
                <a:srgbClr val="1F3864"/>
              </a:solidFill>
              <a:ea typeface="SimSun" panose="02010600030101010101" pitchFamily="2" charset="-122"/>
              <a:cs typeface="Times New Roman" panose="02020603050405020304" pitchFamily="18" charset="0"/>
            </a:endParaRPr>
          </a:p>
          <a:p>
            <a:pPr>
              <a:lnSpc>
                <a:spcPct val="107000"/>
              </a:lnSpc>
              <a:spcAft>
                <a:spcPts val="0"/>
              </a:spcAft>
            </a:pPr>
            <a:r>
              <a:rPr lang="en-GB" sz="2400" dirty="0">
                <a:solidFill>
                  <a:srgbClr val="1F4E79"/>
                </a:solidFill>
                <a:ea typeface="SimSun" panose="02010600030101010101" pitchFamily="2" charset="-122"/>
                <a:cs typeface="Times New Roman" panose="02020603050405020304" pitchFamily="18" charset="0"/>
              </a:rPr>
              <a:t>2	</a:t>
            </a:r>
            <a:r>
              <a:rPr lang="zh-CN" altLang="en-US" sz="2400" dirty="0">
                <a:solidFill>
                  <a:srgbClr val="1F4E79"/>
                </a:solidFill>
                <a:ea typeface="MS Gothic" panose="020B0609070205080204" pitchFamily="49" charset="-128"/>
                <a:cs typeface="Times New Roman" panose="02020603050405020304" pitchFamily="18" charset="0"/>
              </a:rPr>
              <a:t>☐</a:t>
            </a:r>
            <a:r>
              <a:rPr lang="en-GB" sz="2400" dirty="0">
                <a:solidFill>
                  <a:srgbClr val="1F4E79"/>
                </a:solidFill>
                <a:ea typeface="SimSun" panose="02010600030101010101" pitchFamily="2" charset="-122"/>
                <a:cs typeface="Times New Roman" panose="02020603050405020304" pitchFamily="18" charset="0"/>
              </a:rPr>
              <a:t> </a:t>
            </a:r>
            <a:r>
              <a:rPr lang="en-GB" sz="2800" dirty="0">
                <a:solidFill>
                  <a:srgbClr val="1F4E79"/>
                </a:solidFill>
                <a:ea typeface="SimSun" panose="02010600030101010101" pitchFamily="2" charset="-122"/>
                <a:cs typeface="Times New Roman" panose="02020603050405020304" pitchFamily="18" charset="0"/>
              </a:rPr>
              <a:t>I</a:t>
            </a:r>
            <a:r>
              <a:rPr lang="en-GB" sz="2400" dirty="0">
                <a:solidFill>
                  <a:srgbClr val="1F4E79"/>
                </a:solidFill>
                <a:ea typeface="SimSun" panose="02010600030101010101" pitchFamily="2" charset="-122"/>
                <a:cs typeface="Times New Roman" panose="02020603050405020304" pitchFamily="18" charset="0"/>
              </a:rPr>
              <a:t> OR he/she				</a:t>
            </a:r>
            <a:r>
              <a:rPr lang="zh-CN" altLang="en-US" sz="2400" dirty="0">
                <a:solidFill>
                  <a:srgbClr val="1F4E79"/>
                </a:solidFill>
                <a:ea typeface="MS Gothic" panose="020B0609070205080204" pitchFamily="49" charset="-128"/>
                <a:cs typeface="Times New Roman" panose="02020603050405020304" pitchFamily="18" charset="0"/>
              </a:rPr>
              <a:t>☐</a:t>
            </a:r>
            <a:r>
              <a:rPr lang="en-GB" sz="2400" dirty="0">
                <a:solidFill>
                  <a:srgbClr val="1F4E79"/>
                </a:solidFill>
                <a:ea typeface="SimSun" panose="02010600030101010101" pitchFamily="2" charset="-122"/>
                <a:cs typeface="Times New Roman" panose="02020603050405020304" pitchFamily="18" charset="0"/>
              </a:rPr>
              <a:t> you </a:t>
            </a:r>
            <a:r>
              <a:rPr lang="en-GB" sz="2400" baseline="-25000" dirty="0">
                <a:solidFill>
                  <a:srgbClr val="1F4E79"/>
                </a:solidFill>
                <a:ea typeface="SimSun" panose="02010600030101010101" pitchFamily="2" charset="-122"/>
                <a:cs typeface="Times New Roman" panose="02020603050405020304" pitchFamily="18" charset="0"/>
              </a:rPr>
              <a:t>[singular, informal]</a:t>
            </a:r>
            <a:endParaRPr lang="en-GB" sz="2400" dirty="0">
              <a:solidFill>
                <a:srgbClr val="1F3864"/>
              </a:solidFill>
              <a:ea typeface="SimSun" panose="02010600030101010101" pitchFamily="2" charset="-122"/>
              <a:cs typeface="Times New Roman" panose="02020603050405020304" pitchFamily="18" charset="0"/>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5638697" cy="721474"/>
          </a:xfrm>
        </p:spPr>
        <p:txBody>
          <a:bodyPr>
            <a:normAutofit/>
          </a:bodyPr>
          <a:lstStyle/>
          <a:p>
            <a:r>
              <a:rPr lang="en-GB" sz="2800" b="1">
                <a:solidFill>
                  <a:schemeClr val="bg1"/>
                </a:solidFill>
              </a:rPr>
              <a:t>Section A: Listening - Grammar</a:t>
            </a:r>
            <a:endParaRPr lang="en-GB" sz="2800" b="1" dirty="0">
              <a:solidFill>
                <a:schemeClr val="bg1"/>
              </a:solidFill>
            </a:endParaRPr>
          </a:p>
        </p:txBody>
      </p:sp>
      <p:sp>
        <p:nvSpPr>
          <p:cNvPr id="2" name="Rectangle 1"/>
          <p:cNvSpPr/>
          <p:nvPr/>
        </p:nvSpPr>
        <p:spPr>
          <a:xfrm>
            <a:off x="1296689" y="1425944"/>
            <a:ext cx="10572715" cy="2068259"/>
          </a:xfrm>
          <a:prstGeom prst="rect">
            <a:avLst/>
          </a:prstGeom>
        </p:spPr>
        <p:txBody>
          <a:bodyPr wrap="square">
            <a:spAutoFit/>
          </a:bodyPr>
          <a:lstStyle/>
          <a:p>
            <a:pPr>
              <a:lnSpc>
                <a:spcPct val="107000"/>
              </a:lnSpc>
              <a:spcAft>
                <a:spcPts val="0"/>
              </a:spcAft>
            </a:pPr>
            <a:r>
              <a:rPr lang="en-GB" sz="2000" b="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PART B (VERB FORMS)</a:t>
            </a: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p>
          <a:p>
            <a:pPr>
              <a:lnSpc>
                <a:spcPct val="107000"/>
              </a:lnSpc>
              <a:spcAft>
                <a:spcPts val="0"/>
              </a:spcAft>
            </a:pPr>
            <a:r>
              <a:rPr lang="en-GB" sz="2000" dirty="0">
                <a:solidFill>
                  <a:srgbClr val="115076"/>
                </a:solidFill>
              </a:rPr>
              <a:t>The </a:t>
            </a:r>
            <a:r>
              <a:rPr lang="en-GB" sz="2000" b="1" dirty="0">
                <a:solidFill>
                  <a:srgbClr val="115076"/>
                </a:solidFill>
              </a:rPr>
              <a:t>subject</a:t>
            </a:r>
            <a:r>
              <a:rPr lang="en-GB" sz="2000" dirty="0">
                <a:solidFill>
                  <a:srgbClr val="115076"/>
                </a:solidFill>
              </a:rPr>
              <a:t> is missing in each sentence. </a:t>
            </a:r>
          </a:p>
          <a:p>
            <a:pPr>
              <a:lnSpc>
                <a:spcPct val="107000"/>
              </a:lnSpc>
              <a:spcAft>
                <a:spcPts val="0"/>
              </a:spcAft>
            </a:pPr>
            <a:r>
              <a:rPr lang="en-GB" sz="2000" dirty="0">
                <a:solidFill>
                  <a:srgbClr val="115076"/>
                </a:solidFill>
              </a:rPr>
              <a:t>Choose the person or people</a:t>
            </a:r>
            <a:r>
              <a:rPr lang="en-GB" sz="2000" b="1" dirty="0">
                <a:solidFill>
                  <a:srgbClr val="115076"/>
                </a:solidFill>
              </a:rPr>
              <a:t> the sentence is about.</a:t>
            </a:r>
            <a:r>
              <a:rPr lang="en-GB" sz="2000" dirty="0">
                <a:solidFill>
                  <a:srgbClr val="115076"/>
                </a:solidFill>
              </a:rPr>
              <a:t> </a:t>
            </a:r>
          </a:p>
          <a:p>
            <a:pPr>
              <a:lnSpc>
                <a:spcPct val="107000"/>
              </a:lnSpc>
              <a:spcAft>
                <a:spcPts val="0"/>
              </a:spcAft>
            </a:pP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p>
          <a:p>
            <a:pPr>
              <a:lnSpc>
                <a:spcPct val="107000"/>
              </a:lnSpc>
              <a:spcAft>
                <a:spcPts val="0"/>
              </a:spcAft>
            </a:pP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p>
          <a:p>
            <a:pPr>
              <a:lnSpc>
                <a:spcPct val="107000"/>
              </a:lnSpc>
              <a:spcAft>
                <a:spcPts val="0"/>
              </a:spcAft>
            </a:pP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7" name="Rounded Rectangular Callout 6"/>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12" name="TextBox 11"/>
          <p:cNvSpPr txBox="1"/>
          <p:nvPr/>
        </p:nvSpPr>
        <p:spPr>
          <a:xfrm>
            <a:off x="2365430" y="4292983"/>
            <a:ext cx="547678" cy="584775"/>
          </a:xfrm>
          <a:prstGeom prst="rect">
            <a:avLst/>
          </a:prstGeom>
          <a:noFill/>
        </p:spPr>
        <p:txBody>
          <a:bodyPr wrap="square" rtlCol="0">
            <a:spAutoFit/>
          </a:bodyPr>
          <a:lstStyle/>
          <a:p>
            <a:pPr algn="l"/>
            <a:r>
              <a:rPr lang="en-GB" sz="3200" b="1" dirty="0">
                <a:solidFill>
                  <a:srgbClr val="FF6A05"/>
                </a:solidFill>
              </a:rPr>
              <a:t>x</a:t>
            </a:r>
          </a:p>
        </p:txBody>
      </p:sp>
      <p:sp>
        <p:nvSpPr>
          <p:cNvPr id="13" name="TextBox 12"/>
          <p:cNvSpPr txBox="1"/>
          <p:nvPr/>
        </p:nvSpPr>
        <p:spPr>
          <a:xfrm>
            <a:off x="7866237" y="3044344"/>
            <a:ext cx="547678" cy="584775"/>
          </a:xfrm>
          <a:prstGeom prst="rect">
            <a:avLst/>
          </a:prstGeom>
          <a:noFill/>
        </p:spPr>
        <p:txBody>
          <a:bodyPr wrap="square" rtlCol="0">
            <a:spAutoFit/>
          </a:bodyPr>
          <a:lstStyle/>
          <a:p>
            <a:pPr algn="l"/>
            <a:r>
              <a:rPr lang="en-GB" sz="3200" b="1" dirty="0">
                <a:solidFill>
                  <a:srgbClr val="FF6A05"/>
                </a:solidFill>
              </a:rPr>
              <a:t>x</a:t>
            </a:r>
          </a:p>
        </p:txBody>
      </p:sp>
      <p:sp>
        <p:nvSpPr>
          <p:cNvPr id="9" name="Action Button: Custom 16">
            <a:hlinkClick r:id="" action="ppaction://noaction" highlightClick="1">
              <a:snd r:embed="rId5" name="8.2.A Slide 6 1.wav"/>
            </a:hlinkClick>
            <a:extLst>
              <a:ext uri="{FF2B5EF4-FFF2-40B4-BE49-F238E27FC236}">
                <a16:creationId xmlns:a16="http://schemas.microsoft.com/office/drawing/2014/main" id="{3B418770-1E72-B240-9307-3BBF955557C6}"/>
              </a:ext>
            </a:extLst>
          </p:cNvPr>
          <p:cNvSpPr/>
          <p:nvPr/>
        </p:nvSpPr>
        <p:spPr>
          <a:xfrm>
            <a:off x="1420009" y="3225643"/>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10" name="Action Button: Custom 16">
            <a:hlinkClick r:id="" action="ppaction://noaction" highlightClick="1">
              <a:snd r:embed="rId6" name="8.2.A Slide 6 2.wav"/>
            </a:hlinkClick>
            <a:extLst>
              <a:ext uri="{FF2B5EF4-FFF2-40B4-BE49-F238E27FC236}">
                <a16:creationId xmlns:a16="http://schemas.microsoft.com/office/drawing/2014/main" id="{F18D09F0-0D24-5B4F-A26E-132DCCD8073A}"/>
              </a:ext>
            </a:extLst>
          </p:cNvPr>
          <p:cNvSpPr/>
          <p:nvPr/>
        </p:nvSpPr>
        <p:spPr>
          <a:xfrm>
            <a:off x="1439960" y="4426867"/>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Tree>
    <p:extLst>
      <p:ext uri="{BB962C8B-B14F-4D97-AF65-F5344CB8AC3E}">
        <p14:creationId xmlns:p14="http://schemas.microsoft.com/office/powerpoint/2010/main" val="265760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96689" y="1425944"/>
            <a:ext cx="10572715" cy="2068259"/>
          </a:xfrm>
          <a:prstGeom prst="rect">
            <a:avLst/>
          </a:prstGeom>
        </p:spPr>
        <p:txBody>
          <a:bodyPr wrap="square">
            <a:spAutoFit/>
          </a:bodyPr>
          <a:lstStyle/>
          <a:p>
            <a:pPr>
              <a:lnSpc>
                <a:spcPct val="107000"/>
              </a:lnSpc>
              <a:spcAft>
                <a:spcPts val="0"/>
              </a:spcAft>
            </a:pPr>
            <a:r>
              <a:rPr lang="en-GB" sz="2000" b="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PART C (NOUN GENDER AGREEMENT)</a:t>
            </a: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p>
          <a:p>
            <a:pPr>
              <a:lnSpc>
                <a:spcPct val="107000"/>
              </a:lnSpc>
              <a:spcAft>
                <a:spcPts val="0"/>
              </a:spcAft>
            </a:pPr>
            <a:r>
              <a:rPr lang="en-GB" sz="2000" dirty="0">
                <a:solidFill>
                  <a:srgbClr val="115076"/>
                </a:solidFill>
              </a:rPr>
              <a:t>The </a:t>
            </a:r>
            <a:r>
              <a:rPr lang="en-GB" sz="2000" b="1" dirty="0">
                <a:solidFill>
                  <a:srgbClr val="115076"/>
                </a:solidFill>
              </a:rPr>
              <a:t>subject</a:t>
            </a:r>
            <a:r>
              <a:rPr lang="en-GB" sz="2000" dirty="0">
                <a:solidFill>
                  <a:srgbClr val="115076"/>
                </a:solidFill>
              </a:rPr>
              <a:t> is missing in each sentence. </a:t>
            </a:r>
          </a:p>
          <a:p>
            <a:pPr>
              <a:lnSpc>
                <a:spcPct val="107000"/>
              </a:lnSpc>
              <a:spcAft>
                <a:spcPts val="0"/>
              </a:spcAft>
            </a:pPr>
            <a:r>
              <a:rPr lang="en-GB" sz="2000" dirty="0">
                <a:solidFill>
                  <a:srgbClr val="115076"/>
                </a:solidFill>
              </a:rPr>
              <a:t>Choose the person or people</a:t>
            </a:r>
            <a:r>
              <a:rPr lang="en-GB" sz="2000" b="1" dirty="0">
                <a:solidFill>
                  <a:srgbClr val="115076"/>
                </a:solidFill>
              </a:rPr>
              <a:t> the sentence is about.</a:t>
            </a:r>
            <a:r>
              <a:rPr lang="en-GB" sz="2000" dirty="0">
                <a:solidFill>
                  <a:srgbClr val="115076"/>
                </a:solidFill>
              </a:rPr>
              <a:t> </a:t>
            </a:r>
          </a:p>
          <a:p>
            <a:pPr>
              <a:lnSpc>
                <a:spcPct val="107000"/>
              </a:lnSpc>
              <a:spcAft>
                <a:spcPts val="0"/>
              </a:spcAft>
            </a:pP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p>
          <a:p>
            <a:pPr>
              <a:lnSpc>
                <a:spcPct val="107000"/>
              </a:lnSpc>
              <a:spcAft>
                <a:spcPts val="0"/>
              </a:spcAft>
            </a:pP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p>
          <a:p>
            <a:pPr>
              <a:lnSpc>
                <a:spcPct val="107000"/>
              </a:lnSpc>
              <a:spcAft>
                <a:spcPts val="0"/>
              </a:spcAft>
            </a:pP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5" name="Rectangle 4"/>
          <p:cNvSpPr/>
          <p:nvPr/>
        </p:nvSpPr>
        <p:spPr>
          <a:xfrm>
            <a:off x="1398493" y="3099341"/>
            <a:ext cx="8786516" cy="1200329"/>
          </a:xfrm>
          <a:prstGeom prst="rect">
            <a:avLst/>
          </a:prstGeom>
        </p:spPr>
        <p:txBody>
          <a:bodyPr wrap="square">
            <a:spAutoFit/>
          </a:bodyPr>
          <a:lstStyle/>
          <a:p>
            <a:r>
              <a:rPr lang="en-GB" sz="2400" dirty="0">
                <a:solidFill>
                  <a:srgbClr val="115076"/>
                </a:solidFill>
              </a:rPr>
              <a:t>1	</a:t>
            </a:r>
            <a:r>
              <a:rPr lang="zh-CN" altLang="en-US" sz="2400" dirty="0">
                <a:solidFill>
                  <a:srgbClr val="115076"/>
                </a:solidFill>
              </a:rPr>
              <a:t>☐</a:t>
            </a:r>
            <a:r>
              <a:rPr lang="en-GB" sz="2400" dirty="0">
                <a:solidFill>
                  <a:srgbClr val="115076"/>
                </a:solidFill>
              </a:rPr>
              <a:t> </a:t>
            </a:r>
            <a:r>
              <a:rPr lang="en-GB" sz="2400" dirty="0" err="1">
                <a:solidFill>
                  <a:srgbClr val="115076"/>
                </a:solidFill>
              </a:rPr>
              <a:t>er</a:t>
            </a:r>
            <a:r>
              <a:rPr lang="en-GB" sz="2400" dirty="0">
                <a:solidFill>
                  <a:srgbClr val="115076"/>
                </a:solidFill>
              </a:rPr>
              <a:t> (he)					</a:t>
            </a:r>
            <a:r>
              <a:rPr lang="zh-CN" altLang="en-US" sz="2400" dirty="0">
                <a:solidFill>
                  <a:srgbClr val="115076"/>
                </a:solidFill>
              </a:rPr>
              <a:t>☐</a:t>
            </a:r>
            <a:r>
              <a:rPr lang="en-GB" sz="2400" dirty="0">
                <a:solidFill>
                  <a:srgbClr val="115076"/>
                </a:solidFill>
              </a:rPr>
              <a:t> </a:t>
            </a:r>
            <a:r>
              <a:rPr lang="en-GB" sz="2400" dirty="0" err="1">
                <a:solidFill>
                  <a:srgbClr val="115076"/>
                </a:solidFill>
              </a:rPr>
              <a:t>sie</a:t>
            </a:r>
            <a:r>
              <a:rPr lang="en-GB" sz="2400" dirty="0">
                <a:solidFill>
                  <a:srgbClr val="115076"/>
                </a:solidFill>
              </a:rPr>
              <a:t> (she)   	</a:t>
            </a:r>
          </a:p>
          <a:p>
            <a:r>
              <a:rPr lang="en-GB" sz="2400" dirty="0">
                <a:solidFill>
                  <a:srgbClr val="115076"/>
                </a:solidFill>
              </a:rPr>
              <a:t> </a:t>
            </a:r>
          </a:p>
          <a:p>
            <a:r>
              <a:rPr lang="en-GB" sz="2400" dirty="0">
                <a:solidFill>
                  <a:srgbClr val="115076"/>
                </a:solidFill>
              </a:rPr>
              <a:t>2	</a:t>
            </a:r>
            <a:r>
              <a:rPr lang="zh-CN" altLang="en-US" sz="2400" dirty="0">
                <a:solidFill>
                  <a:srgbClr val="115076"/>
                </a:solidFill>
              </a:rPr>
              <a:t>☐</a:t>
            </a:r>
            <a:r>
              <a:rPr lang="en-GB" sz="2400" dirty="0">
                <a:solidFill>
                  <a:srgbClr val="115076"/>
                </a:solidFill>
              </a:rPr>
              <a:t> </a:t>
            </a:r>
            <a:r>
              <a:rPr lang="en-GB" sz="2400" dirty="0" err="1">
                <a:solidFill>
                  <a:srgbClr val="115076"/>
                </a:solidFill>
              </a:rPr>
              <a:t>er</a:t>
            </a:r>
            <a:r>
              <a:rPr lang="en-GB" sz="2400" dirty="0">
                <a:solidFill>
                  <a:srgbClr val="115076"/>
                </a:solidFill>
              </a:rPr>
              <a:t> (he)					</a:t>
            </a:r>
            <a:r>
              <a:rPr lang="zh-CN" altLang="en-US" sz="2400" dirty="0">
                <a:solidFill>
                  <a:srgbClr val="115076"/>
                </a:solidFill>
              </a:rPr>
              <a:t>☐</a:t>
            </a:r>
            <a:r>
              <a:rPr lang="en-GB" sz="2400" dirty="0">
                <a:solidFill>
                  <a:srgbClr val="115076"/>
                </a:solidFill>
              </a:rPr>
              <a:t> </a:t>
            </a:r>
            <a:r>
              <a:rPr lang="en-GB" sz="2400" dirty="0" err="1">
                <a:solidFill>
                  <a:srgbClr val="115076"/>
                </a:solidFill>
              </a:rPr>
              <a:t>sie</a:t>
            </a:r>
            <a:r>
              <a:rPr lang="en-GB" sz="2400" dirty="0">
                <a:solidFill>
                  <a:srgbClr val="115076"/>
                </a:solidFill>
              </a:rPr>
              <a:t> (she)</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5638697" cy="721474"/>
          </a:xfrm>
        </p:spPr>
        <p:txBody>
          <a:bodyPr>
            <a:normAutofit/>
          </a:bodyPr>
          <a:lstStyle/>
          <a:p>
            <a:r>
              <a:rPr lang="en-GB" sz="2800" b="1" dirty="0">
                <a:solidFill>
                  <a:schemeClr val="bg1"/>
                </a:solidFill>
              </a:rPr>
              <a:t>Section A: Listening - Grammar</a:t>
            </a:r>
          </a:p>
        </p:txBody>
      </p:sp>
      <p:sp>
        <p:nvSpPr>
          <p:cNvPr id="7" name="Rounded Rectangular Callout 6"/>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sp>
        <p:nvSpPr>
          <p:cNvPr id="12" name="TextBox 11"/>
          <p:cNvSpPr txBox="1"/>
          <p:nvPr/>
        </p:nvSpPr>
        <p:spPr>
          <a:xfrm>
            <a:off x="2350535" y="3767665"/>
            <a:ext cx="547678" cy="523220"/>
          </a:xfrm>
          <a:prstGeom prst="rect">
            <a:avLst/>
          </a:prstGeom>
          <a:noFill/>
        </p:spPr>
        <p:txBody>
          <a:bodyPr wrap="square" rtlCol="0">
            <a:spAutoFit/>
          </a:bodyPr>
          <a:lstStyle/>
          <a:p>
            <a:pPr algn="l"/>
            <a:r>
              <a:rPr lang="en-GB" sz="2800" b="1" dirty="0">
                <a:solidFill>
                  <a:srgbClr val="FF6A05"/>
                </a:solidFill>
              </a:rPr>
              <a:t>x</a:t>
            </a:r>
          </a:p>
        </p:txBody>
      </p:sp>
      <p:sp>
        <p:nvSpPr>
          <p:cNvPr id="13" name="TextBox 12"/>
          <p:cNvSpPr txBox="1"/>
          <p:nvPr/>
        </p:nvSpPr>
        <p:spPr>
          <a:xfrm>
            <a:off x="7837275" y="3031258"/>
            <a:ext cx="547678" cy="523220"/>
          </a:xfrm>
          <a:prstGeom prst="rect">
            <a:avLst/>
          </a:prstGeom>
          <a:noFill/>
        </p:spPr>
        <p:txBody>
          <a:bodyPr wrap="square" rtlCol="0">
            <a:spAutoFit/>
          </a:bodyPr>
          <a:lstStyle/>
          <a:p>
            <a:pPr algn="l"/>
            <a:r>
              <a:rPr lang="en-GB" sz="2800" b="1" dirty="0">
                <a:solidFill>
                  <a:srgbClr val="FF6A05"/>
                </a:solidFill>
              </a:rPr>
              <a:t>x</a:t>
            </a:r>
          </a:p>
        </p:txBody>
      </p:sp>
      <p:sp>
        <p:nvSpPr>
          <p:cNvPr id="9" name="Action Button: Custom 16">
            <a:hlinkClick r:id="" action="ppaction://noaction" highlightClick="1">
              <a:snd r:embed="rId5" name="8.2.A Slide 7 1.wav"/>
            </a:hlinkClick>
            <a:extLst>
              <a:ext uri="{FF2B5EF4-FFF2-40B4-BE49-F238E27FC236}">
                <a16:creationId xmlns:a16="http://schemas.microsoft.com/office/drawing/2014/main" id="{3B418770-1E72-B240-9307-3BBF955557C6}"/>
              </a:ext>
            </a:extLst>
          </p:cNvPr>
          <p:cNvSpPr/>
          <p:nvPr/>
        </p:nvSpPr>
        <p:spPr>
          <a:xfrm>
            <a:off x="1420009" y="3120761"/>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10" name="Action Button: Custom 16">
            <a:hlinkClick r:id="" action="ppaction://noaction" highlightClick="1">
              <a:snd r:embed="rId6" name="8.2.A Slide 7 2.wav"/>
            </a:hlinkClick>
            <a:extLst>
              <a:ext uri="{FF2B5EF4-FFF2-40B4-BE49-F238E27FC236}">
                <a16:creationId xmlns:a16="http://schemas.microsoft.com/office/drawing/2014/main" id="{F18D09F0-0D24-5B4F-A26E-132DCCD8073A}"/>
              </a:ext>
            </a:extLst>
          </p:cNvPr>
          <p:cNvSpPr/>
          <p:nvPr/>
        </p:nvSpPr>
        <p:spPr>
          <a:xfrm>
            <a:off x="1440491" y="3936955"/>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Tree>
    <p:extLst>
      <p:ext uri="{BB962C8B-B14F-4D97-AF65-F5344CB8AC3E}">
        <p14:creationId xmlns:p14="http://schemas.microsoft.com/office/powerpoint/2010/main" val="50648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96689" y="1425944"/>
            <a:ext cx="10572715" cy="1037207"/>
          </a:xfrm>
          <a:prstGeom prst="rect">
            <a:avLst/>
          </a:prstGeom>
        </p:spPr>
        <p:txBody>
          <a:bodyPr wrap="square">
            <a:spAutoFit/>
          </a:bodyPr>
          <a:lstStyle/>
          <a:p>
            <a:pPr>
              <a:lnSpc>
                <a:spcPct val="107000"/>
              </a:lnSpc>
              <a:spcAft>
                <a:spcPts val="0"/>
              </a:spcAft>
            </a:pPr>
            <a:r>
              <a:rPr lang="en-GB" sz="2000" b="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PART D (WORD ORDER)</a:t>
            </a: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p>
          <a:p>
            <a:r>
              <a:rPr lang="en-GB" sz="2000" dirty="0">
                <a:solidFill>
                  <a:srgbClr val="115076"/>
                </a:solidFill>
              </a:rPr>
              <a:t>The second part of each sentence</a:t>
            </a:r>
            <a:r>
              <a:rPr lang="en-GB" sz="2000" b="1" dirty="0">
                <a:solidFill>
                  <a:srgbClr val="115076"/>
                </a:solidFill>
              </a:rPr>
              <a:t> </a:t>
            </a:r>
            <a:r>
              <a:rPr lang="en-GB" sz="2000" dirty="0">
                <a:solidFill>
                  <a:srgbClr val="115076"/>
                </a:solidFill>
              </a:rPr>
              <a:t>is missing. </a:t>
            </a:r>
          </a:p>
          <a:p>
            <a:r>
              <a:rPr lang="en-GB" sz="2000" dirty="0">
                <a:solidFill>
                  <a:srgbClr val="115076"/>
                </a:solidFill>
              </a:rPr>
              <a:t>Choose the </a:t>
            </a:r>
            <a:r>
              <a:rPr lang="en-GB" sz="2000" b="1" dirty="0">
                <a:solidFill>
                  <a:srgbClr val="115076"/>
                </a:solidFill>
              </a:rPr>
              <a:t>correct ending</a:t>
            </a:r>
            <a:r>
              <a:rPr lang="en-GB" sz="2000" dirty="0">
                <a:solidFill>
                  <a:srgbClr val="115076"/>
                </a:solidFill>
              </a:rPr>
              <a:t> for each sentence</a:t>
            </a:r>
            <a:r>
              <a:rPr lang="en-GB" sz="2000" b="1" dirty="0">
                <a:solidFill>
                  <a:srgbClr val="115076"/>
                </a:solidFill>
              </a:rPr>
              <a:t>.</a:t>
            </a:r>
            <a:r>
              <a:rPr lang="en-GB" sz="2000" dirty="0">
                <a:solidFill>
                  <a:srgbClr val="115076"/>
                </a:solidFill>
              </a:rPr>
              <a:t> </a:t>
            </a:r>
          </a:p>
        </p:txBody>
      </p:sp>
      <p:sp>
        <p:nvSpPr>
          <p:cNvPr id="5" name="Rectangle 4"/>
          <p:cNvSpPr/>
          <p:nvPr/>
        </p:nvSpPr>
        <p:spPr>
          <a:xfrm>
            <a:off x="258187" y="3099341"/>
            <a:ext cx="12962964" cy="1631216"/>
          </a:xfrm>
          <a:prstGeom prst="rect">
            <a:avLst/>
          </a:prstGeom>
        </p:spPr>
        <p:txBody>
          <a:bodyPr wrap="square">
            <a:spAutoFit/>
          </a:bodyPr>
          <a:lstStyle/>
          <a:p>
            <a:pPr marL="457200" indent="-457200">
              <a:buAutoNum type="arabicPlain"/>
            </a:pPr>
            <a:r>
              <a:rPr lang="de-DE" sz="2000" dirty="0">
                <a:solidFill>
                  <a:srgbClr val="115076"/>
                </a:solidFill>
              </a:rPr>
              <a:t>☐ ... ich Naturwissenschaften verstehe.		</a:t>
            </a:r>
            <a:r>
              <a:rPr lang="zh-CN" altLang="en-US" sz="2000" dirty="0">
                <a:solidFill>
                  <a:srgbClr val="115076"/>
                </a:solidFill>
              </a:rPr>
              <a:t>☐</a:t>
            </a:r>
            <a:r>
              <a:rPr lang="de-DE" sz="2000" dirty="0">
                <a:solidFill>
                  <a:srgbClr val="115076"/>
                </a:solidFill>
              </a:rPr>
              <a:t> ... ich ich verstehe Naturwissenschaften.</a:t>
            </a:r>
          </a:p>
          <a:p>
            <a:pPr marL="457200" indent="-457200">
              <a:buAutoNum type="arabicPlain"/>
            </a:pPr>
            <a:endParaRPr lang="de-DE" sz="2000" dirty="0">
              <a:solidFill>
                <a:srgbClr val="115076"/>
              </a:solidFill>
            </a:endParaRPr>
          </a:p>
          <a:p>
            <a:r>
              <a:rPr lang="de-DE" sz="2000" dirty="0">
                <a:solidFill>
                  <a:srgbClr val="115076"/>
                </a:solidFill>
              </a:rPr>
              <a:t> </a:t>
            </a:r>
            <a:endParaRPr lang="en-GB" sz="2000" dirty="0">
              <a:solidFill>
                <a:srgbClr val="115076"/>
              </a:solidFill>
            </a:endParaRPr>
          </a:p>
          <a:p>
            <a:r>
              <a:rPr lang="de-DE" sz="2000" dirty="0">
                <a:solidFill>
                  <a:srgbClr val="115076"/>
                </a:solidFill>
              </a:rPr>
              <a:t>2     </a:t>
            </a:r>
            <a:r>
              <a:rPr lang="zh-CN" altLang="en-US" sz="2000" dirty="0">
                <a:solidFill>
                  <a:srgbClr val="115076"/>
                </a:solidFill>
              </a:rPr>
              <a:t>☐</a:t>
            </a:r>
            <a:r>
              <a:rPr lang="de-DE" sz="2000" dirty="0">
                <a:solidFill>
                  <a:srgbClr val="115076"/>
                </a:solidFill>
              </a:rPr>
              <a:t> ... sie ist gut in Fremdsprachen.		</a:t>
            </a:r>
            <a:r>
              <a:rPr lang="zh-CN" altLang="en-US" sz="2000" dirty="0">
                <a:solidFill>
                  <a:srgbClr val="115076"/>
                </a:solidFill>
              </a:rPr>
              <a:t>☐</a:t>
            </a:r>
            <a:r>
              <a:rPr lang="de-DE" sz="2000" dirty="0">
                <a:solidFill>
                  <a:srgbClr val="115076"/>
                </a:solidFill>
              </a:rPr>
              <a:t> ... sie gut in Fremdsprachen ist.</a:t>
            </a:r>
            <a:endParaRPr lang="en-GB" sz="2000" dirty="0">
              <a:solidFill>
                <a:srgbClr val="115076"/>
              </a:solidFill>
            </a:endParaRPr>
          </a:p>
          <a:p>
            <a:r>
              <a:rPr lang="de-DE" sz="2000" dirty="0">
                <a:solidFill>
                  <a:srgbClr val="115076"/>
                </a:solidFill>
              </a:rPr>
              <a:t> </a:t>
            </a:r>
            <a:endParaRPr lang="en-GB" sz="2000" dirty="0">
              <a:solidFill>
                <a:srgbClr val="115076"/>
              </a:solidFill>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5638697" cy="721474"/>
          </a:xfrm>
        </p:spPr>
        <p:txBody>
          <a:bodyPr>
            <a:normAutofit/>
          </a:bodyPr>
          <a:lstStyle/>
          <a:p>
            <a:r>
              <a:rPr lang="en-GB" sz="2800" b="1">
                <a:solidFill>
                  <a:schemeClr val="bg1"/>
                </a:solidFill>
              </a:rPr>
              <a:t>Section A: Listening - Grammar</a:t>
            </a:r>
            <a:endParaRPr lang="en-GB" sz="2800" b="1" dirty="0">
              <a:solidFill>
                <a:schemeClr val="bg1"/>
              </a:solidFill>
            </a:endParaRPr>
          </a:p>
        </p:txBody>
      </p:sp>
      <p:sp>
        <p:nvSpPr>
          <p:cNvPr id="7" name="Rounded Rectangular Callout 6"/>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12" name="TextBox 11"/>
          <p:cNvSpPr txBox="1"/>
          <p:nvPr/>
        </p:nvSpPr>
        <p:spPr>
          <a:xfrm>
            <a:off x="6682569" y="3050015"/>
            <a:ext cx="547678" cy="461665"/>
          </a:xfrm>
          <a:prstGeom prst="rect">
            <a:avLst/>
          </a:prstGeom>
          <a:noFill/>
        </p:spPr>
        <p:txBody>
          <a:bodyPr wrap="square" rtlCol="0">
            <a:spAutoFit/>
          </a:bodyPr>
          <a:lstStyle/>
          <a:p>
            <a:pPr algn="l"/>
            <a:r>
              <a:rPr lang="en-GB" sz="2400" b="1">
                <a:solidFill>
                  <a:srgbClr val="FF6A05"/>
                </a:solidFill>
              </a:rPr>
              <a:t>x</a:t>
            </a:r>
            <a:endParaRPr lang="en-GB" sz="2400" b="1" dirty="0">
              <a:solidFill>
                <a:srgbClr val="FF6A05"/>
              </a:solidFill>
            </a:endParaRPr>
          </a:p>
        </p:txBody>
      </p:sp>
      <p:sp>
        <p:nvSpPr>
          <p:cNvPr id="13" name="TextBox 12"/>
          <p:cNvSpPr txBox="1"/>
          <p:nvPr/>
        </p:nvSpPr>
        <p:spPr>
          <a:xfrm>
            <a:off x="6682569" y="3961369"/>
            <a:ext cx="547678" cy="461665"/>
          </a:xfrm>
          <a:prstGeom prst="rect">
            <a:avLst/>
          </a:prstGeom>
          <a:noFill/>
        </p:spPr>
        <p:txBody>
          <a:bodyPr wrap="square" rtlCol="0">
            <a:spAutoFit/>
          </a:bodyPr>
          <a:lstStyle/>
          <a:p>
            <a:pPr algn="l"/>
            <a:r>
              <a:rPr lang="en-GB" sz="2400" b="1" dirty="0">
                <a:solidFill>
                  <a:srgbClr val="FF6A05"/>
                </a:solidFill>
              </a:rPr>
              <a:t>x</a:t>
            </a:r>
          </a:p>
        </p:txBody>
      </p:sp>
      <p:sp>
        <p:nvSpPr>
          <p:cNvPr id="9" name="Action Button: Custom 16">
            <a:hlinkClick r:id="" action="ppaction://noaction" highlightClick="1">
              <a:snd r:embed="rId5" name="8.2.A Slide 8 1.wav"/>
            </a:hlinkClick>
            <a:extLst>
              <a:ext uri="{FF2B5EF4-FFF2-40B4-BE49-F238E27FC236}">
                <a16:creationId xmlns:a16="http://schemas.microsoft.com/office/drawing/2014/main" id="{3B418770-1E72-B240-9307-3BBF955557C6}"/>
              </a:ext>
            </a:extLst>
          </p:cNvPr>
          <p:cNvSpPr/>
          <p:nvPr/>
        </p:nvSpPr>
        <p:spPr>
          <a:xfrm>
            <a:off x="247429" y="3136954"/>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10" name="Action Button: Custom 16">
            <a:hlinkClick r:id="" action="ppaction://noaction" highlightClick="1">
              <a:snd r:embed="rId6" name="8.2.A Slide 8 2.wav"/>
            </a:hlinkClick>
            <a:extLst>
              <a:ext uri="{FF2B5EF4-FFF2-40B4-BE49-F238E27FC236}">
                <a16:creationId xmlns:a16="http://schemas.microsoft.com/office/drawing/2014/main" id="{F18D09F0-0D24-5B4F-A26E-132DCCD8073A}"/>
              </a:ext>
            </a:extLst>
          </p:cNvPr>
          <p:cNvSpPr/>
          <p:nvPr/>
        </p:nvSpPr>
        <p:spPr>
          <a:xfrm>
            <a:off x="269635" y="4086929"/>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Tree>
    <p:extLst>
      <p:ext uri="{BB962C8B-B14F-4D97-AF65-F5344CB8AC3E}">
        <p14:creationId xmlns:p14="http://schemas.microsoft.com/office/powerpoint/2010/main" val="335030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45083681"/>
              </p:ext>
            </p:extLst>
          </p:nvPr>
        </p:nvGraphicFramePr>
        <p:xfrm>
          <a:off x="1004870" y="2424465"/>
          <a:ext cx="9645202" cy="1625346"/>
        </p:xfrm>
        <a:graphic>
          <a:graphicData uri="http://schemas.openxmlformats.org/drawingml/2006/table">
            <a:tbl>
              <a:tblPr firstRow="1" firstCol="1" bandRow="1">
                <a:tableStyleId>{5C22544A-7EE6-4342-B048-85BDC9FD1C3A}</a:tableStyleId>
              </a:tblPr>
              <a:tblGrid>
                <a:gridCol w="2711153">
                  <a:extLst>
                    <a:ext uri="{9D8B030D-6E8A-4147-A177-3AD203B41FA5}">
                      <a16:colId xmlns:a16="http://schemas.microsoft.com/office/drawing/2014/main" val="1336536973"/>
                    </a:ext>
                  </a:extLst>
                </a:gridCol>
                <a:gridCol w="4222896">
                  <a:extLst>
                    <a:ext uri="{9D8B030D-6E8A-4147-A177-3AD203B41FA5}">
                      <a16:colId xmlns:a16="http://schemas.microsoft.com/office/drawing/2014/main" val="2426282786"/>
                    </a:ext>
                  </a:extLst>
                </a:gridCol>
                <a:gridCol w="2711153">
                  <a:extLst>
                    <a:ext uri="{9D8B030D-6E8A-4147-A177-3AD203B41FA5}">
                      <a16:colId xmlns:a16="http://schemas.microsoft.com/office/drawing/2014/main" val="193392235"/>
                    </a:ext>
                  </a:extLst>
                </a:gridCol>
              </a:tblGrid>
              <a:tr h="0">
                <a:tc rowSpan="6">
                  <a:txBody>
                    <a:bodyPr/>
                    <a:lstStyle/>
                    <a:p>
                      <a:pPr>
                        <a:lnSpc>
                          <a:spcPct val="107000"/>
                        </a:lnSpc>
                        <a:spcAft>
                          <a:spcPts val="0"/>
                        </a:spcAft>
                      </a:pPr>
                      <a:r>
                        <a:rPr lang="de-DE" sz="1800" b="1">
                          <a:solidFill>
                            <a:srgbClr val="115076"/>
                          </a:solidFill>
                          <a:effectLst/>
                        </a:rPr>
                        <a:t>1)</a:t>
                      </a:r>
                      <a:endParaRPr lang="en-GB" sz="1800" b="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6">
                  <a:txBody>
                    <a:bodyPr/>
                    <a:lstStyle/>
                    <a:p>
                      <a:pPr algn="just">
                        <a:lnSpc>
                          <a:spcPct val="107000"/>
                        </a:lnSpc>
                        <a:spcAft>
                          <a:spcPts val="0"/>
                        </a:spcAft>
                      </a:pPr>
                      <a:r>
                        <a:rPr lang="de-DE" sz="1800" b="0">
                          <a:solidFill>
                            <a:srgbClr val="115076"/>
                          </a:solidFill>
                          <a:effectLst/>
                        </a:rPr>
                        <a:t> </a:t>
                      </a:r>
                      <a:endParaRPr lang="en-GB" sz="1800" b="0">
                        <a:solidFill>
                          <a:srgbClr val="115076"/>
                        </a:solidFill>
                        <a:effectLst/>
                      </a:endParaRPr>
                    </a:p>
                    <a:p>
                      <a:pPr algn="just">
                        <a:lnSpc>
                          <a:spcPct val="107000"/>
                        </a:lnSpc>
                        <a:spcAft>
                          <a:spcPts val="0"/>
                        </a:spcAft>
                      </a:pPr>
                      <a:r>
                        <a:rPr lang="de-DE" sz="1800" b="0">
                          <a:solidFill>
                            <a:srgbClr val="115076"/>
                          </a:solidFill>
                          <a:effectLst/>
                        </a:rPr>
                        <a:t>____ nicht teuer</a:t>
                      </a:r>
                      <a:endParaRPr lang="en-GB" sz="1800" b="0">
                        <a:solidFill>
                          <a:srgbClr val="115076"/>
                        </a:solidFill>
                        <a:effectLst/>
                      </a:endParaRPr>
                    </a:p>
                    <a:p>
                      <a:pPr algn="just">
                        <a:lnSpc>
                          <a:spcPct val="107000"/>
                        </a:lnSpc>
                        <a:spcAft>
                          <a:spcPts val="0"/>
                        </a:spcAft>
                      </a:pPr>
                      <a:r>
                        <a:rPr lang="de-DE" sz="1800" b="0">
                          <a:solidFill>
                            <a:srgbClr val="115076"/>
                          </a:solidFill>
                          <a:effectLst/>
                        </a:rPr>
                        <a:t>____ besonders</a:t>
                      </a:r>
                      <a:endParaRPr lang="en-GB" sz="1800" b="0">
                        <a:solidFill>
                          <a:srgbClr val="115076"/>
                        </a:solidFill>
                        <a:effectLst/>
                      </a:endParaRPr>
                    </a:p>
                    <a:p>
                      <a:pPr algn="just">
                        <a:lnSpc>
                          <a:spcPct val="107000"/>
                        </a:lnSpc>
                        <a:spcAft>
                          <a:spcPts val="0"/>
                        </a:spcAft>
                      </a:pPr>
                      <a:r>
                        <a:rPr lang="de-DE" sz="1800" b="0">
                          <a:solidFill>
                            <a:srgbClr val="115076"/>
                          </a:solidFill>
                          <a:effectLst/>
                        </a:rPr>
                        <a:t>____ kriegen</a:t>
                      </a:r>
                      <a:endParaRPr lang="en-GB" sz="18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GB" sz="1800" b="0">
                          <a:solidFill>
                            <a:srgbClr val="115076"/>
                          </a:solidFill>
                          <a:effectLst/>
                        </a:rPr>
                        <a:t>a. sehr</a:t>
                      </a:r>
                      <a:endParaRPr lang="en-GB" sz="18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4048287"/>
                  </a:ext>
                </a:extLst>
              </a:tr>
              <a:tr h="0">
                <a:tc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1800">
                          <a:solidFill>
                            <a:srgbClr val="115076"/>
                          </a:solidFill>
                          <a:effectLst/>
                        </a:rPr>
                        <a:t>b. bekommen</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1084809"/>
                  </a:ext>
                </a:extLst>
              </a:tr>
              <a:tr h="0">
                <a:tc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1800">
                          <a:solidFill>
                            <a:srgbClr val="115076"/>
                          </a:solidFill>
                          <a:effectLst/>
                        </a:rPr>
                        <a:t>c. erfahren</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4942718"/>
                  </a:ext>
                </a:extLst>
              </a:tr>
              <a:tr h="0">
                <a:tc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1800">
                          <a:solidFill>
                            <a:srgbClr val="115076"/>
                          </a:solidFill>
                          <a:effectLst/>
                        </a:rPr>
                        <a:t>d. billig</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0156915"/>
                  </a:ext>
                </a:extLst>
              </a:tr>
              <a:tr h="0">
                <a:tc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1800">
                          <a:solidFill>
                            <a:srgbClr val="115076"/>
                          </a:solidFill>
                          <a:effectLst/>
                        </a:rPr>
                        <a:t>e. durch</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771586"/>
                  </a:ext>
                </a:extLst>
              </a:tr>
              <a:tr h="0">
                <a:tc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1800">
                          <a:solidFill>
                            <a:srgbClr val="115076"/>
                          </a:solidFill>
                          <a:effectLst/>
                        </a:rPr>
                        <a:t>f. schon</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7336117"/>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186931585"/>
              </p:ext>
            </p:extLst>
          </p:nvPr>
        </p:nvGraphicFramePr>
        <p:xfrm>
          <a:off x="1006661" y="4556274"/>
          <a:ext cx="9645202" cy="1625346"/>
        </p:xfrm>
        <a:graphic>
          <a:graphicData uri="http://schemas.openxmlformats.org/drawingml/2006/table">
            <a:tbl>
              <a:tblPr firstRow="1" firstCol="1" bandRow="1">
                <a:tableStyleId>{5C22544A-7EE6-4342-B048-85BDC9FD1C3A}</a:tableStyleId>
              </a:tblPr>
              <a:tblGrid>
                <a:gridCol w="2711153">
                  <a:extLst>
                    <a:ext uri="{9D8B030D-6E8A-4147-A177-3AD203B41FA5}">
                      <a16:colId xmlns:a16="http://schemas.microsoft.com/office/drawing/2014/main" val="1336536973"/>
                    </a:ext>
                  </a:extLst>
                </a:gridCol>
                <a:gridCol w="4222896">
                  <a:extLst>
                    <a:ext uri="{9D8B030D-6E8A-4147-A177-3AD203B41FA5}">
                      <a16:colId xmlns:a16="http://schemas.microsoft.com/office/drawing/2014/main" val="2426282786"/>
                    </a:ext>
                  </a:extLst>
                </a:gridCol>
                <a:gridCol w="2711153">
                  <a:extLst>
                    <a:ext uri="{9D8B030D-6E8A-4147-A177-3AD203B41FA5}">
                      <a16:colId xmlns:a16="http://schemas.microsoft.com/office/drawing/2014/main" val="193392235"/>
                    </a:ext>
                  </a:extLst>
                </a:gridCol>
              </a:tblGrid>
              <a:tr h="0">
                <a:tc rowSpan="6">
                  <a:txBody>
                    <a:bodyPr/>
                    <a:lstStyle/>
                    <a:p>
                      <a:pPr>
                        <a:lnSpc>
                          <a:spcPct val="107000"/>
                        </a:lnSpc>
                        <a:spcAft>
                          <a:spcPts val="0"/>
                        </a:spcAft>
                      </a:pPr>
                      <a:r>
                        <a:rPr lang="de-DE" sz="1800" b="1">
                          <a:solidFill>
                            <a:srgbClr val="115076"/>
                          </a:solidFill>
                          <a:effectLst/>
                        </a:rPr>
                        <a:t>2)</a:t>
                      </a:r>
                      <a:endParaRPr lang="en-GB" sz="1800" b="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6">
                  <a:txBody>
                    <a:bodyPr/>
                    <a:lstStyle/>
                    <a:p>
                      <a:pPr algn="just">
                        <a:lnSpc>
                          <a:spcPct val="107000"/>
                        </a:lnSpc>
                        <a:spcAft>
                          <a:spcPts val="0"/>
                        </a:spcAft>
                      </a:pPr>
                      <a:r>
                        <a:rPr lang="de-DE" sz="1800" b="0">
                          <a:solidFill>
                            <a:srgbClr val="115076"/>
                          </a:solidFill>
                          <a:effectLst/>
                        </a:rPr>
                        <a:t> </a:t>
                      </a:r>
                      <a:endParaRPr lang="en-GB" sz="1800" b="0">
                        <a:solidFill>
                          <a:srgbClr val="115076"/>
                        </a:solidFill>
                        <a:effectLst/>
                      </a:endParaRPr>
                    </a:p>
                    <a:p>
                      <a:pPr algn="just">
                        <a:lnSpc>
                          <a:spcPct val="107000"/>
                        </a:lnSpc>
                        <a:spcAft>
                          <a:spcPts val="0"/>
                        </a:spcAft>
                      </a:pPr>
                      <a:r>
                        <a:rPr lang="de-DE" sz="1800" b="0">
                          <a:solidFill>
                            <a:srgbClr val="115076"/>
                          </a:solidFill>
                          <a:effectLst/>
                        </a:rPr>
                        <a:t>____nicht langsam</a:t>
                      </a:r>
                      <a:endParaRPr lang="en-GB" sz="1800" b="0">
                        <a:solidFill>
                          <a:srgbClr val="115076"/>
                        </a:solidFill>
                        <a:effectLst/>
                      </a:endParaRPr>
                    </a:p>
                    <a:p>
                      <a:pPr algn="just">
                        <a:lnSpc>
                          <a:spcPct val="107000"/>
                        </a:lnSpc>
                        <a:spcAft>
                          <a:spcPts val="0"/>
                        </a:spcAft>
                      </a:pPr>
                      <a:r>
                        <a:rPr lang="de-DE" sz="1800" b="0">
                          <a:solidFill>
                            <a:srgbClr val="115076"/>
                          </a:solidFill>
                          <a:effectLst/>
                        </a:rPr>
                        <a:t>____ </a:t>
                      </a:r>
                      <a:r>
                        <a:rPr lang="en-GB" sz="1800" b="0">
                          <a:solidFill>
                            <a:srgbClr val="115076"/>
                          </a:solidFill>
                          <a:effectLst/>
                        </a:rPr>
                        <a:t>denken</a:t>
                      </a:r>
                    </a:p>
                    <a:p>
                      <a:pPr algn="just">
                        <a:lnSpc>
                          <a:spcPct val="107000"/>
                        </a:lnSpc>
                        <a:spcAft>
                          <a:spcPts val="0"/>
                        </a:spcAft>
                      </a:pPr>
                      <a:r>
                        <a:rPr lang="de-DE" sz="1800" b="0">
                          <a:solidFill>
                            <a:srgbClr val="115076"/>
                          </a:solidFill>
                          <a:effectLst/>
                        </a:rPr>
                        <a:t>____ tun</a:t>
                      </a:r>
                      <a:endParaRPr lang="en-GB" sz="18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GB" sz="1800" b="0">
                          <a:solidFill>
                            <a:srgbClr val="115076"/>
                          </a:solidFill>
                          <a:effectLst/>
                        </a:rPr>
                        <a:t>a. schnell</a:t>
                      </a:r>
                      <a:endParaRPr lang="en-GB" sz="18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4048287"/>
                  </a:ext>
                </a:extLst>
              </a:tr>
              <a:tr h="0">
                <a:tc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1800">
                          <a:solidFill>
                            <a:srgbClr val="115076"/>
                          </a:solidFill>
                          <a:effectLst/>
                        </a:rPr>
                        <a:t>b. manchmal</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1084809"/>
                  </a:ext>
                </a:extLst>
              </a:tr>
              <a:tr h="0">
                <a:tc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1800">
                          <a:solidFill>
                            <a:srgbClr val="115076"/>
                          </a:solidFill>
                          <a:effectLst/>
                        </a:rPr>
                        <a:t>c. machen</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4942718"/>
                  </a:ext>
                </a:extLst>
              </a:tr>
              <a:tr h="0">
                <a:tc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1800">
                          <a:solidFill>
                            <a:srgbClr val="115076"/>
                          </a:solidFill>
                          <a:effectLst/>
                        </a:rPr>
                        <a:t>d. normal</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0156915"/>
                  </a:ext>
                </a:extLst>
              </a:tr>
              <a:tr h="0">
                <a:tc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1800">
                          <a:solidFill>
                            <a:srgbClr val="115076"/>
                          </a:solidFill>
                          <a:effectLst/>
                        </a:rPr>
                        <a:t>e. meinen</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771586"/>
                  </a:ext>
                </a:extLst>
              </a:tr>
              <a:tr h="0">
                <a:tc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1800">
                          <a:solidFill>
                            <a:srgbClr val="115076"/>
                          </a:solidFill>
                          <a:effectLst/>
                        </a:rPr>
                        <a:t>f. von</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7336117"/>
                  </a:ext>
                </a:extLst>
              </a:tr>
            </a:tbl>
          </a:graphicData>
        </a:graphic>
      </p:graphicFrame>
      <p:sp>
        <p:nvSpPr>
          <p:cNvPr id="10" name="Rectangle 9"/>
          <p:cNvSpPr/>
          <p:nvPr/>
        </p:nvSpPr>
        <p:spPr>
          <a:xfrm>
            <a:off x="1004870" y="1146981"/>
            <a:ext cx="10048240" cy="981423"/>
          </a:xfrm>
          <a:prstGeom prst="rect">
            <a:avLst/>
          </a:prstGeom>
        </p:spPr>
        <p:txBody>
          <a:bodyPr wrap="square">
            <a:spAutoFit/>
          </a:bodyPr>
          <a:lstStyle/>
          <a:p>
            <a:pPr>
              <a:lnSpc>
                <a:spcPct val="107000"/>
              </a:lnSpc>
              <a:spcAft>
                <a:spcPts val="0"/>
              </a:spcAft>
              <a:tabLst>
                <a:tab pos="4616450" algn="l"/>
              </a:tabLst>
            </a:pPr>
            <a:r>
              <a:rPr lang="en-GB">
                <a:solidFill>
                  <a:srgbClr val="104F75"/>
                </a:solidFill>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GB" b="1">
                <a:solidFill>
                  <a:srgbClr val="104F75"/>
                </a:solidFill>
                <a:latin typeface="Century Gothic" panose="020B0502020202020204" pitchFamily="34" charset="0"/>
                <a:ea typeface="Times New Roman" panose="02020603050405020304" pitchFamily="18" charset="0"/>
                <a:cs typeface="Arial" panose="020B0604020202020204" pitchFamily="34" charset="0"/>
              </a:rPr>
              <a:t>5 minutes</a:t>
            </a:r>
            <a:r>
              <a:rPr lang="en-GB">
                <a:solidFill>
                  <a:srgbClr val="104F75"/>
                </a:solidFill>
                <a:latin typeface="Century Gothic" panose="020B0502020202020204" pitchFamily="34" charset="0"/>
                <a:ea typeface="Times New Roman" panose="02020603050405020304" pitchFamily="18" charset="0"/>
                <a:cs typeface="Arial" panose="020B0604020202020204" pitchFamily="34" charset="0"/>
              </a:rPr>
              <a:t>.</a:t>
            </a:r>
            <a:endParaRPr lang="en-GB">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b="1">
                <a:solidFill>
                  <a:srgbClr val="104F75"/>
                </a:solidFill>
                <a:latin typeface="Century Gothic" panose="020B0502020202020204" pitchFamily="34" charset="0"/>
                <a:ea typeface="Times New Roman" panose="02020603050405020304" pitchFamily="18" charset="0"/>
                <a:cs typeface="Arial" panose="020B0604020202020204" pitchFamily="34" charset="0"/>
              </a:rPr>
              <a:t>PART A (SYNONYMS). </a:t>
            </a:r>
            <a:r>
              <a:rPr lang="en-US">
                <a:solidFill>
                  <a:srgbClr val="115076"/>
                </a:solidFill>
              </a:rPr>
              <a:t>Next to each definition </a:t>
            </a:r>
            <a:r>
              <a:rPr lang="en-US" b="1">
                <a:solidFill>
                  <a:srgbClr val="115076"/>
                </a:solidFill>
              </a:rPr>
              <a:t>on the left</a:t>
            </a:r>
            <a:r>
              <a:rPr lang="en-US">
                <a:solidFill>
                  <a:srgbClr val="115076"/>
                </a:solidFill>
              </a:rPr>
              <a:t>, write the letter (</a:t>
            </a:r>
            <a:r>
              <a:rPr lang="en-US" b="1">
                <a:solidFill>
                  <a:srgbClr val="115076"/>
                </a:solidFill>
              </a:rPr>
              <a:t>a-f</a:t>
            </a:r>
            <a:r>
              <a:rPr lang="en-US">
                <a:solidFill>
                  <a:srgbClr val="115076"/>
                </a:solidFill>
              </a:rPr>
              <a:t>) of the word </a:t>
            </a:r>
            <a:r>
              <a:rPr lang="en-US" b="1">
                <a:solidFill>
                  <a:srgbClr val="115076"/>
                </a:solidFill>
              </a:rPr>
              <a:t>on the right </a:t>
            </a:r>
            <a:r>
              <a:rPr lang="en-US">
                <a:solidFill>
                  <a:srgbClr val="115076"/>
                </a:solidFill>
              </a:rPr>
              <a:t>that </a:t>
            </a:r>
            <a:r>
              <a:rPr lang="en-US" b="1">
                <a:solidFill>
                  <a:srgbClr val="115076"/>
                </a:solidFill>
              </a:rPr>
              <a:t>best matches </a:t>
            </a:r>
            <a:r>
              <a:rPr lang="en-US">
                <a:solidFill>
                  <a:srgbClr val="115076"/>
                </a:solidFill>
              </a:rPr>
              <a:t>the definition</a:t>
            </a:r>
            <a:r>
              <a:rPr lang="en-US" b="1">
                <a:solidFill>
                  <a:srgbClr val="115076"/>
                </a:solidFill>
              </a:rPr>
              <a:t>.</a:t>
            </a:r>
            <a:endParaRPr lang="en-GB">
              <a:solidFill>
                <a:srgbClr val="115076"/>
              </a:solidFill>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087" y="280417"/>
            <a:ext cx="7194781" cy="721474"/>
          </a:xfrm>
        </p:spPr>
        <p:txBody>
          <a:bodyPr>
            <a:noAutofit/>
          </a:bodyPr>
          <a:lstStyle/>
          <a:p>
            <a:r>
              <a:rPr lang="en-GB" sz="2800" b="1">
                <a:solidFill>
                  <a:schemeClr val="bg1"/>
                </a:solidFill>
              </a:rPr>
              <a:t>Section B: Reading - Vocabulary</a:t>
            </a:r>
            <a:endParaRPr lang="en-GB" sz="2000" b="1" dirty="0">
              <a:solidFill>
                <a:schemeClr val="bg1"/>
              </a:solidFill>
            </a:endParaRPr>
          </a:p>
        </p:txBody>
      </p:sp>
      <p:sp>
        <p:nvSpPr>
          <p:cNvPr id="5" name="Rounded Rectangular Callout 4"/>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6" name="TextBox 5"/>
          <p:cNvSpPr txBox="1"/>
          <p:nvPr/>
        </p:nvSpPr>
        <p:spPr>
          <a:xfrm>
            <a:off x="3808382" y="2924485"/>
            <a:ext cx="363236" cy="400110"/>
          </a:xfrm>
          <a:prstGeom prst="rect">
            <a:avLst/>
          </a:prstGeom>
          <a:noFill/>
        </p:spPr>
        <p:txBody>
          <a:bodyPr wrap="square" rtlCol="0">
            <a:spAutoFit/>
          </a:bodyPr>
          <a:lstStyle/>
          <a:p>
            <a:pPr algn="l"/>
            <a:r>
              <a:rPr lang="en-GB" sz="2000" b="1">
                <a:solidFill>
                  <a:srgbClr val="FF6A05"/>
                </a:solidFill>
              </a:rPr>
              <a:t>a</a:t>
            </a:r>
            <a:endParaRPr lang="en-GB" sz="2000" b="1" dirty="0">
              <a:solidFill>
                <a:srgbClr val="FF6A05"/>
              </a:solidFill>
            </a:endParaRPr>
          </a:p>
        </p:txBody>
      </p:sp>
      <p:sp>
        <p:nvSpPr>
          <p:cNvPr id="7" name="TextBox 6"/>
          <p:cNvSpPr txBox="1"/>
          <p:nvPr/>
        </p:nvSpPr>
        <p:spPr>
          <a:xfrm>
            <a:off x="3808382" y="2628697"/>
            <a:ext cx="363236" cy="400110"/>
          </a:xfrm>
          <a:prstGeom prst="rect">
            <a:avLst/>
          </a:prstGeom>
          <a:noFill/>
        </p:spPr>
        <p:txBody>
          <a:bodyPr wrap="square" rtlCol="0">
            <a:spAutoFit/>
          </a:bodyPr>
          <a:lstStyle/>
          <a:p>
            <a:pPr algn="l"/>
            <a:r>
              <a:rPr lang="en-GB" sz="2000" b="1">
                <a:solidFill>
                  <a:srgbClr val="FF6A05"/>
                </a:solidFill>
              </a:rPr>
              <a:t>d</a:t>
            </a:r>
            <a:endParaRPr lang="en-GB" sz="2000" b="1" dirty="0">
              <a:solidFill>
                <a:srgbClr val="FF6A05"/>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3097132420"/>
              </p:ext>
            </p:extLst>
          </p:nvPr>
        </p:nvGraphicFramePr>
        <p:xfrm>
          <a:off x="1004870" y="2130663"/>
          <a:ext cx="9645202" cy="269939"/>
        </p:xfrm>
        <a:graphic>
          <a:graphicData uri="http://schemas.openxmlformats.org/drawingml/2006/table">
            <a:tbl>
              <a:tblPr firstRow="1" firstCol="1" bandRow="1">
                <a:tableStyleId>{5C22544A-7EE6-4342-B048-85BDC9FD1C3A}</a:tableStyleId>
              </a:tblPr>
              <a:tblGrid>
                <a:gridCol w="2706518">
                  <a:extLst>
                    <a:ext uri="{9D8B030D-6E8A-4147-A177-3AD203B41FA5}">
                      <a16:colId xmlns:a16="http://schemas.microsoft.com/office/drawing/2014/main" val="1045997032"/>
                    </a:ext>
                  </a:extLst>
                </a:gridCol>
                <a:gridCol w="4227756">
                  <a:extLst>
                    <a:ext uri="{9D8B030D-6E8A-4147-A177-3AD203B41FA5}">
                      <a16:colId xmlns:a16="http://schemas.microsoft.com/office/drawing/2014/main" val="3080996416"/>
                    </a:ext>
                  </a:extLst>
                </a:gridCol>
                <a:gridCol w="2710928">
                  <a:extLst>
                    <a:ext uri="{9D8B030D-6E8A-4147-A177-3AD203B41FA5}">
                      <a16:colId xmlns:a16="http://schemas.microsoft.com/office/drawing/2014/main" val="2595237602"/>
                    </a:ext>
                  </a:extLst>
                </a:gridCol>
              </a:tblGrid>
              <a:tr h="0">
                <a:tc>
                  <a:txBody>
                    <a:bodyPr/>
                    <a:lstStyle/>
                    <a:p>
                      <a:pPr>
                        <a:lnSpc>
                          <a:spcPct val="107000"/>
                        </a:lnSpc>
                        <a:spcAft>
                          <a:spcPts val="0"/>
                        </a:spcAft>
                      </a:pPr>
                      <a:r>
                        <a:rPr lang="en-GB" sz="1200">
                          <a:effectLst/>
                        </a:rPr>
                        <a:t> </a:t>
                      </a:r>
                      <a:endParaRPr lang="en-GB" sz="12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fr-FR" sz="1800">
                          <a:solidFill>
                            <a:srgbClr val="115076"/>
                          </a:solidFill>
                          <a:effectLst/>
                        </a:rPr>
                        <a:t>Definition</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fr-FR" sz="1800">
                          <a:solidFill>
                            <a:srgbClr val="115076"/>
                          </a:solidFill>
                          <a:effectLst/>
                        </a:rPr>
                        <a:t>Words</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6141485"/>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899632665"/>
              </p:ext>
            </p:extLst>
          </p:nvPr>
        </p:nvGraphicFramePr>
        <p:xfrm>
          <a:off x="1006661" y="4262472"/>
          <a:ext cx="9645202" cy="269939"/>
        </p:xfrm>
        <a:graphic>
          <a:graphicData uri="http://schemas.openxmlformats.org/drawingml/2006/table">
            <a:tbl>
              <a:tblPr firstRow="1" firstCol="1" bandRow="1">
                <a:tableStyleId>{5C22544A-7EE6-4342-B048-85BDC9FD1C3A}</a:tableStyleId>
              </a:tblPr>
              <a:tblGrid>
                <a:gridCol w="2706518">
                  <a:extLst>
                    <a:ext uri="{9D8B030D-6E8A-4147-A177-3AD203B41FA5}">
                      <a16:colId xmlns:a16="http://schemas.microsoft.com/office/drawing/2014/main" val="1045997032"/>
                    </a:ext>
                  </a:extLst>
                </a:gridCol>
                <a:gridCol w="4227756">
                  <a:extLst>
                    <a:ext uri="{9D8B030D-6E8A-4147-A177-3AD203B41FA5}">
                      <a16:colId xmlns:a16="http://schemas.microsoft.com/office/drawing/2014/main" val="3080996416"/>
                    </a:ext>
                  </a:extLst>
                </a:gridCol>
                <a:gridCol w="2710928">
                  <a:extLst>
                    <a:ext uri="{9D8B030D-6E8A-4147-A177-3AD203B41FA5}">
                      <a16:colId xmlns:a16="http://schemas.microsoft.com/office/drawing/2014/main" val="2595237602"/>
                    </a:ext>
                  </a:extLst>
                </a:gridCol>
              </a:tblGrid>
              <a:tr h="0">
                <a:tc>
                  <a:txBody>
                    <a:bodyPr/>
                    <a:lstStyle/>
                    <a:p>
                      <a:pPr>
                        <a:lnSpc>
                          <a:spcPct val="107000"/>
                        </a:lnSpc>
                        <a:spcAft>
                          <a:spcPts val="0"/>
                        </a:spcAft>
                      </a:pPr>
                      <a:r>
                        <a:rPr lang="en-GB" sz="1200">
                          <a:effectLst/>
                        </a:rPr>
                        <a:t> </a:t>
                      </a:r>
                      <a:endParaRPr lang="en-GB" sz="12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fr-FR" sz="1800">
                          <a:solidFill>
                            <a:srgbClr val="115076"/>
                          </a:solidFill>
                          <a:effectLst/>
                        </a:rPr>
                        <a:t>Definition</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fr-FR" sz="1800">
                          <a:solidFill>
                            <a:srgbClr val="115076"/>
                          </a:solidFill>
                          <a:effectLst/>
                        </a:rPr>
                        <a:t>Words</a:t>
                      </a:r>
                      <a:endParaRPr lang="en-GB" sz="18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6141485"/>
                  </a:ext>
                </a:extLst>
              </a:tr>
            </a:tbl>
          </a:graphicData>
        </a:graphic>
      </p:graphicFrame>
      <p:sp>
        <p:nvSpPr>
          <p:cNvPr id="17" name="TextBox 16"/>
          <p:cNvSpPr txBox="1"/>
          <p:nvPr/>
        </p:nvSpPr>
        <p:spPr>
          <a:xfrm>
            <a:off x="3817522" y="3211933"/>
            <a:ext cx="363236" cy="400110"/>
          </a:xfrm>
          <a:prstGeom prst="rect">
            <a:avLst/>
          </a:prstGeom>
          <a:noFill/>
        </p:spPr>
        <p:txBody>
          <a:bodyPr wrap="square" rtlCol="0">
            <a:spAutoFit/>
          </a:bodyPr>
          <a:lstStyle/>
          <a:p>
            <a:pPr algn="l"/>
            <a:r>
              <a:rPr lang="en-GB" sz="2000" b="1">
                <a:solidFill>
                  <a:srgbClr val="FF6A05"/>
                </a:solidFill>
              </a:rPr>
              <a:t>b</a:t>
            </a:r>
            <a:endParaRPr lang="en-GB" sz="2000" b="1" dirty="0">
              <a:solidFill>
                <a:srgbClr val="FF6A05"/>
              </a:solidFill>
            </a:endParaRPr>
          </a:p>
        </p:txBody>
      </p:sp>
      <p:sp>
        <p:nvSpPr>
          <p:cNvPr id="18" name="TextBox 17"/>
          <p:cNvSpPr txBox="1"/>
          <p:nvPr/>
        </p:nvSpPr>
        <p:spPr>
          <a:xfrm>
            <a:off x="3808382" y="4779690"/>
            <a:ext cx="363236" cy="400110"/>
          </a:xfrm>
          <a:prstGeom prst="rect">
            <a:avLst/>
          </a:prstGeom>
          <a:noFill/>
        </p:spPr>
        <p:txBody>
          <a:bodyPr wrap="square" rtlCol="0">
            <a:spAutoFit/>
          </a:bodyPr>
          <a:lstStyle/>
          <a:p>
            <a:pPr algn="l"/>
            <a:r>
              <a:rPr lang="en-GB" sz="2000" b="1">
                <a:solidFill>
                  <a:srgbClr val="FF6A05"/>
                </a:solidFill>
              </a:rPr>
              <a:t>a</a:t>
            </a:r>
            <a:endParaRPr lang="en-GB" sz="2000" b="1" dirty="0">
              <a:solidFill>
                <a:srgbClr val="FF6A05"/>
              </a:solidFill>
            </a:endParaRPr>
          </a:p>
        </p:txBody>
      </p:sp>
      <p:sp>
        <p:nvSpPr>
          <p:cNvPr id="19" name="TextBox 18"/>
          <p:cNvSpPr txBox="1"/>
          <p:nvPr/>
        </p:nvSpPr>
        <p:spPr>
          <a:xfrm>
            <a:off x="3808382" y="5056253"/>
            <a:ext cx="363236" cy="400110"/>
          </a:xfrm>
          <a:prstGeom prst="rect">
            <a:avLst/>
          </a:prstGeom>
          <a:noFill/>
        </p:spPr>
        <p:txBody>
          <a:bodyPr wrap="square" rtlCol="0">
            <a:spAutoFit/>
          </a:bodyPr>
          <a:lstStyle/>
          <a:p>
            <a:pPr algn="l"/>
            <a:r>
              <a:rPr lang="en-GB" sz="2000" b="1">
                <a:solidFill>
                  <a:srgbClr val="FF6A05"/>
                </a:solidFill>
              </a:rPr>
              <a:t>e</a:t>
            </a:r>
            <a:endParaRPr lang="en-GB" sz="2000" b="1" dirty="0">
              <a:solidFill>
                <a:srgbClr val="FF6A05"/>
              </a:solidFill>
            </a:endParaRPr>
          </a:p>
        </p:txBody>
      </p:sp>
      <p:sp>
        <p:nvSpPr>
          <p:cNvPr id="20" name="TextBox 19"/>
          <p:cNvSpPr txBox="1"/>
          <p:nvPr/>
        </p:nvSpPr>
        <p:spPr>
          <a:xfrm>
            <a:off x="3819129" y="5350126"/>
            <a:ext cx="363236" cy="400110"/>
          </a:xfrm>
          <a:prstGeom prst="rect">
            <a:avLst/>
          </a:prstGeom>
          <a:noFill/>
        </p:spPr>
        <p:txBody>
          <a:bodyPr wrap="square" rtlCol="0">
            <a:spAutoFit/>
          </a:bodyPr>
          <a:lstStyle/>
          <a:p>
            <a:pPr algn="l"/>
            <a:r>
              <a:rPr lang="en-GB" sz="2000" b="1">
                <a:solidFill>
                  <a:srgbClr val="FF6A05"/>
                </a:solidFill>
              </a:rPr>
              <a:t>c</a:t>
            </a:r>
            <a:endParaRPr lang="en-GB" sz="2000" b="1" dirty="0">
              <a:solidFill>
                <a:srgbClr val="FF6A05"/>
              </a:solidFill>
            </a:endParaRPr>
          </a:p>
        </p:txBody>
      </p:sp>
    </p:spTree>
    <p:extLst>
      <p:ext uri="{BB962C8B-B14F-4D97-AF65-F5344CB8AC3E}">
        <p14:creationId xmlns:p14="http://schemas.microsoft.com/office/powerpoint/2010/main" val="93510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17" grpId="0"/>
      <p:bldP spid="18" grpId="0"/>
      <p:bldP spid="19" grpId="0"/>
      <p:bldP spid="2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8127</TotalTime>
  <Words>4481</Words>
  <Application>Microsoft Macintosh PowerPoint</Application>
  <PresentationFormat>Widescreen</PresentationFormat>
  <Paragraphs>814</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MS Gothic</vt:lpstr>
      <vt:lpstr>Arial</vt:lpstr>
      <vt:lpstr>Calibri</vt:lpstr>
      <vt:lpstr>Century Gothic</vt:lpstr>
      <vt:lpstr>1_Office Theme</vt:lpstr>
      <vt:lpstr>Practice assessment</vt:lpstr>
      <vt:lpstr>Section A: Listening – Sounds of the language</vt:lpstr>
      <vt:lpstr>Section A: Listening - Vocabulary</vt:lpstr>
      <vt:lpstr>Section A: Listening - Vocabulary</vt:lpstr>
      <vt:lpstr>Section A: Listening - Grammar</vt:lpstr>
      <vt:lpstr>Section A: Listening - Grammar</vt:lpstr>
      <vt:lpstr>Section A: Listening - Grammar</vt:lpstr>
      <vt:lpstr>Section A: Listening - Grammar</vt:lpstr>
      <vt:lpstr>Section B: Reading - Vocabulary</vt:lpstr>
      <vt:lpstr>Section B: Reading - Vocabulary</vt:lpstr>
      <vt:lpstr>Section B: Reading - Vocabulary</vt:lpstr>
      <vt:lpstr>Section B: Reading - Grammar</vt:lpstr>
      <vt:lpstr>Section B: Reading - Grammar</vt:lpstr>
      <vt:lpstr>Section B: Reading - Grammar</vt:lpstr>
      <vt:lpstr>Section B: Reading - Grammar</vt:lpstr>
      <vt:lpstr>Section B: Reading - Grammar</vt:lpstr>
      <vt:lpstr>Section B: Reading - Grammar</vt:lpstr>
      <vt:lpstr>Section B: Reading - Grammar </vt:lpstr>
      <vt:lpstr>Section B: Reading - Grammar</vt:lpstr>
      <vt:lpstr>Section B: Reading - Grammar</vt:lpstr>
      <vt:lpstr>SECTION C: Writing - Vocabulary</vt:lpstr>
      <vt:lpstr>SECTION C: Writing - Vocabulary</vt:lpstr>
      <vt:lpstr>SECTION C: Writing - Grammar</vt:lpstr>
      <vt:lpstr>SECTION C: Writing - Grammar</vt:lpstr>
      <vt:lpstr>SECTION C: Writing - Grammar</vt:lpstr>
      <vt:lpstr>SECTION C: Writing - Grammar</vt:lpstr>
      <vt:lpstr>SECTION C: Writing - Grammar</vt:lpstr>
      <vt:lpstr>SECTION C: Writing - Grammar</vt:lpstr>
      <vt:lpstr>SECTION C: Writing - Grammar</vt:lpstr>
      <vt:lpstr>SECTION D: Speaking - Phonics</vt:lpstr>
      <vt:lpstr>SECTION D: Speaking - Vocabulary</vt:lpstr>
      <vt:lpstr>SECTION D: Speaking - Vocabulary</vt:lpstr>
      <vt:lpstr>SECTION D: Speaking - Grammar</vt:lpstr>
      <vt:lpstr>SECTION D: Speaking - Grammar</vt:lpstr>
      <vt:lpstr>SECTION D: Speaking - Grammar</vt:lpstr>
      <vt:lpstr>SECTION D: Speaking - Grammar</vt:lpstr>
      <vt:lpstr>SECTION D: Speaking - Grammar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963</cp:revision>
  <dcterms:created xsi:type="dcterms:W3CDTF">2020-06-03T16:44:05Z</dcterms:created>
  <dcterms:modified xsi:type="dcterms:W3CDTF">2022-01-24T13:59:02Z</dcterms:modified>
</cp:coreProperties>
</file>