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Lst>
  <p:notesMasterIdLst>
    <p:notesMasterId r:id="rId22"/>
  </p:notesMasterIdLst>
  <p:sldIdLst>
    <p:sldId id="271" r:id="rId5"/>
    <p:sldId id="588" r:id="rId6"/>
    <p:sldId id="589" r:id="rId7"/>
    <p:sldId id="600" r:id="rId8"/>
    <p:sldId id="590" r:id="rId9"/>
    <p:sldId id="541" r:id="rId10"/>
    <p:sldId id="584" r:id="rId11"/>
    <p:sldId id="601" r:id="rId12"/>
    <p:sldId id="585" r:id="rId13"/>
    <p:sldId id="586" r:id="rId14"/>
    <p:sldId id="543" r:id="rId15"/>
    <p:sldId id="570" r:id="rId16"/>
    <p:sldId id="579" r:id="rId17"/>
    <p:sldId id="549" r:id="rId18"/>
    <p:sldId id="578" r:id="rId19"/>
    <p:sldId id="591" r:id="rId20"/>
    <p:sldId id="6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562" autoAdjust="0"/>
  </p:normalViewPr>
  <p:slideViewPr>
    <p:cSldViewPr snapToGrid="0">
      <p:cViewPr varScale="1">
        <p:scale>
          <a:sx n="47" d="100"/>
          <a:sy n="47" d="100"/>
        </p:scale>
        <p:origin x="1620"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langue [712], </a:t>
            </a:r>
            <a:r>
              <a:rPr lang="fr-FR" sz="1200" kern="1200" dirty="0">
                <a:solidFill>
                  <a:schemeClr val="tx1"/>
                </a:solidFill>
                <a:effectLst/>
                <a:latin typeface="+mn-lt"/>
                <a:ea typeface="+mn-ea"/>
                <a:cs typeface="+mn-cs"/>
              </a:rPr>
              <a:t>maths [3438], </a:t>
            </a:r>
            <a:r>
              <a:rPr lang="fr-FR" sz="1200" b="0" i="0" kern="1200" dirty="0">
                <a:solidFill>
                  <a:schemeClr val="tx1"/>
                </a:solidFill>
                <a:effectLst/>
                <a:latin typeface="+mn-lt"/>
                <a:ea typeface="+mn-ea"/>
                <a:cs typeface="+mn-cs"/>
              </a:rPr>
              <a:t>matière [562], </a:t>
            </a:r>
            <a:r>
              <a:rPr lang="fr-FR" sz="1200" kern="1200" dirty="0">
                <a:solidFill>
                  <a:schemeClr val="tx1"/>
                </a:solidFill>
                <a:effectLst/>
                <a:latin typeface="+mn-lt"/>
                <a:ea typeface="+mn-ea"/>
                <a:cs typeface="+mn-cs"/>
              </a:rPr>
              <a:t>musique [1139]</a:t>
            </a:r>
            <a:r>
              <a:rPr lang="en-GB" sz="1200" b="0" i="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science [1114]</a:t>
            </a:r>
            <a:r>
              <a:rPr lang="en-GB"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quel [146], combien [800], que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activity</a:t>
            </a:r>
            <a:r>
              <a:rPr lang="en-US" baseline="0" dirty="0"/>
              <a:t> with faster custom animation.  This presents a speaking recall opportunity only.  (The images spin too quickly for students to be able to write!)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57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offers a</a:t>
            </a:r>
            <a:r>
              <a:rPr lang="en-US" baseline="0" dirty="0"/>
              <a:t> worked example of both </a:t>
            </a:r>
            <a:r>
              <a:rPr lang="en-US" baseline="0" dirty="0" err="1"/>
              <a:t>Quel</a:t>
            </a:r>
            <a:r>
              <a:rPr lang="en-US" baseline="0" dirty="0"/>
              <a:t>? and </a:t>
            </a:r>
            <a:r>
              <a:rPr lang="en-US" baseline="0" dirty="0" err="1"/>
              <a:t>Quelle</a:t>
            </a:r>
            <a:r>
              <a:rPr lang="en-US" baseline="0" dirty="0"/>
              <a:t>? to illustrate its uses to students. Teacher to read out examples to illustrate that the two forms sound identical.</a:t>
            </a:r>
          </a:p>
          <a:p>
            <a:r>
              <a:rPr lang="en-US" baseline="0" dirty="0"/>
              <a:t>Only singular forms are learnt here.  </a:t>
            </a:r>
            <a:br>
              <a:rPr lang="en-US" baseline="0" dirty="0"/>
            </a:br>
            <a:r>
              <a:rPr lang="en-US" baseline="0" dirty="0"/>
              <a:t>Plural forms will be covered later in Year 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7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offers students the opportunity to </a:t>
            </a:r>
            <a:r>
              <a:rPr lang="en-US" baseline="0" dirty="0" err="1"/>
              <a:t>practise</a:t>
            </a:r>
            <a:r>
              <a:rPr lang="en-US" baseline="0" dirty="0"/>
              <a:t> the different forms of ‘</a:t>
            </a:r>
            <a:r>
              <a:rPr lang="en-US" baseline="0" dirty="0" err="1"/>
              <a:t>quel</a:t>
            </a:r>
            <a:r>
              <a:rPr lang="en-US" baseline="0" dirty="0"/>
              <a:t>.’</a:t>
            </a:r>
          </a:p>
          <a:p>
            <a:r>
              <a:rPr lang="en-US" baseline="0" dirty="0"/>
              <a:t>Students can write the correct word ‘</a:t>
            </a:r>
            <a:r>
              <a:rPr lang="en-US" baseline="0" dirty="0" err="1"/>
              <a:t>quel</a:t>
            </a:r>
            <a:r>
              <a:rPr lang="en-US" baseline="0" dirty="0"/>
              <a:t>’ or ‘</a:t>
            </a:r>
            <a:r>
              <a:rPr lang="en-US" baseline="0" dirty="0" err="1"/>
              <a:t>quelle</a:t>
            </a:r>
            <a:r>
              <a:rPr lang="en-US" baseline="0" dirty="0"/>
              <a:t>’ plus the correct noun in their exercise books.</a:t>
            </a:r>
          </a:p>
          <a:p>
            <a:r>
              <a:rPr lang="en-US" baseline="0" dirty="0"/>
              <a:t>All vocabulary items have been covered in the Scheme of Work so far.</a:t>
            </a:r>
          </a:p>
          <a:p>
            <a:endParaRPr lang="en-US" baseline="0" dirty="0"/>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revisited</a:t>
            </a:r>
            <a:r>
              <a:rPr lang="en-GB" sz="1200" b="1" kern="1200" dirty="0">
                <a:solidFill>
                  <a:schemeClr val="tx1"/>
                </a:solidFill>
                <a:effectLst/>
                <a:latin typeface="+mn-lt"/>
                <a:ea typeface="+mn-ea"/>
                <a:cs typeface="+mn-cs"/>
              </a:rPr>
              <a:t> this week (1 is the most common word in French): </a:t>
            </a:r>
          </a:p>
          <a:p>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2.2.5 </a:t>
            </a:r>
            <a:r>
              <a:rPr lang="fr-FR" sz="1200" kern="1200" dirty="0">
                <a:solidFill>
                  <a:schemeClr val="tx1"/>
                </a:solidFill>
                <a:effectLst/>
                <a:latin typeface="+mn-lt"/>
                <a:ea typeface="+mn-ea"/>
                <a:cs typeface="+mn-cs"/>
              </a:rPr>
              <a:t>- arriver [174], changer [283], créer [332], gagner [258], habiter [1186], monde [77], pays [114], politique [128], vêtements [2383], à [2], de [2]</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2.1.4 </a:t>
            </a:r>
            <a:r>
              <a:rPr lang="fr-FR" sz="1200" kern="1200" dirty="0">
                <a:solidFill>
                  <a:schemeClr val="tx1"/>
                </a:solidFill>
                <a:effectLst/>
                <a:latin typeface="+mn-lt"/>
                <a:ea typeface="+mn-ea"/>
                <a:cs typeface="+mn-cs"/>
              </a:rPr>
              <a:t>- faisons [25], faites [25], </a:t>
            </a:r>
            <a:r>
              <a:rPr lang="fr-FR" sz="1200" b="1" kern="1200" dirty="0">
                <a:solidFill>
                  <a:schemeClr val="tx1"/>
                </a:solidFill>
                <a:effectLst/>
                <a:latin typeface="+mn-lt"/>
                <a:ea typeface="+mn-ea"/>
                <a:cs typeface="+mn-cs"/>
              </a:rPr>
              <a:t>font</a:t>
            </a:r>
            <a:r>
              <a:rPr lang="fr-FR" sz="1200" kern="1200" dirty="0">
                <a:solidFill>
                  <a:schemeClr val="tx1"/>
                </a:solidFill>
                <a:effectLst/>
                <a:latin typeface="+mn-lt"/>
                <a:ea typeface="+mn-ea"/>
                <a:cs typeface="+mn-cs"/>
              </a:rPr>
              <a:t> [25], quoi [297], </a:t>
            </a:r>
            <a:r>
              <a:rPr lang="fr-FR" sz="1200" b="0" kern="1200" dirty="0">
                <a:solidFill>
                  <a:schemeClr val="tx1"/>
                </a:solidFill>
                <a:effectLst/>
                <a:latin typeface="+mn-lt"/>
                <a:ea typeface="+mn-ea"/>
                <a:cs typeface="+mn-cs"/>
              </a:rPr>
              <a:t>attention</a:t>
            </a:r>
            <a:r>
              <a:rPr lang="fr-FR" sz="1200" kern="1200" dirty="0">
                <a:solidFill>
                  <a:schemeClr val="tx1"/>
                </a:solidFill>
                <a:effectLst/>
                <a:latin typeface="+mn-lt"/>
                <a:ea typeface="+mn-ea"/>
                <a:cs typeface="+mn-cs"/>
              </a:rPr>
              <a:t> [482], effort [388], exercice [1290], </a:t>
            </a:r>
            <a:r>
              <a:rPr lang="fr-FR" sz="1200" b="0" kern="1200" dirty="0">
                <a:solidFill>
                  <a:schemeClr val="tx1"/>
                </a:solidFill>
                <a:effectLst/>
                <a:latin typeface="+mn-lt"/>
                <a:ea typeface="+mn-ea"/>
                <a:cs typeface="+mn-cs"/>
              </a:rPr>
              <a:t>fête</a:t>
            </a:r>
            <a:r>
              <a:rPr lang="fr-FR" sz="1200" kern="1200" dirty="0">
                <a:solidFill>
                  <a:schemeClr val="tx1"/>
                </a:solidFill>
                <a:effectLst/>
                <a:latin typeface="+mn-lt"/>
                <a:ea typeface="+mn-ea"/>
                <a:cs typeface="+mn-cs"/>
              </a:rPr>
              <a:t> [1490]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7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This</a:t>
            </a:r>
            <a:r>
              <a:rPr lang="en-GB" baseline="0" dirty="0"/>
              <a:t> slide offers teachers a quick check on students’ knowledge of the question words ahead of a more challenging vocabulary activity.  Students could be asked to write the answers.  This will check for recall and accuracy of spelling.  During the feedback the teacher can reinforce correct pronunciation.  Teachers can skip this slide if they feel students are ready to go straight into the extended vocabulary practice.</a:t>
            </a:r>
            <a:br>
              <a:rPr lang="en-GB" baseline="0" dirty="0"/>
            </a:br>
            <a:br>
              <a:rPr lang="en-GB" baseline="0" dirty="0"/>
            </a:br>
            <a:r>
              <a:rPr lang="en-GB" baseline="0" dirty="0"/>
              <a:t>Answers are revealed by on teacher clicks.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10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order that students build upon and expand their use of question words it is timely to revisit five previously-learnt question words.  These will be incorporated into the upcoming sequences of activities.</a:t>
            </a:r>
          </a:p>
          <a:p>
            <a:endParaRPr lang="en-US" baseline="0" dirty="0"/>
          </a:p>
          <a:p>
            <a:r>
              <a:rPr lang="en-US" baseline="0" dirty="0"/>
              <a:t>Note that this week’s revisited set includes another word for ‘what’ – ‘quoi’. The difference between the use of ‘que’ and ‘quoi’ will be examined later in the lesson.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19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a:t>
            </a:r>
            <a:r>
              <a:rPr lang="en-US" baseline="0" dirty="0"/>
              <a:t> </a:t>
            </a:r>
            <a:r>
              <a:rPr lang="en-US" baseline="0" dirty="0" err="1"/>
              <a:t>practises</a:t>
            </a:r>
            <a:r>
              <a:rPr lang="en-US" baseline="0" dirty="0"/>
              <a:t> the five question words already known to students in addition to this week’s vocab set, incorporating vocabulary from the revisited sets.</a:t>
            </a:r>
          </a:p>
          <a:p>
            <a:endParaRPr lang="en-US" baseline="0" dirty="0"/>
          </a:p>
          <a:p>
            <a:r>
              <a:rPr lang="en-US" baseline="0" dirty="0"/>
              <a:t>Students select the correct question word for each response 1-5.</a:t>
            </a:r>
          </a:p>
          <a:p>
            <a:r>
              <a:rPr lang="en-US" baseline="0" dirty="0"/>
              <a:t>Extension – students could attempt to write the questions. Teacher to prompt them to recall the placement of the question word in intonation questions.</a:t>
            </a:r>
          </a:p>
          <a:p>
            <a:r>
              <a:rPr lang="en-US" baseline="0" dirty="0"/>
              <a:t>During the feedback teachers should clarify students’ understanding of the vocabulary in English. </a:t>
            </a: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Frequency rankings of vocabulary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revisited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this week (1 is the most common word in French):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2.2.5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arriver</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[174],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changer</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[283],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créer</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[332], gagner [258],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habiter</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[1186], monde [77], pays [114], politique [128], vêtements [2383],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à</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 de [2]</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2.1.4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faisons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[25],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faites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[25], font [25],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quoi</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[297], attention [482], effort [388], exercice [1290], fête [1490]</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Source: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Londsale</a:t>
            </a:r>
            <a:r>
              <a:rPr lang="fr-FR" sz="1200" dirty="0">
                <a:effectLst/>
                <a:latin typeface="Calibri" panose="020F0502020204030204" pitchFamily="34" charset="0"/>
                <a:ea typeface="Calibri" panose="020F0502020204030204" pitchFamily="34" charset="0"/>
                <a:cs typeface="Times New Roman" panose="02020603050405020304" pitchFamily="18" charset="0"/>
              </a:rPr>
              <a:t>, D., &amp; Le Bras, Y.  </a:t>
            </a:r>
            <a:r>
              <a:rPr lang="en-GB" sz="1200" dirty="0">
                <a:effectLst/>
                <a:latin typeface="Calibri" panose="020F0502020204030204" pitchFamily="34" charset="0"/>
                <a:ea typeface="Calibri" panose="020F0502020204030204" pitchFamily="34" charset="0"/>
                <a:cs typeface="Times New Roman" panose="02020603050405020304" pitchFamily="18" charset="0"/>
              </a:rPr>
              <a:t>(2009).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 Frequency Dictionary of French: Core vocabulary for learners </a:t>
            </a:r>
            <a:r>
              <a:rPr lang="en-GB" sz="1200" dirty="0">
                <a:effectLst/>
                <a:latin typeface="Calibri" panose="020F0502020204030204" pitchFamily="34" charset="0"/>
                <a:ea typeface="Calibri" panose="020F0502020204030204" pitchFamily="34" charset="0"/>
                <a:cs typeface="Times New Roman" panose="02020603050405020304" pitchFamily="18" charset="0"/>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89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slide introduces the difference between the use of ‘que’ and ‘quoi’.</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3963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Calibri" panose="020F0502020204030204" pitchFamily="34" charset="0"/>
                <a:ea typeface="Calibri" panose="020F0502020204030204" pitchFamily="34" charset="0"/>
                <a:cs typeface="Times New Roman" panose="02020603050405020304" pitchFamily="18" charset="0"/>
              </a:rPr>
              <a:t>Optional additional HW task</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This writing activity practises a selection of the question words as well as the school subject vocabulary. Students can use a dictionary to help express personal responses which contain unknown vocabulary.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08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vocabulary by bringing up the pictures and words, saying each word and having students repeat.</a:t>
            </a:r>
          </a:p>
          <a:p>
            <a:endParaRPr lang="en-US" dirty="0"/>
          </a:p>
          <a:p>
            <a:r>
              <a:rPr lang="en-US" dirty="0"/>
              <a:t>With this set, it is particularly important to </a:t>
            </a:r>
            <a:r>
              <a:rPr lang="en-US" dirty="0" err="1"/>
              <a:t>emphasise</a:t>
            </a:r>
            <a:r>
              <a:rPr lang="en-US" dirty="0"/>
              <a:t> that, although many of the words look similar to the English equivalents, they are pronounced differently. The SSCs [</a:t>
            </a:r>
            <a:r>
              <a:rPr lang="en-US" dirty="0" err="1"/>
              <a:t>i</a:t>
            </a:r>
            <a:r>
              <a:rPr lang="en-US" dirty="0"/>
              <a:t>] and [an] could be highlighted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6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words one by one, for students to pronounce chorally without teacher support.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83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listen to the words and point at the corresponding picture. Encourage exaggerated movements so the answer is clear!</a:t>
            </a:r>
          </a:p>
          <a:p>
            <a:endParaRPr lang="en-US" dirty="0"/>
          </a:p>
          <a:p>
            <a:r>
              <a:rPr lang="en-US" dirty="0"/>
              <a:t>TRANSCRIPT + ANSWERS:</a:t>
            </a:r>
          </a:p>
          <a:p>
            <a:pPr marL="228600" indent="-228600">
              <a:buAutoNum type="arabicPeriod"/>
            </a:pPr>
            <a:r>
              <a:rPr lang="en-US" dirty="0"/>
              <a:t>la science [point to top left]</a:t>
            </a:r>
          </a:p>
          <a:p>
            <a:pPr marL="228600" indent="-228600">
              <a:buAutoNum type="arabicPeriod"/>
            </a:pPr>
            <a:r>
              <a:rPr lang="en-US" dirty="0"/>
              <a:t>la langue [point to top right]</a:t>
            </a:r>
          </a:p>
          <a:p>
            <a:pPr marL="228600" indent="-228600">
              <a:buAutoNum type="arabicPeriod"/>
            </a:pPr>
            <a:r>
              <a:rPr lang="en-US" dirty="0"/>
              <a:t>les </a:t>
            </a:r>
            <a:r>
              <a:rPr lang="en-US" dirty="0" err="1"/>
              <a:t>maths</a:t>
            </a:r>
            <a:r>
              <a:rPr lang="en-US" dirty="0"/>
              <a:t> [point to bottom right]</a:t>
            </a:r>
          </a:p>
          <a:p>
            <a:pPr marL="228600" indent="-228600">
              <a:buAutoNum type="arabicPeriod"/>
            </a:pPr>
            <a:r>
              <a:rPr lang="en-US" dirty="0"/>
              <a:t>la matière [point to </a:t>
            </a:r>
            <a:r>
              <a:rPr lang="en-US" dirty="0" err="1"/>
              <a:t>centre</a:t>
            </a:r>
            <a:r>
              <a:rPr lang="en-US" dirty="0"/>
              <a:t>]</a:t>
            </a:r>
          </a:p>
          <a:p>
            <a:pPr marL="228600" indent="-228600">
              <a:buAutoNum type="arabicPeriod"/>
            </a:pPr>
            <a:r>
              <a:rPr lang="en-US" dirty="0"/>
              <a:t>la musique [point to bottom left]</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28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picture disappears at a time, students write and say which word is missing in French.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41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to present the vocabulary to students.</a:t>
            </a:r>
          </a:p>
          <a:p>
            <a:r>
              <a:rPr lang="en-US" baseline="0" dirty="0"/>
              <a:t>Offer a quick explanation to students of the difference between </a:t>
            </a:r>
            <a:r>
              <a:rPr lang="en-US" baseline="0" dirty="0" err="1"/>
              <a:t>Quel</a:t>
            </a:r>
            <a:r>
              <a:rPr lang="en-US" baseline="0" dirty="0"/>
              <a:t>? and </a:t>
            </a:r>
            <a:r>
              <a:rPr lang="en-US" baseline="0" dirty="0" err="1"/>
              <a:t>Quelle</a:t>
            </a:r>
            <a:r>
              <a:rPr lang="en-US" baseline="0" dirty="0"/>
              <a:t>?  Say to students you are going to take a closer look at this shortly, however, reinforce that they are both pronounced the same.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5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Elicit</a:t>
            </a:r>
            <a:r>
              <a:rPr lang="en-US" baseline="0" dirty="0"/>
              <a:t> the English from students for these questions words.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3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listen to the words and point at the corresponding picture. Encourage exaggerated movements so the answer is clear!</a:t>
            </a:r>
          </a:p>
          <a:p>
            <a:endParaRPr lang="en-US" dirty="0"/>
          </a:p>
          <a:p>
            <a:r>
              <a:rPr lang="en-US" dirty="0"/>
              <a:t>TRANSCRIPT + ANSWERS:</a:t>
            </a:r>
          </a:p>
          <a:p>
            <a:pPr marL="228600" indent="-228600">
              <a:buAutoNum type="arabicPeriod"/>
            </a:pPr>
            <a:r>
              <a:rPr lang="en-US" dirty="0" err="1"/>
              <a:t>quel</a:t>
            </a:r>
            <a:r>
              <a:rPr lang="en-US" dirty="0"/>
              <a:t>(le) [point to bottom right]</a:t>
            </a:r>
          </a:p>
          <a:p>
            <a:pPr marL="228600" indent="-228600">
              <a:buAutoNum type="arabicPeriod"/>
            </a:pPr>
            <a:r>
              <a:rPr lang="en-US" dirty="0" err="1"/>
              <a:t>combien</a:t>
            </a:r>
            <a:r>
              <a:rPr lang="en-US" dirty="0"/>
              <a:t> [point to top </a:t>
            </a:r>
            <a:r>
              <a:rPr lang="en-US" dirty="0" err="1"/>
              <a:t>centre</a:t>
            </a:r>
            <a:r>
              <a:rPr lang="en-US" dirty="0"/>
              <a:t>]</a:t>
            </a:r>
          </a:p>
          <a:p>
            <a:pPr marL="228600" indent="-228600">
              <a:buAutoNum type="arabicPeriod"/>
            </a:pPr>
            <a:r>
              <a:rPr lang="en-US" dirty="0"/>
              <a:t>que [point to bottom left]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0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a:t>
            </a:r>
            <a:r>
              <a:rPr lang="en-US" baseline="0" dirty="0"/>
              <a:t> an opportunity for students to </a:t>
            </a:r>
            <a:r>
              <a:rPr lang="en-US" baseline="0" dirty="0" err="1"/>
              <a:t>practise</a:t>
            </a:r>
            <a:r>
              <a:rPr lang="en-US" baseline="0" dirty="0"/>
              <a:t> the vocabulary.</a:t>
            </a:r>
          </a:p>
          <a:p>
            <a:r>
              <a:rPr lang="en-US" baseline="0" dirty="0"/>
              <a:t>Can they give (either say/write) the French before the image stops spinning?  This activity is repeated on the next slide with the images speeded up, to further embed the vocabulary and encourage faster recall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86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47935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86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2782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436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21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6662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098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5973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7670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79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9152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D4D4-3382-4C8B-BDB7-5205ECD0E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C0EE35-5847-40EC-B5D9-45B32E5DB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25BE73-E581-4210-92E8-92514DBB1971}"/>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9605E180-B856-429B-826B-DF9C734DA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D62BF-2C99-4AFA-AC40-D043C6B14C30}"/>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2619305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B8E9-6573-4F6B-A0CA-B8A1A5A2AF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21B8F7-9817-42D8-84F0-334E8655B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EF3C06-6787-4B77-8F84-9E4FDCE8858B}"/>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BCD4FB42-9433-48C8-8701-2701F81CA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E76D3-6488-47D6-AAD9-86BD76157439}"/>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907884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B0C4-AAEC-42BA-92C6-9E55B86AF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848282-2767-46CB-940B-3D9C453D1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A7DB7E-6BE0-49A6-93A9-9884D35A3CD5}"/>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AE42E985-7632-44C6-9891-58DEE2851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239F4F-DBE1-4924-9E11-F8CF70669CE7}"/>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3398025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6E31-EAA9-42C0-8838-1E5FBFB173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B6D952-5F7F-4358-948D-0CF2A60F2A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E26D39-C467-4AF0-AFCA-E8F1E4014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9800D3-7C3B-4A67-98E3-4E22A409A899}"/>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6" name="Footer Placeholder 5">
            <a:extLst>
              <a:ext uri="{FF2B5EF4-FFF2-40B4-BE49-F238E27FC236}">
                <a16:creationId xmlns:a16="http://schemas.microsoft.com/office/drawing/2014/main" id="{D3C67782-26DD-4E24-A0B4-CD72097A2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66C54-3E60-4EE4-A6B9-281AA9458D8C}"/>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2509810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3647-042C-4FD8-B76F-11C246E7C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8595C6-1449-4199-B403-D4D0D1866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7BFF0-E49B-4EDC-B29A-A044BD082F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5D35DA-2AF5-4407-A155-4537703DF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EF7C7-D918-4704-8042-D17772D5B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DD0DCE-7E85-4B15-9263-BFEA6BC5274D}"/>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8" name="Footer Placeholder 7">
            <a:extLst>
              <a:ext uri="{FF2B5EF4-FFF2-40B4-BE49-F238E27FC236}">
                <a16:creationId xmlns:a16="http://schemas.microsoft.com/office/drawing/2014/main" id="{285DF19D-8982-4AAD-937B-C210093289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CE745E-178E-42E3-8143-2AB9D10C87D8}"/>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1741063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45A3-919D-491E-86DD-FA77071E06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1A8D31-A7A2-4CCA-BEFA-AAC2A5CE520C}"/>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4" name="Footer Placeholder 3">
            <a:extLst>
              <a:ext uri="{FF2B5EF4-FFF2-40B4-BE49-F238E27FC236}">
                <a16:creationId xmlns:a16="http://schemas.microsoft.com/office/drawing/2014/main" id="{80667157-A019-43E8-8AEA-77A5EFD115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B104B2-2BD0-4D88-B0E9-E5BDE350B341}"/>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1031610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987B7-C8D8-4E0C-878F-EB35C0677A33}"/>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3" name="Footer Placeholder 2">
            <a:extLst>
              <a:ext uri="{FF2B5EF4-FFF2-40B4-BE49-F238E27FC236}">
                <a16:creationId xmlns:a16="http://schemas.microsoft.com/office/drawing/2014/main" id="{6C264FB0-6500-4679-8357-A710462776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71DF87-EFDD-4C23-9A19-C6FE5B4E17B5}"/>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136867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177A-BA1B-44D5-8A17-5077F5E8F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2671E0-B595-4731-B453-8031001AE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6638D6-8DE6-488F-9048-57238A6B5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BC983-FE3D-45DD-9F14-4DDC35FA771E}"/>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6" name="Footer Placeholder 5">
            <a:extLst>
              <a:ext uri="{FF2B5EF4-FFF2-40B4-BE49-F238E27FC236}">
                <a16:creationId xmlns:a16="http://schemas.microsoft.com/office/drawing/2014/main" id="{AAFF4BF5-C140-48B1-9BA0-10E83C8A8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0F770D-7E07-40EB-A8FF-07B0464C48CE}"/>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1903274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5D5A-4B6D-45D5-956F-FE5E4EB2D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A8D799-CE41-472B-8131-F62453B42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4508D7-3C41-4A95-AFA7-9C53790F5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40A70-3D1A-4E7B-8110-02FBDA8709D1}"/>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6" name="Footer Placeholder 5">
            <a:extLst>
              <a:ext uri="{FF2B5EF4-FFF2-40B4-BE49-F238E27FC236}">
                <a16:creationId xmlns:a16="http://schemas.microsoft.com/office/drawing/2014/main" id="{38D9C8BF-F766-4FB5-8111-DEE14000A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CCB6B5-5898-4581-8608-3062126E2D30}"/>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286042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B6B9-7EF3-48EB-AC62-B00FFE0AE4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AFCFCB-CD0D-425C-A88F-E8BEA7EDAF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3EEA9C-9513-43DE-AA12-7D7FA6726BAE}"/>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1A9ED5C1-A5A5-4226-939B-B9FD9055F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9552C-E2F8-4E64-92A3-C90F10341114}"/>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426318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CF039-A51B-4DBD-92EC-FA34DA6B60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7633B5-9742-471C-A6CD-86D361624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323C4-E2DD-4598-AA24-460FB7ABFABE}"/>
              </a:ext>
            </a:extLst>
          </p:cNvPr>
          <p:cNvSpPr>
            <a:spLocks noGrp="1"/>
          </p:cNvSpPr>
          <p:nvPr>
            <p:ph type="dt" sz="half" idx="10"/>
          </p:nvPr>
        </p:nvSpPr>
        <p:spPr/>
        <p:txBody>
          <a:body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8C749562-BD90-47E2-9FCD-8ED762CD9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9F61B-34F3-4604-9A60-A4321E300DC2}"/>
              </a:ext>
            </a:extLst>
          </p:cNvPr>
          <p:cNvSpPr>
            <a:spLocks noGrp="1"/>
          </p:cNvSpPr>
          <p:nvPr>
            <p:ph type="sldNum" sz="quarter" idx="12"/>
          </p:nvPr>
        </p:nvSpPr>
        <p:spPr/>
        <p:txBody>
          <a:bodyPr/>
          <a:lstStyle/>
          <a:p>
            <a:fld id="{2DA74DAD-FD60-4E4A-B154-5F2A2058E7C4}" type="slidenum">
              <a:rPr lang="en-GB" smtClean="0"/>
              <a:t>‹#›</a:t>
            </a:fld>
            <a:endParaRPr lang="en-GB"/>
          </a:p>
        </p:txBody>
      </p:sp>
    </p:spTree>
    <p:extLst>
      <p:ext uri="{BB962C8B-B14F-4D97-AF65-F5344CB8AC3E}">
        <p14:creationId xmlns:p14="http://schemas.microsoft.com/office/powerpoint/2010/main" val="2810789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6082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3732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7236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881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2520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306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1742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08474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67221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0854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871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56479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7D7CB-F148-44B2-99BA-F530E9FC0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80A6E-4F54-45C7-8439-C7916FC13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81F84-3263-4658-A642-E1A488C2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EB40D-E95A-4B96-88B4-F653B3B145FB}" type="datetimeFigureOut">
              <a:rPr lang="en-GB" smtClean="0"/>
              <a:t>22/04/2020</a:t>
            </a:fld>
            <a:endParaRPr lang="en-GB"/>
          </a:p>
        </p:txBody>
      </p:sp>
      <p:sp>
        <p:nvSpPr>
          <p:cNvPr id="5" name="Footer Placeholder 4">
            <a:extLst>
              <a:ext uri="{FF2B5EF4-FFF2-40B4-BE49-F238E27FC236}">
                <a16:creationId xmlns:a16="http://schemas.microsoft.com/office/drawing/2014/main" id="{B2C8A368-3A84-4F59-8CED-BEAF9F791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A69FA-8553-47B3-A464-3D6C81F8E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74DAD-FD60-4E4A-B154-5F2A2058E7C4}" type="slidenum">
              <a:rPr lang="en-GB" smtClean="0"/>
              <a:t>‹#›</a:t>
            </a:fld>
            <a:endParaRPr lang="en-GB"/>
          </a:p>
        </p:txBody>
      </p:sp>
    </p:spTree>
    <p:extLst>
      <p:ext uri="{BB962C8B-B14F-4D97-AF65-F5344CB8AC3E}">
        <p14:creationId xmlns:p14="http://schemas.microsoft.com/office/powerpoint/2010/main" val="31497151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4154354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6.png"/><Relationship Id="rId9"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audio" Target="../media/audio2.wav"/><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6" Type="http://schemas.openxmlformats.org/officeDocument/2006/relationships/audio" Target="../media/audio5.wav"/><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audio" Target="../media/audio4.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10.jpeg"/><Relationship Id="rId1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png"/><Relationship Id="rId10" Type="http://schemas.openxmlformats.org/officeDocument/2006/relationships/audio" Target="../media/audio8.wav"/><Relationship Id="rId4" Type="http://schemas.openxmlformats.org/officeDocument/2006/relationships/image" Target="../media/image15.gif"/><Relationship Id="rId9"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3</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Kirsten Somerville / Victoria Hobson / Adeline Charlton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22/04/20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220" y="1363471"/>
            <a:ext cx="1797191" cy="1336744"/>
          </a:xfrm>
          <a:prstGeom prst="rect">
            <a:avLst/>
          </a:prstGeom>
        </p:spPr>
      </p:pic>
      <p:grpSp>
        <p:nvGrpSpPr>
          <p:cNvPr id="14" name="Group 13"/>
          <p:cNvGrpSpPr/>
          <p:nvPr/>
        </p:nvGrpSpPr>
        <p:grpSpPr>
          <a:xfrm>
            <a:off x="7233128" y="1013586"/>
            <a:ext cx="2332069" cy="2112950"/>
            <a:chOff x="5578538" y="2524018"/>
            <a:chExt cx="2332069" cy="2112950"/>
          </a:xfrm>
        </p:grpSpPr>
        <p:pic>
          <p:nvPicPr>
            <p:cNvPr id="1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747196" y="2880554"/>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many?</a:t>
              </a:r>
            </a:p>
          </p:txBody>
        </p:sp>
      </p:grpSp>
      <p:grpSp>
        <p:nvGrpSpPr>
          <p:cNvPr id="3" name="Group 2"/>
          <p:cNvGrpSpPr/>
          <p:nvPr/>
        </p:nvGrpSpPr>
        <p:grpSpPr>
          <a:xfrm>
            <a:off x="1645379" y="3429000"/>
            <a:ext cx="2332069" cy="2112950"/>
            <a:chOff x="5668115" y="765372"/>
            <a:chExt cx="2332069" cy="2112950"/>
          </a:xfrm>
        </p:grpSpPr>
        <p:pic>
          <p:nvPicPr>
            <p:cNvPr id="2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343" y="3713428"/>
            <a:ext cx="1495088" cy="1544094"/>
          </a:xfrm>
          <a:prstGeom prst="rect">
            <a:avLst/>
          </a:prstGeom>
        </p:spPr>
      </p:pic>
      <p:grpSp>
        <p:nvGrpSpPr>
          <p:cNvPr id="30" name="Group 29"/>
          <p:cNvGrpSpPr/>
          <p:nvPr/>
        </p:nvGrpSpPr>
        <p:grpSpPr>
          <a:xfrm>
            <a:off x="9682588" y="3489938"/>
            <a:ext cx="2332069" cy="2112950"/>
            <a:chOff x="4809505" y="2362154"/>
            <a:chExt cx="2332069" cy="2112950"/>
          </a:xfrm>
        </p:grpSpPr>
        <p:pic>
          <p:nvPicPr>
            <p:cNvPr id="28"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09505" y="236215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1349562">
              <a:off x="4952432" y="299500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which?</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933" y="3730912"/>
            <a:ext cx="1712804" cy="1573296"/>
          </a:xfrm>
          <a:prstGeom prst="rect">
            <a:avLst/>
          </a:prstGeom>
        </p:spPr>
      </p:pic>
      <p:sp>
        <p:nvSpPr>
          <p:cNvPr id="33" name="TextBox 32"/>
          <p:cNvSpPr txBox="1"/>
          <p:nvPr/>
        </p:nvSpPr>
        <p:spPr>
          <a:xfrm>
            <a:off x="4077482" y="2622766"/>
            <a:ext cx="5236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5" name="TextBox 34"/>
          <p:cNvSpPr txBox="1"/>
          <p:nvPr/>
        </p:nvSpPr>
        <p:spPr>
          <a:xfrm>
            <a:off x="47381" y="5340633"/>
            <a:ext cx="2284603"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que ?</a:t>
            </a:r>
          </a:p>
        </p:txBody>
      </p:sp>
      <p:sp>
        <p:nvSpPr>
          <p:cNvPr id="36" name="TextBox 35"/>
          <p:cNvSpPr txBox="1"/>
          <p:nvPr/>
        </p:nvSpPr>
        <p:spPr>
          <a:xfrm>
            <a:off x="6743329" y="5311967"/>
            <a:ext cx="243880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7" name="TextBox 36"/>
          <p:cNvSpPr txBox="1"/>
          <p:nvPr/>
        </p:nvSpPr>
        <p:spPr>
          <a:xfrm>
            <a:off x="9180279" y="5293583"/>
            <a:ext cx="308630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quelle</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2" name="Group 1"/>
          <p:cNvGrpSpPr/>
          <p:nvPr/>
        </p:nvGrpSpPr>
        <p:grpSpPr>
          <a:xfrm>
            <a:off x="3176927" y="1098592"/>
            <a:ext cx="2332069" cy="2112950"/>
            <a:chOff x="643102" y="897272"/>
            <a:chExt cx="2332069" cy="2112950"/>
          </a:xfrm>
        </p:grpSpPr>
        <p:pic>
          <p:nvPicPr>
            <p:cNvPr id="32"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much?</a:t>
              </a:r>
            </a:p>
          </p:txBody>
        </p:sp>
      </p:grpSp>
    </p:spTree>
    <p:extLst>
      <p:ext uri="{BB962C8B-B14F-4D97-AF65-F5344CB8AC3E}">
        <p14:creationId xmlns:p14="http://schemas.microsoft.com/office/powerpoint/2010/main" val="266605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1000" fill="hold"/>
                                        <p:tgtEl>
                                          <p:spTgt spid="3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1000" fill="hold"/>
                                        <p:tgtEl>
                                          <p:spTgt spid="2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P spid="36" grpId="0"/>
      <p:bldP spid="36" grpId="1"/>
      <p:bldP spid="37" grpId="0"/>
      <p:bldP spid="3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Quel</a:t>
            </a:r>
            <a:r>
              <a:rPr lang="en-GB" sz="3600" b="1" dirty="0">
                <a:solidFill>
                  <a:schemeClr val="bg1"/>
                </a:solidFill>
              </a:rPr>
              <a:t>? </a:t>
            </a:r>
            <a:r>
              <a:rPr lang="en-GB" sz="3600" b="1" dirty="0" err="1">
                <a:solidFill>
                  <a:schemeClr val="bg1"/>
                </a:solidFill>
              </a:rPr>
              <a:t>ou</a:t>
            </a:r>
            <a:r>
              <a:rPr lang="en-GB" sz="3600" b="1" dirty="0">
                <a:solidFill>
                  <a:schemeClr val="bg1"/>
                </a:solidFill>
              </a:rPr>
              <a:t> </a:t>
            </a:r>
            <a:r>
              <a:rPr lang="en-GB" sz="3600" b="1" dirty="0" err="1">
                <a:solidFill>
                  <a:schemeClr val="bg1"/>
                </a:solidFill>
              </a:rPr>
              <a:t>Quelle</a:t>
            </a:r>
            <a:r>
              <a:rPr lang="en-GB" sz="3600" b="1" dirty="0">
                <a:solidFill>
                  <a:schemeClr val="bg1"/>
                </a:solidFill>
              </a:rPr>
              <a:t>?</a:t>
            </a:r>
          </a:p>
        </p:txBody>
      </p:sp>
      <p:sp>
        <p:nvSpPr>
          <p:cNvPr id="12" name="TextBox 11"/>
          <p:cNvSpPr txBox="1"/>
          <p:nvPr/>
        </p:nvSpPr>
        <p:spPr>
          <a:xfrm>
            <a:off x="19683" y="3195761"/>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Quelle</a:t>
            </a:r>
            <a:r>
              <a:rPr kumimoji="0" lang="es-ES" sz="54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a:t>
            </a:r>
            <a:r>
              <a:rPr kumimoji="0" lang="es-ES"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voiture</a:t>
            </a:r>
            <a:r>
              <a:rPr kumimoji="0" lang="es-ES"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 </a:t>
            </a:r>
            <a:r>
              <a:rPr kumimoji="0" lang="es-ES"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aimes</a:t>
            </a:r>
            <a:r>
              <a:rPr kumimoji="0" lang="es-ES"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-tu ?</a:t>
            </a:r>
            <a:endParaRPr kumimoji="0" lang="fr-FR"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3" name="TextBox 12"/>
          <p:cNvSpPr txBox="1"/>
          <p:nvPr/>
        </p:nvSpPr>
        <p:spPr>
          <a:xfrm>
            <a:off x="0" y="2469215"/>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Which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book do you like?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4" name="TextBox 13"/>
          <p:cNvSpPr txBox="1"/>
          <p:nvPr/>
        </p:nvSpPr>
        <p:spPr>
          <a:xfrm>
            <a:off x="0" y="1430960"/>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Quel</a:t>
            </a:r>
            <a:r>
              <a:rPr kumimoji="0" lang="es-ES" sz="54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a:t>
            </a:r>
            <a:r>
              <a:rPr kumimoji="0" lang="es-ES"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livre</a:t>
            </a:r>
            <a:r>
              <a:rPr kumimoji="0" lang="es-ES"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 </a:t>
            </a:r>
            <a:r>
              <a:rPr kumimoji="0" lang="es-ES"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aimes</a:t>
            </a:r>
            <a:r>
              <a:rPr kumimoji="0" lang="es-ES"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t>
            </a:r>
            <a:r>
              <a:rPr kumimoji="0" lang="es-E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tu</a:t>
            </a:r>
            <a:r>
              <a:rPr kumimoji="0" lang="es-ES"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 ?</a:t>
            </a:r>
            <a:endParaRPr kumimoji="0" lang="fr-FR"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0" y="4266112"/>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Which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car do you like?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9" name="TextBox 8"/>
          <p:cNvSpPr txBox="1"/>
          <p:nvPr/>
        </p:nvSpPr>
        <p:spPr>
          <a:xfrm>
            <a:off x="-1" y="5672488"/>
            <a:ext cx="12192000"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form of ‘</a:t>
            </a:r>
            <a:r>
              <a:rPr kumimoji="0" lang="en-GB" sz="2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quel</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matches the gender of the noun. The two forms </a:t>
            </a:r>
            <a:r>
              <a:rPr kumimoji="0" lang="en-GB"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sound</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same.</a:t>
            </a:r>
          </a:p>
        </p:txBody>
      </p:sp>
      <p:sp>
        <p:nvSpPr>
          <p:cNvPr id="3" name="Rounded Rectangular Callout 2"/>
          <p:cNvSpPr/>
          <p:nvPr/>
        </p:nvSpPr>
        <p:spPr>
          <a:xfrm>
            <a:off x="188942" y="1580935"/>
            <a:ext cx="2001329" cy="1541315"/>
          </a:xfrm>
          <a:prstGeom prst="wedgeRoundRectCallout">
            <a:avLst>
              <a:gd name="adj1" fmla="val 76753"/>
              <a:gd name="adj2" fmla="val -36071"/>
              <a:gd name="adj3" fmla="val 16667"/>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For masculine singular nouns</a:t>
            </a:r>
          </a:p>
        </p:txBody>
      </p:sp>
      <p:sp>
        <p:nvSpPr>
          <p:cNvPr id="11" name="Rounded Rectangular Callout 10"/>
          <p:cNvSpPr/>
          <p:nvPr/>
        </p:nvSpPr>
        <p:spPr>
          <a:xfrm>
            <a:off x="188941" y="3994139"/>
            <a:ext cx="2001329" cy="1541315"/>
          </a:xfrm>
          <a:prstGeom prst="wedgeRoundRectCallout">
            <a:avLst>
              <a:gd name="adj1" fmla="val 80201"/>
              <a:gd name="adj2" fmla="val -39429"/>
              <a:gd name="adj3" fmla="val 16667"/>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For feminine singular nouns</a:t>
            </a:r>
          </a:p>
        </p:txBody>
      </p:sp>
    </p:spTree>
    <p:extLst>
      <p:ext uri="{BB962C8B-B14F-4D97-AF65-F5344CB8AC3E}">
        <p14:creationId xmlns:p14="http://schemas.microsoft.com/office/powerpoint/2010/main" val="30477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9" grpId="0" animBg="1"/>
      <p:bldP spid="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Masculin</a:t>
            </a:r>
            <a:r>
              <a:rPr lang="en-GB" sz="3600" b="1" dirty="0">
                <a:solidFill>
                  <a:schemeClr val="bg1"/>
                </a:solidFill>
              </a:rPr>
              <a:t> </a:t>
            </a:r>
            <a:r>
              <a:rPr lang="en-GB" sz="3600" b="1" dirty="0" err="1">
                <a:solidFill>
                  <a:schemeClr val="bg1"/>
                </a:solidFill>
              </a:rPr>
              <a:t>ou</a:t>
            </a:r>
            <a:r>
              <a:rPr lang="en-GB" sz="3600" b="1" dirty="0">
                <a:solidFill>
                  <a:schemeClr val="bg1"/>
                </a:solidFill>
              </a:rPr>
              <a:t> </a:t>
            </a:r>
            <a:r>
              <a:rPr lang="en-GB" sz="3600" b="1" dirty="0" err="1">
                <a:solidFill>
                  <a:schemeClr val="bg1"/>
                </a:solidFill>
              </a:rPr>
              <a:t>féminin</a:t>
            </a:r>
            <a:r>
              <a:rPr lang="en-GB" sz="3600" b="1" dirty="0">
                <a:solidFill>
                  <a:schemeClr val="bg1"/>
                </a:solidFill>
              </a:rPr>
              <a:t>?</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graphicFrame>
        <p:nvGraphicFramePr>
          <p:cNvPr id="7" name="Table 6"/>
          <p:cNvGraphicFramePr>
            <a:graphicFrameLocks noGrp="1"/>
          </p:cNvGraphicFramePr>
          <p:nvPr>
            <p:extLst/>
          </p:nvPr>
        </p:nvGraphicFramePr>
        <p:xfrm>
          <a:off x="188942" y="1651315"/>
          <a:ext cx="11870786" cy="4114800"/>
        </p:xfrm>
        <a:graphic>
          <a:graphicData uri="http://schemas.openxmlformats.org/drawingml/2006/table">
            <a:tbl>
              <a:tblPr firstRow="1" bandRow="1">
                <a:tableStyleId>{5C22544A-7EE6-4342-B048-85BDC9FD1C3A}</a:tableStyleId>
              </a:tblPr>
              <a:tblGrid>
                <a:gridCol w="490103">
                  <a:extLst>
                    <a:ext uri="{9D8B030D-6E8A-4147-A177-3AD203B41FA5}">
                      <a16:colId xmlns:a16="http://schemas.microsoft.com/office/drawing/2014/main" val="687361474"/>
                    </a:ext>
                  </a:extLst>
                </a:gridCol>
                <a:gridCol w="1974488">
                  <a:extLst>
                    <a:ext uri="{9D8B030D-6E8A-4147-A177-3AD203B41FA5}">
                      <a16:colId xmlns:a16="http://schemas.microsoft.com/office/drawing/2014/main" val="74856841"/>
                    </a:ext>
                  </a:extLst>
                </a:gridCol>
                <a:gridCol w="1223134">
                  <a:extLst>
                    <a:ext uri="{9D8B030D-6E8A-4147-A177-3AD203B41FA5}">
                      <a16:colId xmlns:a16="http://schemas.microsoft.com/office/drawing/2014/main" val="3001981109"/>
                    </a:ext>
                  </a:extLst>
                </a:gridCol>
                <a:gridCol w="1904595">
                  <a:extLst>
                    <a:ext uri="{9D8B030D-6E8A-4147-A177-3AD203B41FA5}">
                      <a16:colId xmlns:a16="http://schemas.microsoft.com/office/drawing/2014/main" val="3169916154"/>
                    </a:ext>
                  </a:extLst>
                </a:gridCol>
                <a:gridCol w="646514">
                  <a:extLst>
                    <a:ext uri="{9D8B030D-6E8A-4147-A177-3AD203B41FA5}">
                      <a16:colId xmlns:a16="http://schemas.microsoft.com/office/drawing/2014/main" val="3425957720"/>
                    </a:ext>
                  </a:extLst>
                </a:gridCol>
                <a:gridCol w="489253">
                  <a:extLst>
                    <a:ext uri="{9D8B030D-6E8A-4147-A177-3AD203B41FA5}">
                      <a16:colId xmlns:a16="http://schemas.microsoft.com/office/drawing/2014/main" val="4207018498"/>
                    </a:ext>
                  </a:extLst>
                </a:gridCol>
                <a:gridCol w="1729861">
                  <a:extLst>
                    <a:ext uri="{9D8B030D-6E8A-4147-A177-3AD203B41FA5}">
                      <a16:colId xmlns:a16="http://schemas.microsoft.com/office/drawing/2014/main" val="58002071"/>
                    </a:ext>
                  </a:extLst>
                </a:gridCol>
                <a:gridCol w="1135767">
                  <a:extLst>
                    <a:ext uri="{9D8B030D-6E8A-4147-A177-3AD203B41FA5}">
                      <a16:colId xmlns:a16="http://schemas.microsoft.com/office/drawing/2014/main" val="471189490"/>
                    </a:ext>
                  </a:extLst>
                </a:gridCol>
                <a:gridCol w="1782281">
                  <a:extLst>
                    <a:ext uri="{9D8B030D-6E8A-4147-A177-3AD203B41FA5}">
                      <a16:colId xmlns:a16="http://schemas.microsoft.com/office/drawing/2014/main" val="759889095"/>
                    </a:ext>
                  </a:extLst>
                </a:gridCol>
                <a:gridCol w="494790">
                  <a:extLst>
                    <a:ext uri="{9D8B030D-6E8A-4147-A177-3AD203B41FA5}">
                      <a16:colId xmlns:a16="http://schemas.microsoft.com/office/drawing/2014/main" val="3297964596"/>
                    </a:ext>
                  </a:extLst>
                </a:gridCol>
              </a:tblGrid>
              <a:tr h="395278">
                <a:tc>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sz="240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77993596"/>
                  </a:ext>
                </a:extLst>
              </a:tr>
              <a:tr h="395278">
                <a:tc rowSpan="2">
                  <a:txBody>
                    <a:bodyPr/>
                    <a:lstStyle/>
                    <a:p>
                      <a:r>
                        <a:rPr lang="en-GB" sz="2400" b="1" dirty="0">
                          <a:solidFill>
                            <a:schemeClr val="accent5">
                              <a:lumMod val="50000"/>
                            </a:schemeClr>
                          </a:solidFill>
                        </a:rPr>
                        <a:t>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Elles</a:t>
                      </a:r>
                      <a:r>
                        <a:rPr lang="en-GB" sz="2400" dirty="0">
                          <a:solidFill>
                            <a:schemeClr val="accent5">
                              <a:lumMod val="50000"/>
                            </a:schemeClr>
                          </a:solidFill>
                        </a:rPr>
                        <a:t> font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modèle</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b="1" dirty="0">
                          <a:solidFill>
                            <a:schemeClr val="accent5">
                              <a:lumMod val="50000"/>
                            </a:schemeClr>
                          </a:solidFill>
                        </a:rPr>
                        <a:t>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Tu</a:t>
                      </a:r>
                      <a:r>
                        <a:rPr lang="en-GB" sz="2400" dirty="0">
                          <a:solidFill>
                            <a:schemeClr val="accent5">
                              <a:lumMod val="50000"/>
                            </a:schemeClr>
                          </a:solidFill>
                        </a:rPr>
                        <a:t> </a:t>
                      </a:r>
                      <a:r>
                        <a:rPr lang="en-GB" sz="2400" dirty="0" err="1">
                          <a:solidFill>
                            <a:schemeClr val="accent5">
                              <a:lumMod val="50000"/>
                            </a:schemeClr>
                          </a:solidFill>
                        </a:rPr>
                        <a:t>aimes</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acteur</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4629874"/>
                  </a:ext>
                </a:extLst>
              </a:tr>
              <a:tr h="395278">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activité</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couleur</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24981995"/>
                  </a:ext>
                </a:extLst>
              </a:tr>
              <a:tr h="395278">
                <a:tc rowSpan="2">
                  <a:txBody>
                    <a:bodyPr/>
                    <a:lstStyle/>
                    <a:p>
                      <a:r>
                        <a:rPr lang="en-GB" sz="2400" b="1" dirty="0">
                          <a:solidFill>
                            <a:schemeClr val="accent5">
                              <a:lumMod val="50000"/>
                            </a:schemeClr>
                          </a:solidFill>
                        </a:rPr>
                        <a:t>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Tu</a:t>
                      </a:r>
                      <a:r>
                        <a:rPr lang="en-GB" sz="2400" dirty="0">
                          <a:solidFill>
                            <a:schemeClr val="accent5">
                              <a:lumMod val="50000"/>
                            </a:schemeClr>
                          </a:solidFill>
                        </a:rPr>
                        <a:t> </a:t>
                      </a:r>
                      <a:r>
                        <a:rPr lang="en-GB" sz="2400" dirty="0" err="1">
                          <a:solidFill>
                            <a:schemeClr val="accent5">
                              <a:lumMod val="50000"/>
                            </a:schemeClr>
                          </a:solidFill>
                        </a:rPr>
                        <a:t>écoutes</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quelle</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musique</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b="1" dirty="0">
                          <a:solidFill>
                            <a:schemeClr val="accent5">
                              <a:lumMod val="50000"/>
                            </a:schemeClr>
                          </a:solidFill>
                        </a:rPr>
                        <a:t>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Elle fait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quelle</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chemeClr val="accent5">
                              <a:lumMod val="50000"/>
                            </a:schemeClr>
                          </a:solidFill>
                        </a:rPr>
                        <a:t>exercice</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50068632"/>
                  </a:ext>
                </a:extLst>
              </a:tr>
              <a:tr h="395278">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chanteur</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activité</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87340172"/>
                  </a:ext>
                </a:extLst>
              </a:tr>
              <a:tr h="395278">
                <a:tc rowSpan="2">
                  <a:txBody>
                    <a:bodyPr/>
                    <a:lstStyle/>
                    <a:p>
                      <a:r>
                        <a:rPr lang="en-GB" sz="2400" b="1" dirty="0">
                          <a:solidFill>
                            <a:schemeClr val="accent5">
                              <a:lumMod val="50000"/>
                            </a:schemeClr>
                          </a:solidFill>
                        </a:rPr>
                        <a:t>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Il a</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quelle</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voiture</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b="1" dirty="0">
                          <a:solidFill>
                            <a:schemeClr val="accent5">
                              <a:lumMod val="50000"/>
                            </a:schemeClr>
                          </a:solidFill>
                        </a:rPr>
                        <a:t>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Il </a:t>
                      </a:r>
                      <a:r>
                        <a:rPr lang="en-GB" sz="2400" dirty="0" err="1">
                          <a:solidFill>
                            <a:schemeClr val="accent5">
                              <a:lumMod val="50000"/>
                            </a:schemeClr>
                          </a:solidFill>
                        </a:rPr>
                        <a:t>porte</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a:solidFill>
                            <a:schemeClr val="accent5">
                              <a:lumMod val="50000"/>
                            </a:schemeClr>
                          </a:solidFill>
                        </a:rPr>
                        <a:t>chemise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620312715"/>
                  </a:ext>
                </a:extLst>
              </a:tr>
              <a:tr h="395278">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vélo</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err="1">
                          <a:solidFill>
                            <a:schemeClr val="accent5">
                              <a:lumMod val="50000"/>
                            </a:schemeClr>
                          </a:solidFill>
                        </a:rPr>
                        <a:t>uniforme</a:t>
                      </a:r>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91215093"/>
                  </a:ext>
                </a:extLst>
              </a:tr>
              <a:tr h="395278">
                <a:tc rowSpan="2">
                  <a:txBody>
                    <a:bodyPr/>
                    <a:lstStyle/>
                    <a:p>
                      <a:r>
                        <a:rPr lang="en-GB" sz="2400" b="1" dirty="0">
                          <a:solidFill>
                            <a:schemeClr val="accent5">
                              <a:lumMod val="50000"/>
                            </a:schemeClr>
                          </a:solidFill>
                        </a:rPr>
                        <a:t>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Tu</a:t>
                      </a:r>
                      <a:r>
                        <a:rPr lang="en-GB" sz="2400" dirty="0">
                          <a:solidFill>
                            <a:schemeClr val="accent5">
                              <a:lumMod val="50000"/>
                            </a:schemeClr>
                          </a:solidFill>
                        </a:rPr>
                        <a:t> </a:t>
                      </a:r>
                      <a:r>
                        <a:rPr lang="en-GB" sz="2400" dirty="0" err="1">
                          <a:solidFill>
                            <a:schemeClr val="accent5">
                              <a:lumMod val="50000"/>
                            </a:schemeClr>
                          </a:solidFill>
                        </a:rPr>
                        <a:t>écris</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a:solidFill>
                            <a:schemeClr val="accent5">
                              <a:lumMod val="50000"/>
                            </a:schemeClr>
                          </a:solidFill>
                        </a:rPr>
                        <a:t>mot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b="1" dirty="0">
                          <a:solidFill>
                            <a:schemeClr val="accent5">
                              <a:lumMod val="50000"/>
                            </a:schemeClr>
                          </a:solidFill>
                        </a:rPr>
                        <a:t>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Tu</a:t>
                      </a:r>
                      <a:r>
                        <a:rPr lang="en-GB" sz="2400" dirty="0">
                          <a:solidFill>
                            <a:schemeClr val="accent5">
                              <a:lumMod val="50000"/>
                            </a:schemeClr>
                          </a:solidFill>
                        </a:rPr>
                        <a:t> </a:t>
                      </a:r>
                      <a:r>
                        <a:rPr lang="en-GB" sz="2400" dirty="0" err="1">
                          <a:solidFill>
                            <a:schemeClr val="accent5">
                              <a:lumMod val="50000"/>
                            </a:schemeClr>
                          </a:solidFill>
                        </a:rPr>
                        <a:t>étudies</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err="1">
                          <a:solidFill>
                            <a:schemeClr val="accent5">
                              <a:lumMod val="50000"/>
                            </a:schemeClr>
                          </a:solidFill>
                        </a:rPr>
                        <a:t>quelle</a:t>
                      </a:r>
                      <a:endParaRPr lang="en-GB" sz="2400" dirty="0">
                        <a:solidFill>
                          <a:schemeClr val="accent5">
                            <a:lumMod val="50000"/>
                          </a:schemeClr>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a:solidFill>
                            <a:schemeClr val="accent5">
                              <a:lumMod val="50000"/>
                            </a:schemeClr>
                          </a:solidFill>
                        </a:rPr>
                        <a:t>langue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r>
                        <a:rPr lang="en-GB" sz="2400" dirty="0">
                          <a:solidFill>
                            <a:schemeClr val="accent5">
                              <a:lumMod val="50000"/>
                            </a:schemeClr>
                          </a:solidFill>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62772783"/>
                  </a:ext>
                </a:extLst>
              </a:tr>
              <a:tr h="395278">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a:solidFill>
                            <a:schemeClr val="accent5">
                              <a:lumMod val="50000"/>
                            </a:schemeClr>
                          </a:solidFill>
                        </a:rPr>
                        <a:t>phrase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400" b="1"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GB" sz="2400" dirty="0">
                          <a:solidFill>
                            <a:schemeClr val="accent5">
                              <a:lumMod val="50000"/>
                            </a:schemeClr>
                          </a:solidFill>
                        </a:rPr>
                        <a:t>livre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endParaRPr lang="en-GB" sz="2200" dirty="0">
                        <a:solidFill>
                          <a:schemeClr val="accent5">
                            <a:lumMod val="50000"/>
                          </a:schemeClr>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10807407"/>
                  </a:ext>
                </a:extLst>
              </a:tr>
            </a:tbl>
          </a:graphicData>
        </a:graphic>
      </p:graphicFrame>
      <p:sp>
        <p:nvSpPr>
          <p:cNvPr id="9" name="Rounded Rectangle 8"/>
          <p:cNvSpPr/>
          <p:nvPr/>
        </p:nvSpPr>
        <p:spPr>
          <a:xfrm>
            <a:off x="3902150" y="2127142"/>
            <a:ext cx="1835262"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0" name="Rounded Rectangle 9"/>
          <p:cNvSpPr/>
          <p:nvPr/>
        </p:nvSpPr>
        <p:spPr>
          <a:xfrm>
            <a:off x="3902150" y="3060230"/>
            <a:ext cx="1835262"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1" name="Rounded Rectangle 10"/>
          <p:cNvSpPr/>
          <p:nvPr/>
        </p:nvSpPr>
        <p:spPr>
          <a:xfrm>
            <a:off x="3902149" y="3949042"/>
            <a:ext cx="1835263"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2" name="Rounded Rectangle 11"/>
          <p:cNvSpPr/>
          <p:nvPr/>
        </p:nvSpPr>
        <p:spPr>
          <a:xfrm>
            <a:off x="3908575" y="4882130"/>
            <a:ext cx="1828837"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3" name="Rounded Rectangle 12"/>
          <p:cNvSpPr/>
          <p:nvPr/>
        </p:nvSpPr>
        <p:spPr>
          <a:xfrm>
            <a:off x="9803219" y="2127142"/>
            <a:ext cx="1722474"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4" name="Rounded Rectangle 13"/>
          <p:cNvSpPr/>
          <p:nvPr/>
        </p:nvSpPr>
        <p:spPr>
          <a:xfrm>
            <a:off x="9803219" y="3505996"/>
            <a:ext cx="1722474"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5" name="Rounded Rectangle 14"/>
          <p:cNvSpPr/>
          <p:nvPr/>
        </p:nvSpPr>
        <p:spPr>
          <a:xfrm>
            <a:off x="9803219" y="4420395"/>
            <a:ext cx="1722474"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6" name="Rounded Rectangle 15"/>
          <p:cNvSpPr/>
          <p:nvPr/>
        </p:nvSpPr>
        <p:spPr>
          <a:xfrm>
            <a:off x="9803219" y="4851715"/>
            <a:ext cx="1722474" cy="431320"/>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8" name="TextBox 17"/>
          <p:cNvSpPr txBox="1"/>
          <p:nvPr/>
        </p:nvSpPr>
        <p:spPr>
          <a:xfrm>
            <a:off x="188942" y="1163881"/>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Lis les questions.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le mot correct.</a:t>
            </a:r>
          </a:p>
        </p:txBody>
      </p:sp>
    </p:spTree>
    <p:extLst>
      <p:ext uri="{BB962C8B-B14F-4D97-AF65-F5344CB8AC3E}">
        <p14:creationId xmlns:p14="http://schemas.microsoft.com/office/powerpoint/2010/main" val="28065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31997" y="5663702"/>
            <a:ext cx="175400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 ?</a:t>
            </a:r>
          </a:p>
        </p:txBody>
      </p:sp>
      <p:sp>
        <p:nvSpPr>
          <p:cNvPr id="29" name="Rounded Rectangle 28"/>
          <p:cNvSpPr/>
          <p:nvPr/>
        </p:nvSpPr>
        <p:spPr>
          <a:xfrm>
            <a:off x="536582" y="5772941"/>
            <a:ext cx="4344837" cy="77059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7449547" y="5547970"/>
            <a:ext cx="433804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quel</a:t>
            </a: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 </a:t>
            </a: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quelle</a:t>
            </a: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314808"/>
            <a:ext cx="5760368" cy="707849"/>
          </a:xfrm>
        </p:spPr>
        <p:txBody>
          <a:bodyPr>
            <a:normAutofit/>
          </a:bodyPr>
          <a:lstStyle/>
          <a:p>
            <a:r>
              <a:rPr lang="en-GB" sz="3600" b="1" dirty="0" err="1">
                <a:solidFill>
                  <a:schemeClr val="bg1"/>
                </a:solidFill>
                <a:latin typeface="Century Gothic" panose="020B0502020202020204" pitchFamily="34" charset="0"/>
              </a:rPr>
              <a:t>Vocabulaire</a:t>
            </a:r>
            <a:endParaRPr lang="en-GB" sz="3600" b="1" dirty="0">
              <a:solidFill>
                <a:schemeClr val="bg1"/>
              </a:solidFill>
              <a:latin typeface="Century Gothic" panose="020B0502020202020204" pitchFamily="34" charset="0"/>
            </a:endParaRPr>
          </a:p>
        </p:txBody>
      </p:sp>
      <p:grpSp>
        <p:nvGrpSpPr>
          <p:cNvPr id="12" name="Group 11"/>
          <p:cNvGrpSpPr/>
          <p:nvPr/>
        </p:nvGrpSpPr>
        <p:grpSpPr>
          <a:xfrm>
            <a:off x="6686892" y="1021830"/>
            <a:ext cx="2332069" cy="2112950"/>
            <a:chOff x="5578538" y="2524018"/>
            <a:chExt cx="2332069" cy="2112950"/>
          </a:xfrm>
        </p:grpSpPr>
        <p:pic>
          <p:nvPicPr>
            <p:cNvPr id="13"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1349562">
              <a:off x="5696738" y="2923625"/>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how many?</a:t>
              </a:r>
            </a:p>
          </p:txBody>
        </p:sp>
      </p:grpSp>
      <p:grpSp>
        <p:nvGrpSpPr>
          <p:cNvPr id="18" name="Group 17"/>
          <p:cNvGrpSpPr/>
          <p:nvPr/>
        </p:nvGrpSpPr>
        <p:grpSpPr>
          <a:xfrm>
            <a:off x="1547935" y="3897816"/>
            <a:ext cx="2332069" cy="2112950"/>
            <a:chOff x="5668115" y="765372"/>
            <a:chExt cx="2332069" cy="2112950"/>
          </a:xfrm>
        </p:grpSpPr>
        <p:pic>
          <p:nvPicPr>
            <p:cNvPr id="19"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what?</a:t>
              </a:r>
            </a:p>
          </p:txBody>
        </p:sp>
      </p:grpSp>
      <p:grpSp>
        <p:nvGrpSpPr>
          <p:cNvPr id="21" name="Group 20"/>
          <p:cNvGrpSpPr/>
          <p:nvPr/>
        </p:nvGrpSpPr>
        <p:grpSpPr>
          <a:xfrm>
            <a:off x="8452535" y="3757247"/>
            <a:ext cx="2332069" cy="2112950"/>
            <a:chOff x="5034673" y="2362153"/>
            <a:chExt cx="2332069" cy="2112950"/>
          </a:xfrm>
        </p:grpSpPr>
        <p:pic>
          <p:nvPicPr>
            <p:cNvPr id="22"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21349562">
              <a:off x="5168105" y="306468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which?</a:t>
              </a:r>
            </a:p>
          </p:txBody>
        </p:sp>
      </p:grpSp>
      <p:grpSp>
        <p:nvGrpSpPr>
          <p:cNvPr id="24" name="Group 23"/>
          <p:cNvGrpSpPr/>
          <p:nvPr/>
        </p:nvGrpSpPr>
        <p:grpSpPr>
          <a:xfrm>
            <a:off x="4061082" y="1207790"/>
            <a:ext cx="2332069" cy="2112950"/>
            <a:chOff x="643102" y="897272"/>
            <a:chExt cx="2332069" cy="2112950"/>
          </a:xfrm>
        </p:grpSpPr>
        <p:pic>
          <p:nvPicPr>
            <p:cNvPr id="25"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how much?</a:t>
              </a:r>
            </a:p>
          </p:txBody>
        </p:sp>
      </p:grpSp>
      <p:sp>
        <p:nvSpPr>
          <p:cNvPr id="2" name="Rectangle 1"/>
          <p:cNvSpPr/>
          <p:nvPr/>
        </p:nvSpPr>
        <p:spPr>
          <a:xfrm>
            <a:off x="4884635" y="2998713"/>
            <a:ext cx="31452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combien</a:t>
            </a: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t>
            </a:r>
          </a:p>
        </p:txBody>
      </p:sp>
      <p:sp>
        <p:nvSpPr>
          <p:cNvPr id="26" name="Rounded Rectangle 25"/>
          <p:cNvSpPr/>
          <p:nvPr/>
        </p:nvSpPr>
        <p:spPr>
          <a:xfrm>
            <a:off x="4388694" y="3086534"/>
            <a:ext cx="4354773" cy="77059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ounded Rectangle 29"/>
          <p:cNvSpPr/>
          <p:nvPr/>
        </p:nvSpPr>
        <p:spPr>
          <a:xfrm>
            <a:off x="7164237" y="5740072"/>
            <a:ext cx="4575826" cy="77059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4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grpSp>
        <p:nvGrpSpPr>
          <p:cNvPr id="2" name="Group 1"/>
          <p:cNvGrpSpPr/>
          <p:nvPr/>
        </p:nvGrpSpPr>
        <p:grpSpPr>
          <a:xfrm>
            <a:off x="2629514" y="856659"/>
            <a:ext cx="2332069" cy="2112950"/>
            <a:chOff x="5034673" y="2362153"/>
            <a:chExt cx="2332069" cy="2112950"/>
          </a:xfrm>
        </p:grpSpPr>
        <p:pic>
          <p:nvPicPr>
            <p:cNvPr id="7"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349562">
              <a:off x="5168105" y="300313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a:t>
              </a:r>
            </a:p>
          </p:txBody>
        </p:sp>
      </p:grpSp>
      <p:sp>
        <p:nvSpPr>
          <p:cNvPr id="10" name="TextBox 9"/>
          <p:cNvSpPr txBox="1"/>
          <p:nvPr/>
        </p:nvSpPr>
        <p:spPr>
          <a:xfrm>
            <a:off x="385731" y="2986411"/>
            <a:ext cx="39999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comment?</a:t>
            </a: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240" y="1185482"/>
            <a:ext cx="2123334" cy="2026290"/>
          </a:xfrm>
          <a:prstGeom prst="rect">
            <a:avLst/>
          </a:prstGeom>
        </p:spPr>
      </p:pic>
      <p:grpSp>
        <p:nvGrpSpPr>
          <p:cNvPr id="12" name="Group 11"/>
          <p:cNvGrpSpPr/>
          <p:nvPr/>
        </p:nvGrpSpPr>
        <p:grpSpPr>
          <a:xfrm>
            <a:off x="6213512" y="2113239"/>
            <a:ext cx="2332069" cy="2112950"/>
            <a:chOff x="5034673" y="2362153"/>
            <a:chExt cx="2332069" cy="2112950"/>
          </a:xfrm>
        </p:grpSpPr>
        <p:pic>
          <p:nvPicPr>
            <p:cNvPr id="13"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1349562">
              <a:off x="5168105" y="3064686"/>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where?</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265" y="2093251"/>
            <a:ext cx="2522144" cy="2642923"/>
          </a:xfrm>
          <a:prstGeom prst="rect">
            <a:avLst/>
          </a:prstGeom>
        </p:spPr>
      </p:pic>
      <p:sp>
        <p:nvSpPr>
          <p:cNvPr id="16" name="TextBox 15"/>
          <p:cNvSpPr txBox="1"/>
          <p:nvPr/>
        </p:nvSpPr>
        <p:spPr>
          <a:xfrm>
            <a:off x="5586992" y="3949318"/>
            <a:ext cx="1473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où</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pSp>
        <p:nvGrpSpPr>
          <p:cNvPr id="3" name="Group 2"/>
          <p:cNvGrpSpPr/>
          <p:nvPr/>
        </p:nvGrpSpPr>
        <p:grpSpPr>
          <a:xfrm>
            <a:off x="2447636" y="3820007"/>
            <a:ext cx="2332069" cy="2112950"/>
            <a:chOff x="4892343" y="2089327"/>
            <a:chExt cx="2332069" cy="2112950"/>
          </a:xfrm>
        </p:grpSpPr>
        <p:pic>
          <p:nvPicPr>
            <p:cNvPr id="17" name="Picture 2" descr="http://www.clker.com/cliparts/w/d/u/B/w/V/stamp1-md.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92343" y="2089327"/>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21349562">
              <a:off x="5061643" y="2715359"/>
              <a:ext cx="206520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when?</a:t>
              </a: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40" y="4013819"/>
            <a:ext cx="2410985" cy="1725327"/>
          </a:xfrm>
          <a:prstGeom prst="rect">
            <a:avLst/>
          </a:prstGeom>
        </p:spPr>
      </p:pic>
      <p:sp>
        <p:nvSpPr>
          <p:cNvPr id="20" name="TextBox 19"/>
          <p:cNvSpPr txBox="1"/>
          <p:nvPr/>
        </p:nvSpPr>
        <p:spPr>
          <a:xfrm>
            <a:off x="135559" y="5397242"/>
            <a:ext cx="28015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pSp>
        <p:nvGrpSpPr>
          <p:cNvPr id="21" name="Group 20">
            <a:extLst>
              <a:ext uri="{FF2B5EF4-FFF2-40B4-BE49-F238E27FC236}">
                <a16:creationId xmlns:a16="http://schemas.microsoft.com/office/drawing/2014/main" id="{FDF06549-E088-4890-995B-3D632F9E8120}"/>
              </a:ext>
            </a:extLst>
          </p:cNvPr>
          <p:cNvGrpSpPr/>
          <p:nvPr/>
        </p:nvGrpSpPr>
        <p:grpSpPr>
          <a:xfrm>
            <a:off x="9683550" y="-173809"/>
            <a:ext cx="2332069" cy="2112950"/>
            <a:chOff x="5034673" y="2362153"/>
            <a:chExt cx="2332069" cy="2112950"/>
          </a:xfrm>
        </p:grpSpPr>
        <p:pic>
          <p:nvPicPr>
            <p:cNvPr id="22" name="Picture 2" descr="http://www.clker.com/cliparts/w/d/u/B/w/V/stamp1-md.png">
              <a:extLst>
                <a:ext uri="{FF2B5EF4-FFF2-40B4-BE49-F238E27FC236}">
                  <a16:creationId xmlns:a16="http://schemas.microsoft.com/office/drawing/2014/main" id="{3CFAE475-1C52-4851-BC01-1E3BEAB26C96}"/>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292ADFB-BC82-4C7D-9F73-2D332BFEC3C8}"/>
                </a:ext>
              </a:extLst>
            </p:cNvPr>
            <p:cNvSpPr txBox="1"/>
            <p:nvPr/>
          </p:nvSpPr>
          <p:spPr>
            <a:xfrm rot="21349562">
              <a:off x="5168105" y="2956965"/>
              <a:ext cx="206520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why?</a:t>
              </a:r>
            </a:p>
          </p:txBody>
        </p:sp>
      </p:grpSp>
      <p:pic>
        <p:nvPicPr>
          <p:cNvPr id="24" name="Picture 23">
            <a:extLst>
              <a:ext uri="{FF2B5EF4-FFF2-40B4-BE49-F238E27FC236}">
                <a16:creationId xmlns:a16="http://schemas.microsoft.com/office/drawing/2014/main" id="{DE81E7F7-40EB-4AAA-B3F0-CD1830AE0A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9358" y="527241"/>
            <a:ext cx="1808499" cy="1557490"/>
          </a:xfrm>
          <a:prstGeom prst="rect">
            <a:avLst/>
          </a:prstGeom>
        </p:spPr>
      </p:pic>
      <p:sp>
        <p:nvSpPr>
          <p:cNvPr id="25" name="TextBox 24">
            <a:extLst>
              <a:ext uri="{FF2B5EF4-FFF2-40B4-BE49-F238E27FC236}">
                <a16:creationId xmlns:a16="http://schemas.microsoft.com/office/drawing/2014/main" id="{1F531E81-87BF-46DD-AC7F-F982A54B64E1}"/>
              </a:ext>
            </a:extLst>
          </p:cNvPr>
          <p:cNvSpPr txBox="1"/>
          <p:nvPr/>
        </p:nvSpPr>
        <p:spPr>
          <a:xfrm>
            <a:off x="8389519" y="1848622"/>
            <a:ext cx="38075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26" name="Group 25">
            <a:extLst>
              <a:ext uri="{FF2B5EF4-FFF2-40B4-BE49-F238E27FC236}">
                <a16:creationId xmlns:a16="http://schemas.microsoft.com/office/drawing/2014/main" id="{E7F286A3-27C3-44E8-9950-8D7FA122FCB2}"/>
              </a:ext>
            </a:extLst>
          </p:cNvPr>
          <p:cNvGrpSpPr/>
          <p:nvPr/>
        </p:nvGrpSpPr>
        <p:grpSpPr>
          <a:xfrm>
            <a:off x="9859931" y="3484273"/>
            <a:ext cx="2332069" cy="2112950"/>
            <a:chOff x="5668115" y="765372"/>
            <a:chExt cx="2332069" cy="2112950"/>
          </a:xfrm>
        </p:grpSpPr>
        <p:pic>
          <p:nvPicPr>
            <p:cNvPr id="27" name="Picture 2" descr="http://www.clker.com/cliparts/w/d/u/B/w/V/stamp1-md.png">
              <a:extLst>
                <a:ext uri="{FF2B5EF4-FFF2-40B4-BE49-F238E27FC236}">
                  <a16:creationId xmlns:a16="http://schemas.microsoft.com/office/drawing/2014/main" id="{93F43E7E-E92B-4E38-82DF-BC8FB97776F7}"/>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AFF8DA2-3C0D-45EB-8AD7-6FE57B783E1B}"/>
                </a:ext>
              </a:extLst>
            </p:cNvPr>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9" name="Picture 28">
            <a:extLst>
              <a:ext uri="{FF2B5EF4-FFF2-40B4-BE49-F238E27FC236}">
                <a16:creationId xmlns:a16="http://schemas.microsoft.com/office/drawing/2014/main" id="{EBE1FFC0-92AF-48B6-8998-A0949EEA08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1895" y="3768701"/>
            <a:ext cx="1495088" cy="1544094"/>
          </a:xfrm>
          <a:prstGeom prst="rect">
            <a:avLst/>
          </a:prstGeom>
        </p:spPr>
      </p:pic>
      <p:sp>
        <p:nvSpPr>
          <p:cNvPr id="30" name="TextBox 29">
            <a:extLst>
              <a:ext uri="{FF2B5EF4-FFF2-40B4-BE49-F238E27FC236}">
                <a16:creationId xmlns:a16="http://schemas.microsoft.com/office/drawing/2014/main" id="{535AF767-B968-41F1-9CEC-F2E5A8AF69B6}"/>
              </a:ext>
            </a:extLst>
          </p:cNvPr>
          <p:cNvSpPr txBox="1"/>
          <p:nvPr/>
        </p:nvSpPr>
        <p:spPr>
          <a:xfrm>
            <a:off x="8261933" y="5395906"/>
            <a:ext cx="228460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quoi ?</a:t>
            </a:r>
          </a:p>
        </p:txBody>
      </p:sp>
    </p:spTree>
    <p:extLst>
      <p:ext uri="{BB962C8B-B14F-4D97-AF65-F5344CB8AC3E}">
        <p14:creationId xmlns:p14="http://schemas.microsoft.com/office/powerpoint/2010/main" val="2951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5"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88942" y="1160791"/>
            <a:ext cx="859155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115076"/>
                </a:solidFill>
                <a:effectLst/>
                <a:uLnTx/>
                <a:uFillTx/>
                <a:latin typeface="Century Gothic" panose="020F0302020204030204"/>
                <a:ea typeface="+mn-ea"/>
                <a:cs typeface="+mn-cs"/>
              </a:rPr>
              <a:t>Amir dis </a:t>
            </a:r>
            <a:r>
              <a:rPr kumimoji="0" lang="en-GB" sz="26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a:t>
            </a:r>
            <a:r>
              <a:rPr kumimoji="0" lang="en-GB" sz="2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600" b="1" i="0" u="none" strike="noStrike" kern="1200" cap="none" spc="0" normalizeH="0" baseline="0" noProof="0" dirty="0" err="1">
                <a:ln>
                  <a:noFill/>
                </a:ln>
                <a:solidFill>
                  <a:srgbClr val="115076"/>
                </a:solidFill>
                <a:effectLst/>
                <a:uLnTx/>
                <a:uFillTx/>
                <a:latin typeface="Century Gothic" panose="020F0302020204030204"/>
                <a:ea typeface="+mn-ea"/>
                <a:cs typeface="+mn-cs"/>
              </a:rPr>
              <a:t>réponses</a:t>
            </a:r>
            <a:r>
              <a:rPr kumimoji="0" lang="en-GB" sz="2600" b="1"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600" b="1"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6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600" b="1" i="0" u="none" strike="noStrike" kern="1200" cap="none" spc="0" normalizeH="0" baseline="0" noProof="0" dirty="0">
                <a:ln>
                  <a:noFill/>
                </a:ln>
                <a:solidFill>
                  <a:srgbClr val="115076"/>
                </a:solidFill>
                <a:effectLst/>
                <a:uLnTx/>
                <a:uFillTx/>
                <a:latin typeface="Century Gothic" panose="020F0302020204030204"/>
                <a:ea typeface="+mn-ea"/>
                <a:cs typeface="+mn-cs"/>
              </a:rPr>
              <a:t> quoi la question ?  </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2" name="TextBox 1"/>
          <p:cNvSpPr txBox="1"/>
          <p:nvPr/>
        </p:nvSpPr>
        <p:spPr>
          <a:xfrm>
            <a:off x="6329530" y="1656645"/>
            <a:ext cx="5862470" cy="34163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cuisine.</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créer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menus.</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J’habite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Nice.</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Nous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faisons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voyage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train.</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J’arrive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samedi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aphicFrame>
        <p:nvGraphicFramePr>
          <p:cNvPr id="10" name="Table 9"/>
          <p:cNvGraphicFramePr>
            <a:graphicFrameLocks noGrp="1"/>
          </p:cNvGraphicFramePr>
          <p:nvPr>
            <p:extLst/>
          </p:nvPr>
        </p:nvGraphicFramePr>
        <p:xfrm>
          <a:off x="254442" y="1690175"/>
          <a:ext cx="5824602" cy="457200"/>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2119906958"/>
                    </a:ext>
                  </a:extLst>
                </a:gridCol>
                <a:gridCol w="1941534">
                  <a:extLst>
                    <a:ext uri="{9D8B030D-6E8A-4147-A177-3AD203B41FA5}">
                      <a16:colId xmlns:a16="http://schemas.microsoft.com/office/drawing/2014/main" val="3131845704"/>
                    </a:ext>
                  </a:extLst>
                </a:gridCol>
                <a:gridCol w="1941534">
                  <a:extLst>
                    <a:ext uri="{9D8B030D-6E8A-4147-A177-3AD203B41FA5}">
                      <a16:colId xmlns:a16="http://schemas.microsoft.com/office/drawing/2014/main" val="3639755172"/>
                    </a:ext>
                  </a:extLst>
                </a:gridCol>
              </a:tblGrid>
              <a:tr h="370840">
                <a:tc>
                  <a:txBody>
                    <a:bodyPr/>
                    <a:lstStyle/>
                    <a:p>
                      <a:pPr algn="ctr"/>
                      <a:r>
                        <a:rPr lang="en-GB" sz="2400" dirty="0"/>
                        <a:t>Comment</a:t>
                      </a:r>
                      <a:r>
                        <a:rPr lang="en-GB" sz="2400" baseline="0" dirty="0"/>
                        <a:t> ?</a:t>
                      </a:r>
                      <a:endParaRPr lang="en-GB" sz="2400" dirty="0"/>
                    </a:p>
                  </a:txBody>
                  <a:tcPr/>
                </a:tc>
                <a:tc>
                  <a:txBody>
                    <a:bodyPr/>
                    <a:lstStyle/>
                    <a:p>
                      <a:pPr algn="ctr"/>
                      <a:r>
                        <a:rPr lang="en-GB" sz="2400" dirty="0" err="1"/>
                        <a:t>Où</a:t>
                      </a:r>
                      <a:r>
                        <a:rPr lang="en-GB" sz="2400" dirty="0"/>
                        <a:t> ? </a:t>
                      </a:r>
                    </a:p>
                  </a:txBody>
                  <a:tcPr/>
                </a:tc>
                <a:tc>
                  <a:txBody>
                    <a:bodyPr/>
                    <a:lstStyle/>
                    <a:p>
                      <a:pPr algn="ctr"/>
                      <a:r>
                        <a:rPr lang="en-GB" sz="2400" dirty="0"/>
                        <a:t>Quoi ?</a:t>
                      </a:r>
                    </a:p>
                  </a:txBody>
                  <a:tcPr/>
                </a:tc>
                <a:extLst>
                  <a:ext uri="{0D108BD9-81ED-4DB2-BD59-A6C34878D82A}">
                    <a16:rowId xmlns:a16="http://schemas.microsoft.com/office/drawing/2014/main" val="3101326540"/>
                  </a:ext>
                </a:extLst>
              </a:tr>
            </a:tbl>
          </a:graphicData>
        </a:graphic>
      </p:graphicFrame>
      <p:graphicFrame>
        <p:nvGraphicFramePr>
          <p:cNvPr id="30" name="Table 29"/>
          <p:cNvGraphicFramePr>
            <a:graphicFrameLocks noGrp="1"/>
          </p:cNvGraphicFramePr>
          <p:nvPr>
            <p:extLst/>
          </p:nvPr>
        </p:nvGraphicFramePr>
        <p:xfrm>
          <a:off x="248317" y="2395007"/>
          <a:ext cx="5824602" cy="457200"/>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2119906958"/>
                    </a:ext>
                  </a:extLst>
                </a:gridCol>
                <a:gridCol w="1941534">
                  <a:extLst>
                    <a:ext uri="{9D8B030D-6E8A-4147-A177-3AD203B41FA5}">
                      <a16:colId xmlns:a16="http://schemas.microsoft.com/office/drawing/2014/main" val="3131845704"/>
                    </a:ext>
                  </a:extLst>
                </a:gridCol>
                <a:gridCol w="1941534">
                  <a:extLst>
                    <a:ext uri="{9D8B030D-6E8A-4147-A177-3AD203B41FA5}">
                      <a16:colId xmlns:a16="http://schemas.microsoft.com/office/drawing/2014/main" val="3639755172"/>
                    </a:ext>
                  </a:extLst>
                </a:gridCol>
              </a:tblGrid>
              <a:tr h="370840">
                <a:tc>
                  <a:txBody>
                    <a:bodyPr/>
                    <a:lstStyle/>
                    <a:p>
                      <a:pPr algn="ctr"/>
                      <a:r>
                        <a:rPr lang="en-GB" sz="2400" dirty="0"/>
                        <a:t>Comment</a:t>
                      </a:r>
                      <a:r>
                        <a:rPr lang="en-GB" sz="2400" baseline="0" dirty="0"/>
                        <a:t> ?</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Où</a:t>
                      </a:r>
                      <a:r>
                        <a:rPr lang="en-GB" sz="2400" dirty="0"/>
                        <a:t> ?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Pourquoi</a:t>
                      </a:r>
                      <a:r>
                        <a:rPr lang="en-GB" sz="2400" dirty="0"/>
                        <a:t> ?</a:t>
                      </a:r>
                    </a:p>
                  </a:txBody>
                  <a:tcPr/>
                </a:tc>
                <a:extLst>
                  <a:ext uri="{0D108BD9-81ED-4DB2-BD59-A6C34878D82A}">
                    <a16:rowId xmlns:a16="http://schemas.microsoft.com/office/drawing/2014/main" val="3101326540"/>
                  </a:ext>
                </a:extLst>
              </a:tr>
            </a:tbl>
          </a:graphicData>
        </a:graphic>
      </p:graphicFrame>
      <p:graphicFrame>
        <p:nvGraphicFramePr>
          <p:cNvPr id="31" name="Table 30"/>
          <p:cNvGraphicFramePr>
            <a:graphicFrameLocks noGrp="1"/>
          </p:cNvGraphicFramePr>
          <p:nvPr>
            <p:extLst/>
          </p:nvPr>
        </p:nvGraphicFramePr>
        <p:xfrm>
          <a:off x="229609" y="3141753"/>
          <a:ext cx="5824602" cy="457200"/>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2119906958"/>
                    </a:ext>
                  </a:extLst>
                </a:gridCol>
                <a:gridCol w="1941534">
                  <a:extLst>
                    <a:ext uri="{9D8B030D-6E8A-4147-A177-3AD203B41FA5}">
                      <a16:colId xmlns:a16="http://schemas.microsoft.com/office/drawing/2014/main" val="3131845704"/>
                    </a:ext>
                  </a:extLst>
                </a:gridCol>
                <a:gridCol w="1941534">
                  <a:extLst>
                    <a:ext uri="{9D8B030D-6E8A-4147-A177-3AD203B41FA5}">
                      <a16:colId xmlns:a16="http://schemas.microsoft.com/office/drawing/2014/main" val="3639755172"/>
                    </a:ext>
                  </a:extLst>
                </a:gridCol>
              </a:tblGrid>
              <a:tr h="370840">
                <a:tc>
                  <a:txBody>
                    <a:bodyPr/>
                    <a:lstStyle/>
                    <a:p>
                      <a:pPr algn="ctr"/>
                      <a:r>
                        <a:rPr lang="en-GB" sz="2400" baseline="0" dirty="0" err="1"/>
                        <a:t>Où</a:t>
                      </a:r>
                      <a:r>
                        <a:rPr lang="en-GB" sz="2400" baseline="0" dirty="0"/>
                        <a:t> ?</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Pourquoi</a:t>
                      </a:r>
                      <a:r>
                        <a:rPr lang="en-GB" sz="2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Quand</a:t>
                      </a:r>
                      <a:r>
                        <a:rPr lang="en-GB" sz="2400" dirty="0"/>
                        <a:t> ?</a:t>
                      </a:r>
                    </a:p>
                  </a:txBody>
                  <a:tcPr/>
                </a:tc>
                <a:extLst>
                  <a:ext uri="{0D108BD9-81ED-4DB2-BD59-A6C34878D82A}">
                    <a16:rowId xmlns:a16="http://schemas.microsoft.com/office/drawing/2014/main" val="3101326540"/>
                  </a:ext>
                </a:extLst>
              </a:tr>
            </a:tbl>
          </a:graphicData>
        </a:graphic>
      </p:graphicFrame>
      <p:graphicFrame>
        <p:nvGraphicFramePr>
          <p:cNvPr id="32" name="Table 31"/>
          <p:cNvGraphicFramePr>
            <a:graphicFrameLocks noGrp="1"/>
          </p:cNvGraphicFramePr>
          <p:nvPr>
            <p:extLst/>
          </p:nvPr>
        </p:nvGraphicFramePr>
        <p:xfrm>
          <a:off x="229609" y="3841565"/>
          <a:ext cx="5824602" cy="457200"/>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2119906958"/>
                    </a:ext>
                  </a:extLst>
                </a:gridCol>
                <a:gridCol w="1941534">
                  <a:extLst>
                    <a:ext uri="{9D8B030D-6E8A-4147-A177-3AD203B41FA5}">
                      <a16:colId xmlns:a16="http://schemas.microsoft.com/office/drawing/2014/main" val="3131845704"/>
                    </a:ext>
                  </a:extLst>
                </a:gridCol>
                <a:gridCol w="1941534">
                  <a:extLst>
                    <a:ext uri="{9D8B030D-6E8A-4147-A177-3AD203B41FA5}">
                      <a16:colId xmlns:a16="http://schemas.microsoft.com/office/drawing/2014/main" val="3639755172"/>
                    </a:ext>
                  </a:extLst>
                </a:gridCol>
              </a:tblGrid>
              <a:tr h="370840">
                <a:tc>
                  <a:txBody>
                    <a:bodyPr/>
                    <a:lstStyle/>
                    <a:p>
                      <a:pPr algn="ctr"/>
                      <a:r>
                        <a:rPr lang="en-GB" sz="2400" baseline="0" dirty="0"/>
                        <a:t>Quoi ?</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Comment ?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Quand</a:t>
                      </a:r>
                      <a:r>
                        <a:rPr lang="en-GB" sz="2400" dirty="0"/>
                        <a:t> ?</a:t>
                      </a:r>
                    </a:p>
                  </a:txBody>
                  <a:tcPr/>
                </a:tc>
                <a:extLst>
                  <a:ext uri="{0D108BD9-81ED-4DB2-BD59-A6C34878D82A}">
                    <a16:rowId xmlns:a16="http://schemas.microsoft.com/office/drawing/2014/main" val="3101326540"/>
                  </a:ext>
                </a:extLst>
              </a:tr>
            </a:tbl>
          </a:graphicData>
        </a:graphic>
      </p:graphicFrame>
      <p:graphicFrame>
        <p:nvGraphicFramePr>
          <p:cNvPr id="34" name="Table 33"/>
          <p:cNvGraphicFramePr>
            <a:graphicFrameLocks noGrp="1"/>
          </p:cNvGraphicFramePr>
          <p:nvPr>
            <p:extLst/>
          </p:nvPr>
        </p:nvGraphicFramePr>
        <p:xfrm>
          <a:off x="229609" y="4626767"/>
          <a:ext cx="5824602" cy="457200"/>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2119906958"/>
                    </a:ext>
                  </a:extLst>
                </a:gridCol>
                <a:gridCol w="1941534">
                  <a:extLst>
                    <a:ext uri="{9D8B030D-6E8A-4147-A177-3AD203B41FA5}">
                      <a16:colId xmlns:a16="http://schemas.microsoft.com/office/drawing/2014/main" val="3131845704"/>
                    </a:ext>
                  </a:extLst>
                </a:gridCol>
                <a:gridCol w="1941534">
                  <a:extLst>
                    <a:ext uri="{9D8B030D-6E8A-4147-A177-3AD203B41FA5}">
                      <a16:colId xmlns:a16="http://schemas.microsoft.com/office/drawing/2014/main" val="3639755172"/>
                    </a:ext>
                  </a:extLst>
                </a:gridCol>
              </a:tblGrid>
              <a:tr h="370840">
                <a:tc>
                  <a:txBody>
                    <a:bodyPr/>
                    <a:lstStyle/>
                    <a:p>
                      <a:pPr algn="ctr"/>
                      <a:r>
                        <a:rPr lang="en-GB" sz="2400" dirty="0"/>
                        <a:t>Quoi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Quand</a:t>
                      </a:r>
                      <a:r>
                        <a:rPr lang="en-GB" sz="2400" dirty="0"/>
                        <a:t> ?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t>Pourquoi</a:t>
                      </a:r>
                      <a:r>
                        <a:rPr lang="en-GB" sz="2400" dirty="0"/>
                        <a:t> ?</a:t>
                      </a:r>
                    </a:p>
                  </a:txBody>
                  <a:tcPr/>
                </a:tc>
                <a:extLst>
                  <a:ext uri="{0D108BD9-81ED-4DB2-BD59-A6C34878D82A}">
                    <a16:rowId xmlns:a16="http://schemas.microsoft.com/office/drawing/2014/main" val="3101326540"/>
                  </a:ext>
                </a:extLst>
              </a:tr>
            </a:tbl>
          </a:graphicData>
        </a:graphic>
      </p:graphicFrame>
      <p:sp>
        <p:nvSpPr>
          <p:cNvPr id="35" name="Rounded Rectangle 34"/>
          <p:cNvSpPr/>
          <p:nvPr/>
        </p:nvSpPr>
        <p:spPr>
          <a:xfrm>
            <a:off x="4103719" y="1653339"/>
            <a:ext cx="1969200" cy="490729"/>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6" name="Rounded Rectangle 35"/>
          <p:cNvSpPr/>
          <p:nvPr/>
        </p:nvSpPr>
        <p:spPr>
          <a:xfrm>
            <a:off x="4103719" y="2361478"/>
            <a:ext cx="1969200" cy="490729"/>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Rounded Rectangle 36"/>
          <p:cNvSpPr/>
          <p:nvPr/>
        </p:nvSpPr>
        <p:spPr>
          <a:xfrm>
            <a:off x="188942" y="3108224"/>
            <a:ext cx="1969200" cy="490729"/>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8" name="Rounded Rectangle 37"/>
          <p:cNvSpPr/>
          <p:nvPr/>
        </p:nvSpPr>
        <p:spPr>
          <a:xfrm>
            <a:off x="2157310" y="3809140"/>
            <a:ext cx="1969200" cy="490729"/>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0" name="Rounded Rectangle 39"/>
          <p:cNvSpPr/>
          <p:nvPr/>
        </p:nvSpPr>
        <p:spPr>
          <a:xfrm>
            <a:off x="2157050" y="4587586"/>
            <a:ext cx="1969200" cy="490729"/>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TextBox 2"/>
          <p:cNvSpPr txBox="1"/>
          <p:nvPr/>
        </p:nvSpPr>
        <p:spPr>
          <a:xfrm>
            <a:off x="6450028" y="2052453"/>
            <a:ext cx="5405523" cy="400110"/>
          </a:xfrm>
          <a:prstGeom prst="rect">
            <a:avLst/>
          </a:prstGeom>
          <a:solidFill>
            <a:srgbClr val="FF9900"/>
          </a:solidFill>
          <a:ln>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Tu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fais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quoi ?</a:t>
            </a:r>
          </a:p>
        </p:txBody>
      </p:sp>
      <p:sp>
        <p:nvSpPr>
          <p:cNvPr id="19" name="TextBox 18"/>
          <p:cNvSpPr txBox="1"/>
          <p:nvPr/>
        </p:nvSpPr>
        <p:spPr>
          <a:xfrm>
            <a:off x="6428432" y="2821138"/>
            <a:ext cx="5405523" cy="360000"/>
          </a:xfrm>
          <a:prstGeom prst="rect">
            <a:avLst/>
          </a:prstGeom>
          <a:solidFill>
            <a:srgbClr val="FF9900"/>
          </a:solidFill>
          <a:ln>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Tu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aimes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ça</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pourquoi</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p>
        </p:txBody>
      </p:sp>
      <p:sp>
        <p:nvSpPr>
          <p:cNvPr id="20" name="TextBox 19"/>
          <p:cNvSpPr txBox="1"/>
          <p:nvPr/>
        </p:nvSpPr>
        <p:spPr>
          <a:xfrm>
            <a:off x="6450029" y="3521222"/>
            <a:ext cx="5405523" cy="360000"/>
          </a:xfrm>
          <a:prstGeom prst="rect">
            <a:avLst/>
          </a:prstGeom>
          <a:solidFill>
            <a:srgbClr val="FF9900"/>
          </a:solidFill>
          <a:ln>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Tu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habites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où</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p>
        </p:txBody>
      </p:sp>
      <p:sp>
        <p:nvSpPr>
          <p:cNvPr id="21" name="TextBox 20"/>
          <p:cNvSpPr txBox="1"/>
          <p:nvPr/>
        </p:nvSpPr>
        <p:spPr>
          <a:xfrm>
            <a:off x="6428432" y="4276363"/>
            <a:ext cx="5405523" cy="360000"/>
          </a:xfrm>
          <a:prstGeom prst="rect">
            <a:avLst/>
          </a:prstGeom>
          <a:solidFill>
            <a:srgbClr val="FF9900"/>
          </a:solidFill>
          <a:ln>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Vous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faites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le voyage comment ?</a:t>
            </a:r>
          </a:p>
        </p:txBody>
      </p:sp>
      <p:sp>
        <p:nvSpPr>
          <p:cNvPr id="23" name="TextBox 22"/>
          <p:cNvSpPr txBox="1"/>
          <p:nvPr/>
        </p:nvSpPr>
        <p:spPr>
          <a:xfrm>
            <a:off x="6450029" y="5006095"/>
            <a:ext cx="5405523" cy="400110"/>
          </a:xfrm>
          <a:prstGeom prst="rect">
            <a:avLst/>
          </a:prstGeom>
          <a:solidFill>
            <a:srgbClr val="FF9900"/>
          </a:solidFill>
          <a:ln>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Tu arrives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quand</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p>
        </p:txBody>
      </p:sp>
      <p:pic>
        <p:nvPicPr>
          <p:cNvPr id="6" name="Picture 5">
            <a:extLst>
              <a:ext uri="{FF2B5EF4-FFF2-40B4-BE49-F238E27FC236}">
                <a16:creationId xmlns:a16="http://schemas.microsoft.com/office/drawing/2014/main" id="{67E389FC-BBD2-4935-8CCB-A90531E3E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2000" y="-398946"/>
            <a:ext cx="2880000" cy="2880000"/>
          </a:xfrm>
          <a:prstGeom prst="rect">
            <a:avLst/>
          </a:prstGeom>
        </p:spPr>
      </p:pic>
      <p:pic>
        <p:nvPicPr>
          <p:cNvPr id="9" name="Picture 8">
            <a:extLst>
              <a:ext uri="{FF2B5EF4-FFF2-40B4-BE49-F238E27FC236}">
                <a16:creationId xmlns:a16="http://schemas.microsoft.com/office/drawing/2014/main" id="{A619F9AE-AB40-4708-90EF-5A94B740CF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855367"/>
            <a:ext cx="1800000" cy="1800000"/>
          </a:xfrm>
          <a:prstGeom prst="rect">
            <a:avLst/>
          </a:prstGeom>
        </p:spPr>
      </p:pic>
      <p:sp>
        <p:nvSpPr>
          <p:cNvPr id="11" name="TextBox 10">
            <a:extLst>
              <a:ext uri="{FF2B5EF4-FFF2-40B4-BE49-F238E27FC236}">
                <a16:creationId xmlns:a16="http://schemas.microsoft.com/office/drawing/2014/main" id="{AE4737F7-26A9-462D-BDC7-3C26ECFD319F}"/>
              </a:ext>
            </a:extLst>
          </p:cNvPr>
          <p:cNvSpPr txBox="1"/>
          <p:nvPr/>
        </p:nvSpPr>
        <p:spPr>
          <a:xfrm>
            <a:off x="1945050" y="5344214"/>
            <a:ext cx="1007699" cy="822305"/>
          </a:xfrm>
          <a:prstGeom prst="wedgeEllipseCallout">
            <a:avLst>
              <a:gd name="adj1" fmla="val -77059"/>
              <a:gd name="adj2" fmla="val 20800"/>
            </a:avLst>
          </a:prstGeom>
          <a:noFill/>
          <a:ln>
            <a:solidFill>
              <a:srgbClr val="115076"/>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6" name="TextBox 25">
            <a:extLst>
              <a:ext uri="{FF2B5EF4-FFF2-40B4-BE49-F238E27FC236}">
                <a16:creationId xmlns:a16="http://schemas.microsoft.com/office/drawing/2014/main" id="{DEE9BFEA-2D56-428A-8CEB-C533D3A9EE34}"/>
              </a:ext>
            </a:extLst>
          </p:cNvPr>
          <p:cNvSpPr txBox="1"/>
          <p:nvPr/>
        </p:nvSpPr>
        <p:spPr>
          <a:xfrm>
            <a:off x="9209815" y="697880"/>
            <a:ext cx="836732" cy="822305"/>
          </a:xfrm>
          <a:prstGeom prst="wedgeEllipseCallout">
            <a:avLst>
              <a:gd name="adj1" fmla="val 70222"/>
              <a:gd name="adj2" fmla="val 37018"/>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30080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0" grpId="0" animBg="1"/>
      <p:bldP spid="3" grpId="0" animBg="1"/>
      <p:bldP spid="19" grpId="0" animBg="1"/>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p:cNvSpPr/>
          <p:nvPr/>
        </p:nvSpPr>
        <p:spPr>
          <a:xfrm>
            <a:off x="408171" y="1310729"/>
            <a:ext cx="1101374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We have seen that the words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quoi</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and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que</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both mean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what</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in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We use these words for different types of questions in French.</a:t>
            </a:r>
          </a:p>
        </p:txBody>
      </p:sp>
      <p:sp>
        <p:nvSpPr>
          <p:cNvPr id="7" name="TextBox 6"/>
          <p:cNvSpPr txBox="1"/>
          <p:nvPr/>
        </p:nvSpPr>
        <p:spPr>
          <a:xfrm>
            <a:off x="16798" y="4437438"/>
            <a:ext cx="12175202"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We use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que</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when making questions by swapping the subject and verb around:</a:t>
            </a:r>
            <a:endPar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endParaRPr>
          </a:p>
        </p:txBody>
      </p:sp>
      <p:sp>
        <p:nvSpPr>
          <p:cNvPr id="12" name="Rectangle 11"/>
          <p:cNvSpPr/>
          <p:nvPr/>
        </p:nvSpPr>
        <p:spPr>
          <a:xfrm>
            <a:off x="-371" y="5722960"/>
            <a:ext cx="65338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Arial"/>
                <a:sym typeface="Arial"/>
              </a:rPr>
              <a:t>Q</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Arial"/>
                <a:sym typeface="Arial"/>
              </a:rPr>
              <a:t>ue</a:t>
            </a: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Arial"/>
                <a:sym typeface="Arial"/>
              </a:rPr>
              <a:t> goes at the </a:t>
            </a: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Arial"/>
                <a:sym typeface="Arial"/>
              </a:rPr>
              <a:t>beginning of the question</a:t>
            </a: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Arial"/>
                <a:sym typeface="Arial"/>
              </a:rPr>
              <a:t>.</a:t>
            </a:r>
            <a:endParaRPr kumimoji="0" lang="en-GB" sz="2400" b="1" i="0" u="sng" strike="noStrike" kern="1200" cap="none" spc="0" normalizeH="0" baseline="0" noProof="0" dirty="0">
              <a:ln>
                <a:noFill/>
              </a:ln>
              <a:solidFill>
                <a:srgbClr val="ED7D31"/>
              </a:solidFill>
              <a:effectLst/>
              <a:uLnTx/>
              <a:uFillTx/>
              <a:latin typeface="Century Gothic" panose="020B0502020202020204" pitchFamily="34" charset="0"/>
              <a:ea typeface="+mn-ea"/>
              <a:cs typeface="Arial"/>
              <a:sym typeface="Arial"/>
            </a:endParaRPr>
          </a:p>
        </p:txBody>
      </p:sp>
      <p:sp>
        <p:nvSpPr>
          <p:cNvPr id="18" name="TextBox 17">
            <a:extLst>
              <a:ext uri="{FF2B5EF4-FFF2-40B4-BE49-F238E27FC236}">
                <a16:creationId xmlns:a16="http://schemas.microsoft.com/office/drawing/2014/main" id="{749B1412-D32F-4284-82A5-F6EE82E109B5}"/>
              </a:ext>
            </a:extLst>
          </p:cNvPr>
          <p:cNvSpPr txBox="1"/>
          <p:nvPr/>
        </p:nvSpPr>
        <p:spPr>
          <a:xfrm>
            <a:off x="1267780" y="3686413"/>
            <a:ext cx="3921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Quoi </a:t>
            </a: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goes </a:t>
            </a: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after</a:t>
            </a: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the verb</a:t>
            </a: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20" name="Rectangle 19">
            <a:extLst>
              <a:ext uri="{FF2B5EF4-FFF2-40B4-BE49-F238E27FC236}">
                <a16:creationId xmlns:a16="http://schemas.microsoft.com/office/drawing/2014/main" id="{DAE81A3B-4AC8-43D2-9F06-9318B15F151F}"/>
              </a:ext>
            </a:extLst>
          </p:cNvPr>
          <p:cNvSpPr/>
          <p:nvPr/>
        </p:nvSpPr>
        <p:spPr>
          <a:xfrm>
            <a:off x="514684" y="3101638"/>
            <a:ext cx="5359159"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Tu </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fais</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quoi </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ce</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weekend ?</a:t>
            </a:r>
          </a:p>
        </p:txBody>
      </p:sp>
      <p:sp>
        <p:nvSpPr>
          <p:cNvPr id="21" name="TextBox 20">
            <a:extLst>
              <a:ext uri="{FF2B5EF4-FFF2-40B4-BE49-F238E27FC236}">
                <a16:creationId xmlns:a16="http://schemas.microsoft.com/office/drawing/2014/main" id="{CFBE7949-737B-4263-9005-3A769D97D0A3}"/>
              </a:ext>
            </a:extLst>
          </p:cNvPr>
          <p:cNvSpPr txBox="1"/>
          <p:nvPr/>
        </p:nvSpPr>
        <p:spPr>
          <a:xfrm>
            <a:off x="5915041" y="3163193"/>
            <a:ext cx="6280921"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What</a:t>
            </a:r>
            <a:r>
              <a:rPr kumimoji="0" lang="en-GB" sz="28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are you doing this weekend?</a:t>
            </a:r>
          </a:p>
        </p:txBody>
      </p:sp>
      <p:sp>
        <p:nvSpPr>
          <p:cNvPr id="22" name="TextBox 21">
            <a:extLst>
              <a:ext uri="{FF2B5EF4-FFF2-40B4-BE49-F238E27FC236}">
                <a16:creationId xmlns:a16="http://schemas.microsoft.com/office/drawing/2014/main" id="{E0C5097E-FDEF-4E60-90C1-10F3EA975B07}"/>
              </a:ext>
            </a:extLst>
          </p:cNvPr>
          <p:cNvSpPr txBox="1"/>
          <p:nvPr/>
        </p:nvSpPr>
        <p:spPr>
          <a:xfrm>
            <a:off x="520325" y="5100950"/>
            <a:ext cx="5347876"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Que</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fais-tu</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ce</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weekend ?</a:t>
            </a:r>
            <a:endPar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DADE571A-E02F-4A1B-A6E6-0FED81C62610}"/>
              </a:ext>
            </a:extLst>
          </p:cNvPr>
          <p:cNvSpPr txBox="1"/>
          <p:nvPr/>
        </p:nvSpPr>
        <p:spPr>
          <a:xfrm>
            <a:off x="5818110" y="5160850"/>
            <a:ext cx="629161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What</a:t>
            </a:r>
            <a:r>
              <a:rPr kumimoji="0" lang="en-GB" sz="28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are you doing this weekend?</a:t>
            </a:r>
          </a:p>
        </p:txBody>
      </p:sp>
      <p:sp>
        <p:nvSpPr>
          <p:cNvPr id="15" name="Rectangle 14"/>
          <p:cNvSpPr/>
          <p:nvPr/>
        </p:nvSpPr>
        <p:spPr>
          <a:xfrm>
            <a:off x="0" y="2495293"/>
            <a:ext cx="110137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We use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quoi</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when making questions by raising the pitch of our voice:</a:t>
            </a:r>
          </a:p>
        </p:txBody>
      </p:sp>
      <p:sp>
        <p:nvSpPr>
          <p:cNvPr id="5" name="Title 4"/>
          <p:cNvSpPr>
            <a:spLocks noGrp="1"/>
          </p:cNvSpPr>
          <p:nvPr>
            <p:ph type="title"/>
          </p:nvPr>
        </p:nvSpPr>
        <p:spPr>
          <a:xfrm>
            <a:off x="118822" y="22501"/>
            <a:ext cx="10515600" cy="1325563"/>
          </a:xfrm>
        </p:spPr>
        <p:txBody>
          <a:bodyPr>
            <a:normAutofit/>
          </a:bodyPr>
          <a:lstStyle/>
          <a:p>
            <a:r>
              <a:rPr lang="en-GB" sz="3600" b="1" dirty="0">
                <a:solidFill>
                  <a:schemeClr val="bg1"/>
                </a:solidFill>
              </a:rPr>
              <a:t>Saying ‘what’ in French</a:t>
            </a:r>
          </a:p>
        </p:txBody>
      </p:sp>
    </p:spTree>
    <p:extLst>
      <p:ext uri="{BB962C8B-B14F-4D97-AF65-F5344CB8AC3E}">
        <p14:creationId xmlns:p14="http://schemas.microsoft.com/office/powerpoint/2010/main" val="19165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p:bldP spid="18" grpId="0"/>
      <p:bldP spid="20" grpId="0"/>
      <p:bldP spid="21" grpId="0" animBg="1"/>
      <p:bldP spid="22" grpId="0" animBg="1"/>
      <p:bldP spid="2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Écris</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5" name="TextBox 4">
            <a:extLst>
              <a:ext uri="{FF2B5EF4-FFF2-40B4-BE49-F238E27FC236}">
                <a16:creationId xmlns:a16="http://schemas.microsoft.com/office/drawing/2014/main" id="{2B2C8E9D-B23E-4BA1-B728-06A5E2F4011D}"/>
              </a:ext>
            </a:extLst>
          </p:cNvPr>
          <p:cNvSpPr txBox="1"/>
          <p:nvPr/>
        </p:nvSpPr>
        <p:spPr>
          <a:xfrm>
            <a:off x="282080" y="1352897"/>
            <a:ext cx="7348487" cy="41549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Réponds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aux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 matières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étudies-tu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au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collège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Quelle matière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professeur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la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professeure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Comment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est-il</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 Comment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est-elle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BDA19A75-E667-4421-B10D-F89E5C7C7E5C}"/>
              </a:ext>
            </a:extLst>
          </p:cNvPr>
          <p:cNvSpPr txBox="1"/>
          <p:nvPr/>
        </p:nvSpPr>
        <p:spPr>
          <a:xfrm>
            <a:off x="8042770" y="1106306"/>
            <a:ext cx="3867150" cy="783193"/>
          </a:xfrm>
          <a:prstGeom prst="wedgeRoundRectCallout">
            <a:avLst>
              <a:gd name="adj1" fmla="val -44874"/>
              <a:gd name="adj2" fmla="val 69554"/>
              <a:gd name="adj3" fmla="val 16667"/>
            </a:avLst>
          </a:prstGeom>
          <a:solidFill>
            <a:schemeClr val="accent1">
              <a:lumMod val="5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a dictionary to look up any words you don’t know!</a:t>
            </a:r>
          </a:p>
        </p:txBody>
      </p:sp>
      <p:sp>
        <p:nvSpPr>
          <p:cNvPr id="24" name="Rounded Rectangle 46">
            <a:extLst>
              <a:ext uri="{FF2B5EF4-FFF2-40B4-BE49-F238E27FC236}">
                <a16:creationId xmlns:a16="http://schemas.microsoft.com/office/drawing/2014/main" id="{4D81AEC8-D23F-4B55-B73A-A4AD7FC51264}"/>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B74C7780-0DDC-4CF1-A5A7-C6493E94C592}"/>
              </a:ext>
            </a:extLst>
          </p:cNvPr>
          <p:cNvSpPr txBox="1"/>
          <p:nvPr/>
        </p:nvSpPr>
        <p:spPr>
          <a:xfrm>
            <a:off x="857250" y="2483587"/>
            <a:ext cx="46378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J’étudie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douze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matières au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collège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1A2D75F7-56C3-4636-A83D-0412B3E696D0}"/>
              </a:ext>
            </a:extLst>
          </p:cNvPr>
          <p:cNvSpPr txBox="1"/>
          <p:nvPr/>
        </p:nvSpPr>
        <p:spPr>
          <a:xfrm>
            <a:off x="857250" y="3186902"/>
            <a:ext cx="24400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J’aime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le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français</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3" name="TextBox 12">
            <a:extLst>
              <a:ext uri="{FF2B5EF4-FFF2-40B4-BE49-F238E27FC236}">
                <a16:creationId xmlns:a16="http://schemas.microsoft.com/office/drawing/2014/main" id="{F4188C10-A2BE-4BD9-894E-CA5F025A1154}"/>
              </a:ext>
            </a:extLst>
          </p:cNvPr>
          <p:cNvSpPr txBox="1"/>
          <p:nvPr/>
        </p:nvSpPr>
        <p:spPr>
          <a:xfrm>
            <a:off x="835568" y="3951694"/>
            <a:ext cx="57326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trouve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ça</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intéressant</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J’aime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lire et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écrire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4" name="TextBox 13">
            <a:extLst>
              <a:ext uri="{FF2B5EF4-FFF2-40B4-BE49-F238E27FC236}">
                <a16:creationId xmlns:a16="http://schemas.microsoft.com/office/drawing/2014/main" id="{1BA45AA3-2E56-4552-81CC-BEF70CA0D65B}"/>
              </a:ext>
            </a:extLst>
          </p:cNvPr>
          <p:cNvSpPr txBox="1"/>
          <p:nvPr/>
        </p:nvSpPr>
        <p:spPr>
          <a:xfrm>
            <a:off x="857250" y="4655009"/>
            <a:ext cx="7585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Oui</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p>
        </p:txBody>
      </p:sp>
      <p:sp>
        <p:nvSpPr>
          <p:cNvPr id="15" name="TextBox 14">
            <a:extLst>
              <a:ext uri="{FF2B5EF4-FFF2-40B4-BE49-F238E27FC236}">
                <a16:creationId xmlns:a16="http://schemas.microsoft.com/office/drawing/2014/main" id="{EE3399E8-9695-487B-A123-2C5DBB843C16}"/>
              </a:ext>
            </a:extLst>
          </p:cNvPr>
          <p:cNvSpPr txBox="1"/>
          <p:nvPr/>
        </p:nvSpPr>
        <p:spPr>
          <a:xfrm>
            <a:off x="857250" y="5361607"/>
            <a:ext cx="51379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La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professeure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est</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sympa</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et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intelligente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7" name="TextBox 6">
            <a:extLst>
              <a:ext uri="{FF2B5EF4-FFF2-40B4-BE49-F238E27FC236}">
                <a16:creationId xmlns:a16="http://schemas.microsoft.com/office/drawing/2014/main" id="{48C6455C-0251-408D-9AB9-9BBF416BD2D3}"/>
              </a:ext>
            </a:extLst>
          </p:cNvPr>
          <p:cNvSpPr txBox="1"/>
          <p:nvPr/>
        </p:nvSpPr>
        <p:spPr>
          <a:xfrm>
            <a:off x="3956323" y="1354008"/>
            <a:ext cx="36487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Lis les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réponses</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de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pic>
        <p:nvPicPr>
          <p:cNvPr id="9" name="Picture 8">
            <a:extLst>
              <a:ext uri="{FF2B5EF4-FFF2-40B4-BE49-F238E27FC236}">
                <a16:creationId xmlns:a16="http://schemas.microsoft.com/office/drawing/2014/main" id="{D60208F1-B32E-46F8-9D6C-017EFE7F26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055" y="2151694"/>
            <a:ext cx="3600000" cy="3600000"/>
          </a:xfrm>
          <a:prstGeom prst="rect">
            <a:avLst/>
          </a:prstGeom>
        </p:spPr>
      </p:pic>
    </p:spTree>
    <p:extLst>
      <p:ext uri="{BB962C8B-B14F-4D97-AF65-F5344CB8AC3E}">
        <p14:creationId xmlns:p14="http://schemas.microsoft.com/office/powerpoint/2010/main" val="5608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23" name="TextBox 22">
            <a:extLst>
              <a:ext uri="{FF2B5EF4-FFF2-40B4-BE49-F238E27FC236}">
                <a16:creationId xmlns:a16="http://schemas.microsoft.com/office/drawing/2014/main" id="{ED533A51-42BB-4A28-8D56-B89161B10E63}"/>
              </a:ext>
            </a:extLst>
          </p:cNvPr>
          <p:cNvSpPr txBox="1"/>
          <p:nvPr/>
        </p:nvSpPr>
        <p:spPr>
          <a:xfrm>
            <a:off x="4652653" y="4269097"/>
            <a:ext cx="29856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matière</a:t>
            </a:r>
          </a:p>
        </p:txBody>
      </p:sp>
      <p:pic>
        <p:nvPicPr>
          <p:cNvPr id="1028" name="Picture 4" descr="Clip Art - Transparent Background School Subjects Clipart ">
            <a:extLst>
              <a:ext uri="{FF2B5EF4-FFF2-40B4-BE49-F238E27FC236}">
                <a16:creationId xmlns:a16="http://schemas.microsoft.com/office/drawing/2014/main" id="{820600D3-4FFE-4403-BB83-BEBFEBAED5E0}"/>
              </a:ext>
            </a:extLst>
          </p:cNvPr>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287316" y="2598550"/>
            <a:ext cx="1684583"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26BCAB0-19CE-4CBE-B0D4-9DA3ECE3E405}"/>
              </a:ext>
            </a:extLst>
          </p:cNvPr>
          <p:cNvGrpSpPr/>
          <p:nvPr/>
        </p:nvGrpSpPr>
        <p:grpSpPr>
          <a:xfrm>
            <a:off x="8103124" y="1030532"/>
            <a:ext cx="2545154" cy="1800000"/>
            <a:chOff x="7162800" y="1384331"/>
            <a:chExt cx="2545154" cy="1800000"/>
          </a:xfrm>
        </p:grpSpPr>
        <p:grpSp>
          <p:nvGrpSpPr>
            <p:cNvPr id="34" name="Group 33">
              <a:extLst>
                <a:ext uri="{FF2B5EF4-FFF2-40B4-BE49-F238E27FC236}">
                  <a16:creationId xmlns:a16="http://schemas.microsoft.com/office/drawing/2014/main" id="{AA3ED789-5423-46D0-916D-3C80888D1B37}"/>
                </a:ext>
              </a:extLst>
            </p:cNvPr>
            <p:cNvGrpSpPr/>
            <p:nvPr/>
          </p:nvGrpSpPr>
          <p:grpSpPr>
            <a:xfrm>
              <a:off x="7162800" y="1384331"/>
              <a:ext cx="2545154" cy="1800000"/>
              <a:chOff x="8749374" y="3471298"/>
              <a:chExt cx="2545154" cy="2151804"/>
            </a:xfrm>
          </p:grpSpPr>
          <p:pic>
            <p:nvPicPr>
              <p:cNvPr id="38" name="Picture 37">
                <a:extLst>
                  <a:ext uri="{FF2B5EF4-FFF2-40B4-BE49-F238E27FC236}">
                    <a16:creationId xmlns:a16="http://schemas.microsoft.com/office/drawing/2014/main" id="{4DB4A352-4276-486B-8EAF-F1ECEA4FD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74" y="3806309"/>
                <a:ext cx="2200829" cy="1816793"/>
              </a:xfrm>
              <a:prstGeom prst="rect">
                <a:avLst/>
              </a:prstGeom>
            </p:spPr>
          </p:pic>
          <p:sp>
            <p:nvSpPr>
              <p:cNvPr id="39" name="Oval 38">
                <a:extLst>
                  <a:ext uri="{FF2B5EF4-FFF2-40B4-BE49-F238E27FC236}">
                    <a16:creationId xmlns:a16="http://schemas.microsoft.com/office/drawing/2014/main" id="{FD0B1499-47C3-44B8-B752-4559AD937C14}"/>
                  </a:ext>
                </a:extLst>
              </p:cNvPr>
              <p:cNvSpPr/>
              <p:nvPr/>
            </p:nvSpPr>
            <p:spPr>
              <a:xfrm>
                <a:off x="9304081" y="3471298"/>
                <a:ext cx="1990447" cy="98549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pic>
          <p:nvPicPr>
            <p:cNvPr id="40" name="Picture 2" descr="Free Picture Of France Flag, Download Free Clip Art, Free Clip Art ...">
              <a:extLst>
                <a:ext uri="{FF2B5EF4-FFF2-40B4-BE49-F238E27FC236}">
                  <a16:creationId xmlns:a16="http://schemas.microsoft.com/office/drawing/2014/main" id="{F51CDD30-5A37-4650-8F95-D9003D2A19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9125" y="1616516"/>
              <a:ext cx="541895"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lipart spain flag">
              <a:extLst>
                <a:ext uri="{FF2B5EF4-FFF2-40B4-BE49-F238E27FC236}">
                  <a16:creationId xmlns:a16="http://schemas.microsoft.com/office/drawing/2014/main" id="{75C9756E-F2F5-4B48-A433-F170C8F14D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5727" y="1616516"/>
              <a:ext cx="54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29019469-9716-4F2D-9261-41B7E66B40E3}"/>
              </a:ext>
            </a:extLst>
          </p:cNvPr>
          <p:cNvSpPr txBox="1"/>
          <p:nvPr/>
        </p:nvSpPr>
        <p:spPr>
          <a:xfrm>
            <a:off x="7877438" y="2830532"/>
            <a:ext cx="2770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langue</a:t>
            </a:r>
          </a:p>
        </p:txBody>
      </p:sp>
      <p:pic>
        <p:nvPicPr>
          <p:cNvPr id="1034" name="Picture 10" descr="Chemistry Laboratory Chemical Reaction Clip Art Science Clip">
            <a:extLst>
              <a:ext uri="{FF2B5EF4-FFF2-40B4-BE49-F238E27FC236}">
                <a16:creationId xmlns:a16="http://schemas.microsoft.com/office/drawing/2014/main" id="{3C5477E0-BAF5-4D10-BED1-8D071C9F55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0745" y="1299673"/>
            <a:ext cx="15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4357E1F-E59B-45D1-B17B-F31202BB75D5}"/>
              </a:ext>
            </a:extLst>
          </p:cNvPr>
          <p:cNvSpPr txBox="1"/>
          <p:nvPr/>
        </p:nvSpPr>
        <p:spPr>
          <a:xfrm>
            <a:off x="788051" y="2830532"/>
            <a:ext cx="35955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sciences</a:t>
            </a:r>
          </a:p>
        </p:txBody>
      </p:sp>
      <p:pic>
        <p:nvPicPr>
          <p:cNvPr id="1042" name="Picture 18" descr="Music Notes PNG Clip Art | Gallery Yopriceville - High-Quality ">
            <a:extLst>
              <a:ext uri="{FF2B5EF4-FFF2-40B4-BE49-F238E27FC236}">
                <a16:creationId xmlns:a16="http://schemas.microsoft.com/office/drawing/2014/main" id="{CD8C408B-924D-4042-AB1C-55D7534317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1962" y="3730625"/>
            <a:ext cx="1548333" cy="1800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30DDA56-D4C1-4055-8947-17DAC687B5C0}"/>
              </a:ext>
            </a:extLst>
          </p:cNvPr>
          <p:cNvSpPr txBox="1"/>
          <p:nvPr/>
        </p:nvSpPr>
        <p:spPr>
          <a:xfrm>
            <a:off x="188942" y="5511936"/>
            <a:ext cx="31943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musique</a:t>
            </a:r>
          </a:p>
        </p:txBody>
      </p:sp>
      <p:pic>
        <p:nvPicPr>
          <p:cNvPr id="1044" name="Picture 20">
            <a:extLst>
              <a:ext uri="{FF2B5EF4-FFF2-40B4-BE49-F238E27FC236}">
                <a16:creationId xmlns:a16="http://schemas.microsoft.com/office/drawing/2014/main" id="{D00F9FF6-2A37-4759-9485-29EDC6463294}"/>
              </a:ext>
            </a:extLst>
          </p:cNvPr>
          <p:cNvPicPr>
            <a:picLocks noChangeAspect="1" noChangeArrowheads="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9042871" y="3894948"/>
            <a:ext cx="1582191" cy="192805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6B077FF-C1FB-4015-ABD4-2B1D47AD62DF}"/>
              </a:ext>
            </a:extLst>
          </p:cNvPr>
          <p:cNvSpPr txBox="1"/>
          <p:nvPr/>
        </p:nvSpPr>
        <p:spPr>
          <a:xfrm>
            <a:off x="7773014" y="5511936"/>
            <a:ext cx="42300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maths</a:t>
            </a:r>
          </a:p>
        </p:txBody>
      </p:sp>
      <p:sp>
        <p:nvSpPr>
          <p:cNvPr id="21" name="Rounded Rectangle 46">
            <a:extLst>
              <a:ext uri="{FF2B5EF4-FFF2-40B4-BE49-F238E27FC236}">
                <a16:creationId xmlns:a16="http://schemas.microsoft.com/office/drawing/2014/main" id="{9F0825F5-1433-4566-9BE4-706E3F396C45}"/>
              </a:ext>
            </a:extLst>
          </p:cNvPr>
          <p:cNvSpPr/>
          <p:nvPr/>
        </p:nvSpPr>
        <p:spPr>
          <a:xfrm>
            <a:off x="9915721" y="249869"/>
            <a:ext cx="199419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parler</a:t>
            </a:r>
          </a:p>
        </p:txBody>
      </p:sp>
      <p:sp>
        <p:nvSpPr>
          <p:cNvPr id="2" name="TextBox 1">
            <a:extLst>
              <a:ext uri="{FF2B5EF4-FFF2-40B4-BE49-F238E27FC236}">
                <a16:creationId xmlns:a16="http://schemas.microsoft.com/office/drawing/2014/main" id="{CBA4EE19-8287-439F-9939-9A2E1FDE9541}"/>
              </a:ext>
            </a:extLst>
          </p:cNvPr>
          <p:cNvSpPr txBox="1"/>
          <p:nvPr/>
        </p:nvSpPr>
        <p:spPr>
          <a:xfrm>
            <a:off x="3679282" y="1061076"/>
            <a:ext cx="4324098" cy="1464231"/>
          </a:xfrm>
          <a:prstGeom prst="wedgeRoundRectCallout">
            <a:avLst>
              <a:gd name="adj1" fmla="val -44784"/>
              <a:gd name="adj2" fmla="val 72512"/>
              <a:gd name="adj3" fmla="val 16667"/>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Les </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sciences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school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La</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 science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science in general, or a specific science,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eg.</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white"/>
                </a:solidFill>
                <a:effectLst/>
                <a:uLnTx/>
                <a:uFillTx/>
                <a:latin typeface="Century Gothic" panose="020F0302020204030204"/>
                <a:ea typeface="+mn-ea"/>
                <a:cs typeface="+mn-cs"/>
              </a:rPr>
              <a:t>« La biologie est une science »</a:t>
            </a:r>
          </a:p>
        </p:txBody>
      </p:sp>
      <p:sp>
        <p:nvSpPr>
          <p:cNvPr id="22" name="TextBox 21">
            <a:extLst>
              <a:ext uri="{FF2B5EF4-FFF2-40B4-BE49-F238E27FC236}">
                <a16:creationId xmlns:a16="http://schemas.microsoft.com/office/drawing/2014/main" id="{2A478FC2-7EDD-429A-93F1-79AD79C019C8}"/>
              </a:ext>
            </a:extLst>
          </p:cNvPr>
          <p:cNvSpPr txBox="1"/>
          <p:nvPr/>
        </p:nvSpPr>
        <p:spPr>
          <a:xfrm>
            <a:off x="5014903" y="5069262"/>
            <a:ext cx="3666239" cy="442674"/>
          </a:xfrm>
          <a:prstGeom prst="wedgeRoundRectCallout">
            <a:avLst>
              <a:gd name="adj1" fmla="val 43295"/>
              <a:gd name="adj2" fmla="val 103475"/>
              <a:gd name="adj3" fmla="val 16667"/>
            </a:avLst>
          </a:prstGeom>
          <a:solidFill>
            <a:srgbClr val="115076"/>
          </a:solidFill>
          <a:ln>
            <a:solidFill>
              <a:srgbClr val="EE6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Short for </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les</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1" u="none" strike="noStrike" kern="1200" cap="none" spc="0" normalizeH="0" baseline="0" noProof="0" dirty="0" err="1">
                <a:ln>
                  <a:noFill/>
                </a:ln>
                <a:solidFill>
                  <a:prstClr val="white"/>
                </a:solidFill>
                <a:effectLst/>
                <a:uLnTx/>
                <a:uFillTx/>
                <a:latin typeface="Century Gothic" panose="020F0302020204030204"/>
                <a:ea typeface="+mn-ea"/>
                <a:cs typeface="+mn-cs"/>
              </a:rPr>
              <a:t>mathématiques</a:t>
            </a:r>
            <a:endPar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617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2"/>
                                        </p:tgtEl>
                                        <p:attrNameLst>
                                          <p:attrName>style.visibility</p:attrName>
                                        </p:attrNameLst>
                                      </p:cBhvr>
                                      <p:to>
                                        <p:strVal val="visible"/>
                                      </p:to>
                                    </p:set>
                                    <p:animEffect transition="in" filter="fade">
                                      <p:cBhvr>
                                        <p:cTn id="41" dur="500"/>
                                        <p:tgtEl>
                                          <p:spTgt spid="10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animEffect transition="in" filter="fade">
                                      <p:cBhvr>
                                        <p:cTn id="51" dur="500"/>
                                        <p:tgtEl>
                                          <p:spTgt spid="10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1" grpId="0"/>
      <p:bldP spid="43" grpId="0"/>
      <p:bldP spid="44" grpId="0"/>
      <p:bldP spid="45" grpId="0"/>
      <p:bldP spid="2"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23" name="TextBox 22">
            <a:extLst>
              <a:ext uri="{FF2B5EF4-FFF2-40B4-BE49-F238E27FC236}">
                <a16:creationId xmlns:a16="http://schemas.microsoft.com/office/drawing/2014/main" id="{ED533A51-42BB-4A28-8D56-B89161B10E63}"/>
              </a:ext>
            </a:extLst>
          </p:cNvPr>
          <p:cNvSpPr txBox="1"/>
          <p:nvPr/>
        </p:nvSpPr>
        <p:spPr>
          <a:xfrm>
            <a:off x="4607462" y="4163874"/>
            <a:ext cx="29856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matière</a:t>
            </a:r>
          </a:p>
        </p:txBody>
      </p:sp>
      <p:sp>
        <p:nvSpPr>
          <p:cNvPr id="41" name="TextBox 40">
            <a:extLst>
              <a:ext uri="{FF2B5EF4-FFF2-40B4-BE49-F238E27FC236}">
                <a16:creationId xmlns:a16="http://schemas.microsoft.com/office/drawing/2014/main" id="{29019469-9716-4F2D-9261-41B7E66B40E3}"/>
              </a:ext>
            </a:extLst>
          </p:cNvPr>
          <p:cNvSpPr txBox="1"/>
          <p:nvPr/>
        </p:nvSpPr>
        <p:spPr>
          <a:xfrm>
            <a:off x="7799310" y="2830532"/>
            <a:ext cx="2770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langue</a:t>
            </a:r>
          </a:p>
        </p:txBody>
      </p:sp>
      <p:sp>
        <p:nvSpPr>
          <p:cNvPr id="43" name="TextBox 42">
            <a:extLst>
              <a:ext uri="{FF2B5EF4-FFF2-40B4-BE49-F238E27FC236}">
                <a16:creationId xmlns:a16="http://schemas.microsoft.com/office/drawing/2014/main" id="{64357E1F-E59B-45D1-B17B-F31202BB75D5}"/>
              </a:ext>
            </a:extLst>
          </p:cNvPr>
          <p:cNvSpPr txBox="1"/>
          <p:nvPr/>
        </p:nvSpPr>
        <p:spPr>
          <a:xfrm>
            <a:off x="1056640" y="2830532"/>
            <a:ext cx="35508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sciences</a:t>
            </a:r>
          </a:p>
        </p:txBody>
      </p:sp>
      <p:sp>
        <p:nvSpPr>
          <p:cNvPr id="44" name="TextBox 43">
            <a:extLst>
              <a:ext uri="{FF2B5EF4-FFF2-40B4-BE49-F238E27FC236}">
                <a16:creationId xmlns:a16="http://schemas.microsoft.com/office/drawing/2014/main" id="{530DDA56-D4C1-4055-8947-17DAC687B5C0}"/>
              </a:ext>
            </a:extLst>
          </p:cNvPr>
          <p:cNvSpPr txBox="1"/>
          <p:nvPr/>
        </p:nvSpPr>
        <p:spPr>
          <a:xfrm>
            <a:off x="188942" y="5511936"/>
            <a:ext cx="31943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musique</a:t>
            </a:r>
          </a:p>
        </p:txBody>
      </p:sp>
      <p:sp>
        <p:nvSpPr>
          <p:cNvPr id="45" name="TextBox 44">
            <a:extLst>
              <a:ext uri="{FF2B5EF4-FFF2-40B4-BE49-F238E27FC236}">
                <a16:creationId xmlns:a16="http://schemas.microsoft.com/office/drawing/2014/main" id="{36B077FF-C1FB-4015-ABD4-2B1D47AD62DF}"/>
              </a:ext>
            </a:extLst>
          </p:cNvPr>
          <p:cNvSpPr txBox="1"/>
          <p:nvPr/>
        </p:nvSpPr>
        <p:spPr>
          <a:xfrm>
            <a:off x="7773014" y="5511936"/>
            <a:ext cx="42300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maths</a:t>
            </a:r>
          </a:p>
        </p:txBody>
      </p:sp>
      <p:sp>
        <p:nvSpPr>
          <p:cNvPr id="9" name="Rounded Rectangle 46">
            <a:extLst>
              <a:ext uri="{FF2B5EF4-FFF2-40B4-BE49-F238E27FC236}">
                <a16:creationId xmlns:a16="http://schemas.microsoft.com/office/drawing/2014/main" id="{092D2B5B-6EA4-4095-B2D8-7B603868743A}"/>
              </a:ext>
            </a:extLst>
          </p:cNvPr>
          <p:cNvSpPr/>
          <p:nvPr/>
        </p:nvSpPr>
        <p:spPr>
          <a:xfrm>
            <a:off x="9915721" y="249869"/>
            <a:ext cx="199419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parler</a:t>
            </a:r>
          </a:p>
        </p:txBody>
      </p:sp>
    </p:spTree>
    <p:extLst>
      <p:ext uri="{BB962C8B-B14F-4D97-AF65-F5344CB8AC3E}">
        <p14:creationId xmlns:p14="http://schemas.microsoft.com/office/powerpoint/2010/main" val="983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1"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1028" name="Picture 4" descr="Clip Art - Transparent Background School Subjects Clipart ">
            <a:hlinkClick r:id="" action="ppaction://noaction">
              <a:snd r:embed="rId4" name="la matiere.wav"/>
            </a:hlinkClick>
            <a:extLst>
              <a:ext uri="{FF2B5EF4-FFF2-40B4-BE49-F238E27FC236}">
                <a16:creationId xmlns:a16="http://schemas.microsoft.com/office/drawing/2014/main" id="{820600D3-4FFE-4403-BB83-BEBFEBAED5E0}"/>
              </a:ext>
            </a:extLst>
          </p:cNvPr>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253708" y="2529000"/>
            <a:ext cx="1684583"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26BCAB0-19CE-4CBE-B0D4-9DA3ECE3E405}"/>
              </a:ext>
            </a:extLst>
          </p:cNvPr>
          <p:cNvGrpSpPr/>
          <p:nvPr/>
        </p:nvGrpSpPr>
        <p:grpSpPr>
          <a:xfrm>
            <a:off x="8024996" y="1030532"/>
            <a:ext cx="2545154" cy="1800000"/>
            <a:chOff x="7162800" y="1384331"/>
            <a:chExt cx="2545154" cy="1800000"/>
          </a:xfrm>
        </p:grpSpPr>
        <p:grpSp>
          <p:nvGrpSpPr>
            <p:cNvPr id="34" name="Group 33">
              <a:extLst>
                <a:ext uri="{FF2B5EF4-FFF2-40B4-BE49-F238E27FC236}">
                  <a16:creationId xmlns:a16="http://schemas.microsoft.com/office/drawing/2014/main" id="{AA3ED789-5423-46D0-916D-3C80888D1B37}"/>
                </a:ext>
              </a:extLst>
            </p:cNvPr>
            <p:cNvGrpSpPr/>
            <p:nvPr/>
          </p:nvGrpSpPr>
          <p:grpSpPr>
            <a:xfrm>
              <a:off x="7162800" y="1384331"/>
              <a:ext cx="2545154" cy="1800000"/>
              <a:chOff x="8749374" y="3471298"/>
              <a:chExt cx="2545154" cy="2151804"/>
            </a:xfrm>
          </p:grpSpPr>
          <p:pic>
            <p:nvPicPr>
              <p:cNvPr id="38" name="Picture 37">
                <a:extLst>
                  <a:ext uri="{FF2B5EF4-FFF2-40B4-BE49-F238E27FC236}">
                    <a16:creationId xmlns:a16="http://schemas.microsoft.com/office/drawing/2014/main" id="{4DB4A352-4276-486B-8EAF-F1ECEA4FDA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9374" y="3806309"/>
                <a:ext cx="2200829" cy="1816793"/>
              </a:xfrm>
              <a:prstGeom prst="rect">
                <a:avLst/>
              </a:prstGeom>
            </p:spPr>
          </p:pic>
          <p:sp>
            <p:nvSpPr>
              <p:cNvPr id="39" name="Oval 38">
                <a:extLst>
                  <a:ext uri="{FF2B5EF4-FFF2-40B4-BE49-F238E27FC236}">
                    <a16:creationId xmlns:a16="http://schemas.microsoft.com/office/drawing/2014/main" id="{FD0B1499-47C3-44B8-B752-4559AD937C14}"/>
                  </a:ext>
                </a:extLst>
              </p:cNvPr>
              <p:cNvSpPr/>
              <p:nvPr/>
            </p:nvSpPr>
            <p:spPr>
              <a:xfrm>
                <a:off x="9304081" y="3471298"/>
                <a:ext cx="1990447" cy="98549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pic>
          <p:nvPicPr>
            <p:cNvPr id="40" name="Picture 2" descr="Free Picture Of France Flag, Download Free Clip Art, Free Clip Art ...">
              <a:extLst>
                <a:ext uri="{FF2B5EF4-FFF2-40B4-BE49-F238E27FC236}">
                  <a16:creationId xmlns:a16="http://schemas.microsoft.com/office/drawing/2014/main" id="{F51CDD30-5A37-4650-8F95-D9003D2A19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9125" y="1616516"/>
              <a:ext cx="541895"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lipart spain flag">
              <a:extLst>
                <a:ext uri="{FF2B5EF4-FFF2-40B4-BE49-F238E27FC236}">
                  <a16:creationId xmlns:a16="http://schemas.microsoft.com/office/drawing/2014/main" id="{75C9756E-F2F5-4B48-A433-F170C8F14D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5727" y="1616516"/>
              <a:ext cx="5400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Chemistry Laboratory Chemical Reaction Clip Art Science Clip">
            <a:extLst>
              <a:ext uri="{FF2B5EF4-FFF2-40B4-BE49-F238E27FC236}">
                <a16:creationId xmlns:a16="http://schemas.microsoft.com/office/drawing/2014/main" id="{3C5477E0-BAF5-4D10-BED1-8D071C9F55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4656" y="1299673"/>
            <a:ext cx="15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usic Notes PNG Clip Art | Gallery Yopriceville - High-Quality ">
            <a:extLst>
              <a:ext uri="{FF2B5EF4-FFF2-40B4-BE49-F238E27FC236}">
                <a16:creationId xmlns:a16="http://schemas.microsoft.com/office/drawing/2014/main" id="{CD8C408B-924D-4042-AB1C-55D7534317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66151" y="3758328"/>
            <a:ext cx="154833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0F9FF6-2A37-4759-9485-29EDC6463294}"/>
              </a:ext>
            </a:extLst>
          </p:cNvPr>
          <p:cNvPicPr>
            <a:picLocks noChangeAspect="1" noChangeArrowheads="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a:off x="9042871" y="3894948"/>
            <a:ext cx="1582191" cy="192805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46">
            <a:extLst>
              <a:ext uri="{FF2B5EF4-FFF2-40B4-BE49-F238E27FC236}">
                <a16:creationId xmlns:a16="http://schemas.microsoft.com/office/drawing/2014/main" id="{9F0825F5-1433-4566-9BE4-706E3F396C45}"/>
              </a:ext>
            </a:extLst>
          </p:cNvPr>
          <p:cNvSpPr/>
          <p:nvPr/>
        </p:nvSpPr>
        <p:spPr>
          <a:xfrm>
            <a:off x="9915721" y="249869"/>
            <a:ext cx="199419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écouter</a:t>
            </a:r>
          </a:p>
        </p:txBody>
      </p:sp>
      <p:sp>
        <p:nvSpPr>
          <p:cNvPr id="20" name="Action Button: Custom 27" descr="number 1">
            <a:hlinkClick r:id="" action="ppaction://noaction" highlightClick="1">
              <a:snd r:embed="rId13" name="la langue.wav"/>
            </a:hlinkClick>
            <a:extLst>
              <a:ext uri="{FF2B5EF4-FFF2-40B4-BE49-F238E27FC236}">
                <a16:creationId xmlns:a16="http://schemas.microsoft.com/office/drawing/2014/main" id="{27476657-2197-458F-886A-6B186F97A739}"/>
              </a:ext>
            </a:extLst>
          </p:cNvPr>
          <p:cNvSpPr/>
          <p:nvPr/>
        </p:nvSpPr>
        <p:spPr>
          <a:xfrm>
            <a:off x="313293" y="2383830"/>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22" name="Action Button: Custom 28" descr="number 1">
            <a:hlinkClick r:id="" action="ppaction://noaction" highlightClick="1">
              <a:snd r:embed="rId14" name="les maths.wav"/>
            </a:hlinkClick>
            <a:extLst>
              <a:ext uri="{FF2B5EF4-FFF2-40B4-BE49-F238E27FC236}">
                <a16:creationId xmlns:a16="http://schemas.microsoft.com/office/drawing/2014/main" id="{0C3D8B4E-6699-40EA-B932-90F513C848C0}"/>
              </a:ext>
            </a:extLst>
          </p:cNvPr>
          <p:cNvSpPr/>
          <p:nvPr/>
        </p:nvSpPr>
        <p:spPr>
          <a:xfrm>
            <a:off x="313293" y="3324168"/>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24" name="Action Button: Custom 29" descr="number 1">
            <a:hlinkClick r:id="" action="ppaction://noaction" highlightClick="1">
              <a:snd r:embed="rId4" name="la matiere.wav"/>
            </a:hlinkClick>
            <a:extLst>
              <a:ext uri="{FF2B5EF4-FFF2-40B4-BE49-F238E27FC236}">
                <a16:creationId xmlns:a16="http://schemas.microsoft.com/office/drawing/2014/main" id="{E0DCC738-DD5E-4B0D-B548-CD6BA0BF05D0}"/>
              </a:ext>
            </a:extLst>
          </p:cNvPr>
          <p:cNvSpPr/>
          <p:nvPr/>
        </p:nvSpPr>
        <p:spPr>
          <a:xfrm>
            <a:off x="313293" y="4264506"/>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25" name="Action Button: Custom 30" descr="number 1">
            <a:hlinkClick r:id="" action="ppaction://noaction" highlightClick="1">
              <a:snd r:embed="rId15" name="la musique.wav"/>
            </a:hlinkClick>
            <a:extLst>
              <a:ext uri="{FF2B5EF4-FFF2-40B4-BE49-F238E27FC236}">
                <a16:creationId xmlns:a16="http://schemas.microsoft.com/office/drawing/2014/main" id="{FA7DD82F-CDA9-4EF1-9C22-839FDDE58E5F}"/>
              </a:ext>
            </a:extLst>
          </p:cNvPr>
          <p:cNvSpPr/>
          <p:nvPr/>
        </p:nvSpPr>
        <p:spPr>
          <a:xfrm>
            <a:off x="313293" y="5204844"/>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26" name="Action Button: Custom 37" descr="number 1">
            <a:hlinkClick r:id="" action="ppaction://noaction" highlightClick="1">
              <a:snd r:embed="rId16" name="la science.wav"/>
            </a:hlinkClick>
            <a:extLst>
              <a:ext uri="{FF2B5EF4-FFF2-40B4-BE49-F238E27FC236}">
                <a16:creationId xmlns:a16="http://schemas.microsoft.com/office/drawing/2014/main" id="{BFA6FF5B-6AA7-40D1-AFE2-E6BCAED7FA4E}"/>
              </a:ext>
            </a:extLst>
          </p:cNvPr>
          <p:cNvSpPr/>
          <p:nvPr/>
        </p:nvSpPr>
        <p:spPr>
          <a:xfrm>
            <a:off x="313293" y="1442717"/>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Tree>
    <p:extLst>
      <p:ext uri="{BB962C8B-B14F-4D97-AF65-F5344CB8AC3E}">
        <p14:creationId xmlns:p14="http://schemas.microsoft.com/office/powerpoint/2010/main" val="418956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23" name="TextBox 22">
            <a:extLst>
              <a:ext uri="{FF2B5EF4-FFF2-40B4-BE49-F238E27FC236}">
                <a16:creationId xmlns:a16="http://schemas.microsoft.com/office/drawing/2014/main" id="{ED533A51-42BB-4A28-8D56-B89161B10E63}"/>
              </a:ext>
            </a:extLst>
          </p:cNvPr>
          <p:cNvSpPr txBox="1"/>
          <p:nvPr/>
        </p:nvSpPr>
        <p:spPr>
          <a:xfrm>
            <a:off x="4607462" y="4163874"/>
            <a:ext cx="29856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matière</a:t>
            </a:r>
          </a:p>
        </p:txBody>
      </p:sp>
      <p:pic>
        <p:nvPicPr>
          <p:cNvPr id="1028" name="Picture 4" descr="Clip Art - Transparent Background School Subjects Clipart ">
            <a:extLst>
              <a:ext uri="{FF2B5EF4-FFF2-40B4-BE49-F238E27FC236}">
                <a16:creationId xmlns:a16="http://schemas.microsoft.com/office/drawing/2014/main" id="{820600D3-4FFE-4403-BB83-BEBFEBAED5E0}"/>
              </a:ext>
            </a:extLst>
          </p:cNvPr>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253708" y="2529000"/>
            <a:ext cx="1684583"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26BCAB0-19CE-4CBE-B0D4-9DA3ECE3E405}"/>
              </a:ext>
            </a:extLst>
          </p:cNvPr>
          <p:cNvGrpSpPr/>
          <p:nvPr/>
        </p:nvGrpSpPr>
        <p:grpSpPr>
          <a:xfrm>
            <a:off x="8024996" y="1030532"/>
            <a:ext cx="2545154" cy="1800000"/>
            <a:chOff x="7162800" y="1384331"/>
            <a:chExt cx="2545154" cy="1800000"/>
          </a:xfrm>
        </p:grpSpPr>
        <p:grpSp>
          <p:nvGrpSpPr>
            <p:cNvPr id="34" name="Group 33">
              <a:extLst>
                <a:ext uri="{FF2B5EF4-FFF2-40B4-BE49-F238E27FC236}">
                  <a16:creationId xmlns:a16="http://schemas.microsoft.com/office/drawing/2014/main" id="{AA3ED789-5423-46D0-916D-3C80888D1B37}"/>
                </a:ext>
              </a:extLst>
            </p:cNvPr>
            <p:cNvGrpSpPr/>
            <p:nvPr/>
          </p:nvGrpSpPr>
          <p:grpSpPr>
            <a:xfrm>
              <a:off x="7162800" y="1384331"/>
              <a:ext cx="2545154" cy="1800000"/>
              <a:chOff x="8749374" y="3471298"/>
              <a:chExt cx="2545154" cy="2151804"/>
            </a:xfrm>
          </p:grpSpPr>
          <p:pic>
            <p:nvPicPr>
              <p:cNvPr id="38" name="Picture 37">
                <a:extLst>
                  <a:ext uri="{FF2B5EF4-FFF2-40B4-BE49-F238E27FC236}">
                    <a16:creationId xmlns:a16="http://schemas.microsoft.com/office/drawing/2014/main" id="{4DB4A352-4276-486B-8EAF-F1ECEA4FD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74" y="3806309"/>
                <a:ext cx="2200829" cy="1816793"/>
              </a:xfrm>
              <a:prstGeom prst="rect">
                <a:avLst/>
              </a:prstGeom>
            </p:spPr>
          </p:pic>
          <p:sp>
            <p:nvSpPr>
              <p:cNvPr id="39" name="Oval 38">
                <a:extLst>
                  <a:ext uri="{FF2B5EF4-FFF2-40B4-BE49-F238E27FC236}">
                    <a16:creationId xmlns:a16="http://schemas.microsoft.com/office/drawing/2014/main" id="{FD0B1499-47C3-44B8-B752-4559AD937C14}"/>
                  </a:ext>
                </a:extLst>
              </p:cNvPr>
              <p:cNvSpPr/>
              <p:nvPr/>
            </p:nvSpPr>
            <p:spPr>
              <a:xfrm>
                <a:off x="9304081" y="3471298"/>
                <a:ext cx="1990447" cy="98549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pic>
          <p:nvPicPr>
            <p:cNvPr id="40" name="Picture 2" descr="Free Picture Of France Flag, Download Free Clip Art, Free Clip Art ...">
              <a:extLst>
                <a:ext uri="{FF2B5EF4-FFF2-40B4-BE49-F238E27FC236}">
                  <a16:creationId xmlns:a16="http://schemas.microsoft.com/office/drawing/2014/main" id="{F51CDD30-5A37-4650-8F95-D9003D2A19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9125" y="1616516"/>
              <a:ext cx="541895"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lipart spain flag">
              <a:extLst>
                <a:ext uri="{FF2B5EF4-FFF2-40B4-BE49-F238E27FC236}">
                  <a16:creationId xmlns:a16="http://schemas.microsoft.com/office/drawing/2014/main" id="{75C9756E-F2F5-4B48-A433-F170C8F14D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5727" y="1616516"/>
              <a:ext cx="54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29019469-9716-4F2D-9261-41B7E66B40E3}"/>
              </a:ext>
            </a:extLst>
          </p:cNvPr>
          <p:cNvSpPr txBox="1"/>
          <p:nvPr/>
        </p:nvSpPr>
        <p:spPr>
          <a:xfrm>
            <a:off x="7799310" y="2830532"/>
            <a:ext cx="2770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langue</a:t>
            </a:r>
          </a:p>
        </p:txBody>
      </p:sp>
      <p:pic>
        <p:nvPicPr>
          <p:cNvPr id="1034" name="Picture 10" descr="Chemistry Laboratory Chemical Reaction Clip Art Science Clip">
            <a:extLst>
              <a:ext uri="{FF2B5EF4-FFF2-40B4-BE49-F238E27FC236}">
                <a16:creationId xmlns:a16="http://schemas.microsoft.com/office/drawing/2014/main" id="{3C5477E0-BAF5-4D10-BED1-8D071C9F55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4656" y="1299673"/>
            <a:ext cx="15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4357E1F-E59B-45D1-B17B-F31202BB75D5}"/>
              </a:ext>
            </a:extLst>
          </p:cNvPr>
          <p:cNvSpPr txBox="1"/>
          <p:nvPr/>
        </p:nvSpPr>
        <p:spPr>
          <a:xfrm>
            <a:off x="1011962" y="2830532"/>
            <a:ext cx="35955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sciences</a:t>
            </a:r>
          </a:p>
        </p:txBody>
      </p:sp>
      <p:pic>
        <p:nvPicPr>
          <p:cNvPr id="1042" name="Picture 18" descr="Music Notes PNG Clip Art | Gallery Yopriceville - High-Quality ">
            <a:extLst>
              <a:ext uri="{FF2B5EF4-FFF2-40B4-BE49-F238E27FC236}">
                <a16:creationId xmlns:a16="http://schemas.microsoft.com/office/drawing/2014/main" id="{CD8C408B-924D-4042-AB1C-55D7534317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1962" y="3730625"/>
            <a:ext cx="1548333" cy="1800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30DDA56-D4C1-4055-8947-17DAC687B5C0}"/>
              </a:ext>
            </a:extLst>
          </p:cNvPr>
          <p:cNvSpPr txBox="1"/>
          <p:nvPr/>
        </p:nvSpPr>
        <p:spPr>
          <a:xfrm>
            <a:off x="188942" y="5511936"/>
            <a:ext cx="31943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la musique</a:t>
            </a:r>
          </a:p>
        </p:txBody>
      </p:sp>
      <p:pic>
        <p:nvPicPr>
          <p:cNvPr id="1044" name="Picture 20">
            <a:extLst>
              <a:ext uri="{FF2B5EF4-FFF2-40B4-BE49-F238E27FC236}">
                <a16:creationId xmlns:a16="http://schemas.microsoft.com/office/drawing/2014/main" id="{D00F9FF6-2A37-4759-9485-29EDC6463294}"/>
              </a:ext>
            </a:extLst>
          </p:cNvPr>
          <p:cNvPicPr>
            <a:picLocks noChangeAspect="1" noChangeArrowheads="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9149481" y="3842495"/>
            <a:ext cx="1477108" cy="18000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6B077FF-C1FB-4015-ABD4-2B1D47AD62DF}"/>
              </a:ext>
            </a:extLst>
          </p:cNvPr>
          <p:cNvSpPr txBox="1"/>
          <p:nvPr/>
        </p:nvSpPr>
        <p:spPr>
          <a:xfrm>
            <a:off x="7773014" y="5511936"/>
            <a:ext cx="42300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les maths</a:t>
            </a:r>
          </a:p>
        </p:txBody>
      </p:sp>
      <p:sp>
        <p:nvSpPr>
          <p:cNvPr id="19" name="Rounded Rectangle 46">
            <a:extLst>
              <a:ext uri="{FF2B5EF4-FFF2-40B4-BE49-F238E27FC236}">
                <a16:creationId xmlns:a16="http://schemas.microsoft.com/office/drawing/2014/main" id="{AC132284-5180-4E58-921E-C2A6CC2A06EC}"/>
              </a:ext>
            </a:extLst>
          </p:cNvPr>
          <p:cNvSpPr/>
          <p:nvPr/>
        </p:nvSpPr>
        <p:spPr>
          <a:xfrm>
            <a:off x="9915721" y="249869"/>
            <a:ext cx="199419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écrire / parler</a:t>
            </a:r>
          </a:p>
        </p:txBody>
      </p:sp>
    </p:spTree>
    <p:extLst>
      <p:ext uri="{BB962C8B-B14F-4D97-AF65-F5344CB8AC3E}">
        <p14:creationId xmlns:p14="http://schemas.microsoft.com/office/powerpoint/2010/main" val="1871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4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4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0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41" grpId="0"/>
      <p:bldP spid="41" grpId="1"/>
      <p:bldP spid="41" grpId="2"/>
      <p:bldP spid="43" grpId="0"/>
      <p:bldP spid="43" grpId="1"/>
      <p:bldP spid="43" grpId="2"/>
      <p:bldP spid="44" grpId="0"/>
      <p:bldP spid="44" grpId="1"/>
      <p:bldP spid="44" grpId="2"/>
      <p:bldP spid="45" grpId="0" build="allAtOnce"/>
      <p:bldP spid="45"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220" y="1363471"/>
            <a:ext cx="1797191" cy="1336744"/>
          </a:xfrm>
          <a:prstGeom prst="rect">
            <a:avLst/>
          </a:prstGeom>
        </p:spPr>
      </p:pic>
      <p:grpSp>
        <p:nvGrpSpPr>
          <p:cNvPr id="14" name="Group 13"/>
          <p:cNvGrpSpPr/>
          <p:nvPr/>
        </p:nvGrpSpPr>
        <p:grpSpPr>
          <a:xfrm>
            <a:off x="7233128" y="1013586"/>
            <a:ext cx="2332069" cy="2112950"/>
            <a:chOff x="5578538" y="2524018"/>
            <a:chExt cx="2332069" cy="2112950"/>
          </a:xfrm>
        </p:grpSpPr>
        <p:pic>
          <p:nvPicPr>
            <p:cNvPr id="1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747196" y="2880554"/>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many?</a:t>
              </a:r>
            </a:p>
          </p:txBody>
        </p:sp>
      </p:grpSp>
      <p:grpSp>
        <p:nvGrpSpPr>
          <p:cNvPr id="3" name="Group 2"/>
          <p:cNvGrpSpPr/>
          <p:nvPr/>
        </p:nvGrpSpPr>
        <p:grpSpPr>
          <a:xfrm>
            <a:off x="1645379" y="3429000"/>
            <a:ext cx="2332069" cy="2112950"/>
            <a:chOff x="5668115" y="765372"/>
            <a:chExt cx="2332069" cy="2112950"/>
          </a:xfrm>
        </p:grpSpPr>
        <p:pic>
          <p:nvPicPr>
            <p:cNvPr id="2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343" y="3713428"/>
            <a:ext cx="1495088" cy="1544094"/>
          </a:xfrm>
          <a:prstGeom prst="rect">
            <a:avLst/>
          </a:prstGeom>
        </p:spPr>
      </p:pic>
      <p:grpSp>
        <p:nvGrpSpPr>
          <p:cNvPr id="30" name="Group 29"/>
          <p:cNvGrpSpPr/>
          <p:nvPr/>
        </p:nvGrpSpPr>
        <p:grpSpPr>
          <a:xfrm>
            <a:off x="9682588" y="3489938"/>
            <a:ext cx="2332069" cy="2112950"/>
            <a:chOff x="4809505" y="2362154"/>
            <a:chExt cx="2332069" cy="2112950"/>
          </a:xfrm>
        </p:grpSpPr>
        <p:pic>
          <p:nvPicPr>
            <p:cNvPr id="28"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09505" y="236215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1349562">
              <a:off x="4952432" y="299500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which?</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933" y="3730912"/>
            <a:ext cx="1712804" cy="1573296"/>
          </a:xfrm>
          <a:prstGeom prst="rect">
            <a:avLst/>
          </a:prstGeom>
        </p:spPr>
      </p:pic>
      <p:sp>
        <p:nvSpPr>
          <p:cNvPr id="33" name="TextBox 32"/>
          <p:cNvSpPr txBox="1"/>
          <p:nvPr/>
        </p:nvSpPr>
        <p:spPr>
          <a:xfrm>
            <a:off x="4077482" y="2622766"/>
            <a:ext cx="5236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5" name="TextBox 34"/>
          <p:cNvSpPr txBox="1"/>
          <p:nvPr/>
        </p:nvSpPr>
        <p:spPr>
          <a:xfrm>
            <a:off x="47381" y="5340633"/>
            <a:ext cx="2284603"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que ?</a:t>
            </a:r>
          </a:p>
        </p:txBody>
      </p:sp>
      <p:sp>
        <p:nvSpPr>
          <p:cNvPr id="36" name="TextBox 35"/>
          <p:cNvSpPr txBox="1"/>
          <p:nvPr/>
        </p:nvSpPr>
        <p:spPr>
          <a:xfrm>
            <a:off x="6743329" y="5311967"/>
            <a:ext cx="243880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7" name="TextBox 36"/>
          <p:cNvSpPr txBox="1"/>
          <p:nvPr/>
        </p:nvSpPr>
        <p:spPr>
          <a:xfrm>
            <a:off x="9180279" y="5293583"/>
            <a:ext cx="308630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quelle</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2" name="Group 1"/>
          <p:cNvGrpSpPr/>
          <p:nvPr/>
        </p:nvGrpSpPr>
        <p:grpSpPr>
          <a:xfrm>
            <a:off x="3176927" y="1098592"/>
            <a:ext cx="2332069" cy="2112950"/>
            <a:chOff x="643102" y="897272"/>
            <a:chExt cx="2332069" cy="2112950"/>
          </a:xfrm>
        </p:grpSpPr>
        <p:pic>
          <p:nvPicPr>
            <p:cNvPr id="32"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much?</a:t>
              </a:r>
            </a:p>
          </p:txBody>
        </p:sp>
      </p:grpSp>
    </p:spTree>
    <p:extLst>
      <p:ext uri="{BB962C8B-B14F-4D97-AF65-F5344CB8AC3E}">
        <p14:creationId xmlns:p14="http://schemas.microsoft.com/office/powerpoint/2010/main" val="40349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220" y="1363471"/>
            <a:ext cx="1797191" cy="1336744"/>
          </a:xfrm>
          <a:prstGeom prst="rect">
            <a:avLst/>
          </a:prstGeom>
        </p:spPr>
      </p:pic>
      <p:grpSp>
        <p:nvGrpSpPr>
          <p:cNvPr id="14" name="Group 13"/>
          <p:cNvGrpSpPr/>
          <p:nvPr/>
        </p:nvGrpSpPr>
        <p:grpSpPr>
          <a:xfrm>
            <a:off x="7233128" y="1013586"/>
            <a:ext cx="2332069" cy="2112950"/>
            <a:chOff x="5578538" y="2524018"/>
            <a:chExt cx="2332069" cy="2112950"/>
          </a:xfrm>
        </p:grpSpPr>
        <p:pic>
          <p:nvPicPr>
            <p:cNvPr id="1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747196" y="2880554"/>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many?</a:t>
              </a:r>
            </a:p>
          </p:txBody>
        </p:sp>
      </p:grpSp>
      <p:grpSp>
        <p:nvGrpSpPr>
          <p:cNvPr id="3" name="Group 2"/>
          <p:cNvGrpSpPr/>
          <p:nvPr/>
        </p:nvGrpSpPr>
        <p:grpSpPr>
          <a:xfrm>
            <a:off x="1645379" y="3429000"/>
            <a:ext cx="2332069" cy="2112950"/>
            <a:chOff x="5668115" y="765372"/>
            <a:chExt cx="2332069" cy="2112950"/>
          </a:xfrm>
        </p:grpSpPr>
        <p:pic>
          <p:nvPicPr>
            <p:cNvPr id="2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343" y="3713428"/>
            <a:ext cx="1495088" cy="1544094"/>
          </a:xfrm>
          <a:prstGeom prst="rect">
            <a:avLst/>
          </a:prstGeom>
        </p:spPr>
      </p:pic>
      <p:grpSp>
        <p:nvGrpSpPr>
          <p:cNvPr id="30" name="Group 29"/>
          <p:cNvGrpSpPr/>
          <p:nvPr/>
        </p:nvGrpSpPr>
        <p:grpSpPr>
          <a:xfrm>
            <a:off x="9682588" y="3489938"/>
            <a:ext cx="2332069" cy="2112950"/>
            <a:chOff x="4809505" y="2362154"/>
            <a:chExt cx="2332069" cy="2112950"/>
          </a:xfrm>
        </p:grpSpPr>
        <p:pic>
          <p:nvPicPr>
            <p:cNvPr id="28"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09505" y="236215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1349562">
              <a:off x="4952432" y="299500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which?</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933" y="3730912"/>
            <a:ext cx="1712804" cy="1573296"/>
          </a:xfrm>
          <a:prstGeom prst="rect">
            <a:avLst/>
          </a:prstGeom>
        </p:spPr>
      </p:pic>
      <p:sp>
        <p:nvSpPr>
          <p:cNvPr id="33" name="TextBox 32"/>
          <p:cNvSpPr txBox="1"/>
          <p:nvPr/>
        </p:nvSpPr>
        <p:spPr>
          <a:xfrm>
            <a:off x="4077482" y="2622766"/>
            <a:ext cx="5236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5" name="TextBox 34"/>
          <p:cNvSpPr txBox="1"/>
          <p:nvPr/>
        </p:nvSpPr>
        <p:spPr>
          <a:xfrm>
            <a:off x="47381" y="5340633"/>
            <a:ext cx="2284603"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que ?</a:t>
            </a:r>
          </a:p>
        </p:txBody>
      </p:sp>
      <p:sp>
        <p:nvSpPr>
          <p:cNvPr id="36" name="TextBox 35"/>
          <p:cNvSpPr txBox="1"/>
          <p:nvPr/>
        </p:nvSpPr>
        <p:spPr>
          <a:xfrm>
            <a:off x="6743329" y="5311967"/>
            <a:ext cx="243880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7" name="TextBox 36"/>
          <p:cNvSpPr txBox="1"/>
          <p:nvPr/>
        </p:nvSpPr>
        <p:spPr>
          <a:xfrm>
            <a:off x="9180279" y="5293583"/>
            <a:ext cx="308630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quelle</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2" name="Group 1"/>
          <p:cNvGrpSpPr/>
          <p:nvPr/>
        </p:nvGrpSpPr>
        <p:grpSpPr>
          <a:xfrm>
            <a:off x="3176927" y="1098592"/>
            <a:ext cx="2332069" cy="2112950"/>
            <a:chOff x="643102" y="897272"/>
            <a:chExt cx="2332069" cy="2112950"/>
          </a:xfrm>
        </p:grpSpPr>
        <p:pic>
          <p:nvPicPr>
            <p:cNvPr id="32"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much?</a:t>
              </a:r>
            </a:p>
          </p:txBody>
        </p:sp>
      </p:grpSp>
    </p:spTree>
    <p:extLst>
      <p:ext uri="{BB962C8B-B14F-4D97-AF65-F5344CB8AC3E}">
        <p14:creationId xmlns:p14="http://schemas.microsoft.com/office/powerpoint/2010/main" val="34098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220" y="1363471"/>
            <a:ext cx="1797191" cy="1336744"/>
          </a:xfrm>
          <a:prstGeom prst="rect">
            <a:avLst/>
          </a:prstGeom>
        </p:spPr>
      </p:pic>
      <p:grpSp>
        <p:nvGrpSpPr>
          <p:cNvPr id="14" name="Group 13"/>
          <p:cNvGrpSpPr/>
          <p:nvPr/>
        </p:nvGrpSpPr>
        <p:grpSpPr>
          <a:xfrm>
            <a:off x="7233128" y="1013586"/>
            <a:ext cx="2332069" cy="2112950"/>
            <a:chOff x="5578538" y="2524018"/>
            <a:chExt cx="2332069" cy="2112950"/>
          </a:xfrm>
        </p:grpSpPr>
        <p:pic>
          <p:nvPicPr>
            <p:cNvPr id="1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747196" y="2880554"/>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many?</a:t>
              </a:r>
            </a:p>
          </p:txBody>
        </p:sp>
      </p:grpSp>
      <p:grpSp>
        <p:nvGrpSpPr>
          <p:cNvPr id="3" name="Group 2"/>
          <p:cNvGrpSpPr/>
          <p:nvPr/>
        </p:nvGrpSpPr>
        <p:grpSpPr>
          <a:xfrm>
            <a:off x="2084592" y="3894119"/>
            <a:ext cx="2332069" cy="2112950"/>
            <a:chOff x="5668115" y="765372"/>
            <a:chExt cx="2332069" cy="2112950"/>
          </a:xfrm>
        </p:grpSpPr>
        <p:pic>
          <p:nvPicPr>
            <p:cNvPr id="2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556" y="4178547"/>
            <a:ext cx="1495088" cy="1544094"/>
          </a:xfrm>
          <a:prstGeom prst="rect">
            <a:avLst/>
          </a:prstGeom>
        </p:spPr>
      </p:pic>
      <p:grpSp>
        <p:nvGrpSpPr>
          <p:cNvPr id="30" name="Group 29"/>
          <p:cNvGrpSpPr/>
          <p:nvPr/>
        </p:nvGrpSpPr>
        <p:grpSpPr>
          <a:xfrm>
            <a:off x="9682588" y="3489938"/>
            <a:ext cx="2332069" cy="2112950"/>
            <a:chOff x="4809505" y="2362154"/>
            <a:chExt cx="2332069" cy="2112950"/>
          </a:xfrm>
        </p:grpSpPr>
        <p:pic>
          <p:nvPicPr>
            <p:cNvPr id="28"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09505" y="236215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1349562">
              <a:off x="4952432" y="299500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which?</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933" y="3730912"/>
            <a:ext cx="1712804" cy="1573296"/>
          </a:xfrm>
          <a:prstGeom prst="rect">
            <a:avLst/>
          </a:prstGeom>
        </p:spPr>
      </p:pic>
      <p:grpSp>
        <p:nvGrpSpPr>
          <p:cNvPr id="2" name="Group 1"/>
          <p:cNvGrpSpPr/>
          <p:nvPr/>
        </p:nvGrpSpPr>
        <p:grpSpPr>
          <a:xfrm>
            <a:off x="3176927" y="1098592"/>
            <a:ext cx="2332069" cy="2112950"/>
            <a:chOff x="643102" y="897272"/>
            <a:chExt cx="2332069" cy="2112950"/>
          </a:xfrm>
        </p:grpSpPr>
        <p:pic>
          <p:nvPicPr>
            <p:cNvPr id="32"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much?</a:t>
              </a:r>
            </a:p>
          </p:txBody>
        </p:sp>
      </p:grpSp>
      <p:sp>
        <p:nvSpPr>
          <p:cNvPr id="23" name="Action Button: Custom 27" descr="number 1">
            <a:hlinkClick r:id="" action="ppaction://noaction" highlightClick="1">
              <a:snd r:embed="rId8" name="combien.wav"/>
            </a:hlinkClick>
            <a:extLst>
              <a:ext uri="{FF2B5EF4-FFF2-40B4-BE49-F238E27FC236}">
                <a16:creationId xmlns:a16="http://schemas.microsoft.com/office/drawing/2014/main" id="{60B84242-6940-4338-929B-C2284B09F305}"/>
              </a:ext>
            </a:extLst>
          </p:cNvPr>
          <p:cNvSpPr/>
          <p:nvPr/>
        </p:nvSpPr>
        <p:spPr>
          <a:xfrm>
            <a:off x="234350" y="2233090"/>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24" name="Action Button: Custom 28" descr="number 1">
            <a:hlinkClick r:id="" action="ppaction://noaction" highlightClick="1">
              <a:snd r:embed="rId9" name="que.wav"/>
            </a:hlinkClick>
            <a:extLst>
              <a:ext uri="{FF2B5EF4-FFF2-40B4-BE49-F238E27FC236}">
                <a16:creationId xmlns:a16="http://schemas.microsoft.com/office/drawing/2014/main" id="{02B4FED3-6388-4199-805B-BB65CBFFA350}"/>
              </a:ext>
            </a:extLst>
          </p:cNvPr>
          <p:cNvSpPr/>
          <p:nvPr/>
        </p:nvSpPr>
        <p:spPr>
          <a:xfrm>
            <a:off x="234350" y="3221104"/>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34" name="Action Button: Custom 37" descr="number 1">
            <a:hlinkClick r:id="" action="ppaction://noaction" highlightClick="1">
              <a:snd r:embed="rId10" name="quel(le).wav"/>
            </a:hlinkClick>
            <a:extLst>
              <a:ext uri="{FF2B5EF4-FFF2-40B4-BE49-F238E27FC236}">
                <a16:creationId xmlns:a16="http://schemas.microsoft.com/office/drawing/2014/main" id="{8BD07B72-C653-4D2B-921D-15FFB2A9CCEB}"/>
              </a:ext>
            </a:extLst>
          </p:cNvPr>
          <p:cNvSpPr/>
          <p:nvPr/>
        </p:nvSpPr>
        <p:spPr>
          <a:xfrm>
            <a:off x="234350" y="1291977"/>
            <a:ext cx="540000" cy="54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Tree>
    <p:extLst>
      <p:ext uri="{BB962C8B-B14F-4D97-AF65-F5344CB8AC3E}">
        <p14:creationId xmlns:p14="http://schemas.microsoft.com/office/powerpoint/2010/main" val="343710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220" y="1363471"/>
            <a:ext cx="1797191" cy="1336744"/>
          </a:xfrm>
          <a:prstGeom prst="rect">
            <a:avLst/>
          </a:prstGeom>
        </p:spPr>
      </p:pic>
      <p:grpSp>
        <p:nvGrpSpPr>
          <p:cNvPr id="14" name="Group 13"/>
          <p:cNvGrpSpPr/>
          <p:nvPr/>
        </p:nvGrpSpPr>
        <p:grpSpPr>
          <a:xfrm>
            <a:off x="7233128" y="1013586"/>
            <a:ext cx="2332069" cy="2112950"/>
            <a:chOff x="5578538" y="2524018"/>
            <a:chExt cx="2332069" cy="2112950"/>
          </a:xfrm>
        </p:grpSpPr>
        <p:pic>
          <p:nvPicPr>
            <p:cNvPr id="1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578538" y="252401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747196" y="2880554"/>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many?</a:t>
              </a:r>
            </a:p>
          </p:txBody>
        </p:sp>
      </p:grpSp>
      <p:grpSp>
        <p:nvGrpSpPr>
          <p:cNvPr id="3" name="Group 2"/>
          <p:cNvGrpSpPr/>
          <p:nvPr/>
        </p:nvGrpSpPr>
        <p:grpSpPr>
          <a:xfrm>
            <a:off x="1645379" y="3429000"/>
            <a:ext cx="2332069" cy="2112950"/>
            <a:chOff x="5668115" y="765372"/>
            <a:chExt cx="2332069" cy="2112950"/>
          </a:xfrm>
        </p:grpSpPr>
        <p:pic>
          <p:nvPicPr>
            <p:cNvPr id="25"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668115" y="7653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349562">
              <a:off x="5801547" y="1406350"/>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what?</a:t>
              </a: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343" y="3713428"/>
            <a:ext cx="1495088" cy="1544094"/>
          </a:xfrm>
          <a:prstGeom prst="rect">
            <a:avLst/>
          </a:prstGeom>
        </p:spPr>
      </p:pic>
      <p:grpSp>
        <p:nvGrpSpPr>
          <p:cNvPr id="30" name="Group 29"/>
          <p:cNvGrpSpPr/>
          <p:nvPr/>
        </p:nvGrpSpPr>
        <p:grpSpPr>
          <a:xfrm>
            <a:off x="9682588" y="3489938"/>
            <a:ext cx="2332069" cy="2112950"/>
            <a:chOff x="4809505" y="2362154"/>
            <a:chExt cx="2332069" cy="2112950"/>
          </a:xfrm>
        </p:grpSpPr>
        <p:pic>
          <p:nvPicPr>
            <p:cNvPr id="28"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09505" y="236215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1349562">
              <a:off x="4952432" y="2995007"/>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which?</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933" y="3730912"/>
            <a:ext cx="1712804" cy="1573296"/>
          </a:xfrm>
          <a:prstGeom prst="rect">
            <a:avLst/>
          </a:prstGeom>
        </p:spPr>
      </p:pic>
      <p:sp>
        <p:nvSpPr>
          <p:cNvPr id="33" name="TextBox 32"/>
          <p:cNvSpPr txBox="1"/>
          <p:nvPr/>
        </p:nvSpPr>
        <p:spPr>
          <a:xfrm>
            <a:off x="4077482" y="2622766"/>
            <a:ext cx="5236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5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5" name="TextBox 34"/>
          <p:cNvSpPr txBox="1"/>
          <p:nvPr/>
        </p:nvSpPr>
        <p:spPr>
          <a:xfrm>
            <a:off x="47381" y="5340633"/>
            <a:ext cx="2284603"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que ?</a:t>
            </a:r>
          </a:p>
        </p:txBody>
      </p:sp>
      <p:sp>
        <p:nvSpPr>
          <p:cNvPr id="36" name="TextBox 35"/>
          <p:cNvSpPr txBox="1"/>
          <p:nvPr/>
        </p:nvSpPr>
        <p:spPr>
          <a:xfrm>
            <a:off x="6743329" y="5311967"/>
            <a:ext cx="243880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7" name="TextBox 36"/>
          <p:cNvSpPr txBox="1"/>
          <p:nvPr/>
        </p:nvSpPr>
        <p:spPr>
          <a:xfrm>
            <a:off x="9180279" y="5293583"/>
            <a:ext cx="308630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err="1">
                <a:ln>
                  <a:noFill/>
                </a:ln>
                <a:solidFill>
                  <a:srgbClr val="115076"/>
                </a:solidFill>
                <a:effectLst/>
                <a:uLnTx/>
                <a:uFillTx/>
                <a:latin typeface="Century Gothic" panose="020F0302020204030204"/>
                <a:ea typeface="+mn-ea"/>
                <a:cs typeface="+mn-cs"/>
              </a:rPr>
              <a:t>quelle</a:t>
            </a:r>
            <a:r>
              <a:rPr kumimoji="0" lang="en-GB" sz="5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2" name="Group 1"/>
          <p:cNvGrpSpPr/>
          <p:nvPr/>
        </p:nvGrpSpPr>
        <p:grpSpPr>
          <a:xfrm>
            <a:off x="3176927" y="1098592"/>
            <a:ext cx="2332069" cy="2112950"/>
            <a:chOff x="643102" y="897272"/>
            <a:chExt cx="2332069" cy="2112950"/>
          </a:xfrm>
        </p:grpSpPr>
        <p:pic>
          <p:nvPicPr>
            <p:cNvPr id="32" name="Picture 2" descr="http://www.clker.com/cliparts/w/d/u/B/w/V/stamp1-md.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643102" y="89727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21349562">
              <a:off x="800027" y="1275709"/>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 much?</a:t>
              </a:r>
            </a:p>
          </p:txBody>
        </p:sp>
      </p:grpSp>
    </p:spTree>
    <p:extLst>
      <p:ext uri="{BB962C8B-B14F-4D97-AF65-F5344CB8AC3E}">
        <p14:creationId xmlns:p14="http://schemas.microsoft.com/office/powerpoint/2010/main" val="33021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2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P spid="36" grpId="0"/>
      <p:bldP spid="36" grpId="1"/>
      <p:bldP spid="37" grpId="0"/>
      <p:bldP spid="3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22</TotalTime>
  <Words>1699</Words>
  <Application>Microsoft Office PowerPoint</Application>
  <PresentationFormat>Widescreen</PresentationFormat>
  <Paragraphs>298</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Calibri Light</vt:lpstr>
      <vt:lpstr>Century Gothic</vt:lpstr>
      <vt:lpstr>Times New Roman</vt:lpstr>
      <vt:lpstr>Office Theme</vt:lpstr>
      <vt:lpstr>2_Office Theme</vt:lpstr>
      <vt:lpstr>6_Office Theme</vt:lpstr>
      <vt:lpstr>5_Office Theme</vt:lpstr>
      <vt:lpstr>Vocabulary</vt:lpstr>
      <vt:lpstr>Vocabulaire</vt:lpstr>
      <vt:lpstr>Vocabulaire</vt:lpstr>
      <vt:lpstr>Vocabulaire</vt:lpstr>
      <vt:lpstr>Vocabulaire</vt:lpstr>
      <vt:lpstr>Vocabulaire</vt:lpstr>
      <vt:lpstr>Vocabulaire</vt:lpstr>
      <vt:lpstr>Vocabulaire</vt:lpstr>
      <vt:lpstr>Vocabulaire</vt:lpstr>
      <vt:lpstr>Vocabulaire</vt:lpstr>
      <vt:lpstr>Quel? ou Quelle?</vt:lpstr>
      <vt:lpstr>Masculin ou féminin?</vt:lpstr>
      <vt:lpstr>Vocabulaire</vt:lpstr>
      <vt:lpstr>Vocabulaire</vt:lpstr>
      <vt:lpstr>Vocabulaire</vt:lpstr>
      <vt:lpstr>Saying ‘what’ in French</vt:lpstr>
      <vt:lpstr>Écris en français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4</cp:revision>
  <dcterms:created xsi:type="dcterms:W3CDTF">2020-04-21T10:35:50Z</dcterms:created>
  <dcterms:modified xsi:type="dcterms:W3CDTF">2020-04-22T18:27:54Z</dcterms:modified>
</cp:coreProperties>
</file>