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35" r:id="rId3"/>
    <p:sldMasterId id="2147483748" r:id="rId4"/>
  </p:sldMasterIdLst>
  <p:notesMasterIdLst>
    <p:notesMasterId r:id="rId35"/>
  </p:notesMasterIdLst>
  <p:sldIdLst>
    <p:sldId id="259" r:id="rId5"/>
    <p:sldId id="343" r:id="rId6"/>
    <p:sldId id="282" r:id="rId7"/>
    <p:sldId id="273" r:id="rId8"/>
    <p:sldId id="274" r:id="rId9"/>
    <p:sldId id="280" r:id="rId10"/>
    <p:sldId id="501" r:id="rId11"/>
    <p:sldId id="312" r:id="rId12"/>
    <p:sldId id="507" r:id="rId13"/>
    <p:sldId id="502" r:id="rId14"/>
    <p:sldId id="279" r:id="rId15"/>
    <p:sldId id="500" r:id="rId16"/>
    <p:sldId id="618" r:id="rId17"/>
    <p:sldId id="619" r:id="rId18"/>
    <p:sldId id="620" r:id="rId19"/>
    <p:sldId id="263" r:id="rId20"/>
    <p:sldId id="344" r:id="rId21"/>
    <p:sldId id="503" r:id="rId22"/>
    <p:sldId id="505" r:id="rId23"/>
    <p:sldId id="622" r:id="rId24"/>
    <p:sldId id="317" r:id="rId25"/>
    <p:sldId id="613" r:id="rId26"/>
    <p:sldId id="614" r:id="rId27"/>
    <p:sldId id="504" r:id="rId28"/>
    <p:sldId id="616" r:id="rId29"/>
    <p:sldId id="624" r:id="rId30"/>
    <p:sldId id="615" r:id="rId31"/>
    <p:sldId id="632" r:id="rId32"/>
    <p:sldId id="490" r:id="rId33"/>
    <p:sldId id="62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phen Owen" initials="SO" lastIdx="17" clrIdx="0">
    <p:extLst>
      <p:ext uri="{19B8F6BF-5375-455C-9EA6-DF929625EA0E}">
        <p15:presenceInfo xmlns:p15="http://schemas.microsoft.com/office/powerpoint/2012/main" userId="Stephen Owe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5076"/>
    <a:srgbClr val="FFF4E7"/>
    <a:srgbClr val="DAA520"/>
    <a:srgbClr val="FAE906"/>
    <a:srgbClr val="FDEEB9"/>
    <a:srgbClr val="FFE8CB"/>
    <a:srgbClr val="D1DFEF"/>
    <a:srgbClr val="EBEFF7"/>
    <a:srgbClr val="E3EAFD"/>
    <a:srgbClr val="FBF0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018" autoAdjust="0"/>
    <p:restoredTop sz="60165" autoAdjust="0"/>
  </p:normalViewPr>
  <p:slideViewPr>
    <p:cSldViewPr snapToGrid="0">
      <p:cViewPr varScale="1">
        <p:scale>
          <a:sx n="76" d="100"/>
          <a:sy n="76" d="100"/>
        </p:scale>
        <p:origin x="1722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9BAE9C-ACF2-4362-814B-1AB50972AD2E}" type="datetimeFigureOut">
              <a:rPr lang="en-GB" smtClean="0"/>
              <a:t>07/07/2021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1212F4-EB5A-464B-92EC-DACFCB1CC2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856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Steve Clarke. All additional pictures selected are available under a Creative Commons license, no attribution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Learning outcomes (lesson 1):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Introduction</a:t>
            </a:r>
            <a:r>
              <a:rPr lang="en-GB" sz="1200" b="0" baseline="0" dirty="0"/>
              <a:t> of imperfect tense: war, </a:t>
            </a:r>
            <a:r>
              <a:rPr lang="en-GB" sz="1200" b="0" baseline="0" dirty="0" err="1"/>
              <a:t>hatte</a:t>
            </a:r>
            <a:r>
              <a:rPr lang="en-GB" sz="1200" b="0" baseline="0" dirty="0"/>
              <a:t>, es gab</a:t>
            </a:r>
            <a:br>
              <a:rPr lang="en-GB" sz="1200" b="0" baseline="0" dirty="0"/>
            </a:br>
            <a:r>
              <a:rPr lang="en-GB" sz="1200" b="0" dirty="0"/>
              <a:t>Range of SSC revisited</a:t>
            </a: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i="0" dirty="0"/>
              <a:t>es gab [49] hatte [6] war [4] heiß [1195] kalt [887] nah [480] tief [442] voll [388] wenig [102] damals [286] früher [411] links [893] rechts [829]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8.1.2.7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anfangen [497] ankommen [653] anrufen [1146] einkaufen [2877] mitbringen [1828] setzen [228] stattfinden [652] stellen [135] vorbereiten [1421] Geburtstag [1766]  weiterer, weitere, weiteres [182] während [173] </a:t>
            </a:r>
            <a:b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8.1.1.7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lustig [1973] interessant [810] spannend [1810] wunderbar [1603] notwendig [742] unmöglich [1879] warum? [192] weil [88] denn [93]</a:t>
            </a:r>
            <a:b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441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explain the use of ‘</a:t>
            </a:r>
            <a:r>
              <a:rPr lang="de-DE" b="0" noProof="0" dirty="0"/>
              <a:t>früher</a:t>
            </a:r>
            <a:r>
              <a:rPr lang="en-GB" b="0" dirty="0"/>
              <a:t>’ with</a:t>
            </a:r>
            <a:r>
              <a:rPr lang="en-GB" b="0" baseline="0" dirty="0"/>
              <a:t> </a:t>
            </a:r>
            <a:r>
              <a:rPr lang="en-GB" b="0" dirty="0"/>
              <a:t>‘</a:t>
            </a:r>
            <a:r>
              <a:rPr lang="de-DE" b="0" noProof="0" dirty="0"/>
              <a:t>war</a:t>
            </a:r>
            <a:r>
              <a:rPr lang="en-GB" b="0" dirty="0"/>
              <a:t>’.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animate the explanation.</a:t>
            </a:r>
          </a:p>
          <a:p>
            <a:r>
              <a:rPr lang="en-GB" dirty="0"/>
              <a:t>2. Ensure</a:t>
            </a:r>
            <a:r>
              <a:rPr lang="en-GB" baseline="0" dirty="0"/>
              <a:t> students’ understanding at each stage.</a:t>
            </a:r>
            <a:br>
              <a:rPr lang="en-GB" dirty="0"/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de-DE" baseline="0" noProof="0" dirty="0"/>
              <a:t>historisch</a:t>
            </a:r>
            <a:r>
              <a:rPr lang="en-GB" baseline="0" dirty="0"/>
              <a:t> [901] 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8866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distinguishing between sentences in the present and in the past</a:t>
            </a:r>
            <a:r>
              <a:rPr lang="en-GB" b="0" baseline="0" dirty="0"/>
              <a:t> tense.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Students read each sentence and determine the</a:t>
            </a:r>
            <a:r>
              <a:rPr lang="en-GB" baseline="0" dirty="0"/>
              <a:t> correct present or past tense expression to fill the gap, from the six choices provided.</a:t>
            </a:r>
          </a:p>
          <a:p>
            <a:r>
              <a:rPr lang="en-GB" baseline="0" dirty="0"/>
              <a:t>They do this according to the prompt of either ‘</a:t>
            </a:r>
            <a:r>
              <a:rPr lang="de-DE" baseline="0" noProof="0" dirty="0"/>
              <a:t>heute</a:t>
            </a:r>
            <a:r>
              <a:rPr lang="en-GB" baseline="0" dirty="0"/>
              <a:t>’ or ‘</a:t>
            </a:r>
            <a:r>
              <a:rPr lang="de-DE" baseline="0" noProof="0" dirty="0"/>
              <a:t>damals</a:t>
            </a:r>
            <a:r>
              <a:rPr lang="en-GB" baseline="0" dirty="0"/>
              <a:t>’ (deliberately not animated), together with the other words in the sentence.</a:t>
            </a:r>
            <a:endParaRPr lang="en-GB" dirty="0"/>
          </a:p>
          <a:p>
            <a:r>
              <a:rPr lang="en-GB" dirty="0"/>
              <a:t>2. Click</a:t>
            </a:r>
            <a:r>
              <a:rPr lang="en-GB" baseline="0" dirty="0"/>
              <a:t> to reveal the answers one by one.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de-DE" baseline="0" noProof="0" dirty="0"/>
              <a:t>Skifahrer [&gt;5009] perfekt [1567] zu [21] Skatehalle [&gt;5009] Arena [&gt;5009] Einkaufszentrum [&gt;5009]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878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DO NOT DISPLAY</a:t>
            </a:r>
            <a:r>
              <a:rPr lang="en-GB" b="1" baseline="0" dirty="0"/>
              <a:t> DURING THE TASK </a:t>
            </a:r>
          </a:p>
          <a:p>
            <a:endParaRPr lang="en-GB" b="1" dirty="0"/>
          </a:p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practise production of </a:t>
            </a:r>
            <a:r>
              <a:rPr lang="de-DE" b="0" baseline="0" noProof="0" dirty="0"/>
              <a:t>‘war’, ‘hatte</a:t>
            </a:r>
            <a:r>
              <a:rPr lang="en-GB" b="0" baseline="0" dirty="0"/>
              <a:t>’ and ‘</a:t>
            </a:r>
            <a:r>
              <a:rPr lang="de-DE" b="0" baseline="0" noProof="0" dirty="0"/>
              <a:t>es gab</a:t>
            </a:r>
            <a:r>
              <a:rPr lang="en-GB" b="0" baseline="0" dirty="0"/>
              <a:t>’ (oral modality)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A</a:t>
            </a:r>
            <a:r>
              <a:rPr lang="en-GB" baseline="0" dirty="0"/>
              <a:t> handout for this task can be downloaded from the NCELP Resource Portal.</a:t>
            </a:r>
            <a:endParaRPr lang="en-GB" dirty="0"/>
          </a:p>
          <a:p>
            <a:r>
              <a:rPr lang="en-GB" dirty="0"/>
              <a:t>2. Student A</a:t>
            </a:r>
            <a:r>
              <a:rPr lang="en-GB" baseline="0" dirty="0"/>
              <a:t> reads the sentences in German, inserting the correct verb form in each gap.</a:t>
            </a:r>
            <a:endParaRPr lang="en-GB" dirty="0"/>
          </a:p>
          <a:p>
            <a:r>
              <a:rPr lang="en-GB" dirty="0"/>
              <a:t>3. Student B listens and</a:t>
            </a:r>
            <a:r>
              <a:rPr lang="en-GB" baseline="0" dirty="0"/>
              <a:t> ticks either ‘</a:t>
            </a:r>
            <a:r>
              <a:rPr lang="de-DE" baseline="0" noProof="0" dirty="0"/>
              <a:t>heute</a:t>
            </a:r>
            <a:r>
              <a:rPr lang="en-GB" baseline="0" dirty="0"/>
              <a:t>’ or ‘</a:t>
            </a:r>
            <a:r>
              <a:rPr lang="de-DE" baseline="0" noProof="0" dirty="0"/>
              <a:t>früher</a:t>
            </a:r>
            <a:r>
              <a:rPr lang="en-GB" baseline="0" dirty="0"/>
              <a:t>’ as appropriate (see next slide), also noting in English the feature mentioned.</a:t>
            </a:r>
            <a:endParaRPr lang="en-GB" dirty="0"/>
          </a:p>
          <a:p>
            <a:r>
              <a:rPr lang="en-GB" dirty="0"/>
              <a:t>4. This slide is for going over the answers – click</a:t>
            </a:r>
            <a:r>
              <a:rPr lang="en-GB" baseline="0" dirty="0"/>
              <a:t> to make each verb form appear.</a:t>
            </a:r>
            <a:endParaRPr lang="en-GB" dirty="0"/>
          </a:p>
          <a:p>
            <a:r>
              <a:rPr lang="en-GB" dirty="0"/>
              <a:t>4. Students</a:t>
            </a:r>
            <a:r>
              <a:rPr lang="en-GB" baseline="0" dirty="0"/>
              <a:t> swap roles and do the conversation about Salzburg.</a:t>
            </a:r>
            <a:endParaRPr lang="en-GB" dirty="0"/>
          </a:p>
          <a:p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de-DE" baseline="0" noProof="0" dirty="0"/>
              <a:t>Stadthalle [&gt;5009] Straßenbahn [&gt;5009] Internet [805]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95739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This is Partner B’s card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practise production of ‘</a:t>
            </a:r>
            <a:r>
              <a:rPr lang="de-DE" b="0" baseline="0" noProof="0" dirty="0"/>
              <a:t>war’, ‘hatte’ </a:t>
            </a:r>
            <a:r>
              <a:rPr lang="en-GB" b="0" baseline="0" dirty="0"/>
              <a:t>and ‘</a:t>
            </a:r>
            <a:r>
              <a:rPr lang="de-DE" b="0" baseline="0" noProof="0" dirty="0"/>
              <a:t>es gab</a:t>
            </a:r>
            <a:r>
              <a:rPr lang="en-GB" b="0" baseline="0" dirty="0"/>
              <a:t>’ (oral modality)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Student B listens to the sentences read</a:t>
            </a:r>
            <a:r>
              <a:rPr lang="en-GB" baseline="0" dirty="0"/>
              <a:t> by </a:t>
            </a:r>
            <a:r>
              <a:rPr lang="en-GB" dirty="0"/>
              <a:t>Student</a:t>
            </a:r>
            <a:r>
              <a:rPr lang="en-GB" baseline="0" dirty="0"/>
              <a:t> A </a:t>
            </a:r>
            <a:r>
              <a:rPr lang="en-GB" dirty="0"/>
              <a:t>and</a:t>
            </a:r>
            <a:r>
              <a:rPr lang="en-GB" baseline="0" dirty="0"/>
              <a:t> ticks either ‘</a:t>
            </a:r>
            <a:r>
              <a:rPr lang="de-DE" baseline="0" noProof="0" dirty="0"/>
              <a:t>heute</a:t>
            </a:r>
            <a:r>
              <a:rPr lang="en-GB" baseline="0" dirty="0"/>
              <a:t>’ or ‘</a:t>
            </a:r>
            <a:r>
              <a:rPr lang="de-DE" baseline="0" noProof="0" dirty="0"/>
              <a:t>früher</a:t>
            </a:r>
            <a:r>
              <a:rPr lang="en-GB" baseline="0" dirty="0"/>
              <a:t>’ as appropriate, also noting in English the feature mentioned.</a:t>
            </a:r>
            <a:endParaRPr lang="en-GB" dirty="0"/>
          </a:p>
          <a:p>
            <a:r>
              <a:rPr lang="en-GB" dirty="0"/>
              <a:t>2. This slide is for going over the answers – click</a:t>
            </a:r>
            <a:r>
              <a:rPr lang="en-GB" baseline="0" dirty="0"/>
              <a:t> to make them appear.</a:t>
            </a:r>
            <a:endParaRPr lang="en-GB" dirty="0"/>
          </a:p>
          <a:p>
            <a:r>
              <a:rPr lang="en-GB" dirty="0"/>
              <a:t>3. Students</a:t>
            </a:r>
            <a:r>
              <a:rPr lang="en-GB" baseline="0" dirty="0"/>
              <a:t> swap roles and do the conversation about Salzburg.</a:t>
            </a:r>
            <a:endParaRPr lang="en-GB" dirty="0"/>
          </a:p>
          <a:p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de-DE" baseline="0" noProof="0" dirty="0"/>
              <a:t>Stadthalle [&gt;5009] Straßenbahn [&gt;5009] Internet </a:t>
            </a:r>
            <a:r>
              <a:rPr lang="en-GB" baseline="0" dirty="0"/>
              <a:t>[805]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8716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DO NOT DISPLAY</a:t>
            </a:r>
            <a:r>
              <a:rPr lang="en-GB" b="1" baseline="0" dirty="0"/>
              <a:t> DURING THE TASK </a:t>
            </a:r>
          </a:p>
          <a:p>
            <a:endParaRPr lang="en-GB" b="1" dirty="0"/>
          </a:p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practise production of ‘</a:t>
            </a:r>
            <a:r>
              <a:rPr lang="de-DE" b="0" baseline="0" noProof="0" dirty="0"/>
              <a:t>war’, ‘hatte’ </a:t>
            </a:r>
            <a:r>
              <a:rPr lang="en-GB" b="0" baseline="0" dirty="0"/>
              <a:t>and ‘</a:t>
            </a:r>
            <a:r>
              <a:rPr lang="de-DE" b="0" baseline="0" noProof="0" dirty="0"/>
              <a:t>es gab</a:t>
            </a:r>
            <a:r>
              <a:rPr lang="en-GB" b="0" baseline="0" dirty="0"/>
              <a:t>’ (oral modality)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The students have now swapped roles.</a:t>
            </a:r>
          </a:p>
          <a:p>
            <a:r>
              <a:rPr lang="en-GB" dirty="0"/>
              <a:t>2. Student B</a:t>
            </a:r>
            <a:r>
              <a:rPr lang="en-GB" baseline="0" dirty="0"/>
              <a:t> reads the sentences in German, inserting the correct verb form in each gap.</a:t>
            </a:r>
            <a:endParaRPr lang="en-GB" dirty="0"/>
          </a:p>
          <a:p>
            <a:r>
              <a:rPr lang="en-GB" dirty="0"/>
              <a:t>3. Student A listens and</a:t>
            </a:r>
            <a:r>
              <a:rPr lang="en-GB" baseline="0" dirty="0"/>
              <a:t> ticks either ‘</a:t>
            </a:r>
            <a:r>
              <a:rPr lang="de-DE" baseline="0" noProof="0" dirty="0"/>
              <a:t>heute’ </a:t>
            </a:r>
            <a:r>
              <a:rPr lang="en-GB" baseline="0" dirty="0"/>
              <a:t>or ‘</a:t>
            </a:r>
            <a:r>
              <a:rPr lang="de-DE" baseline="0" noProof="0" dirty="0"/>
              <a:t>früher’ </a:t>
            </a:r>
            <a:r>
              <a:rPr lang="en-GB" baseline="0" dirty="0"/>
              <a:t>as appropriate (see next slide), also noting in English the feature mentioned.</a:t>
            </a:r>
            <a:endParaRPr lang="en-GB" dirty="0"/>
          </a:p>
          <a:p>
            <a:r>
              <a:rPr lang="en-GB" dirty="0"/>
              <a:t>4. This slide is for going over the answers – click</a:t>
            </a:r>
            <a:r>
              <a:rPr lang="en-GB" baseline="0" dirty="0"/>
              <a:t> to make each verb form appear.</a:t>
            </a:r>
          </a:p>
          <a:p>
            <a:endParaRPr lang="en-GB" b="1" baseline="0" dirty="0"/>
          </a:p>
          <a:p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de-DE" baseline="0" noProof="0" dirty="0"/>
              <a:t>Autobahn [2966] berühmt</a:t>
            </a:r>
            <a:r>
              <a:rPr lang="en-GB" baseline="0" dirty="0"/>
              <a:t> [1379]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6424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This is Partner A’s card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</a:t>
            </a:r>
            <a:r>
              <a:rPr lang="en-GB" b="0" baseline="0" dirty="0"/>
              <a:t> practise production of ‘</a:t>
            </a:r>
            <a:r>
              <a:rPr lang="de-DE" b="0" baseline="0" noProof="0" dirty="0"/>
              <a:t>war’, ‘hatte</a:t>
            </a:r>
            <a:r>
              <a:rPr lang="en-GB" b="0" baseline="0" dirty="0"/>
              <a:t>’ and ‘</a:t>
            </a:r>
            <a:r>
              <a:rPr lang="de-DE" b="0" baseline="0" noProof="0" dirty="0"/>
              <a:t>es gab</a:t>
            </a:r>
            <a:r>
              <a:rPr lang="en-GB" b="0" baseline="0" dirty="0"/>
              <a:t>’ (oral modality)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Student A listens to the sentences read</a:t>
            </a:r>
            <a:r>
              <a:rPr lang="en-GB" baseline="0" dirty="0"/>
              <a:t> by </a:t>
            </a:r>
            <a:r>
              <a:rPr lang="en-GB" dirty="0"/>
              <a:t>Student</a:t>
            </a:r>
            <a:r>
              <a:rPr lang="en-GB" baseline="0" dirty="0"/>
              <a:t> B </a:t>
            </a:r>
            <a:r>
              <a:rPr lang="en-GB" dirty="0"/>
              <a:t>and</a:t>
            </a:r>
            <a:r>
              <a:rPr lang="en-GB" baseline="0" dirty="0"/>
              <a:t> ticks either ‘</a:t>
            </a:r>
            <a:r>
              <a:rPr lang="de-DE" baseline="0" noProof="0" dirty="0"/>
              <a:t>heute</a:t>
            </a:r>
            <a:r>
              <a:rPr lang="en-GB" baseline="0" dirty="0"/>
              <a:t>’ or ‘</a:t>
            </a:r>
            <a:r>
              <a:rPr lang="de-DE" baseline="0" noProof="0" dirty="0"/>
              <a:t>früher</a:t>
            </a:r>
            <a:r>
              <a:rPr lang="en-GB" baseline="0" dirty="0"/>
              <a:t>’ as appropriate, also noting in English the feature mentioned.</a:t>
            </a:r>
            <a:endParaRPr lang="en-GB" dirty="0"/>
          </a:p>
          <a:p>
            <a:r>
              <a:rPr lang="en-GB" dirty="0"/>
              <a:t>2. This slide is for going over the answers – click</a:t>
            </a:r>
            <a:r>
              <a:rPr lang="en-GB" baseline="0" dirty="0"/>
              <a:t> to make them appear.</a:t>
            </a:r>
          </a:p>
          <a:p>
            <a:endParaRPr lang="en-GB" b="1" baseline="0" dirty="0"/>
          </a:p>
          <a:p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de-DE" baseline="0" noProof="0" dirty="0"/>
              <a:t>Autobahn [2966] berühmt [1379]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8815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</a:t>
            </a:r>
            <a:r>
              <a:rPr lang="en-GB" dirty="0"/>
              <a:t>10 minutes</a:t>
            </a:r>
          </a:p>
          <a:p>
            <a:br>
              <a:rPr lang="en-GB" dirty="0"/>
            </a:br>
            <a:r>
              <a:rPr lang="en-GB" b="1" dirty="0"/>
              <a:t>Aim: </a:t>
            </a:r>
            <a:r>
              <a:rPr lang="en-GB" dirty="0"/>
              <a:t>This mini-</a:t>
            </a:r>
            <a:r>
              <a:rPr lang="en-GB" dirty="0" err="1"/>
              <a:t>Whatsapp</a:t>
            </a:r>
            <a:r>
              <a:rPr lang="en-GB" baseline="0" dirty="0"/>
              <a:t> exchange is a chance to bring together, in written practice, some of the different features practised this lesson: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-Introduction</a:t>
            </a:r>
            <a:r>
              <a:rPr lang="en-GB" sz="1200" b="0" baseline="0" dirty="0"/>
              <a:t> of imperfect tense: </a:t>
            </a:r>
            <a:r>
              <a:rPr lang="de-DE" sz="1200" b="0" baseline="0" noProof="0" dirty="0"/>
              <a:t>war, hatte, es gab</a:t>
            </a:r>
            <a:br>
              <a:rPr lang="en-GB" sz="1200" b="0" baseline="0" dirty="0"/>
            </a:br>
            <a:r>
              <a:rPr lang="en-GB" sz="1200" b="0" baseline="0" dirty="0"/>
              <a:t>-</a:t>
            </a:r>
            <a:r>
              <a:rPr lang="en-GB" sz="1200" b="0" dirty="0"/>
              <a:t>Range of SSC revisited</a:t>
            </a:r>
            <a:endParaRPr lang="en-GB" sz="1200" b="1" dirty="0"/>
          </a:p>
          <a:p>
            <a:pPr marL="0" indent="0">
              <a:buFontTx/>
              <a:buNone/>
            </a:pPr>
            <a:br>
              <a:rPr lang="en-GB" baseline="0" dirty="0"/>
            </a:br>
            <a:r>
              <a:rPr lang="en-GB" b="1" baseline="0" dirty="0"/>
              <a:t>Procedure:</a:t>
            </a:r>
            <a:br>
              <a:rPr lang="en-GB" baseline="0" dirty="0"/>
            </a:br>
            <a:r>
              <a:rPr lang="en-GB" baseline="0" dirty="0"/>
              <a:t>1. Translate the six messages into German without using reference resources.</a:t>
            </a:r>
            <a:br>
              <a:rPr lang="en-GB" baseline="0" dirty="0"/>
            </a:br>
            <a:r>
              <a:rPr lang="en-GB" baseline="0" dirty="0"/>
              <a:t>2. The answers appear upon successive mouse clicks.</a:t>
            </a:r>
          </a:p>
          <a:p>
            <a:pPr marL="0" indent="0">
              <a:buFontTx/>
              <a:buNone/>
            </a:pPr>
            <a:r>
              <a:rPr lang="en-GB" baseline="0" dirty="0"/>
              <a:t>3. Check the answers carefully, noting any mistakes.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8117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Artwork by Steve Clarke. All additional pictures selected are available under a Creative Commons license, no attribution required.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Learning outcomes (lesson 1):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/>
              <a:t>Introduction</a:t>
            </a:r>
            <a:r>
              <a:rPr lang="en-GB" sz="1200" b="0" baseline="0" dirty="0"/>
              <a:t> of imperfect tense: </a:t>
            </a:r>
            <a:r>
              <a:rPr lang="de-DE" sz="1200" b="0" baseline="0" noProof="0" dirty="0"/>
              <a:t>war, hatte, es gab</a:t>
            </a:r>
            <a:br>
              <a:rPr lang="en-GB" sz="1200" b="0" baseline="0" dirty="0"/>
            </a:br>
            <a:r>
              <a:rPr lang="en-GB" sz="1200" b="0" baseline="0" dirty="0"/>
              <a:t>Revisit adjective agreement R1 (nominative) and R2 (accusative)</a:t>
            </a:r>
            <a:br>
              <a:rPr lang="en-GB" sz="1200" b="0" baseline="0" dirty="0"/>
            </a:br>
            <a:r>
              <a:rPr lang="en-GB" sz="1200" b="0" dirty="0"/>
              <a:t>Range of SSC revisited</a:t>
            </a:r>
            <a:endParaRPr lang="en-GB" sz="1200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8.2.1.5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i="0" dirty="0"/>
              <a:t>es gab [49] hatte [6] war [4] heiß [1195] kalt [887] nah [480] tief [442] voll [388] wenig [102] damals [286] früher [411] links [893] rechts [829]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8.1.2.7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anfangen [497] ankommen [653] anrufen [1146] einkaufen [2877] mitbringen [1828] setzen [228] stattfinden [652] stellen [135] vorbereiten [1421] Geburtstag [1766]  weiterer, weitere, weiteres [182] während [173] </a:t>
            </a:r>
            <a:b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8.1.1.7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lustig [1973] interessant [810] spannend [1810] wunderbar [1603] notwendig [742] unmöglich [1879] warum? [192] weil [88] denn [93]</a:t>
            </a:r>
            <a:b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i="1" dirty="0"/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frequency rankings for words that occur in this PowerPoint which have been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previously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introduced in NCELP resources are given in the NCELP SOW and in the resources that first introduced and formally re-visited those words. </a:t>
            </a:r>
          </a:p>
          <a:p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any </a:t>
            </a:r>
            <a:r>
              <a:rPr lang="en-CA" sz="1200" b="0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other </a:t>
            </a:r>
            <a:r>
              <a:rPr lang="en-CA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words that occur incidentally in this PowerPoint, frequency rankings will be provided in the notes field wherever possible.</a:t>
            </a: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8877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spoken production of various SSC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Students</a:t>
            </a:r>
            <a:r>
              <a:rPr lang="en-GB" baseline="0" dirty="0"/>
              <a:t> read the numbered place names aloud individually for one minute.</a:t>
            </a:r>
            <a:endParaRPr lang="en-GB" dirty="0"/>
          </a:p>
          <a:p>
            <a:r>
              <a:rPr lang="en-GB" dirty="0"/>
              <a:t>2. The teacher then plays the audio for each place name one by one, to enable</a:t>
            </a:r>
            <a:r>
              <a:rPr lang="en-GB" baseline="0" dirty="0"/>
              <a:t> students to check their pronunciation.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3.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They then have a 20-second timer to say them all in tandem with their partner, taking turns.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1. Biel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2. Basel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3. Schaffhausen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4. Zürich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5. Luzern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6. Bern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7. Freiburg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8. 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</a:rPr>
              <a:t>Neuenburg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0535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 (two slides)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Transcription practice involving</a:t>
            </a:r>
            <a:r>
              <a:rPr lang="en-GB" b="0" baseline="0" dirty="0"/>
              <a:t> various SSC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make each sentence appear, together</a:t>
            </a:r>
            <a:r>
              <a:rPr lang="en-GB" baseline="0" dirty="0"/>
              <a:t> with its English translation and illustrative photograph.</a:t>
            </a:r>
            <a:endParaRPr lang="en-GB" dirty="0"/>
          </a:p>
          <a:p>
            <a:r>
              <a:rPr lang="en-GB" dirty="0"/>
              <a:t>2. Students</a:t>
            </a:r>
            <a:r>
              <a:rPr lang="en-GB" baseline="0" dirty="0"/>
              <a:t> listen to the sentences and transcribe the missing words.</a:t>
            </a:r>
            <a:endParaRPr lang="en-GB" dirty="0"/>
          </a:p>
          <a:p>
            <a:r>
              <a:rPr lang="en-GB" dirty="0"/>
              <a:t>3. Click to make the missing</a:t>
            </a:r>
            <a:r>
              <a:rPr lang="en-GB" baseline="0" dirty="0"/>
              <a:t> words appear for checking.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de-DE" sz="1200" noProof="0" dirty="0">
                <a:solidFill>
                  <a:schemeClr val="accent5">
                    <a:lumMod val="50000"/>
                  </a:schemeClr>
                </a:solidFill>
              </a:rPr>
              <a:t>1. Der </a:t>
            </a:r>
            <a:r>
              <a:rPr lang="de-DE" sz="1200" b="1" noProof="0" dirty="0">
                <a:solidFill>
                  <a:schemeClr val="accent5">
                    <a:lumMod val="50000"/>
                  </a:schemeClr>
                </a:solidFill>
              </a:rPr>
              <a:t>Zwiebel</a:t>
            </a:r>
            <a:r>
              <a:rPr lang="de-DE" sz="1200" noProof="0" dirty="0">
                <a:solidFill>
                  <a:schemeClr val="accent5">
                    <a:lumMod val="50000"/>
                  </a:schemeClr>
                </a:solidFill>
              </a:rPr>
              <a:t>markt findet im November in Bern statt.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noProof="0" dirty="0">
                <a:solidFill>
                  <a:schemeClr val="accent5">
                    <a:lumMod val="50000"/>
                  </a:schemeClr>
                </a:solidFill>
              </a:rPr>
              <a:t>2. In Nendaz gibt es ein </a:t>
            </a:r>
            <a:r>
              <a:rPr lang="de-DE" sz="1200" b="1" noProof="0" dirty="0">
                <a:solidFill>
                  <a:schemeClr val="accent5">
                    <a:lumMod val="50000"/>
                  </a:schemeClr>
                </a:solidFill>
              </a:rPr>
              <a:t>berühmtes</a:t>
            </a:r>
            <a:r>
              <a:rPr lang="de-DE" sz="1200" noProof="0" dirty="0">
                <a:solidFill>
                  <a:schemeClr val="accent5">
                    <a:lumMod val="50000"/>
                  </a:schemeClr>
                </a:solidFill>
              </a:rPr>
              <a:t> Alphornfestival.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noProof="0" dirty="0">
                <a:solidFill>
                  <a:schemeClr val="accent5">
                    <a:lumMod val="50000"/>
                  </a:schemeClr>
                </a:solidFill>
              </a:rPr>
              <a:t>3. </a:t>
            </a:r>
            <a:r>
              <a:rPr lang="de-DE" sz="1200" noProof="0" dirty="0">
                <a:solidFill>
                  <a:srgbClr val="115076"/>
                </a:solidFill>
              </a:rPr>
              <a:t>An der </a:t>
            </a:r>
            <a:r>
              <a:rPr lang="de-DE" sz="1200" b="1" noProof="0" dirty="0">
                <a:solidFill>
                  <a:srgbClr val="115076"/>
                </a:solidFill>
              </a:rPr>
              <a:t>Landsgemeinde</a:t>
            </a:r>
            <a:r>
              <a:rPr lang="de-DE" sz="1200" noProof="0" dirty="0">
                <a:solidFill>
                  <a:srgbClr val="115076"/>
                </a:solidFill>
              </a:rPr>
              <a:t> sagt man seine Meinung.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de-DE" baseline="0" noProof="0" dirty="0"/>
            </a:br>
            <a:r>
              <a:rPr lang="de-DE" baseline="0" noProof="0" dirty="0"/>
              <a:t>Zwiebel [&gt;5009] Alphorn [&gt;5009] Meinung [787] Landsgemeinde [&gt;5009] berühmt [1379]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378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revise all SSCs learned in Y7.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an SSC to hear it said aloud. Students repeat. </a:t>
            </a:r>
          </a:p>
          <a:p>
            <a:r>
              <a:rPr lang="en-GB" dirty="0"/>
              <a:t>2. Point to the accompanying source word. Ask ‘</a:t>
            </a:r>
            <a:r>
              <a:rPr lang="de-DE" noProof="0" dirty="0"/>
              <a:t>Wie sagt man das</a:t>
            </a:r>
            <a:r>
              <a:rPr lang="en-GB" dirty="0"/>
              <a:t>?’ Students say it aloud. Click on the word to check pronunciation. Students repeat.</a:t>
            </a:r>
          </a:p>
          <a:p>
            <a:r>
              <a:rPr lang="en-GB" dirty="0"/>
              <a:t>3. Point at SSCs at random. Students say the SSC and source word aloud. Click to check pronunciation.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4288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This slide is</a:t>
            </a:r>
            <a:r>
              <a:rPr lang="en-GB" b="1" baseline="0" dirty="0"/>
              <a:t> the continuation of the activity on the previous slide.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dirty="0"/>
            </a:br>
            <a:r>
              <a:rPr lang="en-US" sz="1200" dirty="0">
                <a:solidFill>
                  <a:schemeClr val="accent5">
                    <a:lumMod val="50000"/>
                  </a:schemeClr>
                </a:solidFill>
              </a:rPr>
              <a:t>4. </a:t>
            </a:r>
            <a:r>
              <a:rPr lang="de-DE" sz="1200" noProof="0" dirty="0">
                <a:solidFill>
                  <a:schemeClr val="accent5">
                    <a:lumMod val="50000"/>
                  </a:schemeClr>
                </a:solidFill>
              </a:rPr>
              <a:t>Am </a:t>
            </a:r>
            <a:r>
              <a:rPr lang="de-DE" sz="1200" b="1" i="0" noProof="0" dirty="0">
                <a:solidFill>
                  <a:schemeClr val="accent5">
                    <a:lumMod val="50000"/>
                  </a:schemeClr>
                </a:solidFill>
              </a:rPr>
              <a:t>S</a:t>
            </a:r>
            <a:r>
              <a:rPr lang="de-DE" sz="1200" b="1" i="0" noProof="0" dirty="0">
                <a:solidFill>
                  <a:srgbClr val="115076"/>
                </a:solidFill>
              </a:rPr>
              <a:t>echseläuten</a:t>
            </a:r>
            <a:r>
              <a:rPr lang="de-DE" sz="1200" noProof="0" dirty="0">
                <a:solidFill>
                  <a:schemeClr val="accent5">
                    <a:lumMod val="50000"/>
                  </a:schemeClr>
                </a:solidFill>
              </a:rPr>
              <a:t> explodiert man einen Schneemann!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noProof="0" dirty="0">
                <a:solidFill>
                  <a:schemeClr val="accent5">
                    <a:lumMod val="50000"/>
                  </a:schemeClr>
                </a:solidFill>
              </a:rPr>
              <a:t>5.</a:t>
            </a:r>
            <a:r>
              <a:rPr lang="de-DE" sz="1200" baseline="0" noProof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de-DE" sz="1200" noProof="0" dirty="0">
                <a:solidFill>
                  <a:schemeClr val="accent5">
                    <a:lumMod val="50000"/>
                  </a:schemeClr>
                </a:solidFill>
              </a:rPr>
              <a:t> In Bern gibt es einen </a:t>
            </a:r>
            <a:r>
              <a:rPr lang="de-DE" sz="1200" b="1" noProof="0" dirty="0">
                <a:solidFill>
                  <a:schemeClr val="accent5">
                    <a:lumMod val="50000"/>
                  </a:schemeClr>
                </a:solidFill>
              </a:rPr>
              <a:t>Bärengraben</a:t>
            </a:r>
            <a:r>
              <a:rPr lang="de-DE" sz="1200" noProof="0" dirty="0">
                <a:solidFill>
                  <a:schemeClr val="accent5">
                    <a:lumMod val="50000"/>
                  </a:schemeClr>
                </a:solidFill>
              </a:rPr>
              <a:t>l.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noProof="0" dirty="0">
                <a:solidFill>
                  <a:schemeClr val="accent5">
                    <a:lumMod val="50000"/>
                  </a:schemeClr>
                </a:solidFill>
              </a:rPr>
              <a:t>6. </a:t>
            </a:r>
            <a:r>
              <a:rPr lang="de-DE" sz="1200" noProof="0" dirty="0">
                <a:solidFill>
                  <a:srgbClr val="115076"/>
                </a:solidFill>
              </a:rPr>
              <a:t>Hundhalter</a:t>
            </a:r>
            <a:r>
              <a:rPr lang="de-DE" sz="1200" baseline="0" noProof="0" dirty="0">
                <a:solidFill>
                  <a:srgbClr val="115076"/>
                </a:solidFill>
              </a:rPr>
              <a:t> </a:t>
            </a:r>
            <a:r>
              <a:rPr lang="de-DE" sz="1200" b="1" noProof="0" dirty="0">
                <a:solidFill>
                  <a:srgbClr val="115076"/>
                </a:solidFill>
              </a:rPr>
              <a:t>bezahlen</a:t>
            </a:r>
            <a:r>
              <a:rPr lang="de-DE" sz="1200" noProof="0" dirty="0">
                <a:solidFill>
                  <a:srgbClr val="115076"/>
                </a:solidFill>
              </a:rPr>
              <a:t> eine Hundesteuer!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de-DE" baseline="0" noProof="0" dirty="0"/>
              <a:t>explodieren [&gt;5009] Schneemann [&gt;5009] Bärengraben [&gt;5009] Hundehalter [&gt;5009] Hundesteuer [&gt;5009] </a:t>
            </a:r>
            <a:br>
              <a:rPr lang="de-DE" baseline="0" noProof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70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3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recap pronominal adjective agreement in R1 (nominative) and R2 (accusative) with indefinite articles.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and present the knowledge in small steps as per animation.</a:t>
            </a:r>
          </a:p>
          <a:p>
            <a:r>
              <a:rPr lang="en-GB" dirty="0"/>
              <a:t>2. For the R2 examples elicit the English meanings, which revisit new and existing vocabulary.</a:t>
            </a:r>
            <a:br>
              <a:rPr lang="en-GB" dirty="0"/>
            </a:br>
            <a:r>
              <a:rPr lang="en-GB" dirty="0"/>
              <a:t>3. Point out that R1 and R2 endings are the same for feminine and neuter nouns, but different for masculine nouns.</a:t>
            </a:r>
          </a:p>
          <a:p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8.2.1.3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i="0" dirty="0"/>
              <a:t>es gab [49]  hatte [6] war [4] kalt [887] tief [442] voll [388]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8.1.2.3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wunderbar [1603] </a:t>
            </a:r>
            <a:b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25899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Aim: </a:t>
            </a:r>
            <a:r>
              <a:rPr lang="en-GB" b="0" dirty="0"/>
              <a:t>To give context for the listening activity that follows, revisiting some known language in productive mode / oral modality.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Timing: 1 minute</a:t>
            </a:r>
            <a:endParaRPr lang="en-GB" i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Teacher asks ‘</a:t>
            </a:r>
            <a:r>
              <a:rPr lang="de-DE" noProof="0" dirty="0"/>
              <a:t>Welches Land ist das</a:t>
            </a:r>
            <a:r>
              <a:rPr lang="en-GB" dirty="0"/>
              <a:t>?’ </a:t>
            </a:r>
            <a:r>
              <a:rPr lang="en-GB" dirty="0">
                <a:sym typeface="Wingdings" panose="05000000000000000000" pitchFamily="2" charset="2"/>
              </a:rPr>
              <a:t> Deutschland</a:t>
            </a:r>
            <a:endParaRPr lang="en-GB" dirty="0"/>
          </a:p>
          <a:p>
            <a:r>
              <a:rPr lang="en-GB" dirty="0"/>
              <a:t>2. </a:t>
            </a:r>
            <a:r>
              <a:rPr lang="de-DE" noProof="0" dirty="0"/>
              <a:t>Wo liegt Bad Hersfeld? </a:t>
            </a:r>
            <a:r>
              <a:rPr lang="de-DE" noProof="0" dirty="0">
                <a:sym typeface="Wingdings" panose="05000000000000000000" pitchFamily="2" charset="2"/>
              </a:rPr>
              <a:t> in der Mitte </a:t>
            </a:r>
            <a:endParaRPr lang="de-DE" noProof="0" dirty="0"/>
          </a:p>
          <a:p>
            <a:r>
              <a:rPr lang="de-DE" noProof="0" dirty="0"/>
              <a:t>3. Bad Hersfeld is Omas Geburtsstadt.   Wie war die Stadt?  Hör zu…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46020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7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noticing R1 and R2 adjective endings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Click on the numbered audio buttons to play the sentences.</a:t>
            </a:r>
            <a:endParaRPr lang="en-GB" dirty="0"/>
          </a:p>
          <a:p>
            <a:r>
              <a:rPr lang="en-GB" dirty="0"/>
              <a:t>2.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Students listen and identify which of two nouns is obscured in the recording of each sentence, based on the article and adjective ending heard. </a:t>
            </a:r>
            <a:endParaRPr lang="en-GB" dirty="0"/>
          </a:p>
          <a:p>
            <a:r>
              <a:rPr lang="en-GB" dirty="0"/>
              <a:t>3. They then add the English for the noun, plus the adjective</a:t>
            </a:r>
            <a:r>
              <a:rPr lang="en-GB" baseline="0" dirty="0"/>
              <a:t> used to describe it, also in English.</a:t>
            </a:r>
            <a:endParaRPr lang="en-GB" dirty="0"/>
          </a:p>
          <a:p>
            <a:r>
              <a:rPr lang="en-GB" dirty="0"/>
              <a:t>4. Click to reveal the answers</a:t>
            </a:r>
            <a:r>
              <a:rPr lang="en-GB" baseline="0" dirty="0"/>
              <a:t> – first the ‘what?’ answers, then the descriptions.</a:t>
            </a:r>
            <a:br>
              <a:rPr lang="en-GB" baseline="0" dirty="0"/>
            </a:br>
            <a:r>
              <a:rPr lang="en-GB" baseline="0" dirty="0"/>
              <a:t>5. Finally, click to bring up a second set of audio buttons with full versions of the sentences, for further consolidation, as required.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de-DE" b="0" noProof="0" dirty="0"/>
              <a:t>1.  Sie war eine schöne [Stadt].</a:t>
            </a:r>
            <a:br>
              <a:rPr lang="de-DE" b="0" noProof="0" dirty="0"/>
            </a:br>
            <a:r>
              <a:rPr lang="de-DE" b="0" noProof="0" dirty="0"/>
              <a:t>2.  Es gab einen kleinen [Bahnhof].</a:t>
            </a:r>
            <a:br>
              <a:rPr lang="de-DE" b="0" noProof="0" dirty="0"/>
            </a:br>
            <a:r>
              <a:rPr lang="de-DE" b="0" noProof="0" dirty="0"/>
              <a:t>3.  Rechts war eine alte [Bibliothek].</a:t>
            </a:r>
            <a:br>
              <a:rPr lang="de-DE" b="0" noProof="0" dirty="0"/>
            </a:br>
            <a:r>
              <a:rPr lang="de-DE" b="0" noProof="0" dirty="0"/>
              <a:t>4.  Sie hatte aber wenige [Tische].</a:t>
            </a:r>
            <a:br>
              <a:rPr lang="de-DE" b="0" noProof="0" dirty="0"/>
            </a:br>
            <a:r>
              <a:rPr lang="de-DE" b="0" noProof="0" dirty="0"/>
              <a:t>5. In der Stadtmitte gab es einen großen [Park].</a:t>
            </a:r>
            <a:br>
              <a:rPr lang="de-DE" b="0" noProof="0" dirty="0"/>
            </a:br>
            <a:r>
              <a:rPr lang="de-DE" b="0" noProof="0" dirty="0"/>
              <a:t>6. Wir haben dort einen wunderbaren [Tag] verbracht. </a:t>
            </a:r>
            <a:br>
              <a:rPr lang="de-DE" b="0" noProof="0" dirty="0"/>
            </a:br>
            <a:r>
              <a:rPr lang="de-DE" b="0" noProof="0" dirty="0"/>
              <a:t>7. Es war ein heißer [Sommer].</a:t>
            </a:r>
            <a:br>
              <a:rPr lang="de-DE" b="0" noProof="0" dirty="0"/>
            </a:br>
            <a:r>
              <a:rPr lang="de-DE" b="0" noProof="0" dirty="0"/>
              <a:t>8. Du hattest leider keinen eigenen [Hut].</a:t>
            </a:r>
            <a:br>
              <a:rPr lang="de-DE" b="0" noProof="0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3950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</a:t>
            </a:r>
            <a:r>
              <a:rPr lang="en-US" b="0" dirty="0"/>
              <a:t>7 mins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 recall the revisited vocabulary for this week</a:t>
            </a:r>
            <a:r>
              <a:rPr lang="en-US" b="0" baseline="0" dirty="0"/>
              <a:t> and spell it accurately. In addition, four of the gaps test adjective ending knowledge.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Students complete the German translations of the English sentences, filling in the missing words from the revisited vocabulary sets. </a:t>
            </a:r>
          </a:p>
          <a:p>
            <a:r>
              <a:rPr lang="en-US" b="0" dirty="0"/>
              <a:t>2. Reveal answers at the end of the exercise with each click.</a:t>
            </a:r>
          </a:p>
          <a:p>
            <a:r>
              <a:rPr lang="en-US" b="0" dirty="0"/>
              <a:t>3. Audio is provided for further reinforcement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/>
              <a:t>Note:  </a:t>
            </a:r>
            <a:r>
              <a:rPr lang="en-US" b="0" baseline="0" dirty="0"/>
              <a:t>A more challenging variation is also provided on the next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8.2.1.3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b="1" i="0" dirty="0"/>
              <a:t>es gab </a:t>
            </a:r>
            <a:r>
              <a:rPr lang="de-DE" i="0" dirty="0"/>
              <a:t>[49] </a:t>
            </a:r>
            <a:r>
              <a:rPr lang="de-DE" b="1" i="0" dirty="0"/>
              <a:t>hatte</a:t>
            </a:r>
            <a:r>
              <a:rPr lang="de-DE" i="0" dirty="0"/>
              <a:t> [6] </a:t>
            </a:r>
            <a:r>
              <a:rPr lang="de-DE" b="1" i="0" dirty="0"/>
              <a:t>wenig</a:t>
            </a:r>
            <a:r>
              <a:rPr lang="de-DE" i="0" dirty="0"/>
              <a:t> [102] </a:t>
            </a:r>
            <a:r>
              <a:rPr lang="de-DE" b="1" i="0" dirty="0"/>
              <a:t>damals</a:t>
            </a:r>
            <a:r>
              <a:rPr lang="de-DE" i="0" dirty="0"/>
              <a:t> [286] </a:t>
            </a:r>
            <a:r>
              <a:rPr lang="de-DE" b="1" i="0" dirty="0"/>
              <a:t>früher </a:t>
            </a:r>
            <a:r>
              <a:rPr lang="de-DE" i="0" dirty="0"/>
              <a:t>[411]</a:t>
            </a:r>
            <a:r>
              <a:rPr lang="de-DE" b="1" i="0" dirty="0"/>
              <a:t> links [893] rechts [829]</a:t>
            </a:r>
            <a:endParaRPr lang="en-GB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8.1.2.7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weiterer, weitere, weiteres 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[182] </a:t>
            </a:r>
            <a:r>
              <a:rPr lang="de-DE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während [173] </a:t>
            </a:r>
            <a:b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8.1.2.3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interessant 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[810] </a:t>
            </a:r>
            <a:r>
              <a:rPr lang="de-DE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wunderbar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[1603] </a:t>
            </a:r>
            <a:b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6388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/>
              <a:t>Variation</a:t>
            </a:r>
            <a:br>
              <a:rPr lang="en-US" b="1" baseline="0" dirty="0"/>
            </a:br>
            <a:br>
              <a:rPr lang="en-US" b="1" baseline="0" dirty="0"/>
            </a:br>
            <a:r>
              <a:rPr lang="en-US" b="0" baseline="0" dirty="0"/>
              <a:t>Here, students translate parts of both the English and the German sentences.  Note: it is not a 100% jigsaw translation, but close to it.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Word frequency (1 is the most frequent word in German): </a:t>
            </a:r>
            <a:endParaRPr lang="en-GB" sz="1200" b="0" i="0" u="none" strike="noStrike" kern="1200" cap="none" dirty="0">
              <a:solidFill>
                <a:schemeClr val="tx1"/>
              </a:solidFill>
              <a:effectLst/>
              <a:latin typeface="+mn-lt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8.2.1.3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b="1" i="0" dirty="0"/>
              <a:t>es gab </a:t>
            </a:r>
            <a:r>
              <a:rPr lang="de-DE" i="0" dirty="0"/>
              <a:t>[49] </a:t>
            </a:r>
            <a:r>
              <a:rPr lang="de-DE" b="1" i="0" dirty="0"/>
              <a:t>hatte</a:t>
            </a:r>
            <a:r>
              <a:rPr lang="de-DE" i="0" dirty="0"/>
              <a:t> [6] </a:t>
            </a:r>
            <a:r>
              <a:rPr lang="de-DE" b="1" i="0" dirty="0"/>
              <a:t>wenig</a:t>
            </a:r>
            <a:r>
              <a:rPr lang="de-DE" i="0" dirty="0"/>
              <a:t> [102] </a:t>
            </a:r>
            <a:r>
              <a:rPr lang="de-DE" b="1" i="0" dirty="0"/>
              <a:t>damals</a:t>
            </a:r>
            <a:r>
              <a:rPr lang="de-DE" i="0" dirty="0"/>
              <a:t> [286] </a:t>
            </a:r>
            <a:r>
              <a:rPr lang="de-DE" b="1" i="0" dirty="0"/>
              <a:t>früher </a:t>
            </a:r>
            <a:r>
              <a:rPr lang="de-DE" i="0" dirty="0"/>
              <a:t>[411]</a:t>
            </a:r>
            <a:r>
              <a:rPr lang="de-DE" b="1" i="0" dirty="0"/>
              <a:t> links [893] rechts [829]</a:t>
            </a:r>
            <a:endParaRPr lang="en-GB" b="1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8.1.2.7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weiterer, weitere, weiteres 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[182] </a:t>
            </a:r>
            <a:r>
              <a:rPr lang="de-DE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während [173] </a:t>
            </a:r>
            <a:b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8.1.2.3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(revisit)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interessant 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[810] </a:t>
            </a:r>
            <a:r>
              <a:rPr lang="de-DE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wunderbar</a:t>
            </a: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[1603] </a:t>
            </a:r>
            <a:b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r>
              <a:rPr lang="en-GB" i="1" dirty="0"/>
              <a:t>Source:  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200" i="1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200" i="1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200" i="1" baseline="0" dirty="0">
              <a:solidFill>
                <a:sysClr val="windowText" lastClr="000000"/>
              </a:solidFill>
            </a:endParaRP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0556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dirty="0">
                <a:solidFill>
                  <a:schemeClr val="accent5">
                    <a:lumMod val="50000"/>
                  </a:schemeClr>
                </a:solidFill>
              </a:rPr>
              <a:t>Timing:</a:t>
            </a:r>
            <a:r>
              <a:rPr lang="en-GB" sz="1200" b="1" baseline="0" dirty="0">
                <a:solidFill>
                  <a:schemeClr val="accent5">
                    <a:lumMod val="50000"/>
                  </a:schemeClr>
                </a:solidFill>
              </a:rPr>
              <a:t> 5 minutes</a:t>
            </a:r>
          </a:p>
          <a:p>
            <a:br>
              <a:rPr lang="en-GB" b="1" dirty="0"/>
            </a:br>
            <a:r>
              <a:rPr lang="en-GB" b="1" dirty="0"/>
              <a:t>Aim: 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to practise (oral </a:t>
            </a:r>
            <a:r>
              <a:rPr lang="en-GB" sz="1200" dirty="0" err="1">
                <a:solidFill>
                  <a:schemeClr val="accent5">
                    <a:lumMod val="50000"/>
                  </a:schemeClr>
                </a:solidFill>
              </a:rPr>
              <a:t>modaility</a:t>
            </a:r>
            <a:r>
              <a:rPr lang="en-GB" sz="1200" dirty="0">
                <a:solidFill>
                  <a:schemeClr val="accent5">
                    <a:lumMod val="50000"/>
                  </a:schemeClr>
                </a:solidFill>
              </a:rPr>
              <a:t>) adjective endings and revise vocabulary from this week’s revisited set in R2 (accusative)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‘roll’ the dice.</a:t>
            </a:r>
          </a:p>
          <a:p>
            <a:r>
              <a:rPr lang="en-GB" dirty="0"/>
              <a:t>2. Students pick</a:t>
            </a:r>
            <a:r>
              <a:rPr lang="en-GB" baseline="0" dirty="0"/>
              <a:t> the adjective and noun whose numbers correspond to the respective dice, then make a sentence using ‘ich </a:t>
            </a:r>
            <a:r>
              <a:rPr lang="en-GB" baseline="0" dirty="0" err="1"/>
              <a:t>hatte</a:t>
            </a:r>
            <a:r>
              <a:rPr lang="en-GB" baseline="0" dirty="0"/>
              <a:t>’ plus the two items in the accusative case. They chant the answer chorally.</a:t>
            </a:r>
            <a:endParaRPr lang="en-GB" dirty="0"/>
          </a:p>
          <a:p>
            <a:r>
              <a:rPr lang="en-GB" dirty="0"/>
              <a:t>3. Click</a:t>
            </a:r>
            <a:r>
              <a:rPr lang="en-GB" baseline="0" dirty="0"/>
              <a:t> to reveal the correct sentence.</a:t>
            </a:r>
            <a:endParaRPr lang="en-GB" dirty="0"/>
          </a:p>
          <a:p>
            <a:r>
              <a:rPr lang="en-GB" dirty="0"/>
              <a:t>4. Repeat</a:t>
            </a:r>
            <a:r>
              <a:rPr lang="en-GB" baseline="0" dirty="0"/>
              <a:t> until all combinations have been tried.</a:t>
            </a:r>
            <a:endParaRPr lang="en-GB" dirty="0"/>
          </a:p>
          <a:p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="1" baseline="0" dirty="0"/>
            </a:br>
            <a:r>
              <a:rPr lang="de-DE" b="0" baseline="0" dirty="0"/>
              <a:t>lustig [1973] interessant [810] spannend [1810] wunderbar [1603] notwendig [742] unmöglich [1879]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8397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15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productive use (written modality) of the R2 adjective endings, using vocabulary presented and revised this week.</a:t>
            </a:r>
            <a:br>
              <a:rPr lang="en-GB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Students use the questions in German to guide them in writing</a:t>
            </a:r>
            <a:r>
              <a:rPr lang="en-GB" baseline="0" dirty="0"/>
              <a:t> a description of their town.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63007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Y8 T2.1 W5</a:t>
            </a:r>
            <a:br>
              <a:rPr lang="en-GB" dirty="0"/>
            </a:b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803885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i="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54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Transcription</a:t>
            </a:r>
            <a:r>
              <a:rPr lang="en-GB" b="0" baseline="0" dirty="0"/>
              <a:t> practice (place names).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numbered audio buttons to play the play</a:t>
            </a:r>
            <a:r>
              <a:rPr lang="en-GB" baseline="0" dirty="0"/>
              <a:t> </a:t>
            </a:r>
            <a:r>
              <a:rPr lang="en-GB" dirty="0"/>
              <a:t>names.</a:t>
            </a:r>
          </a:p>
          <a:p>
            <a:r>
              <a:rPr lang="en-GB" dirty="0"/>
              <a:t>2. Students transcribe what they hear.</a:t>
            </a:r>
          </a:p>
          <a:p>
            <a:r>
              <a:rPr lang="en-GB" dirty="0"/>
              <a:t>3. Click to remove the numbered rectangles and reveal each place name, one by one.</a:t>
            </a:r>
          </a:p>
          <a:p>
            <a:endParaRPr lang="en-GB" dirty="0"/>
          </a:p>
          <a:p>
            <a:pPr algn="l"/>
            <a:r>
              <a:rPr lang="en-GB" b="1" dirty="0"/>
              <a:t>Transcript:</a:t>
            </a:r>
            <a:br>
              <a:rPr lang="en-GB" b="1" dirty="0"/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1. Wien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2. Eisenstadt</a:t>
            </a:r>
          </a:p>
          <a:p>
            <a:pPr algn="l"/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3. Graz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4. Klagenfurt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5. Innsbruck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6. </a:t>
            </a:r>
            <a:r>
              <a:rPr lang="en-GB" dirty="0" err="1">
                <a:solidFill>
                  <a:schemeClr val="accent5">
                    <a:lumMod val="50000"/>
                  </a:schemeClr>
                </a:solidFill>
              </a:rPr>
              <a:t>Bregenz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7. Salzburg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8. Linz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6103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b="1" i="0" dirty="0">
                <a:latin typeface="+mn-lt"/>
                <a:ea typeface="Calibri"/>
                <a:cs typeface="Calibri"/>
                <a:sym typeface="Calibri"/>
              </a:rPr>
              <a:t>This is the link to the student homework answers</a:t>
            </a:r>
            <a:r>
              <a:rPr lang="en-GB" sz="1200" b="1" i="0">
                <a:latin typeface="+mn-lt"/>
                <a:ea typeface="Calibri"/>
                <a:cs typeface="Calibri"/>
                <a:sym typeface="Calibri"/>
              </a:rPr>
              <a:t>: https://resources.ncelp.org/concern/resources/7m01bm43v?locale=en</a:t>
            </a:r>
            <a:endParaRPr lang="en-GB" sz="1200" b="1" i="0" dirty="0"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1212F4-EB5A-464B-92EC-DACFCB1CC2C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87548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Timing: 4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dirty="0"/>
              <a:t> revise items of vocabulary from one of</a:t>
            </a:r>
            <a:r>
              <a:rPr lang="en-US" baseline="0" dirty="0"/>
              <a:t> this week’s revisited vocabulary sets (plus three from another set and one from this week’s words)</a:t>
            </a:r>
            <a:r>
              <a:rPr lang="en-US" dirty="0"/>
              <a:t>.</a:t>
            </a:r>
            <a:r>
              <a:rPr lang="en-US" baseline="0" dirty="0"/>
              <a:t> </a:t>
            </a:r>
            <a:r>
              <a:rPr lang="en-US" dirty="0"/>
              <a:t>Only</a:t>
            </a:r>
            <a:r>
              <a:rPr lang="en-US" baseline="0" dirty="0"/>
              <a:t> the first letter is provided so that students have to recall the word.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1. The teacher clicks for the English prompt to appear.</a:t>
            </a:r>
          </a:p>
          <a:p>
            <a:r>
              <a:rPr lang="en-US" baseline="0" dirty="0"/>
              <a:t>2. S</a:t>
            </a:r>
            <a:r>
              <a:rPr lang="en-US" dirty="0"/>
              <a:t>tudents say the word in German in choral response to match the English. </a:t>
            </a:r>
            <a:r>
              <a:rPr lang="en-US" baseline="0" dirty="0"/>
              <a:t> </a:t>
            </a:r>
            <a:endParaRPr lang="en-US" b="0" dirty="0"/>
          </a:p>
          <a:p>
            <a:r>
              <a:rPr lang="en-US" b="0" dirty="0"/>
              <a:t>3. Clicking again reveals the answer.</a:t>
            </a:r>
            <a:endParaRPr lang="en-US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anfangen [497] ankommen [653] anrufen [1146] einkaufen [2877] mitbringen [1828] setzen [228] stattfinden [652] stellen [135] vorbereiten [1421] Geburtstag [1766]  weiterer, weitere, weiteres [182] während [173] warum? [192] weil [88] denn [93] </a:t>
            </a:r>
            <a:r>
              <a:rPr lang="de-DE" i="0" dirty="0"/>
              <a:t>früher [411] </a:t>
            </a:r>
            <a:b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</a:b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82707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US" b="0" dirty="0"/>
              <a:t>to</a:t>
            </a:r>
            <a:r>
              <a:rPr lang="en-US" dirty="0"/>
              <a:t> </a:t>
            </a:r>
            <a:r>
              <a:rPr lang="en-US" dirty="0" err="1"/>
              <a:t>practise</a:t>
            </a:r>
            <a:r>
              <a:rPr lang="en-US" dirty="0"/>
              <a:t> written recall of items of vocabulary from </a:t>
            </a:r>
            <a:r>
              <a:rPr lang="en-US" baseline="0" dirty="0"/>
              <a:t>this week’s new vocabulary set in the oral modality.</a:t>
            </a:r>
            <a:endParaRPr lang="en-US" b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numbered buttons</a:t>
            </a:r>
            <a:r>
              <a:rPr lang="en-GB" baseline="0" dirty="0"/>
              <a:t> to play the audio.</a:t>
            </a:r>
            <a:endParaRPr lang="en-GB" dirty="0"/>
          </a:p>
          <a:p>
            <a:r>
              <a:rPr lang="en-GB" dirty="0"/>
              <a:t>2. Students hear three words each time.</a:t>
            </a:r>
          </a:p>
          <a:p>
            <a:r>
              <a:rPr lang="en-GB" dirty="0"/>
              <a:t>3. The English appears in the first column upon clicking the mouse;</a:t>
            </a:r>
            <a:r>
              <a:rPr lang="en-GB" baseline="0" dirty="0"/>
              <a:t> students then write the correct German word.</a:t>
            </a:r>
            <a:endParaRPr lang="en-GB" dirty="0"/>
          </a:p>
          <a:p>
            <a:r>
              <a:rPr lang="en-GB" dirty="0"/>
              <a:t>4. Upon the next mouse click, the German word</a:t>
            </a:r>
            <a:r>
              <a:rPr lang="en-GB" baseline="0" dirty="0"/>
              <a:t> appears in the second column.</a:t>
            </a:r>
            <a:endParaRPr lang="en-GB" dirty="0"/>
          </a:p>
          <a:p>
            <a:r>
              <a:rPr lang="en-GB" dirty="0"/>
              <a:t>5. To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create an easier version (for the class or just for some students) the English prompts could be provided ahead of listening (either by clicking first each time</a:t>
            </a:r>
            <a:r>
              <a:rPr lang="en-GB" baseline="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OR by</a:t>
            </a:r>
            <a:r>
              <a:rPr lang="en-GB" baseline="0" dirty="0">
                <a:solidFill>
                  <a:schemeClr val="accent5">
                    <a:lumMod val="50000"/>
                  </a:schemeClr>
                </a:solidFill>
              </a:rPr>
              <a:t> distributing</a:t>
            </a:r>
            <a:r>
              <a:rPr lang="en-GB" dirty="0">
                <a:solidFill>
                  <a:schemeClr val="accent5">
                    <a:lumMod val="50000"/>
                  </a:schemeClr>
                </a:solidFill>
              </a:rPr>
              <a:t> a sheet to provide extra support for some students in the class).</a:t>
            </a:r>
            <a:br>
              <a:rPr lang="en-GB" dirty="0">
                <a:solidFill>
                  <a:schemeClr val="accent5">
                    <a:lumMod val="50000"/>
                  </a:schemeClr>
                </a:solidFill>
              </a:rPr>
            </a:br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Transcript:</a:t>
            </a:r>
            <a:br>
              <a:rPr lang="en-GB" b="1" dirty="0"/>
            </a:br>
            <a:r>
              <a:rPr lang="en-GB" b="0" dirty="0"/>
              <a:t>1.  </a:t>
            </a:r>
            <a:r>
              <a:rPr lang="en-GB" b="0" dirty="0" err="1"/>
              <a:t>tief</a:t>
            </a:r>
            <a:r>
              <a:rPr lang="en-GB" b="0" dirty="0"/>
              <a:t>, </a:t>
            </a:r>
            <a:r>
              <a:rPr lang="en-GB" b="0" dirty="0" err="1"/>
              <a:t>kalt</a:t>
            </a:r>
            <a:r>
              <a:rPr lang="en-GB" b="0" dirty="0"/>
              <a:t>, </a:t>
            </a:r>
            <a:r>
              <a:rPr lang="en-GB" b="0" dirty="0" err="1"/>
              <a:t>wenig</a:t>
            </a:r>
            <a:r>
              <a:rPr lang="en-GB" b="0" dirty="0"/>
              <a:t> (deep)</a:t>
            </a:r>
            <a:br>
              <a:rPr lang="en-GB" b="0" dirty="0"/>
            </a:br>
            <a:r>
              <a:rPr lang="en-GB" b="0" dirty="0"/>
              <a:t>2.  </a:t>
            </a:r>
            <a:r>
              <a:rPr lang="en-GB" b="0" dirty="0" err="1"/>
              <a:t>voll</a:t>
            </a:r>
            <a:r>
              <a:rPr lang="en-GB" b="0" dirty="0"/>
              <a:t>, nah, links (full)</a:t>
            </a:r>
            <a:br>
              <a:rPr lang="en-GB" b="0" dirty="0"/>
            </a:br>
            <a:r>
              <a:rPr lang="en-GB" b="0" dirty="0"/>
              <a:t>3.  </a:t>
            </a:r>
            <a:r>
              <a:rPr lang="en-GB" b="0" dirty="0" err="1"/>
              <a:t>kalt</a:t>
            </a:r>
            <a:r>
              <a:rPr lang="en-GB" b="0" dirty="0"/>
              <a:t>, </a:t>
            </a:r>
            <a:r>
              <a:rPr lang="en-GB" b="0" dirty="0" err="1"/>
              <a:t>rechts</a:t>
            </a:r>
            <a:r>
              <a:rPr lang="en-GB" b="0" dirty="0"/>
              <a:t>, </a:t>
            </a:r>
            <a:r>
              <a:rPr lang="en-GB" b="0" dirty="0" err="1"/>
              <a:t>damals</a:t>
            </a:r>
            <a:r>
              <a:rPr lang="en-GB" b="0" dirty="0"/>
              <a:t> (on/to the right)</a:t>
            </a:r>
            <a:br>
              <a:rPr lang="en-GB" b="0" dirty="0"/>
            </a:br>
            <a:r>
              <a:rPr lang="en-GB" b="0" dirty="0"/>
              <a:t>4.  </a:t>
            </a:r>
            <a:r>
              <a:rPr lang="en-GB" b="0" dirty="0" err="1"/>
              <a:t>hatte</a:t>
            </a:r>
            <a:r>
              <a:rPr lang="en-GB" b="0" dirty="0"/>
              <a:t>, </a:t>
            </a:r>
            <a:r>
              <a:rPr lang="en-GB" b="0" dirty="0" err="1"/>
              <a:t>voll</a:t>
            </a:r>
            <a:r>
              <a:rPr lang="en-GB" b="0" dirty="0"/>
              <a:t>, </a:t>
            </a:r>
            <a:r>
              <a:rPr lang="en-GB" b="0" dirty="0" err="1"/>
              <a:t>wenig</a:t>
            </a:r>
            <a:r>
              <a:rPr lang="en-GB" b="0" dirty="0"/>
              <a:t> (few)</a:t>
            </a:r>
            <a:br>
              <a:rPr lang="en-GB" b="0" dirty="0"/>
            </a:br>
            <a:r>
              <a:rPr lang="en-GB" b="0" dirty="0"/>
              <a:t>5.  nah, </a:t>
            </a:r>
            <a:r>
              <a:rPr lang="en-GB" b="0" dirty="0" err="1"/>
              <a:t>früher</a:t>
            </a:r>
            <a:r>
              <a:rPr lang="en-GB" b="0" dirty="0"/>
              <a:t>, war (was)</a:t>
            </a:r>
            <a:br>
              <a:rPr lang="en-GB" b="0" dirty="0"/>
            </a:br>
            <a:r>
              <a:rPr lang="en-GB" b="0" dirty="0"/>
              <a:t>6.  </a:t>
            </a:r>
            <a:r>
              <a:rPr lang="en-GB" b="0" dirty="0" err="1"/>
              <a:t>früher</a:t>
            </a:r>
            <a:r>
              <a:rPr lang="en-GB" b="0" dirty="0"/>
              <a:t>, </a:t>
            </a:r>
            <a:r>
              <a:rPr lang="en-GB" b="0" dirty="0" err="1"/>
              <a:t>heiß</a:t>
            </a:r>
            <a:r>
              <a:rPr lang="en-GB" b="0" dirty="0"/>
              <a:t>, </a:t>
            </a:r>
            <a:r>
              <a:rPr lang="en-GB" b="0" dirty="0" err="1"/>
              <a:t>tief</a:t>
            </a:r>
            <a:r>
              <a:rPr lang="en-GB" b="0" dirty="0"/>
              <a:t> (in former times)</a:t>
            </a:r>
            <a:br>
              <a:rPr lang="en-GB" b="0" dirty="0"/>
            </a:br>
            <a:r>
              <a:rPr lang="en-GB" b="0" dirty="0"/>
              <a:t>7.  </a:t>
            </a:r>
            <a:r>
              <a:rPr lang="en-GB" b="0" dirty="0" err="1"/>
              <a:t>kalt</a:t>
            </a:r>
            <a:r>
              <a:rPr lang="en-GB" b="0" dirty="0"/>
              <a:t>, links, </a:t>
            </a:r>
            <a:r>
              <a:rPr lang="en-GB" b="0" dirty="0" err="1"/>
              <a:t>rechts</a:t>
            </a:r>
            <a:r>
              <a:rPr lang="en-GB" b="0" dirty="0"/>
              <a:t> (on/to the left)</a:t>
            </a:r>
            <a:br>
              <a:rPr lang="en-GB" b="0" dirty="0"/>
            </a:br>
            <a:r>
              <a:rPr lang="en-GB" b="0" dirty="0"/>
              <a:t>8.  </a:t>
            </a:r>
            <a:r>
              <a:rPr lang="en-GB" b="0" dirty="0" err="1"/>
              <a:t>wenig</a:t>
            </a:r>
            <a:r>
              <a:rPr lang="en-GB" b="0" dirty="0"/>
              <a:t>, </a:t>
            </a:r>
            <a:r>
              <a:rPr lang="en-GB" b="0" dirty="0" err="1"/>
              <a:t>voll</a:t>
            </a:r>
            <a:r>
              <a:rPr lang="en-GB" b="0" dirty="0"/>
              <a:t>, </a:t>
            </a:r>
            <a:r>
              <a:rPr lang="en-GB" b="0" dirty="0" err="1"/>
              <a:t>damals</a:t>
            </a:r>
            <a:r>
              <a:rPr lang="en-GB" b="0" dirty="0"/>
              <a:t> (back then)</a:t>
            </a:r>
            <a:br>
              <a:rPr lang="en-GB" b="0" dirty="0"/>
            </a:br>
            <a:r>
              <a:rPr lang="en-GB" b="0" dirty="0"/>
              <a:t>9.  </a:t>
            </a:r>
            <a:r>
              <a:rPr lang="en-GB" b="0" dirty="0" err="1"/>
              <a:t>hatte</a:t>
            </a:r>
            <a:r>
              <a:rPr lang="en-GB" b="0" dirty="0"/>
              <a:t>, </a:t>
            </a:r>
            <a:r>
              <a:rPr lang="en-GB" b="0" dirty="0" err="1"/>
              <a:t>früher</a:t>
            </a:r>
            <a:r>
              <a:rPr lang="en-GB" b="0" dirty="0"/>
              <a:t>, </a:t>
            </a:r>
            <a:r>
              <a:rPr lang="en-GB" b="0" dirty="0" err="1"/>
              <a:t>heiß</a:t>
            </a:r>
            <a:r>
              <a:rPr lang="en-GB" b="0" dirty="0"/>
              <a:t> (had)</a:t>
            </a:r>
            <a:br>
              <a:rPr lang="en-GB" b="0" dirty="0"/>
            </a:br>
            <a:r>
              <a:rPr lang="en-GB" b="0" dirty="0"/>
              <a:t>10. </a:t>
            </a:r>
            <a:r>
              <a:rPr lang="en-GB" b="0" dirty="0" err="1"/>
              <a:t>damals</a:t>
            </a:r>
            <a:r>
              <a:rPr lang="en-GB" b="0" dirty="0"/>
              <a:t>, </a:t>
            </a:r>
            <a:r>
              <a:rPr lang="en-GB" b="0" dirty="0" err="1"/>
              <a:t>rechts</a:t>
            </a:r>
            <a:r>
              <a:rPr lang="en-GB" b="0" dirty="0"/>
              <a:t>, nah  (near(by), close)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sz="1200" b="1" i="0" u="none" strike="noStrike" kern="1200" cap="none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8.2.1.3</a:t>
            </a:r>
            <a:r>
              <a:rPr lang="en-GB" sz="1200" b="1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(introduce)</a:t>
            </a:r>
            <a:r>
              <a:rPr lang="en-GB" sz="1200" b="0" i="0" u="none" strike="noStrike" kern="1200" cap="none" baseline="0" dirty="0">
                <a:solidFill>
                  <a:schemeClr val="tx1"/>
                </a:solidFill>
                <a:effectLst/>
                <a:latin typeface="+mn-lt"/>
                <a:ea typeface="Calibri"/>
                <a:cs typeface="Calibri"/>
                <a:sym typeface="Calibri"/>
              </a:rPr>
              <a:t> </a:t>
            </a:r>
            <a:r>
              <a:rPr lang="de-DE" i="0" dirty="0"/>
              <a:t>es gab [49]  hatte [6] war [4] heiß [1195] kalt [887] nah [480] tief [442] voll [388] wenig [102] damals [286] früher [411] links [893] rechts [829]</a:t>
            </a:r>
            <a:endParaRPr lang="en-GB" i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3197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introduce</a:t>
            </a:r>
            <a:r>
              <a:rPr lang="en-GB" b="0" baseline="0" dirty="0"/>
              <a:t> </a:t>
            </a:r>
            <a:r>
              <a:rPr lang="en-GB" b="0" dirty="0"/>
              <a:t>‘es gab’ and ‘</a:t>
            </a:r>
            <a:r>
              <a:rPr lang="en-GB" b="0" dirty="0" err="1"/>
              <a:t>hatte</a:t>
            </a:r>
            <a:r>
              <a:rPr lang="en-GB" b="0" dirty="0"/>
              <a:t>’.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animate the explanation.</a:t>
            </a:r>
          </a:p>
          <a:p>
            <a:r>
              <a:rPr lang="en-GB" dirty="0"/>
              <a:t>2. Ensure</a:t>
            </a:r>
            <a:r>
              <a:rPr lang="en-GB" baseline="0" dirty="0"/>
              <a:t> students’ understanding at each stage.</a:t>
            </a:r>
            <a:endParaRPr lang="en-GB" dirty="0"/>
          </a:p>
          <a:p>
            <a:endParaRPr lang="en-GB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en-GB" baseline="0" dirty="0"/>
              <a:t>Zoo [&gt;5009] Galerie [4328]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53558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2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explain the use of ‘</a:t>
            </a:r>
            <a:r>
              <a:rPr lang="de-DE" b="0" noProof="0" dirty="0"/>
              <a:t>früher</a:t>
            </a:r>
            <a:r>
              <a:rPr lang="en-GB" b="0" dirty="0"/>
              <a:t>’ with</a:t>
            </a:r>
            <a:r>
              <a:rPr lang="en-GB" b="0" baseline="0" dirty="0"/>
              <a:t> </a:t>
            </a:r>
            <a:r>
              <a:rPr lang="en-GB" b="0" dirty="0"/>
              <a:t>‘</a:t>
            </a:r>
            <a:r>
              <a:rPr lang="de-DE" b="0" noProof="0" dirty="0"/>
              <a:t>es gab</a:t>
            </a:r>
            <a:r>
              <a:rPr lang="en-GB" b="0" dirty="0"/>
              <a:t>’ and ‘</a:t>
            </a:r>
            <a:r>
              <a:rPr lang="de-DE" b="0" noProof="0" dirty="0"/>
              <a:t>hatte</a:t>
            </a:r>
            <a:r>
              <a:rPr lang="en-GB" b="0" dirty="0"/>
              <a:t>’.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to animate the explanation.</a:t>
            </a:r>
          </a:p>
          <a:p>
            <a:r>
              <a:rPr lang="en-GB" dirty="0"/>
              <a:t>2. Ensure</a:t>
            </a:r>
            <a:r>
              <a:rPr lang="en-GB" baseline="0" dirty="0"/>
              <a:t> students’ understanding at each stage.</a:t>
            </a:r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278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Aim: </a:t>
            </a:r>
            <a:r>
              <a:rPr lang="en-GB" b="0" dirty="0"/>
              <a:t>To give context for the listening activity that follows revisiting some known language in productive mode / oral modality.</a:t>
            </a:r>
            <a:br>
              <a:rPr lang="en-GB" b="0" dirty="0"/>
            </a:br>
            <a:br>
              <a:rPr lang="en-GB" b="0" dirty="0"/>
            </a:br>
            <a:r>
              <a:rPr lang="en-GB" b="1" dirty="0"/>
              <a:t>Timing: 1 minute</a:t>
            </a:r>
            <a:endParaRPr lang="en-GB" i="1" dirty="0"/>
          </a:p>
          <a:p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Teacher asks ‘</a:t>
            </a:r>
            <a:r>
              <a:rPr lang="de-DE" noProof="0" dirty="0"/>
              <a:t>Welches Land ist das</a:t>
            </a:r>
            <a:r>
              <a:rPr lang="en-GB" dirty="0"/>
              <a:t>?’  </a:t>
            </a:r>
            <a:r>
              <a:rPr lang="en-GB" dirty="0">
                <a:sym typeface="Wingdings" panose="05000000000000000000" pitchFamily="2" charset="2"/>
              </a:rPr>
              <a:t> </a:t>
            </a:r>
            <a:r>
              <a:rPr lang="de-DE" noProof="0" dirty="0">
                <a:sym typeface="Wingdings" panose="05000000000000000000" pitchFamily="2" charset="2"/>
              </a:rPr>
              <a:t>Österreich</a:t>
            </a:r>
            <a:r>
              <a:rPr lang="en-GB" dirty="0">
                <a:sym typeface="Wingdings" panose="05000000000000000000" pitchFamily="2" charset="2"/>
              </a:rPr>
              <a:t>.</a:t>
            </a:r>
            <a:endParaRPr lang="en-GB" dirty="0"/>
          </a:p>
          <a:p>
            <a:r>
              <a:rPr lang="en-GB" dirty="0"/>
              <a:t>2. </a:t>
            </a:r>
            <a:r>
              <a:rPr lang="de-DE" noProof="0" dirty="0"/>
              <a:t>Wo liegt Innsbruck? </a:t>
            </a:r>
            <a:r>
              <a:rPr lang="de-DE" noProof="0" dirty="0">
                <a:sym typeface="Wingdings" panose="05000000000000000000" pitchFamily="2" charset="2"/>
              </a:rPr>
              <a:t> im Westen</a:t>
            </a:r>
            <a:endParaRPr lang="de-DE" noProof="0" dirty="0"/>
          </a:p>
          <a:p>
            <a:r>
              <a:rPr lang="de-DE" noProof="0" dirty="0"/>
              <a:t>3. Innsbruck ist Heidis Geburtsstadt.  Wie sagt man Geburtsstadt auf English?</a:t>
            </a:r>
            <a:r>
              <a:rPr lang="en-GB" dirty="0"/>
              <a:t> </a:t>
            </a:r>
            <a:r>
              <a:rPr lang="en-GB" dirty="0">
                <a:sym typeface="Wingdings" panose="05000000000000000000" pitchFamily="2" charset="2"/>
              </a:rPr>
              <a:t> birth town / town of birth</a:t>
            </a:r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3285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Timing: 5 minutes</a:t>
            </a:r>
            <a:br>
              <a:rPr lang="en-GB" dirty="0"/>
            </a:b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distinguishing</a:t>
            </a:r>
            <a:r>
              <a:rPr lang="en-GB" b="0" baseline="0" dirty="0"/>
              <a:t> between present and past tense forms of ‘</a:t>
            </a:r>
            <a:r>
              <a:rPr lang="de-DE" b="0" baseline="0" noProof="0" dirty="0"/>
              <a:t>es gibt</a:t>
            </a:r>
            <a:r>
              <a:rPr lang="en-GB" b="0" baseline="0" dirty="0"/>
              <a:t>’ and ‘hat’</a:t>
            </a:r>
            <a:br>
              <a:rPr lang="en-GB" b="0" dirty="0"/>
            </a:br>
            <a:br>
              <a:rPr lang="en-GB" dirty="0"/>
            </a:br>
            <a:r>
              <a:rPr lang="en-GB" b="1" dirty="0"/>
              <a:t>Procedure:</a:t>
            </a:r>
            <a:br>
              <a:rPr lang="en-GB" dirty="0"/>
            </a:br>
            <a:r>
              <a:rPr lang="en-GB" dirty="0"/>
              <a:t>1. Click on the numbered buttons to</a:t>
            </a:r>
            <a:r>
              <a:rPr lang="en-GB" baseline="0" dirty="0"/>
              <a:t> play the audio.</a:t>
            </a:r>
            <a:endParaRPr lang="en-GB" dirty="0"/>
          </a:p>
          <a:p>
            <a:r>
              <a:rPr lang="en-GB" dirty="0"/>
              <a:t>2. Students listen to each</a:t>
            </a:r>
            <a:r>
              <a:rPr lang="en-GB" baseline="0" dirty="0"/>
              <a:t> sentence </a:t>
            </a:r>
            <a:r>
              <a:rPr lang="en-GB" dirty="0"/>
              <a:t>and tick</a:t>
            </a:r>
            <a:r>
              <a:rPr lang="en-GB" baseline="0" dirty="0"/>
              <a:t> the appropriate column.</a:t>
            </a:r>
            <a:endParaRPr lang="en-GB" dirty="0"/>
          </a:p>
          <a:p>
            <a:r>
              <a:rPr lang="en-GB" dirty="0"/>
              <a:t>3. Click to reveal first the German</a:t>
            </a:r>
            <a:r>
              <a:rPr lang="en-GB" baseline="0" dirty="0"/>
              <a:t> sentence heard, then the correct tick.</a:t>
            </a:r>
            <a:endParaRPr lang="en-GB" dirty="0"/>
          </a:p>
          <a:p>
            <a:endParaRPr lang="en-GB" dirty="0"/>
          </a:p>
          <a:p>
            <a:pPr rtl="0" eaLnBrk="1" fontAlgn="ctr" latinLnBrk="0" hangingPunct="1"/>
            <a:r>
              <a:rPr lang="en-GB" b="1" dirty="0"/>
              <a:t>Transcript:</a:t>
            </a:r>
            <a:br>
              <a:rPr lang="en-GB" dirty="0"/>
            </a:br>
            <a:r>
              <a:rPr lang="en-GB" dirty="0"/>
              <a:t>1. </a:t>
            </a:r>
            <a:r>
              <a:rPr lang="de-DE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Montags gibt es einen Markt</a:t>
            </a:r>
            <a:r>
              <a:rPr lang="de-DE" sz="1200" b="1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de-DE" sz="1200" b="0" i="0" u="none" strike="noStrike" kern="1200" noProof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eaLnBrk="1" fontAlgn="ctr" latinLnBrk="0" hangingPunct="1"/>
            <a:r>
              <a:rPr lang="de-DE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Im Sommer gibt es einen Strand am Marktplatz.</a:t>
            </a:r>
          </a:p>
          <a:p>
            <a:pPr rtl="0" eaLnBrk="1" fontAlgn="ctr" latinLnBrk="0" hangingPunct="1"/>
            <a:r>
              <a:rPr lang="de-DE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Es gab ein Stadion.</a:t>
            </a:r>
          </a:p>
          <a:p>
            <a:pPr rtl="0" eaLnBrk="1" fontAlgn="ctr" latinLnBrk="0" hangingPunct="1"/>
            <a:r>
              <a:rPr lang="de-DE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Die Stadt hatte nicht viele Geschäfte.</a:t>
            </a:r>
          </a:p>
          <a:p>
            <a:pPr rtl="0" eaLnBrk="1" fontAlgn="ctr" latinLnBrk="0" hangingPunct="1"/>
            <a:r>
              <a:rPr lang="de-DE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Sie hatte auch keine Industrie.</a:t>
            </a:r>
          </a:p>
          <a:p>
            <a:pPr rtl="0" eaLnBrk="1" fontAlgn="auto" latinLnBrk="0" hangingPunct="1"/>
            <a:r>
              <a:rPr lang="de-DE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Es gibt einen Skatepark.</a:t>
            </a:r>
          </a:p>
          <a:p>
            <a:pPr rtl="0" eaLnBrk="1" fontAlgn="auto" latinLnBrk="0" hangingPunct="1"/>
            <a:r>
              <a:rPr lang="de-DE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In der Stadtmitte gibt es viele Kinos.</a:t>
            </a:r>
          </a:p>
          <a:p>
            <a:pPr rtl="0" eaLnBrk="1" fontAlgn="ctr" latinLnBrk="0" hangingPunct="1"/>
            <a:r>
              <a:rPr lang="de-DE" sz="1200" b="0" i="0" u="none" strike="noStrike" kern="1200" noProof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Innsbruck hat auch schöne Cafés.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dirty="0"/>
            </a:br>
            <a:r>
              <a:rPr lang="en-GB" b="1" baseline="0" dirty="0"/>
              <a:t>Word frequency (1 is the most frequent word in German): </a:t>
            </a:r>
            <a:br>
              <a:rPr lang="en-GB" baseline="0" dirty="0"/>
            </a:br>
            <a:r>
              <a:rPr lang="de-DE" baseline="0" noProof="0" dirty="0"/>
              <a:t>Stadion [3140] Industrie </a:t>
            </a:r>
            <a:r>
              <a:rPr lang="en-GB" baseline="0" dirty="0"/>
              <a:t>[3483]</a:t>
            </a:r>
            <a:br>
              <a:rPr lang="en-GB" baseline="0" dirty="0"/>
            </a:br>
            <a:r>
              <a:rPr lang="en-GB" i="1" dirty="0"/>
              <a:t>Source:  Jones, R.L. &amp; </a:t>
            </a:r>
            <a:r>
              <a:rPr lang="en-GB" i="1" dirty="0" err="1"/>
              <a:t>Tschirner</a:t>
            </a:r>
            <a:r>
              <a:rPr lang="en-GB" i="1" dirty="0"/>
              <a:t>, E. (2019). A frequency dictionary of German: core vocabulary for learners. Routledge</a:t>
            </a:r>
          </a:p>
          <a:p>
            <a:br>
              <a:rPr lang="en-GB" dirty="0"/>
            </a:b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2843D9-4757-4631-B0CD-BAA271821DF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95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20838596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5811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00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4711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35633283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414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97588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148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0520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392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80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9078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447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37538130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4531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7828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54379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38032784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3885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12860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64624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63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370815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9060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1130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24569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7130179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5385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12811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311592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TextBox 3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42657624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4569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69121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7984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0202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1339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373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31014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409290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2828070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6619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4536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202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343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1769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9418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747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240891" y="6494075"/>
            <a:ext cx="1986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Century Gothic" panose="020B0502020202020204" pitchFamily="34" charset="0"/>
              </a:rPr>
              <a:t>Rachel Hawkes</a:t>
            </a:r>
          </a:p>
        </p:txBody>
      </p:sp>
    </p:spTree>
    <p:extLst>
      <p:ext uri="{BB962C8B-B14F-4D97-AF65-F5344CB8AC3E}">
        <p14:creationId xmlns:p14="http://schemas.microsoft.com/office/powerpoint/2010/main" val="137674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9626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486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592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371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0.tiff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50.tiff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6.wav"/><Relationship Id="rId13" Type="http://schemas.openxmlformats.org/officeDocument/2006/relationships/audio" Target="../media/audio111.wav"/><Relationship Id="rId3" Type="http://schemas.openxmlformats.org/officeDocument/2006/relationships/image" Target="../media/image1.jpg"/><Relationship Id="rId7" Type="http://schemas.openxmlformats.org/officeDocument/2006/relationships/audio" Target="../media/audio105.wav"/><Relationship Id="rId12" Type="http://schemas.openxmlformats.org/officeDocument/2006/relationships/audio" Target="../media/audio110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04.wav"/><Relationship Id="rId11" Type="http://schemas.openxmlformats.org/officeDocument/2006/relationships/audio" Target="../media/audio109.wav"/><Relationship Id="rId5" Type="http://schemas.openxmlformats.org/officeDocument/2006/relationships/image" Target="../media/image51.png"/><Relationship Id="rId10" Type="http://schemas.openxmlformats.org/officeDocument/2006/relationships/audio" Target="../media/audio108.wav"/><Relationship Id="rId4" Type="http://schemas.openxmlformats.org/officeDocument/2006/relationships/image" Target="../media/image45.png"/><Relationship Id="rId9" Type="http://schemas.openxmlformats.org/officeDocument/2006/relationships/audio" Target="../media/audio107.wav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2.wav"/><Relationship Id="rId3" Type="http://schemas.openxmlformats.org/officeDocument/2006/relationships/image" Target="../media/image1.jpg"/><Relationship Id="rId7" Type="http://schemas.openxmlformats.org/officeDocument/2006/relationships/image" Target="../media/image5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g"/><Relationship Id="rId10" Type="http://schemas.openxmlformats.org/officeDocument/2006/relationships/audio" Target="../media/audio114.wav"/><Relationship Id="rId4" Type="http://schemas.openxmlformats.org/officeDocument/2006/relationships/image" Target="../media/image45.png"/><Relationship Id="rId9" Type="http://schemas.openxmlformats.org/officeDocument/2006/relationships/audio" Target="../media/audio113.wav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audio" Target="../media/audio21.wav"/><Relationship Id="rId117" Type="http://schemas.openxmlformats.org/officeDocument/2006/relationships/audio" Target="../media/audio74.wav"/><Relationship Id="rId21" Type="http://schemas.openxmlformats.org/officeDocument/2006/relationships/audio" Target="../media/audio16.wav"/><Relationship Id="rId42" Type="http://schemas.openxmlformats.org/officeDocument/2006/relationships/image" Target="../media/image9.jpeg"/><Relationship Id="rId47" Type="http://schemas.openxmlformats.org/officeDocument/2006/relationships/audio" Target="../media/audio34.wav"/><Relationship Id="rId63" Type="http://schemas.openxmlformats.org/officeDocument/2006/relationships/image" Target="../media/image20.jpeg"/><Relationship Id="rId68" Type="http://schemas.openxmlformats.org/officeDocument/2006/relationships/audio" Target="../media/audio44.wav"/><Relationship Id="rId84" Type="http://schemas.openxmlformats.org/officeDocument/2006/relationships/audio" Target="../media/audio52.wav"/><Relationship Id="rId89" Type="http://schemas.openxmlformats.org/officeDocument/2006/relationships/image" Target="../media/image34.jpeg"/><Relationship Id="rId112" Type="http://schemas.openxmlformats.org/officeDocument/2006/relationships/audio" Target="../media/audio69.wav"/><Relationship Id="rId16" Type="http://schemas.openxmlformats.org/officeDocument/2006/relationships/audio" Target="../media/audio11.wav"/><Relationship Id="rId107" Type="http://schemas.openxmlformats.org/officeDocument/2006/relationships/audio" Target="../media/audio64.wav"/><Relationship Id="rId11" Type="http://schemas.openxmlformats.org/officeDocument/2006/relationships/audio" Target="../media/audio6.wav"/><Relationship Id="rId32" Type="http://schemas.openxmlformats.org/officeDocument/2006/relationships/audio" Target="../media/audio27.wav"/><Relationship Id="rId37" Type="http://schemas.openxmlformats.org/officeDocument/2006/relationships/image" Target="../media/image6.jpeg"/><Relationship Id="rId53" Type="http://schemas.openxmlformats.org/officeDocument/2006/relationships/audio" Target="../media/audio37.wav"/><Relationship Id="rId58" Type="http://schemas.openxmlformats.org/officeDocument/2006/relationships/audio" Target="../media/audio40.wav"/><Relationship Id="rId74" Type="http://schemas.openxmlformats.org/officeDocument/2006/relationships/audio" Target="../media/audio47.wav"/><Relationship Id="rId79" Type="http://schemas.openxmlformats.org/officeDocument/2006/relationships/image" Target="../media/image29.jpeg"/><Relationship Id="rId102" Type="http://schemas.openxmlformats.org/officeDocument/2006/relationships/image" Target="../media/image39.jpeg"/><Relationship Id="rId5" Type="http://schemas.openxmlformats.org/officeDocument/2006/relationships/image" Target="../media/image4.jpeg"/><Relationship Id="rId90" Type="http://schemas.openxmlformats.org/officeDocument/2006/relationships/audio" Target="../media/audio55.wav"/><Relationship Id="rId95" Type="http://schemas.openxmlformats.org/officeDocument/2006/relationships/audio" Target="../media/audio58.wav"/><Relationship Id="rId22" Type="http://schemas.openxmlformats.org/officeDocument/2006/relationships/audio" Target="../media/audio17.wav"/><Relationship Id="rId27" Type="http://schemas.openxmlformats.org/officeDocument/2006/relationships/audio" Target="../media/audio22.wav"/><Relationship Id="rId43" Type="http://schemas.openxmlformats.org/officeDocument/2006/relationships/image" Target="../media/image10.jpeg"/><Relationship Id="rId48" Type="http://schemas.openxmlformats.org/officeDocument/2006/relationships/image" Target="../media/image13.jpeg"/><Relationship Id="rId64" Type="http://schemas.openxmlformats.org/officeDocument/2006/relationships/image" Target="../media/image21.jpeg"/><Relationship Id="rId69" Type="http://schemas.openxmlformats.org/officeDocument/2006/relationships/image" Target="../media/image24.jpeg"/><Relationship Id="rId113" Type="http://schemas.openxmlformats.org/officeDocument/2006/relationships/audio" Target="../media/audio70.wav"/><Relationship Id="rId118" Type="http://schemas.openxmlformats.org/officeDocument/2006/relationships/image" Target="../media/image43.gif"/><Relationship Id="rId80" Type="http://schemas.openxmlformats.org/officeDocument/2006/relationships/audio" Target="../media/audio50.wav"/><Relationship Id="rId85" Type="http://schemas.openxmlformats.org/officeDocument/2006/relationships/image" Target="../media/image32.jpeg"/><Relationship Id="rId12" Type="http://schemas.openxmlformats.org/officeDocument/2006/relationships/audio" Target="../media/audio7.wav"/><Relationship Id="rId17" Type="http://schemas.openxmlformats.org/officeDocument/2006/relationships/audio" Target="../media/audio12.wav"/><Relationship Id="rId33" Type="http://schemas.openxmlformats.org/officeDocument/2006/relationships/audio" Target="../media/audio28.wav"/><Relationship Id="rId38" Type="http://schemas.openxmlformats.org/officeDocument/2006/relationships/audio" Target="../media/audio31.wav"/><Relationship Id="rId59" Type="http://schemas.openxmlformats.org/officeDocument/2006/relationships/image" Target="../media/image18.jpeg"/><Relationship Id="rId103" Type="http://schemas.openxmlformats.org/officeDocument/2006/relationships/image" Target="../media/image40.jpeg"/><Relationship Id="rId108" Type="http://schemas.openxmlformats.org/officeDocument/2006/relationships/audio" Target="../media/audio65.wav"/><Relationship Id="rId54" Type="http://schemas.openxmlformats.org/officeDocument/2006/relationships/image" Target="../media/image16.jpeg"/><Relationship Id="rId70" Type="http://schemas.openxmlformats.org/officeDocument/2006/relationships/audio" Target="../media/audio45.wav"/><Relationship Id="rId75" Type="http://schemas.openxmlformats.org/officeDocument/2006/relationships/image" Target="../media/image27.jpeg"/><Relationship Id="rId91" Type="http://schemas.openxmlformats.org/officeDocument/2006/relationships/image" Target="../media/image35.jpeg"/><Relationship Id="rId96" Type="http://schemas.openxmlformats.org/officeDocument/2006/relationships/audio" Target="../media/audio59.wav"/><Relationship Id="rId1" Type="http://schemas.openxmlformats.org/officeDocument/2006/relationships/slideLayout" Target="../slideLayouts/slideLayout14.xml"/><Relationship Id="rId6" Type="http://schemas.openxmlformats.org/officeDocument/2006/relationships/audio" Target="../media/audio1.wav"/><Relationship Id="rId23" Type="http://schemas.openxmlformats.org/officeDocument/2006/relationships/audio" Target="../media/audio18.wav"/><Relationship Id="rId28" Type="http://schemas.openxmlformats.org/officeDocument/2006/relationships/audio" Target="../media/audio23.wav"/><Relationship Id="rId49" Type="http://schemas.openxmlformats.org/officeDocument/2006/relationships/audio" Target="../media/audio35.wav"/><Relationship Id="rId114" Type="http://schemas.openxmlformats.org/officeDocument/2006/relationships/audio" Target="../media/audio71.wav"/><Relationship Id="rId119" Type="http://schemas.openxmlformats.org/officeDocument/2006/relationships/audio" Target="../media/audio75.wav"/><Relationship Id="rId44" Type="http://schemas.openxmlformats.org/officeDocument/2006/relationships/image" Target="../media/image11.jpeg"/><Relationship Id="rId60" Type="http://schemas.openxmlformats.org/officeDocument/2006/relationships/audio" Target="../media/audio41.wav"/><Relationship Id="rId65" Type="http://schemas.openxmlformats.org/officeDocument/2006/relationships/audio" Target="../media/audio43.wav"/><Relationship Id="rId81" Type="http://schemas.openxmlformats.org/officeDocument/2006/relationships/image" Target="../media/image30.jpeg"/><Relationship Id="rId86" Type="http://schemas.openxmlformats.org/officeDocument/2006/relationships/audio" Target="../media/audio53.wav"/><Relationship Id="rId4" Type="http://schemas.openxmlformats.org/officeDocument/2006/relationships/image" Target="../media/image3.png"/><Relationship Id="rId9" Type="http://schemas.openxmlformats.org/officeDocument/2006/relationships/audio" Target="../media/audio4.wav"/><Relationship Id="rId13" Type="http://schemas.openxmlformats.org/officeDocument/2006/relationships/audio" Target="../media/audio8.wav"/><Relationship Id="rId18" Type="http://schemas.openxmlformats.org/officeDocument/2006/relationships/audio" Target="../media/audio13.wav"/><Relationship Id="rId39" Type="http://schemas.openxmlformats.org/officeDocument/2006/relationships/image" Target="../media/image7.jpeg"/><Relationship Id="rId109" Type="http://schemas.openxmlformats.org/officeDocument/2006/relationships/audio" Target="../media/audio66.wav"/><Relationship Id="rId34" Type="http://schemas.openxmlformats.org/officeDocument/2006/relationships/audio" Target="../media/audio29.wav"/><Relationship Id="rId50" Type="http://schemas.openxmlformats.org/officeDocument/2006/relationships/image" Target="../media/image14.jpeg"/><Relationship Id="rId55" Type="http://schemas.openxmlformats.org/officeDocument/2006/relationships/audio" Target="../media/audio38.wav"/><Relationship Id="rId76" Type="http://schemas.openxmlformats.org/officeDocument/2006/relationships/audio" Target="../media/audio48.wav"/><Relationship Id="rId97" Type="http://schemas.openxmlformats.org/officeDocument/2006/relationships/audio" Target="../media/audio60.wav"/><Relationship Id="rId104" Type="http://schemas.openxmlformats.org/officeDocument/2006/relationships/image" Target="../media/image41.jpeg"/><Relationship Id="rId120" Type="http://schemas.openxmlformats.org/officeDocument/2006/relationships/audio" Target="../media/audio76.wav"/><Relationship Id="rId7" Type="http://schemas.openxmlformats.org/officeDocument/2006/relationships/audio" Target="../media/audio2.wav"/><Relationship Id="rId71" Type="http://schemas.openxmlformats.org/officeDocument/2006/relationships/image" Target="../media/image25.jpeg"/><Relationship Id="rId92" Type="http://schemas.openxmlformats.org/officeDocument/2006/relationships/audio" Target="../media/audio56.wav"/><Relationship Id="rId2" Type="http://schemas.openxmlformats.org/officeDocument/2006/relationships/notesSlide" Target="../notesSlides/notesSlide2.xml"/><Relationship Id="rId29" Type="http://schemas.openxmlformats.org/officeDocument/2006/relationships/audio" Target="../media/audio24.wav"/><Relationship Id="rId24" Type="http://schemas.openxmlformats.org/officeDocument/2006/relationships/audio" Target="../media/audio19.wav"/><Relationship Id="rId40" Type="http://schemas.openxmlformats.org/officeDocument/2006/relationships/image" Target="../media/image8.jpeg"/><Relationship Id="rId45" Type="http://schemas.openxmlformats.org/officeDocument/2006/relationships/audio" Target="../media/audio33.wav"/><Relationship Id="rId66" Type="http://schemas.openxmlformats.org/officeDocument/2006/relationships/image" Target="../media/image22.jpeg"/><Relationship Id="rId87" Type="http://schemas.openxmlformats.org/officeDocument/2006/relationships/image" Target="../media/image33.jpeg"/><Relationship Id="rId110" Type="http://schemas.openxmlformats.org/officeDocument/2006/relationships/audio" Target="../media/audio67.wav"/><Relationship Id="rId115" Type="http://schemas.openxmlformats.org/officeDocument/2006/relationships/audio" Target="../media/audio72.wav"/><Relationship Id="rId61" Type="http://schemas.openxmlformats.org/officeDocument/2006/relationships/image" Target="../media/image19.jpeg"/><Relationship Id="rId82" Type="http://schemas.openxmlformats.org/officeDocument/2006/relationships/audio" Target="../media/audio51.wav"/><Relationship Id="rId19" Type="http://schemas.openxmlformats.org/officeDocument/2006/relationships/audio" Target="../media/audio14.wav"/><Relationship Id="rId14" Type="http://schemas.openxmlformats.org/officeDocument/2006/relationships/audio" Target="../media/audio9.wav"/><Relationship Id="rId30" Type="http://schemas.openxmlformats.org/officeDocument/2006/relationships/audio" Target="../media/audio25.wav"/><Relationship Id="rId35" Type="http://schemas.openxmlformats.org/officeDocument/2006/relationships/audio" Target="../media/audio30.wav"/><Relationship Id="rId56" Type="http://schemas.openxmlformats.org/officeDocument/2006/relationships/audio" Target="../media/audio39.wav"/><Relationship Id="rId77" Type="http://schemas.openxmlformats.org/officeDocument/2006/relationships/image" Target="../media/image28.jpeg"/><Relationship Id="rId100" Type="http://schemas.openxmlformats.org/officeDocument/2006/relationships/image" Target="../media/image37.jpeg"/><Relationship Id="rId105" Type="http://schemas.openxmlformats.org/officeDocument/2006/relationships/image" Target="../media/image42.jpeg"/><Relationship Id="rId8" Type="http://schemas.openxmlformats.org/officeDocument/2006/relationships/audio" Target="../media/audio3.wav"/><Relationship Id="rId51" Type="http://schemas.openxmlformats.org/officeDocument/2006/relationships/audio" Target="../media/audio36.wav"/><Relationship Id="rId72" Type="http://schemas.openxmlformats.org/officeDocument/2006/relationships/audio" Target="../media/audio46.wav"/><Relationship Id="rId93" Type="http://schemas.openxmlformats.org/officeDocument/2006/relationships/image" Target="../media/image36.jpeg"/><Relationship Id="rId98" Type="http://schemas.openxmlformats.org/officeDocument/2006/relationships/audio" Target="../media/audio61.wav"/><Relationship Id="rId121" Type="http://schemas.openxmlformats.org/officeDocument/2006/relationships/audio" Target="../media/audio77.wav"/><Relationship Id="rId3" Type="http://schemas.openxmlformats.org/officeDocument/2006/relationships/image" Target="../media/image1.jpg"/><Relationship Id="rId25" Type="http://schemas.openxmlformats.org/officeDocument/2006/relationships/audio" Target="../media/audio20.wav"/><Relationship Id="rId46" Type="http://schemas.openxmlformats.org/officeDocument/2006/relationships/image" Target="../media/image12.jpeg"/><Relationship Id="rId67" Type="http://schemas.openxmlformats.org/officeDocument/2006/relationships/image" Target="../media/image23.jpeg"/><Relationship Id="rId116" Type="http://schemas.openxmlformats.org/officeDocument/2006/relationships/audio" Target="../media/audio73.wav"/><Relationship Id="rId20" Type="http://schemas.openxmlformats.org/officeDocument/2006/relationships/audio" Target="../media/audio15.wav"/><Relationship Id="rId41" Type="http://schemas.openxmlformats.org/officeDocument/2006/relationships/audio" Target="../media/audio32.wav"/><Relationship Id="rId62" Type="http://schemas.openxmlformats.org/officeDocument/2006/relationships/audio" Target="../media/audio42.wav"/><Relationship Id="rId83" Type="http://schemas.openxmlformats.org/officeDocument/2006/relationships/image" Target="../media/image31.jpeg"/><Relationship Id="rId88" Type="http://schemas.openxmlformats.org/officeDocument/2006/relationships/audio" Target="../media/audio54.wav"/><Relationship Id="rId111" Type="http://schemas.openxmlformats.org/officeDocument/2006/relationships/audio" Target="../media/audio68.wav"/><Relationship Id="rId15" Type="http://schemas.openxmlformats.org/officeDocument/2006/relationships/audio" Target="../media/audio10.wav"/><Relationship Id="rId36" Type="http://schemas.openxmlformats.org/officeDocument/2006/relationships/image" Target="../media/image5.jpeg"/><Relationship Id="rId57" Type="http://schemas.openxmlformats.org/officeDocument/2006/relationships/image" Target="../media/image17.jpeg"/><Relationship Id="rId106" Type="http://schemas.openxmlformats.org/officeDocument/2006/relationships/audio" Target="../media/audio63.wav"/><Relationship Id="rId10" Type="http://schemas.openxmlformats.org/officeDocument/2006/relationships/audio" Target="../media/audio5.wav"/><Relationship Id="rId31" Type="http://schemas.openxmlformats.org/officeDocument/2006/relationships/audio" Target="../media/audio26.wav"/><Relationship Id="rId52" Type="http://schemas.openxmlformats.org/officeDocument/2006/relationships/image" Target="../media/image15.png"/><Relationship Id="rId73" Type="http://schemas.openxmlformats.org/officeDocument/2006/relationships/image" Target="../media/image26.jpeg"/><Relationship Id="rId78" Type="http://schemas.openxmlformats.org/officeDocument/2006/relationships/audio" Target="../media/audio49.wav"/><Relationship Id="rId94" Type="http://schemas.openxmlformats.org/officeDocument/2006/relationships/audio" Target="../media/audio57.wav"/><Relationship Id="rId99" Type="http://schemas.openxmlformats.org/officeDocument/2006/relationships/audio" Target="../media/audio62.wav"/><Relationship Id="rId101" Type="http://schemas.openxmlformats.org/officeDocument/2006/relationships/image" Target="../media/image38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5.wav"/><Relationship Id="rId3" Type="http://schemas.openxmlformats.org/officeDocument/2006/relationships/image" Target="../media/image1.jp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audio" Target="../media/audio117.wav"/><Relationship Id="rId4" Type="http://schemas.openxmlformats.org/officeDocument/2006/relationships/image" Target="../media/image45.png"/><Relationship Id="rId9" Type="http://schemas.openxmlformats.org/officeDocument/2006/relationships/audio" Target="../media/audio116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1.jp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45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.jp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2.wav"/><Relationship Id="rId13" Type="http://schemas.openxmlformats.org/officeDocument/2006/relationships/image" Target="../media/image70.png"/><Relationship Id="rId18" Type="http://schemas.openxmlformats.org/officeDocument/2006/relationships/audio" Target="../media/audio130.wav"/><Relationship Id="rId3" Type="http://schemas.openxmlformats.org/officeDocument/2006/relationships/image" Target="../media/image45.png"/><Relationship Id="rId21" Type="http://schemas.openxmlformats.org/officeDocument/2006/relationships/audio" Target="../media/audio133.wav"/><Relationship Id="rId7" Type="http://schemas.openxmlformats.org/officeDocument/2006/relationships/audio" Target="../media/audio121.wav"/><Relationship Id="rId12" Type="http://schemas.openxmlformats.org/officeDocument/2006/relationships/image" Target="../media/image69.png"/><Relationship Id="rId17" Type="http://schemas.openxmlformats.org/officeDocument/2006/relationships/audio" Target="../media/audio129.wav"/><Relationship Id="rId2" Type="http://schemas.openxmlformats.org/officeDocument/2006/relationships/notesSlide" Target="../notesSlides/notesSlide23.xml"/><Relationship Id="rId16" Type="http://schemas.openxmlformats.org/officeDocument/2006/relationships/audio" Target="../media/audio128.wav"/><Relationship Id="rId20" Type="http://schemas.openxmlformats.org/officeDocument/2006/relationships/audio" Target="../media/audio132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20.wav"/><Relationship Id="rId11" Type="http://schemas.openxmlformats.org/officeDocument/2006/relationships/audio" Target="../media/audio125.wav"/><Relationship Id="rId5" Type="http://schemas.openxmlformats.org/officeDocument/2006/relationships/audio" Target="../media/audio119.wav"/><Relationship Id="rId15" Type="http://schemas.openxmlformats.org/officeDocument/2006/relationships/audio" Target="../media/audio127.wav"/><Relationship Id="rId10" Type="http://schemas.openxmlformats.org/officeDocument/2006/relationships/audio" Target="../media/audio124.wav"/><Relationship Id="rId19" Type="http://schemas.openxmlformats.org/officeDocument/2006/relationships/audio" Target="../media/audio131.wav"/><Relationship Id="rId4" Type="http://schemas.openxmlformats.org/officeDocument/2006/relationships/audio" Target="../media/audio118.wav"/><Relationship Id="rId9" Type="http://schemas.openxmlformats.org/officeDocument/2006/relationships/audio" Target="../media/audio123.wav"/><Relationship Id="rId14" Type="http://schemas.openxmlformats.org/officeDocument/2006/relationships/audio" Target="../media/audio126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.jp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47.gif"/><Relationship Id="rId5" Type="http://schemas.openxmlformats.org/officeDocument/2006/relationships/image" Target="../media/image45.png"/><Relationship Id="rId10" Type="http://schemas.openxmlformats.org/officeDocument/2006/relationships/image" Target="../media/image78.png"/><Relationship Id="rId4" Type="http://schemas.openxmlformats.org/officeDocument/2006/relationships/image" Target="../media/image73.png"/><Relationship Id="rId9" Type="http://schemas.openxmlformats.org/officeDocument/2006/relationships/image" Target="../media/image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gif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hyperlink" Target="https://www.gaminggrammar.com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80.wav"/><Relationship Id="rId13" Type="http://schemas.openxmlformats.org/officeDocument/2006/relationships/audio" Target="../media/audio85.wav"/><Relationship Id="rId3" Type="http://schemas.openxmlformats.org/officeDocument/2006/relationships/image" Target="../media/image1.jpg"/><Relationship Id="rId7" Type="http://schemas.openxmlformats.org/officeDocument/2006/relationships/audio" Target="../media/audio79.wav"/><Relationship Id="rId12" Type="http://schemas.openxmlformats.org/officeDocument/2006/relationships/audio" Target="../media/audio84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78.wav"/><Relationship Id="rId11" Type="http://schemas.openxmlformats.org/officeDocument/2006/relationships/audio" Target="../media/audio83.wav"/><Relationship Id="rId5" Type="http://schemas.openxmlformats.org/officeDocument/2006/relationships/image" Target="../media/image45.png"/><Relationship Id="rId10" Type="http://schemas.openxmlformats.org/officeDocument/2006/relationships/audio" Target="../media/audio82.wav"/><Relationship Id="rId4" Type="http://schemas.openxmlformats.org/officeDocument/2006/relationships/image" Target="../media/image44.png"/><Relationship Id="rId9" Type="http://schemas.openxmlformats.org/officeDocument/2006/relationships/audio" Target="../media/audio81.wav"/><Relationship Id="rId14" Type="http://schemas.openxmlformats.org/officeDocument/2006/relationships/image" Target="../media/image4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hyperlink" Target="https://quizlet.com/gb/515026041/year-8-german-term-11-week-7-flash-cards/" TargetMode="External"/><Relationship Id="rId3" Type="http://schemas.openxmlformats.org/officeDocument/2006/relationships/image" Target="../media/image45.png"/><Relationship Id="rId7" Type="http://schemas.openxmlformats.org/officeDocument/2006/relationships/hyperlink" Target="https://quizlet.com/gb/518181605/year-8-german-term-12-week-7-flash-cards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quizlet.com/gb/528117280/year-8-german-term-21-week-6-flash-cards/" TargetMode="External"/><Relationship Id="rId11" Type="http://schemas.openxmlformats.org/officeDocument/2006/relationships/image" Target="../media/image89.png"/><Relationship Id="rId5" Type="http://schemas.openxmlformats.org/officeDocument/2006/relationships/hyperlink" Target="https://resources.ncelp.org/concern/resources/3r074v594?locale=en" TargetMode="External"/><Relationship Id="rId10" Type="http://schemas.openxmlformats.org/officeDocument/2006/relationships/image" Target="../media/image88.png"/><Relationship Id="rId4" Type="http://schemas.openxmlformats.org/officeDocument/2006/relationships/image" Target="../media/image86.png"/><Relationship Id="rId9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89.wav"/><Relationship Id="rId13" Type="http://schemas.openxmlformats.org/officeDocument/2006/relationships/audio" Target="../media/audio94.wav"/><Relationship Id="rId3" Type="http://schemas.openxmlformats.org/officeDocument/2006/relationships/image" Target="../media/image1.jpg"/><Relationship Id="rId7" Type="http://schemas.openxmlformats.org/officeDocument/2006/relationships/audio" Target="../media/audio88.wav"/><Relationship Id="rId12" Type="http://schemas.openxmlformats.org/officeDocument/2006/relationships/audio" Target="../media/audio93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87.wav"/><Relationship Id="rId11" Type="http://schemas.openxmlformats.org/officeDocument/2006/relationships/audio" Target="../media/audio92.wav"/><Relationship Id="rId5" Type="http://schemas.openxmlformats.org/officeDocument/2006/relationships/audio" Target="../media/audio86.wav"/><Relationship Id="rId10" Type="http://schemas.openxmlformats.org/officeDocument/2006/relationships/audio" Target="../media/audio91.wav"/><Relationship Id="rId4" Type="http://schemas.openxmlformats.org/officeDocument/2006/relationships/image" Target="../media/image45.png"/><Relationship Id="rId9" Type="http://schemas.openxmlformats.org/officeDocument/2006/relationships/audio" Target="../media/audio90.wav"/><Relationship Id="rId14" Type="http://schemas.openxmlformats.org/officeDocument/2006/relationships/audio" Target="../media/audio95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99.wav"/><Relationship Id="rId13" Type="http://schemas.openxmlformats.org/officeDocument/2006/relationships/image" Target="../media/image47.gif"/><Relationship Id="rId3" Type="http://schemas.openxmlformats.org/officeDocument/2006/relationships/image" Target="../media/image45.png"/><Relationship Id="rId7" Type="http://schemas.openxmlformats.org/officeDocument/2006/relationships/audio" Target="../media/audio98.wav"/><Relationship Id="rId12" Type="http://schemas.openxmlformats.org/officeDocument/2006/relationships/audio" Target="../media/audio103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97.wav"/><Relationship Id="rId11" Type="http://schemas.openxmlformats.org/officeDocument/2006/relationships/audio" Target="../media/audio102.wav"/><Relationship Id="rId5" Type="http://schemas.openxmlformats.org/officeDocument/2006/relationships/image" Target="../media/image48.png"/><Relationship Id="rId10" Type="http://schemas.openxmlformats.org/officeDocument/2006/relationships/audio" Target="../media/audio101.wav"/><Relationship Id="rId4" Type="http://schemas.openxmlformats.org/officeDocument/2006/relationships/audio" Target="../media/audio96.wav"/><Relationship Id="rId9" Type="http://schemas.openxmlformats.org/officeDocument/2006/relationships/audio" Target="../media/audio100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prstClr val="white"/>
                </a:solidFill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 dirty="0">
                <a:solidFill>
                  <a:prstClr val="white"/>
                </a:solidFill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58E7B9B-A11A-154E-80B4-563231C8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817" y="1807793"/>
            <a:ext cx="8945561" cy="1485422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Comparing places and people now and then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2214FE-0DF5-6741-9332-4A2CB0FF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817" y="3256659"/>
            <a:ext cx="7382608" cy="571756"/>
          </a:xfrm>
        </p:spPr>
        <p:txBody>
          <a:bodyPr/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Imperfect tense: war, </a:t>
            </a:r>
            <a:r>
              <a:rPr lang="en-GB" sz="3000" dirty="0" err="1">
                <a:solidFill>
                  <a:prstClr val="white"/>
                </a:solidFill>
              </a:rPr>
              <a:t>hatte</a:t>
            </a:r>
            <a:r>
              <a:rPr lang="en-GB" sz="3000" dirty="0">
                <a:solidFill>
                  <a:prstClr val="white"/>
                </a:solidFill>
              </a:rPr>
              <a:t>, es gab</a:t>
            </a:r>
          </a:p>
          <a:p>
            <a:pPr algn="l"/>
            <a:endParaRPr lang="en-US" dirty="0"/>
          </a:p>
        </p:txBody>
      </p:sp>
      <p:sp>
        <p:nvSpPr>
          <p:cNvPr id="13" name="Subtitle 6">
            <a:extLst>
              <a:ext uri="{FF2B5EF4-FFF2-40B4-BE49-F238E27FC236}">
                <a16:creationId xmlns:a16="http://schemas.microsoft.com/office/drawing/2014/main" id="{2D438FA5-2CAB-4E24-9AEE-607776023B37}"/>
              </a:ext>
            </a:extLst>
          </p:cNvPr>
          <p:cNvSpPr txBox="1">
            <a:spLocks/>
          </p:cNvSpPr>
          <p:nvPr/>
        </p:nvSpPr>
        <p:spPr>
          <a:xfrm>
            <a:off x="214817" y="3828415"/>
            <a:ext cx="6604437" cy="57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3000" dirty="0">
                <a:solidFill>
                  <a:prstClr val="white"/>
                </a:solidFill>
              </a:rPr>
              <a:t>Range of SSC revisited</a:t>
            </a:r>
          </a:p>
          <a:p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1930" y="4982504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Y8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2.1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- Week 5 - Lesson 35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5779725"/>
            <a:ext cx="4732685" cy="10782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 Stephen Owen / Rachel 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Steve Clarke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Date updated: 7 / 7 / 2021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96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76316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7639050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Using </a:t>
            </a:r>
            <a:r>
              <a:rPr lang="en-GB" sz="3600" b="1" u="sng" dirty="0" err="1">
                <a:solidFill>
                  <a:schemeClr val="bg1"/>
                </a:solidFill>
              </a:rPr>
              <a:t>früher</a:t>
            </a:r>
            <a:r>
              <a:rPr lang="en-GB" sz="3600" b="1" dirty="0">
                <a:solidFill>
                  <a:schemeClr val="bg1"/>
                </a:solidFill>
              </a:rPr>
              <a:t> with </a:t>
            </a:r>
            <a:r>
              <a:rPr lang="en-GB" sz="3600" b="1" i="1" dirty="0">
                <a:solidFill>
                  <a:schemeClr val="bg1"/>
                </a:solidFill>
              </a:rPr>
              <a:t>war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06050" y="247046"/>
            <a:ext cx="1651277" cy="461665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CCD53-EE53-564E-8B2C-B5308539C8EB}"/>
              </a:ext>
            </a:extLst>
          </p:cNvPr>
          <p:cNvSpPr txBox="1"/>
          <p:nvPr/>
        </p:nvSpPr>
        <p:spPr>
          <a:xfrm>
            <a:off x="160950" y="1257900"/>
            <a:ext cx="1218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 the adverb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früher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after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war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(was)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 mean </a:t>
            </a:r>
            <a:r>
              <a:rPr kumimoji="0" lang="en-US" sz="2400" b="0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used to be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77F8DC-ADBB-4AB8-A0C6-B06782AE0FF6}"/>
              </a:ext>
            </a:extLst>
          </p:cNvPr>
          <p:cNvSpPr/>
          <p:nvPr/>
        </p:nvSpPr>
        <p:spPr>
          <a:xfrm>
            <a:off x="196245" y="1813474"/>
            <a:ext cx="2457450" cy="495300"/>
          </a:xfrm>
          <a:prstGeom prst="rect">
            <a:avLst/>
          </a:prstGeom>
          <a:solidFill>
            <a:srgbClr val="FFF4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PAST (IMPERFECT)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CE1869-107A-454D-B963-9AF4A570262B}"/>
              </a:ext>
            </a:extLst>
          </p:cNvPr>
          <p:cNvSpPr/>
          <p:nvPr/>
        </p:nvSpPr>
        <p:spPr>
          <a:xfrm>
            <a:off x="198728" y="2436837"/>
            <a:ext cx="628729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Innsbruck war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klein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und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historisch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83A661-5123-49AD-B595-669AD3152879}"/>
              </a:ext>
            </a:extLst>
          </p:cNvPr>
          <p:cNvSpPr txBox="1"/>
          <p:nvPr/>
        </p:nvSpPr>
        <p:spPr>
          <a:xfrm>
            <a:off x="6673936" y="2471931"/>
            <a:ext cx="5558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sng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Innsbruck used to be</a:t>
            </a:r>
            <a:r>
              <a:rPr kumimoji="0" lang="en-US" sz="2400" b="0" i="1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small and historical.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94180B1-A10C-43E5-9BEF-95FFCA49E1D3}"/>
              </a:ext>
            </a:extLst>
          </p:cNvPr>
          <p:cNvSpPr/>
          <p:nvPr/>
        </p:nvSpPr>
        <p:spPr>
          <a:xfrm>
            <a:off x="8453622" y="3726515"/>
            <a:ext cx="3584877" cy="1197337"/>
          </a:xfrm>
          <a:prstGeom prst="wedgeRoundRectCallout">
            <a:avLst>
              <a:gd name="adj1" fmla="val -55953"/>
              <a:gd name="adj2" fmla="val 16353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Note: the ich and </a:t>
            </a:r>
            <a:r>
              <a:rPr lang="en-GB" sz="2000" dirty="0" err="1">
                <a:solidFill>
                  <a:prstClr val="white"/>
                </a:solidFill>
                <a:latin typeface="Century Gothic" panose="020F0302020204030204"/>
              </a:rPr>
              <a:t>er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/</a:t>
            </a:r>
            <a:r>
              <a:rPr lang="en-GB" sz="2000" dirty="0" err="1">
                <a:solidFill>
                  <a:prstClr val="white"/>
                </a:solidFill>
                <a:latin typeface="Century Gothic" panose="020F0302020204030204"/>
              </a:rPr>
              <a:t>sie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/es forms are the same. </a:t>
            </a:r>
            <a:b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</a:b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Add –</a:t>
            </a:r>
            <a:r>
              <a:rPr lang="en-GB" sz="2000" dirty="0" err="1">
                <a:solidFill>
                  <a:prstClr val="white"/>
                </a:solidFill>
                <a:latin typeface="Century Gothic" panose="020F0302020204030204"/>
              </a:rPr>
              <a:t>st</a:t>
            </a:r>
            <a:r>
              <a:rPr lang="en-GB" sz="2000" dirty="0">
                <a:solidFill>
                  <a:prstClr val="white"/>
                </a:solidFill>
                <a:latin typeface="Century Gothic" panose="020F0302020204030204"/>
              </a:rPr>
              <a:t> to mean ‘you’.</a:t>
            </a:r>
            <a:endParaRPr kumimoji="0" lang="en-GB" sz="20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A7E678-0D85-42FC-A439-AC394D2186E1}"/>
              </a:ext>
            </a:extLst>
          </p:cNvPr>
          <p:cNvSpPr/>
          <p:nvPr/>
        </p:nvSpPr>
        <p:spPr>
          <a:xfrm>
            <a:off x="153501" y="3854059"/>
            <a:ext cx="3802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war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sehr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klein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CB4C04-C2CA-42A5-8E59-B6840F2B91B3}"/>
              </a:ext>
            </a:extLst>
          </p:cNvPr>
          <p:cNvSpPr txBox="1"/>
          <p:nvPr/>
        </p:nvSpPr>
        <p:spPr>
          <a:xfrm>
            <a:off x="147938" y="5022715"/>
            <a:ext cx="7491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hatte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wenig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Century Gothic" panose="020F0302020204030204"/>
              </a:rPr>
              <a:t>e Freunde.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28201A-C60B-4442-95FA-FA4E1C531709}"/>
              </a:ext>
            </a:extLst>
          </p:cNvPr>
          <p:cNvSpPr txBox="1"/>
          <p:nvPr/>
        </p:nvSpPr>
        <p:spPr>
          <a:xfrm>
            <a:off x="4223913" y="3881593"/>
            <a:ext cx="5078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 used to be very small.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EDD731-567D-40A0-933E-68E53254B45B}"/>
              </a:ext>
            </a:extLst>
          </p:cNvPr>
          <p:cNvSpPr txBox="1"/>
          <p:nvPr/>
        </p:nvSpPr>
        <p:spPr>
          <a:xfrm>
            <a:off x="5655626" y="5060980"/>
            <a:ext cx="734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 used to have few friends.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150EA4-A8E9-481D-86AF-ECA48338E7A3}"/>
              </a:ext>
            </a:extLst>
          </p:cNvPr>
          <p:cNvSpPr txBox="1"/>
          <p:nvPr/>
        </p:nvSpPr>
        <p:spPr>
          <a:xfrm>
            <a:off x="153501" y="3288204"/>
            <a:ext cx="1218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The imperfect of 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sein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and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haben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 can also describe people: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A2F4205-59D6-4C26-BB12-E63E12F8D1DC}"/>
              </a:ext>
            </a:extLst>
          </p:cNvPr>
          <p:cNvSpPr/>
          <p:nvPr/>
        </p:nvSpPr>
        <p:spPr>
          <a:xfrm>
            <a:off x="147938" y="4236308"/>
            <a:ext cx="41472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Du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war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interessant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9A8E75D-9164-43E6-91EB-EBE3EAF5D04D}"/>
              </a:ext>
            </a:extLst>
          </p:cNvPr>
          <p:cNvSpPr txBox="1"/>
          <p:nvPr/>
        </p:nvSpPr>
        <p:spPr>
          <a:xfrm>
            <a:off x="4198318" y="4266609"/>
            <a:ext cx="51296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 used to be interesting.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9882D54-92E0-43E5-932D-E7522DE146EE}"/>
              </a:ext>
            </a:extLst>
          </p:cNvPr>
          <p:cNvSpPr txBox="1"/>
          <p:nvPr/>
        </p:nvSpPr>
        <p:spPr>
          <a:xfrm>
            <a:off x="160950" y="5464196"/>
            <a:ext cx="7491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Du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hatte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sng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früher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viele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Hausaufgaben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F42528E-9720-4F27-BF82-625707CDD26D}"/>
              </a:ext>
            </a:extLst>
          </p:cNvPr>
          <p:cNvSpPr txBox="1"/>
          <p:nvPr/>
        </p:nvSpPr>
        <p:spPr>
          <a:xfrm>
            <a:off x="5780723" y="5472535"/>
            <a:ext cx="734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 used to have lots of homework.</a:t>
            </a:r>
          </a:p>
        </p:txBody>
      </p:sp>
    </p:spTree>
    <p:extLst>
      <p:ext uri="{BB962C8B-B14F-4D97-AF65-F5344CB8AC3E}">
        <p14:creationId xmlns:p14="http://schemas.microsoft.com/office/powerpoint/2010/main" val="4601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6" grpId="0"/>
      <p:bldP spid="16" grpId="0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999874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Innsbruck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1008800" y="247046"/>
            <a:ext cx="950400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0F52E7-D446-6543-B0C7-BBD7B89E017B}"/>
              </a:ext>
            </a:extLst>
          </p:cNvPr>
          <p:cNvSpPr txBox="1"/>
          <p:nvPr/>
        </p:nvSpPr>
        <p:spPr>
          <a:xfrm>
            <a:off x="116187" y="1302877"/>
            <a:ext cx="4496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Heidi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redet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weiter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…</a:t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1-8 und das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richtige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Verb.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299B067E-B114-3441-939F-C8AEA9924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036511"/>
              </p:ext>
            </p:extLst>
          </p:nvPr>
        </p:nvGraphicFramePr>
        <p:xfrm>
          <a:off x="368258" y="2503206"/>
          <a:ext cx="11455483" cy="356616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98016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8534400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122947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300120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heute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/>
                        <a:t>damals</a:t>
                      </a:r>
                      <a:endParaRPr lang="en-GB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1.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Mein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Opa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b="1" dirty="0">
                          <a:solidFill>
                            <a:srgbClr val="DAA520"/>
                          </a:solidFill>
                        </a:rPr>
                        <a:t>war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toller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Skifahrer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2.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In Innsbruck </a:t>
                      </a:r>
                      <a:r>
                        <a:rPr lang="en-GB" sz="2000" b="1" dirty="0" err="1">
                          <a:solidFill>
                            <a:srgbClr val="DAA520"/>
                          </a:solidFill>
                        </a:rPr>
                        <a:t>gibt</a:t>
                      </a:r>
                      <a:r>
                        <a:rPr lang="en-GB" sz="2000" b="1" dirty="0">
                          <a:solidFill>
                            <a:srgbClr val="DAA520"/>
                          </a:solidFill>
                        </a:rPr>
                        <a:t> </a:t>
                      </a:r>
                      <a:r>
                        <a:rPr lang="en-GB" sz="2000" b="1" dirty="0" err="1">
                          <a:solidFill>
                            <a:srgbClr val="DAA520"/>
                          </a:solidFill>
                        </a:rPr>
                        <a:t>es</a:t>
                      </a:r>
                      <a:r>
                        <a:rPr lang="en-GB" sz="2000" b="1" dirty="0">
                          <a:solidFill>
                            <a:srgbClr val="DAA520"/>
                          </a:solidFill>
                        </a:rPr>
                        <a:t> 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im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Winter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immer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viel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Schnee.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3.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glaube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,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dass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Innsbruck die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perfekte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Stadt </a:t>
                      </a:r>
                      <a:r>
                        <a:rPr lang="en-GB" sz="2000" b="1">
                          <a:solidFill>
                            <a:srgbClr val="DAA520"/>
                          </a:solidFill>
                        </a:rPr>
                        <a:t>ist</a:t>
                      </a:r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4.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Der </a:t>
                      </a:r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Winter </a:t>
                      </a:r>
                      <a:r>
                        <a:rPr lang="en-GB" sz="2000" b="1">
                          <a:solidFill>
                            <a:srgbClr val="DAA520"/>
                          </a:solidFill>
                        </a:rPr>
                        <a:t>war</a:t>
                      </a:r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bisschen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zu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kalt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5.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 dirty="0">
                          <a:solidFill>
                            <a:srgbClr val="DAA520"/>
                          </a:solidFill>
                        </a:rPr>
                        <a:t>Es</a:t>
                      </a:r>
                      <a:r>
                        <a:rPr lang="en-GB" sz="2000" b="1" baseline="0" dirty="0">
                          <a:solidFill>
                            <a:srgbClr val="DAA520"/>
                          </a:solidFill>
                        </a:rPr>
                        <a:t> </a:t>
                      </a:r>
                      <a:r>
                        <a:rPr lang="en-GB" sz="2000" b="1" baseline="0" dirty="0" err="1">
                          <a:solidFill>
                            <a:srgbClr val="DAA520"/>
                          </a:solidFill>
                        </a:rPr>
                        <a:t>gibt</a:t>
                      </a:r>
                      <a:r>
                        <a:rPr lang="en-GB" sz="2000" b="1" dirty="0">
                          <a:solidFill>
                            <a:srgbClr val="DAA520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eine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Skatehalle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und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eine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Arena.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6.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Dort </a:t>
                      </a:r>
                      <a:r>
                        <a:rPr lang="en-GB" sz="2000" b="1">
                          <a:solidFill>
                            <a:srgbClr val="DAA520"/>
                          </a:solidFill>
                        </a:rPr>
                        <a:t>war</a:t>
                      </a:r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ich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einmal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auf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einem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Konzert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7.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Die </a:t>
                      </a:r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Stadt </a:t>
                      </a:r>
                      <a:r>
                        <a:rPr lang="en-GB" sz="2000" b="1">
                          <a:solidFill>
                            <a:srgbClr val="DAA520"/>
                          </a:solidFill>
                        </a:rPr>
                        <a:t>hatte</a:t>
                      </a:r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kein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Einkaufszentrum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8.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Die </a:t>
                      </a:r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Stadt </a:t>
                      </a:r>
                      <a:r>
                        <a:rPr lang="en-GB" sz="2000" b="1">
                          <a:solidFill>
                            <a:srgbClr val="DAA520"/>
                          </a:solidFill>
                        </a:rPr>
                        <a:t>hat</a:t>
                      </a:r>
                      <a:r>
                        <a:rPr lang="en-GB" sz="200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einen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Strand!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EAA42553-EED2-814B-8E2B-603AF1806B6A}"/>
              </a:ext>
            </a:extLst>
          </p:cNvPr>
          <p:cNvSpPr txBox="1"/>
          <p:nvPr/>
        </p:nvSpPr>
        <p:spPr>
          <a:xfrm>
            <a:off x="2250506" y="2961013"/>
            <a:ext cx="552328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  <p:pic>
        <p:nvPicPr>
          <p:cNvPr id="9" name="Picture 8" descr="green checkmark">
            <a:extLst>
              <a:ext uri="{FF2B5EF4-FFF2-40B4-BE49-F238E27FC236}">
                <a16:creationId xmlns:a16="http://schemas.microsoft.com/office/drawing/2014/main" id="{FD1B9A7C-AE9C-D347-A445-65E5E455E5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425" y="2906261"/>
            <a:ext cx="282522" cy="294294"/>
          </a:xfrm>
          <a:prstGeom prst="rect">
            <a:avLst/>
          </a:prstGeom>
        </p:spPr>
      </p:pic>
      <p:pic>
        <p:nvPicPr>
          <p:cNvPr id="15" name="Picture 14" descr="green checkmark">
            <a:extLst>
              <a:ext uri="{FF2B5EF4-FFF2-40B4-BE49-F238E27FC236}">
                <a16:creationId xmlns:a16="http://schemas.microsoft.com/office/drawing/2014/main" id="{5811DF6B-DD60-2A40-905D-ACE1138B99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900" y="3346061"/>
            <a:ext cx="282522" cy="294294"/>
          </a:xfrm>
          <a:prstGeom prst="rect">
            <a:avLst/>
          </a:prstGeom>
        </p:spPr>
      </p:pic>
      <p:pic>
        <p:nvPicPr>
          <p:cNvPr id="17" name="Picture 16" descr="green checkmark">
            <a:extLst>
              <a:ext uri="{FF2B5EF4-FFF2-40B4-BE49-F238E27FC236}">
                <a16:creationId xmlns:a16="http://schemas.microsoft.com/office/drawing/2014/main" id="{860303EE-833C-2049-92F9-4612C8118B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607" y="3750227"/>
            <a:ext cx="259004" cy="269796"/>
          </a:xfrm>
          <a:prstGeom prst="rect">
            <a:avLst/>
          </a:prstGeom>
        </p:spPr>
      </p:pic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95F58D83-949A-B249-A963-43C6722FA5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9186" y="4133673"/>
            <a:ext cx="259004" cy="269796"/>
          </a:xfrm>
          <a:prstGeom prst="rect">
            <a:avLst/>
          </a:prstGeom>
        </p:spPr>
      </p:pic>
      <p:pic>
        <p:nvPicPr>
          <p:cNvPr id="21" name="Picture 20" descr="green checkmark">
            <a:extLst>
              <a:ext uri="{FF2B5EF4-FFF2-40B4-BE49-F238E27FC236}">
                <a16:creationId xmlns:a16="http://schemas.microsoft.com/office/drawing/2014/main" id="{2BBA5A24-2F1F-B24A-A489-C2E80D872F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607" y="4542853"/>
            <a:ext cx="259004" cy="269796"/>
          </a:xfrm>
          <a:prstGeom prst="rect">
            <a:avLst/>
          </a:prstGeom>
        </p:spPr>
      </p:pic>
      <p:pic>
        <p:nvPicPr>
          <p:cNvPr id="26" name="Picture 25" descr="A crowded city street surrounded by tall buildings&#10;&#10;Description automatically generated">
            <a:extLst>
              <a:ext uri="{FF2B5EF4-FFF2-40B4-BE49-F238E27FC236}">
                <a16:creationId xmlns:a16="http://schemas.microsoft.com/office/drawing/2014/main" id="{F65AEB92-4448-4338-A15E-DADCCDA442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187" y="181705"/>
            <a:ext cx="4656301" cy="2619169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49B2497F-863A-4E3F-A9A2-5ADFAF015975}"/>
              </a:ext>
            </a:extLst>
          </p:cNvPr>
          <p:cNvSpPr/>
          <p:nvPr/>
        </p:nvSpPr>
        <p:spPr>
          <a:xfrm>
            <a:off x="7760160" y="5998196"/>
            <a:ext cx="4358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115076"/>
                </a:solidFill>
              </a:rPr>
              <a:t>Friedrich-Karl Mohr / CC BY-SA 3.0 DE </a:t>
            </a:r>
          </a:p>
        </p:txBody>
      </p:sp>
      <p:graphicFrame>
        <p:nvGraphicFramePr>
          <p:cNvPr id="28" name="Table 28">
            <a:extLst>
              <a:ext uri="{FF2B5EF4-FFF2-40B4-BE49-F238E27FC236}">
                <a16:creationId xmlns:a16="http://schemas.microsoft.com/office/drawing/2014/main" id="{673A87AF-95DB-4FA1-A739-0C79F2D6471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646918"/>
              </p:ext>
            </p:extLst>
          </p:nvPr>
        </p:nvGraphicFramePr>
        <p:xfrm>
          <a:off x="9757353" y="909072"/>
          <a:ext cx="2106982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3491">
                  <a:extLst>
                    <a:ext uri="{9D8B030D-6E8A-4147-A177-3AD203B41FA5}">
                      <a16:colId xmlns:a16="http://schemas.microsoft.com/office/drawing/2014/main" val="4024117211"/>
                    </a:ext>
                  </a:extLst>
                </a:gridCol>
                <a:gridCol w="1053491">
                  <a:extLst>
                    <a:ext uri="{9D8B030D-6E8A-4147-A177-3AD203B41FA5}">
                      <a16:colId xmlns:a16="http://schemas.microsoft.com/office/drawing/2014/main" val="10305620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ist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war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7203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hat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hatte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5493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es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gibt</a:t>
                      </a:r>
                      <a:endParaRPr lang="en-GB" sz="20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solidFill>
                      <a:srgbClr val="FFF4E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es gab</a:t>
                      </a:r>
                    </a:p>
                  </a:txBody>
                  <a:tcPr>
                    <a:solidFill>
                      <a:srgbClr val="FFF4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1726991"/>
                  </a:ext>
                </a:extLst>
              </a:tr>
            </a:tbl>
          </a:graphicData>
        </a:graphic>
      </p:graphicFrame>
      <p:pic>
        <p:nvPicPr>
          <p:cNvPr id="30" name="Picture 29" descr="green checkmark">
            <a:extLst>
              <a:ext uri="{FF2B5EF4-FFF2-40B4-BE49-F238E27FC236}">
                <a16:creationId xmlns:a16="http://schemas.microsoft.com/office/drawing/2014/main" id="{D6ACD095-1D31-4C21-9F19-EA55ECC95F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8800" y="4895433"/>
            <a:ext cx="282522" cy="294294"/>
          </a:xfrm>
          <a:prstGeom prst="rect">
            <a:avLst/>
          </a:prstGeom>
        </p:spPr>
      </p:pic>
      <p:pic>
        <p:nvPicPr>
          <p:cNvPr id="31" name="Picture 30" descr="green checkmark">
            <a:extLst>
              <a:ext uri="{FF2B5EF4-FFF2-40B4-BE49-F238E27FC236}">
                <a16:creationId xmlns:a16="http://schemas.microsoft.com/office/drawing/2014/main" id="{649E3C29-B924-4FF3-9686-7905D78DF7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4503" y="5294722"/>
            <a:ext cx="282522" cy="294294"/>
          </a:xfrm>
          <a:prstGeom prst="rect">
            <a:avLst/>
          </a:prstGeom>
        </p:spPr>
      </p:pic>
      <p:pic>
        <p:nvPicPr>
          <p:cNvPr id="32" name="Picture 31" descr="green checkmark">
            <a:extLst>
              <a:ext uri="{FF2B5EF4-FFF2-40B4-BE49-F238E27FC236}">
                <a16:creationId xmlns:a16="http://schemas.microsoft.com/office/drawing/2014/main" id="{4D2B4A5A-A947-47AF-BB09-5CDB8EAAA8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0101" y="5724279"/>
            <a:ext cx="259004" cy="26979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65AF10B-C8C7-1742-AEAF-0C4ABCD583B5}"/>
              </a:ext>
            </a:extLst>
          </p:cNvPr>
          <p:cNvSpPr txBox="1"/>
          <p:nvPr/>
        </p:nvSpPr>
        <p:spPr>
          <a:xfrm>
            <a:off x="2464904" y="3382195"/>
            <a:ext cx="85476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______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AA42553-EED2-814B-8E2B-603AF1806B6A}"/>
              </a:ext>
            </a:extLst>
          </p:cNvPr>
          <p:cNvSpPr txBox="1"/>
          <p:nvPr/>
        </p:nvSpPr>
        <p:spPr>
          <a:xfrm>
            <a:off x="936056" y="4542164"/>
            <a:ext cx="854644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>
                <a:solidFill>
                  <a:schemeClr val="accent1">
                    <a:lumMod val="50000"/>
                  </a:schemeClr>
                </a:solidFill>
              </a:rPr>
              <a:t>______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AA42553-EED2-814B-8E2B-603AF1806B6A}"/>
              </a:ext>
            </a:extLst>
          </p:cNvPr>
          <p:cNvSpPr txBox="1"/>
          <p:nvPr/>
        </p:nvSpPr>
        <p:spPr>
          <a:xfrm>
            <a:off x="6528209" y="3722822"/>
            <a:ext cx="291691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>
                <a:solidFill>
                  <a:schemeClr val="accent1">
                    <a:lumMod val="50000"/>
                  </a:schemeClr>
                </a:solidFill>
              </a:rPr>
              <a:t>__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A42553-EED2-814B-8E2B-603AF1806B6A}"/>
              </a:ext>
            </a:extLst>
          </p:cNvPr>
          <p:cNvSpPr txBox="1"/>
          <p:nvPr/>
        </p:nvSpPr>
        <p:spPr>
          <a:xfrm>
            <a:off x="2110176" y="5319717"/>
            <a:ext cx="692658" cy="307777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>
                <a:solidFill>
                  <a:schemeClr val="accent1">
                    <a:lumMod val="50000"/>
                  </a:schemeClr>
                </a:solidFill>
              </a:rPr>
              <a:t>_____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65AF10B-C8C7-1742-AEAF-0C4ABCD583B5}"/>
              </a:ext>
            </a:extLst>
          </p:cNvPr>
          <p:cNvSpPr txBox="1"/>
          <p:nvPr/>
        </p:nvSpPr>
        <p:spPr>
          <a:xfrm>
            <a:off x="2145108" y="5690056"/>
            <a:ext cx="47219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>
                <a:solidFill>
                  <a:schemeClr val="accent1">
                    <a:lumMod val="50000"/>
                  </a:schemeClr>
                </a:solidFill>
              </a:rPr>
              <a:t>___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5AF10B-C8C7-1742-AEAF-0C4ABCD583B5}"/>
              </a:ext>
            </a:extLst>
          </p:cNvPr>
          <p:cNvSpPr txBox="1"/>
          <p:nvPr/>
        </p:nvSpPr>
        <p:spPr>
          <a:xfrm>
            <a:off x="1554602" y="4926858"/>
            <a:ext cx="47219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>
                <a:solidFill>
                  <a:schemeClr val="accent1">
                    <a:lumMod val="50000"/>
                  </a:schemeClr>
                </a:solidFill>
              </a:rPr>
              <a:t>___</a:t>
            </a:r>
            <a:endParaRPr lang="en-GB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65AF10B-C8C7-1742-AEAF-0C4ABCD583B5}"/>
              </a:ext>
            </a:extLst>
          </p:cNvPr>
          <p:cNvSpPr txBox="1"/>
          <p:nvPr/>
        </p:nvSpPr>
        <p:spPr>
          <a:xfrm>
            <a:off x="2297508" y="4147006"/>
            <a:ext cx="472196" cy="30777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GB" sz="2000" dirty="0">
                <a:solidFill>
                  <a:schemeClr val="accent1">
                    <a:lumMod val="50000"/>
                  </a:schemeClr>
                </a:solidFill>
              </a:rPr>
              <a:t>___</a:t>
            </a:r>
          </a:p>
        </p:txBody>
      </p:sp>
    </p:spTree>
    <p:extLst>
      <p:ext uri="{BB962C8B-B14F-4D97-AF65-F5344CB8AC3E}">
        <p14:creationId xmlns:p14="http://schemas.microsoft.com/office/powerpoint/2010/main" val="162456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29" grpId="0" animBg="1"/>
      <p:bldP spid="34" grpId="0" animBg="1"/>
      <p:bldP spid="35" grpId="0" animBg="1"/>
      <p:bldP spid="41" grpId="0" animBg="1"/>
      <p:bldP spid="44" grpId="0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6096000" cy="707849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A - Wien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75235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983" y="1610139"/>
            <a:ext cx="1045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1. Wien ______ die Stadt von Mozart und Beethoven [in former times].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8505" y="4643459"/>
            <a:ext cx="1045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5. Wien ______ das Sigmund-Freud-Museum [today].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981" y="2290512"/>
            <a:ext cx="1045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2. _______ Rockkonzerte in der Wiener Stadthalle [today].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980" y="3812965"/>
            <a:ext cx="1045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4. _______ keine Straßenbahn* in Wien [in former times].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979" y="3071451"/>
            <a:ext cx="1045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3. Wien ______ eine ‘Smart City’ [today].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8505" y="5506457"/>
            <a:ext cx="1045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6. Wien ______ kein Internet [in former times].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69008" y="1571318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war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9744" y="2208068"/>
            <a:ext cx="163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Es gibt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21408" y="3048211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ist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9744" y="3732253"/>
            <a:ext cx="129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Es gab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48256" y="4616402"/>
            <a:ext cx="865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hat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89760" y="5479400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hatte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88567" y="6446175"/>
            <a:ext cx="48158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*die Straßenbahn - tramway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6096000" cy="707849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B - Wien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75235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88E2F6CA-D064-544D-A9D7-D43E93F98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66503"/>
              </p:ext>
            </p:extLst>
          </p:nvPr>
        </p:nvGraphicFramePr>
        <p:xfrm>
          <a:off x="1999488" y="2199749"/>
          <a:ext cx="9373986" cy="34794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015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4961210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659398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723228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chemeClr val="bg1"/>
                          </a:solidFill>
                        </a:rPr>
                        <a:t>Was?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heute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/>
                        <a:t>früher</a:t>
                      </a:r>
                      <a:endParaRPr lang="en-GB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</a:tbl>
          </a:graphicData>
        </a:graphic>
      </p:graphicFrame>
      <p:pic>
        <p:nvPicPr>
          <p:cNvPr id="16" name="Imagen 14">
            <a:extLst>
              <a:ext uri="{FF2B5EF4-FFF2-40B4-BE49-F238E27FC236}">
                <a16:creationId xmlns:a16="http://schemas.microsoft.com/office/drawing/2014/main" id="{5D525B63-1F1C-45F4-A60E-37A90A7C21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583" y="1058929"/>
            <a:ext cx="1233251" cy="982254"/>
          </a:xfrm>
          <a:prstGeom prst="rect">
            <a:avLst/>
          </a:prstGeom>
        </p:spPr>
      </p:pic>
      <p:pic>
        <p:nvPicPr>
          <p:cNvPr id="17" name="Picture 16" descr="green checkmark">
            <a:extLst>
              <a:ext uri="{FF2B5EF4-FFF2-40B4-BE49-F238E27FC236}">
                <a16:creationId xmlns:a16="http://schemas.microsoft.com/office/drawing/2014/main" id="{5811DF6B-DD60-2A40-905D-ACE1138B9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7573" y="2777515"/>
            <a:ext cx="282522" cy="294294"/>
          </a:xfrm>
          <a:prstGeom prst="rect">
            <a:avLst/>
          </a:prstGeom>
        </p:spPr>
      </p:pic>
      <p:pic>
        <p:nvPicPr>
          <p:cNvPr id="18" name="Picture 17" descr="green checkmark">
            <a:extLst>
              <a:ext uri="{FF2B5EF4-FFF2-40B4-BE49-F238E27FC236}">
                <a16:creationId xmlns:a16="http://schemas.microsoft.com/office/drawing/2014/main" id="{5811DF6B-DD60-2A40-905D-ACE1138B9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387" y="3218045"/>
            <a:ext cx="282522" cy="294294"/>
          </a:xfrm>
          <a:prstGeom prst="rect">
            <a:avLst/>
          </a:prstGeom>
        </p:spPr>
      </p:pic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5811DF6B-DD60-2A40-905D-ACE1138B9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387" y="3766966"/>
            <a:ext cx="282522" cy="294294"/>
          </a:xfrm>
          <a:prstGeom prst="rect">
            <a:avLst/>
          </a:prstGeom>
        </p:spPr>
      </p:pic>
      <p:pic>
        <p:nvPicPr>
          <p:cNvPr id="20" name="Picture 19" descr="green checkmark">
            <a:extLst>
              <a:ext uri="{FF2B5EF4-FFF2-40B4-BE49-F238E27FC236}">
                <a16:creationId xmlns:a16="http://schemas.microsoft.com/office/drawing/2014/main" id="{5811DF6B-DD60-2A40-905D-ACE1138B9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00" y="4289403"/>
            <a:ext cx="282522" cy="294294"/>
          </a:xfrm>
          <a:prstGeom prst="rect">
            <a:avLst/>
          </a:prstGeom>
        </p:spPr>
      </p:pic>
      <p:pic>
        <p:nvPicPr>
          <p:cNvPr id="21" name="Picture 20" descr="green checkmark">
            <a:extLst>
              <a:ext uri="{FF2B5EF4-FFF2-40B4-BE49-F238E27FC236}">
                <a16:creationId xmlns:a16="http://schemas.microsoft.com/office/drawing/2014/main" id="{5811DF6B-DD60-2A40-905D-ACE1138B9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387" y="4778894"/>
            <a:ext cx="282522" cy="294294"/>
          </a:xfrm>
          <a:prstGeom prst="rect">
            <a:avLst/>
          </a:prstGeom>
        </p:spPr>
      </p:pic>
      <p:pic>
        <p:nvPicPr>
          <p:cNvPr id="22" name="Picture 21" descr="green checkmark">
            <a:extLst>
              <a:ext uri="{FF2B5EF4-FFF2-40B4-BE49-F238E27FC236}">
                <a16:creationId xmlns:a16="http://schemas.microsoft.com/office/drawing/2014/main" id="{5811DF6B-DD60-2A40-905D-ACE1138B9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974" y="5226358"/>
            <a:ext cx="282522" cy="2942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48000" y="2693829"/>
            <a:ext cx="505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town of Mozart and Beethoven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8000" y="3209021"/>
            <a:ext cx="505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rock concerts in town hall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37840" y="3723541"/>
            <a:ext cx="505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Smart City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48000" y="4205717"/>
            <a:ext cx="505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no tram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0" y="4695208"/>
            <a:ext cx="505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Sigmund Freud Museum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48000" y="5164478"/>
            <a:ext cx="505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no internet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6096000" cy="707849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B - Salzburg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75235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5983" y="1610139"/>
            <a:ext cx="1045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Mozarts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Geburtshaus</a:t>
            </a:r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 ______  in Salzburg [today].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68505" y="4643459"/>
            <a:ext cx="1045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5. Salzburg ______ ein berühmtes* Festival [today].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5981" y="2290512"/>
            <a:ext cx="1045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2. _______ viele Museen in Salzburg [today].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980" y="3812965"/>
            <a:ext cx="1045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4. Salzburg _______ kein Festival [in former times].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5979" y="3071451"/>
            <a:ext cx="1045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3. Salzburg ______ in Bayern [in former times].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8505" y="5506457"/>
            <a:ext cx="104559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6. ________ keine Autobahn [in former times].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92752" y="1584386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ist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9744" y="2208068"/>
            <a:ext cx="1633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Es gibt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81072" y="3051738"/>
            <a:ext cx="1024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war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74976" y="3780461"/>
            <a:ext cx="1292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hatte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537968" y="4599765"/>
            <a:ext cx="865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hat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121664" y="5440576"/>
            <a:ext cx="12070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Es gab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03600" y="6446175"/>
            <a:ext cx="2919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>
                <a:solidFill>
                  <a:schemeClr val="bg1"/>
                </a:solidFill>
              </a:rPr>
              <a:t>*berühmt - famous</a:t>
            </a:r>
            <a:endParaRPr lang="en-GB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73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6096000" cy="707849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A - Salzburg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75235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15" name="Table 6">
            <a:extLst>
              <a:ext uri="{FF2B5EF4-FFF2-40B4-BE49-F238E27FC236}">
                <a16:creationId xmlns:a16="http://schemas.microsoft.com/office/drawing/2014/main" id="{88E2F6CA-D064-544D-A9D7-D43E93F98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66503"/>
              </p:ext>
            </p:extLst>
          </p:nvPr>
        </p:nvGraphicFramePr>
        <p:xfrm>
          <a:off x="1999488" y="2199749"/>
          <a:ext cx="9373986" cy="3479469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030150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4961210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1659398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1723228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>
                          <a:solidFill>
                            <a:schemeClr val="bg1"/>
                          </a:solidFill>
                        </a:rPr>
                        <a:t>Was?</a:t>
                      </a:r>
                      <a:endParaRPr lang="en-GB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u="none" strike="noStrike" kern="1200" cap="none" spc="0" normalizeH="0" baseline="0" noProof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heute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/>
                        <a:t>früher</a:t>
                      </a:r>
                      <a:endParaRPr lang="en-GB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1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2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3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4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5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r>
                        <a:rPr lang="en-GB" sz="2400" b="1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6</a:t>
                      </a:r>
                      <a:endParaRPr lang="en-GB" sz="2400" b="1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</a:tbl>
          </a:graphicData>
        </a:graphic>
      </p:graphicFrame>
      <p:pic>
        <p:nvPicPr>
          <p:cNvPr id="16" name="Imagen 14">
            <a:extLst>
              <a:ext uri="{FF2B5EF4-FFF2-40B4-BE49-F238E27FC236}">
                <a16:creationId xmlns:a16="http://schemas.microsoft.com/office/drawing/2014/main" id="{5D525B63-1F1C-45F4-A60E-37A90A7C21F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5583" y="1058929"/>
            <a:ext cx="1233251" cy="982254"/>
          </a:xfrm>
          <a:prstGeom prst="rect">
            <a:avLst/>
          </a:prstGeom>
        </p:spPr>
      </p:pic>
      <p:pic>
        <p:nvPicPr>
          <p:cNvPr id="17" name="Picture 16" descr="green checkmark">
            <a:extLst>
              <a:ext uri="{FF2B5EF4-FFF2-40B4-BE49-F238E27FC236}">
                <a16:creationId xmlns:a16="http://schemas.microsoft.com/office/drawing/2014/main" id="{5811DF6B-DD60-2A40-905D-ACE1138B9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387" y="2755038"/>
            <a:ext cx="282522" cy="294294"/>
          </a:xfrm>
          <a:prstGeom prst="rect">
            <a:avLst/>
          </a:prstGeom>
        </p:spPr>
      </p:pic>
      <p:pic>
        <p:nvPicPr>
          <p:cNvPr id="18" name="Picture 17" descr="green checkmark">
            <a:extLst>
              <a:ext uri="{FF2B5EF4-FFF2-40B4-BE49-F238E27FC236}">
                <a16:creationId xmlns:a16="http://schemas.microsoft.com/office/drawing/2014/main" id="{5811DF6B-DD60-2A40-905D-ACE1138B9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387" y="3218045"/>
            <a:ext cx="282522" cy="294294"/>
          </a:xfrm>
          <a:prstGeom prst="rect">
            <a:avLst/>
          </a:prstGeom>
        </p:spPr>
      </p:pic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5811DF6B-DD60-2A40-905D-ACE1138B9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00" y="3792336"/>
            <a:ext cx="282522" cy="294294"/>
          </a:xfrm>
          <a:prstGeom prst="rect">
            <a:avLst/>
          </a:prstGeom>
        </p:spPr>
      </p:pic>
      <p:pic>
        <p:nvPicPr>
          <p:cNvPr id="20" name="Picture 19" descr="green checkmark">
            <a:extLst>
              <a:ext uri="{FF2B5EF4-FFF2-40B4-BE49-F238E27FC236}">
                <a16:creationId xmlns:a16="http://schemas.microsoft.com/office/drawing/2014/main" id="{5811DF6B-DD60-2A40-905D-ACE1138B9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100" y="4289403"/>
            <a:ext cx="282522" cy="294294"/>
          </a:xfrm>
          <a:prstGeom prst="rect">
            <a:avLst/>
          </a:prstGeom>
        </p:spPr>
      </p:pic>
      <p:pic>
        <p:nvPicPr>
          <p:cNvPr id="21" name="Picture 20" descr="green checkmark">
            <a:extLst>
              <a:ext uri="{FF2B5EF4-FFF2-40B4-BE49-F238E27FC236}">
                <a16:creationId xmlns:a16="http://schemas.microsoft.com/office/drawing/2014/main" id="{5811DF6B-DD60-2A40-905D-ACE1138B9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8387" y="4778894"/>
            <a:ext cx="282522" cy="294294"/>
          </a:xfrm>
          <a:prstGeom prst="rect">
            <a:avLst/>
          </a:prstGeom>
        </p:spPr>
      </p:pic>
      <p:pic>
        <p:nvPicPr>
          <p:cNvPr id="22" name="Picture 21" descr="green checkmark">
            <a:extLst>
              <a:ext uri="{FF2B5EF4-FFF2-40B4-BE49-F238E27FC236}">
                <a16:creationId xmlns:a16="http://schemas.microsoft.com/office/drawing/2014/main" id="{5811DF6B-DD60-2A40-905D-ACE1138B99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3974" y="5226358"/>
            <a:ext cx="282522" cy="29429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048000" y="2693829"/>
            <a:ext cx="505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Mozart’s bithplace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8000" y="3209021"/>
            <a:ext cx="505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lots of museums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37840" y="3723541"/>
            <a:ext cx="505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in Bavaria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8000" y="4205717"/>
            <a:ext cx="505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no festival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48000" y="4695208"/>
            <a:ext cx="505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famous festival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48000" y="5164478"/>
            <a:ext cx="505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no motorway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64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1" descr="background rectangle">
            <a:extLst>
              <a:ext uri="{FF2B5EF4-FFF2-40B4-BE49-F238E27FC236}">
                <a16:creationId xmlns:a16="http://schemas.microsoft.com/office/drawing/2014/main" id="{9268BA27-9508-448E-9915-ACE234D74542}"/>
              </a:ext>
            </a:extLst>
          </p:cNvPr>
          <p:cNvSpPr/>
          <p:nvPr/>
        </p:nvSpPr>
        <p:spPr>
          <a:xfrm>
            <a:off x="10357378" y="242613"/>
            <a:ext cx="1581329" cy="466188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7B7717-E659-D54E-B3D2-2FF33758C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87708" y="200607"/>
            <a:ext cx="1573961" cy="563124"/>
          </a:xfrm>
        </p:spPr>
        <p:txBody>
          <a:bodyPr>
            <a:noAutofit/>
          </a:bodyPr>
          <a:lstStyle/>
          <a:p>
            <a:r>
              <a:rPr lang="en-GB" sz="2000" b="1" dirty="0" err="1">
                <a:solidFill>
                  <a:prstClr val="white"/>
                </a:solidFill>
              </a:rPr>
              <a:t>schreiben</a:t>
            </a:r>
            <a:endParaRPr 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90E49B-CACD-4F31-AA7F-C07568EFB36A}"/>
              </a:ext>
            </a:extLst>
          </p:cNvPr>
          <p:cNvSpPr txBox="1"/>
          <p:nvPr/>
        </p:nvSpPr>
        <p:spPr>
          <a:xfrm>
            <a:off x="188685" y="42287"/>
            <a:ext cx="9996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You’re helping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Alastai</a:t>
            </a:r>
            <a:r>
              <a:rPr lang="en-GB" sz="2400" b="1" i="1" dirty="0">
                <a:solidFill>
                  <a:srgbClr val="002060"/>
                </a:solidFill>
                <a:latin typeface="Century Gothic" panose="020F0302020204030204"/>
              </a:rPr>
              <a:t>r to 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write messages to Mia in German. </a:t>
            </a:r>
            <a:r>
              <a:rPr kumimoji="0" lang="en-GB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</a:t>
            </a:r>
            <a:r>
              <a:rPr kumimoji="0" lang="en-GB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auf Deutsch!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570617-AE1A-41C4-8C9A-8B0FE0618DC5}"/>
              </a:ext>
            </a:extLst>
          </p:cNvPr>
          <p:cNvGrpSpPr/>
          <p:nvPr/>
        </p:nvGrpSpPr>
        <p:grpSpPr>
          <a:xfrm>
            <a:off x="10090734" y="1054949"/>
            <a:ext cx="2013307" cy="2537992"/>
            <a:chOff x="6583716" y="77853"/>
            <a:chExt cx="4170883" cy="6248521"/>
          </a:xfrm>
        </p:grpSpPr>
        <p:sp>
          <p:nvSpPr>
            <p:cNvPr id="7" name="Rectangle: Rounded Corners 22">
              <a:extLst>
                <a:ext uri="{FF2B5EF4-FFF2-40B4-BE49-F238E27FC236}">
                  <a16:creationId xmlns:a16="http://schemas.microsoft.com/office/drawing/2014/main" id="{39A52A51-C4E7-4EA8-A17A-AF7889F6A285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FB9C709-01EF-43A4-85F9-EEF065626126}"/>
                </a:ext>
              </a:extLst>
            </p:cNvPr>
            <p:cNvSpPr/>
            <p:nvPr/>
          </p:nvSpPr>
          <p:spPr>
            <a:xfrm>
              <a:off x="8323221" y="552927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6960525-FF58-4D46-B235-18DEA9250169}"/>
              </a:ext>
            </a:extLst>
          </p:cNvPr>
          <p:cNvCxnSpPr/>
          <p:nvPr/>
        </p:nvCxnSpPr>
        <p:spPr>
          <a:xfrm>
            <a:off x="6075684" y="1392545"/>
            <a:ext cx="44245" cy="4284071"/>
          </a:xfrm>
          <a:prstGeom prst="line">
            <a:avLst/>
          </a:prstGeom>
          <a:ln w="57150">
            <a:solidFill>
              <a:srgbClr val="E2B7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8463F502-3E76-47CC-B415-7AE5F0A95CB5}"/>
              </a:ext>
            </a:extLst>
          </p:cNvPr>
          <p:cNvGrpSpPr/>
          <p:nvPr/>
        </p:nvGrpSpPr>
        <p:grpSpPr>
          <a:xfrm>
            <a:off x="141695" y="1073242"/>
            <a:ext cx="1943137" cy="2537992"/>
            <a:chOff x="6583716" y="77853"/>
            <a:chExt cx="4170883" cy="6248521"/>
          </a:xfrm>
        </p:grpSpPr>
        <p:sp>
          <p:nvSpPr>
            <p:cNvPr id="11" name="Rectangle: Rounded Corners 22">
              <a:extLst>
                <a:ext uri="{FF2B5EF4-FFF2-40B4-BE49-F238E27FC236}">
                  <a16:creationId xmlns:a16="http://schemas.microsoft.com/office/drawing/2014/main" id="{FE6D022F-04C2-4224-A966-764B8BD3C10D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B53AE904-676F-4E79-946F-E34C2A3D4CCF}"/>
                </a:ext>
              </a:extLst>
            </p:cNvPr>
            <p:cNvSpPr/>
            <p:nvPr/>
          </p:nvSpPr>
          <p:spPr>
            <a:xfrm>
              <a:off x="8323221" y="552927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F7DB7929-E9A2-41CB-813C-4AEB3897BE88}"/>
              </a:ext>
            </a:extLst>
          </p:cNvPr>
          <p:cNvSpPr/>
          <p:nvPr/>
        </p:nvSpPr>
        <p:spPr>
          <a:xfrm>
            <a:off x="305347" y="1429898"/>
            <a:ext cx="1564488" cy="1824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D731DED-9CFC-4CAF-8481-D8483664D9A6}"/>
              </a:ext>
            </a:extLst>
          </p:cNvPr>
          <p:cNvSpPr txBox="1"/>
          <p:nvPr/>
        </p:nvSpPr>
        <p:spPr>
          <a:xfrm>
            <a:off x="286769" y="1391374"/>
            <a:ext cx="15830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Summer is close and it is beautiful in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Glagow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94A4A1D-5009-4C36-BF6C-B6FCBFE3E6D4}"/>
              </a:ext>
            </a:extLst>
          </p:cNvPr>
          <p:cNvGrpSpPr/>
          <p:nvPr/>
        </p:nvGrpSpPr>
        <p:grpSpPr>
          <a:xfrm>
            <a:off x="6190359" y="1063845"/>
            <a:ext cx="1873213" cy="2537992"/>
            <a:chOff x="6583716" y="77853"/>
            <a:chExt cx="4170883" cy="6248521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8B3865A-89E3-4599-A043-D2F84DFC9815}"/>
                </a:ext>
              </a:extLst>
            </p:cNvPr>
            <p:cNvSpPr/>
            <p:nvPr/>
          </p:nvSpPr>
          <p:spPr>
            <a:xfrm>
              <a:off x="8323221" y="552927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6" name="Rectangle: Rounded Corners 22">
              <a:extLst>
                <a:ext uri="{FF2B5EF4-FFF2-40B4-BE49-F238E27FC236}">
                  <a16:creationId xmlns:a16="http://schemas.microsoft.com/office/drawing/2014/main" id="{0A934167-E6D1-4B85-96AA-F15AD65CF267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6749C5FE-8420-4B5F-B79D-7EE1FA499136}"/>
              </a:ext>
            </a:extLst>
          </p:cNvPr>
          <p:cNvSpPr/>
          <p:nvPr/>
        </p:nvSpPr>
        <p:spPr>
          <a:xfrm>
            <a:off x="6354011" y="1420501"/>
            <a:ext cx="1564488" cy="1824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798D005-79E0-40DE-9495-DBA721A09616}"/>
              </a:ext>
            </a:extLst>
          </p:cNvPr>
          <p:cNvGrpSpPr/>
          <p:nvPr/>
        </p:nvGrpSpPr>
        <p:grpSpPr>
          <a:xfrm>
            <a:off x="6239667" y="3732138"/>
            <a:ext cx="1873213" cy="2537992"/>
            <a:chOff x="6583716" y="77853"/>
            <a:chExt cx="4170883" cy="6248521"/>
          </a:xfrm>
        </p:grpSpPr>
        <p:sp>
          <p:nvSpPr>
            <p:cNvPr id="21" name="Rectangle: Rounded Corners 22">
              <a:extLst>
                <a:ext uri="{FF2B5EF4-FFF2-40B4-BE49-F238E27FC236}">
                  <a16:creationId xmlns:a16="http://schemas.microsoft.com/office/drawing/2014/main" id="{16AED899-BEC0-4C83-B58A-C7F26AAE26DB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34F157AF-6662-425D-9412-E7BDF0A4D19D}"/>
                </a:ext>
              </a:extLst>
            </p:cNvPr>
            <p:cNvSpPr/>
            <p:nvPr/>
          </p:nvSpPr>
          <p:spPr>
            <a:xfrm>
              <a:off x="8323221" y="552927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BE19B16-99C7-4EE9-8097-C8DEA82C97A4}"/>
              </a:ext>
            </a:extLst>
          </p:cNvPr>
          <p:cNvSpPr/>
          <p:nvPr/>
        </p:nvSpPr>
        <p:spPr>
          <a:xfrm>
            <a:off x="6403319" y="4088794"/>
            <a:ext cx="1564488" cy="1824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51EE61-E316-4F1E-8355-7DF60B901DA0}"/>
              </a:ext>
            </a:extLst>
          </p:cNvPr>
          <p:cNvSpPr txBox="1"/>
          <p:nvPr/>
        </p:nvSpPr>
        <p:spPr>
          <a:xfrm>
            <a:off x="6384741" y="4050270"/>
            <a:ext cx="15830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Glasgow war sehr wichtig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für die Schiffbau-industrie.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049E751-BB42-48E8-AAD1-8838EC2C17EC}"/>
              </a:ext>
            </a:extLst>
          </p:cNvPr>
          <p:cNvSpPr txBox="1"/>
          <p:nvPr/>
        </p:nvSpPr>
        <p:spPr>
          <a:xfrm>
            <a:off x="10270974" y="1472031"/>
            <a:ext cx="1583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Heute</a:t>
            </a:r>
            <a:r>
              <a:rPr kumimoji="0" lang="en-GB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hat Glasgow viele Theater.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3F98D7F-6328-47CE-B852-E4047CF3C441}"/>
              </a:ext>
            </a:extLst>
          </p:cNvPr>
          <p:cNvGrpSpPr/>
          <p:nvPr/>
        </p:nvGrpSpPr>
        <p:grpSpPr>
          <a:xfrm>
            <a:off x="10077547" y="3742897"/>
            <a:ext cx="2013307" cy="2537992"/>
            <a:chOff x="6583716" y="77853"/>
            <a:chExt cx="4170883" cy="6248521"/>
          </a:xfrm>
        </p:grpSpPr>
        <p:sp>
          <p:nvSpPr>
            <p:cNvPr id="27" name="Rectangle: Rounded Corners 22">
              <a:extLst>
                <a:ext uri="{FF2B5EF4-FFF2-40B4-BE49-F238E27FC236}">
                  <a16:creationId xmlns:a16="http://schemas.microsoft.com/office/drawing/2014/main" id="{0AA086A8-1448-4DA5-A406-49BE510EAF54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BD79CA4-6FBF-40C8-9ACE-8861C32F5686}"/>
                </a:ext>
              </a:extLst>
            </p:cNvPr>
            <p:cNvSpPr/>
            <p:nvPr/>
          </p:nvSpPr>
          <p:spPr>
            <a:xfrm>
              <a:off x="8323221" y="552927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B897A42F-1769-443B-88AB-09B299DFCAA6}"/>
              </a:ext>
            </a:extLst>
          </p:cNvPr>
          <p:cNvSpPr/>
          <p:nvPr/>
        </p:nvSpPr>
        <p:spPr>
          <a:xfrm>
            <a:off x="10232033" y="4031072"/>
            <a:ext cx="1718851" cy="1824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6BD6DAE-352A-47EE-8363-B8693031B957}"/>
              </a:ext>
            </a:extLst>
          </p:cNvPr>
          <p:cNvSpPr txBox="1"/>
          <p:nvPr/>
        </p:nvSpPr>
        <p:spPr>
          <a:xfrm>
            <a:off x="10178607" y="3995749"/>
            <a:ext cx="1868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 gibt vier Universitäten in Glasgow.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285B9444-116E-459F-8993-F59D41656BB6}"/>
              </a:ext>
            </a:extLst>
          </p:cNvPr>
          <p:cNvGrpSpPr/>
          <p:nvPr/>
        </p:nvGrpSpPr>
        <p:grpSpPr>
          <a:xfrm>
            <a:off x="4084708" y="1059667"/>
            <a:ext cx="1873213" cy="2537992"/>
            <a:chOff x="6583716" y="77853"/>
            <a:chExt cx="4170883" cy="6248521"/>
          </a:xfrm>
        </p:grpSpPr>
        <p:sp>
          <p:nvSpPr>
            <p:cNvPr id="32" name="Rectangle: Rounded Corners 22">
              <a:extLst>
                <a:ext uri="{FF2B5EF4-FFF2-40B4-BE49-F238E27FC236}">
                  <a16:creationId xmlns:a16="http://schemas.microsoft.com/office/drawing/2014/main" id="{1F4150DB-FF75-4A12-869A-DDD4E1CB3857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1A1A720-6D0F-4053-9416-4B72B8D79FB7}"/>
                </a:ext>
              </a:extLst>
            </p:cNvPr>
            <p:cNvSpPr/>
            <p:nvPr/>
          </p:nvSpPr>
          <p:spPr>
            <a:xfrm>
              <a:off x="8323221" y="552927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2A51B5B5-4FCA-43D9-AB50-51474EDF8810}"/>
              </a:ext>
            </a:extLst>
          </p:cNvPr>
          <p:cNvSpPr/>
          <p:nvPr/>
        </p:nvSpPr>
        <p:spPr>
          <a:xfrm>
            <a:off x="4248360" y="1416323"/>
            <a:ext cx="1564488" cy="1824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354D46-A44C-46CA-BEEC-5D4D347639CF}"/>
              </a:ext>
            </a:extLst>
          </p:cNvPr>
          <p:cNvSpPr txBox="1"/>
          <p:nvPr/>
        </p:nvSpPr>
        <p:spPr>
          <a:xfrm>
            <a:off x="4221685" y="1416323"/>
            <a:ext cx="15830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Today Glasgow</a:t>
            </a:r>
            <a:r>
              <a:rPr kumimoji="0" lang="en-GB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has a lot of theatres.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FF464F1B-46BC-4074-A202-F497C5E5262B}"/>
              </a:ext>
            </a:extLst>
          </p:cNvPr>
          <p:cNvGrpSpPr/>
          <p:nvPr/>
        </p:nvGrpSpPr>
        <p:grpSpPr>
          <a:xfrm>
            <a:off x="180768" y="3739966"/>
            <a:ext cx="1873213" cy="2537992"/>
            <a:chOff x="6583716" y="77853"/>
            <a:chExt cx="4170883" cy="6248521"/>
          </a:xfrm>
        </p:grpSpPr>
        <p:sp>
          <p:nvSpPr>
            <p:cNvPr id="37" name="Rectangle: Rounded Corners 22">
              <a:extLst>
                <a:ext uri="{FF2B5EF4-FFF2-40B4-BE49-F238E27FC236}">
                  <a16:creationId xmlns:a16="http://schemas.microsoft.com/office/drawing/2014/main" id="{13AC59C9-5596-4379-ADF9-44DD762B8EEA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119555C-98D8-4A79-BAFB-101C180F3309}"/>
                </a:ext>
              </a:extLst>
            </p:cNvPr>
            <p:cNvSpPr/>
            <p:nvPr/>
          </p:nvSpPr>
          <p:spPr>
            <a:xfrm>
              <a:off x="8323221" y="552927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BC18572D-CD4D-4D7A-A501-C66B55C0DB93}"/>
              </a:ext>
            </a:extLst>
          </p:cNvPr>
          <p:cNvSpPr/>
          <p:nvPr/>
        </p:nvSpPr>
        <p:spPr>
          <a:xfrm>
            <a:off x="344420" y="4096622"/>
            <a:ext cx="1564488" cy="1824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99AA348A-00CA-4E74-A0A6-EC439E467225}"/>
              </a:ext>
            </a:extLst>
          </p:cNvPr>
          <p:cNvSpPr txBox="1"/>
          <p:nvPr/>
        </p:nvSpPr>
        <p:spPr>
          <a:xfrm>
            <a:off x="325842" y="4058098"/>
            <a:ext cx="15830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rgbClr val="002060"/>
                </a:solidFill>
                <a:latin typeface="Century Gothic" panose="020F0302020204030204"/>
              </a:rPr>
              <a:t>Glasgow was very important for the ship building industry*.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72826D1-3EB9-482D-9A30-8D4F5CD51042}"/>
              </a:ext>
            </a:extLst>
          </p:cNvPr>
          <p:cNvGrpSpPr/>
          <p:nvPr/>
        </p:nvGrpSpPr>
        <p:grpSpPr>
          <a:xfrm>
            <a:off x="4058159" y="3739966"/>
            <a:ext cx="1873213" cy="2537992"/>
            <a:chOff x="6583716" y="77853"/>
            <a:chExt cx="4170883" cy="6248521"/>
          </a:xfrm>
        </p:grpSpPr>
        <p:sp>
          <p:nvSpPr>
            <p:cNvPr id="42" name="Rectangle: Rounded Corners 22">
              <a:extLst>
                <a:ext uri="{FF2B5EF4-FFF2-40B4-BE49-F238E27FC236}">
                  <a16:creationId xmlns:a16="http://schemas.microsoft.com/office/drawing/2014/main" id="{F839ECDB-E7A3-4F7F-98F4-83850EBA6966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95E69B55-31E7-4243-8B6A-9935D05918B7}"/>
                </a:ext>
              </a:extLst>
            </p:cNvPr>
            <p:cNvSpPr/>
            <p:nvPr/>
          </p:nvSpPr>
          <p:spPr>
            <a:xfrm>
              <a:off x="8323221" y="552927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62F889CF-7916-4BEA-BFF4-90FA5464C254}"/>
              </a:ext>
            </a:extLst>
          </p:cNvPr>
          <p:cNvSpPr/>
          <p:nvPr/>
        </p:nvSpPr>
        <p:spPr>
          <a:xfrm>
            <a:off x="4221811" y="4096622"/>
            <a:ext cx="1564488" cy="1824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D5C5DF1-3AD8-4146-B0AC-59B80CEE4837}"/>
              </a:ext>
            </a:extLst>
          </p:cNvPr>
          <p:cNvSpPr txBox="1"/>
          <p:nvPr/>
        </p:nvSpPr>
        <p:spPr>
          <a:xfrm>
            <a:off x="4203233" y="4058098"/>
            <a:ext cx="1658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There are </a:t>
            </a:r>
            <a:r>
              <a:rPr kumimoji="0" lang="en-GB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four universities </a:t>
            </a:r>
            <a:r>
              <a:rPr lang="en-GB" sz="2000">
                <a:solidFill>
                  <a:srgbClr val="002060"/>
                </a:solidFill>
              </a:rPr>
              <a:t>in Glasgow</a:t>
            </a:r>
            <a:r>
              <a:rPr kumimoji="0" lang="en-GB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084C9B5-0935-4EDE-B2C9-F7B87A880764}"/>
              </a:ext>
            </a:extLst>
          </p:cNvPr>
          <p:cNvSpPr/>
          <p:nvPr/>
        </p:nvSpPr>
        <p:spPr>
          <a:xfrm>
            <a:off x="10237961" y="1362723"/>
            <a:ext cx="1718851" cy="1824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90323" y="6412437"/>
            <a:ext cx="6238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</a:rPr>
              <a:t>*die </a:t>
            </a:r>
            <a:r>
              <a:rPr lang="en-GB" sz="2000" dirty="0" err="1">
                <a:solidFill>
                  <a:schemeClr val="bg1"/>
                </a:solidFill>
              </a:rPr>
              <a:t>Schiffbauindustrie</a:t>
            </a:r>
            <a:r>
              <a:rPr lang="en-GB" sz="2000" dirty="0">
                <a:solidFill>
                  <a:schemeClr val="bg1"/>
                </a:solidFill>
              </a:rPr>
              <a:t> – the shipbuilding industry</a:t>
            </a:r>
          </a:p>
        </p:txBody>
      </p:sp>
      <p:sp>
        <p:nvSpPr>
          <p:cNvPr id="54" name="Rectangle 53"/>
          <p:cNvSpPr/>
          <p:nvPr/>
        </p:nvSpPr>
        <p:spPr>
          <a:xfrm>
            <a:off x="6330167" y="1383342"/>
            <a:ext cx="151334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Der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Sommer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nah und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ist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accent5">
                    <a:lumMod val="50000"/>
                  </a:schemeClr>
                </a:solidFill>
              </a:rPr>
              <a:t>schön</a:t>
            </a:r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 in Glasgow. </a:t>
            </a:r>
            <a:endParaRPr lang="en-GB" sz="2000" dirty="0"/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463F502-3E76-47CC-B415-7AE5F0A95CB5}"/>
              </a:ext>
            </a:extLst>
          </p:cNvPr>
          <p:cNvGrpSpPr/>
          <p:nvPr/>
        </p:nvGrpSpPr>
        <p:grpSpPr>
          <a:xfrm>
            <a:off x="2110703" y="1079338"/>
            <a:ext cx="1943137" cy="2537992"/>
            <a:chOff x="6583716" y="77853"/>
            <a:chExt cx="4170883" cy="6248521"/>
          </a:xfrm>
        </p:grpSpPr>
        <p:sp>
          <p:nvSpPr>
            <p:cNvPr id="56" name="Rectangle: Rounded Corners 22">
              <a:extLst>
                <a:ext uri="{FF2B5EF4-FFF2-40B4-BE49-F238E27FC236}">
                  <a16:creationId xmlns:a16="http://schemas.microsoft.com/office/drawing/2014/main" id="{FE6D022F-04C2-4224-A966-764B8BD3C10D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53AE904-676F-4E79-946F-E34C2A3D4CCF}"/>
                </a:ext>
              </a:extLst>
            </p:cNvPr>
            <p:cNvSpPr/>
            <p:nvPr/>
          </p:nvSpPr>
          <p:spPr>
            <a:xfrm>
              <a:off x="8323221" y="552927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F7DB7929-E9A2-41CB-813C-4AEB3897BE88}"/>
              </a:ext>
            </a:extLst>
          </p:cNvPr>
          <p:cNvSpPr/>
          <p:nvPr/>
        </p:nvSpPr>
        <p:spPr>
          <a:xfrm>
            <a:off x="2274355" y="1435994"/>
            <a:ext cx="1564488" cy="1824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D731DED-9CFC-4CAF-8481-D8483664D9A6}"/>
              </a:ext>
            </a:extLst>
          </p:cNvPr>
          <p:cNvSpPr txBox="1"/>
          <p:nvPr/>
        </p:nvSpPr>
        <p:spPr>
          <a:xfrm>
            <a:off x="2255777" y="1397470"/>
            <a:ext cx="15830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former times</a:t>
            </a:r>
            <a:r>
              <a:rPr kumimoji="0" lang="en-GB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Glasgow had a</a:t>
            </a:r>
            <a:r>
              <a:rPr kumimoji="0" lang="en-GB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tramway.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F464F1B-46BC-4074-A202-F497C5E5262B}"/>
              </a:ext>
            </a:extLst>
          </p:cNvPr>
          <p:cNvGrpSpPr/>
          <p:nvPr/>
        </p:nvGrpSpPr>
        <p:grpSpPr>
          <a:xfrm>
            <a:off x="2125392" y="3746062"/>
            <a:ext cx="1873213" cy="2537992"/>
            <a:chOff x="6583716" y="77853"/>
            <a:chExt cx="4170883" cy="6248521"/>
          </a:xfrm>
        </p:grpSpPr>
        <p:sp>
          <p:nvSpPr>
            <p:cNvPr id="61" name="Rectangle: Rounded Corners 22">
              <a:extLst>
                <a:ext uri="{FF2B5EF4-FFF2-40B4-BE49-F238E27FC236}">
                  <a16:creationId xmlns:a16="http://schemas.microsoft.com/office/drawing/2014/main" id="{13AC59C9-5596-4379-ADF9-44DD762B8EEA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4119555C-98D8-4A79-BAFB-101C180F3309}"/>
                </a:ext>
              </a:extLst>
            </p:cNvPr>
            <p:cNvSpPr/>
            <p:nvPr/>
          </p:nvSpPr>
          <p:spPr>
            <a:xfrm>
              <a:off x="8323221" y="552927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3" name="Rectangle 62">
            <a:extLst>
              <a:ext uri="{FF2B5EF4-FFF2-40B4-BE49-F238E27FC236}">
                <a16:creationId xmlns:a16="http://schemas.microsoft.com/office/drawing/2014/main" id="{BC18572D-CD4D-4D7A-A501-C66B55C0DB93}"/>
              </a:ext>
            </a:extLst>
          </p:cNvPr>
          <p:cNvSpPr/>
          <p:nvPr/>
        </p:nvSpPr>
        <p:spPr>
          <a:xfrm>
            <a:off x="2289044" y="4102718"/>
            <a:ext cx="1564488" cy="1824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9AA348A-00CA-4E74-A0A6-EC439E467225}"/>
              </a:ext>
            </a:extLst>
          </p:cNvPr>
          <p:cNvSpPr txBox="1"/>
          <p:nvPr/>
        </p:nvSpPr>
        <p:spPr>
          <a:xfrm>
            <a:off x="2270466" y="4064194"/>
            <a:ext cx="15830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rgbClr val="002060"/>
                </a:solidFill>
                <a:latin typeface="Century Gothic" panose="020F0302020204030204"/>
              </a:rPr>
              <a:t>In former times there were not many people in Glasgow.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8463F502-3E76-47CC-B415-7AE5F0A95CB5}"/>
              </a:ext>
            </a:extLst>
          </p:cNvPr>
          <p:cNvGrpSpPr/>
          <p:nvPr/>
        </p:nvGrpSpPr>
        <p:grpSpPr>
          <a:xfrm>
            <a:off x="8109167" y="1067146"/>
            <a:ext cx="1943137" cy="2537992"/>
            <a:chOff x="6583716" y="77853"/>
            <a:chExt cx="4170883" cy="6248521"/>
          </a:xfrm>
        </p:grpSpPr>
        <p:sp>
          <p:nvSpPr>
            <p:cNvPr id="66" name="Rectangle: Rounded Corners 22">
              <a:extLst>
                <a:ext uri="{FF2B5EF4-FFF2-40B4-BE49-F238E27FC236}">
                  <a16:creationId xmlns:a16="http://schemas.microsoft.com/office/drawing/2014/main" id="{FE6D022F-04C2-4224-A966-764B8BD3C10D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53AE904-676F-4E79-946F-E34C2A3D4CCF}"/>
                </a:ext>
              </a:extLst>
            </p:cNvPr>
            <p:cNvSpPr/>
            <p:nvPr/>
          </p:nvSpPr>
          <p:spPr>
            <a:xfrm>
              <a:off x="8323221" y="552927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8" name="Rectangle 67">
            <a:extLst>
              <a:ext uri="{FF2B5EF4-FFF2-40B4-BE49-F238E27FC236}">
                <a16:creationId xmlns:a16="http://schemas.microsoft.com/office/drawing/2014/main" id="{F7DB7929-E9A2-41CB-813C-4AEB3897BE88}"/>
              </a:ext>
            </a:extLst>
          </p:cNvPr>
          <p:cNvSpPr/>
          <p:nvPr/>
        </p:nvSpPr>
        <p:spPr>
          <a:xfrm>
            <a:off x="8272819" y="1423802"/>
            <a:ext cx="1564488" cy="1824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D731DED-9CFC-4CAF-8481-D8483664D9A6}"/>
              </a:ext>
            </a:extLst>
          </p:cNvPr>
          <p:cNvSpPr txBox="1"/>
          <p:nvPr/>
        </p:nvSpPr>
        <p:spPr>
          <a:xfrm>
            <a:off x="8254241" y="1385278"/>
            <a:ext cx="15830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2000">
                <a:solidFill>
                  <a:srgbClr val="002060"/>
                </a:solidFill>
              </a:rPr>
              <a:t>Früher hatte </a:t>
            </a:r>
            <a:r>
              <a:rPr kumimoji="0" lang="en-GB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Glasgow </a:t>
            </a:r>
            <a:r>
              <a:rPr kumimoji="0" lang="en-GB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 Straßen-bahn.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FF464F1B-46BC-4074-A202-F497C5E5262B}"/>
              </a:ext>
            </a:extLst>
          </p:cNvPr>
          <p:cNvGrpSpPr/>
          <p:nvPr/>
        </p:nvGrpSpPr>
        <p:grpSpPr>
          <a:xfrm>
            <a:off x="8172624" y="3733870"/>
            <a:ext cx="1873213" cy="2537992"/>
            <a:chOff x="6583716" y="77853"/>
            <a:chExt cx="4170883" cy="6248521"/>
          </a:xfrm>
        </p:grpSpPr>
        <p:sp>
          <p:nvSpPr>
            <p:cNvPr id="71" name="Rectangle: Rounded Corners 22">
              <a:extLst>
                <a:ext uri="{FF2B5EF4-FFF2-40B4-BE49-F238E27FC236}">
                  <a16:creationId xmlns:a16="http://schemas.microsoft.com/office/drawing/2014/main" id="{13AC59C9-5596-4379-ADF9-44DD762B8EEA}"/>
                </a:ext>
              </a:extLst>
            </p:cNvPr>
            <p:cNvSpPr/>
            <p:nvPr/>
          </p:nvSpPr>
          <p:spPr>
            <a:xfrm>
              <a:off x="6583716" y="77853"/>
              <a:ext cx="4170883" cy="6248521"/>
            </a:xfrm>
            <a:prstGeom prst="round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4119555C-98D8-4A79-BAFB-101C180F3309}"/>
                </a:ext>
              </a:extLst>
            </p:cNvPr>
            <p:cNvSpPr/>
            <p:nvPr/>
          </p:nvSpPr>
          <p:spPr>
            <a:xfrm>
              <a:off x="8323221" y="5529272"/>
              <a:ext cx="540000" cy="54000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BC18572D-CD4D-4D7A-A501-C66B55C0DB93}"/>
              </a:ext>
            </a:extLst>
          </p:cNvPr>
          <p:cNvSpPr/>
          <p:nvPr/>
        </p:nvSpPr>
        <p:spPr>
          <a:xfrm>
            <a:off x="8336276" y="4090526"/>
            <a:ext cx="1564488" cy="1824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99AA348A-00CA-4E74-A0A6-EC439E467225}"/>
              </a:ext>
            </a:extLst>
          </p:cNvPr>
          <p:cNvSpPr txBox="1"/>
          <p:nvPr/>
        </p:nvSpPr>
        <p:spPr>
          <a:xfrm>
            <a:off x="8317698" y="4052002"/>
            <a:ext cx="158306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rgbClr val="002060"/>
                </a:solidFill>
                <a:latin typeface="Century Gothic" panose="020F0302020204030204"/>
              </a:rPr>
              <a:t>Früher gab es nicht viele Leute in Glasgow.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6022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0" grpId="0"/>
      <p:bldP spid="54" grpId="0"/>
      <p:bldP spid="69" grpId="0"/>
      <p:bldP spid="7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BF0D5"/>
            </a:solidFill>
          </p:grpSpPr>
          <p:sp>
            <p:nvSpPr>
              <p:cNvPr id="9" name="Isosceles Triangle 8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  <p:sp>
            <p:nvSpPr>
              <p:cNvPr id="10" name="Rectangle 9">
                <a:extLs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F03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4" name="Isosceles Triangle 3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5" name="Rectangle 4">
              <a:extLs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-56445" y="0"/>
              <a:ext cx="4350984" cy="6858000"/>
            </a:xfrm>
            <a:prstGeom prst="rect">
              <a:avLst/>
            </a:prstGeom>
            <a:solidFill>
              <a:srgbClr val="DAA5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</p:grpSp>
      <p:sp>
        <p:nvSpPr>
          <p:cNvPr id="6" name="Title 5">
            <a:extLst>
              <a:ext uri="{FF2B5EF4-FFF2-40B4-BE49-F238E27FC236}">
                <a16:creationId xmlns:a16="http://schemas.microsoft.com/office/drawing/2014/main" id="{558E7B9B-A11A-154E-80B4-563231C87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4817" y="1807793"/>
            <a:ext cx="8945561" cy="1485422"/>
          </a:xfrm>
        </p:spPr>
        <p:txBody>
          <a:bodyPr>
            <a:normAutofit/>
          </a:bodyPr>
          <a:lstStyle/>
          <a:p>
            <a:pPr algn="l"/>
            <a:r>
              <a:rPr lang="en-GB" sz="4000" b="1" dirty="0">
                <a:solidFill>
                  <a:prstClr val="white"/>
                </a:solidFill>
              </a:rPr>
              <a:t>Comparing places and people now and then</a:t>
            </a:r>
            <a:endParaRPr lang="en-US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F2214FE-0DF5-6741-9332-4A2CB0FF90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817" y="3256659"/>
            <a:ext cx="7382608" cy="961314"/>
          </a:xfrm>
        </p:spPr>
        <p:txBody>
          <a:bodyPr>
            <a:normAutofit/>
          </a:bodyPr>
          <a:lstStyle/>
          <a:p>
            <a:pPr algn="l"/>
            <a:r>
              <a:rPr lang="en-GB" sz="3000" dirty="0">
                <a:solidFill>
                  <a:prstClr val="white"/>
                </a:solidFill>
              </a:rPr>
              <a:t>Imperfect tense: war, </a:t>
            </a:r>
            <a:r>
              <a:rPr lang="en-GB" sz="3000" dirty="0" err="1">
                <a:solidFill>
                  <a:prstClr val="white"/>
                </a:solidFill>
              </a:rPr>
              <a:t>hatte</a:t>
            </a:r>
            <a:r>
              <a:rPr lang="en-GB" sz="3000" dirty="0">
                <a:solidFill>
                  <a:prstClr val="white"/>
                </a:solidFill>
              </a:rPr>
              <a:t>, es gab</a:t>
            </a:r>
            <a:br>
              <a:rPr lang="en-GB" sz="3000" dirty="0">
                <a:solidFill>
                  <a:prstClr val="white"/>
                </a:solidFill>
              </a:rPr>
            </a:br>
            <a:r>
              <a:rPr lang="en-GB" sz="3000" dirty="0">
                <a:solidFill>
                  <a:prstClr val="white"/>
                </a:solidFill>
              </a:rPr>
              <a:t>Revisit adjective agreement</a:t>
            </a:r>
          </a:p>
          <a:p>
            <a:pPr algn="l"/>
            <a:endParaRPr lang="en-US" dirty="0"/>
          </a:p>
        </p:txBody>
      </p:sp>
      <p:sp>
        <p:nvSpPr>
          <p:cNvPr id="13" name="Subtitle 6">
            <a:extLst>
              <a:ext uri="{FF2B5EF4-FFF2-40B4-BE49-F238E27FC236}">
                <a16:creationId xmlns:a16="http://schemas.microsoft.com/office/drawing/2014/main" id="{2D438FA5-2CAB-4E24-9AEE-607776023B37}"/>
              </a:ext>
            </a:extLst>
          </p:cNvPr>
          <p:cNvSpPr txBox="1">
            <a:spLocks/>
          </p:cNvSpPr>
          <p:nvPr/>
        </p:nvSpPr>
        <p:spPr>
          <a:xfrm>
            <a:off x="214817" y="4217973"/>
            <a:ext cx="6604437" cy="5717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Range of SSC revisited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7B424077-B2D5-46AA-BDA8-6FF15DA500E8}"/>
              </a:ext>
            </a:extLst>
          </p:cNvPr>
          <p:cNvSpPr txBox="1">
            <a:spLocks/>
          </p:cNvSpPr>
          <p:nvPr/>
        </p:nvSpPr>
        <p:spPr>
          <a:xfrm>
            <a:off x="161930" y="4982504"/>
            <a:ext cx="5784972" cy="998893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Y8 German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Term 2.1 - Week 5 - Lesson 36</a:t>
            </a:r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638AEC8F-C9FD-A549-80E9-260E66E632C7}"/>
              </a:ext>
            </a:extLst>
          </p:cNvPr>
          <p:cNvSpPr txBox="1">
            <a:spLocks/>
          </p:cNvSpPr>
          <p:nvPr/>
        </p:nvSpPr>
        <p:spPr>
          <a:xfrm>
            <a:off x="161930" y="5779725"/>
            <a:ext cx="4732685" cy="1078275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Tw Cen MT" panose="020B0602020104020603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Author name(s):  Stephen Owen / Rachel Hawkes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Artwork: Steve Clarke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Date updated: </a:t>
            </a:r>
            <a:r>
              <a:rPr kumimoji="0" lang="en-GB" sz="1400" b="0" i="0" u="none" strike="noStrike" kern="1200" cap="none" spc="0" normalizeH="0" baseline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7</a:t>
            </a:r>
            <a:r>
              <a:rPr lang="en-GB" sz="1400" noProof="0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sz="1400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 / 2021</a:t>
            </a:r>
          </a:p>
        </p:txBody>
      </p:sp>
      <p:pic>
        <p:nvPicPr>
          <p:cNvPr id="15" name="Picture 14" descr="NCELP logo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4265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74508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Die Schweiz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F78-96CE-0B43-AB66-B64A1E76CA07}"/>
              </a:ext>
            </a:extLst>
          </p:cNvPr>
          <p:cNvSpPr txBox="1"/>
          <p:nvPr/>
        </p:nvSpPr>
        <p:spPr>
          <a:xfrm>
            <a:off x="3921238" y="394294"/>
            <a:ext cx="556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 die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Städte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Dann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pic>
        <p:nvPicPr>
          <p:cNvPr id="6" name="Picture 5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9DCD37F0-D515-4E27-8F78-7EAB5EB80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73" y="1117688"/>
            <a:ext cx="8022641" cy="514378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B7E2650-57A1-4AF7-9D26-B354B650EC37}"/>
              </a:ext>
            </a:extLst>
          </p:cNvPr>
          <p:cNvSpPr/>
          <p:nvPr/>
        </p:nvSpPr>
        <p:spPr>
          <a:xfrm>
            <a:off x="4409004" y="6014123"/>
            <a:ext cx="47452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Maximilian 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Dörrbecker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</a:t>
            </a:r>
            <a:r>
              <a:rPr kumimoji="0" lang="en-GB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Chumwa</a:t>
            </a: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) / CC BY-SA</a:t>
            </a: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F7023471-D73A-4082-8FC7-BC5FA9E05F4F}"/>
              </a:ext>
            </a:extLst>
          </p:cNvPr>
          <p:cNvSpPr/>
          <p:nvPr/>
        </p:nvSpPr>
        <p:spPr>
          <a:xfrm>
            <a:off x="10603832" y="247046"/>
            <a:ext cx="1353494" cy="338555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Rectangle 2" descr="rectangle that moves down the slide to show the 60 second timer">
            <a:extLst>
              <a:ext uri="{FF2B5EF4-FFF2-40B4-BE49-F238E27FC236}">
                <a16:creationId xmlns:a16="http://schemas.microsoft.com/office/drawing/2014/main" id="{9EE4F8FF-A3B1-4C2A-ACD4-BB2E7518D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4025" y="1295580"/>
            <a:ext cx="502131" cy="4156257"/>
          </a:xfrm>
          <a:prstGeom prst="rect">
            <a:avLst/>
          </a:prstGeom>
          <a:solidFill>
            <a:srgbClr val="CC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prstMaterial="clear">
            <a:bevelT w="152400" h="50800" prst="softRound"/>
            <a:bevelB/>
            <a:extrusionClr>
              <a:schemeClr val="bg1"/>
            </a:extrusionClr>
          </a:sp3d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2" name="Rectangle 3" descr="rectangle for timer">
            <a:extLst>
              <a:ext uri="{FF2B5EF4-FFF2-40B4-BE49-F238E27FC236}">
                <a16:creationId xmlns:a16="http://schemas.microsoft.com/office/drawing/2014/main" id="{1EAA7667-9CFB-4ED2-832B-CA703BC02E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03326" y="1293809"/>
            <a:ext cx="503528" cy="415625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2456F"/>
            </a:solidFill>
            <a:headEnd/>
            <a:tailEnd/>
          </a:ln>
          <a:effectLst>
            <a:outerShdw blurRad="57150" dist="19050" dir="5400000" algn="ctr" rotWithShape="0">
              <a:schemeClr val="bg1">
                <a:alpha val="63000"/>
              </a:scheme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3" name="Line 7" descr="top line for timer, 60 seconds">
            <a:extLst>
              <a:ext uri="{FF2B5EF4-FFF2-40B4-BE49-F238E27FC236}">
                <a16:creationId xmlns:a16="http://schemas.microsoft.com/office/drawing/2014/main" id="{AAFE6F00-27AE-408F-9DAD-045BE6FE2908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73020" y="1293809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4" name="Text Box 12">
            <a:extLst>
              <a:ext uri="{FF2B5EF4-FFF2-40B4-BE49-F238E27FC236}">
                <a16:creationId xmlns:a16="http://schemas.microsoft.com/office/drawing/2014/main" id="{D789A6C4-103B-4FCA-8D69-AC2EC1D17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89811" y="1135958"/>
            <a:ext cx="431800" cy="338554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20</a:t>
            </a:r>
          </a:p>
        </p:txBody>
      </p:sp>
      <p:sp>
        <p:nvSpPr>
          <p:cNvPr id="15" name="Line 4" descr="line to show the length of 60 seconds">
            <a:extLst>
              <a:ext uri="{FF2B5EF4-FFF2-40B4-BE49-F238E27FC236}">
                <a16:creationId xmlns:a16="http://schemas.microsoft.com/office/drawing/2014/main" id="{0F322C3D-9668-4783-8AB2-F0C889E98C21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48332" y="1293809"/>
            <a:ext cx="0" cy="4156259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66C68529-7E48-46C0-8BA4-B8E9228CE9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32479" y="3282833"/>
            <a:ext cx="1439862" cy="36933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b="1" dirty="0" err="1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Sekunden</a:t>
            </a:r>
            <a:endParaRPr lang="en-GB" b="1" dirty="0">
              <a:solidFill>
                <a:srgbClr val="5B9BD5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17" name="Line 9" descr="bottom line for timer, 0 seconds">
            <a:extLst>
              <a:ext uri="{FF2B5EF4-FFF2-40B4-BE49-F238E27FC236}">
                <a16:creationId xmlns:a16="http://schemas.microsoft.com/office/drawing/2014/main" id="{862D646F-898D-40CF-A427-C08E19588E5F}"/>
              </a:ext>
            </a:extLst>
          </p:cNvPr>
          <p:cNvSpPr>
            <a:spLocks noChangeShapeType="1"/>
          </p:cNvSpPr>
          <p:nvPr/>
        </p:nvSpPr>
        <p:spPr bwMode="auto">
          <a:xfrm>
            <a:off x="10948332" y="5450068"/>
            <a:ext cx="216791" cy="0"/>
          </a:xfrm>
          <a:prstGeom prst="line">
            <a:avLst/>
          </a:prstGeom>
          <a:noFill/>
          <a:ln w="28575">
            <a:solidFill>
              <a:schemeClr val="accent1">
                <a:lumMod val="50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dirty="0">
              <a:solidFill>
                <a:srgbClr val="5B9BD5">
                  <a:lumMod val="50000"/>
                </a:srgbClr>
              </a:solidFill>
            </a:endParaRP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A1E414B4-1626-4DEF-AEFB-7191E5B7B7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5123" y="5269540"/>
            <a:ext cx="734174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GB" sz="1600" b="1" dirty="0">
                <a:solidFill>
                  <a:srgbClr val="5B9BD5">
                    <a:lumMod val="50000"/>
                  </a:srgbClr>
                </a:solidFill>
                <a:latin typeface="Century Gothic" panose="020B0502020202020204" pitchFamily="34" charset="0"/>
              </a:rPr>
              <a:t>0</a:t>
            </a:r>
          </a:p>
        </p:txBody>
      </p:sp>
      <p:sp>
        <p:nvSpPr>
          <p:cNvPr id="19" name="Rectangle 18" descr="box to hide timer as it goes off the page">
            <a:extLst>
              <a:ext uri="{FF2B5EF4-FFF2-40B4-BE49-F238E27FC236}">
                <a16:creationId xmlns:a16="http://schemas.microsoft.com/office/drawing/2014/main" id="{E71F6B23-CD54-4010-A6AD-55ED369C52ED}"/>
              </a:ext>
            </a:extLst>
          </p:cNvPr>
          <p:cNvSpPr/>
          <p:nvPr/>
        </p:nvSpPr>
        <p:spPr>
          <a:xfrm>
            <a:off x="10111365" y="5492490"/>
            <a:ext cx="745068" cy="7658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0" name="AutoShape 1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50518DA-597D-4195-B897-3896F9775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695" y="5680488"/>
            <a:ext cx="1058732" cy="382082"/>
          </a:xfrm>
          <a:prstGeom prst="actionButtonBlank">
            <a:avLst/>
          </a:prstGeom>
          <a:solidFill>
            <a:srgbClr val="1F4E79"/>
          </a:solidFill>
          <a:ln>
            <a:headEnd/>
            <a:tailEnd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b="1" dirty="0">
                <a:solidFill>
                  <a:prstClr val="white"/>
                </a:solidFill>
              </a:rPr>
              <a:t>LOS!</a:t>
            </a:r>
          </a:p>
        </p:txBody>
      </p:sp>
      <p:sp>
        <p:nvSpPr>
          <p:cNvPr id="21" name="Action Button: Custom 16">
            <a:hlinkClick r:id="" action="ppaction://noaction" highlightClick="1">
              <a:snd r:embed="rId6" name="1_Biel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3116376" y="2459865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2" name="Action Button: Custom 16">
            <a:hlinkClick r:id="" action="ppaction://noaction" highlightClick="1">
              <a:snd r:embed="rId7" name="2_Basel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3646257" y="1872831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3" name="Action Button: Custom 16">
            <a:hlinkClick r:id="" action="ppaction://noaction" highlightClick="1">
              <a:snd r:embed="rId8" name="3_Schaffhausen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4164641" y="1314119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Action Button: Custom 16">
            <a:hlinkClick r:id="" action="ppaction://noaction" highlightClick="1">
              <a:snd r:embed="rId9" name="4_Zurich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4605965" y="2087980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5" name="Action Button: Custom 16">
            <a:hlinkClick r:id="" action="ppaction://noaction" highlightClick="1">
              <a:snd r:embed="rId10" name="5_Luzern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4166187" y="2761949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" name="Action Button: Custom 16">
            <a:hlinkClick r:id="" action="ppaction://noaction" highlightClick="1">
              <a:snd r:embed="rId11" name="6_Bern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4409004" y="3288529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" name="Action Button: Custom 16">
            <a:hlinkClick r:id="" action="ppaction://noaction" highlightClick="1">
              <a:snd r:embed="rId12" name="7_Freiburg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2853402" y="3659029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" name="Action Button: Custom 16">
            <a:hlinkClick r:id="" action="ppaction://noaction" highlightClick="1">
              <a:snd r:embed="rId13" name="8_Neuenburg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2618232" y="2974358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98820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Bottom)">
                                      <p:cBhvr>
                                        <p:cTn id="6" dur="20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Phonetik</a:t>
            </a:r>
            <a:r>
              <a:rPr lang="en-GB" sz="3600" b="1" dirty="0">
                <a:solidFill>
                  <a:schemeClr val="bg1"/>
                </a:solidFill>
              </a:rPr>
              <a:t> [1/2]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727095" y="247046"/>
            <a:ext cx="2230231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0899D-8A70-334E-8FB4-7B4C2291EFCB}"/>
              </a:ext>
            </a:extLst>
          </p:cNvPr>
          <p:cNvSpPr txBox="1"/>
          <p:nvPr/>
        </p:nvSpPr>
        <p:spPr>
          <a:xfrm>
            <a:off x="180001" y="1296000"/>
            <a:ext cx="8145854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1. Der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Zwiebel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markt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findet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November in Bern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statt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8194D6-9F4A-47F0-8AE1-8FF86A2FA415}"/>
              </a:ext>
            </a:extLst>
          </p:cNvPr>
          <p:cNvSpPr/>
          <p:nvPr/>
        </p:nvSpPr>
        <p:spPr>
          <a:xfrm>
            <a:off x="7117540" y="5843155"/>
            <a:ext cx="4839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115076"/>
                </a:solidFill>
              </a:rPr>
              <a:t>Arno </a:t>
            </a:r>
            <a:r>
              <a:rPr lang="en-GB" dirty="0" err="1">
                <a:solidFill>
                  <a:srgbClr val="115076"/>
                </a:solidFill>
              </a:rPr>
              <a:t>Konings</a:t>
            </a:r>
            <a:r>
              <a:rPr lang="en-GB" dirty="0">
                <a:solidFill>
                  <a:srgbClr val="115076"/>
                </a:solidFill>
              </a:rPr>
              <a:t> (Schweiz-</a:t>
            </a:r>
            <a:r>
              <a:rPr lang="en-GB" dirty="0" err="1">
                <a:solidFill>
                  <a:srgbClr val="115076"/>
                </a:solidFill>
              </a:rPr>
              <a:t>bilder</a:t>
            </a:r>
            <a:r>
              <a:rPr lang="en-GB" dirty="0">
                <a:solidFill>
                  <a:srgbClr val="115076"/>
                </a:solidFill>
              </a:rPr>
              <a:t>) / CC BY-SA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BE877-1787-4968-A8F1-F59429B47DD7}"/>
              </a:ext>
            </a:extLst>
          </p:cNvPr>
          <p:cNvSpPr txBox="1"/>
          <p:nvPr/>
        </p:nvSpPr>
        <p:spPr>
          <a:xfrm>
            <a:off x="180000" y="1951537"/>
            <a:ext cx="8145854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1. The onion market takes place in November in Bern.</a:t>
            </a:r>
          </a:p>
        </p:txBody>
      </p:sp>
      <p:pic>
        <p:nvPicPr>
          <p:cNvPr id="8" name="Picture 7" descr="A produce section of the building&#10;&#10;Description automatically generated">
            <a:extLst>
              <a:ext uri="{FF2B5EF4-FFF2-40B4-BE49-F238E27FC236}">
                <a16:creationId xmlns:a16="http://schemas.microsoft.com/office/drawing/2014/main" id="{8709846A-AD58-4220-BE9F-7E8CBA0BA1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370" y="1001890"/>
            <a:ext cx="2847975" cy="428625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0181074-E030-4E32-A8C4-AF75D1C468A1}"/>
              </a:ext>
            </a:extLst>
          </p:cNvPr>
          <p:cNvSpPr txBox="1"/>
          <p:nvPr/>
        </p:nvSpPr>
        <p:spPr>
          <a:xfrm>
            <a:off x="179998" y="5018648"/>
            <a:ext cx="8145854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en-US" sz="2400" i="1">
                <a:solidFill>
                  <a:srgbClr val="115076"/>
                </a:solidFill>
              </a:rPr>
              <a:t>. At the regional assembly you state your opinion. </a:t>
            </a:r>
            <a:endParaRPr lang="en-US" sz="2400" i="1" dirty="0">
              <a:solidFill>
                <a:srgbClr val="115076"/>
              </a:solidFill>
            </a:endParaRPr>
          </a:p>
        </p:txBody>
      </p:sp>
      <p:pic>
        <p:nvPicPr>
          <p:cNvPr id="1030" name="Picture 6" descr="musical instrument, switzerland, alphorn, wind instrument, brass instrument, gruy re, ringers, woodwind instrumen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370" y="2047525"/>
            <a:ext cx="342900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00BAC3-4A49-4BF6-8F49-8D0F9503FD8C}"/>
              </a:ext>
            </a:extLst>
          </p:cNvPr>
          <p:cNvSpPr txBox="1"/>
          <p:nvPr/>
        </p:nvSpPr>
        <p:spPr>
          <a:xfrm>
            <a:off x="179998" y="4456829"/>
            <a:ext cx="8145854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3</a:t>
            </a:r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400">
                <a:solidFill>
                  <a:srgbClr val="115076"/>
                </a:solidFill>
              </a:rPr>
              <a:t>An der</a:t>
            </a:r>
            <a:r>
              <a:rPr lang="en-GB" sz="2400">
                <a:solidFill>
                  <a:srgbClr val="115076"/>
                </a:solidFill>
              </a:rPr>
              <a:t> </a:t>
            </a:r>
            <a:r>
              <a:rPr lang="en-GB" sz="2400" b="1">
                <a:solidFill>
                  <a:srgbClr val="115076"/>
                </a:solidFill>
              </a:rPr>
              <a:t>Landsgemeinde</a:t>
            </a:r>
            <a:r>
              <a:rPr lang="en-GB" sz="2400">
                <a:solidFill>
                  <a:srgbClr val="115076"/>
                </a:solidFill>
              </a:rPr>
              <a:t> sagt man seine Meinung</a:t>
            </a:r>
            <a:r>
              <a:rPr lang="en-US" sz="2400">
                <a:solidFill>
                  <a:srgbClr val="115076"/>
                </a:solidFill>
              </a:rPr>
              <a:t>.</a:t>
            </a:r>
            <a:endParaRPr lang="en-US" sz="2400" dirty="0">
              <a:solidFill>
                <a:srgbClr val="115076"/>
              </a:solidFill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5403387" y="5599597"/>
            <a:ext cx="64299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115076"/>
                </a:solidFill>
              </a:rPr>
              <a:t>Kanton Glarus, Samuel </a:t>
            </a:r>
            <a:r>
              <a:rPr lang="en-GB" dirty="0" err="1">
                <a:solidFill>
                  <a:srgbClr val="115076"/>
                </a:solidFill>
              </a:rPr>
              <a:t>Trümpy</a:t>
            </a:r>
            <a:r>
              <a:rPr lang="en-GB" dirty="0">
                <a:solidFill>
                  <a:srgbClr val="115076"/>
                </a:solidFill>
              </a:rPr>
              <a:t> Photography / CC BY 2.0</a:t>
            </a:r>
          </a:p>
        </p:txBody>
      </p:sp>
      <p:pic>
        <p:nvPicPr>
          <p:cNvPr id="1034" name="Picture 10" descr="https://upload.wikimedia.org/wikipedia/commons/6/6e/Landsgemeinde_auf_dem_Zaunplatz_in_Glarus%2C_Kanton_Glarus_-_1930827392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0404" y="2059630"/>
            <a:ext cx="3604931" cy="239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0181074-E030-4E32-A8C4-AF75D1C468A1}"/>
              </a:ext>
            </a:extLst>
          </p:cNvPr>
          <p:cNvSpPr txBox="1"/>
          <p:nvPr/>
        </p:nvSpPr>
        <p:spPr>
          <a:xfrm>
            <a:off x="1172884" y="1292230"/>
            <a:ext cx="1173314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5076"/>
                </a:solidFill>
              </a:rPr>
              <a:t>1</a:t>
            </a:r>
            <a:endParaRPr lang="en-US" sz="2400" b="1" dirty="0">
              <a:solidFill>
                <a:srgbClr val="115076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0181074-E030-4E32-A8C4-AF75D1C468A1}"/>
              </a:ext>
            </a:extLst>
          </p:cNvPr>
          <p:cNvSpPr txBox="1"/>
          <p:nvPr/>
        </p:nvSpPr>
        <p:spPr>
          <a:xfrm>
            <a:off x="1667422" y="4456829"/>
            <a:ext cx="2429090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5076"/>
                </a:solidFill>
              </a:rPr>
              <a:t>3</a:t>
            </a:r>
            <a:endParaRPr lang="en-US" sz="2400" b="1" dirty="0">
              <a:solidFill>
                <a:srgbClr val="115076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00BAC3-4A49-4BF6-8F49-8D0F9503FD8C}"/>
              </a:ext>
            </a:extLst>
          </p:cNvPr>
          <p:cNvSpPr txBox="1"/>
          <p:nvPr/>
        </p:nvSpPr>
        <p:spPr>
          <a:xfrm>
            <a:off x="179998" y="2933730"/>
            <a:ext cx="8145854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2. In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Nendaz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gibt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ein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berühmtes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Alphornfestival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C53362-86B3-48F3-B60A-ABC156CA43CA}"/>
              </a:ext>
            </a:extLst>
          </p:cNvPr>
          <p:cNvSpPr txBox="1"/>
          <p:nvPr/>
        </p:nvSpPr>
        <p:spPr>
          <a:xfrm>
            <a:off x="179998" y="3527405"/>
            <a:ext cx="8145854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en-US" sz="2400" i="1">
                <a:solidFill>
                  <a:schemeClr val="accent5">
                    <a:lumMod val="50000"/>
                  </a:schemeClr>
                </a:solidFill>
              </a:rPr>
              <a:t>. In Nendaz there is a famous alpine horn festival.</a:t>
            </a:r>
            <a:endParaRPr lang="en-US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181074-E030-4E32-A8C4-AF75D1C468A1}"/>
              </a:ext>
            </a:extLst>
          </p:cNvPr>
          <p:cNvSpPr txBox="1"/>
          <p:nvPr/>
        </p:nvSpPr>
        <p:spPr>
          <a:xfrm>
            <a:off x="3706987" y="2943386"/>
            <a:ext cx="1692543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115076"/>
                </a:solidFill>
              </a:rPr>
              <a:t>2</a:t>
            </a:r>
            <a:endParaRPr lang="en-US" sz="2400" b="1" dirty="0">
              <a:solidFill>
                <a:srgbClr val="115076"/>
              </a:solidFill>
            </a:endParaRPr>
          </a:p>
        </p:txBody>
      </p:sp>
      <p:sp>
        <p:nvSpPr>
          <p:cNvPr id="19" name="Action Button: Custom 16">
            <a:hlinkClick r:id="" action="ppaction://noaction" highlightClick="1">
              <a:snd r:embed="rId8" name="19. 1. der Zwiebelmarkt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179998" y="1317693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1" name="Action Button: Custom 16">
            <a:hlinkClick r:id="" action="ppaction://noaction" highlightClick="1">
              <a:snd r:embed="rId9" name="19. 2. in Nendaz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179998" y="2985592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5" name="Action Button: Custom 16">
            <a:hlinkClick r:id="" action="ppaction://noaction" highlightClick="1">
              <a:snd r:embed="rId10" name="19. 3. an der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162806" y="4508691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058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6" grpId="1"/>
      <p:bldP spid="9" grpId="0" animBg="1"/>
      <p:bldP spid="13" grpId="0" animBg="1"/>
      <p:bldP spid="16" grpId="0" animBg="1"/>
      <p:bldP spid="7" grpId="0"/>
      <p:bldP spid="7" grpId="1"/>
      <p:bldP spid="20" grpId="0" animBg="1"/>
      <p:bldP spid="20" grpId="1" animBg="1"/>
      <p:bldP spid="22" grpId="0" animBg="1"/>
      <p:bldP spid="22" grpId="1" animBg="1"/>
      <p:bldP spid="23" grpId="0" animBg="1"/>
      <p:bldP spid="24" grpId="0" animBg="1"/>
      <p:bldP spid="26" grpId="0" animBg="1"/>
      <p:bldP spid="2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Picture 257">
            <a:extLst>
              <a:ext uri="{FF2B5EF4-FFF2-40B4-BE49-F238E27FC236}">
                <a16:creationId xmlns:a16="http://schemas.microsoft.com/office/drawing/2014/main" id="{506344B2-5CFC-4245-B1B5-64052255D5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7567" y="597256"/>
            <a:ext cx="10087357" cy="5612732"/>
          </a:xfrm>
          <a:prstGeom prst="rect">
            <a:avLst/>
          </a:prstGeom>
        </p:spPr>
      </p:pic>
      <p:pic>
        <p:nvPicPr>
          <p:cNvPr id="259" name="Picture 258">
            <a:extLst>
              <a:ext uri="{FF2B5EF4-FFF2-40B4-BE49-F238E27FC236}">
                <a16:creationId xmlns:a16="http://schemas.microsoft.com/office/drawing/2014/main" id="{DC2D3B25-AED9-45CA-81F4-826E683B32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9020" y="710239"/>
            <a:ext cx="1010087" cy="778059"/>
          </a:xfrm>
          <a:prstGeom prst="rect">
            <a:avLst/>
          </a:prstGeom>
        </p:spPr>
      </p:pic>
      <p:sp>
        <p:nvSpPr>
          <p:cNvPr id="260" name="TextBox 259">
            <a:hlinkClick r:id="" action="ppaction://noaction">
              <a:snd r:embed="rId6" name="sagen_source.wav"/>
            </a:hlinkClick>
            <a:extLst>
              <a:ext uri="{FF2B5EF4-FFF2-40B4-BE49-F238E27FC236}">
                <a16:creationId xmlns:a16="http://schemas.microsoft.com/office/drawing/2014/main" id="{5E7EF1C0-A622-4F49-B44A-9D8C8554E514}"/>
              </a:ext>
            </a:extLst>
          </p:cNvPr>
          <p:cNvSpPr txBox="1"/>
          <p:nvPr/>
        </p:nvSpPr>
        <p:spPr>
          <a:xfrm rot="10800000" flipV="1">
            <a:off x="1027249" y="1360800"/>
            <a:ext cx="13537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gen</a:t>
            </a:r>
          </a:p>
        </p:txBody>
      </p:sp>
      <p:sp>
        <p:nvSpPr>
          <p:cNvPr id="261" name="TextBox 260">
            <a:hlinkClick r:id="" action="ppaction://noaction">
              <a:snd r:embed="rId7" name="a_long.wav"/>
            </a:hlinkClick>
            <a:extLst>
              <a:ext uri="{FF2B5EF4-FFF2-40B4-BE49-F238E27FC236}">
                <a16:creationId xmlns:a16="http://schemas.microsoft.com/office/drawing/2014/main" id="{561F4D13-9956-468C-BB88-77AE3B3A444E}"/>
              </a:ext>
            </a:extLst>
          </p:cNvPr>
          <p:cNvSpPr txBox="1"/>
          <p:nvPr/>
        </p:nvSpPr>
        <p:spPr>
          <a:xfrm>
            <a:off x="1063785" y="5040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263" name="TextBox 262">
            <a:hlinkClick r:id="" action="ppaction://noaction">
              <a:snd r:embed="rId8" name="geben_source.wav"/>
            </a:hlinkClick>
            <a:extLst>
              <a:ext uri="{FF2B5EF4-FFF2-40B4-BE49-F238E27FC236}">
                <a16:creationId xmlns:a16="http://schemas.microsoft.com/office/drawing/2014/main" id="{B01B9F2D-E791-40CD-991C-05775A7D4954}"/>
              </a:ext>
            </a:extLst>
          </p:cNvPr>
          <p:cNvSpPr txBox="1"/>
          <p:nvPr/>
        </p:nvSpPr>
        <p:spPr>
          <a:xfrm rot="10800000" flipV="1">
            <a:off x="3087262" y="1360800"/>
            <a:ext cx="1018508" cy="410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g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ben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4" name="TextBox 263">
            <a:hlinkClick r:id="" action="ppaction://noaction">
              <a:snd r:embed="rId9" name="ei.wav"/>
            </a:hlinkClick>
            <a:extLst>
              <a:ext uri="{FF2B5EF4-FFF2-40B4-BE49-F238E27FC236}">
                <a16:creationId xmlns:a16="http://schemas.microsoft.com/office/drawing/2014/main" id="{6A51DDF3-A914-4F4A-99C0-506B08BDC780}"/>
              </a:ext>
            </a:extLst>
          </p:cNvPr>
          <p:cNvSpPr txBox="1"/>
          <p:nvPr/>
        </p:nvSpPr>
        <p:spPr>
          <a:xfrm>
            <a:off x="5074578" y="5040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ei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65" name="TextBox 264">
            <a:hlinkClick r:id="" action="ppaction://noaction">
              <a:snd r:embed="rId10" name="frei_source.wav"/>
            </a:hlinkClick>
            <a:extLst>
              <a:ext uri="{FF2B5EF4-FFF2-40B4-BE49-F238E27FC236}">
                <a16:creationId xmlns:a16="http://schemas.microsoft.com/office/drawing/2014/main" id="{61F970A6-008E-49B8-886B-529F0A71AB22}"/>
              </a:ext>
            </a:extLst>
          </p:cNvPr>
          <p:cNvSpPr txBox="1"/>
          <p:nvPr/>
        </p:nvSpPr>
        <p:spPr>
          <a:xfrm rot="10800000" flipV="1">
            <a:off x="5498543" y="1360800"/>
            <a:ext cx="1168432" cy="3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ei</a:t>
            </a:r>
          </a:p>
        </p:txBody>
      </p:sp>
      <p:sp>
        <p:nvSpPr>
          <p:cNvPr id="266" name="TextBox 265">
            <a:hlinkClick r:id="" action="ppaction://noaction">
              <a:snd r:embed="rId11" name="w.wav"/>
            </a:hlinkClick>
            <a:extLst>
              <a:ext uri="{FF2B5EF4-FFF2-40B4-BE49-F238E27FC236}">
                <a16:creationId xmlns:a16="http://schemas.microsoft.com/office/drawing/2014/main" id="{1E7E92A1-33F7-4DC7-8C1E-0A24448E59BD}"/>
              </a:ext>
            </a:extLst>
          </p:cNvPr>
          <p:cNvSpPr txBox="1"/>
          <p:nvPr/>
        </p:nvSpPr>
        <p:spPr>
          <a:xfrm>
            <a:off x="7108832" y="5040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</a:t>
            </a:r>
          </a:p>
        </p:txBody>
      </p:sp>
      <p:sp>
        <p:nvSpPr>
          <p:cNvPr id="267" name="TextBox 266">
            <a:hlinkClick r:id="" action="ppaction://noaction">
              <a:snd r:embed="rId12" name="z.wav"/>
            </a:hlinkClick>
            <a:extLst>
              <a:ext uri="{FF2B5EF4-FFF2-40B4-BE49-F238E27FC236}">
                <a16:creationId xmlns:a16="http://schemas.microsoft.com/office/drawing/2014/main" id="{F2192D2D-F329-4C7E-8589-1CBF129D671B}"/>
              </a:ext>
            </a:extLst>
          </p:cNvPr>
          <p:cNvSpPr txBox="1"/>
          <p:nvPr/>
        </p:nvSpPr>
        <p:spPr>
          <a:xfrm>
            <a:off x="9131878" y="5040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z</a:t>
            </a:r>
          </a:p>
        </p:txBody>
      </p:sp>
      <p:sp>
        <p:nvSpPr>
          <p:cNvPr id="268" name="TextBox 267">
            <a:hlinkClick r:id="" action="ppaction://noaction">
              <a:snd r:embed="rId13" name="Welt_source.wav"/>
            </a:hlinkClick>
            <a:extLst>
              <a:ext uri="{FF2B5EF4-FFF2-40B4-BE49-F238E27FC236}">
                <a16:creationId xmlns:a16="http://schemas.microsoft.com/office/drawing/2014/main" id="{56D6BA26-94F4-41D2-B7ED-2C77FD50033F}"/>
              </a:ext>
            </a:extLst>
          </p:cNvPr>
          <p:cNvSpPr txBox="1"/>
          <p:nvPr/>
        </p:nvSpPr>
        <p:spPr>
          <a:xfrm rot="10800000" flipV="1">
            <a:off x="7532712" y="1358955"/>
            <a:ext cx="1168432" cy="3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elt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9" name="TextBox 268">
            <a:hlinkClick r:id="" action="ppaction://noaction">
              <a:snd r:embed="rId14" name="i_long.wav"/>
            </a:hlinkClick>
            <a:extLst>
              <a:ext uri="{FF2B5EF4-FFF2-40B4-BE49-F238E27FC236}">
                <a16:creationId xmlns:a16="http://schemas.microsoft.com/office/drawing/2014/main" id="{80E24F9E-CE3D-4247-83F8-E08DD0BF4DBF}"/>
              </a:ext>
            </a:extLst>
          </p:cNvPr>
          <p:cNvSpPr txBox="1"/>
          <p:nvPr/>
        </p:nvSpPr>
        <p:spPr>
          <a:xfrm>
            <a:off x="1096386" y="16920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0" name="TextBox 269">
            <a:hlinkClick r:id="" action="ppaction://noaction">
              <a:snd r:embed="rId15" name="ie.wav"/>
            </a:hlinkClick>
            <a:extLst>
              <a:ext uri="{FF2B5EF4-FFF2-40B4-BE49-F238E27FC236}">
                <a16:creationId xmlns:a16="http://schemas.microsoft.com/office/drawing/2014/main" id="{1E14AC75-7E7D-415C-BE5C-94D39B77F229}"/>
              </a:ext>
            </a:extLst>
          </p:cNvPr>
          <p:cNvSpPr txBox="1"/>
          <p:nvPr/>
        </p:nvSpPr>
        <p:spPr>
          <a:xfrm>
            <a:off x="3599625" y="1683104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ie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1" name="TextBox 270">
            <a:hlinkClick r:id="" action="ppaction://noaction">
              <a:snd r:embed="rId16" name="ch_soft.wav"/>
            </a:hlinkClick>
            <a:extLst>
              <a:ext uri="{FF2B5EF4-FFF2-40B4-BE49-F238E27FC236}">
                <a16:creationId xmlns:a16="http://schemas.microsoft.com/office/drawing/2014/main" id="{1AE186E8-B687-46A4-917F-1EE14C7DF4C6}"/>
              </a:ext>
            </a:extLst>
          </p:cNvPr>
          <p:cNvSpPr txBox="1"/>
          <p:nvPr/>
        </p:nvSpPr>
        <p:spPr>
          <a:xfrm>
            <a:off x="6088278" y="1692000"/>
            <a:ext cx="707776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2" name="TextBox 271">
            <a:hlinkClick r:id="" action="ppaction://noaction">
              <a:snd r:embed="rId17" name="sch.wav"/>
            </a:hlinkClick>
            <a:extLst>
              <a:ext uri="{FF2B5EF4-FFF2-40B4-BE49-F238E27FC236}">
                <a16:creationId xmlns:a16="http://schemas.microsoft.com/office/drawing/2014/main" id="{6BF4F6E4-8DB4-4C6A-B1F6-B6402D0BFE5F}"/>
              </a:ext>
            </a:extLst>
          </p:cNvPr>
          <p:cNvSpPr txBox="1"/>
          <p:nvPr/>
        </p:nvSpPr>
        <p:spPr>
          <a:xfrm>
            <a:off x="8616113" y="1692000"/>
            <a:ext cx="699945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73" name="TextBox 272">
            <a:hlinkClick r:id="" action="ppaction://noaction">
              <a:snd r:embed="rId18" name="o_long.wav"/>
            </a:hlinkClick>
            <a:extLst>
              <a:ext uri="{FF2B5EF4-FFF2-40B4-BE49-F238E27FC236}">
                <a16:creationId xmlns:a16="http://schemas.microsoft.com/office/drawing/2014/main" id="{D0D3BBAD-976E-4559-B1B2-1239479DC156}"/>
              </a:ext>
            </a:extLst>
          </p:cNvPr>
          <p:cNvSpPr txBox="1"/>
          <p:nvPr/>
        </p:nvSpPr>
        <p:spPr>
          <a:xfrm>
            <a:off x="1044443" y="27972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274" name="TextBox 273">
            <a:hlinkClick r:id="" action="ppaction://noaction">
              <a:snd r:embed="rId19" name="u_long2.wav"/>
            </a:hlinkClick>
            <a:extLst>
              <a:ext uri="{FF2B5EF4-FFF2-40B4-BE49-F238E27FC236}">
                <a16:creationId xmlns:a16="http://schemas.microsoft.com/office/drawing/2014/main" id="{2E26193E-D289-484F-84D7-015CD3451939}"/>
              </a:ext>
            </a:extLst>
          </p:cNvPr>
          <p:cNvSpPr txBox="1"/>
          <p:nvPr/>
        </p:nvSpPr>
        <p:spPr>
          <a:xfrm>
            <a:off x="2632666" y="2796617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</a:p>
        </p:txBody>
      </p:sp>
      <p:sp>
        <p:nvSpPr>
          <p:cNvPr id="275" name="TextBox 274">
            <a:hlinkClick r:id="" action="ppaction://noaction">
              <a:snd r:embed="rId20" name="-er_stressed.wav"/>
            </a:hlinkClick>
            <a:extLst>
              <a:ext uri="{FF2B5EF4-FFF2-40B4-BE49-F238E27FC236}">
                <a16:creationId xmlns:a16="http://schemas.microsoft.com/office/drawing/2014/main" id="{11154C29-E69E-4BD2-AFB4-A96708DFCC63}"/>
              </a:ext>
            </a:extLst>
          </p:cNvPr>
          <p:cNvSpPr txBox="1"/>
          <p:nvPr/>
        </p:nvSpPr>
        <p:spPr>
          <a:xfrm>
            <a:off x="4402202" y="2796617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276" name="TextBox 275">
            <a:hlinkClick r:id="" action="ppaction://noaction">
              <a:snd r:embed="rId21" name="r_consonantal.wav"/>
            </a:hlinkClick>
            <a:extLst>
              <a:ext uri="{FF2B5EF4-FFF2-40B4-BE49-F238E27FC236}">
                <a16:creationId xmlns:a16="http://schemas.microsoft.com/office/drawing/2014/main" id="{B380A812-530E-4A59-9AD5-21AB85F8D507}"/>
              </a:ext>
            </a:extLst>
          </p:cNvPr>
          <p:cNvSpPr txBox="1"/>
          <p:nvPr/>
        </p:nvSpPr>
        <p:spPr>
          <a:xfrm>
            <a:off x="6091358" y="2798693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277" name="TextBox 276">
            <a:hlinkClick r:id="" action="ppaction://noaction">
              <a:snd r:embed="rId22" name="s.wav"/>
            </a:hlinkClick>
            <a:extLst>
              <a:ext uri="{FF2B5EF4-FFF2-40B4-BE49-F238E27FC236}">
                <a16:creationId xmlns:a16="http://schemas.microsoft.com/office/drawing/2014/main" id="{4222FBDA-59B1-429F-8DE8-F4376DAEA2A2}"/>
              </a:ext>
            </a:extLst>
          </p:cNvPr>
          <p:cNvSpPr txBox="1"/>
          <p:nvPr/>
        </p:nvSpPr>
        <p:spPr>
          <a:xfrm>
            <a:off x="9434560" y="27972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</a:p>
        </p:txBody>
      </p:sp>
      <p:sp>
        <p:nvSpPr>
          <p:cNvPr id="278" name="TextBox 277">
            <a:hlinkClick r:id="" action="ppaction://noaction">
              <a:snd r:embed="rId23" name="V.wav"/>
            </a:hlinkClick>
            <a:extLst>
              <a:ext uri="{FF2B5EF4-FFF2-40B4-BE49-F238E27FC236}">
                <a16:creationId xmlns:a16="http://schemas.microsoft.com/office/drawing/2014/main" id="{F52D637C-7321-4B94-9BFE-2F5C7CEA4148}"/>
              </a:ext>
            </a:extLst>
          </p:cNvPr>
          <p:cNvSpPr txBox="1"/>
          <p:nvPr/>
        </p:nvSpPr>
        <p:spPr>
          <a:xfrm>
            <a:off x="7764973" y="27972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</a:t>
            </a:r>
          </a:p>
        </p:txBody>
      </p:sp>
      <p:sp>
        <p:nvSpPr>
          <p:cNvPr id="279" name="TextBox 278">
            <a:hlinkClick r:id="" action="ppaction://noaction">
              <a:snd r:embed="rId24" name="ss.wav"/>
            </a:hlinkClick>
            <a:extLst>
              <a:ext uri="{FF2B5EF4-FFF2-40B4-BE49-F238E27FC236}">
                <a16:creationId xmlns:a16="http://schemas.microsoft.com/office/drawing/2014/main" id="{15F16642-5739-41A9-81E3-899BB0D755CF}"/>
              </a:ext>
            </a:extLst>
          </p:cNvPr>
          <p:cNvSpPr txBox="1"/>
          <p:nvPr/>
        </p:nvSpPr>
        <p:spPr>
          <a:xfrm>
            <a:off x="10197973" y="2797200"/>
            <a:ext cx="407923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ß</a:t>
            </a:r>
          </a:p>
        </p:txBody>
      </p:sp>
      <p:sp>
        <p:nvSpPr>
          <p:cNvPr id="280" name="TextBox 279">
            <a:hlinkClick r:id="" action="ppaction://noaction">
              <a:snd r:embed="rId25" name="u_umlaut_long.wav"/>
            </a:hlinkClick>
            <a:extLst>
              <a:ext uri="{FF2B5EF4-FFF2-40B4-BE49-F238E27FC236}">
                <a16:creationId xmlns:a16="http://schemas.microsoft.com/office/drawing/2014/main" id="{391D362A-4827-4A5B-85D9-B2F099593ECF}"/>
              </a:ext>
            </a:extLst>
          </p:cNvPr>
          <p:cNvSpPr txBox="1"/>
          <p:nvPr/>
        </p:nvSpPr>
        <p:spPr>
          <a:xfrm>
            <a:off x="1044443" y="39240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</a:p>
        </p:txBody>
      </p:sp>
      <p:sp>
        <p:nvSpPr>
          <p:cNvPr id="281" name="TextBox 280">
            <a:hlinkClick r:id="" action="ppaction://noaction">
              <a:snd r:embed="rId26" name="o_umlaut_long.wav"/>
            </a:hlinkClick>
            <a:extLst>
              <a:ext uri="{FF2B5EF4-FFF2-40B4-BE49-F238E27FC236}">
                <a16:creationId xmlns:a16="http://schemas.microsoft.com/office/drawing/2014/main" id="{0DB22107-E39D-4FC3-9B8C-41DCDA8B0874}"/>
              </a:ext>
            </a:extLst>
          </p:cNvPr>
          <p:cNvSpPr txBox="1"/>
          <p:nvPr/>
        </p:nvSpPr>
        <p:spPr>
          <a:xfrm>
            <a:off x="2641107" y="39240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ö</a:t>
            </a:r>
          </a:p>
        </p:txBody>
      </p:sp>
      <p:sp>
        <p:nvSpPr>
          <p:cNvPr id="282" name="TextBox 281">
            <a:hlinkClick r:id="" action="ppaction://noaction">
              <a:snd r:embed="rId27" name="a_umlaut_long.wav"/>
            </a:hlinkClick>
            <a:extLst>
              <a:ext uri="{FF2B5EF4-FFF2-40B4-BE49-F238E27FC236}">
                <a16:creationId xmlns:a16="http://schemas.microsoft.com/office/drawing/2014/main" id="{90BE2987-4F8E-4AAB-BAC0-50F345E7A4FC}"/>
              </a:ext>
            </a:extLst>
          </p:cNvPr>
          <p:cNvSpPr txBox="1"/>
          <p:nvPr/>
        </p:nvSpPr>
        <p:spPr>
          <a:xfrm>
            <a:off x="4432133" y="39240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</a:p>
        </p:txBody>
      </p:sp>
      <p:sp>
        <p:nvSpPr>
          <p:cNvPr id="283" name="TextBox 282">
            <a:hlinkClick r:id="" action="ppaction://noaction">
              <a:snd r:embed="rId28" name="au.wav"/>
            </a:hlinkClick>
            <a:extLst>
              <a:ext uri="{FF2B5EF4-FFF2-40B4-BE49-F238E27FC236}">
                <a16:creationId xmlns:a16="http://schemas.microsoft.com/office/drawing/2014/main" id="{B461AE78-C600-407C-890C-0E7879C5548B}"/>
              </a:ext>
            </a:extLst>
          </p:cNvPr>
          <p:cNvSpPr txBox="1"/>
          <p:nvPr/>
        </p:nvSpPr>
        <p:spPr>
          <a:xfrm>
            <a:off x="6092907" y="3924000"/>
            <a:ext cx="662285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</a:t>
            </a:r>
          </a:p>
        </p:txBody>
      </p:sp>
      <p:sp>
        <p:nvSpPr>
          <p:cNvPr id="284" name="TextBox 283">
            <a:hlinkClick r:id="" action="ppaction://noaction">
              <a:snd r:embed="rId29" name="eu.wav"/>
            </a:hlinkClick>
            <a:extLst>
              <a:ext uri="{FF2B5EF4-FFF2-40B4-BE49-F238E27FC236}">
                <a16:creationId xmlns:a16="http://schemas.microsoft.com/office/drawing/2014/main" id="{31E16910-C22A-4CE1-A9B0-4913AE9C3158}"/>
              </a:ext>
            </a:extLst>
          </p:cNvPr>
          <p:cNvSpPr txBox="1"/>
          <p:nvPr/>
        </p:nvSpPr>
        <p:spPr>
          <a:xfrm>
            <a:off x="9459607" y="3924000"/>
            <a:ext cx="565279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äu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5" name="TextBox 284">
            <a:hlinkClick r:id="" action="ppaction://noaction">
              <a:snd r:embed="rId29" name="eu.wav"/>
            </a:hlinkClick>
            <a:extLst>
              <a:ext uri="{FF2B5EF4-FFF2-40B4-BE49-F238E27FC236}">
                <a16:creationId xmlns:a16="http://schemas.microsoft.com/office/drawing/2014/main" id="{C01DA888-E48D-4620-9D58-E3C1E2195CA7}"/>
              </a:ext>
            </a:extLst>
          </p:cNvPr>
          <p:cNvSpPr txBox="1"/>
          <p:nvPr/>
        </p:nvSpPr>
        <p:spPr>
          <a:xfrm>
            <a:off x="7755595" y="3924000"/>
            <a:ext cx="547481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eu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6" name="TextBox 285">
            <a:hlinkClick r:id="" action="ppaction://noaction">
              <a:snd r:embed="rId30" name="-d.wav"/>
            </a:hlinkClick>
            <a:extLst>
              <a:ext uri="{FF2B5EF4-FFF2-40B4-BE49-F238E27FC236}">
                <a16:creationId xmlns:a16="http://schemas.microsoft.com/office/drawing/2014/main" id="{A0B21529-106C-4537-9A67-F7861F594725}"/>
              </a:ext>
            </a:extLst>
          </p:cNvPr>
          <p:cNvSpPr txBox="1"/>
          <p:nvPr/>
        </p:nvSpPr>
        <p:spPr>
          <a:xfrm>
            <a:off x="1044443" y="5040000"/>
            <a:ext cx="630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-d</a:t>
            </a:r>
          </a:p>
        </p:txBody>
      </p:sp>
      <p:sp>
        <p:nvSpPr>
          <p:cNvPr id="287" name="TextBox 286">
            <a:hlinkClick r:id="" action="ppaction://noaction">
              <a:snd r:embed="rId31" name="-ig.wav"/>
            </a:hlinkClick>
            <a:extLst>
              <a:ext uri="{FF2B5EF4-FFF2-40B4-BE49-F238E27FC236}">
                <a16:creationId xmlns:a16="http://schemas.microsoft.com/office/drawing/2014/main" id="{7356D5C1-1467-4B12-A6F0-14274B4DC00A}"/>
              </a:ext>
            </a:extLst>
          </p:cNvPr>
          <p:cNvSpPr txBox="1"/>
          <p:nvPr/>
        </p:nvSpPr>
        <p:spPr>
          <a:xfrm>
            <a:off x="2735124" y="5040000"/>
            <a:ext cx="6436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ig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88" name="TextBox 287">
            <a:hlinkClick r:id="" action="ppaction://noaction">
              <a:snd r:embed="rId32" name="ST.wav"/>
            </a:hlinkClick>
            <a:extLst>
              <a:ext uri="{FF2B5EF4-FFF2-40B4-BE49-F238E27FC236}">
                <a16:creationId xmlns:a16="http://schemas.microsoft.com/office/drawing/2014/main" id="{3FC6B626-9E2B-4975-85BA-15D381112DD2}"/>
              </a:ext>
            </a:extLst>
          </p:cNvPr>
          <p:cNvSpPr txBox="1"/>
          <p:nvPr/>
        </p:nvSpPr>
        <p:spPr>
          <a:xfrm>
            <a:off x="4397160" y="5040000"/>
            <a:ext cx="63914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</a:p>
        </p:txBody>
      </p:sp>
      <p:sp>
        <p:nvSpPr>
          <p:cNvPr id="289" name="TextBox 288">
            <a:hlinkClick r:id="" action="ppaction://noaction">
              <a:snd r:embed="rId33" name="sp.wav"/>
            </a:hlinkClick>
            <a:extLst>
              <a:ext uri="{FF2B5EF4-FFF2-40B4-BE49-F238E27FC236}">
                <a16:creationId xmlns:a16="http://schemas.microsoft.com/office/drawing/2014/main" id="{5D596EA6-D06C-4B93-A3AC-7D28E24C30F7}"/>
              </a:ext>
            </a:extLst>
          </p:cNvPr>
          <p:cNvSpPr txBox="1"/>
          <p:nvPr/>
        </p:nvSpPr>
        <p:spPr>
          <a:xfrm>
            <a:off x="6096816" y="5040000"/>
            <a:ext cx="7162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</a:t>
            </a:r>
          </a:p>
        </p:txBody>
      </p:sp>
      <p:sp>
        <p:nvSpPr>
          <p:cNvPr id="290" name="TextBox 289">
            <a:hlinkClick r:id="" action="ppaction://noaction">
              <a:snd r:embed="rId34" name="th.wav"/>
            </a:hlinkClick>
            <a:extLst>
              <a:ext uri="{FF2B5EF4-FFF2-40B4-BE49-F238E27FC236}">
                <a16:creationId xmlns:a16="http://schemas.microsoft.com/office/drawing/2014/main" id="{D0FBFC5B-D431-414C-89AA-A2FACE2DAF91}"/>
              </a:ext>
            </a:extLst>
          </p:cNvPr>
          <p:cNvSpPr txBox="1"/>
          <p:nvPr/>
        </p:nvSpPr>
        <p:spPr>
          <a:xfrm>
            <a:off x="9455493" y="5040000"/>
            <a:ext cx="531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91" name="TextBox 290">
            <a:hlinkClick r:id="" action="ppaction://noaction">
              <a:snd r:embed="rId35" name="j.wav"/>
            </a:hlinkClick>
            <a:extLst>
              <a:ext uri="{FF2B5EF4-FFF2-40B4-BE49-F238E27FC236}">
                <a16:creationId xmlns:a16="http://schemas.microsoft.com/office/drawing/2014/main" id="{E550D728-D0B0-4DCC-B362-E442A8D0321D}"/>
              </a:ext>
            </a:extLst>
          </p:cNvPr>
          <p:cNvSpPr txBox="1"/>
          <p:nvPr/>
        </p:nvSpPr>
        <p:spPr>
          <a:xfrm>
            <a:off x="7801303" y="5040000"/>
            <a:ext cx="5311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j</a:t>
            </a:r>
          </a:p>
        </p:txBody>
      </p:sp>
      <p:pic>
        <p:nvPicPr>
          <p:cNvPr id="292" name="Picture 291">
            <a:extLst>
              <a:ext uri="{FF2B5EF4-FFF2-40B4-BE49-F238E27FC236}">
                <a16:creationId xmlns:a16="http://schemas.microsoft.com/office/drawing/2014/main" id="{F86804DB-BF37-4E9F-9E56-B7C5C33C295D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35" y="818780"/>
            <a:ext cx="1029743" cy="521151"/>
          </a:xfrm>
          <a:prstGeom prst="rect">
            <a:avLst/>
          </a:prstGeom>
        </p:spPr>
      </p:pic>
      <p:pic>
        <p:nvPicPr>
          <p:cNvPr id="293" name="Picture 292">
            <a:extLst>
              <a:ext uri="{FF2B5EF4-FFF2-40B4-BE49-F238E27FC236}">
                <a16:creationId xmlns:a16="http://schemas.microsoft.com/office/drawing/2014/main" id="{B5CBF899-DAFB-4BA7-9B93-852A354A0978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704" y="848498"/>
            <a:ext cx="425451" cy="574037"/>
          </a:xfrm>
          <a:prstGeom prst="rect">
            <a:avLst/>
          </a:prstGeom>
        </p:spPr>
      </p:pic>
      <p:sp>
        <p:nvSpPr>
          <p:cNvPr id="294" name="TextBox 293">
            <a:hlinkClick r:id="" action="ppaction://noaction">
              <a:snd r:embed="rId38" name="kalt_source.wav"/>
            </a:hlinkClick>
            <a:extLst>
              <a:ext uri="{FF2B5EF4-FFF2-40B4-BE49-F238E27FC236}">
                <a16:creationId xmlns:a16="http://schemas.microsoft.com/office/drawing/2014/main" id="{37AB8F8C-A283-4437-885B-92A9AB9C5725}"/>
              </a:ext>
            </a:extLst>
          </p:cNvPr>
          <p:cNvSpPr txBox="1"/>
          <p:nvPr/>
        </p:nvSpPr>
        <p:spPr>
          <a:xfrm rot="10800000" flipV="1">
            <a:off x="2388130" y="1360800"/>
            <a:ext cx="68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k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lt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5" name="Picture 294">
            <a:extLst>
              <a:ext uri="{FF2B5EF4-FFF2-40B4-BE49-F238E27FC236}">
                <a16:creationId xmlns:a16="http://schemas.microsoft.com/office/drawing/2014/main" id="{0CD1350C-FBB2-4336-846E-3462635E88A3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6795" y="710509"/>
            <a:ext cx="806176" cy="687202"/>
          </a:xfrm>
          <a:prstGeom prst="rect">
            <a:avLst/>
          </a:prstGeom>
        </p:spPr>
      </p:pic>
      <p:pic>
        <p:nvPicPr>
          <p:cNvPr id="296" name="Picture 295">
            <a:extLst>
              <a:ext uri="{FF2B5EF4-FFF2-40B4-BE49-F238E27FC236}">
                <a16:creationId xmlns:a16="http://schemas.microsoft.com/office/drawing/2014/main" id="{6449324D-1B55-4BDB-BFE9-BCDDC1F44F98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393" y="724897"/>
            <a:ext cx="628835" cy="718442"/>
          </a:xfrm>
          <a:prstGeom prst="rect">
            <a:avLst/>
          </a:prstGeom>
        </p:spPr>
      </p:pic>
      <p:sp>
        <p:nvSpPr>
          <p:cNvPr id="297" name="TextBox 296">
            <a:hlinkClick r:id="" action="ppaction://noaction">
              <a:snd r:embed="rId41" name="denken_source.wav"/>
            </a:hlinkClick>
            <a:extLst>
              <a:ext uri="{FF2B5EF4-FFF2-40B4-BE49-F238E27FC236}">
                <a16:creationId xmlns:a16="http://schemas.microsoft.com/office/drawing/2014/main" id="{EC0ADECF-1ED8-451F-9DC8-6D92C6C7AB45}"/>
              </a:ext>
            </a:extLst>
          </p:cNvPr>
          <p:cNvSpPr txBox="1"/>
          <p:nvPr/>
        </p:nvSpPr>
        <p:spPr>
          <a:xfrm rot="10800000" flipV="1">
            <a:off x="4096307" y="1360800"/>
            <a:ext cx="1008625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nken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98" name="Picture 297">
            <a:extLst>
              <a:ext uri="{FF2B5EF4-FFF2-40B4-BE49-F238E27FC236}">
                <a16:creationId xmlns:a16="http://schemas.microsoft.com/office/drawing/2014/main" id="{E8E31DC9-A463-4CAC-9D88-9CE5702DA7F4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791" y="658998"/>
            <a:ext cx="1082155" cy="730165"/>
          </a:xfrm>
          <a:prstGeom prst="rect">
            <a:avLst/>
          </a:prstGeom>
        </p:spPr>
      </p:pic>
      <p:pic>
        <p:nvPicPr>
          <p:cNvPr id="299" name="Picture 298">
            <a:extLst>
              <a:ext uri="{FF2B5EF4-FFF2-40B4-BE49-F238E27FC236}">
                <a16:creationId xmlns:a16="http://schemas.microsoft.com/office/drawing/2014/main" id="{CEDC7460-428A-4683-94F0-64C8CFD85B03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02" y="758142"/>
            <a:ext cx="1266738" cy="614025"/>
          </a:xfrm>
          <a:prstGeom prst="rect">
            <a:avLst/>
          </a:prstGeom>
        </p:spPr>
      </p:pic>
      <p:pic>
        <p:nvPicPr>
          <p:cNvPr id="300" name="Picture 299">
            <a:extLst>
              <a:ext uri="{FF2B5EF4-FFF2-40B4-BE49-F238E27FC236}">
                <a16:creationId xmlns:a16="http://schemas.microsoft.com/office/drawing/2014/main" id="{7426A6DA-36BE-4103-A972-11F05B6A0839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751" y="1852952"/>
            <a:ext cx="1199202" cy="708191"/>
          </a:xfrm>
          <a:prstGeom prst="rect">
            <a:avLst/>
          </a:prstGeom>
        </p:spPr>
      </p:pic>
      <p:sp>
        <p:nvSpPr>
          <p:cNvPr id="301" name="TextBox 300">
            <a:hlinkClick r:id="" action="ppaction://noaction">
              <a:snd r:embed="rId45" name="wir_source.wav"/>
            </a:hlinkClick>
            <a:extLst>
              <a:ext uri="{FF2B5EF4-FFF2-40B4-BE49-F238E27FC236}">
                <a16:creationId xmlns:a16="http://schemas.microsoft.com/office/drawing/2014/main" id="{B34CD15A-5B09-4D8F-8E68-E813B85ECFB9}"/>
              </a:ext>
            </a:extLst>
          </p:cNvPr>
          <p:cNvSpPr txBox="1"/>
          <p:nvPr/>
        </p:nvSpPr>
        <p:spPr>
          <a:xfrm rot="10800000" flipV="1">
            <a:off x="1223639" y="2530800"/>
            <a:ext cx="1168432" cy="3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2" name="Picture 301">
            <a:extLst>
              <a:ext uri="{FF2B5EF4-FFF2-40B4-BE49-F238E27FC236}">
                <a16:creationId xmlns:a16="http://schemas.microsoft.com/office/drawing/2014/main" id="{6600A4BE-678C-4BCE-A950-8C02E6D59F0A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6416" y="1821170"/>
            <a:ext cx="617114" cy="705988"/>
          </a:xfrm>
          <a:prstGeom prst="rect">
            <a:avLst/>
          </a:prstGeom>
        </p:spPr>
      </p:pic>
      <p:sp>
        <p:nvSpPr>
          <p:cNvPr id="303" name="TextBox 302">
            <a:hlinkClick r:id="" action="ppaction://noaction">
              <a:snd r:embed="rId47" name="finden_source.wav"/>
            </a:hlinkClick>
            <a:extLst>
              <a:ext uri="{FF2B5EF4-FFF2-40B4-BE49-F238E27FC236}">
                <a16:creationId xmlns:a16="http://schemas.microsoft.com/office/drawing/2014/main" id="{5F4B36BD-9C31-4FFB-93B4-39CA00A70CA7}"/>
              </a:ext>
            </a:extLst>
          </p:cNvPr>
          <p:cNvSpPr txBox="1"/>
          <p:nvPr/>
        </p:nvSpPr>
        <p:spPr>
          <a:xfrm rot="10800000" flipV="1">
            <a:off x="2579014" y="2530800"/>
            <a:ext cx="1018507" cy="400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nden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4" name="Picture 303">
            <a:extLst>
              <a:ext uri="{FF2B5EF4-FFF2-40B4-BE49-F238E27FC236}">
                <a16:creationId xmlns:a16="http://schemas.microsoft.com/office/drawing/2014/main" id="{0DFF3A8D-FAA5-45A1-A7F3-0F3DD0C8212A}"/>
              </a:ext>
            </a:extLst>
          </p:cNvPr>
          <p:cNvPicPr>
            <a:picLocks noChangeAspect="1"/>
          </p:cNvPicPr>
          <p:nvPr/>
        </p:nvPicPr>
        <p:blipFill>
          <a:blip r:embed="rId4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821" y="1831905"/>
            <a:ext cx="893422" cy="695992"/>
          </a:xfrm>
          <a:prstGeom prst="rect">
            <a:avLst/>
          </a:prstGeom>
        </p:spPr>
      </p:pic>
      <p:sp>
        <p:nvSpPr>
          <p:cNvPr id="305" name="TextBox 304">
            <a:hlinkClick r:id="" action="ppaction://noaction">
              <a:snd r:embed="rId49" name="Liebe_source.wav"/>
            </a:hlinkClick>
            <a:extLst>
              <a:ext uri="{FF2B5EF4-FFF2-40B4-BE49-F238E27FC236}">
                <a16:creationId xmlns:a16="http://schemas.microsoft.com/office/drawing/2014/main" id="{7F286FBB-1B5A-4047-BB1E-B4882B37F803}"/>
              </a:ext>
            </a:extLst>
          </p:cNvPr>
          <p:cNvSpPr txBox="1"/>
          <p:nvPr/>
        </p:nvSpPr>
        <p:spPr>
          <a:xfrm rot="10800000" flipV="1">
            <a:off x="4213900" y="2530800"/>
            <a:ext cx="1168432" cy="3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ie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06" name="Picture 305">
            <a:extLst>
              <a:ext uri="{FF2B5EF4-FFF2-40B4-BE49-F238E27FC236}">
                <a16:creationId xmlns:a16="http://schemas.microsoft.com/office/drawing/2014/main" id="{C0538390-1BBA-4B27-BBE2-9D7CF699F4F0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4595" y="2041558"/>
            <a:ext cx="943337" cy="557089"/>
          </a:xfrm>
          <a:prstGeom prst="rect">
            <a:avLst/>
          </a:prstGeom>
        </p:spPr>
      </p:pic>
      <p:sp>
        <p:nvSpPr>
          <p:cNvPr id="307" name="TextBox 306">
            <a:hlinkClick r:id="" action="ppaction://noaction">
              <a:snd r:embed="rId51" name="ich_source.wav"/>
            </a:hlinkClick>
            <a:extLst>
              <a:ext uri="{FF2B5EF4-FFF2-40B4-BE49-F238E27FC236}">
                <a16:creationId xmlns:a16="http://schemas.microsoft.com/office/drawing/2014/main" id="{F1F376F2-0096-47C5-A29B-1446B0C9CDB7}"/>
              </a:ext>
            </a:extLst>
          </p:cNvPr>
          <p:cNvSpPr txBox="1"/>
          <p:nvPr/>
        </p:nvSpPr>
        <p:spPr>
          <a:xfrm rot="10800000" flipV="1">
            <a:off x="6300000" y="2530800"/>
            <a:ext cx="1168432" cy="3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ch</a:t>
            </a:r>
          </a:p>
        </p:txBody>
      </p:sp>
      <p:pic>
        <p:nvPicPr>
          <p:cNvPr id="308" name="Picture 307">
            <a:extLst>
              <a:ext uri="{FF2B5EF4-FFF2-40B4-BE49-F238E27FC236}">
                <a16:creationId xmlns:a16="http://schemas.microsoft.com/office/drawing/2014/main" id="{B5A16582-D507-4A30-BBB7-D62DF93EE4B8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6236" y="2028686"/>
            <a:ext cx="608734" cy="488749"/>
          </a:xfrm>
          <a:prstGeom prst="rect">
            <a:avLst/>
          </a:prstGeom>
        </p:spPr>
      </p:pic>
      <p:sp>
        <p:nvSpPr>
          <p:cNvPr id="309" name="TextBox 308">
            <a:hlinkClick r:id="" action="ppaction://noaction">
              <a:snd r:embed="rId53" name="Buch_source.wav"/>
            </a:hlinkClick>
            <a:extLst>
              <a:ext uri="{FF2B5EF4-FFF2-40B4-BE49-F238E27FC236}">
                <a16:creationId xmlns:a16="http://schemas.microsoft.com/office/drawing/2014/main" id="{C1D3941A-52D0-4F97-B5AD-B1229B0718D0}"/>
              </a:ext>
            </a:extLst>
          </p:cNvPr>
          <p:cNvSpPr txBox="1"/>
          <p:nvPr/>
        </p:nvSpPr>
        <p:spPr>
          <a:xfrm rot="10800000" flipV="1">
            <a:off x="7602188" y="2530800"/>
            <a:ext cx="979248" cy="412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Bu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ch</a:t>
            </a:r>
          </a:p>
        </p:txBody>
      </p:sp>
      <p:pic>
        <p:nvPicPr>
          <p:cNvPr id="310" name="Picture 309">
            <a:extLst>
              <a:ext uri="{FF2B5EF4-FFF2-40B4-BE49-F238E27FC236}">
                <a16:creationId xmlns:a16="http://schemas.microsoft.com/office/drawing/2014/main" id="{195A2C38-BCA6-47EC-845B-E3D2E3740D8A}"/>
              </a:ext>
            </a:extLst>
          </p:cNvPr>
          <p:cNvPicPr>
            <a:picLocks noChangeAspect="1"/>
          </p:cNvPicPr>
          <p:nvPr/>
        </p:nvPicPr>
        <p:blipFill>
          <a:blip r:embed="rId5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167" y="1852892"/>
            <a:ext cx="748026" cy="682314"/>
          </a:xfrm>
          <a:prstGeom prst="rect">
            <a:avLst/>
          </a:prstGeom>
        </p:spPr>
      </p:pic>
      <p:sp>
        <p:nvSpPr>
          <p:cNvPr id="311" name="TextBox 310">
            <a:hlinkClick r:id="" action="ppaction://noaction">
              <a:snd r:embed="rId55" name="schreiben_source.wav"/>
            </a:hlinkClick>
            <a:extLst>
              <a:ext uri="{FF2B5EF4-FFF2-40B4-BE49-F238E27FC236}">
                <a16:creationId xmlns:a16="http://schemas.microsoft.com/office/drawing/2014/main" id="{F7A11D90-47AF-409C-8541-CEDC7D8F40E8}"/>
              </a:ext>
            </a:extLst>
          </p:cNvPr>
          <p:cNvSpPr txBox="1"/>
          <p:nvPr/>
        </p:nvSpPr>
        <p:spPr>
          <a:xfrm rot="10800000" flipV="1">
            <a:off x="8966085" y="2531966"/>
            <a:ext cx="1886143" cy="3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reiben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2" name="TextBox 311">
            <a:hlinkClick r:id="" action="ppaction://noaction">
              <a:snd r:embed="rId56" name="wo_source.wav"/>
            </a:hlinkClick>
            <a:extLst>
              <a:ext uri="{FF2B5EF4-FFF2-40B4-BE49-F238E27FC236}">
                <a16:creationId xmlns:a16="http://schemas.microsoft.com/office/drawing/2014/main" id="{157DDD97-82EE-43DA-9147-8085C8D2E659}"/>
              </a:ext>
            </a:extLst>
          </p:cNvPr>
          <p:cNvSpPr txBox="1"/>
          <p:nvPr/>
        </p:nvSpPr>
        <p:spPr>
          <a:xfrm rot="10800000" flipV="1">
            <a:off x="1037076" y="3605972"/>
            <a:ext cx="843533" cy="406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?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13" name="Picture 312">
            <a:extLst>
              <a:ext uri="{FF2B5EF4-FFF2-40B4-BE49-F238E27FC236}">
                <a16:creationId xmlns:a16="http://schemas.microsoft.com/office/drawing/2014/main" id="{B69AAD19-549D-4656-9153-CC81F1D793CE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540" y="2995998"/>
            <a:ext cx="676723" cy="647306"/>
          </a:xfrm>
          <a:prstGeom prst="rect">
            <a:avLst/>
          </a:prstGeom>
        </p:spPr>
      </p:pic>
      <p:sp>
        <p:nvSpPr>
          <p:cNvPr id="314" name="TextBox 313">
            <a:hlinkClick r:id="" action="ppaction://noaction">
              <a:snd r:embed="rId58" name="Kopf_source.wav"/>
            </a:hlinkClick>
            <a:extLst>
              <a:ext uri="{FF2B5EF4-FFF2-40B4-BE49-F238E27FC236}">
                <a16:creationId xmlns:a16="http://schemas.microsoft.com/office/drawing/2014/main" id="{0F07483A-F9E7-476D-A75D-2EC26ACBD686}"/>
              </a:ext>
            </a:extLst>
          </p:cNvPr>
          <p:cNvSpPr txBox="1"/>
          <p:nvPr/>
        </p:nvSpPr>
        <p:spPr>
          <a:xfrm rot="10800000" flipV="1">
            <a:off x="1908927" y="3607200"/>
            <a:ext cx="8382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K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pf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15" name="Picture 314">
            <a:extLst>
              <a:ext uri="{FF2B5EF4-FFF2-40B4-BE49-F238E27FC236}">
                <a16:creationId xmlns:a16="http://schemas.microsoft.com/office/drawing/2014/main" id="{A31F4C8A-9852-4AA8-87B0-B3360484AECA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823" y="3229018"/>
            <a:ext cx="667516" cy="394203"/>
          </a:xfrm>
          <a:prstGeom prst="rect">
            <a:avLst/>
          </a:prstGeom>
        </p:spPr>
      </p:pic>
      <p:sp>
        <p:nvSpPr>
          <p:cNvPr id="316" name="TextBox 315">
            <a:hlinkClick r:id="" action="ppaction://noaction">
              <a:snd r:embed="rId60" name="du_source.wav"/>
            </a:hlinkClick>
            <a:extLst>
              <a:ext uri="{FF2B5EF4-FFF2-40B4-BE49-F238E27FC236}">
                <a16:creationId xmlns:a16="http://schemas.microsoft.com/office/drawing/2014/main" id="{B39832A8-775E-4A45-82B9-2466B881EAED}"/>
              </a:ext>
            </a:extLst>
          </p:cNvPr>
          <p:cNvSpPr txBox="1"/>
          <p:nvPr/>
        </p:nvSpPr>
        <p:spPr>
          <a:xfrm rot="10800000" flipV="1">
            <a:off x="2766414" y="3607200"/>
            <a:ext cx="7459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</a:t>
            </a:r>
          </a:p>
        </p:txBody>
      </p:sp>
      <p:pic>
        <p:nvPicPr>
          <p:cNvPr id="317" name="Picture 316">
            <a:extLst>
              <a:ext uri="{FF2B5EF4-FFF2-40B4-BE49-F238E27FC236}">
                <a16:creationId xmlns:a16="http://schemas.microsoft.com/office/drawing/2014/main" id="{67846A78-3822-4F42-952B-40ADB079CBB3}"/>
              </a:ext>
            </a:extLst>
          </p:cNvPr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762" y="3308683"/>
            <a:ext cx="250449" cy="216172"/>
          </a:xfrm>
          <a:prstGeom prst="rect">
            <a:avLst/>
          </a:prstGeom>
        </p:spPr>
      </p:pic>
      <p:sp>
        <p:nvSpPr>
          <p:cNvPr id="318" name="TextBox 317">
            <a:hlinkClick r:id="" action="ppaction://noaction">
              <a:snd r:embed="rId62" name="Punkt_source.wav"/>
            </a:hlinkClick>
            <a:extLst>
              <a:ext uri="{FF2B5EF4-FFF2-40B4-BE49-F238E27FC236}">
                <a16:creationId xmlns:a16="http://schemas.microsoft.com/office/drawing/2014/main" id="{CD2E7783-9DB7-410D-8565-005CD5F34860}"/>
              </a:ext>
            </a:extLst>
          </p:cNvPr>
          <p:cNvSpPr txBox="1"/>
          <p:nvPr/>
        </p:nvSpPr>
        <p:spPr>
          <a:xfrm rot="10800000" flipV="1">
            <a:off x="3569357" y="3607200"/>
            <a:ext cx="856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nkt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19" name="Picture 318">
            <a:extLst>
              <a:ext uri="{FF2B5EF4-FFF2-40B4-BE49-F238E27FC236}">
                <a16:creationId xmlns:a16="http://schemas.microsoft.com/office/drawing/2014/main" id="{9ACA3B20-BB61-4EB0-A2E6-AAFF6D873910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211" y="3192016"/>
            <a:ext cx="724213" cy="427686"/>
          </a:xfrm>
          <a:prstGeom prst="rect">
            <a:avLst/>
          </a:prstGeom>
        </p:spPr>
      </p:pic>
      <p:pic>
        <p:nvPicPr>
          <p:cNvPr id="321" name="Picture 320">
            <a:extLst>
              <a:ext uri="{FF2B5EF4-FFF2-40B4-BE49-F238E27FC236}">
                <a16:creationId xmlns:a16="http://schemas.microsoft.com/office/drawing/2014/main" id="{DB5484D2-BE08-4ED4-AE2E-C3A09A56DA4A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350" y="3227374"/>
            <a:ext cx="497171" cy="427687"/>
          </a:xfrm>
          <a:prstGeom prst="rect">
            <a:avLst/>
          </a:prstGeom>
        </p:spPr>
      </p:pic>
      <p:sp>
        <p:nvSpPr>
          <p:cNvPr id="322" name="TextBox 321">
            <a:hlinkClick r:id="" action="ppaction://noaction">
              <a:snd r:embed="rId65" name="wieder_source.wav"/>
            </a:hlinkClick>
            <a:extLst>
              <a:ext uri="{FF2B5EF4-FFF2-40B4-BE49-F238E27FC236}">
                <a16:creationId xmlns:a16="http://schemas.microsoft.com/office/drawing/2014/main" id="{49D28865-08A1-47D5-B2B6-9760BFC95EDD}"/>
              </a:ext>
            </a:extLst>
          </p:cNvPr>
          <p:cNvSpPr txBox="1"/>
          <p:nvPr/>
        </p:nvSpPr>
        <p:spPr>
          <a:xfrm rot="10800000" flipV="1">
            <a:off x="5258175" y="3642793"/>
            <a:ext cx="848239" cy="36163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5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wied</a:t>
            </a:r>
            <a:r>
              <a:rPr kumimoji="0" lang="en-GB" sz="175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er</a:t>
            </a:r>
            <a:endParaRPr kumimoji="0" lang="en-GB" sz="175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3" name="Picture 322">
            <a:extLst>
              <a:ext uri="{FF2B5EF4-FFF2-40B4-BE49-F238E27FC236}">
                <a16:creationId xmlns:a16="http://schemas.microsoft.com/office/drawing/2014/main" id="{3DF48438-9EA1-4AEB-B7AD-7D6DBBA0EFBC}"/>
              </a:ext>
            </a:extLst>
          </p:cNvPr>
          <p:cNvPicPr>
            <a:picLocks noChangeAspect="1"/>
          </p:cNvPicPr>
          <p:nvPr/>
        </p:nvPicPr>
        <p:blipFill>
          <a:blip r:embed="rId6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211" y="3157049"/>
            <a:ext cx="713950" cy="440684"/>
          </a:xfrm>
          <a:prstGeom prst="rect">
            <a:avLst/>
          </a:prstGeom>
        </p:spPr>
      </p:pic>
      <p:pic>
        <p:nvPicPr>
          <p:cNvPr id="324" name="Picture 323">
            <a:extLst>
              <a:ext uri="{FF2B5EF4-FFF2-40B4-BE49-F238E27FC236}">
                <a16:creationId xmlns:a16="http://schemas.microsoft.com/office/drawing/2014/main" id="{5F505FF1-7CB0-48AE-98C4-7594BA594A2A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36509" y="3380517"/>
            <a:ext cx="553205" cy="278341"/>
          </a:xfrm>
          <a:prstGeom prst="rect">
            <a:avLst/>
          </a:prstGeom>
        </p:spPr>
      </p:pic>
      <p:sp>
        <p:nvSpPr>
          <p:cNvPr id="325" name="TextBox 324">
            <a:hlinkClick r:id="" action="ppaction://noaction">
              <a:snd r:embed="rId68" name="reden_source.wav"/>
            </a:hlinkClick>
            <a:extLst>
              <a:ext uri="{FF2B5EF4-FFF2-40B4-BE49-F238E27FC236}">
                <a16:creationId xmlns:a16="http://schemas.microsoft.com/office/drawing/2014/main" id="{A3F166DE-FC51-4FDA-A14B-8912FA5F1806}"/>
              </a:ext>
            </a:extLst>
          </p:cNvPr>
          <p:cNvSpPr txBox="1"/>
          <p:nvPr/>
        </p:nvSpPr>
        <p:spPr>
          <a:xfrm rot="10800000" flipV="1">
            <a:off x="6104587" y="3607200"/>
            <a:ext cx="9354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ed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6" name="Picture 325">
            <a:extLst>
              <a:ext uri="{FF2B5EF4-FFF2-40B4-BE49-F238E27FC236}">
                <a16:creationId xmlns:a16="http://schemas.microsoft.com/office/drawing/2014/main" id="{C75B84AD-0A3A-4B18-B0A6-789A2D7D0216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424" y="3131762"/>
            <a:ext cx="672357" cy="552910"/>
          </a:xfrm>
          <a:prstGeom prst="rect">
            <a:avLst/>
          </a:prstGeom>
        </p:spPr>
      </p:pic>
      <p:sp>
        <p:nvSpPr>
          <p:cNvPr id="327" name="TextBox 326">
            <a:hlinkClick r:id="" action="ppaction://noaction">
              <a:snd r:embed="rId70" name="Uhr_source.wav"/>
            </a:hlinkClick>
            <a:extLst>
              <a:ext uri="{FF2B5EF4-FFF2-40B4-BE49-F238E27FC236}">
                <a16:creationId xmlns:a16="http://schemas.microsoft.com/office/drawing/2014/main" id="{255539EE-DD46-422D-B819-8C14EFBC007F}"/>
              </a:ext>
            </a:extLst>
          </p:cNvPr>
          <p:cNvSpPr txBox="1"/>
          <p:nvPr/>
        </p:nvSpPr>
        <p:spPr>
          <a:xfrm rot="10800000" flipV="1">
            <a:off x="7060217" y="3607200"/>
            <a:ext cx="704756" cy="40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Uh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28" name="Picture 327">
            <a:extLst>
              <a:ext uri="{FF2B5EF4-FFF2-40B4-BE49-F238E27FC236}">
                <a16:creationId xmlns:a16="http://schemas.microsoft.com/office/drawing/2014/main" id="{3E2601BD-EA36-4D3A-9920-1AD789A731BF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680" y="3004033"/>
            <a:ext cx="894260" cy="697350"/>
          </a:xfrm>
          <a:prstGeom prst="rect">
            <a:avLst/>
          </a:prstGeom>
        </p:spPr>
      </p:pic>
      <p:sp>
        <p:nvSpPr>
          <p:cNvPr id="329" name="TextBox 328">
            <a:hlinkClick r:id="" action="ppaction://noaction">
              <a:snd r:embed="rId72" name="vor_source.wav"/>
            </a:hlinkClick>
            <a:extLst>
              <a:ext uri="{FF2B5EF4-FFF2-40B4-BE49-F238E27FC236}">
                <a16:creationId xmlns:a16="http://schemas.microsoft.com/office/drawing/2014/main" id="{4749EC23-3030-459B-9A15-640B9DC48FBB}"/>
              </a:ext>
            </a:extLst>
          </p:cNvPr>
          <p:cNvSpPr txBox="1"/>
          <p:nvPr/>
        </p:nvSpPr>
        <p:spPr>
          <a:xfrm rot="10800000" flipV="1">
            <a:off x="8116928" y="3607200"/>
            <a:ext cx="974744" cy="3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v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or</a:t>
            </a:r>
          </a:p>
        </p:txBody>
      </p:sp>
      <p:pic>
        <p:nvPicPr>
          <p:cNvPr id="330" name="Picture 329">
            <a:extLst>
              <a:ext uri="{FF2B5EF4-FFF2-40B4-BE49-F238E27FC236}">
                <a16:creationId xmlns:a16="http://schemas.microsoft.com/office/drawing/2014/main" id="{CAF5193A-99A5-43E5-A33C-ACC96611B428}"/>
              </a:ext>
            </a:extLst>
          </p:cNvPr>
          <p:cNvPicPr>
            <a:picLocks noChangeAspect="1"/>
          </p:cNvPicPr>
          <p:nvPr/>
        </p:nvPicPr>
        <p:blipFill rotWithShape="1">
          <a:blip r:embed="rId7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6"/>
          <a:stretch/>
        </p:blipFill>
        <p:spPr>
          <a:xfrm>
            <a:off x="9621002" y="3134674"/>
            <a:ext cx="524992" cy="516731"/>
          </a:xfrm>
          <a:prstGeom prst="rect">
            <a:avLst/>
          </a:prstGeom>
        </p:spPr>
      </p:pic>
      <p:sp>
        <p:nvSpPr>
          <p:cNvPr id="331" name="TextBox 330">
            <a:hlinkClick r:id="" action="ppaction://noaction">
              <a:snd r:embed="rId74" name="sollen_source.wav"/>
            </a:hlinkClick>
            <a:extLst>
              <a:ext uri="{FF2B5EF4-FFF2-40B4-BE49-F238E27FC236}">
                <a16:creationId xmlns:a16="http://schemas.microsoft.com/office/drawing/2014/main" id="{25DB8F5B-E4F7-409A-BA9D-A7DC935DF942}"/>
              </a:ext>
            </a:extLst>
          </p:cNvPr>
          <p:cNvSpPr txBox="1"/>
          <p:nvPr/>
        </p:nvSpPr>
        <p:spPr>
          <a:xfrm rot="10800000" flipV="1">
            <a:off x="9466479" y="3607200"/>
            <a:ext cx="77435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ollen</a:t>
            </a:r>
          </a:p>
        </p:txBody>
      </p:sp>
      <p:pic>
        <p:nvPicPr>
          <p:cNvPr id="332" name="Picture 331">
            <a:extLst>
              <a:ext uri="{FF2B5EF4-FFF2-40B4-BE49-F238E27FC236}">
                <a16:creationId xmlns:a16="http://schemas.microsoft.com/office/drawing/2014/main" id="{798E2500-0984-4B9F-981E-547170692B62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3141" y="2985997"/>
            <a:ext cx="329018" cy="706092"/>
          </a:xfrm>
          <a:prstGeom prst="rect">
            <a:avLst/>
          </a:prstGeom>
        </p:spPr>
      </p:pic>
      <p:sp>
        <p:nvSpPr>
          <p:cNvPr id="333" name="TextBox 332">
            <a:hlinkClick r:id="" action="ppaction://noaction">
              <a:snd r:embed="rId76" name="gross_source.wav"/>
            </a:hlinkClick>
            <a:extLst>
              <a:ext uri="{FF2B5EF4-FFF2-40B4-BE49-F238E27FC236}">
                <a16:creationId xmlns:a16="http://schemas.microsoft.com/office/drawing/2014/main" id="{F57637A6-F897-4CBE-A682-A0C98EC16DDA}"/>
              </a:ext>
            </a:extLst>
          </p:cNvPr>
          <p:cNvSpPr txBox="1"/>
          <p:nvPr/>
        </p:nvSpPr>
        <p:spPr>
          <a:xfrm rot="10800000" flipV="1">
            <a:off x="10248203" y="3603477"/>
            <a:ext cx="8993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gro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ß</a:t>
            </a:r>
          </a:p>
        </p:txBody>
      </p:sp>
      <p:pic>
        <p:nvPicPr>
          <p:cNvPr id="334" name="Picture 333">
            <a:extLst>
              <a:ext uri="{FF2B5EF4-FFF2-40B4-BE49-F238E27FC236}">
                <a16:creationId xmlns:a16="http://schemas.microsoft.com/office/drawing/2014/main" id="{1788D215-856E-4880-A9D7-DCA49895C728}"/>
              </a:ext>
            </a:extLst>
          </p:cNvPr>
          <p:cNvPicPr>
            <a:picLocks noChangeAspect="1"/>
          </p:cNvPicPr>
          <p:nvPr/>
        </p:nvPicPr>
        <p:blipFill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570" y="4255132"/>
            <a:ext cx="355193" cy="497787"/>
          </a:xfrm>
          <a:prstGeom prst="rect">
            <a:avLst/>
          </a:prstGeom>
        </p:spPr>
      </p:pic>
      <p:sp>
        <p:nvSpPr>
          <p:cNvPr id="335" name="TextBox 334">
            <a:hlinkClick r:id="" action="ppaction://noaction">
              <a:snd r:embed="rId78" name="Tür_source.wav"/>
            </a:hlinkClick>
            <a:extLst>
              <a:ext uri="{FF2B5EF4-FFF2-40B4-BE49-F238E27FC236}">
                <a16:creationId xmlns:a16="http://schemas.microsoft.com/office/drawing/2014/main" id="{8D70714A-81FC-48FC-8B67-4DEC518D0B39}"/>
              </a:ext>
            </a:extLst>
          </p:cNvPr>
          <p:cNvSpPr txBox="1"/>
          <p:nvPr/>
        </p:nvSpPr>
        <p:spPr>
          <a:xfrm rot="10800000" flipV="1">
            <a:off x="1043780" y="4755600"/>
            <a:ext cx="8601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ü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6" name="Picture 335">
            <a:extLst>
              <a:ext uri="{FF2B5EF4-FFF2-40B4-BE49-F238E27FC236}">
                <a16:creationId xmlns:a16="http://schemas.microsoft.com/office/drawing/2014/main" id="{BDB415FB-9997-42EF-98A6-EBAFD3EF7088}"/>
              </a:ext>
            </a:extLst>
          </p:cNvPr>
          <p:cNvPicPr>
            <a:picLocks noChangeAspect="1"/>
          </p:cNvPicPr>
          <p:nvPr/>
        </p:nvPicPr>
        <p:blipFill>
          <a:blip r:embed="rId7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37" y="4296222"/>
            <a:ext cx="454341" cy="466469"/>
          </a:xfrm>
          <a:prstGeom prst="rect">
            <a:avLst/>
          </a:prstGeom>
        </p:spPr>
      </p:pic>
      <p:sp>
        <p:nvSpPr>
          <p:cNvPr id="337" name="TextBox 336">
            <a:hlinkClick r:id="" action="ppaction://noaction">
              <a:snd r:embed="rId80" name="fünf_source.wav"/>
            </a:hlinkClick>
            <a:extLst>
              <a:ext uri="{FF2B5EF4-FFF2-40B4-BE49-F238E27FC236}">
                <a16:creationId xmlns:a16="http://schemas.microsoft.com/office/drawing/2014/main" id="{0116625F-5763-486D-B87B-566F2B7FC6BB}"/>
              </a:ext>
            </a:extLst>
          </p:cNvPr>
          <p:cNvSpPr txBox="1"/>
          <p:nvPr/>
        </p:nvSpPr>
        <p:spPr>
          <a:xfrm rot="10800000" flipV="1">
            <a:off x="1948375" y="4755600"/>
            <a:ext cx="779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f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ü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nf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38" name="Picture 337">
            <a:extLst>
              <a:ext uri="{FF2B5EF4-FFF2-40B4-BE49-F238E27FC236}">
                <a16:creationId xmlns:a16="http://schemas.microsoft.com/office/drawing/2014/main" id="{B111E90F-0A15-4C9A-BF9F-093EEEA3DAB2}"/>
              </a:ext>
            </a:extLst>
          </p:cNvPr>
          <p:cNvPicPr>
            <a:picLocks noChangeAspect="1"/>
          </p:cNvPicPr>
          <p:nvPr/>
        </p:nvPicPr>
        <p:blipFill>
          <a:blip r:embed="rId8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78" y="4253489"/>
            <a:ext cx="392005" cy="508346"/>
          </a:xfrm>
          <a:prstGeom prst="rect">
            <a:avLst/>
          </a:prstGeom>
        </p:spPr>
      </p:pic>
      <p:sp>
        <p:nvSpPr>
          <p:cNvPr id="339" name="TextBox 338">
            <a:hlinkClick r:id="" action="ppaction://noaction">
              <a:snd r:embed="rId82" name="schön_source.wav"/>
            </a:hlinkClick>
            <a:extLst>
              <a:ext uri="{FF2B5EF4-FFF2-40B4-BE49-F238E27FC236}">
                <a16:creationId xmlns:a16="http://schemas.microsoft.com/office/drawing/2014/main" id="{CDAF2148-5E6B-4985-83E7-966F2309C98C}"/>
              </a:ext>
            </a:extLst>
          </p:cNvPr>
          <p:cNvSpPr txBox="1"/>
          <p:nvPr/>
        </p:nvSpPr>
        <p:spPr>
          <a:xfrm rot="10800000" flipV="1">
            <a:off x="2747136" y="4755600"/>
            <a:ext cx="814881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sch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ö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0" name="Picture 339">
            <a:extLst>
              <a:ext uri="{FF2B5EF4-FFF2-40B4-BE49-F238E27FC236}">
                <a16:creationId xmlns:a16="http://schemas.microsoft.com/office/drawing/2014/main" id="{88D98AC4-8ABF-4256-8575-7EF38A39DB7A}"/>
              </a:ext>
            </a:extLst>
          </p:cNvPr>
          <p:cNvPicPr>
            <a:picLocks noChangeAspect="1"/>
          </p:cNvPicPr>
          <p:nvPr/>
        </p:nvPicPr>
        <p:blipFill>
          <a:blip r:embed="rId8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822" y="4123250"/>
            <a:ext cx="613934" cy="773013"/>
          </a:xfrm>
          <a:prstGeom prst="rect">
            <a:avLst/>
          </a:prstGeom>
        </p:spPr>
      </p:pic>
      <p:sp>
        <p:nvSpPr>
          <p:cNvPr id="341" name="TextBox 340">
            <a:hlinkClick r:id="" action="ppaction://noaction">
              <a:snd r:embed="rId84" name="plötzlich_source.wav"/>
            </a:hlinkClick>
            <a:extLst>
              <a:ext uri="{FF2B5EF4-FFF2-40B4-BE49-F238E27FC236}">
                <a16:creationId xmlns:a16="http://schemas.microsoft.com/office/drawing/2014/main" id="{FFE76DEC-FDB7-4530-BF00-64EDFC2CBB8A}"/>
              </a:ext>
            </a:extLst>
          </p:cNvPr>
          <p:cNvSpPr txBox="1"/>
          <p:nvPr/>
        </p:nvSpPr>
        <p:spPr>
          <a:xfrm rot="10800000" flipV="1">
            <a:off x="3566885" y="4780619"/>
            <a:ext cx="866781" cy="3539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pl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ö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tzlich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2" name="Picture 341">
            <a:extLst>
              <a:ext uri="{FF2B5EF4-FFF2-40B4-BE49-F238E27FC236}">
                <a16:creationId xmlns:a16="http://schemas.microsoft.com/office/drawing/2014/main" id="{C9A695B4-888E-4061-947B-F5C23642FD49}"/>
              </a:ext>
            </a:extLst>
          </p:cNvPr>
          <p:cNvPicPr>
            <a:picLocks noChangeAspect="1"/>
          </p:cNvPicPr>
          <p:nvPr/>
        </p:nvPicPr>
        <p:blipFill>
          <a:blip r:embed="rId8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1085" y="4225001"/>
            <a:ext cx="695926" cy="643489"/>
          </a:xfrm>
          <a:prstGeom prst="rect">
            <a:avLst/>
          </a:prstGeom>
        </p:spPr>
      </p:pic>
      <p:sp>
        <p:nvSpPr>
          <p:cNvPr id="343" name="TextBox 342">
            <a:hlinkClick r:id="" action="ppaction://noaction">
              <a:snd r:embed="rId86" name="spät_source.wav"/>
            </a:hlinkClick>
            <a:extLst>
              <a:ext uri="{FF2B5EF4-FFF2-40B4-BE49-F238E27FC236}">
                <a16:creationId xmlns:a16="http://schemas.microsoft.com/office/drawing/2014/main" id="{BAB82988-DAE3-4DC6-8265-F415C1705BCA}"/>
              </a:ext>
            </a:extLst>
          </p:cNvPr>
          <p:cNvSpPr txBox="1"/>
          <p:nvPr/>
        </p:nvSpPr>
        <p:spPr>
          <a:xfrm rot="10800000" flipV="1">
            <a:off x="4481594" y="4755600"/>
            <a:ext cx="733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sp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4" name="Picture 343">
            <a:extLst>
              <a:ext uri="{FF2B5EF4-FFF2-40B4-BE49-F238E27FC236}">
                <a16:creationId xmlns:a16="http://schemas.microsoft.com/office/drawing/2014/main" id="{7EE476FC-5E0F-4D2B-8EF0-66F85667AB82}"/>
              </a:ext>
            </a:extLst>
          </p:cNvPr>
          <p:cNvPicPr>
            <a:picLocks noChangeAspect="1"/>
          </p:cNvPicPr>
          <p:nvPr/>
        </p:nvPicPr>
        <p:blipFill>
          <a:blip r:embed="rId8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2865" y="4232166"/>
            <a:ext cx="649700" cy="558900"/>
          </a:xfrm>
          <a:prstGeom prst="rect">
            <a:avLst/>
          </a:prstGeom>
        </p:spPr>
      </p:pic>
      <p:sp>
        <p:nvSpPr>
          <p:cNvPr id="345" name="TextBox 344">
            <a:hlinkClick r:id="" action="ppaction://noaction">
              <a:snd r:embed="rId88" name="lächeln_source.wav"/>
            </a:hlinkClick>
            <a:extLst>
              <a:ext uri="{FF2B5EF4-FFF2-40B4-BE49-F238E27FC236}">
                <a16:creationId xmlns:a16="http://schemas.microsoft.com/office/drawing/2014/main" id="{9E7A645B-15CA-4DBA-BCE0-0AE1A3C89FB1}"/>
              </a:ext>
            </a:extLst>
          </p:cNvPr>
          <p:cNvSpPr txBox="1"/>
          <p:nvPr/>
        </p:nvSpPr>
        <p:spPr>
          <a:xfrm rot="10800000" flipV="1">
            <a:off x="5222460" y="4801535"/>
            <a:ext cx="880228" cy="35394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l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</a:t>
            </a:r>
            <a:r>
              <a:rPr kumimoji="0" lang="en-GB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cheln</a:t>
            </a:r>
            <a:endParaRPr kumimoji="0" lang="en-GB" sz="17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6" name="Picture 345">
            <a:extLst>
              <a:ext uri="{FF2B5EF4-FFF2-40B4-BE49-F238E27FC236}">
                <a16:creationId xmlns:a16="http://schemas.microsoft.com/office/drawing/2014/main" id="{1B67541D-503E-4FA6-836D-075206C1F99E}"/>
              </a:ext>
            </a:extLst>
          </p:cNvPr>
          <p:cNvPicPr>
            <a:picLocks noChangeAspect="1"/>
          </p:cNvPicPr>
          <p:nvPr/>
        </p:nvPicPr>
        <p:blipFill>
          <a:blip r:embed="rId8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318" y="4243312"/>
            <a:ext cx="991689" cy="561759"/>
          </a:xfrm>
          <a:prstGeom prst="rect">
            <a:avLst/>
          </a:prstGeom>
        </p:spPr>
      </p:pic>
      <p:sp>
        <p:nvSpPr>
          <p:cNvPr id="347" name="TextBox 346">
            <a:hlinkClick r:id="" action="ppaction://noaction">
              <a:snd r:embed="rId90" name="Haus_source.wav"/>
            </a:hlinkClick>
            <a:extLst>
              <a:ext uri="{FF2B5EF4-FFF2-40B4-BE49-F238E27FC236}">
                <a16:creationId xmlns:a16="http://schemas.microsoft.com/office/drawing/2014/main" id="{6555B3A2-A601-40A3-8AC7-C30D319157EC}"/>
              </a:ext>
            </a:extLst>
          </p:cNvPr>
          <p:cNvSpPr txBox="1"/>
          <p:nvPr/>
        </p:nvSpPr>
        <p:spPr>
          <a:xfrm rot="10800000" flipV="1">
            <a:off x="6381359" y="4755600"/>
            <a:ext cx="116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au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48" name="Picture 347">
            <a:extLst>
              <a:ext uri="{FF2B5EF4-FFF2-40B4-BE49-F238E27FC236}">
                <a16:creationId xmlns:a16="http://schemas.microsoft.com/office/drawing/2014/main" id="{27386910-E242-410D-BC7F-AB2BD92B6868}"/>
              </a:ext>
            </a:extLst>
          </p:cNvPr>
          <p:cNvPicPr>
            <a:picLocks noChangeAspect="1"/>
          </p:cNvPicPr>
          <p:nvPr/>
        </p:nvPicPr>
        <p:blipFill>
          <a:blip r:embed="rId9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148" y="4142746"/>
            <a:ext cx="788305" cy="678134"/>
          </a:xfrm>
          <a:prstGeom prst="rect">
            <a:avLst/>
          </a:prstGeom>
        </p:spPr>
      </p:pic>
      <p:sp>
        <p:nvSpPr>
          <p:cNvPr id="349" name="TextBox 348">
            <a:hlinkClick r:id="" action="ppaction://noaction">
              <a:snd r:embed="rId92" name="Deutschland.wav"/>
            </a:hlinkClick>
            <a:extLst>
              <a:ext uri="{FF2B5EF4-FFF2-40B4-BE49-F238E27FC236}">
                <a16:creationId xmlns:a16="http://schemas.microsoft.com/office/drawing/2014/main" id="{09717D50-728F-4151-8BE6-D2766241B648}"/>
              </a:ext>
            </a:extLst>
          </p:cNvPr>
          <p:cNvSpPr txBox="1"/>
          <p:nvPr/>
        </p:nvSpPr>
        <p:spPr>
          <a:xfrm rot="10800000" flipV="1">
            <a:off x="7764972" y="4755600"/>
            <a:ext cx="1701507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tschland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50" name="Picture 349">
            <a:extLst>
              <a:ext uri="{FF2B5EF4-FFF2-40B4-BE49-F238E27FC236}">
                <a16:creationId xmlns:a16="http://schemas.microsoft.com/office/drawing/2014/main" id="{8A84C9EF-294B-43C6-986F-C36CF9D0667E}"/>
              </a:ext>
            </a:extLst>
          </p:cNvPr>
          <p:cNvPicPr>
            <a:picLocks noChangeAspect="1"/>
          </p:cNvPicPr>
          <p:nvPr/>
        </p:nvPicPr>
        <p:blipFill>
          <a:blip r:embed="rId9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4130" y="4250547"/>
            <a:ext cx="931254" cy="566165"/>
          </a:xfrm>
          <a:prstGeom prst="rect">
            <a:avLst/>
          </a:prstGeom>
        </p:spPr>
      </p:pic>
      <p:sp>
        <p:nvSpPr>
          <p:cNvPr id="351" name="TextBox 350">
            <a:hlinkClick r:id="" action="ppaction://noaction">
              <a:snd r:embed="rId94" name="Mäuse_source.wav"/>
            </a:hlinkClick>
            <a:extLst>
              <a:ext uri="{FF2B5EF4-FFF2-40B4-BE49-F238E27FC236}">
                <a16:creationId xmlns:a16="http://schemas.microsoft.com/office/drawing/2014/main" id="{D013F027-62A4-46C4-A0F5-A812B4A4CF36}"/>
              </a:ext>
            </a:extLst>
          </p:cNvPr>
          <p:cNvSpPr txBox="1"/>
          <p:nvPr/>
        </p:nvSpPr>
        <p:spPr>
          <a:xfrm rot="10800000" flipV="1">
            <a:off x="9754185" y="4754835"/>
            <a:ext cx="11206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M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äu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se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2" name="TextBox 351">
            <a:hlinkClick r:id="" action="ppaction://noaction">
              <a:snd r:embed="rId95" name="und_source.wav"/>
            </a:hlinkClick>
            <a:extLst>
              <a:ext uri="{FF2B5EF4-FFF2-40B4-BE49-F238E27FC236}">
                <a16:creationId xmlns:a16="http://schemas.microsoft.com/office/drawing/2014/main" id="{6FA47FF3-B1EA-4A29-927E-B8DC2AC8119C}"/>
              </a:ext>
            </a:extLst>
          </p:cNvPr>
          <p:cNvSpPr txBox="1"/>
          <p:nvPr/>
        </p:nvSpPr>
        <p:spPr>
          <a:xfrm rot="10800000" flipV="1">
            <a:off x="1347966" y="5832000"/>
            <a:ext cx="1168432" cy="3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d</a:t>
            </a:r>
          </a:p>
        </p:txBody>
      </p:sp>
      <p:sp>
        <p:nvSpPr>
          <p:cNvPr id="353" name="TextBox 352">
            <a:hlinkClick r:id="" action="ppaction://noaction">
              <a:snd r:embed="rId96" name="richtig_source.wav"/>
            </a:hlinkClick>
            <a:extLst>
              <a:ext uri="{FF2B5EF4-FFF2-40B4-BE49-F238E27FC236}">
                <a16:creationId xmlns:a16="http://schemas.microsoft.com/office/drawing/2014/main" id="{0D050FB5-7137-4CA5-A7DD-63CD79D69595}"/>
              </a:ext>
            </a:extLst>
          </p:cNvPr>
          <p:cNvSpPr txBox="1"/>
          <p:nvPr/>
        </p:nvSpPr>
        <p:spPr>
          <a:xfrm rot="10800000" flipV="1">
            <a:off x="2887698" y="5832000"/>
            <a:ext cx="1443078" cy="3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richt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ig</a:t>
            </a:r>
          </a:p>
        </p:txBody>
      </p:sp>
      <p:sp>
        <p:nvSpPr>
          <p:cNvPr id="354" name="TextBox 353">
            <a:hlinkClick r:id="" action="ppaction://noaction">
              <a:snd r:embed="rId97" name="stark_source.wav"/>
            </a:hlinkClick>
            <a:extLst>
              <a:ext uri="{FF2B5EF4-FFF2-40B4-BE49-F238E27FC236}">
                <a16:creationId xmlns:a16="http://schemas.microsoft.com/office/drawing/2014/main" id="{C5461A99-FD38-4846-BC0F-D931BA8FBB0C}"/>
              </a:ext>
            </a:extLst>
          </p:cNvPr>
          <p:cNvSpPr txBox="1"/>
          <p:nvPr/>
        </p:nvSpPr>
        <p:spPr>
          <a:xfrm rot="10800000" flipV="1">
            <a:off x="4519508" y="5832000"/>
            <a:ext cx="1443078" cy="3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ark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5" name="TextBox 354">
            <a:hlinkClick r:id="" action="ppaction://noaction">
              <a:snd r:embed="rId98" name="spielen_source.wav"/>
            </a:hlinkClick>
            <a:extLst>
              <a:ext uri="{FF2B5EF4-FFF2-40B4-BE49-F238E27FC236}">
                <a16:creationId xmlns:a16="http://schemas.microsoft.com/office/drawing/2014/main" id="{34023501-057F-4CD8-B3F5-BA9C6856BBC4}"/>
              </a:ext>
            </a:extLst>
          </p:cNvPr>
          <p:cNvSpPr txBox="1"/>
          <p:nvPr/>
        </p:nvSpPr>
        <p:spPr>
          <a:xfrm rot="10800000" flipV="1">
            <a:off x="6226361" y="5832000"/>
            <a:ext cx="1443078" cy="3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sp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ielen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56" name="TextBox 355">
            <a:hlinkClick r:id="" action="ppaction://noaction">
              <a:snd r:embed="rId99" name="Jahr_source.wav"/>
            </a:hlinkClick>
            <a:extLst>
              <a:ext uri="{FF2B5EF4-FFF2-40B4-BE49-F238E27FC236}">
                <a16:creationId xmlns:a16="http://schemas.microsoft.com/office/drawing/2014/main" id="{D122F808-2EF6-4FB9-9C76-BF2D83B9C41C}"/>
              </a:ext>
            </a:extLst>
          </p:cNvPr>
          <p:cNvSpPr txBox="1"/>
          <p:nvPr/>
        </p:nvSpPr>
        <p:spPr>
          <a:xfrm rot="10800000" flipV="1">
            <a:off x="8353658" y="5832000"/>
            <a:ext cx="570180" cy="3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j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57" name="Picture 356">
            <a:extLst>
              <a:ext uri="{FF2B5EF4-FFF2-40B4-BE49-F238E27FC236}">
                <a16:creationId xmlns:a16="http://schemas.microsoft.com/office/drawing/2014/main" id="{480E2F5D-47D1-4FA0-B29B-ACF5977541FD}"/>
              </a:ext>
            </a:extLst>
          </p:cNvPr>
          <p:cNvPicPr>
            <a:picLocks noChangeAspect="1"/>
          </p:cNvPicPr>
          <p:nvPr/>
        </p:nvPicPr>
        <p:blipFill>
          <a:blip r:embed="rId10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282" y="5226172"/>
            <a:ext cx="821769" cy="706921"/>
          </a:xfrm>
          <a:prstGeom prst="rect">
            <a:avLst/>
          </a:prstGeom>
        </p:spPr>
      </p:pic>
      <p:pic>
        <p:nvPicPr>
          <p:cNvPr id="358" name="Picture 357">
            <a:extLst>
              <a:ext uri="{FF2B5EF4-FFF2-40B4-BE49-F238E27FC236}">
                <a16:creationId xmlns:a16="http://schemas.microsoft.com/office/drawing/2014/main" id="{3889D5D4-9057-44B9-AC17-098B8FEF86AE}"/>
              </a:ext>
            </a:extLst>
          </p:cNvPr>
          <p:cNvPicPr>
            <a:picLocks noChangeAspect="1"/>
          </p:cNvPicPr>
          <p:nvPr/>
        </p:nvPicPr>
        <p:blipFill>
          <a:blip r:embed="rId10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07" y="5142740"/>
            <a:ext cx="855713" cy="736120"/>
          </a:xfrm>
          <a:prstGeom prst="rect">
            <a:avLst/>
          </a:prstGeom>
        </p:spPr>
      </p:pic>
      <p:pic>
        <p:nvPicPr>
          <p:cNvPr id="359" name="Picture 358">
            <a:extLst>
              <a:ext uri="{FF2B5EF4-FFF2-40B4-BE49-F238E27FC236}">
                <a16:creationId xmlns:a16="http://schemas.microsoft.com/office/drawing/2014/main" id="{36D19D33-E12B-401D-8884-CF456B266A37}"/>
              </a:ext>
            </a:extLst>
          </p:cNvPr>
          <p:cNvPicPr>
            <a:picLocks noChangeAspect="1"/>
          </p:cNvPicPr>
          <p:nvPr/>
        </p:nvPicPr>
        <p:blipFill>
          <a:blip r:embed="rId10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696" y="5226172"/>
            <a:ext cx="638926" cy="652688"/>
          </a:xfrm>
          <a:prstGeom prst="rect">
            <a:avLst/>
          </a:prstGeom>
        </p:spPr>
      </p:pic>
      <p:pic>
        <p:nvPicPr>
          <p:cNvPr id="360" name="Picture 359">
            <a:extLst>
              <a:ext uri="{FF2B5EF4-FFF2-40B4-BE49-F238E27FC236}">
                <a16:creationId xmlns:a16="http://schemas.microsoft.com/office/drawing/2014/main" id="{1FADFBF6-7ECB-4023-8FE7-70B40A0B95BB}"/>
              </a:ext>
            </a:extLst>
          </p:cNvPr>
          <p:cNvPicPr>
            <a:picLocks noChangeAspect="1"/>
          </p:cNvPicPr>
          <p:nvPr/>
        </p:nvPicPr>
        <p:blipFill>
          <a:blip r:embed="rId10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168" y="5278740"/>
            <a:ext cx="798202" cy="590125"/>
          </a:xfrm>
          <a:prstGeom prst="rect">
            <a:avLst/>
          </a:prstGeom>
        </p:spPr>
      </p:pic>
      <p:pic>
        <p:nvPicPr>
          <p:cNvPr id="361" name="Picture 360">
            <a:extLst>
              <a:ext uri="{FF2B5EF4-FFF2-40B4-BE49-F238E27FC236}">
                <a16:creationId xmlns:a16="http://schemas.microsoft.com/office/drawing/2014/main" id="{A15489B9-88BD-40F3-9CA3-766B2EFF1453}"/>
              </a:ext>
            </a:extLst>
          </p:cNvPr>
          <p:cNvPicPr>
            <a:picLocks noChangeAspect="1"/>
          </p:cNvPicPr>
          <p:nvPr/>
        </p:nvPicPr>
        <p:blipFill>
          <a:blip r:embed="rId10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933" y="5241208"/>
            <a:ext cx="831580" cy="612439"/>
          </a:xfrm>
          <a:prstGeom prst="rect">
            <a:avLst/>
          </a:prstGeom>
        </p:spPr>
      </p:pic>
      <p:pic>
        <p:nvPicPr>
          <p:cNvPr id="362" name="Picture 361">
            <a:extLst>
              <a:ext uri="{FF2B5EF4-FFF2-40B4-BE49-F238E27FC236}">
                <a16:creationId xmlns:a16="http://schemas.microsoft.com/office/drawing/2014/main" id="{56CC3611-B83F-4D9F-BC4E-F59AE8CD2823}"/>
              </a:ext>
            </a:extLst>
          </p:cNvPr>
          <p:cNvPicPr>
            <a:picLocks noChangeAspect="1"/>
          </p:cNvPicPr>
          <p:nvPr/>
        </p:nvPicPr>
        <p:blipFill>
          <a:blip r:embed="rId10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9157" y="5283935"/>
            <a:ext cx="838159" cy="571668"/>
          </a:xfrm>
          <a:prstGeom prst="rect">
            <a:avLst/>
          </a:prstGeom>
        </p:spPr>
      </p:pic>
      <p:sp>
        <p:nvSpPr>
          <p:cNvPr id="363" name="TextBox 362">
            <a:hlinkClick r:id="" action="ppaction://noaction">
              <a:snd r:embed="rId106" name="Theater_source.wav"/>
            </a:hlinkClick>
            <a:extLst>
              <a:ext uri="{FF2B5EF4-FFF2-40B4-BE49-F238E27FC236}">
                <a16:creationId xmlns:a16="http://schemas.microsoft.com/office/drawing/2014/main" id="{A924B558-2436-43F5-9D60-9C497AB31515}"/>
              </a:ext>
            </a:extLst>
          </p:cNvPr>
          <p:cNvSpPr txBox="1"/>
          <p:nvPr/>
        </p:nvSpPr>
        <p:spPr>
          <a:xfrm rot="10800000" flipV="1">
            <a:off x="9788921" y="5832000"/>
            <a:ext cx="1304602" cy="329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Th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eater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  <p:cxnSp>
        <p:nvCxnSpPr>
          <p:cNvPr id="364" name="Straight Connector 363">
            <a:extLst>
              <a:ext uri="{FF2B5EF4-FFF2-40B4-BE49-F238E27FC236}">
                <a16:creationId xmlns:a16="http://schemas.microsoft.com/office/drawing/2014/main" id="{C1D0DBF2-A316-4205-AC7C-9647D1F4492F}"/>
              </a:ext>
            </a:extLst>
          </p:cNvPr>
          <p:cNvCxnSpPr/>
          <p:nvPr/>
        </p:nvCxnSpPr>
        <p:spPr>
          <a:xfrm>
            <a:off x="7556250" y="1747343"/>
            <a:ext cx="6192" cy="11403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5" name="TextBox 364">
            <a:hlinkClick r:id="" action="ppaction://noaction">
              <a:snd r:embed="rId107" name="a_short.wav"/>
            </a:hlinkClick>
            <a:extLst>
              <a:ext uri="{FF2B5EF4-FFF2-40B4-BE49-F238E27FC236}">
                <a16:creationId xmlns:a16="http://schemas.microsoft.com/office/drawing/2014/main" id="{868D3F22-62A2-4A37-97C3-6BB654290D64}"/>
              </a:ext>
            </a:extLst>
          </p:cNvPr>
          <p:cNvSpPr txBox="1"/>
          <p:nvPr/>
        </p:nvSpPr>
        <p:spPr>
          <a:xfrm>
            <a:off x="2313066" y="502955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366" name="TextBox 365">
            <a:hlinkClick r:id="" action="ppaction://noaction">
              <a:snd r:embed="rId108" name="e_short.wav"/>
            </a:hlinkClick>
            <a:extLst>
              <a:ext uri="{FF2B5EF4-FFF2-40B4-BE49-F238E27FC236}">
                <a16:creationId xmlns:a16="http://schemas.microsoft.com/office/drawing/2014/main" id="{733548FE-40C1-4739-B3AA-E814ECC21434}"/>
              </a:ext>
            </a:extLst>
          </p:cNvPr>
          <p:cNvSpPr txBox="1"/>
          <p:nvPr/>
        </p:nvSpPr>
        <p:spPr>
          <a:xfrm>
            <a:off x="3983504" y="5040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367" name="TextBox 366">
            <a:hlinkClick r:id="" action="ppaction://noaction">
              <a:snd r:embed="rId109" name="i_short.wav"/>
            </a:hlinkClick>
            <a:extLst>
              <a:ext uri="{FF2B5EF4-FFF2-40B4-BE49-F238E27FC236}">
                <a16:creationId xmlns:a16="http://schemas.microsoft.com/office/drawing/2014/main" id="{247C0718-BB30-4ED3-8BD5-F5E495830E41}"/>
              </a:ext>
            </a:extLst>
          </p:cNvPr>
          <p:cNvSpPr txBox="1"/>
          <p:nvPr/>
        </p:nvSpPr>
        <p:spPr>
          <a:xfrm>
            <a:off x="2556158" y="16920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8" name="TextBox 367">
            <a:hlinkClick r:id="" action="ppaction://noaction">
              <a:snd r:embed="rId110" name="ch_hard.wav"/>
            </a:hlinkClick>
            <a:extLst>
              <a:ext uri="{FF2B5EF4-FFF2-40B4-BE49-F238E27FC236}">
                <a16:creationId xmlns:a16="http://schemas.microsoft.com/office/drawing/2014/main" id="{D12BA81C-91D6-4E53-9BAF-AB6F6D96045D}"/>
              </a:ext>
            </a:extLst>
          </p:cNvPr>
          <p:cNvSpPr txBox="1"/>
          <p:nvPr/>
        </p:nvSpPr>
        <p:spPr>
          <a:xfrm>
            <a:off x="7514727" y="1692221"/>
            <a:ext cx="707776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ch</a:t>
            </a:r>
            <a:endParaRPr kumimoji="0" lang="en-GB" sz="2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69" name="TextBox 368">
            <a:hlinkClick r:id="" action="ppaction://noaction">
              <a:snd r:embed="rId111" name="o_short.wav"/>
            </a:hlinkClick>
            <a:extLst>
              <a:ext uri="{FF2B5EF4-FFF2-40B4-BE49-F238E27FC236}">
                <a16:creationId xmlns:a16="http://schemas.microsoft.com/office/drawing/2014/main" id="{18756643-DA5B-4135-A2E2-EB21E9DC1B0A}"/>
              </a:ext>
            </a:extLst>
          </p:cNvPr>
          <p:cNvSpPr txBox="1"/>
          <p:nvPr/>
        </p:nvSpPr>
        <p:spPr>
          <a:xfrm>
            <a:off x="1862742" y="2796287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</a:t>
            </a:r>
          </a:p>
        </p:txBody>
      </p:sp>
      <p:sp>
        <p:nvSpPr>
          <p:cNvPr id="370" name="TextBox 369">
            <a:hlinkClick r:id="" action="ppaction://noaction">
              <a:snd r:embed="rId112" name="u_short.wav"/>
            </a:hlinkClick>
            <a:extLst>
              <a:ext uri="{FF2B5EF4-FFF2-40B4-BE49-F238E27FC236}">
                <a16:creationId xmlns:a16="http://schemas.microsoft.com/office/drawing/2014/main" id="{5CBD1426-6FAD-42E0-B843-EE42407FD987}"/>
              </a:ext>
            </a:extLst>
          </p:cNvPr>
          <p:cNvSpPr txBox="1"/>
          <p:nvPr/>
        </p:nvSpPr>
        <p:spPr>
          <a:xfrm>
            <a:off x="3423283" y="27972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u</a:t>
            </a:r>
          </a:p>
        </p:txBody>
      </p:sp>
      <p:sp>
        <p:nvSpPr>
          <p:cNvPr id="371" name="TextBox 370">
            <a:hlinkClick r:id="" action="ppaction://noaction">
              <a:snd r:embed="rId113" name="-er_unstressed.wav"/>
            </a:hlinkClick>
            <a:extLst>
              <a:ext uri="{FF2B5EF4-FFF2-40B4-BE49-F238E27FC236}">
                <a16:creationId xmlns:a16="http://schemas.microsoft.com/office/drawing/2014/main" id="{B1CBE4BB-0B93-49C1-B795-D09E3FD9A984}"/>
              </a:ext>
            </a:extLst>
          </p:cNvPr>
          <p:cNvSpPr txBox="1"/>
          <p:nvPr/>
        </p:nvSpPr>
        <p:spPr>
          <a:xfrm>
            <a:off x="5228333" y="27972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er</a:t>
            </a:r>
          </a:p>
        </p:txBody>
      </p:sp>
      <p:sp>
        <p:nvSpPr>
          <p:cNvPr id="372" name="TextBox 371">
            <a:hlinkClick r:id="" action="ppaction://noaction">
              <a:snd r:embed="rId114" name="r_vocalic.wav"/>
            </a:hlinkClick>
            <a:extLst>
              <a:ext uri="{FF2B5EF4-FFF2-40B4-BE49-F238E27FC236}">
                <a16:creationId xmlns:a16="http://schemas.microsoft.com/office/drawing/2014/main" id="{DA710F82-794B-4D57-B4E6-B68EBE34F567}"/>
              </a:ext>
            </a:extLst>
          </p:cNvPr>
          <p:cNvSpPr txBox="1"/>
          <p:nvPr/>
        </p:nvSpPr>
        <p:spPr>
          <a:xfrm>
            <a:off x="7019106" y="27972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</a:t>
            </a:r>
          </a:p>
        </p:txBody>
      </p:sp>
      <p:sp>
        <p:nvSpPr>
          <p:cNvPr id="373" name="TextBox 372">
            <a:hlinkClick r:id="" action="ppaction://noaction">
              <a:snd r:embed="rId115" name="u_umlaut_short.wav"/>
            </a:hlinkClick>
            <a:extLst>
              <a:ext uri="{FF2B5EF4-FFF2-40B4-BE49-F238E27FC236}">
                <a16:creationId xmlns:a16="http://schemas.microsoft.com/office/drawing/2014/main" id="{D03EFA74-0D46-49D9-8EE7-70286F05BC5C}"/>
              </a:ext>
            </a:extLst>
          </p:cNvPr>
          <p:cNvSpPr txBox="1"/>
          <p:nvPr/>
        </p:nvSpPr>
        <p:spPr>
          <a:xfrm>
            <a:off x="1844274" y="39240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ü</a:t>
            </a:r>
          </a:p>
        </p:txBody>
      </p:sp>
      <p:sp>
        <p:nvSpPr>
          <p:cNvPr id="374" name="TextBox 373">
            <a:hlinkClick r:id="" action="ppaction://noaction">
              <a:snd r:embed="rId116" name="o_umlaut_short.wav"/>
            </a:hlinkClick>
            <a:extLst>
              <a:ext uri="{FF2B5EF4-FFF2-40B4-BE49-F238E27FC236}">
                <a16:creationId xmlns:a16="http://schemas.microsoft.com/office/drawing/2014/main" id="{5DEF5C4D-31D5-4E6F-9BEC-813FC9F5FB13}"/>
              </a:ext>
            </a:extLst>
          </p:cNvPr>
          <p:cNvSpPr txBox="1"/>
          <p:nvPr/>
        </p:nvSpPr>
        <p:spPr>
          <a:xfrm>
            <a:off x="3442513" y="39240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ö</a:t>
            </a:r>
          </a:p>
        </p:txBody>
      </p:sp>
      <p:sp>
        <p:nvSpPr>
          <p:cNvPr id="375" name="TextBox 374">
            <a:hlinkClick r:id="" action="ppaction://noaction">
              <a:snd r:embed="rId117" name="a_umlaut_short.wav"/>
            </a:hlinkClick>
            <a:extLst>
              <a:ext uri="{FF2B5EF4-FFF2-40B4-BE49-F238E27FC236}">
                <a16:creationId xmlns:a16="http://schemas.microsoft.com/office/drawing/2014/main" id="{596C6C54-F6F1-41C5-AC74-E9F6125D8F0E}"/>
              </a:ext>
            </a:extLst>
          </p:cNvPr>
          <p:cNvSpPr txBox="1"/>
          <p:nvPr/>
        </p:nvSpPr>
        <p:spPr>
          <a:xfrm>
            <a:off x="5212611" y="39240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ä</a:t>
            </a:r>
          </a:p>
        </p:txBody>
      </p:sp>
      <p:pic>
        <p:nvPicPr>
          <p:cNvPr id="376" name="Picture 375">
            <a:extLst>
              <a:ext uri="{FF2B5EF4-FFF2-40B4-BE49-F238E27FC236}">
                <a16:creationId xmlns:a16="http://schemas.microsoft.com/office/drawing/2014/main" id="{C399BB9E-A730-4CCB-93EC-DB28C4865A7A}"/>
              </a:ext>
            </a:extLst>
          </p:cNvPr>
          <p:cNvPicPr>
            <a:picLocks noChangeAspect="1"/>
          </p:cNvPicPr>
          <p:nvPr/>
        </p:nvPicPr>
        <p:blipFill>
          <a:blip r:embed="rId1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152" y="3195377"/>
            <a:ext cx="634333" cy="456028"/>
          </a:xfrm>
          <a:prstGeom prst="rect">
            <a:avLst/>
          </a:prstGeom>
        </p:spPr>
      </p:pic>
      <p:sp>
        <p:nvSpPr>
          <p:cNvPr id="262" name="TextBox 261">
            <a:hlinkClick r:id="" action="ppaction://noaction">
              <a:snd r:embed="rId119" name="e_long.wav"/>
            </a:hlinkClick>
            <a:extLst>
              <a:ext uri="{FF2B5EF4-FFF2-40B4-BE49-F238E27FC236}">
                <a16:creationId xmlns:a16="http://schemas.microsoft.com/office/drawing/2014/main" id="{030D4087-323E-46F6-A9B4-FC536B1A2EE7}"/>
              </a:ext>
            </a:extLst>
          </p:cNvPr>
          <p:cNvSpPr txBox="1"/>
          <p:nvPr/>
        </p:nvSpPr>
        <p:spPr>
          <a:xfrm>
            <a:off x="2981264" y="504000"/>
            <a:ext cx="531104" cy="442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</a:t>
            </a:r>
          </a:p>
        </p:txBody>
      </p:sp>
      <p:sp>
        <p:nvSpPr>
          <p:cNvPr id="378" name="Rounded Rectangle 11">
            <a:extLst>
              <a:ext uri="{FF2B5EF4-FFF2-40B4-BE49-F238E27FC236}">
                <a16:creationId xmlns:a16="http://schemas.microsoft.com/office/drawing/2014/main" id="{C465023E-973E-498C-ADDE-97E2E2984F67}"/>
              </a:ext>
            </a:extLst>
          </p:cNvPr>
          <p:cNvSpPr/>
          <p:nvPr/>
        </p:nvSpPr>
        <p:spPr>
          <a:xfrm>
            <a:off x="5643010" y="103761"/>
            <a:ext cx="1189151" cy="572744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79" name="Title 3">
            <a:extLst>
              <a:ext uri="{FF2B5EF4-FFF2-40B4-BE49-F238E27FC236}">
                <a16:creationId xmlns:a16="http://schemas.microsoft.com/office/drawing/2014/main" id="{1B36ADEC-E9D1-41F5-AA44-2D65A65A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246" y="88219"/>
            <a:ext cx="1155888" cy="629381"/>
          </a:xfrm>
        </p:spPr>
        <p:txBody>
          <a:bodyPr>
            <a:norm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SSCs</a:t>
            </a:r>
          </a:p>
        </p:txBody>
      </p:sp>
      <p:sp>
        <p:nvSpPr>
          <p:cNvPr id="380" name="TextBox 379">
            <a:hlinkClick r:id="" action="ppaction://noaction">
              <a:snd r:embed="rId120" name="Zug_source.wav"/>
            </a:hlinkClick>
            <a:extLst>
              <a:ext uri="{FF2B5EF4-FFF2-40B4-BE49-F238E27FC236}">
                <a16:creationId xmlns:a16="http://schemas.microsoft.com/office/drawing/2014/main" id="{2919A8E4-5E31-421C-86BD-369BCE76F056}"/>
              </a:ext>
            </a:extLst>
          </p:cNvPr>
          <p:cNvSpPr txBox="1"/>
          <p:nvPr/>
        </p:nvSpPr>
        <p:spPr>
          <a:xfrm rot="10800000" flipV="1">
            <a:off x="9522681" y="1360800"/>
            <a:ext cx="11684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Z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ug</a:t>
            </a:r>
          </a:p>
        </p:txBody>
      </p:sp>
      <p:sp>
        <p:nvSpPr>
          <p:cNvPr id="381" name="TextBox 380">
            <a:hlinkClick r:id="" action="ppaction://noaction">
              <a:snd r:embed="rId121" name="er_source.wav"/>
            </a:hlinkClick>
            <a:extLst>
              <a:ext uri="{FF2B5EF4-FFF2-40B4-BE49-F238E27FC236}">
                <a16:creationId xmlns:a16="http://schemas.microsoft.com/office/drawing/2014/main" id="{4499A942-FD83-4EC4-BEAF-CD085CC6E212}"/>
              </a:ext>
            </a:extLst>
          </p:cNvPr>
          <p:cNvSpPr txBox="1"/>
          <p:nvPr/>
        </p:nvSpPr>
        <p:spPr>
          <a:xfrm rot="10800000" flipV="1">
            <a:off x="4432132" y="3607200"/>
            <a:ext cx="830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E65D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Calibri" panose="020F0502020204030204" pitchFamily="34" charset="0"/>
              </a:rPr>
              <a:t>er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E65D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3054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8072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err="1">
                <a:solidFill>
                  <a:schemeClr val="bg1"/>
                </a:solidFill>
              </a:rPr>
              <a:t>Phonetik</a:t>
            </a:r>
            <a:r>
              <a:rPr lang="en-GB" sz="3600" b="1">
                <a:solidFill>
                  <a:schemeClr val="bg1"/>
                </a:solidFill>
              </a:rPr>
              <a:t> [2/2</a:t>
            </a:r>
            <a:r>
              <a:rPr lang="en-GB" sz="3600" b="1" dirty="0">
                <a:solidFill>
                  <a:schemeClr val="bg1"/>
                </a:solidFill>
              </a:rPr>
              <a:t>]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727095" y="247046"/>
            <a:ext cx="2230231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50899D-8A70-334E-8FB4-7B4C2291EFCB}"/>
              </a:ext>
            </a:extLst>
          </p:cNvPr>
          <p:cNvSpPr txBox="1"/>
          <p:nvPr/>
        </p:nvSpPr>
        <p:spPr>
          <a:xfrm>
            <a:off x="180000" y="1296000"/>
            <a:ext cx="8577919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4. Am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Sechseläuten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explodiert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Schneemann!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8194D6-9F4A-47F0-8AE1-8FF86A2FA415}"/>
              </a:ext>
            </a:extLst>
          </p:cNvPr>
          <p:cNvSpPr/>
          <p:nvPr/>
        </p:nvSpPr>
        <p:spPr>
          <a:xfrm>
            <a:off x="8076135" y="5814653"/>
            <a:ext cx="38860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Roland zh / Wikimedia Commons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0EBE877-1787-4968-A8F1-F59429B47DD7}"/>
              </a:ext>
            </a:extLst>
          </p:cNvPr>
          <p:cNvSpPr txBox="1"/>
          <p:nvPr/>
        </p:nvSpPr>
        <p:spPr>
          <a:xfrm>
            <a:off x="180000" y="1951537"/>
            <a:ext cx="8145854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4. At 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 </a:t>
            </a:r>
            <a:r>
              <a:rPr kumimoji="0" lang="en-GB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Sechseläuten</a:t>
            </a:r>
            <a:r>
              <a:rPr kumimoji="0" lang="en-GB" sz="2400" b="0" i="1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snowman explodes!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181074-E030-4E32-A8C4-AF75D1C468A1}"/>
              </a:ext>
            </a:extLst>
          </p:cNvPr>
          <p:cNvSpPr txBox="1"/>
          <p:nvPr/>
        </p:nvSpPr>
        <p:spPr>
          <a:xfrm>
            <a:off x="179998" y="5018648"/>
            <a:ext cx="8145854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Dog owners pay a dog tax! 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00BAC3-4A49-4BF6-8F49-8D0F9503FD8C}"/>
              </a:ext>
            </a:extLst>
          </p:cNvPr>
          <p:cNvSpPr txBox="1"/>
          <p:nvPr/>
        </p:nvSpPr>
        <p:spPr>
          <a:xfrm>
            <a:off x="128991" y="4451046"/>
            <a:ext cx="8159995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Hundehalter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bezahlen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eine Hundesteuer!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181074-E030-4E32-A8C4-AF75D1C468A1}"/>
              </a:ext>
            </a:extLst>
          </p:cNvPr>
          <p:cNvSpPr txBox="1"/>
          <p:nvPr/>
        </p:nvSpPr>
        <p:spPr>
          <a:xfrm>
            <a:off x="1123578" y="1287942"/>
            <a:ext cx="2109475" cy="469723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00BAC3-4A49-4BF6-8F49-8D0F9503FD8C}"/>
              </a:ext>
            </a:extLst>
          </p:cNvPr>
          <p:cNvSpPr txBox="1"/>
          <p:nvPr/>
        </p:nvSpPr>
        <p:spPr>
          <a:xfrm>
            <a:off x="179998" y="2933730"/>
            <a:ext cx="8145854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5. In Bern gibt es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einen </a:t>
            </a:r>
            <a:r>
              <a:rPr kumimoji="0" lang="en-GB" sz="2400" b="1" i="0" u="none" strike="noStrike" kern="120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Bärengraben</a:t>
            </a:r>
            <a:r>
              <a:rPr kumimoji="0" lang="en-GB" sz="2400" b="0" i="0" u="none" strike="noStrike" kern="120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C53362-86B3-48F3-B60A-ABC156CA43CA}"/>
              </a:ext>
            </a:extLst>
          </p:cNvPr>
          <p:cNvSpPr txBox="1"/>
          <p:nvPr/>
        </p:nvSpPr>
        <p:spPr>
          <a:xfrm>
            <a:off x="8262401" y="8086437"/>
            <a:ext cx="8145854" cy="230833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5. In Bern there is a bear pit.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181074-E030-4E32-A8C4-AF75D1C468A1}"/>
              </a:ext>
            </a:extLst>
          </p:cNvPr>
          <p:cNvSpPr txBox="1"/>
          <p:nvPr/>
        </p:nvSpPr>
        <p:spPr>
          <a:xfrm>
            <a:off x="3622687" y="2953389"/>
            <a:ext cx="1958963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050" name="Picture 2" descr="https://upload.wikimedia.org/wikipedia/commons/b/b6/B%C3%B6%C3%B6gg_-_Sechsel%C3%A4uten_2011-04-11_18-07-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6519" y="1232094"/>
            <a:ext cx="30861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le:Barengraben in Bern (2520050737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996" y="2413202"/>
            <a:ext cx="3381981" cy="2249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D8194D6-9F4A-47F0-8AE1-8FF86A2FA415}"/>
              </a:ext>
            </a:extLst>
          </p:cNvPr>
          <p:cNvSpPr/>
          <p:nvPr/>
        </p:nvSpPr>
        <p:spPr>
          <a:xfrm>
            <a:off x="8213181" y="5819387"/>
            <a:ext cx="3799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edwin .11/ Wikimedia Commons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EBE877-1787-4968-A8F1-F59429B47DD7}"/>
              </a:ext>
            </a:extLst>
          </p:cNvPr>
          <p:cNvSpPr txBox="1"/>
          <p:nvPr/>
        </p:nvSpPr>
        <p:spPr>
          <a:xfrm>
            <a:off x="179998" y="3546689"/>
            <a:ext cx="8145854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5. </a:t>
            </a:r>
            <a:r>
              <a:rPr kumimoji="0" lang="en-GB" sz="2400" b="0" i="1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Bern there is a bear pit.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0181074-E030-4E32-A8C4-AF75D1C468A1}"/>
              </a:ext>
            </a:extLst>
          </p:cNvPr>
          <p:cNvSpPr txBox="1"/>
          <p:nvPr/>
        </p:nvSpPr>
        <p:spPr>
          <a:xfrm>
            <a:off x="2469102" y="4455570"/>
            <a:ext cx="1432338" cy="461665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054" name="Picture 6" descr="Bernese Mountain Dog, Puppy, Close, berner, dog, pets, animal, grass, canine, purebred Do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7771" y="2445196"/>
            <a:ext cx="3334698" cy="2217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Action Button: Custom 16">
            <a:hlinkClick r:id="" action="ppaction://noaction" highlightClick="1">
              <a:snd r:embed="rId8" name="20. 4.NEW.Am Sechseläuten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128991" y="1357971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1" name="Action Button: Custom 16">
            <a:hlinkClick r:id="" action="ppaction://noaction" highlightClick="1">
              <a:snd r:embed="rId9" name="20. 5. in Bern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139531" y="2985592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2" name="Action Button: Custom 16">
            <a:hlinkClick r:id="" action="ppaction://noaction" highlightClick="1">
              <a:snd r:embed="rId10" name="20. 6. Hundehalter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139531" y="4502910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4D38C11-6869-4E1D-88F1-D252845E80E5}"/>
              </a:ext>
            </a:extLst>
          </p:cNvPr>
          <p:cNvSpPr txBox="1"/>
          <p:nvPr/>
        </p:nvSpPr>
        <p:spPr>
          <a:xfrm>
            <a:off x="1513212" y="1947507"/>
            <a:ext cx="2109475" cy="469723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39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6" grpId="1"/>
      <p:bldP spid="9" grpId="0" animBg="1"/>
      <p:bldP spid="13" grpId="0" animBg="1"/>
      <p:bldP spid="16" grpId="0" animBg="1"/>
      <p:bldP spid="20" grpId="0" animBg="1"/>
      <p:bldP spid="20" grpId="1" animBg="1"/>
      <p:bldP spid="23" grpId="0" animBg="1"/>
      <p:bldP spid="24" grpId="0" animBg="1"/>
      <p:bldP spid="26" grpId="0" animBg="1"/>
      <p:bldP spid="26" grpId="1" animBg="1"/>
      <p:bldP spid="21" grpId="0"/>
      <p:bldP spid="21" grpId="1"/>
      <p:bldP spid="27" grpId="0" animBg="1"/>
      <p:bldP spid="28" grpId="0" animBg="1"/>
      <p:bldP spid="28" grpId="1" animBg="1"/>
      <p:bldP spid="25" grpId="0" animBg="1"/>
      <p:bldP spid="2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61F5692-B166-4B36-8C40-73055EB71BFD}"/>
              </a:ext>
            </a:extLst>
          </p:cNvPr>
          <p:cNvSpPr/>
          <p:nvPr/>
        </p:nvSpPr>
        <p:spPr>
          <a:xfrm>
            <a:off x="4007990" y="1939500"/>
            <a:ext cx="4281428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EA17E91-C6D6-4201-AE09-180554593FE8}"/>
              </a:ext>
            </a:extLst>
          </p:cNvPr>
          <p:cNvSpPr/>
          <p:nvPr/>
        </p:nvSpPr>
        <p:spPr>
          <a:xfrm>
            <a:off x="8530957" y="1919806"/>
            <a:ext cx="3604833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D9AF69E-CFCB-46F5-9DDB-781235D32589}"/>
              </a:ext>
            </a:extLst>
          </p:cNvPr>
          <p:cNvSpPr/>
          <p:nvPr/>
        </p:nvSpPr>
        <p:spPr>
          <a:xfrm>
            <a:off x="179713" y="1939501"/>
            <a:ext cx="3604833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7CC923C-7F42-45CE-83B8-5175C63EA5F8}"/>
              </a:ext>
            </a:extLst>
          </p:cNvPr>
          <p:cNvSpPr/>
          <p:nvPr/>
        </p:nvSpPr>
        <p:spPr>
          <a:xfrm>
            <a:off x="180000" y="4777640"/>
            <a:ext cx="4112629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4041"/>
            <a:ext cx="5010151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7431932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Adjektive</a:t>
            </a:r>
            <a:r>
              <a:rPr lang="en-GB" sz="3600" b="1" dirty="0">
                <a:solidFill>
                  <a:schemeClr val="bg1"/>
                </a:solidFill>
              </a:rPr>
              <a:t> (R1 / R2)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10192" y="247046"/>
            <a:ext cx="1647136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F78-96CE-0B43-AB66-B64A1E76CA07}"/>
              </a:ext>
            </a:extLst>
          </p:cNvPr>
          <p:cNvSpPr txBox="1"/>
          <p:nvPr/>
        </p:nvSpPr>
        <p:spPr>
          <a:xfrm>
            <a:off x="137840" y="3841308"/>
            <a:ext cx="12012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After most other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verbs use R2 (accusative) articles and adjective endings: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69AC303-E24C-4D3A-A44C-C40AFE1A1C19}"/>
              </a:ext>
            </a:extLst>
          </p:cNvPr>
          <p:cNvSpPr/>
          <p:nvPr/>
        </p:nvSpPr>
        <p:spPr>
          <a:xfrm>
            <a:off x="4439929" y="4213577"/>
            <a:ext cx="3712388" cy="475794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F35F34C-659D-44E6-9C90-1E734574AF4E}"/>
              </a:ext>
            </a:extLst>
          </p:cNvPr>
          <p:cNvSpPr/>
          <p:nvPr/>
        </p:nvSpPr>
        <p:spPr>
          <a:xfrm>
            <a:off x="180000" y="4228013"/>
            <a:ext cx="4112629" cy="475613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88505B-445C-4F6F-8D07-6B7FE22AF407}"/>
              </a:ext>
            </a:extLst>
          </p:cNvPr>
          <p:cNvSpPr txBox="1"/>
          <p:nvPr/>
        </p:nvSpPr>
        <p:spPr>
          <a:xfrm>
            <a:off x="137840" y="1909521"/>
            <a:ext cx="420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war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schön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Tag.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6794DD8-5135-407F-911A-2715B8F1F76E}"/>
              </a:ext>
            </a:extLst>
          </p:cNvPr>
          <p:cNvSpPr txBox="1"/>
          <p:nvPr/>
        </p:nvSpPr>
        <p:spPr>
          <a:xfrm>
            <a:off x="4387359" y="4229934"/>
            <a:ext cx="39109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 gab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alt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Frau.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C7CFC3D-08E3-4934-AEDE-BF80F25D002A}"/>
              </a:ext>
            </a:extLst>
          </p:cNvPr>
          <p:cNvSpPr/>
          <p:nvPr/>
        </p:nvSpPr>
        <p:spPr>
          <a:xfrm>
            <a:off x="8257456" y="4210160"/>
            <a:ext cx="3841572" cy="493466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FD455AA-C64A-4004-ACA9-B8F666F5725B}"/>
              </a:ext>
            </a:extLst>
          </p:cNvPr>
          <p:cNvSpPr txBox="1"/>
          <p:nvPr/>
        </p:nvSpPr>
        <p:spPr>
          <a:xfrm>
            <a:off x="8241142" y="4265343"/>
            <a:ext cx="4112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 gab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wunderbar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Café.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1E23EB9-A96E-4516-990A-92780F1A6534}"/>
              </a:ext>
            </a:extLst>
          </p:cNvPr>
          <p:cNvSpPr txBox="1"/>
          <p:nvPr/>
        </p:nvSpPr>
        <p:spPr>
          <a:xfrm>
            <a:off x="42160" y="1155069"/>
            <a:ext cx="1201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Remember, articles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‘a’ and ‘the’) 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</a:rPr>
              <a:t>use R1 (nominative) </a:t>
            </a:r>
            <a:r>
              <a:rPr lang="en-US" sz="22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with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nouns after 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sein.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Add R1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(nominative) endings to the adjectives that describe them: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9B858D7-659A-4456-ACB0-0AA4B781196B}"/>
              </a:ext>
            </a:extLst>
          </p:cNvPr>
          <p:cNvSpPr txBox="1"/>
          <p:nvPr/>
        </p:nvSpPr>
        <p:spPr>
          <a:xfrm>
            <a:off x="4033257" y="1944335"/>
            <a:ext cx="42814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kalt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Jahreszeit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F32C18B-A5B5-4E2D-90EC-4271E796AA36}"/>
              </a:ext>
            </a:extLst>
          </p:cNvPr>
          <p:cNvSpPr txBox="1"/>
          <p:nvPr/>
        </p:nvSpPr>
        <p:spPr>
          <a:xfrm>
            <a:off x="8512862" y="1914837"/>
            <a:ext cx="4207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war</a:t>
            </a:r>
            <a:r>
              <a:rPr kumimoji="0" lang="en-GB" sz="24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ander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Tier.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59DE2C4-4645-4B9C-8E71-009CB140336F}"/>
              </a:ext>
            </a:extLst>
          </p:cNvPr>
          <p:cNvSpPr txBox="1"/>
          <p:nvPr/>
        </p:nvSpPr>
        <p:spPr>
          <a:xfrm>
            <a:off x="155095" y="4253429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</a:t>
            </a:r>
            <a:r>
              <a:rPr kumimoji="0" lang="en-GB" sz="22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gab </a:t>
            </a:r>
            <a:r>
              <a:rPr kumimoji="0" lang="en-GB" sz="2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inen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schön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Park.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C205923-2FC7-4FD1-AF06-7305B4BE6B27}"/>
              </a:ext>
            </a:extLst>
          </p:cNvPr>
          <p:cNvSpPr txBox="1"/>
          <p:nvPr/>
        </p:nvSpPr>
        <p:spPr>
          <a:xfrm>
            <a:off x="180000" y="4777640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hatte</a:t>
            </a:r>
            <a:r>
              <a:rPr kumimoji="0" lang="en-GB" sz="2200" b="1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inen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tief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See.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702949F-E97E-4DA5-8E35-E731D11247FF}"/>
              </a:ext>
            </a:extLst>
          </p:cNvPr>
          <p:cNvSpPr/>
          <p:nvPr/>
        </p:nvSpPr>
        <p:spPr>
          <a:xfrm>
            <a:off x="8253878" y="4762216"/>
            <a:ext cx="3841572" cy="493466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281BD77A-AB4B-42C7-87FF-E8211FC14021}"/>
              </a:ext>
            </a:extLst>
          </p:cNvPr>
          <p:cNvSpPr txBox="1"/>
          <p:nvPr/>
        </p:nvSpPr>
        <p:spPr>
          <a:xfrm>
            <a:off x="8241142" y="4802728"/>
            <a:ext cx="4112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hatte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klein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es</a:t>
            </a:r>
            <a:r>
              <a:rPr kumimoji="0" lang="en-GB" sz="20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Fenster.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F845C56-0C7F-4E56-8832-BCB06322FA77}"/>
              </a:ext>
            </a:extLst>
          </p:cNvPr>
          <p:cNvSpPr/>
          <p:nvPr/>
        </p:nvSpPr>
        <p:spPr>
          <a:xfrm>
            <a:off x="4421601" y="4780476"/>
            <a:ext cx="3712388" cy="475794"/>
          </a:xfrm>
          <a:prstGeom prst="rect">
            <a:avLst/>
          </a:prstGeom>
          <a:solidFill>
            <a:srgbClr val="FFF4E7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195CCAA-D01B-4CE0-B23F-12CBC3FF4008}"/>
              </a:ext>
            </a:extLst>
          </p:cNvPr>
          <p:cNvSpPr txBox="1"/>
          <p:nvPr/>
        </p:nvSpPr>
        <p:spPr>
          <a:xfrm>
            <a:off x="4362454" y="4781215"/>
            <a:ext cx="39109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hatte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voll</a:t>
            </a:r>
            <a:r>
              <a:rPr kumimoji="0" lang="en-GB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DAA520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Tasche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pic>
        <p:nvPicPr>
          <p:cNvPr id="56" name="Picture 55" descr="A close up of a logo&#10;&#10;Description automatically generated">
            <a:extLst>
              <a:ext uri="{FF2B5EF4-FFF2-40B4-BE49-F238E27FC236}">
                <a16:creationId xmlns:a16="http://schemas.microsoft.com/office/drawing/2014/main" id="{6C8AD7B9-D47C-40C4-8028-B0DC8431BD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56" y="5346577"/>
            <a:ext cx="1081812" cy="924611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E169A7F2-1469-4B35-AF54-31CDB784189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161" y="5282541"/>
            <a:ext cx="1663457" cy="850442"/>
          </a:xfrm>
          <a:prstGeom prst="rect">
            <a:avLst/>
          </a:prstGeom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4E288AC0-28CF-41B9-92B4-94C0B62BD4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64"/>
          <a:stretch/>
        </p:blipFill>
        <p:spPr>
          <a:xfrm>
            <a:off x="5277711" y="5346577"/>
            <a:ext cx="1065134" cy="935290"/>
          </a:xfrm>
          <a:prstGeom prst="rect">
            <a:avLst/>
          </a:prstGeom>
        </p:spPr>
      </p:pic>
      <p:pic>
        <p:nvPicPr>
          <p:cNvPr id="21" name="Picture 20" descr="A picture containing bag&#10;&#10;Description automatically generated">
            <a:extLst>
              <a:ext uri="{FF2B5EF4-FFF2-40B4-BE49-F238E27FC236}">
                <a16:creationId xmlns:a16="http://schemas.microsoft.com/office/drawing/2014/main" id="{B9C84F73-4B75-4708-9697-7737BC039D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940" y="5715296"/>
            <a:ext cx="436765" cy="475795"/>
          </a:xfrm>
          <a:prstGeom prst="rect">
            <a:avLst/>
          </a:prstGeom>
        </p:spPr>
      </p:pic>
      <p:pic>
        <p:nvPicPr>
          <p:cNvPr id="31" name="Picture 30" descr="A close up of a logo&#10;&#10;Description automatically generated">
            <a:extLst>
              <a:ext uri="{FF2B5EF4-FFF2-40B4-BE49-F238E27FC236}">
                <a16:creationId xmlns:a16="http://schemas.microsoft.com/office/drawing/2014/main" id="{5E266041-0267-465A-9C8B-CC3C33F9CE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835" y="5054415"/>
            <a:ext cx="1552376" cy="1552376"/>
          </a:xfrm>
          <a:prstGeom prst="rect">
            <a:avLst/>
          </a:prstGeom>
        </p:spPr>
      </p:pic>
      <p:pic>
        <p:nvPicPr>
          <p:cNvPr id="58" name="Picture 57" descr="A screen shot of a window&#10;&#10;Description automatically generated">
            <a:extLst>
              <a:ext uri="{FF2B5EF4-FFF2-40B4-BE49-F238E27FC236}">
                <a16:creationId xmlns:a16="http://schemas.microsoft.com/office/drawing/2014/main" id="{E7D07EEB-8343-4C3D-8A69-E21D2444F71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9147" y="5363179"/>
            <a:ext cx="619807" cy="891408"/>
          </a:xfrm>
          <a:prstGeom prst="rect">
            <a:avLst/>
          </a:prstGeom>
        </p:spPr>
      </p:pic>
      <p:pic>
        <p:nvPicPr>
          <p:cNvPr id="60" name="Picture 59" descr="A close up of a logo&#10;&#10;Description automatically generated">
            <a:extLst>
              <a:ext uri="{FF2B5EF4-FFF2-40B4-BE49-F238E27FC236}">
                <a16:creationId xmlns:a16="http://schemas.microsoft.com/office/drawing/2014/main" id="{4C5B5F91-0B53-4958-B2B7-AFBACF5B2A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435" y="2759051"/>
            <a:ext cx="1573694" cy="998312"/>
          </a:xfrm>
          <a:prstGeom prst="rect">
            <a:avLst/>
          </a:prstGeom>
        </p:spPr>
      </p:pic>
      <p:pic>
        <p:nvPicPr>
          <p:cNvPr id="62" name="Picture 61" descr="A close up of a logo&#10;&#10;Description automatically generated">
            <a:extLst>
              <a:ext uri="{FF2B5EF4-FFF2-40B4-BE49-F238E27FC236}">
                <a16:creationId xmlns:a16="http://schemas.microsoft.com/office/drawing/2014/main" id="{1A928A3F-AB0B-4F43-8C45-E5C1E9BDD18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376" y="2866875"/>
            <a:ext cx="1313356" cy="1014773"/>
          </a:xfrm>
          <a:prstGeom prst="rect">
            <a:avLst/>
          </a:prstGeom>
        </p:spPr>
      </p:pic>
      <p:pic>
        <p:nvPicPr>
          <p:cNvPr id="64" name="Picture 63" descr="A picture containing nature, rain&#10;&#10;Description automatically generated">
            <a:extLst>
              <a:ext uri="{FF2B5EF4-FFF2-40B4-BE49-F238E27FC236}">
                <a16:creationId xmlns:a16="http://schemas.microsoft.com/office/drawing/2014/main" id="{1A323565-A2A4-4599-A7F5-5C8DB0AD910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38"/>
          <a:stretch/>
        </p:blipFill>
        <p:spPr>
          <a:xfrm>
            <a:off x="5378889" y="2859051"/>
            <a:ext cx="1379336" cy="1018798"/>
          </a:xfrm>
          <a:prstGeom prst="rect">
            <a:avLst/>
          </a:prstGeom>
        </p:spPr>
      </p:pic>
      <p:pic>
        <p:nvPicPr>
          <p:cNvPr id="66" name="Picture 65" descr="A picture containing light&#10;&#10;Description automatically generated">
            <a:extLst>
              <a:ext uri="{FF2B5EF4-FFF2-40B4-BE49-F238E27FC236}">
                <a16:creationId xmlns:a16="http://schemas.microsoft.com/office/drawing/2014/main" id="{8C48518D-C81A-4826-A9B4-24919EB29E6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3128" y="3020714"/>
            <a:ext cx="630614" cy="719183"/>
          </a:xfrm>
          <a:prstGeom prst="rect">
            <a:avLst/>
          </a:prstGeom>
        </p:spPr>
      </p:pic>
      <p:pic>
        <p:nvPicPr>
          <p:cNvPr id="68" name="Picture 67" descr="A picture containing clock&#10;&#10;Description automatically generated">
            <a:extLst>
              <a:ext uri="{FF2B5EF4-FFF2-40B4-BE49-F238E27FC236}">
                <a16:creationId xmlns:a16="http://schemas.microsoft.com/office/drawing/2014/main" id="{82E1CFF0-E6DA-43F8-AEF9-DDDE263C119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355" y="3020714"/>
            <a:ext cx="630614" cy="656889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E8E77AAF-F1F0-4EB1-8527-0139ACAD0702}"/>
              </a:ext>
            </a:extLst>
          </p:cNvPr>
          <p:cNvSpPr txBox="1"/>
          <p:nvPr/>
        </p:nvSpPr>
        <p:spPr>
          <a:xfrm>
            <a:off x="155095" y="2430523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It was a beautiful day.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64733E3-C26E-430D-B4A3-71E63ECA1D19}"/>
              </a:ext>
            </a:extLst>
          </p:cNvPr>
          <p:cNvSpPr txBox="1"/>
          <p:nvPr/>
        </p:nvSpPr>
        <p:spPr>
          <a:xfrm>
            <a:off x="4132592" y="2431097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It was a cold season.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73F2495D-D774-4491-912A-8269E9990EA6}"/>
              </a:ext>
            </a:extLst>
          </p:cNvPr>
          <p:cNvSpPr txBox="1"/>
          <p:nvPr/>
        </p:nvSpPr>
        <p:spPr>
          <a:xfrm>
            <a:off x="8512862" y="2426458"/>
            <a:ext cx="420735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It was a different</a:t>
            </a:r>
            <a:r>
              <a:rPr kumimoji="0" lang="en-GB" sz="2200" b="0" i="1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animal.</a:t>
            </a:r>
            <a:endParaRPr kumimoji="0" lang="en-GB" sz="2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5" name="Speech Bubble: Rectangle with Corners Rounded 74">
            <a:extLst>
              <a:ext uri="{FF2B5EF4-FFF2-40B4-BE49-F238E27FC236}">
                <a16:creationId xmlns:a16="http://schemas.microsoft.com/office/drawing/2014/main" id="{C043D947-0005-4740-8196-43B94F9553F3}"/>
              </a:ext>
            </a:extLst>
          </p:cNvPr>
          <p:cNvSpPr/>
          <p:nvPr/>
        </p:nvSpPr>
        <p:spPr>
          <a:xfrm>
            <a:off x="5378889" y="247046"/>
            <a:ext cx="4049546" cy="769441"/>
          </a:xfrm>
          <a:prstGeom prst="wedgeRoundRectCallou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Remember! </a:t>
            </a:r>
            <a:r>
              <a:rPr lang="en-GB" sz="2000" b="1" i="1" dirty="0"/>
              <a:t>war</a:t>
            </a:r>
            <a:r>
              <a:rPr lang="en-GB" sz="2000" dirty="0"/>
              <a:t> (was) is the imperfect form of </a:t>
            </a:r>
            <a:r>
              <a:rPr lang="en-GB" sz="2000" b="1" i="1" dirty="0"/>
              <a:t>sein</a:t>
            </a:r>
            <a:r>
              <a:rPr lang="en-GB" sz="2000" dirty="0"/>
              <a:t> (to be).</a:t>
            </a:r>
          </a:p>
        </p:txBody>
      </p:sp>
    </p:spTree>
    <p:extLst>
      <p:ext uri="{BB962C8B-B14F-4D97-AF65-F5344CB8AC3E}">
        <p14:creationId xmlns:p14="http://schemas.microsoft.com/office/powerpoint/2010/main" val="326623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4" grpId="0" animBg="1"/>
      <p:bldP spid="72" grpId="0" animBg="1"/>
      <p:bldP spid="47" grpId="0" animBg="1"/>
      <p:bldP spid="7" grpId="0"/>
      <p:bldP spid="22" grpId="0" animBg="1"/>
      <p:bldP spid="23" grpId="0" animBg="1"/>
      <p:bldP spid="24" grpId="0"/>
      <p:bldP spid="25" grpId="0"/>
      <p:bldP spid="26" grpId="0" animBg="1"/>
      <p:bldP spid="27" grpId="0"/>
      <p:bldP spid="33" grpId="0"/>
      <p:bldP spid="39" grpId="0"/>
      <p:bldP spid="40" grpId="0"/>
      <p:bldP spid="43" grpId="0"/>
      <p:bldP spid="45" grpId="0"/>
      <p:bldP spid="49" grpId="0" animBg="1"/>
      <p:bldP spid="51" grpId="0"/>
      <p:bldP spid="54" grpId="0" animBg="1"/>
      <p:bldP spid="55" grpId="0"/>
      <p:bldP spid="69" grpId="0"/>
      <p:bldP spid="70" grpId="0"/>
      <p:bldP spid="71" grpId="0"/>
      <p:bldP spid="7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481137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6096000" cy="707849"/>
          </a:xfrm>
        </p:spPr>
        <p:txBody>
          <a:bodyPr>
            <a:normAutofit/>
          </a:bodyPr>
          <a:lstStyle/>
          <a:p>
            <a:r>
              <a:rPr lang="en-GB" sz="3600" b="1">
                <a:solidFill>
                  <a:schemeClr val="bg1"/>
                </a:solidFill>
              </a:rPr>
              <a:t>Meine Stadt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877550" y="247047"/>
            <a:ext cx="1079777" cy="381604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4F74F1-E791-4330-A460-E748E5807D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5525" y="1231898"/>
            <a:ext cx="922858" cy="11568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A1BAC8-075E-409A-B466-0DC6270AFBC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97536" y="1190480"/>
            <a:ext cx="922858" cy="1239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3B9144-750B-41FF-B3A8-CB56A92A05E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354" y="2765156"/>
            <a:ext cx="1131062" cy="7351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87D4D66-9231-451C-8E58-F464CAE65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155" y="-18081"/>
            <a:ext cx="4516165" cy="63107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97C8B3-1A24-4705-93AB-64FE3E733A67}"/>
              </a:ext>
            </a:extLst>
          </p:cNvPr>
          <p:cNvSpPr/>
          <p:nvPr/>
        </p:nvSpPr>
        <p:spPr>
          <a:xfrm>
            <a:off x="87235" y="1292824"/>
            <a:ext cx="335288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Oma und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</a:rPr>
              <a:t>Opa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</a:rPr>
              <a:t>reden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</a:rPr>
              <a:t>über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Bad </a:t>
            </a:r>
            <a:r>
              <a:rPr lang="en-US" sz="2400" b="1" dirty="0" err="1">
                <a:solidFill>
                  <a:srgbClr val="4472C4">
                    <a:lumMod val="50000"/>
                  </a:srgbClr>
                </a:solidFill>
              </a:rPr>
              <a:t>Hersfeld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,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</a:rPr>
              <a:t>Opas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</a:rPr>
              <a:t>Geburtsstadt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.</a:t>
            </a:r>
            <a:endParaRPr lang="en-GB" sz="24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746A083-BCAA-47E9-9980-0FE8BDE013B3}"/>
              </a:ext>
            </a:extLst>
          </p:cNvPr>
          <p:cNvSpPr/>
          <p:nvPr/>
        </p:nvSpPr>
        <p:spPr>
          <a:xfrm>
            <a:off x="95199" y="2765156"/>
            <a:ext cx="5280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Wie war die Stadt?</a:t>
            </a:r>
            <a:br>
              <a:rPr lang="en-US" sz="2400" dirty="0">
                <a:solidFill>
                  <a:srgbClr val="4472C4">
                    <a:lumMod val="50000"/>
                  </a:srgbClr>
                </a:solidFill>
              </a:rPr>
            </a:b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Was gab es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</a:rPr>
              <a:t>damals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</a:rPr>
              <a:t>dort</a:t>
            </a:r>
            <a:r>
              <a:rPr lang="en-US" sz="2400" dirty="0">
                <a:solidFill>
                  <a:srgbClr val="4472C4">
                    <a:lumMod val="50000"/>
                  </a:srgbClr>
                </a:solidFill>
              </a:rPr>
              <a:t>?</a:t>
            </a:r>
            <a:endParaRPr lang="en-GB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8B8E96F3-D16C-42BE-A035-BAD3ABDD18CD}"/>
              </a:ext>
            </a:extLst>
          </p:cNvPr>
          <p:cNvSpPr/>
          <p:nvPr/>
        </p:nvSpPr>
        <p:spPr>
          <a:xfrm>
            <a:off x="7715250" y="3371850"/>
            <a:ext cx="132623" cy="71346"/>
          </a:xfrm>
          <a:prstGeom prst="ellipse">
            <a:avLst/>
          </a:prstGeom>
          <a:solidFill>
            <a:srgbClr val="115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44C2145-7064-4E7F-9135-DA14F4752B8A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5397416" y="3132751"/>
            <a:ext cx="2274192" cy="296249"/>
          </a:xfrm>
          <a:prstGeom prst="straightConnector1">
            <a:avLst/>
          </a:prstGeom>
          <a:ln w="76200">
            <a:solidFill>
              <a:srgbClr val="DAA52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81937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4041"/>
            <a:ext cx="362289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Bad </a:t>
            </a:r>
            <a:r>
              <a:rPr lang="en-GB" sz="3600" b="1" dirty="0" err="1">
                <a:solidFill>
                  <a:schemeClr val="bg1"/>
                </a:solidFill>
              </a:rPr>
              <a:t>Hersfeld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828942" y="247046"/>
            <a:ext cx="1128385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8E2F6CA-D064-544D-A9D7-D43E93F98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210139"/>
              </p:ext>
            </p:extLst>
          </p:nvPr>
        </p:nvGraphicFramePr>
        <p:xfrm>
          <a:off x="180001" y="1602341"/>
          <a:ext cx="11729921" cy="4473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905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6208095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156322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What?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/>
                        <a:t>Description</a:t>
                      </a:r>
                      <a:endParaRPr lang="en-GB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…………………………………………… Ort / Stadt.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…………………………………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Bahnhof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/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Geschäft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…………………………………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Theater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/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Bibliothek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…………………………………………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Tische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/ Buch.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…………………………………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Schwimmbad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/ Park.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…………………………………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Woche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/ Tag ……….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………………………………………… Sommer /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Jahr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…………………………………………  Hut /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Fahrrad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8" name="Action Button: Custom 16">
            <a:hlinkClick r:id="" action="ppaction://noaction" highlightClick="1">
              <a:snd r:embed="rId4" name="23. 1. Sie.wav"/>
            </a:hlinkClick>
            <a:extLst>
              <a:ext uri="{FF2B5EF4-FFF2-40B4-BE49-F238E27FC236}">
                <a16:creationId xmlns:a16="http://schemas.microsoft.com/office/drawing/2014/main" id="{3B418770-1E72-B240-9307-3BBF955557C6}"/>
              </a:ext>
            </a:extLst>
          </p:cNvPr>
          <p:cNvSpPr/>
          <p:nvPr/>
        </p:nvSpPr>
        <p:spPr>
          <a:xfrm>
            <a:off x="988208" y="2164942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1" name="Action Button: Custom 16">
            <a:hlinkClick r:id="" action="ppaction://noaction" highlightClick="1">
              <a:snd r:embed="rId5" name="23. 2. Es.wav"/>
            </a:hlinkClick>
            <a:extLst>
              <a:ext uri="{FF2B5EF4-FFF2-40B4-BE49-F238E27FC236}">
                <a16:creationId xmlns:a16="http://schemas.microsoft.com/office/drawing/2014/main" id="{F18D09F0-0D24-5B4F-A26E-132DCCD8073A}"/>
              </a:ext>
            </a:extLst>
          </p:cNvPr>
          <p:cNvSpPr/>
          <p:nvPr/>
        </p:nvSpPr>
        <p:spPr>
          <a:xfrm>
            <a:off x="988208" y="263757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4" name="Action Button: Custom 16">
            <a:hlinkClick r:id="" action="ppaction://noaction" highlightClick="1">
              <a:snd r:embed="rId6" name="23. 3. Rechts.wav"/>
            </a:hlinkClick>
            <a:extLst>
              <a:ext uri="{FF2B5EF4-FFF2-40B4-BE49-F238E27FC236}">
                <a16:creationId xmlns:a16="http://schemas.microsoft.com/office/drawing/2014/main" id="{747EFDEF-0DCF-DB44-BBF0-27990DDE521B}"/>
              </a:ext>
            </a:extLst>
          </p:cNvPr>
          <p:cNvSpPr/>
          <p:nvPr/>
        </p:nvSpPr>
        <p:spPr>
          <a:xfrm>
            <a:off x="986130" y="314827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Action Button: Custom 16">
            <a:hlinkClick r:id="" action="ppaction://noaction" highlightClick="1">
              <a:snd r:embed="rId7" name="23. 4. Sie hatte.wav"/>
            </a:hlinkClick>
            <a:extLst>
              <a:ext uri="{FF2B5EF4-FFF2-40B4-BE49-F238E27FC236}">
                <a16:creationId xmlns:a16="http://schemas.microsoft.com/office/drawing/2014/main" id="{408DED6B-8D00-7843-820C-3A35CED50594}"/>
              </a:ext>
            </a:extLst>
          </p:cNvPr>
          <p:cNvSpPr/>
          <p:nvPr/>
        </p:nvSpPr>
        <p:spPr>
          <a:xfrm>
            <a:off x="986130" y="363043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20" name="Action Button: Custom 16">
            <a:hlinkClick r:id="" action="ppaction://noaction" highlightClick="1">
              <a:snd r:embed="rId8" name="23. 5. In.wav"/>
            </a:hlinkClick>
            <a:extLst>
              <a:ext uri="{FF2B5EF4-FFF2-40B4-BE49-F238E27FC236}">
                <a16:creationId xmlns:a16="http://schemas.microsoft.com/office/drawing/2014/main" id="{25121CCC-82F7-F14F-B30E-8A5AD31BE634}"/>
              </a:ext>
            </a:extLst>
          </p:cNvPr>
          <p:cNvSpPr/>
          <p:nvPr/>
        </p:nvSpPr>
        <p:spPr>
          <a:xfrm>
            <a:off x="986130" y="414797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3" name="Action Button: Custom 16">
            <a:hlinkClick r:id="" action="ppaction://noaction" highlightClick="1">
              <a:snd r:embed="rId9" name="23. 6. Wir.wav"/>
            </a:hlinkClick>
            <a:extLst>
              <a:ext uri="{FF2B5EF4-FFF2-40B4-BE49-F238E27FC236}">
                <a16:creationId xmlns:a16="http://schemas.microsoft.com/office/drawing/2014/main" id="{DA5FAA28-0FFE-FD44-82BD-8BEA8CA05A2D}"/>
              </a:ext>
            </a:extLst>
          </p:cNvPr>
          <p:cNvSpPr/>
          <p:nvPr/>
        </p:nvSpPr>
        <p:spPr>
          <a:xfrm>
            <a:off x="990924" y="463389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6" name="Action Button: Custom 16">
            <a:hlinkClick r:id="" action="ppaction://noaction" highlightClick="1">
              <a:snd r:embed="rId10" name="23. 7. Es war.wav"/>
            </a:hlinkClick>
            <a:extLst>
              <a:ext uri="{FF2B5EF4-FFF2-40B4-BE49-F238E27FC236}">
                <a16:creationId xmlns:a16="http://schemas.microsoft.com/office/drawing/2014/main" id="{B941CF18-9FF3-084E-9E12-F82721CE7509}"/>
              </a:ext>
            </a:extLst>
          </p:cNvPr>
          <p:cNvSpPr/>
          <p:nvPr/>
        </p:nvSpPr>
        <p:spPr>
          <a:xfrm>
            <a:off x="996324" y="514026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9" name="Action Button: Custom 16">
            <a:hlinkClick r:id="" action="ppaction://noaction" highlightClick="1">
              <a:snd r:embed="rId11" name="23. 8. Du.wav"/>
            </a:hlinkClick>
            <a:extLst>
              <a:ext uri="{FF2B5EF4-FFF2-40B4-BE49-F238E27FC236}">
                <a16:creationId xmlns:a16="http://schemas.microsoft.com/office/drawing/2014/main" id="{13F9AB66-2DAB-A849-89C4-7AF59987F5A8}"/>
              </a:ext>
            </a:extLst>
          </p:cNvPr>
          <p:cNvSpPr/>
          <p:nvPr/>
        </p:nvSpPr>
        <p:spPr>
          <a:xfrm>
            <a:off x="986130" y="562740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A66137-5BC6-B54C-AFA6-AC9618E70ADD}"/>
              </a:ext>
            </a:extLst>
          </p:cNvPr>
          <p:cNvSpPr txBox="1"/>
          <p:nvPr/>
        </p:nvSpPr>
        <p:spPr>
          <a:xfrm>
            <a:off x="5478213" y="705334"/>
            <a:ext cx="7488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1-8. Welches Wort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richtig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 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58F2DAAB-CA4D-4F4F-8C48-56D28F3EF3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90200" y="44961"/>
            <a:ext cx="922858" cy="115682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6BCED7DC-08BE-4E19-A103-6402BB13D32D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5799" y="-37876"/>
            <a:ext cx="922858" cy="1239659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BEFC5258-2EED-4805-AD31-E9CB758A7E9E}"/>
              </a:ext>
            </a:extLst>
          </p:cNvPr>
          <p:cNvSpPr txBox="1"/>
          <p:nvPr/>
        </p:nvSpPr>
        <p:spPr>
          <a:xfrm>
            <a:off x="28907" y="1201783"/>
            <a:ext cx="119284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Hör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einmal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  Was und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wie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war es?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Schreib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auf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Englisch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4234CB-E3B2-4F2E-940A-DBA98907B225}"/>
              </a:ext>
            </a:extLst>
          </p:cNvPr>
          <p:cNvSpPr txBox="1"/>
          <p:nvPr/>
        </p:nvSpPr>
        <p:spPr>
          <a:xfrm>
            <a:off x="7663345" y="2081629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town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8C932762-585E-4712-A0D0-91C06ED06E8D}"/>
              </a:ext>
            </a:extLst>
          </p:cNvPr>
          <p:cNvCxnSpPr/>
          <p:nvPr/>
        </p:nvCxnSpPr>
        <p:spPr>
          <a:xfrm>
            <a:off x="5886450" y="2335514"/>
            <a:ext cx="457200" cy="0"/>
          </a:xfrm>
          <a:prstGeom prst="line">
            <a:avLst/>
          </a:prstGeom>
          <a:ln w="571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47E924B-E3A5-42DF-8170-E228D714F56F}"/>
              </a:ext>
            </a:extLst>
          </p:cNvPr>
          <p:cNvSpPr txBox="1"/>
          <p:nvPr/>
        </p:nvSpPr>
        <p:spPr>
          <a:xfrm>
            <a:off x="9786633" y="2081629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beautiful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E4234CB-E3B2-4F2E-940A-DBA98907B225}"/>
              </a:ext>
            </a:extLst>
          </p:cNvPr>
          <p:cNvSpPr txBox="1"/>
          <p:nvPr/>
        </p:nvSpPr>
        <p:spPr>
          <a:xfrm>
            <a:off x="7655834" y="2612021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station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E4234CB-E3B2-4F2E-940A-DBA98907B225}"/>
              </a:ext>
            </a:extLst>
          </p:cNvPr>
          <p:cNvSpPr txBox="1"/>
          <p:nvPr/>
        </p:nvSpPr>
        <p:spPr>
          <a:xfrm>
            <a:off x="7655835" y="3142414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library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4234CB-E3B2-4F2E-940A-DBA98907B225}"/>
              </a:ext>
            </a:extLst>
          </p:cNvPr>
          <p:cNvSpPr txBox="1"/>
          <p:nvPr/>
        </p:nvSpPr>
        <p:spPr>
          <a:xfrm>
            <a:off x="7655836" y="3623723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tables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E4234CB-E3B2-4F2E-940A-DBA98907B225}"/>
              </a:ext>
            </a:extLst>
          </p:cNvPr>
          <p:cNvSpPr txBox="1"/>
          <p:nvPr/>
        </p:nvSpPr>
        <p:spPr>
          <a:xfrm>
            <a:off x="7655837" y="4128621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park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E4234CB-E3B2-4F2E-940A-DBA98907B225}"/>
              </a:ext>
            </a:extLst>
          </p:cNvPr>
          <p:cNvSpPr txBox="1"/>
          <p:nvPr/>
        </p:nvSpPr>
        <p:spPr>
          <a:xfrm>
            <a:off x="7660631" y="4594018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day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E4234CB-E3B2-4F2E-940A-DBA98907B225}"/>
              </a:ext>
            </a:extLst>
          </p:cNvPr>
          <p:cNvSpPr txBox="1"/>
          <p:nvPr/>
        </p:nvSpPr>
        <p:spPr>
          <a:xfrm>
            <a:off x="7660632" y="5105649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summer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E4234CB-E3B2-4F2E-940A-DBA98907B225}"/>
              </a:ext>
            </a:extLst>
          </p:cNvPr>
          <p:cNvSpPr txBox="1"/>
          <p:nvPr/>
        </p:nvSpPr>
        <p:spPr>
          <a:xfrm>
            <a:off x="7660633" y="5592537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hat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47E924B-E3A5-42DF-8170-E228D714F56F}"/>
              </a:ext>
            </a:extLst>
          </p:cNvPr>
          <p:cNvSpPr txBox="1"/>
          <p:nvPr/>
        </p:nvSpPr>
        <p:spPr>
          <a:xfrm>
            <a:off x="9767721" y="2601973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small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F47E924B-E3A5-42DF-8170-E228D714F56F}"/>
              </a:ext>
            </a:extLst>
          </p:cNvPr>
          <p:cNvSpPr txBox="1"/>
          <p:nvPr/>
        </p:nvSpPr>
        <p:spPr>
          <a:xfrm>
            <a:off x="9767722" y="3105124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old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47E924B-E3A5-42DF-8170-E228D714F56F}"/>
              </a:ext>
            </a:extLst>
          </p:cNvPr>
          <p:cNvSpPr txBox="1"/>
          <p:nvPr/>
        </p:nvSpPr>
        <p:spPr>
          <a:xfrm>
            <a:off x="9782878" y="3600543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few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47E924B-E3A5-42DF-8170-E228D714F56F}"/>
              </a:ext>
            </a:extLst>
          </p:cNvPr>
          <p:cNvSpPr txBox="1"/>
          <p:nvPr/>
        </p:nvSpPr>
        <p:spPr>
          <a:xfrm>
            <a:off x="9734936" y="4140933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big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47E924B-E3A5-42DF-8170-E228D714F56F}"/>
              </a:ext>
            </a:extLst>
          </p:cNvPr>
          <p:cNvSpPr txBox="1"/>
          <p:nvPr/>
        </p:nvSpPr>
        <p:spPr>
          <a:xfrm>
            <a:off x="9734937" y="4611790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wonderful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47E924B-E3A5-42DF-8170-E228D714F56F}"/>
              </a:ext>
            </a:extLst>
          </p:cNvPr>
          <p:cNvSpPr txBox="1"/>
          <p:nvPr/>
        </p:nvSpPr>
        <p:spPr>
          <a:xfrm>
            <a:off x="9734938" y="5130637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hot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47E924B-E3A5-42DF-8170-E228D714F56F}"/>
              </a:ext>
            </a:extLst>
          </p:cNvPr>
          <p:cNvSpPr txBox="1"/>
          <p:nvPr/>
        </p:nvSpPr>
        <p:spPr>
          <a:xfrm>
            <a:off x="9746089" y="5610309"/>
            <a:ext cx="2090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own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C932762-585E-4712-A0D0-91C06ED06E8D}"/>
              </a:ext>
            </a:extLst>
          </p:cNvPr>
          <p:cNvCxnSpPr/>
          <p:nvPr/>
        </p:nvCxnSpPr>
        <p:spPr>
          <a:xfrm flipV="1">
            <a:off x="6230493" y="2832805"/>
            <a:ext cx="1042139" cy="10794"/>
          </a:xfrm>
          <a:prstGeom prst="line">
            <a:avLst/>
          </a:prstGeom>
          <a:ln w="571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8C932762-585E-4712-A0D0-91C06ED06E8D}"/>
              </a:ext>
            </a:extLst>
          </p:cNvPr>
          <p:cNvCxnSpPr/>
          <p:nvPr/>
        </p:nvCxnSpPr>
        <p:spPr>
          <a:xfrm>
            <a:off x="4933519" y="3373246"/>
            <a:ext cx="952931" cy="0"/>
          </a:xfrm>
          <a:prstGeom prst="line">
            <a:avLst/>
          </a:prstGeom>
          <a:ln w="571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C932762-585E-4712-A0D0-91C06ED06E8D}"/>
              </a:ext>
            </a:extLst>
          </p:cNvPr>
          <p:cNvCxnSpPr/>
          <p:nvPr/>
        </p:nvCxnSpPr>
        <p:spPr>
          <a:xfrm flipV="1">
            <a:off x="6687693" y="3831375"/>
            <a:ext cx="584939" cy="7768"/>
          </a:xfrm>
          <a:prstGeom prst="line">
            <a:avLst/>
          </a:prstGeom>
          <a:ln w="571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C932762-585E-4712-A0D0-91C06ED06E8D}"/>
              </a:ext>
            </a:extLst>
          </p:cNvPr>
          <p:cNvCxnSpPr/>
          <p:nvPr/>
        </p:nvCxnSpPr>
        <p:spPr>
          <a:xfrm>
            <a:off x="4933519" y="4354103"/>
            <a:ext cx="1699691" cy="5350"/>
          </a:xfrm>
          <a:prstGeom prst="line">
            <a:avLst/>
          </a:prstGeom>
          <a:ln w="571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8C932762-585E-4712-A0D0-91C06ED06E8D}"/>
              </a:ext>
            </a:extLst>
          </p:cNvPr>
          <p:cNvCxnSpPr/>
          <p:nvPr/>
        </p:nvCxnSpPr>
        <p:spPr>
          <a:xfrm>
            <a:off x="4872559" y="4824850"/>
            <a:ext cx="792149" cy="0"/>
          </a:xfrm>
          <a:prstGeom prst="line">
            <a:avLst/>
          </a:prstGeom>
          <a:ln w="571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C932762-585E-4712-A0D0-91C06ED06E8D}"/>
              </a:ext>
            </a:extLst>
          </p:cNvPr>
          <p:cNvCxnSpPr/>
          <p:nvPr/>
        </p:nvCxnSpPr>
        <p:spPr>
          <a:xfrm>
            <a:off x="6944868" y="5336481"/>
            <a:ext cx="612000" cy="0"/>
          </a:xfrm>
          <a:prstGeom prst="line">
            <a:avLst/>
          </a:prstGeom>
          <a:ln w="571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8C932762-585E-4712-A0D0-91C06ED06E8D}"/>
              </a:ext>
            </a:extLst>
          </p:cNvPr>
          <p:cNvCxnSpPr/>
          <p:nvPr/>
        </p:nvCxnSpPr>
        <p:spPr>
          <a:xfrm flipV="1">
            <a:off x="6419850" y="5841141"/>
            <a:ext cx="992886" cy="16897"/>
          </a:xfrm>
          <a:prstGeom prst="line">
            <a:avLst/>
          </a:prstGeom>
          <a:ln w="57150">
            <a:solidFill>
              <a:srgbClr val="11507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Action Button: Custom 16">
            <a:hlinkClick r:id="" action="ppaction://noaction" highlightClick="1">
              <a:snd r:embed="rId14" name="23.ans.1.wav"/>
            </a:hlinkClick>
            <a:extLst>
              <a:ext uri="{FF2B5EF4-FFF2-40B4-BE49-F238E27FC236}">
                <a16:creationId xmlns:a16="http://schemas.microsoft.com/office/drawing/2014/main" id="{3B418770-1E72-B240-9307-3BBF955557C6}"/>
              </a:ext>
            </a:extLst>
          </p:cNvPr>
          <p:cNvSpPr/>
          <p:nvPr/>
        </p:nvSpPr>
        <p:spPr>
          <a:xfrm>
            <a:off x="382366" y="2164942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5" name="Action Button: Custom 16">
            <a:hlinkClick r:id="" action="ppaction://noaction" highlightClick="1">
              <a:snd r:embed="rId15" name="23.ans.2.wav"/>
            </a:hlinkClick>
            <a:extLst>
              <a:ext uri="{FF2B5EF4-FFF2-40B4-BE49-F238E27FC236}">
                <a16:creationId xmlns:a16="http://schemas.microsoft.com/office/drawing/2014/main" id="{F18D09F0-0D24-5B4F-A26E-132DCCD8073A}"/>
              </a:ext>
            </a:extLst>
          </p:cNvPr>
          <p:cNvSpPr/>
          <p:nvPr/>
        </p:nvSpPr>
        <p:spPr>
          <a:xfrm>
            <a:off x="382366" y="263757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6" name="Action Button: Custom 16">
            <a:hlinkClick r:id="" action="ppaction://noaction" highlightClick="1">
              <a:snd r:embed="rId16" name="23.ans.3.wav"/>
            </a:hlinkClick>
            <a:extLst>
              <a:ext uri="{FF2B5EF4-FFF2-40B4-BE49-F238E27FC236}">
                <a16:creationId xmlns:a16="http://schemas.microsoft.com/office/drawing/2014/main" id="{747EFDEF-0DCF-DB44-BBF0-27990DDE521B}"/>
              </a:ext>
            </a:extLst>
          </p:cNvPr>
          <p:cNvSpPr/>
          <p:nvPr/>
        </p:nvSpPr>
        <p:spPr>
          <a:xfrm>
            <a:off x="380288" y="314827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7" name="Action Button: Custom 56">
            <a:hlinkClick r:id="" action="ppaction://noaction" highlightClick="1">
              <a:snd r:embed="rId17" name="23.ans.4.wav"/>
            </a:hlinkClick>
            <a:extLst>
              <a:ext uri="{FF2B5EF4-FFF2-40B4-BE49-F238E27FC236}">
                <a16:creationId xmlns:a16="http://schemas.microsoft.com/office/drawing/2014/main" id="{408DED6B-8D00-7843-820C-3A35CED50594}"/>
              </a:ext>
            </a:extLst>
          </p:cNvPr>
          <p:cNvSpPr/>
          <p:nvPr/>
        </p:nvSpPr>
        <p:spPr>
          <a:xfrm>
            <a:off x="380288" y="363043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8" name="Action Button: Custom 16">
            <a:hlinkClick r:id="" action="ppaction://noaction" highlightClick="1">
              <a:snd r:embed="rId18" name="23.ans.5.wav"/>
            </a:hlinkClick>
            <a:extLst>
              <a:ext uri="{FF2B5EF4-FFF2-40B4-BE49-F238E27FC236}">
                <a16:creationId xmlns:a16="http://schemas.microsoft.com/office/drawing/2014/main" id="{25121CCC-82F7-F14F-B30E-8A5AD31BE634}"/>
              </a:ext>
            </a:extLst>
          </p:cNvPr>
          <p:cNvSpPr/>
          <p:nvPr/>
        </p:nvSpPr>
        <p:spPr>
          <a:xfrm>
            <a:off x="380288" y="414797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59" name="Action Button: Custom 16">
            <a:hlinkClick r:id="" action="ppaction://noaction" highlightClick="1">
              <a:snd r:embed="rId19" name="23.ans.6.wav"/>
            </a:hlinkClick>
            <a:extLst>
              <a:ext uri="{FF2B5EF4-FFF2-40B4-BE49-F238E27FC236}">
                <a16:creationId xmlns:a16="http://schemas.microsoft.com/office/drawing/2014/main" id="{DA5FAA28-0FFE-FD44-82BD-8BEA8CA05A2D}"/>
              </a:ext>
            </a:extLst>
          </p:cNvPr>
          <p:cNvSpPr/>
          <p:nvPr/>
        </p:nvSpPr>
        <p:spPr>
          <a:xfrm>
            <a:off x="385082" y="463389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60" name="Action Button: Custom 16">
            <a:hlinkClick r:id="" action="ppaction://noaction" highlightClick="1">
              <a:snd r:embed="rId20" name="23.ans.7.wav"/>
            </a:hlinkClick>
            <a:extLst>
              <a:ext uri="{FF2B5EF4-FFF2-40B4-BE49-F238E27FC236}">
                <a16:creationId xmlns:a16="http://schemas.microsoft.com/office/drawing/2014/main" id="{B941CF18-9FF3-084E-9E12-F82721CE7509}"/>
              </a:ext>
            </a:extLst>
          </p:cNvPr>
          <p:cNvSpPr/>
          <p:nvPr/>
        </p:nvSpPr>
        <p:spPr>
          <a:xfrm>
            <a:off x="390482" y="514026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61" name="Action Button: Custom 16">
            <a:hlinkClick r:id="" action="ppaction://noaction" highlightClick="1">
              <a:snd r:embed="rId21" name="23.ans.8.wav"/>
            </a:hlinkClick>
            <a:extLst>
              <a:ext uri="{FF2B5EF4-FFF2-40B4-BE49-F238E27FC236}">
                <a16:creationId xmlns:a16="http://schemas.microsoft.com/office/drawing/2014/main" id="{13F9AB66-2DAB-A849-89C4-7AF59987F5A8}"/>
              </a:ext>
            </a:extLst>
          </p:cNvPr>
          <p:cNvSpPr/>
          <p:nvPr/>
        </p:nvSpPr>
        <p:spPr>
          <a:xfrm>
            <a:off x="380288" y="562740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38611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0" grpId="0"/>
      <p:bldP spid="24" grpId="0"/>
      <p:bldP spid="25" grpId="0"/>
      <p:bldP spid="27" grpId="0"/>
      <p:bldP spid="28" grpId="0"/>
      <p:bldP spid="30" grpId="0"/>
      <p:bldP spid="31" grpId="0"/>
      <p:bldP spid="32" grpId="0"/>
      <p:bldP spid="38" grpId="0"/>
      <p:bldP spid="41" grpId="0"/>
      <p:bldP spid="42" grpId="0"/>
      <p:bldP spid="43" grpId="0"/>
      <p:bldP spid="44" grpId="0"/>
      <p:bldP spid="45" grpId="0"/>
      <p:bldP spid="46" grpId="0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847725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7772400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Bad </a:t>
            </a:r>
            <a:r>
              <a:rPr lang="en-GB" sz="3600" b="1" dirty="0" err="1">
                <a:solidFill>
                  <a:schemeClr val="bg1"/>
                </a:solidFill>
              </a:rPr>
              <a:t>Hersfeld</a:t>
            </a:r>
            <a:r>
              <a:rPr lang="en-GB" sz="3600" b="1" dirty="0">
                <a:solidFill>
                  <a:schemeClr val="bg1"/>
                </a:solidFill>
              </a:rPr>
              <a:t> – </a:t>
            </a:r>
            <a:r>
              <a:rPr lang="en-GB" sz="3600" b="1" dirty="0" err="1">
                <a:solidFill>
                  <a:schemeClr val="bg1"/>
                </a:solidFill>
              </a:rPr>
              <a:t>heute</a:t>
            </a:r>
            <a:r>
              <a:rPr lang="en-GB" sz="3600" b="1" dirty="0">
                <a:solidFill>
                  <a:schemeClr val="bg1"/>
                </a:solidFill>
              </a:rPr>
              <a:t> und </a:t>
            </a:r>
            <a:r>
              <a:rPr lang="en-GB" sz="3600" b="1" dirty="0" err="1">
                <a:solidFill>
                  <a:schemeClr val="bg1"/>
                </a:solidFill>
              </a:rPr>
              <a:t>damals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544050" y="247046"/>
            <a:ext cx="2413277" cy="457803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1D443-72A6-4BB2-B61D-B6AB8D104830}"/>
              </a:ext>
            </a:extLst>
          </p:cNvPr>
          <p:cNvSpPr txBox="1"/>
          <p:nvPr/>
        </p:nvSpPr>
        <p:spPr>
          <a:xfrm>
            <a:off x="1018342" y="1221356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Hersfeld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______ es _______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nicht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viel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Industrie.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7CCE2-9559-4B20-AA0F-ABFD1EACCD82}"/>
              </a:ext>
            </a:extLst>
          </p:cNvPr>
          <p:cNvSpPr txBox="1"/>
          <p:nvPr/>
        </p:nvSpPr>
        <p:spPr>
          <a:xfrm>
            <a:off x="1018342" y="1661953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Bad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Hersfeld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there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didn’t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use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be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much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industry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5501C193-018B-4BBA-8274-F4E521EC9F06}"/>
              </a:ext>
            </a:extLst>
          </p:cNvPr>
          <p:cNvSpPr/>
          <p:nvPr/>
        </p:nvSpPr>
        <p:spPr>
          <a:xfrm>
            <a:off x="460174" y="1341695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91ECB063-052A-48C0-A2B0-B1D39E3651D1}"/>
              </a:ext>
            </a:extLst>
          </p:cNvPr>
          <p:cNvSpPr/>
          <p:nvPr/>
        </p:nvSpPr>
        <p:spPr>
          <a:xfrm>
            <a:off x="458096" y="236982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66301C0-4FBA-4EDB-9869-3A1EACA91595}"/>
              </a:ext>
            </a:extLst>
          </p:cNvPr>
          <p:cNvSpPr/>
          <p:nvPr/>
        </p:nvSpPr>
        <p:spPr>
          <a:xfrm>
            <a:off x="458096" y="347646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B94D737A-69C3-4E04-90F2-CBACA20AB4AB}"/>
              </a:ext>
            </a:extLst>
          </p:cNvPr>
          <p:cNvSpPr/>
          <p:nvPr/>
        </p:nvSpPr>
        <p:spPr>
          <a:xfrm>
            <a:off x="458096" y="447056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3EA6BF5D-5AB3-431D-BC5F-44BAEE0DE708}"/>
              </a:ext>
            </a:extLst>
          </p:cNvPr>
          <p:cNvSpPr/>
          <p:nvPr/>
        </p:nvSpPr>
        <p:spPr>
          <a:xfrm>
            <a:off x="458096" y="54229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A2229C-5751-4BE6-A7C1-DFBC47DBA1B9}"/>
              </a:ext>
            </a:extLst>
          </p:cNvPr>
          <p:cNvSpPr txBox="1"/>
          <p:nvPr/>
        </p:nvSpPr>
        <p:spPr>
          <a:xfrm>
            <a:off x="1018342" y="2266018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gibt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es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dort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____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großes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Amazon-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Zentrum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D848E-6D58-4048-8930-23E02E24688C}"/>
              </a:ext>
            </a:extLst>
          </p:cNvPr>
          <p:cNvSpPr txBox="1"/>
          <p:nvPr/>
        </p:nvSpPr>
        <p:spPr>
          <a:xfrm>
            <a:off x="1018342" y="2706615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Today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there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s-ES" sz="2400" i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is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a </a:t>
            </a:r>
            <a:r>
              <a:rPr lang="es-ES" sz="2400" i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big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Amazon centre </a:t>
            </a:r>
            <a:r>
              <a:rPr lang="es-ES" sz="2400" i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there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A7CEEB-69DF-418E-AD71-B382ADEC63DB}"/>
              </a:ext>
            </a:extLst>
          </p:cNvPr>
          <p:cNvSpPr txBox="1"/>
          <p:nvPr/>
        </p:nvSpPr>
        <p:spPr>
          <a:xfrm>
            <a:off x="1018342" y="3346531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_________ _________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Hersfeld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wenig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Tourismus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765E3E-DB93-4001-9860-25BFD47BAE22}"/>
              </a:ext>
            </a:extLst>
          </p:cNvPr>
          <p:cNvSpPr txBox="1"/>
          <p:nvPr/>
        </p:nvSpPr>
        <p:spPr>
          <a:xfrm>
            <a:off x="1018342" y="3825518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Back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then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s-ES" sz="2400" i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Bad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s-ES" sz="2400" i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Hersfeld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s-ES" sz="2400" i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had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s-ES" sz="2400" i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little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s-ES" sz="2400" i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tourism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E74A2F-51A8-46EA-996D-3834CB457A15}"/>
              </a:ext>
            </a:extLst>
          </p:cNvPr>
          <p:cNvSpPr txBox="1"/>
          <p:nvPr/>
        </p:nvSpPr>
        <p:spPr>
          <a:xfrm>
            <a:off x="1018342" y="4437729"/>
            <a:ext cx="11856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Es </a:t>
            </a:r>
            <a:r>
              <a:rPr lang="es-ES" sz="2400" b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gab</a:t>
            </a:r>
            <a:r>
              <a:rPr lang="es-ES" sz="24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s-ES" sz="2400" b="1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einen</a:t>
            </a:r>
            <a:r>
              <a:rPr lang="es-ES" sz="2400" b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_____________ </a:t>
            </a:r>
            <a:r>
              <a:rPr lang="es-ES" sz="2400" b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Marktplatz</a:t>
            </a:r>
            <a:r>
              <a:rPr lang="es-ES" sz="24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s-ES" sz="2400" b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und</a:t>
            </a:r>
            <a:r>
              <a:rPr lang="es-ES" sz="24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s-ES" sz="2400" b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eine</a:t>
            </a:r>
            <a:r>
              <a:rPr lang="es-ES" sz="24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____________ </a:t>
            </a:r>
            <a:r>
              <a:rPr lang="es-ES" sz="2400" b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Kirchenruine</a:t>
            </a:r>
            <a:r>
              <a:rPr lang="es-ES" sz="24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.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B91227-3474-4D9C-A371-CFDD2D956C3F}"/>
              </a:ext>
            </a:extLst>
          </p:cNvPr>
          <p:cNvSpPr txBox="1"/>
          <p:nvPr/>
        </p:nvSpPr>
        <p:spPr>
          <a:xfrm>
            <a:off x="1018341" y="4878326"/>
            <a:ext cx="10938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There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was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wonderful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market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square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and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an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interesting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church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ruin.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F56F96-E9F0-4F5F-81CD-930ED5316651}"/>
              </a:ext>
            </a:extLst>
          </p:cNvPr>
          <p:cNvSpPr txBox="1"/>
          <p:nvPr/>
        </p:nvSpPr>
        <p:spPr>
          <a:xfrm>
            <a:off x="1002298" y="5357313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_________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Attraktion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sind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die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Sommerfestspiele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09B030-07B6-41E0-8506-7FBF870DAEE9}"/>
              </a:ext>
            </a:extLst>
          </p:cNvPr>
          <p:cNvSpPr txBox="1"/>
          <p:nvPr/>
        </p:nvSpPr>
        <p:spPr>
          <a:xfrm>
            <a:off x="1002298" y="5797910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further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attraction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are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summer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festivals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B3BE65F-FB83-4A54-8DE8-795BDAABFB1C}"/>
              </a:ext>
            </a:extLst>
          </p:cNvPr>
          <p:cNvSpPr/>
          <p:nvPr/>
        </p:nvSpPr>
        <p:spPr>
          <a:xfrm>
            <a:off x="8950017" y="1469230"/>
            <a:ext cx="3137177" cy="2297497"/>
          </a:xfrm>
          <a:prstGeom prst="wedgeRoundRectCallout">
            <a:avLst>
              <a:gd name="adj1" fmla="val -110097"/>
              <a:gd name="adj2" fmla="val 33479"/>
              <a:gd name="adj3" fmla="val 16667"/>
            </a:avLst>
          </a:prstGeom>
          <a:solidFill>
            <a:srgbClr val="115076"/>
          </a:solidFill>
          <a:ln w="3810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‘…</a:t>
            </a:r>
            <a:r>
              <a:rPr lang="en-GB" sz="2000" b="1" dirty="0" err="1"/>
              <a:t>hatte</a:t>
            </a:r>
            <a:r>
              <a:rPr lang="en-GB" sz="2000" b="1" dirty="0"/>
              <a:t> </a:t>
            </a:r>
            <a:r>
              <a:rPr lang="en-GB" sz="2000" b="1" dirty="0" err="1"/>
              <a:t>wenig</a:t>
            </a:r>
            <a:r>
              <a:rPr lang="en-GB" sz="2000" dirty="0"/>
              <a:t>…’ can also translate as ‘didn’t have much’.</a:t>
            </a:r>
            <a:br>
              <a:rPr lang="en-GB" sz="2000" dirty="0"/>
            </a:br>
            <a:r>
              <a:rPr lang="en-GB" sz="2000" dirty="0"/>
              <a:t>Note that ‘</a:t>
            </a:r>
            <a:r>
              <a:rPr lang="en-GB" sz="2000" dirty="0" err="1"/>
              <a:t>wenig</a:t>
            </a:r>
            <a:r>
              <a:rPr lang="en-GB" sz="2000" dirty="0"/>
              <a:t>’ doesn’t have an ending when used without an article.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451581-EEAA-4F3C-A843-29975F4BCFB4}"/>
              </a:ext>
            </a:extLst>
          </p:cNvPr>
          <p:cNvSpPr txBox="1"/>
          <p:nvPr/>
        </p:nvSpPr>
        <p:spPr>
          <a:xfrm>
            <a:off x="3445133" y="1221355"/>
            <a:ext cx="83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>
                <a:solidFill>
                  <a:srgbClr val="DAA520"/>
                </a:solidFill>
              </a:rPr>
              <a:t>gab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4784556" y="1202161"/>
            <a:ext cx="107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rgbClr val="DAA520"/>
                </a:solidFill>
              </a:rPr>
              <a:t>früher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1185476" y="2266017"/>
            <a:ext cx="107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Heute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4136785" y="2274164"/>
            <a:ext cx="107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ein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1160245" y="3329146"/>
            <a:ext cx="1388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Damals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2749367" y="3348399"/>
            <a:ext cx="107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hatte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3009025" y="4434566"/>
            <a:ext cx="2231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wunderbaren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8137356" y="4434567"/>
            <a:ext cx="2042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interessante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1854394" y="5336828"/>
            <a:ext cx="13541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weitere</a:t>
            </a:r>
            <a:endParaRPr lang="en-GB" sz="2400" b="1" dirty="0">
              <a:solidFill>
                <a:srgbClr val="DAA5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532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847725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7772400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Bad </a:t>
            </a:r>
            <a:r>
              <a:rPr lang="en-GB" sz="3600" b="1" dirty="0" err="1">
                <a:solidFill>
                  <a:schemeClr val="bg1"/>
                </a:solidFill>
              </a:rPr>
              <a:t>Hersfeld</a:t>
            </a:r>
            <a:r>
              <a:rPr lang="en-GB" sz="3600" b="1" dirty="0">
                <a:solidFill>
                  <a:schemeClr val="bg1"/>
                </a:solidFill>
              </a:rPr>
              <a:t> – </a:t>
            </a:r>
            <a:r>
              <a:rPr lang="en-GB" sz="3600" b="1" dirty="0" err="1">
                <a:solidFill>
                  <a:schemeClr val="bg1"/>
                </a:solidFill>
              </a:rPr>
              <a:t>heute</a:t>
            </a:r>
            <a:r>
              <a:rPr lang="en-GB" sz="3600" b="1" dirty="0">
                <a:solidFill>
                  <a:schemeClr val="bg1"/>
                </a:solidFill>
              </a:rPr>
              <a:t> und </a:t>
            </a:r>
            <a:r>
              <a:rPr lang="en-GB" sz="3600" b="1" dirty="0" err="1">
                <a:solidFill>
                  <a:schemeClr val="bg1"/>
                </a:solidFill>
              </a:rPr>
              <a:t>damals</a:t>
            </a:r>
            <a:r>
              <a:rPr lang="en-GB" sz="36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544050" y="247046"/>
            <a:ext cx="2413277" cy="457803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D1D443-72A6-4BB2-B61D-B6AB8D104830}"/>
              </a:ext>
            </a:extLst>
          </p:cNvPr>
          <p:cNvSpPr txBox="1"/>
          <p:nvPr/>
        </p:nvSpPr>
        <p:spPr>
          <a:xfrm>
            <a:off x="1018342" y="1221356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Hersfeld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_______ 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 </a:t>
            </a:r>
            <a:r>
              <a:rPr kumimoji="0" lang="es-ES" sz="24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nicht</a:t>
            </a:r>
            <a:r>
              <a:rPr kumimoji="0" lang="es-ES" sz="24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____ 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Industrie.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D7CCE2-9559-4B20-AA0F-ABFD1EACCD82}"/>
              </a:ext>
            </a:extLst>
          </p:cNvPr>
          <p:cNvSpPr txBox="1"/>
          <p:nvPr/>
        </p:nvSpPr>
        <p:spPr>
          <a:xfrm>
            <a:off x="1018342" y="1661953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 ___ ________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there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didn’t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use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be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much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________.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A2229C-5751-4BE6-A7C1-DFBC47DBA1B9}"/>
              </a:ext>
            </a:extLst>
          </p:cNvPr>
          <p:cNvSpPr txBox="1"/>
          <p:nvPr/>
        </p:nvSpPr>
        <p:spPr>
          <a:xfrm>
            <a:off x="1018342" y="2266018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gibt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es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dort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____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großes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Amazon-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Zentrum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DD848E-6D58-4048-8930-23E02E24688C}"/>
              </a:ext>
            </a:extLst>
          </p:cNvPr>
          <p:cNvSpPr txBox="1"/>
          <p:nvPr/>
        </p:nvSpPr>
        <p:spPr>
          <a:xfrm>
            <a:off x="1018342" y="2706615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Today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________ 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a ___ </a:t>
            </a:r>
            <a:r>
              <a:rPr lang="es-ES" sz="2400" i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Amazon centre.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A7CEEB-69DF-418E-AD71-B382ADEC63DB}"/>
              </a:ext>
            </a:extLst>
          </p:cNvPr>
          <p:cNvSpPr txBox="1"/>
          <p:nvPr/>
        </p:nvSpPr>
        <p:spPr>
          <a:xfrm>
            <a:off x="1018342" y="3346531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_________ _________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Hersfeld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wenig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Tourismus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C765E3E-DB93-4001-9860-25BFD47BAE22}"/>
              </a:ext>
            </a:extLst>
          </p:cNvPr>
          <p:cNvSpPr txBox="1"/>
          <p:nvPr/>
        </p:nvSpPr>
        <p:spPr>
          <a:xfrm>
            <a:off x="1018342" y="3825518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Back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then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s-ES" sz="2400" i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Bad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s-ES" sz="2400" i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Hersfeld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_______  ________  </a:t>
            </a:r>
            <a:r>
              <a:rPr lang="es-ES" sz="2400" i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tourism</a:t>
            </a:r>
            <a:r>
              <a:rPr lang="es-ES" sz="2400" i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E74A2F-51A8-46EA-996D-3834CB457A15}"/>
              </a:ext>
            </a:extLst>
          </p:cNvPr>
          <p:cNvSpPr txBox="1"/>
          <p:nvPr/>
        </p:nvSpPr>
        <p:spPr>
          <a:xfrm>
            <a:off x="1018342" y="4437729"/>
            <a:ext cx="11734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24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Es </a:t>
            </a:r>
            <a:r>
              <a:rPr lang="es-ES" sz="2400" b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gab</a:t>
            </a:r>
            <a:r>
              <a:rPr lang="es-ES" sz="24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s-ES" sz="2400" b="1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einen</a:t>
            </a:r>
            <a:r>
              <a:rPr lang="es-ES" sz="2400" b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_____________ Marktplatz </a:t>
            </a:r>
            <a:r>
              <a:rPr lang="es-ES" sz="2400" b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und</a:t>
            </a:r>
            <a:r>
              <a:rPr lang="es-ES" sz="24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</a:t>
            </a:r>
            <a:r>
              <a:rPr lang="es-ES" sz="2400" b="1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eine</a:t>
            </a:r>
            <a:r>
              <a:rPr lang="es-ES" sz="2400" b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 ____________ </a:t>
            </a:r>
            <a:r>
              <a:rPr lang="es-ES" sz="2400" b="1" dirty="0" err="1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Kirchenruine</a:t>
            </a:r>
            <a:r>
              <a:rPr lang="es-ES" sz="2400" b="1" dirty="0">
                <a:solidFill>
                  <a:srgbClr val="5B9BD5">
                    <a:lumMod val="50000"/>
                  </a:srgbClr>
                </a:solidFill>
                <a:latin typeface="Century Gothic" panose="020F0302020204030204"/>
              </a:rPr>
              <a:t>. 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FB91227-3474-4D9C-A371-CFDD2D956C3F}"/>
              </a:ext>
            </a:extLst>
          </p:cNvPr>
          <p:cNvSpPr txBox="1"/>
          <p:nvPr/>
        </p:nvSpPr>
        <p:spPr>
          <a:xfrm>
            <a:off x="1018341" y="4878326"/>
            <a:ext cx="11173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_____ ______  ____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wonderful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______ _______ ___ ____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interesting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____ ______.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5F56F96-E9F0-4F5F-81CD-930ED5316651}"/>
              </a:ext>
            </a:extLst>
          </p:cNvPr>
          <p:cNvSpPr txBox="1"/>
          <p:nvPr/>
        </p:nvSpPr>
        <p:spPr>
          <a:xfrm>
            <a:off x="1002298" y="5357313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_________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Attraktion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sind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die </a:t>
            </a:r>
            <a:r>
              <a:rPr kumimoji="0" lang="es-E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Sommerfestspiele</a:t>
            </a:r>
            <a:r>
              <a:rPr kumimoji="0" lang="es-ES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809B030-07B6-41E0-8506-7FBF870DAEE9}"/>
              </a:ext>
            </a:extLst>
          </p:cNvPr>
          <p:cNvSpPr txBox="1"/>
          <p:nvPr/>
        </p:nvSpPr>
        <p:spPr>
          <a:xfrm>
            <a:off x="1002298" y="5797910"/>
            <a:ext cx="951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 </a:t>
            </a:r>
            <a:r>
              <a:rPr kumimoji="0" lang="es-ES" sz="2400" i="1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further</a:t>
            </a:r>
            <a:r>
              <a:rPr kumimoji="0" lang="es-ES" sz="2400" i="1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__________ 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____ ____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summer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s-ES" sz="2400" i="1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festivals</a:t>
            </a:r>
            <a:r>
              <a:rPr kumimoji="0" lang="es-ES" sz="2400" i="1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endParaRPr kumimoji="0" lang="en-GB" sz="2400" i="1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9B3BE65F-FB83-4A54-8DE8-795BDAABFB1C}"/>
              </a:ext>
            </a:extLst>
          </p:cNvPr>
          <p:cNvSpPr/>
          <p:nvPr/>
        </p:nvSpPr>
        <p:spPr>
          <a:xfrm>
            <a:off x="8950017" y="1469230"/>
            <a:ext cx="3137177" cy="2297497"/>
          </a:xfrm>
          <a:prstGeom prst="wedgeRoundRectCallout">
            <a:avLst>
              <a:gd name="adj1" fmla="val -110097"/>
              <a:gd name="adj2" fmla="val 33479"/>
              <a:gd name="adj3" fmla="val 16667"/>
            </a:avLst>
          </a:prstGeom>
          <a:solidFill>
            <a:srgbClr val="115076"/>
          </a:solidFill>
          <a:ln w="38100"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‘…</a:t>
            </a:r>
            <a:r>
              <a:rPr lang="en-GB" sz="2000" b="1" dirty="0" err="1"/>
              <a:t>hatte</a:t>
            </a:r>
            <a:r>
              <a:rPr lang="en-GB" sz="2000" b="1" dirty="0"/>
              <a:t> </a:t>
            </a:r>
            <a:r>
              <a:rPr lang="en-GB" sz="2000" b="1" dirty="0" err="1"/>
              <a:t>wenig</a:t>
            </a:r>
            <a:r>
              <a:rPr lang="en-GB" sz="2000" dirty="0"/>
              <a:t>…’ can also translate as ‘didn’t have much’.</a:t>
            </a:r>
            <a:br>
              <a:rPr lang="en-GB" sz="2000" dirty="0"/>
            </a:br>
            <a:r>
              <a:rPr lang="en-GB" sz="2000" dirty="0"/>
              <a:t>Note that ‘</a:t>
            </a:r>
            <a:r>
              <a:rPr lang="en-GB" sz="2000" dirty="0" err="1"/>
              <a:t>wenig</a:t>
            </a:r>
            <a:r>
              <a:rPr lang="en-GB" sz="2000" dirty="0"/>
              <a:t>’ doesn’t have an ending when used without an article.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3348258" y="1200288"/>
            <a:ext cx="1321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gab es 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4689306" y="1199026"/>
            <a:ext cx="107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 err="1">
                <a:solidFill>
                  <a:srgbClr val="DAA520"/>
                </a:solidFill>
              </a:rPr>
              <a:t>früher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6552768" y="1218833"/>
            <a:ext cx="107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viel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1190362" y="2263922"/>
            <a:ext cx="107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Heute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4133962" y="2267116"/>
            <a:ext cx="107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ein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1184978" y="3330806"/>
            <a:ext cx="138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Damals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2735565" y="3306636"/>
            <a:ext cx="10711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hatte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2990192" y="4437729"/>
            <a:ext cx="2287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wunderbaren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8089392" y="4432252"/>
            <a:ext cx="20091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interessante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1347537-4D78-4C3A-97F1-51EDD76D2863}"/>
              </a:ext>
            </a:extLst>
          </p:cNvPr>
          <p:cNvSpPr txBox="1"/>
          <p:nvPr/>
        </p:nvSpPr>
        <p:spPr>
          <a:xfrm>
            <a:off x="1878148" y="5339563"/>
            <a:ext cx="1622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b="1">
                <a:solidFill>
                  <a:srgbClr val="DAA520"/>
                </a:solidFill>
              </a:rPr>
              <a:t>weitere</a:t>
            </a:r>
            <a:endParaRPr lang="en-GB" sz="2400" b="1" dirty="0">
              <a:solidFill>
                <a:srgbClr val="DAA52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01718" y="1657188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Bad Hersfeld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517375" y="1652385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industry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53647" y="2673005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there is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597183" y="2676371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big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740884" y="3821838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had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6118035" y="3821838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little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30992" y="4832268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There was 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3117488" y="4832268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a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259530" y="4867103"/>
            <a:ext cx="2364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market place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316946" y="4869064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and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21603" y="4868373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an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0159947" y="4895648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church ruin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122342" y="5788205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A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661877" y="5797909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attraction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256277" y="5807614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are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926624" y="5807613"/>
            <a:ext cx="2144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i="1">
                <a:solidFill>
                  <a:schemeClr val="accent5">
                    <a:lumMod val="50000"/>
                  </a:schemeClr>
                </a:solidFill>
              </a:rPr>
              <a:t>the</a:t>
            </a:r>
            <a:endParaRPr lang="en-GB" sz="2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47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77C0ED2F-DFF7-462B-8455-F5F47C6C80DC}"/>
              </a:ext>
            </a:extLst>
          </p:cNvPr>
          <p:cNvSpPr/>
          <p:nvPr/>
        </p:nvSpPr>
        <p:spPr>
          <a:xfrm>
            <a:off x="460174" y="1341695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8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21486D76-8B2C-4728-AD9A-33D7CE82BC96}"/>
              </a:ext>
            </a:extLst>
          </p:cNvPr>
          <p:cNvSpPr/>
          <p:nvPr/>
        </p:nvSpPr>
        <p:spPr>
          <a:xfrm>
            <a:off x="458096" y="236982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9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6EB4CCC5-719A-4568-9778-2405B2EC88F6}"/>
              </a:ext>
            </a:extLst>
          </p:cNvPr>
          <p:cNvSpPr/>
          <p:nvPr/>
        </p:nvSpPr>
        <p:spPr>
          <a:xfrm>
            <a:off x="458096" y="347646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0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FDDA050D-AD26-42EC-A0E5-EE26215CA22B}"/>
              </a:ext>
            </a:extLst>
          </p:cNvPr>
          <p:cNvSpPr/>
          <p:nvPr/>
        </p:nvSpPr>
        <p:spPr>
          <a:xfrm>
            <a:off x="458096" y="447056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1" name="Action Button: Custom 16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490F175B-6B5E-4CFE-89FA-9E5D05AB9CAE}"/>
              </a:ext>
            </a:extLst>
          </p:cNvPr>
          <p:cNvSpPr/>
          <p:nvPr/>
        </p:nvSpPr>
        <p:spPr>
          <a:xfrm>
            <a:off x="458096" y="542297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91149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7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9CBDAB3-2339-4526-8B76-ABBD004A7417}"/>
              </a:ext>
            </a:extLst>
          </p:cNvPr>
          <p:cNvSpPr/>
          <p:nvPr/>
        </p:nvSpPr>
        <p:spPr>
          <a:xfrm>
            <a:off x="89772" y="2908154"/>
            <a:ext cx="6006227" cy="503288"/>
          </a:xfrm>
          <a:prstGeom prst="roundRect">
            <a:avLst/>
          </a:prstGeom>
          <a:solidFill>
            <a:srgbClr val="FFF4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8" name="Picture 14" descr="number 5 on dice - Clip Art Library">
            <a:extLst>
              <a:ext uri="{FF2B5EF4-FFF2-40B4-BE49-F238E27FC236}">
                <a16:creationId xmlns:a16="http://schemas.microsoft.com/office/drawing/2014/main" id="{34A6305D-BDA5-4BC0-8EEB-E9AA0DF32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439" y="2199189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2131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654680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Ich </a:t>
            </a:r>
            <a:r>
              <a:rPr lang="en-GB" sz="3600" b="1" dirty="0" err="1">
                <a:solidFill>
                  <a:schemeClr val="bg1"/>
                </a:solidFill>
              </a:rPr>
              <a:t>hatte</a:t>
            </a:r>
            <a:r>
              <a:rPr lang="en-GB" sz="3600" b="1" dirty="0">
                <a:solidFill>
                  <a:schemeClr val="bg1"/>
                </a:solidFill>
              </a:rPr>
              <a:t> …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75235" y="247046"/>
            <a:ext cx="1382092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CCD53-EE53-564E-8B2C-B5308539C8EB}"/>
              </a:ext>
            </a:extLst>
          </p:cNvPr>
          <p:cNvSpPr txBox="1"/>
          <p:nvPr/>
        </p:nvSpPr>
        <p:spPr>
          <a:xfrm>
            <a:off x="207157" y="1317433"/>
            <a:ext cx="103952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Heidi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hilft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Mehmet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mit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den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Deutschhausaufgaben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Sie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spielen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Wortspiel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Was muss Mehmet auf Deutsch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sagen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?</a:t>
            </a:r>
          </a:p>
        </p:txBody>
      </p:sp>
      <p:pic>
        <p:nvPicPr>
          <p:cNvPr id="9" name="Picture 18" descr="dice clipart six - Clip Art Library">
            <a:extLst>
              <a:ext uri="{FF2B5EF4-FFF2-40B4-BE49-F238E27FC236}">
                <a16:creationId xmlns:a16="http://schemas.microsoft.com/office/drawing/2014/main" id="{F7571716-B44C-4F89-A50A-4564BB42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828949" y="2223391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0427E1CF-2739-4567-815B-339ED71EC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338" y="2195285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6" descr="Free Dice Faces, Download Free Clip Art, Free Clip Art on Clipart ...">
            <a:extLst>
              <a:ext uri="{FF2B5EF4-FFF2-40B4-BE49-F238E27FC236}">
                <a16:creationId xmlns:a16="http://schemas.microsoft.com/office/drawing/2014/main" id="{79AF3C1A-A2C1-4DF3-BC76-4849B3D82C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86" y="2185489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4" descr="Dice Faces Png - Clip Art Library">
            <a:extLst>
              <a:ext uri="{FF2B5EF4-FFF2-40B4-BE49-F238E27FC236}">
                <a16:creationId xmlns:a16="http://schemas.microsoft.com/office/drawing/2014/main" id="{B3F2F47F-DC15-4CA3-8089-344E000CB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8339" y="2195285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8" descr="dice face 2 png - Clip Art Library">
            <a:extLst>
              <a:ext uri="{FF2B5EF4-FFF2-40B4-BE49-F238E27FC236}">
                <a16:creationId xmlns:a16="http://schemas.microsoft.com/office/drawing/2014/main" id="{F1DDE218-2040-477D-BC39-D62150099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8949" y="2198503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F11A5ADD-2C90-46DC-A4A1-DC5D7D709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425" y="2208299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5" name="Table 7">
            <a:extLst>
              <a:ext uri="{FF2B5EF4-FFF2-40B4-BE49-F238E27FC236}">
                <a16:creationId xmlns:a16="http://schemas.microsoft.com/office/drawing/2014/main" id="{5749E1DF-7608-4A4C-B28A-0876F8326D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074527"/>
              </p:ext>
            </p:extLst>
          </p:nvPr>
        </p:nvGraphicFramePr>
        <p:xfrm>
          <a:off x="5923656" y="2899966"/>
          <a:ext cx="3318906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9500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2759406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5597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559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funny, enjoyable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559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wonderful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559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exciting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1244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necessary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3537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interesting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5597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impossible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graphicFrame>
        <p:nvGraphicFramePr>
          <p:cNvPr id="16" name="Table 7">
            <a:extLst>
              <a:ext uri="{FF2B5EF4-FFF2-40B4-BE49-F238E27FC236}">
                <a16:creationId xmlns:a16="http://schemas.microsoft.com/office/drawing/2014/main" id="{EF7D764A-20AC-4C0C-9208-B8D98114344C}"/>
              </a:ext>
            </a:extLst>
          </p:cNvPr>
          <p:cNvGraphicFramePr>
            <a:graphicFrameLocks noGrp="1"/>
          </p:cNvGraphicFramePr>
          <p:nvPr/>
        </p:nvGraphicFramePr>
        <p:xfrm>
          <a:off x="9327256" y="2899966"/>
          <a:ext cx="3184851" cy="32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6901">
                  <a:extLst>
                    <a:ext uri="{9D8B030D-6E8A-4147-A177-3AD203B41FA5}">
                      <a16:colId xmlns:a16="http://schemas.microsoft.com/office/drawing/2014/main" val="431552140"/>
                    </a:ext>
                  </a:extLst>
                </a:gridCol>
                <a:gridCol w="2647950">
                  <a:extLst>
                    <a:ext uri="{9D8B030D-6E8A-4147-A177-3AD203B41FA5}">
                      <a16:colId xmlns:a16="http://schemas.microsoft.com/office/drawing/2014/main" val="2285210175"/>
                    </a:ext>
                  </a:extLst>
                </a:gridCol>
              </a:tblGrid>
              <a:tr h="189796"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GB" sz="2400" dirty="0">
                        <a:solidFill>
                          <a:srgbClr val="115076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5375014"/>
                  </a:ext>
                </a:extLst>
              </a:tr>
              <a:tr h="189796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tour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94444728"/>
                  </a:ext>
                </a:extLst>
              </a:tr>
              <a:tr h="189796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view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28633801"/>
                  </a:ext>
                </a:extLst>
              </a:tr>
              <a:tr h="189796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summer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39136716"/>
                  </a:ext>
                </a:extLst>
              </a:tr>
              <a:tr h="19557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letter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56230005"/>
                  </a:ext>
                </a:extLst>
              </a:tr>
              <a:tr h="240702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experience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15135670"/>
                  </a:ext>
                </a:extLst>
              </a:tr>
              <a:tr h="189796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dirty="0">
                          <a:solidFill>
                            <a:srgbClr val="115076"/>
                          </a:solidFill>
                        </a:rPr>
                        <a:t>problem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0048799"/>
                  </a:ext>
                </a:extLst>
              </a:tr>
            </a:tbl>
          </a:graphicData>
        </a:graphic>
      </p:graphicFrame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1C9F3E7E-4831-495A-A81D-98882B9A172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576" y="109180"/>
            <a:ext cx="2035517" cy="1785419"/>
          </a:xfrm>
          <a:prstGeom prst="rect">
            <a:avLst/>
          </a:prstGeom>
        </p:spPr>
      </p:pic>
      <p:pic>
        <p:nvPicPr>
          <p:cNvPr id="23" name="Picture 24" descr="Dice Faces Png - Clip Art Library">
            <a:extLst>
              <a:ext uri="{FF2B5EF4-FFF2-40B4-BE49-F238E27FC236}">
                <a16:creationId xmlns:a16="http://schemas.microsoft.com/office/drawing/2014/main" id="{B3F2F47F-DC15-4CA3-8089-344E000CB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276" y="2192339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80028B-7C42-4766-8F7B-70B77D9F1678}"/>
              </a:ext>
            </a:extLst>
          </p:cNvPr>
          <p:cNvSpPr txBox="1"/>
          <p:nvPr/>
        </p:nvSpPr>
        <p:spPr>
          <a:xfrm>
            <a:off x="168106" y="2928965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hatte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spannende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Erfahrung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0028B-7C42-4766-8F7B-70B77D9F1678}"/>
              </a:ext>
            </a:extLst>
          </p:cNvPr>
          <p:cNvSpPr txBox="1"/>
          <p:nvPr/>
        </p:nvSpPr>
        <p:spPr>
          <a:xfrm>
            <a:off x="157140" y="2919684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hatte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notwendige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Tour.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80028B-7C42-4766-8F7B-70B77D9F1678}"/>
              </a:ext>
            </a:extLst>
          </p:cNvPr>
          <p:cNvSpPr txBox="1"/>
          <p:nvPr/>
        </p:nvSpPr>
        <p:spPr>
          <a:xfrm>
            <a:off x="161488" y="2908153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hatte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lustigen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Sommer.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980028B-7C42-4766-8F7B-70B77D9F1678}"/>
              </a:ext>
            </a:extLst>
          </p:cNvPr>
          <p:cNvSpPr txBox="1"/>
          <p:nvPr/>
        </p:nvSpPr>
        <p:spPr>
          <a:xfrm>
            <a:off x="157140" y="2948051"/>
            <a:ext cx="5923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hatte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wunderbaren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Ausblick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80028B-7C42-4766-8F7B-70B77D9F1678}"/>
              </a:ext>
            </a:extLst>
          </p:cNvPr>
          <p:cNvSpPr txBox="1"/>
          <p:nvPr/>
        </p:nvSpPr>
        <p:spPr>
          <a:xfrm>
            <a:off x="174467" y="2944834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hatte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interessanten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Brief.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980028B-7C42-4766-8F7B-70B77D9F1678}"/>
              </a:ext>
            </a:extLst>
          </p:cNvPr>
          <p:cNvSpPr txBox="1"/>
          <p:nvPr/>
        </p:nvSpPr>
        <p:spPr>
          <a:xfrm>
            <a:off x="174467" y="2931851"/>
            <a:ext cx="5615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Ich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hatte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ein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unmögliches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Problem.</a:t>
            </a:r>
          </a:p>
        </p:txBody>
      </p:sp>
      <p:pic>
        <p:nvPicPr>
          <p:cNvPr id="28" name="Picture 28" descr="dice face 2 png - Clip Art Library">
            <a:extLst>
              <a:ext uri="{FF2B5EF4-FFF2-40B4-BE49-F238E27FC236}">
                <a16:creationId xmlns:a16="http://schemas.microsoft.com/office/drawing/2014/main" id="{F1DDE218-2040-477D-BC39-D621500997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1786" y="2212889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4" descr="number 5 on dice - Clip Art Library">
            <a:extLst>
              <a:ext uri="{FF2B5EF4-FFF2-40B4-BE49-F238E27FC236}">
                <a16:creationId xmlns:a16="http://schemas.microsoft.com/office/drawing/2014/main" id="{34A6305D-BDA5-4BC0-8EEB-E9AA0DF32D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305" y="2215230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6" descr="Free Dice Face, Download Free Clip Art, Free Clip Art on Clipart ...">
            <a:extLst>
              <a:ext uri="{FF2B5EF4-FFF2-40B4-BE49-F238E27FC236}">
                <a16:creationId xmlns:a16="http://schemas.microsoft.com/office/drawing/2014/main" id="{F11A5ADD-2C90-46DC-A4A1-DC5D7D709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800" y="2182272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8" descr="dice clipart six - Clip Art Library">
            <a:extLst>
              <a:ext uri="{FF2B5EF4-FFF2-40B4-BE49-F238E27FC236}">
                <a16:creationId xmlns:a16="http://schemas.microsoft.com/office/drawing/2014/main" id="{F7571716-B44C-4F89-A50A-4564BB429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76516" y="2215230"/>
            <a:ext cx="993395" cy="993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5A3F43F8-89CF-4C3B-88BE-4D88DAF3145E}"/>
              </a:ext>
            </a:extLst>
          </p:cNvPr>
          <p:cNvSpPr/>
          <p:nvPr/>
        </p:nvSpPr>
        <p:spPr>
          <a:xfrm>
            <a:off x="2961861" y="3916017"/>
            <a:ext cx="2743046" cy="2007705"/>
          </a:xfrm>
          <a:prstGeom prst="wedgeRoundRectCallout">
            <a:avLst>
              <a:gd name="adj1" fmla="val 29170"/>
              <a:gd name="adj2" fmla="val -73143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Note: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</a:t>
            </a:r>
            <a:r>
              <a:rPr kumimoji="0" lang="en-GB" sz="2000" b="1" i="1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Aus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blick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or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die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Aussicht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is preferred to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der </a:t>
            </a:r>
            <a:r>
              <a:rPr kumimoji="0" lang="en-GB" sz="20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Blick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when you don’t say what the view is of.</a:t>
            </a:r>
          </a:p>
        </p:txBody>
      </p:sp>
    </p:spTree>
    <p:extLst>
      <p:ext uri="{BB962C8B-B14F-4D97-AF65-F5344CB8AC3E}">
        <p14:creationId xmlns:p14="http://schemas.microsoft.com/office/powerpoint/2010/main" val="213495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9" grpId="0"/>
      <p:bldP spid="19" grpId="1"/>
      <p:bldP spid="21" grpId="0"/>
      <p:bldP spid="21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2" grpId="0" animBg="1"/>
      <p:bldP spid="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481137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6096000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Deine</a:t>
            </a:r>
            <a:r>
              <a:rPr lang="en-GB" sz="3600" b="1" dirty="0">
                <a:solidFill>
                  <a:schemeClr val="bg1"/>
                </a:solidFill>
              </a:rPr>
              <a:t> Stadt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08974" y="247046"/>
            <a:ext cx="1448353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59922B-7BB8-6A4C-A3D8-5E83A76F38CE}"/>
              </a:ext>
            </a:extLst>
          </p:cNvPr>
          <p:cNvSpPr txBox="1"/>
          <p:nvPr/>
        </p:nvSpPr>
        <p:spPr>
          <a:xfrm>
            <a:off x="931513" y="3065085"/>
            <a:ext cx="10328974" cy="1938992"/>
          </a:xfrm>
          <a:prstGeom prst="rect">
            <a:avLst/>
          </a:prstGeom>
          <a:solidFill>
            <a:srgbClr val="FFF4E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Wie ist deine Stadt heute?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Wie war sie früher?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Was gab es früher nicht?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Was gibt es jetzt?</a:t>
            </a:r>
            <a:b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</a:b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</a:rPr>
              <a:t>Was kann man in </a:t>
            </a:r>
            <a:r>
              <a:rPr lang="de-DE" sz="2400" dirty="0">
                <a:solidFill>
                  <a:srgbClr val="4472C4">
                    <a:lumMod val="50000"/>
                  </a:srgbClr>
                </a:solidFill>
                <a:latin typeface="Century Gothic" panose="020F0302020204030204"/>
              </a:rPr>
              <a:t>deiner Stadt machen?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F0302020204030204"/>
            </a:endParaRPr>
          </a:p>
        </p:txBody>
      </p:sp>
      <p:sp>
        <p:nvSpPr>
          <p:cNvPr id="2" name="Rounded Rectangular Callout 1"/>
          <p:cNvSpPr/>
          <p:nvPr/>
        </p:nvSpPr>
        <p:spPr>
          <a:xfrm>
            <a:off x="8608201" y="3136067"/>
            <a:ext cx="2486527" cy="1668379"/>
          </a:xfrm>
          <a:prstGeom prst="wedgeRoundRectCallout">
            <a:avLst>
              <a:gd name="adj1" fmla="val -33736"/>
              <a:gd name="adj2" fmla="val 62500"/>
              <a:gd name="adj3" fmla="val 16667"/>
            </a:avLst>
          </a:prstGeom>
          <a:solidFill>
            <a:srgbClr val="115076"/>
          </a:solidFill>
          <a:ln>
            <a:solidFill>
              <a:srgbClr val="1150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endParaRPr lang="en-US" sz="2000">
              <a:solidFill>
                <a:schemeClr val="bg1"/>
              </a:solidFill>
            </a:endParaRPr>
          </a:p>
          <a:p>
            <a:pPr lvl="0" algn="ctr">
              <a:defRPr/>
            </a:pPr>
            <a:r>
              <a:rPr lang="en-US" sz="2000">
                <a:solidFill>
                  <a:schemeClr val="bg1"/>
                </a:solidFill>
              </a:rPr>
              <a:t>Remember to use adjectives. </a:t>
            </a:r>
          </a:p>
          <a:p>
            <a:pPr lvl="0" algn="ctr">
              <a:defRPr/>
            </a:pPr>
            <a:r>
              <a:rPr lang="en-US" sz="2000">
                <a:solidFill>
                  <a:schemeClr val="bg1"/>
                </a:solidFill>
              </a:rPr>
              <a:t>Don’t forget the R2 (accusative) endings!</a:t>
            </a:r>
            <a:br>
              <a:rPr lang="en-US" sz="2000">
                <a:solidFill>
                  <a:schemeClr val="bg1"/>
                </a:solidFill>
              </a:rPr>
            </a:b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137" y="1456521"/>
            <a:ext cx="84541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4472C4">
                    <a:lumMod val="50000"/>
                  </a:srgbClr>
                </a:solidFill>
              </a:rPr>
              <a:t>Schreib etwas für Mia über deine Stadt!</a:t>
            </a:r>
            <a:br>
              <a:rPr lang="en-US" sz="2400">
                <a:solidFill>
                  <a:srgbClr val="4472C4">
                    <a:lumMod val="50000"/>
                  </a:srgbClr>
                </a:solidFill>
              </a:rPr>
            </a:br>
            <a:endParaRPr lang="en-US" sz="2400">
              <a:solidFill>
                <a:srgbClr val="4472C4">
                  <a:lumMod val="50000"/>
                </a:srgbClr>
              </a:solidFill>
            </a:endParaRPr>
          </a:p>
          <a:p>
            <a:r>
              <a:rPr lang="en-US" sz="2400">
                <a:solidFill>
                  <a:srgbClr val="4472C4">
                    <a:lumMod val="50000"/>
                  </a:srgbClr>
                </a:solidFill>
              </a:rPr>
              <a:t>Beantworte diese Fragen: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261" y="219312"/>
            <a:ext cx="1800225" cy="183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508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592455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4410075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Gaming Grammar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3177A0-4242-4C61-991E-CAD3E8E7BAB5}"/>
              </a:ext>
            </a:extLst>
          </p:cNvPr>
          <p:cNvSpPr txBox="1"/>
          <p:nvPr/>
        </p:nvSpPr>
        <p:spPr>
          <a:xfrm>
            <a:off x="790575" y="1638300"/>
            <a:ext cx="8586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Try the following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  <a:hlinkClick r:id="rId4"/>
              </a:rPr>
              <a:t>Gaming Grammar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 missions to practise: </a:t>
            </a:r>
          </a:p>
        </p:txBody>
      </p:sp>
      <p:pic>
        <p:nvPicPr>
          <p:cNvPr id="16" name="Picture 15" descr="A screenshot of a video game&#10;&#10;Description automatically generated">
            <a:extLst>
              <a:ext uri="{FF2B5EF4-FFF2-40B4-BE49-F238E27FC236}">
                <a16:creationId xmlns:a16="http://schemas.microsoft.com/office/drawing/2014/main" id="{9331F41B-8061-46CB-8466-C289AD9FD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3475" y="95731"/>
            <a:ext cx="2937670" cy="1589727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7496DB2-F07E-4ADE-A539-2A6887CA015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4084262"/>
            <a:ext cx="2716923" cy="1993871"/>
          </a:xfrm>
          <a:prstGeom prst="rect">
            <a:avLst/>
          </a:prstGeom>
        </p:spPr>
      </p:pic>
      <p:pic>
        <p:nvPicPr>
          <p:cNvPr id="7" name="Picture 6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3A6948D-2A55-4189-B67E-4669471C5C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900" y="2154107"/>
            <a:ext cx="1280271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69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6542F5EF-5D1E-4A1A-9FFF-51CF58E1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265"/>
            <a:ext cx="6807200" cy="869950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01397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Hausaufgaben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8CFFF7-2006-4E52-9C94-C22FA462497F}"/>
              </a:ext>
            </a:extLst>
          </p:cNvPr>
          <p:cNvSpPr txBox="1"/>
          <p:nvPr/>
        </p:nvSpPr>
        <p:spPr>
          <a:xfrm>
            <a:off x="175149" y="1395715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Pre-learning for lesson: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Year 8 German Term 2.1 Week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D4C2990-CF75-4BC3-BDD5-C20D271E6607}"/>
              </a:ext>
            </a:extLst>
          </p:cNvPr>
          <p:cNvSpPr txBox="1"/>
          <p:nvPr/>
        </p:nvSpPr>
        <p:spPr>
          <a:xfrm>
            <a:off x="175149" y="2745243"/>
            <a:ext cx="10113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Revisit 1: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[Year 8 German Term 1.2 Week 7]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57E1FC5-F484-4ADB-A427-7655B7F123F4}"/>
              </a:ext>
            </a:extLst>
          </p:cNvPr>
          <p:cNvSpPr txBox="1"/>
          <p:nvPr/>
        </p:nvSpPr>
        <p:spPr>
          <a:xfrm>
            <a:off x="175149" y="4230328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Revisit 2: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[Year 8 German Term 1.1 Week 7]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EC9E0C08-59B2-4FB5-8F18-161BA8D276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855" y="656516"/>
            <a:ext cx="1875399" cy="1875399"/>
          </a:xfrm>
          <a:prstGeom prst="rect">
            <a:avLst/>
          </a:prstGeom>
        </p:spPr>
      </p:pic>
      <p:pic>
        <p:nvPicPr>
          <p:cNvPr id="5" name="Picture 4" descr="Qr code&#10;&#10;Description automatically generated">
            <a:extLst>
              <a:ext uri="{FF2B5EF4-FFF2-40B4-BE49-F238E27FC236}">
                <a16:creationId xmlns:a16="http://schemas.microsoft.com/office/drawing/2014/main" id="{9A1C31E5-92C3-47CE-AC2E-5313F30D98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884" y="2212209"/>
            <a:ext cx="1589287" cy="1589287"/>
          </a:xfrm>
          <a:prstGeom prst="rect">
            <a:avLst/>
          </a:prstGeom>
        </p:spPr>
      </p:pic>
      <p:pic>
        <p:nvPicPr>
          <p:cNvPr id="8" name="Picture 7" descr="Qr code&#10;&#10;Description automatically generated">
            <a:extLst>
              <a:ext uri="{FF2B5EF4-FFF2-40B4-BE49-F238E27FC236}">
                <a16:creationId xmlns:a16="http://schemas.microsoft.com/office/drawing/2014/main" id="{2A2DF57C-30B0-47FE-94AF-A0B8CF6C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1884" y="3736451"/>
            <a:ext cx="1609272" cy="160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69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A close up of a map&#10;&#10;Description automatically generated">
            <a:extLst>
              <a:ext uri="{FF2B5EF4-FFF2-40B4-BE49-F238E27FC236}">
                <a16:creationId xmlns:a16="http://schemas.microsoft.com/office/drawing/2014/main" id="{6C257947-AAB3-4342-80F0-EBC6F098A14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4" y="1001890"/>
            <a:ext cx="9881936" cy="5435065"/>
          </a:xfrm>
          <a:prstGeom prst="rect">
            <a:avLst/>
          </a:prstGeom>
        </p:spPr>
      </p:pic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745089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Österreich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D76F78-96CE-0B43-AB66-B64A1E76CA07}"/>
              </a:ext>
            </a:extLst>
          </p:cNvPr>
          <p:cNvSpPr txBox="1"/>
          <p:nvPr/>
        </p:nvSpPr>
        <p:spPr>
          <a:xfrm>
            <a:off x="180000" y="1296000"/>
            <a:ext cx="556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accent5">
                    <a:lumMod val="50000"/>
                  </a:schemeClr>
                </a:solidFill>
              </a:rPr>
              <a:t>Schreib die Ortsnamen!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0" name="Rounded Rectangle 11">
            <a:extLst>
              <a:ext uri="{FF2B5EF4-FFF2-40B4-BE49-F238E27FC236}">
                <a16:creationId xmlns:a16="http://schemas.microsoft.com/office/drawing/2014/main" id="{F7023471-D73A-4082-8FC7-BC5FA9E05F4F}"/>
              </a:ext>
            </a:extLst>
          </p:cNvPr>
          <p:cNvSpPr/>
          <p:nvPr/>
        </p:nvSpPr>
        <p:spPr>
          <a:xfrm>
            <a:off x="9727095" y="247046"/>
            <a:ext cx="2230231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hören</a:t>
            </a:r>
            <a:r>
              <a:rPr lang="en-GB" b="1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b="1" dirty="0" err="1">
                <a:solidFill>
                  <a:prstClr val="white"/>
                </a:solidFill>
                <a:latin typeface="Century Gothic" panose="020B0502020202020204" pitchFamily="34" charset="0"/>
              </a:rPr>
              <a:t>schreiben</a:t>
            </a:r>
            <a:endParaRPr lang="en-GB" b="1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E87C115-9D8C-4CD1-A1A8-ED6F3F0D1C26}"/>
              </a:ext>
            </a:extLst>
          </p:cNvPr>
          <p:cNvSpPr/>
          <p:nvPr/>
        </p:nvSpPr>
        <p:spPr>
          <a:xfrm>
            <a:off x="10135138" y="2167727"/>
            <a:ext cx="1598632" cy="400919"/>
          </a:xfrm>
          <a:prstGeom prst="round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1. ________</a:t>
            </a:r>
          </a:p>
        </p:txBody>
      </p:sp>
      <p:sp>
        <p:nvSpPr>
          <p:cNvPr id="15" name="Action Button: Custom 16">
            <a:hlinkClick r:id="" action="ppaction://noaction" highlightClick="1">
              <a:snd r:embed="rId6" name="3. 1. Wien.wav"/>
            </a:hlinkClick>
            <a:extLst>
              <a:ext uri="{FF2B5EF4-FFF2-40B4-BE49-F238E27FC236}">
                <a16:creationId xmlns:a16="http://schemas.microsoft.com/office/drawing/2014/main" id="{7C21A998-0005-4400-B858-C2829A09FAC6}"/>
              </a:ext>
            </a:extLst>
          </p:cNvPr>
          <p:cNvSpPr/>
          <p:nvPr/>
        </p:nvSpPr>
        <p:spPr>
          <a:xfrm>
            <a:off x="956982" y="2131039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6" name="Action Button: Custom 16">
            <a:hlinkClick r:id="" action="ppaction://noaction" highlightClick="1">
              <a:snd r:embed="rId7" name="3. 2. Eisenstadt.wav"/>
            </a:hlinkClick>
            <a:extLst>
              <a:ext uri="{FF2B5EF4-FFF2-40B4-BE49-F238E27FC236}">
                <a16:creationId xmlns:a16="http://schemas.microsoft.com/office/drawing/2014/main" id="{05EDCD72-10ED-4C09-8BC9-F4A18E2BE19B}"/>
              </a:ext>
            </a:extLst>
          </p:cNvPr>
          <p:cNvSpPr/>
          <p:nvPr/>
        </p:nvSpPr>
        <p:spPr>
          <a:xfrm>
            <a:off x="956982" y="260367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7" name="Action Button: Custom 16">
            <a:hlinkClick r:id="" action="ppaction://noaction" highlightClick="1">
              <a:snd r:embed="rId8" name="3. 3. Graz.wav"/>
            </a:hlinkClick>
            <a:extLst>
              <a:ext uri="{FF2B5EF4-FFF2-40B4-BE49-F238E27FC236}">
                <a16:creationId xmlns:a16="http://schemas.microsoft.com/office/drawing/2014/main" id="{467AFB03-73E5-4689-95CB-E3CFFDC3DE6C}"/>
              </a:ext>
            </a:extLst>
          </p:cNvPr>
          <p:cNvSpPr/>
          <p:nvPr/>
        </p:nvSpPr>
        <p:spPr>
          <a:xfrm>
            <a:off x="954904" y="311436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8" name="Action Button: Custom 16">
            <a:hlinkClick r:id="" action="ppaction://noaction" highlightClick="1">
              <a:snd r:embed="rId9" name="3. 4. Klagenfurt.wav"/>
            </a:hlinkClick>
            <a:extLst>
              <a:ext uri="{FF2B5EF4-FFF2-40B4-BE49-F238E27FC236}">
                <a16:creationId xmlns:a16="http://schemas.microsoft.com/office/drawing/2014/main" id="{FC2635CE-8C3F-4C56-AFE8-1D23850A3E69}"/>
              </a:ext>
            </a:extLst>
          </p:cNvPr>
          <p:cNvSpPr/>
          <p:nvPr/>
        </p:nvSpPr>
        <p:spPr>
          <a:xfrm>
            <a:off x="954904" y="359653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9" name="Action Button: Custom 16">
            <a:hlinkClick r:id="" action="ppaction://noaction" highlightClick="1">
              <a:snd r:embed="rId10" name="3. 5. Innsbruck.wav"/>
            </a:hlinkClick>
            <a:extLst>
              <a:ext uri="{FF2B5EF4-FFF2-40B4-BE49-F238E27FC236}">
                <a16:creationId xmlns:a16="http://schemas.microsoft.com/office/drawing/2014/main" id="{9ECE06D9-2D16-4A23-B887-7CD66721EE76}"/>
              </a:ext>
            </a:extLst>
          </p:cNvPr>
          <p:cNvSpPr/>
          <p:nvPr/>
        </p:nvSpPr>
        <p:spPr>
          <a:xfrm>
            <a:off x="954904" y="411406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0" name="Action Button: Custom 16">
            <a:hlinkClick r:id="" action="ppaction://noaction" highlightClick="1">
              <a:snd r:embed="rId11" name="3. 6. Bregenz.wav"/>
            </a:hlinkClick>
            <a:extLst>
              <a:ext uri="{FF2B5EF4-FFF2-40B4-BE49-F238E27FC236}">
                <a16:creationId xmlns:a16="http://schemas.microsoft.com/office/drawing/2014/main" id="{EDFEE9D5-9BE1-424B-8A8C-4653245D5E6D}"/>
              </a:ext>
            </a:extLst>
          </p:cNvPr>
          <p:cNvSpPr/>
          <p:nvPr/>
        </p:nvSpPr>
        <p:spPr>
          <a:xfrm>
            <a:off x="959698" y="459999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1" name="Action Button: Custom 16">
            <a:hlinkClick r:id="" action="ppaction://noaction" highlightClick="1">
              <a:snd r:embed="rId12" name="3. 7. Salzburg.wav"/>
            </a:hlinkClick>
            <a:extLst>
              <a:ext uri="{FF2B5EF4-FFF2-40B4-BE49-F238E27FC236}">
                <a16:creationId xmlns:a16="http://schemas.microsoft.com/office/drawing/2014/main" id="{AE823DC2-9083-4DB0-A8CC-8025D52AB333}"/>
              </a:ext>
            </a:extLst>
          </p:cNvPr>
          <p:cNvSpPr/>
          <p:nvPr/>
        </p:nvSpPr>
        <p:spPr>
          <a:xfrm>
            <a:off x="965098" y="510636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2" name="Action Button: Custom 16">
            <a:hlinkClick r:id="" action="ppaction://noaction" highlightClick="1">
              <a:snd r:embed="rId13" name="3. 8. Linz.wav"/>
            </a:hlinkClick>
            <a:extLst>
              <a:ext uri="{FF2B5EF4-FFF2-40B4-BE49-F238E27FC236}">
                <a16:creationId xmlns:a16="http://schemas.microsoft.com/office/drawing/2014/main" id="{F336B911-280C-469D-8060-F8EC3633813D}"/>
              </a:ext>
            </a:extLst>
          </p:cNvPr>
          <p:cNvSpPr/>
          <p:nvPr/>
        </p:nvSpPr>
        <p:spPr>
          <a:xfrm>
            <a:off x="954904" y="5593501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1BA85DB1-2EAE-4F7B-BB9B-2D64C5CEACD9}"/>
              </a:ext>
            </a:extLst>
          </p:cNvPr>
          <p:cNvSpPr/>
          <p:nvPr/>
        </p:nvSpPr>
        <p:spPr>
          <a:xfrm>
            <a:off x="9935642" y="2776342"/>
            <a:ext cx="1598632" cy="400919"/>
          </a:xfrm>
          <a:prstGeom prst="round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2. ________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65927E7-5C76-489D-991B-5A865E4AB016}"/>
              </a:ext>
            </a:extLst>
          </p:cNvPr>
          <p:cNvSpPr/>
          <p:nvPr/>
        </p:nvSpPr>
        <p:spPr>
          <a:xfrm>
            <a:off x="8337010" y="4334835"/>
            <a:ext cx="1598632" cy="400919"/>
          </a:xfrm>
          <a:prstGeom prst="round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3. ________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40B35E83-073F-4310-9958-144EBFE037D4}"/>
              </a:ext>
            </a:extLst>
          </p:cNvPr>
          <p:cNvSpPr/>
          <p:nvPr/>
        </p:nvSpPr>
        <p:spPr>
          <a:xfrm>
            <a:off x="7965717" y="5260245"/>
            <a:ext cx="1598632" cy="400919"/>
          </a:xfrm>
          <a:prstGeom prst="round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4. ________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AC8A787-8A6A-4034-B64E-2798EF270360}"/>
              </a:ext>
            </a:extLst>
          </p:cNvPr>
          <p:cNvSpPr/>
          <p:nvPr/>
        </p:nvSpPr>
        <p:spPr>
          <a:xfrm>
            <a:off x="3745089" y="4373540"/>
            <a:ext cx="1598632" cy="400919"/>
          </a:xfrm>
          <a:prstGeom prst="round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5. ________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90D58EA-F367-43C0-B132-E81FBDD90EC4}"/>
              </a:ext>
            </a:extLst>
          </p:cNvPr>
          <p:cNvSpPr/>
          <p:nvPr/>
        </p:nvSpPr>
        <p:spPr>
          <a:xfrm>
            <a:off x="1793046" y="4397076"/>
            <a:ext cx="1598632" cy="400919"/>
          </a:xfrm>
          <a:prstGeom prst="round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6. ________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1F53403-EDA2-4F9D-8A3B-DA43A402250C}"/>
              </a:ext>
            </a:extLst>
          </p:cNvPr>
          <p:cNvSpPr/>
          <p:nvPr/>
        </p:nvSpPr>
        <p:spPr>
          <a:xfrm>
            <a:off x="6367085" y="3228540"/>
            <a:ext cx="1598632" cy="400919"/>
          </a:xfrm>
          <a:prstGeom prst="round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7. ________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5B0B7698-B5F7-491F-8742-C6B2CDB338BF}"/>
              </a:ext>
            </a:extLst>
          </p:cNvPr>
          <p:cNvSpPr/>
          <p:nvPr/>
        </p:nvSpPr>
        <p:spPr>
          <a:xfrm>
            <a:off x="6929628" y="2267443"/>
            <a:ext cx="1598632" cy="400919"/>
          </a:xfrm>
          <a:prstGeom prst="roundRect">
            <a:avLst/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8. ________</a:t>
            </a:r>
          </a:p>
        </p:txBody>
      </p:sp>
      <p:pic>
        <p:nvPicPr>
          <p:cNvPr id="33" name="Picture 32" descr="A picture containing bird, food, fruit&#10;&#10;Description automatically generated">
            <a:extLst>
              <a:ext uri="{FF2B5EF4-FFF2-40B4-BE49-F238E27FC236}">
                <a16:creationId xmlns:a16="http://schemas.microsoft.com/office/drawing/2014/main" id="{EC578E0F-7335-4A86-AFF9-EC186D834A6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290" y="3053874"/>
            <a:ext cx="1487581" cy="86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76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rectangle">
            <a:extLst>
              <a:ext uri="{FF2B5EF4-FFF2-40B4-BE49-F238E27FC236}">
                <a16:creationId xmlns:a16="http://schemas.microsoft.com/office/drawing/2014/main" id="{6542F5EF-5D1E-4A1A-9FFF-51CF58E1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265"/>
            <a:ext cx="6807200" cy="869950"/>
          </a:xfrm>
          <a:prstGeom prst="rect">
            <a:avLst/>
          </a:prstGeom>
        </p:spPr>
      </p:pic>
      <p:sp>
        <p:nvSpPr>
          <p:cNvPr id="15" name="Title 3">
            <a:extLst>
              <a:ext uri="{FF2B5EF4-FFF2-40B4-BE49-F238E27FC236}">
                <a16:creationId xmlns:a16="http://schemas.microsoft.com/office/drawing/2014/main" id="{D7054004-D91F-44A0-BC5F-8D0E83497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7" y="201397"/>
            <a:ext cx="570631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Hausaufgaben</a:t>
            </a:r>
            <a:endParaRPr lang="en-GB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8" descr="Smiley face with headphone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1342" y="105601"/>
            <a:ext cx="1401221" cy="140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2597" y="1221062"/>
            <a:ext cx="97507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65755" algn="ctr"/>
                <a:tab pos="5731510" algn="r"/>
              </a:tabLst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Vocabulary Learning Homework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(Y8,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Term 2.1, Week 6)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5149" y="1971779"/>
            <a:ext cx="108857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Audio file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149" y="2869678"/>
            <a:ext cx="3075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Audio file QR code: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5149" y="3849829"/>
            <a:ext cx="11066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5"/>
              </a:rPr>
              <a:t>Student worksheet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D3DB3D-063A-44FB-9C93-A65627A6E32C}"/>
              </a:ext>
            </a:extLst>
          </p:cNvPr>
          <p:cNvSpPr txBox="1"/>
          <p:nvPr/>
        </p:nvSpPr>
        <p:spPr>
          <a:xfrm>
            <a:off x="175149" y="4555407"/>
            <a:ext cx="10338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6"/>
              </a:rPr>
              <a:t>Quizlet link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</a:b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115076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5149" y="5457594"/>
            <a:ext cx="11066804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addition, revisit: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7"/>
              </a:rPr>
              <a:t>Y8 Term 1.2 Week 7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				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hlinkClick r:id="rId8"/>
              </a:rPr>
              <a:t>Y8 Term 1.1 Week 7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8" name="Picture 7" descr="the letter Q">
            <a:extLst>
              <a:ext uri="{FF2B5EF4-FFF2-40B4-BE49-F238E27FC236}">
                <a16:creationId xmlns:a16="http://schemas.microsoft.com/office/drawing/2014/main" id="{4F604CAE-A433-4E80-B877-FC4297A94B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41925" y="4800601"/>
            <a:ext cx="1300638" cy="1300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6216FF-8556-4427-A46F-C98229E66D8A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599" y="2660941"/>
            <a:ext cx="999589" cy="8508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47F9427-D24A-4B1C-8576-0851FE5D7DC5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0" t="9096" r="9088" b="7790"/>
          <a:stretch/>
        </p:blipFill>
        <p:spPr bwMode="auto">
          <a:xfrm>
            <a:off x="3468905" y="1812661"/>
            <a:ext cx="821739" cy="7633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67164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D57E997-8908-41A3-A5BC-83B17D16338B}"/>
              </a:ext>
            </a:extLst>
          </p:cNvPr>
          <p:cNvSpPr/>
          <p:nvPr/>
        </p:nvSpPr>
        <p:spPr>
          <a:xfrm>
            <a:off x="7502525" y="244702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to start</a:t>
            </a:r>
          </a:p>
        </p:txBody>
      </p:sp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94041"/>
            <a:ext cx="302895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553700" y="160691"/>
            <a:ext cx="1403627" cy="41080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sprechen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" name="Rounded Rectangle 22">
            <a:extLst>
              <a:ext uri="{FF2B5EF4-FFF2-40B4-BE49-F238E27FC236}">
                <a16:creationId xmlns:a16="http://schemas.microsoft.com/office/drawing/2014/main" id="{EB975EC5-FE9A-49DC-A890-E71DA1F79218}"/>
              </a:ext>
            </a:extLst>
          </p:cNvPr>
          <p:cNvSpPr/>
          <p:nvPr/>
        </p:nvSpPr>
        <p:spPr>
          <a:xfrm>
            <a:off x="276513" y="1719614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 _ _ _ _</a:t>
            </a:r>
          </a:p>
        </p:txBody>
      </p:sp>
      <p:sp>
        <p:nvSpPr>
          <p:cNvPr id="8" name="Rounded Rectangle 138">
            <a:extLst>
              <a:ext uri="{FF2B5EF4-FFF2-40B4-BE49-F238E27FC236}">
                <a16:creationId xmlns:a16="http://schemas.microsoft.com/office/drawing/2014/main" id="{5DB058E1-99B4-4B29-9797-B30937589F46}"/>
              </a:ext>
            </a:extLst>
          </p:cNvPr>
          <p:cNvSpPr/>
          <p:nvPr/>
        </p:nvSpPr>
        <p:spPr>
          <a:xfrm>
            <a:off x="288456" y="1719614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anfangen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025AC9-4B93-4222-BE08-61BC9694AAC6}"/>
              </a:ext>
            </a:extLst>
          </p:cNvPr>
          <p:cNvSpPr/>
          <p:nvPr/>
        </p:nvSpPr>
        <p:spPr>
          <a:xfrm>
            <a:off x="7502525" y="238593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birthday</a:t>
            </a:r>
          </a:p>
        </p:txBody>
      </p:sp>
      <p:sp>
        <p:nvSpPr>
          <p:cNvPr id="11" name="Rounded Rectangle 22">
            <a:extLst>
              <a:ext uri="{FF2B5EF4-FFF2-40B4-BE49-F238E27FC236}">
                <a16:creationId xmlns:a16="http://schemas.microsoft.com/office/drawing/2014/main" id="{F1C4CC7B-F59C-43C0-AD90-5A1C8731C84B}"/>
              </a:ext>
            </a:extLst>
          </p:cNvPr>
          <p:cNvSpPr/>
          <p:nvPr/>
        </p:nvSpPr>
        <p:spPr>
          <a:xfrm>
            <a:off x="3229265" y="1738664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 _ _ _ _ _ _</a:t>
            </a:r>
          </a:p>
        </p:txBody>
      </p:sp>
      <p:sp>
        <p:nvSpPr>
          <p:cNvPr id="12" name="Rounded Rectangle 22">
            <a:extLst>
              <a:ext uri="{FF2B5EF4-FFF2-40B4-BE49-F238E27FC236}">
                <a16:creationId xmlns:a16="http://schemas.microsoft.com/office/drawing/2014/main" id="{25493333-8279-41D2-90BE-64BBEFD0C772}"/>
              </a:ext>
            </a:extLst>
          </p:cNvPr>
          <p:cNvSpPr/>
          <p:nvPr/>
        </p:nvSpPr>
        <p:spPr>
          <a:xfrm>
            <a:off x="6172199" y="1738664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 _ _ _ _ _</a:t>
            </a:r>
          </a:p>
        </p:txBody>
      </p:sp>
      <p:sp>
        <p:nvSpPr>
          <p:cNvPr id="13" name="Rounded Rectangle 22">
            <a:extLst>
              <a:ext uri="{FF2B5EF4-FFF2-40B4-BE49-F238E27FC236}">
                <a16:creationId xmlns:a16="http://schemas.microsoft.com/office/drawing/2014/main" id="{F54C30C3-27BC-4964-9983-C62519FA89DA}"/>
              </a:ext>
            </a:extLst>
          </p:cNvPr>
          <p:cNvSpPr/>
          <p:nvPr/>
        </p:nvSpPr>
        <p:spPr>
          <a:xfrm>
            <a:off x="9064762" y="1757543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6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</a:t>
            </a:r>
            <a:r>
              <a:rPr kumimoji="0" lang="en-GB" sz="2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 _ _ _ _ _ _</a:t>
            </a:r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id="{E54D13E6-80DC-41E8-9600-94ACF7FA9C19}"/>
              </a:ext>
            </a:extLst>
          </p:cNvPr>
          <p:cNvSpPr/>
          <p:nvPr/>
        </p:nvSpPr>
        <p:spPr>
          <a:xfrm>
            <a:off x="269738" y="2825532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 _ _ _</a:t>
            </a:r>
          </a:p>
        </p:txBody>
      </p:sp>
      <p:sp>
        <p:nvSpPr>
          <p:cNvPr id="15" name="Rounded Rectangle 22">
            <a:extLst>
              <a:ext uri="{FF2B5EF4-FFF2-40B4-BE49-F238E27FC236}">
                <a16:creationId xmlns:a16="http://schemas.microsoft.com/office/drawing/2014/main" id="{70B8AF9C-D439-4098-80BC-1E8D898A5895}"/>
              </a:ext>
            </a:extLst>
          </p:cNvPr>
          <p:cNvSpPr/>
          <p:nvPr/>
        </p:nvSpPr>
        <p:spPr>
          <a:xfrm>
            <a:off x="3222490" y="2844582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 _ _ _ _</a:t>
            </a:r>
          </a:p>
        </p:txBody>
      </p:sp>
      <p:sp>
        <p:nvSpPr>
          <p:cNvPr id="16" name="Rounded Rectangle 22">
            <a:extLst>
              <a:ext uri="{FF2B5EF4-FFF2-40B4-BE49-F238E27FC236}">
                <a16:creationId xmlns:a16="http://schemas.microsoft.com/office/drawing/2014/main" id="{2C0AA777-7262-4C27-B224-B8C583D2A50F}"/>
              </a:ext>
            </a:extLst>
          </p:cNvPr>
          <p:cNvSpPr/>
          <p:nvPr/>
        </p:nvSpPr>
        <p:spPr>
          <a:xfrm>
            <a:off x="6165424" y="2844582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 _ _</a:t>
            </a:r>
          </a:p>
        </p:txBody>
      </p:sp>
      <p:sp>
        <p:nvSpPr>
          <p:cNvPr id="17" name="Rounded Rectangle 22">
            <a:extLst>
              <a:ext uri="{FF2B5EF4-FFF2-40B4-BE49-F238E27FC236}">
                <a16:creationId xmlns:a16="http://schemas.microsoft.com/office/drawing/2014/main" id="{22043E35-BADD-4321-9461-EA756E5E1689}"/>
              </a:ext>
            </a:extLst>
          </p:cNvPr>
          <p:cNvSpPr/>
          <p:nvPr/>
        </p:nvSpPr>
        <p:spPr>
          <a:xfrm>
            <a:off x="9057987" y="2863461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 _ _ _ _ _ _ _</a:t>
            </a:r>
          </a:p>
        </p:txBody>
      </p:sp>
      <p:sp>
        <p:nvSpPr>
          <p:cNvPr id="18" name="Rounded Rectangle 22">
            <a:extLst>
              <a:ext uri="{FF2B5EF4-FFF2-40B4-BE49-F238E27FC236}">
                <a16:creationId xmlns:a16="http://schemas.microsoft.com/office/drawing/2014/main" id="{19D604FF-9AE2-4DB0-871A-01848DFDEC47}"/>
              </a:ext>
            </a:extLst>
          </p:cNvPr>
          <p:cNvSpPr/>
          <p:nvPr/>
        </p:nvSpPr>
        <p:spPr>
          <a:xfrm>
            <a:off x="276513" y="3985857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 _ _ _</a:t>
            </a:r>
          </a:p>
        </p:txBody>
      </p:sp>
      <p:sp>
        <p:nvSpPr>
          <p:cNvPr id="19" name="Rounded Rectangle 22">
            <a:extLst>
              <a:ext uri="{FF2B5EF4-FFF2-40B4-BE49-F238E27FC236}">
                <a16:creationId xmlns:a16="http://schemas.microsoft.com/office/drawing/2014/main" id="{E2F0C4FC-2225-4862-BF67-1191AA07BCD5}"/>
              </a:ext>
            </a:extLst>
          </p:cNvPr>
          <p:cNvSpPr/>
          <p:nvPr/>
        </p:nvSpPr>
        <p:spPr>
          <a:xfrm>
            <a:off x="3229265" y="4004907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5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</a:t>
            </a:r>
            <a:r>
              <a:rPr kumimoji="0" lang="en-GB" sz="25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 _ _ _ _ _ _ _</a:t>
            </a:r>
          </a:p>
        </p:txBody>
      </p:sp>
      <p:sp>
        <p:nvSpPr>
          <p:cNvPr id="20" name="Rounded Rectangle 22">
            <a:extLst>
              <a:ext uri="{FF2B5EF4-FFF2-40B4-BE49-F238E27FC236}">
                <a16:creationId xmlns:a16="http://schemas.microsoft.com/office/drawing/2014/main" id="{050F49D0-885B-45D2-9CD2-23C070A37335}"/>
              </a:ext>
            </a:extLst>
          </p:cNvPr>
          <p:cNvSpPr/>
          <p:nvPr/>
        </p:nvSpPr>
        <p:spPr>
          <a:xfrm>
            <a:off x="6172199" y="4004907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 _ _ _ _</a:t>
            </a:r>
          </a:p>
        </p:txBody>
      </p:sp>
      <p:sp>
        <p:nvSpPr>
          <p:cNvPr id="21" name="Rounded Rectangle 22">
            <a:extLst>
              <a:ext uri="{FF2B5EF4-FFF2-40B4-BE49-F238E27FC236}">
                <a16:creationId xmlns:a16="http://schemas.microsoft.com/office/drawing/2014/main" id="{58ECF583-63D2-41EC-B12C-6F765143F1C7}"/>
              </a:ext>
            </a:extLst>
          </p:cNvPr>
          <p:cNvSpPr/>
          <p:nvPr/>
        </p:nvSpPr>
        <p:spPr>
          <a:xfrm>
            <a:off x="9064762" y="4023786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 _ _ _</a:t>
            </a:r>
          </a:p>
        </p:txBody>
      </p:sp>
      <p:sp>
        <p:nvSpPr>
          <p:cNvPr id="22" name="Rounded Rectangle 22">
            <a:extLst>
              <a:ext uri="{FF2B5EF4-FFF2-40B4-BE49-F238E27FC236}">
                <a16:creationId xmlns:a16="http://schemas.microsoft.com/office/drawing/2014/main" id="{C8FE89C3-FC36-4227-82C1-37E377353B06}"/>
              </a:ext>
            </a:extLst>
          </p:cNvPr>
          <p:cNvSpPr/>
          <p:nvPr/>
        </p:nvSpPr>
        <p:spPr>
          <a:xfrm>
            <a:off x="269738" y="5198854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41055F4-F42E-484F-A53A-D90DE922C0AD}"/>
              </a:ext>
            </a:extLst>
          </p:cNvPr>
          <p:cNvSpPr/>
          <p:nvPr/>
        </p:nvSpPr>
        <p:spPr>
          <a:xfrm>
            <a:off x="3222490" y="5217904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</a:t>
            </a:r>
          </a:p>
        </p:txBody>
      </p:sp>
      <p:sp>
        <p:nvSpPr>
          <p:cNvPr id="24" name="Rounded Rectangle 22">
            <a:extLst>
              <a:ext uri="{FF2B5EF4-FFF2-40B4-BE49-F238E27FC236}">
                <a16:creationId xmlns:a16="http://schemas.microsoft.com/office/drawing/2014/main" id="{9203F58B-5F94-4949-B3B0-A5648FA7F60C}"/>
              </a:ext>
            </a:extLst>
          </p:cNvPr>
          <p:cNvSpPr/>
          <p:nvPr/>
        </p:nvSpPr>
        <p:spPr>
          <a:xfrm>
            <a:off x="6165424" y="5217904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</a:t>
            </a: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5" name="Rounded Rectangle 22">
            <a:extLst>
              <a:ext uri="{FF2B5EF4-FFF2-40B4-BE49-F238E27FC236}">
                <a16:creationId xmlns:a16="http://schemas.microsoft.com/office/drawing/2014/main" id="{34411C29-4475-4F66-9E05-45477738F65F}"/>
              </a:ext>
            </a:extLst>
          </p:cNvPr>
          <p:cNvSpPr/>
          <p:nvPr/>
        </p:nvSpPr>
        <p:spPr>
          <a:xfrm>
            <a:off x="9057987" y="5236783"/>
            <a:ext cx="2790538" cy="755653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</a:t>
            </a: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_ _ _ _ _</a:t>
            </a:r>
          </a:p>
        </p:txBody>
      </p:sp>
      <p:sp>
        <p:nvSpPr>
          <p:cNvPr id="26" name="Rounded Rectangle 138">
            <a:extLst>
              <a:ext uri="{FF2B5EF4-FFF2-40B4-BE49-F238E27FC236}">
                <a16:creationId xmlns:a16="http://schemas.microsoft.com/office/drawing/2014/main" id="{C23CCEC5-8A1C-4C31-BEC5-BEDE56F28B19}"/>
              </a:ext>
            </a:extLst>
          </p:cNvPr>
          <p:cNvSpPr/>
          <p:nvPr/>
        </p:nvSpPr>
        <p:spPr>
          <a:xfrm>
            <a:off x="3255513" y="1743738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Geburtstag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2300AE6B-0BAD-4977-B596-AC39BA38F675}"/>
              </a:ext>
            </a:extLst>
          </p:cNvPr>
          <p:cNvSpPr/>
          <p:nvPr/>
        </p:nvSpPr>
        <p:spPr>
          <a:xfrm>
            <a:off x="7502525" y="246953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to shop</a:t>
            </a:r>
          </a:p>
        </p:txBody>
      </p:sp>
      <p:sp>
        <p:nvSpPr>
          <p:cNvPr id="29" name="Rounded Rectangle 138">
            <a:extLst>
              <a:ext uri="{FF2B5EF4-FFF2-40B4-BE49-F238E27FC236}">
                <a16:creationId xmlns:a16="http://schemas.microsoft.com/office/drawing/2014/main" id="{F02A3031-AF18-4C11-930D-1596DB6918A1}"/>
              </a:ext>
            </a:extLst>
          </p:cNvPr>
          <p:cNvSpPr/>
          <p:nvPr/>
        </p:nvSpPr>
        <p:spPr>
          <a:xfrm>
            <a:off x="6196322" y="1743738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einkaufen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1" name="Rounded Rectangle 138">
            <a:extLst>
              <a:ext uri="{FF2B5EF4-FFF2-40B4-BE49-F238E27FC236}">
                <a16:creationId xmlns:a16="http://schemas.microsoft.com/office/drawing/2014/main" id="{F02A3031-AF18-4C11-930D-1596DB6918A1}"/>
              </a:ext>
            </a:extLst>
          </p:cNvPr>
          <p:cNvSpPr/>
          <p:nvPr/>
        </p:nvSpPr>
        <p:spPr>
          <a:xfrm>
            <a:off x="9066887" y="1761102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mitbringen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2" name="Rounded Rectangle 138">
            <a:extLst>
              <a:ext uri="{FF2B5EF4-FFF2-40B4-BE49-F238E27FC236}">
                <a16:creationId xmlns:a16="http://schemas.microsoft.com/office/drawing/2014/main" id="{F02A3031-AF18-4C11-930D-1596DB6918A1}"/>
              </a:ext>
            </a:extLst>
          </p:cNvPr>
          <p:cNvSpPr/>
          <p:nvPr/>
        </p:nvSpPr>
        <p:spPr>
          <a:xfrm>
            <a:off x="6165424" y="3990231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weiterer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3" name="Rounded Rectangle 138">
            <a:extLst>
              <a:ext uri="{FF2B5EF4-FFF2-40B4-BE49-F238E27FC236}">
                <a16:creationId xmlns:a16="http://schemas.microsoft.com/office/drawing/2014/main" id="{F02A3031-AF18-4C11-930D-1596DB6918A1}"/>
              </a:ext>
            </a:extLst>
          </p:cNvPr>
          <p:cNvSpPr/>
          <p:nvPr/>
        </p:nvSpPr>
        <p:spPr>
          <a:xfrm>
            <a:off x="265383" y="2825531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während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5" name="Rounded Rectangle 138">
            <a:extLst>
              <a:ext uri="{FF2B5EF4-FFF2-40B4-BE49-F238E27FC236}">
                <a16:creationId xmlns:a16="http://schemas.microsoft.com/office/drawing/2014/main" id="{F02A3031-AF18-4C11-930D-1596DB6918A1}"/>
              </a:ext>
            </a:extLst>
          </p:cNvPr>
          <p:cNvSpPr/>
          <p:nvPr/>
        </p:nvSpPr>
        <p:spPr>
          <a:xfrm>
            <a:off x="3212672" y="2823585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ankommen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6" name="Rounded Rectangle 138">
            <a:extLst>
              <a:ext uri="{FF2B5EF4-FFF2-40B4-BE49-F238E27FC236}">
                <a16:creationId xmlns:a16="http://schemas.microsoft.com/office/drawing/2014/main" id="{F02A3031-AF18-4C11-930D-1596DB6918A1}"/>
              </a:ext>
            </a:extLst>
          </p:cNvPr>
          <p:cNvSpPr/>
          <p:nvPr/>
        </p:nvSpPr>
        <p:spPr>
          <a:xfrm>
            <a:off x="288455" y="3983910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anrufen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7" name="Rounded Rectangle 138">
            <a:extLst>
              <a:ext uri="{FF2B5EF4-FFF2-40B4-BE49-F238E27FC236}">
                <a16:creationId xmlns:a16="http://schemas.microsoft.com/office/drawing/2014/main" id="{F02A3031-AF18-4C11-930D-1596DB6918A1}"/>
              </a:ext>
            </a:extLst>
          </p:cNvPr>
          <p:cNvSpPr/>
          <p:nvPr/>
        </p:nvSpPr>
        <p:spPr>
          <a:xfrm>
            <a:off x="6181722" y="2836168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setzen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8" name="Rounded Rectangle 138">
            <a:extLst>
              <a:ext uri="{FF2B5EF4-FFF2-40B4-BE49-F238E27FC236}">
                <a16:creationId xmlns:a16="http://schemas.microsoft.com/office/drawing/2014/main" id="{F02A3031-AF18-4C11-930D-1596DB6918A1}"/>
              </a:ext>
            </a:extLst>
          </p:cNvPr>
          <p:cNvSpPr/>
          <p:nvPr/>
        </p:nvSpPr>
        <p:spPr>
          <a:xfrm>
            <a:off x="3236546" y="3993257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stattfinden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9" name="Rounded Rectangle 138">
            <a:extLst>
              <a:ext uri="{FF2B5EF4-FFF2-40B4-BE49-F238E27FC236}">
                <a16:creationId xmlns:a16="http://schemas.microsoft.com/office/drawing/2014/main" id="{F02A3031-AF18-4C11-930D-1596DB6918A1}"/>
              </a:ext>
            </a:extLst>
          </p:cNvPr>
          <p:cNvSpPr/>
          <p:nvPr/>
        </p:nvSpPr>
        <p:spPr>
          <a:xfrm>
            <a:off x="9055862" y="4018540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>
                <a:solidFill>
                  <a:srgbClr val="4472C4">
                    <a:lumMod val="50000"/>
                  </a:srgbClr>
                </a:solidFill>
                <a:latin typeface="+mj-lt"/>
              </a:rPr>
              <a:t>stellen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0" name="Rounded Rectangle 138">
            <a:extLst>
              <a:ext uri="{FF2B5EF4-FFF2-40B4-BE49-F238E27FC236}">
                <a16:creationId xmlns:a16="http://schemas.microsoft.com/office/drawing/2014/main" id="{F02A3031-AF18-4C11-930D-1596DB6918A1}"/>
              </a:ext>
            </a:extLst>
          </p:cNvPr>
          <p:cNvSpPr/>
          <p:nvPr/>
        </p:nvSpPr>
        <p:spPr>
          <a:xfrm>
            <a:off x="9072160" y="2863460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vorbereiten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1" name="Rounded Rectangle 138">
            <a:extLst>
              <a:ext uri="{FF2B5EF4-FFF2-40B4-BE49-F238E27FC236}">
                <a16:creationId xmlns:a16="http://schemas.microsoft.com/office/drawing/2014/main" id="{F02A3031-AF18-4C11-930D-1596DB6918A1}"/>
              </a:ext>
            </a:extLst>
          </p:cNvPr>
          <p:cNvSpPr/>
          <p:nvPr/>
        </p:nvSpPr>
        <p:spPr>
          <a:xfrm>
            <a:off x="265382" y="5186069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weil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2" name="Rounded Rectangle 138">
            <a:extLst>
              <a:ext uri="{FF2B5EF4-FFF2-40B4-BE49-F238E27FC236}">
                <a16:creationId xmlns:a16="http://schemas.microsoft.com/office/drawing/2014/main" id="{F02A3031-AF18-4C11-930D-1596DB6918A1}"/>
              </a:ext>
            </a:extLst>
          </p:cNvPr>
          <p:cNvSpPr/>
          <p:nvPr/>
        </p:nvSpPr>
        <p:spPr>
          <a:xfrm>
            <a:off x="3229265" y="5211046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denn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4" name="Rounded Rectangle 138">
            <a:extLst>
              <a:ext uri="{FF2B5EF4-FFF2-40B4-BE49-F238E27FC236}">
                <a16:creationId xmlns:a16="http://schemas.microsoft.com/office/drawing/2014/main" id="{F02A3031-AF18-4C11-930D-1596DB6918A1}"/>
              </a:ext>
            </a:extLst>
          </p:cNvPr>
          <p:cNvSpPr/>
          <p:nvPr/>
        </p:nvSpPr>
        <p:spPr>
          <a:xfrm>
            <a:off x="9055861" y="5242029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früher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5" name="Rounded Rectangle 138">
            <a:extLst>
              <a:ext uri="{FF2B5EF4-FFF2-40B4-BE49-F238E27FC236}">
                <a16:creationId xmlns:a16="http://schemas.microsoft.com/office/drawing/2014/main" id="{F02A3031-AF18-4C11-930D-1596DB6918A1}"/>
              </a:ext>
            </a:extLst>
          </p:cNvPr>
          <p:cNvSpPr/>
          <p:nvPr/>
        </p:nvSpPr>
        <p:spPr>
          <a:xfrm>
            <a:off x="6165424" y="5211046"/>
            <a:ext cx="2788413" cy="755653"/>
          </a:xfrm>
          <a:prstGeom prst="roundRect">
            <a:avLst/>
          </a:prstGeom>
          <a:solidFill>
            <a:srgbClr val="FFF4E7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warum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6" name="Rectangle: Rounded Corners 27">
            <a:extLst>
              <a:ext uri="{FF2B5EF4-FFF2-40B4-BE49-F238E27FC236}">
                <a16:creationId xmlns:a16="http://schemas.microsoft.com/office/drawing/2014/main" id="{2300AE6B-0BAD-4977-B596-AC39BA38F675}"/>
              </a:ext>
            </a:extLst>
          </p:cNvPr>
          <p:cNvSpPr/>
          <p:nvPr/>
        </p:nvSpPr>
        <p:spPr>
          <a:xfrm>
            <a:off x="7502525" y="259378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tx1"/>
                </a:solidFill>
              </a:rPr>
              <a:t>to bring</a:t>
            </a:r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47" name="Rectangle: Rounded Corners 27">
            <a:extLst>
              <a:ext uri="{FF2B5EF4-FFF2-40B4-BE49-F238E27FC236}">
                <a16:creationId xmlns:a16="http://schemas.microsoft.com/office/drawing/2014/main" id="{2300AE6B-0BAD-4977-B596-AC39BA38F675}"/>
              </a:ext>
            </a:extLst>
          </p:cNvPr>
          <p:cNvSpPr/>
          <p:nvPr/>
        </p:nvSpPr>
        <p:spPr>
          <a:xfrm>
            <a:off x="7502525" y="243667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tx1"/>
                </a:solidFill>
              </a:rPr>
              <a:t>during</a:t>
            </a:r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48" name="Rectangle: Rounded Corners 27">
            <a:extLst>
              <a:ext uri="{FF2B5EF4-FFF2-40B4-BE49-F238E27FC236}">
                <a16:creationId xmlns:a16="http://schemas.microsoft.com/office/drawing/2014/main" id="{2300AE6B-0BAD-4977-B596-AC39BA38F675}"/>
              </a:ext>
            </a:extLst>
          </p:cNvPr>
          <p:cNvSpPr/>
          <p:nvPr/>
        </p:nvSpPr>
        <p:spPr>
          <a:xfrm>
            <a:off x="7502525" y="244701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tx1"/>
                </a:solidFill>
              </a:rPr>
              <a:t>to arrive</a:t>
            </a:r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49" name="Rectangle: Rounded Corners 27">
            <a:extLst>
              <a:ext uri="{FF2B5EF4-FFF2-40B4-BE49-F238E27FC236}">
                <a16:creationId xmlns:a16="http://schemas.microsoft.com/office/drawing/2014/main" id="{2300AE6B-0BAD-4977-B596-AC39BA38F675}"/>
              </a:ext>
            </a:extLst>
          </p:cNvPr>
          <p:cNvSpPr/>
          <p:nvPr/>
        </p:nvSpPr>
        <p:spPr>
          <a:xfrm>
            <a:off x="7502525" y="244700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tx1"/>
                </a:solidFill>
              </a:rPr>
              <a:t>to put, set</a:t>
            </a:r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50" name="Rectangle: Rounded Corners 27">
            <a:extLst>
              <a:ext uri="{FF2B5EF4-FFF2-40B4-BE49-F238E27FC236}">
                <a16:creationId xmlns:a16="http://schemas.microsoft.com/office/drawing/2014/main" id="{2300AE6B-0BAD-4977-B596-AC39BA38F675}"/>
              </a:ext>
            </a:extLst>
          </p:cNvPr>
          <p:cNvSpPr/>
          <p:nvPr/>
        </p:nvSpPr>
        <p:spPr>
          <a:xfrm>
            <a:off x="7502525" y="258988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to prepare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51" name="Rectangle: Rounded Corners 27">
            <a:extLst>
              <a:ext uri="{FF2B5EF4-FFF2-40B4-BE49-F238E27FC236}">
                <a16:creationId xmlns:a16="http://schemas.microsoft.com/office/drawing/2014/main" id="{2300AE6B-0BAD-4977-B596-AC39BA38F675}"/>
              </a:ext>
            </a:extLst>
          </p:cNvPr>
          <p:cNvSpPr/>
          <p:nvPr/>
        </p:nvSpPr>
        <p:spPr>
          <a:xfrm>
            <a:off x="7502525" y="262937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to call</a:t>
            </a:r>
          </a:p>
        </p:txBody>
      </p:sp>
      <p:sp>
        <p:nvSpPr>
          <p:cNvPr id="52" name="Rectangle: Rounded Corners 27">
            <a:extLst>
              <a:ext uri="{FF2B5EF4-FFF2-40B4-BE49-F238E27FC236}">
                <a16:creationId xmlns:a16="http://schemas.microsoft.com/office/drawing/2014/main" id="{2300AE6B-0BAD-4977-B596-AC39BA38F675}"/>
              </a:ext>
            </a:extLst>
          </p:cNvPr>
          <p:cNvSpPr/>
          <p:nvPr/>
        </p:nvSpPr>
        <p:spPr>
          <a:xfrm>
            <a:off x="7502525" y="238593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to take place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53" name="Rectangle: Rounded Corners 27">
            <a:extLst>
              <a:ext uri="{FF2B5EF4-FFF2-40B4-BE49-F238E27FC236}">
                <a16:creationId xmlns:a16="http://schemas.microsoft.com/office/drawing/2014/main" id="{2300AE6B-0BAD-4977-B596-AC39BA38F675}"/>
              </a:ext>
            </a:extLst>
          </p:cNvPr>
          <p:cNvSpPr/>
          <p:nvPr/>
        </p:nvSpPr>
        <p:spPr>
          <a:xfrm>
            <a:off x="7502525" y="258343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>
                <a:solidFill>
                  <a:schemeClr val="tx1"/>
                </a:solidFill>
              </a:rPr>
              <a:t>additional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54" name="Rectangle: Rounded Corners 27">
            <a:extLst>
              <a:ext uri="{FF2B5EF4-FFF2-40B4-BE49-F238E27FC236}">
                <a16:creationId xmlns:a16="http://schemas.microsoft.com/office/drawing/2014/main" id="{2300AE6B-0BAD-4977-B596-AC39BA38F675}"/>
              </a:ext>
            </a:extLst>
          </p:cNvPr>
          <p:cNvSpPr/>
          <p:nvPr/>
        </p:nvSpPr>
        <p:spPr>
          <a:xfrm>
            <a:off x="7502525" y="260451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chemeClr val="tx1"/>
                </a:solidFill>
              </a:rPr>
              <a:t>to put, place (upright)</a:t>
            </a:r>
          </a:p>
        </p:txBody>
      </p:sp>
      <p:sp>
        <p:nvSpPr>
          <p:cNvPr id="56" name="Rectangle: Rounded Corners 27">
            <a:extLst>
              <a:ext uri="{FF2B5EF4-FFF2-40B4-BE49-F238E27FC236}">
                <a16:creationId xmlns:a16="http://schemas.microsoft.com/office/drawing/2014/main" id="{2300AE6B-0BAD-4977-B596-AC39BA38F675}"/>
              </a:ext>
            </a:extLst>
          </p:cNvPr>
          <p:cNvSpPr/>
          <p:nvPr/>
        </p:nvSpPr>
        <p:spPr>
          <a:xfrm>
            <a:off x="7517017" y="260723"/>
            <a:ext cx="2326865" cy="1083588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>
                <a:solidFill>
                  <a:schemeClr val="tx1"/>
                </a:solidFill>
              </a:rPr>
              <a:t>because</a:t>
            </a:r>
            <a:endParaRPr lang="en-GB" sz="3600" b="1" dirty="0">
              <a:solidFill>
                <a:schemeClr val="tx1"/>
              </a:solidFill>
            </a:endParaRPr>
          </a:p>
        </p:txBody>
      </p:sp>
      <p:sp>
        <p:nvSpPr>
          <p:cNvPr id="57" name="Rectangle: Rounded Corners 27">
            <a:extLst>
              <a:ext uri="{FF2B5EF4-FFF2-40B4-BE49-F238E27FC236}">
                <a16:creationId xmlns:a16="http://schemas.microsoft.com/office/drawing/2014/main" id="{2300AE6B-0BAD-4977-B596-AC39BA38F675}"/>
              </a:ext>
            </a:extLst>
          </p:cNvPr>
          <p:cNvSpPr/>
          <p:nvPr/>
        </p:nvSpPr>
        <p:spPr>
          <a:xfrm>
            <a:off x="7517017" y="243667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because, for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58" name="Rectangle: Rounded Corners 27">
            <a:extLst>
              <a:ext uri="{FF2B5EF4-FFF2-40B4-BE49-F238E27FC236}">
                <a16:creationId xmlns:a16="http://schemas.microsoft.com/office/drawing/2014/main" id="{2300AE6B-0BAD-4977-B596-AC39BA38F675}"/>
              </a:ext>
            </a:extLst>
          </p:cNvPr>
          <p:cNvSpPr/>
          <p:nvPr/>
        </p:nvSpPr>
        <p:spPr>
          <a:xfrm>
            <a:off x="7531509" y="226883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>
                <a:solidFill>
                  <a:schemeClr val="tx1"/>
                </a:solidFill>
              </a:rPr>
              <a:t>why</a:t>
            </a:r>
            <a:endParaRPr lang="en-GB" sz="4000" b="1" dirty="0">
              <a:solidFill>
                <a:schemeClr val="tx1"/>
              </a:solidFill>
            </a:endParaRPr>
          </a:p>
        </p:txBody>
      </p:sp>
      <p:sp>
        <p:nvSpPr>
          <p:cNvPr id="59" name="Rectangle: Rounded Corners 27">
            <a:extLst>
              <a:ext uri="{FF2B5EF4-FFF2-40B4-BE49-F238E27FC236}">
                <a16:creationId xmlns:a16="http://schemas.microsoft.com/office/drawing/2014/main" id="{2300AE6B-0BAD-4977-B596-AC39BA38F675}"/>
              </a:ext>
            </a:extLst>
          </p:cNvPr>
          <p:cNvSpPr/>
          <p:nvPr/>
        </p:nvSpPr>
        <p:spPr>
          <a:xfrm>
            <a:off x="7509771" y="241416"/>
            <a:ext cx="2355850" cy="1115674"/>
          </a:xfrm>
          <a:prstGeom prst="roundRect">
            <a:avLst/>
          </a:prstGeom>
          <a:solidFill>
            <a:srgbClr val="FAE906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solidFill>
                  <a:schemeClr val="tx1"/>
                </a:solidFill>
              </a:rPr>
              <a:t>in former times</a:t>
            </a:r>
          </a:p>
        </p:txBody>
      </p:sp>
    </p:spTree>
    <p:extLst>
      <p:ext uri="{BB962C8B-B14F-4D97-AF65-F5344CB8AC3E}">
        <p14:creationId xmlns:p14="http://schemas.microsoft.com/office/powerpoint/2010/main" val="180476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8" grpId="0" animBg="1"/>
      <p:bldP spid="2" grpId="0" animBg="1"/>
      <p:bldP spid="26" grpId="0" animBg="1"/>
      <p:bldP spid="28" grpId="0" animBg="1"/>
      <p:bldP spid="29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6" grpId="0" animBg="1"/>
      <p:bldP spid="57" grpId="0" animBg="1"/>
      <p:bldP spid="58" grpId="0" animBg="1"/>
      <p:bldP spid="5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306705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 err="1">
                <a:solidFill>
                  <a:schemeClr val="bg1"/>
                </a:solidFill>
              </a:rPr>
              <a:t>Vokabeln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9391650" y="247046"/>
            <a:ext cx="2567550" cy="419704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/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schreiben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2326E1-A87B-2D46-8B7D-5F8E8817AFDA}"/>
              </a:ext>
            </a:extLst>
          </p:cNvPr>
          <p:cNvSpPr txBox="1"/>
          <p:nvPr/>
        </p:nvSpPr>
        <p:spPr>
          <a:xfrm>
            <a:off x="3332024" y="855956"/>
            <a:ext cx="5563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Schreib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das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richtige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Wort.</a:t>
            </a:r>
          </a:p>
        </p:txBody>
      </p:sp>
      <p:sp>
        <p:nvSpPr>
          <p:cNvPr id="7" name="Action Button: Custom 16">
            <a:hlinkClick r:id="" action="ppaction://noaction" highlightClick="1">
              <a:snd r:embed="rId5" name="5. 1. tief.wav"/>
            </a:hlinkClick>
            <a:extLst>
              <a:ext uri="{FF2B5EF4-FFF2-40B4-BE49-F238E27FC236}">
                <a16:creationId xmlns:a16="http://schemas.microsoft.com/office/drawing/2014/main" id="{1A7230D7-3692-4A97-BB78-946166060B07}"/>
              </a:ext>
            </a:extLst>
          </p:cNvPr>
          <p:cNvSpPr/>
          <p:nvPr/>
        </p:nvSpPr>
        <p:spPr>
          <a:xfrm>
            <a:off x="2307080" y="1414523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8" name="Action Button: Custom 16">
            <a:hlinkClick r:id="" action="ppaction://noaction" highlightClick="1">
              <a:snd r:embed="rId6" name="5. 2. voll.wav"/>
            </a:hlinkClick>
            <a:extLst>
              <a:ext uri="{FF2B5EF4-FFF2-40B4-BE49-F238E27FC236}">
                <a16:creationId xmlns:a16="http://schemas.microsoft.com/office/drawing/2014/main" id="{4973A675-18D0-49FC-BD66-8A153081A0CC}"/>
              </a:ext>
            </a:extLst>
          </p:cNvPr>
          <p:cNvSpPr/>
          <p:nvPr/>
        </p:nvSpPr>
        <p:spPr>
          <a:xfrm>
            <a:off x="2307080" y="188715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9" name="Action Button: Custom 16">
            <a:hlinkClick r:id="" action="ppaction://noaction" highlightClick="1">
              <a:snd r:embed="rId7" name="5. 3. rechts.wav"/>
            </a:hlinkClick>
            <a:extLst>
              <a:ext uri="{FF2B5EF4-FFF2-40B4-BE49-F238E27FC236}">
                <a16:creationId xmlns:a16="http://schemas.microsoft.com/office/drawing/2014/main" id="{1D457CE1-52F3-4C45-970A-AB7E5F54000A}"/>
              </a:ext>
            </a:extLst>
          </p:cNvPr>
          <p:cNvSpPr/>
          <p:nvPr/>
        </p:nvSpPr>
        <p:spPr>
          <a:xfrm>
            <a:off x="2305002" y="2397852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0" name="Action Button: Custom 16">
            <a:hlinkClick r:id="" action="ppaction://noaction" highlightClick="1">
              <a:snd r:embed="rId8" name="5. 4. wenig.wav"/>
            </a:hlinkClick>
            <a:extLst>
              <a:ext uri="{FF2B5EF4-FFF2-40B4-BE49-F238E27FC236}">
                <a16:creationId xmlns:a16="http://schemas.microsoft.com/office/drawing/2014/main" id="{03E2CD64-CA95-47A9-A528-4B062F05FB45}"/>
              </a:ext>
            </a:extLst>
          </p:cNvPr>
          <p:cNvSpPr/>
          <p:nvPr/>
        </p:nvSpPr>
        <p:spPr>
          <a:xfrm>
            <a:off x="2305002" y="288001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1" name="Action Button: Custom 16">
            <a:hlinkClick r:id="" action="ppaction://noaction" highlightClick="1">
              <a:snd r:embed="rId9" name="5. 5. war.wav"/>
            </a:hlinkClick>
            <a:extLst>
              <a:ext uri="{FF2B5EF4-FFF2-40B4-BE49-F238E27FC236}">
                <a16:creationId xmlns:a16="http://schemas.microsoft.com/office/drawing/2014/main" id="{4C2B81CD-3566-4BB0-815B-2F7770C4DECE}"/>
              </a:ext>
            </a:extLst>
          </p:cNvPr>
          <p:cNvSpPr/>
          <p:nvPr/>
        </p:nvSpPr>
        <p:spPr>
          <a:xfrm>
            <a:off x="2305002" y="339755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2" name="Action Button: Custom 16">
            <a:hlinkClick r:id="" action="ppaction://noaction" highlightClick="1">
              <a:snd r:embed="rId10" name="5. 6. früher.wav"/>
            </a:hlinkClick>
            <a:extLst>
              <a:ext uri="{FF2B5EF4-FFF2-40B4-BE49-F238E27FC236}">
                <a16:creationId xmlns:a16="http://schemas.microsoft.com/office/drawing/2014/main" id="{47323102-6228-4594-B345-608E8C3E5057}"/>
              </a:ext>
            </a:extLst>
          </p:cNvPr>
          <p:cNvSpPr/>
          <p:nvPr/>
        </p:nvSpPr>
        <p:spPr>
          <a:xfrm>
            <a:off x="2309796" y="3883479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3" name="Action Button: Custom 16">
            <a:hlinkClick r:id="" action="ppaction://noaction" highlightClick="1">
              <a:snd r:embed="rId11" name="5. 7. links.wav"/>
            </a:hlinkClick>
            <a:extLst>
              <a:ext uri="{FF2B5EF4-FFF2-40B4-BE49-F238E27FC236}">
                <a16:creationId xmlns:a16="http://schemas.microsoft.com/office/drawing/2014/main" id="{E5E58D5C-1738-437A-A478-B796314A2318}"/>
              </a:ext>
            </a:extLst>
          </p:cNvPr>
          <p:cNvSpPr/>
          <p:nvPr/>
        </p:nvSpPr>
        <p:spPr>
          <a:xfrm>
            <a:off x="2315196" y="438984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14" name="Action Button: Custom 16">
            <a:hlinkClick r:id="" action="ppaction://noaction" highlightClick="1">
              <a:snd r:embed="rId12" name="5. 8. damals.wav"/>
            </a:hlinkClick>
            <a:extLst>
              <a:ext uri="{FF2B5EF4-FFF2-40B4-BE49-F238E27FC236}">
                <a16:creationId xmlns:a16="http://schemas.microsoft.com/office/drawing/2014/main" id="{B93B0051-A35F-4621-8179-6EE268BCF579}"/>
              </a:ext>
            </a:extLst>
          </p:cNvPr>
          <p:cNvSpPr/>
          <p:nvPr/>
        </p:nvSpPr>
        <p:spPr>
          <a:xfrm>
            <a:off x="2305002" y="487698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graphicFrame>
        <p:nvGraphicFramePr>
          <p:cNvPr id="2" name="Table 14">
            <a:extLst>
              <a:ext uri="{FF2B5EF4-FFF2-40B4-BE49-F238E27FC236}">
                <a16:creationId xmlns:a16="http://schemas.microsoft.com/office/drawing/2014/main" id="{98500209-58F4-47F0-AC5F-281DB2C955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92643"/>
              </p:ext>
            </p:extLst>
          </p:nvPr>
        </p:nvGraphicFramePr>
        <p:xfrm>
          <a:off x="2881934" y="1423125"/>
          <a:ext cx="6140450" cy="4812320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3070225">
                  <a:extLst>
                    <a:ext uri="{9D8B030D-6E8A-4147-A177-3AD203B41FA5}">
                      <a16:colId xmlns:a16="http://schemas.microsoft.com/office/drawing/2014/main" val="3822860148"/>
                    </a:ext>
                  </a:extLst>
                </a:gridCol>
                <a:gridCol w="3070225">
                  <a:extLst>
                    <a:ext uri="{9D8B030D-6E8A-4147-A177-3AD203B41FA5}">
                      <a16:colId xmlns:a16="http://schemas.microsoft.com/office/drawing/2014/main" val="3482262860"/>
                    </a:ext>
                  </a:extLst>
                </a:gridCol>
              </a:tblGrid>
              <a:tr h="481232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761824"/>
                  </a:ext>
                </a:extLst>
              </a:tr>
              <a:tr h="4812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842230"/>
                  </a:ext>
                </a:extLst>
              </a:tr>
              <a:tr h="4812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516561"/>
                  </a:ext>
                </a:extLst>
              </a:tr>
              <a:tr h="4812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9581870"/>
                  </a:ext>
                </a:extLst>
              </a:tr>
              <a:tr h="4812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936387"/>
                  </a:ext>
                </a:extLst>
              </a:tr>
              <a:tr h="4812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9816920"/>
                  </a:ext>
                </a:extLst>
              </a:tr>
              <a:tr h="4812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4813894"/>
                  </a:ext>
                </a:extLst>
              </a:tr>
              <a:tr h="4812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40426772"/>
                  </a:ext>
                </a:extLst>
              </a:tr>
              <a:tr h="4812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4812368"/>
                  </a:ext>
                </a:extLst>
              </a:tr>
              <a:tr h="481232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7784770"/>
                  </a:ext>
                </a:extLst>
              </a:tr>
            </a:tbl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6B1A2FF3-3F6F-4347-AEF0-51E8ED129093}"/>
              </a:ext>
            </a:extLst>
          </p:cNvPr>
          <p:cNvSpPr txBox="1"/>
          <p:nvPr/>
        </p:nvSpPr>
        <p:spPr>
          <a:xfrm>
            <a:off x="3200400" y="1423125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accent5">
                    <a:lumMod val="50000"/>
                  </a:schemeClr>
                </a:solidFill>
              </a:rPr>
              <a:t>deep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712573C-6407-4A5C-8997-0B66C8180C0E}"/>
              </a:ext>
            </a:extLst>
          </p:cNvPr>
          <p:cNvSpPr txBox="1"/>
          <p:nvPr/>
        </p:nvSpPr>
        <p:spPr>
          <a:xfrm>
            <a:off x="6223966" y="1423125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 err="1">
                <a:solidFill>
                  <a:schemeClr val="accent5">
                    <a:lumMod val="50000"/>
                  </a:schemeClr>
                </a:solidFill>
              </a:rPr>
              <a:t>tief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1A2FF3-3F6F-4347-AEF0-51E8ED129093}"/>
              </a:ext>
            </a:extLst>
          </p:cNvPr>
          <p:cNvSpPr txBox="1"/>
          <p:nvPr/>
        </p:nvSpPr>
        <p:spPr>
          <a:xfrm>
            <a:off x="3217724" y="1899780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full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1A2FF3-3F6F-4347-AEF0-51E8ED129093}"/>
              </a:ext>
            </a:extLst>
          </p:cNvPr>
          <p:cNvSpPr txBox="1"/>
          <p:nvPr/>
        </p:nvSpPr>
        <p:spPr>
          <a:xfrm>
            <a:off x="3190918" y="2415588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on/to the right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1A2FF3-3F6F-4347-AEF0-51E8ED129093}"/>
              </a:ext>
            </a:extLst>
          </p:cNvPr>
          <p:cNvSpPr txBox="1"/>
          <p:nvPr/>
        </p:nvSpPr>
        <p:spPr>
          <a:xfrm>
            <a:off x="3171868" y="2833447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few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1A2FF3-3F6F-4347-AEF0-51E8ED129093}"/>
              </a:ext>
            </a:extLst>
          </p:cNvPr>
          <p:cNvSpPr txBox="1"/>
          <p:nvPr/>
        </p:nvSpPr>
        <p:spPr>
          <a:xfrm>
            <a:off x="3181350" y="3304247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was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B1A2FF3-3F6F-4347-AEF0-51E8ED129093}"/>
              </a:ext>
            </a:extLst>
          </p:cNvPr>
          <p:cNvSpPr txBox="1"/>
          <p:nvPr/>
        </p:nvSpPr>
        <p:spPr>
          <a:xfrm>
            <a:off x="3181350" y="3817814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in former times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B1A2FF3-3F6F-4347-AEF0-51E8ED129093}"/>
              </a:ext>
            </a:extLst>
          </p:cNvPr>
          <p:cNvSpPr txBox="1"/>
          <p:nvPr/>
        </p:nvSpPr>
        <p:spPr>
          <a:xfrm>
            <a:off x="3171868" y="4331381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on/to the left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B1A2FF3-3F6F-4347-AEF0-51E8ED129093}"/>
              </a:ext>
            </a:extLst>
          </p:cNvPr>
          <p:cNvSpPr txBox="1"/>
          <p:nvPr/>
        </p:nvSpPr>
        <p:spPr>
          <a:xfrm>
            <a:off x="3171868" y="4811316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back then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712573C-6407-4A5C-8997-0B66C8180C0E}"/>
              </a:ext>
            </a:extLst>
          </p:cNvPr>
          <p:cNvSpPr txBox="1"/>
          <p:nvPr/>
        </p:nvSpPr>
        <p:spPr>
          <a:xfrm>
            <a:off x="6218582" y="1899779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voll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12573C-6407-4A5C-8997-0B66C8180C0E}"/>
              </a:ext>
            </a:extLst>
          </p:cNvPr>
          <p:cNvSpPr txBox="1"/>
          <p:nvPr/>
        </p:nvSpPr>
        <p:spPr>
          <a:xfrm>
            <a:off x="6241610" y="2412381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rechts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12573C-6407-4A5C-8997-0B66C8180C0E}"/>
              </a:ext>
            </a:extLst>
          </p:cNvPr>
          <p:cNvSpPr txBox="1"/>
          <p:nvPr/>
        </p:nvSpPr>
        <p:spPr>
          <a:xfrm>
            <a:off x="6252101" y="2928018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wenig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12573C-6407-4A5C-8997-0B66C8180C0E}"/>
              </a:ext>
            </a:extLst>
          </p:cNvPr>
          <p:cNvSpPr txBox="1"/>
          <p:nvPr/>
        </p:nvSpPr>
        <p:spPr>
          <a:xfrm>
            <a:off x="6241610" y="3387450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war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712573C-6407-4A5C-8997-0B66C8180C0E}"/>
              </a:ext>
            </a:extLst>
          </p:cNvPr>
          <p:cNvSpPr txBox="1"/>
          <p:nvPr/>
        </p:nvSpPr>
        <p:spPr>
          <a:xfrm>
            <a:off x="6237632" y="3878537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früher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712573C-6407-4A5C-8997-0B66C8180C0E}"/>
              </a:ext>
            </a:extLst>
          </p:cNvPr>
          <p:cNvSpPr txBox="1"/>
          <p:nvPr/>
        </p:nvSpPr>
        <p:spPr>
          <a:xfrm>
            <a:off x="6260660" y="4335737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links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712573C-6407-4A5C-8997-0B66C8180C0E}"/>
              </a:ext>
            </a:extLst>
          </p:cNvPr>
          <p:cNvSpPr txBox="1"/>
          <p:nvPr/>
        </p:nvSpPr>
        <p:spPr>
          <a:xfrm>
            <a:off x="6243016" y="4825619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damals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4" name="Action Button: Custom 16">
            <a:hlinkClick r:id="" action="ppaction://noaction" highlightClick="1">
              <a:snd r:embed="rId13" name="5. 9. hatte.wav"/>
            </a:hlinkClick>
            <a:extLst>
              <a:ext uri="{FF2B5EF4-FFF2-40B4-BE49-F238E27FC236}">
                <a16:creationId xmlns:a16="http://schemas.microsoft.com/office/drawing/2014/main" id="{B93B0051-A35F-4621-8179-6EE268BCF579}"/>
              </a:ext>
            </a:extLst>
          </p:cNvPr>
          <p:cNvSpPr/>
          <p:nvPr/>
        </p:nvSpPr>
        <p:spPr>
          <a:xfrm>
            <a:off x="2305002" y="5334185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9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B1A2FF3-3F6F-4347-AEF0-51E8ED129093}"/>
              </a:ext>
            </a:extLst>
          </p:cNvPr>
          <p:cNvSpPr txBox="1"/>
          <p:nvPr/>
        </p:nvSpPr>
        <p:spPr>
          <a:xfrm>
            <a:off x="3152818" y="5306616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had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712573C-6407-4A5C-8997-0B66C8180C0E}"/>
              </a:ext>
            </a:extLst>
          </p:cNvPr>
          <p:cNvSpPr txBox="1"/>
          <p:nvPr/>
        </p:nvSpPr>
        <p:spPr>
          <a:xfrm>
            <a:off x="6223966" y="5282819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hatte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7" name="Action Button: Custom 16">
            <a:hlinkClick r:id="" action="ppaction://noaction" highlightClick="1">
              <a:snd r:embed="rId14" name="5. 10. nah.wav"/>
            </a:hlinkClick>
            <a:extLst>
              <a:ext uri="{FF2B5EF4-FFF2-40B4-BE49-F238E27FC236}">
                <a16:creationId xmlns:a16="http://schemas.microsoft.com/office/drawing/2014/main" id="{B93B0051-A35F-4621-8179-6EE268BCF579}"/>
              </a:ext>
            </a:extLst>
          </p:cNvPr>
          <p:cNvSpPr/>
          <p:nvPr/>
        </p:nvSpPr>
        <p:spPr>
          <a:xfrm>
            <a:off x="2305002" y="579064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10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1A2FF3-3F6F-4347-AEF0-51E8ED129093}"/>
              </a:ext>
            </a:extLst>
          </p:cNvPr>
          <p:cNvSpPr txBox="1"/>
          <p:nvPr/>
        </p:nvSpPr>
        <p:spPr>
          <a:xfrm>
            <a:off x="3171868" y="5782121"/>
            <a:ext cx="26920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near(by), close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712573C-6407-4A5C-8997-0B66C8180C0E}"/>
              </a:ext>
            </a:extLst>
          </p:cNvPr>
          <p:cNvSpPr txBox="1"/>
          <p:nvPr/>
        </p:nvSpPr>
        <p:spPr>
          <a:xfrm>
            <a:off x="6243016" y="5739274"/>
            <a:ext cx="2400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accent5">
                    <a:lumMod val="50000"/>
                  </a:schemeClr>
                </a:solidFill>
              </a:rPr>
              <a:t>nah</a:t>
            </a:r>
            <a:endParaRPr lang="en-GB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32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5" grpId="0"/>
      <p:bldP spid="36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09600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5429250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es gab, </a:t>
            </a:r>
            <a:r>
              <a:rPr lang="en-GB" sz="3600" b="1" dirty="0" err="1">
                <a:solidFill>
                  <a:schemeClr val="bg1"/>
                </a:solidFill>
              </a:rPr>
              <a:t>er</a:t>
            </a:r>
            <a:r>
              <a:rPr lang="en-GB" sz="3600" b="1" dirty="0">
                <a:solidFill>
                  <a:schemeClr val="bg1"/>
                </a:solidFill>
              </a:rPr>
              <a:t>/</a:t>
            </a:r>
            <a:r>
              <a:rPr lang="en-GB" sz="3600" b="1" dirty="0" err="1">
                <a:solidFill>
                  <a:schemeClr val="bg1"/>
                </a:solidFill>
              </a:rPr>
              <a:t>sie</a:t>
            </a:r>
            <a:r>
              <a:rPr lang="en-GB" sz="3600" b="1" dirty="0">
                <a:solidFill>
                  <a:schemeClr val="bg1"/>
                </a:solidFill>
              </a:rPr>
              <a:t>/es </a:t>
            </a:r>
            <a:r>
              <a:rPr lang="en-GB" sz="3600" b="1" dirty="0" err="1">
                <a:solidFill>
                  <a:schemeClr val="bg1"/>
                </a:solidFill>
              </a:rPr>
              <a:t>hatte</a:t>
            </a:r>
            <a:endParaRPr lang="en-GB" sz="3600" b="1" dirty="0">
              <a:solidFill>
                <a:schemeClr val="bg1"/>
              </a:solidFill>
            </a:endParaRP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06050" y="247046"/>
            <a:ext cx="1651277" cy="461665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CCD53-EE53-564E-8B2C-B5308539C8EB}"/>
              </a:ext>
            </a:extLst>
          </p:cNvPr>
          <p:cNvSpPr txBox="1"/>
          <p:nvPr/>
        </p:nvSpPr>
        <p:spPr>
          <a:xfrm>
            <a:off x="160950" y="1257900"/>
            <a:ext cx="1218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Use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es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gibt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mean ‘there is, there are’, and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es gab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for ‘there was, there were’.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9EB56D-17BF-4F38-B424-9EF60F5C31E9}"/>
              </a:ext>
            </a:extLst>
          </p:cNvPr>
          <p:cNvSpPr/>
          <p:nvPr/>
        </p:nvSpPr>
        <p:spPr>
          <a:xfrm>
            <a:off x="160950" y="2408061"/>
            <a:ext cx="1771650" cy="495300"/>
          </a:xfrm>
          <a:prstGeom prst="rect">
            <a:avLst/>
          </a:prstGeom>
          <a:solidFill>
            <a:srgbClr val="FFF4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PRESENT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77F8DC-ADBB-4AB8-A0C6-B06782AE0FF6}"/>
              </a:ext>
            </a:extLst>
          </p:cNvPr>
          <p:cNvSpPr/>
          <p:nvPr/>
        </p:nvSpPr>
        <p:spPr>
          <a:xfrm>
            <a:off x="158467" y="4100309"/>
            <a:ext cx="2457450" cy="495300"/>
          </a:xfrm>
          <a:prstGeom prst="rect">
            <a:avLst/>
          </a:prstGeom>
          <a:solidFill>
            <a:srgbClr val="FFF4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PAST (IMPERFECT)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76C465-8FF9-4093-9C43-623339E3859F}"/>
              </a:ext>
            </a:extLst>
          </p:cNvPr>
          <p:cNvSpPr txBox="1"/>
          <p:nvPr/>
        </p:nvSpPr>
        <p:spPr>
          <a:xfrm>
            <a:off x="160950" y="2993176"/>
            <a:ext cx="734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Es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gibt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einen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Strand. 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CE1869-107A-454D-B963-9AF4A570262B}"/>
              </a:ext>
            </a:extLst>
          </p:cNvPr>
          <p:cNvSpPr/>
          <p:nvPr/>
        </p:nvSpPr>
        <p:spPr>
          <a:xfrm>
            <a:off x="160950" y="4723672"/>
            <a:ext cx="56701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Es gab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eine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Kirche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ein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Museum.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80DDF7-D82A-4BC7-8CE8-63E95B51CE01}"/>
              </a:ext>
            </a:extLst>
          </p:cNvPr>
          <p:cNvSpPr txBox="1"/>
          <p:nvPr/>
        </p:nvSpPr>
        <p:spPr>
          <a:xfrm>
            <a:off x="160950" y="3524160"/>
            <a:ext cx="5935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Berlin hat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einen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Zoo und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eine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Galerie. 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BFCF5F-5986-4A25-9248-D7E8356BCDB9}"/>
              </a:ext>
            </a:extLst>
          </p:cNvPr>
          <p:cNvSpPr txBox="1"/>
          <p:nvPr/>
        </p:nvSpPr>
        <p:spPr>
          <a:xfrm>
            <a:off x="160950" y="5298753"/>
            <a:ext cx="557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Berlin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hatte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einen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Marktplatz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9EA91A1-60AA-4A29-B779-6974F67201AD}"/>
              </a:ext>
            </a:extLst>
          </p:cNvPr>
          <p:cNvSpPr txBox="1"/>
          <p:nvPr/>
        </p:nvSpPr>
        <p:spPr>
          <a:xfrm>
            <a:off x="160950" y="1602148"/>
            <a:ext cx="12183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Er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/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sie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/ es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hatte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means ‘he(it) / she(it) / it had’.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EA4E9C0-9A82-443A-BB88-4BBB1E51EAAA}"/>
              </a:ext>
            </a:extLst>
          </p:cNvPr>
          <p:cNvSpPr/>
          <p:nvPr/>
        </p:nvSpPr>
        <p:spPr>
          <a:xfrm>
            <a:off x="158467" y="5811387"/>
            <a:ext cx="11963400" cy="400110"/>
          </a:xfrm>
          <a:prstGeom prst="rect">
            <a:avLst/>
          </a:prstGeom>
          <a:solidFill>
            <a:srgbClr val="FFF4E7"/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accent5">
                    <a:lumMod val="50000"/>
                  </a:schemeClr>
                </a:solidFill>
              </a:rPr>
              <a:t>These verb forms are in the imperfect tense and describe places, people and things in the past. </a:t>
            </a:r>
            <a:endParaRPr lang="en-GB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AB5936-0040-4650-9966-3D8237F5DA0C}"/>
              </a:ext>
            </a:extLst>
          </p:cNvPr>
          <p:cNvSpPr txBox="1"/>
          <p:nvPr/>
        </p:nvSpPr>
        <p:spPr>
          <a:xfrm>
            <a:off x="5831092" y="2989121"/>
            <a:ext cx="734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There is a beach.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0FF8E8-4B18-4C2D-9B8B-8B27A87F59FC}"/>
              </a:ext>
            </a:extLst>
          </p:cNvPr>
          <p:cNvSpPr txBox="1"/>
          <p:nvPr/>
        </p:nvSpPr>
        <p:spPr>
          <a:xfrm>
            <a:off x="5885759" y="3544656"/>
            <a:ext cx="49720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Berlin has a zoo and a gallery.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83A661-5123-49AD-B595-669AD3152879}"/>
              </a:ext>
            </a:extLst>
          </p:cNvPr>
          <p:cNvSpPr txBox="1"/>
          <p:nvPr/>
        </p:nvSpPr>
        <p:spPr>
          <a:xfrm>
            <a:off x="5885759" y="4700317"/>
            <a:ext cx="734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There was a church and a museum.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AD3D57-9666-48B0-A899-2D1D5F1AA364}"/>
              </a:ext>
            </a:extLst>
          </p:cNvPr>
          <p:cNvSpPr txBox="1"/>
          <p:nvPr/>
        </p:nvSpPr>
        <p:spPr>
          <a:xfrm>
            <a:off x="5885759" y="5255852"/>
            <a:ext cx="734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Berlin had a market square.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94180B1-A10C-43E5-9BEF-95FFCA49E1D3}"/>
              </a:ext>
            </a:extLst>
          </p:cNvPr>
          <p:cNvSpPr/>
          <p:nvPr/>
        </p:nvSpPr>
        <p:spPr>
          <a:xfrm>
            <a:off x="3048000" y="2063813"/>
            <a:ext cx="5981700" cy="925308"/>
          </a:xfrm>
          <a:prstGeom prst="wedgeRoundRectCallout">
            <a:avLst>
              <a:gd name="adj1" fmla="val -64628"/>
              <a:gd name="adj2" fmla="val 52207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Remember to use Row 2 (accusative) words for ‘a’ (or ‘the’) after most verbs.</a:t>
            </a:r>
            <a:br>
              <a:rPr lang="en-GB" dirty="0"/>
            </a:br>
            <a:r>
              <a:rPr lang="en-GB" dirty="0"/>
              <a:t>Only the masculine articles change.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1DB7E0B6-0BF1-4966-920B-8C525D5A8A34}"/>
              </a:ext>
            </a:extLst>
          </p:cNvPr>
          <p:cNvSpPr/>
          <p:nvPr/>
        </p:nvSpPr>
        <p:spPr>
          <a:xfrm>
            <a:off x="9158749" y="2157683"/>
            <a:ext cx="2872302" cy="2430433"/>
          </a:xfrm>
          <a:prstGeom prst="wedgeRoundRectCallout">
            <a:avLst>
              <a:gd name="adj1" fmla="val 21488"/>
              <a:gd name="adj2" fmla="val 64344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It is handy to use this one-word past tense with these very common words, and it avoids repeating the two-verb perfect tense again and again.</a:t>
            </a:r>
          </a:p>
        </p:txBody>
      </p:sp>
    </p:spTree>
    <p:extLst>
      <p:ext uri="{BB962C8B-B14F-4D97-AF65-F5344CB8AC3E}">
        <p14:creationId xmlns:p14="http://schemas.microsoft.com/office/powerpoint/2010/main" val="157689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8" grpId="0" animBg="1"/>
      <p:bldP spid="9" grpId="0"/>
      <p:bldP spid="6" grpId="0"/>
      <p:bldP spid="10" grpId="0"/>
      <p:bldP spid="11" grpId="0"/>
      <p:bldP spid="12" grpId="0"/>
      <p:bldP spid="13" grpId="0" animBg="1"/>
      <p:bldP spid="14" grpId="0"/>
      <p:bldP spid="15" grpId="0"/>
      <p:bldP spid="16" grpId="0"/>
      <p:bldP spid="17" grpId="0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676316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7639050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Using </a:t>
            </a:r>
            <a:r>
              <a:rPr lang="en-GB" sz="3600" b="1" u="sng" dirty="0" err="1">
                <a:solidFill>
                  <a:schemeClr val="bg1"/>
                </a:solidFill>
              </a:rPr>
              <a:t>früher</a:t>
            </a:r>
            <a:r>
              <a:rPr lang="en-GB" sz="3600" b="1" dirty="0">
                <a:solidFill>
                  <a:schemeClr val="bg1"/>
                </a:solidFill>
              </a:rPr>
              <a:t> for ‘used to’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306050" y="247046"/>
            <a:ext cx="1651277" cy="461665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Grammatik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9CCD53-EE53-564E-8B2C-B5308539C8EB}"/>
              </a:ext>
            </a:extLst>
          </p:cNvPr>
          <p:cNvSpPr txBox="1"/>
          <p:nvPr/>
        </p:nvSpPr>
        <p:spPr>
          <a:xfrm>
            <a:off x="160950" y="1257900"/>
            <a:ext cx="12183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Use the adverb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</a:rPr>
              <a:t>früher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after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es gab 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to say what </a:t>
            </a:r>
            <a:r>
              <a:rPr lang="en-US" sz="2400" u="sng" dirty="0">
                <a:solidFill>
                  <a:schemeClr val="accent5">
                    <a:lumMod val="50000"/>
                  </a:schemeClr>
                </a:solidFill>
              </a:rPr>
              <a:t>there used to be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, and after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hatte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to say what something </a:t>
            </a:r>
            <a:r>
              <a:rPr lang="en-US" sz="2400" u="sng" dirty="0">
                <a:solidFill>
                  <a:schemeClr val="accent5">
                    <a:lumMod val="50000"/>
                  </a:schemeClr>
                </a:solidFill>
              </a:rPr>
              <a:t>used to have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:.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C77F8DC-ADBB-4AB8-A0C6-B06782AE0FF6}"/>
              </a:ext>
            </a:extLst>
          </p:cNvPr>
          <p:cNvSpPr/>
          <p:nvPr/>
        </p:nvSpPr>
        <p:spPr>
          <a:xfrm>
            <a:off x="155984" y="2253856"/>
            <a:ext cx="2457450" cy="495300"/>
          </a:xfrm>
          <a:prstGeom prst="rect">
            <a:avLst/>
          </a:prstGeom>
          <a:solidFill>
            <a:srgbClr val="FFF4E7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accent5">
                    <a:lumMod val="50000"/>
                  </a:schemeClr>
                </a:solidFill>
              </a:rPr>
              <a:t>PAST (IMPERFECT)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8CE1869-107A-454D-B963-9AF4A570262B}"/>
              </a:ext>
            </a:extLst>
          </p:cNvPr>
          <p:cNvSpPr/>
          <p:nvPr/>
        </p:nvSpPr>
        <p:spPr>
          <a:xfrm>
            <a:off x="158467" y="2877219"/>
            <a:ext cx="66046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u="sng" dirty="0">
                <a:solidFill>
                  <a:srgbClr val="4472C4">
                    <a:lumMod val="50000"/>
                  </a:srgbClr>
                </a:solidFill>
              </a:rPr>
              <a:t>Es gab </a:t>
            </a:r>
            <a:r>
              <a:rPr lang="en-US" sz="2400" b="1" u="sng" dirty="0" err="1">
                <a:solidFill>
                  <a:srgbClr val="4472C4">
                    <a:lumMod val="50000"/>
                  </a:srgbClr>
                </a:solidFill>
              </a:rPr>
              <a:t>früher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eine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Kirche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ein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Museum.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FBFCF5F-5986-4A25-9248-D7E8356BCDB9}"/>
              </a:ext>
            </a:extLst>
          </p:cNvPr>
          <p:cNvSpPr txBox="1"/>
          <p:nvPr/>
        </p:nvSpPr>
        <p:spPr>
          <a:xfrm>
            <a:off x="155984" y="3632153"/>
            <a:ext cx="5572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</a:rPr>
              <a:t>Früher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</a:rPr>
              <a:t>hatte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Berlin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einen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Marktplatz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D83A661-5123-49AD-B595-669AD3152879}"/>
              </a:ext>
            </a:extLst>
          </p:cNvPr>
          <p:cNvSpPr txBox="1"/>
          <p:nvPr/>
        </p:nvSpPr>
        <p:spPr>
          <a:xfrm>
            <a:off x="6633675" y="2912313"/>
            <a:ext cx="5558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u="sng" dirty="0">
                <a:solidFill>
                  <a:schemeClr val="accent5">
                    <a:lumMod val="50000"/>
                  </a:schemeClr>
                </a:solidFill>
              </a:rPr>
              <a:t>There used to be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a church and a museum.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2AD3D57-9666-48B0-A899-2D1D5F1AA364}"/>
              </a:ext>
            </a:extLst>
          </p:cNvPr>
          <p:cNvSpPr txBox="1"/>
          <p:nvPr/>
        </p:nvSpPr>
        <p:spPr>
          <a:xfrm>
            <a:off x="5921376" y="3695309"/>
            <a:ext cx="734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Berlin </a:t>
            </a:r>
            <a:r>
              <a:rPr lang="en-US" sz="2400" i="1" u="sng" dirty="0">
                <a:solidFill>
                  <a:schemeClr val="accent5">
                    <a:lumMod val="50000"/>
                  </a:schemeClr>
                </a:solidFill>
              </a:rPr>
              <a:t>used to have 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a market square.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D94180B1-A10C-43E5-9BEF-95FFCA49E1D3}"/>
              </a:ext>
            </a:extLst>
          </p:cNvPr>
          <p:cNvSpPr/>
          <p:nvPr/>
        </p:nvSpPr>
        <p:spPr>
          <a:xfrm>
            <a:off x="241363" y="4368515"/>
            <a:ext cx="5981700" cy="461665"/>
          </a:xfrm>
          <a:prstGeom prst="wedgeRoundRectCallout">
            <a:avLst>
              <a:gd name="adj1" fmla="val -10488"/>
              <a:gd name="adj2" fmla="val 79324"/>
              <a:gd name="adj3" fmla="val 16667"/>
            </a:avLst>
          </a:prstGeom>
          <a:solidFill>
            <a:srgbClr val="115076"/>
          </a:solidFill>
          <a:ln>
            <a:solidFill>
              <a:srgbClr val="DAA52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/>
              <a:t>Remember! To negate nouns, use </a:t>
            </a:r>
            <a:r>
              <a:rPr lang="en-GB" sz="2000" b="1" i="1" dirty="0" err="1"/>
              <a:t>kein</a:t>
            </a:r>
            <a:r>
              <a:rPr lang="en-GB" sz="2000" b="1" i="1" dirty="0"/>
              <a:t>.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FA7E678-0D85-42FC-A439-AC394D2186E1}"/>
              </a:ext>
            </a:extLst>
          </p:cNvPr>
          <p:cNvSpPr/>
          <p:nvPr/>
        </p:nvSpPr>
        <p:spPr>
          <a:xfrm>
            <a:off x="155984" y="4976815"/>
            <a:ext cx="69605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Es gab </a:t>
            </a:r>
            <a:r>
              <a:rPr lang="en-US" sz="2400" b="1" u="sng" dirty="0" err="1">
                <a:solidFill>
                  <a:srgbClr val="4472C4">
                    <a:lumMod val="50000"/>
                  </a:srgbClr>
                </a:solidFill>
              </a:rPr>
              <a:t>früher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r>
              <a:rPr lang="en-US" sz="2400" b="1" dirty="0" err="1">
                <a:solidFill>
                  <a:srgbClr val="DAA520"/>
                </a:solidFill>
              </a:rPr>
              <a:t>k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eine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Kirche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und </a:t>
            </a:r>
            <a:r>
              <a:rPr lang="en-US" sz="2400" b="1" dirty="0" err="1">
                <a:solidFill>
                  <a:srgbClr val="DAA520"/>
                </a:solidFill>
              </a:rPr>
              <a:t>k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ein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Museum.</a:t>
            </a:r>
            <a:r>
              <a:rPr lang="en-US" sz="2400" b="1" dirty="0">
                <a:solidFill>
                  <a:srgbClr val="4472C4">
                    <a:lumMod val="50000"/>
                  </a:srgbClr>
                </a:solidFill>
              </a:rPr>
              <a:t> </a:t>
            </a:r>
            <a:endParaRPr lang="en-GB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ACB4C04-C2CA-42A5-8E59-B6840F2B91B3}"/>
              </a:ext>
            </a:extLst>
          </p:cNvPr>
          <p:cNvSpPr txBox="1"/>
          <p:nvPr/>
        </p:nvSpPr>
        <p:spPr>
          <a:xfrm>
            <a:off x="153500" y="5731749"/>
            <a:ext cx="5767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chemeClr val="accent5">
                    <a:lumMod val="50000"/>
                  </a:schemeClr>
                </a:solidFill>
              </a:rPr>
              <a:t>Früher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hatte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Berlin </a:t>
            </a:r>
            <a:r>
              <a:rPr lang="en-US" sz="2400" b="1" dirty="0" err="1">
                <a:solidFill>
                  <a:srgbClr val="DAA520"/>
                </a:solidFill>
              </a:rPr>
              <a:t>k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einen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Marktplatz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en-US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C28201A-C60B-4442-95FA-FA4E1C531709}"/>
              </a:ext>
            </a:extLst>
          </p:cNvPr>
          <p:cNvSpPr txBox="1"/>
          <p:nvPr/>
        </p:nvSpPr>
        <p:spPr>
          <a:xfrm>
            <a:off x="6957525" y="4976815"/>
            <a:ext cx="5078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There didn’t use to be a church or a museum.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EDD731-567D-40A0-933E-68E53254B45B}"/>
              </a:ext>
            </a:extLst>
          </p:cNvPr>
          <p:cNvSpPr txBox="1"/>
          <p:nvPr/>
        </p:nvSpPr>
        <p:spPr>
          <a:xfrm>
            <a:off x="5921376" y="5756819"/>
            <a:ext cx="734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Berlin didn’t use to have a market square.</a:t>
            </a:r>
          </a:p>
        </p:txBody>
      </p:sp>
    </p:spTree>
    <p:extLst>
      <p:ext uri="{BB962C8B-B14F-4D97-AF65-F5344CB8AC3E}">
        <p14:creationId xmlns:p14="http://schemas.microsoft.com/office/powerpoint/2010/main" val="3858734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6" grpId="0"/>
      <p:bldP spid="11" grpId="0"/>
      <p:bldP spid="16" grpId="0"/>
      <p:bldP spid="17" grpId="0"/>
      <p:bldP spid="18" grpId="0" animBg="1"/>
      <p:bldP spid="19" grpId="0"/>
      <p:bldP spid="20" grpId="0"/>
      <p:bldP spid="21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87655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Innsbruck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828942" y="247046"/>
            <a:ext cx="1128385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2F4A2A5-178F-4EAD-8C8C-7E61E16F83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62" y="113053"/>
            <a:ext cx="2035517" cy="1785419"/>
          </a:xfrm>
          <a:prstGeom prst="rect">
            <a:avLst/>
          </a:prstGeom>
        </p:spPr>
      </p:pic>
      <p:pic>
        <p:nvPicPr>
          <p:cNvPr id="34" name="Picture 33" descr="A close up of a map&#10;&#10;Description automatically generated">
            <a:extLst>
              <a:ext uri="{FF2B5EF4-FFF2-40B4-BE49-F238E27FC236}">
                <a16:creationId xmlns:a16="http://schemas.microsoft.com/office/drawing/2014/main" id="{4277A7BD-2661-4C76-B2B0-F3E32F06569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38" y="1001890"/>
            <a:ext cx="9881936" cy="543506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27FF9F09-3069-4DAA-AEEA-4C94FEBA5CED}"/>
              </a:ext>
            </a:extLst>
          </p:cNvPr>
          <p:cNvSpPr txBox="1"/>
          <p:nvPr/>
        </p:nvSpPr>
        <p:spPr>
          <a:xfrm>
            <a:off x="259357" y="2190822"/>
            <a:ext cx="5660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Heidi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beschreibt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ihre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Geburtsstadt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Innsbruck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</a:t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Jetzt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früher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A1E6FD8-6483-4087-863F-3688ECB5C8CB}"/>
              </a:ext>
            </a:extLst>
          </p:cNvPr>
          <p:cNvCxnSpPr>
            <a:cxnSpLocks/>
          </p:cNvCxnSpPr>
          <p:nvPr/>
        </p:nvCxnSpPr>
        <p:spPr>
          <a:xfrm>
            <a:off x="3287889" y="3657842"/>
            <a:ext cx="914400" cy="882315"/>
          </a:xfrm>
          <a:prstGeom prst="straightConnector1">
            <a:avLst/>
          </a:prstGeom>
          <a:ln w="76200">
            <a:solidFill>
              <a:srgbClr val="11507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437DBC8B-1F13-4E93-AE59-580B95F484B4}"/>
              </a:ext>
            </a:extLst>
          </p:cNvPr>
          <p:cNvSpPr/>
          <p:nvPr/>
        </p:nvSpPr>
        <p:spPr>
          <a:xfrm>
            <a:off x="9079967" y="5856110"/>
            <a:ext cx="29193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115076"/>
                </a:solidFill>
              </a:rPr>
              <a:t>Gert Vincent / CC BY-SA</a:t>
            </a:r>
          </a:p>
        </p:txBody>
      </p:sp>
      <p:pic>
        <p:nvPicPr>
          <p:cNvPr id="41" name="Picture 40" descr="A picture containing bird, food, fruit&#10;&#10;Description automatically generated">
            <a:extLst>
              <a:ext uri="{FF2B5EF4-FFF2-40B4-BE49-F238E27FC236}">
                <a16:creationId xmlns:a16="http://schemas.microsoft.com/office/drawing/2014/main" id="{4163FDEB-14F0-49B7-93EE-F6A0AE2732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080" y="202554"/>
            <a:ext cx="1487581" cy="86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31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rectangle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4041"/>
            <a:ext cx="2876550" cy="86995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94041"/>
            <a:ext cx="3745089" cy="707849"/>
          </a:xfrm>
        </p:spPr>
        <p:txBody>
          <a:bodyPr>
            <a:normAutofit/>
          </a:bodyPr>
          <a:lstStyle/>
          <a:p>
            <a:r>
              <a:rPr lang="en-GB" sz="3600" b="1" dirty="0">
                <a:solidFill>
                  <a:schemeClr val="bg1"/>
                </a:solidFill>
              </a:rPr>
              <a:t>Innsbruck</a:t>
            </a:r>
          </a:p>
        </p:txBody>
      </p:sp>
      <p:sp>
        <p:nvSpPr>
          <p:cNvPr id="5" name="Rounded Rectangle 11">
            <a:extLst>
              <a:ext uri="{FF2B5EF4-FFF2-40B4-BE49-F238E27FC236}">
                <a16:creationId xmlns:a16="http://schemas.microsoft.com/office/drawing/2014/main" id="{483D7EB9-C2AA-4190-98DE-925F861600E9}"/>
              </a:ext>
            </a:extLst>
          </p:cNvPr>
          <p:cNvSpPr/>
          <p:nvPr/>
        </p:nvSpPr>
        <p:spPr>
          <a:xfrm>
            <a:off x="10828942" y="247046"/>
            <a:ext cx="1128385" cy="400919"/>
          </a:xfrm>
          <a:prstGeom prst="roundRect">
            <a:avLst/>
          </a:prstGeom>
          <a:solidFill>
            <a:srgbClr val="DAA520"/>
          </a:solidFill>
          <a:ln>
            <a:solidFill>
              <a:srgbClr val="11507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hören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88E2F6CA-D064-544D-A9D7-D43E93F98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925352"/>
              </p:ext>
            </p:extLst>
          </p:nvPr>
        </p:nvGraphicFramePr>
        <p:xfrm>
          <a:off x="180001" y="1602341"/>
          <a:ext cx="11729921" cy="4473603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289054">
                  <a:extLst>
                    <a:ext uri="{9D8B030D-6E8A-4147-A177-3AD203B41FA5}">
                      <a16:colId xmlns:a16="http://schemas.microsoft.com/office/drawing/2014/main" val="2607353726"/>
                    </a:ext>
                  </a:extLst>
                </a:gridCol>
                <a:gridCol w="6208095">
                  <a:extLst>
                    <a:ext uri="{9D8B030D-6E8A-4147-A177-3AD203B41FA5}">
                      <a16:colId xmlns:a16="http://schemas.microsoft.com/office/drawing/2014/main" val="1600817978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val="4128092149"/>
                    </a:ext>
                  </a:extLst>
                </a:gridCol>
                <a:gridCol w="2156322">
                  <a:extLst>
                    <a:ext uri="{9D8B030D-6E8A-4147-A177-3AD203B41FA5}">
                      <a16:colId xmlns:a16="http://schemas.microsoft.com/office/drawing/2014/main" val="2609792770"/>
                    </a:ext>
                  </a:extLst>
                </a:gridCol>
              </a:tblGrid>
              <a:tr h="497067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2000" u="none" strike="noStrike" kern="1200" cap="none" spc="0" normalizeH="0" baseline="0" noProof="0" dirty="0" err="1">
                          <a:ln>
                            <a:noFill/>
                          </a:ln>
                          <a:effectLst/>
                          <a:uLnTx/>
                          <a:uFillTx/>
                        </a:rPr>
                        <a:t>jetzt</a:t>
                      </a:r>
                      <a:endParaRPr lang="en-GB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 err="1"/>
                        <a:t>früher</a:t>
                      </a:r>
                      <a:endParaRPr lang="en-GB" sz="2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3431983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Montags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gibt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es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einen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Markt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149271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Im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Sommer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gibt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es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einen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Strand am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Marktplatz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1458278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Es gab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ein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Stadion.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9313960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Die Stadt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hatte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nicht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viele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Geschäfte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4197191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Sie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hatte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auch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keine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Industrie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389626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Es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gibt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einen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Skatepark.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4931564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In der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Stadtmitte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gibt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es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viele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Kinos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1851735"/>
                  </a:ext>
                </a:extLst>
              </a:tr>
              <a:tr h="497067">
                <a:tc>
                  <a:txBody>
                    <a:bodyPr/>
                    <a:lstStyle/>
                    <a:p>
                      <a:pPr algn="ctr"/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Innsbruck hat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auch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</a:t>
                      </a:r>
                      <a:r>
                        <a:rPr lang="en-GB" sz="2000" dirty="0" err="1">
                          <a:solidFill>
                            <a:srgbClr val="115076"/>
                          </a:solidFill>
                        </a:rPr>
                        <a:t>schöne</a:t>
                      </a:r>
                      <a:r>
                        <a:rPr lang="en-GB" sz="2000" dirty="0">
                          <a:solidFill>
                            <a:srgbClr val="115076"/>
                          </a:solidFill>
                        </a:rPr>
                        <a:t> Cafés.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2000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6239533"/>
                  </a:ext>
                </a:extLst>
              </a:tr>
            </a:tbl>
          </a:graphicData>
        </a:graphic>
      </p:graphicFrame>
      <p:sp>
        <p:nvSpPr>
          <p:cNvPr id="8" name="Action Button: Custom 16">
            <a:hlinkClick r:id="" action="ppaction://noaction" highlightClick="1">
              <a:snd r:embed="rId4" name="9. 1. Montags.wav"/>
            </a:hlinkClick>
            <a:extLst>
              <a:ext uri="{FF2B5EF4-FFF2-40B4-BE49-F238E27FC236}">
                <a16:creationId xmlns:a16="http://schemas.microsoft.com/office/drawing/2014/main" id="{3B418770-1E72-B240-9307-3BBF955557C6}"/>
              </a:ext>
            </a:extLst>
          </p:cNvPr>
          <p:cNvSpPr/>
          <p:nvPr/>
        </p:nvSpPr>
        <p:spPr>
          <a:xfrm>
            <a:off x="608376" y="2221214"/>
            <a:ext cx="393922" cy="357939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9" name="TextBox 8" descr="text box hiding answer">
            <a:extLst>
              <a:ext uri="{FF2B5EF4-FFF2-40B4-BE49-F238E27FC236}">
                <a16:creationId xmlns:a16="http://schemas.microsoft.com/office/drawing/2014/main" id="{6A807415-9C4A-AD4D-9157-BCD5CFCAF36C}"/>
              </a:ext>
            </a:extLst>
          </p:cNvPr>
          <p:cNvSpPr txBox="1"/>
          <p:nvPr/>
        </p:nvSpPr>
        <p:spPr>
          <a:xfrm>
            <a:off x="1489162" y="2230389"/>
            <a:ext cx="4263548" cy="266856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0" name="Picture 9" descr="green checkmark">
            <a:extLst>
              <a:ext uri="{FF2B5EF4-FFF2-40B4-BE49-F238E27FC236}">
                <a16:creationId xmlns:a16="http://schemas.microsoft.com/office/drawing/2014/main" id="{57659676-FF91-E744-A53B-2FB8359C68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055" y="2202951"/>
            <a:ext cx="282522" cy="294294"/>
          </a:xfrm>
          <a:prstGeom prst="rect">
            <a:avLst/>
          </a:prstGeom>
        </p:spPr>
      </p:pic>
      <p:sp>
        <p:nvSpPr>
          <p:cNvPr id="11" name="Action Button: Custom 16">
            <a:hlinkClick r:id="" action="ppaction://noaction" highlightClick="1">
              <a:snd r:embed="rId6" name="9. 2. Im Sommer.wav"/>
            </a:hlinkClick>
            <a:extLst>
              <a:ext uri="{FF2B5EF4-FFF2-40B4-BE49-F238E27FC236}">
                <a16:creationId xmlns:a16="http://schemas.microsoft.com/office/drawing/2014/main" id="{F18D09F0-0D24-5B4F-A26E-132DCCD8073A}"/>
              </a:ext>
            </a:extLst>
          </p:cNvPr>
          <p:cNvSpPr/>
          <p:nvPr/>
        </p:nvSpPr>
        <p:spPr>
          <a:xfrm>
            <a:off x="608376" y="2693848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" name="TextBox 11" descr="text box hiding answer">
            <a:extLst>
              <a:ext uri="{FF2B5EF4-FFF2-40B4-BE49-F238E27FC236}">
                <a16:creationId xmlns:a16="http://schemas.microsoft.com/office/drawing/2014/main" id="{FC362F41-7976-B248-918C-E0C6199759A0}"/>
              </a:ext>
            </a:extLst>
          </p:cNvPr>
          <p:cNvSpPr txBox="1"/>
          <p:nvPr/>
        </p:nvSpPr>
        <p:spPr>
          <a:xfrm>
            <a:off x="1460790" y="2688907"/>
            <a:ext cx="6025860" cy="312934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3" name="Picture 12" descr="green checkmark">
            <a:extLst>
              <a:ext uri="{FF2B5EF4-FFF2-40B4-BE49-F238E27FC236}">
                <a16:creationId xmlns:a16="http://schemas.microsoft.com/office/drawing/2014/main" id="{89063457-6FB4-0F49-BA86-BE890AC7FE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986" y="2687226"/>
            <a:ext cx="282522" cy="294294"/>
          </a:xfrm>
          <a:prstGeom prst="rect">
            <a:avLst/>
          </a:prstGeom>
        </p:spPr>
      </p:pic>
      <p:sp>
        <p:nvSpPr>
          <p:cNvPr id="14" name="Action Button: Custom 16">
            <a:hlinkClick r:id="" action="ppaction://noaction" highlightClick="1">
              <a:snd r:embed="rId7" name="9. 3. Es gab.wav"/>
            </a:hlinkClick>
            <a:extLst>
              <a:ext uri="{FF2B5EF4-FFF2-40B4-BE49-F238E27FC236}">
                <a16:creationId xmlns:a16="http://schemas.microsoft.com/office/drawing/2014/main" id="{747EFDEF-0DCF-DB44-BBF0-27990DDE521B}"/>
              </a:ext>
            </a:extLst>
          </p:cNvPr>
          <p:cNvSpPr/>
          <p:nvPr/>
        </p:nvSpPr>
        <p:spPr>
          <a:xfrm>
            <a:off x="606298" y="3204543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5" name="TextBox 14" descr="text box hiding answer">
            <a:extLst>
              <a:ext uri="{FF2B5EF4-FFF2-40B4-BE49-F238E27FC236}">
                <a16:creationId xmlns:a16="http://schemas.microsoft.com/office/drawing/2014/main" id="{0882EC24-6B8D-814F-8F65-B27D8F50DD64}"/>
              </a:ext>
            </a:extLst>
          </p:cNvPr>
          <p:cNvSpPr txBox="1"/>
          <p:nvPr/>
        </p:nvSpPr>
        <p:spPr>
          <a:xfrm>
            <a:off x="1512928" y="3234830"/>
            <a:ext cx="2601872" cy="259120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6" name="Picture 15" descr="green checkmark">
            <a:extLst>
              <a:ext uri="{FF2B5EF4-FFF2-40B4-BE49-F238E27FC236}">
                <a16:creationId xmlns:a16="http://schemas.microsoft.com/office/drawing/2014/main" id="{EF662689-2FD9-C34C-966B-BF198EDE2E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796" y="3199655"/>
            <a:ext cx="282522" cy="294294"/>
          </a:xfrm>
          <a:prstGeom prst="rect">
            <a:avLst/>
          </a:prstGeom>
        </p:spPr>
      </p:pic>
      <p:sp>
        <p:nvSpPr>
          <p:cNvPr id="17" name="Action Button: Custom 16">
            <a:hlinkClick r:id="" action="ppaction://noaction" highlightClick="1">
              <a:snd r:embed="rId8" name="9. 4. die Stadt.wav"/>
            </a:hlinkClick>
            <a:extLst>
              <a:ext uri="{FF2B5EF4-FFF2-40B4-BE49-F238E27FC236}">
                <a16:creationId xmlns:a16="http://schemas.microsoft.com/office/drawing/2014/main" id="{408DED6B-8D00-7843-820C-3A35CED50594}"/>
              </a:ext>
            </a:extLst>
          </p:cNvPr>
          <p:cNvSpPr/>
          <p:nvPr/>
        </p:nvSpPr>
        <p:spPr>
          <a:xfrm>
            <a:off x="606298" y="368670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TextBox 17" descr="text box hiding answer">
            <a:extLst>
              <a:ext uri="{FF2B5EF4-FFF2-40B4-BE49-F238E27FC236}">
                <a16:creationId xmlns:a16="http://schemas.microsoft.com/office/drawing/2014/main" id="{AD177B29-49F3-054C-BB62-C784F65A92AE}"/>
              </a:ext>
            </a:extLst>
          </p:cNvPr>
          <p:cNvSpPr txBox="1"/>
          <p:nvPr/>
        </p:nvSpPr>
        <p:spPr>
          <a:xfrm>
            <a:off x="1512928" y="3664274"/>
            <a:ext cx="5383172" cy="326327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19" name="Picture 18" descr="green checkmark">
            <a:extLst>
              <a:ext uri="{FF2B5EF4-FFF2-40B4-BE49-F238E27FC236}">
                <a16:creationId xmlns:a16="http://schemas.microsoft.com/office/drawing/2014/main" id="{67DE927D-B684-4E4C-B1E7-D9412F7A76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942" y="3696307"/>
            <a:ext cx="282522" cy="294294"/>
          </a:xfrm>
          <a:prstGeom prst="rect">
            <a:avLst/>
          </a:prstGeom>
        </p:spPr>
      </p:pic>
      <p:sp>
        <p:nvSpPr>
          <p:cNvPr id="20" name="Action Button: Custom 16">
            <a:hlinkClick r:id="" action="ppaction://noaction" highlightClick="1">
              <a:snd r:embed="rId9" name="9. 5. Sie hatte.wav"/>
            </a:hlinkClick>
            <a:extLst>
              <a:ext uri="{FF2B5EF4-FFF2-40B4-BE49-F238E27FC236}">
                <a16:creationId xmlns:a16="http://schemas.microsoft.com/office/drawing/2014/main" id="{25121CCC-82F7-F14F-B30E-8A5AD31BE634}"/>
              </a:ext>
            </a:extLst>
          </p:cNvPr>
          <p:cNvSpPr/>
          <p:nvPr/>
        </p:nvSpPr>
        <p:spPr>
          <a:xfrm>
            <a:off x="606298" y="4204244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21" name="TextBox 20" descr="text box hiding answer">
            <a:extLst>
              <a:ext uri="{FF2B5EF4-FFF2-40B4-BE49-F238E27FC236}">
                <a16:creationId xmlns:a16="http://schemas.microsoft.com/office/drawing/2014/main" id="{8A557389-FDA2-4840-B39B-C820D944EC9B}"/>
              </a:ext>
            </a:extLst>
          </p:cNvPr>
          <p:cNvSpPr txBox="1"/>
          <p:nvPr/>
        </p:nvSpPr>
        <p:spPr>
          <a:xfrm>
            <a:off x="1505252" y="4151216"/>
            <a:ext cx="3923998" cy="349973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2" name="Picture 21" descr="green checkmark">
            <a:extLst>
              <a:ext uri="{FF2B5EF4-FFF2-40B4-BE49-F238E27FC236}">
                <a16:creationId xmlns:a16="http://schemas.microsoft.com/office/drawing/2014/main" id="{5E63036D-0C5D-A948-8471-290BEC4FEA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033" y="4206895"/>
            <a:ext cx="282522" cy="294294"/>
          </a:xfrm>
          <a:prstGeom prst="rect">
            <a:avLst/>
          </a:prstGeom>
        </p:spPr>
      </p:pic>
      <p:sp>
        <p:nvSpPr>
          <p:cNvPr id="23" name="Action Button: Custom 16">
            <a:hlinkClick r:id="" action="ppaction://noaction" highlightClick="1">
              <a:snd r:embed="rId10" name="9. 6. es gibt einen.wav"/>
            </a:hlinkClick>
            <a:extLst>
              <a:ext uri="{FF2B5EF4-FFF2-40B4-BE49-F238E27FC236}">
                <a16:creationId xmlns:a16="http://schemas.microsoft.com/office/drawing/2014/main" id="{DA5FAA28-0FFE-FD44-82BD-8BEA8CA05A2D}"/>
              </a:ext>
            </a:extLst>
          </p:cNvPr>
          <p:cNvSpPr/>
          <p:nvPr/>
        </p:nvSpPr>
        <p:spPr>
          <a:xfrm>
            <a:off x="611092" y="4690170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4" name="TextBox 23" descr="text box hiding answer">
            <a:extLst>
              <a:ext uri="{FF2B5EF4-FFF2-40B4-BE49-F238E27FC236}">
                <a16:creationId xmlns:a16="http://schemas.microsoft.com/office/drawing/2014/main" id="{D9C34F78-E03C-B246-8754-6C16168EE34B}"/>
              </a:ext>
            </a:extLst>
          </p:cNvPr>
          <p:cNvSpPr txBox="1"/>
          <p:nvPr/>
        </p:nvSpPr>
        <p:spPr>
          <a:xfrm>
            <a:off x="1542064" y="4727398"/>
            <a:ext cx="3087086" cy="303829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5" name="Picture 24" descr="green checkmark">
            <a:extLst>
              <a:ext uri="{FF2B5EF4-FFF2-40B4-BE49-F238E27FC236}">
                <a16:creationId xmlns:a16="http://schemas.microsoft.com/office/drawing/2014/main" id="{309AB055-15F8-2F45-856E-A6F218E76C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986" y="4690170"/>
            <a:ext cx="282522" cy="294294"/>
          </a:xfrm>
          <a:prstGeom prst="rect">
            <a:avLst/>
          </a:prstGeom>
        </p:spPr>
      </p:pic>
      <p:sp>
        <p:nvSpPr>
          <p:cNvPr id="26" name="Action Button: Custom 16">
            <a:hlinkClick r:id="" action="ppaction://noaction" highlightClick="1">
              <a:snd r:embed="rId11" name="9. 7. in der.wav"/>
            </a:hlinkClick>
            <a:extLst>
              <a:ext uri="{FF2B5EF4-FFF2-40B4-BE49-F238E27FC236}">
                <a16:creationId xmlns:a16="http://schemas.microsoft.com/office/drawing/2014/main" id="{B941CF18-9FF3-084E-9E12-F82721CE7509}"/>
              </a:ext>
            </a:extLst>
          </p:cNvPr>
          <p:cNvSpPr/>
          <p:nvPr/>
        </p:nvSpPr>
        <p:spPr>
          <a:xfrm>
            <a:off x="616492" y="5196537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27" name="TextBox 26" descr="text box hiding answer">
            <a:extLst>
              <a:ext uri="{FF2B5EF4-FFF2-40B4-BE49-F238E27FC236}">
                <a16:creationId xmlns:a16="http://schemas.microsoft.com/office/drawing/2014/main" id="{C8E942A3-2BB8-3943-968A-4DC98A4B04D3}"/>
              </a:ext>
            </a:extLst>
          </p:cNvPr>
          <p:cNvSpPr txBox="1"/>
          <p:nvPr/>
        </p:nvSpPr>
        <p:spPr>
          <a:xfrm>
            <a:off x="1573847" y="5226267"/>
            <a:ext cx="4465003" cy="301612"/>
          </a:xfrm>
          <a:prstGeom prst="rect">
            <a:avLst/>
          </a:prstGeom>
          <a:solidFill>
            <a:srgbClr val="FFE8CB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28" name="Picture 27" descr="green checkmark">
            <a:extLst>
              <a:ext uri="{FF2B5EF4-FFF2-40B4-BE49-F238E27FC236}">
                <a16:creationId xmlns:a16="http://schemas.microsoft.com/office/drawing/2014/main" id="{86E83B85-BDB0-D84C-8AB3-BE6BEEFCF89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9436" y="5196537"/>
            <a:ext cx="282522" cy="294294"/>
          </a:xfrm>
          <a:prstGeom prst="rect">
            <a:avLst/>
          </a:prstGeom>
        </p:spPr>
      </p:pic>
      <p:sp>
        <p:nvSpPr>
          <p:cNvPr id="29" name="Action Button: Custom 16">
            <a:hlinkClick r:id="" action="ppaction://noaction" highlightClick="1">
              <a:snd r:embed="rId12" name="9. 8. Innsbrück.wav"/>
            </a:hlinkClick>
            <a:extLst>
              <a:ext uri="{FF2B5EF4-FFF2-40B4-BE49-F238E27FC236}">
                <a16:creationId xmlns:a16="http://schemas.microsoft.com/office/drawing/2014/main" id="{13F9AB66-2DAB-A849-89C4-7AF59987F5A8}"/>
              </a:ext>
            </a:extLst>
          </p:cNvPr>
          <p:cNvSpPr/>
          <p:nvPr/>
        </p:nvSpPr>
        <p:spPr>
          <a:xfrm>
            <a:off x="606298" y="5683676"/>
            <a:ext cx="396000" cy="396000"/>
          </a:xfrm>
          <a:prstGeom prst="actionButtonBlank">
            <a:avLst/>
          </a:prstGeom>
          <a:solidFill>
            <a:schemeClr val="accent1">
              <a:lumMod val="50000"/>
            </a:schemeClr>
          </a:solidFill>
          <a:ln>
            <a:solidFill>
              <a:srgbClr val="DAA52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8</a:t>
            </a:r>
          </a:p>
        </p:txBody>
      </p:sp>
      <p:sp>
        <p:nvSpPr>
          <p:cNvPr id="30" name="TextBox 29" descr="text box hiding answer">
            <a:extLst>
              <a:ext uri="{FF2B5EF4-FFF2-40B4-BE49-F238E27FC236}">
                <a16:creationId xmlns:a16="http://schemas.microsoft.com/office/drawing/2014/main" id="{60DFB1B5-86A6-BD46-B8BD-33DF71FF21E1}"/>
              </a:ext>
            </a:extLst>
          </p:cNvPr>
          <p:cNvSpPr txBox="1"/>
          <p:nvPr/>
        </p:nvSpPr>
        <p:spPr>
          <a:xfrm>
            <a:off x="1542064" y="5727384"/>
            <a:ext cx="4515836" cy="258220"/>
          </a:xfrm>
          <a:prstGeom prst="rect">
            <a:avLst/>
          </a:prstGeom>
          <a:solidFill>
            <a:srgbClr val="FFF4E7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pic>
        <p:nvPicPr>
          <p:cNvPr id="31" name="Picture 30" descr="green checkmark">
            <a:extLst>
              <a:ext uri="{FF2B5EF4-FFF2-40B4-BE49-F238E27FC236}">
                <a16:creationId xmlns:a16="http://schemas.microsoft.com/office/drawing/2014/main" id="{6648AC49-2E03-094D-97A1-9268DC8B13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986" y="5683796"/>
            <a:ext cx="282522" cy="294294"/>
          </a:xfrm>
          <a:prstGeom prst="rect">
            <a:avLst/>
          </a:prstGeom>
        </p:spPr>
      </p:pic>
      <p:pic>
        <p:nvPicPr>
          <p:cNvPr id="32" name="Picture 31" descr="A close up of a logo&#10;&#10;Description automatically generated">
            <a:extLst>
              <a:ext uri="{FF2B5EF4-FFF2-40B4-BE49-F238E27FC236}">
                <a16:creationId xmlns:a16="http://schemas.microsoft.com/office/drawing/2014/main" id="{12F4A2A5-178F-4EAD-8C8C-7E61E16F83A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5662" y="113054"/>
            <a:ext cx="1318085" cy="11561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BA66137-5BC6-B54C-AFA6-AC9618E70ADD}"/>
              </a:ext>
            </a:extLst>
          </p:cNvPr>
          <p:cNvSpPr txBox="1"/>
          <p:nvPr/>
        </p:nvSpPr>
        <p:spPr>
          <a:xfrm>
            <a:off x="180000" y="1296000"/>
            <a:ext cx="74881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Heidi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beschreibt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ihre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Geburtsstadt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, Innsbruck.</a:t>
            </a:r>
            <a:br>
              <a:rPr lang="en-US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Hör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zu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Jetzt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</a:rPr>
              <a:t>oder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</a:rPr>
              <a:t>früher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98051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  <p:bldP spid="18" grpId="0" animBg="1"/>
      <p:bldP spid="21" grpId="0" animBg="1"/>
      <p:bldP spid="24" grpId="0" animBg="1"/>
      <p:bldP spid="27" grpId="0" animBg="1"/>
      <p:bldP spid="30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erman_skeleton_template" id="{30C56D54-E4FF-5F4C-8EF5-67F0472108E4}" vid="{58D9219D-8935-764C-8920-A4625BC50721}"/>
    </a:ext>
  </a:extLst>
</a:theme>
</file>

<file path=ppt/theme/theme2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German_skeleton_template" id="{C1201E48-14A4-8B47-A494-F785721C1852}" vid="{453E499D-4EAB-BA4C-B8B3-68DE1A8A6823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20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D67C606-AF9C-7242-AF89-7E0EA20FADA6}" vid="{57BDA786-453C-1140-BFAB-14CE2D2BCFCB}"/>
    </a:ext>
  </a:extLst>
</a:theme>
</file>

<file path=ppt/theme/theme4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400" dirty="0">
            <a:solidFill>
              <a:schemeClr val="accent5">
                <a:lumMod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3" id="{ED67C606-AF9C-7242-AF89-7E0EA20FADA6}" vid="{57BDA786-453C-1140-BFAB-14CE2D2BCFCB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German_skeleton_template (1)</Template>
  <TotalTime>1330</TotalTime>
  <Words>6751</Words>
  <Application>Microsoft Office PowerPoint</Application>
  <PresentationFormat>Widescreen</PresentationFormat>
  <Paragraphs>850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Century Gothic</vt:lpstr>
      <vt:lpstr>1_Office Theme</vt:lpstr>
      <vt:lpstr>4_Office Theme</vt:lpstr>
      <vt:lpstr>3_Office Theme</vt:lpstr>
      <vt:lpstr>5_Office Theme</vt:lpstr>
      <vt:lpstr>Comparing places and people now and then</vt:lpstr>
      <vt:lpstr>SSCs</vt:lpstr>
      <vt:lpstr>Österreich</vt:lpstr>
      <vt:lpstr>Vokabeln</vt:lpstr>
      <vt:lpstr>Vokabeln</vt:lpstr>
      <vt:lpstr>es gab, er/sie/es hatte</vt:lpstr>
      <vt:lpstr>Using früher for ‘used to’</vt:lpstr>
      <vt:lpstr>Innsbruck</vt:lpstr>
      <vt:lpstr>Innsbruck</vt:lpstr>
      <vt:lpstr>Using früher with war</vt:lpstr>
      <vt:lpstr>Innsbruck</vt:lpstr>
      <vt:lpstr>A - Wien</vt:lpstr>
      <vt:lpstr>B - Wien</vt:lpstr>
      <vt:lpstr>B - Salzburg</vt:lpstr>
      <vt:lpstr>A - Salzburg</vt:lpstr>
      <vt:lpstr>schreiben</vt:lpstr>
      <vt:lpstr>Comparing places and people now and then</vt:lpstr>
      <vt:lpstr>Die Schweiz</vt:lpstr>
      <vt:lpstr>Phonetik [1/2]</vt:lpstr>
      <vt:lpstr>Phonetik [2/2]</vt:lpstr>
      <vt:lpstr>Adjektive (R1 / R2)</vt:lpstr>
      <vt:lpstr>Meine Stadt</vt:lpstr>
      <vt:lpstr>Bad Hersfeld</vt:lpstr>
      <vt:lpstr>Bad Hersfeld – heute und damals </vt:lpstr>
      <vt:lpstr>Bad Hersfeld – heute und damals </vt:lpstr>
      <vt:lpstr>Ich hatte …</vt:lpstr>
      <vt:lpstr>Deine Stadt</vt:lpstr>
      <vt:lpstr>Gaming Grammar</vt:lpstr>
      <vt:lpstr>Hausaufgaben</vt:lpstr>
      <vt:lpstr>Hausaufgaben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Context title</dc:title>
  <dc:creator>Rachel Hawkes</dc:creator>
  <cp:lastModifiedBy>Inge Alferink</cp:lastModifiedBy>
  <cp:revision>481</cp:revision>
  <dcterms:created xsi:type="dcterms:W3CDTF">2020-07-18T21:51:12Z</dcterms:created>
  <dcterms:modified xsi:type="dcterms:W3CDTF">2021-07-07T12:02:01Z</dcterms:modified>
</cp:coreProperties>
</file>