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8"/>
  </p:notesMasterIdLst>
  <p:sldIdLst>
    <p:sldId id="257" r:id="rId4"/>
    <p:sldId id="260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620" autoAdjust="0"/>
  </p:normalViewPr>
  <p:slideViewPr>
    <p:cSldViewPr snapToGrid="0">
      <p:cViewPr varScale="1">
        <p:scale>
          <a:sx n="56" d="100"/>
          <a:sy n="56" d="100"/>
        </p:scale>
        <p:origin x="10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EEA19-CB55-46FA-A15F-B537E090A6B5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BE885-4DCD-4F38-817B-82D6989DD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663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7707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Teachers</a:t>
            </a:r>
            <a:r>
              <a:rPr lang="en-US" baseline="0" dirty="0"/>
              <a:t> can use this slide to elicit pre-learnt vocabulary pertaining to highly frequent places.</a:t>
            </a:r>
          </a:p>
          <a:p>
            <a:endParaRPr lang="en-US" baseline="0" dirty="0"/>
          </a:p>
          <a:p>
            <a:r>
              <a:rPr lang="en-US" baseline="0" dirty="0"/>
              <a:t>Then as follows:</a:t>
            </a:r>
          </a:p>
          <a:p>
            <a:endParaRPr lang="en-US" baseline="0" dirty="0"/>
          </a:p>
          <a:p>
            <a:r>
              <a:rPr lang="en-US" baseline="0" dirty="0"/>
              <a:t>1/ Three items disappear three at a time on clicks.  </a:t>
            </a:r>
          </a:p>
          <a:p>
            <a:r>
              <a:rPr lang="en-US" baseline="0" dirty="0"/>
              <a:t>2/ Students are challenged to name the missing three each time. </a:t>
            </a:r>
          </a:p>
          <a:p>
            <a:r>
              <a:rPr lang="en-US" baseline="0" dirty="0"/>
              <a:t>3/ Students write down the missing words down in their exercise books or on mini-whiteboards.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 The spoken form is elicited. This activity could be done as whole class choral response or in pairs. Teachers/students point to a picture and ask ‘</a:t>
            </a:r>
            <a:r>
              <a:rPr lang="en-US" i="1" baseline="0" dirty="0" err="1"/>
              <a:t>C’est</a:t>
            </a:r>
            <a:r>
              <a:rPr lang="en-US" i="1" baseline="0" dirty="0"/>
              <a:t> quoi</a:t>
            </a:r>
            <a:r>
              <a:rPr lang="en-US" i="0" baseline="0" dirty="0"/>
              <a:t>?’</a:t>
            </a:r>
            <a:endParaRPr lang="en-US" baseline="0" dirty="0"/>
          </a:p>
          <a:p>
            <a:r>
              <a:rPr lang="en-US" baseline="0" dirty="0"/>
              <a:t>In the final round, all six items disappear to challenge students to recall all this week’s nouns.  This takes place after four sets of three.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Frequency rankings of vocabulary </a:t>
            </a:r>
            <a:r>
              <a:rPr lang="en-GB" sz="1200" b="1" i="0" u="sng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introduced</a:t>
            </a: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this week (1 is the most common word in French):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cap="none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r>
              <a:rPr lang="fr-FR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aéroport [2113], l'étranger [305], hôtel [1774], île [1245], université [1192], États-Unis [n/a], rarement [2535], souvent [287]</a:t>
            </a:r>
            <a:endParaRPr lang="en-GB" sz="1200" b="0" i="0" u="none" strike="noStrike" kern="1200" cap="none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3873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The boxes</a:t>
            </a:r>
            <a:r>
              <a:rPr lang="en-GB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disappear on a click to reveal the missing word.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cap="none" baseline="0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Once all words are revealed, translations appear on clicks.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cap="none" baseline="0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When completing the translation exercise, the teacher should draw attention to the English tense – both present simple and continuous are possible. (one tense in French = </a:t>
            </a:r>
            <a:r>
              <a:rPr lang="en-GB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two</a:t>
            </a:r>
            <a:r>
              <a:rPr lang="en-GB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in English).</a:t>
            </a:r>
            <a:endParaRPr lang="en-GB" sz="1200" b="0" i="0" u="none" strike="noStrike" kern="1200" cap="none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cap="none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Frequency rankings of vocabulary </a:t>
            </a:r>
            <a:r>
              <a:rPr lang="en-GB" sz="1200" b="1" i="0" u="sng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revisited</a:t>
            </a: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this week (1 is the most common word in French):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cap="none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2.1.3 - </a:t>
            </a:r>
            <a:r>
              <a:rPr lang="fr-FR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avons [8], avez [8], ont [8], enfant [126], famille [172], problème [188], difficile [296], ici [167], très [66], aussi [44], pour [10]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b="0" i="0" u="none" strike="noStrike" kern="1200" cap="none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1.2.5 -</a:t>
            </a:r>
            <a:r>
              <a:rPr lang="en-GB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marcher [1532], préparer [368], regarder [425], travailler [290], nous [31], déjeuner [2724], film [848], maison [325], partenaire [1077], télé [2746], dehors [1217], avec [23]</a:t>
            </a:r>
            <a:endParaRPr lang="en-GB" sz="1200" b="0" i="0" u="none" strike="noStrike" kern="1200" cap="none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cap="none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Source: </a:t>
            </a:r>
            <a:r>
              <a:rPr lang="en-GB" sz="1200" b="0" i="0" u="none" strike="noStrike" kern="1200" cap="none" dirty="0" err="1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Londsale</a:t>
            </a:r>
            <a:r>
              <a:rPr lang="en-GB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, D., &amp; Le Bras, Y.  (2009). </a:t>
            </a:r>
            <a:r>
              <a:rPr lang="en-GB" sz="1200" b="0" i="1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A Frequency Dictionary of French: Core vocabulary for learners </a:t>
            </a:r>
            <a:r>
              <a:rPr lang="en-GB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London: Routledge.</a:t>
            </a:r>
            <a:endParaRPr lang="en-GB" sz="1200" b="0" i="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6070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Teachers</a:t>
            </a:r>
            <a:r>
              <a:rPr lang="en-US" baseline="0" dirty="0"/>
              <a:t> can use this slide to elicit the pre-learnt vocabulary from students of the words </a:t>
            </a:r>
            <a:r>
              <a:rPr lang="en-US" i="1" baseline="0" dirty="0" err="1"/>
              <a:t>souvent</a:t>
            </a:r>
            <a:r>
              <a:rPr lang="en-US" baseline="0" dirty="0"/>
              <a:t> and </a:t>
            </a:r>
            <a:r>
              <a:rPr lang="en-US" i="1" baseline="0" dirty="0" err="1"/>
              <a:t>rarement</a:t>
            </a:r>
            <a:r>
              <a:rPr lang="en-US" i="1" baseline="0" dirty="0"/>
              <a:t> </a:t>
            </a:r>
            <a:r>
              <a:rPr lang="en-US" i="0" baseline="0" dirty="0"/>
              <a:t>ahead of the listening activity.  </a:t>
            </a:r>
          </a:p>
          <a:p>
            <a:endParaRPr lang="en-US" i="0" baseline="0" dirty="0"/>
          </a:p>
          <a:p>
            <a:r>
              <a:rPr lang="en-US" i="0" baseline="0" dirty="0"/>
              <a:t>Some example sentences are given that student can translate orally or by using mini-whiteboards/ books to embed comprehension and illustrate the word order.</a:t>
            </a:r>
          </a:p>
          <a:p>
            <a:endParaRPr lang="en-US" i="0" baseline="0" dirty="0"/>
          </a:p>
          <a:p>
            <a:endParaRPr lang="en-US" i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Frequency rankings of vocabulary </a:t>
            </a:r>
            <a:r>
              <a:rPr lang="en-GB" sz="1200" b="1" i="0" u="sng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introduced</a:t>
            </a: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this week (1 is the most common word in French):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cap="none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r>
              <a:rPr lang="fr-FR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aéroport [2113], l'étranger [305], hôtel [1774], île [1245], université [1192], États-Unis [n/a], rarement [2535], souvent [287]</a:t>
            </a:r>
            <a:endParaRPr lang="en-GB" sz="1200" b="0" i="0" u="none" strike="noStrike" kern="1200" cap="none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endParaRPr lang="en-US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0716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726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80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207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772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971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0417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606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820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3056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6062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139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6102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76722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8555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6622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4"/>
          <p:cNvSpPr txBox="1"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entury Gothic"/>
              <a:buNone/>
              <a:defRPr sz="6000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5421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Char char="•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526975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 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6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97732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Blank">
  <p:cSld name="2_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23620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1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entury Gothic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1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>
                <a:solidFill>
                  <a:srgbClr val="1F3864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65274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2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15296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Comparis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3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3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6793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5454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Content with Ca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4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7" name="Google Shape;37;p2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219004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 with Ca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5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Google Shape;41;p2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125438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Title and Vertical 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6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418692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 Title and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7"/>
          <p:cNvSpPr txBox="1">
            <a:spLocks noGrp="1"/>
          </p:cNvSpPr>
          <p:nvPr>
            <p:ph type="title"/>
          </p:nvPr>
        </p:nvSpPr>
        <p:spPr>
          <a:xfrm rot="5400000">
            <a:off x="7133432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7"/>
          <p:cNvSpPr txBox="1">
            <a:spLocks noGrp="1"/>
          </p:cNvSpPr>
          <p:nvPr>
            <p:ph type="body" idx="1"/>
          </p:nvPr>
        </p:nvSpPr>
        <p:spPr>
          <a:xfrm rot="5400000">
            <a:off x="1799432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783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819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45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530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24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361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32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070A8-75FF-4F63-93B6-8413D3C9B57A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49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18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entury Gothic"/>
              <a:buNone/>
              <a:defRPr sz="4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6720908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560" y="0"/>
            <a:ext cx="12186440" cy="6858000"/>
            <a:chOff x="-56445" y="0"/>
            <a:chExt cx="12186440" cy="6858000"/>
          </a:xfrm>
        </p:grpSpPr>
        <p:grpSp>
          <p:nvGrpSpPr>
            <p:cNvPr id="8" name="Group 7"/>
            <p:cNvGrpSpPr/>
            <p:nvPr/>
          </p:nvGrpSpPr>
          <p:grpSpPr>
            <a:xfrm>
              <a:off x="-56445" y="0"/>
              <a:ext cx="12186440" cy="6858000"/>
              <a:chOff x="0" y="0"/>
              <a:chExt cx="12186440" cy="6858000"/>
            </a:xfrm>
            <a:solidFill>
              <a:srgbClr val="FBF0D5"/>
            </a:solidFill>
          </p:grpSpPr>
          <p:sp>
            <p:nvSpPr>
              <p:cNvPr id="9" name="Isosceles Triangle 8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 rot="5400000">
                <a:off x="4986952" y="-341488"/>
                <a:ext cx="6857998" cy="7540978"/>
              </a:xfrm>
              <a:prstGeom prst="triangle">
                <a:avLst>
                  <a:gd name="adj" fmla="val 0"/>
                </a:avLst>
              </a:prstGeom>
              <a:solidFill>
                <a:srgbClr val="E3EAF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" name="Rectangle 9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0" y="0"/>
                <a:ext cx="4651022" cy="6858000"/>
              </a:xfrm>
              <a:prstGeom prst="rect">
                <a:avLst/>
              </a:prstGeom>
              <a:solidFill>
                <a:srgbClr val="E3EAF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4" name="Isosceles Triangle 3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5400000">
              <a:off x="4636029" y="-341488"/>
              <a:ext cx="6857998" cy="7540978"/>
            </a:xfrm>
            <a:prstGeom prst="triangle">
              <a:avLst>
                <a:gd name="adj" fmla="val 0"/>
              </a:avLst>
            </a:prstGeom>
            <a:solidFill>
              <a:srgbClr val="1150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Rectangle 4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56445" y="0"/>
              <a:ext cx="4350984" cy="6858000"/>
            </a:xfrm>
            <a:prstGeom prst="rect">
              <a:avLst/>
            </a:prstGeom>
            <a:solidFill>
              <a:srgbClr val="1150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66F02A8-6C90-0F4B-B4B3-C85529F07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84" y="2431669"/>
            <a:ext cx="10515600" cy="1325563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4000" b="1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Vocabulary</a:t>
            </a:r>
            <a:endParaRPr lang="en-US" dirty="0"/>
          </a:p>
        </p:txBody>
      </p:sp>
      <p:pic>
        <p:nvPicPr>
          <p:cNvPr id="15" name="Picture 14" descr="NCELP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561" y="6458444"/>
            <a:ext cx="3077513" cy="288077"/>
          </a:xfrm>
          <a:prstGeom prst="rect">
            <a:avLst/>
          </a:prstGeom>
        </p:spPr>
      </p:pic>
      <p:sp>
        <p:nvSpPr>
          <p:cNvPr id="12" name="Title 3">
            <a:extLst>
              <a:ext uri="{FF2B5EF4-FFF2-40B4-BE49-F238E27FC236}">
                <a16:creationId xmlns:a16="http://schemas.microsoft.com/office/drawing/2014/main" id="{7B424077-B2D5-46AA-BDA8-6FF15DA500E8}"/>
              </a:ext>
            </a:extLst>
          </p:cNvPr>
          <p:cNvSpPr txBox="1">
            <a:spLocks/>
          </p:cNvSpPr>
          <p:nvPr/>
        </p:nvSpPr>
        <p:spPr>
          <a:xfrm>
            <a:off x="266807" y="4917361"/>
            <a:ext cx="5784972" cy="99889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Y7 French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Term 2.2 - Week 2 </a:t>
            </a: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C0508B9B-5891-4D3C-9F6E-ECDA43B43AC2}"/>
              </a:ext>
            </a:extLst>
          </p:cNvPr>
          <p:cNvSpPr txBox="1">
            <a:spLocks/>
          </p:cNvSpPr>
          <p:nvPr/>
        </p:nvSpPr>
        <p:spPr>
          <a:xfrm>
            <a:off x="266807" y="5910977"/>
            <a:ext cx="5784972" cy="594189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noProof="0" dirty="0">
                <a:solidFill>
                  <a:prstClr val="white"/>
                </a:solidFill>
                <a:latin typeface="Century Gothic" panose="020B0502020202020204" pitchFamily="34" charset="0"/>
              </a:rPr>
              <a:t>Victoria Hobson / Stephen Owen / Natalie Finlayson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Date updated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: 24/03/20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8369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8942" y="296864"/>
            <a:ext cx="5265384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Vocabulaire</a:t>
            </a:r>
            <a:endParaRPr lang="en-GB" sz="3600" b="1" dirty="0">
              <a:solidFill>
                <a:schemeClr val="bg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845113" y="4023988"/>
            <a:ext cx="3451991" cy="2231118"/>
            <a:chOff x="188942" y="1203654"/>
            <a:chExt cx="4284680" cy="2648975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942" y="1203654"/>
              <a:ext cx="4284680" cy="2648975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8452" y="1784236"/>
              <a:ext cx="1930295" cy="1016622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1471574" y="4254261"/>
            <a:ext cx="4387998" cy="1770572"/>
            <a:chOff x="969743" y="3892292"/>
            <a:chExt cx="5925741" cy="246238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9743" y="3892292"/>
              <a:ext cx="5925741" cy="2462386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5953" y="3895876"/>
              <a:ext cx="997567" cy="997567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73671" y="3892292"/>
              <a:ext cx="999310" cy="999310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808" y="1163992"/>
            <a:ext cx="2265358" cy="183494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56" y="988525"/>
            <a:ext cx="1962547" cy="2379588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6243961" y="900499"/>
            <a:ext cx="3258963" cy="2237627"/>
            <a:chOff x="5289217" y="2057863"/>
            <a:chExt cx="4536890" cy="3022878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9217" y="2531568"/>
              <a:ext cx="2291681" cy="2549173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854666">
              <a:off x="5387143" y="2057863"/>
              <a:ext cx="4438964" cy="3018496"/>
            </a:xfrm>
            <a:prstGeom prst="rect">
              <a:avLst/>
            </a:prstGeom>
          </p:spPr>
        </p:pic>
      </p:grpSp>
      <p:grpSp>
        <p:nvGrpSpPr>
          <p:cNvPr id="40" name="Group 39"/>
          <p:cNvGrpSpPr/>
          <p:nvPr/>
        </p:nvGrpSpPr>
        <p:grpSpPr>
          <a:xfrm>
            <a:off x="9282826" y="779451"/>
            <a:ext cx="2160151" cy="2178136"/>
            <a:chOff x="8728547" y="1350555"/>
            <a:chExt cx="2160151" cy="217813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94" t="5298" r="32267" b="6963"/>
            <a:stretch/>
          </p:blipFill>
          <p:spPr>
            <a:xfrm>
              <a:off x="8728547" y="1350555"/>
              <a:ext cx="2160151" cy="2178136"/>
            </a:xfrm>
            <a:prstGeom prst="rect">
              <a:avLst/>
            </a:prstGeom>
          </p:spPr>
        </p:pic>
        <p:cxnSp>
          <p:nvCxnSpPr>
            <p:cNvPr id="34" name="Curved Connector 33"/>
            <p:cNvCxnSpPr/>
            <p:nvPr/>
          </p:nvCxnSpPr>
          <p:spPr>
            <a:xfrm rot="5400000">
              <a:off x="9068826" y="2859558"/>
              <a:ext cx="924212" cy="77403"/>
            </a:xfrm>
            <a:prstGeom prst="curvedConnector3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urved Connector 35"/>
            <p:cNvCxnSpPr/>
            <p:nvPr/>
          </p:nvCxnSpPr>
          <p:spPr>
            <a:xfrm flipV="1">
              <a:off x="9528659" y="1866721"/>
              <a:ext cx="587553" cy="524457"/>
            </a:xfrm>
            <a:prstGeom prst="curvedConnector3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urved Connector 36"/>
            <p:cNvCxnSpPr/>
            <p:nvPr/>
          </p:nvCxnSpPr>
          <p:spPr>
            <a:xfrm>
              <a:off x="9541405" y="2444672"/>
              <a:ext cx="711485" cy="412210"/>
            </a:xfrm>
            <a:prstGeom prst="curvedConnector3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urved Connector 37"/>
            <p:cNvCxnSpPr/>
            <p:nvPr/>
          </p:nvCxnSpPr>
          <p:spPr>
            <a:xfrm>
              <a:off x="9627948" y="2416788"/>
              <a:ext cx="967527" cy="36648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urved Connector 38"/>
            <p:cNvCxnSpPr/>
            <p:nvPr/>
          </p:nvCxnSpPr>
          <p:spPr>
            <a:xfrm rot="16200000" flipH="1">
              <a:off x="9390897" y="2602535"/>
              <a:ext cx="651253" cy="293776"/>
            </a:xfrm>
            <a:prstGeom prst="curvedConnector3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288524" y="3242987"/>
            <a:ext cx="2105079" cy="55399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</a:t>
            </a:r>
            <a:r>
              <a:rPr kumimoji="0" lang="en-GB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hôtel</a:t>
            </a:r>
            <a:endParaRPr kumimoji="0" lang="en-GB" sz="3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12215" y="3242987"/>
            <a:ext cx="2105079" cy="55399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une</a:t>
            </a: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île</a:t>
            </a:r>
            <a:endParaRPr kumimoji="0" lang="en-GB" sz="3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770719" y="3242987"/>
            <a:ext cx="2898887" cy="55399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une</a:t>
            </a: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université</a:t>
            </a:r>
            <a:endParaRPr kumimoji="0" lang="en-GB" sz="3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050490" y="3223049"/>
            <a:ext cx="2898887" cy="55399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l’étranger</a:t>
            </a:r>
            <a:endParaRPr kumimoji="0" lang="en-GB" sz="3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16129" y="5617200"/>
            <a:ext cx="2898887" cy="55399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</a:t>
            </a:r>
            <a:r>
              <a:rPr kumimoji="0" lang="en-GB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aéroport</a:t>
            </a:r>
            <a:endParaRPr kumimoji="0" lang="en-GB" sz="3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147622" y="5541624"/>
            <a:ext cx="2898887" cy="55399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 </a:t>
            </a:r>
            <a:r>
              <a:rPr kumimoji="0" lang="en-GB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États</a:t>
            </a: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-Unis</a:t>
            </a:r>
          </a:p>
        </p:txBody>
      </p:sp>
      <p:sp>
        <p:nvSpPr>
          <p:cNvPr id="29" name="Rounded Rectangle 46">
            <a:extLst>
              <a:ext uri="{FF2B5EF4-FFF2-40B4-BE49-F238E27FC236}">
                <a16:creationId xmlns:a16="http://schemas.microsoft.com/office/drawing/2014/main" id="{CB238838-6A9D-47A3-BE4F-676D1EC3BD53}"/>
              </a:ext>
            </a:extLst>
          </p:cNvPr>
          <p:cNvSpPr/>
          <p:nvPr/>
        </p:nvSpPr>
        <p:spPr>
          <a:xfrm>
            <a:off x="10046510" y="177536"/>
            <a:ext cx="1894948" cy="361888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parler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 / 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écrire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887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41" grpId="2" animBg="1"/>
      <p:bldP spid="41" grpId="3" animBg="1"/>
      <p:bldP spid="41" grpId="4" animBg="1"/>
      <p:bldP spid="41" grpId="5" animBg="1"/>
      <p:bldP spid="41" grpId="6" animBg="1"/>
      <p:bldP spid="42" grpId="0" animBg="1"/>
      <p:bldP spid="42" grpId="1" animBg="1"/>
      <p:bldP spid="42" grpId="2" animBg="1"/>
      <p:bldP spid="42" grpId="3" animBg="1"/>
      <p:bldP spid="42" grpId="4" animBg="1"/>
      <p:bldP spid="42" grpId="5" animBg="1"/>
      <p:bldP spid="42" grpId="6" animBg="1"/>
      <p:bldP spid="43" grpId="0" animBg="1"/>
      <p:bldP spid="43" grpId="1" animBg="1"/>
      <p:bldP spid="43" grpId="2" animBg="1"/>
      <p:bldP spid="43" grpId="3" animBg="1"/>
      <p:bldP spid="43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5" grpId="5" animBg="1"/>
      <p:bldP spid="45" grpId="6" animBg="1"/>
      <p:bldP spid="46" grpId="0" animBg="1"/>
      <p:bldP spid="46" grpId="1" animBg="1"/>
      <p:bldP spid="46" grpId="2" animBg="1"/>
      <p:bldP spid="46" grpId="3" animBg="1"/>
      <p:bldP spid="46" grpId="4" animBg="1"/>
      <p:bldP spid="46" grpId="5" animBg="1"/>
      <p:bldP spid="46" grpId="6" animBg="1"/>
      <p:bldP spid="47" grpId="0" animBg="1"/>
      <p:bldP spid="47" grpId="1" animBg="1"/>
      <p:bldP spid="47" grpId="2" animBg="1"/>
      <p:bldP spid="47" grpId="3" animBg="1"/>
      <p:bldP spid="47" grpId="4" animBg="1"/>
      <p:bldP spid="47" grpId="5" animBg="1"/>
      <p:bldP spid="47" grpId="6" animBg="1"/>
      <p:bldP spid="47" grpId="7" animBg="1"/>
      <p:bldP spid="47" grpId="8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8942" y="296864"/>
            <a:ext cx="5265384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Vocabulaire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3374" y="1277256"/>
            <a:ext cx="947180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Nous ____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préparons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_______ le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déjeuner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pour la _______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famille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_____.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Ici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à la _____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maison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_____nous ______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regardons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____des films à la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télé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Nous ___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travaillons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_____ avec un ___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partenaire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___.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C’est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un ___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problème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______  ______difficile______.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Nous ____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marchons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_____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dehors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; nous ____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travaillons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____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dehors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aussi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Ils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_____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ont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______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une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maison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très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moderne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Vous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______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avez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______ un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problème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_____avec_____ la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famille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Nous _____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avons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_____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une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télé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dehors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77887" y="1277256"/>
            <a:ext cx="1759789" cy="500332"/>
          </a:xfrm>
          <a:prstGeom prst="rect">
            <a:avLst/>
          </a:prstGeom>
          <a:solidFill>
            <a:schemeClr val="accent2"/>
          </a:solidFill>
          <a:ln>
            <a:solidFill>
              <a:srgbClr val="EE6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24964" y="1277256"/>
            <a:ext cx="1759789" cy="500332"/>
          </a:xfrm>
          <a:prstGeom prst="rect">
            <a:avLst/>
          </a:prstGeom>
          <a:solidFill>
            <a:schemeClr val="accent2"/>
          </a:solidFill>
          <a:ln>
            <a:solidFill>
              <a:srgbClr val="EE6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45177" y="650788"/>
            <a:ext cx="2320506" cy="526297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problème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avez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partenaire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regardons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difficile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avons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marchons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famille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ont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avec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maison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préparons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travaillons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travaillons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64947" y="1901219"/>
            <a:ext cx="1759789" cy="500332"/>
          </a:xfrm>
          <a:prstGeom prst="rect">
            <a:avLst/>
          </a:prstGeom>
          <a:solidFill>
            <a:schemeClr val="accent2"/>
          </a:solidFill>
          <a:ln>
            <a:solidFill>
              <a:srgbClr val="EE6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19696" y="1901219"/>
            <a:ext cx="1759789" cy="500332"/>
          </a:xfrm>
          <a:prstGeom prst="rect">
            <a:avLst/>
          </a:prstGeom>
          <a:solidFill>
            <a:schemeClr val="accent2"/>
          </a:solidFill>
          <a:ln>
            <a:solidFill>
              <a:srgbClr val="EE6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72066" y="2478335"/>
            <a:ext cx="1759789" cy="500332"/>
          </a:xfrm>
          <a:prstGeom prst="rect">
            <a:avLst/>
          </a:prstGeom>
          <a:solidFill>
            <a:schemeClr val="accent2"/>
          </a:solidFill>
          <a:ln>
            <a:solidFill>
              <a:srgbClr val="EE6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5628" y="2478335"/>
            <a:ext cx="1759789" cy="500332"/>
          </a:xfrm>
          <a:prstGeom prst="rect">
            <a:avLst/>
          </a:prstGeom>
          <a:solidFill>
            <a:schemeClr val="accent2"/>
          </a:solidFill>
          <a:ln>
            <a:solidFill>
              <a:srgbClr val="EE6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53756" y="3131414"/>
            <a:ext cx="1759789" cy="500332"/>
          </a:xfrm>
          <a:prstGeom prst="rect">
            <a:avLst/>
          </a:prstGeom>
          <a:solidFill>
            <a:schemeClr val="accent2"/>
          </a:solidFill>
          <a:ln>
            <a:solidFill>
              <a:srgbClr val="EE6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03611" y="3146715"/>
            <a:ext cx="1759789" cy="500332"/>
          </a:xfrm>
          <a:prstGeom prst="rect">
            <a:avLst/>
          </a:prstGeom>
          <a:solidFill>
            <a:schemeClr val="accent2"/>
          </a:solidFill>
          <a:ln>
            <a:solidFill>
              <a:srgbClr val="EE6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16663" y="3730774"/>
            <a:ext cx="1759789" cy="500332"/>
          </a:xfrm>
          <a:prstGeom prst="rect">
            <a:avLst/>
          </a:prstGeom>
          <a:solidFill>
            <a:schemeClr val="accent2"/>
          </a:solidFill>
          <a:ln>
            <a:solidFill>
              <a:srgbClr val="EE6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81908" y="3746947"/>
            <a:ext cx="1759789" cy="500332"/>
          </a:xfrm>
          <a:prstGeom prst="rect">
            <a:avLst/>
          </a:prstGeom>
          <a:solidFill>
            <a:schemeClr val="accent2"/>
          </a:solidFill>
          <a:ln>
            <a:solidFill>
              <a:srgbClr val="EE6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8530" y="4324597"/>
            <a:ext cx="1759789" cy="500332"/>
          </a:xfrm>
          <a:prstGeom prst="rect">
            <a:avLst/>
          </a:prstGeom>
          <a:solidFill>
            <a:schemeClr val="accent2"/>
          </a:solidFill>
          <a:ln>
            <a:solidFill>
              <a:srgbClr val="EE6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2066" y="4917283"/>
            <a:ext cx="1759789" cy="500332"/>
          </a:xfrm>
          <a:prstGeom prst="rect">
            <a:avLst/>
          </a:prstGeom>
          <a:solidFill>
            <a:schemeClr val="accent2"/>
          </a:solidFill>
          <a:ln>
            <a:solidFill>
              <a:srgbClr val="EE6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19322" y="4867057"/>
            <a:ext cx="1759789" cy="500332"/>
          </a:xfrm>
          <a:prstGeom prst="rect">
            <a:avLst/>
          </a:prstGeom>
          <a:solidFill>
            <a:schemeClr val="accent2"/>
          </a:solidFill>
          <a:ln>
            <a:solidFill>
              <a:srgbClr val="EE6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53265" y="5472541"/>
            <a:ext cx="1759789" cy="500332"/>
          </a:xfrm>
          <a:prstGeom prst="rect">
            <a:avLst/>
          </a:prstGeom>
          <a:solidFill>
            <a:schemeClr val="accent2"/>
          </a:solidFill>
          <a:ln>
            <a:solidFill>
              <a:srgbClr val="EE6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6332" y="1611490"/>
            <a:ext cx="8663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 prepare/are preparing lunch for the family.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6332" y="2221656"/>
            <a:ext cx="8663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Here at home we watch/are watching films on the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tv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6666" y="2831822"/>
            <a:ext cx="8663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 work/are working with a partner.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6332" y="3441988"/>
            <a:ext cx="8663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It’s a difficult problem.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36332" y="4052154"/>
            <a:ext cx="8663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 walk/are walking outside; we also work/are working outside.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6332" y="4662320"/>
            <a:ext cx="8663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They have a very modern house.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6332" y="5272486"/>
            <a:ext cx="8663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You have a problem with the family.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36332" y="5882653"/>
            <a:ext cx="8663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 have a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tv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outside.</a:t>
            </a:r>
          </a:p>
        </p:txBody>
      </p:sp>
    </p:spTree>
    <p:extLst>
      <p:ext uri="{BB962C8B-B14F-4D97-AF65-F5344CB8AC3E}">
        <p14:creationId xmlns:p14="http://schemas.microsoft.com/office/powerpoint/2010/main" val="7811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8942" y="296864"/>
            <a:ext cx="5265384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Vocabulaire</a:t>
            </a:r>
            <a:endParaRPr lang="en-GB" sz="3600" b="1" dirty="0">
              <a:solidFill>
                <a:schemeClr val="bg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845113" y="4023988"/>
            <a:ext cx="3451991" cy="2231118"/>
            <a:chOff x="188942" y="1203654"/>
            <a:chExt cx="4284680" cy="2648975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942" y="1203654"/>
              <a:ext cx="4284680" cy="2648975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8452" y="1784236"/>
              <a:ext cx="1930295" cy="1016622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1471574" y="4254261"/>
            <a:ext cx="4387998" cy="1770572"/>
            <a:chOff x="969743" y="3892292"/>
            <a:chExt cx="5925741" cy="246238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9743" y="3892292"/>
              <a:ext cx="5925741" cy="2462386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5953" y="3895876"/>
              <a:ext cx="997567" cy="997567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73671" y="3892292"/>
              <a:ext cx="999310" cy="999310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808" y="1163992"/>
            <a:ext cx="2265358" cy="183494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56" y="988525"/>
            <a:ext cx="1962547" cy="2379588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6243961" y="900499"/>
            <a:ext cx="3258963" cy="2237627"/>
            <a:chOff x="5289217" y="2057863"/>
            <a:chExt cx="4536890" cy="3022878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9217" y="2531568"/>
              <a:ext cx="2291681" cy="2549173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854666">
              <a:off x="5387143" y="2057863"/>
              <a:ext cx="4438964" cy="3018496"/>
            </a:xfrm>
            <a:prstGeom prst="rect">
              <a:avLst/>
            </a:prstGeom>
          </p:spPr>
        </p:pic>
      </p:grpSp>
      <p:grpSp>
        <p:nvGrpSpPr>
          <p:cNvPr id="40" name="Group 39"/>
          <p:cNvGrpSpPr/>
          <p:nvPr/>
        </p:nvGrpSpPr>
        <p:grpSpPr>
          <a:xfrm>
            <a:off x="9282826" y="779451"/>
            <a:ext cx="2160151" cy="2178136"/>
            <a:chOff x="8728547" y="1350555"/>
            <a:chExt cx="2160151" cy="217813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94" t="5298" r="32267" b="6963"/>
            <a:stretch/>
          </p:blipFill>
          <p:spPr>
            <a:xfrm>
              <a:off x="8728547" y="1350555"/>
              <a:ext cx="2160151" cy="2178136"/>
            </a:xfrm>
            <a:prstGeom prst="rect">
              <a:avLst/>
            </a:prstGeom>
          </p:spPr>
        </p:pic>
        <p:cxnSp>
          <p:nvCxnSpPr>
            <p:cNvPr id="34" name="Curved Connector 33"/>
            <p:cNvCxnSpPr/>
            <p:nvPr/>
          </p:nvCxnSpPr>
          <p:spPr>
            <a:xfrm rot="5400000">
              <a:off x="9068826" y="2859558"/>
              <a:ext cx="924212" cy="77403"/>
            </a:xfrm>
            <a:prstGeom prst="curvedConnector3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urved Connector 35"/>
            <p:cNvCxnSpPr/>
            <p:nvPr/>
          </p:nvCxnSpPr>
          <p:spPr>
            <a:xfrm flipV="1">
              <a:off x="9528659" y="1866721"/>
              <a:ext cx="587553" cy="524457"/>
            </a:xfrm>
            <a:prstGeom prst="curvedConnector3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urved Connector 36"/>
            <p:cNvCxnSpPr/>
            <p:nvPr/>
          </p:nvCxnSpPr>
          <p:spPr>
            <a:xfrm>
              <a:off x="9541405" y="2444672"/>
              <a:ext cx="711485" cy="412210"/>
            </a:xfrm>
            <a:prstGeom prst="curvedConnector3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urved Connector 37"/>
            <p:cNvCxnSpPr/>
            <p:nvPr/>
          </p:nvCxnSpPr>
          <p:spPr>
            <a:xfrm>
              <a:off x="9627948" y="2416788"/>
              <a:ext cx="967527" cy="36648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urved Connector 38"/>
            <p:cNvCxnSpPr/>
            <p:nvPr/>
          </p:nvCxnSpPr>
          <p:spPr>
            <a:xfrm rot="16200000" flipH="1">
              <a:off x="9390897" y="2602535"/>
              <a:ext cx="651253" cy="293776"/>
            </a:xfrm>
            <a:prstGeom prst="curvedConnector3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288524" y="3242987"/>
            <a:ext cx="2105079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hôtel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12215" y="3242987"/>
            <a:ext cx="2105079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île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770719" y="3242987"/>
            <a:ext cx="2898887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université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050490" y="3223049"/>
            <a:ext cx="2898887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l’étranger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16129" y="5617200"/>
            <a:ext cx="2898887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aéroport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196797" y="5520302"/>
            <a:ext cx="2898887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États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-Unis</a:t>
            </a:r>
          </a:p>
        </p:txBody>
      </p:sp>
      <p:sp>
        <p:nvSpPr>
          <p:cNvPr id="3" name="Explosion 2 2"/>
          <p:cNvSpPr/>
          <p:nvPr/>
        </p:nvSpPr>
        <p:spPr>
          <a:xfrm>
            <a:off x="2982118" y="779451"/>
            <a:ext cx="6716810" cy="5373511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rarement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0" name="Explosion 2 29"/>
          <p:cNvSpPr/>
          <p:nvPr/>
        </p:nvSpPr>
        <p:spPr>
          <a:xfrm>
            <a:off x="2976650" y="779450"/>
            <a:ext cx="6716810" cy="5373511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souvent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1" name="Explosion 2 30"/>
          <p:cNvSpPr/>
          <p:nvPr/>
        </p:nvSpPr>
        <p:spPr>
          <a:xfrm>
            <a:off x="188942" y="677306"/>
            <a:ext cx="12125520" cy="5104337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Je </a:t>
            </a: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vais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souvent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aux </a:t>
            </a: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États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-Unis.</a:t>
            </a:r>
          </a:p>
        </p:txBody>
      </p:sp>
      <p:sp>
        <p:nvSpPr>
          <p:cNvPr id="32" name="Explosion 2 31"/>
          <p:cNvSpPr/>
          <p:nvPr/>
        </p:nvSpPr>
        <p:spPr>
          <a:xfrm>
            <a:off x="583428" y="1085749"/>
            <a:ext cx="12125520" cy="5104337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Il </a:t>
            </a: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va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rarement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à </a:t>
            </a: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l’étranger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33" name="Explosion 2 32"/>
          <p:cNvSpPr/>
          <p:nvPr/>
        </p:nvSpPr>
        <p:spPr>
          <a:xfrm>
            <a:off x="494067" y="858384"/>
            <a:ext cx="12125520" cy="5104337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Tu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vas </a:t>
            </a: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très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rarement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à </a:t>
            </a: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l’hôtel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35" name="Explosion 2 34"/>
          <p:cNvSpPr/>
          <p:nvPr/>
        </p:nvSpPr>
        <p:spPr>
          <a:xfrm>
            <a:off x="583428" y="650388"/>
            <a:ext cx="12125520" cy="5104337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Je </a:t>
            </a: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vais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souvent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à </a:t>
            </a: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l’université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44" name="Explosion 2 43"/>
          <p:cNvSpPr/>
          <p:nvPr/>
        </p:nvSpPr>
        <p:spPr>
          <a:xfrm>
            <a:off x="394485" y="1232041"/>
            <a:ext cx="12125520" cy="5104337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Je </a:t>
            </a: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vais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rarement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à </a:t>
            </a: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l’île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48" name="Explosion 2 47"/>
          <p:cNvSpPr/>
          <p:nvPr/>
        </p:nvSpPr>
        <p:spPr>
          <a:xfrm>
            <a:off x="205542" y="1044659"/>
            <a:ext cx="12125520" cy="5104337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Je </a:t>
            </a: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vais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très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souvent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à </a:t>
            </a: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l’aéroport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49" name="Rounded Rectangular Callout 48"/>
          <p:cNvSpPr/>
          <p:nvPr/>
        </p:nvSpPr>
        <p:spPr>
          <a:xfrm>
            <a:off x="8045669" y="169019"/>
            <a:ext cx="3954687" cy="3199094"/>
          </a:xfrm>
          <a:prstGeom prst="wedgeRoundRectCallou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Souvent</a:t>
            </a: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and </a:t>
            </a:r>
            <a:r>
              <a:rPr kumimoji="0" lang="en-GB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rarement</a:t>
            </a: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are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adverbs.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They come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after the verb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Je vais s</a:t>
            </a:r>
            <a:r>
              <a:rPr kumimoji="0" lang="fr-FR" sz="20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ouvent</a:t>
            </a:r>
            <a:r>
              <a:rPr kumimoji="0" lang="fr-FR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à l’aéroport.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This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is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different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from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English: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 </a:t>
            </a:r>
            <a:r>
              <a:rPr kumimoji="0" lang="fr-FR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often</a:t>
            </a:r>
            <a:r>
              <a:rPr kumimoji="0" lang="fr-FR" sz="20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fr-FR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go the </a:t>
            </a:r>
            <a:r>
              <a:rPr kumimoji="0" lang="fr-FR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airport</a:t>
            </a:r>
            <a:r>
              <a:rPr kumimoji="0" lang="fr-FR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204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5" grpId="0" animBg="1"/>
      <p:bldP spid="35" grpId="1" animBg="1"/>
      <p:bldP spid="44" grpId="0" animBg="1"/>
      <p:bldP spid="44" grpId="1" animBg="1"/>
      <p:bldP spid="48" grpId="0" animBg="1"/>
      <p:bldP spid="48" grpId="1" animBg="1"/>
      <p:bldP spid="4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47E36F7B-8A25-CA40-9FA5-8DCBF1A6ECFD}" vid="{0354B9D1-2DB3-3140-A94A-277F35EC536C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ench_template.pptx" id="{C6FA6223-496B-403D-ACD0-789F32B252B9}" vid="{442AB7D5-C4CF-4067-8A8A-E291E1A5C050}"/>
    </a:ext>
  </a:extLst>
</a:theme>
</file>

<file path=ppt/theme/theme3.xml><?xml version="1.0" encoding="utf-8"?>
<a:theme xmlns:a="http://schemas.openxmlformats.org/drawingml/2006/main" name="4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764</Words>
  <Application>Microsoft Office PowerPoint</Application>
  <PresentationFormat>Widescreen</PresentationFormat>
  <Paragraphs>113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1_Office Theme</vt:lpstr>
      <vt:lpstr>2_Office Theme</vt:lpstr>
      <vt:lpstr>4_Office Theme</vt:lpstr>
      <vt:lpstr>Vocabulary</vt:lpstr>
      <vt:lpstr>Vocabulaire</vt:lpstr>
      <vt:lpstr>Vocabulaire</vt:lpstr>
      <vt:lpstr>Vocabulaire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Victoria Hobson</dc:creator>
  <cp:lastModifiedBy>Natalie Finlayson</cp:lastModifiedBy>
  <cp:revision>2</cp:revision>
  <dcterms:created xsi:type="dcterms:W3CDTF">2020-03-18T15:20:08Z</dcterms:created>
  <dcterms:modified xsi:type="dcterms:W3CDTF">2020-03-24T01:10:58Z</dcterms:modified>
</cp:coreProperties>
</file>