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95" r:id="rId4"/>
    <p:sldMasterId id="2147483707" r:id="rId5"/>
    <p:sldMasterId id="2147483719" r:id="rId6"/>
    <p:sldMasterId id="2147483731" r:id="rId7"/>
  </p:sldMasterIdLst>
  <p:notesMasterIdLst>
    <p:notesMasterId r:id="rId51"/>
  </p:notesMasterIdLst>
  <p:sldIdLst>
    <p:sldId id="318" r:id="rId8"/>
    <p:sldId id="389" r:id="rId9"/>
    <p:sldId id="390" r:id="rId10"/>
    <p:sldId id="392" r:id="rId11"/>
    <p:sldId id="394" r:id="rId12"/>
    <p:sldId id="396" r:id="rId13"/>
    <p:sldId id="298" r:id="rId14"/>
    <p:sldId id="267" r:id="rId15"/>
    <p:sldId id="391" r:id="rId16"/>
    <p:sldId id="393" r:id="rId17"/>
    <p:sldId id="395" r:id="rId18"/>
    <p:sldId id="344" r:id="rId19"/>
    <p:sldId id="299" r:id="rId20"/>
    <p:sldId id="295" r:id="rId21"/>
    <p:sldId id="259" r:id="rId22"/>
    <p:sldId id="322" r:id="rId23"/>
    <p:sldId id="323" r:id="rId24"/>
    <p:sldId id="324" r:id="rId25"/>
    <p:sldId id="325" r:id="rId26"/>
    <p:sldId id="326" r:id="rId27"/>
    <p:sldId id="327" r:id="rId28"/>
    <p:sldId id="320" r:id="rId29"/>
    <p:sldId id="277" r:id="rId30"/>
    <p:sldId id="315" r:id="rId31"/>
    <p:sldId id="270" r:id="rId32"/>
    <p:sldId id="278" r:id="rId33"/>
    <p:sldId id="285" r:id="rId34"/>
    <p:sldId id="321" r:id="rId35"/>
    <p:sldId id="319" r:id="rId36"/>
    <p:sldId id="266" r:id="rId37"/>
    <p:sldId id="310" r:id="rId38"/>
    <p:sldId id="300" r:id="rId39"/>
    <p:sldId id="305" r:id="rId40"/>
    <p:sldId id="316" r:id="rId41"/>
    <p:sldId id="288" r:id="rId42"/>
    <p:sldId id="269" r:id="rId43"/>
    <p:sldId id="286" r:id="rId44"/>
    <p:sldId id="297" r:id="rId45"/>
    <p:sldId id="302" r:id="rId46"/>
    <p:sldId id="306" r:id="rId47"/>
    <p:sldId id="279" r:id="rId48"/>
    <p:sldId id="317" r:id="rId49"/>
    <p:sldId id="32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25B00"/>
    <a:srgbClr val="FFFFFF"/>
    <a:srgbClr val="FBE5D6"/>
    <a:srgbClr val="FBF0D5"/>
    <a:srgbClr val="EE6000"/>
    <a:srgbClr val="F66400"/>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36" autoAdjust="0"/>
    <p:restoredTop sz="77716" autoAdjust="0"/>
  </p:normalViewPr>
  <p:slideViewPr>
    <p:cSldViewPr snapToGrid="0">
      <p:cViewPr varScale="1">
        <p:scale>
          <a:sx n="56" d="100"/>
          <a:sy n="56" d="100"/>
        </p:scale>
        <p:origin x="1224" y="102"/>
      </p:cViewPr>
      <p:guideLst/>
    </p:cSldViewPr>
  </p:slideViewPr>
  <p:outlineViewPr>
    <p:cViewPr>
      <p:scale>
        <a:sx n="33" d="100"/>
        <a:sy n="33" d="100"/>
      </p:scale>
      <p:origin x="0" y="-3006"/>
    </p:cViewPr>
  </p:outlineViewPr>
  <p:notesTextViewPr>
    <p:cViewPr>
      <p:scale>
        <a:sx n="100" d="100"/>
        <a:sy n="100" d="100"/>
      </p:scale>
      <p:origin x="0" y="0"/>
    </p:cViewPr>
  </p:notesTextViewPr>
  <p:sorterViewPr>
    <p:cViewPr varScale="1">
      <p:scale>
        <a:sx n="100" d="100"/>
        <a:sy n="100" d="100"/>
      </p:scale>
      <p:origin x="0" y="-32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forum.wordreference.com/threads/ser-estar-loco.442135/"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Consolidation of SSCs [ci],</a:t>
            </a:r>
            <a:r>
              <a:rPr lang="en-GB" sz="1200" b="0" i="0" baseline="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ce</a:t>
            </a:r>
            <a:r>
              <a:rPr lang="en-GB" sz="1200" b="0" i="0" dirty="0">
                <a:solidFill>
                  <a:schemeClr val="dk1"/>
                </a:solidFill>
                <a:latin typeface="+mn-lt"/>
                <a:ea typeface="Calibri"/>
                <a:cs typeface="Calibri"/>
                <a:sym typeface="Calibri"/>
              </a:rPr>
              <a:t>]</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Introduction</a:t>
            </a:r>
            <a:r>
              <a:rPr lang="en-GB" sz="1200" b="0" i="0" baseline="0" dirty="0">
                <a:solidFill>
                  <a:schemeClr val="dk1"/>
                </a:solidFill>
                <a:latin typeface="+mn-lt"/>
                <a:ea typeface="Calibri"/>
                <a:cs typeface="Calibri"/>
                <a:sym typeface="Calibri"/>
              </a:rPr>
              <a:t> of ‘</a:t>
            </a:r>
            <a:r>
              <a:rPr lang="en-GB" sz="1200" b="0" i="0" baseline="0" dirty="0" err="1">
                <a:solidFill>
                  <a:schemeClr val="dk1"/>
                </a:solidFill>
                <a:latin typeface="+mn-lt"/>
                <a:ea typeface="Calibri"/>
                <a:cs typeface="Calibri"/>
                <a:sym typeface="Calibri"/>
              </a:rPr>
              <a:t>somos</a:t>
            </a:r>
            <a:r>
              <a:rPr lang="en-GB" sz="1200" b="0" i="0" baseline="0" dirty="0">
                <a:solidFill>
                  <a:schemeClr val="dk1"/>
                </a:solidFill>
                <a:latin typeface="+mn-lt"/>
                <a:ea typeface="Calibri"/>
                <a:cs typeface="Calibri"/>
                <a:sym typeface="Calibri"/>
              </a:rPr>
              <a:t>’</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a:t>
            </a:r>
            <a:r>
              <a:rPr lang="en-GB" sz="1200" b="0" i="0" baseline="0" dirty="0" err="1">
                <a:solidFill>
                  <a:schemeClr val="dk1"/>
                </a:solidFill>
                <a:latin typeface="+mn-lt"/>
                <a:ea typeface="Calibri"/>
                <a:cs typeface="Calibri"/>
                <a:sym typeface="Calibri"/>
              </a:rPr>
              <a:t>ser</a:t>
            </a:r>
            <a:r>
              <a:rPr lang="en-GB" sz="1200" b="0" i="0" baseline="0" dirty="0">
                <a:solidFill>
                  <a:schemeClr val="dk1"/>
                </a:solidFill>
                <a:latin typeface="+mn-lt"/>
                <a:ea typeface="Calibri"/>
                <a:cs typeface="Calibri"/>
                <a:sym typeface="Calibri"/>
              </a:rPr>
              <a:t>/</a:t>
            </a:r>
            <a:r>
              <a:rPr lang="en-GB" sz="1200" b="0" i="0" baseline="0" dirty="0" err="1">
                <a:solidFill>
                  <a:schemeClr val="dk1"/>
                </a:solidFill>
                <a:latin typeface="+mn-lt"/>
                <a:ea typeface="Calibri"/>
                <a:cs typeface="Calibri"/>
                <a:sym typeface="Calibri"/>
              </a:rPr>
              <a:t>estar</a:t>
            </a:r>
            <a:r>
              <a:rPr lang="en-GB" sz="1200" b="0" i="0" baseline="0" dirty="0">
                <a:solidFill>
                  <a:schemeClr val="dk1"/>
                </a:solidFill>
                <a:latin typeface="+mn-lt"/>
                <a:ea typeface="Calibri"/>
                <a:cs typeface="Calibri"/>
                <a:sym typeface="Calibri"/>
              </a:rPr>
              <a:t> for traits/state, respectively</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7.2.2.5</a:t>
            </a:r>
            <a:r>
              <a:rPr lang="en-GB" sz="1200" b="1" i="0" baseline="0" dirty="0">
                <a:solidFill>
                  <a:schemeClr val="dk1"/>
                </a:solidFill>
                <a:latin typeface="+mn-lt"/>
                <a:ea typeface="Calibri"/>
                <a:cs typeface="Calibri"/>
                <a:sym typeface="Calibri"/>
              </a:rPr>
              <a:t> (introduce) </a:t>
            </a:r>
            <a:r>
              <a:rPr lang="es-ES" sz="1200" b="0" i="0" dirty="0">
                <a:solidFill>
                  <a:schemeClr val="dk1"/>
                </a:solidFill>
                <a:latin typeface="+mn-lt"/>
                <a:ea typeface="Calibri"/>
                <a:cs typeface="Calibri"/>
                <a:sym typeface="Calibri"/>
              </a:rPr>
              <a:t>somos [7-ser]; feliz [908]; moreno [3304]; claro [1923]; oscuro [802]; aburrido [3917]; loco [846]; como [20]</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7.2.1.2 (revisit)</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perro</a:t>
            </a:r>
            <a:r>
              <a:rPr lang="en-GB" sz="1200" b="0" i="0" dirty="0">
                <a:solidFill>
                  <a:schemeClr val="dk1"/>
                </a:solidFill>
                <a:latin typeface="+mn-lt"/>
                <a:ea typeface="Calibri"/>
                <a:cs typeface="Calibri"/>
                <a:sym typeface="Calibri"/>
              </a:rPr>
              <a:t> [888]; </a:t>
            </a:r>
            <a:r>
              <a:rPr lang="en-GB" sz="1200" b="0" i="0" dirty="0" err="1">
                <a:solidFill>
                  <a:schemeClr val="dk1"/>
                </a:solidFill>
                <a:latin typeface="+mn-lt"/>
                <a:ea typeface="Calibri"/>
                <a:cs typeface="Calibri"/>
                <a:sym typeface="Calibri"/>
              </a:rPr>
              <a:t>abuelo</a:t>
            </a:r>
            <a:r>
              <a:rPr lang="en-GB" sz="1200" b="0" i="0" dirty="0">
                <a:solidFill>
                  <a:schemeClr val="dk1"/>
                </a:solidFill>
                <a:latin typeface="+mn-lt"/>
                <a:ea typeface="Calibri"/>
                <a:cs typeface="Calibri"/>
                <a:sym typeface="Calibri"/>
              </a:rPr>
              <a:t> [4796]; </a:t>
            </a:r>
            <a:r>
              <a:rPr lang="en-GB" sz="1200" b="0" i="0" dirty="0" err="1">
                <a:solidFill>
                  <a:schemeClr val="dk1"/>
                </a:solidFill>
                <a:latin typeface="+mn-lt"/>
                <a:ea typeface="Calibri"/>
                <a:cs typeface="Calibri"/>
                <a:sym typeface="Calibri"/>
              </a:rPr>
              <a:t>abuela</a:t>
            </a:r>
            <a:r>
              <a:rPr lang="en-GB" sz="1200" b="0" i="0" dirty="0">
                <a:solidFill>
                  <a:schemeClr val="dk1"/>
                </a:solidFill>
                <a:latin typeface="+mn-lt"/>
                <a:ea typeface="Calibri"/>
                <a:cs typeface="Calibri"/>
                <a:sym typeface="Calibri"/>
              </a:rPr>
              <a:t> [717];  primo [1451]; prima [3051]; </a:t>
            </a:r>
            <a:r>
              <a:rPr lang="en-GB" sz="1200" b="0" i="0" dirty="0" err="1">
                <a:solidFill>
                  <a:schemeClr val="dk1"/>
                </a:solidFill>
                <a:latin typeface="+mn-lt"/>
                <a:ea typeface="Calibri"/>
                <a:cs typeface="Calibri"/>
                <a:sym typeface="Calibri"/>
              </a:rPr>
              <a:t>bastante</a:t>
            </a:r>
            <a:r>
              <a:rPr lang="en-GB" sz="1200" b="0" i="0" dirty="0">
                <a:solidFill>
                  <a:schemeClr val="dk1"/>
                </a:solidFill>
                <a:latin typeface="+mn-lt"/>
                <a:ea typeface="Calibri"/>
                <a:cs typeface="Calibri"/>
                <a:sym typeface="Calibri"/>
              </a:rPr>
              <a:t> [308];  </a:t>
            </a:r>
            <a:r>
              <a:rPr lang="en-GB" sz="1200" b="0" i="0" dirty="0" err="1">
                <a:solidFill>
                  <a:schemeClr val="dk1"/>
                </a:solidFill>
                <a:latin typeface="+mn-lt"/>
                <a:ea typeface="Calibri"/>
                <a:cs typeface="Calibri"/>
                <a:sym typeface="Calibri"/>
              </a:rPr>
              <a:t>hermoso</a:t>
            </a:r>
            <a:r>
              <a:rPr lang="en-GB" sz="1200" b="0" i="0" dirty="0">
                <a:solidFill>
                  <a:schemeClr val="dk1"/>
                </a:solidFill>
                <a:latin typeface="+mn-lt"/>
                <a:ea typeface="Calibri"/>
                <a:cs typeface="Calibri"/>
                <a:sym typeface="Calibri"/>
              </a:rPr>
              <a:t> [980]; </a:t>
            </a:r>
            <a:r>
              <a:rPr lang="en-GB" sz="1200" b="0" i="0" dirty="0" err="1">
                <a:solidFill>
                  <a:schemeClr val="dk1"/>
                </a:solidFill>
                <a:latin typeface="+mn-lt"/>
                <a:ea typeface="Calibri"/>
                <a:cs typeface="Calibri"/>
                <a:sym typeface="Calibri"/>
              </a:rPr>
              <a:t>activo</a:t>
            </a:r>
            <a:r>
              <a:rPr lang="en-GB" sz="1200" b="0" i="0" dirty="0">
                <a:solidFill>
                  <a:schemeClr val="dk1"/>
                </a:solidFill>
                <a:latin typeface="+mn-lt"/>
                <a:ea typeface="Calibri"/>
                <a:cs typeface="Calibri"/>
                <a:sym typeface="Calibri"/>
              </a:rPr>
              <a:t> [1278]; </a:t>
            </a:r>
            <a:r>
              <a:rPr lang="en-GB" sz="1200" b="0" i="0" dirty="0" err="1">
                <a:solidFill>
                  <a:schemeClr val="dk1"/>
                </a:solidFill>
                <a:latin typeface="+mn-lt"/>
                <a:ea typeface="Calibri"/>
                <a:cs typeface="Calibri"/>
                <a:sym typeface="Calibri"/>
              </a:rPr>
              <a:t>fuerte</a:t>
            </a:r>
            <a:r>
              <a:rPr lang="en-GB" sz="1200" b="0" i="0" dirty="0">
                <a:solidFill>
                  <a:schemeClr val="dk1"/>
                </a:solidFill>
                <a:latin typeface="+mn-lt"/>
                <a:ea typeface="Calibri"/>
                <a:cs typeface="Calibri"/>
                <a:sym typeface="Calibri"/>
              </a:rPr>
              <a:t> [435] </a:t>
            </a: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7.2.2.2 (revisit) </a:t>
            </a:r>
            <a:r>
              <a:rPr lang="es-ES" sz="1200" b="0" i="0" dirty="0">
                <a:solidFill>
                  <a:schemeClr val="dk1"/>
                </a:solidFill>
                <a:latin typeface="+mn-lt"/>
                <a:ea typeface="Calibri"/>
                <a:cs typeface="Calibri"/>
                <a:sym typeface="Calibri"/>
              </a:rPr>
              <a:t>poder [32]; puedo; puedes; puede; jugar [356]; participar [593]; favor [516]; pedir [217]; preguntar [219]; cambiar [255]; material [690]; ¿puedo ir a los servicios?; compañero/a [551]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890625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217370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‘ci’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2984519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12</a:t>
            </a:fld>
            <a:endParaRPr lang="en-GB" dirty="0"/>
          </a:p>
        </p:txBody>
      </p:sp>
    </p:spTree>
    <p:extLst>
      <p:ext uri="{BB962C8B-B14F-4D97-AF65-F5344CB8AC3E}">
        <p14:creationId xmlns:p14="http://schemas.microsoft.com/office/powerpoint/2010/main" val="4148474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13</a:t>
            </a:fld>
            <a:endParaRPr lang="en-GB" dirty="0"/>
          </a:p>
        </p:txBody>
      </p:sp>
    </p:spTree>
    <p:extLst>
      <p:ext uri="{BB962C8B-B14F-4D97-AF65-F5344CB8AC3E}">
        <p14:creationId xmlns:p14="http://schemas.microsoft.com/office/powerpoint/2010/main" val="1744002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revisit SSCs </a:t>
            </a:r>
            <a:r>
              <a:rPr lang="en-GB" sz="1200" b="0" i="0" dirty="0">
                <a:solidFill>
                  <a:schemeClr val="dk1"/>
                </a:solidFill>
                <a:latin typeface="+mn-lt"/>
                <a:ea typeface="Calibri"/>
                <a:cs typeface="Calibri"/>
                <a:sym typeface="Calibri"/>
              </a:rPr>
              <a:t>[ci],</a:t>
            </a:r>
            <a:r>
              <a:rPr lang="en-GB" sz="1200" b="0" i="0" baseline="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ce</a:t>
            </a:r>
            <a:r>
              <a:rPr lang="en-GB" sz="1200" b="0" i="0" dirty="0">
                <a:solidFill>
                  <a:schemeClr val="dk1"/>
                </a:solidFill>
                <a:latin typeface="+mn-lt"/>
                <a:ea typeface="Calibri"/>
                <a:cs typeface="Calibri"/>
                <a:sym typeface="Calibri"/>
              </a:rPr>
              <a:t>]</a:t>
            </a:r>
            <a:r>
              <a:rPr lang="en-US" sz="1200" b="0" i="0" dirty="0">
                <a:solidFill>
                  <a:schemeClr val="dk1"/>
                </a:solidFill>
                <a:latin typeface="+mn-lt"/>
                <a:ea typeface="Calibri"/>
                <a:cs typeface="Calibri"/>
                <a:sym typeface="Calibri"/>
              </a:rPr>
              <a:t>; t</a:t>
            </a:r>
            <a:r>
              <a:rPr lang="en-US" b="0" dirty="0"/>
              <a:t>o </a:t>
            </a:r>
            <a:r>
              <a:rPr lang="en-US" dirty="0"/>
              <a:t>also revisit previously taught vocabulary.</a:t>
            </a:r>
          </a:p>
          <a:p>
            <a:endParaRPr lang="en-US" dirty="0"/>
          </a:p>
          <a:p>
            <a:r>
              <a:rPr lang="en-US" b="1" dirty="0"/>
              <a:t>Procedure:</a:t>
            </a:r>
          </a:p>
          <a:p>
            <a:r>
              <a:rPr lang="en-GB" dirty="0"/>
              <a:t>This</a:t>
            </a:r>
            <a:r>
              <a:rPr lang="en-GB" baseline="0" dirty="0"/>
              <a:t> slide can be used in a number of ways:</a:t>
            </a:r>
          </a:p>
          <a:p>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b="1" baseline="0" dirty="0"/>
              <a:t>Splat the board - </a:t>
            </a:r>
            <a:r>
              <a:rPr lang="en-GB" baseline="0" dirty="0"/>
              <a:t>(During this activity, freeze the interactive whiteboard so as to not trigger the custom animation!)</a:t>
            </a:r>
            <a:endParaRPr lang="en-GB" b="1" baseline="0" dirty="0"/>
          </a:p>
          <a:p>
            <a:pPr marL="228600" indent="-228600">
              <a:buAutoNum type="arabicPeriod"/>
            </a:pPr>
            <a:r>
              <a:rPr lang="en-GB" baseline="0" dirty="0"/>
              <a:t>Two students stand at the front.  Students play against each other in a best of three to keep the game moving at pace and generate maximum involvement.  </a:t>
            </a:r>
          </a:p>
          <a:p>
            <a:pPr marL="228600" indent="-228600">
              <a:buAutoNum type="arabicPeriod"/>
            </a:pPr>
            <a:r>
              <a:rPr lang="en-GB" baseline="0" dirty="0"/>
              <a:t>The winner stays and players swap in and out with the losing player.  </a:t>
            </a:r>
          </a:p>
          <a:p>
            <a:pPr marL="228600" indent="-228600">
              <a:buAutoNum type="arabicPeriod"/>
            </a:pPr>
            <a:r>
              <a:rPr lang="en-GB" baseline="0" dirty="0"/>
              <a:t>Teacher calls on students to supply the word, again to generate maximum participation. </a:t>
            </a:r>
          </a:p>
          <a:p>
            <a:pPr marL="228600" indent="-228600">
              <a:buAutoNum type="arabicPeriod"/>
            </a:pPr>
            <a:endParaRPr lang="en-GB" baseline="0" dirty="0"/>
          </a:p>
          <a:p>
            <a:pPr marL="0" indent="0">
              <a:buNone/>
            </a:pPr>
            <a:r>
              <a:rPr lang="en-GB" b="1" baseline="0" dirty="0"/>
              <a:t>B. Lotto</a:t>
            </a:r>
            <a:r>
              <a:rPr lang="en-GB" baseline="0" dirty="0"/>
              <a:t> - Multiple games can be played.  This is fast and pacey. Again, freeze the IWB (alternatively keep track of the words called by keeping a list).</a:t>
            </a:r>
          </a:p>
          <a:p>
            <a:pPr marL="228600" indent="-228600">
              <a:buAutoNum type="arabicPeriod"/>
            </a:pPr>
            <a:r>
              <a:rPr lang="en-GB" baseline="0" dirty="0"/>
              <a:t>Students write down any three of the words.  </a:t>
            </a:r>
          </a:p>
          <a:p>
            <a:pPr marL="228600" indent="-228600">
              <a:buAutoNum type="arabicPeriod"/>
            </a:pPr>
            <a:r>
              <a:rPr lang="en-GB" baseline="0" dirty="0"/>
              <a:t>Teacher (or students) call out the words one at a time.  </a:t>
            </a:r>
          </a:p>
          <a:p>
            <a:pPr marL="228600" indent="-228600">
              <a:buAutoNum type="arabicPeriod"/>
            </a:pPr>
            <a:r>
              <a:rPr lang="en-GB" baseline="0" dirty="0"/>
              <a:t>The first student(s) to have their three called out wins. </a:t>
            </a:r>
          </a:p>
          <a:p>
            <a:pPr marL="228600" indent="-228600">
              <a:buAutoNum type="arabicPeriod"/>
            </a:pPr>
            <a:r>
              <a:rPr lang="en-GB" baseline="0" dirty="0"/>
              <a:t>Teacher ticks off the words as they are called to enable the feedback to be conducted swiftly.</a:t>
            </a:r>
          </a:p>
          <a:p>
            <a:pPr marL="228600" indent="-228600">
              <a:buAutoNum type="arabicPeriod"/>
            </a:pPr>
            <a:r>
              <a:rPr lang="en-GB" baseline="0" dirty="0"/>
              <a:t>Teacher elicits the English from students each time that the three words are given by the winner(s).</a:t>
            </a:r>
          </a:p>
          <a:p>
            <a:pPr marL="228600" indent="-228600">
              <a:buAutoNum type="arabicPeriod"/>
            </a:pPr>
            <a:endParaRPr lang="en-GB" baseline="0" dirty="0"/>
          </a:p>
          <a:p>
            <a:r>
              <a:rPr lang="en-GB" b="1" baseline="0" dirty="0"/>
              <a:t>C. Pairwork</a:t>
            </a:r>
            <a:r>
              <a:rPr lang="en-GB" baseline="0" dirty="0"/>
              <a:t> </a:t>
            </a:r>
          </a:p>
          <a:p>
            <a:pPr marL="228600" indent="-228600">
              <a:buAutoNum type="arabicPeriod"/>
            </a:pPr>
            <a:r>
              <a:rPr lang="en-GB" baseline="0" dirty="0"/>
              <a:t>Students work in pairs. Student A sits with their back to the board whilst student B reads aloud the first six words that appear in animation.  </a:t>
            </a:r>
          </a:p>
          <a:p>
            <a:pPr marL="228600" indent="-228600">
              <a:buAutoNum type="arabicPeriod"/>
            </a:pPr>
            <a:r>
              <a:rPr lang="en-GB" baseline="0" dirty="0"/>
              <a:t>Student A writes the word.  </a:t>
            </a:r>
          </a:p>
          <a:p>
            <a:pPr marL="228600" indent="-228600">
              <a:buAutoNum type="arabicPeriod"/>
            </a:pPr>
            <a:r>
              <a:rPr lang="en-GB" baseline="0" dirty="0"/>
              <a:t>Students swap roles.  </a:t>
            </a:r>
          </a:p>
          <a:p>
            <a:pPr marL="228600" indent="-228600">
              <a:buAutoNum type="arabicPeriod"/>
            </a:pPr>
            <a:r>
              <a:rPr lang="en-GB" baseline="0" dirty="0"/>
              <a:t>Students can check their spellings when they turn back to face the board.  </a:t>
            </a:r>
          </a:p>
          <a:p>
            <a:pPr marL="228600" indent="-228600">
              <a:buAutoNum type="arabicPeriod"/>
            </a:pPr>
            <a:r>
              <a:rPr lang="en-GB" baseline="0" dirty="0"/>
              <a:t>Teacher circulates to listen to students’ pronunciation and praise/correct as necessary.</a:t>
            </a:r>
          </a:p>
          <a:p>
            <a:endParaRPr lang="en-GB" baseline="0" dirty="0"/>
          </a:p>
          <a:p>
            <a:r>
              <a:rPr lang="en-GB" baseline="0" dirty="0"/>
              <a:t>As the final activity, after any of the variations above, students write the English for as many of the words as they can to reinforce their meanings.  Students could have a minute individually then team up with a partner to see if they can achieve translations for all 12 words.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254150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s-GB" sz="1200" b="1" kern="1200" dirty="0">
                <a:solidFill>
                  <a:schemeClr val="tx1"/>
                </a:solidFill>
                <a:effectLst/>
                <a:latin typeface="+mn-lt"/>
                <a:ea typeface="+mn-ea"/>
                <a:cs typeface="+mn-cs"/>
              </a:rPr>
              <a:t> </a:t>
            </a:r>
            <a:r>
              <a:rPr lang="en-US" dirty="0"/>
              <a:t>to introduce the vocabulary items for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Students</a:t>
            </a:r>
            <a:r>
              <a:rPr lang="en-GB" baseline="0" dirty="0"/>
              <a:t> either work by themselves or in pairs, reading out the words and studying their English meaning (1 minute).</a:t>
            </a:r>
            <a:br>
              <a:rPr lang="en-GB" baseline="0" dirty="0"/>
            </a:br>
            <a:r>
              <a:rPr lang="en-GB" baseline="0" dirty="0"/>
              <a:t>2. The English meanings are removed, and they try to recall them, looking at the Spanish (1 minute).</a:t>
            </a:r>
            <a:br>
              <a:rPr lang="en-GB" baseline="0" dirty="0"/>
            </a:br>
            <a:r>
              <a:rPr lang="en-GB" baseline="0" dirty="0"/>
              <a:t>3, The Spanish meaning are removed and they try to recall them, looking at the English (1 minute)</a:t>
            </a:r>
            <a:br>
              <a:rPr lang="en-GB" baseline="0" dirty="0"/>
            </a:br>
            <a:r>
              <a:rPr lang="en-GB" baseline="0" dirty="0"/>
              <a:t>4. 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br>
              <a:rPr lang="en-US" dirty="0"/>
            </a:br>
            <a:r>
              <a:rPr lang="en-GB" b="1" baseline="0" noProof="0" dirty="0"/>
              <a:t>Note</a:t>
            </a:r>
            <a:r>
              <a:rPr lang="en-GB" baseline="0" noProof="0" dirty="0"/>
              <a:t>: When introducing ‘</a:t>
            </a:r>
            <a:r>
              <a:rPr lang="en-GB" baseline="0" noProof="0" dirty="0" err="1"/>
              <a:t>feliz</a:t>
            </a:r>
            <a:r>
              <a:rPr lang="en-GB" baseline="0" noProof="0" dirty="0"/>
              <a:t>’ students could be asked which other adjectives they know which don’t change when used with the masculine/feminine nouns (</a:t>
            </a:r>
            <a:r>
              <a:rPr lang="en-GB" baseline="0" noProof="0" dirty="0" err="1"/>
              <a:t>alegre</a:t>
            </a:r>
            <a:r>
              <a:rPr lang="en-GB" baseline="0" noProof="0" dirty="0"/>
              <a:t>, importante, </a:t>
            </a:r>
            <a:r>
              <a:rPr lang="en-GB" baseline="0" noProof="0" dirty="0" err="1"/>
              <a:t>interesante</a:t>
            </a:r>
            <a:r>
              <a:rPr lang="en-GB" baseline="0" noProof="0" dirty="0"/>
              <a:t>). </a:t>
            </a:r>
          </a:p>
          <a:p>
            <a:r>
              <a:rPr lang="en-GB" baseline="0" noProof="0" dirty="0"/>
              <a:t>‘</a:t>
            </a:r>
            <a:r>
              <a:rPr lang="en-GB" baseline="0" noProof="0" dirty="0" err="1"/>
              <a:t>Contento</a:t>
            </a:r>
            <a:r>
              <a:rPr lang="en-GB" baseline="0" noProof="0" dirty="0"/>
              <a:t>’, another word for ‘happy’, will be introduced in 8.1.1.1.</a:t>
            </a:r>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r>
              <a:rPr lang="en-US" b="0" baseline="0" dirty="0"/>
              <a:t> (set of six slides)</a:t>
            </a:r>
            <a:endParaRPr lang="en-US" b="0" dirty="0"/>
          </a:p>
          <a:p>
            <a:endParaRPr lang="en-US" b="1" dirty="0"/>
          </a:p>
          <a:p>
            <a:r>
              <a:rPr lang="en-US" b="1" dirty="0"/>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introduce the first person plural of ‘ser’.</a:t>
            </a:r>
          </a:p>
          <a:p>
            <a:endParaRPr lang="en-US" b="1" dirty="0"/>
          </a:p>
          <a:p>
            <a:r>
              <a:rPr lang="en-US" b="1" dirty="0"/>
              <a:t>Procedure:</a:t>
            </a:r>
          </a:p>
          <a:p>
            <a:pPr marL="228600" indent="-228600">
              <a:buAutoNum type="arabicPeriod"/>
            </a:pPr>
            <a:r>
              <a:rPr lang="en-US" b="0" dirty="0"/>
              <a:t>Go</a:t>
            </a:r>
            <a:r>
              <a:rPr lang="en-US" b="0" baseline="0" dirty="0"/>
              <a:t> through the verbs and their meaning with students, revealing each animation on a mouse click.</a:t>
            </a:r>
          </a:p>
        </p:txBody>
      </p:sp>
      <p:sp>
        <p:nvSpPr>
          <p:cNvPr id="4" name="Slide Number Placeholder 3"/>
          <p:cNvSpPr>
            <a:spLocks noGrp="1"/>
          </p:cNvSpPr>
          <p:nvPr>
            <p:ph type="sldNum" sz="quarter" idx="10"/>
          </p:nvPr>
        </p:nvSpPr>
        <p:spPr/>
        <p:txBody>
          <a:bodyPr/>
          <a:lstStyle/>
          <a:p>
            <a:fld id="{AFB90784-656C-4BA6-90F8-11FF7804BF12}" type="slidenum">
              <a:rPr lang="en-GB" smtClean="0"/>
              <a:t>16</a:t>
            </a:fld>
            <a:endParaRPr lang="en-GB"/>
          </a:p>
        </p:txBody>
      </p:sp>
    </p:spTree>
    <p:extLst>
      <p:ext uri="{BB962C8B-B14F-4D97-AF65-F5344CB8AC3E}">
        <p14:creationId xmlns:p14="http://schemas.microsoft.com/office/powerpoint/2010/main" val="1686925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infinitive and 1</a:t>
            </a:r>
            <a:r>
              <a:rPr lang="en-GB" baseline="30000" dirty="0"/>
              <a:t>st</a:t>
            </a:r>
            <a:r>
              <a:rPr lang="en-GB" dirty="0"/>
              <a:t> person plural again.</a:t>
            </a:r>
          </a:p>
        </p:txBody>
      </p:sp>
      <p:sp>
        <p:nvSpPr>
          <p:cNvPr id="4" name="Slide Number Placeholder 3"/>
          <p:cNvSpPr>
            <a:spLocks noGrp="1"/>
          </p:cNvSpPr>
          <p:nvPr>
            <p:ph type="sldNum" sz="quarter" idx="10"/>
          </p:nvPr>
        </p:nvSpPr>
        <p:spPr/>
        <p:txBody>
          <a:bodyPr/>
          <a:lstStyle/>
          <a:p>
            <a:fld id="{AFB90784-656C-4BA6-90F8-11FF7804BF12}" type="slidenum">
              <a:rPr lang="en-GB" smtClean="0"/>
              <a:t>17</a:t>
            </a:fld>
            <a:endParaRPr lang="en-GB"/>
          </a:p>
        </p:txBody>
      </p:sp>
    </p:spTree>
    <p:extLst>
      <p:ext uri="{BB962C8B-B14F-4D97-AF65-F5344CB8AC3E}">
        <p14:creationId xmlns:p14="http://schemas.microsoft.com/office/powerpoint/2010/main" val="2823517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1</a:t>
            </a:r>
            <a:r>
              <a:rPr lang="en-GB" baseline="30000" dirty="0"/>
              <a:t>st</a:t>
            </a:r>
            <a:r>
              <a:rPr lang="en-GB" dirty="0"/>
              <a:t> person plural in a sentence. </a:t>
            </a:r>
          </a:p>
        </p:txBody>
      </p:sp>
      <p:sp>
        <p:nvSpPr>
          <p:cNvPr id="4" name="Slide Number Placeholder 3"/>
          <p:cNvSpPr>
            <a:spLocks noGrp="1"/>
          </p:cNvSpPr>
          <p:nvPr>
            <p:ph type="sldNum" sz="quarter" idx="10"/>
          </p:nvPr>
        </p:nvSpPr>
        <p:spPr/>
        <p:txBody>
          <a:bodyPr/>
          <a:lstStyle/>
          <a:p>
            <a:fld id="{AFB90784-656C-4BA6-90F8-11FF7804BF12}" type="slidenum">
              <a:rPr lang="en-GB" smtClean="0"/>
              <a:t>18</a:t>
            </a:fld>
            <a:endParaRPr lang="en-GB"/>
          </a:p>
        </p:txBody>
      </p:sp>
    </p:spTree>
    <p:extLst>
      <p:ext uri="{BB962C8B-B14F-4D97-AF65-F5344CB8AC3E}">
        <p14:creationId xmlns:p14="http://schemas.microsoft.com/office/powerpoint/2010/main" val="1851647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infinitive in a sentence. </a:t>
            </a:r>
          </a:p>
        </p:txBody>
      </p:sp>
      <p:sp>
        <p:nvSpPr>
          <p:cNvPr id="4" name="Slide Number Placeholder 3"/>
          <p:cNvSpPr>
            <a:spLocks noGrp="1"/>
          </p:cNvSpPr>
          <p:nvPr>
            <p:ph type="sldNum" sz="quarter" idx="10"/>
          </p:nvPr>
        </p:nvSpPr>
        <p:spPr/>
        <p:txBody>
          <a:bodyPr/>
          <a:lstStyle/>
          <a:p>
            <a:fld id="{AFB90784-656C-4BA6-90F8-11FF7804BF12}" type="slidenum">
              <a:rPr lang="en-GB" smtClean="0"/>
              <a:t>19</a:t>
            </a:fld>
            <a:endParaRPr lang="en-GB"/>
          </a:p>
        </p:txBody>
      </p:sp>
    </p:spTree>
    <p:extLst>
      <p:ext uri="{BB962C8B-B14F-4D97-AF65-F5344CB8AC3E}">
        <p14:creationId xmlns:p14="http://schemas.microsoft.com/office/powerpoint/2010/main" val="998615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ce</a:t>
            </a:r>
            <a:r>
              <a:rPr lang="en-GB" b="1" baseline="0" dirty="0"/>
              <a:t>’ </a:t>
            </a:r>
            <a:r>
              <a:rPr lang="en-GB" baseline="0" dirty="0"/>
              <a:t>and then present and practise the pronunciation of the </a:t>
            </a:r>
            <a:r>
              <a:rPr lang="en-GB" b="1" baseline="0" dirty="0"/>
              <a:t>source word ‘</a:t>
            </a:r>
            <a:r>
              <a:rPr lang="en-GB" b="1" baseline="0" dirty="0" err="1"/>
              <a:t>cerca</a:t>
            </a:r>
            <a:r>
              <a:rPr lang="en-GB" b="1" baseline="0" dirty="0"/>
              <a:t>’.</a:t>
            </a:r>
            <a:endParaRPr lang="en-GB" b="0" baseline="0" dirty="0"/>
          </a:p>
          <a:p>
            <a:endParaRPr lang="en-GB" dirty="0"/>
          </a:p>
          <a:p>
            <a:r>
              <a:rPr lang="en-GB" dirty="0"/>
              <a:t>A possible gesture for this source word would be to</a:t>
            </a:r>
            <a:r>
              <a:rPr lang="en-GB" baseline="0" dirty="0"/>
              <a:t> bring two open palms close together (but not touching)</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216349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1</a:t>
            </a:r>
            <a:r>
              <a:rPr lang="en-GB" baseline="30000" dirty="0"/>
              <a:t>st</a:t>
            </a:r>
            <a:r>
              <a:rPr lang="en-GB" dirty="0"/>
              <a:t> person plural in context again.</a:t>
            </a:r>
          </a:p>
        </p:txBody>
      </p:sp>
      <p:sp>
        <p:nvSpPr>
          <p:cNvPr id="4" name="Slide Number Placeholder 3"/>
          <p:cNvSpPr>
            <a:spLocks noGrp="1"/>
          </p:cNvSpPr>
          <p:nvPr>
            <p:ph type="sldNum" sz="quarter" idx="10"/>
          </p:nvPr>
        </p:nvSpPr>
        <p:spPr/>
        <p:txBody>
          <a:bodyPr/>
          <a:lstStyle/>
          <a:p>
            <a:fld id="{AFB90784-656C-4BA6-90F8-11FF7804BF12}" type="slidenum">
              <a:rPr lang="en-GB" smtClean="0"/>
              <a:t>20</a:t>
            </a:fld>
            <a:endParaRPr lang="en-GB"/>
          </a:p>
        </p:txBody>
      </p:sp>
    </p:spTree>
    <p:extLst>
      <p:ext uri="{BB962C8B-B14F-4D97-AF65-F5344CB8AC3E}">
        <p14:creationId xmlns:p14="http://schemas.microsoft.com/office/powerpoint/2010/main" val="68408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infinitive in context again.</a:t>
            </a:r>
          </a:p>
        </p:txBody>
      </p:sp>
      <p:sp>
        <p:nvSpPr>
          <p:cNvPr id="4" name="Slide Number Placeholder 3"/>
          <p:cNvSpPr>
            <a:spLocks noGrp="1"/>
          </p:cNvSpPr>
          <p:nvPr>
            <p:ph type="sldNum" sz="quarter" idx="10"/>
          </p:nvPr>
        </p:nvSpPr>
        <p:spPr/>
        <p:txBody>
          <a:bodyPr/>
          <a:lstStyle/>
          <a:p>
            <a:fld id="{AFB90784-656C-4BA6-90F8-11FF7804BF12}" type="slidenum">
              <a:rPr lang="en-GB" smtClean="0"/>
              <a:t>21</a:t>
            </a:fld>
            <a:endParaRPr lang="en-GB"/>
          </a:p>
        </p:txBody>
      </p:sp>
    </p:spTree>
    <p:extLst>
      <p:ext uri="{BB962C8B-B14F-4D97-AF65-F5344CB8AC3E}">
        <p14:creationId xmlns:p14="http://schemas.microsoft.com/office/powerpoint/2010/main" val="1908557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to introduce the first person plural of ‘ser’; to compare the first person plural of ‘ser’ with the first person plural of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estar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It is worth pointing out to students that </a:t>
            </a:r>
            <a:r>
              <a:rPr lang="en-GB" b="1" i="1" baseline="0" dirty="0"/>
              <a:t>ser loco </a:t>
            </a:r>
            <a:r>
              <a:rPr lang="en-GB" b="0" i="0" baseline="0" dirty="0"/>
              <a:t>is only used in Spain to refer to people who are clinically insane / in a mental institution.  It does have a broader use than this in much of South America, but it’s important to stress to students that when they want to say someone is crazy, they will want to use ‘</a:t>
            </a:r>
            <a:r>
              <a:rPr lang="en-GB" b="0" i="0" baseline="0" dirty="0" err="1"/>
              <a:t>estar</a:t>
            </a:r>
            <a:r>
              <a:rPr lang="en-GB" b="0" i="0" baseline="0" dirty="0"/>
              <a:t>’. </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22</a:t>
            </a:fld>
            <a:endParaRPr lang="en-GB">
              <a:solidFill>
                <a:prstClr val="black"/>
              </a:solidFill>
            </a:endParaRPr>
          </a:p>
        </p:txBody>
      </p:sp>
    </p:spTree>
    <p:extLst>
      <p:ext uri="{BB962C8B-B14F-4D97-AF65-F5344CB8AC3E}">
        <p14:creationId xmlns:p14="http://schemas.microsoft.com/office/powerpoint/2010/main" val="2640825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noProof="0" dirty="0">
                <a:solidFill>
                  <a:schemeClr val="tx1"/>
                </a:solidFill>
                <a:effectLst/>
                <a:latin typeface="+mn-lt"/>
                <a:ea typeface="+mn-ea"/>
                <a:cs typeface="+mn-cs"/>
              </a:rPr>
              <a:t>[1/2]</a:t>
            </a:r>
          </a:p>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6 minutes</a:t>
            </a:r>
          </a:p>
          <a:p>
            <a:endParaRPr lang="en-GB" b="1" noProof="0" dirty="0"/>
          </a:p>
          <a:p>
            <a:r>
              <a:rPr lang="en-GB" b="1" noProof="0" dirty="0"/>
              <a:t>Aim: </a:t>
            </a:r>
            <a:r>
              <a:rPr lang="en-GB" noProof="0" dirty="0"/>
              <a:t>to consolidate the differences between ‘</a:t>
            </a:r>
            <a:r>
              <a:rPr lang="en-GB" noProof="0" dirty="0" err="1"/>
              <a:t>estamos</a:t>
            </a:r>
            <a:r>
              <a:rPr lang="en-GB" noProof="0" dirty="0"/>
              <a:t>’ and ‘</a:t>
            </a:r>
            <a:r>
              <a:rPr lang="en-GB" noProof="0" dirty="0" err="1"/>
              <a:t>somos</a:t>
            </a:r>
            <a:r>
              <a:rPr lang="en-GB" noProof="0" dirty="0"/>
              <a:t>’.</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each sentence and decide whether the verb is referring to something in general (trait) or on holiday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Teachers shows the answers one by one on a mouse click.</a:t>
            </a: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Note:</a:t>
            </a:r>
            <a:r>
              <a:rPr lang="es-ES" b="1" baseline="0" noProof="0" dirty="0"/>
              <a:t> </a:t>
            </a:r>
            <a:r>
              <a:rPr lang="en-GB" noProof="0" dirty="0"/>
              <a:t>Four adjectives in this</a:t>
            </a:r>
            <a:r>
              <a:rPr lang="en-GB" baseline="0" noProof="0" dirty="0"/>
              <a:t> activity were taught in Term 1.1, week 2: </a:t>
            </a:r>
            <a:r>
              <a:rPr lang="en-GB" baseline="0" noProof="0" dirty="0" err="1"/>
              <a:t>nervioso</a:t>
            </a:r>
            <a:r>
              <a:rPr lang="en-GB" baseline="0" noProof="0" dirty="0"/>
              <a:t> [1521]; </a:t>
            </a:r>
            <a:r>
              <a:rPr lang="en-GB" baseline="0" noProof="0" dirty="0" err="1"/>
              <a:t>tranquilo</a:t>
            </a:r>
            <a:r>
              <a:rPr lang="en-GB" baseline="0" noProof="0" dirty="0"/>
              <a:t> [1073]; </a:t>
            </a:r>
            <a:r>
              <a:rPr lang="en-GB" baseline="0" noProof="0" dirty="0" err="1"/>
              <a:t>serio</a:t>
            </a:r>
            <a:r>
              <a:rPr lang="en-GB" baseline="0" noProof="0" dirty="0"/>
              <a:t> [856]; tonto [2379]. Ask students to recall the meaning of these.</a:t>
            </a:r>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836216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noProof="0" dirty="0">
                <a:solidFill>
                  <a:schemeClr val="tx1"/>
                </a:solidFill>
                <a:effectLst/>
                <a:latin typeface="+mn-lt"/>
                <a:ea typeface="+mn-ea"/>
                <a:cs typeface="+mn-cs"/>
              </a:rPr>
              <a:t>[2/2]</a:t>
            </a:r>
          </a:p>
          <a:p>
            <a:r>
              <a:rPr lang="en-GB" sz="1200" b="1" kern="1200" noProof="0" dirty="0">
                <a:solidFill>
                  <a:schemeClr val="tx1"/>
                </a:solidFill>
                <a:effectLst/>
                <a:latin typeface="+mn-lt"/>
                <a:ea typeface="+mn-ea"/>
                <a:cs typeface="+mn-cs"/>
              </a:rPr>
              <a:t>Timing: </a:t>
            </a:r>
            <a:r>
              <a:rPr lang="en-GB" sz="1200" b="0" kern="1200" noProof="0" dirty="0">
                <a:solidFill>
                  <a:schemeClr val="tx1"/>
                </a:solidFill>
                <a:effectLst/>
                <a:latin typeface="+mn-lt"/>
                <a:ea typeface="+mn-ea"/>
                <a:cs typeface="+mn-cs"/>
              </a:rPr>
              <a:t>4 minutes</a:t>
            </a:r>
          </a:p>
          <a:p>
            <a:endParaRPr lang="en-GB" b="1" noProof="0" dirty="0"/>
          </a:p>
          <a:p>
            <a:r>
              <a:rPr lang="en-GB" b="1" noProof="0" dirty="0"/>
              <a:t>Aim: </a:t>
            </a:r>
            <a:r>
              <a:rPr lang="en-GB" noProof="0" dirty="0"/>
              <a:t>to consolidate understanding of ‘estamos’ and ‘</a:t>
            </a:r>
            <a:r>
              <a:rPr lang="en-GB" noProof="0" dirty="0" err="1"/>
              <a:t>somos</a:t>
            </a:r>
            <a:r>
              <a:rPr lang="en-GB" noProof="0" dirty="0"/>
              <a:t>’; to understand vocabulary.</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a:t>
            </a:r>
            <a:r>
              <a:rPr lang="en-US" dirty="0"/>
              <a:t>translate</a:t>
            </a:r>
            <a:r>
              <a:rPr lang="en-US" baseline="0" dirty="0"/>
              <a:t> the whole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Teacher shows the answers one by one on a mouse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a:t>
            </a:r>
            <a:r>
              <a:rPr lang="en-US" baseline="0" dirty="0"/>
              <a:t>: this activity could be done as a differentiation opportunity for higher ability students.</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2293494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noStrike" dirty="0"/>
              <a:t>Timing: </a:t>
            </a:r>
            <a:r>
              <a:rPr lang="en-US" b="0" strike="noStrike" dirty="0"/>
              <a:t>7 minutes</a:t>
            </a:r>
          </a:p>
          <a:p>
            <a:endParaRPr lang="en-US" b="1" strike="noStrike" dirty="0"/>
          </a:p>
          <a:p>
            <a:r>
              <a:rPr lang="en-US" b="1" strike="noStrike" dirty="0"/>
              <a:t>Aim: </a:t>
            </a:r>
            <a:r>
              <a:rPr lang="es-ES" b="0" strike="noStrike" dirty="0"/>
              <a:t>to </a:t>
            </a:r>
            <a:r>
              <a:rPr lang="es-ES" b="0" strike="noStrike" dirty="0" err="1"/>
              <a:t>consolidate</a:t>
            </a:r>
            <a:r>
              <a:rPr lang="es-ES" b="0" strike="noStrike" dirty="0"/>
              <a:t> </a:t>
            </a:r>
            <a:r>
              <a:rPr lang="es-ES" b="0" strike="noStrike" dirty="0" err="1"/>
              <a:t>understanding</a:t>
            </a:r>
            <a:r>
              <a:rPr lang="es-ES" b="0" strike="noStrike" dirty="0"/>
              <a:t> of</a:t>
            </a:r>
            <a:r>
              <a:rPr lang="es-ES" b="0" strike="noStrike" baseline="0" dirty="0"/>
              <a:t> </a:t>
            </a:r>
            <a:r>
              <a:rPr lang="es-ES" b="0" strike="noStrike" baseline="0" dirty="0" err="1"/>
              <a:t>the</a:t>
            </a:r>
            <a:r>
              <a:rPr lang="es-ES" b="0" strike="noStrike" baseline="0" dirty="0"/>
              <a:t> </a:t>
            </a:r>
            <a:r>
              <a:rPr lang="es-ES" b="0" strike="noStrike" baseline="0" dirty="0" err="1"/>
              <a:t>difference</a:t>
            </a:r>
            <a:r>
              <a:rPr lang="es-ES" b="0" strike="noStrike" baseline="0" dirty="0"/>
              <a:t> </a:t>
            </a:r>
            <a:r>
              <a:rPr lang="es-ES" b="0" strike="noStrike" baseline="0" dirty="0" err="1"/>
              <a:t>between</a:t>
            </a:r>
            <a:r>
              <a:rPr lang="es-ES" b="0" strike="noStrike" baseline="0" dirty="0"/>
              <a:t> ’somos’ and ‘estamos’.</a:t>
            </a:r>
            <a:endParaRPr lang="es-ES" b="0" strike="noStrike" dirty="0"/>
          </a:p>
          <a:p>
            <a:endParaRPr lang="en-US" b="1" strike="noStrike" dirty="0"/>
          </a:p>
          <a:p>
            <a:r>
              <a:rPr lang="en-US" b="1" strike="noStrike" dirty="0"/>
              <a:t>Procedure:</a:t>
            </a:r>
          </a:p>
          <a:p>
            <a:pPr marL="228600" indent="-228600">
              <a:buAutoNum type="arabicPeriod"/>
            </a:pPr>
            <a:r>
              <a:rPr lang="en-US" b="0" strike="noStrike" dirty="0"/>
              <a:t>Students listen to each recording and tick the correct column depending on what the verb refers to: ‘</a:t>
            </a:r>
            <a:r>
              <a:rPr lang="en-US" b="0" strike="noStrike" dirty="0" err="1"/>
              <a:t>en</a:t>
            </a:r>
            <a:r>
              <a:rPr lang="en-US" b="0" strike="noStrike" dirty="0"/>
              <a:t> general’ (</a:t>
            </a:r>
            <a:r>
              <a:rPr lang="en-US" b="0" strike="noStrike" dirty="0" err="1"/>
              <a:t>somos</a:t>
            </a:r>
            <a:r>
              <a:rPr lang="en-US" b="0" strike="noStrike" dirty="0"/>
              <a:t>) or ‘hoy’ (</a:t>
            </a:r>
            <a:r>
              <a:rPr lang="en-US" b="0" strike="noStrike" dirty="0" err="1"/>
              <a:t>estamos</a:t>
            </a:r>
            <a:r>
              <a:rPr lang="en-US" b="0" strike="noStrike" dirty="0"/>
              <a:t>).</a:t>
            </a:r>
          </a:p>
          <a:p>
            <a:pPr marL="228600" indent="-228600">
              <a:buAutoNum type="arabicPeriod"/>
            </a:pPr>
            <a:r>
              <a:rPr lang="en-US" b="0" strike="noStrike" baseline="0" dirty="0"/>
              <a:t>Students listen again to each recording and write the adjective in English.</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TRANSCRIPT</a:t>
            </a:r>
          </a:p>
          <a:p>
            <a:pPr marL="228600" lvl="0" indent="-228600">
              <a:buAutoNum type="arabicParenR"/>
            </a:pPr>
            <a:r>
              <a:rPr lang="en-GB" sz="1200" kern="1200" baseline="0" dirty="0">
                <a:solidFill>
                  <a:schemeClr val="tx1"/>
                </a:solidFill>
                <a:effectLst/>
                <a:latin typeface="+mn-lt"/>
                <a:ea typeface="+mn-ea"/>
                <a:cs typeface="+mn-cs"/>
              </a:rPr>
              <a:t>Somos </a:t>
            </a:r>
            <a:r>
              <a:rPr lang="en-GB" sz="1200" kern="1200" baseline="0" dirty="0" err="1">
                <a:solidFill>
                  <a:schemeClr val="tx1"/>
                </a:solidFill>
                <a:effectLst/>
                <a:latin typeface="+mn-lt"/>
                <a:ea typeface="+mn-ea"/>
                <a:cs typeface="+mn-cs"/>
              </a:rPr>
              <a:t>alegres</a:t>
            </a:r>
            <a:endParaRPr lang="en-GB" sz="1200" kern="1200" baseline="0" dirty="0">
              <a:solidFill>
                <a:schemeClr val="tx1"/>
              </a:solidFill>
              <a:effectLst/>
              <a:latin typeface="+mn-lt"/>
              <a:ea typeface="+mn-ea"/>
              <a:cs typeface="+mn-cs"/>
            </a:endParaRPr>
          </a:p>
          <a:p>
            <a:pPr marL="228600" lvl="0" indent="-228600">
              <a:buAutoNum type="arabicParenR"/>
            </a:pPr>
            <a:r>
              <a:rPr lang="en-GB" sz="1200" kern="1200" baseline="0" dirty="0">
                <a:solidFill>
                  <a:schemeClr val="tx1"/>
                </a:solidFill>
                <a:effectLst/>
                <a:latin typeface="+mn-lt"/>
                <a:ea typeface="+mn-ea"/>
                <a:cs typeface="+mn-cs"/>
              </a:rPr>
              <a:t>Somos </a:t>
            </a:r>
            <a:r>
              <a:rPr lang="en-GB" sz="1200" kern="1200" baseline="0" dirty="0" err="1">
                <a:solidFill>
                  <a:schemeClr val="tx1"/>
                </a:solidFill>
                <a:effectLst/>
                <a:latin typeface="+mn-lt"/>
                <a:ea typeface="+mn-ea"/>
                <a:cs typeface="+mn-cs"/>
              </a:rPr>
              <a:t>morenos</a:t>
            </a:r>
            <a:endParaRPr lang="en-GB" sz="1200" kern="1200" baseline="0" dirty="0">
              <a:solidFill>
                <a:schemeClr val="tx1"/>
              </a:solidFill>
              <a:effectLst/>
              <a:latin typeface="+mn-lt"/>
              <a:ea typeface="+mn-ea"/>
              <a:cs typeface="+mn-cs"/>
            </a:endParaRPr>
          </a:p>
          <a:p>
            <a:pPr marL="228600" lvl="0" indent="-228600">
              <a:buAutoNum type="arabicParenR"/>
            </a:pPr>
            <a:r>
              <a:rPr lang="en-GB" sz="1200" kern="1200" baseline="0" dirty="0">
                <a:solidFill>
                  <a:schemeClr val="tx1"/>
                </a:solidFill>
                <a:effectLst/>
                <a:latin typeface="+mn-lt"/>
                <a:ea typeface="+mn-ea"/>
                <a:cs typeface="+mn-cs"/>
              </a:rPr>
              <a:t>Estamos </a:t>
            </a:r>
            <a:r>
              <a:rPr lang="en-GB" sz="1200" kern="1200" baseline="0" dirty="0" err="1">
                <a:solidFill>
                  <a:schemeClr val="tx1"/>
                </a:solidFill>
                <a:effectLst/>
                <a:latin typeface="+mn-lt"/>
                <a:ea typeface="+mn-ea"/>
                <a:cs typeface="+mn-cs"/>
              </a:rPr>
              <a:t>raros</a:t>
            </a:r>
            <a:endParaRPr lang="en-GB" sz="1200" kern="1200" baseline="0" dirty="0">
              <a:solidFill>
                <a:schemeClr val="tx1"/>
              </a:solidFill>
              <a:effectLst/>
              <a:latin typeface="+mn-lt"/>
              <a:ea typeface="+mn-ea"/>
              <a:cs typeface="+mn-cs"/>
            </a:endParaRPr>
          </a:p>
          <a:p>
            <a:pPr marL="228600" lvl="0" indent="-228600">
              <a:buAutoNum type="arabicParenR"/>
            </a:pPr>
            <a:r>
              <a:rPr lang="en-GB" sz="1200" kern="1200" baseline="0" dirty="0">
                <a:solidFill>
                  <a:schemeClr val="tx1"/>
                </a:solidFill>
                <a:effectLst/>
                <a:latin typeface="+mn-lt"/>
                <a:ea typeface="+mn-ea"/>
                <a:cs typeface="+mn-cs"/>
              </a:rPr>
              <a:t>Somos </a:t>
            </a:r>
            <a:r>
              <a:rPr lang="en-GB" sz="1200" kern="1200" baseline="0" dirty="0" err="1">
                <a:solidFill>
                  <a:schemeClr val="tx1"/>
                </a:solidFill>
                <a:effectLst/>
                <a:latin typeface="+mn-lt"/>
                <a:ea typeface="+mn-ea"/>
                <a:cs typeface="+mn-cs"/>
              </a:rPr>
              <a:t>raros</a:t>
            </a:r>
            <a:r>
              <a:rPr lang="en-GB" sz="1200" kern="1200" baseline="0" dirty="0">
                <a:solidFill>
                  <a:schemeClr val="tx1"/>
                </a:solidFill>
                <a:effectLst/>
                <a:latin typeface="+mn-lt"/>
                <a:ea typeface="+mn-ea"/>
                <a:cs typeface="+mn-cs"/>
              </a:rPr>
              <a:t>.</a:t>
            </a:r>
          </a:p>
          <a:p>
            <a:pPr marL="228600" lvl="0" indent="-228600">
              <a:buAutoNum type="arabicParenR"/>
            </a:pPr>
            <a:r>
              <a:rPr lang="en-GB" sz="1200" kern="1200" baseline="0" dirty="0">
                <a:solidFill>
                  <a:schemeClr val="tx1"/>
                </a:solidFill>
                <a:effectLst/>
                <a:latin typeface="+mn-lt"/>
                <a:ea typeface="+mn-ea"/>
                <a:cs typeface="+mn-cs"/>
              </a:rPr>
              <a:t>Estamos aburridos</a:t>
            </a:r>
          </a:p>
          <a:p>
            <a:pPr marL="228600" lvl="0" indent="-228600">
              <a:buAutoNum type="arabicParenR"/>
            </a:pPr>
            <a:r>
              <a:rPr lang="en-GB" sz="1200" kern="1200" baseline="0" dirty="0">
                <a:solidFill>
                  <a:schemeClr val="tx1"/>
                </a:solidFill>
                <a:effectLst/>
                <a:latin typeface="+mn-lt"/>
                <a:ea typeface="+mn-ea"/>
                <a:cs typeface="+mn-cs"/>
              </a:rPr>
              <a:t>Somos </a:t>
            </a:r>
            <a:r>
              <a:rPr lang="en-GB" sz="1200" kern="1200" baseline="0" dirty="0" err="1">
                <a:solidFill>
                  <a:schemeClr val="tx1"/>
                </a:solidFill>
                <a:effectLst/>
                <a:latin typeface="+mn-lt"/>
                <a:ea typeface="+mn-ea"/>
                <a:cs typeface="+mn-cs"/>
              </a:rPr>
              <a:t>serios</a:t>
            </a:r>
            <a:endParaRPr lang="en-GB" sz="1200" kern="1200" baseline="0" dirty="0">
              <a:solidFill>
                <a:schemeClr val="tx1"/>
              </a:solidFill>
              <a:effectLst/>
              <a:latin typeface="+mn-lt"/>
              <a:ea typeface="+mn-ea"/>
              <a:cs typeface="+mn-cs"/>
            </a:endParaRPr>
          </a:p>
          <a:p>
            <a:pPr marL="228600" lvl="0" indent="-228600">
              <a:buAutoNum type="arabicParenR"/>
            </a:pPr>
            <a:r>
              <a:rPr lang="en-GB" sz="1200" kern="1200" baseline="0" dirty="0">
                <a:solidFill>
                  <a:schemeClr val="tx1"/>
                </a:solidFill>
                <a:effectLst/>
                <a:latin typeface="+mn-lt"/>
                <a:ea typeface="+mn-ea"/>
                <a:cs typeface="+mn-cs"/>
              </a:rPr>
              <a:t>Estamos </a:t>
            </a:r>
            <a:r>
              <a:rPr lang="en-GB" sz="1200" kern="1200" baseline="0" dirty="0" err="1">
                <a:solidFill>
                  <a:schemeClr val="tx1"/>
                </a:solidFill>
                <a:effectLst/>
                <a:latin typeface="+mn-lt"/>
                <a:ea typeface="+mn-ea"/>
                <a:cs typeface="+mn-cs"/>
              </a:rPr>
              <a:t>nerviosos</a:t>
            </a:r>
            <a:endParaRPr lang="en-GB" sz="1200" kern="1200" baseline="0" dirty="0">
              <a:solidFill>
                <a:schemeClr val="tx1"/>
              </a:solidFill>
              <a:effectLst/>
              <a:latin typeface="+mn-lt"/>
              <a:ea typeface="+mn-ea"/>
              <a:cs typeface="+mn-cs"/>
            </a:endParaRPr>
          </a:p>
          <a:p>
            <a:pPr marL="228600" lvl="0" indent="-228600">
              <a:buAutoNum type="arabicParenR"/>
            </a:pPr>
            <a:r>
              <a:rPr lang="en-GB" sz="1200" kern="1200" baseline="0" dirty="0">
                <a:solidFill>
                  <a:schemeClr val="tx1"/>
                </a:solidFill>
                <a:effectLst/>
                <a:latin typeface="+mn-lt"/>
                <a:ea typeface="+mn-ea"/>
                <a:cs typeface="+mn-cs"/>
              </a:rPr>
              <a:t>Estamos locos</a:t>
            </a:r>
          </a:p>
          <a:p>
            <a:pPr marL="228600" lvl="0" indent="-228600">
              <a:buAutoNum type="arabicParen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244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Use this slide to model the instructions for</a:t>
            </a:r>
            <a:r>
              <a:rPr lang="en-GB" baseline="0" dirty="0"/>
              <a:t> students.</a:t>
            </a:r>
          </a:p>
          <a:p>
            <a:r>
              <a:rPr lang="en-US" b="1" strike="noStrike" dirty="0"/>
              <a:t>[1/2]</a:t>
            </a:r>
          </a:p>
          <a:p>
            <a:r>
              <a:rPr lang="en-US" b="1" strike="noStrike" dirty="0"/>
              <a:t>Timing: </a:t>
            </a:r>
            <a:r>
              <a:rPr lang="en-US" b="0" strike="noStrike" dirty="0"/>
              <a:t>8 minutes</a:t>
            </a:r>
          </a:p>
          <a:p>
            <a:endParaRPr lang="en-US" b="1" strike="noStrike" dirty="0"/>
          </a:p>
          <a:p>
            <a:r>
              <a:rPr lang="en-US" b="1" strike="noStrike" dirty="0"/>
              <a:t>Aim: </a:t>
            </a:r>
            <a:r>
              <a:rPr lang="es-ES" b="0" strike="noStrike" dirty="0"/>
              <a:t>to produce</a:t>
            </a:r>
            <a:r>
              <a:rPr lang="es-ES" b="0" strike="noStrike" baseline="0" dirty="0"/>
              <a:t> </a:t>
            </a:r>
            <a:r>
              <a:rPr lang="es-ES" b="0" strike="noStrike" dirty="0"/>
              <a:t>‘somos’ and ‘</a:t>
            </a:r>
            <a:r>
              <a:rPr lang="en-GB" b="0" strike="noStrike" noProof="0" dirty="0"/>
              <a:t>estamos’ correctly</a:t>
            </a:r>
            <a:r>
              <a:rPr lang="en-GB" b="0" strike="noStrike" baseline="0" noProof="0" dirty="0"/>
              <a:t> to express trait and state</a:t>
            </a:r>
            <a:r>
              <a:rPr lang="en-GB" b="0" strike="noStrike" noProof="0" dirty="0"/>
              <a:t>; to consolidate use of adjective number agreement.</a:t>
            </a:r>
          </a:p>
          <a:p>
            <a:endParaRPr lang="en-US" b="1" strike="noStrike" dirty="0"/>
          </a:p>
          <a:p>
            <a:r>
              <a:rPr lang="en-US" b="1" strike="noStrike" dirty="0"/>
              <a:t>Procedure:</a:t>
            </a:r>
          </a:p>
          <a:p>
            <a:pPr marL="228600" indent="-228600">
              <a:buAutoNum type="arabicPeriod"/>
            </a:pPr>
            <a:r>
              <a:rPr lang="en-GB" dirty="0"/>
              <a:t>Students write two contrasting</a:t>
            </a:r>
            <a:r>
              <a:rPr lang="en-GB" baseline="0" dirty="0"/>
              <a:t> sentences, using </a:t>
            </a:r>
            <a:r>
              <a:rPr lang="en-GB" i="1" baseline="0" dirty="0"/>
              <a:t>ser</a:t>
            </a:r>
            <a:r>
              <a:rPr lang="en-GB" baseline="0" dirty="0"/>
              <a:t> and </a:t>
            </a:r>
            <a:r>
              <a:rPr lang="en-GB" i="1" baseline="0" dirty="0"/>
              <a:t>estar</a:t>
            </a:r>
            <a:r>
              <a:rPr lang="en-GB" baseline="0" dirty="0"/>
              <a:t> in first person plural, and with adjective agreement (i.e., plural -s on the adjective, to agree with the verb).</a:t>
            </a:r>
          </a:p>
          <a:p>
            <a:pPr marL="228600" indent="-228600">
              <a:buAutoNum type="arabicPeriod"/>
            </a:pPr>
            <a:r>
              <a:rPr lang="en-GB" baseline="0" dirty="0"/>
              <a:t>The teacher asks for translations into English of the sentences once complete so that students can evidence their understanding of 1) the person referred to by the verb; 2) the meaning of the verb (and to reinforce that they both are translated as ‘to be’); and 3) the meaning of the adjective, depending on whether it is used with </a:t>
            </a:r>
            <a:r>
              <a:rPr lang="en-GB" i="1" baseline="0" dirty="0"/>
              <a:t>ser</a:t>
            </a:r>
            <a:r>
              <a:rPr lang="en-GB" baseline="0" dirty="0"/>
              <a:t> or </a:t>
            </a:r>
            <a:r>
              <a:rPr lang="en-GB" i="1" baseline="0" dirty="0"/>
              <a:t>estar</a:t>
            </a:r>
            <a:r>
              <a:rPr lang="en-GB" baseline="0" dirty="0"/>
              <a:t>.</a:t>
            </a:r>
          </a:p>
          <a:p>
            <a:pPr marL="228600" indent="-228600">
              <a:buAutoNum type="arabicPeriod"/>
            </a:pPr>
            <a:endParaRPr lang="en-GB" baseline="0" dirty="0"/>
          </a:p>
          <a:p>
            <a:pPr marL="0" indent="0">
              <a:buNone/>
            </a:pPr>
            <a:r>
              <a:rPr lang="en-GB" b="1" baseline="0" dirty="0"/>
              <a:t>Note</a:t>
            </a:r>
            <a:r>
              <a:rPr lang="en-GB" baseline="0" dirty="0"/>
              <a:t>: Teachers may feel they need to give students help with the adjectives to be used if this is not immediately apparent in the picture.</a:t>
            </a:r>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511301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[2/2]</a:t>
            </a:r>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3682432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5 minutes</a:t>
            </a:r>
            <a:endParaRPr lang="en-GB" b="1" dirty="0"/>
          </a:p>
          <a:p>
            <a:endParaRPr lang="en-GB" b="1" dirty="0"/>
          </a:p>
          <a:p>
            <a:r>
              <a:rPr lang="en-GB" b="1" dirty="0"/>
              <a:t>Aim: </a:t>
            </a:r>
            <a:r>
              <a:rPr lang="en-GB" b="0" baseline="0" dirty="0"/>
              <a:t>to produce ‘somos’ and ‘estamos’ and vocabulary in oral production</a:t>
            </a:r>
            <a:endParaRPr lang="en-GB" b="1" dirty="0"/>
          </a:p>
          <a:p>
            <a:endParaRPr lang="en-GB" dirty="0"/>
          </a:p>
          <a:p>
            <a:r>
              <a:rPr lang="en-GB" b="1" dirty="0"/>
              <a:t>Procedure: </a:t>
            </a:r>
            <a:r>
              <a:rPr lang="en-GB" dirty="0"/>
              <a:t>click to bring up each prompt and click again to reveal</a:t>
            </a:r>
            <a:r>
              <a:rPr lang="en-GB" baseline="0" dirty="0"/>
              <a:t> the answer.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153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a:t>
            </a:r>
            <a:r>
              <a:rPr lang="en-GB" sz="1200" b="0" i="0" baseline="0" dirty="0" err="1">
                <a:solidFill>
                  <a:schemeClr val="dk1"/>
                </a:solidFill>
                <a:latin typeface="+mn-lt"/>
                <a:ea typeface="Calibri"/>
                <a:cs typeface="Calibri"/>
                <a:sym typeface="Calibri"/>
              </a:rPr>
              <a:t>ce</a:t>
            </a:r>
            <a:r>
              <a:rPr lang="en-GB" sz="1200" b="0" i="0" baseline="0" dirty="0">
                <a:solidFill>
                  <a:schemeClr val="dk1"/>
                </a:solidFill>
                <a:latin typeface="+mn-lt"/>
                <a:ea typeface="Calibri"/>
                <a:cs typeface="Calibri"/>
                <a:sym typeface="Calibri"/>
              </a:rPr>
              <a:t>], [ci]</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adjective agreement for gender and number</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ser and estar for traits vs temporary states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7.2.2.5</a:t>
            </a:r>
            <a:r>
              <a:rPr lang="en-GB" sz="1200" b="1" i="0" baseline="0" dirty="0">
                <a:solidFill>
                  <a:schemeClr val="dk1"/>
                </a:solidFill>
                <a:latin typeface="+mn-lt"/>
                <a:ea typeface="Calibri"/>
                <a:cs typeface="Calibri"/>
                <a:sym typeface="Calibri"/>
              </a:rPr>
              <a:t> (introduce) </a:t>
            </a:r>
            <a:r>
              <a:rPr lang="es-ES" sz="1200" b="0" i="0" dirty="0">
                <a:solidFill>
                  <a:schemeClr val="dk1"/>
                </a:solidFill>
                <a:latin typeface="+mn-lt"/>
                <a:ea typeface="Calibri"/>
                <a:cs typeface="Calibri"/>
                <a:sym typeface="Calibri"/>
              </a:rPr>
              <a:t>somos [7-ser]; feliz [908]; moreno [3304]; claro [1923]; oscuro [802]; aburrido [3917]; loco [846]; como [20]</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7.2.1.2 (revisit)</a:t>
            </a:r>
            <a:r>
              <a:rPr lang="en-GB" sz="1200" b="0" i="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perro</a:t>
            </a:r>
            <a:r>
              <a:rPr lang="en-GB" sz="1200" b="0" i="0" dirty="0">
                <a:solidFill>
                  <a:schemeClr val="dk1"/>
                </a:solidFill>
                <a:latin typeface="+mn-lt"/>
                <a:ea typeface="Calibri"/>
                <a:cs typeface="Calibri"/>
                <a:sym typeface="Calibri"/>
              </a:rPr>
              <a:t> [888]; </a:t>
            </a:r>
            <a:r>
              <a:rPr lang="en-GB" sz="1200" b="0" i="0" dirty="0" err="1">
                <a:solidFill>
                  <a:schemeClr val="dk1"/>
                </a:solidFill>
                <a:latin typeface="+mn-lt"/>
                <a:ea typeface="Calibri"/>
                <a:cs typeface="Calibri"/>
                <a:sym typeface="Calibri"/>
              </a:rPr>
              <a:t>abuelo</a:t>
            </a:r>
            <a:r>
              <a:rPr lang="en-GB" sz="1200" b="0" i="0" dirty="0">
                <a:solidFill>
                  <a:schemeClr val="dk1"/>
                </a:solidFill>
                <a:latin typeface="+mn-lt"/>
                <a:ea typeface="Calibri"/>
                <a:cs typeface="Calibri"/>
                <a:sym typeface="Calibri"/>
              </a:rPr>
              <a:t> [4796]; </a:t>
            </a:r>
            <a:r>
              <a:rPr lang="en-GB" sz="1200" b="0" i="0" dirty="0" err="1">
                <a:solidFill>
                  <a:schemeClr val="dk1"/>
                </a:solidFill>
                <a:latin typeface="+mn-lt"/>
                <a:ea typeface="Calibri"/>
                <a:cs typeface="Calibri"/>
                <a:sym typeface="Calibri"/>
              </a:rPr>
              <a:t>abuela</a:t>
            </a:r>
            <a:r>
              <a:rPr lang="en-GB" sz="1200" b="0" i="0" dirty="0">
                <a:solidFill>
                  <a:schemeClr val="dk1"/>
                </a:solidFill>
                <a:latin typeface="+mn-lt"/>
                <a:ea typeface="Calibri"/>
                <a:cs typeface="Calibri"/>
                <a:sym typeface="Calibri"/>
              </a:rPr>
              <a:t> [717];  primo [1451]; prima [3051]; </a:t>
            </a:r>
            <a:r>
              <a:rPr lang="en-GB" sz="1200" b="0" i="0" dirty="0" err="1">
                <a:solidFill>
                  <a:schemeClr val="dk1"/>
                </a:solidFill>
                <a:latin typeface="+mn-lt"/>
                <a:ea typeface="Calibri"/>
                <a:cs typeface="Calibri"/>
                <a:sym typeface="Calibri"/>
              </a:rPr>
              <a:t>bastante</a:t>
            </a:r>
            <a:r>
              <a:rPr lang="en-GB" sz="1200" b="0" i="0" dirty="0">
                <a:solidFill>
                  <a:schemeClr val="dk1"/>
                </a:solidFill>
                <a:latin typeface="+mn-lt"/>
                <a:ea typeface="Calibri"/>
                <a:cs typeface="Calibri"/>
                <a:sym typeface="Calibri"/>
              </a:rPr>
              <a:t> [308];  </a:t>
            </a:r>
            <a:r>
              <a:rPr lang="en-GB" sz="1200" b="0" i="0" dirty="0" err="1">
                <a:solidFill>
                  <a:schemeClr val="dk1"/>
                </a:solidFill>
                <a:latin typeface="+mn-lt"/>
                <a:ea typeface="Calibri"/>
                <a:cs typeface="Calibri"/>
                <a:sym typeface="Calibri"/>
              </a:rPr>
              <a:t>hermoso</a:t>
            </a:r>
            <a:r>
              <a:rPr lang="en-GB" sz="1200" b="0" i="0" dirty="0">
                <a:solidFill>
                  <a:schemeClr val="dk1"/>
                </a:solidFill>
                <a:latin typeface="+mn-lt"/>
                <a:ea typeface="Calibri"/>
                <a:cs typeface="Calibri"/>
                <a:sym typeface="Calibri"/>
              </a:rPr>
              <a:t> [980]; </a:t>
            </a:r>
            <a:r>
              <a:rPr lang="en-GB" sz="1200" b="0" i="0" dirty="0" err="1">
                <a:solidFill>
                  <a:schemeClr val="dk1"/>
                </a:solidFill>
                <a:latin typeface="+mn-lt"/>
                <a:ea typeface="Calibri"/>
                <a:cs typeface="Calibri"/>
                <a:sym typeface="Calibri"/>
              </a:rPr>
              <a:t>activo</a:t>
            </a:r>
            <a:r>
              <a:rPr lang="en-GB" sz="1200" b="0" i="0" dirty="0">
                <a:solidFill>
                  <a:schemeClr val="dk1"/>
                </a:solidFill>
                <a:latin typeface="+mn-lt"/>
                <a:ea typeface="Calibri"/>
                <a:cs typeface="Calibri"/>
                <a:sym typeface="Calibri"/>
              </a:rPr>
              <a:t> [1278]; </a:t>
            </a:r>
            <a:r>
              <a:rPr lang="en-GB" sz="1200" b="0" i="0" dirty="0" err="1">
                <a:solidFill>
                  <a:schemeClr val="dk1"/>
                </a:solidFill>
                <a:latin typeface="+mn-lt"/>
                <a:ea typeface="Calibri"/>
                <a:cs typeface="Calibri"/>
                <a:sym typeface="Calibri"/>
              </a:rPr>
              <a:t>fuerte</a:t>
            </a:r>
            <a:r>
              <a:rPr lang="en-GB" sz="1200" b="0" i="0" dirty="0">
                <a:solidFill>
                  <a:schemeClr val="dk1"/>
                </a:solidFill>
                <a:latin typeface="+mn-lt"/>
                <a:ea typeface="Calibri"/>
                <a:cs typeface="Calibri"/>
                <a:sym typeface="Calibri"/>
              </a:rPr>
              <a:t> [435] </a:t>
            </a: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7.2.2.2 (revisit) </a:t>
            </a:r>
            <a:r>
              <a:rPr lang="es-ES" sz="1200" b="0" i="0" dirty="0">
                <a:solidFill>
                  <a:schemeClr val="dk1"/>
                </a:solidFill>
                <a:latin typeface="+mn-lt"/>
                <a:ea typeface="Calibri"/>
                <a:cs typeface="Calibri"/>
                <a:sym typeface="Calibri"/>
              </a:rPr>
              <a:t>poder [32]; puedo; puedes; puede; jugar [356]; participar [593]; favor [516]; pedir [217]; preguntar [219]; cambiar [255]; material [690]; ¿puedo ir a los servicios?; compañero/a [551]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18208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10182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ce</a:t>
            </a:r>
            <a:r>
              <a:rPr lang="en-GB" b="1" baseline="0" dirty="0"/>
              <a:t>’ </a:t>
            </a:r>
            <a:r>
              <a:rPr lang="en-GB" baseline="0" dirty="0"/>
              <a:t>and then present and practise the pronunciation of the </a:t>
            </a:r>
            <a:r>
              <a:rPr lang="en-GB" b="1" baseline="0" dirty="0"/>
              <a:t>source word ‘</a:t>
            </a:r>
            <a:r>
              <a:rPr lang="en-GB" b="1" baseline="0" dirty="0" err="1"/>
              <a:t>cerca</a:t>
            </a:r>
            <a:r>
              <a:rPr lang="en-GB" b="1" baseline="0" dirty="0"/>
              <a:t>’.</a:t>
            </a:r>
            <a:endParaRPr lang="en-GB" b="0" baseline="0" dirty="0"/>
          </a:p>
          <a:p>
            <a:endParaRPr lang="en-GB" dirty="0"/>
          </a:p>
          <a:p>
            <a:r>
              <a:rPr lang="en-GB" dirty="0"/>
              <a:t>A possible gesture for this source word would be to</a:t>
            </a:r>
            <a:r>
              <a:rPr lang="en-GB" baseline="0" dirty="0"/>
              <a:t> bring two open palms close together (but not touching)</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3033668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‘ci’ </a:t>
            </a:r>
            <a:r>
              <a:rPr lang="en-GB" baseline="0" dirty="0"/>
              <a:t>and then present and practise the pronunciation of the </a:t>
            </a:r>
            <a:r>
              <a:rPr lang="en-GB" b="1" baseline="0" dirty="0"/>
              <a:t>source word ‘</a:t>
            </a:r>
            <a:r>
              <a:rPr lang="en-GB" b="1" baseline="0" dirty="0" err="1"/>
              <a:t>cierto</a:t>
            </a:r>
            <a:r>
              <a:rPr lang="en-GB" b="1" baseline="0" dirty="0"/>
              <a:t>’.</a:t>
            </a:r>
            <a:endParaRPr lang="en-GB" b="0" baseline="0" dirty="0"/>
          </a:p>
          <a:p>
            <a:endParaRPr lang="en-GB" dirty="0"/>
          </a:p>
          <a:p>
            <a:r>
              <a:rPr lang="en-GB" dirty="0"/>
              <a:t>A possible gesture for this source word would be to</a:t>
            </a:r>
            <a:r>
              <a:rPr lang="en-GB" baseline="0" dirty="0"/>
              <a:t> give a ‘thumbs up’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148152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noStrike" dirty="0"/>
              <a:t>Timing: </a:t>
            </a:r>
            <a:r>
              <a:rPr lang="en-US" b="0" strike="noStrike" dirty="0"/>
              <a:t>6 minutes</a:t>
            </a:r>
          </a:p>
          <a:p>
            <a:endParaRPr lang="en-US" b="1"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dirty="0"/>
              <a:t>Aim: </a:t>
            </a:r>
            <a:r>
              <a:rPr lang="es-ES" b="0" strike="noStrike" dirty="0"/>
              <a:t>to</a:t>
            </a:r>
            <a:r>
              <a:rPr lang="en-GB" sz="1200" b="0" dirty="0"/>
              <a:t> continue focusing on SSCs</a:t>
            </a:r>
            <a:r>
              <a:rPr lang="en-US" b="0" dirty="0"/>
              <a:t> </a:t>
            </a:r>
            <a:r>
              <a:rPr lang="en-GB" sz="1200" b="0" i="0" dirty="0">
                <a:solidFill>
                  <a:schemeClr val="dk1"/>
                </a:solidFill>
                <a:latin typeface="+mn-lt"/>
                <a:ea typeface="Calibri"/>
                <a:cs typeface="Calibri"/>
                <a:sym typeface="Calibri"/>
              </a:rPr>
              <a:t>[ci],</a:t>
            </a:r>
            <a:r>
              <a:rPr lang="en-GB" sz="1200" b="0" i="0" baseline="0" dirty="0">
                <a:solidFill>
                  <a:schemeClr val="dk1"/>
                </a:solidFill>
                <a:latin typeface="+mn-lt"/>
                <a:ea typeface="Calibri"/>
                <a:cs typeface="Calibri"/>
                <a:sym typeface="Calibri"/>
              </a:rPr>
              <a:t> [</a:t>
            </a:r>
            <a:r>
              <a:rPr lang="en-GB" sz="1200" b="0" i="0" dirty="0" err="1">
                <a:solidFill>
                  <a:schemeClr val="dk1"/>
                </a:solidFill>
                <a:latin typeface="+mn-lt"/>
                <a:ea typeface="Calibri"/>
                <a:cs typeface="Calibri"/>
                <a:sym typeface="Calibri"/>
              </a:rPr>
              <a:t>ce</a:t>
            </a:r>
            <a:r>
              <a:rPr lang="en-GB" sz="1200" b="0" i="0" dirty="0">
                <a:solidFill>
                  <a:schemeClr val="dk1"/>
                </a:solidFill>
                <a:latin typeface="+mn-lt"/>
                <a:ea typeface="Calibri"/>
                <a:cs typeface="Calibri"/>
                <a:sym typeface="Calibri"/>
              </a:rPr>
              <a:t>]</a:t>
            </a:r>
            <a:r>
              <a:rPr lang="en-US" sz="1200" b="0" i="0" dirty="0">
                <a:solidFill>
                  <a:schemeClr val="dk1"/>
                </a:solidFill>
                <a:latin typeface="+mn-lt"/>
                <a:ea typeface="Calibri"/>
                <a:cs typeface="Calibri"/>
                <a:sym typeface="Calibri"/>
              </a:rPr>
              <a:t>; t</a:t>
            </a:r>
            <a:r>
              <a:rPr lang="en-US" b="0" dirty="0"/>
              <a:t>o </a:t>
            </a:r>
            <a:r>
              <a:rPr lang="en-US" dirty="0"/>
              <a:t>also revisit previously taught vocabulary.</a:t>
            </a:r>
          </a:p>
          <a:p>
            <a:endParaRPr lang="en-US" b="1" strike="noStrike" dirty="0"/>
          </a:p>
          <a:p>
            <a:r>
              <a:rPr lang="en-US" b="1" strike="noStrike" dirty="0"/>
              <a:t>Procedure:</a:t>
            </a:r>
          </a:p>
          <a:p>
            <a:pPr marL="228600" indent="-228600">
              <a:buAutoNum type="arabicPeriod"/>
            </a:pPr>
            <a:r>
              <a:rPr lang="en-US" b="0" strike="noStrike" dirty="0"/>
              <a:t>Students listen to each recording and tick the correct column depending on the sound they hear.</a:t>
            </a:r>
          </a:p>
          <a:p>
            <a:pPr marL="228600" indent="-228600">
              <a:buAutoNum type="arabicPeriod"/>
            </a:pPr>
            <a:r>
              <a:rPr lang="en-US" b="0" strike="noStrike" baseline="0" dirty="0"/>
              <a:t>Students listen again and write the word in Spanish.</a:t>
            </a:r>
          </a:p>
          <a:p>
            <a:pPr marL="228600" indent="-228600">
              <a:buAutoNum type="arabicPeriod"/>
            </a:pPr>
            <a:endParaRPr lang="en-US" b="0" strike="noStrike" baseline="0" dirty="0"/>
          </a:p>
          <a:p>
            <a:pPr marL="0" indent="0">
              <a:buNone/>
            </a:pPr>
            <a:r>
              <a:rPr lang="en-US" b="1" strike="noStrike" baseline="0" dirty="0"/>
              <a:t>Transcript:</a:t>
            </a:r>
          </a:p>
          <a:p>
            <a:pPr marL="228600" indent="-228600">
              <a:buAutoNum type="arabicParenR"/>
            </a:pPr>
            <a:r>
              <a:rPr lang="en-US" dirty="0"/>
              <a:t>Parece </a:t>
            </a:r>
            <a:r>
              <a:rPr lang="en-US" dirty="0" err="1"/>
              <a:t>ser</a:t>
            </a:r>
            <a:r>
              <a:rPr lang="en-US" dirty="0"/>
              <a:t> </a:t>
            </a:r>
            <a:r>
              <a:rPr lang="en-US" dirty="0" err="1"/>
              <a:t>cierto</a:t>
            </a:r>
            <a:r>
              <a:rPr lang="en-US"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Hay </a:t>
            </a:r>
            <a:r>
              <a:rPr lang="en-US" dirty="0" err="1"/>
              <a:t>cinco</a:t>
            </a:r>
            <a:r>
              <a:rPr lang="en-US" dirty="0"/>
              <a:t> </a:t>
            </a:r>
            <a:r>
              <a:rPr lang="en-US" dirty="0" err="1"/>
              <a:t>bicicletas</a:t>
            </a:r>
            <a:r>
              <a:rPr lang="en-US" dirty="0"/>
              <a:t> </a:t>
            </a:r>
            <a:r>
              <a:rPr lang="en-US" dirty="0" err="1"/>
              <a:t>en</a:t>
            </a:r>
            <a:r>
              <a:rPr lang="en-US" dirty="0"/>
              <a:t> el </a:t>
            </a:r>
            <a:r>
              <a:rPr lang="en-US" dirty="0" err="1"/>
              <a:t>centro</a:t>
            </a:r>
            <a:r>
              <a:rPr lang="en-US" dirty="0"/>
              <a:t> de la ciudad.</a:t>
            </a:r>
          </a:p>
          <a:p>
            <a:pPr marL="228600" indent="-228600">
              <a:buAutoNum type="arabicParenR"/>
            </a:pPr>
            <a:r>
              <a:rPr lang="en-US" dirty="0"/>
              <a:t>La</a:t>
            </a:r>
            <a:r>
              <a:rPr lang="en-US" baseline="0" dirty="0"/>
              <a:t> </a:t>
            </a:r>
            <a:r>
              <a:rPr lang="en-US" baseline="0" dirty="0" err="1"/>
              <a:t>estación</a:t>
            </a:r>
            <a:r>
              <a:rPr lang="en-US" baseline="0" dirty="0"/>
              <a:t> </a:t>
            </a:r>
            <a:r>
              <a:rPr lang="en-US" baseline="0" dirty="0" err="1"/>
              <a:t>está</a:t>
            </a:r>
            <a:r>
              <a:rPr lang="en-US" baseline="0" dirty="0"/>
              <a:t> </a:t>
            </a:r>
            <a:r>
              <a:rPr lang="en-US" baseline="0" dirty="0" err="1"/>
              <a:t>cerca</a:t>
            </a:r>
            <a:r>
              <a:rPr lang="en-US" baseline="0" dirty="0"/>
              <a:t> </a:t>
            </a:r>
            <a:r>
              <a:rPr lang="en-US" baseline="0" dirty="0" err="1"/>
              <a:t>pero</a:t>
            </a:r>
            <a:r>
              <a:rPr lang="en-US" baseline="0" dirty="0"/>
              <a:t> el cine </a:t>
            </a:r>
            <a:r>
              <a:rPr lang="en-US" baseline="0" dirty="0" err="1"/>
              <a:t>está</a:t>
            </a:r>
            <a:r>
              <a:rPr lang="en-US" baseline="0" dirty="0"/>
              <a:t> a once </a:t>
            </a:r>
            <a:r>
              <a:rPr lang="en-US" baseline="0" dirty="0" err="1"/>
              <a:t>kilómetros</a:t>
            </a:r>
            <a:r>
              <a:rPr lang="en-US" baseline="0" dirty="0"/>
              <a:t>.</a:t>
            </a:r>
          </a:p>
          <a:p>
            <a:pPr marL="228600" indent="-228600">
              <a:buAutoNum type="arabicParenR"/>
            </a:pPr>
            <a:r>
              <a:rPr lang="en-US" baseline="0" dirty="0" err="1"/>
              <a:t>Necesito</a:t>
            </a:r>
            <a:r>
              <a:rPr lang="en-US" baseline="0" dirty="0"/>
              <a:t> hacer ejercicio </a:t>
            </a:r>
            <a:r>
              <a:rPr lang="en-US" baseline="0" dirty="0" err="1"/>
              <a:t>en</a:t>
            </a:r>
            <a:r>
              <a:rPr lang="en-US" baseline="0" dirty="0"/>
              <a:t> </a:t>
            </a:r>
            <a:r>
              <a:rPr lang="en-US" baseline="0" dirty="0" err="1"/>
              <a:t>diciembre</a:t>
            </a:r>
            <a:r>
              <a:rPr lang="en-US"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Estamos </a:t>
            </a:r>
            <a:r>
              <a:rPr lang="en-US" baseline="0" dirty="0" err="1"/>
              <a:t>en</a:t>
            </a:r>
            <a:r>
              <a:rPr lang="en-US" baseline="0" dirty="0"/>
              <a:t> el cine. La </a:t>
            </a:r>
            <a:r>
              <a:rPr lang="en-US" baseline="0" dirty="0" err="1"/>
              <a:t>película</a:t>
            </a:r>
            <a:r>
              <a:rPr lang="en-US" baseline="0" dirty="0"/>
              <a:t> </a:t>
            </a:r>
            <a:r>
              <a:rPr lang="en-US" baseline="0" dirty="0" err="1"/>
              <a:t>parece</a:t>
            </a:r>
            <a:r>
              <a:rPr lang="en-US" baseline="0" dirty="0"/>
              <a:t> </a:t>
            </a:r>
            <a:r>
              <a:rPr lang="en-US" baseline="0" dirty="0" err="1"/>
              <a:t>excelente</a:t>
            </a:r>
            <a:r>
              <a:rPr lang="en-US"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dirty="0"/>
              <a:t>: All vocabulary here has been seen by students either as source/cluster words</a:t>
            </a:r>
            <a:r>
              <a:rPr lang="en-US" baseline="0" dirty="0"/>
              <a:t> (as per lesson 1 in this sequence) or </a:t>
            </a:r>
            <a:r>
              <a:rPr lang="en-US" dirty="0"/>
              <a:t>in previous vocab sets,</a:t>
            </a:r>
            <a:r>
              <a:rPr lang="en-US" baseline="0" dirty="0"/>
              <a:t> apart from sentence five which includes a cognate: </a:t>
            </a:r>
            <a:r>
              <a:rPr lang="en-US" baseline="0" dirty="0" err="1"/>
              <a:t>excelente</a:t>
            </a:r>
            <a:r>
              <a:rPr lang="en-US" baseline="0" dirty="0"/>
              <a:t> [1546].  This could be used to challenge students or left out if teachers prefer, depending on the ability of the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831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r>
              <a:rPr lang="en-US" b="1" strike="noStrike" dirty="0"/>
              <a:t>Timing: </a:t>
            </a:r>
            <a:r>
              <a:rPr lang="en-US" b="0" strike="noStrike" dirty="0"/>
              <a:t>5 minutes</a:t>
            </a:r>
          </a:p>
          <a:p>
            <a:endParaRPr lang="en-US" b="1"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dirty="0"/>
              <a:t>Aim: </a:t>
            </a:r>
            <a:r>
              <a:rPr lang="es-ES" b="0" strike="noStrike" dirty="0"/>
              <a:t>to </a:t>
            </a:r>
            <a:r>
              <a:rPr lang="en-US" dirty="0"/>
              <a:t>check understanding</a:t>
            </a:r>
            <a:r>
              <a:rPr lang="en-US" baseline="0" dirty="0"/>
              <a:t> of the sentences used on the previous slide.</a:t>
            </a:r>
            <a:endParaRPr lang="en-US" dirty="0"/>
          </a:p>
          <a:p>
            <a:endParaRPr lang="en-US" b="1" strike="noStrike" dirty="0"/>
          </a:p>
          <a:p>
            <a:r>
              <a:rPr lang="en-US" b="1" strike="noStrike" dirty="0"/>
              <a:t>Procedure:</a:t>
            </a:r>
          </a:p>
          <a:p>
            <a:pPr marL="228600" indent="-228600">
              <a:buAutoNum type="arabicPeriod"/>
            </a:pPr>
            <a:r>
              <a:rPr lang="en-GB" b="0" dirty="0"/>
              <a:t>Students translate each sentence into English.</a:t>
            </a:r>
          </a:p>
          <a:p>
            <a:pPr marL="228600" indent="-228600">
              <a:buAutoNum type="arabicPeriod"/>
            </a:pPr>
            <a:r>
              <a:rPr lang="en-GB" b="0" dirty="0"/>
              <a:t>Teacher shows the answers by clicking on the orange</a:t>
            </a:r>
            <a:r>
              <a:rPr lang="en-GB" b="0" baseline="0" dirty="0"/>
              <a:t> bars.</a:t>
            </a:r>
            <a:endParaRPr lang="en-GB" b="0" dirty="0"/>
          </a:p>
          <a:p>
            <a:endParaRPr lang="en-GB" b="0" baseline="0" dirty="0"/>
          </a:p>
          <a:p>
            <a:r>
              <a:rPr lang="en-GB" b="1" baseline="0" dirty="0"/>
              <a:t>Note</a:t>
            </a:r>
            <a:r>
              <a:rPr lang="en-GB" b="0" baseline="0" dirty="0"/>
              <a:t>: Teacher could focus particularly on ‘estamos’ (why is it ‘estamos’ here and not ‘somos’ – location is conveyed).</a:t>
            </a: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268031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noStrike" dirty="0"/>
              <a:t>Timing: </a:t>
            </a:r>
            <a:r>
              <a:rPr lang="en-US" b="0" strike="noStrike" dirty="0"/>
              <a:t>5 minutes</a:t>
            </a:r>
          </a:p>
          <a:p>
            <a:endParaRPr lang="en-US" b="1"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dirty="0"/>
              <a:t>Aim: </a:t>
            </a:r>
            <a:r>
              <a:rPr lang="es-ES" b="0" strike="noStrike" dirty="0"/>
              <a:t>to </a:t>
            </a:r>
            <a:r>
              <a:rPr lang="en-US" dirty="0"/>
              <a:t>revisit the vocabulary for this week (from week 2.2.2).</a:t>
            </a:r>
          </a:p>
          <a:p>
            <a:endParaRPr lang="en-US" b="1" strike="noStrike" dirty="0"/>
          </a:p>
          <a:p>
            <a:r>
              <a:rPr lang="en-US" b="1" strike="noStrike" dirty="0"/>
              <a:t>Procedure:</a:t>
            </a:r>
          </a:p>
          <a:p>
            <a:pPr marL="228600" indent="-228600">
              <a:buAutoNum type="arabicPeriod"/>
            </a:pPr>
            <a:r>
              <a:rPr lang="en-US" b="0" strike="noStrike" dirty="0"/>
              <a:t>Teacher says the number in Spanish </a:t>
            </a:r>
            <a:r>
              <a:rPr lang="en-GB" baseline="0" dirty="0"/>
              <a:t>(either in numerical or random order, to challenge students more).</a:t>
            </a:r>
          </a:p>
          <a:p>
            <a:pPr marL="228600" indent="-228600">
              <a:buAutoNum type="arabicPeriod"/>
            </a:pPr>
            <a:r>
              <a:rPr lang="en-GB" baseline="0" dirty="0"/>
              <a:t>Students have to search the options around the edge of the box to decide which is the corresponding word. </a:t>
            </a:r>
          </a:p>
          <a:p>
            <a:pPr marL="228600" indent="-228600">
              <a:buAutoNum type="arabicPeriod"/>
            </a:pPr>
            <a:r>
              <a:rPr lang="en-GB" b="0" strike="noStrike" baseline="0" dirty="0"/>
              <a:t>Teacher p</a:t>
            </a:r>
            <a:r>
              <a:rPr lang="en-GB" baseline="0" dirty="0"/>
              <a:t>auses for several seconds to allow students to search, then elicits the Spanish word from students in chorus.</a:t>
            </a:r>
          </a:p>
          <a:p>
            <a:pPr marL="228600" indent="-228600">
              <a:buAutoNum type="arabicPeriod"/>
            </a:pPr>
            <a:endParaRPr lang="en-GB" b="0" strike="noStrik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strike="noStrike" baseline="0" dirty="0"/>
              <a:t>Note</a:t>
            </a:r>
            <a:r>
              <a:rPr lang="en-GB" b="0" strike="noStrike" baseline="0" dirty="0"/>
              <a:t>: t</a:t>
            </a:r>
            <a:r>
              <a:rPr lang="en-GB" baseline="0" dirty="0"/>
              <a:t>o allow for flexibility in the order of numbers, the answers have not been animated.</a:t>
            </a:r>
            <a:endParaRPr lang="en-US" b="0" strike="noStrike" dirty="0"/>
          </a:p>
          <a:p>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110882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strike="noStrike" dirty="0"/>
              <a:t>Timing: </a:t>
            </a:r>
            <a:r>
              <a:rPr lang="en-US" b="0" strike="noStrike" dirty="0"/>
              <a:t>5 minutes</a:t>
            </a:r>
          </a:p>
          <a:p>
            <a:endParaRPr lang="en-US" b="1" strike="noStrik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dirty="0"/>
              <a:t>Aim: </a:t>
            </a:r>
            <a:r>
              <a:rPr lang="es-ES" b="0" strike="noStrike" dirty="0"/>
              <a:t>to </a:t>
            </a:r>
            <a:r>
              <a:rPr lang="en-US" dirty="0"/>
              <a:t>revisit the vocabulary for this week (from week 2.1.2)</a:t>
            </a:r>
            <a:r>
              <a:rPr lang="en-US" baseline="0" dirty="0"/>
              <a:t> in comprehension and production</a:t>
            </a:r>
            <a:endParaRPr lang="en-US" dirty="0"/>
          </a:p>
          <a:p>
            <a:endParaRPr lang="en-US" b="1" strike="noStrike" dirty="0"/>
          </a:p>
          <a:p>
            <a:r>
              <a:rPr lang="en-US" b="1" strike="noStrike"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strike="noStrike" dirty="0"/>
              <a:t>Teacher </a:t>
            </a:r>
            <a:r>
              <a:rPr lang="en-GB" baseline="0" dirty="0"/>
              <a:t>asks students ‘¿</a:t>
            </a:r>
            <a:r>
              <a:rPr lang="en-GB" baseline="0" dirty="0" err="1"/>
              <a:t>Quién</a:t>
            </a:r>
            <a:r>
              <a:rPr lang="en-GB" baseline="0" dirty="0"/>
              <a:t> es / </a:t>
            </a:r>
            <a:r>
              <a:rPr lang="en-GB" baseline="0" dirty="0" err="1"/>
              <a:t>Quiénes</a:t>
            </a:r>
            <a:r>
              <a:rPr lang="en-GB" baseline="0" dirty="0"/>
              <a:t> son?’ to recap the vocab for the members of the family.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 clicks on the box to reveal the Spanish word for each family member.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 shows questions on a mouse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answer each question, giving either the name of the family members, or saying/writing the words in Spanish </a:t>
            </a:r>
            <a:r>
              <a:rPr lang="en-GB" baseline="0" dirty="0" err="1"/>
              <a:t>e.g</a:t>
            </a:r>
            <a:r>
              <a:rPr lang="en-GB" baseline="0" dirty="0"/>
              <a:t> los </a:t>
            </a:r>
            <a:r>
              <a:rPr lang="en-GB" baseline="0" dirty="0" err="1"/>
              <a:t>primos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To</a:t>
            </a:r>
            <a:r>
              <a:rPr lang="en-GB" baseline="0" dirty="0"/>
              <a:t> force recall of the family members in Spanish teachers could conduct this activity with the boxes obscuring the word in Spanish.  This would be a test not only of understanding the adjective but recalling/spelling the family members.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Given that </a:t>
            </a:r>
            <a:r>
              <a:rPr lang="en-GB" i="1" dirty="0" err="1"/>
              <a:t>muy</a:t>
            </a:r>
            <a:r>
              <a:rPr lang="en-GB" dirty="0"/>
              <a:t> is not part of this vocab set, it is not used in any</a:t>
            </a:r>
            <a:r>
              <a:rPr lang="en-GB" baseline="0" dirty="0"/>
              <a:t> of the Spanish questions.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518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baseline="0" dirty="0">
                <a:solidFill>
                  <a:schemeClr val="tx1"/>
                </a:solidFill>
                <a:effectLst/>
                <a:latin typeface="+mn-lt"/>
                <a:ea typeface="+mn-ea"/>
                <a:cs typeface="+mn-cs"/>
              </a:rPr>
              <a:t>Timing:</a:t>
            </a:r>
            <a:r>
              <a:rPr lang="en-US" sz="1200" b="0" kern="1200" baseline="0" dirty="0">
                <a:solidFill>
                  <a:schemeClr val="tx1"/>
                </a:solidFill>
                <a:effectLst/>
                <a:latin typeface="+mn-lt"/>
                <a:ea typeface="+mn-ea"/>
                <a:cs typeface="+mn-cs"/>
              </a:rPr>
              <a:t> 5 minutes.</a:t>
            </a:r>
          </a:p>
          <a:p>
            <a:pPr hangingPunct="0"/>
            <a:endParaRPr lang="en-US" sz="1200" b="1" kern="1200" baseline="0" dirty="0">
              <a:solidFill>
                <a:schemeClr val="tx1"/>
              </a:solidFill>
              <a:effectLst/>
              <a:latin typeface="+mn-lt"/>
              <a:ea typeface="+mn-ea"/>
              <a:cs typeface="+mn-cs"/>
            </a:endParaRPr>
          </a:p>
          <a:p>
            <a:pPr hangingPunct="0"/>
            <a:r>
              <a:rPr lang="en-US" sz="1200" b="1" kern="1200" baseline="0" dirty="0">
                <a:solidFill>
                  <a:schemeClr val="tx1"/>
                </a:solidFill>
                <a:effectLst/>
                <a:latin typeface="+mn-lt"/>
                <a:ea typeface="+mn-ea"/>
                <a:cs typeface="+mn-cs"/>
              </a:rPr>
              <a:t>Aim</a:t>
            </a:r>
            <a:r>
              <a:rPr lang="en-US" sz="1200" kern="1200" baseline="0" dirty="0">
                <a:solidFill>
                  <a:schemeClr val="tx1"/>
                </a:solidFill>
                <a:effectLst/>
                <a:latin typeface="+mn-lt"/>
                <a:ea typeface="+mn-ea"/>
                <a:cs typeface="+mn-cs"/>
              </a:rPr>
              <a:t>: to reinforce the meanings of the adjectives when used with ‘son’ and ‘están’; to consolidate understanding of adjective (gender) agreement.</a:t>
            </a:r>
          </a:p>
          <a:p>
            <a:pPr hangingPunct="0"/>
            <a:endParaRPr lang="en-US" sz="1200" kern="1200" baseline="0" dirty="0">
              <a:solidFill>
                <a:schemeClr val="tx1"/>
              </a:solidFill>
              <a:effectLst/>
              <a:latin typeface="+mn-lt"/>
              <a:ea typeface="+mn-ea"/>
              <a:cs typeface="+mn-cs"/>
            </a:endParaRPr>
          </a:p>
          <a:p>
            <a:pPr hangingPunct="0"/>
            <a:r>
              <a:rPr lang="en-US" sz="1200" b="1" kern="1200" baseline="0" dirty="0">
                <a:solidFill>
                  <a:schemeClr val="tx1"/>
                </a:solidFill>
                <a:effectLst/>
                <a:latin typeface="+mn-lt"/>
                <a:ea typeface="+mn-ea"/>
                <a:cs typeface="+mn-cs"/>
              </a:rPr>
              <a:t>Procedure:</a:t>
            </a:r>
          </a:p>
          <a:p>
            <a:pPr marL="228600" indent="-228600" hangingPunct="0">
              <a:buAutoNum type="arabicPeriod"/>
            </a:pPr>
            <a:r>
              <a:rPr lang="en-US" sz="1200" b="0" kern="1200" baseline="0" dirty="0">
                <a:solidFill>
                  <a:schemeClr val="tx1"/>
                </a:solidFill>
                <a:effectLst/>
                <a:latin typeface="+mn-lt"/>
                <a:ea typeface="+mn-ea"/>
                <a:cs typeface="+mn-cs"/>
              </a:rPr>
              <a:t>Teacher </a:t>
            </a:r>
            <a:r>
              <a:rPr lang="en-US" sz="1200" i="0" kern="1200" baseline="0" dirty="0">
                <a:solidFill>
                  <a:schemeClr val="tx1"/>
                </a:solidFill>
                <a:effectLst/>
                <a:latin typeface="+mn-lt"/>
                <a:ea typeface="+mn-ea"/>
                <a:cs typeface="+mn-cs"/>
              </a:rPr>
              <a:t>elicits the rules by asking the class how they will work out the answers. </a:t>
            </a:r>
          </a:p>
          <a:p>
            <a:pPr marL="228600" indent="-228600" hangingPunct="0">
              <a:buAutoNum type="arabicPeriod"/>
            </a:pPr>
            <a:r>
              <a:rPr lang="en-US" sz="1200" kern="1200" baseline="0" dirty="0">
                <a:solidFill>
                  <a:schemeClr val="tx1"/>
                </a:solidFill>
                <a:effectLst/>
                <a:latin typeface="+mn-lt"/>
                <a:ea typeface="+mn-ea"/>
                <a:cs typeface="+mn-cs"/>
              </a:rPr>
              <a:t>Students give the answers in any order, considering if it’s a temporary state or a trait. </a:t>
            </a:r>
          </a:p>
          <a:p>
            <a:pPr marL="228600" indent="-228600" hangingPunct="0">
              <a:buAutoNum type="arabicPeriod"/>
            </a:pPr>
            <a:r>
              <a:rPr lang="en-US" sz="1200" kern="1200" baseline="0" dirty="0">
                <a:solidFill>
                  <a:schemeClr val="tx1"/>
                </a:solidFill>
                <a:effectLst/>
                <a:latin typeface="+mn-lt"/>
                <a:ea typeface="+mn-ea"/>
                <a:cs typeface="+mn-cs"/>
              </a:rPr>
              <a:t>Teacher shows the answers working out which box to click by looking at the descending order from the list in Spanish.</a:t>
            </a:r>
            <a:endParaRPr lang="en-US" sz="1200" i="0" kern="1200" baseline="0" dirty="0">
              <a:solidFill>
                <a:schemeClr val="tx1"/>
              </a:solidFill>
              <a:effectLst/>
              <a:latin typeface="+mn-lt"/>
              <a:ea typeface="+mn-ea"/>
              <a:cs typeface="+mn-cs"/>
            </a:endParaRPr>
          </a:p>
          <a:p>
            <a:pPr marL="228600" indent="-228600" hangingPunct="0">
              <a:buAutoNum type="arabicPeriod"/>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b="0" kern="1200" dirty="0">
                <a:solidFill>
                  <a:schemeClr val="tx1"/>
                </a:solidFill>
                <a:effectLst/>
                <a:latin typeface="+mn-lt"/>
                <a:ea typeface="+mn-ea"/>
                <a:cs typeface="+mn-cs"/>
              </a:rPr>
              <a:t>these are the </a:t>
            </a:r>
            <a:r>
              <a:rPr lang="en-US" sz="1200" kern="1200" dirty="0">
                <a:solidFill>
                  <a:schemeClr val="tx1"/>
                </a:solidFill>
                <a:effectLst/>
                <a:latin typeface="+mn-lt"/>
                <a:ea typeface="+mn-ea"/>
                <a:cs typeface="+mn-cs"/>
              </a:rPr>
              <a:t>adjectives listed in the order they descend in the list:</a:t>
            </a:r>
          </a:p>
          <a:p>
            <a:pPr hangingPunct="0"/>
            <a:r>
              <a:rPr lang="en-US" sz="1200" b="1" kern="1200" dirty="0">
                <a:solidFill>
                  <a:schemeClr val="tx1"/>
                </a:solidFill>
                <a:effectLst/>
                <a:latin typeface="+mn-lt"/>
                <a:ea typeface="+mn-ea"/>
                <a:cs typeface="+mn-cs"/>
              </a:rPr>
              <a:t> </a:t>
            </a:r>
          </a:p>
          <a:p>
            <a:pPr hangingPunct="0"/>
            <a:r>
              <a:rPr lang="en-US" sz="1200" b="1" kern="1200" dirty="0">
                <a:solidFill>
                  <a:schemeClr val="tx1"/>
                </a:solidFill>
                <a:effectLst/>
                <a:latin typeface="+mn-lt"/>
                <a:ea typeface="+mn-ea"/>
                <a:cs typeface="+mn-cs"/>
              </a:rPr>
              <a:t>Paco &amp; Paulina</a:t>
            </a:r>
            <a:r>
              <a:rPr lang="en-US" sz="1200" kern="1200" dirty="0">
                <a:solidFill>
                  <a:schemeClr val="tx1"/>
                </a:solidFill>
                <a:effectLst/>
                <a:latin typeface="+mn-lt"/>
                <a:ea typeface="+mn-ea"/>
                <a:cs typeface="+mn-cs"/>
              </a:rPr>
              <a:t>: </a:t>
            </a:r>
          </a:p>
          <a:p>
            <a:pPr hangingPunct="0"/>
            <a:r>
              <a:rPr lang="en-US" sz="1200" kern="1200" dirty="0">
                <a:solidFill>
                  <a:schemeClr val="tx1"/>
                </a:solidFill>
                <a:effectLst/>
                <a:latin typeface="+mn-lt"/>
                <a:ea typeface="+mn-ea"/>
                <a:cs typeface="+mn-cs"/>
              </a:rPr>
              <a:t>tanned</a:t>
            </a:r>
          </a:p>
          <a:p>
            <a:pPr hangingPunct="0"/>
            <a:r>
              <a:rPr lang="en-US" sz="1200" kern="1200" dirty="0">
                <a:solidFill>
                  <a:schemeClr val="tx1"/>
                </a:solidFill>
                <a:effectLst/>
                <a:latin typeface="+mn-lt"/>
                <a:ea typeface="+mn-ea"/>
                <a:cs typeface="+mn-cs"/>
              </a:rPr>
              <a:t>boring</a:t>
            </a:r>
          </a:p>
          <a:p>
            <a:pPr hangingPunct="0"/>
            <a:r>
              <a:rPr lang="en-US" sz="1200" kern="1200" dirty="0">
                <a:solidFill>
                  <a:schemeClr val="tx1"/>
                </a:solidFill>
                <a:effectLst/>
                <a:latin typeface="+mn-lt"/>
                <a:ea typeface="+mn-ea"/>
                <a:cs typeface="+mn-cs"/>
              </a:rPr>
              <a:t>nervous</a:t>
            </a:r>
          </a:p>
          <a:p>
            <a:pPr hangingPunct="0"/>
            <a:r>
              <a:rPr lang="en-US" sz="1200" kern="1200" dirty="0">
                <a:solidFill>
                  <a:schemeClr val="tx1"/>
                </a:solidFill>
                <a:effectLst/>
                <a:latin typeface="+mn-lt"/>
                <a:ea typeface="+mn-ea"/>
                <a:cs typeface="+mn-cs"/>
              </a:rPr>
              <a:t>being</a:t>
            </a:r>
            <a:r>
              <a:rPr lang="en-US" sz="1200" kern="1200" baseline="0" dirty="0">
                <a:solidFill>
                  <a:schemeClr val="tx1"/>
                </a:solidFill>
                <a:effectLst/>
                <a:latin typeface="+mn-lt"/>
                <a:ea typeface="+mn-ea"/>
                <a:cs typeface="+mn-cs"/>
              </a:rPr>
              <a:t> serious</a:t>
            </a:r>
          </a:p>
          <a:p>
            <a:pPr hangingPunct="0"/>
            <a:endParaRPr lang="en-US" sz="1200" kern="1200" baseline="0" dirty="0">
              <a:solidFill>
                <a:schemeClr val="tx1"/>
              </a:solidFill>
              <a:effectLst/>
              <a:latin typeface="+mn-lt"/>
              <a:ea typeface="+mn-ea"/>
              <a:cs typeface="+mn-cs"/>
            </a:endParaRPr>
          </a:p>
          <a:p>
            <a:pPr hangingPunct="0"/>
            <a:r>
              <a:rPr lang="en-US" sz="1200" b="1" kern="1200" baseline="0" dirty="0">
                <a:solidFill>
                  <a:schemeClr val="tx1"/>
                </a:solidFill>
                <a:effectLst/>
                <a:latin typeface="+mn-lt"/>
                <a:ea typeface="+mn-ea"/>
                <a:cs typeface="+mn-cs"/>
              </a:rPr>
              <a:t>Sara &amp; </a:t>
            </a:r>
            <a:r>
              <a:rPr lang="en-US" sz="1200" b="1" kern="1200" baseline="0" dirty="0" err="1">
                <a:solidFill>
                  <a:schemeClr val="tx1"/>
                </a:solidFill>
                <a:effectLst/>
                <a:latin typeface="+mn-lt"/>
                <a:ea typeface="+mn-ea"/>
                <a:cs typeface="+mn-cs"/>
              </a:rPr>
              <a:t>María</a:t>
            </a:r>
            <a:r>
              <a:rPr lang="en-US" sz="1200" b="1" kern="1200" baseline="0" dirty="0">
                <a:solidFill>
                  <a:schemeClr val="tx1"/>
                </a:solidFill>
                <a:effectLst/>
                <a:latin typeface="+mn-lt"/>
                <a:ea typeface="+mn-ea"/>
                <a:cs typeface="+mn-cs"/>
              </a:rPr>
              <a:t>:</a:t>
            </a:r>
          </a:p>
          <a:p>
            <a:pPr hangingPunct="0"/>
            <a:r>
              <a:rPr lang="en-US" sz="1200" kern="1200" baseline="0" dirty="0">
                <a:solidFill>
                  <a:schemeClr val="tx1"/>
                </a:solidFill>
                <a:effectLst/>
                <a:latin typeface="+mn-lt"/>
                <a:ea typeface="+mn-ea"/>
                <a:cs typeface="+mn-cs"/>
              </a:rPr>
              <a:t>serious</a:t>
            </a:r>
          </a:p>
          <a:p>
            <a:pPr hangingPunct="0"/>
            <a:r>
              <a:rPr lang="en-US" sz="1200" kern="1200" baseline="0" dirty="0">
                <a:solidFill>
                  <a:schemeClr val="tx1"/>
                </a:solidFill>
                <a:effectLst/>
                <a:latin typeface="+mn-lt"/>
                <a:ea typeface="+mn-ea"/>
                <a:cs typeface="+mn-cs"/>
              </a:rPr>
              <a:t>acting crazy</a:t>
            </a:r>
          </a:p>
          <a:p>
            <a:pPr hangingPunct="0"/>
            <a:r>
              <a:rPr lang="en-US" sz="1200" kern="1200" baseline="0" dirty="0">
                <a:solidFill>
                  <a:schemeClr val="tx1"/>
                </a:solidFill>
                <a:effectLst/>
                <a:latin typeface="+mn-lt"/>
                <a:ea typeface="+mn-ea"/>
                <a:cs typeface="+mn-cs"/>
              </a:rPr>
              <a:t>dark-haired/skinned</a:t>
            </a:r>
          </a:p>
          <a:p>
            <a:pPr hangingPunct="0"/>
            <a:r>
              <a:rPr lang="en-US" sz="1200" kern="1200" baseline="0" dirty="0">
                <a:solidFill>
                  <a:schemeClr val="tx1"/>
                </a:solidFill>
                <a:effectLst/>
                <a:latin typeface="+mn-lt"/>
                <a:ea typeface="+mn-ea"/>
                <a:cs typeface="+mn-cs"/>
              </a:rPr>
              <a:t>bored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480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baseline="0" dirty="0"/>
              <a:t>Timing</a:t>
            </a:r>
            <a:r>
              <a:rPr lang="en-GB" baseline="0" dirty="0"/>
              <a:t>: 7 minutes</a:t>
            </a:r>
          </a:p>
          <a:p>
            <a:pPr marL="0" indent="0">
              <a:buNone/>
            </a:pPr>
            <a:endParaRPr lang="en-GB" baseline="0" dirty="0"/>
          </a:p>
          <a:p>
            <a:pPr marL="0" indent="0">
              <a:buNone/>
            </a:pPr>
            <a:r>
              <a:rPr lang="en-GB" b="1" baseline="0" dirty="0"/>
              <a:t>Aim</a:t>
            </a:r>
            <a:r>
              <a:rPr lang="en-GB" baseline="0" dirty="0"/>
              <a:t>: to consolidate understanding of the difference in meaning between ‘son’ and ‘están’; to practise adjective agreement.</a:t>
            </a:r>
          </a:p>
          <a:p>
            <a:pPr marL="0" indent="0">
              <a:buNone/>
            </a:pPr>
            <a:endParaRPr lang="en-GB" baseline="0" dirty="0"/>
          </a:p>
          <a:p>
            <a:pPr marL="0" indent="0">
              <a:buNone/>
            </a:pPr>
            <a:r>
              <a:rPr lang="en-GB" b="1" baseline="0" dirty="0"/>
              <a:t>Procedure</a:t>
            </a:r>
            <a:r>
              <a:rPr lang="en-GB" baseline="0" dirty="0"/>
              <a:t>:</a:t>
            </a:r>
          </a:p>
          <a:p>
            <a:pPr marL="228600" indent="-228600">
              <a:buAutoNum type="arabicPeriod"/>
            </a:pPr>
            <a:r>
              <a:rPr lang="en-GB" baseline="0" dirty="0"/>
              <a:t>Students listen to each recording and mark the corresponding column depending on the gender of the adjective.</a:t>
            </a:r>
          </a:p>
          <a:p>
            <a:pPr marL="228600" indent="-228600">
              <a:buAutoNum type="arabicPeriod"/>
            </a:pPr>
            <a:r>
              <a:rPr lang="en-GB" baseline="0" dirty="0"/>
              <a:t>Students listen again and write the adjective in Spanish, focusing on the ending.</a:t>
            </a:r>
          </a:p>
          <a:p>
            <a:pPr marL="228600" indent="-228600">
              <a:buAutoNum type="arabicPeriod"/>
            </a:pPr>
            <a:r>
              <a:rPr lang="en-GB" baseline="0" dirty="0"/>
              <a:t>Students write ‘hoy’ if the sentence included ‘</a:t>
            </a:r>
            <a:r>
              <a:rPr lang="en-GB" baseline="0" dirty="0" err="1"/>
              <a:t>están</a:t>
            </a:r>
            <a:r>
              <a:rPr lang="en-GB" baseline="0" dirty="0"/>
              <a:t>’ and ‘</a:t>
            </a:r>
            <a:r>
              <a:rPr lang="en-GB" baseline="0" dirty="0" err="1"/>
              <a:t>en</a:t>
            </a:r>
            <a:r>
              <a:rPr lang="en-GB" baseline="0" dirty="0"/>
              <a:t> general’ if the sentence includes ‘son’.</a:t>
            </a:r>
          </a:p>
          <a:p>
            <a:pPr marL="0" indent="0">
              <a:buNone/>
            </a:pPr>
            <a:endParaRPr lang="en-GB" baseline="0" dirty="0"/>
          </a:p>
          <a:p>
            <a:pPr marL="0" indent="0">
              <a:buNone/>
            </a:pPr>
            <a:r>
              <a:rPr lang="en-GB" b="1" baseline="0" dirty="0"/>
              <a:t>Transcript</a:t>
            </a:r>
            <a:r>
              <a:rPr lang="en-GB" baseline="0" dirty="0"/>
              <a:t>:</a:t>
            </a:r>
          </a:p>
          <a:p>
            <a:pPr marL="228600" indent="-228600">
              <a:buAutoNum type="arabicParenR"/>
            </a:pPr>
            <a:r>
              <a:rPr lang="en-GB" baseline="0" dirty="0"/>
              <a:t>[el cielo] </a:t>
            </a:r>
            <a:r>
              <a:rPr lang="en-GB" baseline="0" dirty="0" err="1"/>
              <a:t>está</a:t>
            </a:r>
            <a:r>
              <a:rPr lang="en-GB" baseline="0" dirty="0"/>
              <a:t> </a:t>
            </a:r>
            <a:r>
              <a:rPr lang="en-GB" baseline="0" dirty="0" err="1"/>
              <a:t>oscuro</a:t>
            </a:r>
            <a:endParaRPr lang="en-GB" baseline="0" dirty="0"/>
          </a:p>
          <a:p>
            <a:pPr marL="228600" indent="-228600">
              <a:buAutoNum type="arabicParenR"/>
            </a:pPr>
            <a:r>
              <a:rPr lang="en-GB" baseline="0" dirty="0"/>
              <a:t>[</a:t>
            </a:r>
            <a:r>
              <a:rPr lang="en-GB" baseline="0" dirty="0" err="1"/>
              <a:t>los</a:t>
            </a:r>
            <a:r>
              <a:rPr lang="en-GB" baseline="0" dirty="0"/>
              <a:t> </a:t>
            </a:r>
            <a:r>
              <a:rPr lang="en-GB" baseline="0" dirty="0" err="1"/>
              <a:t>ríos</a:t>
            </a:r>
            <a:r>
              <a:rPr lang="en-GB" baseline="0" dirty="0"/>
              <a:t>] están </a:t>
            </a:r>
            <a:r>
              <a:rPr lang="en-GB" baseline="0" dirty="0" err="1"/>
              <a:t>claros</a:t>
            </a:r>
            <a:endParaRPr lang="en-GB" baseline="0" dirty="0"/>
          </a:p>
          <a:p>
            <a:pPr marL="228600" indent="-228600">
              <a:buAutoNum type="arabicParenR"/>
            </a:pPr>
            <a:r>
              <a:rPr lang="en-GB" baseline="0" dirty="0"/>
              <a:t>[las </a:t>
            </a:r>
            <a:r>
              <a:rPr lang="en-GB" baseline="0" dirty="0" err="1"/>
              <a:t>abuelas</a:t>
            </a:r>
            <a:r>
              <a:rPr lang="en-GB" baseline="0" dirty="0"/>
              <a:t>] son </a:t>
            </a:r>
            <a:r>
              <a:rPr lang="en-GB" baseline="0" dirty="0" err="1"/>
              <a:t>fuertes</a:t>
            </a:r>
            <a:endParaRPr lang="en-GB" baseline="0" dirty="0"/>
          </a:p>
          <a:p>
            <a:pPr marL="228600" indent="-228600">
              <a:buAutoNum type="arabicParenR"/>
            </a:pPr>
            <a:r>
              <a:rPr lang="en-GB" baseline="0" dirty="0"/>
              <a:t>[las primas] están </a:t>
            </a:r>
            <a:r>
              <a:rPr lang="en-GB" baseline="0" dirty="0" err="1"/>
              <a:t>hermosas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a:t>
            </a:r>
            <a:r>
              <a:rPr lang="en-GB" baseline="0" dirty="0" err="1"/>
              <a:t>los</a:t>
            </a:r>
            <a:r>
              <a:rPr lang="en-GB" baseline="0" dirty="0"/>
              <a:t> </a:t>
            </a:r>
            <a:r>
              <a:rPr lang="en-GB" baseline="0" dirty="0" err="1"/>
              <a:t>colores</a:t>
            </a:r>
            <a:r>
              <a:rPr lang="en-GB" baseline="0" dirty="0"/>
              <a:t>] son </a:t>
            </a:r>
            <a:r>
              <a:rPr lang="en-GB" baseline="0" dirty="0" err="1"/>
              <a:t>oscuros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a:t>
            </a:r>
            <a:r>
              <a:rPr lang="en-GB" baseline="0" dirty="0" err="1"/>
              <a:t>los</a:t>
            </a:r>
            <a:r>
              <a:rPr lang="en-GB" baseline="0" dirty="0"/>
              <a:t> </a:t>
            </a:r>
            <a:r>
              <a:rPr lang="en-GB" baseline="0" dirty="0" err="1"/>
              <a:t>perros</a:t>
            </a:r>
            <a:r>
              <a:rPr lang="en-GB" baseline="0" dirty="0"/>
              <a:t>] están </a:t>
            </a:r>
            <a:r>
              <a:rPr lang="en-GB" baseline="0" dirty="0" err="1"/>
              <a:t>bastante</a:t>
            </a:r>
            <a:r>
              <a:rPr lang="en-GB" baseline="0" dirty="0"/>
              <a:t> </a:t>
            </a:r>
            <a:r>
              <a:rPr lang="en-GB" baseline="0" dirty="0" err="1"/>
              <a:t>activos</a:t>
            </a:r>
            <a:r>
              <a:rPr lang="en-GB" baseline="0" dirty="0"/>
              <a:t> en el </a:t>
            </a:r>
            <a:r>
              <a:rPr lang="en-GB" baseline="0" dirty="0" err="1"/>
              <a:t>parque</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[las </a:t>
            </a:r>
            <a:r>
              <a:rPr lang="en-GB" baseline="0" dirty="0" err="1"/>
              <a:t>cremas</a:t>
            </a:r>
            <a:r>
              <a:rPr lang="en-GB" baseline="0" dirty="0"/>
              <a:t>] son </a:t>
            </a:r>
            <a:r>
              <a:rPr lang="en-GB" baseline="0" dirty="0" err="1"/>
              <a:t>claras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a:t>
            </a:r>
            <a:r>
              <a:rPr lang="en-GB" baseline="0" dirty="0" err="1"/>
              <a:t>los</a:t>
            </a:r>
            <a:r>
              <a:rPr lang="en-GB" baseline="0" dirty="0"/>
              <a:t> </a:t>
            </a:r>
            <a:r>
              <a:rPr lang="en-GB" baseline="0" dirty="0" err="1"/>
              <a:t>autores</a:t>
            </a:r>
            <a:r>
              <a:rPr lang="en-GB" baseline="0" dirty="0"/>
              <a:t>] son </a:t>
            </a:r>
            <a:r>
              <a:rPr lang="en-GB" baseline="0" dirty="0" err="1"/>
              <a:t>tranquilos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aseline="0" dirty="0"/>
          </a:p>
          <a:p>
            <a:pPr marL="0" indent="0">
              <a:buNone/>
            </a:pPr>
            <a:r>
              <a:rPr lang="en-GB" b="1" baseline="0" dirty="0"/>
              <a:t>Notes</a:t>
            </a:r>
            <a:r>
              <a:rPr lang="en-GB" baseline="0" dirty="0"/>
              <a:t>: </a:t>
            </a:r>
          </a:p>
          <a:p>
            <a:pPr marL="228600" indent="-228600">
              <a:buFont typeface="+mj-lt"/>
              <a:buAutoNum type="arabicPeriod"/>
            </a:pPr>
            <a:r>
              <a:rPr lang="en-GB" baseline="0" dirty="0"/>
              <a:t>The adjectives chosen here include three from 2.1.2 (</a:t>
            </a:r>
            <a:r>
              <a:rPr lang="en-GB" baseline="0" dirty="0" err="1"/>
              <a:t>hermoso</a:t>
            </a:r>
            <a:r>
              <a:rPr lang="en-GB" baseline="0" dirty="0"/>
              <a:t>, </a:t>
            </a:r>
            <a:r>
              <a:rPr lang="en-GB" baseline="0" dirty="0" err="1"/>
              <a:t>activo</a:t>
            </a:r>
            <a:r>
              <a:rPr lang="en-GB" baseline="0" dirty="0"/>
              <a:t>, </a:t>
            </a:r>
            <a:r>
              <a:rPr lang="en-GB" baseline="0" dirty="0" err="1"/>
              <a:t>fuerte</a:t>
            </a:r>
            <a:r>
              <a:rPr lang="en-GB" baseline="0" dirty="0"/>
              <a:t>) to offer further reinforcement of the revisited vocabulary (and evidence changing patterns of adjectives ending in -o  plus adjectives ending in –e). </a:t>
            </a:r>
            <a:r>
              <a:rPr lang="en-GB" baseline="0" dirty="0" err="1"/>
              <a:t>Oscuro</a:t>
            </a:r>
            <a:r>
              <a:rPr lang="en-GB" baseline="0" dirty="0"/>
              <a:t> and </a:t>
            </a:r>
            <a:r>
              <a:rPr lang="en-GB" baseline="0" dirty="0" err="1"/>
              <a:t>claro</a:t>
            </a:r>
            <a:r>
              <a:rPr lang="en-GB" baseline="0" dirty="0"/>
              <a:t> are included from this week’s set as these have not yet been practised.  This serves to offer variety of language/sentences and different contexts to further illustrate the use of </a:t>
            </a:r>
            <a:r>
              <a:rPr lang="en-GB" i="1" baseline="0" dirty="0"/>
              <a:t>ser/</a:t>
            </a:r>
            <a:r>
              <a:rPr lang="en-GB" i="1" baseline="0" dirty="0" err="1"/>
              <a:t>estar</a:t>
            </a:r>
            <a:r>
              <a:rPr lang="en-GB" baseline="0" dirty="0"/>
              <a:t>.</a:t>
            </a:r>
          </a:p>
          <a:p>
            <a:pPr marL="228600" indent="-228600">
              <a:buFont typeface="+mj-lt"/>
              <a:buAutoNum type="arabicPeriod"/>
            </a:pPr>
            <a:r>
              <a:rPr lang="en-GB" baseline="0" dirty="0"/>
              <a:t>During the feedback, check students’ understanding of the nouns.  Some of these words will be needed in the speaking activity which follows. (Los </a:t>
            </a:r>
            <a:r>
              <a:rPr lang="en-GB" baseline="0" dirty="0" err="1"/>
              <a:t>ríos</a:t>
            </a:r>
            <a:r>
              <a:rPr lang="en-GB" baseline="0" dirty="0"/>
              <a:t> / Las casas / Los chocolates / Las </a:t>
            </a:r>
            <a:r>
              <a:rPr lang="en-GB" baseline="0" dirty="0" err="1"/>
              <a:t>profesoras</a:t>
            </a:r>
            <a:r>
              <a:rPr lang="en-GB" baseline="0" dirty="0"/>
              <a:t> / Las primas / Los </a:t>
            </a:r>
            <a:r>
              <a:rPr lang="en-GB" baseline="0" dirty="0" err="1"/>
              <a:t>perros</a:t>
            </a:r>
            <a:r>
              <a:rPr lang="en-GB" baseline="0" dirty="0"/>
              <a:t>/ Las </a:t>
            </a:r>
            <a:r>
              <a:rPr lang="en-GB" baseline="0" dirty="0" err="1"/>
              <a:t>camisas</a:t>
            </a:r>
            <a:r>
              <a:rPr lang="en-GB" baseline="0" dirty="0"/>
              <a:t> / Los </a:t>
            </a:r>
            <a:r>
              <a:rPr lang="en-GB" baseline="0" dirty="0" err="1"/>
              <a:t>abuelos</a:t>
            </a:r>
            <a:r>
              <a:rPr lang="en-GB" baseline="0" dirty="0"/>
              <a:t>).  Teacher could quickly write them on the board to serve as a visual support during the speaking activity.  </a:t>
            </a:r>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3839292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not show during activity</a:t>
            </a:r>
          </a:p>
          <a:p>
            <a:endParaRPr lang="en-US" b="1" dirty="0"/>
          </a:p>
          <a:p>
            <a:r>
              <a:rPr lang="en-US" b="1" dirty="0"/>
              <a:t>Timing: </a:t>
            </a:r>
            <a:r>
              <a:rPr lang="en-US" b="0" dirty="0"/>
              <a:t>10 minutes</a:t>
            </a:r>
          </a:p>
          <a:p>
            <a:endParaRPr lang="en-US" b="1" dirty="0"/>
          </a:p>
          <a:p>
            <a:r>
              <a:rPr lang="en-US" b="1" dirty="0"/>
              <a:t>Aim: </a:t>
            </a:r>
            <a:r>
              <a:rPr lang="en-US" b="0" dirty="0"/>
              <a:t>to consolidate </a:t>
            </a:r>
            <a:r>
              <a:rPr lang="en-US" b="0" baseline="0" dirty="0"/>
              <a:t>use and understanding of</a:t>
            </a:r>
            <a:r>
              <a:rPr lang="en-US" b="0" dirty="0"/>
              <a:t> ‘son’ and ‘están’ and adjectives (</a:t>
            </a:r>
            <a:r>
              <a:rPr lang="en-US" b="0" baseline="0" dirty="0"/>
              <a:t>with </a:t>
            </a:r>
            <a:r>
              <a:rPr lang="en-US" b="0" dirty="0"/>
              <a:t>gender agreement).</a:t>
            </a:r>
          </a:p>
          <a:p>
            <a:endParaRPr lang="en-US" b="1" dirty="0"/>
          </a:p>
          <a:p>
            <a:r>
              <a:rPr lang="en-US" b="1" dirty="0"/>
              <a:t>Procedure:</a:t>
            </a:r>
          </a:p>
          <a:p>
            <a:pPr marL="228600" indent="-228600">
              <a:buAutoNum type="arabicPeriod"/>
            </a:pPr>
            <a:r>
              <a:rPr lang="en-US" dirty="0"/>
              <a:t>Students take a few minutes </a:t>
            </a:r>
            <a:r>
              <a:rPr lang="en-US" baseline="0" dirty="0"/>
              <a:t>to think about their sentences (but if possible, don’t write them down). </a:t>
            </a:r>
          </a:p>
          <a:p>
            <a:pPr marL="228600" indent="-228600">
              <a:buAutoNum type="arabicPeriod"/>
            </a:pPr>
            <a:r>
              <a:rPr lang="en-US" baseline="0" dirty="0"/>
              <a:t>Student A says the sentences in Spanish to their partner.</a:t>
            </a:r>
          </a:p>
          <a:p>
            <a:pPr marL="228600" indent="-228600">
              <a:buAutoNum type="arabicPeriod"/>
            </a:pPr>
            <a:r>
              <a:rPr lang="en-US" baseline="0" dirty="0"/>
              <a:t>Student B has to decide if the sentence is ‘today’ or ‘in general’ and write in English the noun and adjectives on the second half of the sheet.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Teacher circulates to check for accuracy of adjective agreement.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Students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Students compare sheets to see if they understood the sentences correctly – the English should match.  The next slide also displays the English to facilitate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dirty="0"/>
              <a:t>: These</a:t>
            </a:r>
            <a:r>
              <a:rPr lang="en-US" baseline="0" dirty="0"/>
              <a:t> prompt cards/grid are available in Word format (for ease of printing). </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497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not show during activity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205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6347590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Feedback</a:t>
            </a:r>
          </a:p>
          <a:p>
            <a:r>
              <a:rPr lang="en-US" dirty="0"/>
              <a:t>Here are the</a:t>
            </a:r>
            <a:r>
              <a:rPr lang="en-US" baseline="0" dirty="0"/>
              <a:t> answers for students to be able to readily check their translations.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047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noProof="0" dirty="0"/>
              <a:t>Timing</a:t>
            </a:r>
            <a:r>
              <a:rPr lang="en-GB" noProof="0" dirty="0"/>
              <a:t>: 5 minutes</a:t>
            </a:r>
          </a:p>
          <a:p>
            <a:endParaRPr lang="en-GB" noProof="0" dirty="0"/>
          </a:p>
          <a:p>
            <a:r>
              <a:rPr lang="en-GB" b="1" noProof="0" dirty="0"/>
              <a:t>Aim</a:t>
            </a:r>
            <a:r>
              <a:rPr lang="en-GB" noProof="0" dirty="0"/>
              <a:t>: </a:t>
            </a:r>
            <a:r>
              <a:rPr lang="en-GB" b="0" noProof="0" dirty="0"/>
              <a:t>to consolidate understanding of the contexts in which ‘estar’ and ‘ser’ are required</a:t>
            </a:r>
          </a:p>
          <a:p>
            <a:endParaRPr lang="en-GB" noProof="0" dirty="0"/>
          </a:p>
          <a:p>
            <a:r>
              <a:rPr lang="en-GB" b="1" noProof="0" dirty="0"/>
              <a:t>Procedure:</a:t>
            </a:r>
          </a:p>
          <a:p>
            <a:pPr marL="228600" indent="-228600">
              <a:buAutoNum type="arabicPeriod"/>
            </a:pPr>
            <a:r>
              <a:rPr lang="en-GB" noProof="0" dirty="0"/>
              <a:t>Students read each sentence and decide whether they would need to use ‘</a:t>
            </a:r>
            <a:r>
              <a:rPr lang="en-GB" noProof="0" dirty="0" err="1"/>
              <a:t>ser</a:t>
            </a:r>
            <a:r>
              <a:rPr lang="en-GB" noProof="0" dirty="0"/>
              <a:t>’ or ‘estar’ in that sentence, depending on the meaning conveyed.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noProof="0" dirty="0"/>
              <a:t>Teacher shows the answers one by one.</a:t>
            </a:r>
            <a:r>
              <a:rPr lang="en-GB" baseline="0" noProof="0" dirty="0"/>
              <a:t> The sentences for </a:t>
            </a:r>
            <a:r>
              <a:rPr lang="en-GB" i="1" baseline="0" noProof="0" dirty="0" err="1"/>
              <a:t>moreno</a:t>
            </a:r>
            <a:r>
              <a:rPr lang="en-GB" i="1" baseline="0" noProof="0" dirty="0"/>
              <a:t> </a:t>
            </a:r>
            <a:r>
              <a:rPr lang="en-GB" i="0" baseline="0" noProof="0" dirty="0"/>
              <a:t>and</a:t>
            </a:r>
            <a:r>
              <a:rPr lang="en-GB" i="1" baseline="0" noProof="0" dirty="0"/>
              <a:t> </a:t>
            </a:r>
            <a:r>
              <a:rPr lang="en-GB" i="1" baseline="0" noProof="0" dirty="0" err="1"/>
              <a:t>aburrido</a:t>
            </a:r>
            <a:r>
              <a:rPr lang="en-GB" baseline="0" noProof="0" dirty="0"/>
              <a:t> exemplify the difference in meaning of these two adjectives when used with </a:t>
            </a:r>
            <a:r>
              <a:rPr lang="en-GB" i="1" baseline="0" noProof="0" dirty="0"/>
              <a:t>ser</a:t>
            </a:r>
            <a:r>
              <a:rPr lang="en-GB" baseline="0" noProof="0" dirty="0"/>
              <a:t> or </a:t>
            </a:r>
            <a:r>
              <a:rPr lang="en-GB" i="1" baseline="0" noProof="0" dirty="0"/>
              <a:t>estar</a:t>
            </a:r>
            <a:r>
              <a:rPr lang="en-GB" baseline="0" noProof="0" dirty="0"/>
              <a:t>.  During the feedback, draw students’ attention to this.  They will then be translating these sentences as a production activity next.</a:t>
            </a:r>
            <a:endParaRPr lang="en-GB" noProof="0" dirty="0"/>
          </a:p>
          <a:p>
            <a:pPr marL="0" indent="0">
              <a:buNone/>
            </a:pPr>
            <a:endParaRPr lang="en-GB" noProof="0" dirty="0"/>
          </a:p>
          <a:p>
            <a:pPr marL="0" indent="0">
              <a:buNone/>
            </a:pPr>
            <a:r>
              <a:rPr lang="en-GB" b="1" noProof="0" dirty="0"/>
              <a:t>Notes</a:t>
            </a:r>
            <a:r>
              <a:rPr lang="en-GB" noProof="0" dirty="0"/>
              <a:t>:</a:t>
            </a:r>
          </a:p>
          <a:p>
            <a:pPr marL="228600" indent="-228600">
              <a:buFont typeface="+mj-lt"/>
              <a:buAutoNum type="arabicPeriod"/>
            </a:pPr>
            <a:r>
              <a:rPr lang="en-GB" noProof="0" dirty="0"/>
              <a:t>Here</a:t>
            </a:r>
            <a:r>
              <a:rPr lang="en-GB" baseline="0" noProof="0" dirty="0"/>
              <a:t> all the adjectives used come from this week’s vocab set. </a:t>
            </a:r>
            <a:r>
              <a:rPr lang="en-GB" noProof="0" dirty="0"/>
              <a:t>Previousl</a:t>
            </a:r>
            <a:r>
              <a:rPr lang="en-GB" baseline="0" noProof="0" dirty="0"/>
              <a:t>y taught vocabulary: </a:t>
            </a:r>
            <a:r>
              <a:rPr lang="en-GB" noProof="0" dirty="0" err="1"/>
              <a:t>activo</a:t>
            </a:r>
            <a:r>
              <a:rPr lang="en-GB" noProof="0" dirty="0"/>
              <a:t> </a:t>
            </a:r>
            <a:r>
              <a:rPr lang="en-GB" noProof="0" dirty="0" err="1"/>
              <a:t>guapo</a:t>
            </a:r>
            <a:r>
              <a:rPr lang="en-GB" noProof="0" dirty="0"/>
              <a:t> </a:t>
            </a:r>
            <a:r>
              <a:rPr lang="en-GB" noProof="0" dirty="0" err="1"/>
              <a:t>nervioso</a:t>
            </a:r>
            <a:r>
              <a:rPr lang="en-GB" noProof="0" dirty="0"/>
              <a:t> were</a:t>
            </a:r>
            <a:r>
              <a:rPr lang="en-GB" baseline="0" noProof="0" dirty="0"/>
              <a:t> taught in Term 1.1 and Term 2.1.</a:t>
            </a:r>
          </a:p>
          <a:p>
            <a:pPr marL="228600" indent="-228600">
              <a:buFont typeface="+mj-lt"/>
              <a:buAutoNum type="arabicPeriod"/>
            </a:pPr>
            <a:r>
              <a:rPr lang="en-GB" baseline="0" noProof="0" dirty="0"/>
              <a:t>Note: The use of ser + loco differs regionally.  In Spain, </a:t>
            </a:r>
            <a:r>
              <a:rPr lang="en-GB" b="1" i="1" baseline="0" noProof="0" dirty="0"/>
              <a:t>ser loco </a:t>
            </a:r>
            <a:r>
              <a:rPr lang="en-GB" baseline="0" noProof="0" dirty="0"/>
              <a:t>is generally avoided, as its use is limited to someone who is clinically insane. A more general craziness might be conveyed by ‘</a:t>
            </a:r>
            <a:r>
              <a:rPr lang="en-GB" b="1" i="1" baseline="0" noProof="0" dirty="0"/>
              <a:t>Ser un loco’, </a:t>
            </a:r>
            <a:r>
              <a:rPr lang="en-GB" b="0" i="0" baseline="0" noProof="0" dirty="0"/>
              <a:t>which is a level of complexity we avoid here. In South America, ser loco is more widely used.  We have, however, avoided using it with ser in this exercise.</a:t>
            </a:r>
            <a:br>
              <a:rPr lang="en-GB" b="0" i="0" baseline="0" noProof="0" dirty="0"/>
            </a:br>
            <a:r>
              <a:rPr lang="en-GB" b="0" i="0" baseline="0" noProof="0" dirty="0"/>
              <a:t>For further debate, see:  </a:t>
            </a:r>
            <a:r>
              <a:rPr lang="en-GB" noProof="0" dirty="0">
                <a:hlinkClick r:id="rId3"/>
              </a:rPr>
              <a:t>https://forum.wordreference.com/threads/ser-estar-loco.442135/</a:t>
            </a:r>
            <a:endParaRPr lang="en-GB" noProof="0" dirty="0"/>
          </a:p>
        </p:txBody>
      </p:sp>
      <p:sp>
        <p:nvSpPr>
          <p:cNvPr id="4" name="Slide Number Placeholder 3"/>
          <p:cNvSpPr>
            <a:spLocks noGrp="1"/>
          </p:cNvSpPr>
          <p:nvPr>
            <p:ph type="sldNum" sz="quarter" idx="10"/>
          </p:nvPr>
        </p:nvSpPr>
        <p:spPr/>
        <p:txBody>
          <a:bodyPr/>
          <a:lstStyle/>
          <a:p>
            <a:fld id="{672843D9-4757-4631-B0CD-BAA271821DF5}" type="slidenum">
              <a:rPr lang="en-GB" smtClean="0"/>
              <a:t>41</a:t>
            </a:fld>
            <a:endParaRPr lang="en-GB"/>
          </a:p>
        </p:txBody>
      </p:sp>
    </p:spTree>
    <p:extLst>
      <p:ext uri="{BB962C8B-B14F-4D97-AF65-F5344CB8AC3E}">
        <p14:creationId xmlns:p14="http://schemas.microsoft.com/office/powerpoint/2010/main" val="3532865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i="0" baseline="0" dirty="0"/>
              <a:t>Timing</a:t>
            </a:r>
            <a:r>
              <a:rPr lang="en-GB" i="0" baseline="0" dirty="0"/>
              <a:t>: 6 minutes</a:t>
            </a:r>
          </a:p>
          <a:p>
            <a:endParaRPr lang="en-GB" i="0" baseline="0" dirty="0"/>
          </a:p>
          <a:p>
            <a:r>
              <a:rPr lang="en-GB" b="1" i="0" baseline="0" dirty="0"/>
              <a:t>Aim</a:t>
            </a:r>
            <a:r>
              <a:rPr lang="en-GB" i="0" baseline="0" dirty="0"/>
              <a:t>: to improve productive use of ‘ser’ and ‘estar’, practising with first and third person (singular and plural) forms of both verbs</a:t>
            </a:r>
          </a:p>
          <a:p>
            <a:endParaRPr lang="en-GB" i="0" baseline="0" dirty="0"/>
          </a:p>
          <a:p>
            <a:r>
              <a:rPr lang="en-GB" b="1" i="0" baseline="0" dirty="0"/>
              <a:t>Procedure</a:t>
            </a:r>
            <a:r>
              <a:rPr lang="en-GB" i="0" baseline="0" dirty="0"/>
              <a:t>:</a:t>
            </a:r>
          </a:p>
          <a:p>
            <a:pPr marL="228600" indent="-228600">
              <a:buAutoNum type="arabicPeriod"/>
            </a:pPr>
            <a:r>
              <a:rPr lang="en-GB" i="0" baseline="0" dirty="0"/>
              <a:t>Students translate each sentence.</a:t>
            </a:r>
          </a:p>
          <a:p>
            <a:pPr marL="228600" indent="-228600">
              <a:buAutoNum type="arabicPeriod"/>
            </a:pPr>
            <a:r>
              <a:rPr lang="en-GB" i="0" baseline="0" dirty="0"/>
              <a:t>Teacher shows the answers.</a:t>
            </a:r>
          </a:p>
          <a:p>
            <a:pPr marL="228600" indent="-228600">
              <a:buAutoNum type="arabicPeriod"/>
            </a:pPr>
            <a:r>
              <a:rPr lang="en-GB" i="0" baseline="0" dirty="0"/>
              <a:t>Teacher discuss with </a:t>
            </a:r>
            <a:r>
              <a:rPr lang="en-GB" baseline="0" dirty="0"/>
              <a:t>students alternate translations for the sentences with </a:t>
            </a:r>
            <a:r>
              <a:rPr lang="en-GB" i="1" baseline="0" dirty="0"/>
              <a:t>estar, </a:t>
            </a:r>
            <a:r>
              <a:rPr lang="en-GB" i="0" baseline="0" dirty="0"/>
              <a:t>such as ‘the girls are </a:t>
            </a:r>
            <a:r>
              <a:rPr lang="en-GB" i="1" baseline="0" dirty="0"/>
              <a:t>feeling</a:t>
            </a:r>
            <a:r>
              <a:rPr lang="en-GB" i="0" baseline="0" dirty="0"/>
              <a:t> nervous’ (11) or ‘the dogs are </a:t>
            </a:r>
            <a:r>
              <a:rPr lang="en-GB" i="1" baseline="0" dirty="0"/>
              <a:t>acting</a:t>
            </a:r>
            <a:r>
              <a:rPr lang="en-GB" i="0" baseline="0" dirty="0"/>
              <a:t> crazy’ (12).</a:t>
            </a:r>
            <a:endParaRPr lang="en-GB" i="1" baseline="0" dirty="0"/>
          </a:p>
          <a:p>
            <a:pPr marL="228600" indent="-228600">
              <a:buAutoNum type="arabicPeriod"/>
            </a:pPr>
            <a:endParaRPr lang="en-GB" i="1" baseline="0" dirty="0"/>
          </a:p>
          <a:p>
            <a:pPr marL="0" indent="0">
              <a:buNone/>
            </a:pPr>
            <a:r>
              <a:rPr lang="en-GB" b="1" i="0" baseline="0" dirty="0"/>
              <a:t>Note: </a:t>
            </a:r>
            <a:r>
              <a:rPr lang="en-GB" i="0" baseline="0" dirty="0"/>
              <a:t>accurate use of number agreement on the adjective is to be encouraged here (in all instances the plural marker –s is used)</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760352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43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ce</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1316292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3509465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61854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‘ci’ </a:t>
            </a:r>
            <a:r>
              <a:rPr lang="en-GB" baseline="0" dirty="0"/>
              <a:t>and then present and practise the pronunciation of the </a:t>
            </a:r>
            <a:r>
              <a:rPr lang="en-GB" b="1" baseline="0" dirty="0"/>
              <a:t>source word ‘</a:t>
            </a:r>
            <a:r>
              <a:rPr lang="en-GB" b="1" baseline="0" dirty="0" err="1"/>
              <a:t>cierto</a:t>
            </a:r>
            <a:r>
              <a:rPr lang="en-GB" b="1" baseline="0" dirty="0"/>
              <a:t>’.</a:t>
            </a:r>
            <a:endParaRPr lang="en-GB" b="0" baseline="0" dirty="0"/>
          </a:p>
          <a:p>
            <a:endParaRPr lang="en-GB" dirty="0"/>
          </a:p>
          <a:p>
            <a:r>
              <a:rPr lang="en-GB" dirty="0"/>
              <a:t>A possible gesture for this source word would be to</a:t>
            </a:r>
            <a:r>
              <a:rPr lang="en-GB" baseline="0" dirty="0"/>
              <a:t> give a ‘thumbs up’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200016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08324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Tree>
    <p:extLst>
      <p:ext uri="{BB962C8B-B14F-4D97-AF65-F5344CB8AC3E}">
        <p14:creationId xmlns:p14="http://schemas.microsoft.com/office/powerpoint/2010/main" val="3173705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64021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Edit Master text styles</a:t>
            </a:r>
          </a:p>
        </p:txBody>
      </p:sp>
    </p:spTree>
    <p:extLst>
      <p:ext uri="{BB962C8B-B14F-4D97-AF65-F5344CB8AC3E}">
        <p14:creationId xmlns:p14="http://schemas.microsoft.com/office/powerpoint/2010/main" val="4054180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3822468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4019306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3220036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4163949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Edit Master text styles</a:t>
            </a:r>
          </a:p>
        </p:txBody>
      </p:sp>
    </p:spTree>
    <p:extLst>
      <p:ext uri="{BB962C8B-B14F-4D97-AF65-F5344CB8AC3E}">
        <p14:creationId xmlns:p14="http://schemas.microsoft.com/office/powerpoint/2010/main" val="1282103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3900751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Tree>
    <p:extLst>
      <p:ext uri="{BB962C8B-B14F-4D97-AF65-F5344CB8AC3E}">
        <p14:creationId xmlns:p14="http://schemas.microsoft.com/office/powerpoint/2010/main" val="3014791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31391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6713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9503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80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2987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21412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15/07/2022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56491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44087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15/07/2022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45259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411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15/07/2022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24259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302162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5855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88204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11492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9674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26843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80372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46559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62877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821550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08741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19279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65921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011117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42333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3834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92669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96707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264737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14149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07477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16352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325500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4569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957721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6182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613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58925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089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56850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540194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62113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53975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063337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2061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56086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0585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6556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35686851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2664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85253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30491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6012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2390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4.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5.jp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4.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5.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4.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jp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1.jp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02884428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786542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37668070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57636576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545403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357062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3.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audio" Target="../media/audio11.wav"/><Relationship Id="rId11" Type="http://schemas.openxmlformats.org/officeDocument/2006/relationships/image" Target="../media/image11.png"/><Relationship Id="rId5" Type="http://schemas.openxmlformats.org/officeDocument/2006/relationships/audio" Target="../media/audio10.wav"/><Relationship Id="rId10" Type="http://schemas.openxmlformats.org/officeDocument/2006/relationships/image" Target="../media/image10.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audio" Target="../media/audio16.wav"/></Relationships>
</file>

<file path=ppt/slides/_rels/slide18.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audio" Target="../media/audio18.wav"/><Relationship Id="rId4" Type="http://schemas.openxmlformats.org/officeDocument/2006/relationships/audio" Target="../media/audio17.wav"/></Relationships>
</file>

<file path=ppt/slides/_rels/slide19.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image" Target="../media/image7.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audio" Target="../media/audio17.wav"/></Relationships>
</file>

<file path=ppt/slides/_rels/slide21.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audio" Target="../media/audio19.wav"/></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audio" Target="../media/audio25.wav"/><Relationship Id="rId12"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5" Type="http://schemas.openxmlformats.org/officeDocument/2006/relationships/image" Target="../media/image20.png"/><Relationship Id="rId10" Type="http://schemas.openxmlformats.org/officeDocument/2006/relationships/audio" Target="../media/audio28.wav"/><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image" Target="../media/image19.pn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15.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27.xml"/><Relationship Id="rId16" Type="http://schemas.openxmlformats.org/officeDocument/2006/relationships/image" Target="../media/image39.png"/><Relationship Id="rId20"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gif"/><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2.gif"/><Relationship Id="rId3" Type="http://schemas.openxmlformats.org/officeDocument/2006/relationships/image" Target="../media/image15.png"/><Relationship Id="rId21" Type="http://schemas.openxmlformats.org/officeDocument/2006/relationships/image" Target="../media/image41.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28.xml"/><Relationship Id="rId16" Type="http://schemas.openxmlformats.org/officeDocument/2006/relationships/image" Target="../media/image45.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3.jpe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8.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30.xml"/><Relationship Id="rId1" Type="http://schemas.openxmlformats.org/officeDocument/2006/relationships/slideLayout" Target="../slideLayouts/slideLayout49.xml"/><Relationship Id="rId5" Type="http://schemas.openxmlformats.org/officeDocument/2006/relationships/image" Target="../media/image7.png"/><Relationship Id="rId4" Type="http://schemas.openxmlformats.org/officeDocument/2006/relationships/audio" Target="../media/audio31.wav"/></Relationships>
</file>

<file path=ppt/slides/_rels/slide31.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31.xml"/><Relationship Id="rId1" Type="http://schemas.openxmlformats.org/officeDocument/2006/relationships/slideLayout" Target="../slideLayouts/slideLayout49.xml"/><Relationship Id="rId5" Type="http://schemas.openxmlformats.org/officeDocument/2006/relationships/image" Target="../media/image10.png"/><Relationship Id="rId4" Type="http://schemas.openxmlformats.org/officeDocument/2006/relationships/audio" Target="../media/audio33.wav"/></Relationships>
</file>

<file path=ppt/slides/_rels/slide32.xml.rels><?xml version="1.0" encoding="UTF-8" standalone="yes"?>
<Relationships xmlns="http://schemas.openxmlformats.org/package/2006/relationships"><Relationship Id="rId3" Type="http://schemas.openxmlformats.org/officeDocument/2006/relationships/audio" Target="../media/audio34.wav"/><Relationship Id="rId7" Type="http://schemas.openxmlformats.org/officeDocument/2006/relationships/audio" Target="../media/audio38.wav"/><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5.png"/><Relationship Id="rId7"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56.png"/><Relationship Id="rId3" Type="http://schemas.openxmlformats.org/officeDocument/2006/relationships/image" Target="../media/image15.png"/><Relationship Id="rId7" Type="http://schemas.openxmlformats.org/officeDocument/2006/relationships/audio" Target="../media/audio42.wav"/><Relationship Id="rId12"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0" Type="http://schemas.openxmlformats.org/officeDocument/2006/relationships/audio" Target="../media/audio45.wav"/><Relationship Id="rId4" Type="http://schemas.openxmlformats.org/officeDocument/2006/relationships/audio" Target="../media/audio39.wav"/><Relationship Id="rId9" Type="http://schemas.openxmlformats.org/officeDocument/2006/relationships/audio" Target="../media/audio44.wav"/></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7.jpeg"/><Relationship Id="rId7"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59.png"/></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0.png"/><Relationship Id="rId4" Type="http://schemas.openxmlformats.org/officeDocument/2006/relationships/image" Target="../media/image62.png"/><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quizlet.com/gb/491213995/y7-spanish-term-22-week-3-flash-cards/" TargetMode="External"/><Relationship Id="rId3" Type="http://schemas.openxmlformats.org/officeDocument/2006/relationships/image" Target="../media/image15.png"/><Relationship Id="rId7" Type="http://schemas.openxmlformats.org/officeDocument/2006/relationships/hyperlink" Target="https://quizlet.com/gb/490816098/year-7-spanish-term-31-week-1-flash-card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resources.ncelp.org/concern/resources/bv73c0691?locale=en" TargetMode="External"/><Relationship Id="rId11" Type="http://schemas.openxmlformats.org/officeDocument/2006/relationships/image" Target="../media/image69.png"/><Relationship Id="rId5" Type="http://schemas.openxmlformats.org/officeDocument/2006/relationships/hyperlink" Target="https://drive.google.com/open?id=107dFo4rT8DpSvbpBW62PpDo4HoHXZPvg" TargetMode="External"/><Relationship Id="rId10"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hyperlink" Target="https://quizlet.com/gb/459417711/year-7-spanish-term-21-week-3-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openxmlformats.org/officeDocument/2006/relationships/image" Target="../media/image10.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25242" y="2157912"/>
            <a:ext cx="7325507" cy="879475"/>
          </a:xfrm>
        </p:spPr>
        <p:txBody>
          <a:bodyPr>
            <a:normAutofit fontScale="90000"/>
          </a:bodyPr>
          <a:lstStyle/>
          <a:p>
            <a:pPr algn="l"/>
            <a:r>
              <a:rPr lang="en-GB" sz="4000" b="1" dirty="0">
                <a:solidFill>
                  <a:prstClr val="white"/>
                </a:solidFill>
              </a:rPr>
              <a:t>Saying what people are like today vs in general</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145187"/>
            <a:ext cx="7419339" cy="567626"/>
          </a:xfrm>
        </p:spPr>
        <p:txBody>
          <a:bodyPr>
            <a:noAutofit/>
          </a:bodyPr>
          <a:lstStyle/>
          <a:p>
            <a:pPr algn="l"/>
            <a:r>
              <a:rPr lang="en-GB" sz="2800" dirty="0">
                <a:solidFill>
                  <a:prstClr val="white"/>
                </a:solidFill>
              </a:rPr>
              <a:t>‘</a:t>
            </a:r>
            <a:r>
              <a:rPr lang="en-GB" sz="2800" dirty="0" err="1">
                <a:solidFill>
                  <a:prstClr val="white"/>
                </a:solidFill>
              </a:rPr>
              <a:t>Somos</a:t>
            </a:r>
            <a:r>
              <a:rPr lang="en-GB" sz="2800" dirty="0">
                <a:solidFill>
                  <a:prstClr val="white"/>
                </a:solidFill>
              </a:rPr>
              <a:t>’ for traits and ‘estamos’ for state</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331767" y="3677796"/>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SSCs [</a:t>
            </a:r>
            <a:r>
              <a:rPr lang="en-GB" sz="2800" dirty="0" err="1">
                <a:solidFill>
                  <a:prstClr val="white"/>
                </a:solidFill>
              </a:rPr>
              <a:t>ce</a:t>
            </a:r>
            <a:r>
              <a:rPr lang="en-GB" sz="2800" dirty="0">
                <a:solidFill>
                  <a:prstClr val="white"/>
                </a:solidFill>
              </a:rPr>
              <a:t>], [ci]</a:t>
            </a:r>
          </a:p>
          <a:p>
            <a:endParaRPr lang="en-US" sz="28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2.2 - Week 5 - Lesson 47</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Victoria Hobson / Nick Avery  </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15/07/22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125728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74" y="931805"/>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055485" y="1914055"/>
            <a:ext cx="448071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ci</a:t>
            </a:r>
            <a:r>
              <a:rPr lang="en-GB" sz="12000" dirty="0">
                <a:solidFill>
                  <a:srgbClr val="115076"/>
                </a:solidFill>
                <a:latin typeface="Century Gothic" panose="020B0502020202020204" pitchFamily="34" charset="0"/>
                <a:cs typeface="Calibri" panose="020F0502020204030204" pitchFamily="34" charset="0"/>
              </a:rPr>
              <a:t>erto</a:t>
            </a:r>
            <a:endParaRPr lang="en-GB" sz="12000" dirty="0">
              <a:solidFill>
                <a:srgbClr val="115076"/>
              </a:solidFill>
            </a:endParaRPr>
          </a:p>
        </p:txBody>
      </p:sp>
    </p:spTree>
    <p:extLst>
      <p:ext uri="{BB962C8B-B14F-4D97-AF65-F5344CB8AC3E}">
        <p14:creationId xmlns:p14="http://schemas.microsoft.com/office/powerpoint/2010/main" val="4043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ci</a:t>
            </a:r>
            <a:endParaRPr lang="en-GB" sz="12000" b="0"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Picture 2" descr="green checkmark in a circ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2706" y="2040031"/>
            <a:ext cx="1546588" cy="1546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8891" y="350800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ne</a:t>
            </a:r>
          </a:p>
        </p:txBody>
      </p:sp>
      <p:pic>
        <p:nvPicPr>
          <p:cNvPr id="12294" name="Picture 6" descr="popcorn, 3D glasses, and a film roll.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4122" y="1183034"/>
            <a:ext cx="2083580" cy="1562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4070" y="3341961"/>
            <a:ext cx="38913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encias</a:t>
            </a:r>
          </a:p>
        </p:txBody>
      </p:sp>
      <p:pic>
        <p:nvPicPr>
          <p:cNvPr id="12296" name="Picture 8" descr="test tub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60317" y="4490919"/>
            <a:ext cx="1598819" cy="16317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8891" y="4638407"/>
            <a:ext cx="283421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de</a:t>
            </a:r>
            <a:r>
              <a:rPr lang="es-CO" sz="7200" dirty="0">
                <a:solidFill>
                  <a:srgbClr val="E87D1E"/>
                </a:solidFill>
                <a:latin typeface="Century Gothic" panose="020B0502020202020204" pitchFamily="34" charset="0"/>
                <a:cs typeface="Calibri" panose="020F0502020204030204" pitchFamily="34" charset="0"/>
              </a:rPr>
              <a:t>ci</a:t>
            </a:r>
            <a:r>
              <a:rPr lang="es-CO" sz="7200" dirty="0">
                <a:solidFill>
                  <a:srgbClr val="115076"/>
                </a:solidFill>
                <a:latin typeface="Century Gothic" panose="020B0502020202020204" pitchFamily="34" charset="0"/>
                <a:cs typeface="Calibri" panose="020F0502020204030204" pitchFamily="34" charset="0"/>
              </a:rPr>
              <a:t>r</a:t>
            </a:r>
          </a:p>
        </p:txBody>
      </p:sp>
      <p:sp>
        <p:nvSpPr>
          <p:cNvPr id="15" name="TextBox 14"/>
          <p:cNvSpPr txBox="1"/>
          <p:nvPr/>
        </p:nvSpPr>
        <p:spPr>
          <a:xfrm>
            <a:off x="4492878" y="5612802"/>
            <a:ext cx="3020230"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say; tell]</a:t>
            </a:r>
          </a:p>
        </p:txBody>
      </p:sp>
      <p:sp>
        <p:nvSpPr>
          <p:cNvPr id="10" name="TextBox 9"/>
          <p:cNvSpPr txBox="1"/>
          <p:nvPr/>
        </p:nvSpPr>
        <p:spPr>
          <a:xfrm>
            <a:off x="7917157" y="179392"/>
            <a:ext cx="3984622"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di</a:t>
            </a: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embre</a:t>
            </a:r>
          </a:p>
        </p:txBody>
      </p:sp>
      <p:pic>
        <p:nvPicPr>
          <p:cNvPr id="12298" name="Picture 10" descr="month of Decemb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96547" y="1298741"/>
            <a:ext cx="1730637" cy="1482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52185" y="3321106"/>
            <a:ext cx="371456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udad</a:t>
            </a:r>
          </a:p>
        </p:txBody>
      </p:sp>
      <p:pic>
        <p:nvPicPr>
          <p:cNvPr id="12290" name="Picture 2" descr="month of December"/>
          <p:cNvPicPr>
            <a:picLocks noChangeAspect="1" noChangeArrowheads="1"/>
          </p:cNvPicPr>
          <p:nvPr/>
        </p:nvPicPr>
        <p:blipFill rotWithShape="1">
          <a:blip r:embed="rId14">
            <a:extLst>
              <a:ext uri="{28A0092B-C50C-407E-A947-70E740481C1C}">
                <a14:useLocalDpi xmlns:a14="http://schemas.microsoft.com/office/drawing/2010/main" val="0"/>
              </a:ext>
            </a:extLst>
          </a:blip>
          <a:srcRect b="29810"/>
          <a:stretch/>
        </p:blipFill>
        <p:spPr bwMode="auto">
          <a:xfrm>
            <a:off x="8536199" y="4440455"/>
            <a:ext cx="2649518" cy="169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7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i_cin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fade">
                                      <p:cBhvr>
                                        <p:cTn id="28" dur="500"/>
                                        <p:tgtEl>
                                          <p:spTgt spid="12294"/>
                                        </p:tgtEl>
                                      </p:cBhvr>
                                    </p:animEffect>
                                  </p:childTnLst>
                                  <p:subTnLst>
                                    <p:audio>
                                      <p:cMediaNode>
                                        <p:cTn display="0" masterRel="sameClick">
                                          <p:stCondLst>
                                            <p:cond evt="begin" delay="0">
                                              <p:tn val="26"/>
                                            </p:cond>
                                          </p:stCondLst>
                                          <p:endCondLst>
                                            <p:cond evt="onStopAudio" delay="0">
                                              <p:tgtEl>
                                                <p:sldTgt/>
                                              </p:tgtEl>
                                            </p:cond>
                                          </p:endCondLst>
                                        </p:cTn>
                                        <p:tgtEl>
                                          <p:sndTgt r:embed="rId5" name="ci_cin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ci_diciembr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298"/>
                                        </p:tgtEl>
                                        <p:attrNameLst>
                                          <p:attrName>style.visibility</p:attrName>
                                        </p:attrNameLst>
                                      </p:cBhvr>
                                      <p:to>
                                        <p:strVal val="visible"/>
                                      </p:to>
                                    </p:set>
                                    <p:animEffect transition="in" filter="fade">
                                      <p:cBhvr>
                                        <p:cTn id="38" dur="500"/>
                                        <p:tgtEl>
                                          <p:spTgt spid="12298"/>
                                        </p:tgtEl>
                                      </p:cBhvr>
                                    </p:animEffect>
                                  </p:childTnLst>
                                  <p:subTnLst>
                                    <p:audio>
                                      <p:cMediaNode>
                                        <p:cTn display="0" masterRel="sameClick">
                                          <p:stCondLst>
                                            <p:cond evt="begin" delay="0">
                                              <p:tn val="36"/>
                                            </p:cond>
                                          </p:stCondLst>
                                          <p:endCondLst>
                                            <p:cond evt="onStopAudio" delay="0">
                                              <p:tgtEl>
                                                <p:sldTgt/>
                                              </p:tgtEl>
                                            </p:cond>
                                          </p:endCondLst>
                                        </p:cTn>
                                        <p:tgtEl>
                                          <p:sndTgt r:embed="rId6" name="ci_diciemb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ci_ciencia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subTnLst>
                                    <p:audio>
                                      <p:cMediaNode>
                                        <p:cTn display="0" masterRel="sameClick">
                                          <p:stCondLst>
                                            <p:cond evt="begin" delay="0">
                                              <p:tn val="46"/>
                                            </p:cond>
                                          </p:stCondLst>
                                          <p:endCondLst>
                                            <p:cond evt="onStopAudio" delay="0">
                                              <p:tgtEl>
                                                <p:sldTgt/>
                                              </p:tgtEl>
                                            </p:cond>
                                          </p:endCondLst>
                                        </p:cTn>
                                        <p:tgtEl>
                                          <p:sndTgt r:embed="rId7" name="ci_ciencia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ci_dec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ci_dec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ci_ciuda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290"/>
                                        </p:tgtEl>
                                        <p:attrNameLst>
                                          <p:attrName>style.visibility</p:attrName>
                                        </p:attrNameLst>
                                      </p:cBhvr>
                                      <p:to>
                                        <p:strVal val="visible"/>
                                      </p:to>
                                    </p:set>
                                    <p:animEffect transition="in" filter="fade">
                                      <p:cBhvr>
                                        <p:cTn id="68" dur="500"/>
                                        <p:tgtEl>
                                          <p:spTgt spid="12290"/>
                                        </p:tgtEl>
                                      </p:cBhvr>
                                    </p:animEffect>
                                  </p:childTnLst>
                                  <p:subTnLst>
                                    <p:audio>
                                      <p:cMediaNode>
                                        <p:cTn display="0" masterRel="sameClick">
                                          <p:stCondLst>
                                            <p:cond evt="begin" delay="0">
                                              <p:tn val="66"/>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5" grpId="0"/>
      <p:bldP spid="10"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ci</a:t>
            </a:r>
            <a:endParaRPr lang="en-GB" sz="12000" b="0"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678891" y="350800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ne</a:t>
            </a:r>
          </a:p>
        </p:txBody>
      </p:sp>
      <p:sp>
        <p:nvSpPr>
          <p:cNvPr id="8" name="TextBox 7"/>
          <p:cNvSpPr txBox="1"/>
          <p:nvPr/>
        </p:nvSpPr>
        <p:spPr>
          <a:xfrm>
            <a:off x="214070" y="3341961"/>
            <a:ext cx="38913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encias</a:t>
            </a:r>
          </a:p>
        </p:txBody>
      </p:sp>
      <p:sp>
        <p:nvSpPr>
          <p:cNvPr id="6" name="TextBox 5"/>
          <p:cNvSpPr txBox="1"/>
          <p:nvPr/>
        </p:nvSpPr>
        <p:spPr>
          <a:xfrm>
            <a:off x="4678891" y="4638407"/>
            <a:ext cx="283421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de</a:t>
            </a:r>
            <a:r>
              <a:rPr lang="es-CO" sz="7200" dirty="0">
                <a:solidFill>
                  <a:srgbClr val="E87D1E"/>
                </a:solidFill>
                <a:latin typeface="Century Gothic" panose="020B0502020202020204" pitchFamily="34" charset="0"/>
                <a:cs typeface="Calibri" panose="020F0502020204030204" pitchFamily="34" charset="0"/>
              </a:rPr>
              <a:t>ci</a:t>
            </a:r>
            <a:r>
              <a:rPr lang="es-CO" sz="72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7917157" y="179392"/>
            <a:ext cx="3984622"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di</a:t>
            </a: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embre</a:t>
            </a:r>
          </a:p>
        </p:txBody>
      </p:sp>
      <p:sp>
        <p:nvSpPr>
          <p:cNvPr id="7" name="TextBox 6"/>
          <p:cNvSpPr txBox="1"/>
          <p:nvPr/>
        </p:nvSpPr>
        <p:spPr>
          <a:xfrm>
            <a:off x="8052185" y="3321106"/>
            <a:ext cx="371456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udad</a:t>
            </a:r>
          </a:p>
        </p:txBody>
      </p:sp>
    </p:spTree>
    <p:extLst>
      <p:ext uri="{BB962C8B-B14F-4D97-AF65-F5344CB8AC3E}">
        <p14:creationId xmlns:p14="http://schemas.microsoft.com/office/powerpoint/2010/main" val="286918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ci_cin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ci_diciembr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ci_ciencias.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ci_dec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0"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ci</a:t>
            </a:r>
            <a:endParaRPr lang="en-GB" sz="12000" b="0"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678891" y="350800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ne</a:t>
            </a:r>
          </a:p>
        </p:txBody>
      </p:sp>
      <p:sp>
        <p:nvSpPr>
          <p:cNvPr id="8" name="TextBox 7"/>
          <p:cNvSpPr txBox="1"/>
          <p:nvPr/>
        </p:nvSpPr>
        <p:spPr>
          <a:xfrm>
            <a:off x="214070" y="3341961"/>
            <a:ext cx="38913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encias</a:t>
            </a:r>
          </a:p>
        </p:txBody>
      </p:sp>
      <p:sp>
        <p:nvSpPr>
          <p:cNvPr id="6" name="TextBox 5"/>
          <p:cNvSpPr txBox="1"/>
          <p:nvPr/>
        </p:nvSpPr>
        <p:spPr>
          <a:xfrm>
            <a:off x="4678891" y="4638407"/>
            <a:ext cx="283421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de</a:t>
            </a:r>
            <a:r>
              <a:rPr lang="es-CO" sz="7200" dirty="0">
                <a:solidFill>
                  <a:srgbClr val="E87D1E"/>
                </a:solidFill>
                <a:latin typeface="Century Gothic" panose="020B0502020202020204" pitchFamily="34" charset="0"/>
                <a:cs typeface="Calibri" panose="020F0502020204030204" pitchFamily="34" charset="0"/>
              </a:rPr>
              <a:t>ci</a:t>
            </a:r>
            <a:r>
              <a:rPr lang="es-CO" sz="72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7917157" y="179392"/>
            <a:ext cx="3984622"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di</a:t>
            </a: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embre</a:t>
            </a:r>
          </a:p>
        </p:txBody>
      </p:sp>
      <p:sp>
        <p:nvSpPr>
          <p:cNvPr id="7" name="TextBox 6"/>
          <p:cNvSpPr txBox="1"/>
          <p:nvPr/>
        </p:nvSpPr>
        <p:spPr>
          <a:xfrm>
            <a:off x="8052185" y="3321106"/>
            <a:ext cx="371456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udad</a:t>
            </a:r>
          </a:p>
        </p:txBody>
      </p:sp>
    </p:spTree>
    <p:extLst>
      <p:ext uri="{BB962C8B-B14F-4D97-AF65-F5344CB8AC3E}">
        <p14:creationId xmlns:p14="http://schemas.microsoft.com/office/powerpoint/2010/main" val="352701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0"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057" y="641504"/>
            <a:ext cx="45719" cy="45719"/>
          </a:xfrm>
        </p:spPr>
        <p:txBody>
          <a:bodyPr>
            <a:normAutofit fontScale="90000"/>
          </a:bodyPr>
          <a:lstStyle/>
          <a:p>
            <a:r>
              <a:rPr lang="en-GB" sz="100" dirty="0" err="1">
                <a:solidFill>
                  <a:schemeClr val="bg1"/>
                </a:solidFill>
                <a:latin typeface="Century Gothic" panose="020B0502020202020204" pitchFamily="34" charset="0"/>
              </a:rPr>
              <a:t>Fonética</a:t>
            </a:r>
            <a:endParaRPr lang="en-GB" sz="100" dirty="0">
              <a:solidFill>
                <a:schemeClr val="bg1"/>
              </a:solidFill>
              <a:latin typeface="Century Gothic" panose="020B0502020202020204" pitchFamily="34" charset="0"/>
            </a:endParaRPr>
          </a:p>
        </p:txBody>
      </p:sp>
      <p:sp>
        <p:nvSpPr>
          <p:cNvPr id="3" name="TextBox 2"/>
          <p:cNvSpPr txBox="1"/>
          <p:nvPr/>
        </p:nvSpPr>
        <p:spPr>
          <a:xfrm>
            <a:off x="4539847" y="251555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erto</a:t>
            </a:r>
          </a:p>
        </p:txBody>
      </p:sp>
      <p:sp>
        <p:nvSpPr>
          <p:cNvPr id="4" name="TextBox 3"/>
          <p:cNvSpPr txBox="1"/>
          <p:nvPr/>
        </p:nvSpPr>
        <p:spPr>
          <a:xfrm>
            <a:off x="242364" y="179392"/>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ne</a:t>
            </a:r>
          </a:p>
        </p:txBody>
      </p:sp>
      <p:sp>
        <p:nvSpPr>
          <p:cNvPr id="5" name="TextBox 4"/>
          <p:cNvSpPr txBox="1"/>
          <p:nvPr/>
        </p:nvSpPr>
        <p:spPr>
          <a:xfrm>
            <a:off x="190255" y="3154961"/>
            <a:ext cx="38913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encias</a:t>
            </a:r>
          </a:p>
        </p:txBody>
      </p:sp>
      <p:sp>
        <p:nvSpPr>
          <p:cNvPr id="6" name="TextBox 5"/>
          <p:cNvSpPr txBox="1"/>
          <p:nvPr/>
        </p:nvSpPr>
        <p:spPr>
          <a:xfrm>
            <a:off x="4539847" y="5259157"/>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de</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a:t>
            </a:r>
          </a:p>
        </p:txBody>
      </p:sp>
      <p:sp>
        <p:nvSpPr>
          <p:cNvPr id="7" name="TextBox 6"/>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embre</a:t>
            </a:r>
          </a:p>
        </p:txBody>
      </p:sp>
      <p:sp>
        <p:nvSpPr>
          <p:cNvPr id="8" name="TextBox 7"/>
          <p:cNvSpPr txBox="1"/>
          <p:nvPr/>
        </p:nvSpPr>
        <p:spPr>
          <a:xfrm>
            <a:off x="8182780" y="3154961"/>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udad</a:t>
            </a:r>
          </a:p>
        </p:txBody>
      </p:sp>
      <p:sp>
        <p:nvSpPr>
          <p:cNvPr id="9" name="TextBox 8"/>
          <p:cNvSpPr txBox="1"/>
          <p:nvPr/>
        </p:nvSpPr>
        <p:spPr>
          <a:xfrm>
            <a:off x="3842544" y="151205"/>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rca</a:t>
            </a:r>
          </a:p>
        </p:txBody>
      </p:sp>
      <p:sp>
        <p:nvSpPr>
          <p:cNvPr id="10" name="TextBox 9"/>
          <p:cNvSpPr txBox="1"/>
          <p:nvPr/>
        </p:nvSpPr>
        <p:spPr>
          <a:xfrm>
            <a:off x="2254781" y="1310632"/>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ce</a:t>
            </a:r>
          </a:p>
        </p:txBody>
      </p:sp>
      <p:sp>
        <p:nvSpPr>
          <p:cNvPr id="11" name="TextBox 10"/>
          <p:cNvSpPr txBox="1"/>
          <p:nvPr/>
        </p:nvSpPr>
        <p:spPr>
          <a:xfrm>
            <a:off x="242364" y="4730739"/>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sario</a:t>
            </a:r>
          </a:p>
        </p:txBody>
      </p:sp>
      <p:sp>
        <p:nvSpPr>
          <p:cNvPr id="12" name="TextBox 11"/>
          <p:cNvSpPr txBox="1"/>
          <p:nvPr/>
        </p:nvSpPr>
        <p:spPr>
          <a:xfrm>
            <a:off x="4241055" y="3881617"/>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r</a:t>
            </a:r>
          </a:p>
        </p:txBody>
      </p:sp>
      <p:sp>
        <p:nvSpPr>
          <p:cNvPr id="13" name="TextBox 12"/>
          <p:cNvSpPr txBox="1"/>
          <p:nvPr/>
        </p:nvSpPr>
        <p:spPr>
          <a:xfrm>
            <a:off x="6765671" y="1340519"/>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ntro</a:t>
            </a:r>
          </a:p>
        </p:txBody>
      </p:sp>
      <p:sp>
        <p:nvSpPr>
          <p:cNvPr id="14" name="TextBox 13"/>
          <p:cNvSpPr txBox="1"/>
          <p:nvPr/>
        </p:nvSpPr>
        <p:spPr>
          <a:xfrm>
            <a:off x="7525316" y="454882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sitar</a:t>
            </a:r>
          </a:p>
        </p:txBody>
      </p:sp>
    </p:spTree>
    <p:extLst>
      <p:ext uri="{BB962C8B-B14F-4D97-AF65-F5344CB8AC3E}">
        <p14:creationId xmlns:p14="http://schemas.microsoft.com/office/powerpoint/2010/main" val="254306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791609087"/>
              </p:ext>
            </p:extLst>
          </p:nvPr>
        </p:nvGraphicFramePr>
        <p:xfrm>
          <a:off x="5829267" y="1537403"/>
          <a:ext cx="6214419" cy="3892365"/>
        </p:xfrm>
        <a:graphic>
          <a:graphicData uri="http://schemas.openxmlformats.org/drawingml/2006/table">
            <a:tbl>
              <a:tblPr firstRow="1" firstCol="1" bandRow="1"/>
              <a:tblGrid>
                <a:gridCol w="529636">
                  <a:extLst>
                    <a:ext uri="{9D8B030D-6E8A-4147-A177-3AD203B41FA5}">
                      <a16:colId xmlns:a16="http://schemas.microsoft.com/office/drawing/2014/main" val="20000"/>
                    </a:ext>
                  </a:extLst>
                </a:gridCol>
                <a:gridCol w="1918619">
                  <a:extLst>
                    <a:ext uri="{9D8B030D-6E8A-4147-A177-3AD203B41FA5}">
                      <a16:colId xmlns:a16="http://schemas.microsoft.com/office/drawing/2014/main" val="20001"/>
                    </a:ext>
                  </a:extLst>
                </a:gridCol>
                <a:gridCol w="3766164">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 </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español</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accent1">
                              <a:lumMod val="50000"/>
                            </a:schemeClr>
                          </a:solidFill>
                          <a:effectLst/>
                          <a:latin typeface="Century Gothic" panose="020B0502020202020204" pitchFamily="34" charset="0"/>
                        </a:rPr>
                        <a:t>inglés</a:t>
                      </a:r>
                      <a:endParaRPr lang="en-GB" sz="1600" b="1" dirty="0">
                        <a:solidFill>
                          <a:schemeClr val="accent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accent1">
                              <a:lumMod val="50000"/>
                            </a:schemeClr>
                          </a:solidFill>
                          <a:effectLst/>
                          <a:latin typeface="+mj-lt"/>
                        </a:rPr>
                        <a:t>1</a:t>
                      </a:r>
                      <a:endParaRPr lang="en-GB" sz="2000" b="1" dirty="0">
                        <a:solidFill>
                          <a:schemeClr val="accent1">
                            <a:lumMod val="50000"/>
                          </a:schemeClr>
                        </a:solidFill>
                        <a:effectLst/>
                        <a:latin typeface="+mj-lt"/>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accent1">
                              <a:lumMod val="50000"/>
                            </a:schemeClr>
                          </a:solidFill>
                          <a:latin typeface="Century Gothic" panose="020B0502020202020204" pitchFamily="34" charset="0"/>
                        </a:rPr>
                        <a:t>somos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accent1">
                              <a:lumMod val="50000"/>
                            </a:schemeClr>
                          </a:solidFill>
                          <a:latin typeface="Century Gothic" panose="020B0502020202020204" pitchFamily="34" charset="0"/>
                        </a:rPr>
                        <a:t>we</a:t>
                      </a:r>
                      <a:r>
                        <a:rPr lang="en-GB" sz="2000" baseline="0" dirty="0">
                          <a:solidFill>
                            <a:schemeClr val="accent1">
                              <a:lumMod val="50000"/>
                            </a:schemeClr>
                          </a:solidFill>
                          <a:latin typeface="Century Gothic" panose="020B0502020202020204" pitchFamily="34" charset="0"/>
                        </a:rPr>
                        <a:t> are (for traits)</a:t>
                      </a:r>
                      <a:endParaRPr lang="en-GB" sz="2000" dirty="0">
                        <a:solidFill>
                          <a:schemeClr val="accent1">
                            <a:lumMod val="50000"/>
                          </a:schemeClr>
                        </a:solidFill>
                        <a:latin typeface="Century Gothic" panose="020B0502020202020204" pitchFamily="34"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accent1">
                              <a:lumMod val="50000"/>
                            </a:schemeClr>
                          </a:solidFill>
                          <a:effectLst/>
                          <a:latin typeface="+mj-lt"/>
                          <a:ea typeface="SimSun" panose="02010600030101010101" pitchFamily="2" charset="-122"/>
                          <a:cs typeface="Times New Roman" panose="02020603050405020304" pitchFamily="18" charset="0"/>
                        </a:rPr>
                        <a:t>2</a:t>
                      </a: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err="1">
                          <a:solidFill>
                            <a:schemeClr val="accent1">
                              <a:lumMod val="50000"/>
                            </a:schemeClr>
                          </a:solidFill>
                          <a:latin typeface="Century Gothic" panose="020B0502020202020204" pitchFamily="34" charset="0"/>
                        </a:rPr>
                        <a:t>moreno</a:t>
                      </a:r>
                      <a:endParaRPr lang="en-GB" sz="2000" dirty="0">
                        <a:solidFill>
                          <a:schemeClr val="accent1">
                            <a:lumMod val="50000"/>
                          </a:schemeClr>
                        </a:solidFill>
                        <a:latin typeface="Century Gothic" panose="020B0502020202020204" pitchFamily="34" charset="0"/>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accent1">
                              <a:lumMod val="50000"/>
                            </a:schemeClr>
                          </a:solidFill>
                          <a:latin typeface="Century Gothic" panose="020B0502020202020204" pitchFamily="34" charset="0"/>
                        </a:rPr>
                        <a:t>brown, dark-haired, tanned</a:t>
                      </a:r>
                    </a:p>
                  </a:txBody>
                  <a:tcPr marL="68580" marR="68580" marT="0" marB="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accent1">
                              <a:lumMod val="50000"/>
                            </a:schemeClr>
                          </a:solidFill>
                          <a:effectLst/>
                          <a:latin typeface="+mj-lt"/>
                          <a:ea typeface="SimSun" panose="02010600030101010101" pitchFamily="2" charset="-122"/>
                          <a:cs typeface="Times New Roman" panose="02020603050405020304" pitchFamily="18" charset="0"/>
                        </a:rPr>
                        <a:t>3</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err="1">
                          <a:solidFill>
                            <a:schemeClr val="accent1">
                              <a:lumMod val="50000"/>
                            </a:schemeClr>
                          </a:solidFill>
                          <a:latin typeface="Century Gothic" panose="020B0502020202020204" pitchFamily="34" charset="0"/>
                        </a:rPr>
                        <a:t>claro</a:t>
                      </a:r>
                      <a:endParaRPr lang="en-GB" sz="2000" dirty="0">
                        <a:solidFill>
                          <a:schemeClr val="accent1">
                            <a:lumMod val="50000"/>
                          </a:schemeClr>
                        </a:solidFill>
                        <a:latin typeface="Century Gothic" panose="020B0502020202020204" pitchFamily="34"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accent1">
                              <a:lumMod val="50000"/>
                            </a:schemeClr>
                          </a:solidFill>
                          <a:latin typeface="Century Gothic" panose="020B0502020202020204" pitchFamily="34" charset="0"/>
                        </a:rPr>
                        <a:t>light,</a:t>
                      </a:r>
                      <a:r>
                        <a:rPr lang="en-GB" sz="2000" baseline="0" dirty="0">
                          <a:solidFill>
                            <a:schemeClr val="accent1">
                              <a:lumMod val="50000"/>
                            </a:schemeClr>
                          </a:solidFill>
                          <a:latin typeface="Century Gothic" panose="020B0502020202020204" pitchFamily="34" charset="0"/>
                        </a:rPr>
                        <a:t> clear (for colours)</a:t>
                      </a:r>
                      <a:endParaRPr lang="en-GB" sz="2000" dirty="0">
                        <a:solidFill>
                          <a:schemeClr val="accent1">
                            <a:lumMod val="50000"/>
                          </a:schemeClr>
                        </a:solidFill>
                        <a:latin typeface="Century Gothic" panose="020B0502020202020204" pitchFamily="34"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accent1">
                              <a:lumMod val="50000"/>
                            </a:schemeClr>
                          </a:solidFill>
                          <a:effectLst/>
                          <a:latin typeface="+mj-lt"/>
                          <a:ea typeface="SimSun" panose="02010600030101010101" pitchFamily="2" charset="-122"/>
                          <a:cs typeface="Times New Roman" panose="02020603050405020304" pitchFamily="18" charset="0"/>
                        </a:rPr>
                        <a:t>4</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err="1">
                          <a:solidFill>
                            <a:schemeClr val="accent1">
                              <a:lumMod val="50000"/>
                            </a:schemeClr>
                          </a:solidFill>
                          <a:latin typeface="Century Gothic" panose="020B0502020202020204" pitchFamily="34" charset="0"/>
                        </a:rPr>
                        <a:t>oscuro</a:t>
                      </a:r>
                      <a:endParaRPr lang="en-GB" sz="2000" dirty="0">
                        <a:solidFill>
                          <a:schemeClr val="accent1">
                            <a:lumMod val="50000"/>
                          </a:schemeClr>
                        </a:solidFill>
                        <a:latin typeface="Century Gothic" panose="020B0502020202020204" pitchFamily="34"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accent1">
                              <a:lumMod val="50000"/>
                            </a:schemeClr>
                          </a:solidFill>
                          <a:latin typeface="Century Gothic" panose="020B0502020202020204" pitchFamily="34" charset="0"/>
                        </a:rPr>
                        <a:t>dark</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accent1">
                              <a:lumMod val="50000"/>
                            </a:schemeClr>
                          </a:solidFill>
                          <a:effectLst/>
                          <a:latin typeface="+mj-lt"/>
                          <a:ea typeface="SimSun" panose="02010600030101010101" pitchFamily="2" charset="-122"/>
                          <a:cs typeface="Times New Roman" panose="02020603050405020304" pitchFamily="18" charset="0"/>
                        </a:rPr>
                        <a:t>5</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err="1">
                          <a:solidFill>
                            <a:schemeClr val="accent1">
                              <a:lumMod val="50000"/>
                            </a:schemeClr>
                          </a:solidFill>
                          <a:latin typeface="Century Gothic" panose="020B0502020202020204" pitchFamily="34" charset="0"/>
                        </a:rPr>
                        <a:t>aburrido</a:t>
                      </a:r>
                      <a:endParaRPr lang="en-GB" sz="2000" dirty="0">
                        <a:solidFill>
                          <a:schemeClr val="accent1">
                            <a:lumMod val="50000"/>
                          </a:schemeClr>
                        </a:solidFill>
                        <a:latin typeface="Century Gothic" panose="020B0502020202020204" pitchFamily="34"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accent1">
                              <a:lumMod val="50000"/>
                            </a:schemeClr>
                          </a:solidFill>
                          <a:latin typeface="Century Gothic" panose="020B0502020202020204" pitchFamily="34" charset="0"/>
                        </a:rPr>
                        <a:t>bored, boring</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256465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accent1">
                              <a:lumMod val="50000"/>
                            </a:schemeClr>
                          </a:solidFill>
                          <a:effectLst/>
                          <a:latin typeface="+mj-lt"/>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accent1">
                              <a:lumMod val="50000"/>
                            </a:schemeClr>
                          </a:solidFill>
                          <a:latin typeface="Century Gothic" panose="020B0502020202020204" pitchFamily="34" charset="0"/>
                        </a:rPr>
                        <a:t>loco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chemeClr val="accent1">
                              <a:lumMod val="50000"/>
                            </a:schemeClr>
                          </a:solidFill>
                          <a:latin typeface="Century Gothic" panose="020B0502020202020204" pitchFamily="34" charset="0"/>
                        </a:rPr>
                        <a:t>crazy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accent1">
                              <a:lumMod val="50000"/>
                            </a:schemeClr>
                          </a:solidFill>
                          <a:effectLst/>
                          <a:latin typeface="+mj-lt"/>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r>
                        <a:rPr lang="en-GB" sz="2000" dirty="0">
                          <a:solidFill>
                            <a:schemeClr val="accent1">
                              <a:lumMod val="50000"/>
                            </a:schemeClr>
                          </a:solidFill>
                          <a:latin typeface="Century Gothic" panose="020B0502020202020204" pitchFamily="34" charset="0"/>
                        </a:rPr>
                        <a:t>feliz</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1">
                              <a:lumMod val="50000"/>
                            </a:schemeClr>
                          </a:solidFill>
                          <a:latin typeface="Century Gothic" panose="020B0502020202020204" pitchFamily="34" charset="0"/>
                        </a:rPr>
                        <a:t>happy</a:t>
                      </a:r>
                    </a:p>
                  </a:txBody>
                  <a:tcPr marL="68580" marR="68580" marT="0" marB="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9866191"/>
                  </a:ext>
                </a:extLst>
              </a:tr>
              <a:tr h="432485">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000" b="1" dirty="0">
                          <a:solidFill>
                            <a:schemeClr val="accent1">
                              <a:lumMod val="50000"/>
                            </a:schemeClr>
                          </a:solidFill>
                          <a:effectLst/>
                          <a:latin typeface="+mj-lt"/>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r>
                        <a:rPr lang="en-GB" sz="2000" dirty="0">
                          <a:solidFill>
                            <a:schemeClr val="accent1">
                              <a:lumMod val="50000"/>
                            </a:schemeClr>
                          </a:solidFill>
                          <a:latin typeface="Century Gothic" panose="020B0502020202020204" pitchFamily="34" charset="0"/>
                        </a:rPr>
                        <a:t>como</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1">
                              <a:lumMod val="50000"/>
                            </a:schemeClr>
                          </a:solidFill>
                          <a:latin typeface="Century Gothic" panose="020B0502020202020204" pitchFamily="34" charset="0"/>
                        </a:rPr>
                        <a:t>like (for</a:t>
                      </a:r>
                      <a:r>
                        <a:rPr lang="en-GB" sz="2000" baseline="0" dirty="0">
                          <a:solidFill>
                            <a:schemeClr val="accent1">
                              <a:lumMod val="50000"/>
                            </a:schemeClr>
                          </a:solidFill>
                          <a:latin typeface="Century Gothic" panose="020B0502020202020204" pitchFamily="34" charset="0"/>
                        </a:rPr>
                        <a:t> comparisons)</a:t>
                      </a:r>
                      <a:endParaRPr lang="en-GB" sz="2000" dirty="0">
                        <a:solidFill>
                          <a:schemeClr val="accent1">
                            <a:lumMod val="50000"/>
                          </a:schemeClr>
                        </a:solidFill>
                        <a:latin typeface="Century Gothic" panose="020B0502020202020204" pitchFamily="34" charset="0"/>
                      </a:endParaRPr>
                    </a:p>
                  </a:txBody>
                  <a:tcPr marL="68580" marR="68580" marT="0" marB="0"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8083786"/>
                  </a:ext>
                </a:extLst>
              </a:tr>
            </a:tbl>
          </a:graphicData>
        </a:graphic>
      </p:graphicFrame>
      <p:grpSp>
        <p:nvGrpSpPr>
          <p:cNvPr id="15" name="Group 14"/>
          <p:cNvGrpSpPr/>
          <p:nvPr/>
        </p:nvGrpSpPr>
        <p:grpSpPr>
          <a:xfrm>
            <a:off x="8323957" y="2042916"/>
            <a:ext cx="3580294" cy="3330779"/>
            <a:chOff x="7645110" y="1867117"/>
            <a:chExt cx="3580294" cy="3330779"/>
          </a:xfrm>
        </p:grpSpPr>
        <p:sp>
          <p:nvSpPr>
            <p:cNvPr id="26" name="Rectangle 25"/>
            <p:cNvSpPr/>
            <p:nvPr/>
          </p:nvSpPr>
          <p:spPr>
            <a:xfrm>
              <a:off x="7645113" y="1867117"/>
              <a:ext cx="3580291"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6" name="Rectangle 35"/>
            <p:cNvSpPr/>
            <p:nvPr/>
          </p:nvSpPr>
          <p:spPr>
            <a:xfrm>
              <a:off x="7645113" y="2285157"/>
              <a:ext cx="3580291"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7" name="Rectangle 36"/>
            <p:cNvSpPr/>
            <p:nvPr/>
          </p:nvSpPr>
          <p:spPr>
            <a:xfrm>
              <a:off x="7645113" y="2716046"/>
              <a:ext cx="3580291"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8" name="Rectangle 37"/>
            <p:cNvSpPr/>
            <p:nvPr/>
          </p:nvSpPr>
          <p:spPr>
            <a:xfrm>
              <a:off x="7645112" y="3152190"/>
              <a:ext cx="3580291"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9" name="Rectangle 38"/>
            <p:cNvSpPr/>
            <p:nvPr/>
          </p:nvSpPr>
          <p:spPr>
            <a:xfrm>
              <a:off x="7645110" y="3571553"/>
              <a:ext cx="3580291" cy="3599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40" name="Rectangle 39"/>
            <p:cNvSpPr/>
            <p:nvPr/>
          </p:nvSpPr>
          <p:spPr>
            <a:xfrm>
              <a:off x="7645112" y="3990916"/>
              <a:ext cx="3580291"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5" name="Rectangle 24"/>
            <p:cNvSpPr/>
            <p:nvPr/>
          </p:nvSpPr>
          <p:spPr>
            <a:xfrm>
              <a:off x="7645111" y="4439500"/>
              <a:ext cx="3580291"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0" name="Rectangle 29"/>
            <p:cNvSpPr/>
            <p:nvPr/>
          </p:nvSpPr>
          <p:spPr>
            <a:xfrm>
              <a:off x="7645110" y="4888836"/>
              <a:ext cx="3580291"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grpSp>
        <p:nvGrpSpPr>
          <p:cNvPr id="16" name="Group 15"/>
          <p:cNvGrpSpPr/>
          <p:nvPr/>
        </p:nvGrpSpPr>
        <p:grpSpPr>
          <a:xfrm>
            <a:off x="6413818" y="2057498"/>
            <a:ext cx="1696208" cy="3325274"/>
            <a:chOff x="-1867478" y="1577194"/>
            <a:chExt cx="1696208" cy="3325274"/>
          </a:xfrm>
        </p:grpSpPr>
        <p:grpSp>
          <p:nvGrpSpPr>
            <p:cNvPr id="4" name="Group 3"/>
            <p:cNvGrpSpPr/>
            <p:nvPr/>
          </p:nvGrpSpPr>
          <p:grpSpPr>
            <a:xfrm>
              <a:off x="-1867478" y="1577194"/>
              <a:ext cx="1696208" cy="2898064"/>
              <a:chOff x="6192846" y="2135998"/>
              <a:chExt cx="1696208" cy="2898064"/>
            </a:xfrm>
          </p:grpSpPr>
          <p:sp>
            <p:nvSpPr>
              <p:cNvPr id="43" name="Rectangle 42"/>
              <p:cNvSpPr/>
              <p:nvPr/>
            </p:nvSpPr>
            <p:spPr>
              <a:xfrm>
                <a:off x="6192846" y="2135998"/>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44" name="Rectangle 43"/>
              <p:cNvSpPr/>
              <p:nvPr/>
            </p:nvSpPr>
            <p:spPr>
              <a:xfrm>
                <a:off x="6192846" y="2554038"/>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45" name="Rectangle 44"/>
              <p:cNvSpPr/>
              <p:nvPr/>
            </p:nvSpPr>
            <p:spPr>
              <a:xfrm>
                <a:off x="6192846" y="2984927"/>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46" name="Rectangle 45"/>
              <p:cNvSpPr/>
              <p:nvPr/>
            </p:nvSpPr>
            <p:spPr>
              <a:xfrm>
                <a:off x="6192846" y="3438432"/>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47" name="Rectangle 46"/>
              <p:cNvSpPr/>
              <p:nvPr/>
            </p:nvSpPr>
            <p:spPr>
              <a:xfrm>
                <a:off x="6192846" y="3876752"/>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48" name="Rectangle 47"/>
              <p:cNvSpPr/>
              <p:nvPr/>
            </p:nvSpPr>
            <p:spPr>
              <a:xfrm>
                <a:off x="6192846" y="4297792"/>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24" name="Rectangle 23"/>
              <p:cNvSpPr/>
              <p:nvPr/>
            </p:nvSpPr>
            <p:spPr>
              <a:xfrm>
                <a:off x="6192846" y="4725002"/>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51" name="Rectangle 50"/>
            <p:cNvSpPr/>
            <p:nvPr/>
          </p:nvSpPr>
          <p:spPr>
            <a:xfrm>
              <a:off x="-1867478" y="4593408"/>
              <a:ext cx="1696208" cy="30906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sp>
        <p:nvSpPr>
          <p:cNvPr id="52" name="Rectangular Callout 51"/>
          <p:cNvSpPr/>
          <p:nvPr/>
        </p:nvSpPr>
        <p:spPr>
          <a:xfrm>
            <a:off x="2769708" y="3798252"/>
            <a:ext cx="2658182" cy="2521555"/>
          </a:xfrm>
          <a:prstGeom prst="wedgeRectCallout">
            <a:avLst>
              <a:gd name="adj1" fmla="val 64371"/>
              <a:gd name="adj2" fmla="val 784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Accents matter!</a:t>
            </a:r>
          </a:p>
          <a:p>
            <a:r>
              <a:rPr lang="en-GB" dirty="0">
                <a:solidFill>
                  <a:schemeClr val="bg1"/>
                </a:solidFill>
              </a:rPr>
              <a:t>cómo = how? Sorry?</a:t>
            </a:r>
          </a:p>
          <a:p>
            <a:r>
              <a:rPr lang="en-GB" dirty="0">
                <a:solidFill>
                  <a:schemeClr val="bg1"/>
                </a:solidFill>
              </a:rPr>
              <a:t>como = like</a:t>
            </a: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p:txBody>
      </p:sp>
      <p:sp>
        <p:nvSpPr>
          <p:cNvPr id="17" name="TextBox 16"/>
          <p:cNvSpPr txBox="1"/>
          <p:nvPr/>
        </p:nvSpPr>
        <p:spPr>
          <a:xfrm>
            <a:off x="2769708" y="4838226"/>
            <a:ext cx="2754471" cy="646331"/>
          </a:xfrm>
          <a:prstGeom prst="rect">
            <a:avLst/>
          </a:prstGeom>
          <a:noFill/>
        </p:spPr>
        <p:txBody>
          <a:bodyPr wrap="square" rtlCol="0">
            <a:spAutoFit/>
          </a:bodyPr>
          <a:lstStyle/>
          <a:p>
            <a:r>
              <a:rPr lang="en-GB" dirty="0">
                <a:solidFill>
                  <a:schemeClr val="bg1"/>
                </a:solidFill>
              </a:rPr>
              <a:t>e.g. Inglaterra no es </a:t>
            </a:r>
            <a:r>
              <a:rPr lang="en-GB" b="1" dirty="0">
                <a:solidFill>
                  <a:schemeClr val="bg1"/>
                </a:solidFill>
              </a:rPr>
              <a:t>como</a:t>
            </a:r>
            <a:r>
              <a:rPr lang="en-GB" dirty="0">
                <a:solidFill>
                  <a:schemeClr val="bg1"/>
                </a:solidFill>
              </a:rPr>
              <a:t> España.</a:t>
            </a:r>
          </a:p>
        </p:txBody>
      </p:sp>
      <p:sp>
        <p:nvSpPr>
          <p:cNvPr id="53" name="TextBox 52"/>
          <p:cNvSpPr txBox="1"/>
          <p:nvPr/>
        </p:nvSpPr>
        <p:spPr>
          <a:xfrm>
            <a:off x="2769708" y="5523161"/>
            <a:ext cx="2754471" cy="646331"/>
          </a:xfrm>
          <a:prstGeom prst="rect">
            <a:avLst/>
          </a:prstGeom>
          <a:noFill/>
        </p:spPr>
        <p:txBody>
          <a:bodyPr wrap="square" rtlCol="0">
            <a:spAutoFit/>
          </a:bodyPr>
          <a:lstStyle/>
          <a:p>
            <a:r>
              <a:rPr lang="en-GB" dirty="0">
                <a:solidFill>
                  <a:schemeClr val="bg1"/>
                </a:solidFill>
              </a:rPr>
              <a:t>England is not </a:t>
            </a:r>
            <a:r>
              <a:rPr lang="en-GB" b="1" dirty="0">
                <a:solidFill>
                  <a:schemeClr val="bg1"/>
                </a:solidFill>
              </a:rPr>
              <a:t>like</a:t>
            </a:r>
            <a:r>
              <a:rPr lang="en-GB" dirty="0">
                <a:solidFill>
                  <a:schemeClr val="bg1"/>
                </a:solidFill>
              </a:rPr>
              <a:t> Spain.</a:t>
            </a:r>
          </a:p>
        </p:txBody>
      </p:sp>
      <p:sp>
        <p:nvSpPr>
          <p:cNvPr id="29" name="Rectangular Callout 28"/>
          <p:cNvSpPr/>
          <p:nvPr/>
        </p:nvSpPr>
        <p:spPr>
          <a:xfrm>
            <a:off x="2753899" y="1202595"/>
            <a:ext cx="2643568" cy="2392308"/>
          </a:xfrm>
          <a:prstGeom prst="wedgeRectCallout">
            <a:avLst>
              <a:gd name="adj1" fmla="val 64513"/>
              <a:gd name="adj2" fmla="val 95510"/>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The spelling doesn’t change for masculine/feminine nouns, but it changes in the plural: </a:t>
            </a:r>
          </a:p>
          <a:p>
            <a:r>
              <a:rPr lang="en-GB" dirty="0" err="1">
                <a:solidFill>
                  <a:schemeClr val="bg1"/>
                </a:solidFill>
              </a:rPr>
              <a:t>feli</a:t>
            </a:r>
            <a:r>
              <a:rPr lang="en-GB" b="1" dirty="0" err="1">
                <a:solidFill>
                  <a:schemeClr val="bg1"/>
                </a:solidFill>
              </a:rPr>
              <a:t>z</a:t>
            </a:r>
            <a:r>
              <a:rPr lang="en-GB" dirty="0">
                <a:solidFill>
                  <a:schemeClr val="bg1"/>
                </a:solidFill>
              </a:rPr>
              <a:t> (singular noun) </a:t>
            </a:r>
            <a:r>
              <a:rPr lang="en-GB" dirty="0" err="1">
                <a:solidFill>
                  <a:schemeClr val="bg1"/>
                </a:solidFill>
              </a:rPr>
              <a:t>feli</a:t>
            </a:r>
            <a:r>
              <a:rPr lang="en-GB" b="1" dirty="0" err="1">
                <a:solidFill>
                  <a:schemeClr val="bg1"/>
                </a:solidFill>
              </a:rPr>
              <a:t>ces</a:t>
            </a:r>
            <a:r>
              <a:rPr lang="en-GB" dirty="0">
                <a:solidFill>
                  <a:schemeClr val="bg1"/>
                </a:solidFill>
              </a:rPr>
              <a:t> (plural noun)</a:t>
            </a:r>
          </a:p>
        </p:txBody>
      </p:sp>
      <p:sp>
        <p:nvSpPr>
          <p:cNvPr id="35"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581042" y="1365774"/>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41"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576807" y="1365772"/>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Rectangle 41"/>
          <p:cNvSpPr/>
          <p:nvPr/>
        </p:nvSpPr>
        <p:spPr>
          <a:xfrm>
            <a:off x="1261156" y="1347208"/>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9"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505894" y="1196495"/>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50"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481206" y="533007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4" name="Rectangle 53" descr="box to hide timer as it goes off the page">
            <a:extLst>
              <a:ext uri="{FF2B5EF4-FFF2-40B4-BE49-F238E27FC236}">
                <a16:creationId xmlns:a16="http://schemas.microsoft.com/office/drawing/2014/main" id="{80BB973F-93FA-4A26-B850-9E1862347B2F}"/>
              </a:ext>
            </a:extLst>
          </p:cNvPr>
          <p:cNvSpPr/>
          <p:nvPr/>
        </p:nvSpPr>
        <p:spPr>
          <a:xfrm>
            <a:off x="427448" y="555302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5" name="Rectangle 54"/>
          <p:cNvSpPr/>
          <p:nvPr/>
        </p:nvSpPr>
        <p:spPr>
          <a:xfrm>
            <a:off x="451230" y="5526769"/>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p:cNvCxnSpPr/>
          <p:nvPr/>
        </p:nvCxnSpPr>
        <p:spPr>
          <a:xfrm>
            <a:off x="572758" y="5522031"/>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1282305" y="1370106"/>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301488" y="573005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59"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303374" y="3518568"/>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8"/>
                    </p:tgtEl>
                  </p:cond>
                </p:stCondLst>
                <p:endSync evt="end" delay="0">
                  <p:rtn val="all"/>
                </p:endSync>
                <p:childTnLst>
                  <p:par>
                    <p:cTn id="40" fill="hold">
                      <p:stCondLst>
                        <p:cond delay="0"/>
                      </p:stCondLst>
                      <p:childTnLst>
                        <p:par>
                          <p:cTn id="41" fill="hold">
                            <p:stCondLst>
                              <p:cond delay="0"/>
                            </p:stCondLst>
                            <p:childTnLst>
                              <p:par>
                                <p:cTn id="42" presetID="12" presetClass="exit" presetSubtype="4" fill="hold" nodeType="afterEffect">
                                  <p:stCondLst>
                                    <p:cond delay="0"/>
                                  </p:stCondLst>
                                  <p:childTnLst>
                                    <p:animEffect transition="out" filter="slide(fromBottom)">
                                      <p:cBhvr>
                                        <p:cTn id="43" dur="59000"/>
                                        <p:tgtEl>
                                          <p:spTgt spid="41"/>
                                        </p:tgtEl>
                                      </p:cBhvr>
                                    </p:animEffect>
                                    <p:set>
                                      <p:cBhvr>
                                        <p:cTn id="44" dur="1" fill="hold">
                                          <p:stCondLst>
                                            <p:cond delay="58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bldLst>
      <p:bldP spid="52" grpId="0" animBg="1"/>
      <p:bldP spid="17" grpId="0"/>
      <p:bldP spid="53" grpId="0"/>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717CFD7-2ADE-9942-BAD0-84A4692BA70F}"/>
              </a:ext>
            </a:extLst>
          </p:cNvPr>
          <p:cNvSpPr>
            <a:spLocks noGrp="1"/>
          </p:cNvSpPr>
          <p:nvPr>
            <p:ph type="title"/>
          </p:nvPr>
        </p:nvSpPr>
        <p:spPr>
          <a:xfrm>
            <a:off x="838199" y="664166"/>
            <a:ext cx="10515600" cy="1325563"/>
          </a:xfrm>
        </p:spPr>
        <p:txBody>
          <a:bodyPr anchor="ctr"/>
          <a:lstStyle/>
          <a:p>
            <a:pPr algn="ctr"/>
            <a:r>
              <a:rPr lang="en-GB" sz="11500" b="1" dirty="0">
                <a:solidFill>
                  <a:schemeClr val="accent1">
                    <a:lumMod val="50000"/>
                  </a:schemeClr>
                </a:solidFill>
              </a:rPr>
              <a:t>ser</a:t>
            </a:r>
            <a:endParaRPr lang="es-GB" sz="4800" dirty="0"/>
          </a:p>
        </p:txBody>
      </p:sp>
      <p:sp>
        <p:nvSpPr>
          <p:cNvPr id="12" name="Google Shape;57;p13">
            <a:extLst>
              <a:ext uri="{FF2B5EF4-FFF2-40B4-BE49-F238E27FC236}">
                <a16:creationId xmlns:a16="http://schemas.microsoft.com/office/drawing/2014/main" id="{EE7572DF-9A3A-994C-8772-80B40100437B}"/>
              </a:ext>
            </a:extLst>
          </p:cNvPr>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lvl="0" algn="ctr">
              <a:buClr>
                <a:srgbClr val="1E4E79"/>
              </a:buClr>
              <a:buSzPts val="3200"/>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[to be | </a:t>
            </a:r>
            <a:r>
              <a:rPr lang="en-GB" sz="3200" kern="0" dirty="0">
                <a:solidFill>
                  <a:schemeClr val="accent1">
                    <a:lumMod val="50000"/>
                  </a:schemeClr>
                </a:solidFill>
                <a:latin typeface="Century Gothic"/>
                <a:ea typeface="Century Gothic"/>
                <a:cs typeface="Century Gothic"/>
                <a:sym typeface="Century Gothic"/>
              </a:rPr>
              <a:t>being – for traits]</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13" name="Google Shape;58;p13">
            <a:extLst>
              <a:ext uri="{FF2B5EF4-FFF2-40B4-BE49-F238E27FC236}">
                <a16:creationId xmlns:a16="http://schemas.microsoft.com/office/drawing/2014/main" id="{95494732-AE4C-1047-A6E2-AC4C2F492192}"/>
              </a:ext>
            </a:extLst>
          </p:cNvPr>
          <p:cNvSpPr txBox="1"/>
          <p:nvPr/>
        </p:nvSpPr>
        <p:spPr>
          <a:xfrm>
            <a:off x="-67733" y="333627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a:ln>
                  <a:noFill/>
                </a:ln>
                <a:solidFill>
                  <a:schemeClr val="accent1">
                    <a:lumMod val="50000"/>
                  </a:schemeClr>
                </a:solidFill>
                <a:effectLst/>
                <a:uLnTx/>
                <a:uFillTx/>
                <a:latin typeface="Century Gothic"/>
                <a:cs typeface="Arial"/>
                <a:sym typeface="Century Gothic"/>
              </a:rPr>
              <a:t>somos</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
        <p:nvSpPr>
          <p:cNvPr id="14" name="Google Shape;59;p13">
            <a:extLst>
              <a:ext uri="{FF2B5EF4-FFF2-40B4-BE49-F238E27FC236}">
                <a16:creationId xmlns:a16="http://schemas.microsoft.com/office/drawing/2014/main" id="{6083406E-51B4-FC46-A3F3-DCAC8ECAC939}"/>
              </a:ext>
            </a:extLst>
          </p:cNvPr>
          <p:cNvSpPr txBox="1"/>
          <p:nvPr/>
        </p:nvSpPr>
        <p:spPr>
          <a:xfrm>
            <a:off x="-67733" y="5062338"/>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chemeClr val="accent1">
                    <a:lumMod val="50000"/>
                  </a:schemeClr>
                </a:solidFill>
                <a:effectLst/>
                <a:uLnTx/>
                <a:uFillTx/>
                <a:latin typeface="Century Gothic"/>
                <a:ea typeface="Century Gothic"/>
                <a:cs typeface="Century Gothic"/>
                <a:sym typeface="Century Gothic"/>
              </a:rPr>
              <a:t>[we are – for traits]</a:t>
            </a:r>
            <a:endParaRPr kumimoji="0" sz="1400" b="0" i="0" u="none" strike="noStrike" kern="0" cap="none" spc="0" normalizeH="0" baseline="0" noProof="0" dirty="0">
              <a:ln>
                <a:noFill/>
              </a:ln>
              <a:solidFill>
                <a:schemeClr val="accent1">
                  <a:lumMod val="50000"/>
                </a:schemeClr>
              </a:solidFill>
              <a:effectLst/>
              <a:uLnTx/>
              <a:uFillTx/>
              <a:latin typeface="Arial"/>
              <a:cs typeface="Arial"/>
              <a:sym typeface="Arial"/>
            </a:endParaRPr>
          </a:p>
        </p:txBody>
      </p:sp>
    </p:spTree>
    <p:extLst>
      <p:ext uri="{BB962C8B-B14F-4D97-AF65-F5344CB8AC3E}">
        <p14:creationId xmlns:p14="http://schemas.microsoft.com/office/powerpoint/2010/main" val="326409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er (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somos (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82462" y="2268449"/>
            <a:ext cx="5364616" cy="584775"/>
          </a:xfrm>
          <a:prstGeom prst="rect">
            <a:avLst/>
          </a:prstGeom>
          <a:solidFill>
            <a:schemeClr val="bg1"/>
          </a:solidFill>
        </p:spPr>
        <p:txBody>
          <a:bodyPr wrap="square" rtlCol="0">
            <a:spAutoFit/>
          </a:bodyPr>
          <a:lstStyle/>
          <a:p>
            <a:pPr lvl="0" algn="ctr">
              <a:buClr>
                <a:srgbClr val="1E4E79"/>
              </a:buClr>
              <a:buSzPts val="3200"/>
              <a:defRPr/>
            </a:pPr>
            <a:r>
              <a:rPr lang="en-GB" sz="3200" kern="0" dirty="0">
                <a:solidFill>
                  <a:schemeClr val="accent1">
                    <a:lumMod val="50000"/>
                  </a:schemeClr>
                </a:solidFill>
                <a:latin typeface="Century Gothic"/>
                <a:ea typeface="Century Gothic"/>
                <a:cs typeface="Century Gothic"/>
                <a:sym typeface="Century Gothic"/>
              </a:rPr>
              <a:t>[to be | being – for traits]</a:t>
            </a:r>
            <a:endParaRPr lang="en-GB" sz="1400" kern="0" dirty="0">
              <a:solidFill>
                <a:schemeClr val="accent1">
                  <a:lumMod val="50000"/>
                </a:schemeClr>
              </a:solidFill>
              <a:cs typeface="Arial"/>
              <a:sym typeface="Arial"/>
            </a:endParaRPr>
          </a:p>
        </p:txBody>
      </p:sp>
      <p:sp>
        <p:nvSpPr>
          <p:cNvPr id="9" name="TextBox 8"/>
          <p:cNvSpPr txBox="1"/>
          <p:nvPr/>
        </p:nvSpPr>
        <p:spPr>
          <a:xfrm>
            <a:off x="3388548" y="3262185"/>
            <a:ext cx="5414904"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somos</a:t>
            </a:r>
            <a:endParaRPr lang="en-GB" sz="11500" b="1" dirty="0">
              <a:solidFill>
                <a:srgbClr val="5B9BD5">
                  <a:lumMod val="50000"/>
                </a:srgbClr>
              </a:solidFill>
              <a:latin typeface="Century Gothic" panose="020B0502020202020204" pitchFamily="34" charset="0"/>
            </a:endParaRPr>
          </a:p>
        </p:txBody>
      </p:sp>
      <p:sp>
        <p:nvSpPr>
          <p:cNvPr id="10" name="TextBox 9"/>
          <p:cNvSpPr txBox="1"/>
          <p:nvPr/>
        </p:nvSpPr>
        <p:spPr>
          <a:xfrm>
            <a:off x="3082654" y="5166032"/>
            <a:ext cx="5764231" cy="584775"/>
          </a:xfrm>
          <a:prstGeom prst="rect">
            <a:avLst/>
          </a:prstGeom>
          <a:solidFill>
            <a:schemeClr val="bg1"/>
          </a:solidFill>
        </p:spPr>
        <p:txBody>
          <a:bodyPr wrap="square" rtlCol="0">
            <a:spAutoFit/>
          </a:bodyPr>
          <a:lstStyle/>
          <a:p>
            <a:pPr lvl="0" algn="ctr">
              <a:buClr>
                <a:srgbClr val="1E4E79"/>
              </a:buClr>
              <a:buSzPts val="3200"/>
              <a:defRPr/>
            </a:pPr>
            <a:r>
              <a:rPr lang="en-GB" sz="3200" kern="0" dirty="0">
                <a:solidFill>
                  <a:schemeClr val="accent1">
                    <a:lumMod val="50000"/>
                  </a:schemeClr>
                </a:solidFill>
                <a:latin typeface="Century Gothic"/>
                <a:ea typeface="Century Gothic"/>
                <a:cs typeface="Century Gothic"/>
                <a:sym typeface="Century Gothic"/>
              </a:rPr>
              <a:t>[we are – for traits]</a:t>
            </a:r>
            <a:endParaRPr lang="en-GB" sz="1400" kern="0" dirty="0">
              <a:solidFill>
                <a:schemeClr val="accent1">
                  <a:lumMod val="50000"/>
                </a:schemeClr>
              </a:solidFill>
              <a:cs typeface="Arial"/>
              <a:sym typeface="Arial"/>
            </a:endParaRP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Help 10">
            <a:hlinkClick r:id="" action="ppaction://noaction" highlightClick="1"/>
          </p:cNvPr>
          <p:cNvSpPr/>
          <p:nvPr/>
        </p:nvSpPr>
        <p:spPr>
          <a:xfrm>
            <a:off x="2515926" y="50864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4EDFC03-A672-F64B-A354-2F3A002D17AB}"/>
              </a:ext>
            </a:extLst>
          </p:cNvPr>
          <p:cNvSpPr>
            <a:spLocks noGrp="1"/>
          </p:cNvSpPr>
          <p:nvPr>
            <p:ph type="title"/>
          </p:nvPr>
        </p:nvSpPr>
        <p:spPr>
          <a:xfrm>
            <a:off x="487822" y="896498"/>
            <a:ext cx="10515600" cy="1325563"/>
          </a:xfrm>
        </p:spPr>
        <p:txBody>
          <a:bodyPr>
            <a:noAutofit/>
          </a:bodyPr>
          <a:lstStyle/>
          <a:p>
            <a:pPr algn="ctr"/>
            <a:r>
              <a:rPr lang="en-GB" sz="11500" b="1" dirty="0">
                <a:solidFill>
                  <a:srgbClr val="5B9BD5">
                    <a:lumMod val="50000"/>
                  </a:srgbClr>
                </a:solidFill>
                <a:latin typeface="Century Gothic" panose="020B0502020202020204" pitchFamily="34" charset="0"/>
              </a:rPr>
              <a:t>ser</a:t>
            </a:r>
            <a:endParaRPr lang="en-US" sz="11500" dirty="0"/>
          </a:p>
        </p:txBody>
      </p:sp>
    </p:spTree>
    <p:extLst>
      <p:ext uri="{BB962C8B-B14F-4D97-AF65-F5344CB8AC3E}">
        <p14:creationId xmlns:p14="http://schemas.microsoft.com/office/powerpoint/2010/main" val="198456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er (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4" name="somos (1).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3" grpId="0" animBg="1"/>
      <p:bldP spid="11"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38170" y="2177384"/>
            <a:ext cx="6334430" cy="584775"/>
          </a:xfrm>
          <a:prstGeom prst="rect">
            <a:avLst/>
          </a:prstGeom>
          <a:solidFill>
            <a:schemeClr val="bg1"/>
          </a:solidFill>
        </p:spPr>
        <p:txBody>
          <a:bodyPr wrap="square" rtlCol="0">
            <a:spAutoFit/>
          </a:bodyPr>
          <a:lstStyle/>
          <a:p>
            <a:pPr lvl="0" algn="ctr">
              <a:buClr>
                <a:srgbClr val="1E4E79"/>
              </a:buClr>
              <a:buSzPts val="3200"/>
              <a:defRPr/>
            </a:pPr>
            <a:r>
              <a:rPr lang="en-GB" sz="3200" kern="0" dirty="0">
                <a:solidFill>
                  <a:schemeClr val="accent1">
                    <a:lumMod val="50000"/>
                  </a:schemeClr>
                </a:solidFill>
                <a:latin typeface="Century Gothic"/>
                <a:ea typeface="Century Gothic"/>
                <a:cs typeface="Century Gothic"/>
                <a:sym typeface="Century Gothic"/>
              </a:rPr>
              <a:t>[we are – for traits]</a:t>
            </a:r>
            <a:endParaRPr lang="en-GB" sz="1400" kern="0" dirty="0">
              <a:solidFill>
                <a:schemeClr val="accent1">
                  <a:lumMod val="50000"/>
                </a:schemeClr>
              </a:solidFill>
              <a:cs typeface="Arial"/>
              <a:sym typeface="Arial"/>
            </a:endParaRPr>
          </a:p>
        </p:txBody>
      </p:sp>
      <p:sp>
        <p:nvSpPr>
          <p:cNvPr id="9" name="TextBox 8">
            <a:hlinkClick r:id="" action="ppaction://noaction">
              <a:snd r:embed="rId5" name="la profesora puede cambiar los deberes.wav"/>
            </a:hlinkClick>
          </p:cNvPr>
          <p:cNvSpPr txBox="1"/>
          <p:nvPr/>
        </p:nvSpPr>
        <p:spPr>
          <a:xfrm>
            <a:off x="0" y="4039432"/>
            <a:ext cx="12192000" cy="1554272"/>
          </a:xfrm>
          <a:prstGeom prst="rect">
            <a:avLst/>
          </a:prstGeom>
          <a:solidFill>
            <a:schemeClr val="bg1"/>
          </a:solidFill>
        </p:spPr>
        <p:txBody>
          <a:bodyPr wrap="square" rtlCol="0">
            <a:spAutoFit/>
          </a:bodyPr>
          <a:lstStyle/>
          <a:p>
            <a:pPr algn="ctr"/>
            <a:r>
              <a:rPr lang="en-GB" sz="4500" b="1" dirty="0">
                <a:solidFill>
                  <a:srgbClr val="EA5F00"/>
                </a:solidFill>
                <a:latin typeface="Century Gothic" panose="020B0502020202020204" pitchFamily="34" charset="0"/>
                <a:cs typeface="Calibri" panose="020F0502020204030204" pitchFamily="34" charset="0"/>
              </a:rPr>
              <a:t>Somos</a:t>
            </a:r>
            <a:r>
              <a:rPr lang="en-GB" sz="4500" dirty="0">
                <a:solidFill>
                  <a:srgbClr val="5B9BD5">
                    <a:lumMod val="50000"/>
                  </a:srgbClr>
                </a:solidFill>
                <a:latin typeface="Century Gothic" panose="020B0502020202020204" pitchFamily="34" charset="0"/>
              </a:rPr>
              <a:t> </a:t>
            </a:r>
            <a:r>
              <a:rPr lang="en-GB" sz="4500" dirty="0" err="1">
                <a:solidFill>
                  <a:srgbClr val="5B9BD5">
                    <a:lumMod val="50000"/>
                  </a:srgbClr>
                </a:solidFill>
                <a:latin typeface="Century Gothic" panose="020B0502020202020204" pitchFamily="34" charset="0"/>
              </a:rPr>
              <a:t>tranquilos</a:t>
            </a:r>
            <a:r>
              <a:rPr lang="en-GB" sz="4500" dirty="0">
                <a:solidFill>
                  <a:srgbClr val="5B9BD5">
                    <a:lumMod val="50000"/>
                  </a:srgbClr>
                </a:solidFill>
                <a:latin typeface="Century Gothic" panose="020B0502020202020204" pitchFamily="34" charset="0"/>
              </a:rPr>
              <a:t>.</a:t>
            </a:r>
          </a:p>
          <a:p>
            <a:pPr algn="ctr"/>
            <a:endParaRPr lang="fr-FR" sz="5000" dirty="0">
              <a:solidFill>
                <a:srgbClr val="EA5F00"/>
              </a:solidFill>
              <a:latin typeface="Century Gothic" panose="020B0502020202020204" pitchFamily="34" charset="0"/>
              <a:cs typeface="Calibri" panose="020F0502020204030204" pitchFamily="34" charset="0"/>
            </a:endParaRPr>
          </a:p>
        </p:txBody>
      </p:sp>
      <p:sp>
        <p:nvSpPr>
          <p:cNvPr id="10" name="TextBox 9"/>
          <p:cNvSpPr txBox="1"/>
          <p:nvPr/>
        </p:nvSpPr>
        <p:spPr>
          <a:xfrm>
            <a:off x="210576" y="5008929"/>
            <a:ext cx="11770848"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rPr>
              <a:t>We are</a:t>
            </a:r>
            <a:r>
              <a:rPr lang="en-HK" sz="3200" b="1" dirty="0">
                <a:solidFill>
                  <a:srgbClr val="EA5F00"/>
                </a:solidFill>
                <a:latin typeface="Century Gothic" panose="020B0502020202020204" pitchFamily="34" charset="0"/>
                <a:cs typeface="Calibri" panose="020F0502020204030204" pitchFamily="34" charset="0"/>
              </a:rPr>
              <a:t> </a:t>
            </a:r>
            <a:r>
              <a:rPr lang="en-HK" sz="3200" dirty="0">
                <a:solidFill>
                  <a:srgbClr val="5B9BD5">
                    <a:lumMod val="50000"/>
                  </a:srgbClr>
                </a:solidFill>
                <a:latin typeface="Century Gothic" panose="020B0502020202020204" pitchFamily="34" charset="0"/>
              </a:rPr>
              <a:t>calm</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5F1B64D3-C88A-DA4F-94A8-132196C33234}"/>
              </a:ext>
            </a:extLst>
          </p:cNvPr>
          <p:cNvSpPr>
            <a:spLocks noGrp="1"/>
          </p:cNvSpPr>
          <p:nvPr>
            <p:ph type="title"/>
          </p:nvPr>
        </p:nvSpPr>
        <p:spPr>
          <a:xfrm>
            <a:off x="838200" y="874818"/>
            <a:ext cx="10515600" cy="1325563"/>
          </a:xfrm>
        </p:spPr>
        <p:txBody>
          <a:bodyPr>
            <a:noAutofit/>
          </a:bodyPr>
          <a:lstStyle/>
          <a:p>
            <a:pPr algn="ctr"/>
            <a:r>
              <a:rPr lang="en-GB" sz="11500" b="1" dirty="0" err="1">
                <a:solidFill>
                  <a:srgbClr val="5B9BD5">
                    <a:lumMod val="50000"/>
                  </a:srgbClr>
                </a:solidFill>
                <a:latin typeface="Century Gothic" panose="020B0502020202020204" pitchFamily="34" charset="0"/>
              </a:rPr>
              <a:t>somos</a:t>
            </a:r>
            <a:endParaRPr lang="en-US" sz="11500" dirty="0"/>
          </a:p>
        </p:txBody>
      </p:sp>
    </p:spTree>
    <p:extLst>
      <p:ext uri="{BB962C8B-B14F-4D97-AF65-F5344CB8AC3E}">
        <p14:creationId xmlns:p14="http://schemas.microsoft.com/office/powerpoint/2010/main" val="70160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omos (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somos tranquilos (1).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76662"/>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kern="0" dirty="0">
                <a:solidFill>
                  <a:schemeClr val="accent1">
                    <a:lumMod val="50000"/>
                  </a:schemeClr>
                </a:solidFill>
                <a:latin typeface="Century Gothic"/>
                <a:ea typeface="Century Gothic"/>
                <a:cs typeface="Century Gothic"/>
                <a:sym typeface="Century Gothic"/>
              </a:rPr>
              <a:t>to be | being – for traits</a:t>
            </a:r>
            <a:r>
              <a:rPr lang="en-GB" sz="3200" dirty="0">
                <a:solidFill>
                  <a:srgbClr val="5B9BD5">
                    <a:lumMod val="50000"/>
                  </a:srgbClr>
                </a:solidFill>
                <a:latin typeface="Century Gothic" panose="020B0502020202020204" pitchFamily="34" charset="0"/>
              </a:rPr>
              <a:t>]</a:t>
            </a:r>
          </a:p>
        </p:txBody>
      </p:sp>
      <p:sp>
        <p:nvSpPr>
          <p:cNvPr id="9" name="TextBox 8"/>
          <p:cNvSpPr txBox="1"/>
          <p:nvPr/>
        </p:nvSpPr>
        <p:spPr>
          <a:xfrm>
            <a:off x="0" y="4191274"/>
            <a:ext cx="12192000" cy="861774"/>
          </a:xfrm>
          <a:prstGeom prst="rect">
            <a:avLst/>
          </a:prstGeom>
          <a:solidFill>
            <a:schemeClr val="bg1"/>
          </a:solidFill>
        </p:spPr>
        <p:txBody>
          <a:bodyPr wrap="square" rtlCol="0">
            <a:spAutoFit/>
          </a:bodyPr>
          <a:lstStyle/>
          <a:p>
            <a:pPr algn="ctr"/>
            <a:r>
              <a:rPr lang="es-ES" sz="5000" dirty="0">
                <a:solidFill>
                  <a:srgbClr val="115076"/>
                </a:solidFill>
                <a:latin typeface="Century Gothic" panose="020B0502020202020204" pitchFamily="34" charset="0"/>
                <a:cs typeface="Calibri" panose="020F0502020204030204" pitchFamily="34" charset="0"/>
              </a:rPr>
              <a:t>Es normal </a:t>
            </a:r>
            <a:r>
              <a:rPr lang="es-ES" sz="5000" b="1" dirty="0">
                <a:solidFill>
                  <a:srgbClr val="EA5F00"/>
                </a:solidFill>
                <a:latin typeface="Century Gothic" panose="020B0502020202020204" pitchFamily="34" charset="0"/>
                <a:cs typeface="Calibri" panose="020F0502020204030204" pitchFamily="34" charset="0"/>
              </a:rPr>
              <a:t>ser</a:t>
            </a:r>
            <a:r>
              <a:rPr lang="es-ES" sz="5000" dirty="0">
                <a:solidFill>
                  <a:srgbClr val="5B9BD5">
                    <a:lumMod val="50000"/>
                  </a:srgbClr>
                </a:solidFill>
                <a:latin typeface="Century Gothic" panose="020B0502020202020204" pitchFamily="34" charset="0"/>
              </a:rPr>
              <a:t> tranquilo.</a:t>
            </a:r>
            <a:endParaRPr lang="en-GB" sz="5000" dirty="0">
              <a:solidFill>
                <a:srgbClr val="5B9BD5">
                  <a:lumMod val="50000"/>
                </a:srgbClr>
              </a:solidFill>
              <a:latin typeface="Century Gothic" panose="020B0502020202020204" pitchFamily="34" charset="0"/>
            </a:endParaRPr>
          </a:p>
        </p:txBody>
      </p:sp>
      <p:sp>
        <p:nvSpPr>
          <p:cNvPr id="10" name="TextBox 9"/>
          <p:cNvSpPr txBox="1"/>
          <p:nvPr/>
        </p:nvSpPr>
        <p:spPr>
          <a:xfrm>
            <a:off x="0" y="5053048"/>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[It’s normal </a:t>
            </a:r>
            <a:r>
              <a:rPr lang="en-HK" sz="3200" b="1" dirty="0">
                <a:solidFill>
                  <a:srgbClr val="EA5F00"/>
                </a:solidFill>
                <a:latin typeface="Century Gothic" panose="020B0502020202020204" pitchFamily="34" charset="0"/>
                <a:cs typeface="Calibri" panose="020F0502020204030204" pitchFamily="34" charset="0"/>
              </a:rPr>
              <a:t>to be </a:t>
            </a:r>
            <a:r>
              <a:rPr lang="en-HK" sz="3200" dirty="0">
                <a:solidFill>
                  <a:srgbClr val="5B9BD5">
                    <a:lumMod val="50000"/>
                  </a:srgbClr>
                </a:solidFill>
                <a:latin typeface="Century Gothic" panose="020B0502020202020204" pitchFamily="34" charset="0"/>
              </a:rPr>
              <a:t>calm.</a:t>
            </a:r>
            <a:r>
              <a:rPr lang="en-GB" sz="3200" dirty="0">
                <a:solidFill>
                  <a:srgbClr val="5B9BD5">
                    <a:lumMod val="50000"/>
                  </a:srgbClr>
                </a:solidFill>
                <a:latin typeface="Century Gothic" panose="020B0502020202020204" pitchFamily="34" charset="0"/>
              </a:rPr>
              <a:t>]</a:t>
            </a:r>
          </a:p>
        </p:txBody>
      </p:sp>
      <p:sp>
        <p:nvSpPr>
          <p:cNvPr id="2" name="Title 1">
            <a:extLst>
              <a:ext uri="{FF2B5EF4-FFF2-40B4-BE49-F238E27FC236}">
                <a16:creationId xmlns:a16="http://schemas.microsoft.com/office/drawing/2014/main" id="{3C9142AE-C935-9D49-849A-9398313CD1C6}"/>
              </a:ext>
            </a:extLst>
          </p:cNvPr>
          <p:cNvSpPr>
            <a:spLocks noGrp="1"/>
          </p:cNvSpPr>
          <p:nvPr>
            <p:ph type="title"/>
          </p:nvPr>
        </p:nvSpPr>
        <p:spPr>
          <a:xfrm>
            <a:off x="838200" y="628589"/>
            <a:ext cx="10515600" cy="1548073"/>
          </a:xfrm>
        </p:spPr>
        <p:txBody>
          <a:bodyPr>
            <a:noAutofit/>
          </a:bodyPr>
          <a:lstStyle/>
          <a:p>
            <a:pPr algn="ctr"/>
            <a:r>
              <a:rPr lang="en-GB" sz="11500" b="1" dirty="0">
                <a:solidFill>
                  <a:srgbClr val="5B9BD5">
                    <a:lumMod val="50000"/>
                  </a:srgbClr>
                </a:solidFill>
                <a:latin typeface="Century Gothic" panose="020B0502020202020204" pitchFamily="34" charset="0"/>
              </a:rPr>
              <a:t>ser</a:t>
            </a:r>
            <a:endParaRPr lang="en-US" sz="11500" dirty="0"/>
          </a:p>
        </p:txBody>
      </p:sp>
    </p:spTree>
    <p:extLst>
      <p:ext uri="{BB962C8B-B14F-4D97-AF65-F5344CB8AC3E}">
        <p14:creationId xmlns:p14="http://schemas.microsoft.com/office/powerpoint/2010/main" val="174966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er (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4" name="es normal ser tranquilo.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042" y="436369"/>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grpSp>
        <p:nvGrpSpPr>
          <p:cNvPr id="2" name="Group 1" descr="Signpost with the city Madrid and the distance 1 kilometre written on it. "/>
          <p:cNvGrpSpPr/>
          <p:nvPr/>
        </p:nvGrpSpPr>
        <p:grpSpPr>
          <a:xfrm>
            <a:off x="3238500" y="1989546"/>
            <a:ext cx="5715000" cy="2162176"/>
            <a:chOff x="4869420" y="1856322"/>
            <a:chExt cx="5715000" cy="2162176"/>
          </a:xfrm>
        </p:grpSpPr>
        <p:sp>
          <p:nvSpPr>
            <p:cNvPr id="7" name="TextBox 6"/>
            <p:cNvSpPr txBox="1"/>
            <p:nvPr/>
          </p:nvSpPr>
          <p:spPr>
            <a:xfrm>
              <a:off x="5955927" y="2726656"/>
              <a:ext cx="3541986" cy="646331"/>
            </a:xfrm>
            <a:prstGeom prst="rect">
              <a:avLst/>
            </a:prstGeom>
            <a:noFill/>
          </p:spPr>
          <p:txBody>
            <a:bodyPr wrap="square" rtlCol="0">
              <a:spAutoFit/>
            </a:bodyPr>
            <a:lstStyle/>
            <a:p>
              <a:r>
                <a:rPr lang="en-GB" sz="3600" b="1" dirty="0">
                  <a:latin typeface="Imprint MT Shadow" panose="04020605060303030202" pitchFamily="82" charset="0"/>
                </a:rPr>
                <a:t>MADRID  1KM</a:t>
              </a:r>
            </a:p>
          </p:txBody>
        </p:sp>
        <p:pic>
          <p:nvPicPr>
            <p:cNvPr id="12292" name="Picture 4" descr="Signpost with the city Madrid and the distance 1 kilometre written on 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9420" y="1856322"/>
              <a:ext cx="5715000" cy="21621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3704896" y="4243321"/>
            <a:ext cx="4782207" cy="1938992"/>
          </a:xfrm>
          <a:prstGeom prst="rect">
            <a:avLst/>
          </a:prstGeom>
        </p:spPr>
        <p:txBody>
          <a:bodyPr wrap="square">
            <a:spAutoFit/>
          </a:bodyPr>
          <a:lstStyle/>
          <a:p>
            <a:r>
              <a:rPr lang="en-GB" sz="12000" dirty="0">
                <a:solidFill>
                  <a:srgbClr val="E56700"/>
                </a:solidFill>
                <a:latin typeface="Century Gothic" panose="020B0502020202020204" pitchFamily="34" charset="0"/>
                <a:cs typeface="Calibri" panose="020F0502020204030204" pitchFamily="34" charset="0"/>
              </a:rPr>
              <a:t>ce</a:t>
            </a:r>
            <a:r>
              <a:rPr lang="en-GB" sz="12000" dirty="0">
                <a:solidFill>
                  <a:srgbClr val="115076"/>
                </a:solidFill>
                <a:latin typeface="Century Gothic" panose="020B0502020202020204" pitchFamily="34" charset="0"/>
                <a:cs typeface="Calibri" panose="020F0502020204030204" pitchFamily="34" charset="0"/>
              </a:rPr>
              <a:t>rca</a:t>
            </a:r>
          </a:p>
        </p:txBody>
      </p:sp>
    </p:spTree>
    <p:extLst>
      <p:ext uri="{BB962C8B-B14F-4D97-AF65-F5344CB8AC3E}">
        <p14:creationId xmlns:p14="http://schemas.microsoft.com/office/powerpoint/2010/main" val="60446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ce_cerc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41411" y="2273695"/>
            <a:ext cx="5010445" cy="584774"/>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kern="0" dirty="0">
                <a:solidFill>
                  <a:schemeClr val="accent1">
                    <a:lumMod val="50000"/>
                  </a:schemeClr>
                </a:solidFill>
                <a:latin typeface="Century Gothic"/>
                <a:ea typeface="Century Gothic"/>
                <a:cs typeface="Century Gothic"/>
                <a:sym typeface="Century Gothic"/>
              </a:rPr>
              <a:t>we are – for traits</a:t>
            </a:r>
            <a:r>
              <a:rPr lang="en-GB" sz="3200" dirty="0">
                <a:solidFill>
                  <a:srgbClr val="5B9BD5">
                    <a:lumMod val="50000"/>
                  </a:srgbClr>
                </a:solidFill>
                <a:latin typeface="Century Gothic" panose="020B0502020202020204" pitchFamily="34" charset="0"/>
              </a:rPr>
              <a:t>]</a:t>
            </a:r>
          </a:p>
        </p:txBody>
      </p:sp>
      <p:sp>
        <p:nvSpPr>
          <p:cNvPr id="3" name="Action Button: Help 2">
            <a:hlinkClick r:id="" action="ppaction://noaction" highlightClick="1"/>
          </p:cNvPr>
          <p:cNvSpPr/>
          <p:nvPr/>
        </p:nvSpPr>
        <p:spPr>
          <a:xfrm>
            <a:off x="2103434" y="2220367"/>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432290" y="3999532"/>
            <a:ext cx="11327422" cy="784830"/>
          </a:xfrm>
          <a:prstGeom prst="rect">
            <a:avLst/>
          </a:prstGeom>
          <a:solidFill>
            <a:schemeClr val="bg1"/>
          </a:solidFill>
        </p:spPr>
        <p:txBody>
          <a:bodyPr wrap="square" rtlCol="0">
            <a:spAutoFit/>
          </a:bodyPr>
          <a:lstStyle/>
          <a:p>
            <a:pPr algn="ctr"/>
            <a:r>
              <a:rPr lang="en-GB" sz="4500" dirty="0">
                <a:solidFill>
                  <a:srgbClr val="5B9BD5">
                    <a:lumMod val="50000"/>
                  </a:srgbClr>
                </a:solidFill>
                <a:latin typeface="Century Gothic" panose="020B0502020202020204" pitchFamily="34" charset="0"/>
              </a:rPr>
              <a:t>_________ </a:t>
            </a:r>
            <a:r>
              <a:rPr lang="en-GB" sz="4500" dirty="0" err="1">
                <a:solidFill>
                  <a:srgbClr val="5B9BD5">
                    <a:lumMod val="50000"/>
                  </a:srgbClr>
                </a:solidFill>
                <a:latin typeface="Century Gothic" panose="020B0502020202020204" pitchFamily="34" charset="0"/>
              </a:rPr>
              <a:t>tranquilos</a:t>
            </a:r>
            <a:r>
              <a:rPr lang="en-GB" sz="4500" dirty="0">
                <a:solidFill>
                  <a:srgbClr val="5B9BD5">
                    <a:lumMod val="50000"/>
                  </a:srgbClr>
                </a:solidFill>
                <a:latin typeface="Century Gothic" panose="020B0502020202020204" pitchFamily="34" charset="0"/>
              </a:rPr>
              <a:t>.</a:t>
            </a:r>
          </a:p>
        </p:txBody>
      </p:sp>
      <p:sp>
        <p:nvSpPr>
          <p:cNvPr id="13" name="TextBox 12"/>
          <p:cNvSpPr txBox="1"/>
          <p:nvPr/>
        </p:nvSpPr>
        <p:spPr>
          <a:xfrm>
            <a:off x="1911304" y="5000055"/>
            <a:ext cx="8642606"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b="1" dirty="0">
                <a:solidFill>
                  <a:srgbClr val="EA5F00"/>
                </a:solidFill>
                <a:latin typeface="Century Gothic" panose="020B0502020202020204" pitchFamily="34" charset="0"/>
                <a:cs typeface="Calibri" panose="020F0502020204030204" pitchFamily="34" charset="0"/>
              </a:rPr>
              <a:t>We are </a:t>
            </a:r>
            <a:r>
              <a:rPr lang="en-HK" sz="3200" dirty="0">
                <a:solidFill>
                  <a:srgbClr val="5B9BD5">
                    <a:lumMod val="50000"/>
                  </a:srgbClr>
                </a:solidFill>
                <a:latin typeface="Century Gothic" panose="020B0502020202020204" pitchFamily="34" charset="0"/>
              </a:rPr>
              <a:t>calm</a:t>
            </a:r>
            <a:r>
              <a:rPr lang="en-GB" sz="3200" dirty="0">
                <a:solidFill>
                  <a:srgbClr val="5B9BD5">
                    <a:lumMod val="50000"/>
                  </a:srgbClr>
                </a:solidFill>
                <a:latin typeface="Century Gothic" panose="020B0502020202020204" pitchFamily="34" charset="0"/>
              </a:rPr>
              <a:t>.]</a:t>
            </a:r>
          </a:p>
        </p:txBody>
      </p:sp>
      <p:sp>
        <p:nvSpPr>
          <p:cNvPr id="4" name="Rectangle 3"/>
          <p:cNvSpPr/>
          <p:nvPr/>
        </p:nvSpPr>
        <p:spPr>
          <a:xfrm>
            <a:off x="3540146" y="3948030"/>
            <a:ext cx="2016899" cy="784830"/>
          </a:xfrm>
          <a:prstGeom prst="rect">
            <a:avLst/>
          </a:prstGeom>
        </p:spPr>
        <p:txBody>
          <a:bodyPr wrap="none">
            <a:spAutoFit/>
          </a:bodyPr>
          <a:lstStyle/>
          <a:p>
            <a:r>
              <a:rPr lang="en-GB" sz="4500" b="1" dirty="0" err="1">
                <a:solidFill>
                  <a:srgbClr val="EA5F00"/>
                </a:solidFill>
                <a:latin typeface="Century Gothic" panose="020B0502020202020204" pitchFamily="34" charset="0"/>
                <a:cs typeface="Calibri" panose="020F0502020204030204" pitchFamily="34" charset="0"/>
              </a:rPr>
              <a:t>Somos</a:t>
            </a:r>
            <a:endParaRPr lang="en-GB" sz="4500" dirty="0"/>
          </a:p>
        </p:txBody>
      </p:sp>
      <p:sp>
        <p:nvSpPr>
          <p:cNvPr id="9" name="Action Button: Help 8">
            <a:hlinkClick r:id="" action="ppaction://noaction" highlightClick="1"/>
            <a:extLst>
              <a:ext uri="{FF2B5EF4-FFF2-40B4-BE49-F238E27FC236}">
                <a16:creationId xmlns:a16="http://schemas.microsoft.com/office/drawing/2014/main" id="{F900A990-558D-4DC1-AD2D-1160816716F5}"/>
              </a:ext>
            </a:extLst>
          </p:cNvPr>
          <p:cNvSpPr/>
          <p:nvPr/>
        </p:nvSpPr>
        <p:spPr>
          <a:xfrm>
            <a:off x="2103434" y="4152936"/>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a:extLst>
              <a:ext uri="{FF2B5EF4-FFF2-40B4-BE49-F238E27FC236}">
                <a16:creationId xmlns:a16="http://schemas.microsoft.com/office/drawing/2014/main" id="{210A23E0-F1FD-B243-BFA5-F66C3327DF04}"/>
              </a:ext>
            </a:extLst>
          </p:cNvPr>
          <p:cNvSpPr>
            <a:spLocks noGrp="1"/>
          </p:cNvSpPr>
          <p:nvPr>
            <p:ph type="title"/>
          </p:nvPr>
        </p:nvSpPr>
        <p:spPr>
          <a:xfrm>
            <a:off x="974807" y="894804"/>
            <a:ext cx="10515600" cy="1325563"/>
          </a:xfrm>
        </p:spPr>
        <p:txBody>
          <a:bodyPr>
            <a:noAutofit/>
          </a:bodyPr>
          <a:lstStyle/>
          <a:p>
            <a:pPr algn="ctr"/>
            <a:r>
              <a:rPr lang="en-GB" sz="11500" b="1" dirty="0" err="1">
                <a:solidFill>
                  <a:srgbClr val="5B9BD5">
                    <a:lumMod val="50000"/>
                  </a:srgbClr>
                </a:solidFill>
                <a:latin typeface="Century Gothic" panose="020B0502020202020204" pitchFamily="34" charset="0"/>
              </a:rPr>
              <a:t>somos</a:t>
            </a:r>
            <a:endParaRPr lang="en-US" sz="11500" dirty="0"/>
          </a:p>
        </p:txBody>
      </p:sp>
    </p:spTree>
    <p:extLst>
      <p:ext uri="{BB962C8B-B14F-4D97-AF65-F5344CB8AC3E}">
        <p14:creationId xmlns:p14="http://schemas.microsoft.com/office/powerpoint/2010/main" val="55337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3" name="[beep] tranquilo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subTnLst>
                                    <p:audio>
                                      <p:cMediaNode>
                                        <p:cTn display="0" masterRel="sameClick">
                                          <p:stCondLst>
                                            <p:cond evt="begin" delay="0">
                                              <p:tn val="23"/>
                                            </p:cond>
                                          </p:stCondLst>
                                          <p:endCondLst>
                                            <p:cond evt="onStopAudio" delay="0">
                                              <p:tgtEl>
                                                <p:sldTgt/>
                                              </p:tgtEl>
                                            </p:cond>
                                          </p:endCondLst>
                                        </p:cTn>
                                        <p:tgtEl>
                                          <p:sndTgt r:embed="rId4" name="somos tranquilos (1).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2" grpId="0" animBg="1"/>
      <p:bldP spid="13" grpId="0" animBg="1"/>
      <p:bldP spid="4" grpId="0"/>
      <p:bldP spid="9"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317597" y="2325625"/>
            <a:ext cx="590979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kern="0" dirty="0">
                <a:solidFill>
                  <a:schemeClr val="accent1">
                    <a:lumMod val="50000"/>
                  </a:schemeClr>
                </a:solidFill>
                <a:latin typeface="Century Gothic"/>
                <a:ea typeface="Century Gothic"/>
                <a:cs typeface="Century Gothic"/>
                <a:sym typeface="Century Gothic"/>
              </a:rPr>
              <a:t>to be | being – for traits</a:t>
            </a:r>
            <a:r>
              <a:rPr lang="en-GB" sz="3200" dirty="0">
                <a:solidFill>
                  <a:srgbClr val="5B9BD5">
                    <a:lumMod val="50000"/>
                  </a:srgbClr>
                </a:solidFill>
                <a:latin typeface="Century Gothic" panose="020B0502020202020204" pitchFamily="34" charset="0"/>
              </a:rPr>
              <a:t>]</a:t>
            </a:r>
          </a:p>
        </p:txBody>
      </p:sp>
      <p:sp>
        <p:nvSpPr>
          <p:cNvPr id="9" name="TextBox 8"/>
          <p:cNvSpPr txBox="1"/>
          <p:nvPr/>
        </p:nvSpPr>
        <p:spPr>
          <a:xfrm>
            <a:off x="591058" y="4017872"/>
            <a:ext cx="11362873" cy="830997"/>
          </a:xfrm>
          <a:prstGeom prst="rect">
            <a:avLst/>
          </a:prstGeom>
          <a:solidFill>
            <a:schemeClr val="bg1"/>
          </a:solidFill>
        </p:spPr>
        <p:txBody>
          <a:bodyPr wrap="square" rtlCol="0">
            <a:spAutoFit/>
          </a:bodyPr>
          <a:lstStyle/>
          <a:p>
            <a:pPr algn="ctr"/>
            <a:r>
              <a:rPr lang="es-ES" sz="4500" dirty="0">
                <a:solidFill>
                  <a:srgbClr val="5B9BD5">
                    <a:lumMod val="50000"/>
                  </a:srgbClr>
                </a:solidFill>
                <a:latin typeface="Century Gothic" panose="020B0502020202020204" pitchFamily="34" charset="0"/>
              </a:rPr>
              <a:t>Es normal ______ </a:t>
            </a:r>
            <a:r>
              <a:rPr lang="es-ES" sz="4800" dirty="0">
                <a:solidFill>
                  <a:srgbClr val="5B9BD5">
                    <a:lumMod val="50000"/>
                  </a:srgbClr>
                </a:solidFill>
                <a:latin typeface="Century Gothic" panose="020B0502020202020204" pitchFamily="34" charset="0"/>
              </a:rPr>
              <a:t>tranquilo.</a:t>
            </a:r>
            <a:endParaRPr lang="en-GB" sz="4800" dirty="0">
              <a:solidFill>
                <a:srgbClr val="5B9BD5">
                  <a:lumMod val="50000"/>
                </a:srgbClr>
              </a:solidFill>
              <a:latin typeface="Century Gothic" panose="020B0502020202020204" pitchFamily="34" charset="0"/>
            </a:endParaRPr>
          </a:p>
        </p:txBody>
      </p:sp>
      <p:sp>
        <p:nvSpPr>
          <p:cNvPr id="10" name="TextBox 9"/>
          <p:cNvSpPr txBox="1"/>
          <p:nvPr/>
        </p:nvSpPr>
        <p:spPr>
          <a:xfrm>
            <a:off x="3038170" y="4915615"/>
            <a:ext cx="6614175" cy="584775"/>
          </a:xfrm>
          <a:prstGeom prst="rect">
            <a:avLst/>
          </a:prstGeom>
          <a:solidFill>
            <a:schemeClr val="bg1"/>
          </a:solidFill>
        </p:spPr>
        <p:txBody>
          <a:bodyPr wrap="square" rtlCol="0">
            <a:spAutoFit/>
          </a:bodyPr>
          <a:lstStyle/>
          <a:p>
            <a:pPr lvl="0" algn="ctr"/>
            <a:r>
              <a:rPr lang="en-GB" sz="3200" dirty="0">
                <a:solidFill>
                  <a:srgbClr val="5B9BD5">
                    <a:lumMod val="50000"/>
                  </a:srgbClr>
                </a:solidFill>
                <a:latin typeface="Century Gothic" panose="020B0502020202020204" pitchFamily="34" charset="0"/>
              </a:rPr>
              <a:t>[</a:t>
            </a:r>
            <a:r>
              <a:rPr lang="en-HK" sz="3200" dirty="0">
                <a:solidFill>
                  <a:srgbClr val="115076"/>
                </a:solidFill>
                <a:latin typeface="Century Gothic" panose="020B0502020202020204" pitchFamily="34" charset="0"/>
                <a:cs typeface="Calibri" panose="020F0502020204030204" pitchFamily="34" charset="0"/>
              </a:rPr>
              <a:t>It’s normal </a:t>
            </a:r>
            <a:r>
              <a:rPr lang="en-HK" sz="3200" b="1" dirty="0">
                <a:solidFill>
                  <a:srgbClr val="EA5F00"/>
                </a:solidFill>
                <a:latin typeface="Century Gothic" panose="020B0502020202020204" pitchFamily="34" charset="0"/>
                <a:cs typeface="Calibri" panose="020F0502020204030204" pitchFamily="34" charset="0"/>
              </a:rPr>
              <a:t>to be </a:t>
            </a:r>
            <a:r>
              <a:rPr lang="en-HK" sz="3200" dirty="0">
                <a:solidFill>
                  <a:srgbClr val="5B9BD5">
                    <a:lumMod val="50000"/>
                  </a:srgbClr>
                </a:solidFill>
                <a:latin typeface="Century Gothic" panose="020B0502020202020204" pitchFamily="34" charset="0"/>
              </a:rPr>
              <a:t>calm.</a:t>
            </a:r>
            <a:r>
              <a:rPr lang="en-GB" sz="3200" dirty="0">
                <a:solidFill>
                  <a:srgbClr val="5B9BD5">
                    <a:lumMod val="50000"/>
                  </a:srgbClr>
                </a:solidFill>
                <a:latin typeface="Century Gothic" panose="020B0502020202020204" pitchFamily="34" charset="0"/>
              </a:rPr>
              <a:t>]</a:t>
            </a:r>
          </a:p>
        </p:txBody>
      </p:sp>
      <p:sp>
        <p:nvSpPr>
          <p:cNvPr id="7" name="Action Button: Help 6">
            <a:hlinkClick r:id="" action="ppaction://noaction" highlightClick="1"/>
          </p:cNvPr>
          <p:cNvSpPr/>
          <p:nvPr/>
        </p:nvSpPr>
        <p:spPr>
          <a:xfrm>
            <a:off x="1376089" y="2261659"/>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1376089" y="4190257"/>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a:extLst>
              <a:ext uri="{FF2B5EF4-FFF2-40B4-BE49-F238E27FC236}">
                <a16:creationId xmlns:a16="http://schemas.microsoft.com/office/drawing/2014/main" id="{3095B070-9F18-1047-AD42-62F8B79E04A2}"/>
              </a:ext>
            </a:extLst>
          </p:cNvPr>
          <p:cNvSpPr/>
          <p:nvPr/>
        </p:nvSpPr>
        <p:spPr>
          <a:xfrm>
            <a:off x="5777005" y="4036853"/>
            <a:ext cx="990977" cy="784830"/>
          </a:xfrm>
          <a:prstGeom prst="rect">
            <a:avLst/>
          </a:prstGeom>
        </p:spPr>
        <p:txBody>
          <a:bodyPr wrap="none">
            <a:spAutoFit/>
          </a:bodyPr>
          <a:lstStyle/>
          <a:p>
            <a:r>
              <a:rPr lang="es-ES" sz="4500" b="1" dirty="0">
                <a:solidFill>
                  <a:srgbClr val="EA5F00"/>
                </a:solidFill>
                <a:latin typeface="Century Gothic" panose="020B0502020202020204" pitchFamily="34" charset="0"/>
                <a:cs typeface="Calibri" panose="020F0502020204030204" pitchFamily="34" charset="0"/>
              </a:rPr>
              <a:t>ser</a:t>
            </a:r>
            <a:endParaRPr lang="en-GB" sz="4500" dirty="0"/>
          </a:p>
        </p:txBody>
      </p:sp>
      <p:sp>
        <p:nvSpPr>
          <p:cNvPr id="2" name="Title 1">
            <a:extLst>
              <a:ext uri="{FF2B5EF4-FFF2-40B4-BE49-F238E27FC236}">
                <a16:creationId xmlns:a16="http://schemas.microsoft.com/office/drawing/2014/main" id="{ACDFBFDA-C15E-6045-8D6D-9ACDB2414CA0}"/>
              </a:ext>
            </a:extLst>
          </p:cNvPr>
          <p:cNvSpPr>
            <a:spLocks noGrp="1"/>
          </p:cNvSpPr>
          <p:nvPr>
            <p:ph type="title"/>
          </p:nvPr>
        </p:nvSpPr>
        <p:spPr>
          <a:xfrm>
            <a:off x="836438" y="900385"/>
            <a:ext cx="10515600" cy="1325563"/>
          </a:xfrm>
        </p:spPr>
        <p:txBody>
          <a:bodyPr>
            <a:noAutofit/>
          </a:bodyPr>
          <a:lstStyle/>
          <a:p>
            <a:pPr algn="ctr"/>
            <a:r>
              <a:rPr lang="en-GB" sz="11500" b="1" dirty="0">
                <a:solidFill>
                  <a:srgbClr val="5B9BD5">
                    <a:lumMod val="50000"/>
                  </a:srgbClr>
                </a:solidFill>
                <a:latin typeface="Century Gothic" panose="020B0502020202020204" pitchFamily="34" charset="0"/>
              </a:rPr>
              <a:t>ser</a:t>
            </a:r>
            <a:endParaRPr lang="en-US" sz="11500" dirty="0"/>
          </a:p>
        </p:txBody>
      </p:sp>
    </p:spTree>
    <p:extLst>
      <p:ext uri="{BB962C8B-B14F-4D97-AF65-F5344CB8AC3E}">
        <p14:creationId xmlns:p14="http://schemas.microsoft.com/office/powerpoint/2010/main" val="106970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es normal [beep] tranquilo.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es normal ser tranquilo.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animBg="1"/>
      <p:bldP spid="11" grpId="0" animBg="1"/>
      <p:bldP spid="12"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4" name="TextBox 3"/>
          <p:cNvSpPr txBox="1"/>
          <p:nvPr/>
        </p:nvSpPr>
        <p:spPr>
          <a:xfrm>
            <a:off x="3867389" y="4137095"/>
            <a:ext cx="5172962" cy="523220"/>
          </a:xfrm>
          <a:prstGeom prst="rect">
            <a:avLst/>
          </a:prstGeom>
          <a:noFill/>
        </p:spPr>
        <p:txBody>
          <a:bodyPr wrap="square" rtlCol="0">
            <a:spAutoFit/>
          </a:bodyPr>
          <a:lstStyle/>
          <a:p>
            <a:pPr>
              <a:defRPr/>
            </a:pPr>
            <a:r>
              <a:rPr lang="en-GB" sz="2800" dirty="0">
                <a:solidFill>
                  <a:srgbClr val="5B9BD5">
                    <a:lumMod val="50000"/>
                  </a:srgbClr>
                </a:solidFill>
                <a:latin typeface="Century Gothic" panose="020B0502020202020204" pitchFamily="34" charset="0"/>
                <a:sym typeface="Wingdings" panose="05000000000000000000" pitchFamily="2" charset="2"/>
              </a:rPr>
              <a:t></a:t>
            </a:r>
            <a:r>
              <a:rPr lang="en-GB" sz="2800" dirty="0">
                <a:solidFill>
                  <a:srgbClr val="5B9BD5">
                    <a:lumMod val="50000"/>
                  </a:srgbClr>
                </a:solidFill>
                <a:latin typeface="Century Gothic" panose="020B0502020202020204" pitchFamily="34" charset="0"/>
              </a:rPr>
              <a:t> We are calm (in general).</a:t>
            </a:r>
          </a:p>
        </p:txBody>
      </p:sp>
      <p:sp>
        <p:nvSpPr>
          <p:cNvPr id="7" name="TextBox 6"/>
          <p:cNvSpPr txBox="1"/>
          <p:nvPr/>
        </p:nvSpPr>
        <p:spPr>
          <a:xfrm>
            <a:off x="3867389" y="4567952"/>
            <a:ext cx="7680177" cy="523220"/>
          </a:xfrm>
          <a:prstGeom prst="rect">
            <a:avLst/>
          </a:prstGeom>
          <a:noFill/>
        </p:spPr>
        <p:txBody>
          <a:bodyPr wrap="square" rtlCol="0">
            <a:spAutoFit/>
          </a:bodyPr>
          <a:lstStyle/>
          <a:p>
            <a:pPr marL="457200" indent="-457200">
              <a:buFont typeface="Wingdings" panose="05000000000000000000" pitchFamily="2" charset="2"/>
              <a:buChar char="à"/>
              <a:defRPr/>
            </a:pPr>
            <a:r>
              <a:rPr lang="en-GB" sz="2800" dirty="0">
                <a:solidFill>
                  <a:srgbClr val="5B9BD5">
                    <a:lumMod val="50000"/>
                  </a:srgbClr>
                </a:solidFill>
                <a:latin typeface="Century Gothic" panose="020B0502020202020204" pitchFamily="34" charset="0"/>
              </a:rPr>
              <a:t>We are calm (at the moment).</a:t>
            </a:r>
          </a:p>
        </p:txBody>
      </p:sp>
      <p:sp>
        <p:nvSpPr>
          <p:cNvPr id="3" name="TextBox 2"/>
          <p:cNvSpPr txBox="1"/>
          <p:nvPr/>
        </p:nvSpPr>
        <p:spPr>
          <a:xfrm>
            <a:off x="405388" y="1540860"/>
            <a:ext cx="11438626" cy="3539430"/>
          </a:xfrm>
          <a:prstGeom prst="rect">
            <a:avLst/>
          </a:prstGeom>
          <a:noFill/>
        </p:spPr>
        <p:txBody>
          <a:bodyPr wrap="square" rtlCol="0">
            <a:spAutoFit/>
          </a:bodyPr>
          <a:lstStyle/>
          <a:p>
            <a:pPr>
              <a:defRPr/>
            </a:pPr>
            <a:r>
              <a:rPr lang="en-GB" sz="2800" dirty="0">
                <a:solidFill>
                  <a:srgbClr val="5B9BD5">
                    <a:lumMod val="50000"/>
                  </a:srgbClr>
                </a:solidFill>
                <a:latin typeface="Century Gothic" panose="020B0502020202020204" pitchFamily="34" charset="0"/>
              </a:rPr>
              <a:t>In Spanish there are two verbs for ‘to be’: </a:t>
            </a:r>
            <a:r>
              <a:rPr lang="en-GB" sz="2800" b="1" dirty="0">
                <a:solidFill>
                  <a:srgbClr val="E25B00"/>
                </a:solidFill>
                <a:latin typeface="Century Gothic" panose="020B0502020202020204" pitchFamily="34" charset="0"/>
              </a:rPr>
              <a:t>ser</a:t>
            </a:r>
            <a:r>
              <a:rPr lang="en-GB" sz="2800" dirty="0">
                <a:solidFill>
                  <a:srgbClr val="5B9BD5">
                    <a:lumMod val="50000"/>
                  </a:srgbClr>
                </a:solidFill>
                <a:latin typeface="Century Gothic" panose="020B0502020202020204" pitchFamily="34" charset="0"/>
              </a:rPr>
              <a:t> and </a:t>
            </a:r>
            <a:r>
              <a:rPr lang="en-GB" sz="2800" b="1" dirty="0">
                <a:solidFill>
                  <a:srgbClr val="E25B00"/>
                </a:solidFill>
                <a:latin typeface="Century Gothic" panose="020B0502020202020204" pitchFamily="34" charset="0"/>
              </a:rPr>
              <a:t>estar</a:t>
            </a:r>
            <a:r>
              <a:rPr lang="en-GB" sz="2800" dirty="0">
                <a:solidFill>
                  <a:srgbClr val="5B9BD5">
                    <a:lumMod val="50000"/>
                  </a:srgbClr>
                </a:solidFill>
                <a:latin typeface="Century Gothic" panose="020B0502020202020204" pitchFamily="34" charset="0"/>
              </a:rPr>
              <a:t>.</a:t>
            </a:r>
          </a:p>
          <a:p>
            <a:pPr>
              <a:defRPr/>
            </a:pPr>
            <a:r>
              <a:rPr lang="en-GB" sz="2800" dirty="0">
                <a:solidFill>
                  <a:srgbClr val="5B9BD5">
                    <a:lumMod val="50000"/>
                  </a:srgbClr>
                </a:solidFill>
                <a:latin typeface="Century Gothic" panose="020B0502020202020204" pitchFamily="34" charset="0"/>
              </a:rPr>
              <a:t>								</a:t>
            </a:r>
          </a:p>
          <a:p>
            <a:pPr>
              <a:defRPr/>
            </a:pPr>
            <a:r>
              <a:rPr lang="en-GB" sz="2800" dirty="0">
                <a:solidFill>
                  <a:srgbClr val="5B9BD5">
                    <a:lumMod val="50000"/>
                  </a:srgbClr>
                </a:solidFill>
                <a:latin typeface="Century Gothic" panose="020B0502020202020204" pitchFamily="34" charset="0"/>
              </a:rPr>
              <a:t>We use </a:t>
            </a:r>
            <a:r>
              <a:rPr lang="en-GB" sz="2800" i="1" dirty="0">
                <a:solidFill>
                  <a:srgbClr val="5B9BD5">
                    <a:lumMod val="50000"/>
                  </a:srgbClr>
                </a:solidFill>
                <a:latin typeface="Century Gothic" panose="020B0502020202020204" pitchFamily="34" charset="0"/>
              </a:rPr>
              <a:t>ser </a:t>
            </a:r>
            <a:r>
              <a:rPr lang="en-GB" sz="2800" dirty="0">
                <a:solidFill>
                  <a:srgbClr val="5B9BD5">
                    <a:lumMod val="50000"/>
                  </a:srgbClr>
                </a:solidFill>
                <a:latin typeface="Century Gothic" panose="020B0502020202020204" pitchFamily="34" charset="0"/>
              </a:rPr>
              <a:t>to describe traits and </a:t>
            </a:r>
            <a:r>
              <a:rPr lang="en-GB" sz="2800" i="1" dirty="0">
                <a:solidFill>
                  <a:srgbClr val="5B9BD5">
                    <a:lumMod val="50000"/>
                  </a:srgbClr>
                </a:solidFill>
                <a:latin typeface="Century Gothic" panose="020B0502020202020204" pitchFamily="34" charset="0"/>
              </a:rPr>
              <a:t>estar </a:t>
            </a:r>
            <a:r>
              <a:rPr lang="en-GB" sz="2800" dirty="0">
                <a:solidFill>
                  <a:srgbClr val="5B9BD5">
                    <a:lumMod val="50000"/>
                  </a:srgbClr>
                </a:solidFill>
                <a:latin typeface="Century Gothic" panose="020B0502020202020204" pitchFamily="34" charset="0"/>
              </a:rPr>
              <a:t>to describe temporary states.</a:t>
            </a:r>
          </a:p>
          <a:p>
            <a:pPr>
              <a:defRPr/>
            </a:pPr>
            <a:endParaRPr lang="en-GB" sz="2800" dirty="0">
              <a:solidFill>
                <a:srgbClr val="5B9BD5">
                  <a:lumMod val="50000"/>
                </a:srgbClr>
              </a:solidFill>
              <a:latin typeface="Century Gothic" panose="020B0502020202020204" pitchFamily="34" charset="0"/>
            </a:endParaRPr>
          </a:p>
          <a:p>
            <a:pPr>
              <a:defRPr/>
            </a:pPr>
            <a:r>
              <a:rPr lang="en-GB" sz="2800" dirty="0">
                <a:solidFill>
                  <a:srgbClr val="5B9BD5">
                    <a:lumMod val="50000"/>
                  </a:srgbClr>
                </a:solidFill>
                <a:latin typeface="Century Gothic" panose="020B0502020202020204" pitchFamily="34" charset="0"/>
              </a:rPr>
              <a:t>Compare: </a:t>
            </a:r>
          </a:p>
          <a:p>
            <a:pPr>
              <a:defRPr/>
            </a:pPr>
            <a:r>
              <a:rPr lang="en-GB" sz="2800" b="1" dirty="0">
                <a:solidFill>
                  <a:srgbClr val="5B9BD5">
                    <a:lumMod val="50000"/>
                  </a:srgbClr>
                </a:solidFill>
                <a:latin typeface="Century Gothic" panose="020B0502020202020204" pitchFamily="34" charset="0"/>
              </a:rPr>
              <a:t>Somos</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tranquilos</a:t>
            </a:r>
            <a:r>
              <a:rPr lang="en-GB" sz="2800" dirty="0">
                <a:solidFill>
                  <a:srgbClr val="5B9BD5">
                    <a:lumMod val="50000"/>
                  </a:srgbClr>
                </a:solidFill>
                <a:latin typeface="Century Gothic" panose="020B0502020202020204" pitchFamily="34" charset="0"/>
              </a:rPr>
              <a:t>. </a:t>
            </a:r>
          </a:p>
          <a:p>
            <a:r>
              <a:rPr lang="en-GB" sz="2800" b="1" dirty="0">
                <a:solidFill>
                  <a:srgbClr val="5B9BD5">
                    <a:lumMod val="50000"/>
                  </a:srgbClr>
                </a:solidFill>
                <a:latin typeface="Century Gothic" panose="020B0502020202020204" pitchFamily="34" charset="0"/>
              </a:rPr>
              <a:t>Estamos</a:t>
            </a:r>
            <a:r>
              <a:rPr lang="en-GB" sz="2800" dirty="0">
                <a:solidFill>
                  <a:srgbClr val="5B9BD5">
                    <a:lumMod val="50000"/>
                  </a:srgbClr>
                </a:solidFill>
                <a:latin typeface="Century Gothic" panose="020B0502020202020204" pitchFamily="34" charset="0"/>
              </a:rPr>
              <a:t> </a:t>
            </a:r>
            <a:r>
              <a:rPr lang="en-GB" sz="2800" dirty="0" err="1">
                <a:solidFill>
                  <a:srgbClr val="5B9BD5">
                    <a:lumMod val="50000"/>
                  </a:srgbClr>
                </a:solidFill>
                <a:latin typeface="Century Gothic" panose="020B0502020202020204" pitchFamily="34" charset="0"/>
              </a:rPr>
              <a:t>tranquilos</a:t>
            </a:r>
            <a:r>
              <a:rPr lang="en-GB" sz="2800" dirty="0">
                <a:solidFill>
                  <a:srgbClr val="5B9BD5">
                    <a:lumMod val="50000"/>
                  </a:srgbClr>
                </a:solidFill>
                <a:latin typeface="Century Gothic" panose="020B0502020202020204" pitchFamily="34" charset="0"/>
              </a:rPr>
              <a:t>. </a:t>
            </a:r>
          </a:p>
        </p:txBody>
      </p:sp>
      <p:sp>
        <p:nvSpPr>
          <p:cNvPr id="16" name="Rectangular Callout 15"/>
          <p:cNvSpPr/>
          <p:nvPr/>
        </p:nvSpPr>
        <p:spPr>
          <a:xfrm>
            <a:off x="3816000" y="3708000"/>
            <a:ext cx="8244000" cy="2592000"/>
          </a:xfrm>
          <a:prstGeom prst="wedgeRectCallout">
            <a:avLst>
              <a:gd name="adj1" fmla="val 20781"/>
              <a:gd name="adj2" fmla="val -7610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In English, we often use a verb with ‘-</a:t>
            </a:r>
            <a:r>
              <a:rPr lang="en-GB" sz="2400" dirty="0" err="1">
                <a:solidFill>
                  <a:schemeClr val="bg1"/>
                </a:solidFill>
                <a:latin typeface="Century Gothic" panose="020B0502020202020204" pitchFamily="34" charset="0"/>
              </a:rPr>
              <a:t>ing</a:t>
            </a:r>
            <a:r>
              <a:rPr lang="en-GB" sz="2400" dirty="0">
                <a:solidFill>
                  <a:schemeClr val="bg1"/>
                </a:solidFill>
                <a:latin typeface="Century Gothic" panose="020B0502020202020204" pitchFamily="34" charset="0"/>
              </a:rPr>
              <a:t>’ to talk about a temporary state (‘right now’).</a:t>
            </a:r>
          </a:p>
          <a:p>
            <a:pPr algn="ctr"/>
            <a:endParaRPr lang="en-GB" sz="2400" dirty="0">
              <a:solidFill>
                <a:schemeClr val="bg1"/>
              </a:solidFill>
              <a:latin typeface="Century Gothic" panose="020B0502020202020204" pitchFamily="34" charset="0"/>
            </a:endParaRPr>
          </a:p>
          <a:p>
            <a:pPr algn="ctr"/>
            <a:r>
              <a:rPr lang="en-GB" sz="2400" dirty="0">
                <a:solidFill>
                  <a:schemeClr val="bg1"/>
                </a:solidFill>
                <a:latin typeface="Century Gothic" panose="020B0502020202020204" pitchFamily="34" charset="0"/>
              </a:rPr>
              <a:t>  For example,</a:t>
            </a:r>
          </a:p>
          <a:p>
            <a:pPr algn="ctr"/>
            <a:r>
              <a:rPr lang="en-GB" sz="2400" dirty="0">
                <a:solidFill>
                  <a:schemeClr val="bg1"/>
                </a:solidFill>
                <a:latin typeface="Century Gothic" panose="020B0502020202020204" pitchFamily="34" charset="0"/>
              </a:rPr>
              <a:t> We are </a:t>
            </a:r>
            <a:r>
              <a:rPr lang="en-GB" sz="2400" i="1" dirty="0">
                <a:solidFill>
                  <a:schemeClr val="bg1"/>
                </a:solidFill>
                <a:latin typeface="Century Gothic" panose="020B0502020202020204" pitchFamily="34" charset="0"/>
              </a:rPr>
              <a:t>feeling </a:t>
            </a:r>
            <a:r>
              <a:rPr lang="en-GB" sz="2400" dirty="0">
                <a:solidFill>
                  <a:schemeClr val="bg1"/>
                </a:solidFill>
                <a:latin typeface="Century Gothic" panose="020B0502020202020204" pitchFamily="34" charset="0"/>
              </a:rPr>
              <a:t>calm.</a:t>
            </a:r>
          </a:p>
          <a:p>
            <a:pPr algn="ctr"/>
            <a:r>
              <a:rPr lang="en-GB" sz="2400" dirty="0">
                <a:solidFill>
                  <a:schemeClr val="bg1"/>
                </a:solidFill>
                <a:latin typeface="Century Gothic" panose="020B0502020202020204" pitchFamily="34" charset="0"/>
              </a:rPr>
              <a:t>We are </a:t>
            </a:r>
            <a:r>
              <a:rPr lang="en-GB" sz="2400" i="1" dirty="0">
                <a:solidFill>
                  <a:schemeClr val="bg1"/>
                </a:solidFill>
                <a:latin typeface="Century Gothic" panose="020B0502020202020204" pitchFamily="34" charset="0"/>
              </a:rPr>
              <a:t>acting</a:t>
            </a:r>
            <a:r>
              <a:rPr lang="en-GB" sz="2400" dirty="0">
                <a:solidFill>
                  <a:schemeClr val="bg1"/>
                </a:solidFill>
                <a:latin typeface="Century Gothic" panose="020B0502020202020204" pitchFamily="34" charset="0"/>
              </a:rPr>
              <a:t> crazy.</a:t>
            </a:r>
          </a:p>
          <a:p>
            <a:pPr algn="ctr"/>
            <a:r>
              <a:rPr lang="en-GB" sz="2400" dirty="0">
                <a:solidFill>
                  <a:schemeClr val="bg1"/>
                </a:solidFill>
                <a:latin typeface="Century Gothic" panose="020B0502020202020204" pitchFamily="34" charset="0"/>
              </a:rPr>
              <a:t>We are </a:t>
            </a:r>
            <a:r>
              <a:rPr lang="en-GB" sz="2400" i="1" dirty="0">
                <a:solidFill>
                  <a:schemeClr val="bg1"/>
                </a:solidFill>
                <a:latin typeface="Century Gothic" panose="020B0502020202020204" pitchFamily="34" charset="0"/>
              </a:rPr>
              <a:t>being </a:t>
            </a:r>
            <a:r>
              <a:rPr lang="en-GB" sz="2400" dirty="0">
                <a:solidFill>
                  <a:schemeClr val="bg1"/>
                </a:solidFill>
                <a:latin typeface="Century Gothic" panose="020B0502020202020204" pitchFamily="34" charset="0"/>
              </a:rPr>
              <a:t>strange.</a:t>
            </a:r>
          </a:p>
        </p:txBody>
      </p:sp>
      <p:sp>
        <p:nvSpPr>
          <p:cNvPr id="17" name="Rectangular Callout 16"/>
          <p:cNvSpPr/>
          <p:nvPr/>
        </p:nvSpPr>
        <p:spPr>
          <a:xfrm>
            <a:off x="3816000" y="3708000"/>
            <a:ext cx="8244000" cy="2592000"/>
          </a:xfrm>
          <a:prstGeom prst="wedgeRectCallout">
            <a:avLst>
              <a:gd name="adj1" fmla="val 20720"/>
              <a:gd name="adj2" fmla="val -7610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Some adjectives have different meanings when used with </a:t>
            </a:r>
            <a:r>
              <a:rPr lang="en-GB" sz="2800" i="1" dirty="0">
                <a:solidFill>
                  <a:schemeClr val="bg1"/>
                </a:solidFill>
                <a:latin typeface="Century Gothic" panose="020B0502020202020204" pitchFamily="34" charset="0"/>
              </a:rPr>
              <a:t>ser</a:t>
            </a:r>
            <a:r>
              <a:rPr lang="en-GB" sz="2800" dirty="0">
                <a:solidFill>
                  <a:schemeClr val="bg1"/>
                </a:solidFill>
                <a:latin typeface="Century Gothic" panose="020B0502020202020204" pitchFamily="34" charset="0"/>
              </a:rPr>
              <a:t> and </a:t>
            </a:r>
            <a:r>
              <a:rPr lang="en-GB" sz="2800" i="1" dirty="0">
                <a:solidFill>
                  <a:schemeClr val="bg1"/>
                </a:solidFill>
                <a:latin typeface="Century Gothic" panose="020B0502020202020204" pitchFamily="34" charset="0"/>
              </a:rPr>
              <a:t>estar. </a:t>
            </a:r>
            <a:r>
              <a:rPr lang="en-GB" sz="2800" dirty="0">
                <a:solidFill>
                  <a:schemeClr val="bg1"/>
                </a:solidFill>
                <a:latin typeface="Century Gothic" panose="020B0502020202020204" pitchFamily="34" charset="0"/>
              </a:rPr>
              <a:t>For example:</a:t>
            </a:r>
          </a:p>
          <a:p>
            <a:pPr algn="ctr"/>
            <a:endParaRPr lang="en-GB" sz="2800" i="1" dirty="0">
              <a:solidFill>
                <a:schemeClr val="bg1"/>
              </a:solidFill>
              <a:latin typeface="Century Gothic" panose="020B0502020202020204" pitchFamily="34" charset="0"/>
            </a:endParaRPr>
          </a:p>
          <a:p>
            <a:pPr algn="ctr"/>
            <a:r>
              <a:rPr lang="en-GB" sz="2800" b="1" i="1" dirty="0" err="1">
                <a:solidFill>
                  <a:schemeClr val="bg1"/>
                </a:solidFill>
                <a:latin typeface="Century Gothic" panose="020B0502020202020204" pitchFamily="34" charset="0"/>
              </a:rPr>
              <a:t>moreno</a:t>
            </a:r>
            <a:r>
              <a:rPr lang="en-GB" sz="2800" dirty="0">
                <a:solidFill>
                  <a:schemeClr val="bg1"/>
                </a:solidFill>
                <a:latin typeface="Century Gothic" panose="020B0502020202020204" pitchFamily="34" charset="0"/>
              </a:rPr>
              <a:t> / </a:t>
            </a:r>
            <a:r>
              <a:rPr lang="en-GB" sz="2800" b="1" i="1" dirty="0">
                <a:solidFill>
                  <a:schemeClr val="bg1"/>
                </a:solidFill>
                <a:latin typeface="Century Gothic" panose="020B0502020202020204" pitchFamily="34" charset="0"/>
              </a:rPr>
              <a:t>loco</a:t>
            </a:r>
            <a:r>
              <a:rPr lang="en-GB" sz="2800" dirty="0">
                <a:solidFill>
                  <a:schemeClr val="bg1"/>
                </a:solidFill>
                <a:latin typeface="Century Gothic" panose="020B0502020202020204" pitchFamily="34" charset="0"/>
              </a:rPr>
              <a:t> / </a:t>
            </a:r>
            <a:r>
              <a:rPr lang="en-GB" sz="2800" b="1" i="1" dirty="0" err="1">
                <a:solidFill>
                  <a:schemeClr val="bg1"/>
                </a:solidFill>
                <a:latin typeface="Century Gothic" panose="020B0502020202020204" pitchFamily="34" charset="0"/>
              </a:rPr>
              <a:t>aburrido</a:t>
            </a:r>
            <a:r>
              <a:rPr lang="en-GB" sz="2000" dirty="0">
                <a:solidFill>
                  <a:schemeClr val="bg1"/>
                </a:solidFill>
                <a:latin typeface="Century Gothic" panose="020B0502020202020204" pitchFamily="34" charset="0"/>
              </a:rPr>
              <a:t>	</a:t>
            </a:r>
          </a:p>
        </p:txBody>
      </p:sp>
      <p:sp>
        <p:nvSpPr>
          <p:cNvPr id="18" name="Rectangular Callout 17"/>
          <p:cNvSpPr/>
          <p:nvPr/>
        </p:nvSpPr>
        <p:spPr>
          <a:xfrm>
            <a:off x="3816000" y="3708000"/>
            <a:ext cx="8244000" cy="2592000"/>
          </a:xfrm>
          <a:prstGeom prst="wedgeRectCallout">
            <a:avLst>
              <a:gd name="adj1" fmla="val 20741"/>
              <a:gd name="adj2" fmla="val -7573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i="1" dirty="0">
                <a:solidFill>
                  <a:schemeClr val="bg1"/>
                </a:solidFill>
                <a:latin typeface="Century Gothic" panose="020B0502020202020204" pitchFamily="34" charset="0"/>
              </a:rPr>
              <a:t>Somos </a:t>
            </a:r>
            <a:r>
              <a:rPr lang="en-GB" sz="2800" b="1" i="1" dirty="0" err="1">
                <a:solidFill>
                  <a:schemeClr val="bg1"/>
                </a:solidFill>
                <a:latin typeface="Century Gothic" panose="020B0502020202020204" pitchFamily="34" charset="0"/>
              </a:rPr>
              <a:t>morenos</a:t>
            </a:r>
            <a:r>
              <a:rPr lang="en-GB" sz="2800" b="1" i="1" dirty="0">
                <a:solidFill>
                  <a:schemeClr val="bg1"/>
                </a:solidFill>
                <a:latin typeface="Century Gothic" panose="020B0502020202020204" pitchFamily="34" charset="0"/>
              </a:rPr>
              <a:t>. </a:t>
            </a:r>
            <a:r>
              <a:rPr lang="en-GB" sz="2800" dirty="0">
                <a:solidFill>
                  <a:schemeClr val="bg1"/>
                </a:solidFill>
                <a:latin typeface="Century Gothic" panose="020B0502020202020204" pitchFamily="34" charset="0"/>
              </a:rPr>
              <a:t>– We are dark-skinned/dark-haired.	</a:t>
            </a:r>
          </a:p>
          <a:p>
            <a:endParaRPr lang="en-GB" sz="2800" dirty="0">
              <a:solidFill>
                <a:schemeClr val="bg1"/>
              </a:solidFill>
              <a:latin typeface="Century Gothic" panose="020B0502020202020204" pitchFamily="34" charset="0"/>
            </a:endParaRPr>
          </a:p>
          <a:p>
            <a:r>
              <a:rPr lang="en-GB" sz="2800" b="1" i="1" dirty="0">
                <a:solidFill>
                  <a:schemeClr val="bg1"/>
                </a:solidFill>
                <a:latin typeface="Century Gothic" panose="020B0502020202020204" pitchFamily="34" charset="0"/>
              </a:rPr>
              <a:t>Estamos </a:t>
            </a:r>
            <a:r>
              <a:rPr lang="en-GB" sz="2800" b="1" i="1" dirty="0" err="1">
                <a:solidFill>
                  <a:schemeClr val="bg1"/>
                </a:solidFill>
                <a:latin typeface="Century Gothic" panose="020B0502020202020204" pitchFamily="34" charset="0"/>
              </a:rPr>
              <a:t>morenos</a:t>
            </a:r>
            <a:r>
              <a:rPr lang="en-GB" sz="2800" b="1" i="1" dirty="0">
                <a:solidFill>
                  <a:schemeClr val="bg1"/>
                </a:solidFill>
                <a:latin typeface="Century Gothic" panose="020B0502020202020204" pitchFamily="34" charset="0"/>
              </a:rPr>
              <a:t>. </a:t>
            </a:r>
            <a:r>
              <a:rPr lang="en-GB" sz="2800" dirty="0">
                <a:solidFill>
                  <a:schemeClr val="bg1"/>
                </a:solidFill>
                <a:latin typeface="Century Gothic" panose="020B0502020202020204" pitchFamily="34" charset="0"/>
              </a:rPr>
              <a:t>– We are tanned/brown.</a:t>
            </a:r>
            <a:r>
              <a:rPr lang="en-GB" sz="2200" dirty="0">
                <a:solidFill>
                  <a:schemeClr val="bg1"/>
                </a:solidFill>
                <a:latin typeface="Century Gothic" panose="020B0502020202020204" pitchFamily="34" charset="0"/>
              </a:rPr>
              <a:t>	</a:t>
            </a:r>
          </a:p>
        </p:txBody>
      </p:sp>
      <p:sp>
        <p:nvSpPr>
          <p:cNvPr id="19" name="Rectangular Callout 18"/>
          <p:cNvSpPr/>
          <p:nvPr/>
        </p:nvSpPr>
        <p:spPr>
          <a:xfrm>
            <a:off x="3816000" y="3708000"/>
            <a:ext cx="8244000" cy="2592000"/>
          </a:xfrm>
          <a:prstGeom prst="wedgeRectCallout">
            <a:avLst>
              <a:gd name="adj1" fmla="val 20874"/>
              <a:gd name="adj2" fmla="val -7610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i="1" dirty="0">
                <a:solidFill>
                  <a:schemeClr val="bg1"/>
                </a:solidFill>
                <a:latin typeface="Century Gothic" panose="020B0502020202020204" pitchFamily="34" charset="0"/>
              </a:rPr>
              <a:t>Somos aburridos. </a:t>
            </a:r>
            <a:r>
              <a:rPr lang="en-GB" sz="3200" dirty="0">
                <a:solidFill>
                  <a:schemeClr val="bg1"/>
                </a:solidFill>
                <a:latin typeface="Century Gothic" panose="020B0502020202020204" pitchFamily="34" charset="0"/>
              </a:rPr>
              <a:t>– We are boring.</a:t>
            </a:r>
          </a:p>
          <a:p>
            <a:endParaRPr lang="en-GB" sz="3200" dirty="0">
              <a:solidFill>
                <a:schemeClr val="bg1"/>
              </a:solidFill>
              <a:latin typeface="Century Gothic" panose="020B0502020202020204" pitchFamily="34" charset="0"/>
            </a:endParaRPr>
          </a:p>
          <a:p>
            <a:r>
              <a:rPr lang="en-GB" sz="3200" b="1" i="1" dirty="0">
                <a:solidFill>
                  <a:schemeClr val="bg1"/>
                </a:solidFill>
                <a:latin typeface="Century Gothic" panose="020B0502020202020204" pitchFamily="34" charset="0"/>
              </a:rPr>
              <a:t>Estamos aburridos. </a:t>
            </a:r>
            <a:r>
              <a:rPr lang="en-GB" sz="3200" dirty="0">
                <a:solidFill>
                  <a:schemeClr val="bg1"/>
                </a:solidFill>
                <a:latin typeface="Century Gothic" panose="020B0502020202020204" pitchFamily="34" charset="0"/>
              </a:rPr>
              <a:t>– We are bored.</a:t>
            </a:r>
          </a:p>
          <a:p>
            <a:r>
              <a:rPr lang="en-GB" sz="2200" dirty="0">
                <a:solidFill>
                  <a:schemeClr val="bg1"/>
                </a:solidFill>
                <a:latin typeface="Century Gothic" panose="020B0502020202020204" pitchFamily="34" charset="0"/>
              </a:rPr>
              <a:t>	</a:t>
            </a:r>
          </a:p>
        </p:txBody>
      </p:sp>
      <p:sp>
        <p:nvSpPr>
          <p:cNvPr id="21" name="Rectangular Callout 20"/>
          <p:cNvSpPr/>
          <p:nvPr/>
        </p:nvSpPr>
        <p:spPr>
          <a:xfrm>
            <a:off x="3816000" y="3708000"/>
            <a:ext cx="8244000" cy="2592000"/>
          </a:xfrm>
          <a:prstGeom prst="wedgeRectCallout">
            <a:avLst>
              <a:gd name="adj1" fmla="val 20874"/>
              <a:gd name="adj2" fmla="val -7610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i="1" dirty="0">
                <a:solidFill>
                  <a:schemeClr val="bg1"/>
                </a:solidFill>
                <a:latin typeface="Century Gothic" panose="020B0502020202020204" pitchFamily="34" charset="0"/>
              </a:rPr>
              <a:t>Somos locos. </a:t>
            </a:r>
            <a:r>
              <a:rPr lang="en-GB" sz="3200" dirty="0">
                <a:solidFill>
                  <a:schemeClr val="bg1"/>
                </a:solidFill>
                <a:latin typeface="Century Gothic" panose="020B0502020202020204" pitchFamily="34" charset="0"/>
              </a:rPr>
              <a:t>– We are insane.</a:t>
            </a:r>
          </a:p>
          <a:p>
            <a:endParaRPr lang="en-GB" sz="3200" dirty="0">
              <a:solidFill>
                <a:schemeClr val="bg1"/>
              </a:solidFill>
              <a:latin typeface="Century Gothic" panose="020B0502020202020204" pitchFamily="34" charset="0"/>
            </a:endParaRPr>
          </a:p>
          <a:p>
            <a:r>
              <a:rPr lang="en-GB" sz="3600" b="1" i="1" dirty="0">
                <a:solidFill>
                  <a:schemeClr val="bg1"/>
                </a:solidFill>
                <a:latin typeface="Century Gothic" panose="020B0502020202020204" pitchFamily="34" charset="0"/>
              </a:rPr>
              <a:t>Estamos locos. </a:t>
            </a:r>
            <a:r>
              <a:rPr lang="en-GB" sz="3200" dirty="0">
                <a:solidFill>
                  <a:schemeClr val="bg1"/>
                </a:solidFill>
                <a:latin typeface="Century Gothic" panose="020B0502020202020204" pitchFamily="34" charset="0"/>
              </a:rPr>
              <a:t>– We are acting crazy.</a:t>
            </a:r>
          </a:p>
          <a:p>
            <a:r>
              <a:rPr lang="en-GB" sz="2200" dirty="0">
                <a:solidFill>
                  <a:schemeClr val="bg1"/>
                </a:solidFill>
                <a:latin typeface="Century Gothic" panose="020B0502020202020204" pitchFamily="34" charset="0"/>
              </a:rPr>
              <a:t>	</a:t>
            </a:r>
          </a:p>
        </p:txBody>
      </p:sp>
      <p:sp>
        <p:nvSpPr>
          <p:cNvPr id="2" name="Title 1"/>
          <p:cNvSpPr>
            <a:spLocks noGrp="1"/>
          </p:cNvSpPr>
          <p:nvPr>
            <p:ph type="title"/>
          </p:nvPr>
        </p:nvSpPr>
        <p:spPr>
          <a:xfrm>
            <a:off x="76929" y="-163445"/>
            <a:ext cx="12095544" cy="1706108"/>
          </a:xfrm>
        </p:spPr>
        <p:txBody>
          <a:bodyPr>
            <a:normAutofit/>
          </a:bodyPr>
          <a:lstStyle/>
          <a:p>
            <a:r>
              <a:rPr lang="en-GB" sz="2800" b="1" dirty="0">
                <a:solidFill>
                  <a:prstClr val="white"/>
                </a:solidFill>
                <a:cs typeface="Calibri" panose="020F0502020204030204" pitchFamily="34" charset="0"/>
              </a:rPr>
              <a:t>Using ‘</a:t>
            </a:r>
            <a:r>
              <a:rPr lang="en-GB" sz="2800" b="1" dirty="0" err="1">
                <a:solidFill>
                  <a:prstClr val="white"/>
                </a:solidFill>
                <a:cs typeface="Calibri" panose="020F0502020204030204" pitchFamily="34" charset="0"/>
              </a:rPr>
              <a:t>somos</a:t>
            </a:r>
            <a:r>
              <a:rPr lang="en-GB" sz="2800" b="1" dirty="0">
                <a:solidFill>
                  <a:prstClr val="white"/>
                </a:solidFill>
                <a:cs typeface="Calibri" panose="020F0502020204030204" pitchFamily="34" charset="0"/>
              </a:rPr>
              <a:t>’ and ‘</a:t>
            </a:r>
            <a:r>
              <a:rPr lang="en-GB" sz="2800" b="1" dirty="0" err="1">
                <a:solidFill>
                  <a:prstClr val="white"/>
                </a:solidFill>
                <a:cs typeface="Calibri" panose="020F0502020204030204" pitchFamily="34" charset="0"/>
              </a:rPr>
              <a:t>estamos</a:t>
            </a:r>
            <a:r>
              <a:rPr lang="en-GB" sz="2800" b="1" dirty="0">
                <a:solidFill>
                  <a:prstClr val="white"/>
                </a:solidFill>
                <a:cs typeface="Calibri" panose="020F0502020204030204" pitchFamily="34" charset="0"/>
              </a:rPr>
              <a:t>’</a:t>
            </a:r>
          </a:p>
        </p:txBody>
      </p:sp>
      <p:grpSp>
        <p:nvGrpSpPr>
          <p:cNvPr id="10" name="Group 9"/>
          <p:cNvGrpSpPr/>
          <p:nvPr/>
        </p:nvGrpSpPr>
        <p:grpSpPr>
          <a:xfrm>
            <a:off x="7644661" y="1568299"/>
            <a:ext cx="540000" cy="492407"/>
            <a:chOff x="7673689" y="1448776"/>
            <a:chExt cx="504000" cy="492407"/>
          </a:xfrm>
        </p:grpSpPr>
        <p:sp>
          <p:nvSpPr>
            <p:cNvPr id="8" name="Rectangle 7"/>
            <p:cNvSpPr/>
            <p:nvPr/>
          </p:nvSpPr>
          <p:spPr>
            <a:xfrm>
              <a:off x="7673689" y="1448776"/>
              <a:ext cx="504000" cy="49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7673689" y="1852612"/>
              <a:ext cx="50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20" name="Group 19"/>
          <p:cNvGrpSpPr/>
          <p:nvPr/>
        </p:nvGrpSpPr>
        <p:grpSpPr>
          <a:xfrm>
            <a:off x="9040351" y="1568376"/>
            <a:ext cx="864000" cy="492407"/>
            <a:chOff x="7673689" y="1448776"/>
            <a:chExt cx="504000" cy="492407"/>
          </a:xfrm>
        </p:grpSpPr>
        <p:sp>
          <p:nvSpPr>
            <p:cNvPr id="22" name="Rectangle 21"/>
            <p:cNvSpPr/>
            <p:nvPr/>
          </p:nvSpPr>
          <p:spPr>
            <a:xfrm>
              <a:off x="7673689" y="1448776"/>
              <a:ext cx="504000" cy="49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Rectangle 22"/>
            <p:cNvSpPr/>
            <p:nvPr/>
          </p:nvSpPr>
          <p:spPr>
            <a:xfrm>
              <a:off x="7673689" y="1852612"/>
              <a:ext cx="50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6" name="Rectangle 5"/>
          <p:cNvSpPr/>
          <p:nvPr/>
        </p:nvSpPr>
        <p:spPr>
          <a:xfrm>
            <a:off x="320188" y="1114604"/>
            <a:ext cx="10564930" cy="954107"/>
          </a:xfrm>
          <a:prstGeom prst="rect">
            <a:avLst/>
          </a:prstGeom>
        </p:spPr>
        <p:txBody>
          <a:bodyPr wrap="square">
            <a:spAutoFit/>
          </a:bodyPr>
          <a:lstStyle/>
          <a:p>
            <a:r>
              <a:rPr lang="en-GB" sz="2800" b="1" dirty="0">
                <a:solidFill>
                  <a:schemeClr val="accent1">
                    <a:lumMod val="50000"/>
                  </a:schemeClr>
                </a:solidFill>
                <a:latin typeface="Century Gothic" panose="020B0502020202020204" pitchFamily="34" charset="0"/>
                <a:cs typeface="Calibri" panose="020F0502020204030204" pitchFamily="34" charset="0"/>
              </a:rPr>
              <a:t>Describing permanent attributes versus temporary states</a:t>
            </a:r>
            <a:br>
              <a:rPr lang="en-GB" sz="2800" dirty="0">
                <a:solidFill>
                  <a:schemeClr val="accent1">
                    <a:lumMod val="50000"/>
                  </a:schemeClr>
                </a:solidFill>
                <a:latin typeface="Century Gothic" panose="020B0502020202020204" pitchFamily="34" charset="0"/>
              </a:rPr>
            </a:br>
            <a:endParaRPr lang="en-GB" sz="28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214957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7" grpId="0" animBg="1"/>
      <p:bldP spid="18" grpId="0" animBg="1"/>
      <p:bldP spid="19"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graphicFrame>
        <p:nvGraphicFramePr>
          <p:cNvPr id="6" name="Table 5" descr="Table for exercises"/>
          <p:cNvGraphicFramePr>
            <a:graphicFrameLocks noGrp="1"/>
          </p:cNvGraphicFramePr>
          <p:nvPr>
            <p:extLst>
              <p:ext uri="{D42A27DB-BD31-4B8C-83A1-F6EECF244321}">
                <p14:modId xmlns:p14="http://schemas.microsoft.com/office/powerpoint/2010/main" val="1102977030"/>
              </p:ext>
            </p:extLst>
          </p:nvPr>
        </p:nvGraphicFramePr>
        <p:xfrm>
          <a:off x="225396" y="1622504"/>
          <a:ext cx="11790295" cy="4452968"/>
        </p:xfrm>
        <a:graphic>
          <a:graphicData uri="http://schemas.openxmlformats.org/drawingml/2006/table">
            <a:tbl>
              <a:tblPr firstRow="1" bandRow="1">
                <a:tableStyleId>{5940675A-B579-460E-94D1-54222C63F5DA}</a:tableStyleId>
              </a:tblPr>
              <a:tblGrid>
                <a:gridCol w="402401">
                  <a:extLst>
                    <a:ext uri="{9D8B030D-6E8A-4147-A177-3AD203B41FA5}">
                      <a16:colId xmlns:a16="http://schemas.microsoft.com/office/drawing/2014/main" val="20000"/>
                    </a:ext>
                  </a:extLst>
                </a:gridCol>
                <a:gridCol w="8297839">
                  <a:extLst>
                    <a:ext uri="{9D8B030D-6E8A-4147-A177-3AD203B41FA5}">
                      <a16:colId xmlns:a16="http://schemas.microsoft.com/office/drawing/2014/main" val="2718503455"/>
                    </a:ext>
                  </a:extLst>
                </a:gridCol>
                <a:gridCol w="1473958">
                  <a:extLst>
                    <a:ext uri="{9D8B030D-6E8A-4147-A177-3AD203B41FA5}">
                      <a16:colId xmlns:a16="http://schemas.microsoft.com/office/drawing/2014/main" val="20001"/>
                    </a:ext>
                  </a:extLst>
                </a:gridCol>
                <a:gridCol w="1616097">
                  <a:extLst>
                    <a:ext uri="{9D8B030D-6E8A-4147-A177-3AD203B41FA5}">
                      <a16:colId xmlns:a16="http://schemas.microsoft.com/office/drawing/2014/main" val="3330833188"/>
                    </a:ext>
                  </a:extLst>
                </a:gridCol>
              </a:tblGrid>
              <a:tr h="556621">
                <a:tc>
                  <a:txBody>
                    <a:bodyPr/>
                    <a:lstStyle/>
                    <a:p>
                      <a:r>
                        <a:rPr lang="en-GB" sz="2000" b="1" dirty="0">
                          <a:solidFill>
                            <a:schemeClr val="accent1">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Estamos </a:t>
                      </a:r>
                      <a:r>
                        <a:rPr lang="en-GB" sz="2000" dirty="0" err="1">
                          <a:solidFill>
                            <a:schemeClr val="accent1">
                              <a:lumMod val="50000"/>
                            </a:schemeClr>
                          </a:solidFill>
                        </a:rPr>
                        <a:t>morenos</a:t>
                      </a:r>
                      <a:r>
                        <a:rPr lang="en-GB" sz="2000" dirty="0">
                          <a:solidFill>
                            <a:schemeClr val="accent1">
                              <a:lumMod val="50000"/>
                            </a:schemeClr>
                          </a:solidFill>
                        </a:rPr>
                        <a:t> como</a:t>
                      </a:r>
                      <a:r>
                        <a:rPr lang="en-GB" sz="2000" baseline="0" dirty="0">
                          <a:solidFill>
                            <a:schemeClr val="accent1">
                              <a:lumMod val="50000"/>
                            </a:schemeClr>
                          </a:solidFill>
                        </a:rPr>
                        <a:t> los </a:t>
                      </a:r>
                      <a:r>
                        <a:rPr lang="en-GB" sz="2000" baseline="0" dirty="0" err="1">
                          <a:solidFill>
                            <a:schemeClr val="accent1">
                              <a:lumMod val="50000"/>
                            </a:schemeClr>
                          </a:solidFill>
                        </a:rPr>
                        <a:t>surfistas</a:t>
                      </a:r>
                      <a:r>
                        <a:rPr lang="en-GB" sz="2000" baseline="0" dirty="0">
                          <a:solidFill>
                            <a:schemeClr val="accent1">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r>
                        <a:rPr lang="en-GB" sz="2000" b="1" dirty="0">
                          <a:solidFill>
                            <a:schemeClr val="accent1">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Somos</a:t>
                      </a:r>
                      <a:r>
                        <a:rPr lang="en-GB" sz="2000" baseline="0" dirty="0">
                          <a:solidFill>
                            <a:schemeClr val="accent1">
                              <a:lumMod val="50000"/>
                            </a:schemeClr>
                          </a:solidFill>
                        </a:rPr>
                        <a:t> </a:t>
                      </a:r>
                      <a:r>
                        <a:rPr lang="en-GB" sz="2000" baseline="0" dirty="0" err="1">
                          <a:solidFill>
                            <a:schemeClr val="accent1">
                              <a:lumMod val="50000"/>
                            </a:schemeClr>
                          </a:solidFill>
                        </a:rPr>
                        <a:t>tranquilos</a:t>
                      </a:r>
                      <a:r>
                        <a:rPr lang="en-GB" sz="2000" baseline="0" dirty="0">
                          <a:solidFill>
                            <a:schemeClr val="accent1">
                              <a:lumMod val="50000"/>
                            </a:schemeClr>
                          </a:solidFill>
                        </a:rPr>
                        <a:t>, </a:t>
                      </a:r>
                      <a:r>
                        <a:rPr lang="en-GB" sz="2000" baseline="0" dirty="0" err="1">
                          <a:solidFill>
                            <a:schemeClr val="accent1">
                              <a:lumMod val="50000"/>
                            </a:schemeClr>
                          </a:solidFill>
                        </a:rPr>
                        <a:t>descansamos</a:t>
                      </a:r>
                      <a:r>
                        <a:rPr lang="en-GB" sz="2000" baseline="0" dirty="0">
                          <a:solidFill>
                            <a:schemeClr val="accent1">
                              <a:lumMod val="50000"/>
                            </a:schemeClr>
                          </a:solidFill>
                        </a:rPr>
                        <a:t> en el hotel.</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r>
                        <a:rPr lang="en-GB" sz="2000" b="1" dirty="0">
                          <a:solidFill>
                            <a:schemeClr val="accent1">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En </a:t>
                      </a:r>
                      <a:r>
                        <a:rPr lang="en-GB" sz="2000" dirty="0" err="1">
                          <a:solidFill>
                            <a:schemeClr val="accent1">
                              <a:lumMod val="50000"/>
                            </a:schemeClr>
                          </a:solidFill>
                        </a:rPr>
                        <a:t>los</a:t>
                      </a:r>
                      <a:r>
                        <a:rPr lang="en-GB" sz="2000" dirty="0">
                          <a:solidFill>
                            <a:schemeClr val="accent1">
                              <a:lumMod val="50000"/>
                            </a:schemeClr>
                          </a:solidFill>
                        </a:rPr>
                        <a:t> </a:t>
                      </a:r>
                      <a:r>
                        <a:rPr lang="en-GB" sz="2000" dirty="0" err="1">
                          <a:solidFill>
                            <a:schemeClr val="accent1">
                              <a:lumMod val="50000"/>
                            </a:schemeClr>
                          </a:solidFill>
                        </a:rPr>
                        <a:t>museos</a:t>
                      </a:r>
                      <a:r>
                        <a:rPr lang="en-GB" sz="2000" baseline="0" dirty="0">
                          <a:solidFill>
                            <a:schemeClr val="accent1">
                              <a:lumMod val="50000"/>
                            </a:schemeClr>
                          </a:solidFill>
                        </a:rPr>
                        <a:t> estamos aburridos.</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r>
                        <a:rPr lang="en-GB" sz="2000" b="1" dirty="0">
                          <a:solidFill>
                            <a:schemeClr val="accent1">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Estamos locos por las </a:t>
                      </a:r>
                      <a:r>
                        <a:rPr lang="en-GB" sz="2000" dirty="0" err="1">
                          <a:solidFill>
                            <a:schemeClr val="accent1">
                              <a:lumMod val="50000"/>
                            </a:schemeClr>
                          </a:solidFill>
                        </a:rPr>
                        <a:t>noches</a:t>
                      </a:r>
                      <a:r>
                        <a:rPr lang="en-GB" sz="2000" dirty="0">
                          <a:solidFill>
                            <a:schemeClr val="accent1">
                              <a:lumMod val="50000"/>
                            </a:schemeClr>
                          </a:solidFill>
                        </a:rPr>
                        <a:t>,</a:t>
                      </a:r>
                      <a:r>
                        <a:rPr lang="en-GB" sz="2000" baseline="0" dirty="0">
                          <a:solidFill>
                            <a:schemeClr val="accent1">
                              <a:lumMod val="50000"/>
                            </a:schemeClr>
                          </a:solidFill>
                        </a:rPr>
                        <a:t> </a:t>
                      </a:r>
                      <a:r>
                        <a:rPr lang="en-GB" sz="2000" baseline="0" dirty="0" err="1">
                          <a:solidFill>
                            <a:schemeClr val="accent1">
                              <a:lumMod val="50000"/>
                            </a:schemeClr>
                          </a:solidFill>
                        </a:rPr>
                        <a:t>bailamos</a:t>
                      </a:r>
                      <a:r>
                        <a:rPr lang="en-GB" sz="2000" baseline="0" dirty="0">
                          <a:solidFill>
                            <a:schemeClr val="accent1">
                              <a:lumMod val="50000"/>
                            </a:schemeClr>
                          </a:solidFill>
                        </a:rPr>
                        <a:t> mucho en las </a:t>
                      </a:r>
                      <a:r>
                        <a:rPr lang="en-GB" sz="2000" baseline="0" dirty="0" err="1">
                          <a:solidFill>
                            <a:schemeClr val="accent1">
                              <a:lumMod val="50000"/>
                            </a:schemeClr>
                          </a:solidFill>
                        </a:rPr>
                        <a:t>discotecas</a:t>
                      </a:r>
                      <a:r>
                        <a:rPr lang="en-GB" sz="2000" baseline="0" dirty="0">
                          <a:solidFill>
                            <a:schemeClr val="accent1">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r>
                        <a:rPr lang="en-GB" sz="2000" b="1" dirty="0">
                          <a:solidFill>
                            <a:schemeClr val="accent1">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No</a:t>
                      </a:r>
                      <a:r>
                        <a:rPr lang="en-GB" sz="2000" baseline="0" dirty="0">
                          <a:solidFill>
                            <a:schemeClr val="accent1">
                              <a:lumMod val="50000"/>
                            </a:schemeClr>
                          </a:solidFill>
                        </a:rPr>
                        <a:t> </a:t>
                      </a:r>
                      <a:r>
                        <a:rPr lang="en-GB" sz="2000" baseline="0" dirty="0" err="1">
                          <a:solidFill>
                            <a:schemeClr val="accent1">
                              <a:lumMod val="50000"/>
                            </a:schemeClr>
                          </a:solidFill>
                        </a:rPr>
                        <a:t>usamos</a:t>
                      </a:r>
                      <a:r>
                        <a:rPr lang="en-GB" sz="2000" baseline="0" dirty="0">
                          <a:solidFill>
                            <a:schemeClr val="accent1">
                              <a:lumMod val="50000"/>
                            </a:schemeClr>
                          </a:solidFill>
                        </a:rPr>
                        <a:t> el </a:t>
                      </a:r>
                      <a:r>
                        <a:rPr lang="en-GB" sz="2000" baseline="0" dirty="0" err="1">
                          <a:solidFill>
                            <a:schemeClr val="accent1">
                              <a:lumMod val="50000"/>
                            </a:schemeClr>
                          </a:solidFill>
                        </a:rPr>
                        <a:t>ascensor</a:t>
                      </a:r>
                      <a:r>
                        <a:rPr lang="en-GB" sz="2000" baseline="0" dirty="0">
                          <a:solidFill>
                            <a:schemeClr val="accent1">
                              <a:lumMod val="50000"/>
                            </a:schemeClr>
                          </a:solidFill>
                        </a:rPr>
                        <a:t>* en el hotel </a:t>
                      </a:r>
                      <a:r>
                        <a:rPr lang="en-GB" sz="2000" baseline="0" dirty="0" err="1">
                          <a:solidFill>
                            <a:schemeClr val="accent1">
                              <a:lumMod val="50000"/>
                            </a:schemeClr>
                          </a:solidFill>
                        </a:rPr>
                        <a:t>porque</a:t>
                      </a:r>
                      <a:r>
                        <a:rPr lang="en-GB" sz="2000" baseline="0" dirty="0">
                          <a:solidFill>
                            <a:schemeClr val="accent1">
                              <a:lumMod val="50000"/>
                            </a:schemeClr>
                          </a:solidFill>
                        </a:rPr>
                        <a:t> somos </a:t>
                      </a:r>
                      <a:r>
                        <a:rPr lang="en-GB" sz="2000" baseline="0" dirty="0" err="1">
                          <a:solidFill>
                            <a:schemeClr val="accent1">
                              <a:lumMod val="50000"/>
                            </a:schemeClr>
                          </a:solidFill>
                        </a:rPr>
                        <a:t>nerviosos</a:t>
                      </a:r>
                      <a:r>
                        <a:rPr lang="en-GB" sz="2000" baseline="0" dirty="0">
                          <a:solidFill>
                            <a:schemeClr val="accent1">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r>
                        <a:rPr lang="en-GB" sz="2000" b="1" dirty="0">
                          <a:solidFill>
                            <a:schemeClr val="accent1">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Somos </a:t>
                      </a:r>
                      <a:r>
                        <a:rPr lang="en-GB" sz="2000" dirty="0" err="1">
                          <a:solidFill>
                            <a:schemeClr val="accent1">
                              <a:lumMod val="50000"/>
                            </a:schemeClr>
                          </a:solidFill>
                        </a:rPr>
                        <a:t>serios</a:t>
                      </a:r>
                      <a:r>
                        <a:rPr lang="en-GB" sz="2000" dirty="0">
                          <a:solidFill>
                            <a:schemeClr val="accent1">
                              <a:lumMod val="50000"/>
                            </a:schemeClr>
                          </a:solidFill>
                        </a:rPr>
                        <a:t>, </a:t>
                      </a:r>
                      <a:r>
                        <a:rPr lang="en-GB" sz="2000" dirty="0" err="1">
                          <a:solidFill>
                            <a:schemeClr val="accent1">
                              <a:lumMod val="50000"/>
                            </a:schemeClr>
                          </a:solidFill>
                        </a:rPr>
                        <a:t>escuchamos</a:t>
                      </a:r>
                      <a:r>
                        <a:rPr lang="en-GB" sz="2000" dirty="0">
                          <a:solidFill>
                            <a:schemeClr val="accent1">
                              <a:lumMod val="50000"/>
                            </a:schemeClr>
                          </a:solidFill>
                        </a:rPr>
                        <a:t> las </a:t>
                      </a:r>
                      <a:r>
                        <a:rPr lang="en-GB" sz="2000" dirty="0" err="1">
                          <a:solidFill>
                            <a:schemeClr val="accent1">
                              <a:lumMod val="50000"/>
                            </a:schemeClr>
                          </a:solidFill>
                        </a:rPr>
                        <a:t>instrucciones</a:t>
                      </a:r>
                      <a:r>
                        <a:rPr lang="en-GB" sz="2000" dirty="0">
                          <a:solidFill>
                            <a:schemeClr val="accent1">
                              <a:lumMod val="50000"/>
                            </a:schemeClr>
                          </a:solidFill>
                        </a:rPr>
                        <a:t> en la </a:t>
                      </a:r>
                      <a:r>
                        <a:rPr lang="en-GB" sz="2000" dirty="0" err="1">
                          <a:solidFill>
                            <a:schemeClr val="accent1">
                              <a:lumMod val="50000"/>
                            </a:schemeClr>
                          </a:solidFill>
                        </a:rPr>
                        <a:t>estación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r>
                        <a:rPr lang="en-GB" sz="2000" b="1" dirty="0">
                          <a:solidFill>
                            <a:schemeClr val="accent1">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Estamos felices en la playa y en las </a:t>
                      </a:r>
                      <a:r>
                        <a:rPr lang="en-GB" sz="2000" dirty="0" err="1">
                          <a:solidFill>
                            <a:schemeClr val="accent1">
                              <a:lumMod val="50000"/>
                            </a:schemeClr>
                          </a:solidFill>
                        </a:rPr>
                        <a:t>tiendas</a:t>
                      </a:r>
                      <a:r>
                        <a:rPr lang="en-GB" sz="2000" baseline="0" dirty="0">
                          <a:solidFill>
                            <a:schemeClr val="accent1">
                              <a:lumMod val="50000"/>
                            </a:schemeClr>
                          </a:solidFill>
                        </a:rPr>
                        <a:t>.</a:t>
                      </a:r>
                      <a:r>
                        <a:rPr lang="en-GB" sz="2000" dirty="0">
                          <a:solidFill>
                            <a:schemeClr val="accent1">
                              <a:lumMod val="50000"/>
                            </a:schemeClr>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r>
                        <a:rPr lang="en-GB" sz="2000" b="1" dirty="0">
                          <a:solidFill>
                            <a:schemeClr val="accent1">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No somos </a:t>
                      </a:r>
                      <a:r>
                        <a:rPr lang="en-GB" sz="2000" dirty="0" err="1">
                          <a:solidFill>
                            <a:schemeClr val="accent1">
                              <a:lumMod val="50000"/>
                            </a:schemeClr>
                          </a:solidFill>
                        </a:rPr>
                        <a:t>tontos</a:t>
                      </a:r>
                      <a:r>
                        <a:rPr lang="en-GB" sz="2000" dirty="0">
                          <a:solidFill>
                            <a:schemeClr val="accent1">
                              <a:lumMod val="50000"/>
                            </a:schemeClr>
                          </a:solidFill>
                        </a:rPr>
                        <a:t> como </a:t>
                      </a:r>
                      <a:r>
                        <a:rPr lang="en-GB" sz="2000" dirty="0" err="1">
                          <a:solidFill>
                            <a:schemeClr val="accent1">
                              <a:lumMod val="50000"/>
                            </a:schemeClr>
                          </a:solidFill>
                        </a:rPr>
                        <a:t>otras</a:t>
                      </a:r>
                      <a:r>
                        <a:rPr lang="en-GB" sz="2000" dirty="0">
                          <a:solidFill>
                            <a:schemeClr val="accent1">
                              <a:lumMod val="50000"/>
                            </a:schemeClr>
                          </a:solidFill>
                        </a:rPr>
                        <a:t> personas</a:t>
                      </a:r>
                      <a:r>
                        <a:rPr lang="en-GB" sz="2000" baseline="0" dirty="0">
                          <a:solidFill>
                            <a:schemeClr val="accent1">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0" name="TextBox 9"/>
          <p:cNvSpPr txBox="1"/>
          <p:nvPr/>
        </p:nvSpPr>
        <p:spPr>
          <a:xfrm>
            <a:off x="225396" y="1148305"/>
            <a:ext cx="10836695" cy="400110"/>
          </a:xfrm>
          <a:prstGeom prst="rect">
            <a:avLst/>
          </a:prstGeom>
          <a:noFill/>
        </p:spPr>
        <p:txBody>
          <a:bodyPr wrap="square" rtlCol="0">
            <a:spAutoFit/>
          </a:bodyPr>
          <a:lstStyle/>
          <a:p>
            <a:r>
              <a:rPr lang="en-GB" sz="2000" b="1" dirty="0">
                <a:solidFill>
                  <a:schemeClr val="accent1">
                    <a:lumMod val="50000"/>
                  </a:schemeClr>
                </a:solidFill>
              </a:rPr>
              <a:t>La </a:t>
            </a:r>
            <a:r>
              <a:rPr lang="en-GB" sz="2000" b="1" dirty="0" err="1">
                <a:solidFill>
                  <a:schemeClr val="accent1">
                    <a:lumMod val="50000"/>
                  </a:schemeClr>
                </a:solidFill>
              </a:rPr>
              <a:t>familia</a:t>
            </a:r>
            <a:r>
              <a:rPr lang="en-GB" sz="2000" b="1" dirty="0">
                <a:solidFill>
                  <a:schemeClr val="accent1">
                    <a:lumMod val="50000"/>
                  </a:schemeClr>
                </a:solidFill>
              </a:rPr>
              <a:t> escribe </a:t>
            </a:r>
            <a:r>
              <a:rPr lang="en-GB" sz="2000" b="1" dirty="0" err="1">
                <a:solidFill>
                  <a:schemeClr val="accent1">
                    <a:lumMod val="50000"/>
                  </a:schemeClr>
                </a:solidFill>
              </a:rPr>
              <a:t>una</a:t>
            </a:r>
            <a:r>
              <a:rPr lang="en-GB" sz="2000" b="1" dirty="0">
                <a:solidFill>
                  <a:schemeClr val="accent1">
                    <a:lumMod val="50000"/>
                  </a:schemeClr>
                </a:solidFill>
              </a:rPr>
              <a:t> postal.  Lee las </a:t>
            </a:r>
            <a:r>
              <a:rPr lang="en-GB" sz="2000" b="1" dirty="0" err="1">
                <a:solidFill>
                  <a:schemeClr val="accent1">
                    <a:lumMod val="50000"/>
                  </a:schemeClr>
                </a:solidFill>
              </a:rPr>
              <a:t>frases</a:t>
            </a:r>
            <a:r>
              <a:rPr lang="en-GB" sz="2000" b="1" dirty="0">
                <a:solidFill>
                  <a:schemeClr val="accent1">
                    <a:lumMod val="50000"/>
                  </a:schemeClr>
                </a:solidFill>
              </a:rPr>
              <a:t>.  ¿</a:t>
            </a:r>
            <a:r>
              <a:rPr lang="en-GB" sz="2000" b="1" dirty="0" err="1">
                <a:solidFill>
                  <a:schemeClr val="accent1">
                    <a:lumMod val="50000"/>
                  </a:schemeClr>
                </a:solidFill>
              </a:rPr>
              <a:t>Qué</a:t>
            </a:r>
            <a:r>
              <a:rPr lang="en-GB" sz="2000" b="1" dirty="0">
                <a:solidFill>
                  <a:schemeClr val="accent1">
                    <a:lumMod val="50000"/>
                  </a:schemeClr>
                </a:solidFill>
              </a:rPr>
              <a:t> dice la </a:t>
            </a:r>
            <a:r>
              <a:rPr lang="en-GB" sz="2000" b="1" dirty="0" err="1">
                <a:solidFill>
                  <a:schemeClr val="accent1">
                    <a:lumMod val="50000"/>
                  </a:schemeClr>
                </a:solidFill>
              </a:rPr>
              <a:t>familia</a:t>
            </a:r>
            <a:r>
              <a:rPr lang="en-GB" sz="2000" b="1" dirty="0">
                <a:solidFill>
                  <a:schemeClr val="accent1">
                    <a:lumMod val="50000"/>
                  </a:schemeClr>
                </a:solidFill>
              </a:rPr>
              <a:t>?</a:t>
            </a:r>
          </a:p>
        </p:txBody>
      </p:sp>
      <p:sp>
        <p:nvSpPr>
          <p:cNvPr id="11" name="TextBox 10"/>
          <p:cNvSpPr txBox="1"/>
          <p:nvPr/>
        </p:nvSpPr>
        <p:spPr>
          <a:xfrm>
            <a:off x="8822968" y="768960"/>
            <a:ext cx="1678675" cy="707886"/>
          </a:xfrm>
          <a:prstGeom prst="rect">
            <a:avLst/>
          </a:prstGeom>
          <a:noFill/>
        </p:spPr>
        <p:txBody>
          <a:bodyPr wrap="square" rtlCol="0">
            <a:spAutoFit/>
          </a:bodyPr>
          <a:lstStyle/>
          <a:p>
            <a:r>
              <a:rPr lang="en-GB" sz="2000" b="1" dirty="0">
                <a:solidFill>
                  <a:schemeClr val="accent1">
                    <a:lumMod val="50000"/>
                  </a:schemeClr>
                </a:solidFill>
              </a:rPr>
              <a:t>In general</a:t>
            </a:r>
          </a:p>
          <a:p>
            <a:r>
              <a:rPr lang="en-GB" sz="2000" dirty="0">
                <a:solidFill>
                  <a:schemeClr val="accent1">
                    <a:lumMod val="50000"/>
                  </a:schemeClr>
                </a:solidFill>
              </a:rPr>
              <a:t>(trait)</a:t>
            </a:r>
          </a:p>
        </p:txBody>
      </p:sp>
      <p:sp>
        <p:nvSpPr>
          <p:cNvPr id="12" name="TextBox 11"/>
          <p:cNvSpPr txBox="1"/>
          <p:nvPr/>
        </p:nvSpPr>
        <p:spPr>
          <a:xfrm>
            <a:off x="9893421" y="767575"/>
            <a:ext cx="2499904" cy="707886"/>
          </a:xfrm>
          <a:prstGeom prst="rect">
            <a:avLst/>
          </a:prstGeom>
          <a:noFill/>
        </p:spPr>
        <p:txBody>
          <a:bodyPr wrap="square" rtlCol="0">
            <a:spAutoFit/>
          </a:bodyPr>
          <a:lstStyle/>
          <a:p>
            <a:pPr algn="ctr"/>
            <a:r>
              <a:rPr lang="en-GB" sz="2000" b="1" dirty="0">
                <a:solidFill>
                  <a:schemeClr val="accent1">
                    <a:lumMod val="50000"/>
                  </a:schemeClr>
                </a:solidFill>
              </a:rPr>
              <a:t>On holiday</a:t>
            </a:r>
          </a:p>
          <a:p>
            <a:r>
              <a:rPr lang="en-GB" sz="2000" dirty="0">
                <a:solidFill>
                  <a:schemeClr val="accent1">
                    <a:lumMod val="50000"/>
                  </a:schemeClr>
                </a:solidFill>
              </a:rPr>
              <a:t>(temporary state)</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3511" y="1656963"/>
            <a:ext cx="462233" cy="48149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1188" y="2232691"/>
            <a:ext cx="462233" cy="48149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5507" y="2774842"/>
            <a:ext cx="462233" cy="481492"/>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5507" y="3343828"/>
            <a:ext cx="462233" cy="481492"/>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6658" y="3847083"/>
            <a:ext cx="462233" cy="481492"/>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1188" y="4430376"/>
            <a:ext cx="462233" cy="481492"/>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5507" y="5005997"/>
            <a:ext cx="462233" cy="481492"/>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6658" y="5563276"/>
            <a:ext cx="462233" cy="481492"/>
          </a:xfrm>
          <a:prstGeom prst="rect">
            <a:avLst/>
          </a:prstGeom>
        </p:spPr>
      </p:pic>
      <p:sp>
        <p:nvSpPr>
          <p:cNvPr id="21" name="TextBox 20"/>
          <p:cNvSpPr txBox="1"/>
          <p:nvPr/>
        </p:nvSpPr>
        <p:spPr>
          <a:xfrm>
            <a:off x="4338918" y="6075472"/>
            <a:ext cx="4883889" cy="369332"/>
          </a:xfrm>
          <a:prstGeom prst="rect">
            <a:avLst/>
          </a:prstGeom>
          <a:noFill/>
          <a:ln w="28575">
            <a:noFill/>
          </a:ln>
        </p:spPr>
        <p:txBody>
          <a:bodyPr wrap="square" rtlCol="0">
            <a:spAutoFit/>
          </a:bodyPr>
          <a:lstStyle/>
          <a:p>
            <a:r>
              <a:rPr lang="en-GB" b="1" dirty="0">
                <a:solidFill>
                  <a:schemeClr val="accent1">
                    <a:lumMod val="50000"/>
                  </a:schemeClr>
                </a:solidFill>
              </a:rPr>
              <a:t>* los </a:t>
            </a:r>
            <a:r>
              <a:rPr lang="en-GB" b="1" dirty="0" err="1">
                <a:solidFill>
                  <a:schemeClr val="accent1">
                    <a:lumMod val="50000"/>
                  </a:schemeClr>
                </a:solidFill>
              </a:rPr>
              <a:t>surfistas</a:t>
            </a:r>
            <a:r>
              <a:rPr lang="en-GB" b="1" dirty="0">
                <a:solidFill>
                  <a:schemeClr val="accent1">
                    <a:lumMod val="50000"/>
                  </a:schemeClr>
                </a:solidFill>
              </a:rPr>
              <a:t> – surfers   *</a:t>
            </a:r>
            <a:r>
              <a:rPr lang="en-GB" b="1" i="1" dirty="0">
                <a:solidFill>
                  <a:schemeClr val="accent1">
                    <a:lumMod val="50000"/>
                  </a:schemeClr>
                </a:solidFill>
              </a:rPr>
              <a:t>el ascensor – </a:t>
            </a:r>
            <a:r>
              <a:rPr lang="en-GB" b="1" dirty="0">
                <a:solidFill>
                  <a:schemeClr val="accent1">
                    <a:lumMod val="50000"/>
                  </a:schemeClr>
                </a:solidFill>
              </a:rPr>
              <a:t>lift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4552" y="21578"/>
            <a:ext cx="1622068" cy="1157075"/>
          </a:xfrm>
          <a:prstGeom prst="rect">
            <a:avLst/>
          </a:prstGeom>
        </p:spPr>
      </p:pic>
      <p:sp>
        <p:nvSpPr>
          <p:cNvPr id="22"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7" name="Title 6"/>
          <p:cNvSpPr>
            <a:spLocks noGrp="1"/>
          </p:cNvSpPr>
          <p:nvPr>
            <p:ph type="title"/>
          </p:nvPr>
        </p:nvSpPr>
        <p:spPr>
          <a:xfrm>
            <a:off x="73252" y="56044"/>
            <a:ext cx="5760000" cy="1260000"/>
          </a:xfrm>
        </p:spPr>
        <p:txBody>
          <a:bodyPr>
            <a:normAutofit/>
          </a:bodyPr>
          <a:lstStyle/>
          <a:p>
            <a:r>
              <a:rPr lang="en-GB" sz="3200" b="1" dirty="0">
                <a:solidFill>
                  <a:schemeClr val="bg1"/>
                </a:solidFill>
              </a:rPr>
              <a:t>Una </a:t>
            </a:r>
            <a:r>
              <a:rPr lang="en-GB" sz="3200" b="1" dirty="0" err="1">
                <a:solidFill>
                  <a:schemeClr val="bg1"/>
                </a:solidFill>
              </a:rPr>
              <a:t>familia</a:t>
            </a:r>
            <a:r>
              <a:rPr lang="en-GB" sz="3200" b="1" dirty="0">
                <a:solidFill>
                  <a:schemeClr val="bg1"/>
                </a:solidFill>
              </a:rPr>
              <a:t> de </a:t>
            </a:r>
            <a:r>
              <a:rPr lang="en-GB" sz="3200" b="1" dirty="0" err="1">
                <a:solidFill>
                  <a:schemeClr val="bg1"/>
                </a:solidFill>
              </a:rPr>
              <a:t>vacaciones</a:t>
            </a:r>
            <a:endParaRPr lang="en-GB" sz="3200" b="1" dirty="0">
              <a:solidFill>
                <a:schemeClr val="bg1"/>
              </a:solidFill>
            </a:endParaRPr>
          </a:p>
        </p:txBody>
      </p:sp>
    </p:spTree>
    <p:extLst>
      <p:ext uri="{BB962C8B-B14F-4D97-AF65-F5344CB8AC3E}">
        <p14:creationId xmlns:p14="http://schemas.microsoft.com/office/powerpoint/2010/main" val="107611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graphicFrame>
        <p:nvGraphicFramePr>
          <p:cNvPr id="6" name="Table 5" descr="Table for exercises"/>
          <p:cNvGraphicFramePr>
            <a:graphicFrameLocks noGrp="1"/>
          </p:cNvGraphicFramePr>
          <p:nvPr>
            <p:extLst>
              <p:ext uri="{D42A27DB-BD31-4B8C-83A1-F6EECF244321}">
                <p14:modId xmlns:p14="http://schemas.microsoft.com/office/powerpoint/2010/main" val="714977113"/>
              </p:ext>
            </p:extLst>
          </p:nvPr>
        </p:nvGraphicFramePr>
        <p:xfrm>
          <a:off x="225396" y="1622504"/>
          <a:ext cx="11790295" cy="4452968"/>
        </p:xfrm>
        <a:graphic>
          <a:graphicData uri="http://schemas.openxmlformats.org/drawingml/2006/table">
            <a:tbl>
              <a:tblPr firstRow="1" bandRow="1">
                <a:tableStyleId>{5940675A-B579-460E-94D1-54222C63F5DA}</a:tableStyleId>
              </a:tblPr>
              <a:tblGrid>
                <a:gridCol w="402401">
                  <a:extLst>
                    <a:ext uri="{9D8B030D-6E8A-4147-A177-3AD203B41FA5}">
                      <a16:colId xmlns:a16="http://schemas.microsoft.com/office/drawing/2014/main" val="20000"/>
                    </a:ext>
                  </a:extLst>
                </a:gridCol>
                <a:gridCol w="8297839">
                  <a:extLst>
                    <a:ext uri="{9D8B030D-6E8A-4147-A177-3AD203B41FA5}">
                      <a16:colId xmlns:a16="http://schemas.microsoft.com/office/drawing/2014/main" val="2718503455"/>
                    </a:ext>
                  </a:extLst>
                </a:gridCol>
                <a:gridCol w="1473958">
                  <a:extLst>
                    <a:ext uri="{9D8B030D-6E8A-4147-A177-3AD203B41FA5}">
                      <a16:colId xmlns:a16="http://schemas.microsoft.com/office/drawing/2014/main" val="20001"/>
                    </a:ext>
                  </a:extLst>
                </a:gridCol>
                <a:gridCol w="1616097">
                  <a:extLst>
                    <a:ext uri="{9D8B030D-6E8A-4147-A177-3AD203B41FA5}">
                      <a16:colId xmlns:a16="http://schemas.microsoft.com/office/drawing/2014/main" val="3330833188"/>
                    </a:ext>
                  </a:extLst>
                </a:gridCol>
              </a:tblGrid>
              <a:tr h="556621">
                <a:tc>
                  <a:txBody>
                    <a:bodyPr/>
                    <a:lstStyle/>
                    <a:p>
                      <a:r>
                        <a:rPr lang="en-GB" sz="2000" b="1" dirty="0">
                          <a:solidFill>
                            <a:schemeClr val="accent1">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sng" dirty="0">
                          <a:solidFill>
                            <a:schemeClr val="accent1">
                              <a:lumMod val="50000"/>
                            </a:schemeClr>
                          </a:solidFill>
                        </a:rPr>
                        <a:t>Estamos </a:t>
                      </a:r>
                      <a:r>
                        <a:rPr lang="en-GB" sz="2000" u="sng" dirty="0" err="1">
                          <a:solidFill>
                            <a:schemeClr val="accent1">
                              <a:lumMod val="50000"/>
                            </a:schemeClr>
                          </a:solidFill>
                        </a:rPr>
                        <a:t>morenos</a:t>
                      </a:r>
                      <a:r>
                        <a:rPr lang="en-GB" sz="2000" dirty="0">
                          <a:solidFill>
                            <a:schemeClr val="accent1">
                              <a:lumMod val="50000"/>
                            </a:schemeClr>
                          </a:solidFill>
                        </a:rPr>
                        <a:t> como</a:t>
                      </a:r>
                      <a:r>
                        <a:rPr lang="en-GB" sz="2000" baseline="0" dirty="0">
                          <a:solidFill>
                            <a:schemeClr val="accent1">
                              <a:lumMod val="50000"/>
                            </a:schemeClr>
                          </a:solidFill>
                        </a:rPr>
                        <a:t> </a:t>
                      </a:r>
                      <a:r>
                        <a:rPr lang="en-GB" sz="2000" baseline="0" dirty="0" err="1">
                          <a:solidFill>
                            <a:schemeClr val="accent1">
                              <a:lumMod val="50000"/>
                            </a:schemeClr>
                          </a:solidFill>
                        </a:rPr>
                        <a:t>los</a:t>
                      </a:r>
                      <a:r>
                        <a:rPr lang="en-GB" sz="2000" baseline="0" dirty="0">
                          <a:solidFill>
                            <a:schemeClr val="accent1">
                              <a:lumMod val="50000"/>
                            </a:schemeClr>
                          </a:solidFill>
                        </a:rPr>
                        <a:t> </a:t>
                      </a:r>
                      <a:r>
                        <a:rPr lang="en-GB" sz="2000" baseline="0" dirty="0" err="1">
                          <a:solidFill>
                            <a:schemeClr val="accent1">
                              <a:lumMod val="50000"/>
                            </a:schemeClr>
                          </a:solidFill>
                        </a:rPr>
                        <a:t>surfistas</a:t>
                      </a:r>
                      <a:r>
                        <a:rPr lang="en-GB" sz="2000" baseline="0" dirty="0">
                          <a:solidFill>
                            <a:schemeClr val="accent1">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r>
                        <a:rPr lang="en-GB" sz="2000" b="1" dirty="0">
                          <a:solidFill>
                            <a:schemeClr val="accent1">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sng" dirty="0">
                          <a:solidFill>
                            <a:schemeClr val="accent1">
                              <a:lumMod val="50000"/>
                            </a:schemeClr>
                          </a:solidFill>
                        </a:rPr>
                        <a:t>Somos</a:t>
                      </a:r>
                      <a:r>
                        <a:rPr lang="en-GB" sz="2000" u="sng" baseline="0" dirty="0">
                          <a:solidFill>
                            <a:schemeClr val="accent1">
                              <a:lumMod val="50000"/>
                            </a:schemeClr>
                          </a:solidFill>
                        </a:rPr>
                        <a:t> </a:t>
                      </a:r>
                      <a:r>
                        <a:rPr lang="en-GB" sz="2000" u="sng" baseline="0" dirty="0" err="1">
                          <a:solidFill>
                            <a:schemeClr val="accent1">
                              <a:lumMod val="50000"/>
                            </a:schemeClr>
                          </a:solidFill>
                        </a:rPr>
                        <a:t>tranquilos</a:t>
                      </a:r>
                      <a:r>
                        <a:rPr lang="en-GB" sz="2000" baseline="0" dirty="0">
                          <a:solidFill>
                            <a:schemeClr val="accent1">
                              <a:lumMod val="50000"/>
                            </a:schemeClr>
                          </a:solidFill>
                        </a:rPr>
                        <a:t>, </a:t>
                      </a:r>
                      <a:r>
                        <a:rPr lang="en-GB" sz="2000" baseline="0" dirty="0" err="1">
                          <a:solidFill>
                            <a:schemeClr val="accent1">
                              <a:lumMod val="50000"/>
                            </a:schemeClr>
                          </a:solidFill>
                        </a:rPr>
                        <a:t>descansamos</a:t>
                      </a:r>
                      <a:r>
                        <a:rPr lang="en-GB" sz="2000" baseline="0" dirty="0">
                          <a:solidFill>
                            <a:schemeClr val="accent1">
                              <a:lumMod val="50000"/>
                            </a:schemeClr>
                          </a:solidFill>
                        </a:rPr>
                        <a:t> en el hotel.</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r>
                        <a:rPr lang="en-GB" sz="2000" b="1" dirty="0">
                          <a:solidFill>
                            <a:schemeClr val="accent1">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En </a:t>
                      </a:r>
                      <a:r>
                        <a:rPr lang="en-GB" sz="2000" dirty="0" err="1">
                          <a:solidFill>
                            <a:schemeClr val="accent1">
                              <a:lumMod val="50000"/>
                            </a:schemeClr>
                          </a:solidFill>
                        </a:rPr>
                        <a:t>los</a:t>
                      </a:r>
                      <a:r>
                        <a:rPr lang="en-GB" sz="2000" dirty="0">
                          <a:solidFill>
                            <a:schemeClr val="accent1">
                              <a:lumMod val="50000"/>
                            </a:schemeClr>
                          </a:solidFill>
                        </a:rPr>
                        <a:t> </a:t>
                      </a:r>
                      <a:r>
                        <a:rPr lang="en-GB" sz="2000" dirty="0" err="1">
                          <a:solidFill>
                            <a:schemeClr val="accent1">
                              <a:lumMod val="50000"/>
                            </a:schemeClr>
                          </a:solidFill>
                        </a:rPr>
                        <a:t>museos</a:t>
                      </a:r>
                      <a:r>
                        <a:rPr lang="en-GB" sz="2000" baseline="0" dirty="0">
                          <a:solidFill>
                            <a:schemeClr val="accent1">
                              <a:lumMod val="50000"/>
                            </a:schemeClr>
                          </a:solidFill>
                        </a:rPr>
                        <a:t> </a:t>
                      </a:r>
                      <a:r>
                        <a:rPr lang="en-GB" sz="2000" u="sng" baseline="0" dirty="0">
                          <a:solidFill>
                            <a:schemeClr val="accent1">
                              <a:lumMod val="50000"/>
                            </a:schemeClr>
                          </a:solidFill>
                        </a:rPr>
                        <a:t>estamos aburridos</a:t>
                      </a:r>
                      <a:r>
                        <a:rPr lang="en-GB" sz="2000" baseline="0" dirty="0">
                          <a:solidFill>
                            <a:schemeClr val="accent1">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r>
                        <a:rPr lang="en-GB" sz="2000" b="1" dirty="0">
                          <a:solidFill>
                            <a:schemeClr val="accent1">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sng" dirty="0">
                          <a:solidFill>
                            <a:schemeClr val="accent1">
                              <a:lumMod val="50000"/>
                            </a:schemeClr>
                          </a:solidFill>
                        </a:rPr>
                        <a:t>Estamos locos</a:t>
                      </a:r>
                      <a:r>
                        <a:rPr lang="en-GB" sz="2000" dirty="0">
                          <a:solidFill>
                            <a:schemeClr val="accent1">
                              <a:lumMod val="50000"/>
                            </a:schemeClr>
                          </a:solidFill>
                        </a:rPr>
                        <a:t> por las </a:t>
                      </a:r>
                      <a:r>
                        <a:rPr lang="en-GB" sz="2000" dirty="0" err="1">
                          <a:solidFill>
                            <a:schemeClr val="accent1">
                              <a:lumMod val="50000"/>
                            </a:schemeClr>
                          </a:solidFill>
                        </a:rPr>
                        <a:t>noches</a:t>
                      </a:r>
                      <a:r>
                        <a:rPr lang="en-GB" sz="2000" dirty="0">
                          <a:solidFill>
                            <a:schemeClr val="accent1">
                              <a:lumMod val="50000"/>
                            </a:schemeClr>
                          </a:solidFill>
                        </a:rPr>
                        <a:t>,</a:t>
                      </a:r>
                      <a:r>
                        <a:rPr lang="en-GB" sz="2000" baseline="0" dirty="0">
                          <a:solidFill>
                            <a:schemeClr val="accent1">
                              <a:lumMod val="50000"/>
                            </a:schemeClr>
                          </a:solidFill>
                        </a:rPr>
                        <a:t> </a:t>
                      </a:r>
                      <a:r>
                        <a:rPr lang="en-GB" sz="2000" baseline="0" dirty="0" err="1">
                          <a:solidFill>
                            <a:schemeClr val="accent1">
                              <a:lumMod val="50000"/>
                            </a:schemeClr>
                          </a:solidFill>
                        </a:rPr>
                        <a:t>bailamos</a:t>
                      </a:r>
                      <a:r>
                        <a:rPr lang="en-GB" sz="2000" baseline="0" dirty="0">
                          <a:solidFill>
                            <a:schemeClr val="accent1">
                              <a:lumMod val="50000"/>
                            </a:schemeClr>
                          </a:solidFill>
                        </a:rPr>
                        <a:t> mucho en las </a:t>
                      </a:r>
                      <a:r>
                        <a:rPr lang="en-GB" sz="2000" baseline="0" dirty="0" err="1">
                          <a:solidFill>
                            <a:schemeClr val="accent1">
                              <a:lumMod val="50000"/>
                            </a:schemeClr>
                          </a:solidFill>
                        </a:rPr>
                        <a:t>discotecas</a:t>
                      </a:r>
                      <a:r>
                        <a:rPr lang="en-GB" sz="2000" baseline="0" dirty="0">
                          <a:solidFill>
                            <a:schemeClr val="accent1">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r>
                        <a:rPr lang="en-GB" sz="2000" b="1" dirty="0">
                          <a:solidFill>
                            <a:schemeClr val="accent1">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chemeClr val="accent1">
                              <a:lumMod val="50000"/>
                            </a:schemeClr>
                          </a:solidFill>
                        </a:rPr>
                        <a:t>No</a:t>
                      </a:r>
                      <a:r>
                        <a:rPr lang="en-GB" sz="2000" baseline="0" dirty="0">
                          <a:solidFill>
                            <a:schemeClr val="accent1">
                              <a:lumMod val="50000"/>
                            </a:schemeClr>
                          </a:solidFill>
                        </a:rPr>
                        <a:t> </a:t>
                      </a:r>
                      <a:r>
                        <a:rPr lang="en-GB" sz="2000" baseline="0" dirty="0" err="1">
                          <a:solidFill>
                            <a:schemeClr val="accent1">
                              <a:lumMod val="50000"/>
                            </a:schemeClr>
                          </a:solidFill>
                        </a:rPr>
                        <a:t>usamos</a:t>
                      </a:r>
                      <a:r>
                        <a:rPr lang="en-GB" sz="2000" baseline="0" dirty="0">
                          <a:solidFill>
                            <a:schemeClr val="accent1">
                              <a:lumMod val="50000"/>
                            </a:schemeClr>
                          </a:solidFill>
                        </a:rPr>
                        <a:t> el </a:t>
                      </a:r>
                      <a:r>
                        <a:rPr lang="en-GB" sz="2000" baseline="0" dirty="0" err="1">
                          <a:solidFill>
                            <a:schemeClr val="accent1">
                              <a:lumMod val="50000"/>
                            </a:schemeClr>
                          </a:solidFill>
                        </a:rPr>
                        <a:t>ascensor</a:t>
                      </a:r>
                      <a:r>
                        <a:rPr lang="en-GB" sz="2000" baseline="0" dirty="0">
                          <a:solidFill>
                            <a:schemeClr val="accent1">
                              <a:lumMod val="50000"/>
                            </a:schemeClr>
                          </a:solidFill>
                        </a:rPr>
                        <a:t>* en el hotel </a:t>
                      </a:r>
                      <a:r>
                        <a:rPr lang="en-GB" sz="2000" baseline="0" dirty="0" err="1">
                          <a:solidFill>
                            <a:schemeClr val="accent1">
                              <a:lumMod val="50000"/>
                            </a:schemeClr>
                          </a:solidFill>
                        </a:rPr>
                        <a:t>porque</a:t>
                      </a:r>
                      <a:r>
                        <a:rPr lang="en-GB" sz="2000" baseline="0" dirty="0">
                          <a:solidFill>
                            <a:schemeClr val="accent1">
                              <a:lumMod val="50000"/>
                            </a:schemeClr>
                          </a:solidFill>
                        </a:rPr>
                        <a:t> </a:t>
                      </a:r>
                      <a:r>
                        <a:rPr lang="en-GB" sz="2000" u="sng" baseline="0" dirty="0">
                          <a:solidFill>
                            <a:schemeClr val="accent1">
                              <a:lumMod val="50000"/>
                            </a:schemeClr>
                          </a:solidFill>
                        </a:rPr>
                        <a:t>somos </a:t>
                      </a:r>
                      <a:r>
                        <a:rPr lang="en-GB" sz="2000" u="sng" baseline="0" dirty="0" err="1">
                          <a:solidFill>
                            <a:schemeClr val="accent1">
                              <a:lumMod val="50000"/>
                            </a:schemeClr>
                          </a:solidFill>
                        </a:rPr>
                        <a:t>nerviosos</a:t>
                      </a:r>
                      <a:r>
                        <a:rPr lang="en-GB" sz="2000" baseline="0" dirty="0">
                          <a:solidFill>
                            <a:schemeClr val="accent1">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r>
                        <a:rPr lang="en-GB" sz="2000" b="1" dirty="0">
                          <a:solidFill>
                            <a:schemeClr val="accent1">
                              <a:lumMod val="50000"/>
                            </a:schemeClr>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sng" dirty="0">
                          <a:solidFill>
                            <a:schemeClr val="accent1">
                              <a:lumMod val="50000"/>
                            </a:schemeClr>
                          </a:solidFill>
                        </a:rPr>
                        <a:t>Somos </a:t>
                      </a:r>
                      <a:r>
                        <a:rPr lang="en-GB" sz="2000" u="sng" dirty="0" err="1">
                          <a:solidFill>
                            <a:schemeClr val="accent1">
                              <a:lumMod val="50000"/>
                            </a:schemeClr>
                          </a:solidFill>
                        </a:rPr>
                        <a:t>serios</a:t>
                      </a:r>
                      <a:r>
                        <a:rPr lang="en-GB" sz="2000" dirty="0">
                          <a:solidFill>
                            <a:schemeClr val="accent1">
                              <a:lumMod val="50000"/>
                            </a:schemeClr>
                          </a:solidFill>
                        </a:rPr>
                        <a:t>, </a:t>
                      </a:r>
                      <a:r>
                        <a:rPr lang="en-GB" sz="2000" dirty="0" err="1">
                          <a:solidFill>
                            <a:schemeClr val="accent1">
                              <a:lumMod val="50000"/>
                            </a:schemeClr>
                          </a:solidFill>
                        </a:rPr>
                        <a:t>escuchamos</a:t>
                      </a:r>
                      <a:r>
                        <a:rPr lang="en-GB" sz="2000" dirty="0">
                          <a:solidFill>
                            <a:schemeClr val="accent1">
                              <a:lumMod val="50000"/>
                            </a:schemeClr>
                          </a:solidFill>
                        </a:rPr>
                        <a:t> las </a:t>
                      </a:r>
                      <a:r>
                        <a:rPr lang="en-GB" sz="2000" dirty="0" err="1">
                          <a:solidFill>
                            <a:schemeClr val="accent1">
                              <a:lumMod val="50000"/>
                            </a:schemeClr>
                          </a:solidFill>
                        </a:rPr>
                        <a:t>instrucciones</a:t>
                      </a:r>
                      <a:r>
                        <a:rPr lang="en-GB" sz="2000" dirty="0">
                          <a:solidFill>
                            <a:schemeClr val="accent1">
                              <a:lumMod val="50000"/>
                            </a:schemeClr>
                          </a:solidFill>
                        </a:rPr>
                        <a:t> en la </a:t>
                      </a:r>
                      <a:r>
                        <a:rPr lang="en-GB" sz="2000" dirty="0" err="1">
                          <a:solidFill>
                            <a:schemeClr val="accent1">
                              <a:lumMod val="50000"/>
                            </a:schemeClr>
                          </a:solidFill>
                        </a:rPr>
                        <a:t>estación</a:t>
                      </a:r>
                      <a:r>
                        <a:rPr lang="en-GB" sz="2000" dirty="0">
                          <a:solidFill>
                            <a:schemeClr val="accent1">
                              <a:lumMod val="50000"/>
                            </a:schemeClr>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556621">
                <a:tc>
                  <a:txBody>
                    <a:bodyPr/>
                    <a:lstStyle/>
                    <a:p>
                      <a:r>
                        <a:rPr lang="en-GB" sz="2000" b="1" dirty="0">
                          <a:solidFill>
                            <a:schemeClr val="accent1">
                              <a:lumMod val="50000"/>
                            </a:schemeClr>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u="sng" dirty="0">
                          <a:solidFill>
                            <a:schemeClr val="accent1">
                              <a:lumMod val="50000"/>
                            </a:schemeClr>
                          </a:solidFill>
                        </a:rPr>
                        <a:t>Estamos felices</a:t>
                      </a:r>
                      <a:r>
                        <a:rPr lang="en-GB" sz="2000" u="none" dirty="0">
                          <a:solidFill>
                            <a:schemeClr val="accent1">
                              <a:lumMod val="50000"/>
                            </a:schemeClr>
                          </a:solidFill>
                        </a:rPr>
                        <a:t> </a:t>
                      </a:r>
                      <a:r>
                        <a:rPr lang="en-GB" sz="2000" dirty="0">
                          <a:solidFill>
                            <a:schemeClr val="accent1">
                              <a:lumMod val="50000"/>
                            </a:schemeClr>
                          </a:solidFill>
                        </a:rPr>
                        <a:t>en la playa y en las </a:t>
                      </a:r>
                      <a:r>
                        <a:rPr lang="en-GB" sz="2000" dirty="0" err="1">
                          <a:solidFill>
                            <a:schemeClr val="accent1">
                              <a:lumMod val="50000"/>
                            </a:schemeClr>
                          </a:solidFill>
                        </a:rPr>
                        <a:t>tiendas</a:t>
                      </a:r>
                      <a:r>
                        <a:rPr lang="en-GB" sz="2000" baseline="0" dirty="0">
                          <a:solidFill>
                            <a:schemeClr val="accent1">
                              <a:lumMod val="50000"/>
                            </a:schemeClr>
                          </a:solidFill>
                        </a:rPr>
                        <a:t>.</a:t>
                      </a:r>
                      <a:r>
                        <a:rPr lang="en-GB" sz="2000" dirty="0">
                          <a:solidFill>
                            <a:schemeClr val="accent1">
                              <a:lumMod val="50000"/>
                            </a:schemeClr>
                          </a:solidFill>
                        </a:rPr>
                        <a:t>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556621">
                <a:tc>
                  <a:txBody>
                    <a:bodyPr/>
                    <a:lstStyle/>
                    <a:p>
                      <a:r>
                        <a:rPr lang="en-GB" sz="2000" b="1" dirty="0">
                          <a:solidFill>
                            <a:schemeClr val="accent1">
                              <a:lumMod val="50000"/>
                            </a:schemeClr>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sng" dirty="0">
                          <a:solidFill>
                            <a:schemeClr val="accent1">
                              <a:lumMod val="50000"/>
                            </a:schemeClr>
                          </a:solidFill>
                        </a:rPr>
                        <a:t>No somos </a:t>
                      </a:r>
                      <a:r>
                        <a:rPr lang="en-GB" sz="2000" u="sng" dirty="0" err="1">
                          <a:solidFill>
                            <a:schemeClr val="accent1">
                              <a:lumMod val="50000"/>
                            </a:schemeClr>
                          </a:solidFill>
                        </a:rPr>
                        <a:t>tontos</a:t>
                      </a:r>
                      <a:r>
                        <a:rPr lang="en-GB" sz="2000" u="none" dirty="0">
                          <a:solidFill>
                            <a:schemeClr val="accent1">
                              <a:lumMod val="50000"/>
                            </a:schemeClr>
                          </a:solidFill>
                        </a:rPr>
                        <a:t> </a:t>
                      </a:r>
                      <a:r>
                        <a:rPr lang="en-GB" sz="2000" dirty="0">
                          <a:solidFill>
                            <a:schemeClr val="accent1">
                              <a:lumMod val="50000"/>
                            </a:schemeClr>
                          </a:solidFill>
                        </a:rPr>
                        <a:t>como </a:t>
                      </a:r>
                      <a:r>
                        <a:rPr lang="en-GB" sz="2000" dirty="0" err="1">
                          <a:solidFill>
                            <a:schemeClr val="accent1">
                              <a:lumMod val="50000"/>
                            </a:schemeClr>
                          </a:solidFill>
                        </a:rPr>
                        <a:t>otras</a:t>
                      </a:r>
                      <a:r>
                        <a:rPr lang="en-GB" sz="2000" dirty="0">
                          <a:solidFill>
                            <a:schemeClr val="accent1">
                              <a:lumMod val="50000"/>
                            </a:schemeClr>
                          </a:solidFill>
                        </a:rPr>
                        <a:t> personas</a:t>
                      </a:r>
                      <a:r>
                        <a:rPr lang="en-GB" sz="2000" baseline="0" dirty="0">
                          <a:solidFill>
                            <a:schemeClr val="accent1">
                              <a:lumMod val="50000"/>
                            </a:schemeClr>
                          </a:solidFill>
                        </a:rPr>
                        <a:t>.</a:t>
                      </a:r>
                      <a:endParaRPr lang="en-GB" sz="2000" dirty="0">
                        <a:solidFill>
                          <a:schemeClr val="accent1">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0" name="TextBox 9"/>
          <p:cNvSpPr txBox="1"/>
          <p:nvPr/>
        </p:nvSpPr>
        <p:spPr>
          <a:xfrm>
            <a:off x="225396" y="1148305"/>
            <a:ext cx="10836695" cy="400110"/>
          </a:xfrm>
          <a:prstGeom prst="rect">
            <a:avLst/>
          </a:prstGeom>
          <a:noFill/>
        </p:spPr>
        <p:txBody>
          <a:bodyPr wrap="square" rtlCol="0">
            <a:spAutoFit/>
          </a:bodyPr>
          <a:lstStyle/>
          <a:p>
            <a:r>
              <a:rPr lang="en-GB" sz="2000" b="1" dirty="0">
                <a:solidFill>
                  <a:schemeClr val="accent1">
                    <a:lumMod val="50000"/>
                  </a:schemeClr>
                </a:solidFill>
              </a:rPr>
              <a:t>Lee </a:t>
            </a:r>
            <a:r>
              <a:rPr lang="en-GB" sz="2000" b="1" dirty="0" err="1">
                <a:solidFill>
                  <a:schemeClr val="accent1">
                    <a:lumMod val="50000"/>
                  </a:schemeClr>
                </a:solidFill>
              </a:rPr>
              <a:t>otra</a:t>
            </a:r>
            <a:r>
              <a:rPr lang="en-GB" sz="2000" b="1" dirty="0">
                <a:solidFill>
                  <a:schemeClr val="accent1">
                    <a:lumMod val="50000"/>
                  </a:schemeClr>
                </a:solidFill>
              </a:rPr>
              <a:t> </a:t>
            </a:r>
            <a:r>
              <a:rPr lang="en-GB" sz="2000" b="1" dirty="0" err="1">
                <a:solidFill>
                  <a:schemeClr val="accent1">
                    <a:lumMod val="50000"/>
                  </a:schemeClr>
                </a:solidFill>
              </a:rPr>
              <a:t>vez</a:t>
            </a:r>
            <a:r>
              <a:rPr lang="en-GB" sz="2000" b="1" dirty="0">
                <a:solidFill>
                  <a:schemeClr val="accent1">
                    <a:lumMod val="50000"/>
                  </a:schemeClr>
                </a:solidFill>
              </a:rPr>
              <a:t>. Escribe las </a:t>
            </a:r>
            <a:r>
              <a:rPr lang="en-GB" sz="2000" b="1" dirty="0" err="1">
                <a:solidFill>
                  <a:schemeClr val="accent1">
                    <a:lumMod val="50000"/>
                  </a:schemeClr>
                </a:solidFill>
              </a:rPr>
              <a:t>frases</a:t>
            </a:r>
            <a:r>
              <a:rPr lang="en-GB" sz="2000" b="1" dirty="0">
                <a:solidFill>
                  <a:schemeClr val="accent1">
                    <a:lumMod val="50000"/>
                  </a:schemeClr>
                </a:solidFill>
              </a:rPr>
              <a:t> </a:t>
            </a:r>
            <a:r>
              <a:rPr lang="en-GB" sz="2000" b="1" u="sng" dirty="0" err="1">
                <a:solidFill>
                  <a:schemeClr val="accent1">
                    <a:lumMod val="50000"/>
                  </a:schemeClr>
                </a:solidFill>
              </a:rPr>
              <a:t>subrayadas</a:t>
            </a:r>
            <a:r>
              <a:rPr lang="en-GB" sz="2000" b="1" dirty="0">
                <a:solidFill>
                  <a:schemeClr val="accent1">
                    <a:lumMod val="50000"/>
                  </a:schemeClr>
                </a:solidFill>
              </a:rPr>
              <a:t> </a:t>
            </a:r>
            <a:r>
              <a:rPr lang="en-GB" sz="2000" b="1" dirty="0" err="1">
                <a:solidFill>
                  <a:schemeClr val="accent1">
                    <a:lumMod val="50000"/>
                  </a:schemeClr>
                </a:solidFill>
              </a:rPr>
              <a:t>en</a:t>
            </a:r>
            <a:r>
              <a:rPr lang="en-GB" sz="2000" b="1" dirty="0">
                <a:solidFill>
                  <a:schemeClr val="accent1">
                    <a:lumMod val="50000"/>
                  </a:schemeClr>
                </a:solidFill>
              </a:rPr>
              <a:t> </a:t>
            </a:r>
            <a:r>
              <a:rPr lang="en-GB" sz="2000" b="1" dirty="0" err="1">
                <a:solidFill>
                  <a:schemeClr val="accent1">
                    <a:lumMod val="50000"/>
                  </a:schemeClr>
                </a:solidFill>
              </a:rPr>
              <a:t>inglés</a:t>
            </a:r>
            <a:r>
              <a:rPr lang="en-GB" sz="2000" b="1" dirty="0">
                <a:solidFill>
                  <a:schemeClr val="accent1">
                    <a:lumMod val="50000"/>
                  </a:schemeClr>
                </a:solidFill>
              </a:rPr>
              <a:t>.</a:t>
            </a:r>
            <a:endParaRPr lang="en-GB" sz="2000" b="1" u="sng" dirty="0">
              <a:solidFill>
                <a:schemeClr val="accent1">
                  <a:lumMod val="50000"/>
                </a:schemeClr>
              </a:solidFill>
            </a:endParaRPr>
          </a:p>
        </p:txBody>
      </p:sp>
      <p:sp>
        <p:nvSpPr>
          <p:cNvPr id="11" name="TextBox 10"/>
          <p:cNvSpPr txBox="1"/>
          <p:nvPr/>
        </p:nvSpPr>
        <p:spPr>
          <a:xfrm>
            <a:off x="8822968" y="768960"/>
            <a:ext cx="1678675" cy="707886"/>
          </a:xfrm>
          <a:prstGeom prst="rect">
            <a:avLst/>
          </a:prstGeom>
          <a:noFill/>
        </p:spPr>
        <p:txBody>
          <a:bodyPr wrap="square" rtlCol="0">
            <a:spAutoFit/>
          </a:bodyPr>
          <a:lstStyle/>
          <a:p>
            <a:r>
              <a:rPr lang="en-GB" sz="2000" b="1" dirty="0">
                <a:solidFill>
                  <a:srgbClr val="5B9BD5">
                    <a:lumMod val="50000"/>
                  </a:srgbClr>
                </a:solidFill>
              </a:rPr>
              <a:t>In general</a:t>
            </a:r>
          </a:p>
          <a:p>
            <a:r>
              <a:rPr lang="en-GB" sz="2000" dirty="0">
                <a:solidFill>
                  <a:srgbClr val="5B9BD5">
                    <a:lumMod val="50000"/>
                  </a:srgbClr>
                </a:solidFill>
              </a:rPr>
              <a:t>(trait)</a:t>
            </a:r>
          </a:p>
        </p:txBody>
      </p:sp>
      <p:sp>
        <p:nvSpPr>
          <p:cNvPr id="12" name="TextBox 11"/>
          <p:cNvSpPr txBox="1"/>
          <p:nvPr/>
        </p:nvSpPr>
        <p:spPr>
          <a:xfrm>
            <a:off x="9893421" y="767575"/>
            <a:ext cx="2499904" cy="707886"/>
          </a:xfrm>
          <a:prstGeom prst="rect">
            <a:avLst/>
          </a:prstGeom>
          <a:noFill/>
        </p:spPr>
        <p:txBody>
          <a:bodyPr wrap="square" rtlCol="0">
            <a:spAutoFit/>
          </a:bodyPr>
          <a:lstStyle/>
          <a:p>
            <a:pPr algn="ctr"/>
            <a:r>
              <a:rPr lang="en-GB" sz="2000" b="1" dirty="0">
                <a:solidFill>
                  <a:srgbClr val="5B9BD5">
                    <a:lumMod val="50000"/>
                  </a:srgbClr>
                </a:solidFill>
              </a:rPr>
              <a:t>On holiday</a:t>
            </a:r>
          </a:p>
          <a:p>
            <a:r>
              <a:rPr lang="en-GB" sz="2000" dirty="0">
                <a:solidFill>
                  <a:srgbClr val="5B9BD5">
                    <a:lumMod val="50000"/>
                  </a:srgbClr>
                </a:solidFill>
              </a:rPr>
              <a:t>(temporary state)</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3511" y="1656963"/>
            <a:ext cx="462233" cy="48149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1188" y="2232691"/>
            <a:ext cx="462233" cy="48149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5507" y="2774842"/>
            <a:ext cx="462233" cy="481492"/>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5507" y="3343828"/>
            <a:ext cx="462233" cy="481492"/>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6658" y="3847083"/>
            <a:ext cx="462233" cy="481492"/>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1188" y="4430376"/>
            <a:ext cx="462233" cy="481492"/>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45507" y="5005997"/>
            <a:ext cx="462233" cy="481492"/>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6658" y="5563276"/>
            <a:ext cx="462233" cy="481492"/>
          </a:xfrm>
          <a:prstGeom prst="rect">
            <a:avLst/>
          </a:prstGeom>
        </p:spPr>
      </p:pic>
      <p:sp>
        <p:nvSpPr>
          <p:cNvPr id="21" name="TextBox 20"/>
          <p:cNvSpPr txBox="1"/>
          <p:nvPr/>
        </p:nvSpPr>
        <p:spPr>
          <a:xfrm>
            <a:off x="7156940" y="6075472"/>
            <a:ext cx="2065867" cy="369332"/>
          </a:xfrm>
          <a:prstGeom prst="rect">
            <a:avLst/>
          </a:prstGeom>
          <a:noFill/>
          <a:ln w="28575">
            <a:noFill/>
          </a:ln>
        </p:spPr>
        <p:txBody>
          <a:bodyPr wrap="square" rtlCol="0">
            <a:spAutoFit/>
          </a:bodyPr>
          <a:lstStyle/>
          <a:p>
            <a:r>
              <a:rPr lang="en-GB" b="1" dirty="0">
                <a:solidFill>
                  <a:srgbClr val="5B9BD5">
                    <a:lumMod val="50000"/>
                  </a:srgbClr>
                </a:solidFill>
              </a:rPr>
              <a:t>*</a:t>
            </a:r>
            <a:r>
              <a:rPr lang="en-GB" b="1" i="1" dirty="0">
                <a:solidFill>
                  <a:srgbClr val="5B9BD5">
                    <a:lumMod val="50000"/>
                  </a:srgbClr>
                </a:solidFill>
              </a:rPr>
              <a:t>el </a:t>
            </a:r>
            <a:r>
              <a:rPr lang="en-GB" b="1" i="1" dirty="0" err="1">
                <a:solidFill>
                  <a:srgbClr val="5B9BD5">
                    <a:lumMod val="50000"/>
                  </a:srgbClr>
                </a:solidFill>
              </a:rPr>
              <a:t>ascensor</a:t>
            </a:r>
            <a:r>
              <a:rPr lang="en-GB" b="1" i="1" dirty="0">
                <a:solidFill>
                  <a:srgbClr val="5B9BD5">
                    <a:lumMod val="50000"/>
                  </a:srgbClr>
                </a:solidFill>
              </a:rPr>
              <a:t> – </a:t>
            </a:r>
            <a:r>
              <a:rPr lang="en-GB" b="1" dirty="0">
                <a:solidFill>
                  <a:srgbClr val="5B9BD5">
                    <a:lumMod val="50000"/>
                  </a:srgbClr>
                </a:solidFill>
              </a:rPr>
              <a:t>lift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4552" y="21578"/>
            <a:ext cx="1622068" cy="1157075"/>
          </a:xfrm>
          <a:prstGeom prst="rect">
            <a:avLst/>
          </a:prstGeom>
        </p:spPr>
      </p:pic>
      <p:sp>
        <p:nvSpPr>
          <p:cNvPr id="22" name="TextBox 21"/>
          <p:cNvSpPr txBox="1"/>
          <p:nvPr/>
        </p:nvSpPr>
        <p:spPr>
          <a:xfrm>
            <a:off x="8822968" y="1693720"/>
            <a:ext cx="3136240"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rPr>
              <a:t>We are tanned / brown.</a:t>
            </a:r>
          </a:p>
        </p:txBody>
      </p:sp>
      <p:sp>
        <p:nvSpPr>
          <p:cNvPr id="23" name="TextBox 22"/>
          <p:cNvSpPr txBox="1"/>
          <p:nvPr/>
        </p:nvSpPr>
        <p:spPr>
          <a:xfrm>
            <a:off x="8822969" y="2250088"/>
            <a:ext cx="3136240"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rPr>
              <a:t>We are calm.</a:t>
            </a:r>
          </a:p>
        </p:txBody>
      </p:sp>
      <p:sp>
        <p:nvSpPr>
          <p:cNvPr id="24" name="TextBox 23"/>
          <p:cNvSpPr txBox="1"/>
          <p:nvPr/>
        </p:nvSpPr>
        <p:spPr>
          <a:xfrm>
            <a:off x="8822970" y="2795590"/>
            <a:ext cx="3136240"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rPr>
              <a:t>We are bored.</a:t>
            </a:r>
          </a:p>
        </p:txBody>
      </p:sp>
      <p:sp>
        <p:nvSpPr>
          <p:cNvPr id="25" name="TextBox 24"/>
          <p:cNvSpPr txBox="1"/>
          <p:nvPr/>
        </p:nvSpPr>
        <p:spPr>
          <a:xfrm>
            <a:off x="8822968" y="3369303"/>
            <a:ext cx="3136240"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rPr>
              <a:t>We are (acting) crazy.</a:t>
            </a:r>
          </a:p>
        </p:txBody>
      </p:sp>
      <p:sp>
        <p:nvSpPr>
          <p:cNvPr id="26" name="TextBox 25"/>
          <p:cNvSpPr txBox="1"/>
          <p:nvPr/>
        </p:nvSpPr>
        <p:spPr>
          <a:xfrm>
            <a:off x="8822968" y="3922787"/>
            <a:ext cx="3136240"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rPr>
              <a:t>We are nervous.</a:t>
            </a:r>
          </a:p>
        </p:txBody>
      </p:sp>
      <p:sp>
        <p:nvSpPr>
          <p:cNvPr id="27" name="TextBox 26"/>
          <p:cNvSpPr txBox="1"/>
          <p:nvPr/>
        </p:nvSpPr>
        <p:spPr>
          <a:xfrm>
            <a:off x="8824701" y="4486622"/>
            <a:ext cx="3136240"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rPr>
              <a:t>We are serious.</a:t>
            </a:r>
          </a:p>
        </p:txBody>
      </p:sp>
      <p:sp>
        <p:nvSpPr>
          <p:cNvPr id="28" name="TextBox 27"/>
          <p:cNvSpPr txBox="1"/>
          <p:nvPr/>
        </p:nvSpPr>
        <p:spPr>
          <a:xfrm>
            <a:off x="8822968" y="5049022"/>
            <a:ext cx="3136240"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rPr>
              <a:t>We are (feeling) happy.</a:t>
            </a:r>
          </a:p>
        </p:txBody>
      </p:sp>
      <p:sp>
        <p:nvSpPr>
          <p:cNvPr id="29" name="TextBox 28"/>
          <p:cNvSpPr txBox="1"/>
          <p:nvPr/>
        </p:nvSpPr>
        <p:spPr>
          <a:xfrm>
            <a:off x="8822967" y="5612857"/>
            <a:ext cx="3136240"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rPr>
              <a:t>We aren’t silly.</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1" name="Title 30"/>
          <p:cNvSpPr>
            <a:spLocks noGrp="1"/>
          </p:cNvSpPr>
          <p:nvPr>
            <p:ph type="title"/>
          </p:nvPr>
        </p:nvSpPr>
        <p:spPr>
          <a:xfrm>
            <a:off x="72000" y="57600"/>
            <a:ext cx="5760000" cy="1260000"/>
          </a:xfrm>
        </p:spPr>
        <p:txBody>
          <a:bodyPr>
            <a:normAutofit/>
          </a:bodyPr>
          <a:lstStyle/>
          <a:p>
            <a:r>
              <a:rPr lang="en-GB" sz="3200" b="1" dirty="0">
                <a:solidFill>
                  <a:schemeClr val="bg1"/>
                </a:solidFill>
              </a:rPr>
              <a:t>Una </a:t>
            </a:r>
            <a:r>
              <a:rPr lang="en-GB" sz="3200" b="1" dirty="0" err="1">
                <a:solidFill>
                  <a:schemeClr val="bg1"/>
                </a:solidFill>
              </a:rPr>
              <a:t>familia</a:t>
            </a:r>
            <a:r>
              <a:rPr lang="en-GB" sz="3200" b="1" dirty="0">
                <a:solidFill>
                  <a:schemeClr val="bg1"/>
                </a:solidFill>
              </a:rPr>
              <a:t> de </a:t>
            </a:r>
            <a:r>
              <a:rPr lang="en-GB" sz="3200" b="1" dirty="0" err="1">
                <a:solidFill>
                  <a:schemeClr val="bg1"/>
                </a:solidFill>
              </a:rPr>
              <a:t>vacaciones</a:t>
            </a:r>
            <a:endParaRPr lang="en-GB" sz="3200" b="1" dirty="0">
              <a:solidFill>
                <a:schemeClr val="bg1"/>
              </a:solidFill>
            </a:endParaRPr>
          </a:p>
        </p:txBody>
      </p:sp>
    </p:spTree>
    <p:extLst>
      <p:ext uri="{BB962C8B-B14F-4D97-AF65-F5344CB8AC3E}">
        <p14:creationId xmlns:p14="http://schemas.microsoft.com/office/powerpoint/2010/main" val="364241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7" name="TextBox 46">
            <a:extLst>
              <a:ext uri="{FF2B5EF4-FFF2-40B4-BE49-F238E27FC236}">
                <a16:creationId xmlns:a16="http://schemas.microsoft.com/office/drawing/2014/main" id="{6A500173-7AE1-4980-9C52-2DFAE38768EA}"/>
              </a:ext>
            </a:extLst>
          </p:cNvPr>
          <p:cNvSpPr txBox="1"/>
          <p:nvPr/>
        </p:nvSpPr>
        <p:spPr>
          <a:xfrm>
            <a:off x="210373" y="1082792"/>
            <a:ext cx="11867462" cy="110799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200" dirty="0">
                <a:solidFill>
                  <a:schemeClr val="accent1">
                    <a:lumMod val="50000"/>
                  </a:schemeClr>
                </a:solidFill>
                <a:latin typeface="Century Gothic" panose="020B0502020202020204" pitchFamily="34" charset="0"/>
              </a:rPr>
              <a:t>El padre</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habla</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por</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teléfono</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con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los</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abuelos</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en</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Inglaterra</a:t>
            </a:r>
            <a:r>
              <a:rPr lang="en-US" sz="2200" dirty="0">
                <a:solidFill>
                  <a:schemeClr val="accent1">
                    <a:lumMod val="50000"/>
                  </a:schemeClr>
                </a:solidFill>
                <a:latin typeface="Century Gothic" panose="020B0502020202020204" pitchFamily="34" charset="0"/>
              </a:rPr>
              <a:t>.  D</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escribe</a:t>
            </a:r>
            <a:r>
              <a:rPr kumimoji="0" lang="en-US" sz="22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las </a:t>
            </a:r>
            <a:r>
              <a:rPr kumimoji="0" lang="en-US" sz="2200" b="0" i="0" u="none" strike="noStrike" kern="1200" cap="none" spc="0" normalizeH="0" noProof="0" dirty="0" err="1">
                <a:ln>
                  <a:noFill/>
                </a:ln>
                <a:solidFill>
                  <a:schemeClr val="accent1">
                    <a:lumMod val="50000"/>
                  </a:schemeClr>
                </a:solidFill>
                <a:effectLst/>
                <a:uLnTx/>
                <a:uFillTx/>
                <a:latin typeface="Century Gothic" panose="020B0502020202020204" pitchFamily="34" charset="0"/>
                <a:ea typeface="+mn-ea"/>
                <a:cs typeface="+mn-cs"/>
              </a:rPr>
              <a:t>vacaciones</a:t>
            </a:r>
            <a:r>
              <a:rPr lang="en-US" sz="2200" dirty="0">
                <a:solidFill>
                  <a:schemeClr val="accent1">
                    <a:lumMod val="50000"/>
                  </a:schemeClr>
                </a:solidFill>
                <a:latin typeface="Century Gothic" panose="020B0502020202020204" pitchFamily="34" charset="0"/>
              </a:rPr>
              <a:t>.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Escucha</a:t>
            </a:r>
            <a:r>
              <a:rPr lang="en-US" sz="2200" dirty="0">
                <a:solidFill>
                  <a:schemeClr val="accent1">
                    <a:lumMod val="50000"/>
                  </a:schemeClr>
                </a:solidFill>
                <a:latin typeface="Century Gothic" panose="020B0502020202020204" pitchFamily="34" charset="0"/>
              </a:rPr>
              <a:t>. ¿La </a:t>
            </a:r>
            <a:r>
              <a:rPr lang="en-US" sz="2200" dirty="0" err="1">
                <a:solidFill>
                  <a:schemeClr val="accent1">
                    <a:lumMod val="50000"/>
                  </a:schemeClr>
                </a:solidFill>
                <a:latin typeface="Century Gothic" panose="020B0502020202020204" pitchFamily="34" charset="0"/>
              </a:rPr>
              <a:t>familia</a:t>
            </a:r>
            <a:r>
              <a:rPr lang="en-US" sz="2200" dirty="0">
                <a:solidFill>
                  <a:schemeClr val="accent1">
                    <a:lumMod val="50000"/>
                  </a:schemeClr>
                </a:solidFill>
                <a:latin typeface="Century Gothic" panose="020B0502020202020204" pitchFamily="34" charset="0"/>
              </a:rPr>
              <a:t> describe </a:t>
            </a:r>
            <a:r>
              <a:rPr lang="en-US" sz="2200" dirty="0" err="1">
                <a:solidFill>
                  <a:schemeClr val="accent1">
                    <a:lumMod val="50000"/>
                  </a:schemeClr>
                </a:solidFill>
                <a:latin typeface="Century Gothic" panose="020B0502020202020204" pitchFamily="34" charset="0"/>
              </a:rPr>
              <a:t>cómo</a:t>
            </a:r>
            <a:r>
              <a:rPr lang="en-US" sz="2200" dirty="0">
                <a:solidFill>
                  <a:schemeClr val="accent1">
                    <a:lumMod val="50000"/>
                  </a:schemeClr>
                </a:solidFill>
                <a:latin typeface="Century Gothic" panose="020B0502020202020204" pitchFamily="34" charset="0"/>
              </a:rPr>
              <a:t> </a:t>
            </a:r>
            <a:r>
              <a:rPr lang="en-US" sz="2200" dirty="0" err="1">
                <a:solidFill>
                  <a:schemeClr val="accent1">
                    <a:lumMod val="50000"/>
                  </a:schemeClr>
                </a:solidFill>
                <a:latin typeface="Century Gothic" panose="020B0502020202020204" pitchFamily="34" charset="0"/>
              </a:rPr>
              <a:t>es</a:t>
            </a:r>
            <a:r>
              <a:rPr lang="en-US" sz="2200" dirty="0">
                <a:solidFill>
                  <a:schemeClr val="accent1">
                    <a:lumMod val="50000"/>
                  </a:schemeClr>
                </a:solidFill>
                <a:latin typeface="Century Gothic" panose="020B0502020202020204" pitchFamily="34" charset="0"/>
              </a:rPr>
              <a:t> </a:t>
            </a:r>
            <a:r>
              <a:rPr lang="en-US" sz="2200" dirty="0" err="1">
                <a:solidFill>
                  <a:schemeClr val="accent1">
                    <a:lumMod val="50000"/>
                  </a:schemeClr>
                </a:solidFill>
                <a:latin typeface="Century Gothic" panose="020B0502020202020204" pitchFamily="34" charset="0"/>
              </a:rPr>
              <a:t>en</a:t>
            </a:r>
            <a:r>
              <a:rPr lang="en-US" sz="2200" dirty="0">
                <a:solidFill>
                  <a:schemeClr val="accent1">
                    <a:lumMod val="50000"/>
                  </a:schemeClr>
                </a:solidFill>
                <a:latin typeface="Century Gothic" panose="020B0502020202020204" pitchFamily="34" charset="0"/>
              </a:rPr>
              <a:t> general o </a:t>
            </a:r>
            <a:r>
              <a:rPr lang="en-US" sz="2200" dirty="0" err="1">
                <a:solidFill>
                  <a:schemeClr val="accent1">
                    <a:lumMod val="50000"/>
                  </a:schemeClr>
                </a:solidFill>
                <a:latin typeface="Century Gothic" panose="020B0502020202020204" pitchFamily="34" charset="0"/>
              </a:rPr>
              <a:t>cómo</a:t>
            </a:r>
            <a:r>
              <a:rPr lang="en-US" sz="2200" dirty="0">
                <a:solidFill>
                  <a:schemeClr val="accent1">
                    <a:lumMod val="50000"/>
                  </a:schemeClr>
                </a:solidFill>
                <a:latin typeface="Century Gothic" panose="020B0502020202020204" pitchFamily="34" charset="0"/>
              </a:rPr>
              <a:t> </a:t>
            </a:r>
            <a:r>
              <a:rPr lang="en-US" sz="2200" dirty="0" err="1">
                <a:solidFill>
                  <a:schemeClr val="accent1">
                    <a:lumMod val="50000"/>
                  </a:schemeClr>
                </a:solidFill>
                <a:latin typeface="Century Gothic" panose="020B0502020202020204" pitchFamily="34" charset="0"/>
              </a:rPr>
              <a:t>está</a:t>
            </a:r>
            <a:r>
              <a:rPr lang="en-US" sz="2200" dirty="0">
                <a:solidFill>
                  <a:schemeClr val="accent1">
                    <a:lumMod val="50000"/>
                  </a:schemeClr>
                </a:solidFill>
                <a:latin typeface="Century Gothic" panose="020B0502020202020204" pitchFamily="34" charset="0"/>
              </a:rPr>
              <a:t> hoy?  </a:t>
            </a:r>
            <a:r>
              <a:rPr lang="en-US" sz="2200" dirty="0" err="1">
                <a:solidFill>
                  <a:schemeClr val="accent1">
                    <a:lumMod val="50000"/>
                  </a:schemeClr>
                </a:solidFill>
                <a:latin typeface="Century Gothic" panose="020B0502020202020204" pitchFamily="34" charset="0"/>
              </a:rPr>
              <a:t>Marca</a:t>
            </a:r>
            <a:r>
              <a:rPr lang="en-US" sz="2200" dirty="0">
                <a:solidFill>
                  <a:schemeClr val="accent1">
                    <a:lumMod val="50000"/>
                  </a:schemeClr>
                </a:solidFill>
                <a:latin typeface="Century Gothic" panose="020B0502020202020204" pitchFamily="34" charset="0"/>
              </a:rPr>
              <a:t> la </a:t>
            </a:r>
            <a:r>
              <a:rPr lang="en-US" sz="2200" dirty="0" err="1">
                <a:solidFill>
                  <a:schemeClr val="accent1">
                    <a:lumMod val="50000"/>
                  </a:schemeClr>
                </a:solidFill>
                <a:latin typeface="Century Gothic" panose="020B0502020202020204" pitchFamily="34" charset="0"/>
              </a:rPr>
              <a:t>opción</a:t>
            </a:r>
            <a:r>
              <a:rPr lang="en-US" sz="2200" dirty="0">
                <a:solidFill>
                  <a:schemeClr val="accent1">
                    <a:lumMod val="50000"/>
                  </a:schemeClr>
                </a:solidFill>
                <a:latin typeface="Century Gothic" panose="020B0502020202020204" pitchFamily="34" charset="0"/>
              </a:rPr>
              <a:t> </a:t>
            </a:r>
            <a:r>
              <a:rPr lang="en-US" sz="2200" dirty="0" err="1">
                <a:solidFill>
                  <a:schemeClr val="accent1">
                    <a:lumMod val="50000"/>
                  </a:schemeClr>
                </a:solidFill>
                <a:latin typeface="Century Gothic" panose="020B0502020202020204" pitchFamily="34" charset="0"/>
              </a:rPr>
              <a:t>correcta</a:t>
            </a:r>
            <a:r>
              <a:rPr lang="en-US" sz="2200" dirty="0">
                <a:solidFill>
                  <a:schemeClr val="accent1">
                    <a:lumMod val="50000"/>
                  </a:schemeClr>
                </a:solidFill>
                <a:latin typeface="Century Gothic" panose="020B0502020202020204" pitchFamily="34" charset="0"/>
              </a:rPr>
              <a:t>.  </a:t>
            </a:r>
            <a:r>
              <a:rPr lang="en-US" sz="2200" dirty="0" err="1">
                <a:solidFill>
                  <a:schemeClr val="accent1">
                    <a:lumMod val="50000"/>
                  </a:schemeClr>
                </a:solidFill>
                <a:latin typeface="Century Gothic" panose="020B0502020202020204" pitchFamily="34" charset="0"/>
              </a:rPr>
              <a:t>También</a:t>
            </a:r>
            <a:r>
              <a:rPr lang="en-US" sz="2200" dirty="0">
                <a:solidFill>
                  <a:schemeClr val="accent1">
                    <a:lumMod val="50000"/>
                  </a:schemeClr>
                </a:solidFill>
                <a:latin typeface="Century Gothic" panose="020B0502020202020204" pitchFamily="34" charset="0"/>
              </a:rPr>
              <a:t> escribe el </a:t>
            </a:r>
            <a:r>
              <a:rPr lang="en-US" sz="2200" dirty="0" err="1">
                <a:solidFill>
                  <a:schemeClr val="accent1">
                    <a:lumMod val="50000"/>
                  </a:schemeClr>
                </a:solidFill>
                <a:latin typeface="Century Gothic" panose="020B0502020202020204" pitchFamily="34" charset="0"/>
              </a:rPr>
              <a:t>adjetivo</a:t>
            </a:r>
            <a:r>
              <a:rPr lang="en-US" sz="2200" dirty="0">
                <a:solidFill>
                  <a:schemeClr val="accent1">
                    <a:lumMod val="50000"/>
                  </a:schemeClr>
                </a:solidFill>
                <a:latin typeface="Century Gothic" panose="020B0502020202020204" pitchFamily="34" charset="0"/>
              </a:rPr>
              <a:t> </a:t>
            </a:r>
            <a:r>
              <a:rPr lang="en-US" sz="2200" dirty="0" err="1">
                <a:solidFill>
                  <a:schemeClr val="accent1">
                    <a:lumMod val="50000"/>
                  </a:schemeClr>
                </a:solidFill>
                <a:latin typeface="Century Gothic" panose="020B0502020202020204" pitchFamily="34" charset="0"/>
              </a:rPr>
              <a:t>en</a:t>
            </a:r>
            <a:r>
              <a:rPr lang="en-US" sz="2200" dirty="0">
                <a:solidFill>
                  <a:schemeClr val="accent1">
                    <a:lumMod val="50000"/>
                  </a:schemeClr>
                </a:solidFill>
                <a:latin typeface="Century Gothic" panose="020B0502020202020204" pitchFamily="34" charset="0"/>
              </a:rPr>
              <a:t> </a:t>
            </a:r>
            <a:r>
              <a:rPr lang="en-US" sz="2200" dirty="0" err="1">
                <a:solidFill>
                  <a:schemeClr val="accent1">
                    <a:lumMod val="50000"/>
                  </a:schemeClr>
                </a:solidFill>
                <a:latin typeface="Century Gothic" panose="020B0502020202020204" pitchFamily="34" charset="0"/>
              </a:rPr>
              <a:t>inglés</a:t>
            </a:r>
            <a:r>
              <a:rPr lang="en-US" sz="2200" dirty="0">
                <a:solidFill>
                  <a:schemeClr val="accent1">
                    <a:lumMod val="50000"/>
                  </a:schemeClr>
                </a:solidFill>
                <a:latin typeface="Century Gothic" panose="020B0502020202020204" pitchFamily="34" charset="0"/>
              </a:rPr>
              <a:t>. </a:t>
            </a:r>
            <a:endPar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graphicFrame>
        <p:nvGraphicFramePr>
          <p:cNvPr id="24"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94193857"/>
              </p:ext>
            </p:extLst>
          </p:nvPr>
        </p:nvGraphicFramePr>
        <p:xfrm>
          <a:off x="122683" y="2196025"/>
          <a:ext cx="5504375" cy="3825835"/>
        </p:xfrm>
        <a:graphic>
          <a:graphicData uri="http://schemas.openxmlformats.org/drawingml/2006/table">
            <a:tbl>
              <a:tblPr firstRow="1" bandRow="1">
                <a:tableStyleId>{5DA37D80-6434-44D0-A028-1B22A696006F}</a:tableStyleId>
              </a:tblPr>
              <a:tblGrid>
                <a:gridCol w="596962">
                  <a:extLst>
                    <a:ext uri="{9D8B030D-6E8A-4147-A177-3AD203B41FA5}">
                      <a16:colId xmlns:a16="http://schemas.microsoft.com/office/drawing/2014/main" val="2218395770"/>
                    </a:ext>
                  </a:extLst>
                </a:gridCol>
                <a:gridCol w="2889187">
                  <a:extLst>
                    <a:ext uri="{9D8B030D-6E8A-4147-A177-3AD203B41FA5}">
                      <a16:colId xmlns:a16="http://schemas.microsoft.com/office/drawing/2014/main" val="3328270413"/>
                    </a:ext>
                  </a:extLst>
                </a:gridCol>
                <a:gridCol w="2018226">
                  <a:extLst>
                    <a:ext uri="{9D8B030D-6E8A-4147-A177-3AD203B41FA5}">
                      <a16:colId xmlns:a16="http://schemas.microsoft.com/office/drawing/2014/main" val="4057324009"/>
                    </a:ext>
                  </a:extLst>
                </a:gridCol>
              </a:tblGrid>
              <a:tr h="765167">
                <a:tc>
                  <a:txBody>
                    <a:bodyPr/>
                    <a:lstStyle/>
                    <a:p>
                      <a:pPr>
                        <a:lnSpc>
                          <a:spcPct val="200000"/>
                        </a:lnSpc>
                      </a:pPr>
                      <a:endParaRPr lang="en-GB" sz="1800" b="1" dirty="0">
                        <a:latin typeface="Century" panose="02040604050505020304" pitchFamily="18" charset="0"/>
                      </a:endParaRPr>
                    </a:p>
                  </a:txBody>
                  <a:tcPr/>
                </a:tc>
                <a:tc>
                  <a:txBody>
                    <a:bodyPr/>
                    <a:lstStyle/>
                    <a:p>
                      <a:pPr algn="ctr">
                        <a:lnSpc>
                          <a:spcPct val="200000"/>
                        </a:lnSpc>
                      </a:pPr>
                      <a:r>
                        <a:rPr lang="en-GB" sz="2000" b="1" dirty="0">
                          <a:solidFill>
                            <a:schemeClr val="accent1">
                              <a:lumMod val="50000"/>
                            </a:schemeClr>
                          </a:solidFill>
                          <a:latin typeface="Century Gothic" panose="020B0502020202020204" pitchFamily="34" charset="0"/>
                        </a:rPr>
                        <a:t>En general</a:t>
                      </a:r>
                    </a:p>
                  </a:txBody>
                  <a:tcPr/>
                </a:tc>
                <a:tc>
                  <a:txBody>
                    <a:bodyPr/>
                    <a:lstStyle/>
                    <a:p>
                      <a:pPr algn="ctr">
                        <a:lnSpc>
                          <a:spcPct val="200000"/>
                        </a:lnSpc>
                      </a:pPr>
                      <a:r>
                        <a:rPr lang="en-GB" sz="2000" b="1" dirty="0">
                          <a:solidFill>
                            <a:schemeClr val="accent1">
                              <a:lumMod val="50000"/>
                            </a:schemeClr>
                          </a:solidFill>
                          <a:latin typeface="Century Gothic" panose="020B0502020202020204" pitchFamily="34" charset="0"/>
                        </a:rPr>
                        <a:t>Hoy </a:t>
                      </a:r>
                    </a:p>
                  </a:txBody>
                  <a:tcPr/>
                </a:tc>
                <a:extLst>
                  <a:ext uri="{0D108BD9-81ED-4DB2-BD59-A6C34878D82A}">
                    <a16:rowId xmlns:a16="http://schemas.microsoft.com/office/drawing/2014/main" val="2314955753"/>
                  </a:ext>
                </a:extLst>
              </a:tr>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2000" b="1" dirty="0">
                        <a:solidFill>
                          <a:schemeClr val="accent5">
                            <a:lumMod val="50000"/>
                          </a:schemeClr>
                        </a:solidFill>
                        <a:latin typeface="+mn-lt"/>
                      </a:endParaRPr>
                    </a:p>
                  </a:txBody>
                  <a:tcPr/>
                </a:tc>
                <a:tc>
                  <a:txBody>
                    <a:bodyPr/>
                    <a:lstStyle/>
                    <a:p>
                      <a:pPr>
                        <a:lnSpc>
                          <a:spcPct val="200000"/>
                        </a:lnSpc>
                      </a:pPr>
                      <a:endParaRPr lang="en-GB" sz="2000" b="1" dirty="0">
                        <a:solidFill>
                          <a:schemeClr val="accent5">
                            <a:lumMod val="50000"/>
                          </a:schemeClr>
                        </a:solidFill>
                        <a:latin typeface="+mn-lt"/>
                      </a:endParaRPr>
                    </a:p>
                  </a:txBody>
                  <a:tcPr/>
                </a:tc>
                <a:extLst>
                  <a:ext uri="{0D108BD9-81ED-4DB2-BD59-A6C34878D82A}">
                    <a16:rowId xmlns:a16="http://schemas.microsoft.com/office/drawing/2014/main" val="3434331294"/>
                  </a:ext>
                </a:extLst>
              </a:tr>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2000" b="1" dirty="0">
                        <a:solidFill>
                          <a:schemeClr val="accent5">
                            <a:lumMod val="50000"/>
                          </a:schemeClr>
                        </a:solidFill>
                        <a:latin typeface="+mn-lt"/>
                      </a:endParaRPr>
                    </a:p>
                  </a:txBody>
                  <a:tcPr/>
                </a:tc>
                <a:tc>
                  <a:txBody>
                    <a:bodyPr/>
                    <a:lstStyle/>
                    <a:p>
                      <a:pPr>
                        <a:lnSpc>
                          <a:spcPct val="200000"/>
                        </a:lnSpc>
                      </a:pPr>
                      <a:endParaRPr lang="en-GB" sz="2000" b="1" dirty="0">
                        <a:solidFill>
                          <a:schemeClr val="accent5">
                            <a:lumMod val="50000"/>
                          </a:schemeClr>
                        </a:solidFill>
                        <a:latin typeface="+mn-lt"/>
                      </a:endParaRPr>
                    </a:p>
                  </a:txBody>
                  <a:tcPr/>
                </a:tc>
                <a:extLst>
                  <a:ext uri="{0D108BD9-81ED-4DB2-BD59-A6C34878D82A}">
                    <a16:rowId xmlns:a16="http://schemas.microsoft.com/office/drawing/2014/main" val="2668564831"/>
                  </a:ext>
                </a:extLst>
              </a:tr>
              <a:tr h="765167">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2000" b="1" dirty="0">
                        <a:solidFill>
                          <a:schemeClr val="accent5">
                            <a:lumMod val="50000"/>
                          </a:schemeClr>
                        </a:solidFill>
                        <a:latin typeface="+mn-lt"/>
                      </a:endParaRPr>
                    </a:p>
                  </a:txBody>
                  <a:tcPr/>
                </a:tc>
                <a:tc>
                  <a:txBody>
                    <a:bodyPr/>
                    <a:lstStyle/>
                    <a:p>
                      <a:pPr>
                        <a:lnSpc>
                          <a:spcPct val="200000"/>
                        </a:lnSpc>
                      </a:pPr>
                      <a:endParaRPr lang="en-GB" sz="2000" b="1" dirty="0">
                        <a:solidFill>
                          <a:schemeClr val="accent5">
                            <a:lumMod val="50000"/>
                          </a:schemeClr>
                        </a:solidFill>
                        <a:latin typeface="+mn-lt"/>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2000" b="1" dirty="0">
                        <a:solidFill>
                          <a:schemeClr val="accent5">
                            <a:lumMod val="50000"/>
                          </a:schemeClr>
                        </a:solidFill>
                        <a:latin typeface="+mn-lt"/>
                      </a:endParaRPr>
                    </a:p>
                  </a:txBody>
                  <a:tcPr/>
                </a:tc>
                <a:tc>
                  <a:txBody>
                    <a:bodyPr/>
                    <a:lstStyle/>
                    <a:p>
                      <a:pPr>
                        <a:lnSpc>
                          <a:spcPct val="200000"/>
                        </a:lnSpc>
                      </a:pPr>
                      <a:endParaRPr lang="en-GB" sz="2000" b="1" dirty="0">
                        <a:solidFill>
                          <a:schemeClr val="accent5">
                            <a:lumMod val="50000"/>
                          </a:schemeClr>
                        </a:solidFill>
                        <a:latin typeface="+mn-lt"/>
                      </a:endParaRPr>
                    </a:p>
                  </a:txBody>
                  <a:tcPr/>
                </a:tc>
                <a:extLst>
                  <a:ext uri="{0D108BD9-81ED-4DB2-BD59-A6C34878D82A}">
                    <a16:rowId xmlns:a16="http://schemas.microsoft.com/office/drawing/2014/main" val="2330453463"/>
                  </a:ext>
                </a:extLst>
              </a:tr>
            </a:tbl>
          </a:graphicData>
        </a:graphic>
      </p:graphicFrame>
      <p:sp>
        <p:nvSpPr>
          <p:cNvPr id="27" name="Google Shape;614;p26">
            <a:hlinkClick r:id="" action="ppaction://noaction" highlightClick="1">
              <a:snd r:embed="rId4" name="somos alegres.wav"/>
            </a:hlinkClick>
            <a:extLst>
              <a:ext uri="{FF2B5EF4-FFF2-40B4-BE49-F238E27FC236}">
                <a16:creationId xmlns:a16="http://schemas.microsoft.com/office/drawing/2014/main" id="{2A2E30D2-841A-4ED1-B670-1C83F228DED0}"/>
              </a:ext>
            </a:extLst>
          </p:cNvPr>
          <p:cNvSpPr/>
          <p:nvPr/>
        </p:nvSpPr>
        <p:spPr>
          <a:xfrm>
            <a:off x="213435" y="3209141"/>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1</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8" name="Google Shape;615;p26">
            <a:hlinkClick r:id="" action="ppaction://noaction" highlightClick="1">
              <a:snd r:embed="rId5" name="somos morenos.wav"/>
            </a:hlinkClick>
            <a:extLst>
              <a:ext uri="{FF2B5EF4-FFF2-40B4-BE49-F238E27FC236}">
                <a16:creationId xmlns:a16="http://schemas.microsoft.com/office/drawing/2014/main" id="{598D57C1-09CA-4B85-A901-8BF5F8E2B844}"/>
              </a:ext>
            </a:extLst>
          </p:cNvPr>
          <p:cNvSpPr/>
          <p:nvPr/>
        </p:nvSpPr>
        <p:spPr>
          <a:xfrm>
            <a:off x="213435" y="3993244"/>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2</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9" name="Google Shape;616;p26">
            <a:hlinkClick r:id="" action="ppaction://noaction" highlightClick="1">
              <a:snd r:embed="rId6" name="estamos raros.wav"/>
            </a:hlinkClick>
            <a:extLst>
              <a:ext uri="{FF2B5EF4-FFF2-40B4-BE49-F238E27FC236}">
                <a16:creationId xmlns:a16="http://schemas.microsoft.com/office/drawing/2014/main" id="{E034BFCB-0288-4166-9636-7DA2D26FF970}"/>
              </a:ext>
            </a:extLst>
          </p:cNvPr>
          <p:cNvSpPr/>
          <p:nvPr/>
        </p:nvSpPr>
        <p:spPr>
          <a:xfrm>
            <a:off x="213435" y="472922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3</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3" name="Google Shape;616;p26">
            <a:hlinkClick r:id="" action="ppaction://noaction" highlightClick="1">
              <a:snd r:embed="rId7" name="somos tranquilos.wav"/>
            </a:hlinkClick>
            <a:extLst>
              <a:ext uri="{FF2B5EF4-FFF2-40B4-BE49-F238E27FC236}">
                <a16:creationId xmlns:a16="http://schemas.microsoft.com/office/drawing/2014/main" id="{E034BFCB-0288-4166-9636-7DA2D26FF970}"/>
              </a:ext>
            </a:extLst>
          </p:cNvPr>
          <p:cNvSpPr/>
          <p:nvPr/>
        </p:nvSpPr>
        <p:spPr>
          <a:xfrm>
            <a:off x="210373" y="5465202"/>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a:sym typeface="Century Gothic"/>
              </a:rPr>
              <a:t>4</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graphicFrame>
        <p:nvGraphicFramePr>
          <p:cNvPr id="56"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extLst>
              <p:ext uri="{D42A27DB-BD31-4B8C-83A1-F6EECF244321}">
                <p14:modId xmlns:p14="http://schemas.microsoft.com/office/powerpoint/2010/main" val="1131817799"/>
              </p:ext>
            </p:extLst>
          </p:nvPr>
        </p:nvGraphicFramePr>
        <p:xfrm>
          <a:off x="6259882" y="2196025"/>
          <a:ext cx="5719851" cy="3825835"/>
        </p:xfrm>
        <a:graphic>
          <a:graphicData uri="http://schemas.openxmlformats.org/drawingml/2006/table">
            <a:tbl>
              <a:tblPr firstRow="1" bandRow="1">
                <a:tableStyleId>{5DA37D80-6434-44D0-A028-1B22A696006F}</a:tableStyleId>
              </a:tblPr>
              <a:tblGrid>
                <a:gridCol w="620331">
                  <a:extLst>
                    <a:ext uri="{9D8B030D-6E8A-4147-A177-3AD203B41FA5}">
                      <a16:colId xmlns:a16="http://schemas.microsoft.com/office/drawing/2014/main" val="2218395770"/>
                    </a:ext>
                  </a:extLst>
                </a:gridCol>
                <a:gridCol w="2527480">
                  <a:extLst>
                    <a:ext uri="{9D8B030D-6E8A-4147-A177-3AD203B41FA5}">
                      <a16:colId xmlns:a16="http://schemas.microsoft.com/office/drawing/2014/main" val="3328270413"/>
                    </a:ext>
                  </a:extLst>
                </a:gridCol>
                <a:gridCol w="2572040">
                  <a:extLst>
                    <a:ext uri="{9D8B030D-6E8A-4147-A177-3AD203B41FA5}">
                      <a16:colId xmlns:a16="http://schemas.microsoft.com/office/drawing/2014/main" val="4057324009"/>
                    </a:ext>
                  </a:extLst>
                </a:gridCol>
              </a:tblGrid>
              <a:tr h="765167">
                <a:tc>
                  <a:txBody>
                    <a:bodyPr/>
                    <a:lstStyle/>
                    <a:p>
                      <a:pPr>
                        <a:lnSpc>
                          <a:spcPct val="200000"/>
                        </a:lnSpc>
                      </a:pPr>
                      <a:endParaRPr lang="en-GB" sz="1800" b="1" dirty="0">
                        <a:solidFill>
                          <a:schemeClr val="accent1">
                            <a:lumMod val="50000"/>
                          </a:schemeClr>
                        </a:solidFill>
                        <a:latin typeface="Century" panose="02040604050505020304" pitchFamily="18" charset="0"/>
                      </a:endParaRPr>
                    </a:p>
                  </a:txBody>
                  <a:tcPr/>
                </a:tc>
                <a:tc>
                  <a:txBody>
                    <a:bodyPr/>
                    <a:lstStyle/>
                    <a:p>
                      <a:pPr algn="ctr">
                        <a:lnSpc>
                          <a:spcPct val="200000"/>
                        </a:lnSpc>
                      </a:pPr>
                      <a:r>
                        <a:rPr lang="en-GB" sz="2000" b="1" dirty="0">
                          <a:solidFill>
                            <a:schemeClr val="accent1">
                              <a:lumMod val="50000"/>
                            </a:schemeClr>
                          </a:solidFill>
                          <a:latin typeface="Century Gothic" panose="020B0502020202020204" pitchFamily="34" charset="0"/>
                        </a:rPr>
                        <a:t>En general</a:t>
                      </a:r>
                    </a:p>
                  </a:txBody>
                  <a:tcPr/>
                </a:tc>
                <a:tc>
                  <a:txBody>
                    <a:bodyPr/>
                    <a:lstStyle/>
                    <a:p>
                      <a:pPr algn="ctr">
                        <a:lnSpc>
                          <a:spcPct val="200000"/>
                        </a:lnSpc>
                      </a:pPr>
                      <a:r>
                        <a:rPr lang="en-GB" sz="2000" b="1" dirty="0">
                          <a:solidFill>
                            <a:schemeClr val="accent1">
                              <a:lumMod val="50000"/>
                            </a:schemeClr>
                          </a:solidFill>
                          <a:latin typeface="Century Gothic" panose="020B0502020202020204" pitchFamily="34" charset="0"/>
                        </a:rPr>
                        <a:t>Hoy </a:t>
                      </a:r>
                    </a:p>
                  </a:txBody>
                  <a:tcPr/>
                </a:tc>
                <a:extLst>
                  <a:ext uri="{0D108BD9-81ED-4DB2-BD59-A6C34878D82A}">
                    <a16:rowId xmlns:a16="http://schemas.microsoft.com/office/drawing/2014/main" val="2314955753"/>
                  </a:ext>
                </a:extLst>
              </a:tr>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2000" b="1" dirty="0">
                        <a:solidFill>
                          <a:schemeClr val="accent5">
                            <a:lumMod val="50000"/>
                          </a:schemeClr>
                        </a:solidFill>
                        <a:latin typeface="+mn-lt"/>
                      </a:endParaRPr>
                    </a:p>
                  </a:txBody>
                  <a:tcPr/>
                </a:tc>
                <a:tc>
                  <a:txBody>
                    <a:bodyPr/>
                    <a:lstStyle/>
                    <a:p>
                      <a:pPr>
                        <a:lnSpc>
                          <a:spcPct val="200000"/>
                        </a:lnSpc>
                      </a:pPr>
                      <a:endParaRPr lang="en-GB" sz="2000" b="1" dirty="0">
                        <a:solidFill>
                          <a:schemeClr val="accent5">
                            <a:lumMod val="50000"/>
                          </a:schemeClr>
                        </a:solidFill>
                        <a:latin typeface="+mn-lt"/>
                      </a:endParaRPr>
                    </a:p>
                  </a:txBody>
                  <a:tcPr/>
                </a:tc>
                <a:extLst>
                  <a:ext uri="{0D108BD9-81ED-4DB2-BD59-A6C34878D82A}">
                    <a16:rowId xmlns:a16="http://schemas.microsoft.com/office/drawing/2014/main" val="3434331294"/>
                  </a:ext>
                </a:extLst>
              </a:tr>
              <a:tr h="765167">
                <a:tc>
                  <a:txBody>
                    <a:bodyPr/>
                    <a:lstStyle/>
                    <a:p>
                      <a:pPr>
                        <a:lnSpc>
                          <a:spcPct val="200000"/>
                        </a:lnSpc>
                      </a:pPr>
                      <a:endParaRPr lang="en-GB" sz="1800" b="1" dirty="0">
                        <a:latin typeface="Century" panose="02040604050505020304" pitchFamily="18" charset="0"/>
                      </a:endParaRPr>
                    </a:p>
                  </a:txBody>
                  <a:tcPr/>
                </a:tc>
                <a:tc>
                  <a:txBody>
                    <a:bodyPr/>
                    <a:lstStyle/>
                    <a:p>
                      <a:pPr>
                        <a:lnSpc>
                          <a:spcPct val="200000"/>
                        </a:lnSpc>
                      </a:pPr>
                      <a:endParaRPr lang="en-GB" sz="2000" b="1" dirty="0">
                        <a:solidFill>
                          <a:schemeClr val="accent5">
                            <a:lumMod val="50000"/>
                          </a:schemeClr>
                        </a:solidFill>
                        <a:latin typeface="+mn-lt"/>
                      </a:endParaRPr>
                    </a:p>
                  </a:txBody>
                  <a:tcPr/>
                </a:tc>
                <a:tc>
                  <a:txBody>
                    <a:bodyPr/>
                    <a:lstStyle/>
                    <a:p>
                      <a:pPr>
                        <a:lnSpc>
                          <a:spcPct val="200000"/>
                        </a:lnSpc>
                      </a:pPr>
                      <a:endParaRPr lang="en-GB" sz="2000" b="1" dirty="0">
                        <a:solidFill>
                          <a:schemeClr val="accent5">
                            <a:lumMod val="50000"/>
                          </a:schemeClr>
                        </a:solidFill>
                        <a:latin typeface="+mn-lt"/>
                      </a:endParaRPr>
                    </a:p>
                  </a:txBody>
                  <a:tcPr/>
                </a:tc>
                <a:extLst>
                  <a:ext uri="{0D108BD9-81ED-4DB2-BD59-A6C34878D82A}">
                    <a16:rowId xmlns:a16="http://schemas.microsoft.com/office/drawing/2014/main" val="2668564831"/>
                  </a:ext>
                </a:extLst>
              </a:tr>
              <a:tr h="765167">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2000" b="1" dirty="0">
                        <a:solidFill>
                          <a:schemeClr val="accent5">
                            <a:lumMod val="50000"/>
                          </a:schemeClr>
                        </a:solidFill>
                        <a:latin typeface="+mn-lt"/>
                      </a:endParaRPr>
                    </a:p>
                  </a:txBody>
                  <a:tcPr/>
                </a:tc>
                <a:tc>
                  <a:txBody>
                    <a:bodyPr/>
                    <a:lstStyle/>
                    <a:p>
                      <a:pPr>
                        <a:lnSpc>
                          <a:spcPct val="200000"/>
                        </a:lnSpc>
                      </a:pPr>
                      <a:endParaRPr lang="en-GB" sz="2000" b="1" dirty="0">
                        <a:solidFill>
                          <a:schemeClr val="accent5">
                            <a:lumMod val="50000"/>
                          </a:schemeClr>
                        </a:solidFill>
                        <a:latin typeface="+mn-lt"/>
                      </a:endParaRPr>
                    </a:p>
                  </a:txBody>
                  <a:tcPr/>
                </a:tc>
                <a:extLst>
                  <a:ext uri="{0D108BD9-81ED-4DB2-BD59-A6C34878D82A}">
                    <a16:rowId xmlns:a16="http://schemas.microsoft.com/office/drawing/2014/main" val="1163184148"/>
                  </a:ext>
                </a:extLst>
              </a:tr>
              <a:tr h="765167">
                <a:tc>
                  <a:txBody>
                    <a:bodyPr/>
                    <a:lstStyle/>
                    <a:p>
                      <a:pPr>
                        <a:lnSpc>
                          <a:spcPct val="200000"/>
                        </a:lnSpc>
                      </a:pPr>
                      <a:endParaRPr lang="en-GB" sz="1800" b="1">
                        <a:latin typeface="Century" panose="02040604050505020304" pitchFamily="18" charset="0"/>
                      </a:endParaRPr>
                    </a:p>
                  </a:txBody>
                  <a:tcPr/>
                </a:tc>
                <a:tc>
                  <a:txBody>
                    <a:bodyPr/>
                    <a:lstStyle/>
                    <a:p>
                      <a:pPr>
                        <a:lnSpc>
                          <a:spcPct val="200000"/>
                        </a:lnSpc>
                      </a:pPr>
                      <a:endParaRPr lang="en-GB" sz="2000" b="1" dirty="0">
                        <a:solidFill>
                          <a:schemeClr val="accent5">
                            <a:lumMod val="50000"/>
                          </a:schemeClr>
                        </a:solidFill>
                        <a:latin typeface="+mn-lt"/>
                      </a:endParaRPr>
                    </a:p>
                  </a:txBody>
                  <a:tcPr/>
                </a:tc>
                <a:tc>
                  <a:txBody>
                    <a:bodyPr/>
                    <a:lstStyle/>
                    <a:p>
                      <a:pPr>
                        <a:lnSpc>
                          <a:spcPct val="200000"/>
                        </a:lnSpc>
                      </a:pPr>
                      <a:endParaRPr lang="en-GB" sz="2000" b="1" dirty="0">
                        <a:solidFill>
                          <a:schemeClr val="accent5">
                            <a:lumMod val="50000"/>
                          </a:schemeClr>
                        </a:solidFill>
                        <a:latin typeface="+mn-lt"/>
                      </a:endParaRPr>
                    </a:p>
                  </a:txBody>
                  <a:tcPr/>
                </a:tc>
                <a:extLst>
                  <a:ext uri="{0D108BD9-81ED-4DB2-BD59-A6C34878D82A}">
                    <a16:rowId xmlns:a16="http://schemas.microsoft.com/office/drawing/2014/main" val="2330453463"/>
                  </a:ext>
                </a:extLst>
              </a:tr>
            </a:tbl>
          </a:graphicData>
        </a:graphic>
      </p:graphicFrame>
      <p:sp>
        <p:nvSpPr>
          <p:cNvPr id="57" name="Google Shape;614;p26">
            <a:hlinkClick r:id="" action="ppaction://noaction" highlightClick="1">
              <a:snd r:embed="rId8" name="estamos aburridos.wav"/>
            </a:hlinkClick>
            <a:extLst>
              <a:ext uri="{FF2B5EF4-FFF2-40B4-BE49-F238E27FC236}">
                <a16:creationId xmlns:a16="http://schemas.microsoft.com/office/drawing/2014/main" id="{2A2E30D2-841A-4ED1-B670-1C83F228DED0}"/>
              </a:ext>
            </a:extLst>
          </p:cNvPr>
          <p:cNvSpPr/>
          <p:nvPr/>
        </p:nvSpPr>
        <p:spPr>
          <a:xfrm>
            <a:off x="6390975" y="3182247"/>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5</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8" name="Google Shape;615;p26">
            <a:hlinkClick r:id="" action="ppaction://noaction" highlightClick="1">
              <a:snd r:embed="rId9" name="somos serios.wav"/>
            </a:hlinkClick>
            <a:extLst>
              <a:ext uri="{FF2B5EF4-FFF2-40B4-BE49-F238E27FC236}">
                <a16:creationId xmlns:a16="http://schemas.microsoft.com/office/drawing/2014/main" id="{598D57C1-09CA-4B85-A901-8BF5F8E2B844}"/>
              </a:ext>
            </a:extLst>
          </p:cNvPr>
          <p:cNvSpPr/>
          <p:nvPr/>
        </p:nvSpPr>
        <p:spPr>
          <a:xfrm>
            <a:off x="6390975" y="396635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6</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9" name="Google Shape;616;p26">
            <a:hlinkClick r:id="" action="ppaction://noaction" highlightClick="1">
              <a:snd r:embed="rId10" name="estamos nerviosos.wav"/>
            </a:hlinkClick>
            <a:extLst>
              <a:ext uri="{FF2B5EF4-FFF2-40B4-BE49-F238E27FC236}">
                <a16:creationId xmlns:a16="http://schemas.microsoft.com/office/drawing/2014/main" id="{E034BFCB-0288-4166-9636-7DA2D26FF970}"/>
              </a:ext>
            </a:extLst>
          </p:cNvPr>
          <p:cNvSpPr/>
          <p:nvPr/>
        </p:nvSpPr>
        <p:spPr>
          <a:xfrm>
            <a:off x="6390975" y="470232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7</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0" name="Google Shape;616;p26">
            <a:hlinkClick r:id="" action="ppaction://noaction" highlightClick="1">
              <a:snd r:embed="rId11" name="estamos locos.wav"/>
            </a:hlinkClick>
            <a:extLst>
              <a:ext uri="{FF2B5EF4-FFF2-40B4-BE49-F238E27FC236}">
                <a16:creationId xmlns:a16="http://schemas.microsoft.com/office/drawing/2014/main" id="{E034BFCB-0288-4166-9636-7DA2D26FF970}"/>
              </a:ext>
            </a:extLst>
          </p:cNvPr>
          <p:cNvSpPr/>
          <p:nvPr/>
        </p:nvSpPr>
        <p:spPr>
          <a:xfrm>
            <a:off x="6387913" y="5438308"/>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lumMod val="50000"/>
            </a:schemeClr>
          </a:solidFill>
          <a:ln w="12700" cap="flat" cmpd="sng">
            <a:solidFill>
              <a:srgbClr val="E25B00"/>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a:sym typeface="Century Gothic"/>
              </a:rPr>
              <a:t>8</a:t>
            </a:r>
            <a:endParaRPr kumimoji="0"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61" name="Picture 6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5034" y="3069924"/>
            <a:ext cx="537468" cy="559862"/>
          </a:xfrm>
          <a:prstGeom prst="rect">
            <a:avLst/>
          </a:prstGeom>
        </p:spPr>
      </p:pic>
      <p:pic>
        <p:nvPicPr>
          <p:cNvPr id="62" name="Picture 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5034" y="3873438"/>
            <a:ext cx="537468" cy="559862"/>
          </a:xfrm>
          <a:prstGeom prst="rect">
            <a:avLst/>
          </a:prstGeom>
        </p:spPr>
      </p:pic>
      <p:pic>
        <p:nvPicPr>
          <p:cNvPr id="63" name="Picture 6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48934" y="4609417"/>
            <a:ext cx="537468" cy="559862"/>
          </a:xfrm>
          <a:prstGeom prst="rect">
            <a:avLst/>
          </a:prstGeom>
        </p:spPr>
      </p:pic>
      <p:pic>
        <p:nvPicPr>
          <p:cNvPr id="64" name="Picture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5034" y="5370023"/>
            <a:ext cx="537468" cy="559862"/>
          </a:xfrm>
          <a:prstGeom prst="rect">
            <a:avLst/>
          </a:prstGeom>
        </p:spPr>
      </p:pic>
      <p:pic>
        <p:nvPicPr>
          <p:cNvPr id="65" name="Picture 6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40950" y="3069924"/>
            <a:ext cx="537468" cy="559862"/>
          </a:xfrm>
          <a:prstGeom prst="rect">
            <a:avLst/>
          </a:prstGeom>
        </p:spPr>
      </p:pic>
      <p:pic>
        <p:nvPicPr>
          <p:cNvPr id="66" name="Picture 6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56663" y="3833544"/>
            <a:ext cx="537468" cy="559862"/>
          </a:xfrm>
          <a:prstGeom prst="rect">
            <a:avLst/>
          </a:prstGeom>
        </p:spPr>
      </p:pic>
      <p:pic>
        <p:nvPicPr>
          <p:cNvPr id="67" name="Picture 6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86185" y="4601141"/>
            <a:ext cx="537468" cy="559862"/>
          </a:xfrm>
          <a:prstGeom prst="rect">
            <a:avLst/>
          </a:prstGeom>
        </p:spPr>
      </p:pic>
      <p:pic>
        <p:nvPicPr>
          <p:cNvPr id="68" name="Picture 6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42352" y="5345396"/>
            <a:ext cx="537468" cy="559862"/>
          </a:xfrm>
          <a:prstGeom prst="rect">
            <a:avLst/>
          </a:prstGeom>
        </p:spPr>
      </p:pic>
      <p:sp>
        <p:nvSpPr>
          <p:cNvPr id="3" name="TextBox 2"/>
          <p:cNvSpPr txBox="1"/>
          <p:nvPr/>
        </p:nvSpPr>
        <p:spPr>
          <a:xfrm>
            <a:off x="1560200" y="3166471"/>
            <a:ext cx="188060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cheerful</a:t>
            </a:r>
          </a:p>
        </p:txBody>
      </p:sp>
      <p:sp>
        <p:nvSpPr>
          <p:cNvPr id="69" name="TextBox 68"/>
          <p:cNvSpPr txBox="1"/>
          <p:nvPr/>
        </p:nvSpPr>
        <p:spPr>
          <a:xfrm>
            <a:off x="1471558" y="3725557"/>
            <a:ext cx="2414421"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dark-skinned, dark-haired</a:t>
            </a:r>
          </a:p>
        </p:txBody>
      </p:sp>
      <p:sp>
        <p:nvSpPr>
          <p:cNvPr id="70" name="TextBox 69"/>
          <p:cNvSpPr txBox="1"/>
          <p:nvPr/>
        </p:nvSpPr>
        <p:spPr>
          <a:xfrm>
            <a:off x="4239756" y="4451780"/>
            <a:ext cx="1880606"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(being)</a:t>
            </a:r>
          </a:p>
          <a:p>
            <a:r>
              <a:rPr lang="en-GB" sz="2400" dirty="0">
                <a:solidFill>
                  <a:schemeClr val="accent1">
                    <a:lumMod val="50000"/>
                  </a:schemeClr>
                </a:solidFill>
                <a:latin typeface="Century Gothic" panose="020B0502020202020204" pitchFamily="34" charset="0"/>
              </a:rPr>
              <a:t> strange</a:t>
            </a:r>
          </a:p>
        </p:txBody>
      </p:sp>
      <p:sp>
        <p:nvSpPr>
          <p:cNvPr id="71" name="TextBox 70"/>
          <p:cNvSpPr txBox="1"/>
          <p:nvPr/>
        </p:nvSpPr>
        <p:spPr>
          <a:xfrm>
            <a:off x="1595937" y="5485514"/>
            <a:ext cx="188060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calm</a:t>
            </a:r>
          </a:p>
        </p:txBody>
      </p:sp>
      <p:sp>
        <p:nvSpPr>
          <p:cNvPr id="72" name="TextBox 71"/>
          <p:cNvSpPr txBox="1"/>
          <p:nvPr/>
        </p:nvSpPr>
        <p:spPr>
          <a:xfrm>
            <a:off x="10148178" y="3138433"/>
            <a:ext cx="188060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bored</a:t>
            </a:r>
          </a:p>
        </p:txBody>
      </p:sp>
      <p:sp>
        <p:nvSpPr>
          <p:cNvPr id="73" name="TextBox 72"/>
          <p:cNvSpPr txBox="1"/>
          <p:nvPr/>
        </p:nvSpPr>
        <p:spPr>
          <a:xfrm>
            <a:off x="7594131" y="3878109"/>
            <a:ext cx="1880606"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serious</a:t>
            </a:r>
          </a:p>
        </p:txBody>
      </p:sp>
      <p:sp>
        <p:nvSpPr>
          <p:cNvPr id="74" name="TextBox 73"/>
          <p:cNvSpPr txBox="1"/>
          <p:nvPr/>
        </p:nvSpPr>
        <p:spPr>
          <a:xfrm>
            <a:off x="10123653" y="4473849"/>
            <a:ext cx="1880606"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(feeling)</a:t>
            </a:r>
          </a:p>
          <a:p>
            <a:r>
              <a:rPr lang="en-GB" sz="2400" dirty="0">
                <a:solidFill>
                  <a:schemeClr val="accent1">
                    <a:lumMod val="50000"/>
                  </a:schemeClr>
                </a:solidFill>
                <a:latin typeface="Century Gothic" panose="020B0502020202020204" pitchFamily="34" charset="0"/>
              </a:rPr>
              <a:t> nervous</a:t>
            </a:r>
          </a:p>
        </p:txBody>
      </p:sp>
      <p:sp>
        <p:nvSpPr>
          <p:cNvPr id="75" name="TextBox 74"/>
          <p:cNvSpPr txBox="1"/>
          <p:nvPr/>
        </p:nvSpPr>
        <p:spPr>
          <a:xfrm>
            <a:off x="10228871" y="5212240"/>
            <a:ext cx="1880606" cy="830997"/>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(acting)</a:t>
            </a:r>
          </a:p>
          <a:p>
            <a:r>
              <a:rPr lang="en-GB" sz="2400" dirty="0">
                <a:solidFill>
                  <a:schemeClr val="accent1">
                    <a:lumMod val="50000"/>
                  </a:schemeClr>
                </a:solidFill>
                <a:latin typeface="Century Gothic" panose="020B0502020202020204" pitchFamily="34" charset="0"/>
              </a:rPr>
              <a:t>  crazy</a:t>
            </a:r>
          </a:p>
        </p:txBody>
      </p:sp>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76680" y="111625"/>
            <a:ext cx="853071" cy="894976"/>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72694" y="175800"/>
            <a:ext cx="803986" cy="820394"/>
          </a:xfrm>
          <a:prstGeom prst="rect">
            <a:avLst/>
          </a:prstGeom>
        </p:spPr>
      </p:pic>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5118207">
            <a:off x="7894132" y="227692"/>
            <a:ext cx="729696" cy="976214"/>
          </a:xfrm>
          <a:prstGeom prst="rect">
            <a:avLst/>
          </a:prstGeom>
        </p:spPr>
      </p:pic>
      <p:sp>
        <p:nvSpPr>
          <p:cNvPr id="39"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itle 3"/>
          <p:cNvSpPr>
            <a:spLocks noGrp="1"/>
          </p:cNvSpPr>
          <p:nvPr>
            <p:ph type="title"/>
          </p:nvPr>
        </p:nvSpPr>
        <p:spPr>
          <a:xfrm>
            <a:off x="72000" y="57600"/>
            <a:ext cx="5760000" cy="1260000"/>
          </a:xfrm>
        </p:spPr>
        <p:txBody>
          <a:bodyPr>
            <a:normAutofit/>
          </a:bodyPr>
          <a:lstStyle/>
          <a:p>
            <a:r>
              <a:rPr lang="en-GB" sz="3200" b="1" dirty="0">
                <a:solidFill>
                  <a:schemeClr val="bg1"/>
                </a:solidFill>
              </a:rPr>
              <a:t>Una </a:t>
            </a:r>
            <a:r>
              <a:rPr lang="en-GB" sz="3200" b="1" dirty="0" err="1">
                <a:solidFill>
                  <a:schemeClr val="bg1"/>
                </a:solidFill>
              </a:rPr>
              <a:t>familia</a:t>
            </a:r>
            <a:r>
              <a:rPr lang="en-GB" sz="3200" b="1" dirty="0">
                <a:solidFill>
                  <a:schemeClr val="bg1"/>
                </a:solidFill>
              </a:rPr>
              <a:t> de </a:t>
            </a:r>
            <a:r>
              <a:rPr lang="en-GB" sz="3200" b="1" dirty="0" err="1">
                <a:solidFill>
                  <a:schemeClr val="bg1"/>
                </a:solidFill>
              </a:rPr>
              <a:t>vacaciones</a:t>
            </a:r>
            <a:endParaRPr lang="en-GB" sz="3200" b="1" dirty="0">
              <a:solidFill>
                <a:schemeClr val="bg1"/>
              </a:solidFill>
            </a:endParaRPr>
          </a:p>
        </p:txBody>
      </p:sp>
    </p:spTree>
    <p:extLst>
      <p:ext uri="{BB962C8B-B14F-4D97-AF65-F5344CB8AC3E}">
        <p14:creationId xmlns:p14="http://schemas.microsoft.com/office/powerpoint/2010/main" val="34467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9" grpId="0"/>
      <p:bldP spid="70" grpId="0"/>
      <p:bldP spid="71" grpId="0"/>
      <p:bldP spid="72" grpId="0"/>
      <p:bldP spid="73" grpId="0"/>
      <p:bldP spid="74" grpId="0"/>
      <p:bldP spid="7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¿Somos o estamos?</a:t>
            </a:r>
          </a:p>
        </p:txBody>
      </p:sp>
      <p:sp>
        <p:nvSpPr>
          <p:cNvPr id="75" name="Rounded Rectangular Callout 74"/>
          <p:cNvSpPr/>
          <p:nvPr/>
        </p:nvSpPr>
        <p:spPr>
          <a:xfrm>
            <a:off x="510364" y="3968144"/>
            <a:ext cx="4167962" cy="1746460"/>
          </a:xfrm>
          <a:prstGeom prst="wedgeRoundRectCallout">
            <a:avLst>
              <a:gd name="adj1" fmla="val -5666"/>
              <a:gd name="adj2" fmla="val -63437"/>
              <a:gd name="adj3" fmla="val 16667"/>
            </a:avLst>
          </a:prstGeom>
          <a:noFill/>
          <a:ln w="762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accent1">
                    <a:lumMod val="50000"/>
                  </a:schemeClr>
                </a:solidFill>
              </a:rPr>
              <a:t>E.G.</a:t>
            </a:r>
          </a:p>
        </p:txBody>
      </p:sp>
      <p:sp>
        <p:nvSpPr>
          <p:cNvPr id="102" name="TextBox 101"/>
          <p:cNvSpPr txBox="1"/>
          <p:nvPr/>
        </p:nvSpPr>
        <p:spPr>
          <a:xfrm>
            <a:off x="1568969" y="4118099"/>
            <a:ext cx="3109357" cy="1446550"/>
          </a:xfrm>
          <a:prstGeom prst="rect">
            <a:avLst/>
          </a:prstGeom>
          <a:noFill/>
        </p:spPr>
        <p:txBody>
          <a:bodyPr wrap="square" rtlCol="0">
            <a:spAutoFit/>
          </a:bodyPr>
          <a:lstStyle/>
          <a:p>
            <a:r>
              <a:rPr lang="en-GB" sz="4400" dirty="0">
                <a:solidFill>
                  <a:schemeClr val="accent1">
                    <a:lumMod val="50000"/>
                  </a:schemeClr>
                </a:solidFill>
              </a:rPr>
              <a:t>Somos </a:t>
            </a:r>
          </a:p>
          <a:p>
            <a:r>
              <a:rPr lang="en-GB" sz="4400" dirty="0" err="1">
                <a:solidFill>
                  <a:schemeClr val="accent1">
                    <a:lumMod val="50000"/>
                  </a:schemeClr>
                </a:solidFill>
              </a:rPr>
              <a:t>nervioso</a:t>
            </a:r>
            <a:r>
              <a:rPr lang="en-GB" sz="4400" b="1" dirty="0" err="1">
                <a:solidFill>
                  <a:srgbClr val="E25B00"/>
                </a:solidFill>
              </a:rPr>
              <a:t>s</a:t>
            </a:r>
            <a:r>
              <a:rPr lang="en-GB" sz="4400" dirty="0">
                <a:solidFill>
                  <a:schemeClr val="accent1">
                    <a:lumMod val="50000"/>
                  </a:schemeClr>
                </a:solidFill>
              </a:rPr>
              <a:t>.</a:t>
            </a:r>
          </a:p>
        </p:txBody>
      </p:sp>
      <p:sp>
        <p:nvSpPr>
          <p:cNvPr id="108" name="Rounded Rectangular Callout 107"/>
          <p:cNvSpPr/>
          <p:nvPr/>
        </p:nvSpPr>
        <p:spPr>
          <a:xfrm>
            <a:off x="6468140" y="4038537"/>
            <a:ext cx="3685952" cy="1746460"/>
          </a:xfrm>
          <a:prstGeom prst="wedgeRoundRectCallout">
            <a:avLst>
              <a:gd name="adj1" fmla="val -62745"/>
              <a:gd name="adj2" fmla="val -53088"/>
              <a:gd name="adj3" fmla="val 16667"/>
            </a:avLst>
          </a:prstGeom>
          <a:noFill/>
          <a:ln w="762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accent1">
                    <a:lumMod val="50000"/>
                  </a:schemeClr>
                </a:solidFill>
              </a:rPr>
              <a:t>E.G.</a:t>
            </a:r>
          </a:p>
        </p:txBody>
      </p:sp>
      <p:sp>
        <p:nvSpPr>
          <p:cNvPr id="109" name="TextBox 108"/>
          <p:cNvSpPr txBox="1"/>
          <p:nvPr/>
        </p:nvSpPr>
        <p:spPr>
          <a:xfrm>
            <a:off x="7336464" y="4268054"/>
            <a:ext cx="2950536" cy="2123658"/>
          </a:xfrm>
          <a:prstGeom prst="rect">
            <a:avLst/>
          </a:prstGeom>
          <a:noFill/>
        </p:spPr>
        <p:txBody>
          <a:bodyPr wrap="square" rtlCol="0">
            <a:spAutoFit/>
          </a:bodyPr>
          <a:lstStyle/>
          <a:p>
            <a:r>
              <a:rPr lang="en-GB" sz="4400" dirty="0">
                <a:solidFill>
                  <a:schemeClr val="accent1">
                    <a:lumMod val="50000"/>
                  </a:schemeClr>
                </a:solidFill>
              </a:rPr>
              <a:t>Estamos </a:t>
            </a:r>
          </a:p>
          <a:p>
            <a:r>
              <a:rPr lang="en-GB" sz="4400" dirty="0" err="1">
                <a:solidFill>
                  <a:schemeClr val="accent1">
                    <a:lumMod val="50000"/>
                  </a:schemeClr>
                </a:solidFill>
              </a:rPr>
              <a:t>nervioso</a:t>
            </a:r>
            <a:r>
              <a:rPr lang="en-GB" sz="4400" b="1" dirty="0" err="1">
                <a:solidFill>
                  <a:srgbClr val="E25B00"/>
                </a:solidFill>
              </a:rPr>
              <a:t>s</a:t>
            </a:r>
            <a:r>
              <a:rPr lang="en-GB" sz="4400" dirty="0">
                <a:solidFill>
                  <a:srgbClr val="115076"/>
                </a:solidFill>
              </a:rPr>
              <a:t>.</a:t>
            </a:r>
            <a:r>
              <a:rPr lang="en-GB" sz="4400" dirty="0">
                <a:solidFill>
                  <a:schemeClr val="accent1">
                    <a:lumMod val="50000"/>
                  </a:schemeClr>
                </a:solidFill>
              </a:rPr>
              <a:t>.</a:t>
            </a:r>
          </a:p>
        </p:txBody>
      </p:sp>
      <p:pic>
        <p:nvPicPr>
          <p:cNvPr id="110" name="Picture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8739" y="1526872"/>
            <a:ext cx="1744129" cy="2128284"/>
          </a:xfrm>
          <a:prstGeom prst="rect">
            <a:avLst/>
          </a:prstGeom>
        </p:spPr>
      </p:pic>
      <p:pic>
        <p:nvPicPr>
          <p:cNvPr id="111" name="Picture 1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8140" y="1686831"/>
            <a:ext cx="2746885" cy="1808366"/>
          </a:xfrm>
          <a:prstGeom prst="rect">
            <a:avLst/>
          </a:prstGeom>
        </p:spPr>
      </p:pic>
      <p:pic>
        <p:nvPicPr>
          <p:cNvPr id="112" name="Picture 1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4642" y="903170"/>
            <a:ext cx="1428750" cy="2914650"/>
          </a:xfrm>
          <a:prstGeom prst="rect">
            <a:avLst/>
          </a:prstGeom>
        </p:spPr>
      </p:pic>
      <p:pic>
        <p:nvPicPr>
          <p:cNvPr id="113" name="Picture 112"/>
          <p:cNvPicPr>
            <a:picLocks noChangeAspect="1"/>
          </p:cNvPicPr>
          <p:nvPr/>
        </p:nvPicPr>
        <p:blipFill rotWithShape="1">
          <a:blip r:embed="rId7">
            <a:extLst>
              <a:ext uri="{28A0092B-C50C-407E-A947-70E740481C1C}">
                <a14:useLocalDpi xmlns:a14="http://schemas.microsoft.com/office/drawing/2010/main" val="0"/>
              </a:ext>
            </a:extLst>
          </a:blip>
          <a:srcRect b="4995"/>
          <a:stretch/>
        </p:blipFill>
        <p:spPr>
          <a:xfrm>
            <a:off x="-15456" y="1526872"/>
            <a:ext cx="1902491" cy="2053946"/>
          </a:xfrm>
          <a:prstGeom prst="rect">
            <a:avLst/>
          </a:prstGeom>
        </p:spPr>
      </p:pic>
      <p:grpSp>
        <p:nvGrpSpPr>
          <p:cNvPr id="119" name="Group 118"/>
          <p:cNvGrpSpPr/>
          <p:nvPr/>
        </p:nvGrpSpPr>
        <p:grpSpPr>
          <a:xfrm>
            <a:off x="1951062" y="1732143"/>
            <a:ext cx="1745423" cy="1763054"/>
            <a:chOff x="1951062" y="1732143"/>
            <a:chExt cx="1745423" cy="1763054"/>
          </a:xfrm>
        </p:grpSpPr>
        <p:pic>
          <p:nvPicPr>
            <p:cNvPr id="117" name="Picture 1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1062" y="1732143"/>
              <a:ext cx="1745423" cy="1763054"/>
            </a:xfrm>
            <a:prstGeom prst="rect">
              <a:avLst/>
            </a:prstGeom>
          </p:spPr>
        </p:pic>
        <p:pic>
          <p:nvPicPr>
            <p:cNvPr id="116" name="Picture 1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8391" y="1964350"/>
              <a:ext cx="1356734" cy="1433712"/>
            </a:xfrm>
            <a:prstGeom prst="rect">
              <a:avLst/>
            </a:prstGeom>
          </p:spPr>
        </p:pic>
        <p:sp>
          <p:nvSpPr>
            <p:cNvPr id="118" name="Rectangle 117"/>
            <p:cNvSpPr/>
            <p:nvPr/>
          </p:nvSpPr>
          <p:spPr>
            <a:xfrm>
              <a:off x="2313599" y="1732143"/>
              <a:ext cx="1066318" cy="707886"/>
            </a:xfrm>
            <a:prstGeom prst="rect">
              <a:avLst/>
            </a:prstGeom>
            <a:noFill/>
          </p:spPr>
          <p:txBody>
            <a:bodyPr wrap="none" lIns="91440" tIns="45720" rIns="91440" bIns="45720">
              <a:spAutoFit/>
            </a:bodyPr>
            <a:lstStyle/>
            <a:p>
              <a:pPr algn="ctr"/>
              <a:r>
                <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24h</a:t>
              </a:r>
            </a:p>
          </p:txBody>
        </p:sp>
      </p:grpSp>
      <p:sp>
        <p:nvSpPr>
          <p:cNvPr id="120" name="TextBox 119"/>
          <p:cNvSpPr txBox="1"/>
          <p:nvPr/>
        </p:nvSpPr>
        <p:spPr>
          <a:xfrm>
            <a:off x="5911704" y="5651733"/>
            <a:ext cx="5029200" cy="584775"/>
          </a:xfrm>
          <a:prstGeom prst="rect">
            <a:avLst/>
          </a:prstGeom>
          <a:solidFill>
            <a:schemeClr val="accent1">
              <a:lumMod val="50000"/>
            </a:schemeClr>
          </a:solidFill>
        </p:spPr>
        <p:txBody>
          <a:bodyPr wrap="square" rtlCol="0">
            <a:spAutoFit/>
          </a:bodyPr>
          <a:lstStyle/>
          <a:p>
            <a:r>
              <a:rPr lang="en-GB" sz="3200" dirty="0">
                <a:solidFill>
                  <a:schemeClr val="bg1"/>
                </a:solidFill>
              </a:rPr>
              <a:t>We are feeling nervous.</a:t>
            </a:r>
          </a:p>
        </p:txBody>
      </p:sp>
      <p:sp>
        <p:nvSpPr>
          <p:cNvPr id="121" name="TextBox 120"/>
          <p:cNvSpPr txBox="1"/>
          <p:nvPr/>
        </p:nvSpPr>
        <p:spPr>
          <a:xfrm>
            <a:off x="423668" y="5638624"/>
            <a:ext cx="5029200" cy="584775"/>
          </a:xfrm>
          <a:prstGeom prst="rect">
            <a:avLst/>
          </a:prstGeom>
          <a:solidFill>
            <a:schemeClr val="accent1">
              <a:lumMod val="50000"/>
            </a:schemeClr>
          </a:solidFill>
        </p:spPr>
        <p:txBody>
          <a:bodyPr wrap="square" rtlCol="0">
            <a:spAutoFit/>
          </a:bodyPr>
          <a:lstStyle/>
          <a:p>
            <a:r>
              <a:rPr lang="en-GB" sz="3200" dirty="0">
                <a:solidFill>
                  <a:schemeClr val="bg1"/>
                </a:solidFill>
              </a:rPr>
              <a:t>We are nervous.</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3917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9" grpId="0"/>
      <p:bldP spid="120" grpId="0" animBg="1"/>
      <p:bldP spid="1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50104"/>
            <a:ext cx="6484584" cy="1325563"/>
          </a:xfrm>
        </p:spPr>
        <p:txBody>
          <a:bodyPr>
            <a:normAutofit/>
          </a:bodyPr>
          <a:lstStyle/>
          <a:p>
            <a:r>
              <a:rPr lang="en-GB" sz="3600" b="1" dirty="0">
                <a:solidFill>
                  <a:schemeClr val="bg1"/>
                </a:solidFill>
              </a:rPr>
              <a:t>İA </a:t>
            </a:r>
            <a:r>
              <a:rPr lang="en-GB" sz="3600" b="1" dirty="0" err="1">
                <a:solidFill>
                  <a:schemeClr val="bg1"/>
                </a:solidFill>
              </a:rPr>
              <a:t>escribir</a:t>
            </a:r>
            <a:r>
              <a:rPr lang="en-GB" sz="3600" b="1" dirty="0">
                <a:solidFill>
                  <a:schemeClr val="bg1"/>
                </a:solidFill>
              </a:rPr>
              <a:t>!</a:t>
            </a:r>
          </a:p>
        </p:txBody>
      </p:sp>
      <p:sp>
        <p:nvSpPr>
          <p:cNvPr id="4" name="Rounded Rectangular Callout 3"/>
          <p:cNvSpPr/>
          <p:nvPr/>
        </p:nvSpPr>
        <p:spPr>
          <a:xfrm>
            <a:off x="9415333" y="1010917"/>
            <a:ext cx="2533059" cy="1085973"/>
          </a:xfrm>
          <a:prstGeom prst="wedgeRoundRectCallout">
            <a:avLst>
              <a:gd name="adj1" fmla="val -59555"/>
              <a:gd name="adj2" fmla="val 17364"/>
              <a:gd name="adj3" fmla="val 16667"/>
            </a:avLst>
          </a:prstGeom>
          <a:noFill/>
          <a:ln w="762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115076"/>
                </a:solidFill>
              </a:rPr>
              <a:t>2)</a:t>
            </a:r>
          </a:p>
        </p:txBody>
      </p:sp>
      <p:grpSp>
        <p:nvGrpSpPr>
          <p:cNvPr id="8" name="Group 7"/>
          <p:cNvGrpSpPr/>
          <p:nvPr/>
        </p:nvGrpSpPr>
        <p:grpSpPr>
          <a:xfrm>
            <a:off x="6364812" y="917077"/>
            <a:ext cx="2214635" cy="1162675"/>
            <a:chOff x="475687" y="1526096"/>
            <a:chExt cx="2214635" cy="1162675"/>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687" y="1777916"/>
              <a:ext cx="1086442" cy="91085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0561" y="1777916"/>
              <a:ext cx="1086442" cy="910855"/>
            </a:xfrm>
            <a:prstGeom prst="rect">
              <a:avLst/>
            </a:prstGeom>
          </p:spPr>
        </p:pic>
        <p:sp>
          <p:nvSpPr>
            <p:cNvPr id="6" name="Rectangle 5"/>
            <p:cNvSpPr/>
            <p:nvPr/>
          </p:nvSpPr>
          <p:spPr>
            <a:xfrm>
              <a:off x="941372" y="1531328"/>
              <a:ext cx="752129" cy="584775"/>
            </a:xfrm>
            <a:prstGeom prst="rect">
              <a:avLst/>
            </a:prstGeom>
            <a:noFill/>
          </p:spPr>
          <p:txBody>
            <a:bodyPr wrap="none" lIns="91440" tIns="45720" rIns="91440" bIns="45720">
              <a:spAutoFit/>
            </a:bodyPr>
            <a:lstStyle/>
            <a:p>
              <a:pPr algn="ctr"/>
              <a:r>
                <a:rPr lang="en-US" sz="3200" b="1" cap="none" spc="0" dirty="0" err="1">
                  <a:ln w="22225">
                    <a:solidFill>
                      <a:schemeClr val="accent2"/>
                    </a:solidFill>
                    <a:prstDash val="solid"/>
                  </a:ln>
                  <a:solidFill>
                    <a:schemeClr val="accent2">
                      <a:lumMod val="40000"/>
                      <a:lumOff val="60000"/>
                    </a:schemeClr>
                  </a:solidFill>
                  <a:effectLst/>
                </a:rPr>
                <a:t>zzz</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20" name="Rectangle 19"/>
            <p:cNvSpPr/>
            <p:nvPr/>
          </p:nvSpPr>
          <p:spPr>
            <a:xfrm>
              <a:off x="1938193" y="1526096"/>
              <a:ext cx="752129" cy="584775"/>
            </a:xfrm>
            <a:prstGeom prst="rect">
              <a:avLst/>
            </a:prstGeom>
            <a:noFill/>
          </p:spPr>
          <p:txBody>
            <a:bodyPr wrap="none" lIns="91440" tIns="45720" rIns="91440" bIns="45720">
              <a:spAutoFit/>
            </a:bodyPr>
            <a:lstStyle/>
            <a:p>
              <a:pPr algn="ctr"/>
              <a:r>
                <a:rPr lang="en-US" sz="3200" b="1" cap="none" spc="0" dirty="0" err="1">
                  <a:ln w="22225">
                    <a:solidFill>
                      <a:schemeClr val="accent2"/>
                    </a:solidFill>
                    <a:prstDash val="solid"/>
                  </a:ln>
                  <a:solidFill>
                    <a:schemeClr val="accent2">
                      <a:lumMod val="40000"/>
                      <a:lumOff val="60000"/>
                    </a:schemeClr>
                  </a:solidFill>
                  <a:effectLst/>
                </a:rPr>
                <a:t>zzz</a:t>
              </a:r>
              <a:endParaRPr lang="en-US" sz="3200" b="1" cap="none" spc="0" dirty="0">
                <a:ln w="22225">
                  <a:solidFill>
                    <a:schemeClr val="accent2"/>
                  </a:solidFill>
                  <a:prstDash val="solid"/>
                </a:ln>
                <a:solidFill>
                  <a:schemeClr val="accent2">
                    <a:lumMod val="40000"/>
                    <a:lumOff val="60000"/>
                  </a:schemeClr>
                </a:solidFill>
                <a:effectLst/>
              </a:endParaRPr>
            </a:p>
          </p:txBody>
        </p:sp>
      </p:grpSp>
      <p:grpSp>
        <p:nvGrpSpPr>
          <p:cNvPr id="76" name="Group 75"/>
          <p:cNvGrpSpPr/>
          <p:nvPr/>
        </p:nvGrpSpPr>
        <p:grpSpPr>
          <a:xfrm>
            <a:off x="3956704" y="906321"/>
            <a:ext cx="1830407" cy="1724598"/>
            <a:chOff x="3551167" y="1437567"/>
            <a:chExt cx="1830407" cy="1724598"/>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23327"/>
            <a:stretch/>
          </p:blipFill>
          <p:spPr>
            <a:xfrm>
              <a:off x="3551167" y="1437567"/>
              <a:ext cx="1830407" cy="172459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8921" y="1763710"/>
              <a:ext cx="414315" cy="444230"/>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6662" y="1758386"/>
              <a:ext cx="414315" cy="444230"/>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5267" y="1671873"/>
              <a:ext cx="414315" cy="444230"/>
            </a:xfrm>
            <a:prstGeom prst="rect">
              <a:avLst/>
            </a:prstGeom>
          </p:spPr>
        </p:pic>
      </p:grpSp>
      <p:sp>
        <p:nvSpPr>
          <p:cNvPr id="38" name="Rounded Rectangular Callout 37"/>
          <p:cNvSpPr/>
          <p:nvPr/>
        </p:nvSpPr>
        <p:spPr>
          <a:xfrm>
            <a:off x="355296" y="1148612"/>
            <a:ext cx="2533059" cy="1085973"/>
          </a:xfrm>
          <a:prstGeom prst="wedgeRoundRectCallout">
            <a:avLst>
              <a:gd name="adj1" fmla="val 59817"/>
              <a:gd name="adj2" fmla="val -18995"/>
              <a:gd name="adj3" fmla="val 16667"/>
            </a:avLst>
          </a:prstGeom>
          <a:noFill/>
          <a:ln w="762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115076"/>
                </a:solidFill>
              </a:rPr>
              <a:t>1)</a:t>
            </a:r>
          </a:p>
        </p:txBody>
      </p:sp>
      <p:sp>
        <p:nvSpPr>
          <p:cNvPr id="64" name="Rounded Rectangular Callout 63"/>
          <p:cNvSpPr/>
          <p:nvPr/>
        </p:nvSpPr>
        <p:spPr>
          <a:xfrm>
            <a:off x="9415334" y="2446075"/>
            <a:ext cx="2533059" cy="1085973"/>
          </a:xfrm>
          <a:prstGeom prst="wedgeRoundRectCallout">
            <a:avLst>
              <a:gd name="adj1" fmla="val -59555"/>
              <a:gd name="adj2" fmla="val 17364"/>
              <a:gd name="adj3" fmla="val 16667"/>
            </a:avLst>
          </a:prstGeom>
          <a:noFill/>
          <a:ln w="762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115076"/>
                </a:solidFill>
              </a:rPr>
              <a:t>4)</a:t>
            </a:r>
          </a:p>
        </p:txBody>
      </p:sp>
      <p:sp>
        <p:nvSpPr>
          <p:cNvPr id="65" name="Rounded Rectangular Callout 64"/>
          <p:cNvSpPr/>
          <p:nvPr/>
        </p:nvSpPr>
        <p:spPr>
          <a:xfrm>
            <a:off x="321943" y="2432639"/>
            <a:ext cx="2533059" cy="1085973"/>
          </a:xfrm>
          <a:prstGeom prst="wedgeRoundRectCallout">
            <a:avLst>
              <a:gd name="adj1" fmla="val 59817"/>
              <a:gd name="adj2" fmla="val -18995"/>
              <a:gd name="adj3" fmla="val 16667"/>
            </a:avLst>
          </a:prstGeom>
          <a:noFill/>
          <a:ln w="762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115076"/>
                </a:solidFill>
              </a:rPr>
              <a:t>3)</a:t>
            </a:r>
          </a:p>
        </p:txBody>
      </p:sp>
      <p:grpSp>
        <p:nvGrpSpPr>
          <p:cNvPr id="70" name="Group 69"/>
          <p:cNvGrpSpPr/>
          <p:nvPr/>
        </p:nvGrpSpPr>
        <p:grpSpPr>
          <a:xfrm>
            <a:off x="3781618" y="3849601"/>
            <a:ext cx="1702521" cy="1231468"/>
            <a:chOff x="3520716" y="4901605"/>
            <a:chExt cx="1939359" cy="1392433"/>
          </a:xfrm>
        </p:grpSpPr>
        <p:pic>
          <p:nvPicPr>
            <p:cNvPr id="68" name="Picture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0716" y="4901605"/>
              <a:ext cx="939777" cy="1107594"/>
            </a:xfrm>
            <a:prstGeom prst="rect">
              <a:avLst/>
            </a:prstGeom>
          </p:spPr>
        </p:pic>
        <p:pic>
          <p:nvPicPr>
            <p:cNvPr id="69" name="Picture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0298" y="4901605"/>
              <a:ext cx="939777" cy="1107594"/>
            </a:xfrm>
            <a:prstGeom prst="rect">
              <a:avLst/>
            </a:prstGeom>
          </p:spPr>
        </p:pic>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080" y="5186444"/>
              <a:ext cx="939777" cy="1107594"/>
            </a:xfrm>
            <a:prstGeom prst="rect">
              <a:avLst/>
            </a:prstGeom>
          </p:spPr>
        </p:pic>
      </p:grpSp>
      <p:grpSp>
        <p:nvGrpSpPr>
          <p:cNvPr id="78" name="Group 77"/>
          <p:cNvGrpSpPr/>
          <p:nvPr/>
        </p:nvGrpSpPr>
        <p:grpSpPr>
          <a:xfrm>
            <a:off x="6648711" y="4092214"/>
            <a:ext cx="2038300" cy="1037580"/>
            <a:chOff x="6500551" y="4241247"/>
            <a:chExt cx="2038300" cy="1037580"/>
          </a:xfrm>
        </p:grpSpPr>
        <p:pic>
          <p:nvPicPr>
            <p:cNvPr id="71" name="Picture 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0551" y="4412028"/>
              <a:ext cx="949352" cy="866799"/>
            </a:xfrm>
            <a:prstGeom prst="rect">
              <a:avLst/>
            </a:prstGeom>
          </p:spPr>
        </p:pic>
        <p:pic>
          <p:nvPicPr>
            <p:cNvPr id="72" name="Picture 7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5691" y="4261672"/>
              <a:ext cx="828832" cy="935576"/>
            </a:xfrm>
            <a:prstGeom prst="rect">
              <a:avLst/>
            </a:prstGeom>
          </p:spPr>
        </p:pic>
        <p:pic>
          <p:nvPicPr>
            <p:cNvPr id="73" name="Picture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0019" y="4241247"/>
              <a:ext cx="828832" cy="935576"/>
            </a:xfrm>
            <a:prstGeom prst="rect">
              <a:avLst/>
            </a:prstGeom>
          </p:spPr>
        </p:pic>
      </p:grpSp>
      <p:sp>
        <p:nvSpPr>
          <p:cNvPr id="74" name="Rounded Rectangular Callout 73"/>
          <p:cNvSpPr/>
          <p:nvPr/>
        </p:nvSpPr>
        <p:spPr>
          <a:xfrm>
            <a:off x="9443844" y="3847924"/>
            <a:ext cx="2533059" cy="1085973"/>
          </a:xfrm>
          <a:prstGeom prst="wedgeRoundRectCallout">
            <a:avLst>
              <a:gd name="adj1" fmla="val -62493"/>
              <a:gd name="adj2" fmla="val -30611"/>
              <a:gd name="adj3" fmla="val 16667"/>
            </a:avLst>
          </a:prstGeom>
          <a:noFill/>
          <a:ln w="762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115076"/>
                </a:solidFill>
              </a:rPr>
              <a:t>6)</a:t>
            </a:r>
          </a:p>
        </p:txBody>
      </p:sp>
      <p:sp>
        <p:nvSpPr>
          <p:cNvPr id="75" name="Rounded Rectangular Callout 74"/>
          <p:cNvSpPr/>
          <p:nvPr/>
        </p:nvSpPr>
        <p:spPr>
          <a:xfrm>
            <a:off x="295377" y="3807375"/>
            <a:ext cx="2533059" cy="1085973"/>
          </a:xfrm>
          <a:prstGeom prst="wedgeRoundRectCallout">
            <a:avLst>
              <a:gd name="adj1" fmla="val 59817"/>
              <a:gd name="adj2" fmla="val -18995"/>
              <a:gd name="adj3" fmla="val 16667"/>
            </a:avLst>
          </a:prstGeom>
          <a:noFill/>
          <a:ln w="762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115076"/>
                </a:solidFill>
              </a:rPr>
              <a:t>5)</a:t>
            </a:r>
          </a:p>
        </p:txBody>
      </p:sp>
      <p:grpSp>
        <p:nvGrpSpPr>
          <p:cNvPr id="89" name="Group 88"/>
          <p:cNvGrpSpPr/>
          <p:nvPr/>
        </p:nvGrpSpPr>
        <p:grpSpPr>
          <a:xfrm>
            <a:off x="6830497" y="5190415"/>
            <a:ext cx="2389768" cy="981259"/>
            <a:chOff x="6298335" y="5115267"/>
            <a:chExt cx="2661115" cy="1096051"/>
          </a:xfrm>
        </p:grpSpPr>
        <p:pic>
          <p:nvPicPr>
            <p:cNvPr id="86" name="Picture 8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4812" y="5419733"/>
              <a:ext cx="2594638" cy="791585"/>
            </a:xfrm>
            <a:prstGeom prst="rect">
              <a:avLst/>
            </a:prstGeom>
          </p:spPr>
        </p:pic>
        <p:sp>
          <p:nvSpPr>
            <p:cNvPr id="87" name="Down Arrow 86"/>
            <p:cNvSpPr/>
            <p:nvPr/>
          </p:nvSpPr>
          <p:spPr>
            <a:xfrm>
              <a:off x="6298335" y="5115267"/>
              <a:ext cx="484089" cy="371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Down Arrow 87"/>
            <p:cNvSpPr/>
            <p:nvPr/>
          </p:nvSpPr>
          <p:spPr>
            <a:xfrm>
              <a:off x="7961337" y="5139310"/>
              <a:ext cx="484089" cy="371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0" name="Rounded Rectangular Callout 89"/>
          <p:cNvSpPr/>
          <p:nvPr/>
        </p:nvSpPr>
        <p:spPr>
          <a:xfrm>
            <a:off x="300410" y="5136121"/>
            <a:ext cx="2533059" cy="1085973"/>
          </a:xfrm>
          <a:prstGeom prst="wedgeRoundRectCallout">
            <a:avLst>
              <a:gd name="adj1" fmla="val 59817"/>
              <a:gd name="adj2" fmla="val -18995"/>
              <a:gd name="adj3" fmla="val 16667"/>
            </a:avLst>
          </a:prstGeom>
          <a:noFill/>
          <a:ln w="762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115076"/>
                </a:solidFill>
              </a:rPr>
              <a:t>7)</a:t>
            </a:r>
          </a:p>
        </p:txBody>
      </p:sp>
      <p:sp>
        <p:nvSpPr>
          <p:cNvPr id="91" name="Rounded Rectangular Callout 90"/>
          <p:cNvSpPr/>
          <p:nvPr/>
        </p:nvSpPr>
        <p:spPr>
          <a:xfrm>
            <a:off x="9443845" y="5119051"/>
            <a:ext cx="2533059" cy="1085973"/>
          </a:xfrm>
          <a:prstGeom prst="wedgeRoundRectCallout">
            <a:avLst>
              <a:gd name="adj1" fmla="val -62493"/>
              <a:gd name="adj2" fmla="val -30611"/>
              <a:gd name="adj3" fmla="val 16667"/>
            </a:avLst>
          </a:prstGeom>
          <a:noFill/>
          <a:ln w="7620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115076"/>
                </a:solidFill>
              </a:rPr>
              <a:t>8)</a:t>
            </a:r>
          </a:p>
        </p:txBody>
      </p:sp>
      <p:grpSp>
        <p:nvGrpSpPr>
          <p:cNvPr id="97" name="Group 96"/>
          <p:cNvGrpSpPr/>
          <p:nvPr/>
        </p:nvGrpSpPr>
        <p:grpSpPr>
          <a:xfrm>
            <a:off x="3124689" y="4996077"/>
            <a:ext cx="3266817" cy="1455373"/>
            <a:chOff x="3124689" y="4996077"/>
            <a:chExt cx="3266817" cy="1455373"/>
          </a:xfrm>
        </p:grpSpPr>
        <p:grpSp>
          <p:nvGrpSpPr>
            <p:cNvPr id="84" name="Group 83"/>
            <p:cNvGrpSpPr/>
            <p:nvPr/>
          </p:nvGrpSpPr>
          <p:grpSpPr>
            <a:xfrm>
              <a:off x="3124689" y="5056321"/>
              <a:ext cx="2108894" cy="1395129"/>
              <a:chOff x="3658085" y="4846935"/>
              <a:chExt cx="2623035" cy="1704278"/>
            </a:xfrm>
          </p:grpSpPr>
          <p:pic>
            <p:nvPicPr>
              <p:cNvPr id="82" name="Picture 8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1287600">
                <a:off x="3658085" y="5598064"/>
                <a:ext cx="655482" cy="324430"/>
              </a:xfrm>
              <a:prstGeom prst="rect">
                <a:avLst/>
              </a:prstGeom>
            </p:spPr>
          </p:pic>
          <p:pic>
            <p:nvPicPr>
              <p:cNvPr id="81" name="Picture 8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7620" y="4846935"/>
                <a:ext cx="2453500" cy="1704278"/>
              </a:xfrm>
              <a:prstGeom prst="rect">
                <a:avLst/>
              </a:prstGeom>
            </p:spPr>
          </p:pic>
          <p:pic>
            <p:nvPicPr>
              <p:cNvPr id="80" name="Picture 7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59396" flipV="1">
                <a:off x="4694797" y="5649235"/>
                <a:ext cx="655482" cy="359006"/>
              </a:xfrm>
              <a:prstGeom prst="rect">
                <a:avLst/>
              </a:prstGeom>
            </p:spPr>
          </p:pic>
          <p:pic>
            <p:nvPicPr>
              <p:cNvPr id="83" name="Picture 8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42061" y="5098348"/>
                <a:ext cx="673423" cy="721697"/>
              </a:xfrm>
              <a:prstGeom prst="rect">
                <a:avLst/>
              </a:prstGeom>
            </p:spPr>
          </p:pic>
        </p:grpSp>
        <p:grpSp>
          <p:nvGrpSpPr>
            <p:cNvPr id="92" name="Group 91"/>
            <p:cNvGrpSpPr/>
            <p:nvPr/>
          </p:nvGrpSpPr>
          <p:grpSpPr>
            <a:xfrm rot="21045371" flipH="1">
              <a:off x="4349548" y="4996077"/>
              <a:ext cx="2041958" cy="1395129"/>
              <a:chOff x="3658085" y="4846935"/>
              <a:chExt cx="2623035" cy="1704278"/>
            </a:xfrm>
          </p:grpSpPr>
          <p:pic>
            <p:nvPicPr>
              <p:cNvPr id="93" name="Picture 9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1287600">
                <a:off x="3658085" y="5598064"/>
                <a:ext cx="655482" cy="324430"/>
              </a:xfrm>
              <a:prstGeom prst="rect">
                <a:avLst/>
              </a:prstGeom>
            </p:spPr>
          </p:pic>
          <p:pic>
            <p:nvPicPr>
              <p:cNvPr id="94" name="Picture 9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7620" y="4846935"/>
                <a:ext cx="2453500" cy="1704278"/>
              </a:xfrm>
              <a:prstGeom prst="rect">
                <a:avLst/>
              </a:prstGeom>
            </p:spPr>
          </p:pic>
          <p:pic>
            <p:nvPicPr>
              <p:cNvPr id="95" name="Picture 9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59396" flipV="1">
                <a:off x="4694797" y="5649235"/>
                <a:ext cx="655482" cy="359006"/>
              </a:xfrm>
              <a:prstGeom prst="rect">
                <a:avLst/>
              </a:prstGeom>
            </p:spPr>
          </p:pic>
          <p:pic>
            <p:nvPicPr>
              <p:cNvPr id="96" name="Picture 9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42061" y="5098348"/>
                <a:ext cx="673423" cy="721697"/>
              </a:xfrm>
              <a:prstGeom prst="rect">
                <a:avLst/>
              </a:prstGeom>
            </p:spPr>
          </p:pic>
        </p:grpSp>
      </p:grpSp>
      <p:sp>
        <p:nvSpPr>
          <p:cNvPr id="98" name="TextBox 97"/>
          <p:cNvSpPr txBox="1"/>
          <p:nvPr/>
        </p:nvSpPr>
        <p:spPr>
          <a:xfrm>
            <a:off x="877598" y="1225604"/>
            <a:ext cx="1894085" cy="954107"/>
          </a:xfrm>
          <a:prstGeom prst="rect">
            <a:avLst/>
          </a:prstGeom>
          <a:noFill/>
        </p:spPr>
        <p:txBody>
          <a:bodyPr wrap="square" rtlCol="0">
            <a:spAutoFit/>
          </a:bodyPr>
          <a:lstStyle/>
          <a:p>
            <a:r>
              <a:rPr lang="en-GB" sz="2800" dirty="0">
                <a:solidFill>
                  <a:srgbClr val="115076"/>
                </a:solidFill>
              </a:rPr>
              <a:t>Estamos </a:t>
            </a:r>
          </a:p>
          <a:p>
            <a:r>
              <a:rPr lang="en-GB" sz="2800" dirty="0">
                <a:solidFill>
                  <a:srgbClr val="115076"/>
                </a:solidFill>
              </a:rPr>
              <a:t>aburridos.</a:t>
            </a:r>
          </a:p>
        </p:txBody>
      </p:sp>
      <p:sp>
        <p:nvSpPr>
          <p:cNvPr id="99" name="TextBox 98"/>
          <p:cNvSpPr txBox="1"/>
          <p:nvPr/>
        </p:nvSpPr>
        <p:spPr>
          <a:xfrm>
            <a:off x="10054307" y="1076849"/>
            <a:ext cx="1894085" cy="954107"/>
          </a:xfrm>
          <a:prstGeom prst="rect">
            <a:avLst/>
          </a:prstGeom>
          <a:noFill/>
        </p:spPr>
        <p:txBody>
          <a:bodyPr wrap="square" rtlCol="0">
            <a:spAutoFit/>
          </a:bodyPr>
          <a:lstStyle/>
          <a:p>
            <a:r>
              <a:rPr lang="en-GB" sz="2800" dirty="0">
                <a:solidFill>
                  <a:srgbClr val="115076"/>
                </a:solidFill>
              </a:rPr>
              <a:t>Somos </a:t>
            </a:r>
          </a:p>
          <a:p>
            <a:r>
              <a:rPr lang="en-GB" sz="2800" dirty="0">
                <a:solidFill>
                  <a:srgbClr val="115076"/>
                </a:solidFill>
              </a:rPr>
              <a:t>aburridos.</a:t>
            </a:r>
          </a:p>
        </p:txBody>
      </p:sp>
      <p:sp>
        <p:nvSpPr>
          <p:cNvPr id="100" name="TextBox 99"/>
          <p:cNvSpPr txBox="1"/>
          <p:nvPr/>
        </p:nvSpPr>
        <p:spPr>
          <a:xfrm>
            <a:off x="840657" y="2468474"/>
            <a:ext cx="2032056" cy="954107"/>
          </a:xfrm>
          <a:prstGeom prst="rect">
            <a:avLst/>
          </a:prstGeom>
          <a:noFill/>
        </p:spPr>
        <p:txBody>
          <a:bodyPr wrap="square" rtlCol="0">
            <a:spAutoFit/>
          </a:bodyPr>
          <a:lstStyle/>
          <a:p>
            <a:r>
              <a:rPr lang="en-GB" sz="2800" dirty="0">
                <a:solidFill>
                  <a:srgbClr val="115076"/>
                </a:solidFill>
              </a:rPr>
              <a:t>Somos </a:t>
            </a:r>
          </a:p>
          <a:p>
            <a:r>
              <a:rPr lang="en-GB" sz="2800" dirty="0" err="1">
                <a:solidFill>
                  <a:srgbClr val="115076"/>
                </a:solidFill>
              </a:rPr>
              <a:t>rojos</a:t>
            </a:r>
            <a:r>
              <a:rPr lang="en-GB" sz="2800" dirty="0">
                <a:solidFill>
                  <a:srgbClr val="115076"/>
                </a:solidFill>
              </a:rPr>
              <a:t>.</a:t>
            </a:r>
          </a:p>
        </p:txBody>
      </p:sp>
      <p:sp>
        <p:nvSpPr>
          <p:cNvPr id="101" name="TextBox 100"/>
          <p:cNvSpPr txBox="1"/>
          <p:nvPr/>
        </p:nvSpPr>
        <p:spPr>
          <a:xfrm>
            <a:off x="9951896" y="2495354"/>
            <a:ext cx="2032056" cy="954107"/>
          </a:xfrm>
          <a:prstGeom prst="rect">
            <a:avLst/>
          </a:prstGeom>
          <a:noFill/>
        </p:spPr>
        <p:txBody>
          <a:bodyPr wrap="square" rtlCol="0">
            <a:spAutoFit/>
          </a:bodyPr>
          <a:lstStyle/>
          <a:p>
            <a:r>
              <a:rPr lang="en-GB" sz="2800" dirty="0">
                <a:solidFill>
                  <a:srgbClr val="115076"/>
                </a:solidFill>
              </a:rPr>
              <a:t>Estamos </a:t>
            </a:r>
          </a:p>
          <a:p>
            <a:r>
              <a:rPr lang="en-GB" sz="2800" dirty="0" err="1">
                <a:solidFill>
                  <a:srgbClr val="115076"/>
                </a:solidFill>
              </a:rPr>
              <a:t>rojos</a:t>
            </a:r>
            <a:r>
              <a:rPr lang="en-GB" sz="2800" dirty="0">
                <a:solidFill>
                  <a:srgbClr val="115076"/>
                </a:solidFill>
              </a:rPr>
              <a:t>.</a:t>
            </a:r>
          </a:p>
        </p:txBody>
      </p:sp>
      <p:sp>
        <p:nvSpPr>
          <p:cNvPr id="102" name="TextBox 101"/>
          <p:cNvSpPr txBox="1"/>
          <p:nvPr/>
        </p:nvSpPr>
        <p:spPr>
          <a:xfrm>
            <a:off x="840657" y="3885016"/>
            <a:ext cx="2032056" cy="954107"/>
          </a:xfrm>
          <a:prstGeom prst="rect">
            <a:avLst/>
          </a:prstGeom>
          <a:noFill/>
        </p:spPr>
        <p:txBody>
          <a:bodyPr wrap="square" rtlCol="0">
            <a:spAutoFit/>
          </a:bodyPr>
          <a:lstStyle/>
          <a:p>
            <a:r>
              <a:rPr lang="en-GB" sz="2800" dirty="0">
                <a:solidFill>
                  <a:srgbClr val="115076"/>
                </a:solidFill>
              </a:rPr>
              <a:t>Somos </a:t>
            </a:r>
          </a:p>
          <a:p>
            <a:r>
              <a:rPr lang="en-GB" sz="2800" dirty="0">
                <a:solidFill>
                  <a:srgbClr val="115076"/>
                </a:solidFill>
              </a:rPr>
              <a:t>locos.</a:t>
            </a:r>
          </a:p>
        </p:txBody>
      </p:sp>
      <p:sp>
        <p:nvSpPr>
          <p:cNvPr id="103" name="TextBox 102"/>
          <p:cNvSpPr txBox="1"/>
          <p:nvPr/>
        </p:nvSpPr>
        <p:spPr>
          <a:xfrm>
            <a:off x="9985321" y="3930511"/>
            <a:ext cx="2032056" cy="954107"/>
          </a:xfrm>
          <a:prstGeom prst="rect">
            <a:avLst/>
          </a:prstGeom>
          <a:noFill/>
        </p:spPr>
        <p:txBody>
          <a:bodyPr wrap="square" rtlCol="0">
            <a:spAutoFit/>
          </a:bodyPr>
          <a:lstStyle/>
          <a:p>
            <a:r>
              <a:rPr lang="en-GB" sz="2800" dirty="0">
                <a:solidFill>
                  <a:srgbClr val="115076"/>
                </a:solidFill>
              </a:rPr>
              <a:t>Estamos </a:t>
            </a:r>
          </a:p>
          <a:p>
            <a:r>
              <a:rPr lang="en-GB" sz="2800" dirty="0">
                <a:solidFill>
                  <a:srgbClr val="115076"/>
                </a:solidFill>
              </a:rPr>
              <a:t>locos.</a:t>
            </a:r>
          </a:p>
        </p:txBody>
      </p:sp>
      <p:sp>
        <p:nvSpPr>
          <p:cNvPr id="104" name="TextBox 103"/>
          <p:cNvSpPr txBox="1"/>
          <p:nvPr/>
        </p:nvSpPr>
        <p:spPr>
          <a:xfrm>
            <a:off x="811599" y="5202055"/>
            <a:ext cx="2032056" cy="954107"/>
          </a:xfrm>
          <a:prstGeom prst="rect">
            <a:avLst/>
          </a:prstGeom>
          <a:noFill/>
        </p:spPr>
        <p:txBody>
          <a:bodyPr wrap="square" rtlCol="0">
            <a:spAutoFit/>
          </a:bodyPr>
          <a:lstStyle/>
          <a:p>
            <a:r>
              <a:rPr lang="en-GB" sz="2800" dirty="0">
                <a:solidFill>
                  <a:srgbClr val="115076"/>
                </a:solidFill>
              </a:rPr>
              <a:t>Estamos </a:t>
            </a:r>
          </a:p>
          <a:p>
            <a:r>
              <a:rPr lang="en-GB" sz="2800" dirty="0" err="1">
                <a:solidFill>
                  <a:srgbClr val="115076"/>
                </a:solidFill>
              </a:rPr>
              <a:t>morenos</a:t>
            </a:r>
            <a:r>
              <a:rPr lang="en-GB" sz="2800" dirty="0">
                <a:solidFill>
                  <a:srgbClr val="115076"/>
                </a:solidFill>
              </a:rPr>
              <a:t>.</a:t>
            </a:r>
          </a:p>
        </p:txBody>
      </p:sp>
      <p:sp>
        <p:nvSpPr>
          <p:cNvPr id="105" name="TextBox 104"/>
          <p:cNvSpPr txBox="1"/>
          <p:nvPr/>
        </p:nvSpPr>
        <p:spPr>
          <a:xfrm>
            <a:off x="9956464" y="5202055"/>
            <a:ext cx="2032056" cy="954107"/>
          </a:xfrm>
          <a:prstGeom prst="rect">
            <a:avLst/>
          </a:prstGeom>
          <a:noFill/>
        </p:spPr>
        <p:txBody>
          <a:bodyPr wrap="square" rtlCol="0">
            <a:spAutoFit/>
          </a:bodyPr>
          <a:lstStyle/>
          <a:p>
            <a:r>
              <a:rPr lang="en-GB" sz="2800" dirty="0">
                <a:solidFill>
                  <a:srgbClr val="115076"/>
                </a:solidFill>
              </a:rPr>
              <a:t>Somos </a:t>
            </a:r>
          </a:p>
          <a:p>
            <a:r>
              <a:rPr lang="en-GB" sz="2800" dirty="0" err="1">
                <a:solidFill>
                  <a:srgbClr val="115076"/>
                </a:solidFill>
              </a:rPr>
              <a:t>morenos</a:t>
            </a:r>
            <a:r>
              <a:rPr lang="en-GB" sz="2800" dirty="0">
                <a:solidFill>
                  <a:srgbClr val="115076"/>
                </a:solidFill>
              </a:rPr>
              <a:t>.</a:t>
            </a:r>
          </a:p>
        </p:txBody>
      </p:sp>
      <p:sp>
        <p:nvSpPr>
          <p:cNvPr id="108" name="TextBox 107"/>
          <p:cNvSpPr txBox="1"/>
          <p:nvPr/>
        </p:nvSpPr>
        <p:spPr>
          <a:xfrm>
            <a:off x="2984300" y="1780920"/>
            <a:ext cx="3057469" cy="492443"/>
          </a:xfrm>
          <a:prstGeom prst="rect">
            <a:avLst/>
          </a:prstGeom>
          <a:solidFill>
            <a:schemeClr val="accent1">
              <a:lumMod val="50000"/>
            </a:schemeClr>
          </a:solidFill>
        </p:spPr>
        <p:txBody>
          <a:bodyPr wrap="square" rtlCol="0">
            <a:spAutoFit/>
          </a:bodyPr>
          <a:lstStyle/>
          <a:p>
            <a:r>
              <a:rPr lang="en-GB" sz="2600" dirty="0">
                <a:solidFill>
                  <a:schemeClr val="bg1"/>
                </a:solidFill>
              </a:rPr>
              <a:t>We are bored.</a:t>
            </a:r>
          </a:p>
        </p:txBody>
      </p:sp>
      <p:sp>
        <p:nvSpPr>
          <p:cNvPr id="109" name="TextBox 108"/>
          <p:cNvSpPr txBox="1"/>
          <p:nvPr/>
        </p:nvSpPr>
        <p:spPr>
          <a:xfrm>
            <a:off x="6311737" y="1784734"/>
            <a:ext cx="3604450" cy="492443"/>
          </a:xfrm>
          <a:prstGeom prst="rect">
            <a:avLst/>
          </a:prstGeom>
          <a:solidFill>
            <a:schemeClr val="accent1">
              <a:lumMod val="50000"/>
            </a:schemeClr>
          </a:solidFill>
        </p:spPr>
        <p:txBody>
          <a:bodyPr wrap="square" rtlCol="0">
            <a:spAutoFit/>
          </a:bodyPr>
          <a:lstStyle/>
          <a:p>
            <a:r>
              <a:rPr lang="en-GB" sz="2600" dirty="0">
                <a:solidFill>
                  <a:schemeClr val="bg1"/>
                </a:solidFill>
              </a:rPr>
              <a:t>We are boring.</a:t>
            </a:r>
          </a:p>
        </p:txBody>
      </p:sp>
      <p:sp>
        <p:nvSpPr>
          <p:cNvPr id="113" name="TextBox 112"/>
          <p:cNvSpPr txBox="1"/>
          <p:nvPr/>
        </p:nvSpPr>
        <p:spPr>
          <a:xfrm>
            <a:off x="2939041" y="3923582"/>
            <a:ext cx="3252990" cy="830997"/>
          </a:xfrm>
          <a:prstGeom prst="rect">
            <a:avLst/>
          </a:prstGeom>
          <a:solidFill>
            <a:schemeClr val="accent1">
              <a:lumMod val="50000"/>
            </a:schemeClr>
          </a:solidFill>
        </p:spPr>
        <p:txBody>
          <a:bodyPr wrap="square" rtlCol="0">
            <a:spAutoFit/>
          </a:bodyPr>
          <a:lstStyle/>
          <a:p>
            <a:r>
              <a:rPr lang="en-GB" sz="2400" dirty="0">
                <a:solidFill>
                  <a:schemeClr val="bg1"/>
                </a:solidFill>
              </a:rPr>
              <a:t>We are insane/crazy.</a:t>
            </a:r>
          </a:p>
        </p:txBody>
      </p:sp>
      <p:sp>
        <p:nvSpPr>
          <p:cNvPr id="114" name="TextBox 113"/>
          <p:cNvSpPr txBox="1"/>
          <p:nvPr/>
        </p:nvSpPr>
        <p:spPr>
          <a:xfrm>
            <a:off x="6319429" y="3937833"/>
            <a:ext cx="3596757" cy="830997"/>
          </a:xfrm>
          <a:prstGeom prst="rect">
            <a:avLst/>
          </a:prstGeom>
          <a:solidFill>
            <a:schemeClr val="accent1">
              <a:lumMod val="50000"/>
            </a:schemeClr>
          </a:solidFill>
        </p:spPr>
        <p:txBody>
          <a:bodyPr wrap="square" rtlCol="0">
            <a:spAutoFit/>
          </a:bodyPr>
          <a:lstStyle/>
          <a:p>
            <a:r>
              <a:rPr lang="en-GB" sz="2400" dirty="0">
                <a:solidFill>
                  <a:schemeClr val="bg1"/>
                </a:solidFill>
              </a:rPr>
              <a:t>We are acting crazy.</a:t>
            </a:r>
          </a:p>
          <a:p>
            <a:endParaRPr lang="en-GB" sz="2400" dirty="0">
              <a:solidFill>
                <a:schemeClr val="bg1"/>
              </a:solidFill>
            </a:endParaRPr>
          </a:p>
        </p:txBody>
      </p:sp>
      <p:sp>
        <p:nvSpPr>
          <p:cNvPr id="115" name="TextBox 114"/>
          <p:cNvSpPr txBox="1"/>
          <p:nvPr/>
        </p:nvSpPr>
        <p:spPr>
          <a:xfrm>
            <a:off x="2926283" y="5243806"/>
            <a:ext cx="3252990" cy="892552"/>
          </a:xfrm>
          <a:prstGeom prst="rect">
            <a:avLst/>
          </a:prstGeom>
          <a:solidFill>
            <a:schemeClr val="accent1">
              <a:lumMod val="50000"/>
            </a:schemeClr>
          </a:solidFill>
        </p:spPr>
        <p:txBody>
          <a:bodyPr wrap="square" rtlCol="0">
            <a:spAutoFit/>
          </a:bodyPr>
          <a:lstStyle/>
          <a:p>
            <a:r>
              <a:rPr lang="en-GB" sz="2400" dirty="0">
                <a:solidFill>
                  <a:schemeClr val="bg1"/>
                </a:solidFill>
              </a:rPr>
              <a:t>We are tanned/brown</a:t>
            </a:r>
            <a:r>
              <a:rPr lang="en-GB" sz="2800" dirty="0">
                <a:solidFill>
                  <a:schemeClr val="bg1"/>
                </a:solidFill>
              </a:rPr>
              <a:t>.</a:t>
            </a:r>
          </a:p>
        </p:txBody>
      </p:sp>
      <p:sp>
        <p:nvSpPr>
          <p:cNvPr id="116" name="TextBox 115"/>
          <p:cNvSpPr txBox="1"/>
          <p:nvPr/>
        </p:nvSpPr>
        <p:spPr>
          <a:xfrm>
            <a:off x="6281482" y="5256775"/>
            <a:ext cx="3634703" cy="892552"/>
          </a:xfrm>
          <a:prstGeom prst="rect">
            <a:avLst/>
          </a:prstGeom>
          <a:solidFill>
            <a:schemeClr val="accent1">
              <a:lumMod val="50000"/>
            </a:schemeClr>
          </a:solidFill>
        </p:spPr>
        <p:txBody>
          <a:bodyPr wrap="square" rtlCol="0">
            <a:spAutoFit/>
          </a:bodyPr>
          <a:lstStyle/>
          <a:p>
            <a:r>
              <a:rPr lang="en-GB" sz="2600" dirty="0">
                <a:solidFill>
                  <a:schemeClr val="bg1"/>
                </a:solidFill>
              </a:rPr>
              <a:t>We are dark-haired/dark-skinned.</a:t>
            </a:r>
          </a:p>
        </p:txBody>
      </p:sp>
      <p:pic>
        <p:nvPicPr>
          <p:cNvPr id="1026" name="Picture 2" descr="Mr Men Clip Art"/>
          <p:cNvPicPr>
            <a:picLocks noChangeAspect="1" noChangeArrowheads="1"/>
          </p:cNvPicPr>
          <p:nvPr/>
        </p:nvPicPr>
        <p:blipFill rotWithShape="1">
          <a:blip r:embed="rId18">
            <a:extLst>
              <a:ext uri="{28A0092B-C50C-407E-A947-70E740481C1C}">
                <a14:useLocalDpi xmlns:a14="http://schemas.microsoft.com/office/drawing/2010/main" val="0"/>
              </a:ext>
            </a:extLst>
          </a:blip>
          <a:srcRect t="38331" r="70414"/>
          <a:stretch/>
        </p:blipFill>
        <p:spPr bwMode="auto">
          <a:xfrm>
            <a:off x="3501053" y="2437383"/>
            <a:ext cx="702647" cy="1435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nburn Cartoon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90115" y="2595400"/>
            <a:ext cx="1149550" cy="114955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Mr Men Clip Art"/>
          <p:cNvPicPr>
            <a:picLocks noChangeAspect="1" noChangeArrowheads="1"/>
          </p:cNvPicPr>
          <p:nvPr/>
        </p:nvPicPr>
        <p:blipFill rotWithShape="1">
          <a:blip r:embed="rId18">
            <a:extLst>
              <a:ext uri="{28A0092B-C50C-407E-A947-70E740481C1C}">
                <a14:useLocalDpi xmlns:a14="http://schemas.microsoft.com/office/drawing/2010/main" val="0"/>
              </a:ext>
            </a:extLst>
          </a:blip>
          <a:srcRect t="38331" r="70414"/>
          <a:stretch/>
        </p:blipFill>
        <p:spPr bwMode="auto">
          <a:xfrm>
            <a:off x="3905076" y="2485249"/>
            <a:ext cx="702647" cy="1435332"/>
          </a:xfrm>
          <a:prstGeom prst="rect">
            <a:avLst/>
          </a:prstGeom>
          <a:noFill/>
          <a:extLst>
            <a:ext uri="{909E8E84-426E-40DD-AFC4-6F175D3DCCD1}">
              <a14:hiddenFill xmlns:a14="http://schemas.microsoft.com/office/drawing/2010/main">
                <a:solidFill>
                  <a:srgbClr val="FFFFFF"/>
                </a:solidFill>
              </a14:hiddenFill>
            </a:ext>
          </a:extLst>
        </p:spPr>
      </p:pic>
      <p:sp>
        <p:nvSpPr>
          <p:cNvPr id="110" name="TextBox 109"/>
          <p:cNvSpPr txBox="1"/>
          <p:nvPr/>
        </p:nvSpPr>
        <p:spPr>
          <a:xfrm>
            <a:off x="2968672" y="2717157"/>
            <a:ext cx="3096002" cy="492443"/>
          </a:xfrm>
          <a:prstGeom prst="rect">
            <a:avLst/>
          </a:prstGeom>
          <a:solidFill>
            <a:schemeClr val="accent1">
              <a:lumMod val="50000"/>
            </a:schemeClr>
          </a:solidFill>
        </p:spPr>
        <p:txBody>
          <a:bodyPr wrap="square" rtlCol="0">
            <a:spAutoFit/>
          </a:bodyPr>
          <a:lstStyle/>
          <a:p>
            <a:r>
              <a:rPr lang="en-GB" sz="2600" dirty="0">
                <a:solidFill>
                  <a:schemeClr val="bg1"/>
                </a:solidFill>
              </a:rPr>
              <a:t>We are red.</a:t>
            </a:r>
          </a:p>
        </p:txBody>
      </p:sp>
      <p:pic>
        <p:nvPicPr>
          <p:cNvPr id="1030" name="Picture 6" descr="Cartoon With A Sunburn"/>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441264" y="2461203"/>
            <a:ext cx="1232117" cy="12568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unburn Clipart"/>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7446719" y="2392534"/>
            <a:ext cx="1356266" cy="1387484"/>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p:cNvSpPr txBox="1"/>
          <p:nvPr/>
        </p:nvSpPr>
        <p:spPr>
          <a:xfrm flipH="1">
            <a:off x="6319427" y="2714015"/>
            <a:ext cx="3596909" cy="492443"/>
          </a:xfrm>
          <a:prstGeom prst="rect">
            <a:avLst/>
          </a:prstGeom>
          <a:solidFill>
            <a:schemeClr val="accent1">
              <a:lumMod val="50000"/>
            </a:schemeClr>
          </a:solidFill>
        </p:spPr>
        <p:txBody>
          <a:bodyPr wrap="square" rtlCol="0">
            <a:spAutoFit/>
          </a:bodyPr>
          <a:lstStyle/>
          <a:p>
            <a:r>
              <a:rPr lang="en-GB" sz="2600" dirty="0">
                <a:solidFill>
                  <a:schemeClr val="bg1"/>
                </a:solidFill>
              </a:rPr>
              <a:t>We are red (burnt).</a:t>
            </a:r>
          </a:p>
        </p:txBody>
      </p:sp>
      <p:sp>
        <p:nvSpPr>
          <p:cNvPr id="77"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4899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P spid="102" grpId="0"/>
      <p:bldP spid="103" grpId="0"/>
      <p:bldP spid="104" grpId="0"/>
      <p:bldP spid="105" grpId="0"/>
      <p:bldP spid="108" grpId="0" animBg="1"/>
      <p:bldP spid="109" grpId="0" animBg="1"/>
      <p:bldP spid="113" grpId="0" animBg="1"/>
      <p:bldP spid="114" grpId="0" animBg="1"/>
      <p:bldP spid="115" grpId="0" animBg="1"/>
      <p:bldP spid="116" grpId="0" animBg="1"/>
      <p:bldP spid="110" grpId="0" animBg="1"/>
      <p:bldP spid="1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50104"/>
            <a:ext cx="6484584" cy="1325563"/>
          </a:xfrm>
        </p:spPr>
        <p:txBody>
          <a:bodyPr>
            <a:normAutofit/>
          </a:bodyPr>
          <a:lstStyle/>
          <a:p>
            <a:r>
              <a:rPr lang="en-GB" sz="3600" b="1" dirty="0">
                <a:solidFill>
                  <a:schemeClr val="bg1"/>
                </a:solidFill>
              </a:rPr>
              <a:t>İA </a:t>
            </a:r>
            <a:r>
              <a:rPr lang="en-GB" sz="3600" b="1" dirty="0" err="1">
                <a:solidFill>
                  <a:schemeClr val="bg1"/>
                </a:solidFill>
              </a:rPr>
              <a:t>hablar</a:t>
            </a:r>
            <a:r>
              <a:rPr lang="en-GB" sz="3600" b="1" dirty="0">
                <a:solidFill>
                  <a:schemeClr val="bg1"/>
                </a:solidFill>
              </a:rPr>
              <a:t>!</a:t>
            </a:r>
          </a:p>
        </p:txBody>
      </p:sp>
      <p:grpSp>
        <p:nvGrpSpPr>
          <p:cNvPr id="8" name="Group 7"/>
          <p:cNvGrpSpPr/>
          <p:nvPr/>
        </p:nvGrpSpPr>
        <p:grpSpPr>
          <a:xfrm>
            <a:off x="3522165" y="1209985"/>
            <a:ext cx="5957603" cy="3127719"/>
            <a:chOff x="475687" y="1526096"/>
            <a:chExt cx="2214635" cy="1162675"/>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687" y="1777916"/>
              <a:ext cx="1086442" cy="91085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0561" y="1777916"/>
              <a:ext cx="1086442" cy="910855"/>
            </a:xfrm>
            <a:prstGeom prst="rect">
              <a:avLst/>
            </a:prstGeom>
          </p:spPr>
        </p:pic>
        <p:sp>
          <p:nvSpPr>
            <p:cNvPr id="6" name="Rectangle 5"/>
            <p:cNvSpPr/>
            <p:nvPr/>
          </p:nvSpPr>
          <p:spPr>
            <a:xfrm>
              <a:off x="941372" y="1531328"/>
              <a:ext cx="75212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zzz</a:t>
              </a:r>
              <a:endParaRPr kumimoji="0" lang="en-US"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endParaRPr>
            </a:p>
          </p:txBody>
        </p:sp>
        <p:sp>
          <p:nvSpPr>
            <p:cNvPr id="20" name="Rectangle 19"/>
            <p:cNvSpPr/>
            <p:nvPr/>
          </p:nvSpPr>
          <p:spPr>
            <a:xfrm>
              <a:off x="1938193" y="1526096"/>
              <a:ext cx="75212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zzz</a:t>
              </a:r>
              <a:endParaRPr kumimoji="0" lang="en-US" sz="32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endParaRPr>
            </a:p>
          </p:txBody>
        </p:sp>
      </p:grpSp>
      <p:grpSp>
        <p:nvGrpSpPr>
          <p:cNvPr id="76" name="Group 75"/>
          <p:cNvGrpSpPr/>
          <p:nvPr/>
        </p:nvGrpSpPr>
        <p:grpSpPr>
          <a:xfrm>
            <a:off x="4456064" y="1753018"/>
            <a:ext cx="3066753" cy="2889475"/>
            <a:chOff x="3551167" y="1437567"/>
            <a:chExt cx="1830407" cy="1724598"/>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23327"/>
            <a:stretch/>
          </p:blipFill>
          <p:spPr>
            <a:xfrm>
              <a:off x="3551167" y="1437567"/>
              <a:ext cx="1830407" cy="172459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8921" y="1763710"/>
              <a:ext cx="414315" cy="444230"/>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6662" y="1758386"/>
              <a:ext cx="414315" cy="444230"/>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5267" y="1671873"/>
              <a:ext cx="414315" cy="444230"/>
            </a:xfrm>
            <a:prstGeom prst="rect">
              <a:avLst/>
            </a:prstGeom>
          </p:spPr>
        </p:pic>
      </p:grpSp>
      <p:grpSp>
        <p:nvGrpSpPr>
          <p:cNvPr id="70" name="Group 69"/>
          <p:cNvGrpSpPr/>
          <p:nvPr/>
        </p:nvGrpSpPr>
        <p:grpSpPr>
          <a:xfrm>
            <a:off x="4295316" y="1551870"/>
            <a:ext cx="3543725" cy="2563248"/>
            <a:chOff x="3520716" y="4901605"/>
            <a:chExt cx="1939359" cy="1392433"/>
          </a:xfrm>
        </p:grpSpPr>
        <p:pic>
          <p:nvPicPr>
            <p:cNvPr id="68" name="Picture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0716" y="4901605"/>
              <a:ext cx="939777" cy="1107594"/>
            </a:xfrm>
            <a:prstGeom prst="rect">
              <a:avLst/>
            </a:prstGeom>
          </p:spPr>
        </p:pic>
        <p:pic>
          <p:nvPicPr>
            <p:cNvPr id="69" name="Picture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0298" y="4901605"/>
              <a:ext cx="939777" cy="1107594"/>
            </a:xfrm>
            <a:prstGeom prst="rect">
              <a:avLst/>
            </a:prstGeom>
          </p:spPr>
        </p:pic>
        <p:pic>
          <p:nvPicPr>
            <p:cNvPr id="67" name="Picture 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080" y="5186444"/>
              <a:ext cx="939777" cy="1107594"/>
            </a:xfrm>
            <a:prstGeom prst="rect">
              <a:avLst/>
            </a:prstGeom>
          </p:spPr>
        </p:pic>
      </p:grpSp>
      <p:grpSp>
        <p:nvGrpSpPr>
          <p:cNvPr id="78" name="Group 77"/>
          <p:cNvGrpSpPr/>
          <p:nvPr/>
        </p:nvGrpSpPr>
        <p:grpSpPr>
          <a:xfrm>
            <a:off x="3992051" y="2290534"/>
            <a:ext cx="4068098" cy="2070832"/>
            <a:chOff x="6500551" y="4241247"/>
            <a:chExt cx="2038300" cy="1037580"/>
          </a:xfrm>
        </p:grpSpPr>
        <p:pic>
          <p:nvPicPr>
            <p:cNvPr id="71" name="Picture 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0551" y="4412028"/>
              <a:ext cx="949352" cy="866799"/>
            </a:xfrm>
            <a:prstGeom prst="rect">
              <a:avLst/>
            </a:prstGeom>
          </p:spPr>
        </p:pic>
        <p:pic>
          <p:nvPicPr>
            <p:cNvPr id="72" name="Picture 7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5691" y="4261672"/>
              <a:ext cx="828832" cy="935576"/>
            </a:xfrm>
            <a:prstGeom prst="rect">
              <a:avLst/>
            </a:prstGeom>
          </p:spPr>
        </p:pic>
        <p:pic>
          <p:nvPicPr>
            <p:cNvPr id="73" name="Picture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0019" y="4241247"/>
              <a:ext cx="828832" cy="935576"/>
            </a:xfrm>
            <a:prstGeom prst="rect">
              <a:avLst/>
            </a:prstGeom>
          </p:spPr>
        </p:pic>
      </p:grpSp>
      <p:grpSp>
        <p:nvGrpSpPr>
          <p:cNvPr id="89" name="Group 88"/>
          <p:cNvGrpSpPr/>
          <p:nvPr/>
        </p:nvGrpSpPr>
        <p:grpSpPr>
          <a:xfrm>
            <a:off x="2865565" y="1820564"/>
            <a:ext cx="5972677" cy="2452432"/>
            <a:chOff x="6298335" y="5115267"/>
            <a:chExt cx="2661115" cy="1096051"/>
          </a:xfrm>
        </p:grpSpPr>
        <p:pic>
          <p:nvPicPr>
            <p:cNvPr id="86" name="Picture 8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4812" y="5419733"/>
              <a:ext cx="2594638" cy="791585"/>
            </a:xfrm>
            <a:prstGeom prst="rect">
              <a:avLst/>
            </a:prstGeom>
          </p:spPr>
        </p:pic>
        <p:sp>
          <p:nvSpPr>
            <p:cNvPr id="87" name="Down Arrow 86"/>
            <p:cNvSpPr/>
            <p:nvPr/>
          </p:nvSpPr>
          <p:spPr>
            <a:xfrm>
              <a:off x="6298335" y="5115267"/>
              <a:ext cx="484089" cy="371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Down Arrow 87"/>
            <p:cNvSpPr/>
            <p:nvPr/>
          </p:nvSpPr>
          <p:spPr>
            <a:xfrm>
              <a:off x="7961337" y="5139310"/>
              <a:ext cx="484089" cy="371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7" name="Group 96"/>
          <p:cNvGrpSpPr/>
          <p:nvPr/>
        </p:nvGrpSpPr>
        <p:grpSpPr>
          <a:xfrm>
            <a:off x="3157283" y="1379933"/>
            <a:ext cx="6481053" cy="2887321"/>
            <a:chOff x="3124689" y="4996077"/>
            <a:chExt cx="3266817" cy="1455373"/>
          </a:xfrm>
        </p:grpSpPr>
        <p:grpSp>
          <p:nvGrpSpPr>
            <p:cNvPr id="84" name="Group 83"/>
            <p:cNvGrpSpPr/>
            <p:nvPr/>
          </p:nvGrpSpPr>
          <p:grpSpPr>
            <a:xfrm>
              <a:off x="3124689" y="5056321"/>
              <a:ext cx="2108894" cy="1395129"/>
              <a:chOff x="3658085" y="4846935"/>
              <a:chExt cx="2623035" cy="1704278"/>
            </a:xfrm>
          </p:grpSpPr>
          <p:pic>
            <p:nvPicPr>
              <p:cNvPr id="82" name="Picture 8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1287600">
                <a:off x="3658085" y="5598064"/>
                <a:ext cx="655482" cy="324430"/>
              </a:xfrm>
              <a:prstGeom prst="rect">
                <a:avLst/>
              </a:prstGeom>
            </p:spPr>
          </p:pic>
          <p:pic>
            <p:nvPicPr>
              <p:cNvPr id="81" name="Picture 8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7620" y="4846935"/>
                <a:ext cx="2453500" cy="1704278"/>
              </a:xfrm>
              <a:prstGeom prst="rect">
                <a:avLst/>
              </a:prstGeom>
            </p:spPr>
          </p:pic>
          <p:pic>
            <p:nvPicPr>
              <p:cNvPr id="80" name="Picture 7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59396" flipV="1">
                <a:off x="4694797" y="5649235"/>
                <a:ext cx="655482" cy="359006"/>
              </a:xfrm>
              <a:prstGeom prst="rect">
                <a:avLst/>
              </a:prstGeom>
            </p:spPr>
          </p:pic>
          <p:pic>
            <p:nvPicPr>
              <p:cNvPr id="83" name="Picture 8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42061" y="5098348"/>
                <a:ext cx="673423" cy="721697"/>
              </a:xfrm>
              <a:prstGeom prst="rect">
                <a:avLst/>
              </a:prstGeom>
            </p:spPr>
          </p:pic>
        </p:grpSp>
        <p:grpSp>
          <p:nvGrpSpPr>
            <p:cNvPr id="92" name="Group 91"/>
            <p:cNvGrpSpPr/>
            <p:nvPr/>
          </p:nvGrpSpPr>
          <p:grpSpPr>
            <a:xfrm rot="21045371" flipH="1">
              <a:off x="4349548" y="4996077"/>
              <a:ext cx="2041958" cy="1395129"/>
              <a:chOff x="3658085" y="4846935"/>
              <a:chExt cx="2623035" cy="1704278"/>
            </a:xfrm>
          </p:grpSpPr>
          <p:pic>
            <p:nvPicPr>
              <p:cNvPr id="93" name="Picture 9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1287600">
                <a:off x="3658085" y="5598064"/>
                <a:ext cx="655482" cy="324430"/>
              </a:xfrm>
              <a:prstGeom prst="rect">
                <a:avLst/>
              </a:prstGeom>
            </p:spPr>
          </p:pic>
          <p:pic>
            <p:nvPicPr>
              <p:cNvPr id="94" name="Picture 9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7620" y="4846935"/>
                <a:ext cx="2453500" cy="1704278"/>
              </a:xfrm>
              <a:prstGeom prst="rect">
                <a:avLst/>
              </a:prstGeom>
            </p:spPr>
          </p:pic>
          <p:pic>
            <p:nvPicPr>
              <p:cNvPr id="95" name="Picture 9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59396" flipV="1">
                <a:off x="4694797" y="5649235"/>
                <a:ext cx="655482" cy="359006"/>
              </a:xfrm>
              <a:prstGeom prst="rect">
                <a:avLst/>
              </a:prstGeom>
            </p:spPr>
          </p:pic>
          <p:pic>
            <p:nvPicPr>
              <p:cNvPr id="96" name="Picture 9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42061" y="5098348"/>
                <a:ext cx="673423" cy="721697"/>
              </a:xfrm>
              <a:prstGeom prst="rect">
                <a:avLst/>
              </a:prstGeom>
            </p:spPr>
          </p:pic>
        </p:grpSp>
      </p:grpSp>
      <p:sp>
        <p:nvSpPr>
          <p:cNvPr id="98" name="TextBox 97"/>
          <p:cNvSpPr txBox="1"/>
          <p:nvPr/>
        </p:nvSpPr>
        <p:spPr>
          <a:xfrm>
            <a:off x="2420264" y="5124205"/>
            <a:ext cx="79001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Estamos aburridos.</a:t>
            </a:r>
          </a:p>
        </p:txBody>
      </p:sp>
      <p:pic>
        <p:nvPicPr>
          <p:cNvPr id="1028" name="Picture 4" descr="Sunburn Cartoon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00302" y="1031129"/>
            <a:ext cx="3387737" cy="3387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toon With A Sunburn"/>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865565" y="1520497"/>
            <a:ext cx="3019985" cy="30805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unburn Clipart"/>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5772952" y="1338917"/>
            <a:ext cx="3019985" cy="3089498"/>
          </a:xfrm>
          <a:prstGeom prst="rect">
            <a:avLst/>
          </a:prstGeom>
          <a:noFill/>
          <a:extLst>
            <a:ext uri="{909E8E84-426E-40DD-AFC4-6F175D3DCCD1}">
              <a14:hiddenFill xmlns:a14="http://schemas.microsoft.com/office/drawing/2010/main">
                <a:solidFill>
                  <a:srgbClr val="FFFFFF"/>
                </a:solidFill>
              </a14:hiddenFill>
            </a:ext>
          </a:extLst>
        </p:spPr>
      </p:pic>
      <p:sp>
        <p:nvSpPr>
          <p:cNvPr id="77"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CuadroTexto 4">
            <a:extLst>
              <a:ext uri="{FF2B5EF4-FFF2-40B4-BE49-F238E27FC236}">
                <a16:creationId xmlns:a16="http://schemas.microsoft.com/office/drawing/2014/main" id="{745488B9-5D8B-CA48-B22E-B5138B40F330}"/>
              </a:ext>
            </a:extLst>
          </p:cNvPr>
          <p:cNvSpPr txBox="1"/>
          <p:nvPr/>
        </p:nvSpPr>
        <p:spPr>
          <a:xfrm>
            <a:off x="4772135" y="4611799"/>
            <a:ext cx="29690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W</a:t>
            </a:r>
            <a:r>
              <a:rPr kumimoji="0" lang="es-GB" sz="2800" b="0" i="0" u="none" strike="noStrike" kern="1200" cap="none" spc="0" normalizeH="0" baseline="0" noProof="0" dirty="0">
                <a:ln>
                  <a:noFill/>
                </a:ln>
                <a:solidFill>
                  <a:srgbClr val="115076"/>
                </a:solidFill>
                <a:effectLst/>
                <a:uLnTx/>
                <a:uFillTx/>
                <a:latin typeface="Century Gothic" panose="020F0302020204030204"/>
                <a:ea typeface="+mn-ea"/>
                <a:cs typeface="+mn-cs"/>
              </a:rPr>
              <a:t>e are bored</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s-GB" sz="2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0" name="CuadroTexto 9">
            <a:extLst>
              <a:ext uri="{FF2B5EF4-FFF2-40B4-BE49-F238E27FC236}">
                <a16:creationId xmlns:a16="http://schemas.microsoft.com/office/drawing/2014/main" id="{E22BF989-8569-B347-A20F-425FD365C0C8}"/>
              </a:ext>
            </a:extLst>
          </p:cNvPr>
          <p:cNvSpPr txBox="1"/>
          <p:nvPr/>
        </p:nvSpPr>
        <p:spPr>
          <a:xfrm>
            <a:off x="4085248" y="4602065"/>
            <a:ext cx="43428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[We </a:t>
            </a:r>
            <a:r>
              <a:rPr kumimoji="0" lang="es-GB" sz="2800" b="0" i="0" u="none" strike="noStrike" kern="1200" cap="none" spc="0" normalizeH="0" baseline="0" noProof="0" dirty="0">
                <a:ln>
                  <a:noFill/>
                </a:ln>
                <a:solidFill>
                  <a:srgbClr val="115076"/>
                </a:solidFill>
                <a:effectLst/>
                <a:uLnTx/>
                <a:uFillTx/>
                <a:latin typeface="Century Gothic" panose="020F0302020204030204"/>
                <a:ea typeface="+mn-ea"/>
                <a:cs typeface="+mn-cs"/>
              </a:rPr>
              <a:t>are red (</a:t>
            </a:r>
            <a:r>
              <a:rPr lang="en-GB" sz="2800" dirty="0">
                <a:solidFill>
                  <a:srgbClr val="115076"/>
                </a:solidFill>
                <a:latin typeface="Century Gothic" panose="020F0302020204030204"/>
              </a:rPr>
              <a:t>sun</a:t>
            </a:r>
            <a:r>
              <a:rPr kumimoji="0" lang="es-GB" sz="2800" b="0" i="0" u="none" strike="noStrike" kern="1200" cap="none" spc="0" normalizeH="0" baseline="0" noProof="0" dirty="0">
                <a:ln>
                  <a:noFill/>
                </a:ln>
                <a:solidFill>
                  <a:srgbClr val="115076"/>
                </a:solidFill>
                <a:effectLst/>
                <a:uLnTx/>
                <a:uFillTx/>
                <a:latin typeface="Century Gothic" panose="020F0302020204030204"/>
                <a:ea typeface="+mn-ea"/>
                <a:cs typeface="+mn-cs"/>
              </a:rPr>
              <a:t>burnt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s-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CuadroTexto 10">
            <a:extLst>
              <a:ext uri="{FF2B5EF4-FFF2-40B4-BE49-F238E27FC236}">
                <a16:creationId xmlns:a16="http://schemas.microsoft.com/office/drawing/2014/main" id="{0F3CDA9F-19B4-5645-8E72-7C49324588EF}"/>
              </a:ext>
            </a:extLst>
          </p:cNvPr>
          <p:cNvSpPr txBox="1"/>
          <p:nvPr/>
        </p:nvSpPr>
        <p:spPr>
          <a:xfrm flipH="1">
            <a:off x="3406922" y="5097924"/>
            <a:ext cx="58385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6000" b="1" i="0" u="none" strike="noStrike" kern="1200" cap="none" spc="0" normalizeH="0" baseline="0" noProof="0" dirty="0">
                <a:ln>
                  <a:noFill/>
                </a:ln>
                <a:solidFill>
                  <a:srgbClr val="115076"/>
                </a:solidFill>
                <a:effectLst/>
                <a:uLnTx/>
                <a:uFillTx/>
                <a:latin typeface="Century Gothic" panose="020F0302020204030204"/>
                <a:ea typeface="+mn-ea"/>
                <a:cs typeface="+mn-cs"/>
              </a:rPr>
              <a:t>Estamos rojos</a:t>
            </a: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s-GB" sz="6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13" name="CuadroTexto 12">
            <a:extLst>
              <a:ext uri="{FF2B5EF4-FFF2-40B4-BE49-F238E27FC236}">
                <a16:creationId xmlns:a16="http://schemas.microsoft.com/office/drawing/2014/main" id="{090E8066-6323-684F-B4DA-03DDF78E8763}"/>
              </a:ext>
            </a:extLst>
          </p:cNvPr>
          <p:cNvSpPr txBox="1"/>
          <p:nvPr/>
        </p:nvSpPr>
        <p:spPr>
          <a:xfrm>
            <a:off x="3114629" y="4653210"/>
            <a:ext cx="628409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[We are dark-haired/dark-skinned.]</a:t>
            </a:r>
          </a:p>
        </p:txBody>
      </p:sp>
      <p:sp>
        <p:nvSpPr>
          <p:cNvPr id="14" name="CuadroTexto 13">
            <a:extLst>
              <a:ext uri="{FF2B5EF4-FFF2-40B4-BE49-F238E27FC236}">
                <a16:creationId xmlns:a16="http://schemas.microsoft.com/office/drawing/2014/main" id="{AB8F98ED-5D59-374D-83EF-29A0B7563EBD}"/>
              </a:ext>
            </a:extLst>
          </p:cNvPr>
          <p:cNvSpPr txBox="1"/>
          <p:nvPr/>
        </p:nvSpPr>
        <p:spPr>
          <a:xfrm>
            <a:off x="3324578" y="5102653"/>
            <a:ext cx="630653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Somos morenos</a:t>
            </a: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s-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6" name="CuadroTexto 105">
            <a:extLst>
              <a:ext uri="{FF2B5EF4-FFF2-40B4-BE49-F238E27FC236}">
                <a16:creationId xmlns:a16="http://schemas.microsoft.com/office/drawing/2014/main" id="{08EFCAA4-E5A0-1C45-AF54-80A7FD57CAA2}"/>
              </a:ext>
            </a:extLst>
          </p:cNvPr>
          <p:cNvSpPr txBox="1"/>
          <p:nvPr/>
        </p:nvSpPr>
        <p:spPr>
          <a:xfrm>
            <a:off x="4341727" y="4638226"/>
            <a:ext cx="433003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[We are (acting) crazy.]</a:t>
            </a:r>
          </a:p>
        </p:txBody>
      </p:sp>
      <p:sp>
        <p:nvSpPr>
          <p:cNvPr id="107" name="CuadroTexto 106">
            <a:extLst>
              <a:ext uri="{FF2B5EF4-FFF2-40B4-BE49-F238E27FC236}">
                <a16:creationId xmlns:a16="http://schemas.microsoft.com/office/drawing/2014/main" id="{BC69AB0A-7F1C-C243-A16F-DADC09A25DC1}"/>
              </a:ext>
            </a:extLst>
          </p:cNvPr>
          <p:cNvSpPr txBox="1"/>
          <p:nvPr/>
        </p:nvSpPr>
        <p:spPr>
          <a:xfrm>
            <a:off x="3744623" y="5102653"/>
            <a:ext cx="564449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6000" b="1" i="0" u="none" strike="noStrike" kern="1200" cap="none" spc="0" normalizeH="0" baseline="0" noProof="0" dirty="0">
                <a:ln>
                  <a:noFill/>
                </a:ln>
                <a:solidFill>
                  <a:srgbClr val="115076"/>
                </a:solidFill>
                <a:effectLst/>
                <a:uLnTx/>
                <a:uFillTx/>
                <a:latin typeface="Century Gothic" panose="020F0302020204030204"/>
                <a:ea typeface="+mn-ea"/>
                <a:cs typeface="+mn-cs"/>
              </a:rPr>
              <a:t>Estamos locos</a:t>
            </a: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s-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7" name="CuadroTexto 116">
            <a:extLst>
              <a:ext uri="{FF2B5EF4-FFF2-40B4-BE49-F238E27FC236}">
                <a16:creationId xmlns:a16="http://schemas.microsoft.com/office/drawing/2014/main" id="{5E08A482-CC5E-5A4E-87B1-D80C45104491}"/>
              </a:ext>
            </a:extLst>
          </p:cNvPr>
          <p:cNvSpPr txBox="1"/>
          <p:nvPr/>
        </p:nvSpPr>
        <p:spPr>
          <a:xfrm>
            <a:off x="4234795" y="4621687"/>
            <a:ext cx="416011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[We are insane, crazy.]</a:t>
            </a:r>
          </a:p>
        </p:txBody>
      </p:sp>
      <p:sp>
        <p:nvSpPr>
          <p:cNvPr id="118" name="CuadroTexto 117">
            <a:extLst>
              <a:ext uri="{FF2B5EF4-FFF2-40B4-BE49-F238E27FC236}">
                <a16:creationId xmlns:a16="http://schemas.microsoft.com/office/drawing/2014/main" id="{F016D605-6D17-694E-AF2F-B1D6234FA400}"/>
              </a:ext>
            </a:extLst>
          </p:cNvPr>
          <p:cNvSpPr txBox="1"/>
          <p:nvPr/>
        </p:nvSpPr>
        <p:spPr>
          <a:xfrm>
            <a:off x="3801613" y="5162750"/>
            <a:ext cx="505939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Somos locos</a:t>
            </a: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s-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9" name="CuadroTexto 118">
            <a:extLst>
              <a:ext uri="{FF2B5EF4-FFF2-40B4-BE49-F238E27FC236}">
                <a16:creationId xmlns:a16="http://schemas.microsoft.com/office/drawing/2014/main" id="{B3FDB891-5B03-1B49-85FC-298C183DE6B8}"/>
              </a:ext>
            </a:extLst>
          </p:cNvPr>
          <p:cNvSpPr txBox="1"/>
          <p:nvPr/>
        </p:nvSpPr>
        <p:spPr>
          <a:xfrm>
            <a:off x="3853321" y="4673636"/>
            <a:ext cx="449193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[We are tanned, brown.]</a:t>
            </a:r>
          </a:p>
        </p:txBody>
      </p:sp>
      <p:sp>
        <p:nvSpPr>
          <p:cNvPr id="121" name="CuadroTexto 120">
            <a:extLst>
              <a:ext uri="{FF2B5EF4-FFF2-40B4-BE49-F238E27FC236}">
                <a16:creationId xmlns:a16="http://schemas.microsoft.com/office/drawing/2014/main" id="{6150FDC8-2406-A443-B670-78EC8956195F}"/>
              </a:ext>
            </a:extLst>
          </p:cNvPr>
          <p:cNvSpPr txBox="1"/>
          <p:nvPr/>
        </p:nvSpPr>
        <p:spPr>
          <a:xfrm>
            <a:off x="2555813" y="5117641"/>
            <a:ext cx="689163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6000" b="1" i="0" u="none" strike="noStrike" kern="1200" cap="none" spc="0" normalizeH="0" baseline="0" noProof="0" dirty="0">
                <a:ln>
                  <a:noFill/>
                </a:ln>
                <a:solidFill>
                  <a:srgbClr val="115076"/>
                </a:solidFill>
                <a:effectLst/>
                <a:uLnTx/>
                <a:uFillTx/>
                <a:latin typeface="Century Gothic" panose="020F0302020204030204"/>
                <a:ea typeface="+mn-ea"/>
                <a:cs typeface="+mn-cs"/>
              </a:rPr>
              <a:t>Estamos morenos</a:t>
            </a: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s-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22" name="Picture 2" descr="Mr Men Clip Art">
            <a:extLst>
              <a:ext uri="{FF2B5EF4-FFF2-40B4-BE49-F238E27FC236}">
                <a16:creationId xmlns:a16="http://schemas.microsoft.com/office/drawing/2014/main" id="{9AB16E3F-835D-6F4F-9960-683D8B811E17}"/>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38331" r="70414"/>
          <a:stretch/>
        </p:blipFill>
        <p:spPr bwMode="auto">
          <a:xfrm>
            <a:off x="8013653" y="846065"/>
            <a:ext cx="1747956" cy="3570637"/>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 descr="Mr Men Clip Art">
            <a:extLst>
              <a:ext uri="{FF2B5EF4-FFF2-40B4-BE49-F238E27FC236}">
                <a16:creationId xmlns:a16="http://schemas.microsoft.com/office/drawing/2014/main" id="{FAE92F22-37AB-6D43-9F02-0A7FAEFFF814}"/>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38331" r="70414"/>
          <a:stretch/>
        </p:blipFill>
        <p:spPr bwMode="auto">
          <a:xfrm>
            <a:off x="2581837" y="1013831"/>
            <a:ext cx="1614339" cy="3297690"/>
          </a:xfrm>
          <a:prstGeom prst="rect">
            <a:avLst/>
          </a:prstGeom>
          <a:noFill/>
          <a:extLst>
            <a:ext uri="{909E8E84-426E-40DD-AFC4-6F175D3DCCD1}">
              <a14:hiddenFill xmlns:a14="http://schemas.microsoft.com/office/drawing/2010/main">
                <a:solidFill>
                  <a:srgbClr val="FFFFFF"/>
                </a:solidFill>
              </a14:hiddenFill>
            </a:ext>
          </a:extLst>
        </p:spPr>
      </p:pic>
      <p:sp>
        <p:nvSpPr>
          <p:cNvPr id="124" name="CuadroTexto 123">
            <a:extLst>
              <a:ext uri="{FF2B5EF4-FFF2-40B4-BE49-F238E27FC236}">
                <a16:creationId xmlns:a16="http://schemas.microsoft.com/office/drawing/2014/main" id="{BD28A936-127F-2747-85A3-86CB7558272E}"/>
              </a:ext>
            </a:extLst>
          </p:cNvPr>
          <p:cNvSpPr txBox="1"/>
          <p:nvPr/>
        </p:nvSpPr>
        <p:spPr>
          <a:xfrm>
            <a:off x="5159495" y="4586444"/>
            <a:ext cx="248818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[We are red.]</a:t>
            </a:r>
          </a:p>
        </p:txBody>
      </p:sp>
      <p:sp>
        <p:nvSpPr>
          <p:cNvPr id="125" name="CuadroTexto 124">
            <a:extLst>
              <a:ext uri="{FF2B5EF4-FFF2-40B4-BE49-F238E27FC236}">
                <a16:creationId xmlns:a16="http://schemas.microsoft.com/office/drawing/2014/main" id="{F48DC662-3856-C84D-A605-9E3F1E513FDD}"/>
              </a:ext>
            </a:extLst>
          </p:cNvPr>
          <p:cNvSpPr txBox="1"/>
          <p:nvPr/>
        </p:nvSpPr>
        <p:spPr>
          <a:xfrm>
            <a:off x="4079472" y="5104372"/>
            <a:ext cx="483016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Somos rojos</a:t>
            </a: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s-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6" name="CuadroTexto 125">
            <a:extLst>
              <a:ext uri="{FF2B5EF4-FFF2-40B4-BE49-F238E27FC236}">
                <a16:creationId xmlns:a16="http://schemas.microsoft.com/office/drawing/2014/main" id="{8C6E04D0-444A-5F4A-A326-E26B45AB22DB}"/>
              </a:ext>
            </a:extLst>
          </p:cNvPr>
          <p:cNvSpPr txBox="1"/>
          <p:nvPr/>
        </p:nvSpPr>
        <p:spPr>
          <a:xfrm>
            <a:off x="4644740" y="4639420"/>
            <a:ext cx="302358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[We are boring.]</a:t>
            </a:r>
          </a:p>
        </p:txBody>
      </p:sp>
      <p:sp>
        <p:nvSpPr>
          <p:cNvPr id="128" name="CuadroTexto 127">
            <a:extLst>
              <a:ext uri="{FF2B5EF4-FFF2-40B4-BE49-F238E27FC236}">
                <a16:creationId xmlns:a16="http://schemas.microsoft.com/office/drawing/2014/main" id="{954E7C45-E4BF-8840-B072-71F52D25AE76}"/>
              </a:ext>
            </a:extLst>
          </p:cNvPr>
          <p:cNvSpPr txBox="1"/>
          <p:nvPr/>
        </p:nvSpPr>
        <p:spPr>
          <a:xfrm>
            <a:off x="3196632" y="5153611"/>
            <a:ext cx="655500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6000" b="1" i="0" u="none" strike="noStrike" kern="1200" cap="none" spc="0" normalizeH="0" baseline="0" noProof="0" dirty="0">
                <a:ln>
                  <a:noFill/>
                </a:ln>
                <a:solidFill>
                  <a:srgbClr val="115076"/>
                </a:solidFill>
                <a:effectLst/>
                <a:uLnTx/>
                <a:uFillTx/>
                <a:latin typeface="Century Gothic" panose="020F0302020204030204"/>
                <a:ea typeface="+mn-ea"/>
                <a:cs typeface="+mn-cs"/>
              </a:rPr>
              <a:t>Somos aburridos</a:t>
            </a:r>
            <a:r>
              <a:rPr kumimoji="0" lang="en-GB" sz="6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s-GB" sz="6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349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6"/>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9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3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8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2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28"/>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22"/>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23"/>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2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2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7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06"/>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107"/>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26"/>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2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126"/>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128"/>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19"/>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9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2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97"/>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119"/>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1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1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7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118"/>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nodeType="clickEffect">
                                  <p:stCondLst>
                                    <p:cond delay="0"/>
                                  </p:stCondLst>
                                  <p:childTnLst>
                                    <p:set>
                                      <p:cBhvr>
                                        <p:cTn id="148" dur="1" fill="hold">
                                          <p:stCondLst>
                                            <p:cond delay="0"/>
                                          </p:stCondLst>
                                        </p:cTn>
                                        <p:tgtEl>
                                          <p:spTgt spid="70"/>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117"/>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1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8" grpId="1"/>
      <p:bldP spid="5" grpId="0"/>
      <p:bldP spid="10" grpId="0"/>
      <p:bldP spid="10" grpId="1"/>
      <p:bldP spid="11" grpId="0"/>
      <p:bldP spid="11" grpId="1"/>
      <p:bldP spid="13" grpId="0"/>
      <p:bldP spid="13" grpId="1"/>
      <p:bldP spid="14" grpId="0"/>
      <p:bldP spid="14" grpId="1"/>
      <p:bldP spid="106" grpId="0"/>
      <p:bldP spid="106" grpId="1"/>
      <p:bldP spid="107" grpId="0"/>
      <p:bldP spid="107" grpId="1"/>
      <p:bldP spid="117" grpId="0"/>
      <p:bldP spid="117" grpId="1"/>
      <p:bldP spid="118" grpId="0"/>
      <p:bldP spid="118" grpId="1"/>
      <p:bldP spid="119" grpId="0"/>
      <p:bldP spid="119" grpId="1"/>
      <p:bldP spid="121" grpId="0"/>
      <p:bldP spid="121" grpId="1"/>
      <p:bldP spid="124" grpId="0"/>
      <p:bldP spid="124" grpId="1"/>
      <p:bldP spid="125" grpId="0"/>
      <p:bldP spid="125" grpId="1"/>
      <p:bldP spid="126" grpId="0"/>
      <p:bldP spid="126" grpId="1"/>
      <p:bldP spid="128" grpId="0"/>
      <p:bldP spid="128"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7325507" cy="879475"/>
          </a:xfrm>
        </p:spPr>
        <p:txBody>
          <a:bodyPr>
            <a:normAutofit fontScale="90000"/>
          </a:bodyPr>
          <a:lstStyle/>
          <a:p>
            <a:pPr algn="l"/>
            <a:r>
              <a:rPr lang="en-GB" sz="4000" b="1" dirty="0">
                <a:solidFill>
                  <a:prstClr val="white"/>
                </a:solidFill>
              </a:rPr>
              <a:t>Saying what people are like today vs in general</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8" y="3145187"/>
            <a:ext cx="7725763" cy="567626"/>
          </a:xfrm>
        </p:spPr>
        <p:txBody>
          <a:bodyPr>
            <a:noAutofit/>
          </a:bodyPr>
          <a:lstStyle/>
          <a:p>
            <a:pPr algn="l"/>
            <a:r>
              <a:rPr lang="en-GB" sz="2800" dirty="0">
                <a:solidFill>
                  <a:prstClr val="white"/>
                </a:solidFill>
              </a:rPr>
              <a:t>‘</a:t>
            </a:r>
            <a:r>
              <a:rPr lang="en-GB" sz="2800" dirty="0" err="1">
                <a:solidFill>
                  <a:prstClr val="white"/>
                </a:solidFill>
              </a:rPr>
              <a:t>Ser</a:t>
            </a:r>
            <a:r>
              <a:rPr lang="en-GB" sz="2800" dirty="0">
                <a:solidFill>
                  <a:prstClr val="white"/>
                </a:solidFill>
              </a:rPr>
              <a:t>’ for traits and ‘estar’ for state [revisited]</a:t>
            </a:r>
            <a:endParaRPr lang="en-US" sz="28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35013" y="3632652"/>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SSCs [</a:t>
            </a:r>
            <a:r>
              <a:rPr lang="en-GB" sz="2800" dirty="0" err="1">
                <a:solidFill>
                  <a:prstClr val="white"/>
                </a:solidFill>
              </a:rPr>
              <a:t>ce</a:t>
            </a:r>
            <a:r>
              <a:rPr lang="en-GB" sz="2800" dirty="0">
                <a:solidFill>
                  <a:prstClr val="white"/>
                </a:solidFill>
              </a:rPr>
              <a:t>], [ci]</a:t>
            </a:r>
          </a:p>
          <a:p>
            <a:endParaRPr lang="en-US" sz="28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2.2 - Week 5 - Lesson 48</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Victoria Hobson / Nick Avery  </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4303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73" y="422412"/>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3753992" y="1889865"/>
            <a:ext cx="4782207" cy="1938992"/>
          </a:xfrm>
          <a:prstGeom prst="rect">
            <a:avLst/>
          </a:prstGeom>
        </p:spPr>
        <p:txBody>
          <a:bodyPr wrap="square">
            <a:spAutoFit/>
          </a:bodyPr>
          <a:lstStyle/>
          <a:p>
            <a:r>
              <a:rPr lang="en-GB" sz="12000" dirty="0">
                <a:solidFill>
                  <a:srgbClr val="E56700"/>
                </a:solidFill>
                <a:latin typeface="Century Gothic" panose="020B0502020202020204" pitchFamily="34" charset="0"/>
                <a:cs typeface="Calibri" panose="020F0502020204030204" pitchFamily="34" charset="0"/>
              </a:rPr>
              <a:t>ce</a:t>
            </a:r>
            <a:r>
              <a:rPr lang="en-GB" sz="12000" dirty="0">
                <a:solidFill>
                  <a:srgbClr val="115076"/>
                </a:solidFill>
                <a:latin typeface="Century Gothic" panose="020B0502020202020204" pitchFamily="34" charset="0"/>
                <a:cs typeface="Calibri" panose="020F0502020204030204" pitchFamily="34" charset="0"/>
              </a:rPr>
              <a:t>rca</a:t>
            </a:r>
          </a:p>
        </p:txBody>
      </p:sp>
    </p:spTree>
    <p:extLst>
      <p:ext uri="{BB962C8B-B14F-4D97-AF65-F5344CB8AC3E}">
        <p14:creationId xmlns:p14="http://schemas.microsoft.com/office/powerpoint/2010/main" val="51318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042" y="436369"/>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grpSp>
        <p:nvGrpSpPr>
          <p:cNvPr id="2" name="Group 1" descr="Signpost with the city Madrid and the distance 1 kilometre written on it. "/>
          <p:cNvGrpSpPr/>
          <p:nvPr/>
        </p:nvGrpSpPr>
        <p:grpSpPr>
          <a:xfrm>
            <a:off x="3238500" y="1989546"/>
            <a:ext cx="5715000" cy="2162176"/>
            <a:chOff x="4869420" y="1856322"/>
            <a:chExt cx="5715000" cy="2162176"/>
          </a:xfrm>
        </p:grpSpPr>
        <p:sp>
          <p:nvSpPr>
            <p:cNvPr id="7" name="TextBox 6"/>
            <p:cNvSpPr txBox="1"/>
            <p:nvPr/>
          </p:nvSpPr>
          <p:spPr>
            <a:xfrm>
              <a:off x="5955927" y="2726656"/>
              <a:ext cx="3541986" cy="646331"/>
            </a:xfrm>
            <a:prstGeom prst="rect">
              <a:avLst/>
            </a:prstGeom>
            <a:noFill/>
          </p:spPr>
          <p:txBody>
            <a:bodyPr wrap="square" rtlCol="0">
              <a:spAutoFit/>
            </a:bodyPr>
            <a:lstStyle/>
            <a:p>
              <a:r>
                <a:rPr lang="en-GB" sz="3600" b="1" dirty="0">
                  <a:latin typeface="Imprint MT Shadow" panose="04020605060303030202" pitchFamily="82" charset="0"/>
                </a:rPr>
                <a:t>MADRID  1KM</a:t>
              </a:r>
            </a:p>
          </p:txBody>
        </p:sp>
        <p:pic>
          <p:nvPicPr>
            <p:cNvPr id="12292" name="Picture 4" descr="Signpost with the city Madrid and the distance 1 kilometre written on 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9420" y="1856322"/>
              <a:ext cx="5715000" cy="216217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3704896" y="4243321"/>
            <a:ext cx="4782207" cy="1938992"/>
          </a:xfrm>
          <a:prstGeom prst="rect">
            <a:avLst/>
          </a:prstGeom>
        </p:spPr>
        <p:txBody>
          <a:bodyPr wrap="square">
            <a:spAutoFit/>
          </a:bodyPr>
          <a:lstStyle/>
          <a:p>
            <a:r>
              <a:rPr lang="en-GB" sz="12000" dirty="0">
                <a:solidFill>
                  <a:srgbClr val="E56700"/>
                </a:solidFill>
                <a:latin typeface="Century Gothic" panose="020B0502020202020204" pitchFamily="34" charset="0"/>
                <a:cs typeface="Calibri" panose="020F0502020204030204" pitchFamily="34" charset="0"/>
              </a:rPr>
              <a:t>ce</a:t>
            </a:r>
            <a:r>
              <a:rPr lang="en-GB" sz="12000" dirty="0">
                <a:solidFill>
                  <a:srgbClr val="115076"/>
                </a:solidFill>
                <a:latin typeface="Century Gothic" panose="020B0502020202020204" pitchFamily="34" charset="0"/>
                <a:cs typeface="Calibri" panose="020F0502020204030204" pitchFamily="34" charset="0"/>
              </a:rPr>
              <a:t>rca</a:t>
            </a:r>
          </a:p>
        </p:txBody>
      </p:sp>
      <p:sp>
        <p:nvSpPr>
          <p:cNvPr id="9" name="TextBox 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13010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erca.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cerc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02" y="900273"/>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1266" name="Picture 2" descr="green checkmark in a cir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855" y="1178581"/>
            <a:ext cx="3120289" cy="31202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55643" y="4235431"/>
            <a:ext cx="448071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ci</a:t>
            </a:r>
            <a:r>
              <a:rPr lang="en-GB" sz="12000" dirty="0">
                <a:solidFill>
                  <a:srgbClr val="115076"/>
                </a:solidFill>
                <a:latin typeface="Century Gothic" panose="020B0502020202020204" pitchFamily="34" charset="0"/>
                <a:cs typeface="Calibri" panose="020F0502020204030204" pitchFamily="34" charset="0"/>
              </a:rPr>
              <a:t>erto</a:t>
            </a:r>
            <a:endParaRPr lang="en-GB" sz="12000" dirty="0">
              <a:solidFill>
                <a:srgbClr val="115076"/>
              </a:solidFill>
            </a:endParaRP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85227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ier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500"/>
                                        <p:tgtEl>
                                          <p:spTgt spid="11266"/>
                                        </p:tgtEl>
                                      </p:cBhvr>
                                    </p:animEffect>
                                  </p:childTnLst>
                                  <p:subTnLst>
                                    <p:audio>
                                      <p:cMediaNode>
                                        <p:cTn display="0" masterRel="sameClick">
                                          <p:stCondLst>
                                            <p:cond evt="begin" delay="0">
                                              <p:tn val="15"/>
                                            </p:cond>
                                          </p:stCondLst>
                                          <p:endCondLst>
                                            <p:cond evt="onStopAudio" delay="0">
                                              <p:tgtEl>
                                                <p:sldTgt/>
                                              </p:tgtEl>
                                            </p:cond>
                                          </p:endCondLst>
                                        </p:cTn>
                                        <p:tgtEl>
                                          <p:sndTgt r:embed="rId4" name="cier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76098" y="438912"/>
            <a:ext cx="83985" cy="239647"/>
          </a:xfrm>
        </p:spPr>
        <p:txBody>
          <a:bodyPr>
            <a:normAutofit/>
          </a:bodyPr>
          <a:lstStyle/>
          <a:p>
            <a:r>
              <a:rPr lang="en-GB" sz="100" b="1" dirty="0" err="1">
                <a:solidFill>
                  <a:schemeClr val="bg1"/>
                </a:solidFill>
              </a:rPr>
              <a:t>escuchar</a:t>
            </a:r>
            <a:endParaRPr lang="en-US" sz="100"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423288773"/>
              </p:ext>
            </p:extLst>
          </p:nvPr>
        </p:nvGraphicFramePr>
        <p:xfrm>
          <a:off x="1020318" y="1062058"/>
          <a:ext cx="10184392" cy="5180534"/>
        </p:xfrm>
        <a:graphic>
          <a:graphicData uri="http://schemas.openxmlformats.org/drawingml/2006/table">
            <a:tbl>
              <a:tblPr firstRow="1" bandRow="1"/>
              <a:tblGrid>
                <a:gridCol w="2501116">
                  <a:extLst>
                    <a:ext uri="{9D8B030D-6E8A-4147-A177-3AD203B41FA5}">
                      <a16:colId xmlns:a16="http://schemas.microsoft.com/office/drawing/2014/main" val="862796494"/>
                    </a:ext>
                  </a:extLst>
                </a:gridCol>
                <a:gridCol w="2501116">
                  <a:extLst>
                    <a:ext uri="{9D8B030D-6E8A-4147-A177-3AD203B41FA5}">
                      <a16:colId xmlns:a16="http://schemas.microsoft.com/office/drawing/2014/main" val="406463520"/>
                    </a:ext>
                  </a:extLst>
                </a:gridCol>
                <a:gridCol w="2591080">
                  <a:extLst>
                    <a:ext uri="{9D8B030D-6E8A-4147-A177-3AD203B41FA5}">
                      <a16:colId xmlns:a16="http://schemas.microsoft.com/office/drawing/2014/main" val="1300524604"/>
                    </a:ext>
                  </a:extLst>
                </a:gridCol>
                <a:gridCol w="2591080">
                  <a:extLst>
                    <a:ext uri="{9D8B030D-6E8A-4147-A177-3AD203B41FA5}">
                      <a16:colId xmlns:a16="http://schemas.microsoft.com/office/drawing/2014/main" val="2934698012"/>
                    </a:ext>
                  </a:extLst>
                </a:gridCol>
              </a:tblGrid>
              <a:tr h="60853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115076"/>
                          </a:solidFill>
                          <a:latin typeface="Century Gothic" panose="020B0502020202020204" pitchFamily="34" charset="0"/>
                        </a:rPr>
                        <a:t>ce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pPr algn="ctr"/>
                      <a:r>
                        <a:rPr lang="en-GB" sz="2400" b="1" dirty="0">
                          <a:solidFill>
                            <a:srgbClr val="115076"/>
                          </a:solidFill>
                          <a:latin typeface="Century Gothic" panose="020B0502020202020204" pitchFamily="34" charset="0"/>
                        </a:rPr>
                        <a:t>palabras</a:t>
                      </a:r>
                    </a:p>
                  </a:txBody>
                  <a:tcPr anchor="ct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115076"/>
                          </a:solidFill>
                          <a:latin typeface="Century Gothic" panose="020B0502020202020204" pitchFamily="34" charset="0"/>
                        </a:rPr>
                        <a:t>ci</a:t>
                      </a:r>
                    </a:p>
                  </a:txBody>
                  <a:tcPr anchor="ct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pPr algn="ctr"/>
                      <a:r>
                        <a:rPr lang="en-GB" sz="2400" b="1" dirty="0">
                          <a:solidFill>
                            <a:srgbClr val="115076"/>
                          </a:solidFill>
                          <a:latin typeface="Century Gothic" panose="020B0502020202020204" pitchFamily="34" charset="0"/>
                        </a:rPr>
                        <a:t>palabras</a:t>
                      </a:r>
                    </a:p>
                  </a:txBody>
                  <a:tcPr anchor="ct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44628243"/>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115076"/>
                        </a:solidFill>
                      </a:endParaRPr>
                    </a:p>
                    <a:p>
                      <a:endParaRPr lang="en-GB" dirty="0">
                        <a:solidFill>
                          <a:srgbClr val="115076"/>
                        </a:solidFill>
                      </a:endParaRPr>
                    </a:p>
                    <a:p>
                      <a:endParaRPr lang="en-GB" dirty="0">
                        <a:solidFill>
                          <a:srgbClr val="115076"/>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p>
                      <a:endParaRPr lang="en-GB" dirty="0">
                        <a:solidFill>
                          <a:srgbClr val="115076"/>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115076"/>
                        </a:solidFill>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p>
                      <a:endParaRPr lang="en-GB" dirty="0">
                        <a:solidFill>
                          <a:srgbClr val="115076"/>
                        </a:solidFill>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07598778"/>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115076"/>
                        </a:solidFill>
                      </a:endParaRPr>
                    </a:p>
                    <a:p>
                      <a:endParaRPr lang="en-GB" dirty="0">
                        <a:solidFill>
                          <a:srgbClr val="115076"/>
                        </a:solidFill>
                      </a:endParaRPr>
                    </a:p>
                    <a:p>
                      <a:endParaRPr lang="en-GB" dirty="0">
                        <a:solidFill>
                          <a:srgbClr val="115076"/>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115076"/>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115076"/>
                        </a:solidFill>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115076"/>
                        </a:solidFill>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6290371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115076"/>
                        </a:solidFill>
                      </a:endParaRPr>
                    </a:p>
                    <a:p>
                      <a:endParaRPr lang="en-GB" dirty="0">
                        <a:solidFill>
                          <a:srgbClr val="115076"/>
                        </a:solidFill>
                      </a:endParaRPr>
                    </a:p>
                    <a:p>
                      <a:endParaRPr lang="en-GB" dirty="0">
                        <a:solidFill>
                          <a:srgbClr val="115076"/>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p>
                      <a:endParaRPr lang="en-GB" dirty="0">
                        <a:solidFill>
                          <a:srgbClr val="115076"/>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115076"/>
                        </a:solidFill>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p>
                      <a:endParaRPr lang="en-GB" dirty="0">
                        <a:solidFill>
                          <a:srgbClr val="115076"/>
                        </a:solidFill>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4392264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115076"/>
                        </a:solidFill>
                      </a:endParaRPr>
                    </a:p>
                    <a:p>
                      <a:endParaRPr lang="en-GB" dirty="0">
                        <a:solidFill>
                          <a:srgbClr val="115076"/>
                        </a:solidFill>
                      </a:endParaRPr>
                    </a:p>
                    <a:p>
                      <a:endParaRPr lang="en-GB" dirty="0">
                        <a:solidFill>
                          <a:srgbClr val="115076"/>
                        </a:solidFill>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115076"/>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115076"/>
                        </a:solidFill>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115076"/>
                        </a:solidFill>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80627764"/>
                  </a:ext>
                </a:extLst>
              </a:tr>
              <a:tr h="530766">
                <a:tc>
                  <a:txBody>
                    <a:bodyPr/>
                    <a:lstStyle/>
                    <a:p>
                      <a:endParaRPr lang="en-GB" dirty="0">
                        <a:solidFill>
                          <a:srgbClr val="115076"/>
                        </a:solidFill>
                      </a:endParaRPr>
                    </a:p>
                    <a:p>
                      <a:endParaRPr lang="en-GB" dirty="0">
                        <a:solidFill>
                          <a:srgbClr val="115076"/>
                        </a:solidFill>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115076"/>
                        </a:solidFill>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115076"/>
                        </a:solidFill>
                      </a:endParaRPr>
                    </a:p>
                    <a:p>
                      <a:endParaRPr lang="en-GB" dirty="0">
                        <a:solidFill>
                          <a:srgbClr val="115076"/>
                        </a:solidFill>
                      </a:endParaRPr>
                    </a:p>
                    <a:p>
                      <a:endParaRPr lang="en-GB" dirty="0">
                        <a:solidFill>
                          <a:srgbClr val="115076"/>
                        </a:solidFill>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115076"/>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882680774"/>
                  </a:ext>
                </a:extLst>
              </a:tr>
            </a:tbl>
          </a:graphicData>
        </a:graphic>
      </p:graphicFrame>
      <p:sp>
        <p:nvSpPr>
          <p:cNvPr id="5" name="Action Button: Custom 4">
            <a:hlinkClick r:id="" action="ppaction://noaction" highlightClick="1">
              <a:snd r:embed="rId3" name="parece ser cierto.wav"/>
            </a:hlinkClick>
          </p:cNvPr>
          <p:cNvSpPr/>
          <p:nvPr/>
        </p:nvSpPr>
        <p:spPr>
          <a:xfrm>
            <a:off x="158058" y="1828799"/>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ea typeface="+mn-ea"/>
                <a:cs typeface="+mn-cs"/>
              </a:rPr>
              <a:t>1</a:t>
            </a:r>
          </a:p>
        </p:txBody>
      </p:sp>
      <p:sp>
        <p:nvSpPr>
          <p:cNvPr id="9" name="TextBox 8"/>
          <p:cNvSpPr txBox="1"/>
          <p:nvPr/>
        </p:nvSpPr>
        <p:spPr>
          <a:xfrm>
            <a:off x="271701" y="231061"/>
            <a:ext cx="9895881" cy="830997"/>
          </a:xfrm>
          <a:prstGeom prst="rect">
            <a:avLst/>
          </a:prstGeom>
          <a:noFill/>
        </p:spPr>
        <p:txBody>
          <a:bodyPr wrap="square" rtlCol="0">
            <a:spAutoFit/>
          </a:bodyPr>
          <a:lstStyle/>
          <a:p>
            <a:r>
              <a:rPr lang="en-GB" sz="2400" dirty="0">
                <a:solidFill>
                  <a:srgbClr val="115076"/>
                </a:solidFill>
              </a:rPr>
              <a:t>How many times in each sentence do you hear ‘</a:t>
            </a:r>
            <a:r>
              <a:rPr lang="en-GB" sz="2400" dirty="0" err="1">
                <a:solidFill>
                  <a:srgbClr val="115076"/>
                </a:solidFill>
              </a:rPr>
              <a:t>ce</a:t>
            </a:r>
            <a:r>
              <a:rPr lang="en-GB" sz="2400" dirty="0">
                <a:solidFill>
                  <a:srgbClr val="115076"/>
                </a:solidFill>
              </a:rPr>
              <a:t>’ and ‘ci’?  Tally each time.  Escribe las palabras en español.</a:t>
            </a:r>
            <a:endParaRPr lang="en-GB" dirty="0">
              <a:solidFill>
                <a:srgbClr val="115076"/>
              </a:solidFill>
            </a:endParaRPr>
          </a:p>
        </p:txBody>
      </p:sp>
      <p:cxnSp>
        <p:nvCxnSpPr>
          <p:cNvPr id="11" name="Straight Connector 10"/>
          <p:cNvCxnSpPr/>
          <p:nvPr/>
        </p:nvCxnSpPr>
        <p:spPr>
          <a:xfrm>
            <a:off x="1692322" y="1828800"/>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83187" y="1828799"/>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75630" y="1612734"/>
            <a:ext cx="2209254" cy="461665"/>
          </a:xfrm>
          <a:prstGeom prst="rect">
            <a:avLst/>
          </a:prstGeom>
          <a:noFill/>
        </p:spPr>
        <p:txBody>
          <a:bodyPr wrap="square" rtlCol="0">
            <a:spAutoFit/>
          </a:bodyPr>
          <a:lstStyle/>
          <a:p>
            <a:r>
              <a:rPr lang="en-GB" sz="2400" dirty="0" err="1">
                <a:solidFill>
                  <a:srgbClr val="115076"/>
                </a:solidFill>
              </a:rPr>
              <a:t>pare</a:t>
            </a:r>
            <a:r>
              <a:rPr lang="en-GB" sz="2400" b="1" dirty="0" err="1">
                <a:solidFill>
                  <a:srgbClr val="115076"/>
                </a:solidFill>
              </a:rPr>
              <a:t>ce</a:t>
            </a:r>
            <a:endParaRPr lang="en-GB" sz="2400" b="1" dirty="0">
              <a:solidFill>
                <a:srgbClr val="115076"/>
              </a:solidFill>
            </a:endParaRPr>
          </a:p>
        </p:txBody>
      </p:sp>
      <p:sp>
        <p:nvSpPr>
          <p:cNvPr id="17" name="TextBox 16"/>
          <p:cNvSpPr txBox="1"/>
          <p:nvPr/>
        </p:nvSpPr>
        <p:spPr>
          <a:xfrm>
            <a:off x="8637642" y="1639367"/>
            <a:ext cx="2209254" cy="461665"/>
          </a:xfrm>
          <a:prstGeom prst="rect">
            <a:avLst/>
          </a:prstGeom>
          <a:noFill/>
        </p:spPr>
        <p:txBody>
          <a:bodyPr wrap="square" rtlCol="0">
            <a:spAutoFit/>
          </a:bodyPr>
          <a:lstStyle/>
          <a:p>
            <a:r>
              <a:rPr lang="en-GB" sz="2400" b="1" dirty="0" err="1">
                <a:solidFill>
                  <a:srgbClr val="115076"/>
                </a:solidFill>
              </a:rPr>
              <a:t>ci</a:t>
            </a:r>
            <a:r>
              <a:rPr lang="en-GB" sz="2400" dirty="0" err="1">
                <a:solidFill>
                  <a:srgbClr val="115076"/>
                </a:solidFill>
              </a:rPr>
              <a:t>erto</a:t>
            </a:r>
            <a:endParaRPr lang="en-GB" sz="2400" dirty="0">
              <a:solidFill>
                <a:srgbClr val="115076"/>
              </a:solidFill>
            </a:endParaRPr>
          </a:p>
        </p:txBody>
      </p:sp>
      <p:cxnSp>
        <p:nvCxnSpPr>
          <p:cNvPr id="20" name="Straight Connector 19"/>
          <p:cNvCxnSpPr/>
          <p:nvPr/>
        </p:nvCxnSpPr>
        <p:spPr>
          <a:xfrm>
            <a:off x="7083187" y="2856932"/>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317473" y="2856932"/>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76781" y="2856931"/>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17132" y="2554301"/>
            <a:ext cx="2209254" cy="461665"/>
          </a:xfrm>
          <a:prstGeom prst="rect">
            <a:avLst/>
          </a:prstGeom>
          <a:noFill/>
        </p:spPr>
        <p:txBody>
          <a:bodyPr wrap="square" rtlCol="0">
            <a:spAutoFit/>
          </a:bodyPr>
          <a:lstStyle/>
          <a:p>
            <a:r>
              <a:rPr lang="en-GB" sz="2400" b="1" dirty="0" err="1">
                <a:solidFill>
                  <a:srgbClr val="115076"/>
                </a:solidFill>
              </a:rPr>
              <a:t>ce</a:t>
            </a:r>
            <a:r>
              <a:rPr lang="en-GB" sz="2400" dirty="0" err="1">
                <a:solidFill>
                  <a:srgbClr val="115076"/>
                </a:solidFill>
              </a:rPr>
              <a:t>ntro</a:t>
            </a:r>
            <a:endParaRPr lang="en-GB" sz="2400" dirty="0">
              <a:solidFill>
                <a:srgbClr val="115076"/>
              </a:solidFill>
            </a:endParaRPr>
          </a:p>
        </p:txBody>
      </p:sp>
      <p:sp>
        <p:nvSpPr>
          <p:cNvPr id="25" name="TextBox 24"/>
          <p:cNvSpPr txBox="1"/>
          <p:nvPr/>
        </p:nvSpPr>
        <p:spPr>
          <a:xfrm>
            <a:off x="8638528" y="2584742"/>
            <a:ext cx="2209254" cy="461665"/>
          </a:xfrm>
          <a:prstGeom prst="rect">
            <a:avLst/>
          </a:prstGeom>
          <a:noFill/>
        </p:spPr>
        <p:txBody>
          <a:bodyPr wrap="square" rtlCol="0">
            <a:spAutoFit/>
          </a:bodyPr>
          <a:lstStyle/>
          <a:p>
            <a:r>
              <a:rPr lang="en-GB" sz="2400" b="1" dirty="0" err="1">
                <a:solidFill>
                  <a:srgbClr val="115076"/>
                </a:solidFill>
              </a:rPr>
              <a:t>ci</a:t>
            </a:r>
            <a:r>
              <a:rPr lang="en-GB" sz="2400" dirty="0" err="1">
                <a:solidFill>
                  <a:srgbClr val="115076"/>
                </a:solidFill>
              </a:rPr>
              <a:t>nco</a:t>
            </a:r>
            <a:endParaRPr lang="en-GB" sz="2400" dirty="0">
              <a:solidFill>
                <a:srgbClr val="115076"/>
              </a:solidFill>
            </a:endParaRPr>
          </a:p>
        </p:txBody>
      </p:sp>
      <p:sp>
        <p:nvSpPr>
          <p:cNvPr id="26" name="TextBox 25"/>
          <p:cNvSpPr txBox="1"/>
          <p:nvPr/>
        </p:nvSpPr>
        <p:spPr>
          <a:xfrm>
            <a:off x="8638528" y="3019185"/>
            <a:ext cx="2209254" cy="461665"/>
          </a:xfrm>
          <a:prstGeom prst="rect">
            <a:avLst/>
          </a:prstGeom>
          <a:noFill/>
        </p:spPr>
        <p:txBody>
          <a:bodyPr wrap="square" rtlCol="0">
            <a:spAutoFit/>
          </a:bodyPr>
          <a:lstStyle/>
          <a:p>
            <a:r>
              <a:rPr lang="en-GB" sz="2400" dirty="0" err="1">
                <a:solidFill>
                  <a:srgbClr val="115076"/>
                </a:solidFill>
              </a:rPr>
              <a:t>bi</a:t>
            </a:r>
            <a:r>
              <a:rPr lang="en-GB" sz="2400" b="1" dirty="0" err="1">
                <a:solidFill>
                  <a:srgbClr val="115076"/>
                </a:solidFill>
              </a:rPr>
              <a:t>ci</a:t>
            </a:r>
            <a:r>
              <a:rPr lang="en-GB" sz="2400" dirty="0" err="1">
                <a:solidFill>
                  <a:srgbClr val="115076"/>
                </a:solidFill>
              </a:rPr>
              <a:t>cletas</a:t>
            </a:r>
            <a:endParaRPr lang="en-GB" sz="2400" dirty="0">
              <a:solidFill>
                <a:srgbClr val="115076"/>
              </a:solidFill>
            </a:endParaRPr>
          </a:p>
        </p:txBody>
      </p:sp>
      <p:sp>
        <p:nvSpPr>
          <p:cNvPr id="27" name="TextBox 26"/>
          <p:cNvSpPr txBox="1"/>
          <p:nvPr/>
        </p:nvSpPr>
        <p:spPr>
          <a:xfrm>
            <a:off x="10001612" y="2586370"/>
            <a:ext cx="2209254" cy="461665"/>
          </a:xfrm>
          <a:prstGeom prst="rect">
            <a:avLst/>
          </a:prstGeom>
          <a:noFill/>
        </p:spPr>
        <p:txBody>
          <a:bodyPr wrap="square" rtlCol="0">
            <a:spAutoFit/>
          </a:bodyPr>
          <a:lstStyle/>
          <a:p>
            <a:r>
              <a:rPr lang="en-GB" sz="2400" b="1" dirty="0">
                <a:solidFill>
                  <a:srgbClr val="115076"/>
                </a:solidFill>
              </a:rPr>
              <a:t>ci</a:t>
            </a:r>
            <a:r>
              <a:rPr lang="en-GB" sz="2400" dirty="0">
                <a:solidFill>
                  <a:srgbClr val="115076"/>
                </a:solidFill>
              </a:rPr>
              <a:t>udad</a:t>
            </a:r>
          </a:p>
        </p:txBody>
      </p:sp>
      <p:cxnSp>
        <p:nvCxnSpPr>
          <p:cNvPr id="28" name="Straight Connector 27"/>
          <p:cNvCxnSpPr/>
          <p:nvPr/>
        </p:nvCxnSpPr>
        <p:spPr>
          <a:xfrm>
            <a:off x="1708244" y="3759958"/>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899313" y="3759958"/>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517132" y="3509833"/>
            <a:ext cx="2209254" cy="461665"/>
          </a:xfrm>
          <a:prstGeom prst="rect">
            <a:avLst/>
          </a:prstGeom>
          <a:noFill/>
        </p:spPr>
        <p:txBody>
          <a:bodyPr wrap="square" rtlCol="0">
            <a:spAutoFit/>
          </a:bodyPr>
          <a:lstStyle/>
          <a:p>
            <a:r>
              <a:rPr lang="en-GB" sz="2400" b="1" dirty="0" err="1">
                <a:solidFill>
                  <a:srgbClr val="115076"/>
                </a:solidFill>
              </a:rPr>
              <a:t>ce</a:t>
            </a:r>
            <a:r>
              <a:rPr lang="en-GB" sz="2400" dirty="0" err="1">
                <a:solidFill>
                  <a:srgbClr val="115076"/>
                </a:solidFill>
              </a:rPr>
              <a:t>rca</a:t>
            </a:r>
            <a:endParaRPr lang="en-GB" sz="2400" dirty="0">
              <a:solidFill>
                <a:srgbClr val="115076"/>
              </a:solidFill>
            </a:endParaRPr>
          </a:p>
        </p:txBody>
      </p:sp>
      <p:sp>
        <p:nvSpPr>
          <p:cNvPr id="31" name="TextBox 30"/>
          <p:cNvSpPr txBox="1"/>
          <p:nvPr/>
        </p:nvSpPr>
        <p:spPr>
          <a:xfrm>
            <a:off x="3519060" y="3926173"/>
            <a:ext cx="2209254" cy="461665"/>
          </a:xfrm>
          <a:prstGeom prst="rect">
            <a:avLst/>
          </a:prstGeom>
          <a:noFill/>
        </p:spPr>
        <p:txBody>
          <a:bodyPr wrap="square" rtlCol="0">
            <a:spAutoFit/>
          </a:bodyPr>
          <a:lstStyle/>
          <a:p>
            <a:r>
              <a:rPr lang="en-GB" sz="2400" dirty="0">
                <a:solidFill>
                  <a:srgbClr val="115076"/>
                </a:solidFill>
              </a:rPr>
              <a:t>on</a:t>
            </a:r>
            <a:r>
              <a:rPr lang="en-GB" sz="2400" b="1" dirty="0">
                <a:solidFill>
                  <a:srgbClr val="115076"/>
                </a:solidFill>
              </a:rPr>
              <a:t>ce</a:t>
            </a:r>
          </a:p>
        </p:txBody>
      </p:sp>
      <p:cxnSp>
        <p:nvCxnSpPr>
          <p:cNvPr id="32" name="Straight Connector 31"/>
          <p:cNvCxnSpPr/>
          <p:nvPr/>
        </p:nvCxnSpPr>
        <p:spPr>
          <a:xfrm>
            <a:off x="7044517" y="3759958"/>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221939" y="3759957"/>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637642" y="3505451"/>
            <a:ext cx="2209254" cy="461665"/>
          </a:xfrm>
          <a:prstGeom prst="rect">
            <a:avLst/>
          </a:prstGeom>
          <a:noFill/>
        </p:spPr>
        <p:txBody>
          <a:bodyPr wrap="square" rtlCol="0">
            <a:spAutoFit/>
          </a:bodyPr>
          <a:lstStyle/>
          <a:p>
            <a:r>
              <a:rPr lang="en-GB" sz="2400" dirty="0" err="1">
                <a:solidFill>
                  <a:srgbClr val="115076"/>
                </a:solidFill>
              </a:rPr>
              <a:t>esta</a:t>
            </a:r>
            <a:r>
              <a:rPr lang="en-GB" sz="2400" b="1" dirty="0" err="1">
                <a:solidFill>
                  <a:srgbClr val="115076"/>
                </a:solidFill>
              </a:rPr>
              <a:t>ci</a:t>
            </a:r>
            <a:r>
              <a:rPr lang="en-GB" sz="2400" dirty="0" err="1">
                <a:solidFill>
                  <a:srgbClr val="115076"/>
                </a:solidFill>
              </a:rPr>
              <a:t>ón</a:t>
            </a:r>
            <a:endParaRPr lang="en-GB" sz="2400" dirty="0">
              <a:solidFill>
                <a:srgbClr val="115076"/>
              </a:solidFill>
            </a:endParaRPr>
          </a:p>
        </p:txBody>
      </p:sp>
      <p:sp>
        <p:nvSpPr>
          <p:cNvPr id="35" name="TextBox 34"/>
          <p:cNvSpPr txBox="1"/>
          <p:nvPr/>
        </p:nvSpPr>
        <p:spPr>
          <a:xfrm>
            <a:off x="8625388" y="3926433"/>
            <a:ext cx="2209254" cy="461665"/>
          </a:xfrm>
          <a:prstGeom prst="rect">
            <a:avLst/>
          </a:prstGeom>
          <a:noFill/>
        </p:spPr>
        <p:txBody>
          <a:bodyPr wrap="square" rtlCol="0">
            <a:spAutoFit/>
          </a:bodyPr>
          <a:lstStyle/>
          <a:p>
            <a:r>
              <a:rPr lang="en-GB" sz="2400" b="1" dirty="0">
                <a:solidFill>
                  <a:srgbClr val="115076"/>
                </a:solidFill>
              </a:rPr>
              <a:t>ci</a:t>
            </a:r>
            <a:r>
              <a:rPr lang="en-GB" sz="2400" dirty="0">
                <a:solidFill>
                  <a:srgbClr val="115076"/>
                </a:solidFill>
              </a:rPr>
              <a:t>ne</a:t>
            </a:r>
          </a:p>
        </p:txBody>
      </p:sp>
      <p:cxnSp>
        <p:nvCxnSpPr>
          <p:cNvPr id="36" name="Straight Connector 35"/>
          <p:cNvCxnSpPr/>
          <p:nvPr/>
        </p:nvCxnSpPr>
        <p:spPr>
          <a:xfrm>
            <a:off x="1692322" y="4635689"/>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899313" y="4635688"/>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517132" y="4464459"/>
            <a:ext cx="2209254" cy="461665"/>
          </a:xfrm>
          <a:prstGeom prst="rect">
            <a:avLst/>
          </a:prstGeom>
          <a:noFill/>
        </p:spPr>
        <p:txBody>
          <a:bodyPr wrap="square" rtlCol="0">
            <a:spAutoFit/>
          </a:bodyPr>
          <a:lstStyle/>
          <a:p>
            <a:r>
              <a:rPr lang="en-GB" sz="2400" dirty="0" err="1">
                <a:solidFill>
                  <a:srgbClr val="115076"/>
                </a:solidFill>
              </a:rPr>
              <a:t>ne</a:t>
            </a:r>
            <a:r>
              <a:rPr lang="en-GB" sz="2400" b="1" dirty="0" err="1">
                <a:solidFill>
                  <a:srgbClr val="115076"/>
                </a:solidFill>
              </a:rPr>
              <a:t>ce</a:t>
            </a:r>
            <a:r>
              <a:rPr lang="en-GB" sz="2400" dirty="0" err="1">
                <a:solidFill>
                  <a:srgbClr val="115076"/>
                </a:solidFill>
              </a:rPr>
              <a:t>sito</a:t>
            </a:r>
            <a:endParaRPr lang="en-GB" sz="2400" dirty="0">
              <a:solidFill>
                <a:srgbClr val="115076"/>
              </a:solidFill>
            </a:endParaRPr>
          </a:p>
        </p:txBody>
      </p:sp>
      <p:sp>
        <p:nvSpPr>
          <p:cNvPr id="39" name="TextBox 38"/>
          <p:cNvSpPr txBox="1"/>
          <p:nvPr/>
        </p:nvSpPr>
        <p:spPr>
          <a:xfrm>
            <a:off x="3517132" y="4847958"/>
            <a:ext cx="2209254" cy="461665"/>
          </a:xfrm>
          <a:prstGeom prst="rect">
            <a:avLst/>
          </a:prstGeom>
          <a:noFill/>
        </p:spPr>
        <p:txBody>
          <a:bodyPr wrap="square" rtlCol="0">
            <a:spAutoFit/>
          </a:bodyPr>
          <a:lstStyle/>
          <a:p>
            <a:r>
              <a:rPr lang="en-GB" sz="2400" dirty="0" err="1">
                <a:solidFill>
                  <a:srgbClr val="115076"/>
                </a:solidFill>
              </a:rPr>
              <a:t>ha</a:t>
            </a:r>
            <a:r>
              <a:rPr lang="en-GB" sz="2400" b="1" dirty="0" err="1">
                <a:solidFill>
                  <a:srgbClr val="115076"/>
                </a:solidFill>
              </a:rPr>
              <a:t>ce</a:t>
            </a:r>
            <a:r>
              <a:rPr lang="en-GB" sz="2400" dirty="0" err="1">
                <a:solidFill>
                  <a:srgbClr val="115076"/>
                </a:solidFill>
              </a:rPr>
              <a:t>r</a:t>
            </a:r>
            <a:endParaRPr lang="en-GB" sz="2400" dirty="0">
              <a:solidFill>
                <a:srgbClr val="115076"/>
              </a:solidFill>
            </a:endParaRPr>
          </a:p>
        </p:txBody>
      </p:sp>
      <p:cxnSp>
        <p:nvCxnSpPr>
          <p:cNvPr id="40" name="Straight Connector 39"/>
          <p:cNvCxnSpPr/>
          <p:nvPr/>
        </p:nvCxnSpPr>
        <p:spPr>
          <a:xfrm>
            <a:off x="7008122" y="4678904"/>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201464" y="4678904"/>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650829" y="4458874"/>
            <a:ext cx="2209254" cy="461665"/>
          </a:xfrm>
          <a:prstGeom prst="rect">
            <a:avLst/>
          </a:prstGeom>
          <a:noFill/>
        </p:spPr>
        <p:txBody>
          <a:bodyPr wrap="square" rtlCol="0">
            <a:spAutoFit/>
          </a:bodyPr>
          <a:lstStyle/>
          <a:p>
            <a:r>
              <a:rPr lang="en-GB" sz="2400" dirty="0" err="1">
                <a:solidFill>
                  <a:srgbClr val="115076"/>
                </a:solidFill>
              </a:rPr>
              <a:t>ejer</a:t>
            </a:r>
            <a:r>
              <a:rPr lang="en-GB" sz="2400" b="1" dirty="0" err="1">
                <a:solidFill>
                  <a:srgbClr val="115076"/>
                </a:solidFill>
              </a:rPr>
              <a:t>cici</a:t>
            </a:r>
            <a:r>
              <a:rPr lang="en-GB" sz="2400" dirty="0" err="1">
                <a:solidFill>
                  <a:srgbClr val="115076"/>
                </a:solidFill>
              </a:rPr>
              <a:t>o</a:t>
            </a:r>
            <a:endParaRPr lang="en-GB" sz="2400" dirty="0">
              <a:solidFill>
                <a:srgbClr val="115076"/>
              </a:solidFill>
            </a:endParaRPr>
          </a:p>
        </p:txBody>
      </p:sp>
      <p:sp>
        <p:nvSpPr>
          <p:cNvPr id="43" name="TextBox 42"/>
          <p:cNvSpPr txBox="1"/>
          <p:nvPr/>
        </p:nvSpPr>
        <p:spPr>
          <a:xfrm>
            <a:off x="8650829" y="4858007"/>
            <a:ext cx="2209254" cy="461665"/>
          </a:xfrm>
          <a:prstGeom prst="rect">
            <a:avLst/>
          </a:prstGeom>
          <a:noFill/>
        </p:spPr>
        <p:txBody>
          <a:bodyPr wrap="square" rtlCol="0">
            <a:spAutoFit/>
          </a:bodyPr>
          <a:lstStyle/>
          <a:p>
            <a:r>
              <a:rPr lang="en-GB" sz="2400" dirty="0" err="1">
                <a:solidFill>
                  <a:srgbClr val="115076"/>
                </a:solidFill>
              </a:rPr>
              <a:t>di</a:t>
            </a:r>
            <a:r>
              <a:rPr lang="en-GB" sz="2400" b="1" dirty="0" err="1">
                <a:solidFill>
                  <a:srgbClr val="115076"/>
                </a:solidFill>
              </a:rPr>
              <a:t>ci</a:t>
            </a:r>
            <a:r>
              <a:rPr lang="en-GB" sz="2400" dirty="0" err="1">
                <a:solidFill>
                  <a:srgbClr val="115076"/>
                </a:solidFill>
              </a:rPr>
              <a:t>embre</a:t>
            </a:r>
            <a:endParaRPr lang="en-GB" sz="2400" dirty="0">
              <a:solidFill>
                <a:srgbClr val="115076"/>
              </a:solidFill>
            </a:endParaRPr>
          </a:p>
        </p:txBody>
      </p:sp>
      <p:cxnSp>
        <p:nvCxnSpPr>
          <p:cNvPr id="44" name="Straight Connector 43"/>
          <p:cNvCxnSpPr/>
          <p:nvPr/>
        </p:nvCxnSpPr>
        <p:spPr>
          <a:xfrm>
            <a:off x="1692322" y="5527340"/>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899313" y="5527339"/>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014942" y="5527338"/>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517132" y="5350342"/>
            <a:ext cx="2209254" cy="461665"/>
          </a:xfrm>
          <a:prstGeom prst="rect">
            <a:avLst/>
          </a:prstGeom>
          <a:noFill/>
        </p:spPr>
        <p:txBody>
          <a:bodyPr wrap="square" rtlCol="0">
            <a:spAutoFit/>
          </a:bodyPr>
          <a:lstStyle/>
          <a:p>
            <a:r>
              <a:rPr lang="en-GB" sz="2400" dirty="0" err="1">
                <a:solidFill>
                  <a:srgbClr val="115076"/>
                </a:solidFill>
              </a:rPr>
              <a:t>pare</a:t>
            </a:r>
            <a:r>
              <a:rPr lang="en-GB" sz="2400" b="1" dirty="0" err="1">
                <a:solidFill>
                  <a:srgbClr val="115076"/>
                </a:solidFill>
              </a:rPr>
              <a:t>ce</a:t>
            </a:r>
            <a:endParaRPr lang="en-GB" sz="2400" b="1" dirty="0">
              <a:solidFill>
                <a:srgbClr val="115076"/>
              </a:solidFill>
            </a:endParaRPr>
          </a:p>
        </p:txBody>
      </p:sp>
      <p:sp>
        <p:nvSpPr>
          <p:cNvPr id="50" name="TextBox 49"/>
          <p:cNvSpPr txBox="1"/>
          <p:nvPr/>
        </p:nvSpPr>
        <p:spPr>
          <a:xfrm>
            <a:off x="3533849" y="5734285"/>
            <a:ext cx="2209254" cy="461665"/>
          </a:xfrm>
          <a:prstGeom prst="rect">
            <a:avLst/>
          </a:prstGeom>
          <a:noFill/>
        </p:spPr>
        <p:txBody>
          <a:bodyPr wrap="square" rtlCol="0">
            <a:spAutoFit/>
          </a:bodyPr>
          <a:lstStyle/>
          <a:p>
            <a:r>
              <a:rPr lang="en-GB" sz="2400" dirty="0" err="1">
                <a:solidFill>
                  <a:srgbClr val="115076"/>
                </a:solidFill>
              </a:rPr>
              <a:t>ex</a:t>
            </a:r>
            <a:r>
              <a:rPr lang="en-GB" sz="2400" b="1" dirty="0" err="1">
                <a:solidFill>
                  <a:srgbClr val="115076"/>
                </a:solidFill>
              </a:rPr>
              <a:t>ce</a:t>
            </a:r>
            <a:r>
              <a:rPr lang="en-GB" sz="2400" dirty="0" err="1">
                <a:solidFill>
                  <a:srgbClr val="115076"/>
                </a:solidFill>
              </a:rPr>
              <a:t>lente</a:t>
            </a:r>
            <a:endParaRPr lang="en-GB" sz="2400" dirty="0">
              <a:solidFill>
                <a:srgbClr val="115076"/>
              </a:solidFill>
            </a:endParaRPr>
          </a:p>
        </p:txBody>
      </p:sp>
      <p:sp>
        <p:nvSpPr>
          <p:cNvPr id="53" name="TextBox 52"/>
          <p:cNvSpPr txBox="1"/>
          <p:nvPr/>
        </p:nvSpPr>
        <p:spPr>
          <a:xfrm>
            <a:off x="8637803" y="5330852"/>
            <a:ext cx="2209254" cy="461665"/>
          </a:xfrm>
          <a:prstGeom prst="rect">
            <a:avLst/>
          </a:prstGeom>
          <a:noFill/>
        </p:spPr>
        <p:txBody>
          <a:bodyPr wrap="square" rtlCol="0">
            <a:spAutoFit/>
          </a:bodyPr>
          <a:lstStyle/>
          <a:p>
            <a:r>
              <a:rPr lang="en-GB" sz="2400" b="1" dirty="0">
                <a:solidFill>
                  <a:srgbClr val="115076"/>
                </a:solidFill>
              </a:rPr>
              <a:t>ci</a:t>
            </a:r>
            <a:r>
              <a:rPr lang="en-GB" sz="2400" dirty="0">
                <a:solidFill>
                  <a:srgbClr val="115076"/>
                </a:solidFill>
              </a:rPr>
              <a:t>ne</a:t>
            </a:r>
          </a:p>
        </p:txBody>
      </p:sp>
      <p:sp>
        <p:nvSpPr>
          <p:cNvPr id="54" name="Action Button: Custom 53">
            <a:hlinkClick r:id="" action="ppaction://noaction" highlightClick="1">
              <a:snd r:embed="rId4" name="hay cinco bicicletas en el centro de la ciudad.wav"/>
            </a:hlinkClick>
          </p:cNvPr>
          <p:cNvSpPr/>
          <p:nvPr/>
        </p:nvSpPr>
        <p:spPr>
          <a:xfrm>
            <a:off x="158058" y="2732486"/>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rPr>
              <a:t>2</a:t>
            </a: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55" name="Action Button: Custom 54">
            <a:hlinkClick r:id="" action="ppaction://noaction" highlightClick="1">
              <a:snd r:embed="rId5" name="la estacion esta cerca, pero el cine esta a once kilometros.wav"/>
            </a:hlinkClick>
          </p:cNvPr>
          <p:cNvSpPr/>
          <p:nvPr/>
        </p:nvSpPr>
        <p:spPr>
          <a:xfrm>
            <a:off x="158058" y="3660553"/>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rPr>
              <a:t>3</a:t>
            </a: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56" name="Action Button: Custom 55">
            <a:hlinkClick r:id="" action="ppaction://noaction" highlightClick="1">
              <a:snd r:embed="rId6" name="necesito hacer ejercicio en diciembre.wav"/>
            </a:hlinkClick>
          </p:cNvPr>
          <p:cNvSpPr/>
          <p:nvPr/>
        </p:nvSpPr>
        <p:spPr>
          <a:xfrm>
            <a:off x="157128" y="4585098"/>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rPr>
              <a:t>4</a:t>
            </a:r>
            <a:endParaRPr kumimoji="0" lang="en-GB" sz="3200" b="1" i="0" u="none" strike="noStrike" kern="0" cap="none" spc="0" normalizeH="0" baseline="0" noProof="0" dirty="0">
              <a:ln>
                <a:noFill/>
              </a:ln>
              <a:solidFill>
                <a:prstClr val="white"/>
              </a:solidFill>
              <a:effectLst/>
              <a:uLnTx/>
              <a:uFillTx/>
              <a:ea typeface="+mn-ea"/>
              <a:cs typeface="+mn-cs"/>
            </a:endParaRPr>
          </a:p>
        </p:txBody>
      </p:sp>
      <p:sp>
        <p:nvSpPr>
          <p:cNvPr id="57" name="Action Button: Custom 56">
            <a:hlinkClick r:id="" action="ppaction://noaction" highlightClick="1">
              <a:snd r:embed="rId7" name="estamos en el cine, la pelicula parece excelente.wav"/>
            </a:hlinkClick>
          </p:cNvPr>
          <p:cNvSpPr/>
          <p:nvPr/>
        </p:nvSpPr>
        <p:spPr>
          <a:xfrm>
            <a:off x="163840" y="5492714"/>
            <a:ext cx="616077" cy="599605"/>
          </a:xfrm>
          <a:prstGeom prst="actionButtonBlank">
            <a:avLst/>
          </a:prstGeom>
          <a:solidFill>
            <a:schemeClr val="accent1">
              <a:lumMod val="50000"/>
            </a:schemeClr>
          </a:solidFill>
          <a:ln w="12700" cap="flat" cmpd="sng" algn="ctr">
            <a:solidFill>
              <a:srgbClr val="E25B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ea typeface="+mn-ea"/>
                <a:cs typeface="+mn-cs"/>
              </a:rPr>
              <a:t>5</a:t>
            </a:r>
          </a:p>
        </p:txBody>
      </p:sp>
      <p:cxnSp>
        <p:nvCxnSpPr>
          <p:cNvPr id="58" name="Straight Connector 57"/>
          <p:cNvCxnSpPr/>
          <p:nvPr/>
        </p:nvCxnSpPr>
        <p:spPr>
          <a:xfrm>
            <a:off x="1692322" y="2678698"/>
            <a:ext cx="0" cy="423081"/>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7"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377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 grpId="0"/>
      <p:bldP spid="25" grpId="0"/>
      <p:bldP spid="26" grpId="0"/>
      <p:bldP spid="27" grpId="0"/>
      <p:bldP spid="30" grpId="0"/>
      <p:bldP spid="31" grpId="0"/>
      <p:bldP spid="34" grpId="0"/>
      <p:bldP spid="35" grpId="0"/>
      <p:bldP spid="38" grpId="0"/>
      <p:bldP spid="39" grpId="0"/>
      <p:bldP spid="42" grpId="0"/>
      <p:bldP spid="43" grpId="0"/>
      <p:bldP spid="49" grpId="0"/>
      <p:bldP spid="50" grpId="0"/>
      <p:bldP spid="5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8320" y="2502611"/>
            <a:ext cx="8769416" cy="461665"/>
          </a:xfrm>
          <a:prstGeom prst="rect">
            <a:avLst/>
          </a:prstGeom>
          <a:noFill/>
        </p:spPr>
        <p:txBody>
          <a:bodyPr wrap="square" rtlCol="0">
            <a:spAutoFit/>
          </a:bodyPr>
          <a:lstStyle/>
          <a:p>
            <a:r>
              <a:rPr lang="en-GB" sz="2400" i="1" dirty="0">
                <a:solidFill>
                  <a:srgbClr val="115076"/>
                </a:solidFill>
              </a:rPr>
              <a:t>There are five bikes in the centre of the city.</a:t>
            </a:r>
          </a:p>
        </p:txBody>
      </p:sp>
      <p:sp>
        <p:nvSpPr>
          <p:cNvPr id="4" name="TextBox 3"/>
          <p:cNvSpPr txBox="1"/>
          <p:nvPr/>
        </p:nvSpPr>
        <p:spPr>
          <a:xfrm>
            <a:off x="528320" y="1411633"/>
            <a:ext cx="9281160" cy="461665"/>
          </a:xfrm>
          <a:prstGeom prst="rect">
            <a:avLst/>
          </a:prstGeom>
          <a:noFill/>
        </p:spPr>
        <p:txBody>
          <a:bodyPr wrap="square" rtlCol="0">
            <a:spAutoFit/>
          </a:bodyPr>
          <a:lstStyle/>
          <a:p>
            <a:r>
              <a:rPr lang="en-GB" sz="2400" i="1" dirty="0">
                <a:solidFill>
                  <a:srgbClr val="115076"/>
                </a:solidFill>
              </a:rPr>
              <a:t>It seems/appears to be true.</a:t>
            </a:r>
          </a:p>
        </p:txBody>
      </p:sp>
      <p:sp>
        <p:nvSpPr>
          <p:cNvPr id="5" name="TextBox 4"/>
          <p:cNvSpPr txBox="1"/>
          <p:nvPr/>
        </p:nvSpPr>
        <p:spPr>
          <a:xfrm>
            <a:off x="436881" y="294640"/>
            <a:ext cx="5974080" cy="523220"/>
          </a:xfrm>
          <a:prstGeom prst="rect">
            <a:avLst/>
          </a:prstGeom>
          <a:noFill/>
        </p:spPr>
        <p:txBody>
          <a:bodyPr wrap="square" rtlCol="0">
            <a:spAutoFit/>
          </a:bodyPr>
          <a:lstStyle/>
          <a:p>
            <a:r>
              <a:rPr lang="en-GB" sz="2800" b="1" i="1" dirty="0">
                <a:solidFill>
                  <a:srgbClr val="115076"/>
                </a:solidFill>
              </a:rPr>
              <a:t>¿Cómo se dice en inglés?</a:t>
            </a:r>
          </a:p>
        </p:txBody>
      </p:sp>
      <p:sp>
        <p:nvSpPr>
          <p:cNvPr id="6" name="TextBox 5"/>
          <p:cNvSpPr txBox="1"/>
          <p:nvPr/>
        </p:nvSpPr>
        <p:spPr>
          <a:xfrm>
            <a:off x="436881" y="930603"/>
            <a:ext cx="2862580" cy="461665"/>
          </a:xfrm>
          <a:prstGeom prst="rect">
            <a:avLst/>
          </a:prstGeom>
          <a:noFill/>
        </p:spPr>
        <p:txBody>
          <a:bodyPr wrap="square" rtlCol="0">
            <a:spAutoFit/>
          </a:bodyPr>
          <a:lstStyle/>
          <a:p>
            <a:r>
              <a:rPr lang="en-GB" sz="2400" dirty="0" err="1">
                <a:solidFill>
                  <a:srgbClr val="115076"/>
                </a:solidFill>
              </a:rPr>
              <a:t>Parece</a:t>
            </a:r>
            <a:r>
              <a:rPr lang="en-GB" sz="2400" dirty="0">
                <a:solidFill>
                  <a:srgbClr val="115076"/>
                </a:solidFill>
              </a:rPr>
              <a:t> ser </a:t>
            </a:r>
            <a:r>
              <a:rPr lang="en-GB" sz="2400" dirty="0" err="1">
                <a:solidFill>
                  <a:srgbClr val="115076"/>
                </a:solidFill>
              </a:rPr>
              <a:t>cierto</a:t>
            </a:r>
            <a:r>
              <a:rPr lang="en-GB" sz="2400" dirty="0">
                <a:solidFill>
                  <a:srgbClr val="115076"/>
                </a:solidFill>
              </a:rPr>
              <a:t>.</a:t>
            </a:r>
          </a:p>
        </p:txBody>
      </p:sp>
      <p:sp>
        <p:nvSpPr>
          <p:cNvPr id="7" name="Rounded Rectangle 6"/>
          <p:cNvSpPr/>
          <p:nvPr/>
        </p:nvSpPr>
        <p:spPr>
          <a:xfrm>
            <a:off x="528319" y="1449373"/>
            <a:ext cx="4399281" cy="430056"/>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8" name="TextBox 7"/>
          <p:cNvSpPr txBox="1"/>
          <p:nvPr/>
        </p:nvSpPr>
        <p:spPr>
          <a:xfrm>
            <a:off x="436881" y="1957122"/>
            <a:ext cx="8769417" cy="461665"/>
          </a:xfrm>
          <a:prstGeom prst="rect">
            <a:avLst/>
          </a:prstGeom>
          <a:noFill/>
        </p:spPr>
        <p:txBody>
          <a:bodyPr wrap="square" rtlCol="0">
            <a:spAutoFit/>
          </a:bodyPr>
          <a:lstStyle/>
          <a:p>
            <a:pPr lvl="0">
              <a:defRPr/>
            </a:pPr>
            <a:r>
              <a:rPr lang="en-US" sz="2400" dirty="0">
                <a:solidFill>
                  <a:srgbClr val="115076"/>
                </a:solidFill>
              </a:rPr>
              <a:t>Hay </a:t>
            </a:r>
            <a:r>
              <a:rPr lang="en-US" sz="2400" dirty="0" err="1">
                <a:solidFill>
                  <a:srgbClr val="115076"/>
                </a:solidFill>
              </a:rPr>
              <a:t>cinco</a:t>
            </a:r>
            <a:r>
              <a:rPr lang="en-US" sz="2400" dirty="0">
                <a:solidFill>
                  <a:srgbClr val="115076"/>
                </a:solidFill>
              </a:rPr>
              <a:t> </a:t>
            </a:r>
            <a:r>
              <a:rPr lang="en-US" sz="2400" dirty="0" err="1">
                <a:solidFill>
                  <a:srgbClr val="115076"/>
                </a:solidFill>
              </a:rPr>
              <a:t>bicicletas</a:t>
            </a:r>
            <a:r>
              <a:rPr lang="en-US" sz="2400" dirty="0">
                <a:solidFill>
                  <a:srgbClr val="115076"/>
                </a:solidFill>
              </a:rPr>
              <a:t> </a:t>
            </a:r>
            <a:r>
              <a:rPr lang="en-US" sz="2400" dirty="0" err="1">
                <a:solidFill>
                  <a:srgbClr val="115076"/>
                </a:solidFill>
              </a:rPr>
              <a:t>en</a:t>
            </a:r>
            <a:r>
              <a:rPr lang="en-US" sz="2400" dirty="0">
                <a:solidFill>
                  <a:srgbClr val="115076"/>
                </a:solidFill>
              </a:rPr>
              <a:t> el </a:t>
            </a:r>
            <a:r>
              <a:rPr lang="en-US" sz="2400" dirty="0" err="1">
                <a:solidFill>
                  <a:srgbClr val="115076"/>
                </a:solidFill>
              </a:rPr>
              <a:t>centro</a:t>
            </a:r>
            <a:r>
              <a:rPr lang="en-US" sz="2400" dirty="0">
                <a:solidFill>
                  <a:srgbClr val="115076"/>
                </a:solidFill>
              </a:rPr>
              <a:t> de la ciudad.</a:t>
            </a:r>
          </a:p>
        </p:txBody>
      </p:sp>
      <p:sp>
        <p:nvSpPr>
          <p:cNvPr id="9" name="Rounded Rectangle 8"/>
          <p:cNvSpPr/>
          <p:nvPr/>
        </p:nvSpPr>
        <p:spPr>
          <a:xfrm>
            <a:off x="528319" y="2518415"/>
            <a:ext cx="6570981" cy="430056"/>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0" name="TextBox 9"/>
          <p:cNvSpPr txBox="1"/>
          <p:nvPr/>
        </p:nvSpPr>
        <p:spPr>
          <a:xfrm>
            <a:off x="436882" y="3540340"/>
            <a:ext cx="9494518" cy="461665"/>
          </a:xfrm>
          <a:prstGeom prst="rect">
            <a:avLst/>
          </a:prstGeom>
          <a:noFill/>
        </p:spPr>
        <p:txBody>
          <a:bodyPr wrap="square" rtlCol="0">
            <a:spAutoFit/>
          </a:bodyPr>
          <a:lstStyle/>
          <a:p>
            <a:r>
              <a:rPr lang="en-GB" sz="2400" i="1" dirty="0">
                <a:solidFill>
                  <a:srgbClr val="115076"/>
                </a:solidFill>
              </a:rPr>
              <a:t>The station is near, but the cinema is eleven kilometres away.</a:t>
            </a:r>
          </a:p>
        </p:txBody>
      </p:sp>
      <p:sp>
        <p:nvSpPr>
          <p:cNvPr id="11" name="TextBox 10"/>
          <p:cNvSpPr txBox="1"/>
          <p:nvPr/>
        </p:nvSpPr>
        <p:spPr>
          <a:xfrm>
            <a:off x="436881" y="2994851"/>
            <a:ext cx="11348719" cy="461665"/>
          </a:xfrm>
          <a:prstGeom prst="rect">
            <a:avLst/>
          </a:prstGeom>
          <a:noFill/>
        </p:spPr>
        <p:txBody>
          <a:bodyPr wrap="square" rtlCol="0">
            <a:spAutoFit/>
          </a:bodyPr>
          <a:lstStyle/>
          <a:p>
            <a:r>
              <a:rPr lang="en-US" sz="2400" dirty="0">
                <a:solidFill>
                  <a:srgbClr val="115076"/>
                </a:solidFill>
              </a:rPr>
              <a:t>La </a:t>
            </a:r>
            <a:r>
              <a:rPr lang="en-US" sz="2400" dirty="0" err="1">
                <a:solidFill>
                  <a:srgbClr val="115076"/>
                </a:solidFill>
              </a:rPr>
              <a:t>estación</a:t>
            </a:r>
            <a:r>
              <a:rPr lang="en-US" sz="2400" dirty="0">
                <a:solidFill>
                  <a:srgbClr val="115076"/>
                </a:solidFill>
              </a:rPr>
              <a:t> </a:t>
            </a:r>
            <a:r>
              <a:rPr lang="en-US" sz="2400" dirty="0" err="1">
                <a:solidFill>
                  <a:srgbClr val="115076"/>
                </a:solidFill>
              </a:rPr>
              <a:t>está</a:t>
            </a:r>
            <a:r>
              <a:rPr lang="en-US" sz="2400" dirty="0">
                <a:solidFill>
                  <a:srgbClr val="115076"/>
                </a:solidFill>
              </a:rPr>
              <a:t> </a:t>
            </a:r>
            <a:r>
              <a:rPr lang="en-US" sz="2400" dirty="0" err="1">
                <a:solidFill>
                  <a:srgbClr val="115076"/>
                </a:solidFill>
              </a:rPr>
              <a:t>cerca</a:t>
            </a:r>
            <a:r>
              <a:rPr lang="en-US" sz="2400" dirty="0">
                <a:solidFill>
                  <a:srgbClr val="115076"/>
                </a:solidFill>
              </a:rPr>
              <a:t>, </a:t>
            </a:r>
            <a:r>
              <a:rPr lang="en-US" sz="2400" dirty="0" err="1">
                <a:solidFill>
                  <a:srgbClr val="115076"/>
                </a:solidFill>
              </a:rPr>
              <a:t>pero</a:t>
            </a:r>
            <a:r>
              <a:rPr lang="en-US" sz="2400" dirty="0">
                <a:solidFill>
                  <a:srgbClr val="115076"/>
                </a:solidFill>
              </a:rPr>
              <a:t> el cine </a:t>
            </a:r>
            <a:r>
              <a:rPr lang="en-US" sz="2400" dirty="0" err="1">
                <a:solidFill>
                  <a:srgbClr val="115076"/>
                </a:solidFill>
              </a:rPr>
              <a:t>está</a:t>
            </a:r>
            <a:r>
              <a:rPr lang="en-US" sz="2400" dirty="0">
                <a:solidFill>
                  <a:srgbClr val="115076"/>
                </a:solidFill>
              </a:rPr>
              <a:t> a once </a:t>
            </a:r>
            <a:r>
              <a:rPr lang="en-US" sz="2400" dirty="0" err="1">
                <a:solidFill>
                  <a:srgbClr val="115076"/>
                </a:solidFill>
              </a:rPr>
              <a:t>kilómetros</a:t>
            </a:r>
            <a:r>
              <a:rPr lang="en-US" sz="2400" dirty="0">
                <a:solidFill>
                  <a:srgbClr val="115076"/>
                </a:solidFill>
              </a:rPr>
              <a:t>.</a:t>
            </a:r>
          </a:p>
        </p:txBody>
      </p:sp>
      <p:sp>
        <p:nvSpPr>
          <p:cNvPr id="12" name="Rounded Rectangle 11"/>
          <p:cNvSpPr/>
          <p:nvPr/>
        </p:nvSpPr>
        <p:spPr>
          <a:xfrm>
            <a:off x="528319" y="3560921"/>
            <a:ext cx="9009381" cy="430056"/>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3" name="TextBox 12"/>
          <p:cNvSpPr txBox="1"/>
          <p:nvPr/>
        </p:nvSpPr>
        <p:spPr>
          <a:xfrm>
            <a:off x="436882" y="4658582"/>
            <a:ext cx="8769416" cy="461665"/>
          </a:xfrm>
          <a:prstGeom prst="rect">
            <a:avLst/>
          </a:prstGeom>
          <a:noFill/>
        </p:spPr>
        <p:txBody>
          <a:bodyPr wrap="square" rtlCol="0">
            <a:spAutoFit/>
          </a:bodyPr>
          <a:lstStyle/>
          <a:p>
            <a:r>
              <a:rPr lang="en-GB" sz="2400" i="1" dirty="0">
                <a:solidFill>
                  <a:srgbClr val="115076"/>
                </a:solidFill>
              </a:rPr>
              <a:t>I need to do exercise in December.</a:t>
            </a:r>
          </a:p>
        </p:txBody>
      </p:sp>
      <p:sp>
        <p:nvSpPr>
          <p:cNvPr id="14" name="TextBox 13"/>
          <p:cNvSpPr txBox="1"/>
          <p:nvPr/>
        </p:nvSpPr>
        <p:spPr>
          <a:xfrm>
            <a:off x="436882" y="4113093"/>
            <a:ext cx="5974080" cy="461665"/>
          </a:xfrm>
          <a:prstGeom prst="rect">
            <a:avLst/>
          </a:prstGeom>
          <a:noFill/>
        </p:spPr>
        <p:txBody>
          <a:bodyPr wrap="square" rtlCol="0">
            <a:spAutoFit/>
          </a:bodyPr>
          <a:lstStyle/>
          <a:p>
            <a:pPr lvl="0">
              <a:defRPr/>
            </a:pPr>
            <a:r>
              <a:rPr lang="en-US" sz="2400" dirty="0" err="1">
                <a:solidFill>
                  <a:srgbClr val="115076"/>
                </a:solidFill>
              </a:rPr>
              <a:t>Necesito</a:t>
            </a:r>
            <a:r>
              <a:rPr lang="en-US" sz="2400" dirty="0">
                <a:solidFill>
                  <a:srgbClr val="115076"/>
                </a:solidFill>
              </a:rPr>
              <a:t> </a:t>
            </a:r>
            <a:r>
              <a:rPr lang="en-US" sz="2400" dirty="0" err="1">
                <a:solidFill>
                  <a:srgbClr val="115076"/>
                </a:solidFill>
              </a:rPr>
              <a:t>hacer</a:t>
            </a:r>
            <a:r>
              <a:rPr lang="en-US" sz="2400" dirty="0">
                <a:solidFill>
                  <a:srgbClr val="115076"/>
                </a:solidFill>
              </a:rPr>
              <a:t> </a:t>
            </a:r>
            <a:r>
              <a:rPr lang="en-US" sz="2400" dirty="0" err="1">
                <a:solidFill>
                  <a:srgbClr val="115076"/>
                </a:solidFill>
              </a:rPr>
              <a:t>ejercicio</a:t>
            </a:r>
            <a:r>
              <a:rPr lang="en-US" sz="2400" dirty="0">
                <a:solidFill>
                  <a:srgbClr val="115076"/>
                </a:solidFill>
              </a:rPr>
              <a:t> </a:t>
            </a:r>
            <a:r>
              <a:rPr lang="en-US" sz="2400" dirty="0" err="1">
                <a:solidFill>
                  <a:srgbClr val="115076"/>
                </a:solidFill>
              </a:rPr>
              <a:t>en</a:t>
            </a:r>
            <a:r>
              <a:rPr lang="en-US" sz="2400" dirty="0">
                <a:solidFill>
                  <a:srgbClr val="115076"/>
                </a:solidFill>
              </a:rPr>
              <a:t> </a:t>
            </a:r>
            <a:r>
              <a:rPr lang="en-US" sz="2400" dirty="0" err="1">
                <a:solidFill>
                  <a:srgbClr val="115076"/>
                </a:solidFill>
              </a:rPr>
              <a:t>diciembre</a:t>
            </a:r>
            <a:r>
              <a:rPr lang="en-US" sz="2400" dirty="0">
                <a:solidFill>
                  <a:srgbClr val="115076"/>
                </a:solidFill>
              </a:rPr>
              <a:t>.</a:t>
            </a:r>
          </a:p>
        </p:txBody>
      </p:sp>
      <p:sp>
        <p:nvSpPr>
          <p:cNvPr id="15" name="Rounded Rectangle 14"/>
          <p:cNvSpPr/>
          <p:nvPr/>
        </p:nvSpPr>
        <p:spPr>
          <a:xfrm>
            <a:off x="528318" y="4642777"/>
            <a:ext cx="6570981" cy="430056"/>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16" name="TextBox 15"/>
          <p:cNvSpPr txBox="1"/>
          <p:nvPr/>
        </p:nvSpPr>
        <p:spPr>
          <a:xfrm>
            <a:off x="436882" y="5777106"/>
            <a:ext cx="8769416" cy="461665"/>
          </a:xfrm>
          <a:prstGeom prst="rect">
            <a:avLst/>
          </a:prstGeom>
          <a:noFill/>
        </p:spPr>
        <p:txBody>
          <a:bodyPr wrap="square" rtlCol="0">
            <a:spAutoFit/>
          </a:bodyPr>
          <a:lstStyle/>
          <a:p>
            <a:r>
              <a:rPr lang="en-GB" sz="2400" i="1" dirty="0">
                <a:solidFill>
                  <a:srgbClr val="115076"/>
                </a:solidFill>
              </a:rPr>
              <a:t>We are in the cinema. The film seems/appears excellent.</a:t>
            </a:r>
          </a:p>
        </p:txBody>
      </p:sp>
      <p:sp>
        <p:nvSpPr>
          <p:cNvPr id="17" name="TextBox 16"/>
          <p:cNvSpPr txBox="1"/>
          <p:nvPr/>
        </p:nvSpPr>
        <p:spPr>
          <a:xfrm>
            <a:off x="436881" y="5231617"/>
            <a:ext cx="8769417" cy="461665"/>
          </a:xfrm>
          <a:prstGeom prst="rect">
            <a:avLst/>
          </a:prstGeom>
          <a:noFill/>
        </p:spPr>
        <p:txBody>
          <a:bodyPr wrap="square" rtlCol="0">
            <a:spAutoFit/>
          </a:bodyPr>
          <a:lstStyle/>
          <a:p>
            <a:pPr lvl="0">
              <a:defRPr/>
            </a:pPr>
            <a:r>
              <a:rPr lang="en-US" sz="2400" dirty="0" err="1">
                <a:solidFill>
                  <a:srgbClr val="115076"/>
                </a:solidFill>
              </a:rPr>
              <a:t>Estamos</a:t>
            </a:r>
            <a:r>
              <a:rPr lang="en-US" sz="2400" dirty="0">
                <a:solidFill>
                  <a:srgbClr val="115076"/>
                </a:solidFill>
              </a:rPr>
              <a:t> </a:t>
            </a:r>
            <a:r>
              <a:rPr lang="en-US" sz="2400" dirty="0" err="1">
                <a:solidFill>
                  <a:srgbClr val="115076"/>
                </a:solidFill>
              </a:rPr>
              <a:t>en</a:t>
            </a:r>
            <a:r>
              <a:rPr lang="en-US" sz="2400" dirty="0">
                <a:solidFill>
                  <a:srgbClr val="115076"/>
                </a:solidFill>
              </a:rPr>
              <a:t> el cine. La </a:t>
            </a:r>
            <a:r>
              <a:rPr lang="en-US" sz="2400" dirty="0" err="1">
                <a:solidFill>
                  <a:srgbClr val="115076"/>
                </a:solidFill>
              </a:rPr>
              <a:t>película</a:t>
            </a:r>
            <a:r>
              <a:rPr lang="en-US" sz="2400" dirty="0">
                <a:solidFill>
                  <a:srgbClr val="115076"/>
                </a:solidFill>
              </a:rPr>
              <a:t> </a:t>
            </a:r>
            <a:r>
              <a:rPr lang="en-US" sz="2400" dirty="0" err="1">
                <a:solidFill>
                  <a:srgbClr val="115076"/>
                </a:solidFill>
              </a:rPr>
              <a:t>parece</a:t>
            </a:r>
            <a:r>
              <a:rPr lang="en-US" sz="2400" dirty="0">
                <a:solidFill>
                  <a:srgbClr val="115076"/>
                </a:solidFill>
              </a:rPr>
              <a:t> </a:t>
            </a:r>
            <a:r>
              <a:rPr lang="en-US" sz="2400" dirty="0" err="1">
                <a:solidFill>
                  <a:srgbClr val="115076"/>
                </a:solidFill>
              </a:rPr>
              <a:t>excelente</a:t>
            </a:r>
            <a:r>
              <a:rPr lang="en-US" sz="2400" dirty="0">
                <a:solidFill>
                  <a:srgbClr val="115076"/>
                </a:solidFill>
              </a:rPr>
              <a:t>.</a:t>
            </a:r>
          </a:p>
        </p:txBody>
      </p:sp>
      <p:sp>
        <p:nvSpPr>
          <p:cNvPr id="18" name="Rounded Rectangle 17"/>
          <p:cNvSpPr/>
          <p:nvPr/>
        </p:nvSpPr>
        <p:spPr>
          <a:xfrm>
            <a:off x="528318" y="5793748"/>
            <a:ext cx="8514082" cy="430056"/>
          </a:xfrm>
          <a:prstGeom prst="roundRect">
            <a:avLst/>
          </a:prstGeom>
          <a:solidFill>
            <a:srgbClr val="E25B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sp>
        <p:nvSpPr>
          <p:cNvPr id="20" name="Title 2">
            <a:extLst>
              <a:ext uri="{FF2B5EF4-FFF2-40B4-BE49-F238E27FC236}">
                <a16:creationId xmlns:a16="http://schemas.microsoft.com/office/drawing/2014/main" id="{89A9CC99-6E6F-BA4F-8531-09C581FE85E7}"/>
              </a:ext>
            </a:extLst>
          </p:cNvPr>
          <p:cNvSpPr>
            <a:spLocks noGrp="1"/>
          </p:cNvSpPr>
          <p:nvPr>
            <p:ph type="title"/>
          </p:nvPr>
        </p:nvSpPr>
        <p:spPr>
          <a:xfrm>
            <a:off x="11347598" y="495100"/>
            <a:ext cx="118978" cy="184059"/>
          </a:xfrm>
        </p:spPr>
        <p:txBody>
          <a:bodyPr>
            <a:normAutofit/>
          </a:bodyPr>
          <a:lstStyle/>
          <a:p>
            <a:r>
              <a:rPr lang="en-GB" sz="100" b="1" dirty="0">
                <a:solidFill>
                  <a:schemeClr val="bg1"/>
                </a:solidFill>
              </a:rPr>
              <a:t>leer</a:t>
            </a:r>
            <a:endParaRPr lang="en-US" sz="100" dirty="0">
              <a:solidFill>
                <a:schemeClr val="bg1"/>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185280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3" grpId="0"/>
      <p:bldP spid="4" grpId="0"/>
      <p:bldP spid="5" grpId="0"/>
      <p:bldP spid="6" grpId="0"/>
      <p:bldP spid="7" grpId="0" animBg="1"/>
      <p:bldP spid="7" grpId="1" animBg="1"/>
      <p:bldP spid="8" grpId="0"/>
      <p:bldP spid="9" grpId="0" animBg="1"/>
      <p:bldP spid="9" grpId="1" animBg="1"/>
      <p:bldP spid="10" grpId="0"/>
      <p:bldP spid="11" grpId="0"/>
      <p:bldP spid="12" grpId="0" animBg="1"/>
      <p:bldP spid="12" grpId="1" animBg="1"/>
      <p:bldP spid="13" grpId="0"/>
      <p:bldP spid="14" grpId="0"/>
      <p:bldP spid="15" grpId="0" animBg="1"/>
      <p:bldP spid="15" grpId="1" animBg="1"/>
      <p:bldP spid="16" grpId="0"/>
      <p:bldP spid="17" grpId="0"/>
      <p:bldP spid="18" grpId="0" animBg="1"/>
      <p:bldP spid="1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48051363"/>
              </p:ext>
            </p:extLst>
          </p:nvPr>
        </p:nvGraphicFramePr>
        <p:xfrm>
          <a:off x="1957604" y="1008971"/>
          <a:ext cx="8238105" cy="4482916"/>
        </p:xfrm>
        <a:graphic>
          <a:graphicData uri="http://schemas.openxmlformats.org/drawingml/2006/table">
            <a:tbl>
              <a:tblPr firstRow="1" bandRow="1">
                <a:tableStyleId>{5940675A-B579-460E-94D1-54222C63F5DA}</a:tableStyleId>
              </a:tblPr>
              <a:tblGrid>
                <a:gridCol w="2746035">
                  <a:extLst>
                    <a:ext uri="{9D8B030D-6E8A-4147-A177-3AD203B41FA5}">
                      <a16:colId xmlns:a16="http://schemas.microsoft.com/office/drawing/2014/main" val="20000"/>
                    </a:ext>
                  </a:extLst>
                </a:gridCol>
                <a:gridCol w="2746035">
                  <a:extLst>
                    <a:ext uri="{9D8B030D-6E8A-4147-A177-3AD203B41FA5}">
                      <a16:colId xmlns:a16="http://schemas.microsoft.com/office/drawing/2014/main" val="20001"/>
                    </a:ext>
                  </a:extLst>
                </a:gridCol>
                <a:gridCol w="2746035">
                  <a:extLst>
                    <a:ext uri="{9D8B030D-6E8A-4147-A177-3AD203B41FA5}">
                      <a16:colId xmlns:a16="http://schemas.microsoft.com/office/drawing/2014/main" val="20002"/>
                    </a:ext>
                  </a:extLst>
                </a:gridCol>
              </a:tblGrid>
              <a:tr h="1120729">
                <a:tc>
                  <a:txBody>
                    <a:bodyPr/>
                    <a:lstStyle/>
                    <a:p>
                      <a:pPr algn="r"/>
                      <a:r>
                        <a:rPr lang="en-GB" sz="2000" dirty="0">
                          <a:solidFill>
                            <a:schemeClr val="accent1">
                              <a:lumMod val="50000"/>
                            </a:schemeClr>
                          </a:solidFill>
                        </a:rPr>
                        <a:t>to be able to;</a:t>
                      </a:r>
                      <a:endParaRPr lang="en-GB" sz="2000" baseline="0" dirty="0">
                        <a:solidFill>
                          <a:schemeClr val="accent1">
                            <a:lumMod val="50000"/>
                          </a:schemeClr>
                        </a:solidFill>
                      </a:endParaRPr>
                    </a:p>
                    <a:p>
                      <a:pPr algn="r"/>
                      <a:r>
                        <a:rPr lang="en-GB" sz="2000" baseline="0" dirty="0">
                          <a:solidFill>
                            <a:schemeClr val="accent1">
                              <a:lumMod val="50000"/>
                            </a:schemeClr>
                          </a:solidFill>
                        </a:rPr>
                        <a:t>can</a:t>
                      </a:r>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to ask; asking</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favour</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1120729">
                <a:tc>
                  <a:txBody>
                    <a:bodyPr/>
                    <a:lstStyle/>
                    <a:p>
                      <a:pPr algn="r"/>
                      <a:r>
                        <a:rPr lang="en-GB" sz="2000" dirty="0">
                          <a:solidFill>
                            <a:schemeClr val="accent1">
                              <a:lumMod val="50000"/>
                            </a:schemeClr>
                          </a:solidFill>
                        </a:rPr>
                        <a:t>you are able to; </a:t>
                      </a:r>
                    </a:p>
                    <a:p>
                      <a:pPr algn="r"/>
                      <a:r>
                        <a:rPr lang="en-GB" sz="2000" dirty="0">
                          <a:solidFill>
                            <a:schemeClr val="accent1">
                              <a:lumMod val="50000"/>
                            </a:schemeClr>
                          </a:solidFill>
                        </a:rPr>
                        <a:t>you can</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to play; playing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I</a:t>
                      </a:r>
                      <a:r>
                        <a:rPr lang="en-GB" sz="2000" baseline="0" dirty="0">
                          <a:solidFill>
                            <a:schemeClr val="accent1">
                              <a:lumMod val="50000"/>
                            </a:schemeClr>
                          </a:solidFill>
                        </a:rPr>
                        <a:t> am able to;</a:t>
                      </a:r>
                    </a:p>
                    <a:p>
                      <a:pPr algn="r"/>
                      <a:r>
                        <a:rPr lang="en-GB" sz="2000" baseline="0" dirty="0">
                          <a:solidFill>
                            <a:schemeClr val="accent1">
                              <a:lumMod val="50000"/>
                            </a:schemeClr>
                          </a:solidFill>
                        </a:rPr>
                        <a:t>I can</a:t>
                      </a:r>
                      <a:endParaRPr lang="en-GB" sz="2000" dirty="0">
                        <a:solidFill>
                          <a:schemeClr val="accent1">
                            <a:lumMod val="50000"/>
                          </a:schemeClr>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1"/>
                  </a:ext>
                </a:extLst>
              </a:tr>
              <a:tr h="1120729">
                <a:tc>
                  <a:txBody>
                    <a:bodyPr/>
                    <a:lstStyle/>
                    <a:p>
                      <a:pPr algn="r"/>
                      <a:r>
                        <a:rPr lang="en-GB" sz="2000" dirty="0">
                          <a:solidFill>
                            <a:schemeClr val="accent1">
                              <a:lumMod val="50000"/>
                            </a:schemeClr>
                          </a:solidFill>
                        </a:rPr>
                        <a:t>to</a:t>
                      </a:r>
                      <a:r>
                        <a:rPr lang="en-GB" sz="2000" baseline="0" dirty="0">
                          <a:solidFill>
                            <a:schemeClr val="accent1">
                              <a:lumMod val="50000"/>
                            </a:schemeClr>
                          </a:solidFill>
                        </a:rPr>
                        <a:t> change; </a:t>
                      </a:r>
                    </a:p>
                    <a:p>
                      <a:pPr algn="r"/>
                      <a:r>
                        <a:rPr lang="en-GB" sz="2000" baseline="0" dirty="0">
                          <a:solidFill>
                            <a:schemeClr val="accent1">
                              <a:lumMod val="50000"/>
                            </a:schemeClr>
                          </a:solidFill>
                        </a:rPr>
                        <a:t>changing</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to ask for;</a:t>
                      </a:r>
                    </a:p>
                    <a:p>
                      <a:pPr algn="r"/>
                      <a:r>
                        <a:rPr lang="en-GB" sz="2000" dirty="0">
                          <a:solidFill>
                            <a:schemeClr val="accent1">
                              <a:lumMod val="50000"/>
                            </a:schemeClr>
                          </a:solidFill>
                        </a:rPr>
                        <a:t>asking for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Can I go to </a:t>
                      </a:r>
                    </a:p>
                    <a:p>
                      <a:pPr algn="r"/>
                      <a:r>
                        <a:rPr lang="en-GB" sz="2000" dirty="0">
                          <a:solidFill>
                            <a:schemeClr val="accent1">
                              <a:lumMod val="50000"/>
                            </a:schemeClr>
                          </a:solidFill>
                        </a:rPr>
                        <a:t>the toilet?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2"/>
                  </a:ext>
                </a:extLst>
              </a:tr>
              <a:tr h="1120729">
                <a:tc>
                  <a:txBody>
                    <a:bodyPr/>
                    <a:lstStyle/>
                    <a:p>
                      <a:pPr algn="r"/>
                      <a:r>
                        <a:rPr lang="en-GB" sz="2000" dirty="0">
                          <a:solidFill>
                            <a:schemeClr val="accent1">
                              <a:lumMod val="50000"/>
                            </a:schemeClr>
                          </a:solidFill>
                        </a:rPr>
                        <a:t>s/he is able to;</a:t>
                      </a:r>
                    </a:p>
                    <a:p>
                      <a:pPr algn="r"/>
                      <a:r>
                        <a:rPr lang="en-GB" sz="2000" dirty="0">
                          <a:solidFill>
                            <a:schemeClr val="accent1">
                              <a:lumMod val="50000"/>
                            </a:schemeClr>
                          </a:solidFill>
                        </a:rPr>
                        <a:t>s/he can</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to participate;</a:t>
                      </a:r>
                    </a:p>
                    <a:p>
                      <a:pPr algn="r"/>
                      <a:r>
                        <a:rPr lang="en-GB" sz="2000" dirty="0">
                          <a:solidFill>
                            <a:schemeClr val="accent1">
                              <a:lumMod val="50000"/>
                            </a:schemeClr>
                          </a:solidFill>
                        </a:rPr>
                        <a:t>participating</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classmate</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3"/>
                  </a:ext>
                </a:extLst>
              </a:tr>
            </a:tbl>
          </a:graphicData>
        </a:graphic>
      </p:graphicFrame>
      <p:grpSp>
        <p:nvGrpSpPr>
          <p:cNvPr id="9" name="Group 8"/>
          <p:cNvGrpSpPr/>
          <p:nvPr/>
        </p:nvGrpSpPr>
        <p:grpSpPr>
          <a:xfrm>
            <a:off x="1956009" y="1010273"/>
            <a:ext cx="5808171" cy="3742495"/>
            <a:chOff x="1956009" y="1010273"/>
            <a:chExt cx="5808171" cy="3742495"/>
          </a:xfrm>
        </p:grpSpPr>
        <p:grpSp>
          <p:nvGrpSpPr>
            <p:cNvPr id="8" name="Group 7"/>
            <p:cNvGrpSpPr/>
            <p:nvPr/>
          </p:nvGrpSpPr>
          <p:grpSpPr>
            <a:xfrm>
              <a:off x="1956009" y="1010273"/>
              <a:ext cx="5808171" cy="2618206"/>
              <a:chOff x="1956009" y="1010273"/>
              <a:chExt cx="5808171" cy="2618206"/>
            </a:xfrm>
          </p:grpSpPr>
          <p:grpSp>
            <p:nvGrpSpPr>
              <p:cNvPr id="7" name="Group 6"/>
              <p:cNvGrpSpPr/>
              <p:nvPr/>
            </p:nvGrpSpPr>
            <p:grpSpPr>
              <a:xfrm>
                <a:off x="1956009" y="2127769"/>
                <a:ext cx="5808171" cy="1500710"/>
                <a:chOff x="1956009" y="2127769"/>
                <a:chExt cx="5808171" cy="1500710"/>
              </a:xfrm>
            </p:grpSpPr>
            <p:grpSp>
              <p:nvGrpSpPr>
                <p:cNvPr id="6" name="Group 5"/>
                <p:cNvGrpSpPr/>
                <p:nvPr/>
              </p:nvGrpSpPr>
              <p:grpSpPr>
                <a:xfrm>
                  <a:off x="1956009" y="3249456"/>
                  <a:ext cx="5807765" cy="379023"/>
                  <a:chOff x="1956009" y="3249456"/>
                  <a:chExt cx="5807765" cy="379023"/>
                </a:xfrm>
              </p:grpSpPr>
              <p:sp>
                <p:nvSpPr>
                  <p:cNvPr id="5" name="Rectangle 4"/>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2" name="Rectangle 61"/>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0" name="Rectangle 69"/>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77" name="Group 76"/>
                <p:cNvGrpSpPr/>
                <p:nvPr/>
              </p:nvGrpSpPr>
              <p:grpSpPr>
                <a:xfrm>
                  <a:off x="1956415" y="2127769"/>
                  <a:ext cx="5807765" cy="379023"/>
                  <a:chOff x="1956009" y="3249456"/>
                  <a:chExt cx="5807765" cy="379023"/>
                </a:xfrm>
              </p:grpSpPr>
              <p:sp>
                <p:nvSpPr>
                  <p:cNvPr id="78" name="Rectangle 77"/>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9" name="Rectangle 78"/>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0" name="Rectangle 79"/>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nvGrpSpPr>
              <p:cNvPr id="81" name="Group 80"/>
              <p:cNvGrpSpPr/>
              <p:nvPr/>
            </p:nvGrpSpPr>
            <p:grpSpPr>
              <a:xfrm>
                <a:off x="1956009" y="1010273"/>
                <a:ext cx="5807765" cy="379023"/>
                <a:chOff x="1956009" y="3249456"/>
                <a:chExt cx="5807765" cy="379023"/>
              </a:xfrm>
            </p:grpSpPr>
            <p:sp>
              <p:nvSpPr>
                <p:cNvPr id="82" name="Rectangle 81"/>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3" name="Rectangle 82"/>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Rectangle 83"/>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nvGrpSpPr>
            <p:cNvPr id="85" name="Group 84"/>
            <p:cNvGrpSpPr/>
            <p:nvPr/>
          </p:nvGrpSpPr>
          <p:grpSpPr>
            <a:xfrm>
              <a:off x="1956009" y="4373745"/>
              <a:ext cx="5807765" cy="379023"/>
              <a:chOff x="1956009" y="3249456"/>
              <a:chExt cx="5807765" cy="379023"/>
            </a:xfrm>
          </p:grpSpPr>
          <p:sp>
            <p:nvSpPr>
              <p:cNvPr id="86" name="Rectangle 85"/>
              <p:cNvSpPr/>
              <p:nvPr/>
            </p:nvSpPr>
            <p:spPr>
              <a:xfrm>
                <a:off x="4703045" y="3249458"/>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7" name="Rectangle 86"/>
              <p:cNvSpPr/>
              <p:nvPr/>
            </p:nvSpPr>
            <p:spPr>
              <a:xfrm>
                <a:off x="7449267" y="3249457"/>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8" name="Rectangle 87"/>
              <p:cNvSpPr/>
              <p:nvPr/>
            </p:nvSpPr>
            <p:spPr>
              <a:xfrm>
                <a:off x="1956009" y="3249456"/>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sp>
        <p:nvSpPr>
          <p:cNvPr id="10" name="TextBox 9"/>
          <p:cNvSpPr txBox="1"/>
          <p:nvPr/>
        </p:nvSpPr>
        <p:spPr>
          <a:xfrm>
            <a:off x="1890032" y="4375873"/>
            <a:ext cx="6053129" cy="369332"/>
          </a:xfrm>
          <a:prstGeom prst="rect">
            <a:avLst/>
          </a:prstGeom>
          <a:noFill/>
        </p:spPr>
        <p:txBody>
          <a:bodyPr wrap="square" rtlCol="0">
            <a:spAutoFit/>
          </a:bodyPr>
          <a:lstStyle/>
          <a:p>
            <a:r>
              <a:rPr lang="en-GB" dirty="0">
                <a:solidFill>
                  <a:srgbClr val="5B9BD5">
                    <a:lumMod val="50000"/>
                  </a:srgbClr>
                </a:solidFill>
              </a:rPr>
              <a:t>10			</a:t>
            </a:r>
            <a:r>
              <a:rPr lang="en-GB" sz="300" dirty="0">
                <a:solidFill>
                  <a:srgbClr val="5B9BD5">
                    <a:lumMod val="50000"/>
                  </a:srgbClr>
                </a:solidFill>
              </a:rPr>
              <a:t> </a:t>
            </a:r>
            <a:r>
              <a:rPr lang="en-GB" dirty="0">
                <a:solidFill>
                  <a:srgbClr val="5B9BD5">
                    <a:lumMod val="50000"/>
                  </a:srgbClr>
                </a:solidFill>
              </a:rPr>
              <a:t>11			</a:t>
            </a:r>
            <a:r>
              <a:rPr lang="en-GB" sz="100" dirty="0">
                <a:solidFill>
                  <a:srgbClr val="5B9BD5">
                    <a:lumMod val="50000"/>
                  </a:srgbClr>
                </a:solidFill>
              </a:rPr>
              <a:t> </a:t>
            </a:r>
            <a:r>
              <a:rPr lang="en-GB" dirty="0">
                <a:solidFill>
                  <a:srgbClr val="5B9BD5">
                    <a:lumMod val="50000"/>
                  </a:srgbClr>
                </a:solidFill>
              </a:rPr>
              <a:t>12</a:t>
            </a:r>
          </a:p>
        </p:txBody>
      </p:sp>
      <p:graphicFrame>
        <p:nvGraphicFramePr>
          <p:cNvPr id="59" name="Table 58"/>
          <p:cNvGraphicFramePr>
            <a:graphicFrameLocks noGrp="1"/>
          </p:cNvGraphicFramePr>
          <p:nvPr>
            <p:extLst>
              <p:ext uri="{D42A27DB-BD31-4B8C-83A1-F6EECF244321}">
                <p14:modId xmlns:p14="http://schemas.microsoft.com/office/powerpoint/2010/main" val="3945274044"/>
              </p:ext>
            </p:extLst>
          </p:nvPr>
        </p:nvGraphicFramePr>
        <p:xfrm>
          <a:off x="1957604" y="1008000"/>
          <a:ext cx="8238105" cy="4482916"/>
        </p:xfrm>
        <a:graphic>
          <a:graphicData uri="http://schemas.openxmlformats.org/drawingml/2006/table">
            <a:tbl>
              <a:tblPr firstRow="1" bandRow="1">
                <a:tableStyleId>{5940675A-B579-460E-94D1-54222C63F5DA}</a:tableStyleId>
              </a:tblPr>
              <a:tblGrid>
                <a:gridCol w="2746035">
                  <a:extLst>
                    <a:ext uri="{9D8B030D-6E8A-4147-A177-3AD203B41FA5}">
                      <a16:colId xmlns:a16="http://schemas.microsoft.com/office/drawing/2014/main" val="20000"/>
                    </a:ext>
                  </a:extLst>
                </a:gridCol>
                <a:gridCol w="2746035">
                  <a:extLst>
                    <a:ext uri="{9D8B030D-6E8A-4147-A177-3AD203B41FA5}">
                      <a16:colId xmlns:a16="http://schemas.microsoft.com/office/drawing/2014/main" val="20001"/>
                    </a:ext>
                  </a:extLst>
                </a:gridCol>
                <a:gridCol w="2746035">
                  <a:extLst>
                    <a:ext uri="{9D8B030D-6E8A-4147-A177-3AD203B41FA5}">
                      <a16:colId xmlns:a16="http://schemas.microsoft.com/office/drawing/2014/main" val="20002"/>
                    </a:ext>
                  </a:extLst>
                </a:gridCol>
              </a:tblGrid>
              <a:tr h="1120729">
                <a:tc>
                  <a:txBody>
                    <a:bodyPr/>
                    <a:lstStyle/>
                    <a:p>
                      <a:pPr algn="l"/>
                      <a:r>
                        <a:rPr lang="en-GB" dirty="0">
                          <a:solidFill>
                            <a:schemeClr val="accent1">
                              <a:lumMod val="50000"/>
                            </a:schemeClr>
                          </a:solidFill>
                        </a:rPr>
                        <a:t>1</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accent1">
                              <a:lumMod val="50000"/>
                            </a:schemeClr>
                          </a:solidFill>
                        </a:rPr>
                        <a:t>2</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accent1">
                              <a:lumMod val="50000"/>
                            </a:schemeClr>
                          </a:solidFill>
                        </a:rPr>
                        <a:t>3</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20729">
                <a:tc>
                  <a:txBody>
                    <a:bodyPr/>
                    <a:lstStyle/>
                    <a:p>
                      <a:pPr algn="l"/>
                      <a:r>
                        <a:rPr lang="en-GB" dirty="0">
                          <a:solidFill>
                            <a:schemeClr val="accent1">
                              <a:lumMod val="50000"/>
                            </a:schemeClr>
                          </a:solidFill>
                        </a:rPr>
                        <a:t>4</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accent1">
                              <a:lumMod val="50000"/>
                            </a:schemeClr>
                          </a:solidFill>
                        </a:rPr>
                        <a:t>5</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accent1">
                              <a:lumMod val="50000"/>
                            </a:schemeClr>
                          </a:solidFill>
                        </a:rPr>
                        <a:t>6</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20729">
                <a:tc>
                  <a:txBody>
                    <a:bodyPr/>
                    <a:lstStyle/>
                    <a:p>
                      <a:pPr algn="l"/>
                      <a:r>
                        <a:rPr lang="en-GB" baseline="0" dirty="0">
                          <a:solidFill>
                            <a:schemeClr val="accent1">
                              <a:lumMod val="50000"/>
                            </a:schemeClr>
                          </a:solidFill>
                        </a:rPr>
                        <a:t>7</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accent1">
                              <a:lumMod val="50000"/>
                            </a:schemeClr>
                          </a:solidFill>
                        </a:rPr>
                        <a:t>8</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accent1">
                              <a:lumMod val="50000"/>
                            </a:schemeClr>
                          </a:solidFill>
                        </a:rPr>
                        <a:t>9</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20729">
                <a:tc>
                  <a:txBody>
                    <a:bodyPr/>
                    <a:lstStyle/>
                    <a:p>
                      <a:pPr algn="l"/>
                      <a:endParaRPr lang="en-GB" dirty="0">
                        <a:solidFill>
                          <a:schemeClr val="accent1">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dirty="0">
                        <a:solidFill>
                          <a:schemeClr val="accent1">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dirty="0">
                        <a:solidFill>
                          <a:schemeClr val="accent1">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 name="Title 1"/>
          <p:cNvSpPr>
            <a:spLocks noGrp="1"/>
          </p:cNvSpPr>
          <p:nvPr>
            <p:ph type="ctrTitle"/>
          </p:nvPr>
        </p:nvSpPr>
        <p:spPr>
          <a:xfrm>
            <a:off x="-73095" y="50300"/>
            <a:ext cx="5463057" cy="601567"/>
          </a:xfrm>
        </p:spPr>
        <p:txBody>
          <a:bodyPr>
            <a:noAutofit/>
          </a:bodyPr>
          <a:lstStyle/>
          <a:p>
            <a:r>
              <a:rPr lang="en-GB" sz="2400" b="1" i="1" dirty="0">
                <a:solidFill>
                  <a:schemeClr val="accent1">
                    <a:lumMod val="50000"/>
                  </a:schemeClr>
                </a:solidFill>
                <a:latin typeface="+mj-lt"/>
              </a:rPr>
              <a:t>Identifica la palabra correcta.</a:t>
            </a:r>
          </a:p>
        </p:txBody>
      </p:sp>
      <p:sp>
        <p:nvSpPr>
          <p:cNvPr id="47" name="Rounded Rectangle 46"/>
          <p:cNvSpPr/>
          <p:nvPr/>
        </p:nvSpPr>
        <p:spPr>
          <a:xfrm rot="861037">
            <a:off x="133985" y="5526243"/>
            <a:ext cx="2736842"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compañero</a:t>
            </a:r>
            <a:r>
              <a:rPr lang="en-GB" sz="2800" dirty="0">
                <a:solidFill>
                  <a:srgbClr val="5B9BD5">
                    <a:lumMod val="50000"/>
                  </a:srgbClr>
                </a:solidFill>
              </a:rPr>
              <a:t>/a</a:t>
            </a:r>
          </a:p>
        </p:txBody>
      </p:sp>
      <p:sp>
        <p:nvSpPr>
          <p:cNvPr id="48" name="Rounded Rectangle 47"/>
          <p:cNvSpPr/>
          <p:nvPr/>
        </p:nvSpPr>
        <p:spPr>
          <a:xfrm rot="20874163">
            <a:off x="10230853" y="5571326"/>
            <a:ext cx="1803576"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puedes</a:t>
            </a:r>
            <a:endParaRPr lang="en-GB" sz="2800" dirty="0">
              <a:solidFill>
                <a:srgbClr val="5B9BD5">
                  <a:lumMod val="50000"/>
                </a:srgbClr>
              </a:solidFill>
            </a:endParaRPr>
          </a:p>
        </p:txBody>
      </p:sp>
      <p:sp>
        <p:nvSpPr>
          <p:cNvPr id="53" name="Rounded Rectangle 52"/>
          <p:cNvSpPr/>
          <p:nvPr/>
        </p:nvSpPr>
        <p:spPr>
          <a:xfrm rot="21238411">
            <a:off x="3689554" y="5684658"/>
            <a:ext cx="1899142" cy="54469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rgbClr val="5B9BD5">
                    <a:lumMod val="50000"/>
                  </a:srgbClr>
                </a:solidFill>
              </a:rPr>
              <a:t>preguntar</a:t>
            </a:r>
          </a:p>
        </p:txBody>
      </p:sp>
      <p:sp>
        <p:nvSpPr>
          <p:cNvPr id="54" name="Rounded Rectangle 53"/>
          <p:cNvSpPr/>
          <p:nvPr/>
        </p:nvSpPr>
        <p:spPr>
          <a:xfrm rot="266858">
            <a:off x="6961168" y="5675878"/>
            <a:ext cx="199693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cambiar</a:t>
            </a:r>
            <a:endParaRPr lang="en-GB" sz="2800" dirty="0">
              <a:solidFill>
                <a:srgbClr val="5B9BD5">
                  <a:lumMod val="50000"/>
                </a:srgbClr>
              </a:solidFill>
            </a:endParaRPr>
          </a:p>
        </p:txBody>
      </p:sp>
      <p:sp>
        <p:nvSpPr>
          <p:cNvPr id="56" name="Rounded Rectangle 55"/>
          <p:cNvSpPr/>
          <p:nvPr/>
        </p:nvSpPr>
        <p:spPr>
          <a:xfrm rot="21250116">
            <a:off x="7444690" y="279758"/>
            <a:ext cx="1158574"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pedir</a:t>
            </a:r>
            <a:endParaRPr lang="en-GB" sz="2800" dirty="0">
              <a:solidFill>
                <a:srgbClr val="5B9BD5">
                  <a:lumMod val="50000"/>
                </a:srgbClr>
              </a:solidFill>
            </a:endParaRPr>
          </a:p>
        </p:txBody>
      </p:sp>
      <p:sp>
        <p:nvSpPr>
          <p:cNvPr id="57" name="Rounded Rectangle 56"/>
          <p:cNvSpPr/>
          <p:nvPr/>
        </p:nvSpPr>
        <p:spPr>
          <a:xfrm rot="403865">
            <a:off x="56445" y="3023788"/>
            <a:ext cx="1817947"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err="1">
                <a:solidFill>
                  <a:srgbClr val="5B9BD5">
                    <a:lumMod val="50000"/>
                  </a:srgbClr>
                </a:solidFill>
              </a:rPr>
              <a:t>participar</a:t>
            </a:r>
            <a:endParaRPr lang="en-GB" sz="2600" dirty="0">
              <a:solidFill>
                <a:srgbClr val="5B9BD5">
                  <a:lumMod val="50000"/>
                </a:srgbClr>
              </a:solidFill>
            </a:endParaRPr>
          </a:p>
        </p:txBody>
      </p:sp>
      <p:sp>
        <p:nvSpPr>
          <p:cNvPr id="58" name="Rounded Rectangle 57"/>
          <p:cNvSpPr/>
          <p:nvPr/>
        </p:nvSpPr>
        <p:spPr>
          <a:xfrm rot="565754">
            <a:off x="5266683" y="186052"/>
            <a:ext cx="148945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puede</a:t>
            </a:r>
            <a:endParaRPr lang="en-GB" sz="2800" dirty="0">
              <a:solidFill>
                <a:srgbClr val="5B9BD5">
                  <a:lumMod val="50000"/>
                </a:srgbClr>
              </a:solidFill>
            </a:endParaRPr>
          </a:p>
        </p:txBody>
      </p:sp>
      <p:sp>
        <p:nvSpPr>
          <p:cNvPr id="61" name="Rounded Rectangle 60"/>
          <p:cNvSpPr/>
          <p:nvPr/>
        </p:nvSpPr>
        <p:spPr>
          <a:xfrm rot="21014393">
            <a:off x="141326" y="1373898"/>
            <a:ext cx="1410002"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poder</a:t>
            </a:r>
            <a:endParaRPr lang="en-GB" sz="2800" dirty="0">
              <a:solidFill>
                <a:srgbClr val="5B9BD5">
                  <a:lumMod val="50000"/>
                </a:srgbClr>
              </a:solidFill>
            </a:endParaRPr>
          </a:p>
        </p:txBody>
      </p:sp>
      <p:sp>
        <p:nvSpPr>
          <p:cNvPr id="36" name="Rounded Rectangle 35"/>
          <p:cNvSpPr/>
          <p:nvPr/>
        </p:nvSpPr>
        <p:spPr>
          <a:xfrm rot="21250116">
            <a:off x="10304448" y="1082557"/>
            <a:ext cx="1773060" cy="166577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5B9BD5">
                    <a:lumMod val="50000"/>
                  </a:srgbClr>
                </a:solidFill>
              </a:rPr>
              <a:t>¿</a:t>
            </a:r>
            <a:r>
              <a:rPr lang="en-GB" sz="2400" dirty="0" err="1">
                <a:solidFill>
                  <a:srgbClr val="5B9BD5">
                    <a:lumMod val="50000"/>
                  </a:srgbClr>
                </a:solidFill>
              </a:rPr>
              <a:t>Puedo</a:t>
            </a:r>
            <a:r>
              <a:rPr lang="en-GB" sz="2400" dirty="0">
                <a:solidFill>
                  <a:srgbClr val="5B9BD5">
                    <a:lumMod val="50000"/>
                  </a:srgbClr>
                </a:solidFill>
              </a:rPr>
              <a:t> </a:t>
            </a:r>
            <a:r>
              <a:rPr lang="en-GB" sz="2400" dirty="0" err="1">
                <a:solidFill>
                  <a:srgbClr val="5B9BD5">
                    <a:lumMod val="50000"/>
                  </a:srgbClr>
                </a:solidFill>
              </a:rPr>
              <a:t>ir</a:t>
            </a:r>
            <a:r>
              <a:rPr lang="en-GB" sz="2400" dirty="0">
                <a:solidFill>
                  <a:srgbClr val="5B9BD5">
                    <a:lumMod val="50000"/>
                  </a:srgbClr>
                </a:solidFill>
              </a:rPr>
              <a:t> a los </a:t>
            </a:r>
            <a:r>
              <a:rPr lang="en-GB" sz="2400" dirty="0" err="1">
                <a:solidFill>
                  <a:srgbClr val="5B9BD5">
                    <a:lumMod val="50000"/>
                  </a:srgbClr>
                </a:solidFill>
              </a:rPr>
              <a:t>servicios</a:t>
            </a:r>
            <a:r>
              <a:rPr lang="en-GB" sz="2400" dirty="0">
                <a:solidFill>
                  <a:srgbClr val="5B9BD5">
                    <a:lumMod val="50000"/>
                  </a:srgbClr>
                </a:solidFill>
              </a:rPr>
              <a:t>?</a:t>
            </a:r>
          </a:p>
        </p:txBody>
      </p:sp>
      <p:sp>
        <p:nvSpPr>
          <p:cNvPr id="40" name="Rounded Rectangle 39"/>
          <p:cNvSpPr/>
          <p:nvPr/>
        </p:nvSpPr>
        <p:spPr>
          <a:xfrm rot="21139009">
            <a:off x="10540417" y="3987676"/>
            <a:ext cx="1228728"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jugar</a:t>
            </a:r>
            <a:endParaRPr lang="en-GB" sz="2800" dirty="0">
              <a:solidFill>
                <a:srgbClr val="5B9BD5">
                  <a:lumMod val="50000"/>
                </a:srgbClr>
              </a:solidFill>
            </a:endParaRPr>
          </a:p>
        </p:txBody>
      </p:sp>
      <p:sp>
        <p:nvSpPr>
          <p:cNvPr id="52" name="Rounded Rectangle 51"/>
          <p:cNvSpPr/>
          <p:nvPr/>
        </p:nvSpPr>
        <p:spPr>
          <a:xfrm rot="21139009">
            <a:off x="97179" y="4245366"/>
            <a:ext cx="1575240"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5B9BD5">
                    <a:lumMod val="50000"/>
                  </a:srgbClr>
                </a:solidFill>
              </a:rPr>
              <a:t>el </a:t>
            </a:r>
            <a:r>
              <a:rPr lang="en-GB" sz="2800" dirty="0" err="1">
                <a:solidFill>
                  <a:srgbClr val="5B9BD5">
                    <a:lumMod val="50000"/>
                  </a:srgbClr>
                </a:solidFill>
              </a:rPr>
              <a:t>favor</a:t>
            </a:r>
            <a:endParaRPr lang="en-GB" sz="2800" dirty="0">
              <a:solidFill>
                <a:srgbClr val="5B9BD5">
                  <a:lumMod val="50000"/>
                </a:srgbClr>
              </a:solidFill>
            </a:endParaRPr>
          </a:p>
        </p:txBody>
      </p:sp>
      <p:sp>
        <p:nvSpPr>
          <p:cNvPr id="41" name="Rounded Rectangle 40"/>
          <p:cNvSpPr/>
          <p:nvPr/>
        </p:nvSpPr>
        <p:spPr>
          <a:xfrm rot="565754">
            <a:off x="9130580" y="265578"/>
            <a:ext cx="1489451" cy="56176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5B9BD5">
                    <a:lumMod val="50000"/>
                  </a:srgbClr>
                </a:solidFill>
              </a:rPr>
              <a:t>puedo</a:t>
            </a:r>
            <a:endParaRPr lang="en-GB" sz="2800" dirty="0">
              <a:solidFill>
                <a:srgbClr val="5B9BD5">
                  <a:lumMod val="50000"/>
                </a:srgbClr>
              </a:solidFill>
            </a:endParaRPr>
          </a:p>
        </p:txBody>
      </p:sp>
      <p:sp>
        <p:nvSpPr>
          <p:cNvPr id="38" name="Rounded Rectangle 11">
            <a:extLst>
              <a:ext uri="{FF2B5EF4-FFF2-40B4-BE49-F238E27FC236}">
                <a16:creationId xmlns:a16="http://schemas.microsoft.com/office/drawing/2014/main" id="{A316DD52-7894-4A75-969C-CA0645DA2978}"/>
              </a:ext>
            </a:extLst>
          </p:cNvPr>
          <p:cNvSpPr/>
          <p:nvPr/>
        </p:nvSpPr>
        <p:spPr>
          <a:xfrm>
            <a:off x="11036300" y="4105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86154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922" y="1424896"/>
            <a:ext cx="1291843" cy="13553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6330" y="1454911"/>
            <a:ext cx="1269366" cy="129527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5823" y="1413751"/>
            <a:ext cx="1244875" cy="142612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5556" y="1413751"/>
            <a:ext cx="1302539" cy="146535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537" y="1739868"/>
            <a:ext cx="2229508" cy="1556942"/>
          </a:xfrm>
          <a:prstGeom prst="rect">
            <a:avLst/>
          </a:prstGeom>
        </p:spPr>
      </p:pic>
      <p:sp>
        <p:nvSpPr>
          <p:cNvPr id="14" name="TextBox 13"/>
          <p:cNvSpPr txBox="1"/>
          <p:nvPr/>
        </p:nvSpPr>
        <p:spPr>
          <a:xfrm>
            <a:off x="5729921" y="2879107"/>
            <a:ext cx="1640776" cy="1077218"/>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bg1"/>
                </a:solidFill>
                <a:latin typeface="Century Gothic" panose="020F0302020204030204"/>
              </a:rPr>
              <a:t>el </a:t>
            </a:r>
            <a:r>
              <a:rPr lang="en-GB" sz="3200" b="1" dirty="0" err="1">
                <a:solidFill>
                  <a:schemeClr val="bg1"/>
                </a:solidFill>
                <a:latin typeface="Century Gothic" panose="020F0302020204030204"/>
              </a:rPr>
              <a:t>abuelo</a:t>
            </a:r>
            <a:endParaRPr kumimoji="0" lang="en-GB" sz="3200" b="1" i="0" u="none" strike="noStrike" kern="1200" cap="none" spc="0" normalizeH="0" baseline="0" noProof="0" dirty="0">
              <a:ln>
                <a:noFill/>
              </a:ln>
              <a:solidFill>
                <a:schemeClr val="bg1"/>
              </a:solidFill>
              <a:effectLst/>
              <a:uLnTx/>
              <a:uFillTx/>
              <a:latin typeface="Century Gothic" panose="020F0302020204030204"/>
            </a:endParaRPr>
          </a:p>
        </p:txBody>
      </p:sp>
      <p:sp>
        <p:nvSpPr>
          <p:cNvPr id="15" name="TextBox 14"/>
          <p:cNvSpPr txBox="1"/>
          <p:nvPr/>
        </p:nvSpPr>
        <p:spPr>
          <a:xfrm>
            <a:off x="7595420" y="2879107"/>
            <a:ext cx="1640776" cy="1077218"/>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bg1"/>
                </a:solidFill>
                <a:latin typeface="Century Gothic" panose="020F0302020204030204"/>
              </a:rPr>
              <a:t>la </a:t>
            </a:r>
            <a:r>
              <a:rPr lang="en-GB" sz="3200" b="1" dirty="0" err="1">
                <a:solidFill>
                  <a:schemeClr val="bg1"/>
                </a:solidFill>
                <a:latin typeface="Century Gothic" panose="020F0302020204030204"/>
              </a:rPr>
              <a:t>abuela</a:t>
            </a:r>
            <a:endParaRPr kumimoji="0" lang="en-GB" sz="3200" b="1" i="0" u="none" strike="noStrike" kern="1200" cap="none" spc="0" normalizeH="0" baseline="0" noProof="0" dirty="0">
              <a:ln>
                <a:noFill/>
              </a:ln>
              <a:solidFill>
                <a:schemeClr val="bg1"/>
              </a:solidFill>
              <a:effectLst/>
              <a:uLnTx/>
              <a:uFillTx/>
              <a:latin typeface="Century Gothic" panose="020F0302020204030204"/>
            </a:endParaRPr>
          </a:p>
        </p:txBody>
      </p:sp>
      <p:sp>
        <p:nvSpPr>
          <p:cNvPr id="16" name="TextBox 15"/>
          <p:cNvSpPr txBox="1"/>
          <p:nvPr/>
        </p:nvSpPr>
        <p:spPr>
          <a:xfrm>
            <a:off x="446898" y="3286105"/>
            <a:ext cx="1860713"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a:solidFill>
                  <a:schemeClr val="bg1"/>
                </a:solidFill>
                <a:latin typeface="Century Gothic" panose="020F0302020204030204"/>
              </a:rPr>
              <a:t>la prima</a:t>
            </a:r>
            <a:endParaRPr kumimoji="0" lang="en-GB" sz="3200" b="1" i="0" u="none" strike="noStrike" kern="1200" cap="none" spc="0" normalizeH="0" baseline="0" noProof="0" dirty="0">
              <a:ln>
                <a:noFill/>
              </a:ln>
              <a:solidFill>
                <a:schemeClr val="bg1"/>
              </a:solidFill>
              <a:effectLst/>
              <a:uLnTx/>
              <a:uFillTx/>
              <a:latin typeface="Century Gothic" panose="020F0302020204030204"/>
            </a:endParaRPr>
          </a:p>
        </p:txBody>
      </p:sp>
      <p:sp>
        <p:nvSpPr>
          <p:cNvPr id="17" name="TextBox 16"/>
          <p:cNvSpPr txBox="1"/>
          <p:nvPr/>
        </p:nvSpPr>
        <p:spPr>
          <a:xfrm>
            <a:off x="9622364" y="2879107"/>
            <a:ext cx="1860713" cy="1077218"/>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noProof="0" dirty="0" err="1">
                <a:solidFill>
                  <a:schemeClr val="bg1"/>
                </a:solidFill>
                <a:latin typeface="Century Gothic" panose="020F0302020204030204"/>
              </a:rPr>
              <a:t>los</a:t>
            </a:r>
            <a:r>
              <a:rPr lang="en-GB" sz="3200" b="1" noProof="0" dirty="0">
                <a:solidFill>
                  <a:schemeClr val="bg1"/>
                </a:solidFill>
                <a:latin typeface="Century Gothic" panose="020F0302020204030204"/>
              </a:rPr>
              <a:t> </a:t>
            </a:r>
            <a:r>
              <a:rPr lang="en-GB" sz="3200" b="1" noProof="0" dirty="0" err="1">
                <a:solidFill>
                  <a:schemeClr val="bg1"/>
                </a:solidFill>
                <a:latin typeface="Century Gothic" panose="020F0302020204030204"/>
              </a:rPr>
              <a:t>primos</a:t>
            </a:r>
            <a:endParaRPr kumimoji="0" lang="en-GB" sz="3200" b="1" i="0" u="none" strike="noStrike" kern="1200" cap="none" spc="0" normalizeH="0" baseline="0" noProof="0" dirty="0">
              <a:ln>
                <a:noFill/>
              </a:ln>
              <a:solidFill>
                <a:schemeClr val="bg1"/>
              </a:solidFill>
              <a:effectLst/>
              <a:uLnTx/>
              <a:uFillTx/>
              <a:latin typeface="Century Gothic" panose="020F0302020204030204"/>
            </a:endParaRPr>
          </a:p>
        </p:txBody>
      </p:sp>
      <p:sp>
        <p:nvSpPr>
          <p:cNvPr id="18" name="TextBox 17"/>
          <p:cNvSpPr txBox="1"/>
          <p:nvPr/>
        </p:nvSpPr>
        <p:spPr>
          <a:xfrm>
            <a:off x="3324578" y="3302774"/>
            <a:ext cx="1860713" cy="584775"/>
          </a:xfrm>
          <a:prstGeom prst="rect">
            <a:avLst/>
          </a:prstGeom>
          <a:solidFill>
            <a:srgbClr val="E25B00"/>
          </a:solidFill>
          <a:ln>
            <a:solidFill>
              <a:srgbClr val="E25B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chemeClr val="bg1"/>
                </a:solidFill>
                <a:latin typeface="Century Gothic" panose="020F0302020204030204"/>
              </a:rPr>
              <a:t>el </a:t>
            </a:r>
            <a:r>
              <a:rPr lang="en-GB" sz="3200" b="1" dirty="0" err="1">
                <a:solidFill>
                  <a:schemeClr val="bg1"/>
                </a:solidFill>
                <a:latin typeface="Century Gothic" panose="020F0302020204030204"/>
              </a:rPr>
              <a:t>perro</a:t>
            </a:r>
            <a:endParaRPr kumimoji="0" lang="en-GB" sz="3200" b="1" i="0" u="none" strike="noStrike" kern="1200" cap="none" spc="0" normalizeH="0" baseline="0" noProof="0" dirty="0">
              <a:ln>
                <a:noFill/>
              </a:ln>
              <a:solidFill>
                <a:schemeClr val="bg1"/>
              </a:solidFill>
              <a:effectLst/>
              <a:uLnTx/>
              <a:uFillTx/>
              <a:latin typeface="Century Gothic" panose="020F0302020204030204"/>
            </a:endParaRPr>
          </a:p>
        </p:txBody>
      </p:sp>
      <p:sp>
        <p:nvSpPr>
          <p:cNvPr id="19" name="TextBox 18"/>
          <p:cNvSpPr txBox="1"/>
          <p:nvPr/>
        </p:nvSpPr>
        <p:spPr>
          <a:xfrm>
            <a:off x="399781" y="4141532"/>
            <a:ext cx="2037062" cy="707886"/>
          </a:xfrm>
          <a:prstGeom prst="rect">
            <a:avLst/>
          </a:prstGeom>
          <a:solidFill>
            <a:srgbClr val="FBF0D5"/>
          </a:solidFill>
          <a:ln>
            <a:solidFill>
              <a:schemeClr val="accent1">
                <a:lumMod val="50000"/>
              </a:schemeClr>
            </a:solidFill>
          </a:ln>
        </p:spPr>
        <p:txBody>
          <a:bodyPr wrap="square" rtlCol="0">
            <a:spAutoFit/>
          </a:bodyPr>
          <a:lstStyle/>
          <a:p>
            <a:r>
              <a:rPr lang="en-GB" sz="2000" dirty="0">
                <a:solidFill>
                  <a:schemeClr val="accent1">
                    <a:lumMod val="50000"/>
                  </a:schemeClr>
                </a:solidFill>
              </a:rPr>
              <a:t>quite active</a:t>
            </a:r>
          </a:p>
          <a:p>
            <a:r>
              <a:rPr lang="en-GB" sz="2000" dirty="0">
                <a:solidFill>
                  <a:schemeClr val="accent1">
                    <a:lumMod val="50000"/>
                  </a:schemeClr>
                </a:solidFill>
              </a:rPr>
              <a:t>beautiful</a:t>
            </a:r>
          </a:p>
        </p:txBody>
      </p:sp>
      <p:sp>
        <p:nvSpPr>
          <p:cNvPr id="20" name="Rounded Rectangle 19"/>
          <p:cNvSpPr/>
          <p:nvPr/>
        </p:nvSpPr>
        <p:spPr>
          <a:xfrm>
            <a:off x="1292794" y="3307095"/>
            <a:ext cx="1526696" cy="520733"/>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4163683" y="3342092"/>
            <a:ext cx="1526696" cy="520733"/>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6075250" y="3382013"/>
            <a:ext cx="1526696" cy="520733"/>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7980291" y="3398613"/>
            <a:ext cx="1526696" cy="520733"/>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9956381" y="3417716"/>
            <a:ext cx="1526696" cy="520733"/>
          </a:xfrm>
          <a:prstGeom prst="roundRec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532800" y="1129350"/>
            <a:ext cx="1982982" cy="553998"/>
          </a:xfrm>
          <a:prstGeom prst="rect">
            <a:avLst/>
          </a:prstGeom>
          <a:solidFill>
            <a:schemeClr val="accent1">
              <a:lumMod val="50000"/>
            </a:schemeClr>
          </a:solidFill>
        </p:spPr>
        <p:txBody>
          <a:bodyPr wrap="square" lIns="91440" tIns="45720" rIns="91440" bIns="45720">
            <a:spAutoFit/>
          </a:bodyPr>
          <a:lstStyle/>
          <a:p>
            <a:pPr algn="ctr"/>
            <a:r>
              <a:rPr lang="en-US" sz="3000" b="1" dirty="0">
                <a:ln w="22225">
                  <a:noFill/>
                  <a:prstDash val="solid"/>
                </a:ln>
                <a:solidFill>
                  <a:schemeClr val="bg1"/>
                </a:solidFill>
              </a:rPr>
              <a:t>Isobel</a:t>
            </a:r>
            <a:endParaRPr lang="en-US" sz="3000" b="1" cap="none" spc="0" dirty="0">
              <a:ln w="22225">
                <a:noFill/>
                <a:prstDash val="solid"/>
              </a:ln>
              <a:solidFill>
                <a:schemeClr val="bg1"/>
              </a:solidFill>
              <a:effectLst/>
            </a:endParaRPr>
          </a:p>
        </p:txBody>
      </p:sp>
      <p:sp>
        <p:nvSpPr>
          <p:cNvPr id="26" name="Rectangle 25"/>
          <p:cNvSpPr/>
          <p:nvPr/>
        </p:nvSpPr>
        <p:spPr>
          <a:xfrm>
            <a:off x="8953667" y="662781"/>
            <a:ext cx="3214061" cy="553998"/>
          </a:xfrm>
          <a:prstGeom prst="rect">
            <a:avLst/>
          </a:prstGeom>
          <a:solidFill>
            <a:schemeClr val="accent1">
              <a:lumMod val="50000"/>
            </a:schemeClr>
          </a:solidFill>
        </p:spPr>
        <p:txBody>
          <a:bodyPr wrap="square" lIns="91440" tIns="45720" rIns="91440" bIns="45720">
            <a:spAutoFit/>
          </a:bodyPr>
          <a:lstStyle/>
          <a:p>
            <a:pPr algn="ctr"/>
            <a:r>
              <a:rPr lang="en-US" sz="3000" b="1" dirty="0">
                <a:ln w="22225">
                  <a:noFill/>
                  <a:prstDash val="solid"/>
                </a:ln>
                <a:solidFill>
                  <a:schemeClr val="bg1"/>
                </a:solidFill>
              </a:rPr>
              <a:t>Luca y Lorena</a:t>
            </a:r>
            <a:endParaRPr lang="en-US" sz="3000" b="1" cap="none" spc="0" dirty="0">
              <a:ln w="22225">
                <a:noFill/>
                <a:prstDash val="solid"/>
              </a:ln>
              <a:solidFill>
                <a:schemeClr val="bg1"/>
              </a:solidFill>
              <a:effectLst/>
            </a:endParaRPr>
          </a:p>
        </p:txBody>
      </p:sp>
      <p:sp>
        <p:nvSpPr>
          <p:cNvPr id="27" name="Rectangle 26"/>
          <p:cNvSpPr/>
          <p:nvPr/>
        </p:nvSpPr>
        <p:spPr>
          <a:xfrm>
            <a:off x="5609778" y="640026"/>
            <a:ext cx="3214061" cy="553998"/>
          </a:xfrm>
          <a:prstGeom prst="rect">
            <a:avLst/>
          </a:prstGeom>
          <a:solidFill>
            <a:schemeClr val="accent1">
              <a:lumMod val="50000"/>
            </a:schemeClr>
          </a:solidFill>
        </p:spPr>
        <p:txBody>
          <a:bodyPr wrap="square" lIns="91440" tIns="45720" rIns="91440" bIns="45720">
            <a:spAutoFit/>
          </a:bodyPr>
          <a:lstStyle/>
          <a:p>
            <a:pPr algn="ctr"/>
            <a:r>
              <a:rPr lang="en-US" sz="3000" b="1" dirty="0" err="1">
                <a:ln w="22225">
                  <a:noFill/>
                  <a:prstDash val="solid"/>
                </a:ln>
                <a:solidFill>
                  <a:schemeClr val="bg1"/>
                </a:solidFill>
              </a:rPr>
              <a:t>Paco</a:t>
            </a:r>
            <a:r>
              <a:rPr lang="en-US" sz="3000" b="1" dirty="0">
                <a:ln w="22225">
                  <a:noFill/>
                  <a:prstDash val="solid"/>
                </a:ln>
                <a:solidFill>
                  <a:schemeClr val="bg1"/>
                </a:solidFill>
              </a:rPr>
              <a:t> y </a:t>
            </a:r>
            <a:r>
              <a:rPr lang="en-US" sz="3000" b="1" dirty="0" err="1">
                <a:ln w="22225">
                  <a:noFill/>
                  <a:prstDash val="solid"/>
                </a:ln>
                <a:solidFill>
                  <a:schemeClr val="bg1"/>
                </a:solidFill>
              </a:rPr>
              <a:t>Sofía</a:t>
            </a:r>
            <a:endParaRPr lang="en-US" sz="3000" b="1" cap="none" spc="0" dirty="0">
              <a:ln w="22225">
                <a:noFill/>
                <a:prstDash val="solid"/>
              </a:ln>
              <a:solidFill>
                <a:schemeClr val="bg1"/>
              </a:solidFill>
              <a:effectLst/>
            </a:endParaRPr>
          </a:p>
        </p:txBody>
      </p:sp>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3033" y="1685524"/>
            <a:ext cx="1600581" cy="1600581"/>
          </a:xfrm>
          <a:prstGeom prst="rect">
            <a:avLst/>
          </a:prstGeom>
        </p:spPr>
      </p:pic>
      <p:sp>
        <p:nvSpPr>
          <p:cNvPr id="29" name="Rectangle 28"/>
          <p:cNvSpPr/>
          <p:nvPr/>
        </p:nvSpPr>
        <p:spPr>
          <a:xfrm>
            <a:off x="3195301" y="1123192"/>
            <a:ext cx="1982982" cy="553998"/>
          </a:xfrm>
          <a:prstGeom prst="rect">
            <a:avLst/>
          </a:prstGeom>
          <a:solidFill>
            <a:schemeClr val="accent1">
              <a:lumMod val="50000"/>
            </a:schemeClr>
          </a:solidFill>
        </p:spPr>
        <p:txBody>
          <a:bodyPr wrap="square" lIns="91440" tIns="45720" rIns="91440" bIns="45720">
            <a:spAutoFit/>
          </a:bodyPr>
          <a:lstStyle/>
          <a:p>
            <a:pPr algn="ctr"/>
            <a:r>
              <a:rPr lang="en-US" sz="3000" b="1" dirty="0">
                <a:ln w="22225">
                  <a:noFill/>
                  <a:prstDash val="solid"/>
                </a:ln>
                <a:solidFill>
                  <a:schemeClr val="bg1"/>
                </a:solidFill>
              </a:rPr>
              <a:t>Chu-Chu</a:t>
            </a:r>
            <a:endParaRPr lang="en-US" sz="3000" b="1" cap="none" spc="0" dirty="0">
              <a:ln w="22225">
                <a:noFill/>
                <a:prstDash val="solid"/>
              </a:ln>
              <a:solidFill>
                <a:schemeClr val="bg1"/>
              </a:solidFill>
              <a:effectLst/>
            </a:endParaRPr>
          </a:p>
        </p:txBody>
      </p:sp>
      <p:sp>
        <p:nvSpPr>
          <p:cNvPr id="30" name="TextBox 29"/>
          <p:cNvSpPr txBox="1"/>
          <p:nvPr/>
        </p:nvSpPr>
        <p:spPr>
          <a:xfrm>
            <a:off x="3236403" y="4141532"/>
            <a:ext cx="2037062" cy="400110"/>
          </a:xfrm>
          <a:prstGeom prst="rect">
            <a:avLst/>
          </a:prstGeom>
          <a:solidFill>
            <a:srgbClr val="FBF0D5"/>
          </a:solidFill>
          <a:ln>
            <a:solidFill>
              <a:schemeClr val="accent1">
                <a:lumMod val="50000"/>
              </a:schemeClr>
            </a:solidFill>
          </a:ln>
        </p:spPr>
        <p:txBody>
          <a:bodyPr wrap="square" rtlCol="0">
            <a:spAutoFit/>
          </a:bodyPr>
          <a:lstStyle/>
          <a:p>
            <a:r>
              <a:rPr lang="en-GB" sz="2000" dirty="0">
                <a:solidFill>
                  <a:schemeClr val="accent1">
                    <a:lumMod val="50000"/>
                  </a:schemeClr>
                </a:solidFill>
              </a:rPr>
              <a:t>strong</a:t>
            </a:r>
          </a:p>
        </p:txBody>
      </p:sp>
      <p:sp>
        <p:nvSpPr>
          <p:cNvPr id="31" name="TextBox 30"/>
          <p:cNvSpPr txBox="1"/>
          <p:nvPr/>
        </p:nvSpPr>
        <p:spPr>
          <a:xfrm>
            <a:off x="5609778" y="4166300"/>
            <a:ext cx="1635918" cy="707886"/>
          </a:xfrm>
          <a:prstGeom prst="rect">
            <a:avLst/>
          </a:prstGeom>
          <a:solidFill>
            <a:srgbClr val="FBF0D5"/>
          </a:solidFill>
          <a:ln>
            <a:solidFill>
              <a:schemeClr val="accent1">
                <a:lumMod val="50000"/>
              </a:schemeClr>
            </a:solidFill>
          </a:ln>
        </p:spPr>
        <p:txBody>
          <a:bodyPr wrap="square" rtlCol="0">
            <a:spAutoFit/>
          </a:bodyPr>
          <a:lstStyle/>
          <a:p>
            <a:r>
              <a:rPr lang="en-GB" sz="2000" dirty="0">
                <a:solidFill>
                  <a:schemeClr val="accent1">
                    <a:lumMod val="50000"/>
                  </a:schemeClr>
                </a:solidFill>
              </a:rPr>
              <a:t>nervous</a:t>
            </a:r>
          </a:p>
          <a:p>
            <a:r>
              <a:rPr lang="en-GB" sz="2000" dirty="0">
                <a:solidFill>
                  <a:schemeClr val="accent1">
                    <a:lumMod val="50000"/>
                  </a:schemeClr>
                </a:solidFill>
              </a:rPr>
              <a:t>quite strong</a:t>
            </a:r>
          </a:p>
        </p:txBody>
      </p:sp>
      <p:sp>
        <p:nvSpPr>
          <p:cNvPr id="32" name="TextBox 31"/>
          <p:cNvSpPr txBox="1"/>
          <p:nvPr/>
        </p:nvSpPr>
        <p:spPr>
          <a:xfrm>
            <a:off x="7366890" y="4166299"/>
            <a:ext cx="1734580" cy="707886"/>
          </a:xfrm>
          <a:prstGeom prst="rect">
            <a:avLst/>
          </a:prstGeom>
          <a:solidFill>
            <a:srgbClr val="FBF0D5"/>
          </a:solidFill>
          <a:ln>
            <a:solidFill>
              <a:schemeClr val="accent1">
                <a:lumMod val="50000"/>
              </a:schemeClr>
            </a:solidFill>
          </a:ln>
        </p:spPr>
        <p:txBody>
          <a:bodyPr wrap="square" rtlCol="0">
            <a:spAutoFit/>
          </a:bodyPr>
          <a:lstStyle/>
          <a:p>
            <a:r>
              <a:rPr lang="en-GB" sz="2000" dirty="0">
                <a:solidFill>
                  <a:schemeClr val="accent1">
                    <a:lumMod val="50000"/>
                  </a:schemeClr>
                </a:solidFill>
              </a:rPr>
              <a:t>very active</a:t>
            </a:r>
          </a:p>
          <a:p>
            <a:r>
              <a:rPr lang="en-GB" sz="2000" dirty="0">
                <a:solidFill>
                  <a:schemeClr val="accent1">
                    <a:lumMod val="50000"/>
                  </a:schemeClr>
                </a:solidFill>
              </a:rPr>
              <a:t>quite nice</a:t>
            </a:r>
          </a:p>
        </p:txBody>
      </p:sp>
      <p:sp>
        <p:nvSpPr>
          <p:cNvPr id="33" name="TextBox 32"/>
          <p:cNvSpPr txBox="1"/>
          <p:nvPr/>
        </p:nvSpPr>
        <p:spPr>
          <a:xfrm>
            <a:off x="9610547" y="4166299"/>
            <a:ext cx="1734580" cy="707886"/>
          </a:xfrm>
          <a:prstGeom prst="rect">
            <a:avLst/>
          </a:prstGeom>
          <a:solidFill>
            <a:srgbClr val="FBF0D5"/>
          </a:solidFill>
          <a:ln>
            <a:solidFill>
              <a:schemeClr val="accent1">
                <a:lumMod val="50000"/>
              </a:schemeClr>
            </a:solidFill>
          </a:ln>
        </p:spPr>
        <p:txBody>
          <a:bodyPr wrap="square" rtlCol="0">
            <a:spAutoFit/>
          </a:bodyPr>
          <a:lstStyle/>
          <a:p>
            <a:r>
              <a:rPr lang="en-GB" sz="2000" dirty="0">
                <a:solidFill>
                  <a:schemeClr val="accent1">
                    <a:lumMod val="50000"/>
                  </a:schemeClr>
                </a:solidFill>
              </a:rPr>
              <a:t>active</a:t>
            </a:r>
          </a:p>
          <a:p>
            <a:r>
              <a:rPr lang="en-GB" sz="2000" dirty="0">
                <a:solidFill>
                  <a:schemeClr val="accent1">
                    <a:lumMod val="50000"/>
                  </a:schemeClr>
                </a:solidFill>
              </a:rPr>
              <a:t>strange</a:t>
            </a:r>
          </a:p>
        </p:txBody>
      </p:sp>
      <p:sp>
        <p:nvSpPr>
          <p:cNvPr id="34" name="Oval 33"/>
          <p:cNvSpPr/>
          <p:nvPr/>
        </p:nvSpPr>
        <p:spPr>
          <a:xfrm>
            <a:off x="5539846" y="1302032"/>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759279" y="5292848"/>
            <a:ext cx="8568670" cy="830997"/>
          </a:xfrm>
          <a:prstGeom prst="rect">
            <a:avLst/>
          </a:prstGeom>
          <a:noFill/>
        </p:spPr>
        <p:txBody>
          <a:bodyPr wrap="square" rtlCol="0">
            <a:spAutoFit/>
          </a:bodyPr>
          <a:lstStyle/>
          <a:p>
            <a:r>
              <a:rPr lang="en-GB" sz="4800" b="1" dirty="0">
                <a:solidFill>
                  <a:srgbClr val="115076"/>
                </a:solidFill>
              </a:rPr>
              <a:t>¿</a:t>
            </a:r>
            <a:r>
              <a:rPr lang="en-GB" sz="4800" b="1" dirty="0" err="1">
                <a:solidFill>
                  <a:srgbClr val="115076"/>
                </a:solidFill>
              </a:rPr>
              <a:t>Quién</a:t>
            </a:r>
            <a:r>
              <a:rPr lang="en-GB" sz="4800" b="1" dirty="0">
                <a:solidFill>
                  <a:srgbClr val="115076"/>
                </a:solidFill>
              </a:rPr>
              <a:t> es </a:t>
            </a:r>
            <a:r>
              <a:rPr lang="en-GB" sz="4800" b="1" dirty="0" err="1">
                <a:solidFill>
                  <a:srgbClr val="115076"/>
                </a:solidFill>
              </a:rPr>
              <a:t>bastante</a:t>
            </a:r>
            <a:r>
              <a:rPr lang="en-GB" sz="4800" b="1" dirty="0">
                <a:solidFill>
                  <a:srgbClr val="115076"/>
                </a:solidFill>
              </a:rPr>
              <a:t> </a:t>
            </a:r>
            <a:r>
              <a:rPr lang="en-GB" sz="4800" b="1" dirty="0" err="1">
                <a:solidFill>
                  <a:srgbClr val="115076"/>
                </a:solidFill>
              </a:rPr>
              <a:t>fuerte</a:t>
            </a:r>
            <a:r>
              <a:rPr lang="en-GB" sz="4800" b="1" dirty="0">
                <a:solidFill>
                  <a:srgbClr val="115076"/>
                </a:solidFill>
              </a:rPr>
              <a:t>?</a:t>
            </a:r>
          </a:p>
        </p:txBody>
      </p:sp>
      <p:sp>
        <p:nvSpPr>
          <p:cNvPr id="36" name="TextBox 35"/>
          <p:cNvSpPr txBox="1"/>
          <p:nvPr/>
        </p:nvSpPr>
        <p:spPr>
          <a:xfrm>
            <a:off x="2034313" y="5226081"/>
            <a:ext cx="8568670" cy="830997"/>
          </a:xfrm>
          <a:prstGeom prst="rect">
            <a:avLst/>
          </a:prstGeom>
          <a:noFill/>
        </p:spPr>
        <p:txBody>
          <a:bodyPr wrap="square" rtlCol="0">
            <a:spAutoFit/>
          </a:bodyPr>
          <a:lstStyle/>
          <a:p>
            <a:r>
              <a:rPr lang="en-GB" sz="4800" b="1" dirty="0">
                <a:solidFill>
                  <a:srgbClr val="115076"/>
                </a:solidFill>
              </a:rPr>
              <a:t>¿</a:t>
            </a:r>
            <a:r>
              <a:rPr lang="en-GB" sz="4800" b="1" dirty="0" err="1">
                <a:solidFill>
                  <a:srgbClr val="115076"/>
                </a:solidFill>
              </a:rPr>
              <a:t>Quiénes</a:t>
            </a:r>
            <a:r>
              <a:rPr lang="en-GB" sz="4800" b="1" dirty="0">
                <a:solidFill>
                  <a:srgbClr val="115076"/>
                </a:solidFill>
              </a:rPr>
              <a:t> son </a:t>
            </a:r>
            <a:r>
              <a:rPr lang="en-GB" sz="4800" b="1" dirty="0" err="1">
                <a:solidFill>
                  <a:srgbClr val="115076"/>
                </a:solidFill>
              </a:rPr>
              <a:t>activos</a:t>
            </a:r>
            <a:r>
              <a:rPr lang="en-GB" sz="4800" b="1" dirty="0">
                <a:solidFill>
                  <a:srgbClr val="115076"/>
                </a:solidFill>
              </a:rPr>
              <a:t>?</a:t>
            </a:r>
          </a:p>
        </p:txBody>
      </p:sp>
      <p:sp>
        <p:nvSpPr>
          <p:cNvPr id="37" name="Oval 36"/>
          <p:cNvSpPr/>
          <p:nvPr/>
        </p:nvSpPr>
        <p:spPr>
          <a:xfrm>
            <a:off x="9078954" y="1248637"/>
            <a:ext cx="2957102" cy="2112997"/>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1871030" y="5255452"/>
            <a:ext cx="8568670" cy="830997"/>
          </a:xfrm>
          <a:prstGeom prst="rect">
            <a:avLst/>
          </a:prstGeom>
          <a:noFill/>
        </p:spPr>
        <p:txBody>
          <a:bodyPr wrap="square" rtlCol="0">
            <a:spAutoFit/>
          </a:bodyPr>
          <a:lstStyle/>
          <a:p>
            <a:r>
              <a:rPr lang="en-GB" sz="4800" b="1" dirty="0">
                <a:solidFill>
                  <a:srgbClr val="115076"/>
                </a:solidFill>
              </a:rPr>
              <a:t>¿</a:t>
            </a:r>
            <a:r>
              <a:rPr lang="en-GB" sz="4800" b="1" dirty="0" err="1">
                <a:solidFill>
                  <a:srgbClr val="115076"/>
                </a:solidFill>
              </a:rPr>
              <a:t>Quién</a:t>
            </a:r>
            <a:r>
              <a:rPr lang="en-GB" sz="4800" b="1" dirty="0">
                <a:solidFill>
                  <a:srgbClr val="115076"/>
                </a:solidFill>
              </a:rPr>
              <a:t> es </a:t>
            </a:r>
            <a:r>
              <a:rPr lang="en-GB" sz="4800" b="1" dirty="0" err="1">
                <a:solidFill>
                  <a:srgbClr val="115076"/>
                </a:solidFill>
              </a:rPr>
              <a:t>hermosa</a:t>
            </a:r>
            <a:r>
              <a:rPr lang="en-GB" sz="4800" b="1" dirty="0">
                <a:solidFill>
                  <a:srgbClr val="115076"/>
                </a:solidFill>
              </a:rPr>
              <a:t>?</a:t>
            </a:r>
          </a:p>
        </p:txBody>
      </p:sp>
      <p:sp>
        <p:nvSpPr>
          <p:cNvPr id="39" name="Oval 38"/>
          <p:cNvSpPr/>
          <p:nvPr/>
        </p:nvSpPr>
        <p:spPr>
          <a:xfrm>
            <a:off x="688258" y="1587040"/>
            <a:ext cx="2030013" cy="2149462"/>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p:nvPr/>
        </p:nvSpPr>
        <p:spPr>
          <a:xfrm>
            <a:off x="527420" y="5184820"/>
            <a:ext cx="10012524" cy="830997"/>
          </a:xfrm>
          <a:prstGeom prst="rect">
            <a:avLst/>
          </a:prstGeom>
          <a:noFill/>
        </p:spPr>
        <p:txBody>
          <a:bodyPr wrap="square" rtlCol="0">
            <a:spAutoFit/>
          </a:bodyPr>
          <a:lstStyle/>
          <a:p>
            <a:r>
              <a:rPr lang="en-GB" sz="4800" b="1" dirty="0">
                <a:solidFill>
                  <a:srgbClr val="115076"/>
                </a:solidFill>
              </a:rPr>
              <a:t>¿</a:t>
            </a:r>
            <a:r>
              <a:rPr lang="en-GB" sz="4800" b="1" dirty="0" err="1">
                <a:solidFill>
                  <a:srgbClr val="115076"/>
                </a:solidFill>
              </a:rPr>
              <a:t>Quién</a:t>
            </a:r>
            <a:r>
              <a:rPr lang="en-GB" sz="4800" b="1" dirty="0">
                <a:solidFill>
                  <a:srgbClr val="115076"/>
                </a:solidFill>
              </a:rPr>
              <a:t> es </a:t>
            </a:r>
            <a:r>
              <a:rPr lang="en-GB" sz="4800" b="1" dirty="0" err="1">
                <a:solidFill>
                  <a:srgbClr val="115076"/>
                </a:solidFill>
              </a:rPr>
              <a:t>bastante</a:t>
            </a:r>
            <a:r>
              <a:rPr lang="en-GB" sz="4800" b="1" dirty="0">
                <a:solidFill>
                  <a:srgbClr val="115076"/>
                </a:solidFill>
              </a:rPr>
              <a:t> </a:t>
            </a:r>
            <a:r>
              <a:rPr lang="en-GB" sz="4800" b="1" dirty="0" err="1">
                <a:solidFill>
                  <a:srgbClr val="115076"/>
                </a:solidFill>
              </a:rPr>
              <a:t>simpática</a:t>
            </a:r>
            <a:r>
              <a:rPr lang="en-GB" sz="4800" b="1" dirty="0">
                <a:solidFill>
                  <a:srgbClr val="115076"/>
                </a:solidFill>
              </a:rPr>
              <a:t>?</a:t>
            </a:r>
          </a:p>
        </p:txBody>
      </p:sp>
      <p:sp>
        <p:nvSpPr>
          <p:cNvPr id="41" name="Oval 40"/>
          <p:cNvSpPr/>
          <p:nvPr/>
        </p:nvSpPr>
        <p:spPr>
          <a:xfrm>
            <a:off x="7063102" y="1305777"/>
            <a:ext cx="2030013" cy="2149462"/>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p:nvPr/>
        </p:nvSpPr>
        <p:spPr>
          <a:xfrm>
            <a:off x="1063726" y="5296874"/>
            <a:ext cx="9253306" cy="830997"/>
          </a:xfrm>
          <a:prstGeom prst="rect">
            <a:avLst/>
          </a:prstGeom>
          <a:noFill/>
        </p:spPr>
        <p:txBody>
          <a:bodyPr wrap="square" rtlCol="0">
            <a:spAutoFit/>
          </a:bodyPr>
          <a:lstStyle/>
          <a:p>
            <a:r>
              <a:rPr lang="en-GB" sz="4800" b="1" dirty="0">
                <a:solidFill>
                  <a:srgbClr val="115076"/>
                </a:solidFill>
              </a:rPr>
              <a:t>¿</a:t>
            </a:r>
            <a:r>
              <a:rPr lang="en-GB" sz="4800" b="1" dirty="0" err="1">
                <a:solidFill>
                  <a:srgbClr val="115076"/>
                </a:solidFill>
              </a:rPr>
              <a:t>Quién</a:t>
            </a:r>
            <a:r>
              <a:rPr lang="en-GB" sz="4800" b="1" dirty="0">
                <a:solidFill>
                  <a:srgbClr val="115076"/>
                </a:solidFill>
              </a:rPr>
              <a:t> es </a:t>
            </a:r>
            <a:r>
              <a:rPr lang="en-GB" sz="4800" b="1" dirty="0" err="1">
                <a:solidFill>
                  <a:srgbClr val="115076"/>
                </a:solidFill>
              </a:rPr>
              <a:t>bastante</a:t>
            </a:r>
            <a:r>
              <a:rPr lang="en-GB" sz="4800" b="1" dirty="0">
                <a:solidFill>
                  <a:srgbClr val="115076"/>
                </a:solidFill>
              </a:rPr>
              <a:t> </a:t>
            </a:r>
            <a:r>
              <a:rPr lang="en-GB" sz="4800" b="1" dirty="0" err="1">
                <a:solidFill>
                  <a:srgbClr val="115076"/>
                </a:solidFill>
              </a:rPr>
              <a:t>activa</a:t>
            </a:r>
            <a:r>
              <a:rPr lang="en-GB" sz="4800" b="1" dirty="0">
                <a:solidFill>
                  <a:srgbClr val="115076"/>
                </a:solidFill>
              </a:rPr>
              <a:t>?</a:t>
            </a:r>
          </a:p>
        </p:txBody>
      </p:sp>
      <p:sp>
        <p:nvSpPr>
          <p:cNvPr id="43" name="Oval 42"/>
          <p:cNvSpPr/>
          <p:nvPr/>
        </p:nvSpPr>
        <p:spPr>
          <a:xfrm>
            <a:off x="648645" y="1579015"/>
            <a:ext cx="2030013" cy="2149462"/>
          </a:xfrm>
          <a:prstGeom prst="ellipse">
            <a:avLst/>
          </a:prstGeom>
          <a:noFill/>
          <a:ln w="762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1902550" y="5103591"/>
            <a:ext cx="8568670" cy="830997"/>
          </a:xfrm>
          <a:prstGeom prst="rect">
            <a:avLst/>
          </a:prstGeom>
          <a:noFill/>
        </p:spPr>
        <p:txBody>
          <a:bodyPr wrap="square" rtlCol="0">
            <a:spAutoFit/>
          </a:bodyPr>
          <a:lstStyle/>
          <a:p>
            <a:r>
              <a:rPr lang="en-GB" sz="4800" b="1" dirty="0">
                <a:solidFill>
                  <a:srgbClr val="115076"/>
                </a:solidFill>
              </a:rPr>
              <a:t>¿</a:t>
            </a:r>
            <a:r>
              <a:rPr lang="en-GB" sz="4800" b="1" dirty="0" err="1">
                <a:solidFill>
                  <a:srgbClr val="115076"/>
                </a:solidFill>
              </a:rPr>
              <a:t>Quién</a:t>
            </a:r>
            <a:r>
              <a:rPr lang="en-GB" sz="4800" b="1" dirty="0">
                <a:solidFill>
                  <a:srgbClr val="115076"/>
                </a:solidFill>
              </a:rPr>
              <a:t> es </a:t>
            </a:r>
            <a:r>
              <a:rPr lang="en-GB" sz="4800" b="1" dirty="0" err="1">
                <a:solidFill>
                  <a:srgbClr val="115076"/>
                </a:solidFill>
              </a:rPr>
              <a:t>nervioso</a:t>
            </a:r>
            <a:r>
              <a:rPr lang="en-GB" sz="4800" b="1" dirty="0">
                <a:solidFill>
                  <a:srgbClr val="115076"/>
                </a:solidFill>
              </a:rPr>
              <a:t>?</a:t>
            </a:r>
          </a:p>
        </p:txBody>
      </p:sp>
      <p:sp>
        <p:nvSpPr>
          <p:cNvPr id="45" name="Oval 44"/>
          <p:cNvSpPr/>
          <p:nvPr/>
        </p:nvSpPr>
        <p:spPr>
          <a:xfrm>
            <a:off x="5542275" y="1274309"/>
            <a:ext cx="2030013" cy="2149462"/>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p:cNvSpPr txBox="1"/>
          <p:nvPr/>
        </p:nvSpPr>
        <p:spPr>
          <a:xfrm>
            <a:off x="2004100" y="5136038"/>
            <a:ext cx="8568670" cy="830997"/>
          </a:xfrm>
          <a:prstGeom prst="rect">
            <a:avLst/>
          </a:prstGeom>
          <a:noFill/>
        </p:spPr>
        <p:txBody>
          <a:bodyPr wrap="square" rtlCol="0">
            <a:spAutoFit/>
          </a:bodyPr>
          <a:lstStyle/>
          <a:p>
            <a:r>
              <a:rPr lang="en-GB" sz="4800" b="1" dirty="0">
                <a:solidFill>
                  <a:srgbClr val="115076"/>
                </a:solidFill>
              </a:rPr>
              <a:t>¿</a:t>
            </a:r>
            <a:r>
              <a:rPr lang="en-GB" sz="4800" b="1" dirty="0" err="1">
                <a:solidFill>
                  <a:srgbClr val="115076"/>
                </a:solidFill>
              </a:rPr>
              <a:t>Quién</a:t>
            </a:r>
            <a:r>
              <a:rPr lang="en-GB" sz="4800" b="1" dirty="0">
                <a:solidFill>
                  <a:srgbClr val="115076"/>
                </a:solidFill>
              </a:rPr>
              <a:t> es </a:t>
            </a:r>
            <a:r>
              <a:rPr lang="en-GB" sz="4800" b="1" dirty="0" err="1">
                <a:solidFill>
                  <a:srgbClr val="115076"/>
                </a:solidFill>
              </a:rPr>
              <a:t>fuerte</a:t>
            </a:r>
            <a:r>
              <a:rPr lang="en-GB" sz="4800" b="1" dirty="0">
                <a:solidFill>
                  <a:srgbClr val="115076"/>
                </a:solidFill>
              </a:rPr>
              <a:t>?</a:t>
            </a:r>
          </a:p>
        </p:txBody>
      </p:sp>
      <p:sp>
        <p:nvSpPr>
          <p:cNvPr id="47" name="Oval 46"/>
          <p:cNvSpPr/>
          <p:nvPr/>
        </p:nvSpPr>
        <p:spPr>
          <a:xfrm>
            <a:off x="3259685" y="1479588"/>
            <a:ext cx="2030013" cy="2149462"/>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230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8" presetClass="emph" presetSubtype="0" fill="hold" grpId="1" nodeType="withEffect">
                                  <p:stCondLst>
                                    <p:cond delay="0"/>
                                  </p:stCondLst>
                                  <p:childTnLst>
                                    <p:animRot by="21600000">
                                      <p:cBhvr>
                                        <p:cTn id="12" dur="2000" fill="hold"/>
                                        <p:tgtEl>
                                          <p:spTgt spid="3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2" nodeType="clickEffect">
                                  <p:stCondLst>
                                    <p:cond delay="0"/>
                                  </p:stCondLst>
                                  <p:childTnLst>
                                    <p:set>
                                      <p:cBhvr>
                                        <p:cTn id="16" dur="1" fill="hold">
                                          <p:stCondLst>
                                            <p:cond delay="0"/>
                                          </p:stCondLst>
                                        </p:cTn>
                                        <p:tgtEl>
                                          <p:spTgt spid="3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8" presetClass="emph" presetSubtype="0" fill="hold" grpId="1" nodeType="withEffect">
                                  <p:stCondLst>
                                    <p:cond delay="0"/>
                                  </p:stCondLst>
                                  <p:childTnLst>
                                    <p:animRot by="21600000">
                                      <p:cBhvr>
                                        <p:cTn id="28" dur="2000" fill="hold"/>
                                        <p:tgtEl>
                                          <p:spTgt spid="3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2" nodeType="clickEffect">
                                  <p:stCondLst>
                                    <p:cond delay="0"/>
                                  </p:stCondLst>
                                  <p:childTnLst>
                                    <p:set>
                                      <p:cBhvr>
                                        <p:cTn id="32" dur="1" fill="hold">
                                          <p:stCondLst>
                                            <p:cond delay="0"/>
                                          </p:stCondLst>
                                        </p:cTn>
                                        <p:tgtEl>
                                          <p:spTgt spid="3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8" presetClass="emph" presetSubtype="0" fill="hold" grpId="1" nodeType="withEffect">
                                  <p:stCondLst>
                                    <p:cond delay="0"/>
                                  </p:stCondLst>
                                  <p:childTnLst>
                                    <p:animRot by="21600000">
                                      <p:cBhvr>
                                        <p:cTn id="44" dur="2000" fill="hold"/>
                                        <p:tgtEl>
                                          <p:spTgt spid="39"/>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3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8" presetClass="emph" presetSubtype="0" fill="hold" grpId="1" nodeType="withEffect">
                                  <p:stCondLst>
                                    <p:cond delay="0"/>
                                  </p:stCondLst>
                                  <p:childTnLst>
                                    <p:animRot by="21600000">
                                      <p:cBhvr>
                                        <p:cTn id="60" dur="2000" fill="hold"/>
                                        <p:tgtEl>
                                          <p:spTgt spid="4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2" nodeType="clickEffect">
                                  <p:stCondLst>
                                    <p:cond delay="0"/>
                                  </p:stCondLst>
                                  <p:childTnLst>
                                    <p:set>
                                      <p:cBhvr>
                                        <p:cTn id="64" dur="1" fill="hold">
                                          <p:stCondLst>
                                            <p:cond delay="0"/>
                                          </p:stCondLst>
                                        </p:cTn>
                                        <p:tgtEl>
                                          <p:spTgt spid="41"/>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8" presetClass="emph" presetSubtype="0" fill="hold" grpId="1" nodeType="withEffect">
                                  <p:stCondLst>
                                    <p:cond delay="0"/>
                                  </p:stCondLst>
                                  <p:childTnLst>
                                    <p:animRot by="21600000">
                                      <p:cBhvr>
                                        <p:cTn id="76" dur="2000" fill="hold"/>
                                        <p:tgtEl>
                                          <p:spTgt spid="43"/>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42"/>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4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par>
                                <p:cTn id="91" presetID="8" presetClass="emph" presetSubtype="0" fill="hold" grpId="1" nodeType="withEffect">
                                  <p:stCondLst>
                                    <p:cond delay="0"/>
                                  </p:stCondLst>
                                  <p:childTnLst>
                                    <p:animRot by="21600000">
                                      <p:cBhvr>
                                        <p:cTn id="92" dur="2000" fill="hold"/>
                                        <p:tgtEl>
                                          <p:spTgt spid="45"/>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44"/>
                                        </p:tgtEl>
                                        <p:attrNameLst>
                                          <p:attrName>style.visibility</p:attrName>
                                        </p:attrNameLst>
                                      </p:cBhvr>
                                      <p:to>
                                        <p:strVal val="hidden"/>
                                      </p:to>
                                    </p:set>
                                  </p:childTnLst>
                                </p:cTn>
                              </p:par>
                              <p:par>
                                <p:cTn id="97" presetID="1" presetClass="exit" presetSubtype="0" fill="hold" grpId="2" nodeType="withEffect">
                                  <p:stCondLst>
                                    <p:cond delay="0"/>
                                  </p:stCondLst>
                                  <p:childTnLst>
                                    <p:set>
                                      <p:cBhvr>
                                        <p:cTn id="98" dur="1" fill="hold">
                                          <p:stCondLst>
                                            <p:cond delay="0"/>
                                          </p:stCondLst>
                                        </p:cTn>
                                        <p:tgtEl>
                                          <p:spTgt spid="4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par>
                                <p:cTn id="107" presetID="8" presetClass="emph" presetSubtype="0" fill="hold" grpId="1" nodeType="withEffect">
                                  <p:stCondLst>
                                    <p:cond delay="0"/>
                                  </p:stCondLst>
                                  <p:childTnLst>
                                    <p:animRot by="21600000">
                                      <p:cBhvr>
                                        <p:cTn id="108" dur="2000" fill="hold"/>
                                        <p:tgtEl>
                                          <p:spTgt spid="47"/>
                                        </p:tgtEl>
                                        <p:attrNameLst>
                                          <p:attrName>r</p:attrName>
                                        </p:attrNameLst>
                                      </p:cBhvr>
                                    </p:animRo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46"/>
                                        </p:tgtEl>
                                        <p:attrNameLst>
                                          <p:attrName>style.visibility</p:attrName>
                                        </p:attrNameLst>
                                      </p:cBhvr>
                                      <p:to>
                                        <p:strVal val="hidden"/>
                                      </p:to>
                                    </p:set>
                                  </p:childTnLst>
                                </p:cTn>
                              </p:par>
                              <p:par>
                                <p:cTn id="113" presetID="1" presetClass="exit" presetSubtype="0" fill="hold" grpId="2" nodeType="withEffect">
                                  <p:stCondLst>
                                    <p:cond delay="0"/>
                                  </p:stCondLst>
                                  <p:childTnLst>
                                    <p:set>
                                      <p:cBhvr>
                                        <p:cTn id="114"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5" restart="whenNotActive" fill="hold" evtFilter="cancelBubble" nodeType="interactiveSeq">
                <p:stCondLst>
                  <p:cond evt="onClick" delay="0">
                    <p:tgtEl>
                      <p:spTgt spid="20"/>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20"/>
                                        </p:tgtEl>
                                      </p:cBhvr>
                                    </p:animEffect>
                                    <p:set>
                                      <p:cBhvr>
                                        <p:cTn id="12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21" restart="whenNotActive" fill="hold" evtFilter="cancelBubble" nodeType="interactiveSeq">
                <p:stCondLst>
                  <p:cond evt="onClick" delay="0">
                    <p:tgtEl>
                      <p:spTgt spid="21"/>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21"/>
                                        </p:tgtEl>
                                      </p:cBhvr>
                                    </p:animEffect>
                                    <p:set>
                                      <p:cBhvr>
                                        <p:cTn id="12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7" restart="whenNotActive" fill="hold" evtFilter="cancelBubble" nodeType="interactiveSeq">
                <p:stCondLst>
                  <p:cond evt="onClick" delay="0">
                    <p:tgtEl>
                      <p:spTgt spid="22"/>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3" restart="whenNotActive" fill="hold" evtFilter="cancelBubble" nodeType="interactiveSeq">
                <p:stCondLst>
                  <p:cond evt="onClick" delay="0">
                    <p:tgtEl>
                      <p:spTgt spid="23"/>
                    </p:tgtEl>
                  </p:cond>
                </p:stCondLst>
                <p:endSync evt="end" delay="0">
                  <p:rtn val="all"/>
                </p:endSync>
                <p:childTnLst>
                  <p:par>
                    <p:cTn id="134" fill="hold">
                      <p:stCondLst>
                        <p:cond delay="0"/>
                      </p:stCondLst>
                      <p:childTnLst>
                        <p:par>
                          <p:cTn id="135" fill="hold">
                            <p:stCondLst>
                              <p:cond delay="0"/>
                            </p:stCondLst>
                            <p:childTnLst>
                              <p:par>
                                <p:cTn id="136" presetID="10" presetClass="exit" presetSubtype="0" fill="hold" grpId="0" nodeType="clickEffect">
                                  <p:stCondLst>
                                    <p:cond delay="0"/>
                                  </p:stCondLst>
                                  <p:childTnLst>
                                    <p:animEffect transition="out" filter="fade">
                                      <p:cBhvr>
                                        <p:cTn id="137" dur="500"/>
                                        <p:tgtEl>
                                          <p:spTgt spid="23"/>
                                        </p:tgtEl>
                                      </p:cBhvr>
                                    </p:animEffect>
                                    <p:set>
                                      <p:cBhvr>
                                        <p:cTn id="13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9" restart="whenNotActive" fill="hold" evtFilter="cancelBubble" nodeType="interactiveSeq">
                <p:stCondLst>
                  <p:cond evt="onClick" delay="0">
                    <p:tgtEl>
                      <p:spTgt spid="24"/>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0" nodeType="clickEffect">
                                  <p:stCondLst>
                                    <p:cond delay="0"/>
                                  </p:stCondLst>
                                  <p:childTnLst>
                                    <p:animEffect transition="out" filter="fade">
                                      <p:cBhvr>
                                        <p:cTn id="143" dur="500"/>
                                        <p:tgtEl>
                                          <p:spTgt spid="24"/>
                                        </p:tgtEl>
                                      </p:cBhvr>
                                    </p:animEffect>
                                    <p:set>
                                      <p:cBhvr>
                                        <p:cTn id="14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0" grpId="0" animBg="1"/>
      <p:bldP spid="21" grpId="0" animBg="1"/>
      <p:bldP spid="22" grpId="0" animBg="1"/>
      <p:bldP spid="23" grpId="0" animBg="1"/>
      <p:bldP spid="24" grpId="0" animBg="1"/>
      <p:bldP spid="34" grpId="0" animBg="1"/>
      <p:bldP spid="34" grpId="1" animBg="1"/>
      <p:bldP spid="34" grpId="2" animBg="1"/>
      <p:bldP spid="35" grpId="0"/>
      <p:bldP spid="35" grpId="1"/>
      <p:bldP spid="36" grpId="0"/>
      <p:bldP spid="36" grpId="1"/>
      <p:bldP spid="37" grpId="0" animBg="1"/>
      <p:bldP spid="37" grpId="1" animBg="1"/>
      <p:bldP spid="37" grpId="2" animBg="1"/>
      <p:bldP spid="38" grpId="0"/>
      <p:bldP spid="38" grpId="1"/>
      <p:bldP spid="39" grpId="0" animBg="1"/>
      <p:bldP spid="39" grpId="1" animBg="1"/>
      <p:bldP spid="39" grpId="2" animBg="1"/>
      <p:bldP spid="40" grpId="0"/>
      <p:bldP spid="40" grpId="1"/>
      <p:bldP spid="41" grpId="0" animBg="1"/>
      <p:bldP spid="41" grpId="1" animBg="1"/>
      <p:bldP spid="41" grpId="2" animBg="1"/>
      <p:bldP spid="42" grpId="0"/>
      <p:bldP spid="42" grpId="1"/>
      <p:bldP spid="43" grpId="0" animBg="1"/>
      <p:bldP spid="43" grpId="1" animBg="1"/>
      <p:bldP spid="43" grpId="2" animBg="1"/>
      <p:bldP spid="44" grpId="0"/>
      <p:bldP spid="44" grpId="1"/>
      <p:bldP spid="45" grpId="0" animBg="1"/>
      <p:bldP spid="45" grpId="1" animBg="1"/>
      <p:bldP spid="45" grpId="2" animBg="1"/>
      <p:bldP spid="46" grpId="0"/>
      <p:bldP spid="46" grpId="1"/>
      <p:bldP spid="47" grpId="0" animBg="1"/>
      <p:bldP spid="47" grpId="1" animBg="1"/>
      <p:bldP spid="47" grpId="2"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background rectangle">
            <a:extLst>
              <a:ext uri="{FF2B5EF4-FFF2-40B4-BE49-F238E27FC236}">
                <a16:creationId xmlns:a16="http://schemas.microsoft.com/office/drawing/2014/main" id="{3967DB2E-0F93-814A-8532-4A796BB841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4" name="Title 3"/>
          <p:cNvSpPr>
            <a:spLocks noGrp="1"/>
          </p:cNvSpPr>
          <p:nvPr>
            <p:ph type="title"/>
          </p:nvPr>
        </p:nvSpPr>
        <p:spPr>
          <a:xfrm>
            <a:off x="51511" y="340689"/>
            <a:ext cx="6338655" cy="707849"/>
          </a:xfrm>
        </p:spPr>
        <p:txBody>
          <a:bodyPr>
            <a:noAutofit/>
          </a:bodyPr>
          <a:lstStyle/>
          <a:p>
            <a:r>
              <a:rPr lang="en-GB" sz="2800" b="1" dirty="0" err="1">
                <a:solidFill>
                  <a:schemeClr val="bg1"/>
                </a:solidFill>
              </a:rPr>
              <a:t>Descripciones</a:t>
            </a:r>
            <a:r>
              <a:rPr lang="en-GB" sz="2800" b="1" dirty="0">
                <a:solidFill>
                  <a:schemeClr val="bg1"/>
                </a:solidFill>
              </a:rPr>
              <a:t> de </a:t>
            </a:r>
            <a:r>
              <a:rPr lang="en-GB" sz="2800" b="1" dirty="0" err="1">
                <a:solidFill>
                  <a:schemeClr val="bg1"/>
                </a:solidFill>
              </a:rPr>
              <a:t>los</a:t>
            </a:r>
            <a:r>
              <a:rPr lang="en-GB" sz="2800" b="1" dirty="0">
                <a:solidFill>
                  <a:schemeClr val="bg1"/>
                </a:solidFill>
              </a:rPr>
              <a:t> amigos</a:t>
            </a:r>
          </a:p>
        </p:txBody>
      </p:sp>
      <p:sp>
        <p:nvSpPr>
          <p:cNvPr id="10" name="Title 3" descr="title">
            <a:extLst>
              <a:ext uri="{C183D7F6-B498-43B3-948B-1728B52AA6E4}">
                <adec:decorative xmlns:adec="http://schemas.microsoft.com/office/drawing/2017/decorative" val="1"/>
              </a:ext>
            </a:extLst>
          </p:cNvPr>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 name="TextBox 1">
            <a:extLst>
              <a:ext uri="{FF2B5EF4-FFF2-40B4-BE49-F238E27FC236}">
                <a16:creationId xmlns:a16="http://schemas.microsoft.com/office/drawing/2014/main" id="{7D77069A-5832-483F-90C1-0A720945AF94}"/>
              </a:ext>
            </a:extLst>
          </p:cNvPr>
          <p:cNvSpPr txBox="1"/>
          <p:nvPr/>
        </p:nvSpPr>
        <p:spPr>
          <a:xfrm>
            <a:off x="300038" y="1170821"/>
            <a:ext cx="114464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Lee las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descripciones</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¿Son de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Paco</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y Paulina o</a:t>
            </a:r>
            <a:r>
              <a:rPr kumimoji="0" lang="en-GB" sz="20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r>
              <a:rPr lang="en-GB" sz="2000" b="1" dirty="0">
                <a:solidFill>
                  <a:srgbClr val="115076"/>
                </a:solidFill>
                <a:latin typeface="Century Gothic" panose="020B0502020202020204" pitchFamily="34" charset="0"/>
              </a:rPr>
              <a:t>Sara</a:t>
            </a:r>
            <a:r>
              <a:rPr kumimoji="0" lang="en-GB" sz="20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y </a:t>
            </a:r>
            <a:r>
              <a:rPr kumimoji="0" lang="en-GB" sz="2000" b="1" i="0" u="none" strike="noStrike" kern="1200" cap="none" spc="0" normalizeH="0" noProof="0" dirty="0" err="1">
                <a:ln>
                  <a:noFill/>
                </a:ln>
                <a:solidFill>
                  <a:srgbClr val="115076"/>
                </a:solidFill>
                <a:effectLst/>
                <a:uLnTx/>
                <a:uFillTx/>
                <a:latin typeface="Century Gothic" panose="020B0502020202020204" pitchFamily="34" charset="0"/>
                <a:ea typeface="+mn-ea"/>
                <a:cs typeface="+mn-cs"/>
              </a:rPr>
              <a:t>María</a:t>
            </a:r>
            <a:r>
              <a:rPr kumimoji="0" lang="en-GB" sz="20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Escribe </a:t>
            </a:r>
            <a:r>
              <a:rPr kumimoji="0" lang="en-GB" sz="2000" b="1" i="0" u="none" strike="noStrike" kern="1200" cap="none" spc="0" normalizeH="0" noProof="0" dirty="0" err="1">
                <a:ln>
                  <a:noFill/>
                </a:ln>
                <a:solidFill>
                  <a:srgbClr val="115076"/>
                </a:solidFill>
                <a:effectLst/>
                <a:uLnTx/>
                <a:uFillTx/>
                <a:latin typeface="Century Gothic" panose="020B0502020202020204" pitchFamily="34" charset="0"/>
                <a:ea typeface="+mn-ea"/>
                <a:cs typeface="+mn-cs"/>
              </a:rPr>
              <a:t>los</a:t>
            </a:r>
            <a:r>
              <a:rPr kumimoji="0" lang="en-GB" sz="20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noProof="0" dirty="0" err="1">
                <a:ln>
                  <a:noFill/>
                </a:ln>
                <a:solidFill>
                  <a:srgbClr val="115076"/>
                </a:solidFill>
                <a:effectLst/>
                <a:uLnTx/>
                <a:uFillTx/>
                <a:latin typeface="Century Gothic" panose="020B0502020202020204" pitchFamily="34" charset="0"/>
                <a:ea typeface="+mn-ea"/>
                <a:cs typeface="+mn-cs"/>
              </a:rPr>
              <a:t>adjetivos</a:t>
            </a:r>
            <a:r>
              <a:rPr kumimoji="0" lang="en-GB" sz="2000" b="1" i="0" u="none" strike="noStrike" kern="1200" cap="none" spc="0" normalizeH="0" noProof="0" dirty="0">
                <a:ln>
                  <a:noFill/>
                </a:ln>
                <a:solidFill>
                  <a:srgbClr val="115076"/>
                </a:solidFill>
                <a:effectLst/>
                <a:uLnTx/>
                <a:uFillTx/>
                <a:latin typeface="Century Gothic" panose="020B0502020202020204" pitchFamily="34" charset="0"/>
                <a:ea typeface="+mn-ea"/>
                <a:cs typeface="+mn-cs"/>
              </a:rPr>
              <a:t> en inglés. </a:t>
            </a:r>
            <a:endPar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192" y="2109987"/>
            <a:ext cx="1123347" cy="126376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9070" y="2109987"/>
            <a:ext cx="1017292" cy="1165403"/>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b="48308"/>
          <a:stretch/>
        </p:blipFill>
        <p:spPr>
          <a:xfrm>
            <a:off x="10024955" y="2012915"/>
            <a:ext cx="1245968" cy="1313857"/>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b="48801"/>
          <a:stretch/>
        </p:blipFill>
        <p:spPr>
          <a:xfrm>
            <a:off x="8564516" y="2003454"/>
            <a:ext cx="1276094" cy="1332781"/>
          </a:xfrm>
          <a:prstGeom prst="rect">
            <a:avLst/>
          </a:prstGeom>
        </p:spPr>
      </p:pic>
      <p:sp>
        <p:nvSpPr>
          <p:cNvPr id="11" name="TextBox 10"/>
          <p:cNvSpPr txBox="1"/>
          <p:nvPr/>
        </p:nvSpPr>
        <p:spPr>
          <a:xfrm>
            <a:off x="4140731" y="1780645"/>
            <a:ext cx="3391786" cy="523220"/>
          </a:xfrm>
          <a:prstGeom prst="rect">
            <a:avLst/>
          </a:prstGeom>
          <a:solidFill>
            <a:srgbClr val="115076"/>
          </a:solidFill>
        </p:spPr>
        <p:txBody>
          <a:bodyPr wrap="square" rtlCol="0">
            <a:spAutoFit/>
          </a:bodyPr>
          <a:lstStyle/>
          <a:p>
            <a:pPr algn="ctr"/>
            <a:r>
              <a:rPr lang="en-GB" sz="2800" b="1" dirty="0">
                <a:solidFill>
                  <a:schemeClr val="bg1"/>
                </a:solidFill>
              </a:rPr>
              <a:t>están </a:t>
            </a:r>
            <a:r>
              <a:rPr lang="en-GB" sz="2800" b="1" dirty="0" err="1">
                <a:solidFill>
                  <a:schemeClr val="bg1"/>
                </a:solidFill>
              </a:rPr>
              <a:t>morenos</a:t>
            </a:r>
            <a:endParaRPr lang="en-GB" sz="2800" b="1" dirty="0">
              <a:solidFill>
                <a:schemeClr val="bg1"/>
              </a:solidFill>
            </a:endParaRPr>
          </a:p>
        </p:txBody>
      </p:sp>
      <p:sp>
        <p:nvSpPr>
          <p:cNvPr id="47" name="TextBox 46"/>
          <p:cNvSpPr txBox="1"/>
          <p:nvPr/>
        </p:nvSpPr>
        <p:spPr>
          <a:xfrm>
            <a:off x="4187927" y="4623695"/>
            <a:ext cx="3391786" cy="523220"/>
          </a:xfrm>
          <a:prstGeom prst="rect">
            <a:avLst/>
          </a:prstGeom>
          <a:solidFill>
            <a:srgbClr val="115076"/>
          </a:solidFill>
        </p:spPr>
        <p:txBody>
          <a:bodyPr wrap="square" rtlCol="0">
            <a:spAutoFit/>
          </a:bodyPr>
          <a:lstStyle/>
          <a:p>
            <a:pPr algn="ctr"/>
            <a:r>
              <a:rPr lang="en-GB" sz="2800" b="1" dirty="0">
                <a:solidFill>
                  <a:schemeClr val="bg1"/>
                </a:solidFill>
              </a:rPr>
              <a:t>son </a:t>
            </a:r>
            <a:r>
              <a:rPr lang="en-GB" sz="2800" b="1" dirty="0" err="1">
                <a:solidFill>
                  <a:schemeClr val="bg1"/>
                </a:solidFill>
              </a:rPr>
              <a:t>morenas</a:t>
            </a:r>
            <a:endParaRPr lang="en-GB" sz="2800" b="1" dirty="0">
              <a:solidFill>
                <a:schemeClr val="bg1"/>
              </a:solidFill>
            </a:endParaRPr>
          </a:p>
        </p:txBody>
      </p:sp>
      <p:sp>
        <p:nvSpPr>
          <p:cNvPr id="50" name="TextBox 49"/>
          <p:cNvSpPr txBox="1"/>
          <p:nvPr/>
        </p:nvSpPr>
        <p:spPr>
          <a:xfrm>
            <a:off x="4166722" y="2933395"/>
            <a:ext cx="3391786" cy="523220"/>
          </a:xfrm>
          <a:prstGeom prst="rect">
            <a:avLst/>
          </a:prstGeom>
          <a:solidFill>
            <a:srgbClr val="115076"/>
          </a:solidFill>
        </p:spPr>
        <p:txBody>
          <a:bodyPr wrap="square" rtlCol="0">
            <a:spAutoFit/>
          </a:bodyPr>
          <a:lstStyle/>
          <a:p>
            <a:pPr algn="ctr"/>
            <a:r>
              <a:rPr lang="en-GB" sz="2800" b="1" dirty="0">
                <a:solidFill>
                  <a:schemeClr val="bg1"/>
                </a:solidFill>
              </a:rPr>
              <a:t>están </a:t>
            </a:r>
            <a:r>
              <a:rPr lang="en-GB" sz="2800" b="1" dirty="0" err="1">
                <a:solidFill>
                  <a:schemeClr val="bg1"/>
                </a:solidFill>
              </a:rPr>
              <a:t>locas</a:t>
            </a:r>
            <a:endParaRPr lang="en-GB" sz="2800" b="1" dirty="0">
              <a:solidFill>
                <a:schemeClr val="bg1"/>
              </a:solidFill>
            </a:endParaRPr>
          </a:p>
        </p:txBody>
      </p:sp>
      <p:sp>
        <p:nvSpPr>
          <p:cNvPr id="51" name="TextBox 50"/>
          <p:cNvSpPr txBox="1"/>
          <p:nvPr/>
        </p:nvSpPr>
        <p:spPr>
          <a:xfrm>
            <a:off x="4166722" y="4061697"/>
            <a:ext cx="3391786" cy="523220"/>
          </a:xfrm>
          <a:prstGeom prst="rect">
            <a:avLst/>
          </a:prstGeom>
          <a:solidFill>
            <a:srgbClr val="115076"/>
          </a:solidFill>
        </p:spPr>
        <p:txBody>
          <a:bodyPr wrap="square" rtlCol="0">
            <a:spAutoFit/>
          </a:bodyPr>
          <a:lstStyle/>
          <a:p>
            <a:pPr algn="ctr"/>
            <a:r>
              <a:rPr lang="en-GB" sz="2800" b="1" dirty="0">
                <a:solidFill>
                  <a:schemeClr val="bg1"/>
                </a:solidFill>
              </a:rPr>
              <a:t>son </a:t>
            </a:r>
            <a:r>
              <a:rPr lang="en-GB" sz="2800" b="1" dirty="0" err="1">
                <a:solidFill>
                  <a:schemeClr val="bg1"/>
                </a:solidFill>
              </a:rPr>
              <a:t>nerviosos</a:t>
            </a:r>
            <a:endParaRPr lang="en-GB" sz="2800" b="1" dirty="0">
              <a:solidFill>
                <a:schemeClr val="bg1"/>
              </a:solidFill>
            </a:endParaRPr>
          </a:p>
        </p:txBody>
      </p:sp>
      <p:sp>
        <p:nvSpPr>
          <p:cNvPr id="52" name="TextBox 51"/>
          <p:cNvSpPr txBox="1"/>
          <p:nvPr/>
        </p:nvSpPr>
        <p:spPr>
          <a:xfrm>
            <a:off x="4166722" y="3499699"/>
            <a:ext cx="3391786" cy="523220"/>
          </a:xfrm>
          <a:prstGeom prst="rect">
            <a:avLst/>
          </a:prstGeom>
          <a:solidFill>
            <a:srgbClr val="115076"/>
          </a:solidFill>
        </p:spPr>
        <p:txBody>
          <a:bodyPr wrap="square" rtlCol="0">
            <a:spAutoFit/>
          </a:bodyPr>
          <a:lstStyle/>
          <a:p>
            <a:pPr algn="ctr"/>
            <a:r>
              <a:rPr lang="en-GB" sz="2800" b="1" dirty="0">
                <a:solidFill>
                  <a:schemeClr val="bg1"/>
                </a:solidFill>
              </a:rPr>
              <a:t>son aburridos</a:t>
            </a:r>
          </a:p>
        </p:txBody>
      </p:sp>
      <p:sp>
        <p:nvSpPr>
          <p:cNvPr id="53" name="TextBox 52"/>
          <p:cNvSpPr txBox="1"/>
          <p:nvPr/>
        </p:nvSpPr>
        <p:spPr>
          <a:xfrm>
            <a:off x="4192743" y="5207910"/>
            <a:ext cx="3391786" cy="523220"/>
          </a:xfrm>
          <a:prstGeom prst="rect">
            <a:avLst/>
          </a:prstGeom>
          <a:solidFill>
            <a:srgbClr val="115076"/>
          </a:solidFill>
        </p:spPr>
        <p:txBody>
          <a:bodyPr wrap="square" rtlCol="0">
            <a:spAutoFit/>
          </a:bodyPr>
          <a:lstStyle/>
          <a:p>
            <a:pPr algn="ctr"/>
            <a:r>
              <a:rPr lang="en-GB" sz="2800" b="1" dirty="0">
                <a:solidFill>
                  <a:schemeClr val="bg1"/>
                </a:solidFill>
              </a:rPr>
              <a:t>están </a:t>
            </a:r>
            <a:r>
              <a:rPr lang="en-GB" sz="2800" b="1" dirty="0" err="1">
                <a:solidFill>
                  <a:schemeClr val="bg1"/>
                </a:solidFill>
              </a:rPr>
              <a:t>aburridas</a:t>
            </a:r>
            <a:endParaRPr lang="en-GB" sz="2800" b="1" dirty="0">
              <a:solidFill>
                <a:schemeClr val="bg1"/>
              </a:solidFill>
            </a:endParaRPr>
          </a:p>
        </p:txBody>
      </p:sp>
      <p:sp>
        <p:nvSpPr>
          <p:cNvPr id="54" name="TextBox 53"/>
          <p:cNvSpPr txBox="1"/>
          <p:nvPr/>
        </p:nvSpPr>
        <p:spPr>
          <a:xfrm>
            <a:off x="4194618" y="5775665"/>
            <a:ext cx="3391786" cy="523220"/>
          </a:xfrm>
          <a:prstGeom prst="rect">
            <a:avLst/>
          </a:prstGeom>
          <a:solidFill>
            <a:srgbClr val="115076"/>
          </a:solidFill>
        </p:spPr>
        <p:txBody>
          <a:bodyPr wrap="square" rtlCol="0">
            <a:spAutoFit/>
          </a:bodyPr>
          <a:lstStyle/>
          <a:p>
            <a:pPr algn="ctr"/>
            <a:r>
              <a:rPr lang="en-GB" sz="2800" b="1" dirty="0">
                <a:solidFill>
                  <a:schemeClr val="bg1"/>
                </a:solidFill>
              </a:rPr>
              <a:t>están </a:t>
            </a:r>
            <a:r>
              <a:rPr lang="en-GB" sz="2800" b="1" dirty="0" err="1">
                <a:solidFill>
                  <a:schemeClr val="bg1"/>
                </a:solidFill>
              </a:rPr>
              <a:t>serios</a:t>
            </a:r>
            <a:endParaRPr lang="en-GB" sz="2800" b="1" dirty="0">
              <a:solidFill>
                <a:schemeClr val="bg1"/>
              </a:solidFill>
            </a:endParaRPr>
          </a:p>
        </p:txBody>
      </p:sp>
      <p:sp>
        <p:nvSpPr>
          <p:cNvPr id="55" name="TextBox 54"/>
          <p:cNvSpPr txBox="1"/>
          <p:nvPr/>
        </p:nvSpPr>
        <p:spPr>
          <a:xfrm>
            <a:off x="4154002" y="2357020"/>
            <a:ext cx="3391786" cy="523220"/>
          </a:xfrm>
          <a:prstGeom prst="rect">
            <a:avLst/>
          </a:prstGeom>
          <a:solidFill>
            <a:srgbClr val="115076"/>
          </a:solidFill>
        </p:spPr>
        <p:txBody>
          <a:bodyPr wrap="square" rtlCol="0">
            <a:spAutoFit/>
          </a:bodyPr>
          <a:lstStyle/>
          <a:p>
            <a:pPr algn="ctr"/>
            <a:r>
              <a:rPr lang="en-GB" sz="2800" b="1" dirty="0">
                <a:solidFill>
                  <a:schemeClr val="bg1"/>
                </a:solidFill>
              </a:rPr>
              <a:t>son </a:t>
            </a:r>
            <a:r>
              <a:rPr lang="en-GB" sz="2800" b="1" dirty="0" err="1">
                <a:solidFill>
                  <a:schemeClr val="bg1"/>
                </a:solidFill>
              </a:rPr>
              <a:t>serias</a:t>
            </a:r>
            <a:endParaRPr lang="en-GB" sz="2800" b="1" dirty="0">
              <a:solidFill>
                <a:schemeClr val="bg1"/>
              </a:solidFill>
            </a:endParaRPr>
          </a:p>
        </p:txBody>
      </p:sp>
      <p:sp>
        <p:nvSpPr>
          <p:cNvPr id="13" name="TextBox 12"/>
          <p:cNvSpPr txBox="1"/>
          <p:nvPr/>
        </p:nvSpPr>
        <p:spPr>
          <a:xfrm>
            <a:off x="163883" y="3682784"/>
            <a:ext cx="3700131" cy="2616101"/>
          </a:xfrm>
          <a:prstGeom prst="rect">
            <a:avLst/>
          </a:prstGeom>
          <a:noFill/>
          <a:ln w="38100">
            <a:solidFill>
              <a:schemeClr val="accent1">
                <a:lumMod val="50000"/>
              </a:schemeClr>
            </a:solidFill>
          </a:ln>
        </p:spPr>
        <p:txBody>
          <a:bodyPr wrap="square" rtlCol="0">
            <a:spAutoFit/>
          </a:bodyPr>
          <a:lstStyle/>
          <a:p>
            <a:r>
              <a:rPr lang="en-GB" sz="3600" b="1" dirty="0">
                <a:solidFill>
                  <a:srgbClr val="115076"/>
                </a:solidFill>
              </a:rPr>
              <a:t>They are…</a:t>
            </a:r>
          </a:p>
          <a:p>
            <a:r>
              <a:rPr lang="en-GB" sz="3200" b="1" dirty="0">
                <a:solidFill>
                  <a:srgbClr val="115076"/>
                </a:solidFill>
              </a:rPr>
              <a:t>tanned</a:t>
            </a:r>
          </a:p>
          <a:p>
            <a:r>
              <a:rPr lang="en-GB" sz="3200" b="1" dirty="0">
                <a:solidFill>
                  <a:srgbClr val="115076"/>
                </a:solidFill>
              </a:rPr>
              <a:t>boring</a:t>
            </a:r>
          </a:p>
          <a:p>
            <a:r>
              <a:rPr lang="en-GB" sz="3200" b="1" dirty="0">
                <a:solidFill>
                  <a:srgbClr val="115076"/>
                </a:solidFill>
              </a:rPr>
              <a:t>nervous</a:t>
            </a:r>
          </a:p>
          <a:p>
            <a:r>
              <a:rPr lang="en-GB" sz="3200" b="1" dirty="0">
                <a:solidFill>
                  <a:srgbClr val="115076"/>
                </a:solidFill>
              </a:rPr>
              <a:t>(being) serious</a:t>
            </a:r>
          </a:p>
        </p:txBody>
      </p:sp>
      <p:sp>
        <p:nvSpPr>
          <p:cNvPr id="56" name="TextBox 55"/>
          <p:cNvSpPr txBox="1"/>
          <p:nvPr/>
        </p:nvSpPr>
        <p:spPr>
          <a:xfrm>
            <a:off x="7676707" y="3694972"/>
            <a:ext cx="4393509" cy="2616101"/>
          </a:xfrm>
          <a:prstGeom prst="rect">
            <a:avLst/>
          </a:prstGeom>
          <a:noFill/>
          <a:ln w="38100">
            <a:solidFill>
              <a:schemeClr val="accent1">
                <a:lumMod val="50000"/>
              </a:schemeClr>
            </a:solidFill>
          </a:ln>
        </p:spPr>
        <p:txBody>
          <a:bodyPr wrap="square" rtlCol="0">
            <a:spAutoFit/>
          </a:bodyPr>
          <a:lstStyle/>
          <a:p>
            <a:r>
              <a:rPr lang="en-GB" sz="3600" b="1" dirty="0">
                <a:solidFill>
                  <a:srgbClr val="115076"/>
                </a:solidFill>
              </a:rPr>
              <a:t>They are…</a:t>
            </a:r>
          </a:p>
          <a:p>
            <a:r>
              <a:rPr lang="en-GB" sz="3200" b="1" dirty="0">
                <a:solidFill>
                  <a:srgbClr val="115076"/>
                </a:solidFill>
              </a:rPr>
              <a:t>serious</a:t>
            </a:r>
          </a:p>
          <a:p>
            <a:r>
              <a:rPr lang="en-GB" sz="3200" b="1" dirty="0">
                <a:solidFill>
                  <a:srgbClr val="115076"/>
                </a:solidFill>
              </a:rPr>
              <a:t>(acting) crazy</a:t>
            </a:r>
          </a:p>
          <a:p>
            <a:r>
              <a:rPr lang="en-GB" sz="3200" b="1" dirty="0">
                <a:solidFill>
                  <a:srgbClr val="115076"/>
                </a:solidFill>
              </a:rPr>
              <a:t>dark-haired/skinned</a:t>
            </a:r>
          </a:p>
          <a:p>
            <a:r>
              <a:rPr lang="en-GB" sz="3200" b="1" dirty="0">
                <a:solidFill>
                  <a:srgbClr val="115076"/>
                </a:solidFill>
              </a:rPr>
              <a:t>bored</a:t>
            </a:r>
          </a:p>
        </p:txBody>
      </p:sp>
      <p:sp>
        <p:nvSpPr>
          <p:cNvPr id="15" name="Rectangle 14"/>
          <p:cNvSpPr/>
          <p:nvPr/>
        </p:nvSpPr>
        <p:spPr>
          <a:xfrm>
            <a:off x="1186695" y="3195005"/>
            <a:ext cx="1080745" cy="523220"/>
          </a:xfrm>
          <a:prstGeom prst="rect">
            <a:avLst/>
          </a:prstGeom>
          <a:noFill/>
        </p:spPr>
        <p:txBody>
          <a:bodyPr wrap="none" lIns="91440" tIns="45720" rIns="91440" bIns="45720">
            <a:spAutoFit/>
          </a:bodyPr>
          <a:lstStyle/>
          <a:p>
            <a:pPr algn="ctr"/>
            <a:r>
              <a:rPr lang="en-US" sz="2800" b="1" cap="none" spc="0" dirty="0" err="1">
                <a:ln w="6600">
                  <a:noFill/>
                  <a:prstDash val="solid"/>
                </a:ln>
                <a:solidFill>
                  <a:srgbClr val="E25B00"/>
                </a:solidFill>
              </a:rPr>
              <a:t>Paco</a:t>
            </a:r>
            <a:endParaRPr lang="en-US" sz="2800" b="1" cap="none" spc="0" dirty="0">
              <a:ln w="6600">
                <a:noFill/>
                <a:prstDash val="solid"/>
              </a:ln>
              <a:solidFill>
                <a:srgbClr val="E25B00"/>
              </a:solidFill>
            </a:endParaRPr>
          </a:p>
        </p:txBody>
      </p:sp>
      <p:sp>
        <p:nvSpPr>
          <p:cNvPr id="57" name="Rectangle 56"/>
          <p:cNvSpPr/>
          <p:nvPr/>
        </p:nvSpPr>
        <p:spPr>
          <a:xfrm>
            <a:off x="2450501" y="3195005"/>
            <a:ext cx="1462260" cy="523220"/>
          </a:xfrm>
          <a:prstGeom prst="rect">
            <a:avLst/>
          </a:prstGeom>
          <a:noFill/>
        </p:spPr>
        <p:txBody>
          <a:bodyPr wrap="none" lIns="91440" tIns="45720" rIns="91440" bIns="45720">
            <a:spAutoFit/>
          </a:bodyPr>
          <a:lstStyle/>
          <a:p>
            <a:pPr algn="ctr"/>
            <a:r>
              <a:rPr lang="en-US" sz="2800" b="1" cap="none" spc="0" dirty="0">
                <a:ln w="6600">
                  <a:noFill/>
                  <a:prstDash val="solid"/>
                </a:ln>
                <a:solidFill>
                  <a:srgbClr val="E25B00"/>
                </a:solidFill>
              </a:rPr>
              <a:t>Paulina</a:t>
            </a:r>
          </a:p>
        </p:txBody>
      </p:sp>
      <p:sp>
        <p:nvSpPr>
          <p:cNvPr id="58" name="Rectangle 57"/>
          <p:cNvSpPr/>
          <p:nvPr/>
        </p:nvSpPr>
        <p:spPr>
          <a:xfrm>
            <a:off x="8701573" y="3224850"/>
            <a:ext cx="960519" cy="523220"/>
          </a:xfrm>
          <a:prstGeom prst="rect">
            <a:avLst/>
          </a:prstGeom>
          <a:noFill/>
        </p:spPr>
        <p:txBody>
          <a:bodyPr wrap="none" lIns="91440" tIns="45720" rIns="91440" bIns="45720">
            <a:spAutoFit/>
          </a:bodyPr>
          <a:lstStyle/>
          <a:p>
            <a:pPr algn="ctr"/>
            <a:r>
              <a:rPr lang="en-US" sz="2800" b="1" dirty="0">
                <a:ln w="6600">
                  <a:noFill/>
                  <a:prstDash val="solid"/>
                </a:ln>
                <a:solidFill>
                  <a:srgbClr val="E25B00"/>
                </a:solidFill>
              </a:rPr>
              <a:t>Sara</a:t>
            </a:r>
            <a:endParaRPr lang="en-US" sz="2800" b="1" cap="none" spc="0" dirty="0">
              <a:ln w="6600">
                <a:noFill/>
                <a:prstDash val="solid"/>
              </a:ln>
              <a:solidFill>
                <a:srgbClr val="E25B00"/>
              </a:solidFill>
            </a:endParaRPr>
          </a:p>
        </p:txBody>
      </p:sp>
      <p:sp>
        <p:nvSpPr>
          <p:cNvPr id="59" name="Rectangle 58"/>
          <p:cNvSpPr/>
          <p:nvPr/>
        </p:nvSpPr>
        <p:spPr>
          <a:xfrm>
            <a:off x="10085983" y="3224850"/>
            <a:ext cx="1184940" cy="523220"/>
          </a:xfrm>
          <a:prstGeom prst="rect">
            <a:avLst/>
          </a:prstGeom>
          <a:noFill/>
        </p:spPr>
        <p:txBody>
          <a:bodyPr wrap="none" lIns="91440" tIns="45720" rIns="91440" bIns="45720">
            <a:spAutoFit/>
          </a:bodyPr>
          <a:lstStyle/>
          <a:p>
            <a:pPr algn="ctr"/>
            <a:r>
              <a:rPr lang="en-US" sz="2800" b="1" dirty="0" err="1">
                <a:ln w="6600">
                  <a:noFill/>
                  <a:prstDash val="solid"/>
                </a:ln>
                <a:solidFill>
                  <a:srgbClr val="E25B00"/>
                </a:solidFill>
              </a:rPr>
              <a:t>Marí</a:t>
            </a:r>
            <a:r>
              <a:rPr lang="en-US" sz="2800" b="1" cap="none" spc="0" dirty="0" err="1">
                <a:ln w="6600">
                  <a:noFill/>
                  <a:prstDash val="solid"/>
                </a:ln>
                <a:solidFill>
                  <a:srgbClr val="E25B00"/>
                </a:solidFill>
              </a:rPr>
              <a:t>a</a:t>
            </a:r>
            <a:endParaRPr lang="en-US" sz="2800" b="1" cap="none" spc="0" dirty="0">
              <a:ln w="6600">
                <a:noFill/>
                <a:prstDash val="solid"/>
              </a:ln>
              <a:solidFill>
                <a:srgbClr val="E25B00"/>
              </a:solidFill>
            </a:endParaRPr>
          </a:p>
        </p:txBody>
      </p:sp>
      <p:sp>
        <p:nvSpPr>
          <p:cNvPr id="60" name="Rounded Rectangle 59"/>
          <p:cNvSpPr/>
          <p:nvPr/>
        </p:nvSpPr>
        <p:spPr>
          <a:xfrm>
            <a:off x="163881" y="4213008"/>
            <a:ext cx="3684017" cy="520733"/>
          </a:xfrm>
          <a:prstGeom prst="roundRect">
            <a:avLst/>
          </a:prstGeom>
          <a:solidFill>
            <a:srgbClr val="115076"/>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ounded Rectangle 60"/>
          <p:cNvSpPr/>
          <p:nvPr/>
        </p:nvSpPr>
        <p:spPr>
          <a:xfrm>
            <a:off x="163881" y="4719426"/>
            <a:ext cx="3684017" cy="520733"/>
          </a:xfrm>
          <a:prstGeom prst="roundRect">
            <a:avLst/>
          </a:prstGeom>
          <a:solidFill>
            <a:srgbClr val="115076"/>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ounded Rectangle 61"/>
          <p:cNvSpPr/>
          <p:nvPr/>
        </p:nvSpPr>
        <p:spPr>
          <a:xfrm>
            <a:off x="163880" y="5232111"/>
            <a:ext cx="3684018" cy="520733"/>
          </a:xfrm>
          <a:prstGeom prst="roundRect">
            <a:avLst/>
          </a:prstGeom>
          <a:solidFill>
            <a:srgbClr val="115076"/>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ounded Rectangle 62"/>
          <p:cNvSpPr/>
          <p:nvPr/>
        </p:nvSpPr>
        <p:spPr>
          <a:xfrm>
            <a:off x="182635" y="5755785"/>
            <a:ext cx="3684018" cy="520733"/>
          </a:xfrm>
          <a:prstGeom prst="roundRect">
            <a:avLst/>
          </a:prstGeom>
          <a:solidFill>
            <a:srgbClr val="115076"/>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ounded Rectangle 63"/>
          <p:cNvSpPr/>
          <p:nvPr/>
        </p:nvSpPr>
        <p:spPr>
          <a:xfrm>
            <a:off x="7697911" y="5773476"/>
            <a:ext cx="4353657" cy="520733"/>
          </a:xfrm>
          <a:prstGeom prst="roundRect">
            <a:avLst/>
          </a:prstGeom>
          <a:solidFill>
            <a:srgbClr val="115076"/>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ounded Rectangle 64"/>
          <p:cNvSpPr/>
          <p:nvPr/>
        </p:nvSpPr>
        <p:spPr>
          <a:xfrm>
            <a:off x="7674831" y="5266497"/>
            <a:ext cx="4383429" cy="520733"/>
          </a:xfrm>
          <a:prstGeom prst="roundRect">
            <a:avLst/>
          </a:prstGeom>
          <a:solidFill>
            <a:srgbClr val="115076"/>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ounded Rectangle 65"/>
          <p:cNvSpPr/>
          <p:nvPr/>
        </p:nvSpPr>
        <p:spPr>
          <a:xfrm>
            <a:off x="7686371" y="4742655"/>
            <a:ext cx="4360350" cy="520733"/>
          </a:xfrm>
          <a:prstGeom prst="roundRect">
            <a:avLst/>
          </a:prstGeom>
          <a:solidFill>
            <a:srgbClr val="115076"/>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ounded Rectangle 66"/>
          <p:cNvSpPr/>
          <p:nvPr/>
        </p:nvSpPr>
        <p:spPr>
          <a:xfrm>
            <a:off x="7697911" y="4204242"/>
            <a:ext cx="4372305" cy="520733"/>
          </a:xfrm>
          <a:prstGeom prst="roundRect">
            <a:avLst/>
          </a:prstGeom>
          <a:solidFill>
            <a:srgbClr val="115076"/>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064923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 restart="whenNotActive" fill="hold" evtFilter="cancelBubble" nodeType="interactiveSeq">
                <p:stCondLst>
                  <p:cond evt="onClick" delay="0">
                    <p:tgtEl>
                      <p:spTgt spid="6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61"/>
                                        </p:tgtEl>
                                      </p:cBhvr>
                                    </p:animEffect>
                                    <p:set>
                                      <p:cBhvr>
                                        <p:cTn id="13"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4" restart="whenNotActive" fill="hold" evtFilter="cancelBubble" nodeType="interactiveSeq">
                <p:stCondLst>
                  <p:cond evt="onClick" delay="0">
                    <p:tgtEl>
                      <p:spTgt spid="6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62"/>
                                        </p:tgtEl>
                                      </p:cBhvr>
                                    </p:animEffect>
                                    <p:set>
                                      <p:cBhvr>
                                        <p:cTn id="19"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0" restart="whenNotActive" fill="hold" evtFilter="cancelBubble" nodeType="interactiveSeq">
                <p:stCondLst>
                  <p:cond evt="onClick" delay="0">
                    <p:tgtEl>
                      <p:spTgt spid="6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3"/>
                                        </p:tgtEl>
                                      </p:cBhvr>
                                    </p:animEffect>
                                    <p:set>
                                      <p:cBhvr>
                                        <p:cTn id="25"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6" restart="whenNotActive" fill="hold" evtFilter="cancelBubble" nodeType="interactiveSeq">
                <p:stCondLst>
                  <p:cond evt="onClick" delay="0">
                    <p:tgtEl>
                      <p:spTgt spid="6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64"/>
                                        </p:tgtEl>
                                      </p:cBhvr>
                                    </p:animEffect>
                                    <p:set>
                                      <p:cBhvr>
                                        <p:cTn id="31"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32" restart="whenNotActive" fill="hold" evtFilter="cancelBubble" nodeType="interactiveSeq">
                <p:stCondLst>
                  <p:cond evt="onClick" delay="0">
                    <p:tgtEl>
                      <p:spTgt spid="6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5"/>
                                        </p:tgtEl>
                                      </p:cBhvr>
                                    </p:animEffect>
                                    <p:set>
                                      <p:cBhvr>
                                        <p:cTn id="37"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38" restart="whenNotActive" fill="hold" evtFilter="cancelBubble" nodeType="interactiveSeq">
                <p:stCondLst>
                  <p:cond evt="onClick" delay="0">
                    <p:tgtEl>
                      <p:spTgt spid="6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66"/>
                                        </p:tgtEl>
                                      </p:cBhvr>
                                    </p:animEffect>
                                    <p:set>
                                      <p:cBhvr>
                                        <p:cTn id="4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44" restart="whenNotActive" fill="hold" evtFilter="cancelBubble" nodeType="interactiveSeq">
                <p:stCondLst>
                  <p:cond evt="onClick" delay="0">
                    <p:tgtEl>
                      <p:spTgt spid="6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67"/>
                                        </p:tgtEl>
                                      </p:cBhvr>
                                    </p:animEffect>
                                    <p:set>
                                      <p:cBhvr>
                                        <p:cTn id="4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childTnLst>
        </p:cTn>
      </p:par>
    </p:tnLst>
    <p:bldLst>
      <p:bldP spid="60" grpId="0" animBg="1"/>
      <p:bldP spid="61" grpId="0" animBg="1"/>
      <p:bldP spid="62" grpId="0" animBg="1"/>
      <p:bldP spid="63" grpId="0" animBg="1"/>
      <p:bldP spid="64" grpId="0" animBg="1"/>
      <p:bldP spid="65" grpId="0" animBg="1"/>
      <p:bldP spid="66" grpId="0" animBg="1"/>
      <p:bldP spid="6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14928" y="0"/>
            <a:ext cx="6484584" cy="1325563"/>
          </a:xfrm>
        </p:spPr>
        <p:txBody>
          <a:bodyPr>
            <a:normAutofit/>
          </a:bodyPr>
          <a:lstStyle/>
          <a:p>
            <a:r>
              <a:rPr lang="en-GB" sz="3400" b="1" dirty="0">
                <a:solidFill>
                  <a:schemeClr val="bg1"/>
                </a:solidFill>
              </a:rPr>
              <a:t>¿</a:t>
            </a:r>
            <a:r>
              <a:rPr lang="en-GB" sz="3400" b="1" dirty="0" err="1">
                <a:solidFill>
                  <a:schemeClr val="bg1"/>
                </a:solidFill>
              </a:rPr>
              <a:t>Qué</a:t>
            </a:r>
            <a:r>
              <a:rPr lang="en-GB" sz="3400" b="1" dirty="0">
                <a:solidFill>
                  <a:schemeClr val="bg1"/>
                </a:solidFill>
              </a:rPr>
              <a:t> describe Ignacio?</a:t>
            </a:r>
          </a:p>
        </p:txBody>
      </p:sp>
      <p:sp>
        <p:nvSpPr>
          <p:cNvPr id="20" name="Action Button: Custom 19">
            <a:hlinkClick r:id="" action="ppaction://noaction" highlightClick="1">
              <a:snd r:embed="rId4" name="[beep] esta oscuro.wav"/>
            </a:hlinkClick>
          </p:cNvPr>
          <p:cNvSpPr/>
          <p:nvPr/>
        </p:nvSpPr>
        <p:spPr>
          <a:xfrm>
            <a:off x="246091" y="1950927"/>
            <a:ext cx="432000" cy="396000"/>
          </a:xfrm>
          <a:prstGeom prst="actionButtonBlank">
            <a:avLst/>
          </a:prstGeom>
          <a:solidFill>
            <a:srgbClr val="115076"/>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1" name="TextBox 20">
            <a:extLst>
              <a:ext uri="{FF2B5EF4-FFF2-40B4-BE49-F238E27FC236}">
                <a16:creationId xmlns:a16="http://schemas.microsoft.com/office/drawing/2014/main" id="{E4787244-D551-0943-BF15-C343F13E7CB4}"/>
              </a:ext>
            </a:extLst>
          </p:cNvPr>
          <p:cNvSpPr txBox="1"/>
          <p:nvPr/>
        </p:nvSpPr>
        <p:spPr>
          <a:xfrm>
            <a:off x="986553" y="1759154"/>
            <a:ext cx="4880932" cy="369332"/>
          </a:xfrm>
          <a:prstGeom prst="rect">
            <a:avLst/>
          </a:prstGeom>
          <a:noFill/>
        </p:spPr>
        <p:txBody>
          <a:bodyPr wrap="square" rtlCol="0">
            <a:spAutoFit/>
          </a:bodyPr>
          <a:lstStyle/>
          <a:p>
            <a:endParaRPr lang="en-US" dirty="0"/>
          </a:p>
        </p:txBody>
      </p:sp>
      <p:sp>
        <p:nvSpPr>
          <p:cNvPr id="22" name="Action Button: Custom 21">
            <a:hlinkClick r:id="" action="ppaction://noaction" highlightClick="1">
              <a:snd r:embed="rId5" name="[beep] estan claros.wav"/>
            </a:hlinkClick>
          </p:cNvPr>
          <p:cNvSpPr/>
          <p:nvPr/>
        </p:nvSpPr>
        <p:spPr>
          <a:xfrm>
            <a:off x="246091" y="2506828"/>
            <a:ext cx="432000" cy="396000"/>
          </a:xfrm>
          <a:prstGeom prst="actionButtonBlank">
            <a:avLst/>
          </a:prstGeom>
          <a:solidFill>
            <a:srgbClr val="115076"/>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3" name="TextBox 22">
            <a:extLst>
              <a:ext uri="{FF2B5EF4-FFF2-40B4-BE49-F238E27FC236}">
                <a16:creationId xmlns:a16="http://schemas.microsoft.com/office/drawing/2014/main" id="{B6DFF059-C935-E74D-BFF8-693E7BD1431C}"/>
              </a:ext>
            </a:extLst>
          </p:cNvPr>
          <p:cNvSpPr txBox="1"/>
          <p:nvPr/>
        </p:nvSpPr>
        <p:spPr>
          <a:xfrm>
            <a:off x="986553" y="2332084"/>
            <a:ext cx="4880932" cy="515716"/>
          </a:xfrm>
          <a:prstGeom prst="rect">
            <a:avLst/>
          </a:prstGeom>
          <a:noFill/>
        </p:spPr>
        <p:txBody>
          <a:bodyPr wrap="square" rtlCol="0">
            <a:spAutoFit/>
          </a:bodyPr>
          <a:lstStyle/>
          <a:p>
            <a:endParaRPr lang="en-US" dirty="0"/>
          </a:p>
        </p:txBody>
      </p:sp>
      <p:sp>
        <p:nvSpPr>
          <p:cNvPr id="24" name="TextBox 23">
            <a:extLst>
              <a:ext uri="{FF2B5EF4-FFF2-40B4-BE49-F238E27FC236}">
                <a16:creationId xmlns:a16="http://schemas.microsoft.com/office/drawing/2014/main" id="{8621CA7E-A12C-B849-BFFE-2776485DE3AB}"/>
              </a:ext>
            </a:extLst>
          </p:cNvPr>
          <p:cNvSpPr txBox="1"/>
          <p:nvPr/>
        </p:nvSpPr>
        <p:spPr>
          <a:xfrm>
            <a:off x="5867485" y="2332084"/>
            <a:ext cx="4535830" cy="515716"/>
          </a:xfrm>
          <a:prstGeom prst="rect">
            <a:avLst/>
          </a:prstGeom>
          <a:noFill/>
        </p:spPr>
        <p:txBody>
          <a:bodyPr wrap="square" rtlCol="0">
            <a:spAutoFit/>
          </a:bodyPr>
          <a:lstStyle/>
          <a:p>
            <a:endParaRPr lang="en-US" dirty="0"/>
          </a:p>
        </p:txBody>
      </p:sp>
      <p:sp>
        <p:nvSpPr>
          <p:cNvPr id="25" name="Action Button: Custom 24">
            <a:hlinkClick r:id="" action="ppaction://noaction" highlightClick="1">
              <a:snd r:embed="rId6" name="[beep] son fuertes.wav"/>
            </a:hlinkClick>
          </p:cNvPr>
          <p:cNvSpPr/>
          <p:nvPr/>
        </p:nvSpPr>
        <p:spPr>
          <a:xfrm>
            <a:off x="246091" y="3070532"/>
            <a:ext cx="432000" cy="396000"/>
          </a:xfrm>
          <a:prstGeom prst="actionButtonBlank">
            <a:avLst/>
          </a:prstGeom>
          <a:solidFill>
            <a:srgbClr val="115076"/>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6" name="TextBox 25">
            <a:extLst>
              <a:ext uri="{FF2B5EF4-FFF2-40B4-BE49-F238E27FC236}">
                <a16:creationId xmlns:a16="http://schemas.microsoft.com/office/drawing/2014/main" id="{5862F0C7-FCFC-204C-B042-61A70DE11B09}"/>
              </a:ext>
            </a:extLst>
          </p:cNvPr>
          <p:cNvSpPr txBox="1"/>
          <p:nvPr/>
        </p:nvSpPr>
        <p:spPr>
          <a:xfrm>
            <a:off x="1025786" y="2904880"/>
            <a:ext cx="4758718" cy="495422"/>
          </a:xfrm>
          <a:prstGeom prst="rect">
            <a:avLst/>
          </a:prstGeom>
          <a:noFill/>
        </p:spPr>
        <p:txBody>
          <a:bodyPr wrap="square" rtlCol="0">
            <a:spAutoFit/>
          </a:bodyPr>
          <a:lstStyle/>
          <a:p>
            <a:endParaRPr lang="en-US" dirty="0"/>
          </a:p>
        </p:txBody>
      </p:sp>
      <p:sp>
        <p:nvSpPr>
          <p:cNvPr id="27" name="TextBox 26">
            <a:extLst>
              <a:ext uri="{FF2B5EF4-FFF2-40B4-BE49-F238E27FC236}">
                <a16:creationId xmlns:a16="http://schemas.microsoft.com/office/drawing/2014/main" id="{E71BC08B-AC21-C54E-BD1E-0E29CCD36C53}"/>
              </a:ext>
            </a:extLst>
          </p:cNvPr>
          <p:cNvSpPr txBox="1"/>
          <p:nvPr/>
        </p:nvSpPr>
        <p:spPr>
          <a:xfrm>
            <a:off x="5887743" y="2913486"/>
            <a:ext cx="4515571" cy="452927"/>
          </a:xfrm>
          <a:prstGeom prst="rect">
            <a:avLst/>
          </a:prstGeom>
          <a:noFill/>
        </p:spPr>
        <p:txBody>
          <a:bodyPr wrap="square" rtlCol="0">
            <a:spAutoFit/>
          </a:bodyPr>
          <a:lstStyle/>
          <a:p>
            <a:endParaRPr lang="en-US" dirty="0"/>
          </a:p>
        </p:txBody>
      </p:sp>
      <p:sp>
        <p:nvSpPr>
          <p:cNvPr id="28" name="Action Button: Custom 27">
            <a:hlinkClick r:id="" action="ppaction://noaction" highlightClick="1">
              <a:snd r:embed="rId7" name="[beep] estan hermosas.wav"/>
            </a:hlinkClick>
          </p:cNvPr>
          <p:cNvSpPr/>
          <p:nvPr/>
        </p:nvSpPr>
        <p:spPr>
          <a:xfrm>
            <a:off x="246091" y="3621926"/>
            <a:ext cx="432000" cy="396000"/>
          </a:xfrm>
          <a:prstGeom prst="actionButtonBlank">
            <a:avLst/>
          </a:prstGeom>
          <a:solidFill>
            <a:srgbClr val="115076"/>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9" name="TextBox 28">
            <a:extLst>
              <a:ext uri="{FF2B5EF4-FFF2-40B4-BE49-F238E27FC236}">
                <a16:creationId xmlns:a16="http://schemas.microsoft.com/office/drawing/2014/main" id="{817A7BA5-EF20-A643-8C38-EE0F3C0D24E9}"/>
              </a:ext>
            </a:extLst>
          </p:cNvPr>
          <p:cNvSpPr txBox="1"/>
          <p:nvPr/>
        </p:nvSpPr>
        <p:spPr>
          <a:xfrm>
            <a:off x="1045403" y="3481497"/>
            <a:ext cx="4719484" cy="452927"/>
          </a:xfrm>
          <a:prstGeom prst="rect">
            <a:avLst/>
          </a:prstGeom>
          <a:noFill/>
        </p:spPr>
        <p:txBody>
          <a:bodyPr wrap="square" rtlCol="0">
            <a:spAutoFit/>
          </a:bodyPr>
          <a:lstStyle/>
          <a:p>
            <a:endParaRPr lang="en-US" dirty="0"/>
          </a:p>
        </p:txBody>
      </p:sp>
      <p:sp>
        <p:nvSpPr>
          <p:cNvPr id="30" name="TextBox 29">
            <a:extLst>
              <a:ext uri="{FF2B5EF4-FFF2-40B4-BE49-F238E27FC236}">
                <a16:creationId xmlns:a16="http://schemas.microsoft.com/office/drawing/2014/main" id="{279439AC-031C-0F4A-8D94-5245F29FC308}"/>
              </a:ext>
            </a:extLst>
          </p:cNvPr>
          <p:cNvSpPr txBox="1"/>
          <p:nvPr/>
        </p:nvSpPr>
        <p:spPr>
          <a:xfrm>
            <a:off x="5887744" y="3486462"/>
            <a:ext cx="4412332" cy="452927"/>
          </a:xfrm>
          <a:prstGeom prst="rect">
            <a:avLst/>
          </a:prstGeom>
          <a:noFill/>
        </p:spPr>
        <p:txBody>
          <a:bodyPr wrap="square" rtlCol="0">
            <a:spAutoFit/>
          </a:bodyPr>
          <a:lstStyle/>
          <a:p>
            <a:endParaRPr lang="en-US" dirty="0"/>
          </a:p>
        </p:txBody>
      </p:sp>
      <p:sp>
        <p:nvSpPr>
          <p:cNvPr id="31" name="Action Button: Custom 30">
            <a:hlinkClick r:id="" action="ppaction://noaction" highlightClick="1">
              <a:snd r:embed="rId8" name="[beep] son oscuros.wav"/>
            </a:hlinkClick>
          </p:cNvPr>
          <p:cNvSpPr/>
          <p:nvPr/>
        </p:nvSpPr>
        <p:spPr>
          <a:xfrm>
            <a:off x="246091" y="4147863"/>
            <a:ext cx="432000" cy="396000"/>
          </a:xfrm>
          <a:prstGeom prst="actionButtonBlank">
            <a:avLst/>
          </a:prstGeom>
          <a:solidFill>
            <a:srgbClr val="115076"/>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32" name="TextBox 31">
            <a:extLst>
              <a:ext uri="{FF2B5EF4-FFF2-40B4-BE49-F238E27FC236}">
                <a16:creationId xmlns:a16="http://schemas.microsoft.com/office/drawing/2014/main" id="{AA11EECF-F855-5F4C-B997-E63EBEDD7101}"/>
              </a:ext>
            </a:extLst>
          </p:cNvPr>
          <p:cNvSpPr txBox="1"/>
          <p:nvPr/>
        </p:nvSpPr>
        <p:spPr>
          <a:xfrm>
            <a:off x="1045403" y="4026444"/>
            <a:ext cx="4719484" cy="452927"/>
          </a:xfrm>
          <a:prstGeom prst="rect">
            <a:avLst/>
          </a:prstGeom>
          <a:noFill/>
        </p:spPr>
        <p:txBody>
          <a:bodyPr wrap="square" rtlCol="0">
            <a:spAutoFit/>
          </a:bodyPr>
          <a:lstStyle/>
          <a:p>
            <a:endParaRPr lang="en-US" dirty="0"/>
          </a:p>
        </p:txBody>
      </p:sp>
      <p:sp>
        <p:nvSpPr>
          <p:cNvPr id="33" name="TextBox 32">
            <a:extLst>
              <a:ext uri="{FF2B5EF4-FFF2-40B4-BE49-F238E27FC236}">
                <a16:creationId xmlns:a16="http://schemas.microsoft.com/office/drawing/2014/main" id="{7026C3EE-398A-0444-B5FC-6A669F642B25}"/>
              </a:ext>
            </a:extLst>
          </p:cNvPr>
          <p:cNvSpPr txBox="1"/>
          <p:nvPr/>
        </p:nvSpPr>
        <p:spPr>
          <a:xfrm>
            <a:off x="5875204" y="4017926"/>
            <a:ext cx="4412332" cy="452927"/>
          </a:xfrm>
          <a:prstGeom prst="rect">
            <a:avLst/>
          </a:prstGeom>
          <a:noFill/>
        </p:spPr>
        <p:txBody>
          <a:bodyPr wrap="square" rtlCol="0">
            <a:spAutoFit/>
          </a:bodyPr>
          <a:lstStyle/>
          <a:p>
            <a:endParaRPr lang="en-US" dirty="0"/>
          </a:p>
        </p:txBody>
      </p:sp>
      <p:sp>
        <p:nvSpPr>
          <p:cNvPr id="34" name="Action Button: Custom 33">
            <a:hlinkClick r:id="" action="ppaction://noaction" highlightClick="1">
              <a:snd r:embed="rId9" name="[beep] estan bastante activos en el parque.wav"/>
            </a:hlinkClick>
          </p:cNvPr>
          <p:cNvSpPr/>
          <p:nvPr/>
        </p:nvSpPr>
        <p:spPr>
          <a:xfrm>
            <a:off x="246091" y="4693423"/>
            <a:ext cx="432000" cy="396000"/>
          </a:xfrm>
          <a:prstGeom prst="actionButtonBlank">
            <a:avLst/>
          </a:prstGeom>
          <a:solidFill>
            <a:srgbClr val="115076"/>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35" name="TextBox 34">
            <a:extLst>
              <a:ext uri="{FF2B5EF4-FFF2-40B4-BE49-F238E27FC236}">
                <a16:creationId xmlns:a16="http://schemas.microsoft.com/office/drawing/2014/main" id="{E494D066-790D-D842-91F4-9753E306BB43}"/>
              </a:ext>
            </a:extLst>
          </p:cNvPr>
          <p:cNvSpPr txBox="1"/>
          <p:nvPr/>
        </p:nvSpPr>
        <p:spPr>
          <a:xfrm>
            <a:off x="1025786" y="4597714"/>
            <a:ext cx="4719484" cy="452927"/>
          </a:xfrm>
          <a:prstGeom prst="rect">
            <a:avLst/>
          </a:prstGeom>
          <a:noFill/>
        </p:spPr>
        <p:txBody>
          <a:bodyPr wrap="square" rtlCol="0">
            <a:spAutoFit/>
          </a:bodyPr>
          <a:lstStyle/>
          <a:p>
            <a:endParaRPr lang="en-US" dirty="0"/>
          </a:p>
        </p:txBody>
      </p:sp>
      <p:sp>
        <p:nvSpPr>
          <p:cNvPr id="36" name="TextBox 35">
            <a:extLst>
              <a:ext uri="{FF2B5EF4-FFF2-40B4-BE49-F238E27FC236}">
                <a16:creationId xmlns:a16="http://schemas.microsoft.com/office/drawing/2014/main" id="{F5CF1794-005B-C848-8E05-F8F2503BF0D9}"/>
              </a:ext>
            </a:extLst>
          </p:cNvPr>
          <p:cNvSpPr txBox="1"/>
          <p:nvPr/>
        </p:nvSpPr>
        <p:spPr>
          <a:xfrm>
            <a:off x="5887744" y="4613029"/>
            <a:ext cx="4515570" cy="452927"/>
          </a:xfrm>
          <a:prstGeom prst="rect">
            <a:avLst/>
          </a:prstGeom>
          <a:noFill/>
        </p:spPr>
        <p:txBody>
          <a:bodyPr wrap="square" rtlCol="0">
            <a:spAutoFit/>
          </a:bodyPr>
          <a:lstStyle/>
          <a:p>
            <a:endParaRPr lang="en-US" dirty="0"/>
          </a:p>
        </p:txBody>
      </p:sp>
      <p:sp>
        <p:nvSpPr>
          <p:cNvPr id="37" name="Action Button: Custom 36">
            <a:hlinkClick r:id="" action="ppaction://noaction" highlightClick="1">
              <a:snd r:embed="rId10" name="[beep] son claras.wav"/>
            </a:hlinkClick>
          </p:cNvPr>
          <p:cNvSpPr/>
          <p:nvPr/>
        </p:nvSpPr>
        <p:spPr>
          <a:xfrm>
            <a:off x="249539" y="5250611"/>
            <a:ext cx="432000" cy="396000"/>
          </a:xfrm>
          <a:prstGeom prst="actionButtonBlank">
            <a:avLst/>
          </a:prstGeom>
          <a:solidFill>
            <a:srgbClr val="115076"/>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38" name="TextBox 37">
            <a:extLst>
              <a:ext uri="{FF2B5EF4-FFF2-40B4-BE49-F238E27FC236}">
                <a16:creationId xmlns:a16="http://schemas.microsoft.com/office/drawing/2014/main" id="{538E57E3-0F4F-714A-B833-6EF948416B4B}"/>
              </a:ext>
            </a:extLst>
          </p:cNvPr>
          <p:cNvSpPr txBox="1"/>
          <p:nvPr/>
        </p:nvSpPr>
        <p:spPr>
          <a:xfrm>
            <a:off x="1045403" y="5147546"/>
            <a:ext cx="4719484" cy="452927"/>
          </a:xfrm>
          <a:prstGeom prst="rect">
            <a:avLst/>
          </a:prstGeom>
          <a:noFill/>
        </p:spPr>
        <p:txBody>
          <a:bodyPr wrap="square" rtlCol="0">
            <a:spAutoFit/>
          </a:bodyPr>
          <a:lstStyle/>
          <a:p>
            <a:endParaRPr lang="en-US" dirty="0"/>
          </a:p>
        </p:txBody>
      </p:sp>
      <p:sp>
        <p:nvSpPr>
          <p:cNvPr id="39" name="TextBox 38">
            <a:extLst>
              <a:ext uri="{FF2B5EF4-FFF2-40B4-BE49-F238E27FC236}">
                <a16:creationId xmlns:a16="http://schemas.microsoft.com/office/drawing/2014/main" id="{C42E816B-D114-7F4F-AC6F-A0B54C666F69}"/>
              </a:ext>
            </a:extLst>
          </p:cNvPr>
          <p:cNvSpPr txBox="1"/>
          <p:nvPr/>
        </p:nvSpPr>
        <p:spPr>
          <a:xfrm>
            <a:off x="5875204" y="5122366"/>
            <a:ext cx="4528110" cy="452927"/>
          </a:xfrm>
          <a:prstGeom prst="rect">
            <a:avLst/>
          </a:prstGeom>
          <a:noFill/>
        </p:spPr>
        <p:txBody>
          <a:bodyPr wrap="square" rtlCol="0">
            <a:spAutoFit/>
          </a:bodyPr>
          <a:lstStyle/>
          <a:p>
            <a:endParaRPr lang="en-US" dirty="0"/>
          </a:p>
        </p:txBody>
      </p:sp>
      <p:sp>
        <p:nvSpPr>
          <p:cNvPr id="40" name="Action Button: Custom 39">
            <a:hlinkClick r:id="" action="ppaction://noaction" highlightClick="1">
              <a:snd r:embed="rId11" name="[beep] son tranquilos.wav"/>
            </a:hlinkClick>
          </p:cNvPr>
          <p:cNvSpPr/>
          <p:nvPr/>
        </p:nvSpPr>
        <p:spPr>
          <a:xfrm>
            <a:off x="246091" y="5807800"/>
            <a:ext cx="432000" cy="396000"/>
          </a:xfrm>
          <a:prstGeom prst="actionButtonBlank">
            <a:avLst/>
          </a:prstGeom>
          <a:solidFill>
            <a:srgbClr val="115076"/>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p>
        </p:txBody>
      </p:sp>
      <p:sp>
        <p:nvSpPr>
          <p:cNvPr id="41" name="TextBox 40">
            <a:extLst>
              <a:ext uri="{FF2B5EF4-FFF2-40B4-BE49-F238E27FC236}">
                <a16:creationId xmlns:a16="http://schemas.microsoft.com/office/drawing/2014/main" id="{B0C71834-BC7E-8741-A83D-6E26806BC9B9}"/>
              </a:ext>
            </a:extLst>
          </p:cNvPr>
          <p:cNvSpPr txBox="1"/>
          <p:nvPr/>
        </p:nvSpPr>
        <p:spPr>
          <a:xfrm>
            <a:off x="1045403" y="5707804"/>
            <a:ext cx="4719484" cy="452927"/>
          </a:xfrm>
          <a:prstGeom prst="rect">
            <a:avLst/>
          </a:prstGeom>
          <a:noFill/>
        </p:spPr>
        <p:txBody>
          <a:bodyPr wrap="square" rtlCol="0">
            <a:spAutoFit/>
          </a:bodyPr>
          <a:lstStyle/>
          <a:p>
            <a:endParaRPr lang="en-US" dirty="0"/>
          </a:p>
        </p:txBody>
      </p:sp>
      <p:sp>
        <p:nvSpPr>
          <p:cNvPr id="42" name="TextBox 41">
            <a:extLst>
              <a:ext uri="{FF2B5EF4-FFF2-40B4-BE49-F238E27FC236}">
                <a16:creationId xmlns:a16="http://schemas.microsoft.com/office/drawing/2014/main" id="{78823A0C-81EB-2A4B-84C1-286DD98E9126}"/>
              </a:ext>
            </a:extLst>
          </p:cNvPr>
          <p:cNvSpPr txBox="1"/>
          <p:nvPr/>
        </p:nvSpPr>
        <p:spPr>
          <a:xfrm>
            <a:off x="5887744" y="5717469"/>
            <a:ext cx="4412332" cy="452927"/>
          </a:xfrm>
          <a:prstGeom prst="rect">
            <a:avLst/>
          </a:prstGeom>
          <a:noFill/>
        </p:spPr>
        <p:txBody>
          <a:bodyPr wrap="square" rtlCol="0">
            <a:spAutoFit/>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596919284"/>
              </p:ext>
            </p:extLst>
          </p:nvPr>
        </p:nvGraphicFramePr>
        <p:xfrm>
          <a:off x="814670" y="1199829"/>
          <a:ext cx="11212226" cy="5092562"/>
        </p:xfrm>
        <a:graphic>
          <a:graphicData uri="http://schemas.openxmlformats.org/drawingml/2006/table">
            <a:tbl>
              <a:tblPr firstRow="1" bandRow="1">
                <a:tableStyleId>{8A107856-5554-42FB-B03E-39F5DBC370BA}</a:tableStyleId>
              </a:tblPr>
              <a:tblGrid>
                <a:gridCol w="1931453">
                  <a:extLst>
                    <a:ext uri="{9D8B030D-6E8A-4147-A177-3AD203B41FA5}">
                      <a16:colId xmlns:a16="http://schemas.microsoft.com/office/drawing/2014/main" val="1046142392"/>
                    </a:ext>
                  </a:extLst>
                </a:gridCol>
                <a:gridCol w="2171823">
                  <a:extLst>
                    <a:ext uri="{9D8B030D-6E8A-4147-A177-3AD203B41FA5}">
                      <a16:colId xmlns:a16="http://schemas.microsoft.com/office/drawing/2014/main" val="1699433728"/>
                    </a:ext>
                  </a:extLst>
                </a:gridCol>
                <a:gridCol w="853665">
                  <a:extLst>
                    <a:ext uri="{9D8B030D-6E8A-4147-A177-3AD203B41FA5}">
                      <a16:colId xmlns:a16="http://schemas.microsoft.com/office/drawing/2014/main" val="4028923690"/>
                    </a:ext>
                  </a:extLst>
                </a:gridCol>
                <a:gridCol w="2711640">
                  <a:extLst>
                    <a:ext uri="{9D8B030D-6E8A-4147-A177-3AD203B41FA5}">
                      <a16:colId xmlns:a16="http://schemas.microsoft.com/office/drawing/2014/main" val="2028428866"/>
                    </a:ext>
                  </a:extLst>
                </a:gridCol>
                <a:gridCol w="3543645">
                  <a:extLst>
                    <a:ext uri="{9D8B030D-6E8A-4147-A177-3AD203B41FA5}">
                      <a16:colId xmlns:a16="http://schemas.microsoft.com/office/drawing/2014/main" val="92752527"/>
                    </a:ext>
                  </a:extLst>
                </a:gridCol>
              </a:tblGrid>
              <a:tr h="664669">
                <a:tc>
                  <a:txBody>
                    <a:bodyPr/>
                    <a:lstStyle/>
                    <a:p>
                      <a:endParaRPr lang="en-GB" sz="3000" dirty="0">
                        <a:solidFill>
                          <a:schemeClr val="accent1">
                            <a:lumMod val="50000"/>
                          </a:schemeClr>
                        </a:solidFill>
                      </a:endParaRPr>
                    </a:p>
                  </a:txBody>
                  <a:tcPr>
                    <a:solidFill>
                      <a:schemeClr val="accent4">
                        <a:lumMod val="20000"/>
                        <a:lumOff val="80000"/>
                      </a:schemeClr>
                    </a:solidFill>
                  </a:tcPr>
                </a:tc>
                <a:tc>
                  <a:txBody>
                    <a:bodyPr/>
                    <a:lstStyle/>
                    <a:p>
                      <a:endParaRPr lang="en-GB" sz="2000" dirty="0">
                        <a:solidFill>
                          <a:schemeClr val="accent1">
                            <a:lumMod val="50000"/>
                          </a:schemeClr>
                        </a:solidFill>
                      </a:endParaRPr>
                    </a:p>
                  </a:txBody>
                  <a:tcPr>
                    <a:solidFill>
                      <a:schemeClr val="accent4">
                        <a:lumMod val="20000"/>
                        <a:lumOff val="80000"/>
                      </a:schemeClr>
                    </a:solidFill>
                  </a:tcPr>
                </a:tc>
                <a:tc>
                  <a:txBody>
                    <a:bodyPr/>
                    <a:lstStyle/>
                    <a:p>
                      <a:r>
                        <a:rPr lang="en-GB" sz="2000" dirty="0">
                          <a:solidFill>
                            <a:schemeClr val="accent1">
                              <a:lumMod val="50000"/>
                            </a:schemeClr>
                          </a:solidFill>
                        </a:rPr>
                        <a:t>¿Los dos?</a:t>
                      </a:r>
                    </a:p>
                  </a:txBody>
                  <a:tcPr>
                    <a:solidFill>
                      <a:schemeClr val="accent4">
                        <a:lumMod val="20000"/>
                        <a:lumOff val="80000"/>
                      </a:schemeClr>
                    </a:solidFill>
                  </a:tcPr>
                </a:tc>
                <a:tc>
                  <a:txBody>
                    <a:bodyPr/>
                    <a:lstStyle/>
                    <a:p>
                      <a:r>
                        <a:rPr lang="en-GB" sz="2000" dirty="0">
                          <a:solidFill>
                            <a:schemeClr val="accent1">
                              <a:lumMod val="50000"/>
                            </a:schemeClr>
                          </a:solidFill>
                        </a:rPr>
                        <a:t>Adjetivo en español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¿Hoy </a:t>
                      </a:r>
                      <a:r>
                        <a:rPr lang="en-GB" sz="2000" b="0" dirty="0">
                          <a:solidFill>
                            <a:schemeClr val="accent1">
                              <a:lumMod val="50000"/>
                            </a:schemeClr>
                          </a:solidFill>
                        </a:rPr>
                        <a:t>(temporary state) </a:t>
                      </a:r>
                      <a:r>
                        <a:rPr lang="en-GB" sz="2000" dirty="0">
                          <a:solidFill>
                            <a:schemeClr val="accent1">
                              <a:lumMod val="50000"/>
                            </a:schemeClr>
                          </a:solidFill>
                        </a:rPr>
                        <a:t>o</a:t>
                      </a:r>
                      <a:r>
                        <a:rPr lang="en-GB" sz="2000" baseline="0" dirty="0">
                          <a:solidFill>
                            <a:schemeClr val="accent1">
                              <a:lumMod val="50000"/>
                            </a:schemeClr>
                          </a:solidFill>
                        </a:rPr>
                        <a:t> en general </a:t>
                      </a:r>
                      <a:r>
                        <a:rPr lang="en-GB" sz="2000" b="0" baseline="0" dirty="0">
                          <a:solidFill>
                            <a:schemeClr val="accent1">
                              <a:lumMod val="50000"/>
                            </a:schemeClr>
                          </a:solidFill>
                        </a:rPr>
                        <a:t>(trait)</a:t>
                      </a:r>
                      <a:r>
                        <a:rPr lang="en-GB" sz="2000" baseline="0" dirty="0">
                          <a:solidFill>
                            <a:schemeClr val="accent1">
                              <a:lumMod val="50000"/>
                            </a:schemeClr>
                          </a:solidFill>
                        </a:rPr>
                        <a:t>?</a:t>
                      </a:r>
                      <a:endParaRPr lang="en-GB" sz="2000" dirty="0">
                        <a:solidFill>
                          <a:schemeClr val="accent1">
                            <a:lumMod val="50000"/>
                          </a:schemeClr>
                        </a:solidFill>
                      </a:endParaRPr>
                    </a:p>
                  </a:txBody>
                  <a:tcPr/>
                </a:tc>
                <a:extLst>
                  <a:ext uri="{0D108BD9-81ED-4DB2-BD59-A6C34878D82A}">
                    <a16:rowId xmlns:a16="http://schemas.microsoft.com/office/drawing/2014/main" val="2693090944"/>
                  </a:ext>
                </a:extLst>
              </a:tr>
              <a:tr h="520176">
                <a:tc>
                  <a:txBody>
                    <a:bodyPr/>
                    <a:lstStyle/>
                    <a:p>
                      <a:pPr algn="ctr"/>
                      <a:r>
                        <a:rPr lang="en-GB" sz="2000" dirty="0">
                          <a:solidFill>
                            <a:schemeClr val="accent1">
                              <a:lumMod val="50000"/>
                            </a:schemeClr>
                          </a:solidFill>
                        </a:rPr>
                        <a:t>El cielo</a:t>
                      </a:r>
                    </a:p>
                  </a:txBody>
                  <a:tcPr anchor="ctr">
                    <a:solidFill>
                      <a:schemeClr val="accent4">
                        <a:lumMod val="20000"/>
                        <a:lumOff val="80000"/>
                      </a:schemeClr>
                    </a:solidFill>
                  </a:tcPr>
                </a:tc>
                <a:tc>
                  <a:txBody>
                    <a:bodyPr/>
                    <a:lstStyle/>
                    <a:p>
                      <a:pPr algn="ctr"/>
                      <a:r>
                        <a:rPr lang="en-GB" sz="2000" dirty="0">
                          <a:solidFill>
                            <a:schemeClr val="accent1">
                              <a:lumMod val="50000"/>
                            </a:schemeClr>
                          </a:solidFill>
                        </a:rPr>
                        <a:t>La </a:t>
                      </a:r>
                      <a:r>
                        <a:rPr lang="en-GB" sz="2000" dirty="0" err="1">
                          <a:solidFill>
                            <a:schemeClr val="accent1">
                              <a:lumMod val="50000"/>
                            </a:schemeClr>
                          </a:solidFill>
                        </a:rPr>
                        <a:t>imagen</a:t>
                      </a:r>
                      <a:endParaRPr lang="en-GB" sz="2000" dirty="0">
                        <a:solidFill>
                          <a:schemeClr val="accent1">
                            <a:lumMod val="50000"/>
                          </a:schemeClr>
                        </a:solidFill>
                      </a:endParaRPr>
                    </a:p>
                  </a:txBody>
                  <a:tcPr anchor="ctr">
                    <a:solidFill>
                      <a:schemeClr val="accent4">
                        <a:lumMod val="20000"/>
                        <a:lumOff val="80000"/>
                      </a:schemeClr>
                    </a:solidFill>
                  </a:tcPr>
                </a:tc>
                <a:tc>
                  <a:txBody>
                    <a:bodyPr/>
                    <a:lstStyle/>
                    <a:p>
                      <a:pPr algn="ctr"/>
                      <a:endParaRPr lang="en-GB" sz="3000" dirty="0">
                        <a:solidFill>
                          <a:schemeClr val="accent1">
                            <a:lumMod val="50000"/>
                          </a:schemeClr>
                        </a:solidFill>
                      </a:endParaRPr>
                    </a:p>
                  </a:txBody>
                  <a:tcPr anchor="ctr">
                    <a:solidFill>
                      <a:schemeClr val="accent4">
                        <a:lumMod val="20000"/>
                        <a:lumOff val="80000"/>
                      </a:schemeClr>
                    </a:solidFill>
                  </a:tcPr>
                </a:tc>
                <a:tc>
                  <a:txBody>
                    <a:bodyPr/>
                    <a:lstStyle/>
                    <a:p>
                      <a:endParaRPr lang="en-GB" sz="3000" dirty="0">
                        <a:solidFill>
                          <a:schemeClr val="accent1">
                            <a:lumMod val="50000"/>
                          </a:schemeClr>
                        </a:solidFill>
                      </a:endParaRPr>
                    </a:p>
                  </a:txBody>
                  <a:tcPr/>
                </a:tc>
                <a:tc>
                  <a:txBody>
                    <a:bodyPr/>
                    <a:lstStyle/>
                    <a:p>
                      <a:endParaRPr lang="en-GB" sz="3000" dirty="0">
                        <a:solidFill>
                          <a:schemeClr val="accent1">
                            <a:lumMod val="50000"/>
                          </a:schemeClr>
                        </a:solidFill>
                      </a:endParaRPr>
                    </a:p>
                  </a:txBody>
                  <a:tcPr/>
                </a:tc>
                <a:extLst>
                  <a:ext uri="{0D108BD9-81ED-4DB2-BD59-A6C34878D82A}">
                    <a16:rowId xmlns:a16="http://schemas.microsoft.com/office/drawing/2014/main" val="3756535498"/>
                  </a:ext>
                </a:extLst>
              </a:tr>
              <a:tr h="520176">
                <a:tc>
                  <a:txBody>
                    <a:bodyPr/>
                    <a:lstStyle/>
                    <a:p>
                      <a:pPr algn="ctr"/>
                      <a:r>
                        <a:rPr lang="en-GB" sz="2000" dirty="0">
                          <a:solidFill>
                            <a:schemeClr val="accent1">
                              <a:lumMod val="50000"/>
                            </a:schemeClr>
                          </a:solidFill>
                        </a:rPr>
                        <a:t>Los </a:t>
                      </a:r>
                      <a:r>
                        <a:rPr lang="en-GB" sz="2000" dirty="0" err="1">
                          <a:solidFill>
                            <a:schemeClr val="accent1">
                              <a:lumMod val="50000"/>
                            </a:schemeClr>
                          </a:solidFill>
                        </a:rPr>
                        <a:t>ríos</a:t>
                      </a:r>
                      <a:endParaRPr lang="en-GB" sz="2000" dirty="0">
                        <a:solidFill>
                          <a:schemeClr val="accent1">
                            <a:lumMod val="50000"/>
                          </a:schemeClr>
                        </a:solidFill>
                      </a:endParaRPr>
                    </a:p>
                  </a:txBody>
                  <a:tcPr anchor="ctr">
                    <a:solidFill>
                      <a:schemeClr val="accent4">
                        <a:lumMod val="20000"/>
                        <a:lumOff val="80000"/>
                      </a:schemeClr>
                    </a:solidFill>
                  </a:tcPr>
                </a:tc>
                <a:tc>
                  <a:txBody>
                    <a:bodyPr/>
                    <a:lstStyle/>
                    <a:p>
                      <a:pPr algn="ctr"/>
                      <a:r>
                        <a:rPr lang="en-GB" sz="2000" dirty="0">
                          <a:solidFill>
                            <a:schemeClr val="accent1">
                              <a:lumMod val="50000"/>
                            </a:schemeClr>
                          </a:solidFill>
                        </a:rPr>
                        <a:t>Las </a:t>
                      </a:r>
                      <a:r>
                        <a:rPr lang="en-GB" sz="2000" dirty="0" err="1">
                          <a:solidFill>
                            <a:schemeClr val="accent1">
                              <a:lumMod val="50000"/>
                            </a:schemeClr>
                          </a:solidFill>
                        </a:rPr>
                        <a:t>flores</a:t>
                      </a:r>
                      <a:endParaRPr lang="en-GB" sz="2000" dirty="0">
                        <a:solidFill>
                          <a:schemeClr val="accent1">
                            <a:lumMod val="50000"/>
                          </a:schemeClr>
                        </a:solidFill>
                      </a:endParaRPr>
                    </a:p>
                  </a:txBody>
                  <a:tcPr anchor="ctr">
                    <a:solidFill>
                      <a:schemeClr val="accent4">
                        <a:lumMod val="20000"/>
                        <a:lumOff val="80000"/>
                      </a:schemeClr>
                    </a:solidFill>
                  </a:tcPr>
                </a:tc>
                <a:tc>
                  <a:txBody>
                    <a:bodyPr/>
                    <a:lstStyle/>
                    <a:p>
                      <a:pPr algn="ctr"/>
                      <a:endParaRPr lang="en-GB" sz="3000" dirty="0">
                        <a:solidFill>
                          <a:schemeClr val="accent1">
                            <a:lumMod val="50000"/>
                          </a:schemeClr>
                        </a:solidFill>
                      </a:endParaRPr>
                    </a:p>
                  </a:txBody>
                  <a:tcPr anchor="ctr">
                    <a:solidFill>
                      <a:schemeClr val="accent4">
                        <a:lumMod val="20000"/>
                        <a:lumOff val="80000"/>
                      </a:schemeClr>
                    </a:solidFill>
                  </a:tcPr>
                </a:tc>
                <a:tc>
                  <a:txBody>
                    <a:bodyPr/>
                    <a:lstStyle/>
                    <a:p>
                      <a:endParaRPr lang="en-GB" sz="3000" dirty="0">
                        <a:solidFill>
                          <a:schemeClr val="accent1">
                            <a:lumMod val="50000"/>
                          </a:schemeClr>
                        </a:solidFill>
                      </a:endParaRPr>
                    </a:p>
                  </a:txBody>
                  <a:tcPr/>
                </a:tc>
                <a:tc>
                  <a:txBody>
                    <a:bodyPr/>
                    <a:lstStyle/>
                    <a:p>
                      <a:endParaRPr lang="en-GB" sz="3000" dirty="0">
                        <a:solidFill>
                          <a:schemeClr val="accent1">
                            <a:lumMod val="50000"/>
                          </a:schemeClr>
                        </a:solidFill>
                      </a:endParaRPr>
                    </a:p>
                  </a:txBody>
                  <a:tcPr/>
                </a:tc>
                <a:extLst>
                  <a:ext uri="{0D108BD9-81ED-4DB2-BD59-A6C34878D82A}">
                    <a16:rowId xmlns:a16="http://schemas.microsoft.com/office/drawing/2014/main" val="650592222"/>
                  </a:ext>
                </a:extLst>
              </a:tr>
              <a:tr h="520176">
                <a:tc>
                  <a:txBody>
                    <a:bodyPr/>
                    <a:lstStyle/>
                    <a:p>
                      <a:pPr algn="ctr"/>
                      <a:r>
                        <a:rPr lang="en-GB" sz="2000" dirty="0">
                          <a:solidFill>
                            <a:schemeClr val="accent1">
                              <a:lumMod val="50000"/>
                            </a:schemeClr>
                          </a:solidFill>
                        </a:rPr>
                        <a:t>Los </a:t>
                      </a:r>
                      <a:r>
                        <a:rPr lang="en-GB" sz="2000" dirty="0" err="1">
                          <a:solidFill>
                            <a:schemeClr val="accent1">
                              <a:lumMod val="50000"/>
                            </a:schemeClr>
                          </a:solidFill>
                        </a:rPr>
                        <a:t>abuelos</a:t>
                      </a:r>
                      <a:endParaRPr lang="en-GB" sz="2000" dirty="0">
                        <a:solidFill>
                          <a:schemeClr val="accent1">
                            <a:lumMod val="50000"/>
                          </a:schemeClr>
                        </a:solidFill>
                      </a:endParaRPr>
                    </a:p>
                  </a:txBody>
                  <a:tcPr anchor="ctr">
                    <a:solidFill>
                      <a:schemeClr val="accent4">
                        <a:lumMod val="20000"/>
                        <a:lumOff val="80000"/>
                      </a:schemeClr>
                    </a:solidFill>
                  </a:tcPr>
                </a:tc>
                <a:tc>
                  <a:txBody>
                    <a:bodyPr/>
                    <a:lstStyle/>
                    <a:p>
                      <a:pPr algn="ctr"/>
                      <a:r>
                        <a:rPr lang="en-GB" sz="2000" dirty="0">
                          <a:solidFill>
                            <a:schemeClr val="accent1">
                              <a:lumMod val="50000"/>
                            </a:schemeClr>
                          </a:solidFill>
                        </a:rPr>
                        <a:t>Las </a:t>
                      </a:r>
                      <a:r>
                        <a:rPr lang="en-GB" sz="2000" dirty="0" err="1">
                          <a:solidFill>
                            <a:schemeClr val="accent1">
                              <a:lumMod val="50000"/>
                            </a:schemeClr>
                          </a:solidFill>
                        </a:rPr>
                        <a:t>abuelas</a:t>
                      </a:r>
                      <a:endParaRPr lang="en-GB" sz="2000" dirty="0">
                        <a:solidFill>
                          <a:schemeClr val="accent1">
                            <a:lumMod val="50000"/>
                          </a:schemeClr>
                        </a:solidFill>
                      </a:endParaRPr>
                    </a:p>
                  </a:txBody>
                  <a:tcPr anchor="ctr">
                    <a:solidFill>
                      <a:schemeClr val="accent4">
                        <a:lumMod val="20000"/>
                        <a:lumOff val="80000"/>
                      </a:schemeClr>
                    </a:solidFill>
                  </a:tcPr>
                </a:tc>
                <a:tc>
                  <a:txBody>
                    <a:bodyPr/>
                    <a:lstStyle/>
                    <a:p>
                      <a:pPr algn="ctr"/>
                      <a:endParaRPr lang="en-GB" sz="3000" dirty="0">
                        <a:solidFill>
                          <a:schemeClr val="accent1">
                            <a:lumMod val="50000"/>
                          </a:schemeClr>
                        </a:solidFill>
                      </a:endParaRPr>
                    </a:p>
                  </a:txBody>
                  <a:tcPr anchor="ctr">
                    <a:solidFill>
                      <a:schemeClr val="accent4">
                        <a:lumMod val="20000"/>
                        <a:lumOff val="80000"/>
                      </a:schemeClr>
                    </a:solidFill>
                  </a:tcPr>
                </a:tc>
                <a:tc>
                  <a:txBody>
                    <a:bodyPr/>
                    <a:lstStyle/>
                    <a:p>
                      <a:endParaRPr lang="en-GB" sz="3000" dirty="0">
                        <a:solidFill>
                          <a:schemeClr val="accent1">
                            <a:lumMod val="50000"/>
                          </a:schemeClr>
                        </a:solidFill>
                      </a:endParaRPr>
                    </a:p>
                  </a:txBody>
                  <a:tcPr/>
                </a:tc>
                <a:tc>
                  <a:txBody>
                    <a:bodyPr/>
                    <a:lstStyle/>
                    <a:p>
                      <a:endParaRPr lang="en-GB" sz="3000" dirty="0">
                        <a:solidFill>
                          <a:schemeClr val="accent1">
                            <a:lumMod val="50000"/>
                          </a:schemeClr>
                        </a:solidFill>
                      </a:endParaRPr>
                    </a:p>
                  </a:txBody>
                  <a:tcPr/>
                </a:tc>
                <a:extLst>
                  <a:ext uri="{0D108BD9-81ED-4DB2-BD59-A6C34878D82A}">
                    <a16:rowId xmlns:a16="http://schemas.microsoft.com/office/drawing/2014/main" val="1554971765"/>
                  </a:ext>
                </a:extLst>
              </a:tr>
              <a:tr h="520176">
                <a:tc>
                  <a:txBody>
                    <a:bodyPr/>
                    <a:lstStyle/>
                    <a:p>
                      <a:pPr algn="ctr"/>
                      <a:r>
                        <a:rPr lang="en-GB" sz="2000" dirty="0">
                          <a:solidFill>
                            <a:schemeClr val="accent1">
                              <a:lumMod val="50000"/>
                            </a:schemeClr>
                          </a:solidFill>
                        </a:rPr>
                        <a:t>Los </a:t>
                      </a:r>
                      <a:r>
                        <a:rPr lang="en-GB" sz="2000" dirty="0" err="1">
                          <a:solidFill>
                            <a:schemeClr val="accent1">
                              <a:lumMod val="50000"/>
                            </a:schemeClr>
                          </a:solidFill>
                        </a:rPr>
                        <a:t>primos</a:t>
                      </a:r>
                      <a:endParaRPr lang="en-GB" sz="2000" dirty="0">
                        <a:solidFill>
                          <a:schemeClr val="accent1">
                            <a:lumMod val="50000"/>
                          </a:schemeClr>
                        </a:solidFill>
                      </a:endParaRPr>
                    </a:p>
                  </a:txBody>
                  <a:tcPr anchor="ctr">
                    <a:solidFill>
                      <a:schemeClr val="accent4">
                        <a:lumMod val="20000"/>
                        <a:lumOff val="80000"/>
                      </a:schemeClr>
                    </a:solidFill>
                  </a:tcPr>
                </a:tc>
                <a:tc>
                  <a:txBody>
                    <a:bodyPr/>
                    <a:lstStyle/>
                    <a:p>
                      <a:pPr algn="ctr"/>
                      <a:r>
                        <a:rPr lang="en-GB" sz="2000" dirty="0">
                          <a:solidFill>
                            <a:schemeClr val="accent1">
                              <a:lumMod val="50000"/>
                            </a:schemeClr>
                          </a:solidFill>
                        </a:rPr>
                        <a:t>Las primas</a:t>
                      </a:r>
                    </a:p>
                  </a:txBody>
                  <a:tcPr anchor="ctr">
                    <a:solidFill>
                      <a:schemeClr val="accent4">
                        <a:lumMod val="20000"/>
                        <a:lumOff val="80000"/>
                      </a:schemeClr>
                    </a:solidFill>
                  </a:tcPr>
                </a:tc>
                <a:tc>
                  <a:txBody>
                    <a:bodyPr/>
                    <a:lstStyle/>
                    <a:p>
                      <a:pPr algn="ctr"/>
                      <a:endParaRPr lang="en-GB" sz="3000" dirty="0">
                        <a:solidFill>
                          <a:schemeClr val="accent1">
                            <a:lumMod val="50000"/>
                          </a:schemeClr>
                        </a:solidFill>
                      </a:endParaRPr>
                    </a:p>
                  </a:txBody>
                  <a:tcPr anchor="ctr">
                    <a:solidFill>
                      <a:schemeClr val="accent4">
                        <a:lumMod val="20000"/>
                        <a:lumOff val="80000"/>
                      </a:schemeClr>
                    </a:solidFill>
                  </a:tcPr>
                </a:tc>
                <a:tc>
                  <a:txBody>
                    <a:bodyPr/>
                    <a:lstStyle/>
                    <a:p>
                      <a:endParaRPr lang="en-GB" sz="3000" dirty="0">
                        <a:solidFill>
                          <a:schemeClr val="accent1">
                            <a:lumMod val="50000"/>
                          </a:schemeClr>
                        </a:solidFill>
                      </a:endParaRPr>
                    </a:p>
                  </a:txBody>
                  <a:tcPr/>
                </a:tc>
                <a:tc>
                  <a:txBody>
                    <a:bodyPr/>
                    <a:lstStyle/>
                    <a:p>
                      <a:endParaRPr lang="en-GB" sz="3000" dirty="0">
                        <a:solidFill>
                          <a:schemeClr val="accent1">
                            <a:lumMod val="50000"/>
                          </a:schemeClr>
                        </a:solidFill>
                      </a:endParaRPr>
                    </a:p>
                  </a:txBody>
                  <a:tcPr/>
                </a:tc>
                <a:extLst>
                  <a:ext uri="{0D108BD9-81ED-4DB2-BD59-A6C34878D82A}">
                    <a16:rowId xmlns:a16="http://schemas.microsoft.com/office/drawing/2014/main" val="2403160056"/>
                  </a:ext>
                </a:extLst>
              </a:tr>
              <a:tr h="551042">
                <a:tc>
                  <a:txBody>
                    <a:bodyPr/>
                    <a:lstStyle/>
                    <a:p>
                      <a:pPr algn="ctr"/>
                      <a:r>
                        <a:rPr lang="en-GB" sz="2000" dirty="0">
                          <a:solidFill>
                            <a:schemeClr val="accent1">
                              <a:lumMod val="50000"/>
                            </a:schemeClr>
                          </a:solidFill>
                        </a:rPr>
                        <a:t>Las </a:t>
                      </a:r>
                      <a:r>
                        <a:rPr lang="en-GB" sz="2000" dirty="0" err="1">
                          <a:solidFill>
                            <a:schemeClr val="accent1">
                              <a:lumMod val="50000"/>
                            </a:schemeClr>
                          </a:solidFill>
                        </a:rPr>
                        <a:t>camisas</a:t>
                      </a:r>
                      <a:endParaRPr lang="en-GB" sz="2000" dirty="0">
                        <a:solidFill>
                          <a:schemeClr val="accent1">
                            <a:lumMod val="50000"/>
                          </a:schemeClr>
                        </a:solidFill>
                      </a:endParaRPr>
                    </a:p>
                  </a:txBody>
                  <a:tcPr anchor="ctr">
                    <a:solidFill>
                      <a:schemeClr val="accent4">
                        <a:lumMod val="20000"/>
                        <a:lumOff val="80000"/>
                      </a:schemeClr>
                    </a:solidFill>
                  </a:tcPr>
                </a:tc>
                <a:tc>
                  <a:txBody>
                    <a:bodyPr/>
                    <a:lstStyle/>
                    <a:p>
                      <a:pPr algn="ctr"/>
                      <a:r>
                        <a:rPr lang="en-GB" sz="2000" dirty="0">
                          <a:solidFill>
                            <a:schemeClr val="accent1">
                              <a:lumMod val="50000"/>
                            </a:schemeClr>
                          </a:solidFill>
                        </a:rPr>
                        <a:t>Los </a:t>
                      </a:r>
                      <a:r>
                        <a:rPr lang="en-GB" sz="2000" dirty="0" err="1">
                          <a:solidFill>
                            <a:schemeClr val="accent1">
                              <a:lumMod val="50000"/>
                            </a:schemeClr>
                          </a:solidFill>
                        </a:rPr>
                        <a:t>colores</a:t>
                      </a:r>
                      <a:endParaRPr lang="en-GB" sz="2000" dirty="0">
                        <a:solidFill>
                          <a:schemeClr val="accent1">
                            <a:lumMod val="50000"/>
                          </a:schemeClr>
                        </a:solidFill>
                      </a:endParaRPr>
                    </a:p>
                  </a:txBody>
                  <a:tcPr anchor="ctr">
                    <a:solidFill>
                      <a:schemeClr val="accent4">
                        <a:lumMod val="20000"/>
                        <a:lumOff val="80000"/>
                      </a:schemeClr>
                    </a:solidFill>
                  </a:tcPr>
                </a:tc>
                <a:tc>
                  <a:txBody>
                    <a:bodyPr/>
                    <a:lstStyle/>
                    <a:p>
                      <a:pPr algn="ctr"/>
                      <a:endParaRPr lang="en-GB" sz="3000" dirty="0">
                        <a:solidFill>
                          <a:schemeClr val="accent1">
                            <a:lumMod val="50000"/>
                          </a:schemeClr>
                        </a:solidFill>
                      </a:endParaRPr>
                    </a:p>
                  </a:txBody>
                  <a:tcPr anchor="ctr">
                    <a:solidFill>
                      <a:schemeClr val="accent4">
                        <a:lumMod val="20000"/>
                        <a:lumOff val="80000"/>
                      </a:schemeClr>
                    </a:solidFill>
                  </a:tcPr>
                </a:tc>
                <a:tc>
                  <a:txBody>
                    <a:bodyPr/>
                    <a:lstStyle/>
                    <a:p>
                      <a:endParaRPr lang="en-GB" sz="3000" dirty="0">
                        <a:solidFill>
                          <a:schemeClr val="accent1">
                            <a:lumMod val="50000"/>
                          </a:schemeClr>
                        </a:solidFill>
                      </a:endParaRPr>
                    </a:p>
                  </a:txBody>
                  <a:tcPr/>
                </a:tc>
                <a:tc>
                  <a:txBody>
                    <a:bodyPr/>
                    <a:lstStyle/>
                    <a:p>
                      <a:endParaRPr lang="en-GB" sz="3000" dirty="0">
                        <a:solidFill>
                          <a:schemeClr val="accent1">
                            <a:lumMod val="50000"/>
                          </a:schemeClr>
                        </a:solidFill>
                      </a:endParaRPr>
                    </a:p>
                  </a:txBody>
                  <a:tcPr/>
                </a:tc>
                <a:extLst>
                  <a:ext uri="{0D108BD9-81ED-4DB2-BD59-A6C34878D82A}">
                    <a16:rowId xmlns:a16="http://schemas.microsoft.com/office/drawing/2014/main" val="2372139418"/>
                  </a:ext>
                </a:extLst>
              </a:tr>
              <a:tr h="520176">
                <a:tc>
                  <a:txBody>
                    <a:bodyPr/>
                    <a:lstStyle/>
                    <a:p>
                      <a:pPr algn="ctr"/>
                      <a:r>
                        <a:rPr lang="en-GB" sz="2000" dirty="0">
                          <a:solidFill>
                            <a:schemeClr val="accent1">
                              <a:lumMod val="50000"/>
                            </a:schemeClr>
                          </a:solidFill>
                        </a:rPr>
                        <a:t>Los </a:t>
                      </a:r>
                      <a:r>
                        <a:rPr lang="en-GB" sz="2000" dirty="0" err="1">
                          <a:solidFill>
                            <a:schemeClr val="accent1">
                              <a:lumMod val="50000"/>
                            </a:schemeClr>
                          </a:solidFill>
                        </a:rPr>
                        <a:t>perros</a:t>
                      </a:r>
                      <a:endParaRPr lang="en-GB" sz="2000" dirty="0">
                        <a:solidFill>
                          <a:schemeClr val="accent1">
                            <a:lumMod val="50000"/>
                          </a:schemeClr>
                        </a:solidFill>
                      </a:endParaRPr>
                    </a:p>
                  </a:txBody>
                  <a:tcPr anchor="ctr">
                    <a:solidFill>
                      <a:schemeClr val="accent4">
                        <a:lumMod val="20000"/>
                        <a:lumOff val="80000"/>
                      </a:schemeClr>
                    </a:solidFill>
                  </a:tcPr>
                </a:tc>
                <a:tc>
                  <a:txBody>
                    <a:bodyPr/>
                    <a:lstStyle/>
                    <a:p>
                      <a:pPr algn="ctr"/>
                      <a:r>
                        <a:rPr lang="en-GB" sz="2000" dirty="0">
                          <a:solidFill>
                            <a:schemeClr val="accent1">
                              <a:lumMod val="50000"/>
                            </a:schemeClr>
                          </a:solidFill>
                        </a:rPr>
                        <a:t>Las </a:t>
                      </a:r>
                      <a:r>
                        <a:rPr lang="en-GB" sz="2000" dirty="0" err="1">
                          <a:solidFill>
                            <a:schemeClr val="accent1">
                              <a:lumMod val="50000"/>
                            </a:schemeClr>
                          </a:solidFill>
                        </a:rPr>
                        <a:t>chicas</a:t>
                      </a:r>
                      <a:endParaRPr lang="en-GB" sz="2000" dirty="0">
                        <a:solidFill>
                          <a:schemeClr val="accent1">
                            <a:lumMod val="50000"/>
                          </a:schemeClr>
                        </a:solidFill>
                      </a:endParaRPr>
                    </a:p>
                  </a:txBody>
                  <a:tcPr anchor="ctr">
                    <a:solidFill>
                      <a:schemeClr val="accent4">
                        <a:lumMod val="20000"/>
                        <a:lumOff val="80000"/>
                      </a:schemeClr>
                    </a:solidFill>
                  </a:tcPr>
                </a:tc>
                <a:tc>
                  <a:txBody>
                    <a:bodyPr/>
                    <a:lstStyle/>
                    <a:p>
                      <a:pPr algn="ctr"/>
                      <a:endParaRPr lang="en-GB" sz="3000" dirty="0">
                        <a:solidFill>
                          <a:schemeClr val="accent1">
                            <a:lumMod val="50000"/>
                          </a:schemeClr>
                        </a:solidFill>
                      </a:endParaRPr>
                    </a:p>
                  </a:txBody>
                  <a:tcPr anchor="ctr">
                    <a:solidFill>
                      <a:schemeClr val="accent4">
                        <a:lumMod val="20000"/>
                        <a:lumOff val="80000"/>
                      </a:schemeClr>
                    </a:solidFill>
                  </a:tcPr>
                </a:tc>
                <a:tc>
                  <a:txBody>
                    <a:bodyPr/>
                    <a:lstStyle/>
                    <a:p>
                      <a:endParaRPr lang="en-GB" sz="3000" dirty="0">
                        <a:solidFill>
                          <a:schemeClr val="accent1">
                            <a:lumMod val="50000"/>
                          </a:schemeClr>
                        </a:solidFill>
                      </a:endParaRPr>
                    </a:p>
                  </a:txBody>
                  <a:tcPr/>
                </a:tc>
                <a:tc>
                  <a:txBody>
                    <a:bodyPr/>
                    <a:lstStyle/>
                    <a:p>
                      <a:endParaRPr lang="en-GB" sz="3000" dirty="0">
                        <a:solidFill>
                          <a:schemeClr val="accent1">
                            <a:lumMod val="50000"/>
                          </a:schemeClr>
                        </a:solidFill>
                      </a:endParaRPr>
                    </a:p>
                  </a:txBody>
                  <a:tcPr/>
                </a:tc>
                <a:extLst>
                  <a:ext uri="{0D108BD9-81ED-4DB2-BD59-A6C34878D82A}">
                    <a16:rowId xmlns:a16="http://schemas.microsoft.com/office/drawing/2014/main" val="3528427357"/>
                  </a:ext>
                </a:extLst>
              </a:tr>
              <a:tr h="520176">
                <a:tc>
                  <a:txBody>
                    <a:bodyPr/>
                    <a:lstStyle/>
                    <a:p>
                      <a:pPr algn="ctr"/>
                      <a:r>
                        <a:rPr lang="en-GB" sz="2000" dirty="0">
                          <a:solidFill>
                            <a:schemeClr val="accent1">
                              <a:lumMod val="50000"/>
                            </a:schemeClr>
                          </a:solidFill>
                        </a:rPr>
                        <a:t>Las </a:t>
                      </a:r>
                      <a:r>
                        <a:rPr lang="en-GB" sz="2000" dirty="0" err="1">
                          <a:solidFill>
                            <a:schemeClr val="accent1">
                              <a:lumMod val="50000"/>
                            </a:schemeClr>
                          </a:solidFill>
                        </a:rPr>
                        <a:t>cremas</a:t>
                      </a:r>
                      <a:endParaRPr lang="en-GB" sz="2000" dirty="0">
                        <a:solidFill>
                          <a:schemeClr val="accent1">
                            <a:lumMod val="50000"/>
                          </a:schemeClr>
                        </a:solidFill>
                      </a:endParaRPr>
                    </a:p>
                  </a:txBody>
                  <a:tcPr anchor="ctr">
                    <a:solidFill>
                      <a:schemeClr val="accent4">
                        <a:lumMod val="20000"/>
                        <a:lumOff val="80000"/>
                      </a:schemeClr>
                    </a:solidFill>
                  </a:tcPr>
                </a:tc>
                <a:tc>
                  <a:txBody>
                    <a:bodyPr/>
                    <a:lstStyle/>
                    <a:p>
                      <a:pPr algn="ctr"/>
                      <a:r>
                        <a:rPr lang="en-GB" sz="2000" dirty="0">
                          <a:solidFill>
                            <a:schemeClr val="accent1">
                              <a:lumMod val="50000"/>
                            </a:schemeClr>
                          </a:solidFill>
                        </a:rPr>
                        <a:t>Los </a:t>
                      </a:r>
                      <a:r>
                        <a:rPr lang="en-GB" sz="2000" dirty="0" err="1">
                          <a:solidFill>
                            <a:schemeClr val="accent1">
                              <a:lumMod val="50000"/>
                            </a:schemeClr>
                          </a:solidFill>
                        </a:rPr>
                        <a:t>zapatos</a:t>
                      </a:r>
                      <a:endParaRPr lang="en-GB" sz="2000" dirty="0">
                        <a:solidFill>
                          <a:schemeClr val="accent1">
                            <a:lumMod val="50000"/>
                          </a:schemeClr>
                        </a:solidFill>
                      </a:endParaRPr>
                    </a:p>
                  </a:txBody>
                  <a:tcPr anchor="ctr">
                    <a:solidFill>
                      <a:schemeClr val="accent4">
                        <a:lumMod val="20000"/>
                        <a:lumOff val="80000"/>
                      </a:schemeClr>
                    </a:solidFill>
                  </a:tcPr>
                </a:tc>
                <a:tc>
                  <a:txBody>
                    <a:bodyPr/>
                    <a:lstStyle/>
                    <a:p>
                      <a:pPr algn="ctr"/>
                      <a:endParaRPr lang="en-GB" sz="3000" dirty="0">
                        <a:solidFill>
                          <a:schemeClr val="accent1">
                            <a:lumMod val="50000"/>
                          </a:schemeClr>
                        </a:solidFill>
                      </a:endParaRPr>
                    </a:p>
                  </a:txBody>
                  <a:tcPr anchor="ctr">
                    <a:solidFill>
                      <a:schemeClr val="accent4">
                        <a:lumMod val="20000"/>
                        <a:lumOff val="80000"/>
                      </a:schemeClr>
                    </a:solidFill>
                  </a:tcPr>
                </a:tc>
                <a:tc>
                  <a:txBody>
                    <a:bodyPr/>
                    <a:lstStyle/>
                    <a:p>
                      <a:endParaRPr lang="en-GB" sz="3000" dirty="0">
                        <a:solidFill>
                          <a:schemeClr val="accent1">
                            <a:lumMod val="50000"/>
                          </a:schemeClr>
                        </a:solidFill>
                      </a:endParaRPr>
                    </a:p>
                  </a:txBody>
                  <a:tcPr/>
                </a:tc>
                <a:tc>
                  <a:txBody>
                    <a:bodyPr/>
                    <a:lstStyle/>
                    <a:p>
                      <a:endParaRPr lang="en-GB" sz="3000" dirty="0">
                        <a:solidFill>
                          <a:schemeClr val="accent1">
                            <a:lumMod val="50000"/>
                          </a:schemeClr>
                        </a:solidFill>
                      </a:endParaRPr>
                    </a:p>
                  </a:txBody>
                  <a:tcPr/>
                </a:tc>
                <a:extLst>
                  <a:ext uri="{0D108BD9-81ED-4DB2-BD59-A6C34878D82A}">
                    <a16:rowId xmlns:a16="http://schemas.microsoft.com/office/drawing/2014/main" val="1175753858"/>
                  </a:ext>
                </a:extLst>
              </a:tr>
              <a:tr h="5201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Las </a:t>
                      </a:r>
                      <a:r>
                        <a:rPr lang="en-GB" sz="2000" dirty="0" err="1">
                          <a:solidFill>
                            <a:schemeClr val="accent1">
                              <a:lumMod val="50000"/>
                            </a:schemeClr>
                          </a:solidFill>
                        </a:rPr>
                        <a:t>profesoras</a:t>
                      </a:r>
                      <a:endParaRPr lang="en-GB" sz="2000" dirty="0">
                        <a:solidFill>
                          <a:schemeClr val="accent1">
                            <a:lumMod val="50000"/>
                          </a:schemeClr>
                        </a:solidFill>
                      </a:endParaRPr>
                    </a:p>
                  </a:txBody>
                  <a:tcPr anchor="ctr">
                    <a:solidFill>
                      <a:schemeClr val="accent4">
                        <a:lumMod val="20000"/>
                        <a:lumOff val="80000"/>
                      </a:schemeClr>
                    </a:solidFill>
                  </a:tcPr>
                </a:tc>
                <a:tc>
                  <a:txBody>
                    <a:bodyPr/>
                    <a:lstStyle/>
                    <a:p>
                      <a:pPr algn="ctr"/>
                      <a:r>
                        <a:rPr lang="en-GB" sz="2000" dirty="0">
                          <a:solidFill>
                            <a:schemeClr val="accent1">
                              <a:lumMod val="50000"/>
                            </a:schemeClr>
                          </a:solidFill>
                        </a:rPr>
                        <a:t>Los </a:t>
                      </a:r>
                      <a:r>
                        <a:rPr lang="en-GB" sz="2000" dirty="0" err="1">
                          <a:solidFill>
                            <a:schemeClr val="accent1">
                              <a:lumMod val="50000"/>
                            </a:schemeClr>
                          </a:solidFill>
                        </a:rPr>
                        <a:t>autores</a:t>
                      </a:r>
                      <a:endParaRPr lang="en-GB" sz="2000" dirty="0">
                        <a:solidFill>
                          <a:schemeClr val="accent1">
                            <a:lumMod val="50000"/>
                          </a:schemeClr>
                        </a:solidFill>
                      </a:endParaRPr>
                    </a:p>
                  </a:txBody>
                  <a:tcPr anchor="ctr">
                    <a:solidFill>
                      <a:schemeClr val="accent4">
                        <a:lumMod val="20000"/>
                        <a:lumOff val="80000"/>
                      </a:schemeClr>
                    </a:solidFill>
                  </a:tcPr>
                </a:tc>
                <a:tc>
                  <a:txBody>
                    <a:bodyPr/>
                    <a:lstStyle/>
                    <a:p>
                      <a:pPr algn="ctr"/>
                      <a:endParaRPr lang="en-GB" sz="3000" dirty="0">
                        <a:solidFill>
                          <a:schemeClr val="accent1">
                            <a:lumMod val="50000"/>
                          </a:schemeClr>
                        </a:solidFill>
                      </a:endParaRPr>
                    </a:p>
                  </a:txBody>
                  <a:tcPr anchor="ctr">
                    <a:solidFill>
                      <a:schemeClr val="accent4">
                        <a:lumMod val="20000"/>
                        <a:lumOff val="80000"/>
                      </a:schemeClr>
                    </a:solidFill>
                  </a:tcPr>
                </a:tc>
                <a:tc>
                  <a:txBody>
                    <a:bodyPr/>
                    <a:lstStyle/>
                    <a:p>
                      <a:endParaRPr lang="en-GB" dirty="0">
                        <a:solidFill>
                          <a:schemeClr val="accent1">
                            <a:lumMod val="50000"/>
                          </a:schemeClr>
                        </a:solidFill>
                      </a:endParaRPr>
                    </a:p>
                  </a:txBody>
                  <a:tcPr/>
                </a:tc>
                <a:tc>
                  <a:txBody>
                    <a:bodyPr/>
                    <a:lstStyle/>
                    <a:p>
                      <a:endParaRPr lang="en-GB" dirty="0">
                        <a:solidFill>
                          <a:schemeClr val="accent1">
                            <a:lumMod val="50000"/>
                          </a:schemeClr>
                        </a:solidFill>
                      </a:endParaRPr>
                    </a:p>
                  </a:txBody>
                  <a:tcPr/>
                </a:tc>
                <a:extLst>
                  <a:ext uri="{0D108BD9-81ED-4DB2-BD59-A6C34878D82A}">
                    <a16:rowId xmlns:a16="http://schemas.microsoft.com/office/drawing/2014/main" val="3173782825"/>
                  </a:ext>
                </a:extLst>
              </a:tr>
            </a:tbl>
          </a:graphicData>
        </a:graphic>
      </p:graphicFrame>
      <p:sp>
        <p:nvSpPr>
          <p:cNvPr id="4" name="Rounded Rectangle 3"/>
          <p:cNvSpPr/>
          <p:nvPr/>
        </p:nvSpPr>
        <p:spPr>
          <a:xfrm>
            <a:off x="852756" y="1907606"/>
            <a:ext cx="1874002" cy="505400"/>
          </a:xfrm>
          <a:prstGeom prst="roundRect">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ounded Rectangle 42"/>
          <p:cNvSpPr/>
          <p:nvPr/>
        </p:nvSpPr>
        <p:spPr>
          <a:xfrm>
            <a:off x="833716" y="2480220"/>
            <a:ext cx="1870573" cy="493944"/>
          </a:xfrm>
          <a:prstGeom prst="roundRect">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ounded Rectangle 44"/>
          <p:cNvSpPr/>
          <p:nvPr/>
        </p:nvSpPr>
        <p:spPr>
          <a:xfrm>
            <a:off x="2757158" y="3579952"/>
            <a:ext cx="2112793" cy="504455"/>
          </a:xfrm>
          <a:prstGeom prst="roundRect">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ounded Rectangle 45"/>
          <p:cNvSpPr/>
          <p:nvPr/>
        </p:nvSpPr>
        <p:spPr>
          <a:xfrm>
            <a:off x="2751070" y="4110291"/>
            <a:ext cx="2118882" cy="540385"/>
          </a:xfrm>
          <a:prstGeom prst="roundRect">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ounded Rectangle 46"/>
          <p:cNvSpPr/>
          <p:nvPr/>
        </p:nvSpPr>
        <p:spPr>
          <a:xfrm>
            <a:off x="833716" y="4650676"/>
            <a:ext cx="1870573" cy="500609"/>
          </a:xfrm>
          <a:prstGeom prst="roundRect">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ounded Rectangle 47"/>
          <p:cNvSpPr/>
          <p:nvPr/>
        </p:nvSpPr>
        <p:spPr>
          <a:xfrm>
            <a:off x="852756" y="5211834"/>
            <a:ext cx="1851533" cy="479999"/>
          </a:xfrm>
          <a:prstGeom prst="roundRect">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01230" y="3074584"/>
            <a:ext cx="360464" cy="375483"/>
          </a:xfrm>
          <a:prstGeom prst="rect">
            <a:avLst/>
          </a:prstGeom>
        </p:spPr>
      </p:pic>
      <p:sp>
        <p:nvSpPr>
          <p:cNvPr id="6" name="TextBox 5"/>
          <p:cNvSpPr txBox="1"/>
          <p:nvPr/>
        </p:nvSpPr>
        <p:spPr>
          <a:xfrm>
            <a:off x="5890927" y="1813366"/>
            <a:ext cx="2971800" cy="646331"/>
          </a:xfrm>
          <a:prstGeom prst="rect">
            <a:avLst/>
          </a:prstGeom>
          <a:noFill/>
        </p:spPr>
        <p:txBody>
          <a:bodyPr wrap="square" rtlCol="0">
            <a:spAutoFit/>
          </a:bodyPr>
          <a:lstStyle/>
          <a:p>
            <a:r>
              <a:rPr lang="en-GB" sz="3600" dirty="0" err="1">
                <a:solidFill>
                  <a:schemeClr val="accent5">
                    <a:lumMod val="50000"/>
                  </a:schemeClr>
                </a:solidFill>
                <a:latin typeface="+mj-lt"/>
              </a:rPr>
              <a:t>oscur</a:t>
            </a:r>
            <a:r>
              <a:rPr lang="en-GB" sz="3600" b="1" dirty="0" err="1">
                <a:solidFill>
                  <a:schemeClr val="accent5">
                    <a:lumMod val="50000"/>
                  </a:schemeClr>
                </a:solidFill>
                <a:latin typeface="+mj-lt"/>
              </a:rPr>
              <a:t>o</a:t>
            </a:r>
            <a:endParaRPr lang="en-GB" sz="3600" b="1" dirty="0">
              <a:solidFill>
                <a:schemeClr val="accent5">
                  <a:lumMod val="50000"/>
                </a:schemeClr>
              </a:solidFill>
              <a:latin typeface="+mj-lt"/>
            </a:endParaRPr>
          </a:p>
        </p:txBody>
      </p:sp>
      <p:sp>
        <p:nvSpPr>
          <p:cNvPr id="50" name="TextBox 49"/>
          <p:cNvSpPr txBox="1"/>
          <p:nvPr/>
        </p:nvSpPr>
        <p:spPr>
          <a:xfrm>
            <a:off x="5890927" y="2339701"/>
            <a:ext cx="2971800" cy="646331"/>
          </a:xfrm>
          <a:prstGeom prst="rect">
            <a:avLst/>
          </a:prstGeom>
          <a:noFill/>
        </p:spPr>
        <p:txBody>
          <a:bodyPr wrap="square" rtlCol="0">
            <a:spAutoFit/>
          </a:bodyPr>
          <a:lstStyle/>
          <a:p>
            <a:r>
              <a:rPr lang="en-GB" sz="3600" dirty="0" err="1">
                <a:solidFill>
                  <a:schemeClr val="accent1">
                    <a:lumMod val="50000"/>
                  </a:schemeClr>
                </a:solidFill>
                <a:latin typeface="+mj-lt"/>
              </a:rPr>
              <a:t>clar</a:t>
            </a:r>
            <a:r>
              <a:rPr lang="en-GB" sz="3600" b="1" dirty="0" err="1">
                <a:solidFill>
                  <a:schemeClr val="accent1">
                    <a:lumMod val="50000"/>
                  </a:schemeClr>
                </a:solidFill>
                <a:latin typeface="+mj-lt"/>
              </a:rPr>
              <a:t>os</a:t>
            </a:r>
            <a:endParaRPr lang="en-GB" sz="3600" b="1" dirty="0">
              <a:solidFill>
                <a:schemeClr val="accent1">
                  <a:lumMod val="50000"/>
                </a:schemeClr>
              </a:solidFill>
              <a:latin typeface="+mj-lt"/>
            </a:endParaRPr>
          </a:p>
        </p:txBody>
      </p:sp>
      <p:sp>
        <p:nvSpPr>
          <p:cNvPr id="51" name="TextBox 50"/>
          <p:cNvSpPr txBox="1"/>
          <p:nvPr/>
        </p:nvSpPr>
        <p:spPr>
          <a:xfrm>
            <a:off x="5900274" y="2933621"/>
            <a:ext cx="2971800" cy="646331"/>
          </a:xfrm>
          <a:prstGeom prst="rect">
            <a:avLst/>
          </a:prstGeom>
          <a:noFill/>
        </p:spPr>
        <p:txBody>
          <a:bodyPr wrap="square" rtlCol="0">
            <a:spAutoFit/>
          </a:bodyPr>
          <a:lstStyle/>
          <a:p>
            <a:r>
              <a:rPr lang="en-GB" sz="3600" dirty="0" err="1">
                <a:solidFill>
                  <a:schemeClr val="accent1">
                    <a:lumMod val="50000"/>
                  </a:schemeClr>
                </a:solidFill>
                <a:latin typeface="+mj-lt"/>
              </a:rPr>
              <a:t>fuerte</a:t>
            </a:r>
            <a:r>
              <a:rPr lang="en-GB" sz="3600" b="1" dirty="0" err="1">
                <a:solidFill>
                  <a:schemeClr val="accent1">
                    <a:lumMod val="50000"/>
                  </a:schemeClr>
                </a:solidFill>
                <a:latin typeface="+mj-lt"/>
              </a:rPr>
              <a:t>s</a:t>
            </a:r>
            <a:endParaRPr lang="en-GB" sz="3600" b="1" dirty="0">
              <a:solidFill>
                <a:schemeClr val="accent1">
                  <a:lumMod val="50000"/>
                </a:schemeClr>
              </a:solidFill>
              <a:latin typeface="+mj-lt"/>
            </a:endParaRPr>
          </a:p>
        </p:txBody>
      </p:sp>
      <p:sp>
        <p:nvSpPr>
          <p:cNvPr id="52" name="TextBox 51"/>
          <p:cNvSpPr txBox="1"/>
          <p:nvPr/>
        </p:nvSpPr>
        <p:spPr>
          <a:xfrm>
            <a:off x="5917659" y="3468811"/>
            <a:ext cx="2971800" cy="646331"/>
          </a:xfrm>
          <a:prstGeom prst="rect">
            <a:avLst/>
          </a:prstGeom>
          <a:noFill/>
        </p:spPr>
        <p:txBody>
          <a:bodyPr wrap="square" rtlCol="0">
            <a:spAutoFit/>
          </a:bodyPr>
          <a:lstStyle/>
          <a:p>
            <a:r>
              <a:rPr lang="en-GB" sz="3600" dirty="0" err="1">
                <a:solidFill>
                  <a:schemeClr val="accent1">
                    <a:lumMod val="50000"/>
                  </a:schemeClr>
                </a:solidFill>
                <a:latin typeface="+mj-lt"/>
              </a:rPr>
              <a:t>hermos</a:t>
            </a:r>
            <a:r>
              <a:rPr lang="en-GB" sz="3600" b="1" dirty="0" err="1">
                <a:solidFill>
                  <a:schemeClr val="accent1">
                    <a:lumMod val="50000"/>
                  </a:schemeClr>
                </a:solidFill>
                <a:latin typeface="+mj-lt"/>
              </a:rPr>
              <a:t>as</a:t>
            </a:r>
            <a:endParaRPr lang="en-GB" sz="3600" b="1" dirty="0">
              <a:solidFill>
                <a:schemeClr val="accent1">
                  <a:lumMod val="50000"/>
                </a:schemeClr>
              </a:solidFill>
              <a:latin typeface="+mj-lt"/>
            </a:endParaRPr>
          </a:p>
        </p:txBody>
      </p:sp>
      <p:sp>
        <p:nvSpPr>
          <p:cNvPr id="53" name="TextBox 52"/>
          <p:cNvSpPr txBox="1"/>
          <p:nvPr/>
        </p:nvSpPr>
        <p:spPr>
          <a:xfrm>
            <a:off x="5920589" y="3983483"/>
            <a:ext cx="2971800" cy="646331"/>
          </a:xfrm>
          <a:prstGeom prst="rect">
            <a:avLst/>
          </a:prstGeom>
          <a:noFill/>
        </p:spPr>
        <p:txBody>
          <a:bodyPr wrap="square" rtlCol="0">
            <a:spAutoFit/>
          </a:bodyPr>
          <a:lstStyle/>
          <a:p>
            <a:r>
              <a:rPr lang="en-GB" sz="3600" dirty="0" err="1">
                <a:solidFill>
                  <a:schemeClr val="accent1">
                    <a:lumMod val="50000"/>
                  </a:schemeClr>
                </a:solidFill>
                <a:latin typeface="+mj-lt"/>
              </a:rPr>
              <a:t>oscur</a:t>
            </a:r>
            <a:r>
              <a:rPr lang="en-GB" sz="3600" b="1" dirty="0" err="1">
                <a:solidFill>
                  <a:schemeClr val="accent1">
                    <a:lumMod val="50000"/>
                  </a:schemeClr>
                </a:solidFill>
                <a:latin typeface="+mj-lt"/>
              </a:rPr>
              <a:t>os</a:t>
            </a:r>
            <a:endParaRPr lang="en-GB" sz="3600" b="1" dirty="0">
              <a:solidFill>
                <a:schemeClr val="accent1">
                  <a:lumMod val="50000"/>
                </a:schemeClr>
              </a:solidFill>
              <a:latin typeface="+mj-lt"/>
            </a:endParaRPr>
          </a:p>
        </p:txBody>
      </p:sp>
      <p:sp>
        <p:nvSpPr>
          <p:cNvPr id="54" name="TextBox 53"/>
          <p:cNvSpPr txBox="1"/>
          <p:nvPr/>
        </p:nvSpPr>
        <p:spPr>
          <a:xfrm>
            <a:off x="5892402" y="4556188"/>
            <a:ext cx="2971800" cy="646331"/>
          </a:xfrm>
          <a:prstGeom prst="rect">
            <a:avLst/>
          </a:prstGeom>
          <a:noFill/>
        </p:spPr>
        <p:txBody>
          <a:bodyPr wrap="square" rtlCol="0">
            <a:spAutoFit/>
          </a:bodyPr>
          <a:lstStyle/>
          <a:p>
            <a:r>
              <a:rPr lang="en-GB" sz="3600" dirty="0" err="1">
                <a:solidFill>
                  <a:schemeClr val="accent1">
                    <a:lumMod val="50000"/>
                  </a:schemeClr>
                </a:solidFill>
                <a:latin typeface="+mj-lt"/>
              </a:rPr>
              <a:t>activ</a:t>
            </a:r>
            <a:r>
              <a:rPr lang="en-GB" sz="3600" b="1" dirty="0" err="1">
                <a:solidFill>
                  <a:schemeClr val="accent1">
                    <a:lumMod val="50000"/>
                  </a:schemeClr>
                </a:solidFill>
                <a:latin typeface="+mj-lt"/>
              </a:rPr>
              <a:t>os</a:t>
            </a:r>
            <a:endParaRPr lang="en-GB" sz="3600" b="1" dirty="0">
              <a:solidFill>
                <a:schemeClr val="accent1">
                  <a:lumMod val="50000"/>
                </a:schemeClr>
              </a:solidFill>
              <a:latin typeface="+mj-lt"/>
            </a:endParaRPr>
          </a:p>
        </p:txBody>
      </p:sp>
      <p:sp>
        <p:nvSpPr>
          <p:cNvPr id="55" name="TextBox 54"/>
          <p:cNvSpPr txBox="1"/>
          <p:nvPr/>
        </p:nvSpPr>
        <p:spPr>
          <a:xfrm>
            <a:off x="5917659" y="5086340"/>
            <a:ext cx="2971800" cy="646331"/>
          </a:xfrm>
          <a:prstGeom prst="rect">
            <a:avLst/>
          </a:prstGeom>
          <a:noFill/>
        </p:spPr>
        <p:txBody>
          <a:bodyPr wrap="square" rtlCol="0">
            <a:spAutoFit/>
          </a:bodyPr>
          <a:lstStyle/>
          <a:p>
            <a:r>
              <a:rPr lang="en-GB" sz="3600" dirty="0" err="1">
                <a:solidFill>
                  <a:schemeClr val="accent1">
                    <a:lumMod val="50000"/>
                  </a:schemeClr>
                </a:solidFill>
                <a:latin typeface="+mj-lt"/>
              </a:rPr>
              <a:t>clar</a:t>
            </a:r>
            <a:r>
              <a:rPr lang="en-GB" sz="3600" b="1" dirty="0" err="1">
                <a:solidFill>
                  <a:schemeClr val="accent1">
                    <a:lumMod val="50000"/>
                  </a:schemeClr>
                </a:solidFill>
                <a:latin typeface="+mj-lt"/>
              </a:rPr>
              <a:t>as</a:t>
            </a:r>
            <a:endParaRPr lang="en-GB" sz="3600" b="1" dirty="0">
              <a:solidFill>
                <a:schemeClr val="accent1">
                  <a:lumMod val="50000"/>
                </a:schemeClr>
              </a:solidFill>
              <a:latin typeface="+mj-lt"/>
            </a:endParaRPr>
          </a:p>
        </p:txBody>
      </p:sp>
      <p:sp>
        <p:nvSpPr>
          <p:cNvPr id="56" name="TextBox 55"/>
          <p:cNvSpPr txBox="1"/>
          <p:nvPr/>
        </p:nvSpPr>
        <p:spPr>
          <a:xfrm>
            <a:off x="5911717" y="5677490"/>
            <a:ext cx="2971800" cy="646331"/>
          </a:xfrm>
          <a:prstGeom prst="rect">
            <a:avLst/>
          </a:prstGeom>
          <a:noFill/>
        </p:spPr>
        <p:txBody>
          <a:bodyPr wrap="square" rtlCol="0">
            <a:spAutoFit/>
          </a:bodyPr>
          <a:lstStyle/>
          <a:p>
            <a:r>
              <a:rPr lang="en-GB" sz="3600" dirty="0" err="1">
                <a:solidFill>
                  <a:schemeClr val="accent1">
                    <a:lumMod val="50000"/>
                  </a:schemeClr>
                </a:solidFill>
                <a:latin typeface="+mj-lt"/>
              </a:rPr>
              <a:t>tranquil</a:t>
            </a:r>
            <a:r>
              <a:rPr lang="en-GB" sz="3600" b="1" dirty="0" err="1">
                <a:solidFill>
                  <a:schemeClr val="accent1">
                    <a:lumMod val="50000"/>
                  </a:schemeClr>
                </a:solidFill>
                <a:latin typeface="+mj-lt"/>
              </a:rPr>
              <a:t>os</a:t>
            </a:r>
            <a:endParaRPr lang="en-GB" sz="3600" b="1" dirty="0">
              <a:solidFill>
                <a:schemeClr val="accent1">
                  <a:lumMod val="50000"/>
                </a:schemeClr>
              </a:solidFill>
              <a:latin typeface="+mj-lt"/>
            </a:endParaRPr>
          </a:p>
        </p:txBody>
      </p:sp>
      <p:sp>
        <p:nvSpPr>
          <p:cNvPr id="8" name="Rectangular Callout 7"/>
          <p:cNvSpPr/>
          <p:nvPr/>
        </p:nvSpPr>
        <p:spPr>
          <a:xfrm>
            <a:off x="112936" y="1093753"/>
            <a:ext cx="1893663" cy="520700"/>
          </a:xfrm>
          <a:prstGeom prst="wedgeRectCallout">
            <a:avLst>
              <a:gd name="adj1" fmla="val 41191"/>
              <a:gd name="adj2" fmla="val 99085"/>
            </a:avLst>
          </a:prstGeom>
          <a:solidFill>
            <a:srgbClr val="115076"/>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el cielo </a:t>
            </a:r>
            <a:r>
              <a:rPr lang="en-GB" sz="2000" dirty="0">
                <a:solidFill>
                  <a:schemeClr val="bg1"/>
                </a:solidFill>
              </a:rPr>
              <a:t>= sky</a:t>
            </a:r>
          </a:p>
        </p:txBody>
      </p:sp>
      <p:pic>
        <p:nvPicPr>
          <p:cNvPr id="1026" name="Picture 2" descr="Happy Boy Face Clipart"/>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2624" r="18528"/>
          <a:stretch/>
        </p:blipFill>
        <p:spPr bwMode="auto">
          <a:xfrm>
            <a:off x="5161644" y="-65686"/>
            <a:ext cx="800101" cy="1359590"/>
          </a:xfrm>
          <a:prstGeom prst="rect">
            <a:avLst/>
          </a:prstGeom>
          <a:noFill/>
          <a:extLst>
            <a:ext uri="{909E8E84-426E-40DD-AFC4-6F175D3DCCD1}">
              <a14:hiddenFill xmlns:a14="http://schemas.microsoft.com/office/drawing/2010/main">
                <a:solidFill>
                  <a:srgbClr val="FFFFFF"/>
                </a:solidFill>
              </a14:hiddenFill>
            </a:ext>
          </a:extLst>
        </p:spPr>
      </p:pic>
      <p:sp>
        <p:nvSpPr>
          <p:cNvPr id="59" name="Rounded Rectangle 58"/>
          <p:cNvSpPr/>
          <p:nvPr/>
        </p:nvSpPr>
        <p:spPr>
          <a:xfrm>
            <a:off x="2768338" y="5788063"/>
            <a:ext cx="2139131" cy="479999"/>
          </a:xfrm>
          <a:prstGeom prst="roundRect">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8528801" y="1936316"/>
            <a:ext cx="1035658" cy="553998"/>
          </a:xfrm>
          <a:prstGeom prst="rect">
            <a:avLst/>
          </a:prstGeom>
          <a:noFill/>
        </p:spPr>
        <p:txBody>
          <a:bodyPr wrap="square" rtlCol="0">
            <a:spAutoFit/>
          </a:bodyPr>
          <a:lstStyle/>
          <a:p>
            <a:r>
              <a:rPr lang="en-GB" sz="3000" dirty="0">
                <a:solidFill>
                  <a:schemeClr val="accent1">
                    <a:lumMod val="50000"/>
                  </a:schemeClr>
                </a:solidFill>
              </a:rPr>
              <a:t>hoy</a:t>
            </a:r>
          </a:p>
        </p:txBody>
      </p:sp>
      <p:sp>
        <p:nvSpPr>
          <p:cNvPr id="61" name="TextBox 60"/>
          <p:cNvSpPr txBox="1"/>
          <p:nvPr/>
        </p:nvSpPr>
        <p:spPr>
          <a:xfrm>
            <a:off x="8528801" y="2432034"/>
            <a:ext cx="1035658" cy="553998"/>
          </a:xfrm>
          <a:prstGeom prst="rect">
            <a:avLst/>
          </a:prstGeom>
          <a:noFill/>
        </p:spPr>
        <p:txBody>
          <a:bodyPr wrap="square" rtlCol="0">
            <a:spAutoFit/>
          </a:bodyPr>
          <a:lstStyle/>
          <a:p>
            <a:r>
              <a:rPr lang="en-GB" sz="3000" dirty="0">
                <a:solidFill>
                  <a:schemeClr val="accent1">
                    <a:lumMod val="50000"/>
                  </a:schemeClr>
                </a:solidFill>
              </a:rPr>
              <a:t>hoy</a:t>
            </a:r>
          </a:p>
        </p:txBody>
      </p:sp>
      <p:sp>
        <p:nvSpPr>
          <p:cNvPr id="62" name="TextBox 61"/>
          <p:cNvSpPr txBox="1"/>
          <p:nvPr/>
        </p:nvSpPr>
        <p:spPr>
          <a:xfrm>
            <a:off x="8541724" y="2977960"/>
            <a:ext cx="2727440" cy="553998"/>
          </a:xfrm>
          <a:prstGeom prst="rect">
            <a:avLst/>
          </a:prstGeom>
          <a:noFill/>
        </p:spPr>
        <p:txBody>
          <a:bodyPr wrap="square" rtlCol="0">
            <a:spAutoFit/>
          </a:bodyPr>
          <a:lstStyle/>
          <a:p>
            <a:r>
              <a:rPr lang="en-GB" sz="3000" dirty="0">
                <a:solidFill>
                  <a:schemeClr val="accent1">
                    <a:lumMod val="50000"/>
                  </a:schemeClr>
                </a:solidFill>
              </a:rPr>
              <a:t>en general</a:t>
            </a:r>
          </a:p>
        </p:txBody>
      </p:sp>
      <p:sp>
        <p:nvSpPr>
          <p:cNvPr id="63" name="TextBox 62"/>
          <p:cNvSpPr txBox="1"/>
          <p:nvPr/>
        </p:nvSpPr>
        <p:spPr>
          <a:xfrm>
            <a:off x="8553898" y="3527567"/>
            <a:ext cx="1037293" cy="553998"/>
          </a:xfrm>
          <a:prstGeom prst="rect">
            <a:avLst/>
          </a:prstGeom>
          <a:noFill/>
        </p:spPr>
        <p:txBody>
          <a:bodyPr wrap="square" rtlCol="0">
            <a:spAutoFit/>
          </a:bodyPr>
          <a:lstStyle/>
          <a:p>
            <a:r>
              <a:rPr lang="en-GB" sz="3000" dirty="0">
                <a:solidFill>
                  <a:schemeClr val="accent1">
                    <a:lumMod val="50000"/>
                  </a:schemeClr>
                </a:solidFill>
              </a:rPr>
              <a:t>hoy</a:t>
            </a:r>
          </a:p>
        </p:txBody>
      </p:sp>
      <p:sp>
        <p:nvSpPr>
          <p:cNvPr id="64" name="TextBox 63"/>
          <p:cNvSpPr txBox="1"/>
          <p:nvPr/>
        </p:nvSpPr>
        <p:spPr>
          <a:xfrm>
            <a:off x="8565349" y="4032787"/>
            <a:ext cx="2727440" cy="553998"/>
          </a:xfrm>
          <a:prstGeom prst="rect">
            <a:avLst/>
          </a:prstGeom>
          <a:noFill/>
        </p:spPr>
        <p:txBody>
          <a:bodyPr wrap="square" rtlCol="0">
            <a:spAutoFit/>
          </a:bodyPr>
          <a:lstStyle/>
          <a:p>
            <a:r>
              <a:rPr lang="en-GB" sz="3000" dirty="0">
                <a:solidFill>
                  <a:schemeClr val="accent1">
                    <a:lumMod val="50000"/>
                  </a:schemeClr>
                </a:solidFill>
              </a:rPr>
              <a:t>en general</a:t>
            </a:r>
          </a:p>
        </p:txBody>
      </p:sp>
      <p:sp>
        <p:nvSpPr>
          <p:cNvPr id="65" name="TextBox 64"/>
          <p:cNvSpPr txBox="1"/>
          <p:nvPr/>
        </p:nvSpPr>
        <p:spPr>
          <a:xfrm>
            <a:off x="8565349" y="4619400"/>
            <a:ext cx="1037293" cy="553998"/>
          </a:xfrm>
          <a:prstGeom prst="rect">
            <a:avLst/>
          </a:prstGeom>
          <a:noFill/>
        </p:spPr>
        <p:txBody>
          <a:bodyPr wrap="square" rtlCol="0">
            <a:spAutoFit/>
          </a:bodyPr>
          <a:lstStyle/>
          <a:p>
            <a:r>
              <a:rPr lang="en-GB" sz="3000" dirty="0">
                <a:solidFill>
                  <a:schemeClr val="accent1">
                    <a:lumMod val="50000"/>
                  </a:schemeClr>
                </a:solidFill>
              </a:rPr>
              <a:t>hoy</a:t>
            </a:r>
          </a:p>
        </p:txBody>
      </p:sp>
      <p:sp>
        <p:nvSpPr>
          <p:cNvPr id="66" name="TextBox 65"/>
          <p:cNvSpPr txBox="1"/>
          <p:nvPr/>
        </p:nvSpPr>
        <p:spPr>
          <a:xfrm>
            <a:off x="8552911" y="5185578"/>
            <a:ext cx="2727440" cy="553998"/>
          </a:xfrm>
          <a:prstGeom prst="rect">
            <a:avLst/>
          </a:prstGeom>
          <a:noFill/>
        </p:spPr>
        <p:txBody>
          <a:bodyPr wrap="square" rtlCol="0">
            <a:spAutoFit/>
          </a:bodyPr>
          <a:lstStyle/>
          <a:p>
            <a:r>
              <a:rPr lang="en-GB" sz="3000" dirty="0">
                <a:solidFill>
                  <a:schemeClr val="accent1">
                    <a:lumMod val="50000"/>
                  </a:schemeClr>
                </a:solidFill>
              </a:rPr>
              <a:t>en general</a:t>
            </a:r>
          </a:p>
        </p:txBody>
      </p:sp>
      <p:sp>
        <p:nvSpPr>
          <p:cNvPr id="67" name="TextBox 66"/>
          <p:cNvSpPr txBox="1"/>
          <p:nvPr/>
        </p:nvSpPr>
        <p:spPr>
          <a:xfrm>
            <a:off x="8552911" y="5694915"/>
            <a:ext cx="2727440" cy="553998"/>
          </a:xfrm>
          <a:prstGeom prst="rect">
            <a:avLst/>
          </a:prstGeom>
          <a:noFill/>
        </p:spPr>
        <p:txBody>
          <a:bodyPr wrap="square" rtlCol="0">
            <a:spAutoFit/>
          </a:bodyPr>
          <a:lstStyle/>
          <a:p>
            <a:r>
              <a:rPr lang="en-GB" sz="3000" dirty="0">
                <a:solidFill>
                  <a:schemeClr val="accent1">
                    <a:lumMod val="50000"/>
                  </a:schemeClr>
                </a:solidFill>
              </a:rPr>
              <a:t>en general</a:t>
            </a:r>
          </a:p>
        </p:txBody>
      </p:sp>
      <p:sp>
        <p:nvSpPr>
          <p:cNvPr id="68" name="Rounded Rectangle 67"/>
          <p:cNvSpPr/>
          <p:nvPr/>
        </p:nvSpPr>
        <p:spPr>
          <a:xfrm>
            <a:off x="4934129" y="3023112"/>
            <a:ext cx="811141" cy="504455"/>
          </a:xfrm>
          <a:prstGeom prst="roundRect">
            <a:avLst/>
          </a:prstGeom>
          <a:noFill/>
          <a:ln w="38100">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588314" y="39575"/>
            <a:ext cx="5438581" cy="1015663"/>
          </a:xfrm>
          <a:prstGeom prst="rect">
            <a:avLst/>
          </a:prstGeom>
          <a:noFill/>
        </p:spPr>
        <p:txBody>
          <a:bodyPr wrap="square" rtlCol="0">
            <a:spAutoFit/>
          </a:bodyPr>
          <a:lstStyle/>
          <a:p>
            <a:r>
              <a:rPr lang="en-GB" sz="2000" dirty="0" err="1">
                <a:solidFill>
                  <a:schemeClr val="accent1">
                    <a:lumMod val="50000"/>
                  </a:schemeClr>
                </a:solidFill>
              </a:rPr>
              <a:t>Marca</a:t>
            </a:r>
            <a:r>
              <a:rPr lang="en-GB" sz="2000" dirty="0">
                <a:solidFill>
                  <a:schemeClr val="accent1">
                    <a:lumMod val="50000"/>
                  </a:schemeClr>
                </a:solidFill>
              </a:rPr>
              <a:t> la </a:t>
            </a:r>
            <a:r>
              <a:rPr lang="en-GB" sz="2000" dirty="0" err="1">
                <a:solidFill>
                  <a:schemeClr val="accent1">
                    <a:lumMod val="50000"/>
                  </a:schemeClr>
                </a:solidFill>
              </a:rPr>
              <a:t>opción</a:t>
            </a:r>
            <a:r>
              <a:rPr lang="en-GB" sz="2000" dirty="0">
                <a:solidFill>
                  <a:schemeClr val="accent1">
                    <a:lumMod val="50000"/>
                  </a:schemeClr>
                </a:solidFill>
              </a:rPr>
              <a:t> </a:t>
            </a:r>
            <a:r>
              <a:rPr lang="en-GB" sz="2000" dirty="0" err="1">
                <a:solidFill>
                  <a:schemeClr val="accent1">
                    <a:lumMod val="50000"/>
                  </a:schemeClr>
                </a:solidFill>
              </a:rPr>
              <a:t>correcta</a:t>
            </a:r>
            <a:r>
              <a:rPr lang="en-GB" sz="2000" dirty="0">
                <a:solidFill>
                  <a:schemeClr val="accent1">
                    <a:lumMod val="50000"/>
                  </a:schemeClr>
                </a:solidFill>
              </a:rPr>
              <a:t> y </a:t>
            </a:r>
          </a:p>
          <a:p>
            <a:r>
              <a:rPr lang="en-GB" sz="2000" dirty="0">
                <a:solidFill>
                  <a:schemeClr val="accent1">
                    <a:lumMod val="50000"/>
                  </a:schemeClr>
                </a:solidFill>
              </a:rPr>
              <a:t>escribe el </a:t>
            </a:r>
            <a:r>
              <a:rPr lang="en-GB" sz="2000" dirty="0" err="1">
                <a:solidFill>
                  <a:schemeClr val="accent1">
                    <a:lumMod val="50000"/>
                  </a:schemeClr>
                </a:solidFill>
              </a:rPr>
              <a:t>adjetivo</a:t>
            </a:r>
            <a:r>
              <a:rPr lang="en-GB" sz="2000" dirty="0">
                <a:solidFill>
                  <a:schemeClr val="accent1">
                    <a:lumMod val="50000"/>
                  </a:schemeClr>
                </a:solidFill>
              </a:rPr>
              <a:t>. </a:t>
            </a:r>
            <a:r>
              <a:rPr lang="es-ES" sz="2000" dirty="0">
                <a:solidFill>
                  <a:schemeClr val="accent1">
                    <a:lumMod val="50000"/>
                  </a:schemeClr>
                </a:solidFill>
              </a:rPr>
              <a:t>Luego, </a:t>
            </a:r>
          </a:p>
          <a:p>
            <a:r>
              <a:rPr lang="es-ES" sz="2000" dirty="0">
                <a:solidFill>
                  <a:schemeClr val="accent1">
                    <a:lumMod val="50000"/>
                  </a:schemeClr>
                </a:solidFill>
              </a:rPr>
              <a:t>escucha otra vez. Es ‘hoy’ o ‘en general’?</a:t>
            </a:r>
            <a:r>
              <a:rPr lang="en-GB" sz="2000" dirty="0">
                <a:solidFill>
                  <a:schemeClr val="accent1">
                    <a:lumMod val="50000"/>
                  </a:schemeClr>
                </a:solidFill>
              </a:rPr>
              <a:t> </a:t>
            </a:r>
          </a:p>
        </p:txBody>
      </p:sp>
      <p:sp>
        <p:nvSpPr>
          <p:cNvPr id="60"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8459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3" grpId="0" animBg="1"/>
      <p:bldP spid="45" grpId="0" animBg="1"/>
      <p:bldP spid="46" grpId="0" animBg="1"/>
      <p:bldP spid="47" grpId="0" animBg="1"/>
      <p:bldP spid="48" grpId="0" animBg="1"/>
      <p:bldP spid="6" grpId="0"/>
      <p:bldP spid="50" grpId="0"/>
      <p:bldP spid="51" grpId="0"/>
      <p:bldP spid="52" grpId="0"/>
      <p:bldP spid="53" grpId="0"/>
      <p:bldP spid="54" grpId="0"/>
      <p:bldP spid="55" grpId="0"/>
      <p:bldP spid="56" grpId="0"/>
      <p:bldP spid="59" grpId="0" animBg="1"/>
      <p:bldP spid="10" grpId="0"/>
      <p:bldP spid="61" grpId="0"/>
      <p:bldP spid="62" grpId="0"/>
      <p:bldP spid="63" grpId="0"/>
      <p:bldP spid="64" grpId="0"/>
      <p:bldP spid="65" grpId="0"/>
      <p:bldP spid="66" grpId="0"/>
      <p:bldP spid="67" grpId="0"/>
      <p:bldP spid="6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156651369"/>
              </p:ext>
            </p:extLst>
          </p:nvPr>
        </p:nvGraphicFramePr>
        <p:xfrm>
          <a:off x="479697" y="1158967"/>
          <a:ext cx="5162338" cy="4754880"/>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370840">
                <a:tc>
                  <a:txBody>
                    <a:bodyPr/>
                    <a:lstStyle/>
                    <a:p>
                      <a:pPr algn="ctr"/>
                      <a:endParaRPr lang="en-GB" sz="24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algn="ctr"/>
                      <a:r>
                        <a:rPr lang="en-GB" sz="2400" b="1" dirty="0">
                          <a:solidFill>
                            <a:schemeClr val="accent1">
                              <a:lumMod val="50000"/>
                            </a:schemeClr>
                          </a:solidFill>
                          <a:latin typeface="Century Gothic" panose="020B0502020202020204" pitchFamily="34" charset="0"/>
                        </a:rPr>
                        <a:t>dark-skinned</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bored</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acting crazy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feeling nervous</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800" b="1" dirty="0">
                        <a:solidFill>
                          <a:schemeClr val="accent1">
                            <a:lumMod val="50000"/>
                          </a:schemeClr>
                        </a:solidFill>
                        <a:latin typeface="Century Gothic" panose="020B0502020202020204" pitchFamily="34" charset="0"/>
                      </a:endParaRPr>
                    </a:p>
                    <a:p>
                      <a:pPr algn="ctr"/>
                      <a:endParaRPr lang="en-GB" sz="2800" b="1" dirty="0">
                        <a:solidFill>
                          <a:schemeClr val="accent1">
                            <a:lumMod val="50000"/>
                          </a:schemeClr>
                        </a:solidFill>
                        <a:latin typeface="Century Gothic" panose="020B0502020202020204" pitchFamily="34" charset="0"/>
                      </a:endParaRPr>
                    </a:p>
                    <a:p>
                      <a:pPr algn="ctr"/>
                      <a:endParaRPr lang="en-GB" sz="28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algn="ctr"/>
                      <a:r>
                        <a:rPr lang="en-GB" sz="2400" b="1" dirty="0">
                          <a:solidFill>
                            <a:schemeClr val="accent1">
                              <a:lumMod val="50000"/>
                            </a:schemeClr>
                          </a:solidFill>
                          <a:latin typeface="Century Gothic" panose="020B0502020202020204" pitchFamily="34" charset="0"/>
                        </a:rPr>
                        <a:t>calm</a:t>
                      </a:r>
                    </a:p>
                    <a:p>
                      <a:pPr algn="ctr"/>
                      <a:r>
                        <a:rPr lang="en-GB" sz="2400" b="1" dirty="0">
                          <a:solidFill>
                            <a:schemeClr val="accent1">
                              <a:lumMod val="50000"/>
                            </a:schemeClr>
                          </a:solidFill>
                          <a:latin typeface="Century Gothic" panose="020B0502020202020204" pitchFamily="34" charset="0"/>
                        </a:rPr>
                        <a:t>brown</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grpSp>
        <p:nvGrpSpPr>
          <p:cNvPr id="21" name="Group 20"/>
          <p:cNvGrpSpPr/>
          <p:nvPr/>
        </p:nvGrpSpPr>
        <p:grpSpPr>
          <a:xfrm>
            <a:off x="3677565" y="3936309"/>
            <a:ext cx="1371333" cy="1137531"/>
            <a:chOff x="3675192" y="3939299"/>
            <a:chExt cx="1371333" cy="1137531"/>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81" y="4067386"/>
              <a:ext cx="1009444" cy="1009444"/>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5192" y="3939299"/>
              <a:ext cx="530335" cy="1137531"/>
            </a:xfrm>
            <a:prstGeom prst="rect">
              <a:avLst/>
            </a:prstGeom>
          </p:spPr>
        </p:pic>
      </p:grpSp>
      <p:sp>
        <p:nvSpPr>
          <p:cNvPr id="14" name="TextBox 13"/>
          <p:cNvSpPr txBox="1"/>
          <p:nvPr/>
        </p:nvSpPr>
        <p:spPr>
          <a:xfrm>
            <a:off x="0" y="-43673"/>
            <a:ext cx="2750330" cy="400110"/>
          </a:xfrm>
          <a:prstGeom prst="rect">
            <a:avLst/>
          </a:prstGeom>
          <a:noFill/>
        </p:spPr>
        <p:txBody>
          <a:bodyPr wrap="square" rtlCol="0">
            <a:spAutoFit/>
          </a:bodyPr>
          <a:lstStyle/>
          <a:p>
            <a:r>
              <a:rPr lang="en-GB" sz="2000" b="1" dirty="0">
                <a:solidFill>
                  <a:schemeClr val="accent1">
                    <a:lumMod val="50000"/>
                  </a:schemeClr>
                </a:solidFill>
              </a:rPr>
              <a:t>Persona A</a:t>
            </a:r>
          </a:p>
        </p:txBody>
      </p:sp>
      <p:sp>
        <p:nvSpPr>
          <p:cNvPr id="22" name="TextBox 21"/>
          <p:cNvSpPr txBox="1"/>
          <p:nvPr/>
        </p:nvSpPr>
        <p:spPr>
          <a:xfrm>
            <a:off x="400501" y="410245"/>
            <a:ext cx="4143675" cy="400110"/>
          </a:xfrm>
          <a:prstGeom prst="rect">
            <a:avLst/>
          </a:prstGeom>
          <a:noFill/>
        </p:spPr>
        <p:txBody>
          <a:bodyPr wrap="square" rtlCol="0">
            <a:spAutoFit/>
          </a:bodyPr>
          <a:lstStyle/>
          <a:p>
            <a:r>
              <a:rPr lang="en-GB" sz="2000" b="1" dirty="0">
                <a:solidFill>
                  <a:schemeClr val="accent1">
                    <a:lumMod val="50000"/>
                  </a:schemeClr>
                </a:solidFill>
              </a:rPr>
              <a:t>Say a sentence to your partner. </a:t>
            </a:r>
          </a:p>
        </p:txBody>
      </p:sp>
      <p:sp>
        <p:nvSpPr>
          <p:cNvPr id="23" name="TextBox 22"/>
          <p:cNvSpPr txBox="1"/>
          <p:nvPr/>
        </p:nvSpPr>
        <p:spPr>
          <a:xfrm>
            <a:off x="3624341" y="3484582"/>
            <a:ext cx="2619435" cy="369332"/>
          </a:xfrm>
          <a:prstGeom prst="rect">
            <a:avLst/>
          </a:prstGeom>
          <a:noFill/>
        </p:spPr>
        <p:txBody>
          <a:bodyPr wrap="square" rtlCol="0">
            <a:spAutoFit/>
          </a:bodyPr>
          <a:lstStyle/>
          <a:p>
            <a:r>
              <a:rPr lang="en-GB" dirty="0">
                <a:solidFill>
                  <a:schemeClr val="accent1">
                    <a:lumMod val="50000"/>
                  </a:schemeClr>
                </a:solidFill>
              </a:rPr>
              <a:t>[in general]</a:t>
            </a:r>
          </a:p>
        </p:txBody>
      </p:sp>
      <p:sp>
        <p:nvSpPr>
          <p:cNvPr id="24" name="TextBox 23"/>
          <p:cNvSpPr txBox="1"/>
          <p:nvPr/>
        </p:nvSpPr>
        <p:spPr>
          <a:xfrm>
            <a:off x="1375164" y="3500208"/>
            <a:ext cx="1075935" cy="369332"/>
          </a:xfrm>
          <a:prstGeom prst="rect">
            <a:avLst/>
          </a:prstGeom>
          <a:noFill/>
        </p:spPr>
        <p:txBody>
          <a:bodyPr wrap="square" rtlCol="0">
            <a:spAutoFit/>
          </a:bodyPr>
          <a:lstStyle/>
          <a:p>
            <a:r>
              <a:rPr lang="en-GB" dirty="0">
                <a:solidFill>
                  <a:schemeClr val="accent1">
                    <a:lumMod val="50000"/>
                  </a:schemeClr>
                </a:solidFill>
              </a:rPr>
              <a:t>[today]</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9012" y="1806606"/>
            <a:ext cx="1123347" cy="1263765"/>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784" y="1792606"/>
            <a:ext cx="1017292" cy="1165403"/>
          </a:xfrm>
          <a:prstGeom prst="rect">
            <a:avLst/>
          </a:prstGeom>
        </p:spPr>
      </p:pic>
      <p:sp>
        <p:nvSpPr>
          <p:cNvPr id="28" name="TextBox 27"/>
          <p:cNvSpPr txBox="1"/>
          <p:nvPr/>
        </p:nvSpPr>
        <p:spPr>
          <a:xfrm>
            <a:off x="1127741" y="1230752"/>
            <a:ext cx="2372014" cy="369332"/>
          </a:xfrm>
          <a:prstGeom prst="rect">
            <a:avLst/>
          </a:prstGeom>
          <a:noFill/>
        </p:spPr>
        <p:txBody>
          <a:bodyPr wrap="square" rtlCol="0">
            <a:spAutoFit/>
          </a:bodyPr>
          <a:lstStyle/>
          <a:p>
            <a:r>
              <a:rPr lang="en-GB" dirty="0">
                <a:solidFill>
                  <a:schemeClr val="accent1">
                    <a:lumMod val="50000"/>
                  </a:schemeClr>
                </a:solidFill>
              </a:rPr>
              <a:t>[in general]</a:t>
            </a:r>
          </a:p>
        </p:txBody>
      </p:sp>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b="48308"/>
          <a:stretch/>
        </p:blipFill>
        <p:spPr>
          <a:xfrm>
            <a:off x="4425882" y="1687072"/>
            <a:ext cx="1116753" cy="1177601"/>
          </a:xfrm>
          <a:prstGeom prst="rect">
            <a:avLst/>
          </a:prstGeom>
        </p:spPr>
      </p:pic>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b="48801"/>
          <a:stretch/>
        </p:blipFill>
        <p:spPr>
          <a:xfrm>
            <a:off x="3119973" y="1687072"/>
            <a:ext cx="1115185" cy="1164724"/>
          </a:xfrm>
          <a:prstGeom prst="rect">
            <a:avLst/>
          </a:prstGeom>
        </p:spPr>
      </p:pic>
      <p:sp>
        <p:nvSpPr>
          <p:cNvPr id="31" name="TextBox 30"/>
          <p:cNvSpPr txBox="1"/>
          <p:nvPr/>
        </p:nvSpPr>
        <p:spPr>
          <a:xfrm>
            <a:off x="3879850" y="1210074"/>
            <a:ext cx="1562100" cy="369332"/>
          </a:xfrm>
          <a:prstGeom prst="rect">
            <a:avLst/>
          </a:prstGeom>
          <a:noFill/>
        </p:spPr>
        <p:txBody>
          <a:bodyPr wrap="square" rtlCol="0">
            <a:spAutoFit/>
          </a:bodyPr>
          <a:lstStyle/>
          <a:p>
            <a:r>
              <a:rPr lang="en-GB" dirty="0">
                <a:solidFill>
                  <a:schemeClr val="accent1">
                    <a:lumMod val="50000"/>
                  </a:schemeClr>
                </a:solidFill>
              </a:rPr>
              <a:t>[today]</a:t>
            </a:r>
          </a:p>
        </p:txBody>
      </p:sp>
      <p:sp>
        <p:nvSpPr>
          <p:cNvPr id="36" name="Title 2">
            <a:extLst>
              <a:ext uri="{FF2B5EF4-FFF2-40B4-BE49-F238E27FC236}">
                <a16:creationId xmlns:a16="http://schemas.microsoft.com/office/drawing/2014/main" id="{89A9CC99-6E6F-BA4F-8531-09C581FE85E7}"/>
              </a:ext>
            </a:extLst>
          </p:cNvPr>
          <p:cNvSpPr>
            <a:spLocks noGrp="1"/>
          </p:cNvSpPr>
          <p:nvPr>
            <p:ph type="title"/>
          </p:nvPr>
        </p:nvSpPr>
        <p:spPr>
          <a:xfrm>
            <a:off x="9871046" y="410245"/>
            <a:ext cx="262510" cy="205510"/>
          </a:xfrm>
        </p:spPr>
        <p:txBody>
          <a:bodyPr>
            <a:normAutofit/>
          </a:bodyPr>
          <a:lstStyle/>
          <a:p>
            <a:r>
              <a:rPr lang="en-GB" sz="100" b="1" dirty="0" err="1">
                <a:solidFill>
                  <a:schemeClr val="bg1"/>
                </a:solidFill>
              </a:rPr>
              <a:t>hablar</a:t>
            </a:r>
            <a:r>
              <a:rPr lang="en-GB" sz="100" b="1" dirty="0">
                <a:solidFill>
                  <a:schemeClr val="bg1"/>
                </a:solidFill>
              </a:rPr>
              <a:t> / </a:t>
            </a:r>
            <a:r>
              <a:rPr lang="en-GB" sz="100" b="1" dirty="0" err="1">
                <a:solidFill>
                  <a:schemeClr val="bg1"/>
                </a:solidFill>
              </a:rPr>
              <a:t>escuchar</a:t>
            </a:r>
            <a:endParaRPr lang="en-US" sz="100" dirty="0">
              <a:solidFill>
                <a:schemeClr val="bg1"/>
              </a:solidFill>
            </a:endParaRPr>
          </a:p>
        </p:txBody>
      </p:sp>
      <p:graphicFrame>
        <p:nvGraphicFramePr>
          <p:cNvPr id="37" name="Table 36"/>
          <p:cNvGraphicFramePr>
            <a:graphicFrameLocks noGrp="1"/>
          </p:cNvGraphicFramePr>
          <p:nvPr>
            <p:extLst>
              <p:ext uri="{D42A27DB-BD31-4B8C-83A1-F6EECF244321}">
                <p14:modId xmlns:p14="http://schemas.microsoft.com/office/powerpoint/2010/main" val="1761864657"/>
              </p:ext>
            </p:extLst>
          </p:nvPr>
        </p:nvGraphicFramePr>
        <p:xfrm>
          <a:off x="6308154" y="1098228"/>
          <a:ext cx="5162338" cy="5121733"/>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2702778">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0"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2418955">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38" name="TextBox 37"/>
          <p:cNvSpPr txBox="1"/>
          <p:nvPr/>
        </p:nvSpPr>
        <p:spPr>
          <a:xfrm>
            <a:off x="6429042" y="2433459"/>
            <a:ext cx="2255196" cy="1200329"/>
          </a:xfrm>
          <a:prstGeom prst="rect">
            <a:avLst/>
          </a:prstGeom>
          <a:noFill/>
          <a:ln>
            <a:noFill/>
          </a:ln>
        </p:spPr>
        <p:txBody>
          <a:bodyPr wrap="square" rtlCol="0">
            <a:spAutoFit/>
          </a:bodyPr>
          <a:lstStyle/>
          <a:p>
            <a:pPr>
              <a:lnSpc>
                <a:spcPct val="200000"/>
              </a:lnSpc>
              <a:spcAft>
                <a:spcPts val="600"/>
              </a:spcAft>
            </a:pPr>
            <a:r>
              <a:rPr lang="en-GB" dirty="0">
                <a:solidFill>
                  <a:schemeClr val="accent1">
                    <a:lumMod val="50000"/>
                  </a:schemeClr>
                </a:solidFill>
              </a:rPr>
              <a:t>The………………………………………..</a:t>
            </a:r>
          </a:p>
        </p:txBody>
      </p:sp>
      <p:sp>
        <p:nvSpPr>
          <p:cNvPr id="39" name="TextBox 38"/>
          <p:cNvSpPr txBox="1"/>
          <p:nvPr/>
        </p:nvSpPr>
        <p:spPr>
          <a:xfrm>
            <a:off x="6036374" y="390342"/>
            <a:ext cx="5434118" cy="707886"/>
          </a:xfrm>
          <a:prstGeom prst="rect">
            <a:avLst/>
          </a:prstGeom>
          <a:noFill/>
        </p:spPr>
        <p:txBody>
          <a:bodyPr wrap="square" rtlCol="0">
            <a:spAutoFit/>
          </a:bodyPr>
          <a:lstStyle/>
          <a:p>
            <a:r>
              <a:rPr lang="en-GB" sz="2000" b="1" dirty="0" err="1">
                <a:solidFill>
                  <a:schemeClr val="accent1">
                    <a:lumMod val="50000"/>
                  </a:schemeClr>
                </a:solidFill>
              </a:rPr>
              <a:t>Escucha</a:t>
            </a:r>
            <a:r>
              <a:rPr lang="en-GB" sz="2000" b="1" dirty="0">
                <a:solidFill>
                  <a:schemeClr val="accent1">
                    <a:lumMod val="50000"/>
                  </a:schemeClr>
                </a:solidFill>
              </a:rPr>
              <a:t>. </a:t>
            </a:r>
            <a:r>
              <a:rPr lang="en-GB" sz="2000" b="1" dirty="0" err="1">
                <a:solidFill>
                  <a:schemeClr val="accent1">
                    <a:lumMod val="50000"/>
                  </a:schemeClr>
                </a:solidFill>
              </a:rPr>
              <a:t>Marca</a:t>
            </a:r>
            <a:r>
              <a:rPr lang="en-GB" sz="2000" b="1" dirty="0">
                <a:solidFill>
                  <a:schemeClr val="accent1">
                    <a:lumMod val="50000"/>
                  </a:schemeClr>
                </a:solidFill>
              </a:rPr>
              <a:t> la </a:t>
            </a:r>
            <a:r>
              <a:rPr lang="en-GB" sz="2000" b="1" dirty="0" err="1">
                <a:solidFill>
                  <a:schemeClr val="accent1">
                    <a:lumMod val="50000"/>
                  </a:schemeClr>
                </a:solidFill>
              </a:rPr>
              <a:t>opción</a:t>
            </a:r>
            <a:r>
              <a:rPr lang="en-GB" sz="2000" b="1" dirty="0">
                <a:solidFill>
                  <a:schemeClr val="accent1">
                    <a:lumMod val="50000"/>
                  </a:schemeClr>
                </a:solidFill>
              </a:rPr>
              <a:t> </a:t>
            </a:r>
          </a:p>
          <a:p>
            <a:r>
              <a:rPr lang="en-GB" sz="2000" b="1" dirty="0" err="1">
                <a:solidFill>
                  <a:schemeClr val="accent1">
                    <a:lumMod val="50000"/>
                  </a:schemeClr>
                </a:solidFill>
              </a:rPr>
              <a:t>correcta</a:t>
            </a:r>
            <a:r>
              <a:rPr lang="en-GB" sz="2000" b="1" dirty="0">
                <a:solidFill>
                  <a:schemeClr val="accent1">
                    <a:lumMod val="50000"/>
                  </a:schemeClr>
                </a:solidFill>
              </a:rPr>
              <a:t> y escribe la </a:t>
            </a:r>
            <a:r>
              <a:rPr lang="en-GB" sz="2000" b="1" dirty="0" err="1">
                <a:solidFill>
                  <a:schemeClr val="accent1">
                    <a:lumMod val="50000"/>
                  </a:schemeClr>
                </a:solidFill>
              </a:rPr>
              <a:t>frase</a:t>
            </a:r>
            <a:r>
              <a:rPr lang="en-GB" sz="2000" b="1" dirty="0">
                <a:solidFill>
                  <a:schemeClr val="accent1">
                    <a:lumMod val="50000"/>
                  </a:schemeClr>
                </a:solidFill>
              </a:rPr>
              <a:t> en inglés.</a:t>
            </a:r>
          </a:p>
        </p:txBody>
      </p:sp>
      <p:sp>
        <p:nvSpPr>
          <p:cNvPr id="40" name="TextBox 39"/>
          <p:cNvSpPr txBox="1"/>
          <p:nvPr/>
        </p:nvSpPr>
        <p:spPr>
          <a:xfrm>
            <a:off x="7982637" y="1202829"/>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41" name="TextBox 40"/>
          <p:cNvSpPr txBox="1"/>
          <p:nvPr/>
        </p:nvSpPr>
        <p:spPr>
          <a:xfrm>
            <a:off x="6429043" y="1202829"/>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42" name="TextBox 41"/>
          <p:cNvSpPr txBox="1"/>
          <p:nvPr/>
        </p:nvSpPr>
        <p:spPr>
          <a:xfrm>
            <a:off x="6429042" y="1625245"/>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43" name="TextBox 42"/>
          <p:cNvSpPr txBox="1"/>
          <p:nvPr/>
        </p:nvSpPr>
        <p:spPr>
          <a:xfrm>
            <a:off x="7982637" y="1625245"/>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44" name="TextBox 43"/>
          <p:cNvSpPr txBox="1"/>
          <p:nvPr/>
        </p:nvSpPr>
        <p:spPr>
          <a:xfrm>
            <a:off x="9068593" y="2441716"/>
            <a:ext cx="2255196" cy="1200329"/>
          </a:xfrm>
          <a:prstGeom prst="rect">
            <a:avLst/>
          </a:prstGeom>
          <a:noFill/>
          <a:ln>
            <a:noFill/>
          </a:ln>
        </p:spPr>
        <p:txBody>
          <a:bodyPr wrap="square" rtlCol="0">
            <a:spAutoFit/>
          </a:bodyPr>
          <a:lstStyle/>
          <a:p>
            <a:pPr>
              <a:lnSpc>
                <a:spcPct val="200000"/>
              </a:lnSpc>
              <a:spcAft>
                <a:spcPts val="600"/>
              </a:spcAft>
            </a:pPr>
            <a:r>
              <a:rPr lang="en-GB" dirty="0">
                <a:solidFill>
                  <a:schemeClr val="accent1">
                    <a:lumMod val="50000"/>
                  </a:schemeClr>
                </a:solidFill>
              </a:rPr>
              <a:t>The………………………………………..</a:t>
            </a:r>
          </a:p>
        </p:txBody>
      </p:sp>
      <p:sp>
        <p:nvSpPr>
          <p:cNvPr id="45" name="TextBox 44"/>
          <p:cNvSpPr txBox="1"/>
          <p:nvPr/>
        </p:nvSpPr>
        <p:spPr>
          <a:xfrm>
            <a:off x="10622188" y="1211086"/>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46" name="TextBox 45"/>
          <p:cNvSpPr txBox="1"/>
          <p:nvPr/>
        </p:nvSpPr>
        <p:spPr>
          <a:xfrm>
            <a:off x="9068594" y="1211086"/>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47" name="TextBox 46"/>
          <p:cNvSpPr txBox="1"/>
          <p:nvPr/>
        </p:nvSpPr>
        <p:spPr>
          <a:xfrm>
            <a:off x="9068593" y="1633502"/>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48" name="TextBox 47"/>
          <p:cNvSpPr txBox="1"/>
          <p:nvPr/>
        </p:nvSpPr>
        <p:spPr>
          <a:xfrm>
            <a:off x="10622188" y="1633502"/>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49" name="TextBox 48"/>
          <p:cNvSpPr txBox="1"/>
          <p:nvPr/>
        </p:nvSpPr>
        <p:spPr>
          <a:xfrm>
            <a:off x="6414763" y="5106899"/>
            <a:ext cx="2255196" cy="1200329"/>
          </a:xfrm>
          <a:prstGeom prst="rect">
            <a:avLst/>
          </a:prstGeom>
          <a:noFill/>
          <a:ln>
            <a:noFill/>
          </a:ln>
        </p:spPr>
        <p:txBody>
          <a:bodyPr wrap="square" rtlCol="0">
            <a:spAutoFit/>
          </a:bodyPr>
          <a:lstStyle/>
          <a:p>
            <a:pPr>
              <a:lnSpc>
                <a:spcPct val="200000"/>
              </a:lnSpc>
              <a:spcAft>
                <a:spcPts val="600"/>
              </a:spcAft>
            </a:pPr>
            <a:r>
              <a:rPr lang="en-GB" dirty="0">
                <a:solidFill>
                  <a:schemeClr val="accent1">
                    <a:lumMod val="50000"/>
                  </a:schemeClr>
                </a:solidFill>
              </a:rPr>
              <a:t>The………………………………………..</a:t>
            </a:r>
          </a:p>
        </p:txBody>
      </p:sp>
      <p:sp>
        <p:nvSpPr>
          <p:cNvPr id="50" name="TextBox 49"/>
          <p:cNvSpPr txBox="1"/>
          <p:nvPr/>
        </p:nvSpPr>
        <p:spPr>
          <a:xfrm>
            <a:off x="7968358" y="3876269"/>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51" name="TextBox 50"/>
          <p:cNvSpPr txBox="1"/>
          <p:nvPr/>
        </p:nvSpPr>
        <p:spPr>
          <a:xfrm>
            <a:off x="6414764" y="3876269"/>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52" name="TextBox 51"/>
          <p:cNvSpPr txBox="1"/>
          <p:nvPr/>
        </p:nvSpPr>
        <p:spPr>
          <a:xfrm>
            <a:off x="6414763" y="4298685"/>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53" name="TextBox 52"/>
          <p:cNvSpPr txBox="1"/>
          <p:nvPr/>
        </p:nvSpPr>
        <p:spPr>
          <a:xfrm>
            <a:off x="7968358" y="4298685"/>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54" name="TextBox 53"/>
          <p:cNvSpPr txBox="1"/>
          <p:nvPr/>
        </p:nvSpPr>
        <p:spPr>
          <a:xfrm>
            <a:off x="8942627" y="5106899"/>
            <a:ext cx="2255196" cy="1200329"/>
          </a:xfrm>
          <a:prstGeom prst="rect">
            <a:avLst/>
          </a:prstGeom>
          <a:noFill/>
          <a:ln>
            <a:noFill/>
          </a:ln>
        </p:spPr>
        <p:txBody>
          <a:bodyPr wrap="square" rtlCol="0">
            <a:spAutoFit/>
          </a:bodyPr>
          <a:lstStyle/>
          <a:p>
            <a:pPr>
              <a:lnSpc>
                <a:spcPct val="200000"/>
              </a:lnSpc>
              <a:spcAft>
                <a:spcPts val="600"/>
              </a:spcAft>
            </a:pPr>
            <a:r>
              <a:rPr lang="en-GB" dirty="0">
                <a:solidFill>
                  <a:schemeClr val="accent1">
                    <a:lumMod val="50000"/>
                  </a:schemeClr>
                </a:solidFill>
              </a:rPr>
              <a:t>The………………………………………..</a:t>
            </a:r>
          </a:p>
        </p:txBody>
      </p:sp>
      <p:sp>
        <p:nvSpPr>
          <p:cNvPr id="55" name="TextBox 54"/>
          <p:cNvSpPr txBox="1"/>
          <p:nvPr/>
        </p:nvSpPr>
        <p:spPr>
          <a:xfrm>
            <a:off x="10496222" y="3876269"/>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56" name="TextBox 55"/>
          <p:cNvSpPr txBox="1"/>
          <p:nvPr/>
        </p:nvSpPr>
        <p:spPr>
          <a:xfrm>
            <a:off x="8942628" y="3876269"/>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57" name="TextBox 56"/>
          <p:cNvSpPr txBox="1"/>
          <p:nvPr/>
        </p:nvSpPr>
        <p:spPr>
          <a:xfrm>
            <a:off x="8942627" y="4298685"/>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58" name="TextBox 57"/>
          <p:cNvSpPr txBox="1"/>
          <p:nvPr/>
        </p:nvSpPr>
        <p:spPr>
          <a:xfrm>
            <a:off x="10496222" y="4298685"/>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59" name="TextBox 58"/>
          <p:cNvSpPr txBox="1"/>
          <p:nvPr/>
        </p:nvSpPr>
        <p:spPr>
          <a:xfrm>
            <a:off x="400501" y="715144"/>
            <a:ext cx="5285644" cy="400110"/>
          </a:xfrm>
          <a:prstGeom prst="rect">
            <a:avLst/>
          </a:prstGeom>
          <a:noFill/>
        </p:spPr>
        <p:txBody>
          <a:bodyPr wrap="square" rtlCol="0">
            <a:spAutoFit/>
          </a:bodyPr>
          <a:lstStyle/>
          <a:p>
            <a:r>
              <a:rPr lang="en-GB" sz="2000" b="1" dirty="0">
                <a:solidFill>
                  <a:schemeClr val="accent1">
                    <a:lumMod val="50000"/>
                  </a:schemeClr>
                </a:solidFill>
              </a:rPr>
              <a:t>Usa ‘Los/las……..+ ‘son’ / ‘están’.</a:t>
            </a:r>
          </a:p>
        </p:txBody>
      </p:sp>
      <p:pic>
        <p:nvPicPr>
          <p:cNvPr id="60" name="Picture 5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6582" y="4032566"/>
            <a:ext cx="887448" cy="1016656"/>
          </a:xfrm>
          <a:prstGeom prst="rect">
            <a:avLst/>
          </a:prstGeom>
        </p:spPr>
      </p:pic>
      <p:pic>
        <p:nvPicPr>
          <p:cNvPr id="61" name="Picture 2" descr="http://www.clker.com/cliparts/c/e/7/4/1195444712973371681Gerald_G_Boy_Face_Cartoon_4.svg.m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85191" y="4029172"/>
            <a:ext cx="1027199" cy="1044668"/>
          </a:xfrm>
          <a:prstGeom prst="rect">
            <a:avLst/>
          </a:prstGeom>
          <a:noFill/>
          <a:extLst>
            <a:ext uri="{909E8E84-426E-40DD-AFC4-6F175D3DCCD1}">
              <a14:hiddenFill xmlns:a14="http://schemas.microsoft.com/office/drawing/2010/main">
                <a:solidFill>
                  <a:srgbClr val="FFFFFF"/>
                </a:solidFill>
              </a14:hiddenFill>
            </a:ext>
          </a:extLst>
        </p:spPr>
      </p:pic>
      <p:sp>
        <p:nvSpPr>
          <p:cNvPr id="66" name="Rounded Rectangle 11">
            <a:extLst>
              <a:ext uri="{FF2B5EF4-FFF2-40B4-BE49-F238E27FC236}">
                <a16:creationId xmlns:a16="http://schemas.microsoft.com/office/drawing/2014/main" id="{A316DD52-7894-4A75-969C-CA0645DA2978}"/>
              </a:ext>
            </a:extLst>
          </p:cNvPr>
          <p:cNvSpPr/>
          <p:nvPr/>
        </p:nvSpPr>
        <p:spPr>
          <a:xfrm>
            <a:off x="9469678" y="258166"/>
            <a:ext cx="245846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17941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579014905"/>
              </p:ext>
            </p:extLst>
          </p:nvPr>
        </p:nvGraphicFramePr>
        <p:xfrm>
          <a:off x="6308154" y="1098228"/>
          <a:ext cx="5162338" cy="5121733"/>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2702778">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0"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2418955">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44" name="TextBox 43"/>
          <p:cNvSpPr txBox="1"/>
          <p:nvPr/>
        </p:nvSpPr>
        <p:spPr>
          <a:xfrm>
            <a:off x="6429042" y="2433459"/>
            <a:ext cx="2255196" cy="1200329"/>
          </a:xfrm>
          <a:prstGeom prst="rect">
            <a:avLst/>
          </a:prstGeom>
          <a:noFill/>
          <a:ln>
            <a:noFill/>
          </a:ln>
        </p:spPr>
        <p:txBody>
          <a:bodyPr wrap="square" rtlCol="0">
            <a:spAutoFit/>
          </a:bodyPr>
          <a:lstStyle/>
          <a:p>
            <a:pPr>
              <a:lnSpc>
                <a:spcPct val="200000"/>
              </a:lnSpc>
              <a:spcAft>
                <a:spcPts val="600"/>
              </a:spcAft>
            </a:pPr>
            <a:r>
              <a:rPr lang="en-GB" dirty="0">
                <a:solidFill>
                  <a:schemeClr val="accent1">
                    <a:lumMod val="50000"/>
                  </a:schemeClr>
                </a:solidFill>
              </a:rPr>
              <a:t>The………………………………………..</a:t>
            </a:r>
          </a:p>
        </p:txBody>
      </p:sp>
      <p:graphicFrame>
        <p:nvGraphicFramePr>
          <p:cNvPr id="6" name="Table 5"/>
          <p:cNvGraphicFramePr>
            <a:graphicFrameLocks noGrp="1"/>
          </p:cNvGraphicFramePr>
          <p:nvPr>
            <p:extLst>
              <p:ext uri="{D42A27DB-BD31-4B8C-83A1-F6EECF244321}">
                <p14:modId xmlns:p14="http://schemas.microsoft.com/office/powerpoint/2010/main" val="674023023"/>
              </p:ext>
            </p:extLst>
          </p:nvPr>
        </p:nvGraphicFramePr>
        <p:xfrm>
          <a:off x="479697" y="1158967"/>
          <a:ext cx="5162338" cy="4754880"/>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370840">
                <a:tc>
                  <a:txBody>
                    <a:bodyPr/>
                    <a:lstStyle/>
                    <a:p>
                      <a:pPr algn="ctr"/>
                      <a:endParaRPr lang="en-GB" sz="24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algn="ctr"/>
                      <a:r>
                        <a:rPr lang="en-GB" sz="2400" b="1" dirty="0">
                          <a:solidFill>
                            <a:schemeClr val="accent1">
                              <a:lumMod val="50000"/>
                            </a:schemeClr>
                          </a:solidFill>
                          <a:latin typeface="Century Gothic" panose="020B0502020202020204" pitchFamily="34" charset="0"/>
                        </a:rPr>
                        <a:t> quite serious</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clear</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dirty="0">
                        <a:solidFill>
                          <a:schemeClr val="accent1">
                            <a:lumMod val="50000"/>
                          </a:schemeClr>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1">
                              <a:lumMod val="50000"/>
                            </a:schemeClr>
                          </a:solidFill>
                          <a:latin typeface="Century Gothic" panose="020B0502020202020204" pitchFamily="34" charset="0"/>
                        </a:rPr>
                        <a:t>tanned</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800" b="1" dirty="0">
                        <a:solidFill>
                          <a:schemeClr val="accent1">
                            <a:lumMod val="50000"/>
                          </a:schemeClr>
                        </a:solidFill>
                        <a:latin typeface="Century Gothic" panose="020B0502020202020204" pitchFamily="34" charset="0"/>
                      </a:endParaRPr>
                    </a:p>
                    <a:p>
                      <a:pPr algn="ctr"/>
                      <a:endParaRPr lang="en-GB" sz="2800" b="1" dirty="0">
                        <a:solidFill>
                          <a:schemeClr val="accent1">
                            <a:lumMod val="50000"/>
                          </a:schemeClr>
                        </a:solidFill>
                        <a:latin typeface="Century Gothic" panose="020B0502020202020204" pitchFamily="34" charset="0"/>
                      </a:endParaRPr>
                    </a:p>
                    <a:p>
                      <a:pPr algn="ctr"/>
                      <a:endParaRPr lang="en-GB" sz="28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algn="ctr"/>
                      <a:endParaRPr lang="en-GB" sz="2400" b="1" dirty="0">
                        <a:solidFill>
                          <a:schemeClr val="accent1">
                            <a:lumMod val="50000"/>
                          </a:schemeClr>
                        </a:solidFill>
                        <a:latin typeface="Century Gothic" panose="020B0502020202020204" pitchFamily="34" charset="0"/>
                      </a:endParaRPr>
                    </a:p>
                    <a:p>
                      <a:pPr algn="ctr"/>
                      <a:r>
                        <a:rPr lang="en-GB" sz="2400" b="1" dirty="0">
                          <a:solidFill>
                            <a:schemeClr val="accent1">
                              <a:lumMod val="50000"/>
                            </a:schemeClr>
                          </a:solidFill>
                          <a:latin typeface="Century Gothic" panose="020B0502020202020204" pitchFamily="34" charset="0"/>
                        </a:rPr>
                        <a:t>active</a:t>
                      </a: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9966777" y="409403"/>
            <a:ext cx="732134" cy="98444"/>
          </a:xfrm>
        </p:spPr>
        <p:txBody>
          <a:bodyPr>
            <a:normAutofit fontScale="90000"/>
          </a:bodyPr>
          <a:lstStyle/>
          <a:p>
            <a:endParaRPr lang="en-US" sz="100" dirty="0"/>
          </a:p>
        </p:txBody>
      </p:sp>
      <p:grpSp>
        <p:nvGrpSpPr>
          <p:cNvPr id="32" name="Group 31"/>
          <p:cNvGrpSpPr/>
          <p:nvPr/>
        </p:nvGrpSpPr>
        <p:grpSpPr>
          <a:xfrm>
            <a:off x="869798" y="4178355"/>
            <a:ext cx="1841188" cy="1062390"/>
            <a:chOff x="897465" y="4020690"/>
            <a:chExt cx="1841188" cy="106239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6007" y="4020690"/>
              <a:ext cx="1012646" cy="106239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465" y="4044218"/>
              <a:ext cx="995027" cy="1015334"/>
            </a:xfrm>
            <a:prstGeom prst="rect">
              <a:avLst/>
            </a:prstGeom>
          </p:spPr>
        </p:pic>
      </p:grpSp>
      <p:grpSp>
        <p:nvGrpSpPr>
          <p:cNvPr id="33" name="Group 32"/>
          <p:cNvGrpSpPr/>
          <p:nvPr/>
        </p:nvGrpSpPr>
        <p:grpSpPr>
          <a:xfrm>
            <a:off x="3289653" y="3970888"/>
            <a:ext cx="2084677" cy="1296233"/>
            <a:chOff x="3101088" y="3895337"/>
            <a:chExt cx="2449006" cy="1711016"/>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2709" y="4020690"/>
              <a:ext cx="1659443" cy="146031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0051" y="3895337"/>
              <a:ext cx="1030043" cy="1711016"/>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01088" y="3895337"/>
              <a:ext cx="1079125" cy="1711016"/>
            </a:xfrm>
            <a:prstGeom prst="rect">
              <a:avLst/>
            </a:prstGeom>
          </p:spPr>
        </p:pic>
      </p:grpSp>
      <p:grpSp>
        <p:nvGrpSpPr>
          <p:cNvPr id="31" name="Group 30"/>
          <p:cNvGrpSpPr/>
          <p:nvPr/>
        </p:nvGrpSpPr>
        <p:grpSpPr>
          <a:xfrm>
            <a:off x="3582385" y="1805653"/>
            <a:ext cx="1480090" cy="1012283"/>
            <a:chOff x="3447770" y="1172606"/>
            <a:chExt cx="1826040" cy="1497038"/>
          </a:xfrm>
        </p:grpSpPr>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27725" r="10391"/>
            <a:stretch/>
          </p:blipFill>
          <p:spPr>
            <a:xfrm rot="20995301">
              <a:off x="3447770" y="1172606"/>
              <a:ext cx="1035687" cy="1472782"/>
            </a:xfrm>
            <a:prstGeom prst="rect">
              <a:avLst/>
            </a:prstGeom>
          </p:spPr>
        </p:pic>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l="27725" r="10391"/>
            <a:stretch/>
          </p:blipFill>
          <p:spPr>
            <a:xfrm rot="1105293">
              <a:off x="4333839" y="1332974"/>
              <a:ext cx="939971" cy="1336670"/>
            </a:xfrm>
            <a:prstGeom prst="rect">
              <a:avLst/>
            </a:prstGeom>
          </p:spPr>
        </p:pic>
      </p:grpSp>
      <p:sp>
        <p:nvSpPr>
          <p:cNvPr id="23" name="TextBox 22"/>
          <p:cNvSpPr txBox="1"/>
          <p:nvPr/>
        </p:nvSpPr>
        <p:spPr>
          <a:xfrm>
            <a:off x="1326857" y="3516043"/>
            <a:ext cx="1075935" cy="369332"/>
          </a:xfrm>
          <a:prstGeom prst="rect">
            <a:avLst/>
          </a:prstGeom>
          <a:noFill/>
        </p:spPr>
        <p:txBody>
          <a:bodyPr wrap="square" rtlCol="0">
            <a:spAutoFit/>
          </a:bodyPr>
          <a:lstStyle/>
          <a:p>
            <a:r>
              <a:rPr lang="en-GB" dirty="0">
                <a:solidFill>
                  <a:schemeClr val="accent1">
                    <a:lumMod val="50000"/>
                  </a:schemeClr>
                </a:solidFill>
              </a:rPr>
              <a:t>[today]</a:t>
            </a:r>
          </a:p>
        </p:txBody>
      </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9798" y="1816868"/>
            <a:ext cx="887448" cy="1016656"/>
          </a:xfrm>
          <a:prstGeom prst="rect">
            <a:avLst/>
          </a:prstGeom>
        </p:spPr>
      </p:pic>
      <p:sp>
        <p:nvSpPr>
          <p:cNvPr id="34" name="TextBox 33"/>
          <p:cNvSpPr txBox="1"/>
          <p:nvPr/>
        </p:nvSpPr>
        <p:spPr>
          <a:xfrm>
            <a:off x="1278712" y="1202829"/>
            <a:ext cx="1562100" cy="369332"/>
          </a:xfrm>
          <a:prstGeom prst="rect">
            <a:avLst/>
          </a:prstGeom>
          <a:noFill/>
        </p:spPr>
        <p:txBody>
          <a:bodyPr wrap="square" rtlCol="0">
            <a:spAutoFit/>
          </a:bodyPr>
          <a:lstStyle/>
          <a:p>
            <a:r>
              <a:rPr lang="en-GB" dirty="0">
                <a:solidFill>
                  <a:schemeClr val="accent1">
                    <a:lumMod val="50000"/>
                  </a:schemeClr>
                </a:solidFill>
              </a:rPr>
              <a:t>[today]</a:t>
            </a:r>
          </a:p>
        </p:txBody>
      </p:sp>
      <p:sp>
        <p:nvSpPr>
          <p:cNvPr id="35" name="TextBox 34"/>
          <p:cNvSpPr txBox="1"/>
          <p:nvPr/>
        </p:nvSpPr>
        <p:spPr>
          <a:xfrm>
            <a:off x="3594500" y="1192237"/>
            <a:ext cx="1562100" cy="369332"/>
          </a:xfrm>
          <a:prstGeom prst="rect">
            <a:avLst/>
          </a:prstGeom>
          <a:noFill/>
        </p:spPr>
        <p:txBody>
          <a:bodyPr wrap="square" rtlCol="0">
            <a:spAutoFit/>
          </a:bodyPr>
          <a:lstStyle/>
          <a:p>
            <a:r>
              <a:rPr lang="en-GB" dirty="0">
                <a:solidFill>
                  <a:schemeClr val="accent1">
                    <a:lumMod val="50000"/>
                  </a:schemeClr>
                </a:solidFill>
              </a:rPr>
              <a:t>[in general]</a:t>
            </a:r>
          </a:p>
        </p:txBody>
      </p:sp>
      <p:sp>
        <p:nvSpPr>
          <p:cNvPr id="36" name="TextBox 35"/>
          <p:cNvSpPr txBox="1"/>
          <p:nvPr/>
        </p:nvSpPr>
        <p:spPr>
          <a:xfrm>
            <a:off x="3595430" y="3506591"/>
            <a:ext cx="1562100" cy="369332"/>
          </a:xfrm>
          <a:prstGeom prst="rect">
            <a:avLst/>
          </a:prstGeom>
          <a:noFill/>
        </p:spPr>
        <p:txBody>
          <a:bodyPr wrap="square" rtlCol="0">
            <a:spAutoFit/>
          </a:bodyPr>
          <a:lstStyle/>
          <a:p>
            <a:r>
              <a:rPr lang="en-GB" dirty="0">
                <a:solidFill>
                  <a:schemeClr val="accent1">
                    <a:lumMod val="50000"/>
                  </a:schemeClr>
                </a:solidFill>
              </a:rPr>
              <a:t>[in general]</a:t>
            </a:r>
          </a:p>
        </p:txBody>
      </p:sp>
      <p:sp>
        <p:nvSpPr>
          <p:cNvPr id="37" name="TextBox 36"/>
          <p:cNvSpPr txBox="1"/>
          <p:nvPr/>
        </p:nvSpPr>
        <p:spPr>
          <a:xfrm>
            <a:off x="0" y="-43673"/>
            <a:ext cx="2750330" cy="400110"/>
          </a:xfrm>
          <a:prstGeom prst="rect">
            <a:avLst/>
          </a:prstGeom>
          <a:noFill/>
        </p:spPr>
        <p:txBody>
          <a:bodyPr wrap="square" rtlCol="0">
            <a:spAutoFit/>
          </a:bodyPr>
          <a:lstStyle/>
          <a:p>
            <a:r>
              <a:rPr lang="en-GB" sz="2000" b="1" dirty="0">
                <a:solidFill>
                  <a:schemeClr val="accent1">
                    <a:lumMod val="50000"/>
                  </a:schemeClr>
                </a:solidFill>
              </a:rPr>
              <a:t>Persona B</a:t>
            </a:r>
          </a:p>
        </p:txBody>
      </p:sp>
      <p:sp>
        <p:nvSpPr>
          <p:cNvPr id="38" name="TextBox 37"/>
          <p:cNvSpPr txBox="1"/>
          <p:nvPr/>
        </p:nvSpPr>
        <p:spPr>
          <a:xfrm>
            <a:off x="400501" y="410245"/>
            <a:ext cx="4143675" cy="400110"/>
          </a:xfrm>
          <a:prstGeom prst="rect">
            <a:avLst/>
          </a:prstGeom>
          <a:noFill/>
        </p:spPr>
        <p:txBody>
          <a:bodyPr wrap="square" rtlCol="0">
            <a:spAutoFit/>
          </a:bodyPr>
          <a:lstStyle/>
          <a:p>
            <a:r>
              <a:rPr lang="en-GB" sz="2000" b="1" dirty="0">
                <a:solidFill>
                  <a:schemeClr val="accent1">
                    <a:lumMod val="50000"/>
                  </a:schemeClr>
                </a:solidFill>
              </a:rPr>
              <a:t>Say a sentence to your partner. </a:t>
            </a:r>
          </a:p>
        </p:txBody>
      </p:sp>
      <p:sp>
        <p:nvSpPr>
          <p:cNvPr id="39" name="TextBox 38"/>
          <p:cNvSpPr txBox="1"/>
          <p:nvPr/>
        </p:nvSpPr>
        <p:spPr>
          <a:xfrm>
            <a:off x="400501" y="715144"/>
            <a:ext cx="5285644" cy="400110"/>
          </a:xfrm>
          <a:prstGeom prst="rect">
            <a:avLst/>
          </a:prstGeom>
          <a:noFill/>
        </p:spPr>
        <p:txBody>
          <a:bodyPr wrap="square" rtlCol="0">
            <a:spAutoFit/>
          </a:bodyPr>
          <a:lstStyle/>
          <a:p>
            <a:r>
              <a:rPr lang="en-GB" sz="2000" b="1" dirty="0">
                <a:solidFill>
                  <a:schemeClr val="accent1">
                    <a:lumMod val="50000"/>
                  </a:schemeClr>
                </a:solidFill>
              </a:rPr>
              <a:t>Usa ‘Los/las……..+ ‘son’ / ‘están’.</a:t>
            </a:r>
          </a:p>
        </p:txBody>
      </p:sp>
      <p:pic>
        <p:nvPicPr>
          <p:cNvPr id="3074" name="Picture 2" descr="http://www.clker.com/cliparts/c/e/7/4/1195444712973371681Gerald_G_Boy_Face_Cartoon_4.svg.me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8407" y="1813474"/>
            <a:ext cx="1027199" cy="10446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82637" y="1202829"/>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41" name="TextBox 40"/>
          <p:cNvSpPr txBox="1"/>
          <p:nvPr/>
        </p:nvSpPr>
        <p:spPr>
          <a:xfrm>
            <a:off x="6429043" y="1202829"/>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42" name="TextBox 41"/>
          <p:cNvSpPr txBox="1"/>
          <p:nvPr/>
        </p:nvSpPr>
        <p:spPr>
          <a:xfrm>
            <a:off x="6429042" y="1625245"/>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43" name="TextBox 42"/>
          <p:cNvSpPr txBox="1"/>
          <p:nvPr/>
        </p:nvSpPr>
        <p:spPr>
          <a:xfrm>
            <a:off x="7982637" y="1625245"/>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45" name="TextBox 44"/>
          <p:cNvSpPr txBox="1"/>
          <p:nvPr/>
        </p:nvSpPr>
        <p:spPr>
          <a:xfrm>
            <a:off x="9068593" y="2441716"/>
            <a:ext cx="2255196" cy="1200329"/>
          </a:xfrm>
          <a:prstGeom prst="rect">
            <a:avLst/>
          </a:prstGeom>
          <a:noFill/>
          <a:ln>
            <a:noFill/>
          </a:ln>
        </p:spPr>
        <p:txBody>
          <a:bodyPr wrap="square" rtlCol="0">
            <a:spAutoFit/>
          </a:bodyPr>
          <a:lstStyle/>
          <a:p>
            <a:pPr>
              <a:lnSpc>
                <a:spcPct val="200000"/>
              </a:lnSpc>
              <a:spcAft>
                <a:spcPts val="600"/>
              </a:spcAft>
            </a:pPr>
            <a:r>
              <a:rPr lang="en-GB" dirty="0">
                <a:solidFill>
                  <a:schemeClr val="accent1">
                    <a:lumMod val="50000"/>
                  </a:schemeClr>
                </a:solidFill>
              </a:rPr>
              <a:t>The………………………………………..</a:t>
            </a:r>
          </a:p>
        </p:txBody>
      </p:sp>
      <p:sp>
        <p:nvSpPr>
          <p:cNvPr id="46" name="TextBox 45"/>
          <p:cNvSpPr txBox="1"/>
          <p:nvPr/>
        </p:nvSpPr>
        <p:spPr>
          <a:xfrm>
            <a:off x="10622188" y="1211086"/>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47" name="TextBox 46"/>
          <p:cNvSpPr txBox="1"/>
          <p:nvPr/>
        </p:nvSpPr>
        <p:spPr>
          <a:xfrm>
            <a:off x="9068594" y="1211086"/>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48" name="TextBox 47"/>
          <p:cNvSpPr txBox="1"/>
          <p:nvPr/>
        </p:nvSpPr>
        <p:spPr>
          <a:xfrm>
            <a:off x="9068593" y="1633502"/>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49" name="TextBox 48"/>
          <p:cNvSpPr txBox="1"/>
          <p:nvPr/>
        </p:nvSpPr>
        <p:spPr>
          <a:xfrm>
            <a:off x="10622188" y="1633502"/>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50" name="TextBox 49"/>
          <p:cNvSpPr txBox="1"/>
          <p:nvPr/>
        </p:nvSpPr>
        <p:spPr>
          <a:xfrm>
            <a:off x="6414763" y="5106899"/>
            <a:ext cx="2255196" cy="1200329"/>
          </a:xfrm>
          <a:prstGeom prst="rect">
            <a:avLst/>
          </a:prstGeom>
          <a:noFill/>
          <a:ln>
            <a:noFill/>
          </a:ln>
        </p:spPr>
        <p:txBody>
          <a:bodyPr wrap="square" rtlCol="0">
            <a:spAutoFit/>
          </a:bodyPr>
          <a:lstStyle/>
          <a:p>
            <a:pPr>
              <a:lnSpc>
                <a:spcPct val="200000"/>
              </a:lnSpc>
              <a:spcAft>
                <a:spcPts val="600"/>
              </a:spcAft>
            </a:pPr>
            <a:r>
              <a:rPr lang="en-GB" dirty="0">
                <a:solidFill>
                  <a:schemeClr val="accent1">
                    <a:lumMod val="50000"/>
                  </a:schemeClr>
                </a:solidFill>
              </a:rPr>
              <a:t>The………………………………………..</a:t>
            </a:r>
          </a:p>
        </p:txBody>
      </p:sp>
      <p:sp>
        <p:nvSpPr>
          <p:cNvPr id="51" name="TextBox 50"/>
          <p:cNvSpPr txBox="1"/>
          <p:nvPr/>
        </p:nvSpPr>
        <p:spPr>
          <a:xfrm>
            <a:off x="7968358" y="3876269"/>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52" name="TextBox 51"/>
          <p:cNvSpPr txBox="1"/>
          <p:nvPr/>
        </p:nvSpPr>
        <p:spPr>
          <a:xfrm>
            <a:off x="6414764" y="3876269"/>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53" name="TextBox 52"/>
          <p:cNvSpPr txBox="1"/>
          <p:nvPr/>
        </p:nvSpPr>
        <p:spPr>
          <a:xfrm>
            <a:off x="6414763" y="4298685"/>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54" name="TextBox 53"/>
          <p:cNvSpPr txBox="1"/>
          <p:nvPr/>
        </p:nvSpPr>
        <p:spPr>
          <a:xfrm>
            <a:off x="7968358" y="4298685"/>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55" name="TextBox 54"/>
          <p:cNvSpPr txBox="1"/>
          <p:nvPr/>
        </p:nvSpPr>
        <p:spPr>
          <a:xfrm>
            <a:off x="8942627" y="5106899"/>
            <a:ext cx="2255196" cy="1200329"/>
          </a:xfrm>
          <a:prstGeom prst="rect">
            <a:avLst/>
          </a:prstGeom>
          <a:noFill/>
          <a:ln>
            <a:noFill/>
          </a:ln>
        </p:spPr>
        <p:txBody>
          <a:bodyPr wrap="square" rtlCol="0">
            <a:spAutoFit/>
          </a:bodyPr>
          <a:lstStyle/>
          <a:p>
            <a:pPr>
              <a:lnSpc>
                <a:spcPct val="200000"/>
              </a:lnSpc>
              <a:spcAft>
                <a:spcPts val="600"/>
              </a:spcAft>
            </a:pPr>
            <a:r>
              <a:rPr lang="en-GB" dirty="0">
                <a:solidFill>
                  <a:schemeClr val="accent1">
                    <a:lumMod val="50000"/>
                  </a:schemeClr>
                </a:solidFill>
              </a:rPr>
              <a:t>The………………………………………..</a:t>
            </a:r>
          </a:p>
        </p:txBody>
      </p:sp>
      <p:sp>
        <p:nvSpPr>
          <p:cNvPr id="56" name="TextBox 55"/>
          <p:cNvSpPr txBox="1"/>
          <p:nvPr/>
        </p:nvSpPr>
        <p:spPr>
          <a:xfrm>
            <a:off x="10496222" y="3876269"/>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57" name="TextBox 56"/>
          <p:cNvSpPr txBox="1"/>
          <p:nvPr/>
        </p:nvSpPr>
        <p:spPr>
          <a:xfrm>
            <a:off x="8942628" y="3876269"/>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58" name="TextBox 57"/>
          <p:cNvSpPr txBox="1"/>
          <p:nvPr/>
        </p:nvSpPr>
        <p:spPr>
          <a:xfrm>
            <a:off x="8942627" y="4298685"/>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59" name="TextBox 58"/>
          <p:cNvSpPr txBox="1"/>
          <p:nvPr/>
        </p:nvSpPr>
        <p:spPr>
          <a:xfrm>
            <a:off x="10496222" y="4298685"/>
            <a:ext cx="463948" cy="370926"/>
          </a:xfrm>
          <a:prstGeom prst="rect">
            <a:avLst/>
          </a:prstGeom>
          <a:noFill/>
          <a:ln>
            <a:solidFill>
              <a:srgbClr val="002060"/>
            </a:solidFill>
          </a:ln>
        </p:spPr>
        <p:txBody>
          <a:bodyPr wrap="square" rtlCol="0">
            <a:spAutoFit/>
          </a:bodyPr>
          <a:lstStyle/>
          <a:p>
            <a:endParaRPr lang="en-GB" dirty="0">
              <a:solidFill>
                <a:schemeClr val="accent1">
                  <a:lumMod val="50000"/>
                </a:schemeClr>
              </a:solidFill>
            </a:endParaRPr>
          </a:p>
        </p:txBody>
      </p:sp>
      <p:sp>
        <p:nvSpPr>
          <p:cNvPr id="80" name="Rounded Rectangle 11">
            <a:extLst>
              <a:ext uri="{FF2B5EF4-FFF2-40B4-BE49-F238E27FC236}">
                <a16:creationId xmlns:a16="http://schemas.microsoft.com/office/drawing/2014/main" id="{A316DD52-7894-4A75-969C-CA0645DA2978}"/>
              </a:ext>
            </a:extLst>
          </p:cNvPr>
          <p:cNvSpPr/>
          <p:nvPr/>
        </p:nvSpPr>
        <p:spPr>
          <a:xfrm>
            <a:off x="9469678" y="258166"/>
            <a:ext cx="245846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82" name="TextBox 81"/>
          <p:cNvSpPr txBox="1"/>
          <p:nvPr/>
        </p:nvSpPr>
        <p:spPr>
          <a:xfrm>
            <a:off x="6036374" y="390342"/>
            <a:ext cx="5434118" cy="707886"/>
          </a:xfrm>
          <a:prstGeom prst="rect">
            <a:avLst/>
          </a:prstGeom>
          <a:noFill/>
        </p:spPr>
        <p:txBody>
          <a:bodyPr wrap="square" rtlCol="0">
            <a:spAutoFit/>
          </a:bodyPr>
          <a:lstStyle/>
          <a:p>
            <a:r>
              <a:rPr lang="en-GB" sz="2000" b="1" dirty="0" err="1">
                <a:solidFill>
                  <a:schemeClr val="accent1">
                    <a:lumMod val="50000"/>
                  </a:schemeClr>
                </a:solidFill>
              </a:rPr>
              <a:t>Escucha</a:t>
            </a:r>
            <a:r>
              <a:rPr lang="en-GB" sz="2000" b="1" dirty="0">
                <a:solidFill>
                  <a:schemeClr val="accent1">
                    <a:lumMod val="50000"/>
                  </a:schemeClr>
                </a:solidFill>
              </a:rPr>
              <a:t>. </a:t>
            </a:r>
            <a:r>
              <a:rPr lang="en-GB" sz="2000" b="1" dirty="0" err="1">
                <a:solidFill>
                  <a:schemeClr val="accent1">
                    <a:lumMod val="50000"/>
                  </a:schemeClr>
                </a:solidFill>
              </a:rPr>
              <a:t>Marca</a:t>
            </a:r>
            <a:r>
              <a:rPr lang="en-GB" sz="2000" b="1" dirty="0">
                <a:solidFill>
                  <a:schemeClr val="accent1">
                    <a:lumMod val="50000"/>
                  </a:schemeClr>
                </a:solidFill>
              </a:rPr>
              <a:t> la </a:t>
            </a:r>
            <a:r>
              <a:rPr lang="en-GB" sz="2000" b="1" dirty="0" err="1">
                <a:solidFill>
                  <a:schemeClr val="accent1">
                    <a:lumMod val="50000"/>
                  </a:schemeClr>
                </a:solidFill>
              </a:rPr>
              <a:t>opción</a:t>
            </a:r>
            <a:r>
              <a:rPr lang="en-GB" sz="2000" b="1" dirty="0">
                <a:solidFill>
                  <a:schemeClr val="accent1">
                    <a:lumMod val="50000"/>
                  </a:schemeClr>
                </a:solidFill>
              </a:rPr>
              <a:t> </a:t>
            </a:r>
          </a:p>
          <a:p>
            <a:r>
              <a:rPr lang="en-GB" sz="2000" b="1" dirty="0" err="1">
                <a:solidFill>
                  <a:schemeClr val="accent1">
                    <a:lumMod val="50000"/>
                  </a:schemeClr>
                </a:solidFill>
              </a:rPr>
              <a:t>correcta</a:t>
            </a:r>
            <a:r>
              <a:rPr lang="en-GB" sz="2000" b="1" dirty="0">
                <a:solidFill>
                  <a:schemeClr val="accent1">
                    <a:lumMod val="50000"/>
                  </a:schemeClr>
                </a:solidFill>
              </a:rPr>
              <a:t> y escribe la </a:t>
            </a:r>
            <a:r>
              <a:rPr lang="en-GB" sz="2000" b="1" dirty="0" err="1">
                <a:solidFill>
                  <a:schemeClr val="accent1">
                    <a:lumMod val="50000"/>
                  </a:schemeClr>
                </a:solidFill>
              </a:rPr>
              <a:t>frase</a:t>
            </a:r>
            <a:r>
              <a:rPr lang="en-GB" sz="2000" b="1" dirty="0">
                <a:solidFill>
                  <a:schemeClr val="accent1">
                    <a:lumMod val="50000"/>
                  </a:schemeClr>
                </a:solidFill>
              </a:rPr>
              <a:t> en inglés.</a:t>
            </a:r>
          </a:p>
        </p:txBody>
      </p:sp>
    </p:spTree>
    <p:extLst>
      <p:ext uri="{BB962C8B-B14F-4D97-AF65-F5344CB8AC3E}">
        <p14:creationId xmlns:p14="http://schemas.microsoft.com/office/powerpoint/2010/main" val="2995365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73" y="422412"/>
            <a:ext cx="10515600" cy="1325563"/>
          </a:xfrm>
        </p:spPr>
        <p:txBody>
          <a:bodyPr>
            <a:normAutofit fontScale="90000"/>
          </a:bodyPr>
          <a:lstStyle/>
          <a:p>
            <a:r>
              <a:rPr lang="en-GB" sz="222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ectangle 5"/>
          <p:cNvSpPr/>
          <p:nvPr/>
        </p:nvSpPr>
        <p:spPr>
          <a:xfrm>
            <a:off x="3753992" y="1889865"/>
            <a:ext cx="4782207" cy="1938992"/>
          </a:xfrm>
          <a:prstGeom prst="rect">
            <a:avLst/>
          </a:prstGeom>
        </p:spPr>
        <p:txBody>
          <a:bodyPr wrap="square">
            <a:spAutoFit/>
          </a:bodyPr>
          <a:lstStyle/>
          <a:p>
            <a:r>
              <a:rPr lang="en-GB" sz="12000" dirty="0">
                <a:solidFill>
                  <a:srgbClr val="E56700"/>
                </a:solidFill>
                <a:latin typeface="Century Gothic" panose="020B0502020202020204" pitchFamily="34" charset="0"/>
                <a:cs typeface="Calibri" panose="020F0502020204030204" pitchFamily="34" charset="0"/>
              </a:rPr>
              <a:t>ce</a:t>
            </a:r>
            <a:r>
              <a:rPr lang="en-GB" sz="12000" dirty="0">
                <a:solidFill>
                  <a:srgbClr val="115076"/>
                </a:solidFill>
                <a:latin typeface="Century Gothic" panose="020B0502020202020204" pitchFamily="34" charset="0"/>
                <a:cs typeface="Calibri" panose="020F0502020204030204" pitchFamily="34" charset="0"/>
              </a:rPr>
              <a:t>rca</a:t>
            </a:r>
          </a:p>
        </p:txBody>
      </p:sp>
    </p:spTree>
    <p:extLst>
      <p:ext uri="{BB962C8B-B14F-4D97-AF65-F5344CB8AC3E}">
        <p14:creationId xmlns:p14="http://schemas.microsoft.com/office/powerpoint/2010/main" val="423242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flipV="1">
            <a:off x="10061449" y="442489"/>
            <a:ext cx="242940" cy="45719"/>
          </a:xfrm>
        </p:spPr>
        <p:txBody>
          <a:bodyPr>
            <a:noAutofit/>
          </a:bodyPr>
          <a:lstStyle/>
          <a:p>
            <a:r>
              <a:rPr lang="en-GB" sz="100" b="1" dirty="0" err="1">
                <a:solidFill>
                  <a:prstClr val="white"/>
                </a:solidFill>
              </a:rPr>
              <a:t>hablar</a:t>
            </a:r>
            <a:r>
              <a:rPr lang="en-GB" sz="100" b="1" dirty="0">
                <a:solidFill>
                  <a:prstClr val="white"/>
                </a:solidFill>
              </a:rPr>
              <a:t>/</a:t>
            </a:r>
            <a:r>
              <a:rPr lang="en-GB" sz="100" b="1" dirty="0" err="1">
                <a:solidFill>
                  <a:prstClr val="white"/>
                </a:solidFill>
              </a:rPr>
              <a:t>escuchar</a:t>
            </a:r>
            <a:endParaRPr lang="en-US" sz="100" dirty="0"/>
          </a:p>
        </p:txBody>
      </p:sp>
      <p:sp>
        <p:nvSpPr>
          <p:cNvPr id="4" name="Rectangle 3"/>
          <p:cNvSpPr/>
          <p:nvPr/>
        </p:nvSpPr>
        <p:spPr>
          <a:xfrm>
            <a:off x="109792" y="93581"/>
            <a:ext cx="356540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noFill/>
                  <a:prstDash val="solid"/>
                </a:ln>
                <a:solidFill>
                  <a:srgbClr val="E25B00"/>
                </a:solidFill>
                <a:uLnTx/>
                <a:uFillTx/>
                <a:latin typeface="Century Gothic" panose="020F0302020204030204"/>
                <a:ea typeface="+mn-ea"/>
                <a:cs typeface="+mn-cs"/>
              </a:rPr>
              <a:t>Persona A</a:t>
            </a:r>
          </a:p>
        </p:txBody>
      </p:sp>
      <p:sp>
        <p:nvSpPr>
          <p:cNvPr id="6" name="Rectangle 5"/>
          <p:cNvSpPr/>
          <p:nvPr/>
        </p:nvSpPr>
        <p:spPr>
          <a:xfrm>
            <a:off x="6058499" y="93581"/>
            <a:ext cx="345479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noFill/>
                  <a:prstDash val="solid"/>
                </a:ln>
                <a:solidFill>
                  <a:srgbClr val="E25B00"/>
                </a:solidFill>
                <a:uLnTx/>
                <a:uFillTx/>
                <a:latin typeface="Century Gothic" panose="020F0302020204030204"/>
                <a:ea typeface="+mn-ea"/>
                <a:cs typeface="+mn-cs"/>
              </a:rPr>
              <a:t>Persona B</a:t>
            </a:r>
          </a:p>
        </p:txBody>
      </p:sp>
      <p:graphicFrame>
        <p:nvGraphicFramePr>
          <p:cNvPr id="9" name="Table 8"/>
          <p:cNvGraphicFramePr>
            <a:graphicFrameLocks noGrp="1"/>
          </p:cNvGraphicFramePr>
          <p:nvPr/>
        </p:nvGraphicFramePr>
        <p:xfrm>
          <a:off x="280332" y="1016911"/>
          <a:ext cx="5162338" cy="5121733"/>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2702778">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0"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2418955">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11" name="TextBox 10"/>
          <p:cNvSpPr txBox="1"/>
          <p:nvPr/>
        </p:nvSpPr>
        <p:spPr>
          <a:xfrm>
            <a:off x="1954815" y="1121512"/>
            <a:ext cx="463948" cy="370926"/>
          </a:xfrm>
          <a:prstGeom prst="rect">
            <a:avLst/>
          </a:prstGeom>
          <a:noFill/>
          <a:ln>
            <a:solidFill>
              <a:srgbClr val="002060"/>
            </a:solidFill>
          </a:ln>
        </p:spPr>
        <p:txBody>
          <a:bodyPr wrap="square" rtlCol="0">
            <a:spAutoFit/>
          </a:bodyPr>
          <a:lstStyle/>
          <a:p>
            <a:endParaRPr lang="en-GB" dirty="0"/>
          </a:p>
        </p:txBody>
      </p:sp>
      <p:sp>
        <p:nvSpPr>
          <p:cNvPr id="12" name="TextBox 11"/>
          <p:cNvSpPr txBox="1"/>
          <p:nvPr/>
        </p:nvSpPr>
        <p:spPr>
          <a:xfrm>
            <a:off x="401221" y="1121512"/>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13" name="TextBox 12"/>
          <p:cNvSpPr txBox="1"/>
          <p:nvPr/>
        </p:nvSpPr>
        <p:spPr>
          <a:xfrm>
            <a:off x="401220" y="1543928"/>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14" name="TextBox 13"/>
          <p:cNvSpPr txBox="1"/>
          <p:nvPr/>
        </p:nvSpPr>
        <p:spPr>
          <a:xfrm>
            <a:off x="1954815" y="1543928"/>
            <a:ext cx="463948" cy="370926"/>
          </a:xfrm>
          <a:prstGeom prst="rect">
            <a:avLst/>
          </a:prstGeom>
          <a:noFill/>
          <a:ln>
            <a:solidFill>
              <a:srgbClr val="002060"/>
            </a:solidFill>
          </a:ln>
        </p:spPr>
        <p:txBody>
          <a:bodyPr wrap="square" rtlCol="0">
            <a:spAutoFit/>
          </a:bodyPr>
          <a:lstStyle/>
          <a:p>
            <a:endParaRPr lang="en-GB" dirty="0"/>
          </a:p>
        </p:txBody>
      </p:sp>
      <p:sp>
        <p:nvSpPr>
          <p:cNvPr id="16" name="TextBox 15"/>
          <p:cNvSpPr txBox="1"/>
          <p:nvPr/>
        </p:nvSpPr>
        <p:spPr>
          <a:xfrm>
            <a:off x="4594366" y="1129769"/>
            <a:ext cx="463948" cy="370926"/>
          </a:xfrm>
          <a:prstGeom prst="rect">
            <a:avLst/>
          </a:prstGeom>
          <a:noFill/>
          <a:ln>
            <a:solidFill>
              <a:srgbClr val="002060"/>
            </a:solidFill>
          </a:ln>
        </p:spPr>
        <p:txBody>
          <a:bodyPr wrap="square" rtlCol="0">
            <a:spAutoFit/>
          </a:bodyPr>
          <a:lstStyle/>
          <a:p>
            <a:endParaRPr lang="en-GB" dirty="0"/>
          </a:p>
        </p:txBody>
      </p:sp>
      <p:sp>
        <p:nvSpPr>
          <p:cNvPr id="17" name="TextBox 16"/>
          <p:cNvSpPr txBox="1"/>
          <p:nvPr/>
        </p:nvSpPr>
        <p:spPr>
          <a:xfrm>
            <a:off x="3040772" y="1129769"/>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18" name="TextBox 17"/>
          <p:cNvSpPr txBox="1"/>
          <p:nvPr/>
        </p:nvSpPr>
        <p:spPr>
          <a:xfrm>
            <a:off x="3040771" y="1552185"/>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19" name="TextBox 18"/>
          <p:cNvSpPr txBox="1"/>
          <p:nvPr/>
        </p:nvSpPr>
        <p:spPr>
          <a:xfrm>
            <a:off x="4594366" y="1552185"/>
            <a:ext cx="463948" cy="370926"/>
          </a:xfrm>
          <a:prstGeom prst="rect">
            <a:avLst/>
          </a:prstGeom>
          <a:noFill/>
          <a:ln>
            <a:solidFill>
              <a:srgbClr val="002060"/>
            </a:solidFill>
          </a:ln>
        </p:spPr>
        <p:txBody>
          <a:bodyPr wrap="square" rtlCol="0">
            <a:spAutoFit/>
          </a:bodyPr>
          <a:lstStyle/>
          <a:p>
            <a:endParaRPr lang="en-GB" dirty="0"/>
          </a:p>
        </p:txBody>
      </p:sp>
      <p:sp>
        <p:nvSpPr>
          <p:cNvPr id="21" name="TextBox 20"/>
          <p:cNvSpPr txBox="1"/>
          <p:nvPr/>
        </p:nvSpPr>
        <p:spPr>
          <a:xfrm>
            <a:off x="1940536" y="3794952"/>
            <a:ext cx="463948" cy="370926"/>
          </a:xfrm>
          <a:prstGeom prst="rect">
            <a:avLst/>
          </a:prstGeom>
          <a:noFill/>
          <a:ln>
            <a:solidFill>
              <a:srgbClr val="002060"/>
            </a:solidFill>
          </a:ln>
        </p:spPr>
        <p:txBody>
          <a:bodyPr wrap="square" rtlCol="0">
            <a:spAutoFit/>
          </a:bodyPr>
          <a:lstStyle/>
          <a:p>
            <a:endParaRPr lang="en-GB" dirty="0"/>
          </a:p>
        </p:txBody>
      </p:sp>
      <p:sp>
        <p:nvSpPr>
          <p:cNvPr id="22" name="TextBox 21"/>
          <p:cNvSpPr txBox="1"/>
          <p:nvPr/>
        </p:nvSpPr>
        <p:spPr>
          <a:xfrm>
            <a:off x="386942" y="3794952"/>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23" name="TextBox 22"/>
          <p:cNvSpPr txBox="1"/>
          <p:nvPr/>
        </p:nvSpPr>
        <p:spPr>
          <a:xfrm>
            <a:off x="386941" y="4217368"/>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24" name="TextBox 23"/>
          <p:cNvSpPr txBox="1"/>
          <p:nvPr/>
        </p:nvSpPr>
        <p:spPr>
          <a:xfrm>
            <a:off x="1940536" y="4217368"/>
            <a:ext cx="463948" cy="370926"/>
          </a:xfrm>
          <a:prstGeom prst="rect">
            <a:avLst/>
          </a:prstGeom>
          <a:noFill/>
          <a:ln>
            <a:solidFill>
              <a:srgbClr val="002060"/>
            </a:solidFill>
          </a:ln>
        </p:spPr>
        <p:txBody>
          <a:bodyPr wrap="square" rtlCol="0">
            <a:spAutoFit/>
          </a:bodyPr>
          <a:lstStyle/>
          <a:p>
            <a:endParaRPr lang="en-GB" dirty="0"/>
          </a:p>
        </p:txBody>
      </p:sp>
      <p:sp>
        <p:nvSpPr>
          <p:cNvPr id="26" name="TextBox 25"/>
          <p:cNvSpPr txBox="1"/>
          <p:nvPr/>
        </p:nvSpPr>
        <p:spPr>
          <a:xfrm>
            <a:off x="4468400" y="3794952"/>
            <a:ext cx="463948" cy="370926"/>
          </a:xfrm>
          <a:prstGeom prst="rect">
            <a:avLst/>
          </a:prstGeom>
          <a:noFill/>
          <a:ln>
            <a:solidFill>
              <a:srgbClr val="002060"/>
            </a:solidFill>
          </a:ln>
        </p:spPr>
        <p:txBody>
          <a:bodyPr wrap="square" rtlCol="0">
            <a:spAutoFit/>
          </a:bodyPr>
          <a:lstStyle/>
          <a:p>
            <a:endParaRPr lang="en-GB" dirty="0"/>
          </a:p>
        </p:txBody>
      </p:sp>
      <p:sp>
        <p:nvSpPr>
          <p:cNvPr id="27" name="TextBox 26"/>
          <p:cNvSpPr txBox="1"/>
          <p:nvPr/>
        </p:nvSpPr>
        <p:spPr>
          <a:xfrm>
            <a:off x="2914806" y="3794952"/>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28" name="TextBox 27"/>
          <p:cNvSpPr txBox="1"/>
          <p:nvPr/>
        </p:nvSpPr>
        <p:spPr>
          <a:xfrm>
            <a:off x="2914805" y="4217368"/>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29" name="TextBox 28"/>
          <p:cNvSpPr txBox="1"/>
          <p:nvPr/>
        </p:nvSpPr>
        <p:spPr>
          <a:xfrm>
            <a:off x="4468400" y="4217368"/>
            <a:ext cx="463948" cy="370926"/>
          </a:xfrm>
          <a:prstGeom prst="rect">
            <a:avLst/>
          </a:prstGeom>
          <a:noFill/>
          <a:ln>
            <a:solidFill>
              <a:srgbClr val="002060"/>
            </a:solidFill>
          </a:ln>
        </p:spPr>
        <p:txBody>
          <a:bodyPr wrap="square" rtlCol="0">
            <a:spAutoFit/>
          </a:bodyPr>
          <a:lstStyle/>
          <a:p>
            <a:endParaRPr lang="en-GB" dirty="0"/>
          </a:p>
        </p:txBody>
      </p:sp>
      <p:sp>
        <p:nvSpPr>
          <p:cNvPr id="7" name="TextBox 6"/>
          <p:cNvSpPr txBox="1"/>
          <p:nvPr/>
        </p:nvSpPr>
        <p:spPr>
          <a:xfrm>
            <a:off x="333637" y="2652757"/>
            <a:ext cx="2653830" cy="923330"/>
          </a:xfrm>
          <a:prstGeom prst="rect">
            <a:avLst/>
          </a:prstGeom>
          <a:noFill/>
        </p:spPr>
        <p:txBody>
          <a:bodyPr wrap="square" rtlCol="0">
            <a:spAutoFit/>
          </a:bodyPr>
          <a:lstStyle/>
          <a:p>
            <a:r>
              <a:rPr lang="en-GB" dirty="0">
                <a:solidFill>
                  <a:schemeClr val="accent1">
                    <a:lumMod val="50000"/>
                  </a:schemeClr>
                </a:solidFill>
              </a:rPr>
              <a:t>The boys/cousins (m) are being quite serious.</a:t>
            </a: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4652" y="1134598"/>
            <a:ext cx="360464" cy="375483"/>
          </a:xfrm>
          <a:prstGeom prst="rect">
            <a:avLst/>
          </a:prstGeom>
        </p:spPr>
      </p:pic>
      <p:sp>
        <p:nvSpPr>
          <p:cNvPr id="33" name="TextBox 32"/>
          <p:cNvSpPr txBox="1"/>
          <p:nvPr/>
        </p:nvSpPr>
        <p:spPr>
          <a:xfrm>
            <a:off x="2954570" y="2678502"/>
            <a:ext cx="2653830" cy="369332"/>
          </a:xfrm>
          <a:prstGeom prst="rect">
            <a:avLst/>
          </a:prstGeom>
          <a:noFill/>
        </p:spPr>
        <p:txBody>
          <a:bodyPr wrap="square" rtlCol="0">
            <a:spAutoFit/>
          </a:bodyPr>
          <a:lstStyle/>
          <a:p>
            <a:r>
              <a:rPr lang="en-GB" dirty="0">
                <a:solidFill>
                  <a:schemeClr val="accent1">
                    <a:lumMod val="50000"/>
                  </a:schemeClr>
                </a:solidFill>
              </a:rPr>
              <a:t>The rivers are clear.</a:t>
            </a: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589" y="1539354"/>
            <a:ext cx="360464" cy="375483"/>
          </a:xfrm>
          <a:prstGeom prst="rect">
            <a:avLst/>
          </a:prstGeom>
        </p:spPr>
      </p:pic>
      <p:sp>
        <p:nvSpPr>
          <p:cNvPr id="35" name="Rectangle 34"/>
          <p:cNvSpPr/>
          <p:nvPr/>
        </p:nvSpPr>
        <p:spPr>
          <a:xfrm>
            <a:off x="491948" y="5194893"/>
            <a:ext cx="2150188" cy="646331"/>
          </a:xfrm>
          <a:prstGeom prst="rect">
            <a:avLst/>
          </a:prstGeom>
        </p:spPr>
        <p:txBody>
          <a:bodyPr wrap="square">
            <a:spAutoFit/>
          </a:bodyPr>
          <a:lstStyle/>
          <a:p>
            <a:r>
              <a:rPr lang="en-GB" dirty="0">
                <a:solidFill>
                  <a:schemeClr val="accent1">
                    <a:lumMod val="50000"/>
                  </a:schemeClr>
                </a:solidFill>
              </a:rPr>
              <a:t>The grandparents are tanned.</a:t>
            </a: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278" y="3786851"/>
            <a:ext cx="360464" cy="375483"/>
          </a:xfrm>
          <a:prstGeom prst="rect">
            <a:avLst/>
          </a:prstGeom>
        </p:spPr>
      </p:pic>
      <p:sp>
        <p:nvSpPr>
          <p:cNvPr id="37" name="Rectangle 36"/>
          <p:cNvSpPr/>
          <p:nvPr/>
        </p:nvSpPr>
        <p:spPr>
          <a:xfrm>
            <a:off x="3017123" y="5188477"/>
            <a:ext cx="2150188" cy="646331"/>
          </a:xfrm>
          <a:prstGeom prst="rect">
            <a:avLst/>
          </a:prstGeom>
        </p:spPr>
        <p:txBody>
          <a:bodyPr wrap="square">
            <a:spAutoFit/>
          </a:bodyPr>
          <a:lstStyle/>
          <a:p>
            <a:r>
              <a:rPr lang="en-GB" dirty="0">
                <a:solidFill>
                  <a:schemeClr val="accent1">
                    <a:lumMod val="50000"/>
                  </a:schemeClr>
                </a:solidFill>
              </a:rPr>
              <a:t>The teachers (f) are active.</a:t>
            </a: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7888" y="4217368"/>
            <a:ext cx="360464" cy="375483"/>
          </a:xfrm>
          <a:prstGeom prst="rect">
            <a:avLst/>
          </a:prstGeom>
        </p:spPr>
      </p:pic>
      <p:graphicFrame>
        <p:nvGraphicFramePr>
          <p:cNvPr id="39" name="Table 38"/>
          <p:cNvGraphicFramePr>
            <a:graphicFrameLocks noGrp="1"/>
          </p:cNvGraphicFramePr>
          <p:nvPr>
            <p:extLst>
              <p:ext uri="{D42A27DB-BD31-4B8C-83A1-F6EECF244321}">
                <p14:modId xmlns:p14="http://schemas.microsoft.com/office/powerpoint/2010/main" val="2666246436"/>
              </p:ext>
            </p:extLst>
          </p:nvPr>
        </p:nvGraphicFramePr>
        <p:xfrm>
          <a:off x="6574739" y="1016911"/>
          <a:ext cx="5162338" cy="5121733"/>
        </p:xfrm>
        <a:graphic>
          <a:graphicData uri="http://schemas.openxmlformats.org/drawingml/2006/table">
            <a:tbl>
              <a:tblPr firstRow="1" bandRow="1">
                <a:tableStyleId>{5C22544A-7EE6-4342-B048-85BDC9FD1C3A}</a:tableStyleId>
              </a:tblPr>
              <a:tblGrid>
                <a:gridCol w="2581169">
                  <a:extLst>
                    <a:ext uri="{9D8B030D-6E8A-4147-A177-3AD203B41FA5}">
                      <a16:colId xmlns:a16="http://schemas.microsoft.com/office/drawing/2014/main" val="919787616"/>
                    </a:ext>
                  </a:extLst>
                </a:gridCol>
                <a:gridCol w="2581169">
                  <a:extLst>
                    <a:ext uri="{9D8B030D-6E8A-4147-A177-3AD203B41FA5}">
                      <a16:colId xmlns:a16="http://schemas.microsoft.com/office/drawing/2014/main" val="3622407427"/>
                    </a:ext>
                  </a:extLst>
                </a:gridCol>
              </a:tblGrid>
              <a:tr h="2702778">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p>
                      <a:pPr algn="ctr"/>
                      <a:endParaRPr lang="en-GB" sz="2400" b="0"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073799467"/>
                  </a:ext>
                </a:extLst>
              </a:tr>
              <a:tr h="2418955">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tc>
                  <a:txBody>
                    <a:bodyPr/>
                    <a:lstStyle/>
                    <a:p>
                      <a:pPr algn="ctr"/>
                      <a:endParaRPr lang="en-GB" sz="2400" b="1" dirty="0">
                        <a:solidFill>
                          <a:srgbClr val="002060"/>
                        </a:solidFill>
                        <a:latin typeface="Century Gothic" panose="020B0502020202020204" pitchFamily="34" charset="0"/>
                      </a:endParaRPr>
                    </a:p>
                  </a:txBody>
                  <a:tcPr anchor="ctr">
                    <a:lnL w="76200" cap="flat" cmpd="sng" algn="ctr">
                      <a:solidFill>
                        <a:schemeClr val="accent5">
                          <a:lumMod val="50000"/>
                        </a:schemeClr>
                      </a:solidFill>
                      <a:prstDash val="solid"/>
                      <a:round/>
                      <a:headEnd type="none" w="med" len="med"/>
                      <a:tailEnd type="none" w="med" len="med"/>
                    </a:lnL>
                    <a:lnR w="76200" cap="flat" cmpd="sng" algn="ctr">
                      <a:solidFill>
                        <a:schemeClr val="accent5">
                          <a:lumMod val="50000"/>
                        </a:schemeClr>
                      </a:solidFill>
                      <a:prstDash val="solid"/>
                      <a:round/>
                      <a:headEnd type="none" w="med" len="med"/>
                      <a:tailEnd type="none" w="med" len="med"/>
                    </a:lnR>
                    <a:lnT w="76200" cap="flat" cmpd="sng" algn="ctr">
                      <a:solidFill>
                        <a:schemeClr val="accent5">
                          <a:lumMod val="50000"/>
                        </a:schemeClr>
                      </a:solidFill>
                      <a:prstDash val="solid"/>
                      <a:round/>
                      <a:headEnd type="none" w="med" len="med"/>
                      <a:tailEnd type="none" w="med" len="med"/>
                    </a:lnT>
                    <a:lnB w="762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680120459"/>
                  </a:ext>
                </a:extLst>
              </a:tr>
            </a:tbl>
          </a:graphicData>
        </a:graphic>
      </p:graphicFrame>
      <p:sp>
        <p:nvSpPr>
          <p:cNvPr id="40" name="TextBox 39"/>
          <p:cNvSpPr txBox="1"/>
          <p:nvPr/>
        </p:nvSpPr>
        <p:spPr>
          <a:xfrm>
            <a:off x="8249222" y="1121512"/>
            <a:ext cx="463948" cy="370926"/>
          </a:xfrm>
          <a:prstGeom prst="rect">
            <a:avLst/>
          </a:prstGeom>
          <a:noFill/>
          <a:ln>
            <a:solidFill>
              <a:srgbClr val="002060"/>
            </a:solidFill>
          </a:ln>
        </p:spPr>
        <p:txBody>
          <a:bodyPr wrap="square" rtlCol="0">
            <a:spAutoFit/>
          </a:bodyPr>
          <a:lstStyle/>
          <a:p>
            <a:endParaRPr lang="en-GB" dirty="0"/>
          </a:p>
        </p:txBody>
      </p:sp>
      <p:sp>
        <p:nvSpPr>
          <p:cNvPr id="41" name="TextBox 40"/>
          <p:cNvSpPr txBox="1"/>
          <p:nvPr/>
        </p:nvSpPr>
        <p:spPr>
          <a:xfrm>
            <a:off x="6695628" y="1121512"/>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42" name="TextBox 41"/>
          <p:cNvSpPr txBox="1"/>
          <p:nvPr/>
        </p:nvSpPr>
        <p:spPr>
          <a:xfrm>
            <a:off x="6695627" y="1543928"/>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43" name="TextBox 42"/>
          <p:cNvSpPr txBox="1"/>
          <p:nvPr/>
        </p:nvSpPr>
        <p:spPr>
          <a:xfrm>
            <a:off x="8249222" y="1543928"/>
            <a:ext cx="463948" cy="370926"/>
          </a:xfrm>
          <a:prstGeom prst="rect">
            <a:avLst/>
          </a:prstGeom>
          <a:noFill/>
          <a:ln>
            <a:solidFill>
              <a:srgbClr val="002060"/>
            </a:solidFill>
          </a:ln>
        </p:spPr>
        <p:txBody>
          <a:bodyPr wrap="square" rtlCol="0">
            <a:spAutoFit/>
          </a:bodyPr>
          <a:lstStyle/>
          <a:p>
            <a:endParaRPr lang="en-GB" dirty="0"/>
          </a:p>
        </p:txBody>
      </p:sp>
      <p:sp>
        <p:nvSpPr>
          <p:cNvPr id="44" name="TextBox 43"/>
          <p:cNvSpPr txBox="1"/>
          <p:nvPr/>
        </p:nvSpPr>
        <p:spPr>
          <a:xfrm>
            <a:off x="10888773" y="1129769"/>
            <a:ext cx="463948" cy="370926"/>
          </a:xfrm>
          <a:prstGeom prst="rect">
            <a:avLst/>
          </a:prstGeom>
          <a:noFill/>
          <a:ln>
            <a:solidFill>
              <a:srgbClr val="002060"/>
            </a:solidFill>
          </a:ln>
        </p:spPr>
        <p:txBody>
          <a:bodyPr wrap="square" rtlCol="0">
            <a:spAutoFit/>
          </a:bodyPr>
          <a:lstStyle/>
          <a:p>
            <a:endParaRPr lang="en-GB" dirty="0"/>
          </a:p>
        </p:txBody>
      </p:sp>
      <p:sp>
        <p:nvSpPr>
          <p:cNvPr id="45" name="TextBox 44"/>
          <p:cNvSpPr txBox="1"/>
          <p:nvPr/>
        </p:nvSpPr>
        <p:spPr>
          <a:xfrm>
            <a:off x="9335179" y="1129769"/>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46" name="TextBox 45"/>
          <p:cNvSpPr txBox="1"/>
          <p:nvPr/>
        </p:nvSpPr>
        <p:spPr>
          <a:xfrm>
            <a:off x="9335178" y="1552185"/>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47" name="TextBox 46"/>
          <p:cNvSpPr txBox="1"/>
          <p:nvPr/>
        </p:nvSpPr>
        <p:spPr>
          <a:xfrm>
            <a:off x="10888773" y="1552185"/>
            <a:ext cx="463948" cy="370926"/>
          </a:xfrm>
          <a:prstGeom prst="rect">
            <a:avLst/>
          </a:prstGeom>
          <a:noFill/>
          <a:ln>
            <a:solidFill>
              <a:srgbClr val="002060"/>
            </a:solidFill>
          </a:ln>
        </p:spPr>
        <p:txBody>
          <a:bodyPr wrap="square" rtlCol="0">
            <a:spAutoFit/>
          </a:bodyPr>
          <a:lstStyle/>
          <a:p>
            <a:endParaRPr lang="en-GB" dirty="0"/>
          </a:p>
        </p:txBody>
      </p:sp>
      <p:sp>
        <p:nvSpPr>
          <p:cNvPr id="48" name="TextBox 47"/>
          <p:cNvSpPr txBox="1"/>
          <p:nvPr/>
        </p:nvSpPr>
        <p:spPr>
          <a:xfrm>
            <a:off x="8234943" y="3794952"/>
            <a:ext cx="463948" cy="370926"/>
          </a:xfrm>
          <a:prstGeom prst="rect">
            <a:avLst/>
          </a:prstGeom>
          <a:noFill/>
          <a:ln>
            <a:solidFill>
              <a:srgbClr val="002060"/>
            </a:solidFill>
          </a:ln>
        </p:spPr>
        <p:txBody>
          <a:bodyPr wrap="square" rtlCol="0">
            <a:spAutoFit/>
          </a:bodyPr>
          <a:lstStyle/>
          <a:p>
            <a:endParaRPr lang="en-GB" dirty="0"/>
          </a:p>
        </p:txBody>
      </p:sp>
      <p:sp>
        <p:nvSpPr>
          <p:cNvPr id="49" name="TextBox 48"/>
          <p:cNvSpPr txBox="1"/>
          <p:nvPr/>
        </p:nvSpPr>
        <p:spPr>
          <a:xfrm>
            <a:off x="6681349" y="3794952"/>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50" name="TextBox 49"/>
          <p:cNvSpPr txBox="1"/>
          <p:nvPr/>
        </p:nvSpPr>
        <p:spPr>
          <a:xfrm>
            <a:off x="6681348" y="4217368"/>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51" name="TextBox 50"/>
          <p:cNvSpPr txBox="1"/>
          <p:nvPr/>
        </p:nvSpPr>
        <p:spPr>
          <a:xfrm>
            <a:off x="8234943" y="4217368"/>
            <a:ext cx="463948" cy="370926"/>
          </a:xfrm>
          <a:prstGeom prst="rect">
            <a:avLst/>
          </a:prstGeom>
          <a:noFill/>
          <a:ln>
            <a:solidFill>
              <a:srgbClr val="002060"/>
            </a:solidFill>
          </a:ln>
        </p:spPr>
        <p:txBody>
          <a:bodyPr wrap="square" rtlCol="0">
            <a:spAutoFit/>
          </a:bodyPr>
          <a:lstStyle/>
          <a:p>
            <a:endParaRPr lang="en-GB" dirty="0"/>
          </a:p>
        </p:txBody>
      </p:sp>
      <p:sp>
        <p:nvSpPr>
          <p:cNvPr id="52" name="TextBox 51"/>
          <p:cNvSpPr txBox="1"/>
          <p:nvPr/>
        </p:nvSpPr>
        <p:spPr>
          <a:xfrm>
            <a:off x="10762807" y="3794952"/>
            <a:ext cx="463948" cy="370926"/>
          </a:xfrm>
          <a:prstGeom prst="rect">
            <a:avLst/>
          </a:prstGeom>
          <a:noFill/>
          <a:ln>
            <a:solidFill>
              <a:srgbClr val="002060"/>
            </a:solidFill>
          </a:ln>
        </p:spPr>
        <p:txBody>
          <a:bodyPr wrap="square" rtlCol="0">
            <a:spAutoFit/>
          </a:bodyPr>
          <a:lstStyle/>
          <a:p>
            <a:endParaRPr lang="en-GB" dirty="0"/>
          </a:p>
        </p:txBody>
      </p:sp>
      <p:sp>
        <p:nvSpPr>
          <p:cNvPr id="53" name="TextBox 52"/>
          <p:cNvSpPr txBox="1"/>
          <p:nvPr/>
        </p:nvSpPr>
        <p:spPr>
          <a:xfrm>
            <a:off x="9209213" y="3794952"/>
            <a:ext cx="1452542"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Hoy</a:t>
            </a:r>
          </a:p>
        </p:txBody>
      </p:sp>
      <p:sp>
        <p:nvSpPr>
          <p:cNvPr id="54" name="TextBox 53"/>
          <p:cNvSpPr txBox="1"/>
          <p:nvPr/>
        </p:nvSpPr>
        <p:spPr>
          <a:xfrm>
            <a:off x="9209212" y="4217368"/>
            <a:ext cx="1452543" cy="369332"/>
          </a:xfrm>
          <a:prstGeom prst="rect">
            <a:avLst/>
          </a:prstGeom>
          <a:noFill/>
          <a:ln>
            <a:solidFill>
              <a:srgbClr val="002060"/>
            </a:solidFill>
          </a:ln>
        </p:spPr>
        <p:txBody>
          <a:bodyPr wrap="square" rtlCol="0">
            <a:spAutoFit/>
          </a:bodyPr>
          <a:lstStyle/>
          <a:p>
            <a:r>
              <a:rPr lang="en-GB" dirty="0">
                <a:solidFill>
                  <a:schemeClr val="accent1">
                    <a:lumMod val="50000"/>
                  </a:schemeClr>
                </a:solidFill>
              </a:rPr>
              <a:t>En general</a:t>
            </a:r>
          </a:p>
        </p:txBody>
      </p:sp>
      <p:sp>
        <p:nvSpPr>
          <p:cNvPr id="55" name="TextBox 54"/>
          <p:cNvSpPr txBox="1"/>
          <p:nvPr/>
        </p:nvSpPr>
        <p:spPr>
          <a:xfrm>
            <a:off x="10762807" y="4217368"/>
            <a:ext cx="463948" cy="370926"/>
          </a:xfrm>
          <a:prstGeom prst="rect">
            <a:avLst/>
          </a:prstGeom>
          <a:noFill/>
          <a:ln>
            <a:solidFill>
              <a:srgbClr val="002060"/>
            </a:solidFill>
          </a:ln>
        </p:spPr>
        <p:txBody>
          <a:bodyPr wrap="square" rtlCol="0">
            <a:spAutoFit/>
          </a:bodyPr>
          <a:lstStyle/>
          <a:p>
            <a:endParaRPr lang="en-GB" dirty="0"/>
          </a:p>
        </p:txBody>
      </p:sp>
      <p:sp>
        <p:nvSpPr>
          <p:cNvPr id="56" name="TextBox 55"/>
          <p:cNvSpPr txBox="1"/>
          <p:nvPr/>
        </p:nvSpPr>
        <p:spPr>
          <a:xfrm>
            <a:off x="6628044" y="2652757"/>
            <a:ext cx="2653830" cy="646331"/>
          </a:xfrm>
          <a:prstGeom prst="rect">
            <a:avLst/>
          </a:prstGeom>
          <a:noFill/>
        </p:spPr>
        <p:txBody>
          <a:bodyPr wrap="square" rtlCol="0">
            <a:spAutoFit/>
          </a:bodyPr>
          <a:lstStyle/>
          <a:p>
            <a:r>
              <a:rPr lang="en-GB" dirty="0">
                <a:solidFill>
                  <a:schemeClr val="accent1">
                    <a:lumMod val="50000"/>
                  </a:schemeClr>
                </a:solidFill>
              </a:rPr>
              <a:t>The cousins (m/f) are dark-skinned.</a:t>
            </a:r>
          </a:p>
        </p:txBody>
      </p:sp>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685" y="1542167"/>
            <a:ext cx="360464" cy="375483"/>
          </a:xfrm>
          <a:prstGeom prst="rect">
            <a:avLst/>
          </a:prstGeom>
        </p:spPr>
      </p:pic>
      <p:sp>
        <p:nvSpPr>
          <p:cNvPr id="58" name="TextBox 57"/>
          <p:cNvSpPr txBox="1"/>
          <p:nvPr/>
        </p:nvSpPr>
        <p:spPr>
          <a:xfrm>
            <a:off x="9248977" y="2678502"/>
            <a:ext cx="2653830" cy="646331"/>
          </a:xfrm>
          <a:prstGeom prst="rect">
            <a:avLst/>
          </a:prstGeom>
          <a:noFill/>
        </p:spPr>
        <p:txBody>
          <a:bodyPr wrap="square" rtlCol="0">
            <a:spAutoFit/>
          </a:bodyPr>
          <a:lstStyle/>
          <a:p>
            <a:r>
              <a:rPr lang="en-GB" dirty="0">
                <a:solidFill>
                  <a:schemeClr val="accent1">
                    <a:lumMod val="50000"/>
                  </a:schemeClr>
                </a:solidFill>
              </a:rPr>
              <a:t>The girls/cousins (f) are bored.</a:t>
            </a:r>
          </a:p>
        </p:txBody>
      </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420" y="1142337"/>
            <a:ext cx="360464" cy="375483"/>
          </a:xfrm>
          <a:prstGeom prst="rect">
            <a:avLst/>
          </a:prstGeom>
        </p:spPr>
      </p:pic>
      <p:sp>
        <p:nvSpPr>
          <p:cNvPr id="60" name="Rectangle 59"/>
          <p:cNvSpPr/>
          <p:nvPr/>
        </p:nvSpPr>
        <p:spPr>
          <a:xfrm>
            <a:off x="6629690" y="5121203"/>
            <a:ext cx="2548823" cy="923330"/>
          </a:xfrm>
          <a:prstGeom prst="rect">
            <a:avLst/>
          </a:prstGeom>
        </p:spPr>
        <p:txBody>
          <a:bodyPr wrap="square">
            <a:spAutoFit/>
          </a:bodyPr>
          <a:lstStyle/>
          <a:p>
            <a:r>
              <a:rPr lang="en-GB" dirty="0">
                <a:solidFill>
                  <a:schemeClr val="accent1">
                    <a:lumMod val="50000"/>
                  </a:schemeClr>
                </a:solidFill>
              </a:rPr>
              <a:t>The boys (f) are acting crazy and feeling nervous.</a:t>
            </a:r>
          </a:p>
        </p:txBody>
      </p:sp>
      <p:pic>
        <p:nvPicPr>
          <p:cNvPr id="61" name="Picture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6685" y="3786851"/>
            <a:ext cx="360464" cy="375483"/>
          </a:xfrm>
          <a:prstGeom prst="rect">
            <a:avLst/>
          </a:prstGeom>
        </p:spPr>
      </p:pic>
      <p:sp>
        <p:nvSpPr>
          <p:cNvPr id="62" name="Rectangle 61"/>
          <p:cNvSpPr/>
          <p:nvPr/>
        </p:nvSpPr>
        <p:spPr>
          <a:xfrm>
            <a:off x="9311530" y="5188477"/>
            <a:ext cx="2150188" cy="646331"/>
          </a:xfrm>
          <a:prstGeom prst="rect">
            <a:avLst/>
          </a:prstGeom>
        </p:spPr>
        <p:txBody>
          <a:bodyPr wrap="square">
            <a:spAutoFit/>
          </a:bodyPr>
          <a:lstStyle/>
          <a:p>
            <a:r>
              <a:rPr lang="en-GB" dirty="0">
                <a:solidFill>
                  <a:schemeClr val="accent1">
                    <a:lumMod val="50000"/>
                  </a:schemeClr>
                </a:solidFill>
              </a:rPr>
              <a:t>The dogs are calm and brown.</a:t>
            </a:r>
          </a:p>
        </p:txBody>
      </p:sp>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2295" y="4217368"/>
            <a:ext cx="360464" cy="375483"/>
          </a:xfrm>
          <a:prstGeom prst="rect">
            <a:avLst/>
          </a:prstGeom>
        </p:spPr>
      </p:pic>
      <p:sp>
        <p:nvSpPr>
          <p:cNvPr id="64" name="Rounded Rectangle 11">
            <a:extLst>
              <a:ext uri="{FF2B5EF4-FFF2-40B4-BE49-F238E27FC236}">
                <a16:creationId xmlns:a16="http://schemas.microsoft.com/office/drawing/2014/main" id="{A316DD52-7894-4A75-969C-CA0645DA2978}"/>
              </a:ext>
            </a:extLst>
          </p:cNvPr>
          <p:cNvSpPr/>
          <p:nvPr/>
        </p:nvSpPr>
        <p:spPr>
          <a:xfrm>
            <a:off x="9469678" y="258166"/>
            <a:ext cx="245846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8575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¿Ser or estar?</a:t>
            </a:r>
          </a:p>
        </p:txBody>
      </p:sp>
      <p:sp>
        <p:nvSpPr>
          <p:cNvPr id="15" name="TextBox 14"/>
          <p:cNvSpPr txBox="1"/>
          <p:nvPr/>
        </p:nvSpPr>
        <p:spPr>
          <a:xfrm>
            <a:off x="136513" y="1251802"/>
            <a:ext cx="1180610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Lee las </a:t>
            </a:r>
            <a:r>
              <a:rPr kumimoji="0" lang="en-GB" sz="2400" b="0" i="0"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frases</a:t>
            </a:r>
            <a:r>
              <a:rPr kumimoji="0" lang="en-GB" sz="24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lang="en-GB" sz="2400" noProof="0" dirty="0">
                <a:solidFill>
                  <a:schemeClr val="accent1">
                    <a:lumMod val="50000"/>
                  </a:schemeClr>
                </a:solidFill>
                <a:latin typeface="Century Gothic" panose="020B0502020202020204" pitchFamily="34" charset="0"/>
              </a:rPr>
              <a:t>Es </a:t>
            </a:r>
            <a:r>
              <a:rPr lang="en-GB" sz="2400" noProof="0" dirty="0" err="1">
                <a:solidFill>
                  <a:schemeClr val="accent1">
                    <a:lumMod val="50000"/>
                  </a:schemeClr>
                </a:solidFill>
                <a:latin typeface="Century Gothic" panose="020B0502020202020204" pitchFamily="34" charset="0"/>
              </a:rPr>
              <a:t>necesario</a:t>
            </a:r>
            <a:r>
              <a:rPr lang="en-GB" sz="2400" noProof="0" dirty="0">
                <a:solidFill>
                  <a:schemeClr val="accent1">
                    <a:lumMod val="50000"/>
                  </a:schemeClr>
                </a:solidFill>
                <a:latin typeface="Century Gothic" panose="020B0502020202020204" pitchFamily="34" charset="0"/>
              </a:rPr>
              <a:t> usar ‘ser’ o ‘estar’ en español?</a:t>
            </a:r>
            <a:endParaRPr kumimoji="0" lang="en-GB" sz="24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34280140"/>
              </p:ext>
            </p:extLst>
          </p:nvPr>
        </p:nvGraphicFramePr>
        <p:xfrm>
          <a:off x="125401" y="2319428"/>
          <a:ext cx="5811832" cy="2773680"/>
        </p:xfrm>
        <a:graphic>
          <a:graphicData uri="http://schemas.openxmlformats.org/drawingml/2006/table">
            <a:tbl>
              <a:tblPr firstRow="1" bandRow="1">
                <a:tableStyleId>{5DA37D80-6434-44D0-A028-1B22A696006F}</a:tableStyleId>
              </a:tblPr>
              <a:tblGrid>
                <a:gridCol w="506086">
                  <a:extLst>
                    <a:ext uri="{9D8B030D-6E8A-4147-A177-3AD203B41FA5}">
                      <a16:colId xmlns:a16="http://schemas.microsoft.com/office/drawing/2014/main" val="945933073"/>
                    </a:ext>
                  </a:extLst>
                </a:gridCol>
                <a:gridCol w="4388143">
                  <a:extLst>
                    <a:ext uri="{9D8B030D-6E8A-4147-A177-3AD203B41FA5}">
                      <a16:colId xmlns:a16="http://schemas.microsoft.com/office/drawing/2014/main" val="3946804162"/>
                    </a:ext>
                  </a:extLst>
                </a:gridCol>
                <a:gridCol w="917603">
                  <a:extLst>
                    <a:ext uri="{9D8B030D-6E8A-4147-A177-3AD203B41FA5}">
                      <a16:colId xmlns:a16="http://schemas.microsoft.com/office/drawing/2014/main" val="3374400163"/>
                    </a:ext>
                  </a:extLst>
                </a:gridCol>
              </a:tblGrid>
              <a:tr h="370840">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dirty="0"/>
                    </a:p>
                  </a:txBody>
                  <a:tcPr/>
                </a:tc>
                <a:extLst>
                  <a:ext uri="{0D108BD9-81ED-4DB2-BD59-A6C34878D82A}">
                    <a16:rowId xmlns:a16="http://schemas.microsoft.com/office/drawing/2014/main" val="2728501458"/>
                  </a:ext>
                </a:extLst>
              </a:tr>
              <a:tr h="370840">
                <a:tc>
                  <a:txBody>
                    <a:bodyPr/>
                    <a:lstStyle/>
                    <a:p>
                      <a:r>
                        <a:rPr lang="en-GB" sz="2000" b="1" dirty="0">
                          <a:solidFill>
                            <a:schemeClr val="accent1">
                              <a:lumMod val="50000"/>
                            </a:schemeClr>
                          </a:solidFill>
                        </a:rPr>
                        <a:t>1</a:t>
                      </a:r>
                    </a:p>
                  </a:txBody>
                  <a:tcPr/>
                </a:tc>
                <a:tc>
                  <a:txBody>
                    <a:bodyPr/>
                    <a:lstStyle/>
                    <a:p>
                      <a:r>
                        <a:rPr lang="en-GB" sz="2000" dirty="0">
                          <a:solidFill>
                            <a:schemeClr val="accent1">
                              <a:lumMod val="50000"/>
                            </a:schemeClr>
                          </a:solidFill>
                        </a:rPr>
                        <a:t>The sky is dark today.</a:t>
                      </a:r>
                    </a:p>
                  </a:txBody>
                  <a:tcPr/>
                </a:tc>
                <a:tc>
                  <a:txBody>
                    <a:bodyPr/>
                    <a:lstStyle/>
                    <a:p>
                      <a:pPr algn="ctr"/>
                      <a:r>
                        <a:rPr lang="en-GB" sz="2000" b="1" dirty="0">
                          <a:solidFill>
                            <a:schemeClr val="accent1">
                              <a:lumMod val="50000"/>
                            </a:schemeClr>
                          </a:solidFill>
                        </a:rPr>
                        <a:t>estar</a:t>
                      </a:r>
                    </a:p>
                  </a:txBody>
                  <a:tcPr anchor="ctr"/>
                </a:tc>
                <a:extLst>
                  <a:ext uri="{0D108BD9-81ED-4DB2-BD59-A6C34878D82A}">
                    <a16:rowId xmlns:a16="http://schemas.microsoft.com/office/drawing/2014/main" val="3389543370"/>
                  </a:ext>
                </a:extLst>
              </a:tr>
              <a:tr h="370840">
                <a:tc>
                  <a:txBody>
                    <a:bodyPr/>
                    <a:lstStyle/>
                    <a:p>
                      <a:r>
                        <a:rPr lang="en-GB" sz="2000" b="1" dirty="0">
                          <a:solidFill>
                            <a:schemeClr val="accent1">
                              <a:lumMod val="50000"/>
                            </a:schemeClr>
                          </a:solidFill>
                        </a:rPr>
                        <a:t>2</a:t>
                      </a:r>
                    </a:p>
                  </a:txBody>
                  <a:tcPr/>
                </a:tc>
                <a:tc>
                  <a:txBody>
                    <a:bodyPr/>
                    <a:lstStyle/>
                    <a:p>
                      <a:r>
                        <a:rPr lang="en-GB" sz="2000" dirty="0">
                          <a:solidFill>
                            <a:schemeClr val="accent1">
                              <a:lumMod val="50000"/>
                            </a:schemeClr>
                          </a:solidFill>
                        </a:rPr>
                        <a:t>We are</a:t>
                      </a:r>
                      <a:r>
                        <a:rPr lang="en-GB" sz="2000" baseline="0" dirty="0">
                          <a:solidFill>
                            <a:schemeClr val="accent1">
                              <a:lumMod val="50000"/>
                            </a:schemeClr>
                          </a:solidFill>
                        </a:rPr>
                        <a:t> bored in the holidays.</a:t>
                      </a: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estar</a:t>
                      </a:r>
                    </a:p>
                  </a:txBody>
                  <a:tcPr anchor="ctr"/>
                </a:tc>
                <a:extLst>
                  <a:ext uri="{0D108BD9-81ED-4DB2-BD59-A6C34878D82A}">
                    <a16:rowId xmlns:a16="http://schemas.microsoft.com/office/drawing/2014/main" val="2128128813"/>
                  </a:ext>
                </a:extLst>
              </a:tr>
              <a:tr h="370840">
                <a:tc>
                  <a:txBody>
                    <a:bodyPr/>
                    <a:lstStyle/>
                    <a:p>
                      <a:r>
                        <a:rPr lang="en-GB" sz="2000" b="1" dirty="0">
                          <a:solidFill>
                            <a:schemeClr val="accent1">
                              <a:lumMod val="50000"/>
                            </a:schemeClr>
                          </a:solidFill>
                        </a:rPr>
                        <a:t>3</a:t>
                      </a:r>
                    </a:p>
                  </a:txBody>
                  <a:tcPr/>
                </a:tc>
                <a:tc>
                  <a:txBody>
                    <a:bodyPr/>
                    <a:lstStyle/>
                    <a:p>
                      <a:r>
                        <a:rPr lang="en-GB" sz="2000" dirty="0">
                          <a:solidFill>
                            <a:schemeClr val="accent1">
                              <a:lumMod val="50000"/>
                            </a:schemeClr>
                          </a:solidFill>
                        </a:rPr>
                        <a:t>We are happy (in general).</a:t>
                      </a:r>
                    </a:p>
                  </a:txBody>
                  <a:tcPr/>
                </a:tc>
                <a:tc>
                  <a:txBody>
                    <a:bodyPr/>
                    <a:lstStyle/>
                    <a:p>
                      <a:pPr algn="ctr"/>
                      <a:r>
                        <a:rPr lang="en-GB" sz="2000" b="1" dirty="0">
                          <a:solidFill>
                            <a:schemeClr val="accent1">
                              <a:lumMod val="50000"/>
                            </a:schemeClr>
                          </a:solidFill>
                        </a:rPr>
                        <a:t>ser</a:t>
                      </a:r>
                    </a:p>
                  </a:txBody>
                  <a:tcPr anchor="ctr"/>
                </a:tc>
                <a:extLst>
                  <a:ext uri="{0D108BD9-81ED-4DB2-BD59-A6C34878D82A}">
                    <a16:rowId xmlns:a16="http://schemas.microsoft.com/office/drawing/2014/main" val="2986014076"/>
                  </a:ext>
                </a:extLst>
              </a:tr>
              <a:tr h="370840">
                <a:tc>
                  <a:txBody>
                    <a:bodyPr/>
                    <a:lstStyle/>
                    <a:p>
                      <a:r>
                        <a:rPr lang="en-GB" sz="2000" b="1" dirty="0">
                          <a:solidFill>
                            <a:schemeClr val="accent1">
                              <a:lumMod val="50000"/>
                            </a:schemeClr>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The</a:t>
                      </a:r>
                      <a:r>
                        <a:rPr lang="en-GB" sz="2000" baseline="0" dirty="0">
                          <a:solidFill>
                            <a:schemeClr val="accent1">
                              <a:lumMod val="50000"/>
                            </a:schemeClr>
                          </a:solidFill>
                        </a:rPr>
                        <a:t> rivers are clear in the morning.</a:t>
                      </a: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estar</a:t>
                      </a:r>
                    </a:p>
                  </a:txBody>
                  <a:tcPr anchor="ctr"/>
                </a:tc>
                <a:extLst>
                  <a:ext uri="{0D108BD9-81ED-4DB2-BD59-A6C34878D82A}">
                    <a16:rowId xmlns:a16="http://schemas.microsoft.com/office/drawing/2014/main" val="2960905885"/>
                  </a:ext>
                </a:extLst>
              </a:tr>
              <a:tr h="370840">
                <a:tc>
                  <a:txBody>
                    <a:bodyPr/>
                    <a:lstStyle/>
                    <a:p>
                      <a:r>
                        <a:rPr lang="en-GB" sz="2000" b="1" dirty="0">
                          <a:solidFill>
                            <a:schemeClr val="accent1">
                              <a:lumMod val="50000"/>
                            </a:schemeClr>
                          </a:solidFill>
                        </a:rPr>
                        <a:t>5</a:t>
                      </a:r>
                    </a:p>
                  </a:txBody>
                  <a:tcPr/>
                </a:tc>
                <a:tc>
                  <a:txBody>
                    <a:bodyPr/>
                    <a:lstStyle/>
                    <a:p>
                      <a:r>
                        <a:rPr lang="en-GB" sz="2000" dirty="0">
                          <a:solidFill>
                            <a:schemeClr val="accent1">
                              <a:lumMod val="50000"/>
                            </a:schemeClr>
                          </a:solidFill>
                        </a:rPr>
                        <a:t>The</a:t>
                      </a:r>
                      <a:r>
                        <a:rPr lang="en-GB" sz="2000" baseline="0" dirty="0">
                          <a:solidFill>
                            <a:schemeClr val="accent1">
                              <a:lumMod val="50000"/>
                            </a:schemeClr>
                          </a:solidFill>
                        </a:rPr>
                        <a:t> authors are boring.</a:t>
                      </a: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ser</a:t>
                      </a:r>
                    </a:p>
                  </a:txBody>
                  <a:tcPr anchor="ctr"/>
                </a:tc>
                <a:extLst>
                  <a:ext uri="{0D108BD9-81ED-4DB2-BD59-A6C34878D82A}">
                    <a16:rowId xmlns:a16="http://schemas.microsoft.com/office/drawing/2014/main" val="1756327307"/>
                  </a:ext>
                </a:extLst>
              </a:tr>
              <a:tr h="306693">
                <a:tc>
                  <a:txBody>
                    <a:bodyPr/>
                    <a:lstStyle/>
                    <a:p>
                      <a:r>
                        <a:rPr lang="en-GB" sz="2000" b="1" dirty="0">
                          <a:solidFill>
                            <a:schemeClr val="accent1">
                              <a:lumMod val="50000"/>
                            </a:schemeClr>
                          </a:solidFill>
                        </a:rPr>
                        <a:t>6</a:t>
                      </a:r>
                    </a:p>
                  </a:txBody>
                  <a:tcPr/>
                </a:tc>
                <a:tc>
                  <a:txBody>
                    <a:bodyPr/>
                    <a:lstStyle/>
                    <a:p>
                      <a:r>
                        <a:rPr lang="en-GB" sz="2000" dirty="0">
                          <a:solidFill>
                            <a:schemeClr val="accent1">
                              <a:lumMod val="50000"/>
                            </a:schemeClr>
                          </a:solidFill>
                        </a:rPr>
                        <a:t>The grandparents are tanned.</a:t>
                      </a:r>
                    </a:p>
                  </a:txBody>
                  <a:tcPr/>
                </a:tc>
                <a:tc>
                  <a:txBody>
                    <a:bodyPr/>
                    <a:lstStyle/>
                    <a:p>
                      <a:pPr algn="ctr"/>
                      <a:r>
                        <a:rPr lang="en-GB" sz="2000" b="1" dirty="0">
                          <a:solidFill>
                            <a:schemeClr val="accent1">
                              <a:lumMod val="50000"/>
                            </a:schemeClr>
                          </a:solidFill>
                        </a:rPr>
                        <a:t>estar</a:t>
                      </a:r>
                    </a:p>
                  </a:txBody>
                  <a:tcPr anchor="ctr"/>
                </a:tc>
                <a:extLst>
                  <a:ext uri="{0D108BD9-81ED-4DB2-BD59-A6C34878D82A}">
                    <a16:rowId xmlns:a16="http://schemas.microsoft.com/office/drawing/2014/main" val="4005541510"/>
                  </a:ext>
                </a:extLst>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3468783650"/>
              </p:ext>
            </p:extLst>
          </p:nvPr>
        </p:nvGraphicFramePr>
        <p:xfrm>
          <a:off x="6166453" y="2319428"/>
          <a:ext cx="5920223" cy="2773680"/>
        </p:xfrm>
        <a:graphic>
          <a:graphicData uri="http://schemas.openxmlformats.org/drawingml/2006/table">
            <a:tbl>
              <a:tblPr firstRow="1" bandRow="1">
                <a:tableStyleId>{5DA37D80-6434-44D0-A028-1B22A696006F}</a:tableStyleId>
              </a:tblPr>
              <a:tblGrid>
                <a:gridCol w="529082">
                  <a:extLst>
                    <a:ext uri="{9D8B030D-6E8A-4147-A177-3AD203B41FA5}">
                      <a16:colId xmlns:a16="http://schemas.microsoft.com/office/drawing/2014/main" val="945933073"/>
                    </a:ext>
                  </a:extLst>
                </a:gridCol>
                <a:gridCol w="4563593">
                  <a:extLst>
                    <a:ext uri="{9D8B030D-6E8A-4147-A177-3AD203B41FA5}">
                      <a16:colId xmlns:a16="http://schemas.microsoft.com/office/drawing/2014/main" val="3946804162"/>
                    </a:ext>
                  </a:extLst>
                </a:gridCol>
                <a:gridCol w="827548">
                  <a:extLst>
                    <a:ext uri="{9D8B030D-6E8A-4147-A177-3AD203B41FA5}">
                      <a16:colId xmlns:a16="http://schemas.microsoft.com/office/drawing/2014/main" val="3374400163"/>
                    </a:ext>
                  </a:extLst>
                </a:gridCol>
              </a:tblGrid>
              <a:tr h="370840">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dirty="0">
                        <a:solidFill>
                          <a:schemeClr val="accent5">
                            <a:lumMod val="50000"/>
                          </a:schemeClr>
                        </a:solidFill>
                      </a:endParaRPr>
                    </a:p>
                  </a:txBody>
                  <a:tcPr/>
                </a:tc>
                <a:extLst>
                  <a:ext uri="{0D108BD9-81ED-4DB2-BD59-A6C34878D82A}">
                    <a16:rowId xmlns:a16="http://schemas.microsoft.com/office/drawing/2014/main" val="2728501458"/>
                  </a:ext>
                </a:extLst>
              </a:tr>
              <a:tr h="370840">
                <a:tc>
                  <a:txBody>
                    <a:bodyPr/>
                    <a:lstStyle/>
                    <a:p>
                      <a:r>
                        <a:rPr lang="en-GB" sz="2000" b="1" dirty="0">
                          <a:solidFill>
                            <a:schemeClr val="accent1">
                              <a:lumMod val="50000"/>
                            </a:schemeClr>
                          </a:solidFill>
                        </a:rPr>
                        <a:t>7</a:t>
                      </a:r>
                    </a:p>
                  </a:txBody>
                  <a:tcPr/>
                </a:tc>
                <a:tc>
                  <a:txBody>
                    <a:bodyPr/>
                    <a:lstStyle/>
                    <a:p>
                      <a:r>
                        <a:rPr lang="en-GB" sz="2000" dirty="0">
                          <a:solidFill>
                            <a:schemeClr val="accent1">
                              <a:lumMod val="50000"/>
                            </a:schemeClr>
                          </a:solidFill>
                        </a:rPr>
                        <a:t>We are dark-skinned.</a:t>
                      </a:r>
                    </a:p>
                  </a:txBody>
                  <a:tcPr/>
                </a:tc>
                <a:tc>
                  <a:txBody>
                    <a:bodyPr/>
                    <a:lstStyle/>
                    <a:p>
                      <a:pPr algn="ctr"/>
                      <a:r>
                        <a:rPr lang="en-GB" sz="2000" b="1" dirty="0">
                          <a:solidFill>
                            <a:schemeClr val="accent1">
                              <a:lumMod val="50000"/>
                            </a:schemeClr>
                          </a:solidFill>
                        </a:rPr>
                        <a:t>ser</a:t>
                      </a:r>
                    </a:p>
                  </a:txBody>
                  <a:tcPr anchor="ctr"/>
                </a:tc>
                <a:extLst>
                  <a:ext uri="{0D108BD9-81ED-4DB2-BD59-A6C34878D82A}">
                    <a16:rowId xmlns:a16="http://schemas.microsoft.com/office/drawing/2014/main" val="3389543370"/>
                  </a:ext>
                </a:extLst>
              </a:tr>
              <a:tr h="370840">
                <a:tc>
                  <a:txBody>
                    <a:bodyPr/>
                    <a:lstStyle/>
                    <a:p>
                      <a:r>
                        <a:rPr lang="en-GB" sz="2000" b="1" dirty="0">
                          <a:solidFill>
                            <a:schemeClr val="accent1">
                              <a:lumMod val="50000"/>
                            </a:schemeClr>
                          </a:solidFill>
                        </a:rPr>
                        <a:t>8</a:t>
                      </a:r>
                    </a:p>
                  </a:txBody>
                  <a:tcPr/>
                </a:tc>
                <a:tc>
                  <a:txBody>
                    <a:bodyPr/>
                    <a:lstStyle/>
                    <a:p>
                      <a:r>
                        <a:rPr lang="en-GB" sz="2000" dirty="0">
                          <a:solidFill>
                            <a:schemeClr val="accent1">
                              <a:lumMod val="50000"/>
                            </a:schemeClr>
                          </a:solidFill>
                        </a:rPr>
                        <a:t>The cousins (f) are active today</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estar</a:t>
                      </a:r>
                    </a:p>
                  </a:txBody>
                  <a:tcPr anchor="ctr"/>
                </a:tc>
                <a:extLst>
                  <a:ext uri="{0D108BD9-81ED-4DB2-BD59-A6C34878D82A}">
                    <a16:rowId xmlns:a16="http://schemas.microsoft.com/office/drawing/2014/main" val="2128128813"/>
                  </a:ext>
                </a:extLst>
              </a:tr>
              <a:tr h="370840">
                <a:tc>
                  <a:txBody>
                    <a:bodyPr/>
                    <a:lstStyle/>
                    <a:p>
                      <a:r>
                        <a:rPr lang="en-GB" sz="2000" b="1" dirty="0">
                          <a:solidFill>
                            <a:schemeClr val="accent1">
                              <a:lumMod val="50000"/>
                            </a:schemeClr>
                          </a:solidFill>
                        </a:rPr>
                        <a:t>9</a:t>
                      </a:r>
                    </a:p>
                  </a:txBody>
                  <a:tcPr/>
                </a:tc>
                <a:tc>
                  <a:txBody>
                    <a:bodyPr/>
                    <a:lstStyle/>
                    <a:p>
                      <a:r>
                        <a:rPr lang="en-GB" sz="2000" dirty="0">
                          <a:solidFill>
                            <a:schemeClr val="accent1">
                              <a:lumMod val="50000"/>
                            </a:schemeClr>
                          </a:solidFill>
                        </a:rPr>
                        <a:t>We are calm (in general).</a:t>
                      </a:r>
                    </a:p>
                  </a:txBody>
                  <a:tcPr/>
                </a:tc>
                <a:tc>
                  <a:txBody>
                    <a:bodyPr/>
                    <a:lstStyle/>
                    <a:p>
                      <a:pPr algn="ctr"/>
                      <a:r>
                        <a:rPr lang="en-GB" sz="2000" b="1" dirty="0">
                          <a:solidFill>
                            <a:schemeClr val="accent1">
                              <a:lumMod val="50000"/>
                            </a:schemeClr>
                          </a:solidFill>
                        </a:rPr>
                        <a:t>ser</a:t>
                      </a:r>
                    </a:p>
                  </a:txBody>
                  <a:tcPr anchor="ctr"/>
                </a:tc>
                <a:extLst>
                  <a:ext uri="{0D108BD9-81ED-4DB2-BD59-A6C34878D82A}">
                    <a16:rowId xmlns:a16="http://schemas.microsoft.com/office/drawing/2014/main" val="2986014076"/>
                  </a:ext>
                </a:extLst>
              </a:tr>
              <a:tr h="370840">
                <a:tc>
                  <a:txBody>
                    <a:bodyPr/>
                    <a:lstStyle/>
                    <a:p>
                      <a:r>
                        <a:rPr lang="en-GB" sz="2000" b="1" dirty="0">
                          <a:solidFill>
                            <a:schemeClr val="accent1">
                              <a:lumMod val="50000"/>
                            </a:schemeClr>
                          </a:solidFill>
                        </a:rPr>
                        <a:t>10</a:t>
                      </a:r>
                    </a:p>
                  </a:txBody>
                  <a:tcPr/>
                </a:tc>
                <a:tc>
                  <a:txBody>
                    <a:bodyPr/>
                    <a:lstStyle/>
                    <a:p>
                      <a:r>
                        <a:rPr lang="en-GB" sz="2000" dirty="0">
                          <a:solidFill>
                            <a:schemeClr val="accent1">
                              <a:lumMod val="50000"/>
                            </a:schemeClr>
                          </a:solidFill>
                        </a:rPr>
                        <a:t>They are </a:t>
                      </a:r>
                      <a:r>
                        <a:rPr lang="en-GB" sz="2000" baseline="0" dirty="0">
                          <a:solidFill>
                            <a:schemeClr val="accent1">
                              <a:lumMod val="50000"/>
                            </a:schemeClr>
                          </a:solidFill>
                        </a:rPr>
                        <a:t>good-looking (in general).</a:t>
                      </a: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ser</a:t>
                      </a:r>
                    </a:p>
                  </a:txBody>
                  <a:tcPr anchor="ctr"/>
                </a:tc>
                <a:extLst>
                  <a:ext uri="{0D108BD9-81ED-4DB2-BD59-A6C34878D82A}">
                    <a16:rowId xmlns:a16="http://schemas.microsoft.com/office/drawing/2014/main" val="2960905885"/>
                  </a:ext>
                </a:extLst>
              </a:tr>
              <a:tr h="370840">
                <a:tc>
                  <a:txBody>
                    <a:bodyPr/>
                    <a:lstStyle/>
                    <a:p>
                      <a:r>
                        <a:rPr lang="en-GB" sz="2000" b="1" dirty="0">
                          <a:solidFill>
                            <a:schemeClr val="accent1">
                              <a:lumMod val="50000"/>
                            </a:schemeClr>
                          </a:solidFill>
                        </a:rPr>
                        <a:t>11</a:t>
                      </a:r>
                    </a:p>
                  </a:txBody>
                  <a:tcPr/>
                </a:tc>
                <a:tc>
                  <a:txBody>
                    <a:bodyPr/>
                    <a:lstStyle/>
                    <a:p>
                      <a:r>
                        <a:rPr lang="en-GB" sz="2000" dirty="0">
                          <a:solidFill>
                            <a:schemeClr val="accent1">
                              <a:lumMod val="50000"/>
                            </a:schemeClr>
                          </a:solidFill>
                        </a:rPr>
                        <a:t>The girls are nervous (now).</a:t>
                      </a:r>
                    </a:p>
                  </a:txBody>
                  <a:tcPr/>
                </a:tc>
                <a:tc>
                  <a:txBody>
                    <a:bodyPr/>
                    <a:lstStyle/>
                    <a:p>
                      <a:pPr algn="ctr"/>
                      <a:r>
                        <a:rPr lang="en-GB" sz="2000" b="1" dirty="0">
                          <a:solidFill>
                            <a:schemeClr val="accent1">
                              <a:lumMod val="50000"/>
                            </a:schemeClr>
                          </a:solidFill>
                        </a:rPr>
                        <a:t>estar</a:t>
                      </a:r>
                    </a:p>
                  </a:txBody>
                  <a:tcPr anchor="ctr"/>
                </a:tc>
                <a:extLst>
                  <a:ext uri="{0D108BD9-81ED-4DB2-BD59-A6C34878D82A}">
                    <a16:rowId xmlns:a16="http://schemas.microsoft.com/office/drawing/2014/main" val="1756327307"/>
                  </a:ext>
                </a:extLst>
              </a:tr>
              <a:tr h="370840">
                <a:tc>
                  <a:txBody>
                    <a:bodyPr/>
                    <a:lstStyle/>
                    <a:p>
                      <a:r>
                        <a:rPr lang="en-GB" sz="2000" b="1" dirty="0">
                          <a:solidFill>
                            <a:schemeClr val="accent1">
                              <a:lumMod val="50000"/>
                            </a:schemeClr>
                          </a:solidFill>
                        </a:rPr>
                        <a:t>12</a:t>
                      </a:r>
                    </a:p>
                  </a:txBody>
                  <a:tcPr/>
                </a:tc>
                <a:tc>
                  <a:txBody>
                    <a:bodyPr/>
                    <a:lstStyle/>
                    <a:p>
                      <a:r>
                        <a:rPr lang="en-GB" sz="2000" dirty="0">
                          <a:solidFill>
                            <a:schemeClr val="accent1">
                              <a:lumMod val="50000"/>
                            </a:schemeClr>
                          </a:solidFill>
                        </a:rPr>
                        <a:t>The dogs are crazy in the car.</a:t>
                      </a:r>
                    </a:p>
                  </a:txBody>
                  <a:tcPr/>
                </a:tc>
                <a:tc>
                  <a:txBody>
                    <a:bodyPr/>
                    <a:lstStyle/>
                    <a:p>
                      <a:pPr algn="ctr"/>
                      <a:r>
                        <a:rPr lang="en-GB" sz="2000" b="1" dirty="0">
                          <a:solidFill>
                            <a:schemeClr val="accent1">
                              <a:lumMod val="50000"/>
                            </a:schemeClr>
                          </a:solidFill>
                        </a:rPr>
                        <a:t>estar</a:t>
                      </a:r>
                    </a:p>
                  </a:txBody>
                  <a:tcPr anchor="ctr"/>
                </a:tc>
                <a:extLst>
                  <a:ext uri="{0D108BD9-81ED-4DB2-BD59-A6C34878D82A}">
                    <a16:rowId xmlns:a16="http://schemas.microsoft.com/office/drawing/2014/main" val="4005541510"/>
                  </a:ext>
                </a:extLst>
              </a:tr>
            </a:tbl>
          </a:graphicData>
        </a:graphic>
      </p:graphicFrame>
      <p:sp>
        <p:nvSpPr>
          <p:cNvPr id="7" name="Rectangle 6"/>
          <p:cNvSpPr/>
          <p:nvPr/>
        </p:nvSpPr>
        <p:spPr>
          <a:xfrm>
            <a:off x="5056075" y="2745438"/>
            <a:ext cx="828000" cy="324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5056075" y="3139898"/>
            <a:ext cx="828000" cy="32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5056075" y="3544167"/>
            <a:ext cx="828000" cy="324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5056075" y="3945234"/>
            <a:ext cx="828000" cy="32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5056075" y="4339694"/>
            <a:ext cx="828000" cy="324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5056075" y="4743963"/>
            <a:ext cx="828000" cy="32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11289030" y="2748331"/>
            <a:ext cx="756000" cy="324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11289030" y="3142791"/>
            <a:ext cx="756000" cy="32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11289030" y="3547060"/>
            <a:ext cx="756000" cy="324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11289030" y="3948127"/>
            <a:ext cx="756000" cy="32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11289030" y="4342587"/>
            <a:ext cx="756000" cy="324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11289030" y="4746856"/>
            <a:ext cx="756000" cy="324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037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animBg="1"/>
      <p:bldP spid="37" grpId="0" animBg="1"/>
      <p:bldP spid="38" grpId="0" animBg="1"/>
      <p:bldP spid="39" grpId="0" animBg="1"/>
      <p:bldP spid="52" grpId="0" animBg="1"/>
      <p:bldP spid="53" grpId="0" animBg="1"/>
      <p:bldP spid="54" grpId="0" animBg="1"/>
      <p:bldP spid="55" grpId="0" animBg="1"/>
      <p:bldP spid="56" grpId="0" animBg="1"/>
      <p:bldP spid="57" grpId="0" animBg="1"/>
      <p:bldP spid="5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¿Ser or estar?</a:t>
            </a:r>
          </a:p>
        </p:txBody>
      </p:sp>
      <p:sp>
        <p:nvSpPr>
          <p:cNvPr id="15" name="TextBox 14"/>
          <p:cNvSpPr txBox="1"/>
          <p:nvPr/>
        </p:nvSpPr>
        <p:spPr>
          <a:xfrm>
            <a:off x="136513" y="1251802"/>
            <a:ext cx="11806106" cy="461665"/>
          </a:xfrm>
          <a:prstGeom prst="rect">
            <a:avLst/>
          </a:prstGeom>
          <a:noFill/>
        </p:spPr>
        <p:txBody>
          <a:bodyPr wrap="square" rtlCol="0">
            <a:spAutoFit/>
          </a:bodyPr>
          <a:lstStyle/>
          <a:p>
            <a:pPr>
              <a:defRPr/>
            </a:pPr>
            <a:r>
              <a:rPr lang="es-ES" sz="2400" dirty="0">
                <a:solidFill>
                  <a:srgbClr val="5B9BD5">
                    <a:lumMod val="50000"/>
                  </a:srgbClr>
                </a:solidFill>
              </a:rPr>
              <a:t>Escribe las palabras subrayadas en español.</a:t>
            </a:r>
          </a:p>
        </p:txBody>
      </p:sp>
      <p:graphicFrame>
        <p:nvGraphicFramePr>
          <p:cNvPr id="3" name="Table 2"/>
          <p:cNvGraphicFramePr>
            <a:graphicFrameLocks noGrp="1"/>
          </p:cNvGraphicFramePr>
          <p:nvPr>
            <p:extLst>
              <p:ext uri="{D42A27DB-BD31-4B8C-83A1-F6EECF244321}">
                <p14:modId xmlns:p14="http://schemas.microsoft.com/office/powerpoint/2010/main" val="2993812562"/>
              </p:ext>
            </p:extLst>
          </p:nvPr>
        </p:nvGraphicFramePr>
        <p:xfrm>
          <a:off x="125401" y="2319428"/>
          <a:ext cx="5811832" cy="2773680"/>
        </p:xfrm>
        <a:graphic>
          <a:graphicData uri="http://schemas.openxmlformats.org/drawingml/2006/table">
            <a:tbl>
              <a:tblPr firstRow="1" bandRow="1">
                <a:tableStyleId>{5DA37D80-6434-44D0-A028-1B22A696006F}</a:tableStyleId>
              </a:tblPr>
              <a:tblGrid>
                <a:gridCol w="506086">
                  <a:extLst>
                    <a:ext uri="{9D8B030D-6E8A-4147-A177-3AD203B41FA5}">
                      <a16:colId xmlns:a16="http://schemas.microsoft.com/office/drawing/2014/main" val="945933073"/>
                    </a:ext>
                  </a:extLst>
                </a:gridCol>
                <a:gridCol w="4388143">
                  <a:extLst>
                    <a:ext uri="{9D8B030D-6E8A-4147-A177-3AD203B41FA5}">
                      <a16:colId xmlns:a16="http://schemas.microsoft.com/office/drawing/2014/main" val="3946804162"/>
                    </a:ext>
                  </a:extLst>
                </a:gridCol>
                <a:gridCol w="917603">
                  <a:extLst>
                    <a:ext uri="{9D8B030D-6E8A-4147-A177-3AD203B41FA5}">
                      <a16:colId xmlns:a16="http://schemas.microsoft.com/office/drawing/2014/main" val="3374400163"/>
                    </a:ext>
                  </a:extLst>
                </a:gridCol>
              </a:tblGrid>
              <a:tr h="370840">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dirty="0"/>
                    </a:p>
                  </a:txBody>
                  <a:tcPr/>
                </a:tc>
                <a:extLst>
                  <a:ext uri="{0D108BD9-81ED-4DB2-BD59-A6C34878D82A}">
                    <a16:rowId xmlns:a16="http://schemas.microsoft.com/office/drawing/2014/main" val="2728501458"/>
                  </a:ext>
                </a:extLst>
              </a:tr>
              <a:tr h="370840">
                <a:tc>
                  <a:txBody>
                    <a:bodyPr/>
                    <a:lstStyle/>
                    <a:p>
                      <a:r>
                        <a:rPr lang="en-GB" sz="2000" b="1" dirty="0">
                          <a:solidFill>
                            <a:schemeClr val="accent1">
                              <a:lumMod val="50000"/>
                            </a:schemeClr>
                          </a:solidFill>
                        </a:rPr>
                        <a:t>1</a:t>
                      </a:r>
                    </a:p>
                  </a:txBody>
                  <a:tcPr/>
                </a:tc>
                <a:tc>
                  <a:txBody>
                    <a:bodyPr/>
                    <a:lstStyle/>
                    <a:p>
                      <a:r>
                        <a:rPr lang="en-GB" sz="2000" dirty="0">
                          <a:solidFill>
                            <a:schemeClr val="accent1">
                              <a:lumMod val="50000"/>
                            </a:schemeClr>
                          </a:solidFill>
                        </a:rPr>
                        <a:t>The sky </a:t>
                      </a:r>
                      <a:r>
                        <a:rPr lang="en-GB" sz="2000" u="sng" dirty="0">
                          <a:solidFill>
                            <a:schemeClr val="accent1">
                              <a:lumMod val="50000"/>
                            </a:schemeClr>
                          </a:solidFill>
                        </a:rPr>
                        <a:t>is dark</a:t>
                      </a:r>
                      <a:r>
                        <a:rPr lang="en-GB" sz="2000" dirty="0">
                          <a:solidFill>
                            <a:schemeClr val="accent1">
                              <a:lumMod val="50000"/>
                            </a:schemeClr>
                          </a:solidFill>
                        </a:rPr>
                        <a:t> (today).</a:t>
                      </a:r>
                    </a:p>
                  </a:txBody>
                  <a:tcPr/>
                </a:tc>
                <a:tc>
                  <a:txBody>
                    <a:bodyPr/>
                    <a:lstStyle/>
                    <a:p>
                      <a:pPr algn="ctr"/>
                      <a:r>
                        <a:rPr lang="en-GB" sz="2000" b="1" dirty="0">
                          <a:solidFill>
                            <a:schemeClr val="accent1">
                              <a:lumMod val="50000"/>
                            </a:schemeClr>
                          </a:solidFill>
                        </a:rPr>
                        <a:t>estar</a:t>
                      </a:r>
                    </a:p>
                  </a:txBody>
                  <a:tcPr anchor="ctr"/>
                </a:tc>
                <a:extLst>
                  <a:ext uri="{0D108BD9-81ED-4DB2-BD59-A6C34878D82A}">
                    <a16:rowId xmlns:a16="http://schemas.microsoft.com/office/drawing/2014/main" val="3389543370"/>
                  </a:ext>
                </a:extLst>
              </a:tr>
              <a:tr h="370840">
                <a:tc>
                  <a:txBody>
                    <a:bodyPr/>
                    <a:lstStyle/>
                    <a:p>
                      <a:r>
                        <a:rPr lang="en-GB" sz="2000" b="1" dirty="0">
                          <a:solidFill>
                            <a:schemeClr val="accent1">
                              <a:lumMod val="50000"/>
                            </a:schemeClr>
                          </a:solidFill>
                        </a:rPr>
                        <a:t>2</a:t>
                      </a:r>
                    </a:p>
                  </a:txBody>
                  <a:tcPr/>
                </a:tc>
                <a:tc>
                  <a:txBody>
                    <a:bodyPr/>
                    <a:lstStyle/>
                    <a:p>
                      <a:r>
                        <a:rPr lang="en-GB" sz="2000" u="sng" dirty="0">
                          <a:solidFill>
                            <a:schemeClr val="accent1">
                              <a:lumMod val="50000"/>
                            </a:schemeClr>
                          </a:solidFill>
                        </a:rPr>
                        <a:t>We are</a:t>
                      </a:r>
                      <a:r>
                        <a:rPr lang="en-GB" sz="2000" u="sng" baseline="0" dirty="0">
                          <a:solidFill>
                            <a:schemeClr val="accent1">
                              <a:lumMod val="50000"/>
                            </a:schemeClr>
                          </a:solidFill>
                        </a:rPr>
                        <a:t> bored</a:t>
                      </a:r>
                      <a:r>
                        <a:rPr lang="en-GB" sz="2000" baseline="0" dirty="0">
                          <a:solidFill>
                            <a:schemeClr val="accent1">
                              <a:lumMod val="50000"/>
                            </a:schemeClr>
                          </a:solidFill>
                        </a:rPr>
                        <a:t> in the holidays.</a:t>
                      </a: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estar</a:t>
                      </a:r>
                    </a:p>
                  </a:txBody>
                  <a:tcPr anchor="ctr"/>
                </a:tc>
                <a:extLst>
                  <a:ext uri="{0D108BD9-81ED-4DB2-BD59-A6C34878D82A}">
                    <a16:rowId xmlns:a16="http://schemas.microsoft.com/office/drawing/2014/main" val="2128128813"/>
                  </a:ext>
                </a:extLst>
              </a:tr>
              <a:tr h="370840">
                <a:tc>
                  <a:txBody>
                    <a:bodyPr/>
                    <a:lstStyle/>
                    <a:p>
                      <a:r>
                        <a:rPr lang="en-GB" sz="2000" b="1" dirty="0">
                          <a:solidFill>
                            <a:schemeClr val="accent1">
                              <a:lumMod val="50000"/>
                            </a:schemeClr>
                          </a:solidFill>
                        </a:rPr>
                        <a:t>3</a:t>
                      </a:r>
                    </a:p>
                  </a:txBody>
                  <a:tcPr/>
                </a:tc>
                <a:tc>
                  <a:txBody>
                    <a:bodyPr/>
                    <a:lstStyle/>
                    <a:p>
                      <a:r>
                        <a:rPr lang="en-GB" sz="2000" u="sng" dirty="0">
                          <a:solidFill>
                            <a:schemeClr val="accent1">
                              <a:lumMod val="50000"/>
                            </a:schemeClr>
                          </a:solidFill>
                        </a:rPr>
                        <a:t>We are happy</a:t>
                      </a:r>
                      <a:r>
                        <a:rPr lang="en-GB" sz="2000" u="none" dirty="0">
                          <a:solidFill>
                            <a:schemeClr val="accent1">
                              <a:lumMod val="50000"/>
                            </a:schemeClr>
                          </a:solidFill>
                        </a:rPr>
                        <a:t> </a:t>
                      </a:r>
                      <a:r>
                        <a:rPr lang="en-GB" sz="2000" dirty="0">
                          <a:solidFill>
                            <a:schemeClr val="accent1">
                              <a:lumMod val="50000"/>
                            </a:schemeClr>
                          </a:solidFill>
                        </a:rPr>
                        <a:t>(in general).</a:t>
                      </a:r>
                    </a:p>
                  </a:txBody>
                  <a:tcPr/>
                </a:tc>
                <a:tc>
                  <a:txBody>
                    <a:bodyPr/>
                    <a:lstStyle/>
                    <a:p>
                      <a:pPr algn="ctr"/>
                      <a:r>
                        <a:rPr lang="en-GB" sz="2000" b="1" dirty="0">
                          <a:solidFill>
                            <a:schemeClr val="accent1">
                              <a:lumMod val="50000"/>
                            </a:schemeClr>
                          </a:solidFill>
                        </a:rPr>
                        <a:t>ser</a:t>
                      </a:r>
                    </a:p>
                  </a:txBody>
                  <a:tcPr anchor="ctr"/>
                </a:tc>
                <a:extLst>
                  <a:ext uri="{0D108BD9-81ED-4DB2-BD59-A6C34878D82A}">
                    <a16:rowId xmlns:a16="http://schemas.microsoft.com/office/drawing/2014/main" val="2986014076"/>
                  </a:ext>
                </a:extLst>
              </a:tr>
              <a:tr h="370840">
                <a:tc>
                  <a:txBody>
                    <a:bodyPr/>
                    <a:lstStyle/>
                    <a:p>
                      <a:r>
                        <a:rPr lang="en-GB" sz="2000" b="1" dirty="0">
                          <a:solidFill>
                            <a:schemeClr val="accent1">
                              <a:lumMod val="50000"/>
                            </a:schemeClr>
                          </a:solidFill>
                        </a:rPr>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sng" dirty="0">
                          <a:solidFill>
                            <a:schemeClr val="accent1">
                              <a:lumMod val="50000"/>
                            </a:schemeClr>
                          </a:solidFill>
                        </a:rPr>
                        <a:t>The</a:t>
                      </a:r>
                      <a:r>
                        <a:rPr lang="en-GB" sz="2000" u="sng" baseline="0" dirty="0">
                          <a:solidFill>
                            <a:schemeClr val="accent1">
                              <a:lumMod val="50000"/>
                            </a:schemeClr>
                          </a:solidFill>
                        </a:rPr>
                        <a:t> rivers are clear in the morning</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estar</a:t>
                      </a:r>
                    </a:p>
                  </a:txBody>
                  <a:tcPr anchor="ctr"/>
                </a:tc>
                <a:extLst>
                  <a:ext uri="{0D108BD9-81ED-4DB2-BD59-A6C34878D82A}">
                    <a16:rowId xmlns:a16="http://schemas.microsoft.com/office/drawing/2014/main" val="2960905885"/>
                  </a:ext>
                </a:extLst>
              </a:tr>
              <a:tr h="370840">
                <a:tc>
                  <a:txBody>
                    <a:bodyPr/>
                    <a:lstStyle/>
                    <a:p>
                      <a:r>
                        <a:rPr lang="en-GB" sz="2000" b="1" dirty="0">
                          <a:solidFill>
                            <a:schemeClr val="accent1">
                              <a:lumMod val="50000"/>
                            </a:schemeClr>
                          </a:solidFill>
                        </a:rPr>
                        <a:t>5</a:t>
                      </a:r>
                    </a:p>
                  </a:txBody>
                  <a:tcPr/>
                </a:tc>
                <a:tc>
                  <a:txBody>
                    <a:bodyPr/>
                    <a:lstStyle/>
                    <a:p>
                      <a:r>
                        <a:rPr lang="en-GB" sz="2000" u="sng" dirty="0">
                          <a:solidFill>
                            <a:schemeClr val="accent1">
                              <a:lumMod val="50000"/>
                            </a:schemeClr>
                          </a:solidFill>
                        </a:rPr>
                        <a:t>The</a:t>
                      </a:r>
                      <a:r>
                        <a:rPr lang="en-GB" sz="2000" u="sng" baseline="0" dirty="0">
                          <a:solidFill>
                            <a:schemeClr val="accent1">
                              <a:lumMod val="50000"/>
                            </a:schemeClr>
                          </a:solidFill>
                        </a:rPr>
                        <a:t> authors are boring</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ser</a:t>
                      </a:r>
                    </a:p>
                  </a:txBody>
                  <a:tcPr anchor="ctr"/>
                </a:tc>
                <a:extLst>
                  <a:ext uri="{0D108BD9-81ED-4DB2-BD59-A6C34878D82A}">
                    <a16:rowId xmlns:a16="http://schemas.microsoft.com/office/drawing/2014/main" val="1756327307"/>
                  </a:ext>
                </a:extLst>
              </a:tr>
              <a:tr h="306693">
                <a:tc>
                  <a:txBody>
                    <a:bodyPr/>
                    <a:lstStyle/>
                    <a:p>
                      <a:r>
                        <a:rPr lang="en-GB" sz="2000" b="1" dirty="0">
                          <a:solidFill>
                            <a:schemeClr val="accent1">
                              <a:lumMod val="50000"/>
                            </a:schemeClr>
                          </a:solidFill>
                        </a:rPr>
                        <a:t>6</a:t>
                      </a:r>
                    </a:p>
                  </a:txBody>
                  <a:tcPr/>
                </a:tc>
                <a:tc>
                  <a:txBody>
                    <a:bodyPr/>
                    <a:lstStyle/>
                    <a:p>
                      <a:r>
                        <a:rPr lang="en-GB" sz="2000" u="sng" dirty="0">
                          <a:solidFill>
                            <a:schemeClr val="accent1">
                              <a:lumMod val="50000"/>
                            </a:schemeClr>
                          </a:solidFill>
                        </a:rPr>
                        <a:t>The grandparents are tanned</a:t>
                      </a:r>
                      <a:r>
                        <a:rPr lang="en-GB" sz="2000" dirty="0">
                          <a:solidFill>
                            <a:schemeClr val="accent1">
                              <a:lumMod val="50000"/>
                            </a:schemeClr>
                          </a:solidFill>
                        </a:rPr>
                        <a:t>.</a:t>
                      </a:r>
                    </a:p>
                  </a:txBody>
                  <a:tcPr/>
                </a:tc>
                <a:tc>
                  <a:txBody>
                    <a:bodyPr/>
                    <a:lstStyle/>
                    <a:p>
                      <a:pPr algn="ctr"/>
                      <a:r>
                        <a:rPr lang="en-GB" sz="2000" b="1" dirty="0">
                          <a:solidFill>
                            <a:schemeClr val="accent1">
                              <a:lumMod val="50000"/>
                            </a:schemeClr>
                          </a:solidFill>
                        </a:rPr>
                        <a:t>estar</a:t>
                      </a:r>
                    </a:p>
                  </a:txBody>
                  <a:tcPr anchor="ctr"/>
                </a:tc>
                <a:extLst>
                  <a:ext uri="{0D108BD9-81ED-4DB2-BD59-A6C34878D82A}">
                    <a16:rowId xmlns:a16="http://schemas.microsoft.com/office/drawing/2014/main" val="4005541510"/>
                  </a:ext>
                </a:extLst>
              </a:tr>
            </a:tbl>
          </a:graphicData>
        </a:graphic>
      </p:graphicFrame>
      <p:graphicFrame>
        <p:nvGraphicFramePr>
          <p:cNvPr id="40" name="Table 39"/>
          <p:cNvGraphicFramePr>
            <a:graphicFrameLocks noGrp="1"/>
          </p:cNvGraphicFramePr>
          <p:nvPr>
            <p:extLst>
              <p:ext uri="{D42A27DB-BD31-4B8C-83A1-F6EECF244321}">
                <p14:modId xmlns:p14="http://schemas.microsoft.com/office/powerpoint/2010/main" val="1574084559"/>
              </p:ext>
            </p:extLst>
          </p:nvPr>
        </p:nvGraphicFramePr>
        <p:xfrm>
          <a:off x="6166453" y="2319428"/>
          <a:ext cx="5920223" cy="2773680"/>
        </p:xfrm>
        <a:graphic>
          <a:graphicData uri="http://schemas.openxmlformats.org/drawingml/2006/table">
            <a:tbl>
              <a:tblPr firstRow="1" bandRow="1">
                <a:tableStyleId>{5DA37D80-6434-44D0-A028-1B22A696006F}</a:tableStyleId>
              </a:tblPr>
              <a:tblGrid>
                <a:gridCol w="529082">
                  <a:extLst>
                    <a:ext uri="{9D8B030D-6E8A-4147-A177-3AD203B41FA5}">
                      <a16:colId xmlns:a16="http://schemas.microsoft.com/office/drawing/2014/main" val="945933073"/>
                    </a:ext>
                  </a:extLst>
                </a:gridCol>
                <a:gridCol w="4563593">
                  <a:extLst>
                    <a:ext uri="{9D8B030D-6E8A-4147-A177-3AD203B41FA5}">
                      <a16:colId xmlns:a16="http://schemas.microsoft.com/office/drawing/2014/main" val="3946804162"/>
                    </a:ext>
                  </a:extLst>
                </a:gridCol>
                <a:gridCol w="827548">
                  <a:extLst>
                    <a:ext uri="{9D8B030D-6E8A-4147-A177-3AD203B41FA5}">
                      <a16:colId xmlns:a16="http://schemas.microsoft.com/office/drawing/2014/main" val="3374400163"/>
                    </a:ext>
                  </a:extLst>
                </a:gridCol>
              </a:tblGrid>
              <a:tr h="370840">
                <a:tc>
                  <a:txBody>
                    <a:bodyPr/>
                    <a:lstStyle/>
                    <a:p>
                      <a:endParaRPr lang="en-GB" sz="2000" dirty="0">
                        <a:solidFill>
                          <a:schemeClr val="accent5">
                            <a:lumMod val="50000"/>
                          </a:schemeClr>
                        </a:solidFill>
                      </a:endParaRPr>
                    </a:p>
                  </a:txBody>
                  <a:tcPr/>
                </a:tc>
                <a:tc>
                  <a:txBody>
                    <a:bodyPr/>
                    <a:lstStyle/>
                    <a:p>
                      <a:endParaRPr lang="en-GB" sz="2000" dirty="0">
                        <a:solidFill>
                          <a:schemeClr val="accent5">
                            <a:lumMod val="50000"/>
                          </a:schemeClr>
                        </a:solidFill>
                      </a:endParaRPr>
                    </a:p>
                  </a:txBody>
                  <a:tcPr/>
                </a:tc>
                <a:tc>
                  <a:txBody>
                    <a:bodyPr/>
                    <a:lstStyle/>
                    <a:p>
                      <a:endParaRPr lang="en-GB" dirty="0">
                        <a:solidFill>
                          <a:schemeClr val="accent5">
                            <a:lumMod val="50000"/>
                          </a:schemeClr>
                        </a:solidFill>
                      </a:endParaRPr>
                    </a:p>
                  </a:txBody>
                  <a:tcPr/>
                </a:tc>
                <a:extLst>
                  <a:ext uri="{0D108BD9-81ED-4DB2-BD59-A6C34878D82A}">
                    <a16:rowId xmlns:a16="http://schemas.microsoft.com/office/drawing/2014/main" val="2728501458"/>
                  </a:ext>
                </a:extLst>
              </a:tr>
              <a:tr h="370840">
                <a:tc>
                  <a:txBody>
                    <a:bodyPr/>
                    <a:lstStyle/>
                    <a:p>
                      <a:r>
                        <a:rPr lang="en-GB" sz="2000" b="1" dirty="0">
                          <a:solidFill>
                            <a:schemeClr val="accent1">
                              <a:lumMod val="50000"/>
                            </a:schemeClr>
                          </a:solidFill>
                        </a:rPr>
                        <a:t>7</a:t>
                      </a:r>
                    </a:p>
                  </a:txBody>
                  <a:tcPr/>
                </a:tc>
                <a:tc>
                  <a:txBody>
                    <a:bodyPr/>
                    <a:lstStyle/>
                    <a:p>
                      <a:r>
                        <a:rPr lang="en-GB" sz="2000" u="sng" dirty="0">
                          <a:solidFill>
                            <a:schemeClr val="accent1">
                              <a:lumMod val="50000"/>
                            </a:schemeClr>
                          </a:solidFill>
                        </a:rPr>
                        <a:t>We are dark-skinned</a:t>
                      </a:r>
                      <a:r>
                        <a:rPr lang="en-GB" sz="2000" dirty="0">
                          <a:solidFill>
                            <a:schemeClr val="accent1">
                              <a:lumMod val="50000"/>
                            </a:schemeClr>
                          </a:solidFill>
                        </a:rPr>
                        <a:t>.</a:t>
                      </a:r>
                    </a:p>
                  </a:txBody>
                  <a:tcPr/>
                </a:tc>
                <a:tc>
                  <a:txBody>
                    <a:bodyPr/>
                    <a:lstStyle/>
                    <a:p>
                      <a:pPr algn="ctr"/>
                      <a:r>
                        <a:rPr lang="en-GB" sz="2000" b="1" dirty="0">
                          <a:solidFill>
                            <a:schemeClr val="accent1">
                              <a:lumMod val="50000"/>
                            </a:schemeClr>
                          </a:solidFill>
                        </a:rPr>
                        <a:t>ser</a:t>
                      </a:r>
                    </a:p>
                  </a:txBody>
                  <a:tcPr anchor="ctr"/>
                </a:tc>
                <a:extLst>
                  <a:ext uri="{0D108BD9-81ED-4DB2-BD59-A6C34878D82A}">
                    <a16:rowId xmlns:a16="http://schemas.microsoft.com/office/drawing/2014/main" val="3389543370"/>
                  </a:ext>
                </a:extLst>
              </a:tr>
              <a:tr h="370840">
                <a:tc>
                  <a:txBody>
                    <a:bodyPr/>
                    <a:lstStyle/>
                    <a:p>
                      <a:r>
                        <a:rPr lang="en-GB" sz="2000" b="1" dirty="0">
                          <a:solidFill>
                            <a:schemeClr val="accent1">
                              <a:lumMod val="50000"/>
                            </a:schemeClr>
                          </a:solidFill>
                        </a:rPr>
                        <a:t>8</a:t>
                      </a:r>
                    </a:p>
                  </a:txBody>
                  <a:tcPr/>
                </a:tc>
                <a:tc>
                  <a:txBody>
                    <a:bodyPr/>
                    <a:lstStyle/>
                    <a:p>
                      <a:r>
                        <a:rPr lang="en-GB" sz="2000" u="sng" dirty="0">
                          <a:solidFill>
                            <a:schemeClr val="accent1">
                              <a:lumMod val="50000"/>
                            </a:schemeClr>
                          </a:solidFill>
                        </a:rPr>
                        <a:t>The cousins (f) are active today</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estar</a:t>
                      </a:r>
                    </a:p>
                  </a:txBody>
                  <a:tcPr anchor="ctr"/>
                </a:tc>
                <a:extLst>
                  <a:ext uri="{0D108BD9-81ED-4DB2-BD59-A6C34878D82A}">
                    <a16:rowId xmlns:a16="http://schemas.microsoft.com/office/drawing/2014/main" val="2128128813"/>
                  </a:ext>
                </a:extLst>
              </a:tr>
              <a:tr h="370840">
                <a:tc>
                  <a:txBody>
                    <a:bodyPr/>
                    <a:lstStyle/>
                    <a:p>
                      <a:r>
                        <a:rPr lang="en-GB" sz="2000" b="1" dirty="0">
                          <a:solidFill>
                            <a:schemeClr val="accent1">
                              <a:lumMod val="50000"/>
                            </a:schemeClr>
                          </a:solidFill>
                        </a:rPr>
                        <a:t>9</a:t>
                      </a:r>
                    </a:p>
                  </a:txBody>
                  <a:tcPr/>
                </a:tc>
                <a:tc>
                  <a:txBody>
                    <a:bodyPr/>
                    <a:lstStyle/>
                    <a:p>
                      <a:r>
                        <a:rPr lang="en-GB" sz="2000" u="sng" dirty="0">
                          <a:solidFill>
                            <a:schemeClr val="accent1">
                              <a:lumMod val="50000"/>
                            </a:schemeClr>
                          </a:solidFill>
                        </a:rPr>
                        <a:t>We are calm</a:t>
                      </a:r>
                      <a:r>
                        <a:rPr lang="en-GB" sz="2000" dirty="0">
                          <a:solidFill>
                            <a:schemeClr val="accent1">
                              <a:lumMod val="50000"/>
                            </a:schemeClr>
                          </a:solidFill>
                        </a:rPr>
                        <a:t> (in general).</a:t>
                      </a:r>
                    </a:p>
                  </a:txBody>
                  <a:tcPr/>
                </a:tc>
                <a:tc>
                  <a:txBody>
                    <a:bodyPr/>
                    <a:lstStyle/>
                    <a:p>
                      <a:pPr algn="ctr"/>
                      <a:r>
                        <a:rPr lang="en-GB" sz="2000" b="1" dirty="0">
                          <a:solidFill>
                            <a:schemeClr val="accent1">
                              <a:lumMod val="50000"/>
                            </a:schemeClr>
                          </a:solidFill>
                        </a:rPr>
                        <a:t>ser</a:t>
                      </a:r>
                    </a:p>
                  </a:txBody>
                  <a:tcPr anchor="ctr"/>
                </a:tc>
                <a:extLst>
                  <a:ext uri="{0D108BD9-81ED-4DB2-BD59-A6C34878D82A}">
                    <a16:rowId xmlns:a16="http://schemas.microsoft.com/office/drawing/2014/main" val="2986014076"/>
                  </a:ext>
                </a:extLst>
              </a:tr>
              <a:tr h="370840">
                <a:tc>
                  <a:txBody>
                    <a:bodyPr/>
                    <a:lstStyle/>
                    <a:p>
                      <a:r>
                        <a:rPr lang="en-GB" sz="2000" b="1" dirty="0">
                          <a:solidFill>
                            <a:schemeClr val="accent1">
                              <a:lumMod val="50000"/>
                            </a:schemeClr>
                          </a:solidFill>
                        </a:rPr>
                        <a:t>10</a:t>
                      </a:r>
                    </a:p>
                  </a:txBody>
                  <a:tcPr/>
                </a:tc>
                <a:tc>
                  <a:txBody>
                    <a:bodyPr/>
                    <a:lstStyle/>
                    <a:p>
                      <a:r>
                        <a:rPr lang="en-GB" sz="2000" u="sng" dirty="0">
                          <a:solidFill>
                            <a:schemeClr val="accent1">
                              <a:lumMod val="50000"/>
                            </a:schemeClr>
                          </a:solidFill>
                        </a:rPr>
                        <a:t>They are </a:t>
                      </a:r>
                      <a:r>
                        <a:rPr lang="en-GB" sz="2000" u="sng" baseline="0" dirty="0">
                          <a:solidFill>
                            <a:schemeClr val="accent1">
                              <a:lumMod val="50000"/>
                            </a:schemeClr>
                          </a:solidFill>
                        </a:rPr>
                        <a:t>good-looking</a:t>
                      </a:r>
                      <a:r>
                        <a:rPr lang="en-GB" sz="2000" baseline="0" dirty="0">
                          <a:solidFill>
                            <a:schemeClr val="accent1">
                              <a:lumMod val="50000"/>
                            </a:schemeClr>
                          </a:solidFill>
                        </a:rPr>
                        <a:t> (in general).</a:t>
                      </a: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ser</a:t>
                      </a:r>
                    </a:p>
                  </a:txBody>
                  <a:tcPr anchor="ctr"/>
                </a:tc>
                <a:extLst>
                  <a:ext uri="{0D108BD9-81ED-4DB2-BD59-A6C34878D82A}">
                    <a16:rowId xmlns:a16="http://schemas.microsoft.com/office/drawing/2014/main" val="2960905885"/>
                  </a:ext>
                </a:extLst>
              </a:tr>
              <a:tr h="370840">
                <a:tc>
                  <a:txBody>
                    <a:bodyPr/>
                    <a:lstStyle/>
                    <a:p>
                      <a:r>
                        <a:rPr lang="en-GB" sz="2000" b="1" dirty="0">
                          <a:solidFill>
                            <a:schemeClr val="accent1">
                              <a:lumMod val="50000"/>
                            </a:schemeClr>
                          </a:solidFill>
                        </a:rPr>
                        <a:t>11</a:t>
                      </a:r>
                    </a:p>
                  </a:txBody>
                  <a:tcPr/>
                </a:tc>
                <a:tc>
                  <a:txBody>
                    <a:bodyPr/>
                    <a:lstStyle/>
                    <a:p>
                      <a:r>
                        <a:rPr lang="en-GB" sz="2000" u="sng" dirty="0">
                          <a:solidFill>
                            <a:schemeClr val="accent1">
                              <a:lumMod val="50000"/>
                            </a:schemeClr>
                          </a:solidFill>
                        </a:rPr>
                        <a:t>The girls are nervous</a:t>
                      </a:r>
                      <a:r>
                        <a:rPr lang="en-GB" sz="2000" dirty="0">
                          <a:solidFill>
                            <a:schemeClr val="accent1">
                              <a:lumMod val="50000"/>
                            </a:schemeClr>
                          </a:solidFill>
                        </a:rPr>
                        <a:t> (now).</a:t>
                      </a:r>
                    </a:p>
                  </a:txBody>
                  <a:tcPr/>
                </a:tc>
                <a:tc>
                  <a:txBody>
                    <a:bodyPr/>
                    <a:lstStyle/>
                    <a:p>
                      <a:pPr algn="ctr"/>
                      <a:r>
                        <a:rPr lang="en-GB" sz="2000" b="1" dirty="0">
                          <a:solidFill>
                            <a:schemeClr val="accent1">
                              <a:lumMod val="50000"/>
                            </a:schemeClr>
                          </a:solidFill>
                        </a:rPr>
                        <a:t>estar</a:t>
                      </a:r>
                    </a:p>
                  </a:txBody>
                  <a:tcPr anchor="ctr"/>
                </a:tc>
                <a:extLst>
                  <a:ext uri="{0D108BD9-81ED-4DB2-BD59-A6C34878D82A}">
                    <a16:rowId xmlns:a16="http://schemas.microsoft.com/office/drawing/2014/main" val="1756327307"/>
                  </a:ext>
                </a:extLst>
              </a:tr>
              <a:tr h="370840">
                <a:tc>
                  <a:txBody>
                    <a:bodyPr/>
                    <a:lstStyle/>
                    <a:p>
                      <a:r>
                        <a:rPr lang="en-GB" sz="2000" b="1" dirty="0">
                          <a:solidFill>
                            <a:schemeClr val="accent1">
                              <a:lumMod val="50000"/>
                            </a:schemeClr>
                          </a:solidFill>
                        </a:rPr>
                        <a:t>12</a:t>
                      </a:r>
                    </a:p>
                  </a:txBody>
                  <a:tcPr/>
                </a:tc>
                <a:tc>
                  <a:txBody>
                    <a:bodyPr/>
                    <a:lstStyle/>
                    <a:p>
                      <a:r>
                        <a:rPr lang="en-GB" sz="2000" u="sng" dirty="0">
                          <a:solidFill>
                            <a:schemeClr val="accent1">
                              <a:lumMod val="50000"/>
                            </a:schemeClr>
                          </a:solidFill>
                        </a:rPr>
                        <a:t>The dogs are crazy in the car</a:t>
                      </a:r>
                      <a:r>
                        <a:rPr lang="en-GB" sz="2000" dirty="0">
                          <a:solidFill>
                            <a:schemeClr val="accent1">
                              <a:lumMod val="50000"/>
                            </a:schemeClr>
                          </a:solidFill>
                        </a:rPr>
                        <a:t>.</a:t>
                      </a:r>
                    </a:p>
                  </a:txBody>
                  <a:tcPr/>
                </a:tc>
                <a:tc>
                  <a:txBody>
                    <a:bodyPr/>
                    <a:lstStyle/>
                    <a:p>
                      <a:pPr algn="ctr"/>
                      <a:r>
                        <a:rPr lang="en-GB" sz="2000" b="1" dirty="0">
                          <a:solidFill>
                            <a:schemeClr val="accent1">
                              <a:lumMod val="50000"/>
                            </a:schemeClr>
                          </a:solidFill>
                        </a:rPr>
                        <a:t>estar</a:t>
                      </a:r>
                    </a:p>
                  </a:txBody>
                  <a:tcPr anchor="ctr"/>
                </a:tc>
                <a:extLst>
                  <a:ext uri="{0D108BD9-81ED-4DB2-BD59-A6C34878D82A}">
                    <a16:rowId xmlns:a16="http://schemas.microsoft.com/office/drawing/2014/main" val="4005541510"/>
                  </a:ext>
                </a:extLst>
              </a:tr>
            </a:tbl>
          </a:graphicData>
        </a:graphic>
      </p:graphicFrame>
      <p:sp>
        <p:nvSpPr>
          <p:cNvPr id="33" name="TextBox 32"/>
          <p:cNvSpPr txBox="1"/>
          <p:nvPr/>
        </p:nvSpPr>
        <p:spPr>
          <a:xfrm>
            <a:off x="640800" y="2731287"/>
            <a:ext cx="4366800" cy="399600"/>
          </a:xfrm>
          <a:prstGeom prst="rect">
            <a:avLst/>
          </a:prstGeom>
          <a:solidFill>
            <a:schemeClr val="accent2">
              <a:lumMod val="60000"/>
              <a:lumOff val="40000"/>
            </a:schemeClr>
          </a:solidFill>
        </p:spPr>
        <p:txBody>
          <a:bodyPr wrap="square" rtlCol="0" anchor="ctr">
            <a:spAutoFit/>
          </a:bodyPr>
          <a:lstStyle/>
          <a:p>
            <a:pPr algn="ctr"/>
            <a:r>
              <a:rPr lang="en-GB" sz="2000" b="1" dirty="0" err="1">
                <a:solidFill>
                  <a:schemeClr val="bg1"/>
                </a:solidFill>
              </a:rPr>
              <a:t>Está</a:t>
            </a:r>
            <a:r>
              <a:rPr lang="en-GB" sz="2000" b="1" dirty="0">
                <a:solidFill>
                  <a:schemeClr val="bg1"/>
                </a:solidFill>
              </a:rPr>
              <a:t> </a:t>
            </a:r>
            <a:r>
              <a:rPr lang="en-GB" sz="2000" b="1" dirty="0" err="1">
                <a:solidFill>
                  <a:schemeClr val="bg1"/>
                </a:solidFill>
              </a:rPr>
              <a:t>oscuro</a:t>
            </a:r>
            <a:r>
              <a:rPr lang="en-GB" sz="2000" b="1" dirty="0">
                <a:solidFill>
                  <a:schemeClr val="bg1"/>
                </a:solidFill>
              </a:rPr>
              <a:t>.</a:t>
            </a:r>
          </a:p>
        </p:txBody>
      </p:sp>
      <p:sp>
        <p:nvSpPr>
          <p:cNvPr id="34" name="TextBox 33"/>
          <p:cNvSpPr txBox="1"/>
          <p:nvPr/>
        </p:nvSpPr>
        <p:spPr>
          <a:xfrm>
            <a:off x="640800" y="3105573"/>
            <a:ext cx="4366800" cy="399600"/>
          </a:xfrm>
          <a:prstGeom prst="rect">
            <a:avLst/>
          </a:prstGeom>
          <a:solidFill>
            <a:schemeClr val="accent2">
              <a:lumMod val="60000"/>
              <a:lumOff val="40000"/>
            </a:schemeClr>
          </a:solidFill>
        </p:spPr>
        <p:txBody>
          <a:bodyPr wrap="square" rtlCol="0" anchor="ctr">
            <a:spAutoFit/>
          </a:bodyPr>
          <a:lstStyle/>
          <a:p>
            <a:pPr algn="ctr"/>
            <a:r>
              <a:rPr lang="en-GB" sz="2000" b="1" dirty="0">
                <a:solidFill>
                  <a:schemeClr val="bg1"/>
                </a:solidFill>
              </a:rPr>
              <a:t>Estamos aburridos.</a:t>
            </a:r>
          </a:p>
        </p:txBody>
      </p:sp>
      <p:sp>
        <p:nvSpPr>
          <p:cNvPr id="35" name="TextBox 34"/>
          <p:cNvSpPr txBox="1"/>
          <p:nvPr/>
        </p:nvSpPr>
        <p:spPr>
          <a:xfrm>
            <a:off x="640800" y="3497409"/>
            <a:ext cx="4366800" cy="399600"/>
          </a:xfrm>
          <a:prstGeom prst="rect">
            <a:avLst/>
          </a:prstGeom>
          <a:solidFill>
            <a:schemeClr val="accent2">
              <a:lumMod val="60000"/>
              <a:lumOff val="40000"/>
            </a:schemeClr>
          </a:solidFill>
        </p:spPr>
        <p:txBody>
          <a:bodyPr wrap="square" rtlCol="0" anchor="ctr">
            <a:spAutoFit/>
          </a:bodyPr>
          <a:lstStyle/>
          <a:p>
            <a:pPr algn="ctr"/>
            <a:r>
              <a:rPr lang="en-GB" sz="2000" b="1" dirty="0">
                <a:solidFill>
                  <a:schemeClr val="bg1"/>
                </a:solidFill>
              </a:rPr>
              <a:t>Somos felices.</a:t>
            </a:r>
          </a:p>
        </p:txBody>
      </p:sp>
      <p:sp>
        <p:nvSpPr>
          <p:cNvPr id="41" name="TextBox 40"/>
          <p:cNvSpPr txBox="1"/>
          <p:nvPr/>
        </p:nvSpPr>
        <p:spPr>
          <a:xfrm>
            <a:off x="532314" y="3899902"/>
            <a:ext cx="4596020"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rPr>
              <a:t>Los </a:t>
            </a:r>
            <a:r>
              <a:rPr lang="en-GB" sz="2000" b="1" dirty="0" err="1">
                <a:solidFill>
                  <a:schemeClr val="bg1"/>
                </a:solidFill>
              </a:rPr>
              <a:t>ríos</a:t>
            </a:r>
            <a:r>
              <a:rPr lang="en-GB" sz="2000" b="1" dirty="0">
                <a:solidFill>
                  <a:schemeClr val="bg1"/>
                </a:solidFill>
              </a:rPr>
              <a:t> están </a:t>
            </a:r>
            <a:r>
              <a:rPr lang="en-GB" sz="2000" b="1" dirty="0" err="1">
                <a:solidFill>
                  <a:schemeClr val="bg1"/>
                </a:solidFill>
              </a:rPr>
              <a:t>claros</a:t>
            </a:r>
            <a:r>
              <a:rPr lang="en-GB" sz="2000" b="1" dirty="0">
                <a:solidFill>
                  <a:schemeClr val="bg1"/>
                </a:solidFill>
              </a:rPr>
              <a:t> </a:t>
            </a:r>
            <a:r>
              <a:rPr lang="en-GB" sz="2000" b="1" dirty="0" err="1">
                <a:solidFill>
                  <a:schemeClr val="bg1"/>
                </a:solidFill>
              </a:rPr>
              <a:t>por</a:t>
            </a:r>
            <a:r>
              <a:rPr lang="en-GB" sz="2000" b="1" dirty="0">
                <a:solidFill>
                  <a:schemeClr val="bg1"/>
                </a:solidFill>
              </a:rPr>
              <a:t> la </a:t>
            </a:r>
            <a:r>
              <a:rPr lang="en-GB" sz="2000" b="1" dirty="0" err="1">
                <a:solidFill>
                  <a:schemeClr val="bg1"/>
                </a:solidFill>
              </a:rPr>
              <a:t>mañana</a:t>
            </a:r>
            <a:r>
              <a:rPr lang="en-GB" sz="2000" b="1" dirty="0">
                <a:solidFill>
                  <a:schemeClr val="bg1"/>
                </a:solidFill>
              </a:rPr>
              <a:t>.</a:t>
            </a:r>
          </a:p>
        </p:txBody>
      </p:sp>
      <p:sp>
        <p:nvSpPr>
          <p:cNvPr id="42" name="TextBox 41"/>
          <p:cNvSpPr txBox="1"/>
          <p:nvPr/>
        </p:nvSpPr>
        <p:spPr>
          <a:xfrm>
            <a:off x="640800" y="4279796"/>
            <a:ext cx="4366800" cy="399600"/>
          </a:xfrm>
          <a:prstGeom prst="rect">
            <a:avLst/>
          </a:prstGeom>
          <a:solidFill>
            <a:schemeClr val="accent2">
              <a:lumMod val="60000"/>
              <a:lumOff val="40000"/>
            </a:schemeClr>
          </a:solidFill>
        </p:spPr>
        <p:txBody>
          <a:bodyPr wrap="square" rtlCol="0" anchor="ctr">
            <a:spAutoFit/>
          </a:bodyPr>
          <a:lstStyle/>
          <a:p>
            <a:pPr algn="ctr"/>
            <a:r>
              <a:rPr lang="en-GB" sz="2000" b="1" dirty="0">
                <a:solidFill>
                  <a:schemeClr val="bg1"/>
                </a:solidFill>
              </a:rPr>
              <a:t>Los </a:t>
            </a:r>
            <a:r>
              <a:rPr lang="en-GB" sz="2000" b="1" dirty="0" err="1">
                <a:solidFill>
                  <a:schemeClr val="bg1"/>
                </a:solidFill>
              </a:rPr>
              <a:t>autores</a:t>
            </a:r>
            <a:r>
              <a:rPr lang="en-GB" sz="2000" b="1" dirty="0">
                <a:solidFill>
                  <a:schemeClr val="bg1"/>
                </a:solidFill>
              </a:rPr>
              <a:t> son aburridos.</a:t>
            </a:r>
          </a:p>
        </p:txBody>
      </p:sp>
      <p:sp>
        <p:nvSpPr>
          <p:cNvPr id="43" name="TextBox 42"/>
          <p:cNvSpPr txBox="1"/>
          <p:nvPr/>
        </p:nvSpPr>
        <p:spPr>
          <a:xfrm>
            <a:off x="640800" y="4699544"/>
            <a:ext cx="4366800" cy="399600"/>
          </a:xfrm>
          <a:prstGeom prst="rect">
            <a:avLst/>
          </a:prstGeom>
          <a:solidFill>
            <a:schemeClr val="accent2">
              <a:lumMod val="60000"/>
              <a:lumOff val="40000"/>
            </a:schemeClr>
          </a:solidFill>
        </p:spPr>
        <p:txBody>
          <a:bodyPr wrap="square" rtlCol="0" anchor="ctr">
            <a:spAutoFit/>
          </a:bodyPr>
          <a:lstStyle/>
          <a:p>
            <a:pPr algn="ctr"/>
            <a:r>
              <a:rPr lang="en-GB" sz="2000" b="1" dirty="0">
                <a:solidFill>
                  <a:schemeClr val="bg1"/>
                </a:solidFill>
              </a:rPr>
              <a:t>Los </a:t>
            </a:r>
            <a:r>
              <a:rPr lang="en-GB" sz="2000" b="1" dirty="0" err="1">
                <a:solidFill>
                  <a:schemeClr val="bg1"/>
                </a:solidFill>
              </a:rPr>
              <a:t>abuelos</a:t>
            </a:r>
            <a:r>
              <a:rPr lang="en-GB" sz="2000" b="1" dirty="0">
                <a:solidFill>
                  <a:schemeClr val="bg1"/>
                </a:solidFill>
              </a:rPr>
              <a:t> están </a:t>
            </a:r>
            <a:r>
              <a:rPr lang="en-GB" sz="2000" b="1" dirty="0" err="1">
                <a:solidFill>
                  <a:schemeClr val="bg1"/>
                </a:solidFill>
              </a:rPr>
              <a:t>morenos</a:t>
            </a:r>
            <a:r>
              <a:rPr lang="en-GB" sz="2000" b="1" dirty="0">
                <a:solidFill>
                  <a:schemeClr val="bg1"/>
                </a:solidFill>
              </a:rPr>
              <a:t>.</a:t>
            </a:r>
          </a:p>
        </p:txBody>
      </p:sp>
      <p:sp>
        <p:nvSpPr>
          <p:cNvPr id="44" name="TextBox 43"/>
          <p:cNvSpPr txBox="1"/>
          <p:nvPr/>
        </p:nvSpPr>
        <p:spPr>
          <a:xfrm>
            <a:off x="6696000" y="2712220"/>
            <a:ext cx="4575600" cy="400110"/>
          </a:xfrm>
          <a:prstGeom prst="rect">
            <a:avLst/>
          </a:prstGeom>
          <a:solidFill>
            <a:schemeClr val="accent2">
              <a:lumMod val="60000"/>
              <a:lumOff val="40000"/>
            </a:schemeClr>
          </a:solidFill>
        </p:spPr>
        <p:txBody>
          <a:bodyPr wrap="square" rtlCol="0" anchor="ctr">
            <a:spAutoFit/>
          </a:bodyPr>
          <a:lstStyle/>
          <a:p>
            <a:pPr algn="ctr"/>
            <a:r>
              <a:rPr lang="en-GB" sz="2000" b="1" dirty="0">
                <a:solidFill>
                  <a:schemeClr val="bg1"/>
                </a:solidFill>
              </a:rPr>
              <a:t>Somos </a:t>
            </a:r>
            <a:r>
              <a:rPr lang="en-GB" sz="2000" b="1" dirty="0" err="1">
                <a:solidFill>
                  <a:schemeClr val="bg1"/>
                </a:solidFill>
              </a:rPr>
              <a:t>morenos</a:t>
            </a:r>
            <a:r>
              <a:rPr lang="en-GB" sz="2000" b="1" dirty="0">
                <a:solidFill>
                  <a:schemeClr val="bg1"/>
                </a:solidFill>
              </a:rPr>
              <a:t>.</a:t>
            </a:r>
          </a:p>
        </p:txBody>
      </p:sp>
      <p:sp>
        <p:nvSpPr>
          <p:cNvPr id="45" name="TextBox 44"/>
          <p:cNvSpPr txBox="1"/>
          <p:nvPr/>
        </p:nvSpPr>
        <p:spPr>
          <a:xfrm>
            <a:off x="6696000" y="3113286"/>
            <a:ext cx="4575600" cy="400110"/>
          </a:xfrm>
          <a:prstGeom prst="rect">
            <a:avLst/>
          </a:prstGeom>
          <a:solidFill>
            <a:schemeClr val="accent2">
              <a:lumMod val="60000"/>
              <a:lumOff val="40000"/>
            </a:schemeClr>
          </a:solidFill>
        </p:spPr>
        <p:txBody>
          <a:bodyPr wrap="square" rtlCol="0" anchor="ctr">
            <a:spAutoFit/>
          </a:bodyPr>
          <a:lstStyle/>
          <a:p>
            <a:pPr algn="ctr"/>
            <a:r>
              <a:rPr lang="en-GB" sz="2000" b="1" dirty="0">
                <a:solidFill>
                  <a:schemeClr val="bg1"/>
                </a:solidFill>
              </a:rPr>
              <a:t>Las primas están </a:t>
            </a:r>
            <a:r>
              <a:rPr lang="en-GB" sz="2000" b="1" dirty="0" err="1">
                <a:solidFill>
                  <a:schemeClr val="bg1"/>
                </a:solidFill>
              </a:rPr>
              <a:t>activas</a:t>
            </a:r>
            <a:r>
              <a:rPr lang="en-GB" sz="2000" b="1" dirty="0">
                <a:solidFill>
                  <a:schemeClr val="bg1"/>
                </a:solidFill>
              </a:rPr>
              <a:t> hoy.</a:t>
            </a:r>
          </a:p>
        </p:txBody>
      </p:sp>
      <p:sp>
        <p:nvSpPr>
          <p:cNvPr id="46" name="TextBox 45"/>
          <p:cNvSpPr txBox="1"/>
          <p:nvPr/>
        </p:nvSpPr>
        <p:spPr>
          <a:xfrm>
            <a:off x="6696000" y="3504064"/>
            <a:ext cx="4575600" cy="400110"/>
          </a:xfrm>
          <a:prstGeom prst="rect">
            <a:avLst/>
          </a:prstGeom>
          <a:solidFill>
            <a:schemeClr val="accent2">
              <a:lumMod val="60000"/>
              <a:lumOff val="40000"/>
            </a:schemeClr>
          </a:solidFill>
        </p:spPr>
        <p:txBody>
          <a:bodyPr wrap="square" rtlCol="0" anchor="ctr">
            <a:spAutoFit/>
          </a:bodyPr>
          <a:lstStyle/>
          <a:p>
            <a:pPr algn="ctr"/>
            <a:r>
              <a:rPr lang="en-GB" sz="2000" b="1" dirty="0">
                <a:solidFill>
                  <a:schemeClr val="bg1"/>
                </a:solidFill>
              </a:rPr>
              <a:t>Somos </a:t>
            </a:r>
            <a:r>
              <a:rPr lang="en-GB" sz="2000" b="1" dirty="0" err="1">
                <a:solidFill>
                  <a:schemeClr val="bg1"/>
                </a:solidFill>
              </a:rPr>
              <a:t>tranquilos</a:t>
            </a:r>
            <a:r>
              <a:rPr lang="en-GB" sz="2000" b="1" dirty="0">
                <a:solidFill>
                  <a:schemeClr val="bg1"/>
                </a:solidFill>
              </a:rPr>
              <a:t>/</a:t>
            </a:r>
            <a:r>
              <a:rPr lang="en-GB" sz="2000" b="1" dirty="0" err="1">
                <a:solidFill>
                  <a:schemeClr val="bg1"/>
                </a:solidFill>
              </a:rPr>
              <a:t>tranquilas</a:t>
            </a:r>
            <a:r>
              <a:rPr lang="en-GB" sz="2000" b="1" dirty="0">
                <a:solidFill>
                  <a:schemeClr val="bg1"/>
                </a:solidFill>
              </a:rPr>
              <a:t>.</a:t>
            </a:r>
          </a:p>
        </p:txBody>
      </p:sp>
      <p:sp>
        <p:nvSpPr>
          <p:cNvPr id="47" name="TextBox 46"/>
          <p:cNvSpPr txBox="1"/>
          <p:nvPr/>
        </p:nvSpPr>
        <p:spPr>
          <a:xfrm>
            <a:off x="6696000" y="3895364"/>
            <a:ext cx="4575600" cy="400110"/>
          </a:xfrm>
          <a:prstGeom prst="rect">
            <a:avLst/>
          </a:prstGeom>
          <a:solidFill>
            <a:schemeClr val="accent2">
              <a:lumMod val="60000"/>
              <a:lumOff val="40000"/>
            </a:schemeClr>
          </a:solidFill>
        </p:spPr>
        <p:txBody>
          <a:bodyPr wrap="square" rtlCol="0" anchor="ctr">
            <a:spAutoFit/>
          </a:bodyPr>
          <a:lstStyle/>
          <a:p>
            <a:pPr algn="ctr"/>
            <a:r>
              <a:rPr lang="en-GB" sz="2000" b="1" dirty="0">
                <a:solidFill>
                  <a:schemeClr val="bg1"/>
                </a:solidFill>
              </a:rPr>
              <a:t>Son </a:t>
            </a:r>
            <a:r>
              <a:rPr lang="en-GB" sz="2000" b="1" dirty="0" err="1">
                <a:solidFill>
                  <a:schemeClr val="bg1"/>
                </a:solidFill>
              </a:rPr>
              <a:t>guapos</a:t>
            </a:r>
            <a:r>
              <a:rPr lang="en-GB" sz="2000" b="1" dirty="0">
                <a:solidFill>
                  <a:schemeClr val="bg1"/>
                </a:solidFill>
              </a:rPr>
              <a:t>.</a:t>
            </a:r>
          </a:p>
        </p:txBody>
      </p:sp>
      <p:sp>
        <p:nvSpPr>
          <p:cNvPr id="48" name="TextBox 47"/>
          <p:cNvSpPr txBox="1"/>
          <p:nvPr/>
        </p:nvSpPr>
        <p:spPr>
          <a:xfrm>
            <a:off x="6696000" y="4291419"/>
            <a:ext cx="4575600" cy="400110"/>
          </a:xfrm>
          <a:prstGeom prst="rect">
            <a:avLst/>
          </a:prstGeom>
          <a:solidFill>
            <a:schemeClr val="accent2">
              <a:lumMod val="60000"/>
              <a:lumOff val="40000"/>
            </a:schemeClr>
          </a:solidFill>
        </p:spPr>
        <p:txBody>
          <a:bodyPr wrap="square" rtlCol="0" anchor="ctr">
            <a:spAutoFit/>
          </a:bodyPr>
          <a:lstStyle/>
          <a:p>
            <a:pPr algn="ctr"/>
            <a:r>
              <a:rPr lang="en-GB" sz="2000" b="1" dirty="0">
                <a:solidFill>
                  <a:schemeClr val="bg1"/>
                </a:solidFill>
              </a:rPr>
              <a:t>Las </a:t>
            </a:r>
            <a:r>
              <a:rPr lang="en-GB" sz="2000" b="1" dirty="0" err="1">
                <a:solidFill>
                  <a:schemeClr val="bg1"/>
                </a:solidFill>
              </a:rPr>
              <a:t>chicas</a:t>
            </a:r>
            <a:r>
              <a:rPr lang="en-GB" sz="2000" b="1" dirty="0">
                <a:solidFill>
                  <a:schemeClr val="bg1"/>
                </a:solidFill>
              </a:rPr>
              <a:t> están nerviosas.</a:t>
            </a:r>
          </a:p>
        </p:txBody>
      </p:sp>
      <p:sp>
        <p:nvSpPr>
          <p:cNvPr id="49" name="TextBox 48"/>
          <p:cNvSpPr txBox="1"/>
          <p:nvPr/>
        </p:nvSpPr>
        <p:spPr>
          <a:xfrm>
            <a:off x="6696000" y="4701098"/>
            <a:ext cx="4575600" cy="400110"/>
          </a:xfrm>
          <a:prstGeom prst="rect">
            <a:avLst/>
          </a:prstGeom>
          <a:solidFill>
            <a:schemeClr val="accent2">
              <a:lumMod val="60000"/>
              <a:lumOff val="40000"/>
            </a:schemeClr>
          </a:solidFill>
        </p:spPr>
        <p:txBody>
          <a:bodyPr wrap="square" rtlCol="0" anchor="ctr">
            <a:spAutoFit/>
          </a:bodyPr>
          <a:lstStyle/>
          <a:p>
            <a:pPr algn="ctr"/>
            <a:r>
              <a:rPr lang="en-GB" sz="2000" b="1" dirty="0">
                <a:solidFill>
                  <a:schemeClr val="bg1"/>
                </a:solidFill>
              </a:rPr>
              <a:t>Los </a:t>
            </a:r>
            <a:r>
              <a:rPr lang="en-GB" sz="2000" b="1" dirty="0" err="1">
                <a:solidFill>
                  <a:schemeClr val="bg1"/>
                </a:solidFill>
              </a:rPr>
              <a:t>perros</a:t>
            </a:r>
            <a:r>
              <a:rPr lang="en-GB" sz="2000" b="1" dirty="0">
                <a:solidFill>
                  <a:schemeClr val="bg1"/>
                </a:solidFill>
              </a:rPr>
              <a:t> están locos en el </a:t>
            </a:r>
            <a:r>
              <a:rPr lang="en-GB" sz="2000" b="1" dirty="0" err="1">
                <a:solidFill>
                  <a:schemeClr val="bg1"/>
                </a:solidFill>
              </a:rPr>
              <a:t>coche</a:t>
            </a:r>
            <a:r>
              <a:rPr lang="en-GB" sz="2000" b="1" dirty="0">
                <a:solidFill>
                  <a:schemeClr val="bg1"/>
                </a:solidFill>
              </a:rPr>
              <a:t>.</a:t>
            </a:r>
          </a:p>
        </p:txBody>
      </p:sp>
      <p:sp>
        <p:nvSpPr>
          <p:cNvPr id="59"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1898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a:solidFill>
                  <a:schemeClr val="bg1"/>
                </a:solidFill>
              </a:rPr>
              <a:t>Deberes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3.1, Week 1)</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767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433800"/>
            <a:ext cx="1106680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hlinkClick r:id="rId8"/>
              </a:rPr>
              <a:t>Term 2.2, Week 3</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hlinkClick r:id="rId9"/>
              </a:rPr>
              <a:t>Term 2.1, Week 3</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50524" y="2606204"/>
            <a:ext cx="1131666" cy="1131666"/>
          </a:xfrm>
          <a:prstGeom prst="rect">
            <a:avLst/>
          </a:prstGeom>
        </p:spPr>
      </p:pic>
    </p:spTree>
    <p:extLst>
      <p:ext uri="{BB962C8B-B14F-4D97-AF65-F5344CB8AC3E}">
        <p14:creationId xmlns:p14="http://schemas.microsoft.com/office/powerpoint/2010/main" val="3780150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ce</a:t>
            </a:r>
            <a:endParaRPr lang="en-GB" sz="12000" b="0" dirty="0"/>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7" name="Picture 4" descr="Madrid 1 km sign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8633" y="2169771"/>
            <a:ext cx="2734734" cy="10346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16055" y="3230194"/>
            <a:ext cx="3359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do</a:t>
            </a:r>
            <a:r>
              <a:rPr lang="es-CO" sz="6000" dirty="0">
                <a:solidFill>
                  <a:srgbClr val="E87D1E"/>
                </a:solidFill>
                <a:latin typeface="Century Gothic" panose="020B0502020202020204" pitchFamily="34" charset="0"/>
                <a:cs typeface="Calibri" panose="020F0502020204030204" pitchFamily="34" charset="0"/>
              </a:rPr>
              <a:t>ce</a:t>
            </a:r>
          </a:p>
        </p:txBody>
      </p:sp>
      <p:pic>
        <p:nvPicPr>
          <p:cNvPr id="11268" name="Picture 4" descr="the number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4019" y="1209954"/>
            <a:ext cx="1547485" cy="155118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24176" y="3374698"/>
            <a:ext cx="4024835"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sario</a:t>
            </a:r>
          </a:p>
        </p:txBody>
      </p:sp>
      <p:sp>
        <p:nvSpPr>
          <p:cNvPr id="22" name="TextBox 21"/>
          <p:cNvSpPr txBox="1"/>
          <p:nvPr/>
        </p:nvSpPr>
        <p:spPr>
          <a:xfrm>
            <a:off x="674324" y="4182587"/>
            <a:ext cx="3167381"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[necessary]</a:t>
            </a:r>
          </a:p>
        </p:txBody>
      </p:sp>
      <p:sp>
        <p:nvSpPr>
          <p:cNvPr id="15" name="TextBox 14"/>
          <p:cNvSpPr txBox="1"/>
          <p:nvPr/>
        </p:nvSpPr>
        <p:spPr>
          <a:xfrm>
            <a:off x="4267200" y="4505752"/>
            <a:ext cx="3657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pare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a:t>
            </a:r>
          </a:p>
        </p:txBody>
      </p:sp>
      <p:sp>
        <p:nvSpPr>
          <p:cNvPr id="20" name="TextBox 19"/>
          <p:cNvSpPr txBox="1"/>
          <p:nvPr/>
        </p:nvSpPr>
        <p:spPr>
          <a:xfrm>
            <a:off x="3678420" y="5363594"/>
            <a:ext cx="4611757"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seem; appear]</a:t>
            </a:r>
          </a:p>
        </p:txBody>
      </p:sp>
      <p:sp>
        <p:nvSpPr>
          <p:cNvPr id="8" name="TextBox 7"/>
          <p:cNvSpPr txBox="1"/>
          <p:nvPr/>
        </p:nvSpPr>
        <p:spPr>
          <a:xfrm>
            <a:off x="5253839" y="2543334"/>
            <a:ext cx="1684323" cy="400110"/>
          </a:xfrm>
          <a:prstGeom prst="rect">
            <a:avLst/>
          </a:prstGeom>
          <a:noFill/>
        </p:spPr>
        <p:txBody>
          <a:bodyPr wrap="square" rtlCol="0">
            <a:spAutoFit/>
          </a:bodyPr>
          <a:lstStyle/>
          <a:p>
            <a:r>
              <a:rPr lang="en-GB" sz="2000" dirty="0">
                <a:latin typeface="Algerian" panose="04020705040A02060702" pitchFamily="82" charset="0"/>
              </a:rPr>
              <a:t>MADRID 1KM</a:t>
            </a:r>
            <a:endParaRPr lang="en-GB" dirty="0">
              <a:latin typeface="Algerian" panose="04020705040A02060702" pitchFamily="82" charset="0"/>
            </a:endParaRPr>
          </a:p>
        </p:txBody>
      </p:sp>
      <p:sp>
        <p:nvSpPr>
          <p:cNvPr id="10" name="TextBox 9"/>
          <p:cNvSpPr txBox="1"/>
          <p:nvPr/>
        </p:nvSpPr>
        <p:spPr>
          <a:xfrm>
            <a:off x="8682883" y="174886"/>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ntro</a:t>
            </a:r>
          </a:p>
        </p:txBody>
      </p:sp>
      <p:grpSp>
        <p:nvGrpSpPr>
          <p:cNvPr id="2" name="Group 1" descr="arrow pointing to the centre of a target"/>
          <p:cNvGrpSpPr/>
          <p:nvPr/>
        </p:nvGrpSpPr>
        <p:grpSpPr>
          <a:xfrm>
            <a:off x="9177946" y="1094457"/>
            <a:ext cx="1844092" cy="1807210"/>
            <a:chOff x="8515345" y="423154"/>
            <a:chExt cx="2051056" cy="2010035"/>
          </a:xfrm>
        </p:grpSpPr>
        <p:pic>
          <p:nvPicPr>
            <p:cNvPr id="11266" name="Picture 2" descr="arrow pointing to the centre of a targ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15345" y="423154"/>
              <a:ext cx="2051056" cy="201003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8949267" y="1611349"/>
              <a:ext cx="406400" cy="742385"/>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7626486" y="3349730"/>
            <a:ext cx="476830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sitar</a:t>
            </a:r>
          </a:p>
        </p:txBody>
      </p:sp>
      <p:sp>
        <p:nvSpPr>
          <p:cNvPr id="18" name="TextBox 17"/>
          <p:cNvSpPr txBox="1"/>
          <p:nvPr/>
        </p:nvSpPr>
        <p:spPr>
          <a:xfrm>
            <a:off x="8890761" y="4245857"/>
            <a:ext cx="229607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need]</a:t>
            </a:r>
          </a:p>
        </p:txBody>
      </p:sp>
    </p:spTree>
    <p:extLst>
      <p:ext uri="{BB962C8B-B14F-4D97-AF65-F5344CB8AC3E}">
        <p14:creationId xmlns:p14="http://schemas.microsoft.com/office/powerpoint/2010/main" val="200724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subTnLst>
                                    <p:audio>
                                      <p:cMediaNode>
                                        <p:cTn display="0" masterRel="sameClick">
                                          <p:stCondLst>
                                            <p:cond evt="begin" delay="0">
                                              <p:tn val="24"/>
                                            </p:cond>
                                          </p:stCondLst>
                                          <p:endCondLst>
                                            <p:cond evt="onStopAudio" delay="0">
                                              <p:tgtEl>
                                                <p:sldTgt/>
                                              </p:tgtEl>
                                            </p:cond>
                                          </p:endCondLst>
                                        </p:cTn>
                                        <p:tgtEl>
                                          <p:sndTgt r:embed="rId5" name="ce_doc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268"/>
                                        </p:tgtEl>
                                        <p:attrNameLst>
                                          <p:attrName>style.visibility</p:attrName>
                                        </p:attrNameLst>
                                      </p:cBhvr>
                                      <p:to>
                                        <p:strVal val="visible"/>
                                      </p:to>
                                    </p:set>
                                    <p:animEffect transition="in" filter="fade">
                                      <p:cBhvr>
                                        <p:cTn id="31" dur="500"/>
                                        <p:tgtEl>
                                          <p:spTgt spid="11268"/>
                                        </p:tgtEl>
                                      </p:cBhvr>
                                    </p:animEffect>
                                  </p:childTnLst>
                                  <p:subTnLst>
                                    <p:audio>
                                      <p:cMediaNode>
                                        <p:cTn display="0" masterRel="sameClick">
                                          <p:stCondLst>
                                            <p:cond evt="begin" delay="0">
                                              <p:tn val="29"/>
                                            </p:cond>
                                          </p:stCondLst>
                                          <p:endCondLst>
                                            <p:cond evt="onStopAudio" delay="0">
                                              <p:tgtEl>
                                                <p:sldTgt/>
                                              </p:tgtEl>
                                            </p:cond>
                                          </p:endCondLst>
                                        </p:cTn>
                                        <p:tgtEl>
                                          <p:sndTgt r:embed="rId5" name="ce_doc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6" name="ce_centr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subTnLst>
                                    <p:audio>
                                      <p:cMediaNode>
                                        <p:cTn display="0" masterRel="sameClick">
                                          <p:stCondLst>
                                            <p:cond evt="begin" delay="0">
                                              <p:tn val="39"/>
                                            </p:cond>
                                          </p:stCondLst>
                                          <p:endCondLst>
                                            <p:cond evt="onStopAudio" delay="0">
                                              <p:tgtEl>
                                                <p:sldTgt/>
                                              </p:tgtEl>
                                            </p:cond>
                                          </p:endCondLst>
                                        </p:cTn>
                                        <p:tgtEl>
                                          <p:sndTgt r:embed="rId6" name="ce_centro.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7" name="ce_necesari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7" name="ce_necesario.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8" name="ce_parec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ce_parec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9" name="ce_necesita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subTnLst>
                                    <p:audio>
                                      <p:cMediaNode>
                                        <p:cTn display="0" masterRel="sameClick">
                                          <p:stCondLst>
                                            <p:cond evt="begin" delay="0">
                                              <p:tn val="69"/>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4" grpId="0"/>
      <p:bldP spid="17" grpId="0"/>
      <p:bldP spid="22" grpId="0"/>
      <p:bldP spid="15" grpId="0"/>
      <p:bldP spid="20" grpId="0"/>
      <p:bldP spid="8" grpId="0"/>
      <p:bldP spid="10" grpId="0"/>
      <p:bldP spid="13"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2000" b="0" dirty="0" err="1">
                <a:solidFill>
                  <a:srgbClr val="115076"/>
                </a:solidFill>
                <a:latin typeface="Century Gothic" panose="020B0502020202020204" pitchFamily="34" charset="0"/>
                <a:cs typeface="Calibri" panose="020F0502020204030204" pitchFamily="34" charset="0"/>
              </a:rPr>
              <a:t>ce</a:t>
            </a:r>
            <a:endParaRPr lang="en-GB" sz="12000" b="0" dirty="0"/>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6055" y="3230194"/>
            <a:ext cx="3359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do</a:t>
            </a:r>
            <a:r>
              <a:rPr lang="es-CO" sz="6000" dirty="0">
                <a:solidFill>
                  <a:srgbClr val="E87D1E"/>
                </a:solidFill>
                <a:latin typeface="Century Gothic" panose="020B0502020202020204" pitchFamily="34" charset="0"/>
                <a:cs typeface="Calibri" panose="020F0502020204030204" pitchFamily="34" charset="0"/>
              </a:rPr>
              <a:t>ce</a:t>
            </a:r>
          </a:p>
        </p:txBody>
      </p:sp>
      <p:sp>
        <p:nvSpPr>
          <p:cNvPr id="17" name="TextBox 16"/>
          <p:cNvSpPr txBox="1"/>
          <p:nvPr/>
        </p:nvSpPr>
        <p:spPr>
          <a:xfrm>
            <a:off x="324176" y="3374698"/>
            <a:ext cx="4024835"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sario</a:t>
            </a:r>
          </a:p>
        </p:txBody>
      </p:sp>
      <p:sp>
        <p:nvSpPr>
          <p:cNvPr id="15" name="TextBox 14"/>
          <p:cNvSpPr txBox="1"/>
          <p:nvPr/>
        </p:nvSpPr>
        <p:spPr>
          <a:xfrm>
            <a:off x="4267200" y="4505752"/>
            <a:ext cx="3657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pare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8682883" y="174886"/>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ntro</a:t>
            </a:r>
          </a:p>
        </p:txBody>
      </p:sp>
      <p:sp>
        <p:nvSpPr>
          <p:cNvPr id="13" name="TextBox 12"/>
          <p:cNvSpPr txBox="1"/>
          <p:nvPr/>
        </p:nvSpPr>
        <p:spPr>
          <a:xfrm>
            <a:off x="7626486" y="3349730"/>
            <a:ext cx="476830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sitar</a:t>
            </a:r>
          </a:p>
        </p:txBody>
      </p:sp>
    </p:spTree>
    <p:extLst>
      <p:ext uri="{BB962C8B-B14F-4D97-AF65-F5344CB8AC3E}">
        <p14:creationId xmlns:p14="http://schemas.microsoft.com/office/powerpoint/2010/main" val="402738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5" name="ce_doc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ce_centr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7" name="ce_necesari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8" name="ce_parec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4" grpId="0"/>
      <p:bldP spid="17" grpId="0"/>
      <p:bldP spid="15" grpId="0"/>
      <p:bldP spid="10"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424"/>
            <a:ext cx="10515600" cy="1325563"/>
          </a:xfrm>
        </p:spPr>
        <p:txBody>
          <a:bodyPr>
            <a:noAutofit/>
          </a:bodyPr>
          <a:lstStyle/>
          <a:p>
            <a:pPr algn="ctr"/>
            <a:r>
              <a:rPr lang="en-GB" sz="12000" b="0" dirty="0" err="1">
                <a:solidFill>
                  <a:srgbClr val="115076"/>
                </a:solidFill>
                <a:latin typeface="Century Gothic" panose="020B0502020202020204" pitchFamily="34" charset="0"/>
                <a:cs typeface="Calibri" panose="020F0502020204030204" pitchFamily="34" charset="0"/>
              </a:rPr>
              <a:t>ce</a:t>
            </a:r>
            <a:endParaRPr lang="en-GB" sz="12000" b="0"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6055" y="3230194"/>
            <a:ext cx="3359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do</a:t>
            </a:r>
            <a:r>
              <a:rPr lang="es-CO" sz="6000" dirty="0">
                <a:solidFill>
                  <a:srgbClr val="E87D1E"/>
                </a:solidFill>
                <a:latin typeface="Century Gothic" panose="020B0502020202020204" pitchFamily="34" charset="0"/>
                <a:cs typeface="Calibri" panose="020F0502020204030204" pitchFamily="34" charset="0"/>
              </a:rPr>
              <a:t>ce</a:t>
            </a:r>
          </a:p>
        </p:txBody>
      </p:sp>
      <p:sp>
        <p:nvSpPr>
          <p:cNvPr id="17" name="TextBox 16"/>
          <p:cNvSpPr txBox="1"/>
          <p:nvPr/>
        </p:nvSpPr>
        <p:spPr>
          <a:xfrm>
            <a:off x="324176" y="3374698"/>
            <a:ext cx="4024835"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sario</a:t>
            </a:r>
          </a:p>
        </p:txBody>
      </p:sp>
      <p:sp>
        <p:nvSpPr>
          <p:cNvPr id="15" name="TextBox 14"/>
          <p:cNvSpPr txBox="1"/>
          <p:nvPr/>
        </p:nvSpPr>
        <p:spPr>
          <a:xfrm>
            <a:off x="4267200" y="4505752"/>
            <a:ext cx="3657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pare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8682883" y="174886"/>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ntro</a:t>
            </a:r>
          </a:p>
        </p:txBody>
      </p:sp>
      <p:sp>
        <p:nvSpPr>
          <p:cNvPr id="13" name="TextBox 12"/>
          <p:cNvSpPr txBox="1"/>
          <p:nvPr/>
        </p:nvSpPr>
        <p:spPr>
          <a:xfrm>
            <a:off x="7626486" y="3349730"/>
            <a:ext cx="476830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sitar</a:t>
            </a:r>
          </a:p>
        </p:txBody>
      </p:sp>
    </p:spTree>
    <p:extLst>
      <p:ext uri="{BB962C8B-B14F-4D97-AF65-F5344CB8AC3E}">
        <p14:creationId xmlns:p14="http://schemas.microsoft.com/office/powerpoint/2010/main" val="169780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4" grpId="0"/>
      <p:bldP spid="17" grpId="0"/>
      <p:bldP spid="15"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02" y="900273"/>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11266" name="Picture 2" descr="green checkmark in a cir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5855" y="1178581"/>
            <a:ext cx="3120289" cy="31202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55643" y="4235431"/>
            <a:ext cx="448071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ci</a:t>
            </a:r>
            <a:r>
              <a:rPr lang="en-GB" sz="12000" dirty="0">
                <a:solidFill>
                  <a:srgbClr val="115076"/>
                </a:solidFill>
                <a:latin typeface="Century Gothic" panose="020B0502020202020204" pitchFamily="34" charset="0"/>
                <a:cs typeface="Calibri" panose="020F0502020204030204" pitchFamily="34" charset="0"/>
              </a:rPr>
              <a:t>erto</a:t>
            </a:r>
            <a:endParaRPr lang="en-GB" sz="12000" dirty="0">
              <a:solidFill>
                <a:srgbClr val="115076"/>
              </a:solidFill>
            </a:endParaRPr>
          </a:p>
        </p:txBody>
      </p:sp>
    </p:spTree>
    <p:extLst>
      <p:ext uri="{BB962C8B-B14F-4D97-AF65-F5344CB8AC3E}">
        <p14:creationId xmlns:p14="http://schemas.microsoft.com/office/powerpoint/2010/main" val="255272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i_ciert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500"/>
                                        <p:tgtEl>
                                          <p:spTgt spid="11266"/>
                                        </p:tgtEl>
                                      </p:cBhvr>
                                    </p:animEffect>
                                  </p:childTnLst>
                                  <p:subTnLst>
                                    <p:audio>
                                      <p:cMediaNode>
                                        <p:cTn display="0" masterRel="sameClick">
                                          <p:stCondLst>
                                            <p:cond evt="begin" delay="0">
                                              <p:tn val="15"/>
                                            </p:cond>
                                          </p:stCondLst>
                                          <p:endCondLst>
                                            <p:cond evt="onStopAudio" delay="0">
                                              <p:tgtEl>
                                                <p:sldTgt/>
                                              </p:tgtEl>
                                            </p:cond>
                                          </p:endCondLst>
                                        </p:cTn>
                                        <p:tgtEl>
                                          <p:sndTgt r:embed="rId4" name="ci_cier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74" y="931805"/>
            <a:ext cx="10515600" cy="1325563"/>
          </a:xfrm>
        </p:spPr>
        <p:txBody>
          <a:bodyPr>
            <a:normAutofit fontScale="90000"/>
          </a:bodyPr>
          <a:lstStyle/>
          <a:p>
            <a:r>
              <a:rPr lang="en-GB" sz="222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4055485" y="1914055"/>
            <a:ext cx="448071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ci</a:t>
            </a:r>
            <a:r>
              <a:rPr lang="en-GB" sz="12000" dirty="0">
                <a:solidFill>
                  <a:srgbClr val="115076"/>
                </a:solidFill>
                <a:latin typeface="Century Gothic" panose="020B0502020202020204" pitchFamily="34" charset="0"/>
                <a:cs typeface="Calibri" panose="020F0502020204030204" pitchFamily="34" charset="0"/>
              </a:rPr>
              <a:t>erto</a:t>
            </a:r>
            <a:endParaRPr lang="en-GB" sz="12000" dirty="0">
              <a:solidFill>
                <a:srgbClr val="115076"/>
              </a:solidFill>
            </a:endParaRPr>
          </a:p>
        </p:txBody>
      </p:sp>
    </p:spTree>
    <p:extLst>
      <p:ext uri="{BB962C8B-B14F-4D97-AF65-F5344CB8AC3E}">
        <p14:creationId xmlns:p14="http://schemas.microsoft.com/office/powerpoint/2010/main" val="341544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i_cier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template.pptx [Read-Only]" id="{223A5FE2-D646-431C-A223-FF3E69290268}" vid="{7360DC47-A87F-4B2E-B0FA-554F224BB3C6}"/>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German_verb_sequence_template.potx" id="{61FFBBCD-C164-4849-B944-0FF28D91FA25}" vid="{67AE7A53-F415-43C1-9CDD-F7B34D5E1B78}"/>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French_German_Templates (2).pptx" id="{30E28854-302B-4733-9883-753A70868D1A}" vid="{5A19C407-B07F-4991-B60B-FF1D41BF5924}"/>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0108026-7802-4716-A6E9-3A2715866025}" vid="{7624A450-32DA-4AC6-AB1B-9FBBDE09E0D9}"/>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Template>
  <TotalTime>4987</TotalTime>
  <Words>6168</Words>
  <Application>Microsoft Office PowerPoint</Application>
  <PresentationFormat>Widescreen</PresentationFormat>
  <Paragraphs>1100</Paragraphs>
  <Slides>43</Slides>
  <Notes>43</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43</vt:i4>
      </vt:variant>
    </vt:vector>
  </HeadingPairs>
  <TitlesOfParts>
    <vt:vector size="61" baseType="lpstr">
      <vt:lpstr>SimSun</vt:lpstr>
      <vt:lpstr>Algerian</vt:lpstr>
      <vt:lpstr>arial</vt:lpstr>
      <vt:lpstr>arial</vt:lpstr>
      <vt:lpstr>Calibri</vt:lpstr>
      <vt:lpstr>Century</vt:lpstr>
      <vt:lpstr>Century Gothic</vt:lpstr>
      <vt:lpstr>Imprint MT Shadow</vt:lpstr>
      <vt:lpstr>Times New Roman</vt:lpstr>
      <vt:lpstr>Tw Cen MT</vt:lpstr>
      <vt:lpstr>Wingdings</vt:lpstr>
      <vt:lpstr>1_Office Theme</vt:lpstr>
      <vt:lpstr>2_Office Theme</vt:lpstr>
      <vt:lpstr>Office Theme</vt:lpstr>
      <vt:lpstr>3_Office Theme</vt:lpstr>
      <vt:lpstr>4_Office Theme</vt:lpstr>
      <vt:lpstr>5_Office Theme</vt:lpstr>
      <vt:lpstr>6_Office Theme</vt:lpstr>
      <vt:lpstr>Saying what people are like today vs in general</vt:lpstr>
      <vt:lpstr>ce </vt:lpstr>
      <vt:lpstr>ce </vt:lpstr>
      <vt:lpstr>ce </vt:lpstr>
      <vt:lpstr>ce</vt:lpstr>
      <vt:lpstr>ce</vt:lpstr>
      <vt:lpstr>ce</vt:lpstr>
      <vt:lpstr>ci </vt:lpstr>
      <vt:lpstr>ci </vt:lpstr>
      <vt:lpstr>ci </vt:lpstr>
      <vt:lpstr>ci</vt:lpstr>
      <vt:lpstr>ci</vt:lpstr>
      <vt:lpstr>ci</vt:lpstr>
      <vt:lpstr>Fonética</vt:lpstr>
      <vt:lpstr>Vocabulario</vt:lpstr>
      <vt:lpstr>ser</vt:lpstr>
      <vt:lpstr>ser</vt:lpstr>
      <vt:lpstr>somos</vt:lpstr>
      <vt:lpstr>ser</vt:lpstr>
      <vt:lpstr>somos</vt:lpstr>
      <vt:lpstr>ser</vt:lpstr>
      <vt:lpstr>Using ‘somos’ and ‘estamos’</vt:lpstr>
      <vt:lpstr>Una familia de vacaciones</vt:lpstr>
      <vt:lpstr>Una familia de vacaciones</vt:lpstr>
      <vt:lpstr>Una familia de vacaciones</vt:lpstr>
      <vt:lpstr>¿Somos o estamos?</vt:lpstr>
      <vt:lpstr>İA escribir!</vt:lpstr>
      <vt:lpstr>İA hablar!</vt:lpstr>
      <vt:lpstr>Saying what people are like today vs in general</vt:lpstr>
      <vt:lpstr>ce </vt:lpstr>
      <vt:lpstr>ci </vt:lpstr>
      <vt:lpstr>escuchar</vt:lpstr>
      <vt:lpstr>leer</vt:lpstr>
      <vt:lpstr>Identifica la palabra correcta.</vt:lpstr>
      <vt:lpstr>Vocabulario</vt:lpstr>
      <vt:lpstr>Descripciones de los amigos</vt:lpstr>
      <vt:lpstr>¿Qué describe Ignacio?</vt:lpstr>
      <vt:lpstr>hablar / escuchar</vt:lpstr>
      <vt:lpstr>PowerPoint Presentation</vt:lpstr>
      <vt:lpstr>hablar/escuchar</vt:lpstr>
      <vt:lpstr>¿Ser or estar?</vt:lpstr>
      <vt:lpstr>¿Ser or estar?</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Victoria Hobson</dc:creator>
  <cp:lastModifiedBy>Mollie Bentley-Smith</cp:lastModifiedBy>
  <cp:revision>286</cp:revision>
  <dcterms:created xsi:type="dcterms:W3CDTF">2020-02-05T15:19:47Z</dcterms:created>
  <dcterms:modified xsi:type="dcterms:W3CDTF">2022-07-15T15:46:51Z</dcterms:modified>
</cp:coreProperties>
</file>