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0930" autoAdjust="0"/>
  </p:normalViewPr>
  <p:slideViewPr>
    <p:cSldViewPr snapToGrid="0">
      <p:cViewPr varScale="1">
        <p:scale>
          <a:sx n="81" d="100"/>
          <a:sy n="81" d="100"/>
        </p:scale>
        <p:origin x="16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FAC17-0648-4D05-A6B3-0EF87E0558EB}" type="datetimeFigureOut">
              <a:rPr lang="en-GB" smtClean="0"/>
              <a:t>14/10/2019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7AD0A-04B8-434E-86DA-10B60C729037}" type="slidenum">
              <a:rPr lang="en-GB" smtClean="0"/>
              <a:t>‹#›</a:t>
            </a:fld>
            <a:endParaRPr lang="en-GB"/>
          </a:p>
        </p:txBody>
      </p:sp>
    </p:spTree>
    <p:extLst>
      <p:ext uri="{BB962C8B-B14F-4D97-AF65-F5344CB8AC3E}">
        <p14:creationId xmlns:p14="http://schemas.microsoft.com/office/powerpoint/2010/main" val="41864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r>
              <a:rPr lang="en-GB" baseline="30000" dirty="0" smtClean="0"/>
              <a:t>rd</a:t>
            </a:r>
            <a:r>
              <a:rPr lang="en-GB" dirty="0" smtClean="0"/>
              <a:t> person</a:t>
            </a:r>
            <a:r>
              <a:rPr lang="en-GB" baseline="0" dirty="0" smtClean="0"/>
              <a:t> singular form is used for comparison with the new verb form (1</a:t>
            </a:r>
            <a:r>
              <a:rPr lang="en-GB" baseline="30000" dirty="0" smtClean="0"/>
              <a:t>st</a:t>
            </a:r>
            <a:r>
              <a:rPr lang="en-GB" baseline="0" dirty="0" smtClean="0"/>
              <a:t> person singular) as it was introduced previously in NCELP </a:t>
            </a:r>
            <a:r>
              <a:rPr lang="en-GB" baseline="0" dirty="0" err="1" smtClean="0"/>
              <a:t>SoW.</a:t>
            </a:r>
            <a:endParaRPr lang="en-GB" baseline="0" dirty="0" smtClean="0"/>
          </a:p>
          <a:p>
            <a:endParaRPr lang="en-GB" baseline="0" dirty="0" smtClean="0"/>
          </a:p>
          <a:p>
            <a:r>
              <a:rPr lang="en-GB" baseline="0" dirty="0" smtClean="0"/>
              <a:t>The 2</a:t>
            </a:r>
            <a:r>
              <a:rPr lang="en-GB" baseline="30000" dirty="0" smtClean="0"/>
              <a:t>nd</a:t>
            </a:r>
            <a:r>
              <a:rPr lang="en-GB" baseline="0" dirty="0" smtClean="0"/>
              <a:t> person singular form is taught in the second of this two-lesson sequence.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867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Writing</a:t>
            </a:r>
            <a:r>
              <a:rPr lang="en-GB" baseline="0" dirty="0"/>
              <a:t> exercise with answers – Student </a:t>
            </a:r>
            <a:r>
              <a:rPr lang="en-GB" baseline="0" dirty="0" smtClean="0"/>
              <a:t>A</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974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Writing</a:t>
            </a:r>
            <a:r>
              <a:rPr lang="en-GB" baseline="0" dirty="0"/>
              <a:t> exercise with answers – Student </a:t>
            </a:r>
            <a:r>
              <a:rPr lang="en-GB" baseline="0" dirty="0" smtClean="0"/>
              <a:t>A</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956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3</a:t>
            </a:r>
            <a:r>
              <a:rPr lang="en-GB" baseline="30000" dirty="0" smtClean="0"/>
              <a:t>rd</a:t>
            </a:r>
            <a:r>
              <a:rPr lang="en-GB" dirty="0" smtClean="0"/>
              <a:t> person</a:t>
            </a:r>
            <a:r>
              <a:rPr lang="en-GB" baseline="0" dirty="0" smtClean="0"/>
              <a:t> singular form is used for comparison with the new verb form (2</a:t>
            </a:r>
            <a:r>
              <a:rPr lang="en-GB" baseline="30000" dirty="0" smtClean="0"/>
              <a:t>nd</a:t>
            </a:r>
            <a:r>
              <a:rPr lang="en-GB" baseline="0" dirty="0" smtClean="0"/>
              <a:t> person singular) as it was introduced last week in NCELP </a:t>
            </a:r>
            <a:r>
              <a:rPr lang="en-GB" baseline="0" dirty="0" err="1" smtClean="0"/>
              <a:t>SoW.</a:t>
            </a:r>
            <a:endParaRPr lang="en-GB" baseline="0" dirty="0" smtClean="0"/>
          </a:p>
          <a:p>
            <a:endParaRPr lang="en-GB" baseline="0" dirty="0" smtClean="0"/>
          </a:p>
          <a:p>
            <a:r>
              <a:rPr lang="en-GB" baseline="0" dirty="0" smtClean="0"/>
              <a:t>The 1</a:t>
            </a:r>
            <a:r>
              <a:rPr lang="en-GB" baseline="30000" dirty="0" smtClean="0"/>
              <a:t>st</a:t>
            </a:r>
            <a:r>
              <a:rPr lang="en-GB" baseline="0" dirty="0" smtClean="0"/>
              <a:t> person singular present (-o ending) was taught in lesson 1 of this two-lesson sequence.</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12</a:t>
            </a:fld>
            <a:endParaRPr lang="en-GB"/>
          </a:p>
        </p:txBody>
      </p:sp>
    </p:spTree>
    <p:extLst>
      <p:ext uri="{BB962C8B-B14F-4D97-AF65-F5344CB8AC3E}">
        <p14:creationId xmlns:p14="http://schemas.microsoft.com/office/powerpoint/2010/main" val="14636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13</a:t>
            </a:fld>
            <a:endParaRPr lang="en-GB"/>
          </a:p>
        </p:txBody>
      </p:sp>
    </p:spTree>
    <p:extLst>
      <p:ext uri="{BB962C8B-B14F-4D97-AF65-F5344CB8AC3E}">
        <p14:creationId xmlns:p14="http://schemas.microsoft.com/office/powerpoint/2010/main" val="3619015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opportunity to revisit question</a:t>
            </a:r>
            <a:r>
              <a:rPr lang="en-GB" baseline="0" dirty="0" smtClean="0"/>
              <a:t> words and yes-no questions along with the same pair of verb forms (2</a:t>
            </a:r>
            <a:r>
              <a:rPr lang="en-GB" baseline="30000" dirty="0" smtClean="0"/>
              <a:t>nd</a:t>
            </a:r>
            <a:r>
              <a:rPr lang="en-GB" baseline="0" dirty="0" smtClean="0"/>
              <a:t> person singular vs 3</a:t>
            </a:r>
            <a:r>
              <a:rPr lang="en-GB" baseline="30000" dirty="0" smtClean="0"/>
              <a:t>rd</a:t>
            </a:r>
            <a:r>
              <a:rPr lang="en-GB" baseline="0" dirty="0" smtClean="0"/>
              <a:t> person singular). </a:t>
            </a:r>
          </a:p>
          <a:p>
            <a:endParaRPr lang="en-GB" baseline="0" dirty="0" smtClean="0"/>
          </a:p>
          <a:p>
            <a:r>
              <a:rPr lang="en-GB" baseline="0" dirty="0" smtClean="0"/>
              <a:t>Note: This could be done as a ‘think-pair-share’ and feed back task, rather than a written activity.  The following slide offers an extension to the task, whereby the Spanish questions are then re-covered, to prompt students to produce Spanish from the English prompts.</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14</a:t>
            </a:fld>
            <a:endParaRPr lang="en-GB"/>
          </a:p>
        </p:txBody>
      </p:sp>
    </p:spTree>
    <p:extLst>
      <p:ext uri="{BB962C8B-B14F-4D97-AF65-F5344CB8AC3E}">
        <p14:creationId xmlns:p14="http://schemas.microsoft.com/office/powerpoint/2010/main" val="361556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OPTIONAL EXTENSION SLIDE</a:t>
            </a:r>
          </a:p>
          <a:p>
            <a:endParaRPr lang="en-GB" b="1" dirty="0" smtClean="0"/>
          </a:p>
          <a:p>
            <a:r>
              <a:rPr lang="en-GB" b="0" dirty="0" smtClean="0"/>
              <a:t>Note that students can opt to produce</a:t>
            </a:r>
            <a:r>
              <a:rPr lang="en-GB" b="0" baseline="0" dirty="0" smtClean="0"/>
              <a:t> the questions in any order.  The shapes are triggered to reveal the Spanish question when the shape itself is clicked.</a:t>
            </a:r>
            <a:endParaRPr lang="en-GB" b="0" dirty="0"/>
          </a:p>
        </p:txBody>
      </p:sp>
      <p:sp>
        <p:nvSpPr>
          <p:cNvPr id="4" name="Slide Number Placeholder 3"/>
          <p:cNvSpPr>
            <a:spLocks noGrp="1"/>
          </p:cNvSpPr>
          <p:nvPr>
            <p:ph type="sldNum" sz="quarter" idx="10"/>
          </p:nvPr>
        </p:nvSpPr>
        <p:spPr/>
        <p:txBody>
          <a:bodyPr/>
          <a:lstStyle/>
          <a:p>
            <a:fld id="{051212F4-EB5A-464B-92EC-DACFCB1CC2CD}" type="slidenum">
              <a:rPr lang="en-GB" smtClean="0"/>
              <a:t>15</a:t>
            </a:fld>
            <a:endParaRPr lang="en-GB"/>
          </a:p>
        </p:txBody>
      </p:sp>
    </p:spTree>
    <p:extLst>
      <p:ext uri="{BB962C8B-B14F-4D97-AF65-F5344CB8AC3E}">
        <p14:creationId xmlns:p14="http://schemas.microsoft.com/office/powerpoint/2010/main" val="1867987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Transcript</a:t>
            </a:r>
            <a:r>
              <a:rPr lang="en-GB" dirty="0" smtClean="0"/>
              <a:t>: 1. </a:t>
            </a:r>
            <a:r>
              <a:rPr lang="es-CO" sz="1200" kern="1200" dirty="0" smtClean="0">
                <a:solidFill>
                  <a:schemeClr val="tx1"/>
                </a:solidFill>
                <a:effectLst/>
                <a:latin typeface="+mn-lt"/>
                <a:ea typeface="+mn-ea"/>
                <a:cs typeface="+mn-cs"/>
              </a:rPr>
              <a:t>Llevas una camisa. 2. Necesita unas cámaras.</a:t>
            </a:r>
            <a:r>
              <a:rPr lang="es-CO" sz="120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3. Usas unos teléfonos. 4. Compras un bolígrafo. 5. Usa un teléfono. 6. Llega con unos amigos. 7. Necesitas una cámara. 8. Lleva unas camisas. 9. Compra unos bolígrafos. 10. Llegas con un amigo.</a:t>
            </a:r>
            <a:endParaRPr lang="en-GB" sz="1200" kern="1200" dirty="0" smtClean="0">
              <a:solidFill>
                <a:schemeClr val="tx1"/>
              </a:solidFill>
              <a:effectLst/>
              <a:latin typeface="+mn-lt"/>
              <a:ea typeface="+mn-ea"/>
              <a:cs typeface="+mn-cs"/>
            </a:endParaRPr>
          </a:p>
          <a:p>
            <a:endParaRPr lang="en-GB" dirty="0" smtClean="0"/>
          </a:p>
          <a:p>
            <a:r>
              <a:rPr lang="en-GB" dirty="0" smtClean="0"/>
              <a:t>Here we only want learners</a:t>
            </a:r>
            <a:r>
              <a:rPr lang="en-GB" baseline="0" dirty="0" smtClean="0"/>
              <a:t> to pay attention to the verb. On the next slide, they will listen again and have to pay attention to the article and noun (for singular vs plural).</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16</a:t>
            </a:fld>
            <a:endParaRPr lang="en-GB"/>
          </a:p>
        </p:txBody>
      </p:sp>
    </p:spTree>
    <p:extLst>
      <p:ext uri="{BB962C8B-B14F-4D97-AF65-F5344CB8AC3E}">
        <p14:creationId xmlns:p14="http://schemas.microsoft.com/office/powerpoint/2010/main" val="3302000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need to print this –</a:t>
            </a:r>
            <a:r>
              <a:rPr lang="en-GB" baseline="0" dirty="0" smtClean="0"/>
              <a:t> students can just listen and note down the letter. When checking answers, ask them to say the letter aloud for oral alphabet practice.</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smtClean="0"/>
              <a:t>Transcript</a:t>
            </a:r>
            <a:r>
              <a:rPr lang="en-GB" dirty="0" smtClean="0"/>
              <a:t>: 1. </a:t>
            </a:r>
            <a:r>
              <a:rPr lang="es-CO" sz="1200" kern="1200" dirty="0" smtClean="0">
                <a:solidFill>
                  <a:schemeClr val="tx1"/>
                </a:solidFill>
                <a:effectLst/>
                <a:latin typeface="+mn-lt"/>
                <a:ea typeface="+mn-ea"/>
                <a:cs typeface="+mn-cs"/>
              </a:rPr>
              <a:t>Llevas una camisa. 2. Necesita unas cámaras.</a:t>
            </a:r>
            <a:r>
              <a:rPr lang="es-CO" sz="120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3. Usas unos teléfonos. 4. Compras un bolígrafo. 5. Usa un teléfono. 6. Llega con unos amigos. 7. Necesitas una cámara. 8. Lleva unas camisas. 9. Compra unos bolígrafos. 10. Llegas con un amigo.</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17</a:t>
            </a:fld>
            <a:endParaRPr lang="en-GB"/>
          </a:p>
        </p:txBody>
      </p:sp>
    </p:spTree>
    <p:extLst>
      <p:ext uri="{BB962C8B-B14F-4D97-AF65-F5344CB8AC3E}">
        <p14:creationId xmlns:p14="http://schemas.microsoft.com/office/powerpoint/2010/main" val="2113553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have now</a:t>
            </a:r>
            <a:r>
              <a:rPr lang="en-GB" baseline="0" dirty="0" smtClean="0"/>
              <a:t> had plenty of practice with 1</a:t>
            </a:r>
            <a:r>
              <a:rPr lang="en-GB" baseline="30000" dirty="0" smtClean="0"/>
              <a:t>st</a:t>
            </a:r>
            <a:r>
              <a:rPr lang="en-GB" baseline="0" dirty="0" smtClean="0"/>
              <a:t>, 2</a:t>
            </a:r>
            <a:r>
              <a:rPr lang="en-GB" baseline="30000" dirty="0" smtClean="0"/>
              <a:t>nd</a:t>
            </a:r>
            <a:r>
              <a:rPr lang="en-GB" baseline="0" dirty="0" smtClean="0"/>
              <a:t> and 3</a:t>
            </a:r>
            <a:r>
              <a:rPr lang="en-GB" baseline="30000" dirty="0" smtClean="0"/>
              <a:t>rd</a:t>
            </a:r>
            <a:r>
              <a:rPr lang="en-GB" baseline="0" dirty="0" smtClean="0"/>
              <a:t> person singular -</a:t>
            </a:r>
            <a:r>
              <a:rPr lang="en-GB" baseline="0" dirty="0" err="1" smtClean="0"/>
              <a:t>ar</a:t>
            </a:r>
            <a:r>
              <a:rPr lang="en-GB" baseline="0" dirty="0" smtClean="0"/>
              <a:t> verbs, so here we include a more challenging reading exercise in which attention to the three verb forms is needed.</a:t>
            </a:r>
          </a:p>
          <a:p>
            <a:endParaRPr lang="en-GB" baseline="0" dirty="0" smtClean="0"/>
          </a:p>
          <a:p>
            <a:r>
              <a:rPr lang="en-GB" b="1" baseline="0" dirty="0" smtClean="0"/>
              <a:t>Note: </a:t>
            </a:r>
            <a:r>
              <a:rPr lang="en-GB" baseline="0" dirty="0" smtClean="0"/>
              <a:t>This task gives teachers the opportunity to sow the seed of an idea for using language beyond the classroom.  Not all will do it, of course, but </a:t>
            </a:r>
            <a:r>
              <a:rPr lang="en-GB" sz="1200" kern="1200" baseline="0" dirty="0" smtClean="0">
                <a:solidFill>
                  <a:schemeClr val="tx1"/>
                </a:solidFill>
                <a:effectLst/>
                <a:latin typeface="+mn-lt"/>
                <a:ea typeface="+mn-ea"/>
                <a:cs typeface="+mn-cs"/>
              </a:rPr>
              <a:t>setting them </a:t>
            </a:r>
            <a:r>
              <a:rPr lang="en-GB" sz="1200" kern="1200" dirty="0" smtClean="0">
                <a:solidFill>
                  <a:schemeClr val="tx1"/>
                </a:solidFill>
                <a:effectLst/>
                <a:latin typeface="+mn-lt"/>
                <a:ea typeface="+mn-ea"/>
                <a:cs typeface="+mn-cs"/>
              </a:rPr>
              <a:t>the challenge to go around generally (e.g.</a:t>
            </a:r>
            <a:r>
              <a:rPr lang="en-GB" sz="1200" kern="1200" baseline="0" dirty="0" smtClean="0">
                <a:solidFill>
                  <a:schemeClr val="tx1"/>
                </a:solidFill>
                <a:effectLst/>
                <a:latin typeface="+mn-lt"/>
                <a:ea typeface="+mn-ea"/>
                <a:cs typeface="+mn-cs"/>
              </a:rPr>
              <a:t> on the walks between lessons) </a:t>
            </a:r>
            <a:r>
              <a:rPr lang="en-GB" sz="1200" kern="1200" dirty="0" smtClean="0">
                <a:solidFill>
                  <a:schemeClr val="tx1"/>
                </a:solidFill>
                <a:effectLst/>
                <a:latin typeface="+mn-lt"/>
                <a:ea typeface="+mn-ea"/>
                <a:cs typeface="+mn-cs"/>
              </a:rPr>
              <a:t>listening out for things people say and seeing if they can translate</a:t>
            </a:r>
            <a:r>
              <a:rPr lang="en-GB" sz="1200" kern="1200" baseline="0" dirty="0" smtClean="0">
                <a:solidFill>
                  <a:schemeClr val="tx1"/>
                </a:solidFill>
                <a:effectLst/>
                <a:latin typeface="+mn-lt"/>
                <a:ea typeface="+mn-ea"/>
                <a:cs typeface="+mn-cs"/>
              </a:rPr>
              <a:t> any of those </a:t>
            </a:r>
            <a:r>
              <a:rPr lang="en-GB" sz="1200" kern="1200" dirty="0" smtClean="0">
                <a:solidFill>
                  <a:schemeClr val="tx1"/>
                </a:solidFill>
                <a:effectLst/>
                <a:latin typeface="+mn-lt"/>
                <a:ea typeface="+mn-ea"/>
                <a:cs typeface="+mn-cs"/>
              </a:rPr>
              <a:t>messages into Spanish.</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18</a:t>
            </a:fld>
            <a:endParaRPr lang="en-GB"/>
          </a:p>
        </p:txBody>
      </p:sp>
    </p:spTree>
    <p:extLst>
      <p:ext uri="{BB962C8B-B14F-4D97-AF65-F5344CB8AC3E}">
        <p14:creationId xmlns:p14="http://schemas.microsoft.com/office/powerpoint/2010/main" val="1219726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a:t>
            </a:r>
            <a:r>
              <a:rPr lang="en-GB" baseline="0" dirty="0" smtClean="0"/>
              <a:t> write the text, completing the gaps with one of the options. This will help them further practise the 1</a:t>
            </a:r>
            <a:r>
              <a:rPr lang="en-GB" baseline="30000" dirty="0" smtClean="0"/>
              <a:t>st</a:t>
            </a:r>
            <a:r>
              <a:rPr lang="en-GB" baseline="0" dirty="0" smtClean="0"/>
              <a:t> &amp; 2</a:t>
            </a:r>
            <a:r>
              <a:rPr lang="en-GB" baseline="30000" dirty="0" smtClean="0"/>
              <a:t>nd</a:t>
            </a:r>
            <a:r>
              <a:rPr lang="en-GB" baseline="0" dirty="0" smtClean="0"/>
              <a:t> person singular form of verbs &amp; question words. </a:t>
            </a:r>
          </a:p>
          <a:p>
            <a:endParaRPr lang="en-GB" dirty="0" smtClean="0"/>
          </a:p>
          <a:p>
            <a:r>
              <a:rPr lang="en-GB" dirty="0" smtClean="0"/>
              <a:t>Once complete, they can practise reading this conversation in pairs. After initial practice reading</a:t>
            </a:r>
            <a:r>
              <a:rPr lang="en-GB" baseline="0" dirty="0" smtClean="0"/>
              <a:t> their own (completed) texts, an extra challenge could be to ask them to practise with the incomplete text displayed on the board. This will prompt speeded recall of the words that are missing!</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19</a:t>
            </a:fld>
            <a:endParaRPr lang="en-GB"/>
          </a:p>
        </p:txBody>
      </p:sp>
    </p:spTree>
    <p:extLst>
      <p:ext uri="{BB962C8B-B14F-4D97-AF65-F5344CB8AC3E}">
        <p14:creationId xmlns:p14="http://schemas.microsoft.com/office/powerpoint/2010/main" val="93943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Reading task</a:t>
            </a:r>
            <a:br>
              <a:rPr lang="en-GB" b="1" dirty="0" smtClean="0"/>
            </a:br>
            <a:r>
              <a:rPr lang="en-GB" b="1" dirty="0" smtClean="0"/>
              <a:t>No need to print off the slide.</a:t>
            </a:r>
            <a:r>
              <a:rPr lang="en-GB" dirty="0" smtClean="0"/>
              <a:t/>
            </a:r>
            <a:br>
              <a:rPr lang="en-GB" dirty="0" smtClean="0"/>
            </a:br>
            <a:r>
              <a:rPr lang="en-GB" dirty="0" smtClean="0"/>
              <a:t/>
            </a:r>
            <a:br>
              <a:rPr lang="en-GB" dirty="0" smtClean="0"/>
            </a:br>
            <a:r>
              <a:rPr lang="en-GB" dirty="0" smtClean="0"/>
              <a:t>Rubrics are animated to support modelling.</a:t>
            </a:r>
          </a:p>
          <a:p>
            <a:r>
              <a:rPr lang="en-GB" dirty="0" smtClean="0"/>
              <a:t>1. Scenario</a:t>
            </a:r>
            <a:br>
              <a:rPr lang="en-GB" dirty="0" smtClean="0"/>
            </a:br>
            <a:r>
              <a:rPr lang="en-GB" dirty="0" smtClean="0"/>
              <a:t>2. Blank</a:t>
            </a:r>
            <a:r>
              <a:rPr lang="en-GB" baseline="0" dirty="0" smtClean="0"/>
              <a:t> table with headings showing </a:t>
            </a:r>
            <a:r>
              <a:rPr lang="en-GB" baseline="0" dirty="0" err="1" smtClean="0"/>
              <a:t>María</a:t>
            </a:r>
            <a:r>
              <a:rPr lang="en-GB" baseline="0" dirty="0" smtClean="0"/>
              <a:t> = I and Ana = she.</a:t>
            </a:r>
            <a:br>
              <a:rPr lang="en-GB" baseline="0" dirty="0" smtClean="0"/>
            </a:br>
            <a:r>
              <a:rPr lang="en-GB" baseline="0" dirty="0" smtClean="0"/>
              <a:t>3. Instruction to write 1-10 and I or she.</a:t>
            </a:r>
            <a:br>
              <a:rPr lang="en-GB" baseline="0" dirty="0" smtClean="0"/>
            </a:br>
            <a:r>
              <a:rPr lang="en-GB" baseline="0" dirty="0" smtClean="0"/>
              <a:t>4. First sentence to work through together as an example.</a:t>
            </a:r>
            <a:br>
              <a:rPr lang="en-GB" baseline="0" dirty="0" smtClean="0"/>
            </a:br>
            <a:r>
              <a:rPr lang="en-GB" b="1" baseline="0" dirty="0" smtClean="0"/>
              <a:t>Note: At this point prompt students, if necessary, to focus on the verb ending.</a:t>
            </a:r>
            <a:br>
              <a:rPr lang="en-GB" b="1" baseline="0" dirty="0" smtClean="0"/>
            </a:br>
            <a:r>
              <a:rPr lang="en-GB" b="0" baseline="0" dirty="0" smtClean="0"/>
              <a:t>5. Prompt students then to tell you exactly what </a:t>
            </a:r>
            <a:r>
              <a:rPr lang="en-GB" b="0" baseline="0" dirty="0" err="1" smtClean="0"/>
              <a:t>María</a:t>
            </a:r>
            <a:r>
              <a:rPr lang="en-GB" b="0" baseline="0" dirty="0" smtClean="0"/>
              <a:t> says – i.e. to translate the sentence word for word.</a:t>
            </a:r>
            <a:br>
              <a:rPr lang="en-GB" b="0" baseline="0" dirty="0" smtClean="0"/>
            </a:br>
            <a:r>
              <a:rPr lang="en-GB" b="0" baseline="0" dirty="0" smtClean="0"/>
              <a:t>Reveal the answer: ‘She buys some things in Valencia.’</a:t>
            </a:r>
            <a:br>
              <a:rPr lang="en-GB" b="0" baseline="0" dirty="0" smtClean="0"/>
            </a:br>
            <a:r>
              <a:rPr lang="en-GB" b="0" baseline="0" dirty="0" smtClean="0"/>
              <a:t>6. Bring up sentences 2-10. Ask students to write </a:t>
            </a:r>
            <a:r>
              <a:rPr lang="en-GB" b="0" baseline="0" dirty="0" err="1" smtClean="0"/>
              <a:t>i</a:t>
            </a:r>
            <a:r>
              <a:rPr lang="en-GB" b="0" baseline="0" dirty="0" smtClean="0"/>
              <a:t>/she for each sentence first AND THEN to fill in the final column. </a:t>
            </a:r>
            <a:br>
              <a:rPr lang="en-GB" b="0" baseline="0" dirty="0" smtClean="0"/>
            </a:br>
            <a:r>
              <a:rPr lang="en-GB" b="0" baseline="0" dirty="0" smtClean="0"/>
              <a:t>This introduces differentiation by outcome, whilst at the same time ensuring that even the lower attaining students focus their attention first on the essential grammatical understanding, and only later on the additional lexical/grammatical information from the rest of the sentence.</a:t>
            </a:r>
            <a:br>
              <a:rPr lang="en-GB" b="0" baseline="0" dirty="0" smtClean="0"/>
            </a:br>
            <a:r>
              <a:rPr lang="en-GB" b="0" baseline="0" dirty="0" smtClean="0"/>
              <a:t>7.  Answers are then animated to appear with the I/she AND the translation so that even those learners who haven’t managed to get to all of the translations, will be able to reinforce their knowledge during feedback.</a:t>
            </a:r>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128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a:t>
            </a:r>
            <a:r>
              <a:rPr lang="en-GB" baseline="0" dirty="0" smtClean="0"/>
              <a:t> write the text, completing the gaps with one of the options. This will help them further practise the 1</a:t>
            </a:r>
            <a:r>
              <a:rPr lang="en-GB" baseline="30000" dirty="0" smtClean="0"/>
              <a:t>st</a:t>
            </a:r>
            <a:r>
              <a:rPr lang="en-GB" baseline="0" dirty="0" smtClean="0"/>
              <a:t> &amp; 2</a:t>
            </a:r>
            <a:r>
              <a:rPr lang="en-GB" baseline="30000" dirty="0" smtClean="0"/>
              <a:t>nd</a:t>
            </a:r>
            <a:r>
              <a:rPr lang="en-GB" baseline="0" dirty="0" smtClean="0"/>
              <a:t> person singular form of verbs &amp; question words. </a:t>
            </a:r>
          </a:p>
          <a:p>
            <a:endParaRPr lang="en-GB" dirty="0" smtClean="0"/>
          </a:p>
          <a:p>
            <a:r>
              <a:rPr lang="en-GB" dirty="0" smtClean="0"/>
              <a:t>Once complete, they can practise reading this conversation in pairs. After initial practice reading</a:t>
            </a:r>
            <a:r>
              <a:rPr lang="en-GB" baseline="0" dirty="0" smtClean="0"/>
              <a:t> their own (completed) texts, an extra challenge could be to ask them to practise with the incomplete text displayed on the board. This will prompt speeded recall of the words that are missing!</a:t>
            </a: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t>20</a:t>
            </a:fld>
            <a:endParaRPr lang="en-GB"/>
          </a:p>
        </p:txBody>
      </p:sp>
    </p:spTree>
    <p:extLst>
      <p:ext uri="{BB962C8B-B14F-4D97-AF65-F5344CB8AC3E}">
        <p14:creationId xmlns:p14="http://schemas.microsoft.com/office/powerpoint/2010/main" val="2126764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Listening task</a:t>
            </a:r>
          </a:p>
          <a:p>
            <a:r>
              <a:rPr lang="en-GB" dirty="0" smtClean="0"/>
              <a:t>There’s no</a:t>
            </a:r>
            <a:r>
              <a:rPr lang="en-GB" baseline="0" dirty="0" smtClean="0"/>
              <a:t> need to print off the slide. </a:t>
            </a:r>
          </a:p>
          <a:p>
            <a:r>
              <a:rPr lang="en-GB" baseline="0" dirty="0" smtClean="0"/>
              <a:t>Students can just copy the first two column headings of the grid into their books and write A or B instead of circling pictures.</a:t>
            </a:r>
          </a:p>
          <a:p>
            <a:r>
              <a:rPr lang="en-GB" b="1" baseline="0" dirty="0" smtClean="0"/>
              <a:t>Note that there are 1-10 items in this task so instruct students accordingly. Numbers 6-10 are on the next slide.</a:t>
            </a:r>
          </a:p>
          <a:p>
            <a:endParaRPr lang="en-GB" b="1" baseline="0" dirty="0" smtClean="0"/>
          </a:p>
          <a:p>
            <a:r>
              <a:rPr lang="en-GB" b="1" baseline="0" dirty="0" smtClean="0"/>
              <a:t>Note also that the rubric is in Spanish this time. Each short sentence is animated separated so that the teacher can ensure that students understand each tiny step. If needed, the teacher can ask students to identify the difference between A and B.</a:t>
            </a:r>
            <a:br>
              <a:rPr lang="en-GB" b="1" baseline="0" dirty="0" smtClean="0"/>
            </a:br>
            <a:r>
              <a:rPr lang="en-GB" b="1" baseline="0" dirty="0" smtClean="0"/>
              <a:t>For example: La </a:t>
            </a:r>
            <a:r>
              <a:rPr lang="en-GB" b="1" baseline="0" dirty="0" err="1" smtClean="0"/>
              <a:t>diferencia</a:t>
            </a:r>
            <a:r>
              <a:rPr lang="en-GB" b="1" baseline="0" dirty="0" smtClean="0"/>
              <a:t> entre A y B? A?  </a:t>
            </a:r>
            <a:r>
              <a:rPr lang="en-GB" b="1" baseline="0" dirty="0" err="1" smtClean="0"/>
              <a:t>Qué</a:t>
            </a:r>
            <a:r>
              <a:rPr lang="en-GB" b="1" baseline="0" dirty="0" smtClean="0"/>
              <a:t> </a:t>
            </a:r>
            <a:r>
              <a:rPr lang="en-GB" b="1" baseline="0" dirty="0" err="1" smtClean="0"/>
              <a:t>es</a:t>
            </a:r>
            <a:r>
              <a:rPr lang="en-GB" b="1" baseline="0" dirty="0" smtClean="0"/>
              <a:t>?  Una </a:t>
            </a:r>
            <a:r>
              <a:rPr lang="en-GB" b="1" baseline="0" dirty="0" err="1" smtClean="0"/>
              <a:t>botella</a:t>
            </a:r>
            <a:r>
              <a:rPr lang="en-GB" b="1" baseline="0" dirty="0" smtClean="0"/>
              <a:t> or </a:t>
            </a:r>
            <a:r>
              <a:rPr lang="en-GB" b="1" baseline="0" dirty="0" err="1" smtClean="0"/>
              <a:t>unas</a:t>
            </a:r>
            <a:r>
              <a:rPr lang="en-GB" b="1" baseline="0" dirty="0" smtClean="0"/>
              <a:t> </a:t>
            </a:r>
            <a:r>
              <a:rPr lang="en-GB" b="1" baseline="0" dirty="0" err="1" smtClean="0"/>
              <a:t>botellas</a:t>
            </a:r>
            <a:r>
              <a:rPr lang="en-GB" b="1" baseline="0" dirty="0" smtClean="0"/>
              <a:t>? </a:t>
            </a:r>
            <a:r>
              <a:rPr lang="en-GB" b="1" baseline="0" dirty="0" err="1" smtClean="0"/>
              <a:t>Sí</a:t>
            </a:r>
            <a:r>
              <a:rPr lang="en-GB" b="1" baseline="0" dirty="0" smtClean="0"/>
              <a:t>, </a:t>
            </a:r>
            <a:r>
              <a:rPr lang="en-GB" b="1" baseline="0" dirty="0" err="1" smtClean="0"/>
              <a:t>unas</a:t>
            </a:r>
            <a:r>
              <a:rPr lang="en-GB" b="1" baseline="0" dirty="0" smtClean="0"/>
              <a:t> </a:t>
            </a:r>
            <a:r>
              <a:rPr lang="en-GB" b="1" baseline="0" dirty="0" err="1" smtClean="0"/>
              <a:t>botellas</a:t>
            </a:r>
            <a:r>
              <a:rPr lang="en-GB" b="1" baseline="0" dirty="0" smtClean="0"/>
              <a:t>. Y B? </a:t>
            </a:r>
            <a:r>
              <a:rPr lang="en-GB" b="1" baseline="0" dirty="0" err="1" smtClean="0"/>
              <a:t>Sí</a:t>
            </a:r>
            <a:r>
              <a:rPr lang="en-GB" b="1" baseline="0" dirty="0" smtClean="0"/>
              <a:t>, </a:t>
            </a:r>
            <a:r>
              <a:rPr lang="en-GB" b="1" baseline="0" dirty="0" err="1" smtClean="0"/>
              <a:t>una</a:t>
            </a:r>
            <a:r>
              <a:rPr lang="en-GB" b="1" baseline="0" dirty="0" smtClean="0"/>
              <a:t> </a:t>
            </a:r>
            <a:r>
              <a:rPr lang="en-GB" b="1" baseline="0" dirty="0" err="1" smtClean="0"/>
              <a:t>botella</a:t>
            </a:r>
            <a:r>
              <a:rPr lang="en-GB" b="1" baseline="0" dirty="0" smtClean="0"/>
              <a:t>. Perfecto.</a:t>
            </a:r>
            <a:br>
              <a:rPr lang="en-GB" b="1" baseline="0" dirty="0" smtClean="0"/>
            </a:br>
            <a:endParaRPr lang="en-GB" b="1" baseline="0" dirty="0" smtClean="0"/>
          </a:p>
          <a:p>
            <a:endParaRPr lang="en-GB" baseline="0" dirty="0" smtClean="0"/>
          </a:p>
          <a:p>
            <a:r>
              <a:rPr lang="en-GB" baseline="0" dirty="0" smtClean="0"/>
              <a:t>Transcript: 1. </a:t>
            </a:r>
            <a:r>
              <a:rPr lang="en-GB" baseline="0" dirty="0" err="1" smtClean="0"/>
              <a:t>Necesito</a:t>
            </a:r>
            <a:r>
              <a:rPr lang="en-GB" baseline="0" dirty="0" smtClean="0"/>
              <a:t> </a:t>
            </a:r>
            <a:r>
              <a:rPr lang="en-GB" baseline="0" dirty="0" err="1" smtClean="0"/>
              <a:t>una</a:t>
            </a:r>
            <a:r>
              <a:rPr lang="en-GB" baseline="0" dirty="0" smtClean="0"/>
              <a:t> </a:t>
            </a:r>
            <a:r>
              <a:rPr lang="en-GB" baseline="0" dirty="0" err="1" smtClean="0"/>
              <a:t>botella</a:t>
            </a:r>
            <a:r>
              <a:rPr lang="en-GB" baseline="0" dirty="0" smtClean="0"/>
              <a:t>; 2. </a:t>
            </a:r>
            <a:r>
              <a:rPr lang="en-GB" baseline="0" dirty="0" err="1" smtClean="0"/>
              <a:t>Necesita</a:t>
            </a:r>
            <a:r>
              <a:rPr lang="en-GB" baseline="0" dirty="0" smtClean="0"/>
              <a:t> un </a:t>
            </a:r>
            <a:r>
              <a:rPr lang="en-GB" baseline="0" dirty="0" err="1" smtClean="0"/>
              <a:t>caballo</a:t>
            </a:r>
            <a:r>
              <a:rPr lang="en-GB" baseline="0" dirty="0" smtClean="0"/>
              <a:t>; 3. </a:t>
            </a:r>
            <a:r>
              <a:rPr lang="en-GB" baseline="0" dirty="0" err="1" smtClean="0"/>
              <a:t>Necesito</a:t>
            </a:r>
            <a:r>
              <a:rPr lang="en-GB" baseline="0" dirty="0" smtClean="0"/>
              <a:t> </a:t>
            </a:r>
            <a:r>
              <a:rPr lang="en-GB" baseline="0" dirty="0" err="1" smtClean="0"/>
              <a:t>unas</a:t>
            </a:r>
            <a:r>
              <a:rPr lang="en-GB" baseline="0" dirty="0" smtClean="0"/>
              <a:t> </a:t>
            </a:r>
            <a:r>
              <a:rPr lang="en-GB" baseline="0" dirty="0" err="1" smtClean="0"/>
              <a:t>revistas</a:t>
            </a:r>
            <a:r>
              <a:rPr lang="en-GB" baseline="0" dirty="0" smtClean="0"/>
              <a:t>; 4. </a:t>
            </a:r>
            <a:r>
              <a:rPr lang="en-GB" baseline="0" dirty="0" err="1" smtClean="0"/>
              <a:t>Necesita</a:t>
            </a:r>
            <a:r>
              <a:rPr lang="en-GB" baseline="0" dirty="0" smtClean="0"/>
              <a:t> </a:t>
            </a:r>
            <a:r>
              <a:rPr lang="en-GB" baseline="0" dirty="0" err="1" smtClean="0"/>
              <a:t>una</a:t>
            </a:r>
            <a:r>
              <a:rPr lang="en-GB" baseline="0" dirty="0" smtClean="0"/>
              <a:t> </a:t>
            </a:r>
            <a:r>
              <a:rPr lang="en-GB" baseline="0" dirty="0" err="1" smtClean="0"/>
              <a:t>cama</a:t>
            </a:r>
            <a:r>
              <a:rPr lang="en-GB" baseline="0" dirty="0" smtClean="0"/>
              <a:t>; 5. </a:t>
            </a:r>
            <a:r>
              <a:rPr lang="en-GB" baseline="0" dirty="0" err="1" smtClean="0"/>
              <a:t>Necesita</a:t>
            </a:r>
            <a:r>
              <a:rPr lang="en-GB" baseline="0" dirty="0" smtClean="0"/>
              <a:t> </a:t>
            </a:r>
            <a:r>
              <a:rPr lang="en-GB" baseline="0" dirty="0" err="1" smtClean="0"/>
              <a:t>unas</a:t>
            </a:r>
            <a:r>
              <a:rPr lang="en-GB" baseline="0" dirty="0" smtClean="0"/>
              <a:t> </a:t>
            </a:r>
            <a:r>
              <a:rPr lang="en-GB" baseline="0" dirty="0" err="1" smtClean="0"/>
              <a:t>plantas</a:t>
            </a:r>
            <a:r>
              <a:rPr lang="en-GB" baseline="0" dirty="0" smtClean="0"/>
              <a:t> (cont. on next slide)</a:t>
            </a:r>
          </a:p>
          <a:p>
            <a:endParaRPr lang="en-GB" baseline="0" dirty="0" smtClean="0"/>
          </a:p>
          <a:p>
            <a:r>
              <a:rPr lang="en-GB" b="1" baseline="0" dirty="0" smtClean="0"/>
              <a:t>Note: </a:t>
            </a:r>
            <a:r>
              <a:rPr lang="en-GB" baseline="0" dirty="0" smtClean="0"/>
              <a:t>Some classes may do better to listen first time for I need / she needs and then listen again to identify if each item is singular or plural.</a:t>
            </a:r>
            <a:br>
              <a:rPr lang="en-GB" baseline="0" dirty="0" smtClean="0"/>
            </a:br>
            <a:r>
              <a:rPr lang="en-GB" baseline="0" dirty="0" smtClean="0"/>
              <a:t>Teachers can therefore differentiate the task, as required.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3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Transcript: 6. </a:t>
            </a:r>
            <a:r>
              <a:rPr lang="en-GB" baseline="0" dirty="0" err="1" smtClean="0"/>
              <a:t>Necesito</a:t>
            </a:r>
            <a:r>
              <a:rPr lang="en-GB" baseline="0" dirty="0" smtClean="0"/>
              <a:t> un </a:t>
            </a:r>
            <a:r>
              <a:rPr lang="en-GB" baseline="0" dirty="0" err="1" smtClean="0"/>
              <a:t>zapato</a:t>
            </a:r>
            <a:r>
              <a:rPr lang="en-GB" baseline="0" dirty="0" smtClean="0"/>
              <a:t>. 7. </a:t>
            </a:r>
            <a:r>
              <a:rPr lang="en-GB" baseline="0" dirty="0" err="1" smtClean="0"/>
              <a:t>Necesita</a:t>
            </a:r>
            <a:r>
              <a:rPr lang="en-GB" baseline="0" dirty="0" smtClean="0"/>
              <a:t> </a:t>
            </a:r>
            <a:r>
              <a:rPr lang="en-GB" baseline="0" dirty="0" err="1" smtClean="0"/>
              <a:t>unas</a:t>
            </a:r>
            <a:r>
              <a:rPr lang="en-GB" baseline="0" dirty="0" smtClean="0"/>
              <a:t> </a:t>
            </a:r>
            <a:r>
              <a:rPr lang="en-GB" baseline="0" dirty="0" err="1" smtClean="0"/>
              <a:t>bolsas</a:t>
            </a:r>
            <a:r>
              <a:rPr lang="en-GB" baseline="0" dirty="0" smtClean="0"/>
              <a:t>. 8. </a:t>
            </a:r>
            <a:r>
              <a:rPr lang="en-GB" baseline="0" dirty="0" err="1" smtClean="0"/>
              <a:t>Necesito</a:t>
            </a:r>
            <a:r>
              <a:rPr lang="en-GB" baseline="0" dirty="0" smtClean="0"/>
              <a:t> un </a:t>
            </a:r>
            <a:r>
              <a:rPr lang="en-GB" baseline="0" dirty="0" err="1" smtClean="0"/>
              <a:t>gato</a:t>
            </a:r>
            <a:r>
              <a:rPr lang="en-GB" baseline="0" dirty="0" smtClean="0"/>
              <a:t>; 9. </a:t>
            </a:r>
            <a:r>
              <a:rPr lang="en-GB" baseline="0" dirty="0" err="1" smtClean="0"/>
              <a:t>Necesita</a:t>
            </a:r>
            <a:r>
              <a:rPr lang="en-GB" baseline="0" dirty="0" smtClean="0"/>
              <a:t> </a:t>
            </a:r>
            <a:r>
              <a:rPr lang="en-GB" baseline="0" dirty="0" err="1" smtClean="0"/>
              <a:t>una</a:t>
            </a:r>
            <a:r>
              <a:rPr lang="en-GB" baseline="0" dirty="0" smtClean="0"/>
              <a:t> </a:t>
            </a:r>
            <a:r>
              <a:rPr lang="en-GB" baseline="0" dirty="0" err="1" smtClean="0"/>
              <a:t>camisa</a:t>
            </a:r>
            <a:r>
              <a:rPr lang="en-GB" baseline="0" dirty="0" smtClean="0"/>
              <a:t>; 10. </a:t>
            </a:r>
            <a:r>
              <a:rPr lang="en-GB" baseline="0" dirty="0" err="1" smtClean="0"/>
              <a:t>Necesito</a:t>
            </a:r>
            <a:r>
              <a:rPr lang="en-GB" baseline="0" dirty="0" smtClean="0"/>
              <a:t> </a:t>
            </a:r>
            <a:r>
              <a:rPr lang="en-GB" baseline="0" dirty="0" err="1" smtClean="0"/>
              <a:t>unos</a:t>
            </a:r>
            <a:r>
              <a:rPr lang="en-GB" baseline="0" dirty="0" smtClean="0"/>
              <a:t> </a:t>
            </a:r>
            <a:r>
              <a:rPr lang="en-GB" baseline="0" dirty="0" err="1" smtClean="0"/>
              <a:t>vasos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380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92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printer-friendly</a:t>
            </a:r>
            <a:r>
              <a:rPr lang="en-GB" baseline="0" dirty="0" smtClean="0"/>
              <a:t> version of these cards is available in Word format.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940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 printer-friendly</a:t>
            </a:r>
            <a:r>
              <a:rPr lang="en-GB" baseline="0" dirty="0" smtClean="0"/>
              <a:t> version of these cards is available in Word format.</a:t>
            </a:r>
            <a:endParaRPr lang="en-GB" dirty="0" smtClean="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30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can just complete this in their books.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22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Students can just complete this in their books.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95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189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14/10/2019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6953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14/10/2019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7559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152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6498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786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7895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47267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14/10/2019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313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14/10/2019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0111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14/10/2019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77855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726081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audio" Target="../media/audio16.wav"/><Relationship Id="rId13" Type="http://schemas.openxmlformats.org/officeDocument/2006/relationships/image" Target="../media/image6.png"/><Relationship Id="rId3" Type="http://schemas.openxmlformats.org/officeDocument/2006/relationships/audio" Target="../media/audio11.wav"/><Relationship Id="rId7" Type="http://schemas.openxmlformats.org/officeDocument/2006/relationships/audio" Target="../media/audio15.wav"/><Relationship Id="rId12" Type="http://schemas.openxmlformats.org/officeDocument/2006/relationships/audio" Target="../media/audio20.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audio" Target="../media/audio14.wav"/><Relationship Id="rId11" Type="http://schemas.openxmlformats.org/officeDocument/2006/relationships/audio" Target="../media/audio19.wav"/><Relationship Id="rId5" Type="http://schemas.openxmlformats.org/officeDocument/2006/relationships/audio" Target="../media/audio13.wav"/><Relationship Id="rId10" Type="http://schemas.openxmlformats.org/officeDocument/2006/relationships/audio" Target="../media/audio18.wav"/><Relationship Id="rId4" Type="http://schemas.openxmlformats.org/officeDocument/2006/relationships/audio" Target="../media/audio12.wav"/><Relationship Id="rId9" Type="http://schemas.openxmlformats.org/officeDocument/2006/relationships/audio" Target="../media/audio17.wav"/></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6.png"/><Relationship Id="rId18" Type="http://schemas.openxmlformats.org/officeDocument/2006/relationships/audio" Target="../media/audio15.wav"/><Relationship Id="rId3" Type="http://schemas.openxmlformats.org/officeDocument/2006/relationships/image" Target="../media/image19.png"/><Relationship Id="rId21" Type="http://schemas.openxmlformats.org/officeDocument/2006/relationships/audio" Target="../media/audio18.wav"/><Relationship Id="rId7" Type="http://schemas.openxmlformats.org/officeDocument/2006/relationships/image" Target="../media/image33.png"/><Relationship Id="rId12" Type="http://schemas.microsoft.com/office/2007/relationships/hdphoto" Target="../media/hdphoto4.wdp"/><Relationship Id="rId17" Type="http://schemas.openxmlformats.org/officeDocument/2006/relationships/audio" Target="../media/audio14.wav"/><Relationship Id="rId2" Type="http://schemas.openxmlformats.org/officeDocument/2006/relationships/notesSlide" Target="../notesSlides/notesSlide17.xml"/><Relationship Id="rId16" Type="http://schemas.openxmlformats.org/officeDocument/2006/relationships/audio" Target="../media/audio13.wav"/><Relationship Id="rId20" Type="http://schemas.openxmlformats.org/officeDocument/2006/relationships/audio" Target="../media/audio17.wav"/><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audio" Target="../media/audio12.wav"/><Relationship Id="rId23" Type="http://schemas.openxmlformats.org/officeDocument/2006/relationships/audio" Target="../media/audio20.wav"/><Relationship Id="rId10" Type="http://schemas.microsoft.com/office/2007/relationships/hdphoto" Target="../media/hdphoto3.wdp"/><Relationship Id="rId19" Type="http://schemas.openxmlformats.org/officeDocument/2006/relationships/audio" Target="../media/audio16.wav"/><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audio" Target="../media/audio11.wav"/><Relationship Id="rId22" Type="http://schemas.openxmlformats.org/officeDocument/2006/relationships/audio" Target="../media/audio19.wav"/></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audio" Target="../media/audio4.wav"/><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3.wav"/><Relationship Id="rId11" Type="http://schemas.openxmlformats.org/officeDocument/2006/relationships/image" Target="../media/image9.png"/><Relationship Id="rId5" Type="http://schemas.openxmlformats.org/officeDocument/2006/relationships/audio" Target="../media/audio2.wav"/><Relationship Id="rId10" Type="http://schemas.openxmlformats.org/officeDocument/2006/relationships/image" Target="../media/image8.png"/><Relationship Id="rId4" Type="http://schemas.openxmlformats.org/officeDocument/2006/relationships/audio" Target="../media/audio1.wav"/><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audio" Target="../media/audio10.wav"/><Relationship Id="rId13"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audio" Target="../media/audio9.wav"/><Relationship Id="rId12"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audio" Target="../media/audio8.wav"/><Relationship Id="rId11" Type="http://schemas.openxmlformats.org/officeDocument/2006/relationships/image" Target="../media/image15.png"/><Relationship Id="rId5" Type="http://schemas.openxmlformats.org/officeDocument/2006/relationships/audio" Target="../media/audio7.wav"/><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audio" Target="../media/audio6.wav"/><Relationship Id="rId9" Type="http://schemas.openxmlformats.org/officeDocument/2006/relationships/image" Target="../media/image13.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19.pn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26.jpeg"/><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334"/>
            <a:ext cx="7258756" cy="867128"/>
          </a:xfrm>
          <a:prstGeom prst="rect">
            <a:avLst/>
          </a:prstGeom>
        </p:spPr>
      </p:pic>
      <p:sp>
        <p:nvSpPr>
          <p:cNvPr id="5" name="Title 1"/>
          <p:cNvSpPr txBox="1">
            <a:spLocks/>
          </p:cNvSpPr>
          <p:nvPr/>
        </p:nvSpPr>
        <p:spPr>
          <a:xfrm>
            <a:off x="0" y="204334"/>
            <a:ext cx="6860392" cy="798797"/>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Saying what I do and s/he does</a:t>
            </a:r>
            <a:endParaRPr kumimoji="0" lang="en-GB"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-ar verbs – 1</a:t>
            </a:r>
            <a:r>
              <a:rPr kumimoji="0" lang="en-GB" sz="2400" b="0" i="0" u="none" strike="noStrike" kern="1200" cap="none" spc="0" normalizeH="0" baseline="30000" noProof="0" dirty="0" smtClean="0">
                <a:ln>
                  <a:noFill/>
                </a:ln>
                <a:solidFill>
                  <a:prstClr val="white"/>
                </a:solidFill>
                <a:effectLst/>
                <a:uLnTx/>
                <a:uFillTx/>
                <a:latin typeface="Century Gothic" panose="020B0502020202020204" pitchFamily="34" charset="0"/>
                <a:ea typeface="+mj-ea"/>
                <a:cs typeface="+mj-cs"/>
              </a:rPr>
              <a:t>st</a:t>
            </a:r>
            <a:r>
              <a:rPr kumimoji="0" lang="en-GB"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and 3</a:t>
            </a:r>
            <a:r>
              <a:rPr kumimoji="0" lang="en-GB" sz="2400" b="0" i="0" u="none" strike="noStrike" kern="1200" cap="none" spc="0" normalizeH="0" baseline="30000" noProof="0" dirty="0" smtClean="0">
                <a:ln>
                  <a:noFill/>
                </a:ln>
                <a:solidFill>
                  <a:prstClr val="white"/>
                </a:solidFill>
                <a:effectLst/>
                <a:uLnTx/>
                <a:uFillTx/>
                <a:latin typeface="Century Gothic" panose="020B0502020202020204" pitchFamily="34" charset="0"/>
                <a:ea typeface="+mj-ea"/>
                <a:cs typeface="+mj-cs"/>
              </a:rPr>
              <a:t>rd</a:t>
            </a:r>
            <a:r>
              <a:rPr kumimoji="0" lang="en-GB" sz="2400" b="0" i="0" u="none" strike="noStrike" kern="1200" cap="none" spc="0" normalizeH="0" baseline="0" noProof="0" dirty="0" smtClean="0">
                <a:ln>
                  <a:noFill/>
                </a:ln>
                <a:solidFill>
                  <a:prstClr val="white"/>
                </a:solidFill>
                <a:effectLst/>
                <a:uLnTx/>
                <a:uFillTx/>
                <a:latin typeface="Century Gothic" panose="020B0502020202020204" pitchFamily="34" charset="0"/>
                <a:ea typeface="+mj-ea"/>
                <a:cs typeface="+mj-cs"/>
              </a:rPr>
              <a:t> person singular</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3" name="TextBox 12"/>
          <p:cNvSpPr txBox="1"/>
          <p:nvPr/>
        </p:nvSpPr>
        <p:spPr>
          <a:xfrm>
            <a:off x="700230" y="3986099"/>
            <a:ext cx="50011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o</a:t>
            </a:r>
            <a:r>
              <a:rPr kumimoji="0" lang="en-GB" sz="2800" b="0"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música.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TextBox 21"/>
          <p:cNvSpPr txBox="1"/>
          <p:nvPr/>
        </p:nvSpPr>
        <p:spPr>
          <a:xfrm>
            <a:off x="4912383" y="3995921"/>
            <a:ext cx="42967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I</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listen to music.</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TextBox 23"/>
          <p:cNvSpPr txBox="1"/>
          <p:nvPr/>
        </p:nvSpPr>
        <p:spPr>
          <a:xfrm>
            <a:off x="709187" y="2895584"/>
            <a:ext cx="34319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Compare: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TextBox 2"/>
          <p:cNvSpPr txBox="1"/>
          <p:nvPr/>
        </p:nvSpPr>
        <p:spPr>
          <a:xfrm>
            <a:off x="700230" y="2223846"/>
            <a:ext cx="122836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The verb ending changes depending on who the verb refers to.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extBox 5"/>
          <p:cNvSpPr txBox="1"/>
          <p:nvPr/>
        </p:nvSpPr>
        <p:spPr>
          <a:xfrm>
            <a:off x="709187" y="1325874"/>
            <a:ext cx="118628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Many Spanish infinitives end in –</a:t>
            </a: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ar</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16" name="TextBox 15"/>
          <p:cNvSpPr txBox="1"/>
          <p:nvPr/>
        </p:nvSpPr>
        <p:spPr>
          <a:xfrm>
            <a:off x="709187" y="3444853"/>
            <a:ext cx="34319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a</a:t>
            </a:r>
            <a:r>
              <a:rPr kumimoji="0" lang="en-GB" sz="2800" b="0"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música.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7" name="TextBox 16"/>
          <p:cNvSpPr txBox="1"/>
          <p:nvPr/>
        </p:nvSpPr>
        <p:spPr>
          <a:xfrm>
            <a:off x="4860708" y="3482522"/>
            <a:ext cx="44001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S/he</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listens to music.</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TextBox 26"/>
          <p:cNvSpPr txBox="1"/>
          <p:nvPr/>
        </p:nvSpPr>
        <p:spPr>
          <a:xfrm>
            <a:off x="700230" y="4720184"/>
            <a:ext cx="102230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To mean ‘I’ with an –ar verb, remove –ar and add </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–o</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p:cNvSpPr txBox="1"/>
          <p:nvPr/>
        </p:nvSpPr>
        <p:spPr>
          <a:xfrm>
            <a:off x="700230" y="5380765"/>
            <a:ext cx="179511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t>
            </a:r>
            <a:r>
              <a:rPr kumimoji="0" lang="en-GB" sz="2800" b="0"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ar</a:t>
            </a:r>
            <a:endParaRPr kumimoji="0" lang="en-GB" sz="28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5" name="TextBox 14"/>
          <p:cNvSpPr txBox="1"/>
          <p:nvPr/>
        </p:nvSpPr>
        <p:spPr>
          <a:xfrm>
            <a:off x="4912383" y="5418434"/>
            <a:ext cx="568172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Escuch</a:t>
            </a: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cxnSp>
        <p:nvCxnSpPr>
          <p:cNvPr id="18" name="Straight Arrow Connector 17"/>
          <p:cNvCxnSpPr/>
          <p:nvPr/>
        </p:nvCxnSpPr>
        <p:spPr>
          <a:xfrm>
            <a:off x="3085280" y="5703099"/>
            <a:ext cx="159282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88488" y="5380765"/>
            <a:ext cx="43666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Rounded Rectangular Callout 1"/>
          <p:cNvSpPr/>
          <p:nvPr/>
        </p:nvSpPr>
        <p:spPr>
          <a:xfrm>
            <a:off x="567159" y="4005742"/>
            <a:ext cx="1539433" cy="1237662"/>
          </a:xfrm>
          <a:prstGeom prst="wedgeRoundRectCallout">
            <a:avLst/>
          </a:prstGeom>
          <a:solidFill>
            <a:schemeClr val="accent5">
              <a:lumMod val="50000"/>
            </a:schemeClr>
          </a:solidFill>
          <a:ln w="28575">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This part of the verb is called the ‘stem’.</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492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2" grpId="0"/>
      <p:bldP spid="24" grpId="0"/>
      <p:bldP spid="3" grpId="0"/>
      <p:bldP spid="6" grpId="0"/>
      <p:bldP spid="16" grpId="0"/>
      <p:bldP spid="17" grpId="0"/>
      <p:bldP spid="27" grpId="0"/>
      <p:bldP spid="14" grpId="0"/>
      <p:bldP spid="15" grpId="0"/>
      <p:bldP spid="19"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8376" y="303220"/>
            <a:ext cx="998399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Persona 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Usa</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las cartas. Escribe 6 </a:t>
            </a:r>
            <a:r>
              <a:rPr kumimoji="0" lang="en-GB" sz="32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frases</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3" name="TextBox 12"/>
          <p:cNvSpPr txBox="1"/>
          <p:nvPr/>
        </p:nvSpPr>
        <p:spPr>
          <a:xfrm>
            <a:off x="612289" y="2675706"/>
            <a:ext cx="101087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 ______   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4" name="TextBox 13"/>
          <p:cNvSpPr txBox="1"/>
          <p:nvPr/>
        </p:nvSpPr>
        <p:spPr>
          <a:xfrm>
            <a:off x="612290" y="3302498"/>
            <a:ext cx="541672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  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5" name="TextBox 14"/>
          <p:cNvSpPr txBox="1"/>
          <p:nvPr/>
        </p:nvSpPr>
        <p:spPr>
          <a:xfrm>
            <a:off x="612290" y="3921723"/>
            <a:ext cx="63009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 ____ ___________.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6" name="TextBox 15"/>
          <p:cNvSpPr txBox="1"/>
          <p:nvPr/>
        </p:nvSpPr>
        <p:spPr>
          <a:xfrm>
            <a:off x="612289" y="4555749"/>
            <a:ext cx="82001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 ___ ___ ______. </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7" name="TextBox 16"/>
          <p:cNvSpPr txBox="1"/>
          <p:nvPr/>
        </p:nvSpPr>
        <p:spPr>
          <a:xfrm>
            <a:off x="612289" y="5117193"/>
            <a:ext cx="58287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 _______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 </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_______</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0" name="Rounded Rectangle 9"/>
          <p:cNvSpPr/>
          <p:nvPr/>
        </p:nvSpPr>
        <p:spPr>
          <a:xfrm>
            <a:off x="10971890" y="5870646"/>
            <a:ext cx="111500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TextBox 10"/>
          <p:cNvSpPr txBox="1"/>
          <p:nvPr/>
        </p:nvSpPr>
        <p:spPr>
          <a:xfrm>
            <a:off x="1183227" y="2626455"/>
            <a:ext cx="19418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Compro</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12" name="TextBox 11"/>
          <p:cNvSpPr txBox="1"/>
          <p:nvPr/>
        </p:nvSpPr>
        <p:spPr>
          <a:xfrm>
            <a:off x="1216673" y="3885720"/>
            <a:ext cx="9849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Usa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18" name="TextBox 17"/>
          <p:cNvSpPr txBox="1"/>
          <p:nvPr/>
        </p:nvSpPr>
        <p:spPr>
          <a:xfrm>
            <a:off x="1216673" y="3274586"/>
            <a:ext cx="19083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Escucha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0" name="TextBox 19"/>
          <p:cNvSpPr txBox="1"/>
          <p:nvPr/>
        </p:nvSpPr>
        <p:spPr>
          <a:xfrm>
            <a:off x="1200517" y="4497466"/>
            <a:ext cx="13110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Bailo</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2" name="TextBox 21"/>
          <p:cNvSpPr txBox="1"/>
          <p:nvPr/>
        </p:nvSpPr>
        <p:spPr>
          <a:xfrm>
            <a:off x="10652358" y="51089"/>
            <a:ext cx="17540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Respuestas</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TextBox 22"/>
          <p:cNvSpPr txBox="1"/>
          <p:nvPr/>
        </p:nvSpPr>
        <p:spPr>
          <a:xfrm>
            <a:off x="4760872" y="2627228"/>
            <a:ext cx="21092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zapatos</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4" name="TextBox 23"/>
          <p:cNvSpPr txBox="1"/>
          <p:nvPr/>
        </p:nvSpPr>
        <p:spPr>
          <a:xfrm>
            <a:off x="3336346" y="3284355"/>
            <a:ext cx="16612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música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5" name="TextBox 24"/>
          <p:cNvSpPr txBox="1"/>
          <p:nvPr/>
        </p:nvSpPr>
        <p:spPr>
          <a:xfrm>
            <a:off x="2401138" y="3894324"/>
            <a:ext cx="7238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un</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6" name="TextBox 25"/>
          <p:cNvSpPr txBox="1"/>
          <p:nvPr/>
        </p:nvSpPr>
        <p:spPr>
          <a:xfrm>
            <a:off x="3417380" y="3859361"/>
            <a:ext cx="21092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bolígrafo</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8" name="TextBox 27"/>
          <p:cNvSpPr txBox="1"/>
          <p:nvPr/>
        </p:nvSpPr>
        <p:spPr>
          <a:xfrm>
            <a:off x="2456544" y="4528699"/>
            <a:ext cx="7238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en</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0" name="TextBox 29"/>
          <p:cNvSpPr txBox="1"/>
          <p:nvPr/>
        </p:nvSpPr>
        <p:spPr>
          <a:xfrm>
            <a:off x="3301024" y="4528699"/>
            <a:ext cx="5901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el</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1" name="TextBox 30"/>
          <p:cNvSpPr txBox="1"/>
          <p:nvPr/>
        </p:nvSpPr>
        <p:spPr>
          <a:xfrm>
            <a:off x="3894227" y="4528698"/>
            <a:ext cx="12877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norte</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2" name="TextBox 31"/>
          <p:cNvSpPr txBox="1"/>
          <p:nvPr/>
        </p:nvSpPr>
        <p:spPr>
          <a:xfrm>
            <a:off x="3029248" y="2631146"/>
            <a:ext cx="14670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smtClean="0">
                <a:ln>
                  <a:noFill/>
                </a:ln>
                <a:solidFill>
                  <a:srgbClr val="E56700"/>
                </a:solidFill>
                <a:effectLst/>
                <a:uLnTx/>
                <a:uFillTx/>
                <a:latin typeface="Century Gothic" panose="020B0502020202020204" pitchFamily="34" charset="0"/>
                <a:ea typeface="+mn-ea"/>
                <a:cs typeface="+mn-cs"/>
              </a:rPr>
              <a:t>(unos)</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3" name="TextBox 32"/>
          <p:cNvSpPr txBox="1"/>
          <p:nvPr/>
        </p:nvSpPr>
        <p:spPr>
          <a:xfrm>
            <a:off x="1238180" y="5114174"/>
            <a:ext cx="13110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Lleva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4" name="TextBox 33"/>
          <p:cNvSpPr txBox="1"/>
          <p:nvPr/>
        </p:nvSpPr>
        <p:spPr>
          <a:xfrm>
            <a:off x="2686020" y="5082227"/>
            <a:ext cx="1438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(unas)</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5" name="TextBox 34"/>
          <p:cNvSpPr txBox="1"/>
          <p:nvPr/>
        </p:nvSpPr>
        <p:spPr>
          <a:xfrm>
            <a:off x="4236798" y="5114173"/>
            <a:ext cx="15901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E56700"/>
                </a:solidFill>
                <a:effectLst/>
                <a:uLnTx/>
                <a:uFillTx/>
                <a:latin typeface="Century Gothic" panose="020B0502020202020204" pitchFamily="34" charset="0"/>
                <a:ea typeface="+mn-ea"/>
                <a:cs typeface="+mn-cs"/>
              </a:rPr>
              <a:t>bolsas</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6" name="TextBox 35"/>
          <p:cNvSpPr txBox="1"/>
          <p:nvPr/>
        </p:nvSpPr>
        <p:spPr>
          <a:xfrm>
            <a:off x="612289" y="5709019"/>
            <a:ext cx="55975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6) __________ _____ </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_______</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7" name="TextBox 36"/>
          <p:cNvSpPr txBox="1"/>
          <p:nvPr/>
        </p:nvSpPr>
        <p:spPr>
          <a:xfrm>
            <a:off x="1229947" y="5690385"/>
            <a:ext cx="20592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Necesito</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40" name="TextBox 39"/>
          <p:cNvSpPr txBox="1"/>
          <p:nvPr/>
        </p:nvSpPr>
        <p:spPr>
          <a:xfrm>
            <a:off x="3315535" y="5678637"/>
            <a:ext cx="10086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una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41" name="TextBox 40"/>
          <p:cNvSpPr txBox="1"/>
          <p:nvPr/>
        </p:nvSpPr>
        <p:spPr>
          <a:xfrm>
            <a:off x="4361749" y="5678637"/>
            <a:ext cx="16404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E56700"/>
                </a:solidFill>
                <a:effectLst/>
                <a:uLnTx/>
                <a:uFillTx/>
                <a:latin typeface="Century Gothic" panose="020B0502020202020204" pitchFamily="34" charset="0"/>
                <a:ea typeface="+mn-ea"/>
                <a:cs typeface="+mn-cs"/>
              </a:rPr>
              <a:t>camisa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 name="Oval Callout 1"/>
          <p:cNvSpPr/>
          <p:nvPr/>
        </p:nvSpPr>
        <p:spPr>
          <a:xfrm>
            <a:off x="6293576" y="2675706"/>
            <a:ext cx="5896779" cy="2809282"/>
          </a:xfrm>
          <a:prstGeom prst="wedgeEllipseCallout">
            <a:avLst>
              <a:gd name="adj1" fmla="val -82528"/>
              <a:gd name="adj2" fmla="val -31501"/>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This sentence is also correct without ‘unos’.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It means ‘I buy shoes’ (not ‘I buy </a:t>
            </a:r>
            <a:r>
              <a:rPr kumimoji="0" lang="en-GB" sz="2400" b="0"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some </a:t>
            </a: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shoes).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9170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20" grpId="0"/>
      <p:bldP spid="23" grpId="0"/>
      <p:bldP spid="24" grpId="0"/>
      <p:bldP spid="25" grpId="0"/>
      <p:bldP spid="26" grpId="0"/>
      <p:bldP spid="28" grpId="0"/>
      <p:bldP spid="30" grpId="0"/>
      <p:bldP spid="31" grpId="0"/>
      <p:bldP spid="32" grpId="0"/>
      <p:bldP spid="33" grpId="0"/>
      <p:bldP spid="34" grpId="0"/>
      <p:bldP spid="35" grpId="0"/>
      <p:bldP spid="37" grpId="0"/>
      <p:bldP spid="40" grpId="0"/>
      <p:bldP spid="41"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12289" y="2675706"/>
            <a:ext cx="101087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1)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 ______   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4" name="TextBox 13"/>
          <p:cNvSpPr txBox="1"/>
          <p:nvPr/>
        </p:nvSpPr>
        <p:spPr>
          <a:xfrm>
            <a:off x="612290" y="3302498"/>
            <a:ext cx="541672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2)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_________  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5" name="TextBox 14"/>
          <p:cNvSpPr txBox="1"/>
          <p:nvPr/>
        </p:nvSpPr>
        <p:spPr>
          <a:xfrm>
            <a:off x="612290" y="3921723"/>
            <a:ext cx="63009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3)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 ____ ___________.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6" name="TextBox 15"/>
          <p:cNvSpPr txBox="1"/>
          <p:nvPr/>
        </p:nvSpPr>
        <p:spPr>
          <a:xfrm>
            <a:off x="612289" y="4626087"/>
            <a:ext cx="82001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4)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 ___ ___ ______. </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7" name="TextBox 16"/>
          <p:cNvSpPr txBox="1"/>
          <p:nvPr/>
        </p:nvSpPr>
        <p:spPr>
          <a:xfrm>
            <a:off x="612289" y="5117193"/>
            <a:ext cx="58287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5) _______ </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_______ </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_______</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10" name="Rounded Rectangle 9"/>
          <p:cNvSpPr/>
          <p:nvPr/>
        </p:nvSpPr>
        <p:spPr>
          <a:xfrm>
            <a:off x="10971890" y="5870646"/>
            <a:ext cx="111500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 name="TextBox 10"/>
          <p:cNvSpPr txBox="1"/>
          <p:nvPr/>
        </p:nvSpPr>
        <p:spPr>
          <a:xfrm>
            <a:off x="1183227" y="2626455"/>
            <a:ext cx="19418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Compra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12" name="TextBox 11"/>
          <p:cNvSpPr txBox="1"/>
          <p:nvPr/>
        </p:nvSpPr>
        <p:spPr>
          <a:xfrm>
            <a:off x="1216673" y="3885720"/>
            <a:ext cx="9849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Uso</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18" name="TextBox 17"/>
          <p:cNvSpPr txBox="1"/>
          <p:nvPr/>
        </p:nvSpPr>
        <p:spPr>
          <a:xfrm>
            <a:off x="1216673" y="3274586"/>
            <a:ext cx="19083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Escucho</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0" name="TextBox 19"/>
          <p:cNvSpPr txBox="1"/>
          <p:nvPr/>
        </p:nvSpPr>
        <p:spPr>
          <a:xfrm>
            <a:off x="1204575" y="4565812"/>
            <a:ext cx="13110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Baila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2" name="TextBox 21"/>
          <p:cNvSpPr txBox="1"/>
          <p:nvPr/>
        </p:nvSpPr>
        <p:spPr>
          <a:xfrm>
            <a:off x="10694959" y="51565"/>
            <a:ext cx="17540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Respuestas</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3" name="TextBox 22"/>
          <p:cNvSpPr txBox="1"/>
          <p:nvPr/>
        </p:nvSpPr>
        <p:spPr>
          <a:xfrm>
            <a:off x="4760872" y="2627228"/>
            <a:ext cx="13384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vasos</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4" name="TextBox 23"/>
          <p:cNvSpPr txBox="1"/>
          <p:nvPr/>
        </p:nvSpPr>
        <p:spPr>
          <a:xfrm>
            <a:off x="3336346" y="3284355"/>
            <a:ext cx="16612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música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5" name="TextBox 24"/>
          <p:cNvSpPr txBox="1"/>
          <p:nvPr/>
        </p:nvSpPr>
        <p:spPr>
          <a:xfrm>
            <a:off x="2401138" y="3894324"/>
            <a:ext cx="7238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un</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6" name="TextBox 25"/>
          <p:cNvSpPr txBox="1"/>
          <p:nvPr/>
        </p:nvSpPr>
        <p:spPr>
          <a:xfrm>
            <a:off x="3415963" y="3904021"/>
            <a:ext cx="21092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E56700"/>
                </a:solidFill>
                <a:effectLst/>
                <a:uLnTx/>
                <a:uFillTx/>
                <a:latin typeface="Century Gothic" panose="020B0502020202020204" pitchFamily="34" charset="0"/>
                <a:ea typeface="+mn-ea"/>
                <a:cs typeface="+mn-cs"/>
              </a:rPr>
              <a:t>teléfono</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28" name="TextBox 27"/>
          <p:cNvSpPr txBox="1"/>
          <p:nvPr/>
        </p:nvSpPr>
        <p:spPr>
          <a:xfrm>
            <a:off x="2492636" y="4588377"/>
            <a:ext cx="72389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en</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0" name="TextBox 29"/>
          <p:cNvSpPr txBox="1"/>
          <p:nvPr/>
        </p:nvSpPr>
        <p:spPr>
          <a:xfrm>
            <a:off x="3301275" y="4588376"/>
            <a:ext cx="59015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el</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1" name="TextBox 30"/>
          <p:cNvSpPr txBox="1"/>
          <p:nvPr/>
        </p:nvSpPr>
        <p:spPr>
          <a:xfrm>
            <a:off x="3893396" y="4587990"/>
            <a:ext cx="12877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norte</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2" name="TextBox 31"/>
          <p:cNvSpPr txBox="1"/>
          <p:nvPr/>
        </p:nvSpPr>
        <p:spPr>
          <a:xfrm>
            <a:off x="3054986" y="2599056"/>
            <a:ext cx="141558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(unos)</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3" name="TextBox 32"/>
          <p:cNvSpPr txBox="1"/>
          <p:nvPr/>
        </p:nvSpPr>
        <p:spPr>
          <a:xfrm>
            <a:off x="1218127" y="5101914"/>
            <a:ext cx="131100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Llevo</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4" name="TextBox 33"/>
          <p:cNvSpPr txBox="1"/>
          <p:nvPr/>
        </p:nvSpPr>
        <p:spPr>
          <a:xfrm>
            <a:off x="2567264" y="5082227"/>
            <a:ext cx="15577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(unas)</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5" name="TextBox 34"/>
          <p:cNvSpPr txBox="1"/>
          <p:nvPr/>
        </p:nvSpPr>
        <p:spPr>
          <a:xfrm>
            <a:off x="4123622" y="5112691"/>
            <a:ext cx="16864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E56700"/>
                </a:solidFill>
                <a:effectLst/>
                <a:uLnTx/>
                <a:uFillTx/>
                <a:latin typeface="Century Gothic" panose="020B0502020202020204" pitchFamily="34" charset="0"/>
                <a:ea typeface="+mn-ea"/>
                <a:cs typeface="+mn-cs"/>
              </a:rPr>
              <a:t>plantas</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6" name="TextBox 35"/>
          <p:cNvSpPr txBox="1"/>
          <p:nvPr/>
        </p:nvSpPr>
        <p:spPr>
          <a:xfrm>
            <a:off x="612288" y="5709019"/>
            <a:ext cx="64115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6) __________ _____ ________.</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37" name="TextBox 36"/>
          <p:cNvSpPr txBox="1"/>
          <p:nvPr/>
        </p:nvSpPr>
        <p:spPr>
          <a:xfrm>
            <a:off x="1216673" y="5691802"/>
            <a:ext cx="20592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Necesita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40" name="TextBox 39"/>
          <p:cNvSpPr txBox="1"/>
          <p:nvPr/>
        </p:nvSpPr>
        <p:spPr>
          <a:xfrm>
            <a:off x="3315535" y="5678637"/>
            <a:ext cx="100866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E56700"/>
                </a:solidFill>
                <a:effectLst/>
                <a:uLnTx/>
                <a:uFillTx/>
                <a:latin typeface="Century Gothic" panose="020B0502020202020204" pitchFamily="34" charset="0"/>
                <a:ea typeface="+mn-ea"/>
                <a:cs typeface="+mn-cs"/>
              </a:rPr>
              <a:t>una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41" name="TextBox 40"/>
          <p:cNvSpPr txBox="1"/>
          <p:nvPr/>
        </p:nvSpPr>
        <p:spPr>
          <a:xfrm>
            <a:off x="4458922" y="5686689"/>
            <a:ext cx="164042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E56700"/>
                </a:solidFill>
                <a:effectLst/>
                <a:uLnTx/>
                <a:uFillTx/>
                <a:latin typeface="Century Gothic" panose="020B0502020202020204" pitchFamily="34" charset="0"/>
                <a:ea typeface="+mn-ea"/>
                <a:cs typeface="+mn-cs"/>
              </a:rPr>
              <a:t>camisa</a:t>
            </a:r>
            <a:endParaRPr kumimoji="0" lang="en-GB" sz="32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mn-cs"/>
            </a:endParaRPr>
          </a:p>
        </p:txBody>
      </p:sp>
      <p:sp>
        <p:nvSpPr>
          <p:cNvPr id="38" name="Oval Callout 37"/>
          <p:cNvSpPr/>
          <p:nvPr/>
        </p:nvSpPr>
        <p:spPr>
          <a:xfrm>
            <a:off x="5757367" y="2675706"/>
            <a:ext cx="6346349" cy="2809282"/>
          </a:xfrm>
          <a:prstGeom prst="wedgeEllipseCallout">
            <a:avLst>
              <a:gd name="adj1" fmla="val -72597"/>
              <a:gd name="adj2" fmla="val -33050"/>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This sentence is also correct without ‘unos’.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It means ‘She buys glasses’ (not ‘She buys </a:t>
            </a:r>
            <a:r>
              <a:rPr kumimoji="0" lang="en-GB" sz="2400" b="0"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some </a:t>
            </a: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glasses).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p:cNvSpPr txBox="1"/>
          <p:nvPr/>
        </p:nvSpPr>
        <p:spPr>
          <a:xfrm>
            <a:off x="189135" y="164326"/>
            <a:ext cx="998399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Persona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Usa</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las cartas. Escribe 6 </a:t>
            </a:r>
            <a:r>
              <a:rPr kumimoji="0" lang="en-GB" sz="32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ea typeface="+mn-ea"/>
                <a:cs typeface="+mn-cs"/>
              </a:rPr>
              <a:t>frases</a:t>
            </a:r>
            <a:r>
              <a:rPr kumimoji="0" lang="en-GB" sz="32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n-ea"/>
                <a:cs typeface="+mn-cs"/>
              </a:rPr>
              <a:t>. </a:t>
            </a:r>
            <a:endPar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6539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p:bldP spid="20" grpId="0"/>
      <p:bldP spid="23" grpId="0"/>
      <p:bldP spid="24" grpId="0"/>
      <p:bldP spid="25" grpId="0"/>
      <p:bldP spid="26" grpId="0"/>
      <p:bldP spid="28" grpId="0"/>
      <p:bldP spid="30" grpId="0"/>
      <p:bldP spid="31" grpId="0"/>
      <p:bldP spid="32" grpId="0"/>
      <p:bldP spid="33" grpId="0"/>
      <p:bldP spid="34" grpId="0"/>
      <p:bldP spid="35" grpId="0"/>
      <p:bldP spid="37" grpId="0"/>
      <p:bldP spid="40" grpId="0"/>
      <p:bldP spid="41"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143" y="4209386"/>
            <a:ext cx="12046857"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To mean ‘you’ (singular), remove –ar</a:t>
            </a:r>
            <a:r>
              <a:rPr lang="en-GB" sz="2800" dirty="0">
                <a:solidFill>
                  <a:srgbClr val="002060"/>
                </a:solidFill>
                <a:latin typeface="Century Gothic" panose="020B0502020202020204" pitchFamily="34" charset="0"/>
              </a:rPr>
              <a:t> </a:t>
            </a:r>
            <a:r>
              <a:rPr lang="en-GB" sz="2800" dirty="0" smtClean="0">
                <a:solidFill>
                  <a:srgbClr val="002060"/>
                </a:solidFill>
                <a:latin typeface="Century Gothic" panose="020B0502020202020204" pitchFamily="34" charset="0"/>
              </a:rPr>
              <a:t>from the infinitive and add </a:t>
            </a:r>
            <a:r>
              <a:rPr lang="en-GB" sz="2800" b="1" dirty="0" smtClean="0">
                <a:solidFill>
                  <a:schemeClr val="accent2"/>
                </a:solidFill>
                <a:latin typeface="Century Gothic" panose="020B0502020202020204" pitchFamily="34" charset="0"/>
              </a:rPr>
              <a:t>–as</a:t>
            </a:r>
            <a:r>
              <a:rPr lang="en-GB" sz="2800" dirty="0" smtClean="0">
                <a:solidFill>
                  <a:srgbClr val="002060"/>
                </a:solidFill>
                <a:latin typeface="Century Gothic" panose="020B0502020202020204" pitchFamily="34" charset="0"/>
              </a:rPr>
              <a:t>. </a:t>
            </a:r>
            <a:endParaRPr lang="en-GB" sz="2800" dirty="0">
              <a:solidFill>
                <a:srgbClr val="002060"/>
              </a:solidFill>
              <a:latin typeface="Century Gothic" panose="020B0502020202020204" pitchFamily="34" charset="0"/>
            </a:endParaRPr>
          </a:p>
        </p:txBody>
      </p:sp>
      <p:sp>
        <p:nvSpPr>
          <p:cNvPr id="10" name="TextBox 9"/>
          <p:cNvSpPr txBox="1"/>
          <p:nvPr/>
        </p:nvSpPr>
        <p:spPr>
          <a:xfrm>
            <a:off x="883300" y="1835098"/>
            <a:ext cx="11871425"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Compare:</a:t>
            </a:r>
            <a:endParaRPr lang="en-GB" sz="2800" dirty="0">
              <a:solidFill>
                <a:srgbClr val="002060"/>
              </a:solidFill>
              <a:latin typeface="Century Gothic" panose="020B0502020202020204" pitchFamily="34" charset="0"/>
            </a:endParaRPr>
          </a:p>
        </p:txBody>
      </p:sp>
      <p:sp>
        <p:nvSpPr>
          <p:cNvPr id="15" name="TextBox 14"/>
          <p:cNvSpPr txBox="1"/>
          <p:nvPr/>
        </p:nvSpPr>
        <p:spPr>
          <a:xfrm>
            <a:off x="892256" y="3077332"/>
            <a:ext cx="5001180"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Lleg</a:t>
            </a:r>
            <a:r>
              <a:rPr lang="en-GB" sz="2800" b="1" dirty="0" smtClean="0">
                <a:solidFill>
                  <a:schemeClr val="accent2"/>
                </a:solidFill>
                <a:latin typeface="Century Gothic" panose="020B0502020202020204" pitchFamily="34" charset="0"/>
              </a:rPr>
              <a:t>as</a:t>
            </a:r>
            <a:r>
              <a:rPr lang="en-GB" sz="2800" dirty="0" smtClean="0">
                <a:solidFill>
                  <a:srgbClr val="002060"/>
                </a:solidFill>
                <a:latin typeface="Century Gothic" panose="020B0502020202020204" pitchFamily="34" charset="0"/>
              </a:rPr>
              <a:t> temprano.</a:t>
            </a:r>
            <a:endParaRPr lang="en-GB" sz="2800" dirty="0">
              <a:solidFill>
                <a:srgbClr val="002060"/>
              </a:solidFill>
              <a:latin typeface="Century Gothic" panose="020B0502020202020204" pitchFamily="34" charset="0"/>
            </a:endParaRPr>
          </a:p>
        </p:txBody>
      </p:sp>
      <p:sp>
        <p:nvSpPr>
          <p:cNvPr id="16" name="TextBox 15"/>
          <p:cNvSpPr txBox="1"/>
          <p:nvPr/>
        </p:nvSpPr>
        <p:spPr>
          <a:xfrm>
            <a:off x="5104410" y="3074112"/>
            <a:ext cx="5681724"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You</a:t>
            </a:r>
            <a:r>
              <a:rPr lang="en-GB" sz="2800" dirty="0" smtClean="0">
                <a:solidFill>
                  <a:srgbClr val="002060"/>
                </a:solidFill>
                <a:latin typeface="Century Gothic" panose="020B0502020202020204" pitchFamily="34" charset="0"/>
              </a:rPr>
              <a:t> arrive early.</a:t>
            </a:r>
            <a:endParaRPr lang="en-GB" sz="2800" dirty="0">
              <a:solidFill>
                <a:srgbClr val="002060"/>
              </a:solidFill>
              <a:latin typeface="Century Gothic" panose="020B0502020202020204" pitchFamily="34" charset="0"/>
            </a:endParaRPr>
          </a:p>
        </p:txBody>
      </p:sp>
      <p:sp>
        <p:nvSpPr>
          <p:cNvPr id="17" name="TextBox 16"/>
          <p:cNvSpPr txBox="1"/>
          <p:nvPr/>
        </p:nvSpPr>
        <p:spPr>
          <a:xfrm>
            <a:off x="892256" y="2404188"/>
            <a:ext cx="3851735" cy="523220"/>
          </a:xfrm>
          <a:prstGeom prst="rect">
            <a:avLst/>
          </a:prstGeom>
          <a:noFill/>
        </p:spPr>
        <p:txBody>
          <a:bodyPr wrap="square" rtlCol="0">
            <a:spAutoFit/>
          </a:bodyPr>
          <a:lstStyle/>
          <a:p>
            <a:r>
              <a:rPr lang="en-GB" sz="2800" dirty="0" err="1" smtClean="0">
                <a:solidFill>
                  <a:srgbClr val="002060"/>
                </a:solidFill>
                <a:latin typeface="Century Gothic" panose="020B0502020202020204" pitchFamily="34" charset="0"/>
              </a:rPr>
              <a:t>Lleg</a:t>
            </a:r>
            <a:r>
              <a:rPr lang="en-GB" sz="2800" b="1" dirty="0" err="1" smtClean="0">
                <a:solidFill>
                  <a:schemeClr val="accent2"/>
                </a:solidFill>
                <a:latin typeface="Century Gothic" panose="020B0502020202020204" pitchFamily="34" charset="0"/>
              </a:rPr>
              <a:t>a</a:t>
            </a:r>
            <a:r>
              <a:rPr lang="en-GB" sz="2800" dirty="0" smtClean="0">
                <a:solidFill>
                  <a:srgbClr val="002060"/>
                </a:solidFill>
                <a:latin typeface="Century Gothic" panose="020B0502020202020204" pitchFamily="34" charset="0"/>
              </a:rPr>
              <a:t> temprano.</a:t>
            </a:r>
            <a:endParaRPr lang="en-GB" sz="2800" dirty="0">
              <a:solidFill>
                <a:srgbClr val="002060"/>
              </a:solidFill>
              <a:latin typeface="Century Gothic" panose="020B0502020202020204" pitchFamily="34" charset="0"/>
            </a:endParaRPr>
          </a:p>
        </p:txBody>
      </p:sp>
      <p:sp>
        <p:nvSpPr>
          <p:cNvPr id="18" name="TextBox 17"/>
          <p:cNvSpPr txBox="1"/>
          <p:nvPr/>
        </p:nvSpPr>
        <p:spPr>
          <a:xfrm>
            <a:off x="5095454" y="2407811"/>
            <a:ext cx="4400112" cy="523220"/>
          </a:xfrm>
          <a:prstGeom prst="rect">
            <a:avLst/>
          </a:prstGeom>
          <a:noFill/>
        </p:spPr>
        <p:txBody>
          <a:bodyPr wrap="square" rtlCol="0">
            <a:spAutoFit/>
          </a:bodyPr>
          <a:lstStyle/>
          <a:p>
            <a:r>
              <a:rPr lang="en-GB" sz="2800" b="1" dirty="0" smtClean="0">
                <a:solidFill>
                  <a:schemeClr val="accent2"/>
                </a:solidFill>
                <a:latin typeface="Century Gothic" panose="020B0502020202020204" pitchFamily="34" charset="0"/>
              </a:rPr>
              <a:t>S/he</a:t>
            </a:r>
            <a:r>
              <a:rPr lang="en-GB" sz="2800" dirty="0" smtClean="0">
                <a:solidFill>
                  <a:srgbClr val="002060"/>
                </a:solidFill>
                <a:latin typeface="Century Gothic" panose="020B0502020202020204" pitchFamily="34" charset="0"/>
              </a:rPr>
              <a:t> arrives early.</a:t>
            </a:r>
            <a:endParaRPr lang="en-GB" sz="2800" dirty="0">
              <a:solidFill>
                <a:srgbClr val="002060"/>
              </a:solidFill>
              <a:latin typeface="Century Gothic" panose="020B0502020202020204" pitchFamily="34" charset="0"/>
            </a:endParaRPr>
          </a:p>
        </p:txBody>
      </p:sp>
      <p:sp>
        <p:nvSpPr>
          <p:cNvPr id="19" name="TextBox 18"/>
          <p:cNvSpPr txBox="1"/>
          <p:nvPr/>
        </p:nvSpPr>
        <p:spPr>
          <a:xfrm>
            <a:off x="883300" y="4882530"/>
            <a:ext cx="2020435"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escuchar</a:t>
            </a:r>
            <a:endParaRPr lang="en-GB" sz="2800" dirty="0">
              <a:solidFill>
                <a:srgbClr val="002060"/>
              </a:solidFill>
              <a:latin typeface="Century Gothic" panose="020B0502020202020204" pitchFamily="34" charset="0"/>
            </a:endParaRPr>
          </a:p>
        </p:txBody>
      </p:sp>
      <p:sp>
        <p:nvSpPr>
          <p:cNvPr id="20" name="TextBox 19"/>
          <p:cNvSpPr txBox="1"/>
          <p:nvPr/>
        </p:nvSpPr>
        <p:spPr>
          <a:xfrm>
            <a:off x="5095454" y="4920199"/>
            <a:ext cx="5681724"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escuch</a:t>
            </a:r>
            <a:r>
              <a:rPr lang="en-GB" sz="2800" b="1" dirty="0" smtClean="0">
                <a:solidFill>
                  <a:schemeClr val="accent2"/>
                </a:solidFill>
                <a:latin typeface="Century Gothic" panose="020B0502020202020204" pitchFamily="34" charset="0"/>
              </a:rPr>
              <a:t>as</a:t>
            </a:r>
            <a:endParaRPr lang="en-GB" sz="2800" b="1" dirty="0">
              <a:solidFill>
                <a:schemeClr val="accent2"/>
              </a:solidFill>
              <a:latin typeface="Century Gothic" panose="020B0502020202020204" pitchFamily="34" charset="0"/>
            </a:endParaRPr>
          </a:p>
        </p:txBody>
      </p:sp>
      <p:cxnSp>
        <p:nvCxnSpPr>
          <p:cNvPr id="12" name="Straight Arrow Connector 11"/>
          <p:cNvCxnSpPr/>
          <p:nvPr/>
        </p:nvCxnSpPr>
        <p:spPr>
          <a:xfrm>
            <a:off x="3268351" y="5204864"/>
            <a:ext cx="159282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92257" y="5497491"/>
            <a:ext cx="1795114"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hablar</a:t>
            </a:r>
            <a:endParaRPr lang="en-GB" sz="2800" dirty="0">
              <a:solidFill>
                <a:srgbClr val="002060"/>
              </a:solidFill>
              <a:latin typeface="Century Gothic" panose="020B0502020202020204" pitchFamily="34" charset="0"/>
            </a:endParaRPr>
          </a:p>
        </p:txBody>
      </p:sp>
      <p:sp>
        <p:nvSpPr>
          <p:cNvPr id="22" name="TextBox 21"/>
          <p:cNvSpPr txBox="1"/>
          <p:nvPr/>
        </p:nvSpPr>
        <p:spPr>
          <a:xfrm>
            <a:off x="5104410" y="5535160"/>
            <a:ext cx="5681724"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habl</a:t>
            </a:r>
            <a:r>
              <a:rPr lang="en-GB" sz="2800" b="1" dirty="0" smtClean="0">
                <a:solidFill>
                  <a:schemeClr val="accent2"/>
                </a:solidFill>
                <a:latin typeface="Century Gothic" panose="020B0502020202020204" pitchFamily="34" charset="0"/>
              </a:rPr>
              <a:t>as</a:t>
            </a:r>
            <a:endParaRPr lang="en-GB" sz="2800" b="1" dirty="0">
              <a:solidFill>
                <a:schemeClr val="accent2"/>
              </a:solidFill>
              <a:latin typeface="Century Gothic" panose="020B0502020202020204" pitchFamily="34" charset="0"/>
            </a:endParaRPr>
          </a:p>
        </p:txBody>
      </p:sp>
      <p:cxnSp>
        <p:nvCxnSpPr>
          <p:cNvPr id="23" name="Straight Arrow Connector 22"/>
          <p:cNvCxnSpPr/>
          <p:nvPr/>
        </p:nvCxnSpPr>
        <p:spPr>
          <a:xfrm>
            <a:off x="3277307" y="5819825"/>
            <a:ext cx="1592826"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248668" y="4943254"/>
            <a:ext cx="43666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1754593" y="5471354"/>
            <a:ext cx="436660"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145143" y="1279076"/>
            <a:ext cx="12167499" cy="523220"/>
          </a:xfrm>
          <a:prstGeom prst="rect">
            <a:avLst/>
          </a:prstGeom>
          <a:noFill/>
        </p:spPr>
        <p:txBody>
          <a:bodyPr wrap="square" rtlCol="0">
            <a:spAutoFit/>
          </a:bodyPr>
          <a:lstStyle/>
          <a:p>
            <a:r>
              <a:rPr lang="en-GB" sz="2800" dirty="0" smtClean="0">
                <a:solidFill>
                  <a:srgbClr val="002060"/>
                </a:solidFill>
                <a:latin typeface="Century Gothic" panose="020B0502020202020204" pitchFamily="34" charset="0"/>
              </a:rPr>
              <a:t>Verb endings change </a:t>
            </a:r>
            <a:r>
              <a:rPr lang="en-GB" sz="2800" dirty="0">
                <a:solidFill>
                  <a:srgbClr val="002060"/>
                </a:solidFill>
                <a:latin typeface="Century Gothic" panose="020B0502020202020204" pitchFamily="34" charset="0"/>
              </a:rPr>
              <a:t>depending on </a:t>
            </a:r>
            <a:r>
              <a:rPr lang="en-GB" sz="2800" dirty="0" smtClean="0">
                <a:solidFill>
                  <a:srgbClr val="002060"/>
                </a:solidFill>
                <a:latin typeface="Century Gothic" panose="020B0502020202020204" pitchFamily="34" charset="0"/>
              </a:rPr>
              <a:t>who the verb refers to.</a:t>
            </a:r>
            <a:endParaRPr lang="en-GB" sz="2800" dirty="0">
              <a:solidFill>
                <a:srgbClr val="002060"/>
              </a:solidFill>
              <a:latin typeface="Century Gothic" panose="020B0502020202020204" pitchFamily="34" charset="0"/>
            </a:endParaRPr>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4334"/>
            <a:ext cx="7258756" cy="867128"/>
          </a:xfrm>
          <a:prstGeom prst="rect">
            <a:avLst/>
          </a:prstGeom>
        </p:spPr>
      </p:pic>
      <p:sp>
        <p:nvSpPr>
          <p:cNvPr id="28" name="Title 1"/>
          <p:cNvSpPr txBox="1">
            <a:spLocks/>
          </p:cNvSpPr>
          <p:nvPr/>
        </p:nvSpPr>
        <p:spPr>
          <a:xfrm>
            <a:off x="0" y="204334"/>
            <a:ext cx="6860392" cy="798797"/>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400" b="1" dirty="0" smtClean="0">
                <a:solidFill>
                  <a:prstClr val="white"/>
                </a:solidFill>
                <a:latin typeface="Century Gothic" panose="020B0502020202020204" pitchFamily="34" charset="0"/>
              </a:rPr>
              <a:t>Saying what you do and s/he does</a:t>
            </a:r>
            <a:endParaRPr lang="en-GB" sz="2400" dirty="0" smtClean="0">
              <a:solidFill>
                <a:prstClr val="white"/>
              </a:solidFill>
              <a:latin typeface="Century Gothic" panose="020B0502020202020204" pitchFamily="34" charset="0"/>
            </a:endParaRPr>
          </a:p>
          <a:p>
            <a:r>
              <a:rPr lang="en-GB" sz="2400" dirty="0" smtClean="0">
                <a:solidFill>
                  <a:prstClr val="white"/>
                </a:solidFill>
                <a:latin typeface="Century Gothic" panose="020B0502020202020204" pitchFamily="34" charset="0"/>
              </a:rPr>
              <a:t>-ar verbs –2</a:t>
            </a:r>
            <a:r>
              <a:rPr lang="en-GB" sz="2400" baseline="30000" dirty="0" smtClean="0">
                <a:solidFill>
                  <a:prstClr val="white"/>
                </a:solidFill>
                <a:latin typeface="Century Gothic" panose="020B0502020202020204" pitchFamily="34" charset="0"/>
              </a:rPr>
              <a:t>nd</a:t>
            </a:r>
            <a:r>
              <a:rPr lang="en-GB" sz="2400" dirty="0" smtClean="0">
                <a:solidFill>
                  <a:prstClr val="white"/>
                </a:solidFill>
                <a:latin typeface="Century Gothic" panose="020B0502020202020204" pitchFamily="34" charset="0"/>
              </a:rPr>
              <a:t> and 3</a:t>
            </a:r>
            <a:r>
              <a:rPr lang="en-GB" sz="2400" baseline="30000" dirty="0" smtClean="0">
                <a:solidFill>
                  <a:prstClr val="white"/>
                </a:solidFill>
                <a:latin typeface="Century Gothic" panose="020B0502020202020204" pitchFamily="34" charset="0"/>
              </a:rPr>
              <a:t>rd</a:t>
            </a:r>
            <a:r>
              <a:rPr lang="en-GB" sz="2400" dirty="0" smtClean="0">
                <a:solidFill>
                  <a:prstClr val="white"/>
                </a:solidFill>
                <a:latin typeface="Century Gothic" panose="020B0502020202020204" pitchFamily="34" charset="0"/>
              </a:rPr>
              <a:t> person singular</a:t>
            </a:r>
            <a:endParaRPr lang="en-GB" sz="2400" dirty="0">
              <a:solidFill>
                <a:prstClr val="white"/>
              </a:solidFill>
              <a:latin typeface="Century Gothic" panose="020B0502020202020204" pitchFamily="34" charset="0"/>
            </a:endParaRPr>
          </a:p>
        </p:txBody>
      </p:sp>
      <p:sp>
        <p:nvSpPr>
          <p:cNvPr id="29" name="Rounded Rectangular Callout 28"/>
          <p:cNvSpPr/>
          <p:nvPr/>
        </p:nvSpPr>
        <p:spPr>
          <a:xfrm>
            <a:off x="250381" y="3746853"/>
            <a:ext cx="1539433" cy="1237662"/>
          </a:xfrm>
          <a:prstGeom prst="wedgeRoundRectCallout">
            <a:avLst/>
          </a:prstGeom>
          <a:solidFill>
            <a:schemeClr val="accent5">
              <a:lumMod val="50000"/>
            </a:schemeClr>
          </a:solidFill>
          <a:ln w="28575">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entury Gothic" panose="020B0502020202020204" pitchFamily="34" charset="0"/>
              </a:rPr>
              <a:t>What is this verb part called?</a:t>
            </a:r>
            <a:endParaRPr lang="en-GB" dirty="0">
              <a:latin typeface="Century Gothic" panose="020B0502020202020204" pitchFamily="34" charset="0"/>
            </a:endParaRPr>
          </a:p>
        </p:txBody>
      </p:sp>
    </p:spTree>
    <p:extLst>
      <p:ext uri="{BB962C8B-B14F-4D97-AF65-F5344CB8AC3E}">
        <p14:creationId xmlns:p14="http://schemas.microsoft.com/office/powerpoint/2010/main" val="15993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P spid="16" grpId="0"/>
      <p:bldP spid="17" grpId="0"/>
      <p:bldP spid="18" grpId="0"/>
      <p:bldP spid="19" grpId="0"/>
      <p:bldP spid="20" grpId="0"/>
      <p:bldP spid="21" grpId="0"/>
      <p:bldP spid="22" grpId="0"/>
      <p:bldP spid="13" grpId="0" animBg="1"/>
      <p:bldP spid="24" grpId="0" animBg="1"/>
      <p:bldP spid="25" grpId="0"/>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876" y="29214"/>
            <a:ext cx="11030859"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Your class is doing a Spanish play.</a:t>
            </a:r>
            <a:endParaRPr lang="en-GB" sz="2400" dirty="0">
              <a:solidFill>
                <a:srgbClr val="002060"/>
              </a:solidFill>
              <a:latin typeface="Century Gothic" panose="020B0502020202020204" pitchFamily="34" charset="0"/>
            </a:endParaRPr>
          </a:p>
        </p:txBody>
      </p:sp>
      <p:sp>
        <p:nvSpPr>
          <p:cNvPr id="7" name="TextBox 6"/>
          <p:cNvSpPr txBox="1"/>
          <p:nvPr/>
        </p:nvSpPr>
        <p:spPr>
          <a:xfrm>
            <a:off x="316549" y="501360"/>
            <a:ext cx="11186024"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Your teacher gives you and a friend stage directions.</a:t>
            </a:r>
            <a:endParaRPr lang="en-GB" sz="2400" dirty="0">
              <a:solidFill>
                <a:srgbClr val="002060"/>
              </a:solidFill>
              <a:latin typeface="Century Gothic" panose="020B0502020202020204" pitchFamily="34" charset="0"/>
            </a:endParaRPr>
          </a:p>
        </p:txBody>
      </p:sp>
      <p:sp>
        <p:nvSpPr>
          <p:cNvPr id="8" name="TextBox 7"/>
          <p:cNvSpPr txBox="1"/>
          <p:nvPr/>
        </p:nvSpPr>
        <p:spPr>
          <a:xfrm>
            <a:off x="344875" y="1530039"/>
            <a:ext cx="6774170"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1. “</a:t>
            </a:r>
            <a:r>
              <a:rPr lang="en-GB" sz="2400" i="1" dirty="0" smtClean="0">
                <a:solidFill>
                  <a:srgbClr val="002060"/>
                </a:solidFill>
                <a:latin typeface="Century Gothic" panose="020B0502020202020204" pitchFamily="34" charset="0"/>
              </a:rPr>
              <a:t>Llevas unos vasos en una </a:t>
            </a:r>
            <a:r>
              <a:rPr lang="en-GB" sz="2400" i="1" dirty="0" err="1" smtClean="0">
                <a:solidFill>
                  <a:srgbClr val="002060"/>
                </a:solidFill>
                <a:latin typeface="Century Gothic" panose="020B0502020202020204" pitchFamily="34" charset="0"/>
              </a:rPr>
              <a:t>bolsa</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11" name="Rounded Rectangle 10"/>
          <p:cNvSpPr/>
          <p:nvPr/>
        </p:nvSpPr>
        <p:spPr>
          <a:xfrm>
            <a:off x="6141139" y="1420585"/>
            <a:ext cx="2907364" cy="42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Century Gothic" panose="020B0502020202020204" pitchFamily="34" charset="0"/>
              </a:rPr>
              <a:t>You carry…</a:t>
            </a:r>
            <a:endParaRPr lang="en-GB" sz="2400" dirty="0">
              <a:solidFill>
                <a:srgbClr val="002060"/>
              </a:solidFill>
              <a:latin typeface="Century Gothic" panose="020B0502020202020204" pitchFamily="34" charset="0"/>
            </a:endParaRPr>
          </a:p>
        </p:txBody>
      </p:sp>
      <p:sp>
        <p:nvSpPr>
          <p:cNvPr id="12" name="Rounded Rectangle 11"/>
          <p:cNvSpPr/>
          <p:nvPr/>
        </p:nvSpPr>
        <p:spPr>
          <a:xfrm>
            <a:off x="6137117" y="1860059"/>
            <a:ext cx="2907364" cy="4198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Century Gothic" panose="020B0502020202020204" pitchFamily="34" charset="0"/>
              </a:rPr>
              <a:t>S/he carries…</a:t>
            </a:r>
            <a:endParaRPr lang="en-GB" sz="2400" dirty="0">
              <a:solidFill>
                <a:srgbClr val="002060"/>
              </a:solidFill>
              <a:latin typeface="Century Gothic" panose="020B0502020202020204" pitchFamily="34" charset="0"/>
            </a:endParaRPr>
          </a:p>
        </p:txBody>
      </p:sp>
      <p:sp>
        <p:nvSpPr>
          <p:cNvPr id="10" name="TextBox 9"/>
          <p:cNvSpPr txBox="1"/>
          <p:nvPr/>
        </p:nvSpPr>
        <p:spPr>
          <a:xfrm>
            <a:off x="316549" y="993111"/>
            <a:ext cx="1103085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Choose the </a:t>
            </a:r>
            <a:r>
              <a:rPr lang="en-GB" sz="2400" dirty="0" smtClean="0">
                <a:solidFill>
                  <a:srgbClr val="002060"/>
                </a:solidFill>
                <a:latin typeface="Century Gothic" panose="020B0502020202020204" pitchFamily="34" charset="0"/>
              </a:rPr>
              <a:t>correct sentence </a:t>
            </a:r>
            <a:r>
              <a:rPr lang="en-GB" sz="2400" dirty="0">
                <a:solidFill>
                  <a:srgbClr val="002060"/>
                </a:solidFill>
                <a:latin typeface="Century Gothic" panose="020B0502020202020204" pitchFamily="34" charset="0"/>
              </a:rPr>
              <a:t>starter and translate the </a:t>
            </a:r>
            <a:r>
              <a:rPr lang="en-GB" sz="2400" dirty="0" smtClean="0">
                <a:solidFill>
                  <a:srgbClr val="002060"/>
                </a:solidFill>
                <a:latin typeface="Century Gothic" panose="020B0502020202020204" pitchFamily="34" charset="0"/>
              </a:rPr>
              <a:t>rest.</a:t>
            </a:r>
            <a:endParaRPr lang="en-GB" sz="2400" dirty="0">
              <a:solidFill>
                <a:srgbClr val="002060"/>
              </a:solidFill>
              <a:latin typeface="Century Gothic" panose="020B0502020202020204" pitchFamily="34" charset="0"/>
            </a:endParaRPr>
          </a:p>
        </p:txBody>
      </p:sp>
      <p:pic>
        <p:nvPicPr>
          <p:cNvPr id="1026" name="Picture 2" descr="http://www.clker.com/cliparts/8/5/2/6/1195426054171862660movie_genre_musical_patr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873" y="1527202"/>
            <a:ext cx="1660926" cy="12401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44875" y="2409588"/>
            <a:ext cx="5237466"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2. “</a:t>
            </a:r>
            <a:r>
              <a:rPr lang="en-GB" sz="2400" i="1" dirty="0" smtClean="0">
                <a:solidFill>
                  <a:srgbClr val="002060"/>
                </a:solidFill>
                <a:latin typeface="Century Gothic" panose="020B0502020202020204" pitchFamily="34" charset="0"/>
              </a:rPr>
              <a:t>Escuchas una </a:t>
            </a:r>
            <a:r>
              <a:rPr lang="en-GB" sz="2400" i="1" dirty="0" err="1" smtClean="0">
                <a:solidFill>
                  <a:srgbClr val="002060"/>
                </a:solidFill>
                <a:latin typeface="Century Gothic" panose="020B0502020202020204" pitchFamily="34" charset="0"/>
              </a:rPr>
              <a:t>conversación</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16" name="TextBox 15"/>
          <p:cNvSpPr txBox="1"/>
          <p:nvPr/>
        </p:nvSpPr>
        <p:spPr>
          <a:xfrm>
            <a:off x="344875" y="3321489"/>
            <a:ext cx="8413784"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3. “</a:t>
            </a:r>
            <a:r>
              <a:rPr lang="en-GB" sz="2400" i="1" dirty="0" err="1" smtClean="0">
                <a:solidFill>
                  <a:srgbClr val="002060"/>
                </a:solidFill>
                <a:latin typeface="Century Gothic" panose="020B0502020202020204" pitchFamily="34" charset="0"/>
              </a:rPr>
              <a:t>Usa</a:t>
            </a:r>
            <a:r>
              <a:rPr lang="en-GB" sz="2400" i="1" dirty="0" smtClean="0">
                <a:solidFill>
                  <a:srgbClr val="002060"/>
                </a:solidFill>
                <a:latin typeface="Century Gothic" panose="020B0502020202020204" pitchFamily="34" charset="0"/>
              </a:rPr>
              <a:t> un </a:t>
            </a:r>
            <a:r>
              <a:rPr lang="en-GB" sz="2400" i="1" dirty="0" err="1" smtClean="0">
                <a:solidFill>
                  <a:srgbClr val="002060"/>
                </a:solidFill>
                <a:latin typeface="Century Gothic" panose="020B0502020202020204" pitchFamily="34" charset="0"/>
              </a:rPr>
              <a:t>bolígrafo</a:t>
            </a:r>
            <a:r>
              <a:rPr lang="en-GB" sz="2400" i="1" dirty="0" smtClean="0">
                <a:solidFill>
                  <a:srgbClr val="002060"/>
                </a:solidFill>
                <a:latin typeface="Century Gothic" panose="020B0502020202020204" pitchFamily="34" charset="0"/>
              </a:rPr>
              <a:t>. </a:t>
            </a:r>
            <a:r>
              <a:rPr lang="en-GB" sz="2400" i="1" dirty="0" err="1" smtClean="0">
                <a:solidFill>
                  <a:srgbClr val="002060"/>
                </a:solidFill>
                <a:latin typeface="Century Gothic" panose="020B0502020202020204" pitchFamily="34" charset="0"/>
              </a:rPr>
              <a:t>Es</a:t>
            </a:r>
            <a:r>
              <a:rPr lang="en-GB" sz="2400" i="1" dirty="0" smtClean="0">
                <a:solidFill>
                  <a:srgbClr val="002060"/>
                </a:solidFill>
                <a:latin typeface="Century Gothic" panose="020B0502020202020204" pitchFamily="34" charset="0"/>
              </a:rPr>
              <a:t> </a:t>
            </a:r>
            <a:r>
              <a:rPr lang="en-GB" sz="2400" i="1" dirty="0" err="1" smtClean="0">
                <a:solidFill>
                  <a:srgbClr val="002060"/>
                </a:solidFill>
                <a:latin typeface="Century Gothic" panose="020B0502020202020204" pitchFamily="34" charset="0"/>
              </a:rPr>
              <a:t>blanco</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pic>
        <p:nvPicPr>
          <p:cNvPr id="19"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462" y="1406269"/>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462" y="3802919"/>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91061" y="2811840"/>
            <a:ext cx="5844503" cy="461665"/>
          </a:xfrm>
          <a:prstGeom prst="rect">
            <a:avLst/>
          </a:prstGeom>
          <a:noFill/>
        </p:spPr>
        <p:txBody>
          <a:bodyPr wrap="square" rtlCol="0">
            <a:spAutoFit/>
          </a:bodyPr>
          <a:lstStyle/>
          <a:p>
            <a:r>
              <a:rPr lang="en-GB" sz="2400" dirty="0" smtClean="0">
                <a:solidFill>
                  <a:schemeClr val="accent2"/>
                </a:solidFill>
                <a:latin typeface="Century Gothic" panose="020B0502020202020204" pitchFamily="34" charset="0"/>
              </a:rPr>
              <a:t>You listen to a conversation.  </a:t>
            </a:r>
            <a:endParaRPr lang="en-GB" sz="2400" dirty="0">
              <a:solidFill>
                <a:schemeClr val="accent2"/>
              </a:solidFill>
              <a:latin typeface="Century Gothic" panose="020B0502020202020204" pitchFamily="34" charset="0"/>
            </a:endParaRPr>
          </a:p>
        </p:txBody>
      </p:sp>
      <p:sp>
        <p:nvSpPr>
          <p:cNvPr id="23" name="TextBox 22"/>
          <p:cNvSpPr txBox="1"/>
          <p:nvPr/>
        </p:nvSpPr>
        <p:spPr>
          <a:xfrm>
            <a:off x="691061" y="3711458"/>
            <a:ext cx="5844503" cy="461665"/>
          </a:xfrm>
          <a:prstGeom prst="rect">
            <a:avLst/>
          </a:prstGeom>
          <a:noFill/>
        </p:spPr>
        <p:txBody>
          <a:bodyPr wrap="square" rtlCol="0">
            <a:spAutoFit/>
          </a:bodyPr>
          <a:lstStyle/>
          <a:p>
            <a:r>
              <a:rPr lang="en-GB" sz="2400" dirty="0" smtClean="0">
                <a:solidFill>
                  <a:schemeClr val="accent2"/>
                </a:solidFill>
                <a:latin typeface="Century Gothic" panose="020B0502020202020204" pitchFamily="34" charset="0"/>
              </a:rPr>
              <a:t>S/he uses a pen. It’s white.  </a:t>
            </a:r>
            <a:endParaRPr lang="en-GB" sz="2400" dirty="0">
              <a:solidFill>
                <a:schemeClr val="accent2"/>
              </a:solidFill>
              <a:latin typeface="Century Gothic" panose="020B0502020202020204" pitchFamily="34" charset="0"/>
            </a:endParaRPr>
          </a:p>
        </p:txBody>
      </p:sp>
      <p:sp>
        <p:nvSpPr>
          <p:cNvPr id="26" name="TextBox 25"/>
          <p:cNvSpPr txBox="1"/>
          <p:nvPr/>
        </p:nvSpPr>
        <p:spPr>
          <a:xfrm>
            <a:off x="344875" y="4273686"/>
            <a:ext cx="6774168"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4. “</a:t>
            </a:r>
            <a:r>
              <a:rPr lang="en-GB" sz="2400" i="1" dirty="0" err="1" smtClean="0">
                <a:solidFill>
                  <a:srgbClr val="002060"/>
                </a:solidFill>
                <a:latin typeface="Century Gothic" panose="020B0502020202020204" pitchFamily="34" charset="0"/>
              </a:rPr>
              <a:t>Compra</a:t>
            </a:r>
            <a:r>
              <a:rPr lang="en-GB" sz="2400" i="1" dirty="0" smtClean="0">
                <a:solidFill>
                  <a:srgbClr val="002060"/>
                </a:solidFill>
                <a:latin typeface="Century Gothic" panose="020B0502020202020204" pitchFamily="34" charset="0"/>
              </a:rPr>
              <a:t> una </a:t>
            </a:r>
            <a:r>
              <a:rPr lang="en-GB" sz="2400" i="1" dirty="0" err="1" smtClean="0">
                <a:solidFill>
                  <a:srgbClr val="002060"/>
                </a:solidFill>
                <a:latin typeface="Century Gothic" panose="020B0502020202020204" pitchFamily="34" charset="0"/>
              </a:rPr>
              <a:t>botella</a:t>
            </a:r>
            <a:r>
              <a:rPr lang="en-GB" sz="2400" i="1" dirty="0" smtClean="0">
                <a:solidFill>
                  <a:srgbClr val="002060"/>
                </a:solidFill>
                <a:latin typeface="Century Gothic" panose="020B0502020202020204" pitchFamily="34" charset="0"/>
              </a:rPr>
              <a:t> de Pepsi.</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29" name="TextBox 28"/>
          <p:cNvSpPr txBox="1"/>
          <p:nvPr/>
        </p:nvSpPr>
        <p:spPr>
          <a:xfrm>
            <a:off x="691061" y="4649184"/>
            <a:ext cx="5844503" cy="461665"/>
          </a:xfrm>
          <a:prstGeom prst="rect">
            <a:avLst/>
          </a:prstGeom>
          <a:noFill/>
        </p:spPr>
        <p:txBody>
          <a:bodyPr wrap="square" rtlCol="0">
            <a:spAutoFit/>
          </a:bodyPr>
          <a:lstStyle/>
          <a:p>
            <a:r>
              <a:rPr lang="en-GB" sz="2400" dirty="0" smtClean="0">
                <a:solidFill>
                  <a:schemeClr val="accent2"/>
                </a:solidFill>
                <a:latin typeface="Century Gothic" panose="020B0502020202020204" pitchFamily="34" charset="0"/>
              </a:rPr>
              <a:t>S/he buys a bottle of Coca-Cola. </a:t>
            </a:r>
            <a:endParaRPr lang="en-GB" sz="2400" dirty="0">
              <a:solidFill>
                <a:schemeClr val="accent2"/>
              </a:solidFill>
              <a:latin typeface="Century Gothic" panose="020B0502020202020204" pitchFamily="34" charset="0"/>
            </a:endParaRPr>
          </a:p>
        </p:txBody>
      </p:sp>
      <p:sp>
        <p:nvSpPr>
          <p:cNvPr id="30" name="Rounded Rectangle 29"/>
          <p:cNvSpPr/>
          <p:nvPr/>
        </p:nvSpPr>
        <p:spPr>
          <a:xfrm>
            <a:off x="6141139" y="2398955"/>
            <a:ext cx="2907364" cy="42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Century Gothic" panose="020B0502020202020204" pitchFamily="34" charset="0"/>
              </a:rPr>
              <a:t>S/he listens…</a:t>
            </a:r>
            <a:endParaRPr lang="en-GB" sz="2400" dirty="0">
              <a:solidFill>
                <a:srgbClr val="002060"/>
              </a:solidFill>
              <a:latin typeface="Century Gothic" panose="020B0502020202020204" pitchFamily="34" charset="0"/>
            </a:endParaRPr>
          </a:p>
        </p:txBody>
      </p:sp>
      <p:sp>
        <p:nvSpPr>
          <p:cNvPr id="31" name="Rounded Rectangle 30"/>
          <p:cNvSpPr/>
          <p:nvPr/>
        </p:nvSpPr>
        <p:spPr>
          <a:xfrm>
            <a:off x="6137117" y="2818274"/>
            <a:ext cx="2907364" cy="4198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Century Gothic" panose="020B0502020202020204" pitchFamily="34" charset="0"/>
              </a:rPr>
              <a:t>You listen…</a:t>
            </a:r>
            <a:endParaRPr lang="en-GB" sz="2400" dirty="0">
              <a:solidFill>
                <a:srgbClr val="002060"/>
              </a:solidFill>
              <a:latin typeface="Century Gothic" panose="020B0502020202020204" pitchFamily="34" charset="0"/>
            </a:endParaRPr>
          </a:p>
        </p:txBody>
      </p:sp>
      <p:sp>
        <p:nvSpPr>
          <p:cNvPr id="32" name="Rounded Rectangle 31"/>
          <p:cNvSpPr/>
          <p:nvPr/>
        </p:nvSpPr>
        <p:spPr>
          <a:xfrm>
            <a:off x="6137117" y="3353949"/>
            <a:ext cx="2907364" cy="42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Century Gothic" panose="020B0502020202020204" pitchFamily="34" charset="0"/>
              </a:rPr>
              <a:t>You use…</a:t>
            </a:r>
            <a:endParaRPr lang="en-GB" sz="2400" dirty="0">
              <a:solidFill>
                <a:srgbClr val="002060"/>
              </a:solidFill>
              <a:latin typeface="Century Gothic" panose="020B0502020202020204" pitchFamily="34" charset="0"/>
            </a:endParaRPr>
          </a:p>
        </p:txBody>
      </p:sp>
      <p:sp>
        <p:nvSpPr>
          <p:cNvPr id="33" name="Rounded Rectangle 32"/>
          <p:cNvSpPr/>
          <p:nvPr/>
        </p:nvSpPr>
        <p:spPr>
          <a:xfrm>
            <a:off x="6137117" y="3792123"/>
            <a:ext cx="2907364" cy="4198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Century Gothic" panose="020B0502020202020204" pitchFamily="34" charset="0"/>
              </a:rPr>
              <a:t>S/he uses…</a:t>
            </a:r>
            <a:endParaRPr lang="en-GB" sz="2400" dirty="0">
              <a:solidFill>
                <a:srgbClr val="002060"/>
              </a:solidFill>
              <a:latin typeface="Century Gothic" panose="020B0502020202020204" pitchFamily="34" charset="0"/>
            </a:endParaRPr>
          </a:p>
        </p:txBody>
      </p:sp>
      <p:sp>
        <p:nvSpPr>
          <p:cNvPr id="34" name="Rounded Rectangle 33"/>
          <p:cNvSpPr/>
          <p:nvPr/>
        </p:nvSpPr>
        <p:spPr>
          <a:xfrm>
            <a:off x="6137117" y="4312568"/>
            <a:ext cx="2907364" cy="42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Century Gothic" panose="020B0502020202020204" pitchFamily="34" charset="0"/>
              </a:rPr>
              <a:t>S/he buys…</a:t>
            </a:r>
            <a:endParaRPr lang="en-GB" sz="2400" dirty="0">
              <a:solidFill>
                <a:srgbClr val="002060"/>
              </a:solidFill>
              <a:latin typeface="Century Gothic" panose="020B0502020202020204" pitchFamily="34" charset="0"/>
            </a:endParaRPr>
          </a:p>
        </p:txBody>
      </p:sp>
      <p:sp>
        <p:nvSpPr>
          <p:cNvPr id="35" name="Rounded Rectangle 34"/>
          <p:cNvSpPr/>
          <p:nvPr/>
        </p:nvSpPr>
        <p:spPr>
          <a:xfrm>
            <a:off x="6137117" y="4741215"/>
            <a:ext cx="2907364" cy="4198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Century Gothic" panose="020B0502020202020204" pitchFamily="34" charset="0"/>
              </a:rPr>
              <a:t>You buy…</a:t>
            </a:r>
            <a:endParaRPr lang="en-GB" sz="2400" dirty="0">
              <a:solidFill>
                <a:srgbClr val="002060"/>
              </a:solidFill>
              <a:latin typeface="Century Gothic" panose="020B0502020202020204" pitchFamily="34" charset="0"/>
            </a:endParaRPr>
          </a:p>
        </p:txBody>
      </p:sp>
      <p:pic>
        <p:nvPicPr>
          <p:cNvPr id="36"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462" y="2833458"/>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670943" y="1907385"/>
            <a:ext cx="5844503" cy="461665"/>
          </a:xfrm>
          <a:prstGeom prst="rect">
            <a:avLst/>
          </a:prstGeom>
          <a:noFill/>
        </p:spPr>
        <p:txBody>
          <a:bodyPr wrap="square" rtlCol="0">
            <a:spAutoFit/>
          </a:bodyPr>
          <a:lstStyle/>
          <a:p>
            <a:r>
              <a:rPr lang="en-GB" sz="2400" dirty="0" smtClean="0">
                <a:solidFill>
                  <a:schemeClr val="accent2"/>
                </a:solidFill>
                <a:latin typeface="Century Gothic" panose="020B0502020202020204" pitchFamily="34" charset="0"/>
              </a:rPr>
              <a:t>You carry some glasses in a bag.  </a:t>
            </a:r>
            <a:endParaRPr lang="en-GB" sz="2400" dirty="0">
              <a:solidFill>
                <a:schemeClr val="accent2"/>
              </a:solidFill>
              <a:latin typeface="Century Gothic" panose="020B0502020202020204" pitchFamily="34" charset="0"/>
            </a:endParaRPr>
          </a:p>
        </p:txBody>
      </p:sp>
      <p:sp>
        <p:nvSpPr>
          <p:cNvPr id="38" name="Rounded Rectangle 37"/>
          <p:cNvSpPr/>
          <p:nvPr/>
        </p:nvSpPr>
        <p:spPr>
          <a:xfrm>
            <a:off x="11217729" y="5919130"/>
            <a:ext cx="917120"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leer</a:t>
            </a:r>
            <a:endParaRPr lang="en-GB" b="1" dirty="0">
              <a:latin typeface="Century Gothic" panose="020B0502020202020204" pitchFamily="34" charset="0"/>
            </a:endParaRPr>
          </a:p>
        </p:txBody>
      </p:sp>
      <p:pic>
        <p:nvPicPr>
          <p:cNvPr id="39"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462" y="4297679"/>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344875" y="5211344"/>
            <a:ext cx="6774168"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5. “</a:t>
            </a:r>
            <a:r>
              <a:rPr lang="en-GB" sz="2400" i="1" dirty="0" smtClean="0">
                <a:solidFill>
                  <a:srgbClr val="002060"/>
                </a:solidFill>
                <a:latin typeface="Century Gothic" panose="020B0502020202020204" pitchFamily="34" charset="0"/>
              </a:rPr>
              <a:t>Necesitas un </a:t>
            </a:r>
            <a:r>
              <a:rPr lang="en-GB" sz="2400" i="1" dirty="0" err="1" smtClean="0">
                <a:solidFill>
                  <a:srgbClr val="002060"/>
                </a:solidFill>
                <a:latin typeface="Century Gothic" panose="020B0502020202020204" pitchFamily="34" charset="0"/>
              </a:rPr>
              <a:t>periódico</a:t>
            </a:r>
            <a:r>
              <a:rPr lang="en-GB" sz="2400" i="1" dirty="0" smtClean="0">
                <a:solidFill>
                  <a:srgbClr val="002060"/>
                </a:solidFill>
                <a:latin typeface="Century Gothic" panose="020B0502020202020204" pitchFamily="34" charset="0"/>
              </a:rPr>
              <a:t>.</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41" name="TextBox 40"/>
          <p:cNvSpPr txBox="1"/>
          <p:nvPr/>
        </p:nvSpPr>
        <p:spPr>
          <a:xfrm>
            <a:off x="691061" y="5586842"/>
            <a:ext cx="5844503" cy="461665"/>
          </a:xfrm>
          <a:prstGeom prst="rect">
            <a:avLst/>
          </a:prstGeom>
          <a:noFill/>
        </p:spPr>
        <p:txBody>
          <a:bodyPr wrap="square" rtlCol="0">
            <a:spAutoFit/>
          </a:bodyPr>
          <a:lstStyle/>
          <a:p>
            <a:r>
              <a:rPr lang="en-GB" sz="2400" dirty="0" smtClean="0">
                <a:solidFill>
                  <a:schemeClr val="accent2"/>
                </a:solidFill>
                <a:latin typeface="Century Gothic" panose="020B0502020202020204" pitchFamily="34" charset="0"/>
              </a:rPr>
              <a:t>You need a newspaper. </a:t>
            </a:r>
            <a:endParaRPr lang="en-GB" sz="2400" dirty="0">
              <a:solidFill>
                <a:schemeClr val="accent2"/>
              </a:solidFill>
              <a:latin typeface="Century Gothic" panose="020B0502020202020204" pitchFamily="34" charset="0"/>
            </a:endParaRPr>
          </a:p>
        </p:txBody>
      </p:sp>
      <p:sp>
        <p:nvSpPr>
          <p:cNvPr id="42" name="Rounded Rectangle 41"/>
          <p:cNvSpPr/>
          <p:nvPr/>
        </p:nvSpPr>
        <p:spPr>
          <a:xfrm>
            <a:off x="6137117" y="5273768"/>
            <a:ext cx="2907364" cy="42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Century Gothic" panose="020B0502020202020204" pitchFamily="34" charset="0"/>
              </a:rPr>
              <a:t>S/he needs…</a:t>
            </a:r>
            <a:endParaRPr lang="en-GB" sz="2400" dirty="0">
              <a:solidFill>
                <a:srgbClr val="002060"/>
              </a:solidFill>
              <a:latin typeface="Century Gothic" panose="020B0502020202020204" pitchFamily="34" charset="0"/>
            </a:endParaRPr>
          </a:p>
        </p:txBody>
      </p:sp>
      <p:sp>
        <p:nvSpPr>
          <p:cNvPr id="43" name="Rounded Rectangle 42"/>
          <p:cNvSpPr/>
          <p:nvPr/>
        </p:nvSpPr>
        <p:spPr>
          <a:xfrm>
            <a:off x="6137117" y="5716064"/>
            <a:ext cx="2907364" cy="4198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Century Gothic" panose="020B0502020202020204" pitchFamily="34" charset="0"/>
              </a:rPr>
              <a:t>You need…</a:t>
            </a:r>
            <a:endParaRPr lang="en-GB" sz="2400" dirty="0">
              <a:solidFill>
                <a:srgbClr val="002060"/>
              </a:solidFill>
              <a:latin typeface="Century Gothic" panose="020B0502020202020204" pitchFamily="34" charset="0"/>
            </a:endParaRPr>
          </a:p>
        </p:txBody>
      </p:sp>
      <p:pic>
        <p:nvPicPr>
          <p:cNvPr id="44" name="Picture 2" descr="http://www.clker.com/cliparts/j/p/l/D/8/K/green-tick-m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5462" y="5708955"/>
            <a:ext cx="422268" cy="44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09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1" grpId="0" animBg="1"/>
      <p:bldP spid="12" grpId="0" animBg="1"/>
      <p:bldP spid="10" grpId="0"/>
      <p:bldP spid="13" grpId="0"/>
      <p:bldP spid="16" grpId="0"/>
      <p:bldP spid="22" grpId="0"/>
      <p:bldP spid="23" grpId="0"/>
      <p:bldP spid="26" grpId="0"/>
      <p:bldP spid="29" grpId="0"/>
      <p:bldP spid="30" grpId="0" animBg="1"/>
      <p:bldP spid="31" grpId="0" animBg="1"/>
      <p:bldP spid="32" grpId="0" animBg="1"/>
      <p:bldP spid="33" grpId="0" animBg="1"/>
      <p:bldP spid="34" grpId="0" animBg="1"/>
      <p:bldP spid="35" grpId="0" animBg="1"/>
      <p:bldP spid="37" grpId="0"/>
      <p:bldP spid="40" grpId="0"/>
      <p:bldP spid="41" grpId="0"/>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75171" y="235472"/>
            <a:ext cx="12031225"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It’s the day of the play, but the teacher has forgotten everything!</a:t>
            </a:r>
            <a:endParaRPr lang="en-GB" sz="2400" dirty="0">
              <a:solidFill>
                <a:srgbClr val="002060"/>
              </a:solidFill>
              <a:latin typeface="Century Gothic" panose="020B0502020202020204" pitchFamily="34" charset="0"/>
            </a:endParaRPr>
          </a:p>
        </p:txBody>
      </p:sp>
      <p:sp>
        <p:nvSpPr>
          <p:cNvPr id="25" name="TextBox 24"/>
          <p:cNvSpPr txBox="1"/>
          <p:nvPr/>
        </p:nvSpPr>
        <p:spPr>
          <a:xfrm>
            <a:off x="160775" y="682960"/>
            <a:ext cx="11030859"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She needs help. Translate her questions.</a:t>
            </a:r>
            <a:endParaRPr lang="en-GB" sz="2400" dirty="0">
              <a:solidFill>
                <a:srgbClr val="002060"/>
              </a:solidFill>
              <a:latin typeface="Century Gothic" panose="020B0502020202020204" pitchFamily="34" charset="0"/>
            </a:endParaRPr>
          </a:p>
        </p:txBody>
      </p:sp>
      <p:sp>
        <p:nvSpPr>
          <p:cNvPr id="26" name="TextBox 25"/>
          <p:cNvSpPr txBox="1"/>
          <p:nvPr/>
        </p:nvSpPr>
        <p:spPr>
          <a:xfrm>
            <a:off x="160775" y="1686628"/>
            <a:ext cx="3084843"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1. “¿Qué </a:t>
            </a:r>
            <a:r>
              <a:rPr lang="en-GB" sz="2400" dirty="0" err="1" smtClean="0">
                <a:solidFill>
                  <a:srgbClr val="002060"/>
                </a:solidFill>
                <a:latin typeface="Century Gothic" panose="020B0502020202020204" pitchFamily="34" charset="0"/>
              </a:rPr>
              <a:t>llevas</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29" name="TextBox 28"/>
          <p:cNvSpPr txBox="1"/>
          <p:nvPr/>
        </p:nvSpPr>
        <p:spPr>
          <a:xfrm>
            <a:off x="160775" y="2715241"/>
            <a:ext cx="3275761"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2</a:t>
            </a:r>
            <a:r>
              <a:rPr lang="en-GB" sz="2400" dirty="0">
                <a:solidFill>
                  <a:srgbClr val="002060"/>
                </a:solidFill>
                <a:latin typeface="Century Gothic" panose="020B0502020202020204" pitchFamily="34" charset="0"/>
              </a:rPr>
              <a:t>. </a:t>
            </a:r>
            <a:r>
              <a:rPr lang="en-GB" sz="2400" dirty="0" smtClean="0">
                <a:solidFill>
                  <a:srgbClr val="002060"/>
                </a:solidFill>
                <a:latin typeface="Century Gothic" panose="020B0502020202020204" pitchFamily="34" charset="0"/>
              </a:rPr>
              <a:t>“¿Cómo baila?”</a:t>
            </a:r>
            <a:endParaRPr lang="en-GB" sz="2400" dirty="0">
              <a:solidFill>
                <a:srgbClr val="002060"/>
              </a:solidFill>
              <a:latin typeface="Century Gothic" panose="020B0502020202020204" pitchFamily="34" charset="0"/>
            </a:endParaRPr>
          </a:p>
        </p:txBody>
      </p:sp>
      <p:sp>
        <p:nvSpPr>
          <p:cNvPr id="30" name="TextBox 29"/>
          <p:cNvSpPr txBox="1"/>
          <p:nvPr/>
        </p:nvSpPr>
        <p:spPr>
          <a:xfrm>
            <a:off x="160775" y="3749368"/>
            <a:ext cx="6511330"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3. “¿Quién </a:t>
            </a:r>
            <a:r>
              <a:rPr lang="en-GB" sz="2400" dirty="0" err="1" smtClean="0">
                <a:solidFill>
                  <a:srgbClr val="002060"/>
                </a:solidFill>
                <a:latin typeface="Century Gothic" panose="020B0502020202020204" pitchFamily="34" charset="0"/>
              </a:rPr>
              <a:t>compra</a:t>
            </a:r>
            <a:r>
              <a:rPr lang="en-GB" sz="2400" dirty="0" smtClean="0">
                <a:solidFill>
                  <a:srgbClr val="002060"/>
                </a:solidFill>
                <a:latin typeface="Century Gothic" panose="020B0502020202020204" pitchFamily="34" charset="0"/>
              </a:rPr>
              <a:t> un </a:t>
            </a:r>
            <a:r>
              <a:rPr lang="en-GB" sz="2400" dirty="0" err="1" smtClean="0">
                <a:solidFill>
                  <a:srgbClr val="002060"/>
                </a:solidFill>
                <a:latin typeface="Century Gothic" panose="020B0502020202020204" pitchFamily="34" charset="0"/>
              </a:rPr>
              <a:t>producto</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34" name="TextBox 33"/>
          <p:cNvSpPr txBox="1"/>
          <p:nvPr/>
        </p:nvSpPr>
        <p:spPr>
          <a:xfrm>
            <a:off x="506961" y="2139972"/>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What do you wear/carry? </a:t>
            </a:r>
            <a:endParaRPr lang="en-GB" sz="2400" b="1" i="1" dirty="0">
              <a:solidFill>
                <a:schemeClr val="accent2"/>
              </a:solidFill>
              <a:latin typeface="Century Gothic" panose="020B0502020202020204" pitchFamily="34" charset="0"/>
            </a:endParaRPr>
          </a:p>
        </p:txBody>
      </p:sp>
      <p:sp>
        <p:nvSpPr>
          <p:cNvPr id="35" name="TextBox 34"/>
          <p:cNvSpPr txBox="1"/>
          <p:nvPr/>
        </p:nvSpPr>
        <p:spPr>
          <a:xfrm>
            <a:off x="506961" y="3059677"/>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How does s/he dance?  </a:t>
            </a:r>
            <a:endParaRPr lang="en-GB" sz="2400" b="1" i="1" dirty="0">
              <a:solidFill>
                <a:schemeClr val="accent2"/>
              </a:solidFill>
              <a:latin typeface="Century Gothic" panose="020B0502020202020204" pitchFamily="34" charset="0"/>
            </a:endParaRPr>
          </a:p>
        </p:txBody>
      </p:sp>
      <p:sp>
        <p:nvSpPr>
          <p:cNvPr id="36" name="TextBox 35"/>
          <p:cNvSpPr txBox="1"/>
          <p:nvPr/>
        </p:nvSpPr>
        <p:spPr>
          <a:xfrm>
            <a:off x="506961" y="4104378"/>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Who buys a product?  </a:t>
            </a:r>
            <a:endParaRPr lang="en-GB" sz="2400" b="1" i="1" dirty="0">
              <a:solidFill>
                <a:schemeClr val="accent2"/>
              </a:solidFill>
              <a:latin typeface="Century Gothic" panose="020B0502020202020204" pitchFamily="34" charset="0"/>
            </a:endParaRPr>
          </a:p>
        </p:txBody>
      </p:sp>
      <p:sp>
        <p:nvSpPr>
          <p:cNvPr id="37" name="TextBox 36"/>
          <p:cNvSpPr txBox="1"/>
          <p:nvPr/>
        </p:nvSpPr>
        <p:spPr>
          <a:xfrm>
            <a:off x="160777" y="4773657"/>
            <a:ext cx="3657597"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4. “¿Dónde bailas?”</a:t>
            </a:r>
            <a:endParaRPr lang="en-GB" sz="2400" dirty="0">
              <a:solidFill>
                <a:srgbClr val="002060"/>
              </a:solidFill>
              <a:latin typeface="Century Gothic" panose="020B0502020202020204" pitchFamily="34" charset="0"/>
            </a:endParaRPr>
          </a:p>
        </p:txBody>
      </p:sp>
      <p:sp>
        <p:nvSpPr>
          <p:cNvPr id="38" name="TextBox 37"/>
          <p:cNvSpPr txBox="1"/>
          <p:nvPr/>
        </p:nvSpPr>
        <p:spPr>
          <a:xfrm>
            <a:off x="506961" y="5265631"/>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Where do you dance?</a:t>
            </a:r>
            <a:endParaRPr lang="en-GB" sz="2400" b="1" i="1" dirty="0">
              <a:solidFill>
                <a:schemeClr val="accent2"/>
              </a:solidFill>
              <a:latin typeface="Century Gothic" panose="020B0502020202020204" pitchFamily="34" charset="0"/>
            </a:endParaRPr>
          </a:p>
        </p:txBody>
      </p:sp>
      <p:sp>
        <p:nvSpPr>
          <p:cNvPr id="46" name="TextBox 45"/>
          <p:cNvSpPr txBox="1"/>
          <p:nvPr/>
        </p:nvSpPr>
        <p:spPr>
          <a:xfrm>
            <a:off x="6774265" y="1619239"/>
            <a:ext cx="3785602"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5. “¿</a:t>
            </a:r>
            <a:r>
              <a:rPr lang="en-GB" sz="2400" dirty="0" err="1" smtClean="0">
                <a:solidFill>
                  <a:srgbClr val="002060"/>
                </a:solidFill>
                <a:latin typeface="Century Gothic" panose="020B0502020202020204" pitchFamily="34" charset="0"/>
              </a:rPr>
              <a:t>Hablas</a:t>
            </a:r>
            <a:r>
              <a:rPr lang="en-GB" sz="2400" dirty="0" smtClean="0">
                <a:solidFill>
                  <a:srgbClr val="002060"/>
                </a:solidFill>
                <a:latin typeface="Century Gothic" panose="020B0502020202020204" pitchFamily="34" charset="0"/>
              </a:rPr>
              <a:t> con Sara?.”</a:t>
            </a:r>
            <a:endParaRPr lang="en-GB" sz="2400" dirty="0">
              <a:solidFill>
                <a:srgbClr val="002060"/>
              </a:solidFill>
              <a:latin typeface="Century Gothic" panose="020B0502020202020204" pitchFamily="34" charset="0"/>
            </a:endParaRPr>
          </a:p>
        </p:txBody>
      </p:sp>
      <p:sp>
        <p:nvSpPr>
          <p:cNvPr id="47" name="TextBox 46"/>
          <p:cNvSpPr txBox="1"/>
          <p:nvPr/>
        </p:nvSpPr>
        <p:spPr>
          <a:xfrm>
            <a:off x="7120451" y="2072583"/>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Do you speak with Sarah? </a:t>
            </a:r>
            <a:endParaRPr lang="en-GB" sz="2400" b="1" i="1" dirty="0">
              <a:solidFill>
                <a:schemeClr val="accent2"/>
              </a:solidFill>
              <a:latin typeface="Century Gothic" panose="020B0502020202020204" pitchFamily="34" charset="0"/>
            </a:endParaRPr>
          </a:p>
        </p:txBody>
      </p:sp>
      <p:sp>
        <p:nvSpPr>
          <p:cNvPr id="48" name="TextBox 47"/>
          <p:cNvSpPr txBox="1"/>
          <p:nvPr/>
        </p:nvSpPr>
        <p:spPr>
          <a:xfrm>
            <a:off x="6774265" y="2634081"/>
            <a:ext cx="3785602"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6. “¿Usa un </a:t>
            </a:r>
            <a:r>
              <a:rPr lang="en-GB" sz="2400" dirty="0" err="1" smtClean="0">
                <a:solidFill>
                  <a:srgbClr val="002060"/>
                </a:solidFill>
                <a:latin typeface="Century Gothic" panose="020B0502020202020204" pitchFamily="34" charset="0"/>
              </a:rPr>
              <a:t>télefono</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49" name="TextBox 48"/>
          <p:cNvSpPr txBox="1"/>
          <p:nvPr/>
        </p:nvSpPr>
        <p:spPr>
          <a:xfrm>
            <a:off x="7120451" y="3087425"/>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Does s/he use a phone? </a:t>
            </a:r>
            <a:endParaRPr lang="en-GB" sz="2400" b="1" i="1" dirty="0">
              <a:solidFill>
                <a:schemeClr val="accent2"/>
              </a:solidFill>
              <a:latin typeface="Century Gothic" panose="020B0502020202020204" pitchFamily="34" charset="0"/>
            </a:endParaRPr>
          </a:p>
        </p:txBody>
      </p:sp>
      <p:sp>
        <p:nvSpPr>
          <p:cNvPr id="50" name="TextBox 49"/>
          <p:cNvSpPr txBox="1"/>
          <p:nvPr/>
        </p:nvSpPr>
        <p:spPr>
          <a:xfrm>
            <a:off x="6774265" y="3750537"/>
            <a:ext cx="3575537"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7. “¿Qué necesitas?.”</a:t>
            </a:r>
            <a:endParaRPr lang="en-GB" sz="2400" dirty="0">
              <a:solidFill>
                <a:srgbClr val="002060"/>
              </a:solidFill>
              <a:latin typeface="Century Gothic" panose="020B0502020202020204" pitchFamily="34" charset="0"/>
            </a:endParaRPr>
          </a:p>
        </p:txBody>
      </p:sp>
      <p:sp>
        <p:nvSpPr>
          <p:cNvPr id="51" name="TextBox 50"/>
          <p:cNvSpPr txBox="1"/>
          <p:nvPr/>
        </p:nvSpPr>
        <p:spPr>
          <a:xfrm>
            <a:off x="7120451" y="4203881"/>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What do you need?</a:t>
            </a:r>
            <a:endParaRPr lang="en-GB" sz="2400" b="1" i="1" dirty="0">
              <a:solidFill>
                <a:schemeClr val="accent2"/>
              </a:solidFill>
              <a:latin typeface="Century Gothic" panose="020B0502020202020204" pitchFamily="34" charset="0"/>
            </a:endParaRPr>
          </a:p>
        </p:txBody>
      </p:sp>
      <p:sp>
        <p:nvSpPr>
          <p:cNvPr id="52" name="TextBox 51"/>
          <p:cNvSpPr txBox="1"/>
          <p:nvPr/>
        </p:nvSpPr>
        <p:spPr>
          <a:xfrm>
            <a:off x="6774265" y="4781978"/>
            <a:ext cx="4468060"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8. “¿Quién usa una </a:t>
            </a:r>
            <a:r>
              <a:rPr lang="en-GB" sz="2400" dirty="0" err="1" smtClean="0">
                <a:solidFill>
                  <a:srgbClr val="002060"/>
                </a:solidFill>
                <a:latin typeface="Century Gothic" panose="020B0502020202020204" pitchFamily="34" charset="0"/>
              </a:rPr>
              <a:t>bolsa</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53" name="TextBox 52"/>
          <p:cNvSpPr txBox="1"/>
          <p:nvPr/>
        </p:nvSpPr>
        <p:spPr>
          <a:xfrm>
            <a:off x="7120451" y="5235322"/>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Who uses a bag?</a:t>
            </a:r>
            <a:endParaRPr lang="en-GB" sz="2400" b="1" i="1" dirty="0">
              <a:solidFill>
                <a:schemeClr val="accent2"/>
              </a:solidFill>
              <a:latin typeface="Century Gothic" panose="020B0502020202020204" pitchFamily="34" charset="0"/>
            </a:endParaRPr>
          </a:p>
        </p:txBody>
      </p:sp>
      <p:pic>
        <p:nvPicPr>
          <p:cNvPr id="54" name="Picture 2" descr="http://www.clker.com/cliparts/8/5/2/6/1195426054171862660movie_genre_musical_patr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858" y="1661688"/>
            <a:ext cx="1660926" cy="1240159"/>
          </a:xfrm>
          <a:prstGeom prst="rect">
            <a:avLst/>
          </a:prstGeom>
          <a:noFill/>
          <a:extLst>
            <a:ext uri="{909E8E84-426E-40DD-AFC4-6F175D3DCCD1}">
              <a14:hiddenFill xmlns:a14="http://schemas.microsoft.com/office/drawing/2010/main">
                <a:solidFill>
                  <a:srgbClr val="FFFFFF"/>
                </a:solidFill>
              </a14:hiddenFill>
            </a:ext>
          </a:extLst>
        </p:spPr>
      </p:pic>
      <p:sp>
        <p:nvSpPr>
          <p:cNvPr id="55" name="Rounded Rectangle 54"/>
          <p:cNvSpPr/>
          <p:nvPr/>
        </p:nvSpPr>
        <p:spPr>
          <a:xfrm>
            <a:off x="11381014" y="5919130"/>
            <a:ext cx="753835"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leer</a:t>
            </a:r>
            <a:endParaRPr lang="en-GB" b="1" dirty="0">
              <a:latin typeface="Century Gothic" panose="020B0502020202020204" pitchFamily="34" charset="0"/>
            </a:endParaRPr>
          </a:p>
        </p:txBody>
      </p:sp>
    </p:spTree>
    <p:extLst>
      <p:ext uri="{BB962C8B-B14F-4D97-AF65-F5344CB8AC3E}">
        <p14:creationId xmlns:p14="http://schemas.microsoft.com/office/powerpoint/2010/main" val="33694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8" grpId="0"/>
      <p:bldP spid="47" grpId="0"/>
      <p:bldP spid="49" grpId="0"/>
      <p:bldP spid="51"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75171" y="235472"/>
            <a:ext cx="12031225" cy="461665"/>
          </a:xfrm>
          <a:prstGeom prst="rect">
            <a:avLst/>
          </a:prstGeom>
          <a:noFill/>
        </p:spPr>
        <p:txBody>
          <a:bodyPr wrap="square" rtlCol="0">
            <a:spAutoFit/>
          </a:bodyPr>
          <a:lstStyle/>
          <a:p>
            <a:r>
              <a:rPr lang="en-GB" sz="2400" b="1" dirty="0" smtClean="0">
                <a:solidFill>
                  <a:srgbClr val="002060"/>
                </a:solidFill>
                <a:latin typeface="Century Gothic" panose="020B0502020202020204" pitchFamily="34" charset="0"/>
              </a:rPr>
              <a:t>¿</a:t>
            </a:r>
            <a:r>
              <a:rPr lang="en-GB" sz="2400" b="1" dirty="0" err="1" smtClean="0">
                <a:solidFill>
                  <a:srgbClr val="002060"/>
                </a:solidFill>
                <a:latin typeface="Century Gothic" panose="020B0502020202020204" pitchFamily="34" charset="0"/>
              </a:rPr>
              <a:t>Cómo</a:t>
            </a:r>
            <a:r>
              <a:rPr lang="en-GB" sz="2400" b="1" dirty="0" smtClean="0">
                <a:solidFill>
                  <a:srgbClr val="002060"/>
                </a:solidFill>
                <a:latin typeface="Century Gothic" panose="020B0502020202020204" pitchFamily="34" charset="0"/>
              </a:rPr>
              <a:t> se dice </a:t>
            </a:r>
            <a:r>
              <a:rPr lang="en-GB" sz="2400" b="1" dirty="0" err="1" smtClean="0">
                <a:solidFill>
                  <a:srgbClr val="002060"/>
                </a:solidFill>
                <a:latin typeface="Century Gothic" panose="020B0502020202020204" pitchFamily="34" charset="0"/>
              </a:rPr>
              <a:t>en</a:t>
            </a:r>
            <a:r>
              <a:rPr lang="en-GB" sz="2400" b="1" dirty="0" smtClean="0">
                <a:solidFill>
                  <a:srgbClr val="002060"/>
                </a:solidFill>
                <a:latin typeface="Century Gothic" panose="020B0502020202020204" pitchFamily="34" charset="0"/>
              </a:rPr>
              <a:t> </a:t>
            </a:r>
            <a:r>
              <a:rPr lang="en-GB" sz="2400" b="1" dirty="0" err="1" smtClean="0">
                <a:solidFill>
                  <a:srgbClr val="002060"/>
                </a:solidFill>
                <a:latin typeface="Century Gothic" panose="020B0502020202020204" pitchFamily="34" charset="0"/>
              </a:rPr>
              <a:t>español</a:t>
            </a:r>
            <a:r>
              <a:rPr lang="en-GB" sz="2400" b="1" dirty="0" smtClean="0">
                <a:solidFill>
                  <a:srgbClr val="002060"/>
                </a:solidFill>
                <a:latin typeface="Century Gothic" panose="020B0502020202020204" pitchFamily="34" charset="0"/>
              </a:rPr>
              <a:t>?</a:t>
            </a:r>
            <a:endParaRPr lang="en-GB" sz="2400" b="1" dirty="0">
              <a:solidFill>
                <a:srgbClr val="002060"/>
              </a:solidFill>
              <a:latin typeface="Century Gothic" panose="020B0502020202020204" pitchFamily="34" charset="0"/>
            </a:endParaRPr>
          </a:p>
        </p:txBody>
      </p:sp>
      <p:sp>
        <p:nvSpPr>
          <p:cNvPr id="26" name="TextBox 25"/>
          <p:cNvSpPr txBox="1"/>
          <p:nvPr/>
        </p:nvSpPr>
        <p:spPr>
          <a:xfrm>
            <a:off x="160775" y="1686628"/>
            <a:ext cx="3084843"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1. “¿Qué </a:t>
            </a:r>
            <a:r>
              <a:rPr lang="en-GB" sz="2400" dirty="0" err="1" smtClean="0">
                <a:solidFill>
                  <a:srgbClr val="002060"/>
                </a:solidFill>
                <a:latin typeface="Century Gothic" panose="020B0502020202020204" pitchFamily="34" charset="0"/>
              </a:rPr>
              <a:t>llevas</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29" name="TextBox 28"/>
          <p:cNvSpPr txBox="1"/>
          <p:nvPr/>
        </p:nvSpPr>
        <p:spPr>
          <a:xfrm>
            <a:off x="160775" y="2715241"/>
            <a:ext cx="3275761"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2</a:t>
            </a:r>
            <a:r>
              <a:rPr lang="en-GB" sz="2400" dirty="0">
                <a:solidFill>
                  <a:srgbClr val="002060"/>
                </a:solidFill>
                <a:latin typeface="Century Gothic" panose="020B0502020202020204" pitchFamily="34" charset="0"/>
              </a:rPr>
              <a:t>. </a:t>
            </a:r>
            <a:r>
              <a:rPr lang="en-GB" sz="2400" dirty="0" smtClean="0">
                <a:solidFill>
                  <a:srgbClr val="002060"/>
                </a:solidFill>
                <a:latin typeface="Century Gothic" panose="020B0502020202020204" pitchFamily="34" charset="0"/>
              </a:rPr>
              <a:t>“¿Cómo baila?”</a:t>
            </a:r>
            <a:endParaRPr lang="en-GB" sz="2400" dirty="0">
              <a:solidFill>
                <a:srgbClr val="002060"/>
              </a:solidFill>
              <a:latin typeface="Century Gothic" panose="020B0502020202020204" pitchFamily="34" charset="0"/>
            </a:endParaRPr>
          </a:p>
        </p:txBody>
      </p:sp>
      <p:sp>
        <p:nvSpPr>
          <p:cNvPr id="30" name="TextBox 29"/>
          <p:cNvSpPr txBox="1"/>
          <p:nvPr/>
        </p:nvSpPr>
        <p:spPr>
          <a:xfrm>
            <a:off x="160775" y="3749368"/>
            <a:ext cx="6511330"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3. “¿Quién </a:t>
            </a:r>
            <a:r>
              <a:rPr lang="en-GB" sz="2400" dirty="0" err="1" smtClean="0">
                <a:solidFill>
                  <a:srgbClr val="002060"/>
                </a:solidFill>
                <a:latin typeface="Century Gothic" panose="020B0502020202020204" pitchFamily="34" charset="0"/>
              </a:rPr>
              <a:t>compra</a:t>
            </a:r>
            <a:r>
              <a:rPr lang="en-GB" sz="2400" dirty="0" smtClean="0">
                <a:solidFill>
                  <a:srgbClr val="002060"/>
                </a:solidFill>
                <a:latin typeface="Century Gothic" panose="020B0502020202020204" pitchFamily="34" charset="0"/>
              </a:rPr>
              <a:t> un </a:t>
            </a:r>
            <a:r>
              <a:rPr lang="en-GB" sz="2400" dirty="0" err="1" smtClean="0">
                <a:solidFill>
                  <a:srgbClr val="002060"/>
                </a:solidFill>
                <a:latin typeface="Century Gothic" panose="020B0502020202020204" pitchFamily="34" charset="0"/>
              </a:rPr>
              <a:t>producto</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34" name="TextBox 33"/>
          <p:cNvSpPr txBox="1"/>
          <p:nvPr/>
        </p:nvSpPr>
        <p:spPr>
          <a:xfrm>
            <a:off x="506961" y="2139972"/>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What do you wear/carry? </a:t>
            </a:r>
            <a:endParaRPr lang="en-GB" sz="2400" b="1" i="1" dirty="0">
              <a:solidFill>
                <a:schemeClr val="accent2"/>
              </a:solidFill>
              <a:latin typeface="Century Gothic" panose="020B0502020202020204" pitchFamily="34" charset="0"/>
            </a:endParaRPr>
          </a:p>
        </p:txBody>
      </p:sp>
      <p:sp>
        <p:nvSpPr>
          <p:cNvPr id="35" name="TextBox 34"/>
          <p:cNvSpPr txBox="1"/>
          <p:nvPr/>
        </p:nvSpPr>
        <p:spPr>
          <a:xfrm>
            <a:off x="506961" y="3059677"/>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How does s/he dance?  </a:t>
            </a:r>
            <a:endParaRPr lang="en-GB" sz="2400" b="1" i="1" dirty="0">
              <a:solidFill>
                <a:schemeClr val="accent2"/>
              </a:solidFill>
              <a:latin typeface="Century Gothic" panose="020B0502020202020204" pitchFamily="34" charset="0"/>
            </a:endParaRPr>
          </a:p>
        </p:txBody>
      </p:sp>
      <p:sp>
        <p:nvSpPr>
          <p:cNvPr id="36" name="TextBox 35"/>
          <p:cNvSpPr txBox="1"/>
          <p:nvPr/>
        </p:nvSpPr>
        <p:spPr>
          <a:xfrm>
            <a:off x="506961" y="4104378"/>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Who buys a product?  </a:t>
            </a:r>
            <a:endParaRPr lang="en-GB" sz="2400" b="1" i="1" dirty="0">
              <a:solidFill>
                <a:schemeClr val="accent2"/>
              </a:solidFill>
              <a:latin typeface="Century Gothic" panose="020B0502020202020204" pitchFamily="34" charset="0"/>
            </a:endParaRPr>
          </a:p>
        </p:txBody>
      </p:sp>
      <p:sp>
        <p:nvSpPr>
          <p:cNvPr id="37" name="TextBox 36"/>
          <p:cNvSpPr txBox="1"/>
          <p:nvPr/>
        </p:nvSpPr>
        <p:spPr>
          <a:xfrm>
            <a:off x="160777" y="4773657"/>
            <a:ext cx="3657597"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4. “¿Dónde bailas?”</a:t>
            </a:r>
            <a:endParaRPr lang="en-GB" sz="2400" dirty="0">
              <a:solidFill>
                <a:srgbClr val="002060"/>
              </a:solidFill>
              <a:latin typeface="Century Gothic" panose="020B0502020202020204" pitchFamily="34" charset="0"/>
            </a:endParaRPr>
          </a:p>
        </p:txBody>
      </p:sp>
      <p:sp>
        <p:nvSpPr>
          <p:cNvPr id="38" name="TextBox 37"/>
          <p:cNvSpPr txBox="1"/>
          <p:nvPr/>
        </p:nvSpPr>
        <p:spPr>
          <a:xfrm>
            <a:off x="506961" y="5265631"/>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Where do you dance?</a:t>
            </a:r>
            <a:endParaRPr lang="en-GB" sz="2400" b="1" i="1" dirty="0">
              <a:solidFill>
                <a:schemeClr val="accent2"/>
              </a:solidFill>
              <a:latin typeface="Century Gothic" panose="020B0502020202020204" pitchFamily="34" charset="0"/>
            </a:endParaRPr>
          </a:p>
        </p:txBody>
      </p:sp>
      <p:sp>
        <p:nvSpPr>
          <p:cNvPr id="46" name="TextBox 45"/>
          <p:cNvSpPr txBox="1"/>
          <p:nvPr/>
        </p:nvSpPr>
        <p:spPr>
          <a:xfrm>
            <a:off x="6774265" y="1619239"/>
            <a:ext cx="3785602"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5. “¿</a:t>
            </a:r>
            <a:r>
              <a:rPr lang="en-GB" sz="2400" dirty="0" err="1" smtClean="0">
                <a:solidFill>
                  <a:srgbClr val="002060"/>
                </a:solidFill>
                <a:latin typeface="Century Gothic" panose="020B0502020202020204" pitchFamily="34" charset="0"/>
              </a:rPr>
              <a:t>Hablas</a:t>
            </a:r>
            <a:r>
              <a:rPr lang="en-GB" sz="2400" dirty="0" smtClean="0">
                <a:solidFill>
                  <a:srgbClr val="002060"/>
                </a:solidFill>
                <a:latin typeface="Century Gothic" panose="020B0502020202020204" pitchFamily="34" charset="0"/>
              </a:rPr>
              <a:t> con Sara?.”</a:t>
            </a:r>
            <a:endParaRPr lang="en-GB" sz="2400" dirty="0">
              <a:solidFill>
                <a:srgbClr val="002060"/>
              </a:solidFill>
              <a:latin typeface="Century Gothic" panose="020B0502020202020204" pitchFamily="34" charset="0"/>
            </a:endParaRPr>
          </a:p>
        </p:txBody>
      </p:sp>
      <p:sp>
        <p:nvSpPr>
          <p:cNvPr id="47" name="TextBox 46"/>
          <p:cNvSpPr txBox="1"/>
          <p:nvPr/>
        </p:nvSpPr>
        <p:spPr>
          <a:xfrm>
            <a:off x="7120451" y="2072583"/>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Do you speak with Sarah? </a:t>
            </a:r>
            <a:endParaRPr lang="en-GB" sz="2400" b="1" i="1" dirty="0">
              <a:solidFill>
                <a:schemeClr val="accent2"/>
              </a:solidFill>
              <a:latin typeface="Century Gothic" panose="020B0502020202020204" pitchFamily="34" charset="0"/>
            </a:endParaRPr>
          </a:p>
        </p:txBody>
      </p:sp>
      <p:sp>
        <p:nvSpPr>
          <p:cNvPr id="48" name="TextBox 47"/>
          <p:cNvSpPr txBox="1"/>
          <p:nvPr/>
        </p:nvSpPr>
        <p:spPr>
          <a:xfrm>
            <a:off x="6774265" y="2634081"/>
            <a:ext cx="3785602"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6. “¿Usa un </a:t>
            </a:r>
            <a:r>
              <a:rPr lang="en-GB" sz="2400" dirty="0" err="1" smtClean="0">
                <a:solidFill>
                  <a:srgbClr val="002060"/>
                </a:solidFill>
                <a:latin typeface="Century Gothic" panose="020B0502020202020204" pitchFamily="34" charset="0"/>
              </a:rPr>
              <a:t>télefono</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49" name="TextBox 48"/>
          <p:cNvSpPr txBox="1"/>
          <p:nvPr/>
        </p:nvSpPr>
        <p:spPr>
          <a:xfrm>
            <a:off x="7120451" y="3087425"/>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Does s/he use a phone? </a:t>
            </a:r>
            <a:endParaRPr lang="en-GB" sz="2400" b="1" i="1" dirty="0">
              <a:solidFill>
                <a:schemeClr val="accent2"/>
              </a:solidFill>
              <a:latin typeface="Century Gothic" panose="020B0502020202020204" pitchFamily="34" charset="0"/>
            </a:endParaRPr>
          </a:p>
        </p:txBody>
      </p:sp>
      <p:sp>
        <p:nvSpPr>
          <p:cNvPr id="50" name="TextBox 49"/>
          <p:cNvSpPr txBox="1"/>
          <p:nvPr/>
        </p:nvSpPr>
        <p:spPr>
          <a:xfrm>
            <a:off x="6774265" y="3750537"/>
            <a:ext cx="3575537"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7. “¿Qué necesitas?.”</a:t>
            </a:r>
            <a:endParaRPr lang="en-GB" sz="2400" dirty="0">
              <a:solidFill>
                <a:srgbClr val="002060"/>
              </a:solidFill>
              <a:latin typeface="Century Gothic" panose="020B0502020202020204" pitchFamily="34" charset="0"/>
            </a:endParaRPr>
          </a:p>
        </p:txBody>
      </p:sp>
      <p:sp>
        <p:nvSpPr>
          <p:cNvPr id="51" name="TextBox 50"/>
          <p:cNvSpPr txBox="1"/>
          <p:nvPr/>
        </p:nvSpPr>
        <p:spPr>
          <a:xfrm>
            <a:off x="7120451" y="4203881"/>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What do you need?</a:t>
            </a:r>
            <a:endParaRPr lang="en-GB" sz="2400" b="1" i="1" dirty="0">
              <a:solidFill>
                <a:schemeClr val="accent2"/>
              </a:solidFill>
              <a:latin typeface="Century Gothic" panose="020B0502020202020204" pitchFamily="34" charset="0"/>
            </a:endParaRPr>
          </a:p>
        </p:txBody>
      </p:sp>
      <p:sp>
        <p:nvSpPr>
          <p:cNvPr id="52" name="TextBox 51"/>
          <p:cNvSpPr txBox="1"/>
          <p:nvPr/>
        </p:nvSpPr>
        <p:spPr>
          <a:xfrm>
            <a:off x="6774265" y="4781978"/>
            <a:ext cx="4468060"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8. “¿Quién usa una </a:t>
            </a:r>
            <a:r>
              <a:rPr lang="en-GB" sz="2400" dirty="0" err="1" smtClean="0">
                <a:solidFill>
                  <a:srgbClr val="002060"/>
                </a:solidFill>
                <a:latin typeface="Century Gothic" panose="020B0502020202020204" pitchFamily="34" charset="0"/>
              </a:rPr>
              <a:t>bolsa</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53" name="TextBox 52"/>
          <p:cNvSpPr txBox="1"/>
          <p:nvPr/>
        </p:nvSpPr>
        <p:spPr>
          <a:xfrm>
            <a:off x="7120451" y="5235322"/>
            <a:ext cx="5844503" cy="461665"/>
          </a:xfrm>
          <a:prstGeom prst="rect">
            <a:avLst/>
          </a:prstGeom>
          <a:noFill/>
        </p:spPr>
        <p:txBody>
          <a:bodyPr wrap="square" rtlCol="0">
            <a:spAutoFit/>
          </a:bodyPr>
          <a:lstStyle/>
          <a:p>
            <a:r>
              <a:rPr lang="en-GB" sz="2400" b="1" i="1" dirty="0" smtClean="0">
                <a:solidFill>
                  <a:schemeClr val="accent2"/>
                </a:solidFill>
                <a:latin typeface="Century Gothic" panose="020B0502020202020204" pitchFamily="34" charset="0"/>
              </a:rPr>
              <a:t>Who uses a bag?</a:t>
            </a:r>
            <a:endParaRPr lang="en-GB" sz="2400" b="1" i="1" dirty="0">
              <a:solidFill>
                <a:schemeClr val="accent2"/>
              </a:solidFill>
              <a:latin typeface="Century Gothic" panose="020B0502020202020204" pitchFamily="34" charset="0"/>
            </a:endParaRPr>
          </a:p>
        </p:txBody>
      </p:sp>
      <p:pic>
        <p:nvPicPr>
          <p:cNvPr id="54" name="Picture 2" descr="http://www.clker.com/cliparts/8/5/2/6/1195426054171862660movie_genre_musical_patr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858" y="1661688"/>
            <a:ext cx="1660926" cy="1240159"/>
          </a:xfrm>
          <a:prstGeom prst="rect">
            <a:avLst/>
          </a:prstGeom>
          <a:noFill/>
          <a:extLst>
            <a:ext uri="{909E8E84-426E-40DD-AFC4-6F175D3DCCD1}">
              <a14:hiddenFill xmlns:a14="http://schemas.microsoft.com/office/drawing/2010/main">
                <a:solidFill>
                  <a:srgbClr val="FFFFFF"/>
                </a:solidFill>
              </a14:hiddenFill>
            </a:ext>
          </a:extLst>
        </p:spPr>
      </p:pic>
      <p:sp>
        <p:nvSpPr>
          <p:cNvPr id="55" name="Rounded Rectangle 54"/>
          <p:cNvSpPr/>
          <p:nvPr/>
        </p:nvSpPr>
        <p:spPr>
          <a:xfrm>
            <a:off x="11381014" y="5919130"/>
            <a:ext cx="753835"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leer</a:t>
            </a:r>
            <a:endParaRPr lang="en-GB" b="1" dirty="0">
              <a:latin typeface="Century Gothic" panose="020B0502020202020204" pitchFamily="34" charset="0"/>
            </a:endParaRPr>
          </a:p>
        </p:txBody>
      </p:sp>
      <p:sp>
        <p:nvSpPr>
          <p:cNvPr id="2" name="Rounded Rectangle 1"/>
          <p:cNvSpPr/>
          <p:nvPr/>
        </p:nvSpPr>
        <p:spPr>
          <a:xfrm>
            <a:off x="598053" y="1651579"/>
            <a:ext cx="3771125"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614437" y="2604546"/>
            <a:ext cx="3771125"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598052" y="3632037"/>
            <a:ext cx="4872019"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30"/>
          <p:cNvSpPr/>
          <p:nvPr/>
        </p:nvSpPr>
        <p:spPr>
          <a:xfrm>
            <a:off x="614437" y="4714589"/>
            <a:ext cx="3771125"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p:cNvSpPr/>
          <p:nvPr/>
        </p:nvSpPr>
        <p:spPr>
          <a:xfrm>
            <a:off x="7151591" y="1610769"/>
            <a:ext cx="3771125"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32"/>
          <p:cNvSpPr/>
          <p:nvPr/>
        </p:nvSpPr>
        <p:spPr>
          <a:xfrm>
            <a:off x="7151591" y="2587146"/>
            <a:ext cx="3771125"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ounded Rectangle 38"/>
          <p:cNvSpPr/>
          <p:nvPr/>
        </p:nvSpPr>
        <p:spPr>
          <a:xfrm>
            <a:off x="7151591" y="3665522"/>
            <a:ext cx="3771125"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ounded Rectangle 39"/>
          <p:cNvSpPr/>
          <p:nvPr/>
        </p:nvSpPr>
        <p:spPr>
          <a:xfrm>
            <a:off x="7196809" y="4724126"/>
            <a:ext cx="3771125" cy="520733"/>
          </a:xfrm>
          <a:prstGeom prst="roundRect">
            <a:avLst/>
          </a:prstGeom>
          <a:solidFill>
            <a:schemeClr val="accent5">
              <a:lumMod val="50000"/>
            </a:schemeClr>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9365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3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8" restart="whenNotActive" fill="hold" evtFilter="cancelBubble" nodeType="interactiveSeq">
                <p:stCondLst>
                  <p:cond evt="onClick" delay="0">
                    <p:tgtEl>
                      <p:spTgt spid="3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9"/>
                                        </p:tgtEl>
                                      </p:cBhvr>
                                    </p:animEffect>
                                    <p:set>
                                      <p:cBhvr>
                                        <p:cTn id="4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0"/>
                                        </p:tgtEl>
                                      </p:cBhvr>
                                    </p:animEffect>
                                    <p:set>
                                      <p:cBhvr>
                                        <p:cTn id="4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2" grpId="0" animBg="1"/>
      <p:bldP spid="27" grpId="0" animBg="1"/>
      <p:bldP spid="28" grpId="0" animBg="1"/>
      <p:bldP spid="31" grpId="0" animBg="1"/>
      <p:bldP spid="32" grpId="0" animBg="1"/>
      <p:bldP spid="33"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994" y="55685"/>
            <a:ext cx="12451217"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Your friend describes what your character and another character does.</a:t>
            </a:r>
            <a:endParaRPr lang="en-GB" sz="2400" dirty="0">
              <a:solidFill>
                <a:srgbClr val="002060"/>
              </a:solidFill>
              <a:latin typeface="Century Gothic" panose="020B0502020202020204" pitchFamily="34" charset="0"/>
            </a:endParaRPr>
          </a:p>
        </p:txBody>
      </p:sp>
      <p:graphicFrame>
        <p:nvGraphicFramePr>
          <p:cNvPr id="4" name="Table 3"/>
          <p:cNvGraphicFramePr>
            <a:graphicFrameLocks noGrp="1"/>
          </p:cNvGraphicFramePr>
          <p:nvPr>
            <p:extLst/>
          </p:nvPr>
        </p:nvGraphicFramePr>
        <p:xfrm>
          <a:off x="3026786" y="896063"/>
          <a:ext cx="6489003" cy="5267174"/>
        </p:xfrm>
        <a:graphic>
          <a:graphicData uri="http://schemas.openxmlformats.org/drawingml/2006/table">
            <a:tbl>
              <a:tblPr firstRow="1" bandRow="1">
                <a:tableStyleId>{8A107856-5554-42FB-B03E-39F5DBC370BA}</a:tableStyleId>
              </a:tblPr>
              <a:tblGrid>
                <a:gridCol w="3504642">
                  <a:extLst>
                    <a:ext uri="{9D8B030D-6E8A-4147-A177-3AD203B41FA5}">
                      <a16:colId xmlns:a16="http://schemas.microsoft.com/office/drawing/2014/main" val="1101989826"/>
                    </a:ext>
                  </a:extLst>
                </a:gridCol>
                <a:gridCol w="2984361">
                  <a:extLst>
                    <a:ext uri="{9D8B030D-6E8A-4147-A177-3AD203B41FA5}">
                      <a16:colId xmlns:a16="http://schemas.microsoft.com/office/drawing/2014/main" val="801459853"/>
                    </a:ext>
                  </a:extLst>
                </a:gridCol>
              </a:tblGrid>
              <a:tr h="478834">
                <a:tc>
                  <a:txBody>
                    <a:bodyPr/>
                    <a:lstStyle/>
                    <a:p>
                      <a:pPr algn="ctr"/>
                      <a:r>
                        <a:rPr lang="en-GB" dirty="0" smtClean="0">
                          <a:solidFill>
                            <a:srgbClr val="002060"/>
                          </a:solidFill>
                          <a:latin typeface="Century Gothic" panose="020B0502020202020204" pitchFamily="34" charset="0"/>
                        </a:rPr>
                        <a:t>Talking about ‘you’ </a:t>
                      </a:r>
                      <a:r>
                        <a:rPr lang="en-GB" b="0" dirty="0" smtClean="0">
                          <a:solidFill>
                            <a:srgbClr val="002060"/>
                          </a:solidFill>
                          <a:latin typeface="Century Gothic" panose="020B0502020202020204" pitchFamily="34" charset="0"/>
                        </a:rPr>
                        <a:t>(singular)</a:t>
                      </a:r>
                      <a:endParaRPr lang="en-GB" b="0" dirty="0">
                        <a:solidFill>
                          <a:srgbClr val="002060"/>
                        </a:solidFill>
                        <a:latin typeface="Century Gothic" panose="020B0502020202020204" pitchFamily="34" charset="0"/>
                      </a:endParaRPr>
                    </a:p>
                  </a:txBody>
                  <a:tcPr anchor="ctr"/>
                </a:tc>
                <a:tc>
                  <a:txBody>
                    <a:bodyPr/>
                    <a:lstStyle/>
                    <a:p>
                      <a:pPr algn="ctr"/>
                      <a:r>
                        <a:rPr lang="en-GB" dirty="0" smtClean="0">
                          <a:solidFill>
                            <a:srgbClr val="002060"/>
                          </a:solidFill>
                          <a:latin typeface="Century Gothic" panose="020B0502020202020204" pitchFamily="34" charset="0"/>
                        </a:rPr>
                        <a:t>Talking about ‘s/he’</a:t>
                      </a:r>
                      <a:r>
                        <a:rPr lang="en-GB" baseline="0" dirty="0" smtClean="0">
                          <a:solidFill>
                            <a:srgbClr val="002060"/>
                          </a:solidFill>
                          <a:latin typeface="Century Gothic" panose="020B0502020202020204" pitchFamily="34" charset="0"/>
                        </a:rPr>
                        <a:t> </a:t>
                      </a:r>
                      <a:endParaRPr lang="en-GB"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3375028076"/>
                  </a:ext>
                </a:extLst>
              </a:tr>
              <a:tr h="478834">
                <a:tc>
                  <a:txBody>
                    <a:bodyPr/>
                    <a:lstStyle/>
                    <a:p>
                      <a:endParaRPr lang="en-GB">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extLst>
                  <a:ext uri="{0D108BD9-81ED-4DB2-BD59-A6C34878D82A}">
                    <a16:rowId xmlns:a16="http://schemas.microsoft.com/office/drawing/2014/main" val="749363407"/>
                  </a:ext>
                </a:extLst>
              </a:tr>
              <a:tr h="478834">
                <a:tc>
                  <a:txBody>
                    <a:bodyPr/>
                    <a:lstStyle/>
                    <a:p>
                      <a:endParaRPr lang="en-GB">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extLst>
                  <a:ext uri="{0D108BD9-81ED-4DB2-BD59-A6C34878D82A}">
                    <a16:rowId xmlns:a16="http://schemas.microsoft.com/office/drawing/2014/main" val="2153152368"/>
                  </a:ext>
                </a:extLst>
              </a:tr>
              <a:tr h="478834">
                <a:tc>
                  <a:txBody>
                    <a:bodyPr/>
                    <a:lstStyle/>
                    <a:p>
                      <a:endParaRPr lang="en-GB">
                        <a:solidFill>
                          <a:srgbClr val="002060"/>
                        </a:solidFill>
                        <a:latin typeface="Century Gothic" panose="020B0502020202020204" pitchFamily="34" charset="0"/>
                      </a:endParaRPr>
                    </a:p>
                  </a:txBody>
                  <a:tcPr/>
                </a:tc>
                <a:tc>
                  <a:txBody>
                    <a:bodyPr/>
                    <a:lstStyle/>
                    <a:p>
                      <a:endParaRPr lang="en-GB">
                        <a:solidFill>
                          <a:srgbClr val="002060"/>
                        </a:solidFill>
                        <a:latin typeface="Century Gothic" panose="020B0502020202020204" pitchFamily="34" charset="0"/>
                      </a:endParaRPr>
                    </a:p>
                  </a:txBody>
                  <a:tcPr/>
                </a:tc>
                <a:extLst>
                  <a:ext uri="{0D108BD9-81ED-4DB2-BD59-A6C34878D82A}">
                    <a16:rowId xmlns:a16="http://schemas.microsoft.com/office/drawing/2014/main" val="1127733416"/>
                  </a:ext>
                </a:extLst>
              </a:tr>
              <a:tr h="478834">
                <a:tc>
                  <a:txBody>
                    <a:bodyPr/>
                    <a:lstStyle/>
                    <a:p>
                      <a:endParaRPr lang="en-GB">
                        <a:solidFill>
                          <a:srgbClr val="002060"/>
                        </a:solidFill>
                        <a:latin typeface="Century Gothic" panose="020B0502020202020204" pitchFamily="34" charset="0"/>
                      </a:endParaRPr>
                    </a:p>
                  </a:txBody>
                  <a:tcPr/>
                </a:tc>
                <a:tc>
                  <a:txBody>
                    <a:bodyPr/>
                    <a:lstStyle/>
                    <a:p>
                      <a:endParaRPr lang="en-GB">
                        <a:solidFill>
                          <a:srgbClr val="002060"/>
                        </a:solidFill>
                        <a:latin typeface="Century Gothic" panose="020B0502020202020204" pitchFamily="34" charset="0"/>
                      </a:endParaRPr>
                    </a:p>
                  </a:txBody>
                  <a:tcPr/>
                </a:tc>
                <a:extLst>
                  <a:ext uri="{0D108BD9-81ED-4DB2-BD59-A6C34878D82A}">
                    <a16:rowId xmlns:a16="http://schemas.microsoft.com/office/drawing/2014/main" val="2905698667"/>
                  </a:ext>
                </a:extLst>
              </a:tr>
              <a:tr h="478834">
                <a:tc>
                  <a:txBody>
                    <a:bodyPr/>
                    <a:lstStyle/>
                    <a:p>
                      <a:endParaRPr lang="en-GB">
                        <a:solidFill>
                          <a:srgbClr val="002060"/>
                        </a:solidFill>
                        <a:latin typeface="Century Gothic" panose="020B0502020202020204" pitchFamily="34" charset="0"/>
                      </a:endParaRPr>
                    </a:p>
                  </a:txBody>
                  <a:tcPr/>
                </a:tc>
                <a:tc>
                  <a:txBody>
                    <a:bodyPr/>
                    <a:lstStyle/>
                    <a:p>
                      <a:endParaRPr lang="en-GB">
                        <a:solidFill>
                          <a:srgbClr val="002060"/>
                        </a:solidFill>
                        <a:latin typeface="Century Gothic" panose="020B0502020202020204" pitchFamily="34" charset="0"/>
                      </a:endParaRPr>
                    </a:p>
                  </a:txBody>
                  <a:tcPr/>
                </a:tc>
                <a:extLst>
                  <a:ext uri="{0D108BD9-81ED-4DB2-BD59-A6C34878D82A}">
                    <a16:rowId xmlns:a16="http://schemas.microsoft.com/office/drawing/2014/main" val="720325404"/>
                  </a:ext>
                </a:extLst>
              </a:tr>
              <a:tr h="478834">
                <a:tc>
                  <a:txBody>
                    <a:bodyPr/>
                    <a:lstStyle/>
                    <a:p>
                      <a:endParaRPr lang="en-GB" dirty="0">
                        <a:solidFill>
                          <a:srgbClr val="002060"/>
                        </a:solidFill>
                        <a:latin typeface="Century Gothic" panose="020B0502020202020204" pitchFamily="34" charset="0"/>
                      </a:endParaRPr>
                    </a:p>
                  </a:txBody>
                  <a:tcPr/>
                </a:tc>
                <a:tc>
                  <a:txBody>
                    <a:bodyPr/>
                    <a:lstStyle/>
                    <a:p>
                      <a:endParaRPr lang="en-GB">
                        <a:solidFill>
                          <a:srgbClr val="002060"/>
                        </a:solidFill>
                        <a:latin typeface="Century Gothic" panose="020B0502020202020204" pitchFamily="34" charset="0"/>
                      </a:endParaRPr>
                    </a:p>
                  </a:txBody>
                  <a:tcPr/>
                </a:tc>
                <a:extLst>
                  <a:ext uri="{0D108BD9-81ED-4DB2-BD59-A6C34878D82A}">
                    <a16:rowId xmlns:a16="http://schemas.microsoft.com/office/drawing/2014/main" val="486328246"/>
                  </a:ext>
                </a:extLst>
              </a:tr>
              <a:tr h="478834">
                <a:tc>
                  <a:txBody>
                    <a:bodyPr/>
                    <a:lstStyle/>
                    <a:p>
                      <a:endParaRPr lang="en-GB" dirty="0">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extLst>
                  <a:ext uri="{0D108BD9-81ED-4DB2-BD59-A6C34878D82A}">
                    <a16:rowId xmlns:a16="http://schemas.microsoft.com/office/drawing/2014/main" val="345927428"/>
                  </a:ext>
                </a:extLst>
              </a:tr>
              <a:tr h="478834">
                <a:tc>
                  <a:txBody>
                    <a:bodyPr/>
                    <a:lstStyle/>
                    <a:p>
                      <a:endParaRPr lang="en-GB">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extLst>
                  <a:ext uri="{0D108BD9-81ED-4DB2-BD59-A6C34878D82A}">
                    <a16:rowId xmlns:a16="http://schemas.microsoft.com/office/drawing/2014/main" val="3133076751"/>
                  </a:ext>
                </a:extLst>
              </a:tr>
              <a:tr h="478834">
                <a:tc>
                  <a:txBody>
                    <a:bodyPr/>
                    <a:lstStyle/>
                    <a:p>
                      <a:endParaRPr lang="en-GB">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extLst>
                  <a:ext uri="{0D108BD9-81ED-4DB2-BD59-A6C34878D82A}">
                    <a16:rowId xmlns:a16="http://schemas.microsoft.com/office/drawing/2014/main" val="1076558145"/>
                  </a:ext>
                </a:extLst>
              </a:tr>
              <a:tr h="478834">
                <a:tc>
                  <a:txBody>
                    <a:bodyPr/>
                    <a:lstStyle/>
                    <a:p>
                      <a:endParaRPr lang="en-GB" dirty="0">
                        <a:solidFill>
                          <a:srgbClr val="002060"/>
                        </a:solidFill>
                        <a:latin typeface="Century Gothic" panose="020B0502020202020204" pitchFamily="34" charset="0"/>
                      </a:endParaRPr>
                    </a:p>
                  </a:txBody>
                  <a:tcPr/>
                </a:tc>
                <a:tc>
                  <a:txBody>
                    <a:bodyPr/>
                    <a:lstStyle/>
                    <a:p>
                      <a:endParaRPr lang="en-GB" dirty="0">
                        <a:solidFill>
                          <a:srgbClr val="002060"/>
                        </a:solidFill>
                        <a:latin typeface="Century Gothic" panose="020B0502020202020204" pitchFamily="34" charset="0"/>
                      </a:endParaRPr>
                    </a:p>
                  </a:txBody>
                  <a:tcPr/>
                </a:tc>
                <a:extLst>
                  <a:ext uri="{0D108BD9-81ED-4DB2-BD59-A6C34878D82A}">
                    <a16:rowId xmlns:a16="http://schemas.microsoft.com/office/drawing/2014/main" val="363001839"/>
                  </a:ext>
                </a:extLst>
              </a:tr>
            </a:tbl>
          </a:graphicData>
        </a:graphic>
      </p:graphicFrame>
      <p:sp>
        <p:nvSpPr>
          <p:cNvPr id="17" name="TextBox 16"/>
          <p:cNvSpPr txBox="1"/>
          <p:nvPr/>
        </p:nvSpPr>
        <p:spPr>
          <a:xfrm>
            <a:off x="269994" y="423677"/>
            <a:ext cx="11163990"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Listen. Is it ‘</a:t>
            </a:r>
            <a:r>
              <a:rPr lang="en-GB" sz="2400" b="1" dirty="0" smtClean="0">
                <a:solidFill>
                  <a:srgbClr val="002060"/>
                </a:solidFill>
                <a:latin typeface="Century Gothic" panose="020B0502020202020204" pitchFamily="34" charset="0"/>
              </a:rPr>
              <a:t>you</a:t>
            </a:r>
            <a:r>
              <a:rPr lang="en-GB" sz="2400" dirty="0" smtClean="0">
                <a:solidFill>
                  <a:srgbClr val="002060"/>
                </a:solidFill>
                <a:latin typeface="Century Gothic" panose="020B0502020202020204" pitchFamily="34" charset="0"/>
              </a:rPr>
              <a:t>’ or ‘</a:t>
            </a:r>
            <a:r>
              <a:rPr lang="en-GB" sz="2400" b="1" dirty="0" smtClean="0">
                <a:solidFill>
                  <a:srgbClr val="002060"/>
                </a:solidFill>
                <a:latin typeface="Century Gothic" panose="020B0502020202020204" pitchFamily="34" charset="0"/>
              </a:rPr>
              <a:t>s/he</a:t>
            </a:r>
            <a:r>
              <a:rPr lang="en-GB" sz="2400" dirty="0" smtClean="0">
                <a:solidFill>
                  <a:srgbClr val="002060"/>
                </a:solidFill>
                <a:latin typeface="Century Gothic" panose="020B0502020202020204" pitchFamily="34" charset="0"/>
              </a:rPr>
              <a:t>’?</a:t>
            </a:r>
            <a:endParaRPr lang="en-GB" sz="2400" dirty="0">
              <a:solidFill>
                <a:srgbClr val="002060"/>
              </a:solidFill>
              <a:latin typeface="Century Gothic" panose="020B0502020202020204" pitchFamily="34" charset="0"/>
            </a:endParaRPr>
          </a:p>
        </p:txBody>
      </p:sp>
      <p:sp>
        <p:nvSpPr>
          <p:cNvPr id="18" name="Action Button: Custom 17">
            <a:hlinkClick r:id="" action="ppaction://noaction" highlightClick="1">
              <a:snd r:embed="rId3" name="llevas una camisa.wav"/>
            </a:hlinkClick>
          </p:cNvPr>
          <p:cNvSpPr/>
          <p:nvPr/>
        </p:nvSpPr>
        <p:spPr>
          <a:xfrm>
            <a:off x="2566842" y="142886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19" name="Action Button: Custom 18">
            <a:hlinkClick r:id="" action="ppaction://noaction" highlightClick="1">
              <a:snd r:embed="rId4" name="necesita unas camaras.wav"/>
            </a:hlinkClick>
          </p:cNvPr>
          <p:cNvSpPr/>
          <p:nvPr/>
        </p:nvSpPr>
        <p:spPr>
          <a:xfrm>
            <a:off x="2566843" y="190343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20" name="Action Button: Custom 19">
            <a:hlinkClick r:id="" action="ppaction://noaction" highlightClick="1">
              <a:snd r:embed="rId5" name="usas unos telefonos.wav"/>
            </a:hlinkClick>
          </p:cNvPr>
          <p:cNvSpPr/>
          <p:nvPr/>
        </p:nvSpPr>
        <p:spPr>
          <a:xfrm>
            <a:off x="2573206" y="2395788"/>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21" name="Action Button: Custom 20">
            <a:hlinkClick r:id="" action="ppaction://noaction" highlightClick="1">
              <a:snd r:embed="rId6" name="compras un bolígrafo.wav"/>
            </a:hlinkClick>
          </p:cNvPr>
          <p:cNvSpPr/>
          <p:nvPr/>
        </p:nvSpPr>
        <p:spPr>
          <a:xfrm>
            <a:off x="2566844" y="2871566"/>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22" name="Action Button: Custom 21">
            <a:hlinkClick r:id="" action="ppaction://noaction" highlightClick="1">
              <a:snd r:embed="rId7" name="usa un telefono.wav"/>
            </a:hlinkClick>
          </p:cNvPr>
          <p:cNvSpPr/>
          <p:nvPr/>
        </p:nvSpPr>
        <p:spPr>
          <a:xfrm>
            <a:off x="2566845" y="334078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23" name="Action Button: Custom 22">
            <a:hlinkClick r:id="" action="ppaction://noaction" highlightClick="1">
              <a:snd r:embed="rId8" name="llega con unos amigos.wav"/>
            </a:hlinkClick>
          </p:cNvPr>
          <p:cNvSpPr/>
          <p:nvPr/>
        </p:nvSpPr>
        <p:spPr>
          <a:xfrm>
            <a:off x="2566845" y="3823123"/>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6</a:t>
            </a:r>
          </a:p>
        </p:txBody>
      </p:sp>
      <p:sp>
        <p:nvSpPr>
          <p:cNvPr id="24" name="Action Button: Custom 23">
            <a:hlinkClick r:id="" action="ppaction://noaction" highlightClick="1">
              <a:snd r:embed="rId9" name="necesitas una camara.wav"/>
            </a:hlinkClick>
          </p:cNvPr>
          <p:cNvSpPr/>
          <p:nvPr/>
        </p:nvSpPr>
        <p:spPr>
          <a:xfrm>
            <a:off x="2572782" y="431548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7</a:t>
            </a:r>
          </a:p>
        </p:txBody>
      </p:sp>
      <p:sp>
        <p:nvSpPr>
          <p:cNvPr id="25" name="Action Button: Custom 24">
            <a:hlinkClick r:id="" action="ppaction://noaction" highlightClick="1">
              <a:snd r:embed="rId10" name="lleva unas camisas.wav"/>
            </a:hlinkClick>
          </p:cNvPr>
          <p:cNvSpPr/>
          <p:nvPr/>
        </p:nvSpPr>
        <p:spPr>
          <a:xfrm>
            <a:off x="2573206" y="477289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8</a:t>
            </a:r>
          </a:p>
        </p:txBody>
      </p:sp>
      <p:sp>
        <p:nvSpPr>
          <p:cNvPr id="26" name="Action Button: Custom 25">
            <a:hlinkClick r:id="" action="ppaction://noaction" highlightClick="1">
              <a:snd r:embed="rId11" name="compra unos bolígrafos.wav"/>
            </a:hlinkClick>
          </p:cNvPr>
          <p:cNvSpPr/>
          <p:nvPr/>
        </p:nvSpPr>
        <p:spPr>
          <a:xfrm>
            <a:off x="2573206" y="525116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9</a:t>
            </a:r>
          </a:p>
        </p:txBody>
      </p:sp>
      <p:sp>
        <p:nvSpPr>
          <p:cNvPr id="27" name="Action Button: Custom 26">
            <a:hlinkClick r:id="" action="ppaction://noaction" highlightClick="1">
              <a:snd r:embed="rId12" name="llegas con un amigo.wav"/>
            </a:hlinkClick>
          </p:cNvPr>
          <p:cNvSpPr/>
          <p:nvPr/>
        </p:nvSpPr>
        <p:spPr>
          <a:xfrm>
            <a:off x="2573206" y="573326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10</a:t>
            </a:r>
          </a:p>
        </p:txBody>
      </p:sp>
      <p:pic>
        <p:nvPicPr>
          <p:cNvPr id="28" name="Picture 2" descr="http://www.clker.com/cliparts/j/p/l/D/8/K/green-tick-m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63220" y="1420541"/>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www.clker.com/cliparts/j/p/l/D/8/K/green-tick-m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1334" y="1860588"/>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clker.com/cliparts/j/p/l/D/8/K/green-tick-m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63220" y="2363287"/>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clker.com/cliparts/j/p/l/D/8/K/green-tick-m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63220" y="2848230"/>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clker.com/cliparts/j/p/l/D/8/K/green-tick-m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1334" y="330962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www.clker.com/cliparts/j/p/l/D/8/K/green-tick-m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1334" y="3749673"/>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clker.com/cliparts/j/p/l/D/8/K/green-tick-m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63220" y="4255581"/>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www.clker.com/cliparts/j/p/l/D/8/K/green-tick-m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1334" y="4758664"/>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www.clker.com/cliparts/j/p/l/D/8/K/green-tick-m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81334" y="5209598"/>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www.clker.com/cliparts/j/p/l/D/8/K/green-tick-m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63220" y="5723190"/>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a:xfrm>
            <a:off x="10349802" y="5919130"/>
            <a:ext cx="178504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escuchar</a:t>
            </a:r>
            <a:endParaRPr lang="en-GB" b="1" dirty="0">
              <a:latin typeface="Century Gothic" panose="020B0502020202020204" pitchFamily="34" charset="0"/>
            </a:endParaRPr>
          </a:p>
        </p:txBody>
      </p:sp>
    </p:spTree>
    <p:extLst>
      <p:ext uri="{BB962C8B-B14F-4D97-AF65-F5344CB8AC3E}">
        <p14:creationId xmlns:p14="http://schemas.microsoft.com/office/powerpoint/2010/main" val="365662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56633" y="2634315"/>
            <a:ext cx="6641961" cy="830997"/>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Listen again. </a:t>
            </a:r>
          </a:p>
          <a:p>
            <a:r>
              <a:rPr lang="en-GB" sz="2400" dirty="0" smtClean="0">
                <a:solidFill>
                  <a:srgbClr val="002060"/>
                </a:solidFill>
                <a:latin typeface="Century Gothic" panose="020B0502020202020204" pitchFamily="34" charset="0"/>
              </a:rPr>
              <a:t>Match the sentence to the card. </a:t>
            </a:r>
            <a:endParaRPr lang="en-GB" sz="2400" dirty="0">
              <a:solidFill>
                <a:srgbClr val="002060"/>
              </a:solidFill>
              <a:latin typeface="Century Gothic" panose="020B0502020202020204" pitchFamily="34" charset="0"/>
            </a:endParaRPr>
          </a:p>
        </p:txBody>
      </p:sp>
      <p:sp>
        <p:nvSpPr>
          <p:cNvPr id="3" name="Rectangle 2"/>
          <p:cNvSpPr/>
          <p:nvPr/>
        </p:nvSpPr>
        <p:spPr>
          <a:xfrm>
            <a:off x="1426866" y="391887"/>
            <a:ext cx="1909187" cy="17785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198899" y="172498"/>
            <a:ext cx="1909187" cy="17785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732758" y="1061776"/>
            <a:ext cx="1909187" cy="17785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9025457" y="172498"/>
            <a:ext cx="1909187" cy="17785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0129463" y="2170444"/>
            <a:ext cx="1909187" cy="17785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486158" y="4097284"/>
            <a:ext cx="1909187" cy="17785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825049" y="3523593"/>
            <a:ext cx="1909187" cy="17785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543982" y="4412871"/>
            <a:ext cx="1909187" cy="17785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033932" y="4412871"/>
            <a:ext cx="1909187" cy="17785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149179" y="2428657"/>
            <a:ext cx="1909187" cy="177855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560462" y="3719173"/>
            <a:ext cx="1270303"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[wear]</a:t>
            </a:r>
            <a:endParaRPr lang="en-GB" sz="2400" dirty="0">
              <a:solidFill>
                <a:srgbClr val="002060"/>
              </a:solidFill>
              <a:latin typeface="Century Gothic" panose="020B0502020202020204" pitchFamily="34" charset="0"/>
            </a:endParaRPr>
          </a:p>
        </p:txBody>
      </p:sp>
      <p:sp>
        <p:nvSpPr>
          <p:cNvPr id="22" name="TextBox 21"/>
          <p:cNvSpPr txBox="1"/>
          <p:nvPr/>
        </p:nvSpPr>
        <p:spPr>
          <a:xfrm>
            <a:off x="7148746" y="2271919"/>
            <a:ext cx="1270303"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[wear]</a:t>
            </a:r>
            <a:endParaRPr lang="en-GB" sz="2400" dirty="0">
              <a:solidFill>
                <a:srgbClr val="002060"/>
              </a:solidFill>
              <a:latin typeface="Century Gothic" panose="020B0502020202020204" pitchFamily="34" charset="0"/>
            </a:endParaRPr>
          </a:p>
        </p:txBody>
      </p:sp>
      <p:pic>
        <p:nvPicPr>
          <p:cNvPr id="23" name="Picture 12" descr="http://www.clker.com/cliparts/5/k/H/i/t/R/folded-pink-shirt-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4892" y="2603821"/>
            <a:ext cx="945519" cy="115307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www.clker.com/cliparts/5/k/H/i/t/R/folded-pink-shirt-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5049" y="1332484"/>
            <a:ext cx="845522" cy="10311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http://www.clker.com/cliparts/5/k/H/i/t/R/folded-pink-shirt-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726" y="1248544"/>
            <a:ext cx="845522" cy="103112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7196928" y="4806988"/>
            <a:ext cx="1270303"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[need]</a:t>
            </a:r>
            <a:endParaRPr lang="en-GB" sz="2400" dirty="0">
              <a:solidFill>
                <a:srgbClr val="002060"/>
              </a:solidFill>
              <a:latin typeface="Century Gothic" panose="020B0502020202020204" pitchFamily="34" charset="0"/>
            </a:endParaRPr>
          </a:p>
        </p:txBody>
      </p:sp>
      <p:sp>
        <p:nvSpPr>
          <p:cNvPr id="27" name="TextBox 26"/>
          <p:cNvSpPr txBox="1"/>
          <p:nvPr/>
        </p:nvSpPr>
        <p:spPr>
          <a:xfrm>
            <a:off x="4610088" y="1468038"/>
            <a:ext cx="1270303"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[need]</a:t>
            </a:r>
            <a:endParaRPr lang="en-GB" sz="2400" dirty="0">
              <a:solidFill>
                <a:srgbClr val="002060"/>
              </a:solidFill>
              <a:latin typeface="Century Gothic" panose="020B0502020202020204" pitchFamily="34" charset="0"/>
            </a:endParaRPr>
          </a:p>
        </p:txBody>
      </p:sp>
      <p:pic>
        <p:nvPicPr>
          <p:cNvPr id="1026" name="Picture 2" descr="http://www.clker.com/cliparts/f/a/6/9/1196043195110202219838094-canon.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675" y="454725"/>
            <a:ext cx="1161406" cy="11614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www.clker.com/cliparts/f/a/6/9/1196043195110202219838094-canon.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9798" y="3583158"/>
            <a:ext cx="931856" cy="93185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www.clker.com/cliparts/f/a/6/9/1196043195110202219838094-canon.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3007" y="4207214"/>
            <a:ext cx="931856" cy="93185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5012768" y="5729763"/>
            <a:ext cx="1270303"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[use]</a:t>
            </a:r>
            <a:endParaRPr lang="en-GB" sz="2400" dirty="0">
              <a:solidFill>
                <a:srgbClr val="002060"/>
              </a:solidFill>
              <a:latin typeface="Century Gothic" panose="020B0502020202020204" pitchFamily="34" charset="0"/>
            </a:endParaRPr>
          </a:p>
        </p:txBody>
      </p:sp>
      <p:pic>
        <p:nvPicPr>
          <p:cNvPr id="1028" name="Picture 4" descr="Mobile Phone, Transparent Cartoons"/>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038988" y="4723353"/>
            <a:ext cx="892001" cy="100641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10697945" y="3435067"/>
            <a:ext cx="1270303"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[use]</a:t>
            </a:r>
            <a:endParaRPr lang="en-GB" sz="2400" dirty="0">
              <a:solidFill>
                <a:srgbClr val="002060"/>
              </a:solidFill>
              <a:latin typeface="Century Gothic" panose="020B0502020202020204" pitchFamily="34" charset="0"/>
            </a:endParaRPr>
          </a:p>
        </p:txBody>
      </p:sp>
      <p:pic>
        <p:nvPicPr>
          <p:cNvPr id="35" name="Picture 4" descr="Mobile Phone, Transparent Cartoons"/>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380918" y="2419141"/>
            <a:ext cx="892001" cy="10064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obile Phone, Transparent Cartoons"/>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1026069" y="2445276"/>
            <a:ext cx="892001" cy="100641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1426866" y="391887"/>
            <a:ext cx="281354" cy="261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entury Gothic" panose="020B0502020202020204" pitchFamily="34" charset="0"/>
              </a:rPr>
              <a:t>A</a:t>
            </a:r>
            <a:endParaRPr lang="en-GB" b="1" dirty="0">
              <a:latin typeface="Century Gothic" panose="020B0502020202020204" pitchFamily="34" charset="0"/>
            </a:endParaRPr>
          </a:p>
        </p:txBody>
      </p:sp>
      <p:sp>
        <p:nvSpPr>
          <p:cNvPr id="39" name="Rectangle 38"/>
          <p:cNvSpPr/>
          <p:nvPr/>
        </p:nvSpPr>
        <p:spPr>
          <a:xfrm>
            <a:off x="4198899" y="180873"/>
            <a:ext cx="281354" cy="261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entury Gothic" panose="020B0502020202020204" pitchFamily="34" charset="0"/>
              </a:rPr>
              <a:t>B</a:t>
            </a:r>
            <a:endParaRPr lang="en-GB" b="1" dirty="0">
              <a:latin typeface="Century Gothic" panose="020B0502020202020204" pitchFamily="34" charset="0"/>
            </a:endParaRPr>
          </a:p>
        </p:txBody>
      </p:sp>
      <p:sp>
        <p:nvSpPr>
          <p:cNvPr id="40" name="Rectangle 39"/>
          <p:cNvSpPr/>
          <p:nvPr/>
        </p:nvSpPr>
        <p:spPr>
          <a:xfrm>
            <a:off x="6739833" y="1068236"/>
            <a:ext cx="281354" cy="261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entury Gothic" panose="020B0502020202020204" pitchFamily="34" charset="0"/>
              </a:rPr>
              <a:t>C</a:t>
            </a:r>
            <a:endParaRPr lang="en-GB" b="1" dirty="0">
              <a:latin typeface="Century Gothic" panose="020B0502020202020204" pitchFamily="34" charset="0"/>
            </a:endParaRPr>
          </a:p>
        </p:txBody>
      </p:sp>
      <p:sp>
        <p:nvSpPr>
          <p:cNvPr id="41" name="Rectangle 40"/>
          <p:cNvSpPr/>
          <p:nvPr/>
        </p:nvSpPr>
        <p:spPr>
          <a:xfrm>
            <a:off x="9029825" y="172498"/>
            <a:ext cx="281354" cy="261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entury Gothic" panose="020B0502020202020204" pitchFamily="34" charset="0"/>
              </a:rPr>
              <a:t>D</a:t>
            </a:r>
            <a:endParaRPr lang="en-GB" b="1" dirty="0">
              <a:latin typeface="Century Gothic" panose="020B0502020202020204" pitchFamily="34" charset="0"/>
            </a:endParaRPr>
          </a:p>
        </p:txBody>
      </p:sp>
      <p:sp>
        <p:nvSpPr>
          <p:cNvPr id="42" name="Rectangle 41"/>
          <p:cNvSpPr/>
          <p:nvPr/>
        </p:nvSpPr>
        <p:spPr>
          <a:xfrm>
            <a:off x="10125533" y="2167401"/>
            <a:ext cx="281354" cy="261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entury Gothic" panose="020B0502020202020204" pitchFamily="34" charset="0"/>
              </a:rPr>
              <a:t>E</a:t>
            </a:r>
            <a:endParaRPr lang="en-GB" b="1" dirty="0">
              <a:latin typeface="Century Gothic" panose="020B0502020202020204" pitchFamily="34" charset="0"/>
            </a:endParaRPr>
          </a:p>
        </p:txBody>
      </p:sp>
      <p:sp>
        <p:nvSpPr>
          <p:cNvPr id="43" name="Rectangle 42"/>
          <p:cNvSpPr/>
          <p:nvPr/>
        </p:nvSpPr>
        <p:spPr>
          <a:xfrm>
            <a:off x="9486158" y="4097284"/>
            <a:ext cx="281354" cy="261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entury Gothic" panose="020B0502020202020204" pitchFamily="34" charset="0"/>
              </a:rPr>
              <a:t>F</a:t>
            </a:r>
            <a:endParaRPr lang="en-GB" b="1" dirty="0">
              <a:latin typeface="Century Gothic" panose="020B0502020202020204" pitchFamily="34" charset="0"/>
            </a:endParaRPr>
          </a:p>
        </p:txBody>
      </p:sp>
      <p:sp>
        <p:nvSpPr>
          <p:cNvPr id="44" name="Rectangle 43"/>
          <p:cNvSpPr/>
          <p:nvPr/>
        </p:nvSpPr>
        <p:spPr>
          <a:xfrm>
            <a:off x="6825049" y="3535271"/>
            <a:ext cx="281354" cy="261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entury Gothic" panose="020B0502020202020204" pitchFamily="34" charset="0"/>
              </a:rPr>
              <a:t>G</a:t>
            </a:r>
            <a:endParaRPr lang="en-GB" b="1" dirty="0">
              <a:latin typeface="Century Gothic" panose="020B0502020202020204" pitchFamily="34" charset="0"/>
            </a:endParaRPr>
          </a:p>
        </p:txBody>
      </p:sp>
      <p:sp>
        <p:nvSpPr>
          <p:cNvPr id="45" name="Rectangle 44"/>
          <p:cNvSpPr/>
          <p:nvPr/>
        </p:nvSpPr>
        <p:spPr>
          <a:xfrm>
            <a:off x="4529836" y="4412871"/>
            <a:ext cx="281354" cy="261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entury Gothic" panose="020B0502020202020204" pitchFamily="34" charset="0"/>
              </a:rPr>
              <a:t>I</a:t>
            </a:r>
            <a:endParaRPr lang="en-GB" b="1" dirty="0">
              <a:latin typeface="Century Gothic" panose="020B0502020202020204" pitchFamily="34" charset="0"/>
            </a:endParaRPr>
          </a:p>
        </p:txBody>
      </p:sp>
      <p:sp>
        <p:nvSpPr>
          <p:cNvPr id="46" name="Rectangle 45"/>
          <p:cNvSpPr/>
          <p:nvPr/>
        </p:nvSpPr>
        <p:spPr>
          <a:xfrm>
            <a:off x="2033932" y="4412871"/>
            <a:ext cx="281354" cy="261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entury Gothic" panose="020B0502020202020204" pitchFamily="34" charset="0"/>
              </a:rPr>
              <a:t>J</a:t>
            </a:r>
            <a:endParaRPr lang="en-GB" b="1" dirty="0">
              <a:latin typeface="Century Gothic" panose="020B0502020202020204" pitchFamily="34" charset="0"/>
            </a:endParaRPr>
          </a:p>
        </p:txBody>
      </p:sp>
      <p:sp>
        <p:nvSpPr>
          <p:cNvPr id="47" name="Rectangle 46"/>
          <p:cNvSpPr/>
          <p:nvPr/>
        </p:nvSpPr>
        <p:spPr>
          <a:xfrm>
            <a:off x="1149179" y="2428947"/>
            <a:ext cx="281354" cy="2612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entury Gothic" panose="020B0502020202020204" pitchFamily="34" charset="0"/>
              </a:rPr>
              <a:t>K</a:t>
            </a:r>
            <a:endParaRPr lang="en-GB" b="1" dirty="0">
              <a:latin typeface="Century Gothic" panose="020B0502020202020204" pitchFamily="34" charset="0"/>
            </a:endParaRPr>
          </a:p>
        </p:txBody>
      </p:sp>
      <p:sp>
        <p:nvSpPr>
          <p:cNvPr id="49" name="TextBox 48"/>
          <p:cNvSpPr txBox="1"/>
          <p:nvPr/>
        </p:nvSpPr>
        <p:spPr>
          <a:xfrm>
            <a:off x="10070956" y="5423824"/>
            <a:ext cx="1270303"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[buy]</a:t>
            </a:r>
            <a:endParaRPr lang="en-GB" sz="2400" dirty="0">
              <a:solidFill>
                <a:srgbClr val="002060"/>
              </a:solidFill>
              <a:latin typeface="Century Gothic" panose="020B0502020202020204" pitchFamily="34" charset="0"/>
            </a:endParaRPr>
          </a:p>
        </p:txBody>
      </p:sp>
      <p:sp>
        <p:nvSpPr>
          <p:cNvPr id="51" name="TextBox 50"/>
          <p:cNvSpPr txBox="1"/>
          <p:nvPr/>
        </p:nvSpPr>
        <p:spPr>
          <a:xfrm>
            <a:off x="9548131" y="1504688"/>
            <a:ext cx="1270303"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[buy]</a:t>
            </a:r>
            <a:endParaRPr lang="en-GB" sz="2400" dirty="0">
              <a:solidFill>
                <a:srgbClr val="002060"/>
              </a:solidFill>
              <a:latin typeface="Century Gothic" panose="020B0502020202020204" pitchFamily="34" charset="0"/>
            </a:endParaRPr>
          </a:p>
        </p:txBody>
      </p:sp>
      <p:pic>
        <p:nvPicPr>
          <p:cNvPr id="52" name="Picture 6" descr="Pen Clipart Classroom Object - Best Uni Ball Pen, Transparent Cartoons"/>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b="34301"/>
          <a:stretch/>
        </p:blipFill>
        <p:spPr bwMode="auto">
          <a:xfrm>
            <a:off x="10098594" y="529897"/>
            <a:ext cx="710032" cy="95780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Pen Clipart Classroom Object - Best Uni Ball Pen, Transparent Cartoons"/>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b="34301"/>
          <a:stretch/>
        </p:blipFill>
        <p:spPr bwMode="auto">
          <a:xfrm>
            <a:off x="9164689" y="529897"/>
            <a:ext cx="710032" cy="95780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Pen Clipart Classroom Object - Best Uni Ball Pen, Transparent Cartoons"/>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colorTemperature colorTemp="112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b="34301"/>
          <a:stretch/>
        </p:blipFill>
        <p:spPr bwMode="auto">
          <a:xfrm>
            <a:off x="10116565" y="4414907"/>
            <a:ext cx="710032" cy="957805"/>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2035426" y="5751895"/>
            <a:ext cx="2045880"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[arrive with]</a:t>
            </a:r>
            <a:endParaRPr lang="en-GB" sz="2400" dirty="0">
              <a:solidFill>
                <a:srgbClr val="002060"/>
              </a:solidFill>
              <a:latin typeface="Century Gothic" panose="020B0502020202020204" pitchFamily="34" charset="0"/>
            </a:endParaRPr>
          </a:p>
        </p:txBody>
      </p:sp>
      <p:pic>
        <p:nvPicPr>
          <p:cNvPr id="1034" name="Picture 10" descr=" Generic Big Image Png - Generic Person , Transparent Cartoon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24741" y="4723353"/>
            <a:ext cx="653912" cy="1058966"/>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1404541" y="660879"/>
            <a:ext cx="2045880" cy="1520631"/>
            <a:chOff x="234779" y="2666486"/>
            <a:chExt cx="2045880" cy="1520631"/>
          </a:xfrm>
        </p:grpSpPr>
        <p:sp>
          <p:nvSpPr>
            <p:cNvPr id="56" name="TextBox 55"/>
            <p:cNvSpPr txBox="1"/>
            <p:nvPr/>
          </p:nvSpPr>
          <p:spPr>
            <a:xfrm>
              <a:off x="234779" y="3725452"/>
              <a:ext cx="2045880" cy="461665"/>
            </a:xfrm>
            <a:prstGeom prst="rect">
              <a:avLst/>
            </a:prstGeom>
            <a:noFill/>
          </p:spPr>
          <p:txBody>
            <a:bodyPr wrap="square" rtlCol="0">
              <a:spAutoFit/>
            </a:bodyPr>
            <a:lstStyle/>
            <a:p>
              <a:r>
                <a:rPr lang="en-GB" sz="2400" dirty="0" smtClean="0">
                  <a:solidFill>
                    <a:srgbClr val="002060"/>
                  </a:solidFill>
                  <a:latin typeface="Century Gothic" panose="020B0502020202020204" pitchFamily="34" charset="0"/>
                </a:rPr>
                <a:t>[arrive with]</a:t>
              </a:r>
              <a:endParaRPr lang="en-GB" sz="2400" dirty="0">
                <a:solidFill>
                  <a:srgbClr val="002060"/>
                </a:solidFill>
                <a:latin typeface="Century Gothic" panose="020B0502020202020204" pitchFamily="34" charset="0"/>
              </a:endParaRPr>
            </a:p>
          </p:txBody>
        </p:sp>
        <p:pic>
          <p:nvPicPr>
            <p:cNvPr id="60" name="Picture 10" descr=" Generic Big Image Png - Generic Person , Transparent Cartoon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9528" y="2666486"/>
              <a:ext cx="653912" cy="105896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 Generic Big Image Png - Generic Person , Transparent Cartoon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95062" y="2698632"/>
              <a:ext cx="653912" cy="1058966"/>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Rounded Rectangle 68"/>
          <p:cNvSpPr/>
          <p:nvPr/>
        </p:nvSpPr>
        <p:spPr>
          <a:xfrm>
            <a:off x="10361546" y="5936601"/>
            <a:ext cx="1785047"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escuchar</a:t>
            </a:r>
            <a:endParaRPr lang="en-GB" b="1" dirty="0">
              <a:latin typeface="Century Gothic" panose="020B0502020202020204" pitchFamily="34" charset="0"/>
            </a:endParaRPr>
          </a:p>
        </p:txBody>
      </p:sp>
      <p:sp>
        <p:nvSpPr>
          <p:cNvPr id="71" name="Action Button: Custom 70">
            <a:hlinkClick r:id="" action="ppaction://noaction" highlightClick="1"/>
          </p:cNvPr>
          <p:cNvSpPr/>
          <p:nvPr/>
        </p:nvSpPr>
        <p:spPr>
          <a:xfrm>
            <a:off x="620197" y="951112"/>
            <a:ext cx="355003" cy="320251"/>
          </a:xfrm>
          <a:prstGeom prst="actionButtonBlank">
            <a:avLst/>
          </a:prstGeom>
          <a:solidFill>
            <a:schemeClr val="accent5">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K</a:t>
            </a:r>
          </a:p>
        </p:txBody>
      </p:sp>
      <p:sp>
        <p:nvSpPr>
          <p:cNvPr id="72" name="Action Button: Custom 71">
            <a:hlinkClick r:id="" action="ppaction://noaction" highlightClick="1"/>
          </p:cNvPr>
          <p:cNvSpPr/>
          <p:nvPr/>
        </p:nvSpPr>
        <p:spPr>
          <a:xfrm>
            <a:off x="640331" y="1431740"/>
            <a:ext cx="355003" cy="320251"/>
          </a:xfrm>
          <a:prstGeom prst="actionButtonBlank">
            <a:avLst/>
          </a:prstGeom>
          <a:solidFill>
            <a:schemeClr val="accent5">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G</a:t>
            </a:r>
          </a:p>
        </p:txBody>
      </p:sp>
      <p:sp>
        <p:nvSpPr>
          <p:cNvPr id="73" name="Action Button: Custom 72">
            <a:hlinkClick r:id="" action="ppaction://noaction" highlightClick="1"/>
          </p:cNvPr>
          <p:cNvSpPr/>
          <p:nvPr/>
        </p:nvSpPr>
        <p:spPr>
          <a:xfrm>
            <a:off x="624692" y="1920253"/>
            <a:ext cx="355003" cy="320251"/>
          </a:xfrm>
          <a:prstGeom prst="actionButtonBlank">
            <a:avLst/>
          </a:prstGeom>
          <a:solidFill>
            <a:schemeClr val="accent5">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E</a:t>
            </a:r>
          </a:p>
        </p:txBody>
      </p:sp>
      <p:sp>
        <p:nvSpPr>
          <p:cNvPr id="74" name="Action Button: Custom 73">
            <a:hlinkClick r:id="" action="ppaction://noaction" highlightClick="1"/>
          </p:cNvPr>
          <p:cNvSpPr/>
          <p:nvPr/>
        </p:nvSpPr>
        <p:spPr>
          <a:xfrm>
            <a:off x="624692" y="2393854"/>
            <a:ext cx="355003" cy="320251"/>
          </a:xfrm>
          <a:prstGeom prst="actionButtonBlank">
            <a:avLst/>
          </a:prstGeom>
          <a:solidFill>
            <a:schemeClr val="accent5">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F</a:t>
            </a:r>
          </a:p>
        </p:txBody>
      </p:sp>
      <p:sp>
        <p:nvSpPr>
          <p:cNvPr id="75" name="Action Button: Custom 74">
            <a:hlinkClick r:id="" action="ppaction://noaction" highlightClick="1"/>
          </p:cNvPr>
          <p:cNvSpPr/>
          <p:nvPr/>
        </p:nvSpPr>
        <p:spPr>
          <a:xfrm>
            <a:off x="606707" y="2867455"/>
            <a:ext cx="355003" cy="320251"/>
          </a:xfrm>
          <a:prstGeom prst="actionButtonBlank">
            <a:avLst/>
          </a:prstGeom>
          <a:solidFill>
            <a:schemeClr val="accent5">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I</a:t>
            </a:r>
          </a:p>
        </p:txBody>
      </p:sp>
      <p:sp>
        <p:nvSpPr>
          <p:cNvPr id="76" name="Action Button: Custom 75">
            <a:hlinkClick r:id="" action="ppaction://noaction" highlightClick="1"/>
          </p:cNvPr>
          <p:cNvSpPr/>
          <p:nvPr/>
        </p:nvSpPr>
        <p:spPr>
          <a:xfrm>
            <a:off x="627941" y="3337838"/>
            <a:ext cx="355003" cy="320251"/>
          </a:xfrm>
          <a:prstGeom prst="actionButtonBlank">
            <a:avLst/>
          </a:prstGeom>
          <a:solidFill>
            <a:schemeClr val="accent5">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A</a:t>
            </a:r>
          </a:p>
        </p:txBody>
      </p:sp>
      <p:sp>
        <p:nvSpPr>
          <p:cNvPr id="77" name="Action Button: Custom 76">
            <a:hlinkClick r:id="" action="ppaction://noaction" highlightClick="1"/>
          </p:cNvPr>
          <p:cNvSpPr/>
          <p:nvPr/>
        </p:nvSpPr>
        <p:spPr>
          <a:xfrm>
            <a:off x="626066" y="3836596"/>
            <a:ext cx="355003" cy="320251"/>
          </a:xfrm>
          <a:prstGeom prst="actionButtonBlank">
            <a:avLst/>
          </a:prstGeom>
          <a:solidFill>
            <a:schemeClr val="accent5">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B</a:t>
            </a:r>
            <a:endParaRPr lang="en-GB" sz="2000" b="1" dirty="0">
              <a:latin typeface="Century Gothic" panose="020B0502020202020204" pitchFamily="34" charset="0"/>
            </a:endParaRPr>
          </a:p>
        </p:txBody>
      </p:sp>
      <p:sp>
        <p:nvSpPr>
          <p:cNvPr id="78" name="Action Button: Custom 77">
            <a:hlinkClick r:id="" action="ppaction://noaction" highlightClick="1"/>
          </p:cNvPr>
          <p:cNvSpPr/>
          <p:nvPr/>
        </p:nvSpPr>
        <p:spPr>
          <a:xfrm>
            <a:off x="622661" y="4287604"/>
            <a:ext cx="355003" cy="320251"/>
          </a:xfrm>
          <a:prstGeom prst="actionButtonBlank">
            <a:avLst/>
          </a:prstGeom>
          <a:solidFill>
            <a:schemeClr val="accent5">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C</a:t>
            </a:r>
          </a:p>
        </p:txBody>
      </p:sp>
      <p:sp>
        <p:nvSpPr>
          <p:cNvPr id="79" name="Action Button: Custom 78">
            <a:hlinkClick r:id="" action="ppaction://noaction" highlightClick="1"/>
          </p:cNvPr>
          <p:cNvSpPr/>
          <p:nvPr/>
        </p:nvSpPr>
        <p:spPr>
          <a:xfrm>
            <a:off x="626430" y="4773553"/>
            <a:ext cx="355003" cy="320251"/>
          </a:xfrm>
          <a:prstGeom prst="actionButtonBlank">
            <a:avLst/>
          </a:prstGeom>
          <a:solidFill>
            <a:schemeClr val="accent5">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latin typeface="Century Gothic" panose="020B0502020202020204" pitchFamily="34" charset="0"/>
              </a:rPr>
              <a:t>D</a:t>
            </a:r>
            <a:endParaRPr lang="en-GB" sz="2000" b="1" dirty="0">
              <a:latin typeface="Century Gothic" panose="020B0502020202020204" pitchFamily="34" charset="0"/>
            </a:endParaRPr>
          </a:p>
        </p:txBody>
      </p:sp>
      <p:sp>
        <p:nvSpPr>
          <p:cNvPr id="80" name="Action Button: Custom 79">
            <a:hlinkClick r:id="" action="ppaction://noaction" highlightClick="1"/>
          </p:cNvPr>
          <p:cNvSpPr/>
          <p:nvPr/>
        </p:nvSpPr>
        <p:spPr>
          <a:xfrm>
            <a:off x="628128" y="5266518"/>
            <a:ext cx="355003" cy="320251"/>
          </a:xfrm>
          <a:prstGeom prst="actionButtonBlank">
            <a:avLst/>
          </a:prstGeom>
          <a:solidFill>
            <a:schemeClr val="accent5">
              <a:lumMod val="50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J</a:t>
            </a:r>
          </a:p>
        </p:txBody>
      </p:sp>
      <p:sp>
        <p:nvSpPr>
          <p:cNvPr id="81" name="Action Button: Custom 80">
            <a:hlinkClick r:id="" action="ppaction://noaction" highlightClick="1">
              <a:snd r:embed="rId14" name="llevas una camisa.wav"/>
            </a:hlinkClick>
          </p:cNvPr>
          <p:cNvSpPr/>
          <p:nvPr/>
        </p:nvSpPr>
        <p:spPr>
          <a:xfrm>
            <a:off x="193366" y="94592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1</a:t>
            </a:r>
          </a:p>
        </p:txBody>
      </p:sp>
      <p:sp>
        <p:nvSpPr>
          <p:cNvPr id="82" name="Action Button: Custom 81">
            <a:hlinkClick r:id="" action="ppaction://noaction" highlightClick="1">
              <a:snd r:embed="rId15" name="necesita unas camaras.wav"/>
            </a:hlinkClick>
          </p:cNvPr>
          <p:cNvSpPr/>
          <p:nvPr/>
        </p:nvSpPr>
        <p:spPr>
          <a:xfrm>
            <a:off x="193367" y="142049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2</a:t>
            </a:r>
          </a:p>
        </p:txBody>
      </p:sp>
      <p:sp>
        <p:nvSpPr>
          <p:cNvPr id="83" name="Action Button: Custom 82">
            <a:hlinkClick r:id="" action="ppaction://noaction" highlightClick="1">
              <a:snd r:embed="rId16" name="usas unos telefonos.wav"/>
            </a:hlinkClick>
          </p:cNvPr>
          <p:cNvSpPr/>
          <p:nvPr/>
        </p:nvSpPr>
        <p:spPr>
          <a:xfrm>
            <a:off x="199730" y="191284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3</a:t>
            </a:r>
          </a:p>
        </p:txBody>
      </p:sp>
      <p:sp>
        <p:nvSpPr>
          <p:cNvPr id="84" name="Action Button: Custom 83">
            <a:hlinkClick r:id="" action="ppaction://noaction" highlightClick="1">
              <a:snd r:embed="rId17" name="compras un bolígrafo.wav"/>
            </a:hlinkClick>
          </p:cNvPr>
          <p:cNvSpPr/>
          <p:nvPr/>
        </p:nvSpPr>
        <p:spPr>
          <a:xfrm>
            <a:off x="193368" y="238862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4</a:t>
            </a:r>
          </a:p>
        </p:txBody>
      </p:sp>
      <p:sp>
        <p:nvSpPr>
          <p:cNvPr id="85" name="Action Button: Custom 84">
            <a:hlinkClick r:id="" action="ppaction://noaction" highlightClick="1">
              <a:snd r:embed="rId18" name="usa un telefono.wav"/>
            </a:hlinkClick>
          </p:cNvPr>
          <p:cNvSpPr/>
          <p:nvPr/>
        </p:nvSpPr>
        <p:spPr>
          <a:xfrm>
            <a:off x="193369" y="285784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5</a:t>
            </a:r>
          </a:p>
        </p:txBody>
      </p:sp>
      <p:sp>
        <p:nvSpPr>
          <p:cNvPr id="86" name="Action Button: Custom 85">
            <a:hlinkClick r:id="" action="ppaction://noaction" highlightClick="1">
              <a:snd r:embed="rId19" name="llega con unos amigos.wav"/>
            </a:hlinkClick>
          </p:cNvPr>
          <p:cNvSpPr/>
          <p:nvPr/>
        </p:nvSpPr>
        <p:spPr>
          <a:xfrm>
            <a:off x="193369" y="3340182"/>
            <a:ext cx="355485"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6</a:t>
            </a:r>
          </a:p>
        </p:txBody>
      </p:sp>
      <p:sp>
        <p:nvSpPr>
          <p:cNvPr id="87" name="Action Button: Custom 86">
            <a:hlinkClick r:id="" action="ppaction://noaction" highlightClick="1">
              <a:snd r:embed="rId20" name="necesitas una camara.wav"/>
            </a:hlinkClick>
          </p:cNvPr>
          <p:cNvSpPr/>
          <p:nvPr/>
        </p:nvSpPr>
        <p:spPr>
          <a:xfrm>
            <a:off x="199306" y="383253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7</a:t>
            </a:r>
          </a:p>
        </p:txBody>
      </p:sp>
      <p:sp>
        <p:nvSpPr>
          <p:cNvPr id="88" name="Action Button: Custom 87">
            <a:hlinkClick r:id="" action="ppaction://noaction" highlightClick="1">
              <a:snd r:embed="rId21" name="lleva unas camisas.wav"/>
            </a:hlinkClick>
          </p:cNvPr>
          <p:cNvSpPr/>
          <p:nvPr/>
        </p:nvSpPr>
        <p:spPr>
          <a:xfrm>
            <a:off x="199730" y="4289949"/>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8</a:t>
            </a:r>
          </a:p>
        </p:txBody>
      </p:sp>
      <p:sp>
        <p:nvSpPr>
          <p:cNvPr id="89" name="Action Button: Custom 88">
            <a:hlinkClick r:id="" action="ppaction://noaction" highlightClick="1">
              <a:snd r:embed="rId22" name="compra unos bolígrafos.wav"/>
            </a:hlinkClick>
          </p:cNvPr>
          <p:cNvSpPr/>
          <p:nvPr/>
        </p:nvSpPr>
        <p:spPr>
          <a:xfrm>
            <a:off x="199730" y="4768224"/>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Century Gothic" panose="020B0502020202020204" pitchFamily="34" charset="0"/>
              </a:rPr>
              <a:t>9</a:t>
            </a:r>
          </a:p>
        </p:txBody>
      </p:sp>
      <p:sp>
        <p:nvSpPr>
          <p:cNvPr id="90" name="Action Button: Custom 89">
            <a:hlinkClick r:id="" action="ppaction://noaction" highlightClick="1">
              <a:snd r:embed="rId23" name="llegas con un amigo.wav"/>
            </a:hlinkClick>
          </p:cNvPr>
          <p:cNvSpPr/>
          <p:nvPr/>
        </p:nvSpPr>
        <p:spPr>
          <a:xfrm>
            <a:off x="199730" y="5250320"/>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10</a:t>
            </a:r>
          </a:p>
        </p:txBody>
      </p:sp>
    </p:spTree>
    <p:extLst>
      <p:ext uri="{BB962C8B-B14F-4D97-AF65-F5344CB8AC3E}">
        <p14:creationId xmlns:p14="http://schemas.microsoft.com/office/powerpoint/2010/main" val="201040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5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6"/>
                                        </p:tgtEl>
                                        <p:attrNameLst>
                                          <p:attrName>style.visibility</p:attrName>
                                        </p:attrNameLst>
                                      </p:cBhvr>
                                      <p:to>
                                        <p:strVal val="visible"/>
                                      </p:to>
                                    </p:set>
                                    <p:animEffect transition="in" filter="fade">
                                      <p:cBhvr>
                                        <p:cTn id="32" dur="5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259" y="929916"/>
            <a:ext cx="4134097"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1. “You use some books.”</a:t>
            </a:r>
            <a:endParaRPr lang="en-GB" sz="2400" i="1" dirty="0">
              <a:solidFill>
                <a:srgbClr val="002060"/>
              </a:solidFill>
              <a:latin typeface="Century Gothic" panose="020B0502020202020204" pitchFamily="34" charset="0"/>
            </a:endParaRPr>
          </a:p>
        </p:txBody>
      </p:sp>
      <p:sp>
        <p:nvSpPr>
          <p:cNvPr id="4" name="Rounded Rectangle 3"/>
          <p:cNvSpPr/>
          <p:nvPr/>
        </p:nvSpPr>
        <p:spPr>
          <a:xfrm>
            <a:off x="4662438" y="929916"/>
            <a:ext cx="5862415" cy="42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rgbClr val="002060"/>
                </a:solidFill>
                <a:latin typeface="Century Gothic" panose="020B0502020202020204" pitchFamily="34" charset="0"/>
              </a:rPr>
              <a:t>Uso / usas / usa unos libros.</a:t>
            </a:r>
            <a:endParaRPr lang="en-GB" sz="2400" dirty="0">
              <a:solidFill>
                <a:srgbClr val="002060"/>
              </a:solidFill>
              <a:latin typeface="Century Gothic" panose="020B0502020202020204" pitchFamily="34" charset="0"/>
            </a:endParaRPr>
          </a:p>
        </p:txBody>
      </p:sp>
      <p:sp>
        <p:nvSpPr>
          <p:cNvPr id="8" name="TextBox 7"/>
          <p:cNvSpPr txBox="1"/>
          <p:nvPr/>
        </p:nvSpPr>
        <p:spPr>
          <a:xfrm>
            <a:off x="96259" y="1464049"/>
            <a:ext cx="3503644"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2. “I arrive with José.”</a:t>
            </a:r>
            <a:endParaRPr lang="en-GB" sz="2400" i="1" dirty="0">
              <a:solidFill>
                <a:srgbClr val="002060"/>
              </a:solidFill>
              <a:latin typeface="Century Gothic" panose="020B0502020202020204" pitchFamily="34" charset="0"/>
            </a:endParaRPr>
          </a:p>
        </p:txBody>
      </p:sp>
      <p:sp>
        <p:nvSpPr>
          <p:cNvPr id="15" name="TextBox 14"/>
          <p:cNvSpPr txBox="1"/>
          <p:nvPr/>
        </p:nvSpPr>
        <p:spPr>
          <a:xfrm>
            <a:off x="96260" y="2020135"/>
            <a:ext cx="3724707"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3. “He arrives by car.”</a:t>
            </a:r>
            <a:endParaRPr lang="en-GB" sz="2400" i="1" dirty="0">
              <a:solidFill>
                <a:srgbClr val="002060"/>
              </a:solidFill>
              <a:latin typeface="Century Gothic" panose="020B0502020202020204" pitchFamily="34" charset="0"/>
            </a:endParaRPr>
          </a:p>
        </p:txBody>
      </p:sp>
      <p:sp>
        <p:nvSpPr>
          <p:cNvPr id="17" name="Rounded Rectangle 16"/>
          <p:cNvSpPr/>
          <p:nvPr/>
        </p:nvSpPr>
        <p:spPr>
          <a:xfrm>
            <a:off x="4662436" y="2063716"/>
            <a:ext cx="5856591" cy="41988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rgbClr val="002060"/>
                </a:solidFill>
                <a:latin typeface="Century Gothic" panose="020B0502020202020204" pitchFamily="34" charset="0"/>
              </a:rPr>
              <a:t>Llego / llega / llegas en coche.</a:t>
            </a:r>
            <a:endParaRPr lang="en-GB" sz="2400" dirty="0">
              <a:solidFill>
                <a:srgbClr val="002060"/>
              </a:solidFill>
              <a:latin typeface="Century Gothic" panose="020B0502020202020204" pitchFamily="34" charset="0"/>
            </a:endParaRPr>
          </a:p>
        </p:txBody>
      </p:sp>
      <p:sp>
        <p:nvSpPr>
          <p:cNvPr id="19" name="TextBox 18"/>
          <p:cNvSpPr txBox="1"/>
          <p:nvPr/>
        </p:nvSpPr>
        <p:spPr>
          <a:xfrm>
            <a:off x="96259" y="2591927"/>
            <a:ext cx="3994340"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4. “You buy some things.”</a:t>
            </a:r>
            <a:endParaRPr lang="en-GB" sz="2400" i="1" dirty="0">
              <a:solidFill>
                <a:srgbClr val="002060"/>
              </a:solidFill>
              <a:latin typeface="Century Gothic" panose="020B0502020202020204" pitchFamily="34" charset="0"/>
            </a:endParaRPr>
          </a:p>
        </p:txBody>
      </p:sp>
      <p:sp>
        <p:nvSpPr>
          <p:cNvPr id="20" name="Rounded Rectangle 19"/>
          <p:cNvSpPr/>
          <p:nvPr/>
        </p:nvSpPr>
        <p:spPr>
          <a:xfrm>
            <a:off x="4662436" y="2601357"/>
            <a:ext cx="7429080" cy="42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rgbClr val="002060"/>
                </a:solidFill>
                <a:latin typeface="Century Gothic" panose="020B0502020202020204" pitchFamily="34" charset="0"/>
              </a:rPr>
              <a:t>Compra / compras / compro unas cosas.</a:t>
            </a:r>
            <a:endParaRPr lang="en-GB" sz="2400" dirty="0">
              <a:solidFill>
                <a:srgbClr val="002060"/>
              </a:solidFill>
              <a:latin typeface="Century Gothic" panose="020B0502020202020204" pitchFamily="34" charset="0"/>
            </a:endParaRPr>
          </a:p>
        </p:txBody>
      </p:sp>
      <p:sp>
        <p:nvSpPr>
          <p:cNvPr id="23" name="TextBox 22"/>
          <p:cNvSpPr txBox="1"/>
          <p:nvPr/>
        </p:nvSpPr>
        <p:spPr>
          <a:xfrm>
            <a:off x="105847" y="3153375"/>
            <a:ext cx="3724707"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5. “He needs a task.”</a:t>
            </a:r>
            <a:endParaRPr lang="en-GB" sz="2400" i="1" dirty="0">
              <a:solidFill>
                <a:srgbClr val="002060"/>
              </a:solidFill>
              <a:latin typeface="Century Gothic" panose="020B0502020202020204" pitchFamily="34" charset="0"/>
            </a:endParaRPr>
          </a:p>
        </p:txBody>
      </p:sp>
      <p:sp>
        <p:nvSpPr>
          <p:cNvPr id="24" name="Rounded Rectangle 23"/>
          <p:cNvSpPr/>
          <p:nvPr/>
        </p:nvSpPr>
        <p:spPr>
          <a:xfrm>
            <a:off x="4662436" y="3144274"/>
            <a:ext cx="7429080" cy="42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rgbClr val="002060"/>
                </a:solidFill>
                <a:latin typeface="Century Gothic" panose="020B0502020202020204" pitchFamily="34" charset="0"/>
              </a:rPr>
              <a:t>Necesitas / </a:t>
            </a:r>
            <a:r>
              <a:rPr lang="en-GB" sz="2400" dirty="0" err="1" smtClean="0">
                <a:solidFill>
                  <a:srgbClr val="002060"/>
                </a:solidFill>
                <a:latin typeface="Century Gothic" panose="020B0502020202020204" pitchFamily="34" charset="0"/>
              </a:rPr>
              <a:t>necesito</a:t>
            </a:r>
            <a:r>
              <a:rPr lang="en-GB" sz="2400" dirty="0" smtClean="0">
                <a:solidFill>
                  <a:srgbClr val="002060"/>
                </a:solidFill>
                <a:latin typeface="Century Gothic" panose="020B0502020202020204" pitchFamily="34" charset="0"/>
              </a:rPr>
              <a:t> / necesita una tarea.</a:t>
            </a:r>
            <a:endParaRPr lang="en-GB" sz="2400" dirty="0">
              <a:solidFill>
                <a:srgbClr val="002060"/>
              </a:solidFill>
              <a:latin typeface="Century Gothic" panose="020B0502020202020204" pitchFamily="34" charset="0"/>
            </a:endParaRPr>
          </a:p>
        </p:txBody>
      </p:sp>
      <p:sp>
        <p:nvSpPr>
          <p:cNvPr id="28" name="Rounded Rectangle 27"/>
          <p:cNvSpPr/>
          <p:nvPr/>
        </p:nvSpPr>
        <p:spPr>
          <a:xfrm>
            <a:off x="4662436" y="1500556"/>
            <a:ext cx="5862415" cy="42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rgbClr val="002060"/>
                </a:solidFill>
                <a:latin typeface="Century Gothic" panose="020B0502020202020204" pitchFamily="34" charset="0"/>
              </a:rPr>
              <a:t>Llegas / llega / llego con José.</a:t>
            </a:r>
            <a:endParaRPr lang="en-GB" sz="2400" dirty="0">
              <a:solidFill>
                <a:srgbClr val="002060"/>
              </a:solidFill>
              <a:latin typeface="Century Gothic" panose="020B0502020202020204" pitchFamily="34" charset="0"/>
            </a:endParaRPr>
          </a:p>
        </p:txBody>
      </p:sp>
      <p:sp>
        <p:nvSpPr>
          <p:cNvPr id="29" name="TextBox 28"/>
          <p:cNvSpPr txBox="1"/>
          <p:nvPr/>
        </p:nvSpPr>
        <p:spPr>
          <a:xfrm>
            <a:off x="105847" y="3654697"/>
            <a:ext cx="3954146"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6. “I forget some words.”</a:t>
            </a:r>
            <a:endParaRPr lang="en-GB" sz="2400" i="1" dirty="0">
              <a:solidFill>
                <a:srgbClr val="002060"/>
              </a:solidFill>
              <a:latin typeface="Century Gothic" panose="020B0502020202020204" pitchFamily="34" charset="0"/>
            </a:endParaRPr>
          </a:p>
        </p:txBody>
      </p:sp>
      <p:sp>
        <p:nvSpPr>
          <p:cNvPr id="30" name="Rounded Rectangle 29"/>
          <p:cNvSpPr/>
          <p:nvPr/>
        </p:nvSpPr>
        <p:spPr>
          <a:xfrm>
            <a:off x="4662436" y="3675926"/>
            <a:ext cx="7429080" cy="42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rgbClr val="002060"/>
                </a:solidFill>
                <a:latin typeface="Century Gothic" panose="020B0502020202020204" pitchFamily="34" charset="0"/>
              </a:rPr>
              <a:t>Olvido / olvidas / olvida unas palabras.</a:t>
            </a:r>
            <a:endParaRPr lang="en-GB" sz="2400" dirty="0">
              <a:solidFill>
                <a:srgbClr val="002060"/>
              </a:solidFill>
              <a:latin typeface="Century Gothic" panose="020B0502020202020204" pitchFamily="34" charset="0"/>
            </a:endParaRPr>
          </a:p>
        </p:txBody>
      </p:sp>
      <p:sp>
        <p:nvSpPr>
          <p:cNvPr id="31" name="TextBox 30"/>
          <p:cNvSpPr txBox="1"/>
          <p:nvPr/>
        </p:nvSpPr>
        <p:spPr>
          <a:xfrm>
            <a:off x="96259" y="4216145"/>
            <a:ext cx="4325015"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7. “You listen to a question.”</a:t>
            </a:r>
            <a:endParaRPr lang="en-GB" sz="2400" i="1" dirty="0">
              <a:solidFill>
                <a:srgbClr val="002060"/>
              </a:solidFill>
              <a:latin typeface="Century Gothic" panose="020B0502020202020204" pitchFamily="34" charset="0"/>
            </a:endParaRPr>
          </a:p>
        </p:txBody>
      </p:sp>
      <p:sp>
        <p:nvSpPr>
          <p:cNvPr id="32" name="Rounded Rectangle 31"/>
          <p:cNvSpPr/>
          <p:nvPr/>
        </p:nvSpPr>
        <p:spPr>
          <a:xfrm>
            <a:off x="4662436" y="4216145"/>
            <a:ext cx="7429080" cy="42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rgbClr val="002060"/>
                </a:solidFill>
                <a:latin typeface="Century Gothic" panose="020B0502020202020204" pitchFamily="34" charset="0"/>
              </a:rPr>
              <a:t>Escucha / </a:t>
            </a:r>
            <a:r>
              <a:rPr lang="en-GB" sz="2400" dirty="0" err="1" smtClean="0">
                <a:solidFill>
                  <a:srgbClr val="002060"/>
                </a:solidFill>
                <a:latin typeface="Century Gothic" panose="020B0502020202020204" pitchFamily="34" charset="0"/>
              </a:rPr>
              <a:t>escucho</a:t>
            </a:r>
            <a:r>
              <a:rPr lang="en-GB" sz="2400" dirty="0" smtClean="0">
                <a:solidFill>
                  <a:srgbClr val="002060"/>
                </a:solidFill>
                <a:latin typeface="Century Gothic" panose="020B0502020202020204" pitchFamily="34" charset="0"/>
              </a:rPr>
              <a:t> / escuchas una pregunta.</a:t>
            </a:r>
            <a:endParaRPr lang="en-GB" sz="2400" dirty="0">
              <a:solidFill>
                <a:srgbClr val="002060"/>
              </a:solidFill>
              <a:latin typeface="Century Gothic" panose="020B0502020202020204" pitchFamily="34" charset="0"/>
            </a:endParaRPr>
          </a:p>
        </p:txBody>
      </p:sp>
      <p:sp>
        <p:nvSpPr>
          <p:cNvPr id="33" name="TextBox 32"/>
          <p:cNvSpPr txBox="1"/>
          <p:nvPr/>
        </p:nvSpPr>
        <p:spPr>
          <a:xfrm>
            <a:off x="96259" y="4771642"/>
            <a:ext cx="4566177"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8. “She needs to arrive early.”</a:t>
            </a:r>
            <a:endParaRPr lang="en-GB" sz="2400" i="1" dirty="0">
              <a:solidFill>
                <a:srgbClr val="002060"/>
              </a:solidFill>
              <a:latin typeface="Century Gothic" panose="020B0502020202020204" pitchFamily="34" charset="0"/>
            </a:endParaRPr>
          </a:p>
        </p:txBody>
      </p:sp>
      <p:sp>
        <p:nvSpPr>
          <p:cNvPr id="34" name="Rounded Rectangle 33"/>
          <p:cNvSpPr/>
          <p:nvPr/>
        </p:nvSpPr>
        <p:spPr>
          <a:xfrm>
            <a:off x="4662436" y="4756364"/>
            <a:ext cx="7429081" cy="42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err="1" smtClean="0">
                <a:solidFill>
                  <a:srgbClr val="002060"/>
                </a:solidFill>
                <a:latin typeface="Century Gothic" panose="020B0502020202020204" pitchFamily="34" charset="0"/>
              </a:rPr>
              <a:t>Necesitas</a:t>
            </a:r>
            <a:r>
              <a:rPr lang="en-GB" sz="2400" dirty="0" smtClean="0">
                <a:solidFill>
                  <a:srgbClr val="002060"/>
                </a:solidFill>
                <a:latin typeface="Century Gothic" panose="020B0502020202020204" pitchFamily="34" charset="0"/>
              </a:rPr>
              <a:t> / </a:t>
            </a:r>
            <a:r>
              <a:rPr lang="en-GB" sz="2400" dirty="0" err="1" smtClean="0">
                <a:solidFill>
                  <a:srgbClr val="002060"/>
                </a:solidFill>
                <a:latin typeface="Century Gothic" panose="020B0502020202020204" pitchFamily="34" charset="0"/>
              </a:rPr>
              <a:t>necesita</a:t>
            </a:r>
            <a:r>
              <a:rPr lang="en-GB" sz="2400" dirty="0" smtClean="0">
                <a:solidFill>
                  <a:srgbClr val="002060"/>
                </a:solidFill>
                <a:latin typeface="Century Gothic" panose="020B0502020202020204" pitchFamily="34" charset="0"/>
              </a:rPr>
              <a:t> / </a:t>
            </a:r>
            <a:r>
              <a:rPr lang="en-GB" sz="2400" dirty="0" err="1" smtClean="0">
                <a:solidFill>
                  <a:srgbClr val="002060"/>
                </a:solidFill>
                <a:latin typeface="Century Gothic" panose="020B0502020202020204" pitchFamily="34" charset="0"/>
              </a:rPr>
              <a:t>necesito</a:t>
            </a:r>
            <a:r>
              <a:rPr lang="en-GB" sz="2400" dirty="0" smtClean="0">
                <a:solidFill>
                  <a:srgbClr val="002060"/>
                </a:solidFill>
                <a:latin typeface="Century Gothic" panose="020B0502020202020204" pitchFamily="34" charset="0"/>
              </a:rPr>
              <a:t> llegar temprano.</a:t>
            </a:r>
            <a:endParaRPr lang="en-GB" sz="2400" dirty="0">
              <a:solidFill>
                <a:srgbClr val="002060"/>
              </a:solidFill>
              <a:latin typeface="Century Gothic" panose="020B0502020202020204" pitchFamily="34" charset="0"/>
            </a:endParaRPr>
          </a:p>
        </p:txBody>
      </p:sp>
      <p:sp>
        <p:nvSpPr>
          <p:cNvPr id="35" name="TextBox 34"/>
          <p:cNvSpPr txBox="1"/>
          <p:nvPr/>
        </p:nvSpPr>
        <p:spPr>
          <a:xfrm>
            <a:off x="96259" y="5288016"/>
            <a:ext cx="3430713"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9. “I buy magazines.”</a:t>
            </a:r>
            <a:endParaRPr lang="en-GB" sz="2400" i="1" dirty="0">
              <a:solidFill>
                <a:srgbClr val="002060"/>
              </a:solidFill>
              <a:latin typeface="Century Gothic" panose="020B0502020202020204" pitchFamily="34" charset="0"/>
            </a:endParaRPr>
          </a:p>
        </p:txBody>
      </p:sp>
      <p:sp>
        <p:nvSpPr>
          <p:cNvPr id="36" name="Rounded Rectangle 35"/>
          <p:cNvSpPr/>
          <p:nvPr/>
        </p:nvSpPr>
        <p:spPr>
          <a:xfrm>
            <a:off x="4662435" y="5303294"/>
            <a:ext cx="7429081" cy="42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rgbClr val="002060"/>
                </a:solidFill>
                <a:latin typeface="Century Gothic" panose="020B0502020202020204" pitchFamily="34" charset="0"/>
              </a:rPr>
              <a:t>Compro / compra / compras revistas.</a:t>
            </a:r>
            <a:endParaRPr lang="en-GB" sz="2400" dirty="0">
              <a:solidFill>
                <a:srgbClr val="002060"/>
              </a:solidFill>
              <a:latin typeface="Century Gothic" panose="020B0502020202020204" pitchFamily="34" charset="0"/>
            </a:endParaRPr>
          </a:p>
        </p:txBody>
      </p:sp>
      <p:sp>
        <p:nvSpPr>
          <p:cNvPr id="37" name="TextBox 36"/>
          <p:cNvSpPr txBox="1"/>
          <p:nvPr/>
        </p:nvSpPr>
        <p:spPr>
          <a:xfrm>
            <a:off x="96259" y="5804390"/>
            <a:ext cx="4325015" cy="461665"/>
          </a:xfrm>
          <a:prstGeom prst="rect">
            <a:avLst/>
          </a:prstGeom>
          <a:noFill/>
        </p:spPr>
        <p:txBody>
          <a:bodyPr wrap="square" rtlCol="0">
            <a:spAutoFit/>
          </a:bodyPr>
          <a:lstStyle/>
          <a:p>
            <a:r>
              <a:rPr lang="en-GB" sz="2400" i="1" dirty="0" smtClean="0">
                <a:solidFill>
                  <a:srgbClr val="002060"/>
                </a:solidFill>
                <a:latin typeface="Century Gothic" panose="020B0502020202020204" pitchFamily="34" charset="0"/>
              </a:rPr>
              <a:t>10. “You listen very well!”</a:t>
            </a:r>
            <a:endParaRPr lang="en-GB" sz="2400" i="1" dirty="0">
              <a:solidFill>
                <a:srgbClr val="002060"/>
              </a:solidFill>
              <a:latin typeface="Century Gothic" panose="020B0502020202020204" pitchFamily="34" charset="0"/>
            </a:endParaRPr>
          </a:p>
        </p:txBody>
      </p:sp>
      <p:sp>
        <p:nvSpPr>
          <p:cNvPr id="38" name="Rounded Rectangle 37"/>
          <p:cNvSpPr/>
          <p:nvPr/>
        </p:nvSpPr>
        <p:spPr>
          <a:xfrm>
            <a:off x="4662435" y="5819668"/>
            <a:ext cx="6561573" cy="42515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rgbClr val="002060"/>
                </a:solidFill>
                <a:latin typeface="Century Gothic" panose="020B0502020202020204" pitchFamily="34" charset="0"/>
              </a:rPr>
              <a:t>¡Escucha / </a:t>
            </a:r>
            <a:r>
              <a:rPr lang="en-GB" sz="2400" dirty="0" err="1" smtClean="0">
                <a:solidFill>
                  <a:srgbClr val="002060"/>
                </a:solidFill>
                <a:latin typeface="Century Gothic" panose="020B0502020202020204" pitchFamily="34" charset="0"/>
              </a:rPr>
              <a:t>escucho</a:t>
            </a:r>
            <a:r>
              <a:rPr lang="en-GB" sz="2400" dirty="0" smtClean="0">
                <a:solidFill>
                  <a:srgbClr val="002060"/>
                </a:solidFill>
                <a:latin typeface="Century Gothic" panose="020B0502020202020204" pitchFamily="34" charset="0"/>
              </a:rPr>
              <a:t> / escuchas muy bien!</a:t>
            </a:r>
            <a:endParaRPr lang="en-GB" sz="2400" dirty="0">
              <a:solidFill>
                <a:srgbClr val="002060"/>
              </a:solidFill>
              <a:latin typeface="Century Gothic" panose="020B0502020202020204" pitchFamily="34" charset="0"/>
            </a:endParaRPr>
          </a:p>
        </p:txBody>
      </p:sp>
      <p:sp>
        <p:nvSpPr>
          <p:cNvPr id="39" name="TextBox 38"/>
          <p:cNvSpPr txBox="1"/>
          <p:nvPr/>
        </p:nvSpPr>
        <p:spPr>
          <a:xfrm>
            <a:off x="122117" y="32870"/>
            <a:ext cx="12590585" cy="461665"/>
          </a:xfrm>
          <a:prstGeom prst="rect">
            <a:avLst/>
          </a:prstGeom>
          <a:noFill/>
        </p:spPr>
        <p:txBody>
          <a:bodyPr wrap="square" rtlCol="0">
            <a:spAutoFit/>
          </a:bodyPr>
          <a:lstStyle/>
          <a:p>
            <a:r>
              <a:rPr lang="en-GB" sz="2400" b="1" dirty="0" smtClean="0">
                <a:solidFill>
                  <a:srgbClr val="002060"/>
                </a:solidFill>
                <a:latin typeface="Century Gothic" panose="020B0502020202020204" pitchFamily="34" charset="0"/>
              </a:rPr>
              <a:t>You overhear the head of languages talking to a new teacher.</a:t>
            </a:r>
            <a:endParaRPr lang="en-GB" sz="2400" b="1" dirty="0">
              <a:solidFill>
                <a:srgbClr val="002060"/>
              </a:solidFill>
              <a:latin typeface="Century Gothic" panose="020B0502020202020204" pitchFamily="34" charset="0"/>
            </a:endParaRPr>
          </a:p>
        </p:txBody>
      </p:sp>
      <p:sp>
        <p:nvSpPr>
          <p:cNvPr id="40" name="TextBox 39"/>
          <p:cNvSpPr txBox="1"/>
          <p:nvPr/>
        </p:nvSpPr>
        <p:spPr>
          <a:xfrm>
            <a:off x="105847" y="391242"/>
            <a:ext cx="11718054" cy="461665"/>
          </a:xfrm>
          <a:prstGeom prst="rect">
            <a:avLst/>
          </a:prstGeom>
          <a:noFill/>
        </p:spPr>
        <p:txBody>
          <a:bodyPr wrap="square" rtlCol="0">
            <a:spAutoFit/>
          </a:bodyPr>
          <a:lstStyle/>
          <a:p>
            <a:r>
              <a:rPr lang="en-GB" sz="2400" b="1" dirty="0" smtClean="0">
                <a:solidFill>
                  <a:srgbClr val="002060"/>
                </a:solidFill>
                <a:latin typeface="Century Gothic" panose="020B0502020202020204" pitchFamily="34" charset="0"/>
              </a:rPr>
              <a:t>You challenge yourself to translate into Spanish. Choose the correct verb.</a:t>
            </a:r>
            <a:endParaRPr lang="en-GB" sz="2400" b="1" dirty="0">
              <a:solidFill>
                <a:srgbClr val="002060"/>
              </a:solidFill>
              <a:latin typeface="Century Gothic" panose="020B0502020202020204" pitchFamily="34" charset="0"/>
            </a:endParaRPr>
          </a:p>
        </p:txBody>
      </p:sp>
      <p:sp>
        <p:nvSpPr>
          <p:cNvPr id="41" name="Rounded Rectangle 40"/>
          <p:cNvSpPr/>
          <p:nvPr/>
        </p:nvSpPr>
        <p:spPr>
          <a:xfrm>
            <a:off x="11465169" y="5936601"/>
            <a:ext cx="681424"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leer</a:t>
            </a:r>
            <a:endParaRPr lang="en-GB" b="1" dirty="0">
              <a:latin typeface="Century Gothic" panose="020B0502020202020204" pitchFamily="34" charset="0"/>
            </a:endParaRPr>
          </a:p>
        </p:txBody>
      </p:sp>
      <p:sp>
        <p:nvSpPr>
          <p:cNvPr id="2" name="Oval 1"/>
          <p:cNvSpPr/>
          <p:nvPr/>
        </p:nvSpPr>
        <p:spPr>
          <a:xfrm>
            <a:off x="5519057" y="896188"/>
            <a:ext cx="791308" cy="5341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856725" y="1467654"/>
            <a:ext cx="991037" cy="5341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5736971" y="2011590"/>
            <a:ext cx="991037" cy="5341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6162907" y="2575147"/>
            <a:ext cx="1629307" cy="5341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7809442" y="3109280"/>
            <a:ext cx="1629307" cy="5341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4582048" y="3632120"/>
            <a:ext cx="1277615" cy="5341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7738168" y="4165321"/>
            <a:ext cx="1700581" cy="5341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417410" y="4718645"/>
            <a:ext cx="1525811" cy="5341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4582048" y="5252778"/>
            <a:ext cx="1525811" cy="5341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7943221" y="5804764"/>
            <a:ext cx="1525811" cy="5341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576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P spid="27" grpId="0" animBg="1"/>
      <p:bldP spid="42" grpId="0" animBg="1"/>
      <p:bldP spid="43" grpId="0" animBg="1"/>
      <p:bldP spid="44" grpId="0" animBg="1"/>
      <p:bldP spid="45" grpId="0" animBg="1"/>
      <p:bldP spid="46" grpId="0" animBg="1"/>
      <p:bldP spid="47" grpId="0" animBg="1"/>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243115" y="444094"/>
            <a:ext cx="11566071" cy="5844260"/>
          </a:xfrm>
          <a:noFill/>
        </p:spPr>
        <p:txBody>
          <a:bodyPr anchor="ctr">
            <a:normAutofit fontScale="70000" lnSpcReduction="20000"/>
          </a:bodyPr>
          <a:lstStyle/>
          <a:p>
            <a:pPr marL="0" indent="0">
              <a:lnSpc>
                <a:spcPct val="120000"/>
              </a:lnSpc>
              <a:buNone/>
            </a:pPr>
            <a:r>
              <a:rPr lang="en-GB" sz="4200" dirty="0" smtClean="0"/>
              <a:t>¿Qué ________?</a:t>
            </a:r>
          </a:p>
          <a:p>
            <a:pPr marL="0" indent="0">
              <a:lnSpc>
                <a:spcPct val="120000"/>
              </a:lnSpc>
              <a:buNone/>
            </a:pPr>
            <a:r>
              <a:rPr lang="en-GB" sz="4200" dirty="0" smtClean="0"/>
              <a:t>_______ swing.</a:t>
            </a:r>
          </a:p>
          <a:p>
            <a:pPr marL="0" indent="0">
              <a:lnSpc>
                <a:spcPct val="120000"/>
              </a:lnSpc>
              <a:buNone/>
            </a:pPr>
            <a:r>
              <a:rPr lang="en-GB" sz="4200" dirty="0" smtClean="0"/>
              <a:t>¿_________?</a:t>
            </a:r>
          </a:p>
          <a:p>
            <a:pPr marL="0" indent="0">
              <a:lnSpc>
                <a:spcPct val="120000"/>
              </a:lnSpc>
              <a:buNone/>
            </a:pPr>
            <a:r>
              <a:rPr lang="en-GB" sz="4200" dirty="0" smtClean="0"/>
              <a:t>En un bar en Salamanca.</a:t>
            </a:r>
          </a:p>
          <a:p>
            <a:pPr marL="0" indent="0">
              <a:lnSpc>
                <a:spcPct val="120000"/>
              </a:lnSpc>
              <a:buNone/>
            </a:pPr>
            <a:r>
              <a:rPr lang="en-GB" sz="4200" dirty="0" smtClean="0"/>
              <a:t>¿______ en el </a:t>
            </a:r>
            <a:r>
              <a:rPr lang="en-GB" sz="4200" dirty="0" err="1" smtClean="0"/>
              <a:t>centro</a:t>
            </a:r>
            <a:r>
              <a:rPr lang="en-GB" sz="4200" dirty="0" smtClean="0"/>
              <a:t>?</a:t>
            </a:r>
          </a:p>
          <a:p>
            <a:pPr marL="0" indent="0">
              <a:lnSpc>
                <a:spcPct val="120000"/>
              </a:lnSpc>
              <a:buNone/>
            </a:pPr>
            <a:r>
              <a:rPr lang="en-GB" sz="4200" dirty="0" err="1" smtClean="0"/>
              <a:t>Sí</a:t>
            </a:r>
            <a:r>
              <a:rPr lang="en-GB" sz="4200" dirty="0" smtClean="0"/>
              <a:t>, en el </a:t>
            </a:r>
            <a:r>
              <a:rPr lang="en-GB" sz="4200" dirty="0" err="1" smtClean="0"/>
              <a:t>centro</a:t>
            </a:r>
            <a:r>
              <a:rPr lang="en-GB" sz="4200" dirty="0" smtClean="0"/>
              <a:t>.</a:t>
            </a:r>
          </a:p>
          <a:p>
            <a:pPr marL="0" indent="0">
              <a:lnSpc>
                <a:spcPct val="120000"/>
              </a:lnSpc>
              <a:buNone/>
            </a:pPr>
            <a:r>
              <a:rPr lang="en-GB" sz="4200" dirty="0" smtClean="0"/>
              <a:t>¿Con ________?</a:t>
            </a:r>
          </a:p>
          <a:p>
            <a:pPr marL="0" indent="0">
              <a:lnSpc>
                <a:spcPct val="120000"/>
              </a:lnSpc>
              <a:buNone/>
            </a:pPr>
            <a:r>
              <a:rPr lang="en-GB" sz="4200" dirty="0" smtClean="0"/>
              <a:t>Un amigo.</a:t>
            </a:r>
          </a:p>
          <a:p>
            <a:pPr marL="0" indent="0">
              <a:lnSpc>
                <a:spcPct val="120000"/>
              </a:lnSpc>
              <a:buNone/>
            </a:pPr>
            <a:r>
              <a:rPr lang="en-GB" sz="4200" dirty="0" smtClean="0"/>
              <a:t>¿________ bailas?</a:t>
            </a:r>
          </a:p>
          <a:p>
            <a:pPr marL="0" indent="0">
              <a:lnSpc>
                <a:spcPct val="120000"/>
              </a:lnSpc>
              <a:buNone/>
            </a:pPr>
            <a:r>
              <a:rPr lang="en-GB" sz="4200" dirty="0" smtClean="0"/>
              <a:t>¡Con energía</a:t>
            </a:r>
            <a:r>
              <a:rPr lang="en-GB" sz="4200" dirty="0"/>
              <a:t>!</a:t>
            </a:r>
            <a:endParaRPr lang="en-GB" sz="3100" dirty="0" smtClean="0"/>
          </a:p>
        </p:txBody>
      </p:sp>
      <p:sp>
        <p:nvSpPr>
          <p:cNvPr id="5" name="Rounded Rectangle 4"/>
          <p:cNvSpPr/>
          <p:nvPr/>
        </p:nvSpPr>
        <p:spPr>
          <a:xfrm>
            <a:off x="10352314" y="5887435"/>
            <a:ext cx="1680419"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leer / </a:t>
            </a:r>
            <a:r>
              <a:rPr lang="en-GB" b="1" dirty="0" err="1" smtClean="0">
                <a:latin typeface="Century Gothic" panose="020B0502020202020204" pitchFamily="34" charset="0"/>
              </a:rPr>
              <a:t>hablar</a:t>
            </a:r>
            <a:endParaRPr lang="en-GB" b="1" dirty="0">
              <a:latin typeface="Century Gothic" panose="020B0502020202020204" pitchFamily="34" charset="0"/>
            </a:endParaRPr>
          </a:p>
        </p:txBody>
      </p:sp>
      <p:sp>
        <p:nvSpPr>
          <p:cNvPr id="6" name="TextBox 5"/>
          <p:cNvSpPr txBox="1"/>
          <p:nvPr/>
        </p:nvSpPr>
        <p:spPr>
          <a:xfrm>
            <a:off x="1516468" y="455392"/>
            <a:ext cx="1679437" cy="569387"/>
          </a:xfrm>
          <a:prstGeom prst="rect">
            <a:avLst/>
          </a:prstGeom>
          <a:noFill/>
        </p:spPr>
        <p:txBody>
          <a:bodyPr wrap="square" rtlCol="0">
            <a:spAutoFit/>
          </a:bodyPr>
          <a:lstStyle/>
          <a:p>
            <a:r>
              <a:rPr lang="en-GB" sz="3100" dirty="0" smtClean="0">
                <a:solidFill>
                  <a:schemeClr val="accent2"/>
                </a:solidFill>
                <a:latin typeface="Century Gothic" panose="020B0502020202020204" pitchFamily="34" charset="0"/>
              </a:rPr>
              <a:t>bailas</a:t>
            </a:r>
            <a:endParaRPr lang="en-GB" sz="3100" dirty="0">
              <a:solidFill>
                <a:schemeClr val="accent2"/>
              </a:solidFill>
              <a:latin typeface="Century Gothic" panose="020B0502020202020204" pitchFamily="34" charset="0"/>
            </a:endParaRPr>
          </a:p>
        </p:txBody>
      </p:sp>
      <p:sp>
        <p:nvSpPr>
          <p:cNvPr id="42" name="TextBox 41"/>
          <p:cNvSpPr txBox="1"/>
          <p:nvPr/>
        </p:nvSpPr>
        <p:spPr>
          <a:xfrm>
            <a:off x="386363" y="1042078"/>
            <a:ext cx="1679437" cy="584775"/>
          </a:xfrm>
          <a:prstGeom prst="rect">
            <a:avLst/>
          </a:prstGeom>
          <a:noFill/>
        </p:spPr>
        <p:txBody>
          <a:bodyPr wrap="square" rtlCol="0">
            <a:spAutoFit/>
          </a:bodyPr>
          <a:lstStyle/>
          <a:p>
            <a:r>
              <a:rPr lang="en-GB" sz="3100" dirty="0" smtClean="0">
                <a:solidFill>
                  <a:schemeClr val="accent2"/>
                </a:solidFill>
                <a:latin typeface="Century Gothic" panose="020B0502020202020204" pitchFamily="34" charset="0"/>
              </a:rPr>
              <a:t>Bailo</a:t>
            </a:r>
            <a:endParaRPr lang="en-GB" sz="3100" dirty="0">
              <a:solidFill>
                <a:schemeClr val="accent2"/>
              </a:solidFill>
              <a:latin typeface="Century Gothic" panose="020B0502020202020204" pitchFamily="34" charset="0"/>
            </a:endParaRPr>
          </a:p>
        </p:txBody>
      </p:sp>
      <p:sp>
        <p:nvSpPr>
          <p:cNvPr id="43" name="TextBox 42"/>
          <p:cNvSpPr txBox="1"/>
          <p:nvPr/>
        </p:nvSpPr>
        <p:spPr>
          <a:xfrm>
            <a:off x="604717" y="1568896"/>
            <a:ext cx="1679437" cy="584775"/>
          </a:xfrm>
          <a:prstGeom prst="rect">
            <a:avLst/>
          </a:prstGeom>
          <a:noFill/>
        </p:spPr>
        <p:txBody>
          <a:bodyPr wrap="square" rtlCol="0">
            <a:spAutoFit/>
          </a:bodyPr>
          <a:lstStyle/>
          <a:p>
            <a:r>
              <a:rPr lang="en-GB" sz="3100" dirty="0" smtClean="0">
                <a:solidFill>
                  <a:schemeClr val="accent2"/>
                </a:solidFill>
                <a:latin typeface="Century Gothic" panose="020B0502020202020204" pitchFamily="34" charset="0"/>
              </a:rPr>
              <a:t>Dónde</a:t>
            </a:r>
            <a:endParaRPr lang="en-GB" sz="3100" dirty="0">
              <a:solidFill>
                <a:schemeClr val="accent2"/>
              </a:solidFill>
              <a:latin typeface="Century Gothic" panose="020B0502020202020204" pitchFamily="34" charset="0"/>
            </a:endParaRPr>
          </a:p>
        </p:txBody>
      </p:sp>
      <p:sp>
        <p:nvSpPr>
          <p:cNvPr id="44" name="TextBox 43"/>
          <p:cNvSpPr txBox="1"/>
          <p:nvPr/>
        </p:nvSpPr>
        <p:spPr>
          <a:xfrm>
            <a:off x="579953" y="2739437"/>
            <a:ext cx="1071799" cy="584775"/>
          </a:xfrm>
          <a:prstGeom prst="rect">
            <a:avLst/>
          </a:prstGeom>
          <a:noFill/>
        </p:spPr>
        <p:txBody>
          <a:bodyPr wrap="square" rtlCol="0">
            <a:spAutoFit/>
          </a:bodyPr>
          <a:lstStyle/>
          <a:p>
            <a:r>
              <a:rPr lang="en-GB" sz="3100" dirty="0" smtClean="0">
                <a:solidFill>
                  <a:schemeClr val="accent2"/>
                </a:solidFill>
                <a:latin typeface="Century Gothic" panose="020B0502020202020204" pitchFamily="34" charset="0"/>
              </a:rPr>
              <a:t>Está</a:t>
            </a:r>
            <a:endParaRPr lang="en-GB" sz="3100" dirty="0">
              <a:solidFill>
                <a:schemeClr val="accent2"/>
              </a:solidFill>
              <a:latin typeface="Century Gothic" panose="020B0502020202020204" pitchFamily="34" charset="0"/>
            </a:endParaRPr>
          </a:p>
        </p:txBody>
      </p:sp>
      <p:sp>
        <p:nvSpPr>
          <p:cNvPr id="45" name="TextBox 44"/>
          <p:cNvSpPr txBox="1"/>
          <p:nvPr/>
        </p:nvSpPr>
        <p:spPr>
          <a:xfrm>
            <a:off x="1516468" y="3840059"/>
            <a:ext cx="1292255" cy="569387"/>
          </a:xfrm>
          <a:prstGeom prst="rect">
            <a:avLst/>
          </a:prstGeom>
          <a:noFill/>
        </p:spPr>
        <p:txBody>
          <a:bodyPr wrap="square" rtlCol="0">
            <a:spAutoFit/>
          </a:bodyPr>
          <a:lstStyle/>
          <a:p>
            <a:r>
              <a:rPr lang="en-GB" sz="3100" dirty="0" smtClean="0">
                <a:solidFill>
                  <a:schemeClr val="accent2"/>
                </a:solidFill>
                <a:latin typeface="Century Gothic" panose="020B0502020202020204" pitchFamily="34" charset="0"/>
              </a:rPr>
              <a:t>quién</a:t>
            </a:r>
            <a:endParaRPr lang="en-GB" sz="3100" dirty="0">
              <a:solidFill>
                <a:schemeClr val="accent2"/>
              </a:solidFill>
              <a:latin typeface="Century Gothic" panose="020B0502020202020204" pitchFamily="34" charset="0"/>
            </a:endParaRPr>
          </a:p>
        </p:txBody>
      </p:sp>
      <p:sp>
        <p:nvSpPr>
          <p:cNvPr id="46" name="TextBox 45"/>
          <p:cNvSpPr txBox="1"/>
          <p:nvPr/>
        </p:nvSpPr>
        <p:spPr>
          <a:xfrm>
            <a:off x="579953" y="4981834"/>
            <a:ext cx="1485847" cy="569387"/>
          </a:xfrm>
          <a:prstGeom prst="rect">
            <a:avLst/>
          </a:prstGeom>
          <a:noFill/>
        </p:spPr>
        <p:txBody>
          <a:bodyPr wrap="square" rtlCol="0">
            <a:spAutoFit/>
          </a:bodyPr>
          <a:lstStyle/>
          <a:p>
            <a:r>
              <a:rPr lang="en-GB" sz="3100" dirty="0" smtClean="0">
                <a:solidFill>
                  <a:schemeClr val="accent2"/>
                </a:solidFill>
                <a:latin typeface="Century Gothic" panose="020B0502020202020204" pitchFamily="34" charset="0"/>
              </a:rPr>
              <a:t>Cómo</a:t>
            </a:r>
            <a:endParaRPr lang="en-GB" sz="3100" dirty="0">
              <a:solidFill>
                <a:schemeClr val="accent2"/>
              </a:solidFill>
              <a:latin typeface="Century Gothic" panose="020B0502020202020204" pitchFamily="34" charset="0"/>
            </a:endParaRPr>
          </a:p>
        </p:txBody>
      </p:sp>
      <p:grpSp>
        <p:nvGrpSpPr>
          <p:cNvPr id="2" name="Group 1"/>
          <p:cNvGrpSpPr/>
          <p:nvPr/>
        </p:nvGrpSpPr>
        <p:grpSpPr>
          <a:xfrm>
            <a:off x="7929260" y="406497"/>
            <a:ext cx="3546930" cy="2887858"/>
            <a:chOff x="7839112" y="918945"/>
            <a:chExt cx="3546930" cy="2887858"/>
          </a:xfrm>
        </p:grpSpPr>
        <p:sp>
          <p:nvSpPr>
            <p:cNvPr id="23" name="Rectangle 22"/>
            <p:cNvSpPr/>
            <p:nvPr/>
          </p:nvSpPr>
          <p:spPr>
            <a:xfrm>
              <a:off x="9673357" y="2950459"/>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accent2"/>
                  </a:solidFill>
                  <a:latin typeface="Century Gothic" panose="020B0502020202020204" pitchFamily="34" charset="0"/>
                </a:rPr>
                <a:t>bailas</a:t>
              </a:r>
              <a:endParaRPr lang="en-GB" sz="3600" dirty="0">
                <a:solidFill>
                  <a:schemeClr val="accent2"/>
                </a:solidFill>
                <a:latin typeface="Century Gothic" panose="020B0502020202020204" pitchFamily="34" charset="0"/>
              </a:endParaRPr>
            </a:p>
          </p:txBody>
        </p:sp>
        <p:sp>
          <p:nvSpPr>
            <p:cNvPr id="28" name="Rectangle 27"/>
            <p:cNvSpPr/>
            <p:nvPr/>
          </p:nvSpPr>
          <p:spPr>
            <a:xfrm>
              <a:off x="7839112" y="920688"/>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chemeClr val="accent2"/>
                  </a:solidFill>
                  <a:latin typeface="Century Gothic" panose="020B0502020202020204" pitchFamily="34" charset="0"/>
                </a:rPr>
                <a:t>bailo</a:t>
              </a:r>
              <a:endParaRPr lang="en-GB" sz="3600" dirty="0">
                <a:solidFill>
                  <a:schemeClr val="accent2"/>
                </a:solidFill>
                <a:latin typeface="Century Gothic" panose="020B0502020202020204" pitchFamily="34" charset="0"/>
              </a:endParaRPr>
            </a:p>
          </p:txBody>
        </p:sp>
        <p:sp>
          <p:nvSpPr>
            <p:cNvPr id="30" name="Rectangle 29"/>
            <p:cNvSpPr/>
            <p:nvPr/>
          </p:nvSpPr>
          <p:spPr>
            <a:xfrm>
              <a:off x="9673356" y="1933301"/>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chemeClr val="accent2"/>
                  </a:solidFill>
                  <a:latin typeface="Century Gothic" panose="020B0502020202020204" pitchFamily="34" charset="0"/>
                </a:rPr>
                <a:t>dónde</a:t>
              </a:r>
              <a:endParaRPr lang="en-GB" sz="3600" dirty="0">
                <a:solidFill>
                  <a:schemeClr val="accent2"/>
                </a:solidFill>
                <a:latin typeface="Century Gothic" panose="020B0502020202020204" pitchFamily="34" charset="0"/>
              </a:endParaRPr>
            </a:p>
          </p:txBody>
        </p:sp>
        <p:sp>
          <p:nvSpPr>
            <p:cNvPr id="31" name="Rectangle 30"/>
            <p:cNvSpPr/>
            <p:nvPr/>
          </p:nvSpPr>
          <p:spPr>
            <a:xfrm>
              <a:off x="7839113" y="2950460"/>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accent2"/>
                  </a:solidFill>
                  <a:latin typeface="Century Gothic" panose="020B0502020202020204" pitchFamily="34" charset="0"/>
                </a:rPr>
                <a:t>quién</a:t>
              </a:r>
              <a:endParaRPr lang="en-GB" sz="3600" dirty="0">
                <a:solidFill>
                  <a:schemeClr val="accent2"/>
                </a:solidFill>
                <a:latin typeface="Century Gothic" panose="020B0502020202020204" pitchFamily="34" charset="0"/>
              </a:endParaRPr>
            </a:p>
          </p:txBody>
        </p:sp>
        <p:sp>
          <p:nvSpPr>
            <p:cNvPr id="33" name="Rectangle 32"/>
            <p:cNvSpPr/>
            <p:nvPr/>
          </p:nvSpPr>
          <p:spPr>
            <a:xfrm>
              <a:off x="9661797" y="918945"/>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chemeClr val="accent2"/>
                  </a:solidFill>
                  <a:latin typeface="Century Gothic" panose="020B0502020202020204" pitchFamily="34" charset="0"/>
                </a:rPr>
                <a:t>cómo</a:t>
              </a:r>
              <a:endParaRPr lang="en-GB" sz="3600" dirty="0">
                <a:solidFill>
                  <a:schemeClr val="accent2"/>
                </a:solidFill>
                <a:latin typeface="Century Gothic" panose="020B0502020202020204" pitchFamily="34" charset="0"/>
              </a:endParaRPr>
            </a:p>
          </p:txBody>
        </p:sp>
        <p:sp>
          <p:nvSpPr>
            <p:cNvPr id="19" name="Rectangle 18"/>
            <p:cNvSpPr/>
            <p:nvPr/>
          </p:nvSpPr>
          <p:spPr>
            <a:xfrm>
              <a:off x="7839113" y="1927989"/>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chemeClr val="accent2"/>
                  </a:solidFill>
                  <a:latin typeface="Century Gothic" panose="020B0502020202020204" pitchFamily="34" charset="0"/>
                </a:rPr>
                <a:t>está</a:t>
              </a:r>
              <a:endParaRPr lang="en-GB" sz="3600" dirty="0">
                <a:solidFill>
                  <a:schemeClr val="accent2"/>
                </a:solidFill>
                <a:latin typeface="Century Gothic" panose="020B0502020202020204" pitchFamily="34" charset="0"/>
              </a:endParaRPr>
            </a:p>
          </p:txBody>
        </p:sp>
      </p:grpSp>
      <p:pic>
        <p:nvPicPr>
          <p:cNvPr id="7" name="Picture 6"/>
          <p:cNvPicPr>
            <a:picLocks noChangeAspect="1"/>
          </p:cNvPicPr>
          <p:nvPr/>
        </p:nvPicPr>
        <p:blipFill>
          <a:blip r:embed="rId3" cstate="print">
            <a:clrChange>
              <a:clrFrom>
                <a:srgbClr val="FFF8D8"/>
              </a:clrFrom>
              <a:clrTo>
                <a:srgbClr val="FFF8D8">
                  <a:alpha val="0"/>
                </a:srgbClr>
              </a:clrTo>
            </a:clrChang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775707" y="3498921"/>
            <a:ext cx="5081853" cy="2858543"/>
          </a:xfrm>
          <a:prstGeom prst="rect">
            <a:avLst/>
          </a:prstGeom>
        </p:spPr>
      </p:pic>
    </p:spTree>
    <p:extLst>
      <p:ext uri="{BB962C8B-B14F-4D97-AF65-F5344CB8AC3E}">
        <p14:creationId xmlns:p14="http://schemas.microsoft.com/office/powerpoint/2010/main" val="381771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2" grpId="0"/>
      <p:bldP spid="43" grpId="0"/>
      <p:bldP spid="44" grpId="0"/>
      <p:bldP spid="45"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95902" y="1268660"/>
          <a:ext cx="11916230" cy="5032141"/>
        </p:xfrm>
        <a:graphic>
          <a:graphicData uri="http://schemas.openxmlformats.org/drawingml/2006/table">
            <a:tbl>
              <a:tblPr firstRow="1" bandRow="1">
                <a:tableStyleId>{5DA37D80-6434-44D0-A028-1B22A696006F}</a:tableStyleId>
              </a:tblPr>
              <a:tblGrid>
                <a:gridCol w="452178">
                  <a:extLst>
                    <a:ext uri="{9D8B030D-6E8A-4147-A177-3AD203B41FA5}">
                      <a16:colId xmlns:a16="http://schemas.microsoft.com/office/drawing/2014/main" val="3587697735"/>
                    </a:ext>
                  </a:extLst>
                </a:gridCol>
                <a:gridCol w="4231567">
                  <a:extLst>
                    <a:ext uri="{9D8B030D-6E8A-4147-A177-3AD203B41FA5}">
                      <a16:colId xmlns:a16="http://schemas.microsoft.com/office/drawing/2014/main" val="4273422518"/>
                    </a:ext>
                  </a:extLst>
                </a:gridCol>
                <a:gridCol w="1586429">
                  <a:extLst>
                    <a:ext uri="{9D8B030D-6E8A-4147-A177-3AD203B41FA5}">
                      <a16:colId xmlns:a16="http://schemas.microsoft.com/office/drawing/2014/main" val="760513471"/>
                    </a:ext>
                  </a:extLst>
                </a:gridCol>
                <a:gridCol w="1758462">
                  <a:extLst>
                    <a:ext uri="{9D8B030D-6E8A-4147-A177-3AD203B41FA5}">
                      <a16:colId xmlns:a16="http://schemas.microsoft.com/office/drawing/2014/main" val="3831153074"/>
                    </a:ext>
                  </a:extLst>
                </a:gridCol>
                <a:gridCol w="3887594">
                  <a:extLst>
                    <a:ext uri="{9D8B030D-6E8A-4147-A177-3AD203B41FA5}">
                      <a16:colId xmlns:a16="http://schemas.microsoft.com/office/drawing/2014/main" val="2302350547"/>
                    </a:ext>
                  </a:extLst>
                </a:gridCol>
              </a:tblGrid>
              <a:tr h="486981">
                <a:tc>
                  <a:txBody>
                    <a:bodyPr/>
                    <a:lstStyle/>
                    <a:p>
                      <a:pPr algn="ctr"/>
                      <a:endParaRPr lang="en-GB" dirty="0">
                        <a:solidFill>
                          <a:srgbClr val="002060"/>
                        </a:solidFill>
                        <a:latin typeface="Century Gothic" panose="020B0502020202020204" pitchFamily="34" charset="0"/>
                      </a:endParaRPr>
                    </a:p>
                  </a:txBody>
                  <a:tcPr/>
                </a:tc>
                <a:tc>
                  <a:txBody>
                    <a:bodyPr/>
                    <a:lstStyle/>
                    <a:p>
                      <a:pPr algn="l"/>
                      <a:r>
                        <a:rPr lang="en-GB" sz="2400" b="1" dirty="0" smtClean="0">
                          <a:solidFill>
                            <a:srgbClr val="002060"/>
                          </a:solidFill>
                          <a:latin typeface="Century Gothic" panose="020B0502020202020204" pitchFamily="34" charset="0"/>
                        </a:rPr>
                        <a:t>Maria </a:t>
                      </a:r>
                      <a:r>
                        <a:rPr lang="en-GB" sz="2400" b="1" dirty="0">
                          <a:solidFill>
                            <a:srgbClr val="002060"/>
                          </a:solidFill>
                          <a:latin typeface="Century Gothic" panose="020B0502020202020204" pitchFamily="34" charset="0"/>
                        </a:rPr>
                        <a:t>says:</a:t>
                      </a:r>
                    </a:p>
                  </a:txBody>
                  <a:tcPr/>
                </a:tc>
                <a:tc>
                  <a:txBody>
                    <a:bodyPr/>
                    <a:lstStyle/>
                    <a:p>
                      <a:pPr algn="ctr"/>
                      <a:r>
                        <a:rPr lang="en-GB" sz="2200" b="1" dirty="0" smtClean="0">
                          <a:solidFill>
                            <a:srgbClr val="002060"/>
                          </a:solidFill>
                          <a:latin typeface="Century Gothic" panose="020B0502020202020204" pitchFamily="34" charset="0"/>
                        </a:rPr>
                        <a:t>Maria</a:t>
                      </a:r>
                      <a:r>
                        <a:rPr lang="en-GB" sz="2200" b="1" baseline="0" dirty="0" smtClean="0">
                          <a:solidFill>
                            <a:srgbClr val="002060"/>
                          </a:solidFill>
                          <a:latin typeface="Century Gothic" panose="020B0502020202020204" pitchFamily="34" charset="0"/>
                        </a:rPr>
                        <a:t> (‘I’)</a:t>
                      </a:r>
                      <a:endParaRPr lang="en-GB" sz="2200" b="1" dirty="0">
                        <a:solidFill>
                          <a:srgbClr val="002060"/>
                        </a:solidFill>
                        <a:latin typeface="Century Gothic" panose="020B0502020202020204" pitchFamily="34" charset="0"/>
                      </a:endParaRPr>
                    </a:p>
                  </a:txBody>
                  <a:tcPr/>
                </a:tc>
                <a:tc>
                  <a:txBody>
                    <a:bodyPr/>
                    <a:lstStyle/>
                    <a:p>
                      <a:r>
                        <a:rPr lang="en-GB" sz="2200" b="1" dirty="0" smtClean="0">
                          <a:solidFill>
                            <a:srgbClr val="002060"/>
                          </a:solidFill>
                          <a:latin typeface="Century Gothic" panose="020B0502020202020204" pitchFamily="34" charset="0"/>
                        </a:rPr>
                        <a:t>Ana</a:t>
                      </a:r>
                      <a:r>
                        <a:rPr lang="en-GB" sz="2200" b="1" baseline="0" dirty="0" smtClean="0">
                          <a:solidFill>
                            <a:srgbClr val="002060"/>
                          </a:solidFill>
                          <a:latin typeface="Century Gothic" panose="020B0502020202020204" pitchFamily="34" charset="0"/>
                        </a:rPr>
                        <a:t> (‘she’)</a:t>
                      </a:r>
                      <a:endParaRPr lang="en-GB" sz="2200" b="1" dirty="0">
                        <a:solidFill>
                          <a:srgbClr val="002060"/>
                        </a:solidFill>
                        <a:latin typeface="Century Gothic" panose="020B0502020202020204" pitchFamily="34" charset="0"/>
                      </a:endParaRPr>
                    </a:p>
                  </a:txBody>
                  <a:tcPr/>
                </a:tc>
                <a:tc>
                  <a:txBody>
                    <a:bodyPr/>
                    <a:lstStyle/>
                    <a:p>
                      <a:pPr algn="ctr"/>
                      <a:r>
                        <a:rPr lang="en-GB" sz="2000" b="1" dirty="0" smtClean="0">
                          <a:solidFill>
                            <a:srgbClr val="002060"/>
                          </a:solidFill>
                          <a:latin typeface="Century Gothic" panose="020B0502020202020204" pitchFamily="34" charset="0"/>
                        </a:rPr>
                        <a:t>What exactly does she say?</a:t>
                      </a:r>
                      <a:endParaRPr lang="en-GB" sz="20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097209514"/>
                  </a:ext>
                </a:extLst>
              </a:tr>
              <a:tr h="454516">
                <a:tc>
                  <a:txBody>
                    <a:bodyPr/>
                    <a:lstStyle/>
                    <a:p>
                      <a:pPr algn="ctr"/>
                      <a:r>
                        <a:rPr lang="en-GB" sz="2200" dirty="0" smtClean="0">
                          <a:solidFill>
                            <a:srgbClr val="002060"/>
                          </a:solidFill>
                          <a:latin typeface="Century Gothic" panose="020B0502020202020204" pitchFamily="34" charset="0"/>
                        </a:rPr>
                        <a:t>1</a:t>
                      </a:r>
                      <a:endParaRPr lang="en-GB" sz="2200" dirty="0">
                        <a:solidFill>
                          <a:srgbClr val="002060"/>
                        </a:solidFill>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3442370797"/>
                  </a:ext>
                </a:extLst>
              </a:tr>
              <a:tr h="454516">
                <a:tc>
                  <a:txBody>
                    <a:bodyPr/>
                    <a:lstStyle/>
                    <a:p>
                      <a:pPr algn="ctr"/>
                      <a:r>
                        <a:rPr lang="en-GB" sz="2200" dirty="0">
                          <a:solidFill>
                            <a:srgbClr val="002060"/>
                          </a:solidFill>
                          <a:latin typeface="Century Gothic" panose="020B0502020202020204" pitchFamily="34" charset="0"/>
                        </a:rPr>
                        <a:t>2</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1890588510"/>
                  </a:ext>
                </a:extLst>
              </a:tr>
              <a:tr h="454516">
                <a:tc>
                  <a:txBody>
                    <a:bodyPr/>
                    <a:lstStyle/>
                    <a:p>
                      <a:pPr algn="ctr"/>
                      <a:r>
                        <a:rPr lang="en-GB" sz="2200" dirty="0">
                          <a:solidFill>
                            <a:srgbClr val="002060"/>
                          </a:solidFill>
                          <a:latin typeface="Century Gothic" panose="020B0502020202020204" pitchFamily="34" charset="0"/>
                        </a:rPr>
                        <a:t>3</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4098199311"/>
                  </a:ext>
                </a:extLst>
              </a:tr>
              <a:tr h="454516">
                <a:tc>
                  <a:txBody>
                    <a:bodyPr/>
                    <a:lstStyle/>
                    <a:p>
                      <a:pPr algn="ctr"/>
                      <a:r>
                        <a:rPr lang="en-GB" sz="2200" dirty="0">
                          <a:solidFill>
                            <a:srgbClr val="002060"/>
                          </a:solidFill>
                          <a:latin typeface="Century Gothic" panose="020B0502020202020204" pitchFamily="34" charset="0"/>
                        </a:rPr>
                        <a:t>4</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2906487638"/>
                  </a:ext>
                </a:extLst>
              </a:tr>
              <a:tr h="454516">
                <a:tc>
                  <a:txBody>
                    <a:bodyPr/>
                    <a:lstStyle/>
                    <a:p>
                      <a:pPr algn="ctr"/>
                      <a:r>
                        <a:rPr lang="en-GB" sz="2200" dirty="0">
                          <a:solidFill>
                            <a:srgbClr val="002060"/>
                          </a:solidFill>
                          <a:latin typeface="Century Gothic" panose="020B0502020202020204" pitchFamily="34" charset="0"/>
                        </a:rPr>
                        <a:t>5</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2076436072"/>
                  </a:ext>
                </a:extLst>
              </a:tr>
              <a:tr h="454516">
                <a:tc>
                  <a:txBody>
                    <a:bodyPr/>
                    <a:lstStyle/>
                    <a:p>
                      <a:pPr algn="ctr"/>
                      <a:r>
                        <a:rPr lang="en-GB" sz="2200" dirty="0">
                          <a:solidFill>
                            <a:srgbClr val="002060"/>
                          </a:solidFill>
                          <a:latin typeface="Century Gothic" panose="020B0502020202020204" pitchFamily="34" charset="0"/>
                        </a:rPr>
                        <a:t>6</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238271135"/>
                  </a:ext>
                </a:extLst>
              </a:tr>
              <a:tr h="454516">
                <a:tc>
                  <a:txBody>
                    <a:bodyPr/>
                    <a:lstStyle/>
                    <a:p>
                      <a:pPr algn="ctr"/>
                      <a:r>
                        <a:rPr lang="en-GB" sz="2200" dirty="0">
                          <a:solidFill>
                            <a:srgbClr val="002060"/>
                          </a:solidFill>
                          <a:latin typeface="Century Gothic" panose="020B0502020202020204" pitchFamily="34" charset="0"/>
                        </a:rPr>
                        <a:t>7</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1975175003"/>
                  </a:ext>
                </a:extLst>
              </a:tr>
              <a:tr h="454516">
                <a:tc>
                  <a:txBody>
                    <a:bodyPr/>
                    <a:lstStyle/>
                    <a:p>
                      <a:pPr algn="ctr"/>
                      <a:r>
                        <a:rPr lang="en-GB" sz="2200" dirty="0">
                          <a:solidFill>
                            <a:srgbClr val="002060"/>
                          </a:solidFill>
                          <a:latin typeface="Century Gothic" panose="020B0502020202020204" pitchFamily="34" charset="0"/>
                        </a:rPr>
                        <a:t>8</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2452697797"/>
                  </a:ext>
                </a:extLst>
              </a:tr>
              <a:tr h="454516">
                <a:tc>
                  <a:txBody>
                    <a:bodyPr/>
                    <a:lstStyle/>
                    <a:p>
                      <a:pPr algn="ctr"/>
                      <a:r>
                        <a:rPr lang="en-GB" sz="2200" dirty="0">
                          <a:solidFill>
                            <a:srgbClr val="002060"/>
                          </a:solidFill>
                          <a:latin typeface="Century Gothic" panose="020B0502020202020204" pitchFamily="34" charset="0"/>
                        </a:rPr>
                        <a:t>9</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4015377861"/>
                  </a:ext>
                </a:extLst>
              </a:tr>
              <a:tr h="454516">
                <a:tc>
                  <a:txBody>
                    <a:bodyPr/>
                    <a:lstStyle/>
                    <a:p>
                      <a:pPr algn="ctr"/>
                      <a:r>
                        <a:rPr lang="en-GB" sz="1800" dirty="0">
                          <a:solidFill>
                            <a:srgbClr val="002060"/>
                          </a:solidFill>
                          <a:latin typeface="Century Gothic" panose="020B0502020202020204" pitchFamily="34" charset="0"/>
                        </a:rPr>
                        <a:t>10</a:t>
                      </a: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tc>
                  <a:txBody>
                    <a:bodyPr/>
                    <a:lstStyle/>
                    <a:p>
                      <a:endParaRPr lang="en-GB" sz="2200" dirty="0">
                        <a:latin typeface="Century Gothic" panose="020B0502020202020204" pitchFamily="34" charset="0"/>
                      </a:endParaRPr>
                    </a:p>
                  </a:txBody>
                  <a:tcPr/>
                </a:tc>
                <a:extLst>
                  <a:ext uri="{0D108BD9-81ED-4DB2-BD59-A6C34878D82A}">
                    <a16:rowId xmlns:a16="http://schemas.microsoft.com/office/drawing/2014/main" val="1843185788"/>
                  </a:ext>
                </a:extLst>
              </a:tr>
            </a:tbl>
          </a:graphicData>
        </a:graphic>
      </p:graphicFrame>
      <p:sp>
        <p:nvSpPr>
          <p:cNvPr id="5" name="TextBox 4"/>
          <p:cNvSpPr txBox="1"/>
          <p:nvPr/>
        </p:nvSpPr>
        <p:spPr>
          <a:xfrm>
            <a:off x="530205" y="1777227"/>
            <a:ext cx="69275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Compra unas cosas </a:t>
            </a: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en</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Valencia. </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6" name="TextBox 5"/>
          <p:cNvSpPr txBox="1"/>
          <p:nvPr/>
        </p:nvSpPr>
        <p:spPr>
          <a:xfrm>
            <a:off x="596346" y="2210282"/>
            <a:ext cx="43931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Bailo</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en el sur.</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7" name="TextBox 6"/>
          <p:cNvSpPr txBox="1"/>
          <p:nvPr/>
        </p:nvSpPr>
        <p:spPr>
          <a:xfrm>
            <a:off x="596347" y="2662709"/>
            <a:ext cx="417448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Lleva una </a:t>
            </a: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camisa</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8" name="TextBox 7"/>
          <p:cNvSpPr txBox="1"/>
          <p:nvPr/>
        </p:nvSpPr>
        <p:spPr>
          <a:xfrm>
            <a:off x="619347" y="3109582"/>
            <a:ext cx="32848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Baila</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en el norte.</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p:cNvSpPr txBox="1"/>
          <p:nvPr/>
        </p:nvSpPr>
        <p:spPr>
          <a:xfrm>
            <a:off x="610064" y="3580485"/>
            <a:ext cx="314901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Necesito</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un amigo.</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0" name="TextBox 9"/>
          <p:cNvSpPr txBox="1"/>
          <p:nvPr/>
        </p:nvSpPr>
        <p:spPr>
          <a:xfrm>
            <a:off x="610064" y="4023674"/>
            <a:ext cx="24628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Usa</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una</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bicicleta</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 name="TextBox 10"/>
          <p:cNvSpPr txBox="1"/>
          <p:nvPr/>
        </p:nvSpPr>
        <p:spPr>
          <a:xfrm>
            <a:off x="619347" y="4471670"/>
            <a:ext cx="33746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Necesita una </a:t>
            </a: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amiga</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p:cNvSpPr txBox="1"/>
          <p:nvPr/>
        </p:nvSpPr>
        <p:spPr>
          <a:xfrm>
            <a:off x="596346" y="4966824"/>
            <a:ext cx="448063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Uso un </a:t>
            </a: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teléfono</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Es muy </a:t>
            </a: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nuevo</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7" name="TextBox 16"/>
          <p:cNvSpPr txBox="1"/>
          <p:nvPr/>
        </p:nvSpPr>
        <p:spPr>
          <a:xfrm>
            <a:off x="584066" y="5385762"/>
            <a:ext cx="23321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Lleva zapatos.</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18" name="TextBox 17"/>
          <p:cNvSpPr txBox="1"/>
          <p:nvPr/>
        </p:nvSpPr>
        <p:spPr>
          <a:xfrm>
            <a:off x="564683" y="5859040"/>
            <a:ext cx="404941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Compro</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productos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en</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Madrid.</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21" name="TextBox 20"/>
          <p:cNvSpPr txBox="1"/>
          <p:nvPr/>
        </p:nvSpPr>
        <p:spPr>
          <a:xfrm>
            <a:off x="7030887" y="1704070"/>
            <a:ext cx="5873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2" name="TextBox 21"/>
          <p:cNvSpPr txBox="1"/>
          <p:nvPr/>
        </p:nvSpPr>
        <p:spPr>
          <a:xfrm>
            <a:off x="5355867" y="2185663"/>
            <a:ext cx="5873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3" name="TextBox 22"/>
          <p:cNvSpPr txBox="1"/>
          <p:nvPr/>
        </p:nvSpPr>
        <p:spPr>
          <a:xfrm>
            <a:off x="7039905" y="2580819"/>
            <a:ext cx="5873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4" name="TextBox 23"/>
          <p:cNvSpPr txBox="1"/>
          <p:nvPr/>
        </p:nvSpPr>
        <p:spPr>
          <a:xfrm>
            <a:off x="7030887" y="3074615"/>
            <a:ext cx="5873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5" name="TextBox 24"/>
          <p:cNvSpPr txBox="1"/>
          <p:nvPr/>
        </p:nvSpPr>
        <p:spPr>
          <a:xfrm>
            <a:off x="5355867" y="3555866"/>
            <a:ext cx="5873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6" name="TextBox 25"/>
          <p:cNvSpPr txBox="1"/>
          <p:nvPr/>
        </p:nvSpPr>
        <p:spPr>
          <a:xfrm>
            <a:off x="7038446" y="3969186"/>
            <a:ext cx="5873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7" name="TextBox 26"/>
          <p:cNvSpPr txBox="1"/>
          <p:nvPr/>
        </p:nvSpPr>
        <p:spPr>
          <a:xfrm>
            <a:off x="7030887" y="4478274"/>
            <a:ext cx="5873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8" name="TextBox 27"/>
          <p:cNvSpPr txBox="1"/>
          <p:nvPr/>
        </p:nvSpPr>
        <p:spPr>
          <a:xfrm>
            <a:off x="5355865" y="4875838"/>
            <a:ext cx="5873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9" name="TextBox 28"/>
          <p:cNvSpPr txBox="1"/>
          <p:nvPr/>
        </p:nvSpPr>
        <p:spPr>
          <a:xfrm>
            <a:off x="7030887" y="5364987"/>
            <a:ext cx="5873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0" name="TextBox 29"/>
          <p:cNvSpPr txBox="1"/>
          <p:nvPr/>
        </p:nvSpPr>
        <p:spPr>
          <a:xfrm>
            <a:off x="5355864" y="5820492"/>
            <a:ext cx="58737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1" name="TextBox 30"/>
          <p:cNvSpPr txBox="1"/>
          <p:nvPr/>
        </p:nvSpPr>
        <p:spPr>
          <a:xfrm>
            <a:off x="8119889" y="1800310"/>
            <a:ext cx="3982148" cy="3539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“She buys some things in Valencia.”</a:t>
            </a:r>
            <a:endParaRPr kumimoji="0" lang="en-GB" sz="1700" b="0"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32" name="TextBox 31"/>
          <p:cNvSpPr txBox="1"/>
          <p:nvPr/>
        </p:nvSpPr>
        <p:spPr>
          <a:xfrm>
            <a:off x="8149634" y="2230868"/>
            <a:ext cx="334014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 dance in the south.”</a:t>
            </a:r>
            <a:endParaRPr kumimoji="0" lang="en-GB" sz="2200" b="0"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33" name="TextBox 32"/>
          <p:cNvSpPr txBox="1"/>
          <p:nvPr/>
        </p:nvSpPr>
        <p:spPr>
          <a:xfrm>
            <a:off x="8116422" y="2692458"/>
            <a:ext cx="363935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“She wears a shirt.”</a:t>
            </a:r>
            <a:endParaRPr kumimoji="0" lang="en-GB" sz="2200" b="0"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34" name="TextBox 33"/>
          <p:cNvSpPr txBox="1"/>
          <p:nvPr/>
        </p:nvSpPr>
        <p:spPr>
          <a:xfrm>
            <a:off x="8116422" y="3161965"/>
            <a:ext cx="400302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“She dances in the north.”</a:t>
            </a:r>
            <a:endParaRPr kumimoji="0" lang="en-GB" sz="2200" b="0"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35" name="TextBox 34"/>
          <p:cNvSpPr txBox="1"/>
          <p:nvPr/>
        </p:nvSpPr>
        <p:spPr>
          <a:xfrm>
            <a:off x="8123981" y="3610480"/>
            <a:ext cx="386136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 need a (male) friend.”</a:t>
            </a:r>
            <a:endParaRPr kumimoji="0" lang="en-GB" sz="2200" b="0"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36" name="TextBox 35"/>
          <p:cNvSpPr txBox="1"/>
          <p:nvPr/>
        </p:nvSpPr>
        <p:spPr>
          <a:xfrm>
            <a:off x="8166504" y="4037618"/>
            <a:ext cx="348462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“She uses a bike.”</a:t>
            </a:r>
            <a:endParaRPr kumimoji="0" lang="en-GB" sz="2200" b="0"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37" name="TextBox 36"/>
          <p:cNvSpPr txBox="1"/>
          <p:nvPr/>
        </p:nvSpPr>
        <p:spPr>
          <a:xfrm>
            <a:off x="8149634" y="4496985"/>
            <a:ext cx="3830949" cy="3847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“She needs a (female) friend.”</a:t>
            </a:r>
            <a:endParaRPr kumimoji="0" lang="en-GB" sz="1900" b="0"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38" name="TextBox 37"/>
          <p:cNvSpPr txBox="1"/>
          <p:nvPr/>
        </p:nvSpPr>
        <p:spPr>
          <a:xfrm>
            <a:off x="8088228" y="4954875"/>
            <a:ext cx="432237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0"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 use a phone. It’s very new.”</a:t>
            </a:r>
            <a:endParaRPr kumimoji="0" lang="en-GB" sz="2100" b="0"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39" name="TextBox 38"/>
          <p:cNvSpPr txBox="1"/>
          <p:nvPr/>
        </p:nvSpPr>
        <p:spPr>
          <a:xfrm>
            <a:off x="8123981" y="5428153"/>
            <a:ext cx="338077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“She wears shoes.”</a:t>
            </a:r>
            <a:endParaRPr kumimoji="0" lang="en-GB" sz="2200" b="0"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40" name="TextBox 39"/>
          <p:cNvSpPr txBox="1"/>
          <p:nvPr/>
        </p:nvSpPr>
        <p:spPr>
          <a:xfrm>
            <a:off x="8166504" y="5855605"/>
            <a:ext cx="385918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 buy products in Madrid.”</a:t>
            </a:r>
            <a:endParaRPr kumimoji="0" lang="en-GB" sz="2200" b="0" i="1"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
        <p:nvSpPr>
          <p:cNvPr id="41" name="Rounded Rectangle 40"/>
          <p:cNvSpPr/>
          <p:nvPr/>
        </p:nvSpPr>
        <p:spPr>
          <a:xfrm>
            <a:off x="11437699" y="60275"/>
            <a:ext cx="664338" cy="40091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leer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3" name="TextBox 42"/>
          <p:cNvSpPr txBox="1"/>
          <p:nvPr/>
        </p:nvSpPr>
        <p:spPr>
          <a:xfrm>
            <a:off x="82349" y="161054"/>
            <a:ext cx="459628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Maria and Ana are twins. </a:t>
            </a:r>
            <a:b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María</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talks about herself (I) </a:t>
            </a:r>
            <a:b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and her sister (she). </a:t>
            </a:r>
            <a:b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b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pic>
        <p:nvPicPr>
          <p:cNvPr id="44" name="Picture 4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88668" y="110883"/>
            <a:ext cx="752012" cy="1133169"/>
          </a:xfrm>
          <a:prstGeom prst="rect">
            <a:avLst/>
          </a:prstGeom>
        </p:spPr>
      </p:pic>
      <p:pic>
        <p:nvPicPr>
          <p:cNvPr id="45" name="Picture 4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199028" y="93213"/>
            <a:ext cx="766929" cy="1167121"/>
          </a:xfrm>
          <a:prstGeom prst="rect">
            <a:avLst/>
          </a:prstGeom>
        </p:spPr>
      </p:pic>
      <p:sp>
        <p:nvSpPr>
          <p:cNvPr id="2" name="Rectangle 1"/>
          <p:cNvSpPr/>
          <p:nvPr/>
        </p:nvSpPr>
        <p:spPr>
          <a:xfrm>
            <a:off x="8341050" y="114692"/>
            <a:ext cx="2247731"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Write 1-10 and </a:t>
            </a:r>
            <a:b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who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does </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what, </a:t>
            </a:r>
            <a:b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b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I </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or </a:t>
            </a:r>
            <a:r>
              <a:rPr kumimoji="0" lang="en-GB" sz="20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she</a:t>
            </a:r>
            <a:r>
              <a:rPr kumimoji="0" lang="en-GB" sz="20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endParaRPr kumimoji="0" lang="en-GB" sz="2000" b="0" i="0" u="none" strike="noStrike" kern="1200" cap="none" spc="0" normalizeH="0" baseline="0" noProof="0" dirty="0">
              <a:ln>
                <a:noFill/>
              </a:ln>
              <a:solidFill>
                <a:srgbClr val="00206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79950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7" grpId="0"/>
      <p:bldP spid="18"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
          </p:nvPr>
        </p:nvSpPr>
        <p:spPr>
          <a:xfrm>
            <a:off x="243115" y="444094"/>
            <a:ext cx="11566071" cy="5844260"/>
          </a:xfrm>
          <a:noFill/>
        </p:spPr>
        <p:txBody>
          <a:bodyPr anchor="ctr">
            <a:noAutofit/>
          </a:bodyPr>
          <a:lstStyle/>
          <a:p>
            <a:pPr marL="0" indent="0">
              <a:lnSpc>
                <a:spcPct val="120000"/>
              </a:lnSpc>
              <a:buNone/>
            </a:pPr>
            <a:endParaRPr lang="en-GB" sz="3200" dirty="0" smtClean="0"/>
          </a:p>
          <a:p>
            <a:pPr marL="0" indent="0">
              <a:lnSpc>
                <a:spcPct val="120000"/>
              </a:lnSpc>
              <a:buNone/>
            </a:pPr>
            <a:r>
              <a:rPr lang="en-GB" sz="3200" dirty="0" smtClean="0"/>
              <a:t>¿______ música ____________?</a:t>
            </a:r>
          </a:p>
          <a:p>
            <a:pPr marL="0" indent="0">
              <a:lnSpc>
                <a:spcPct val="120000"/>
              </a:lnSpc>
              <a:buNone/>
            </a:pPr>
            <a:r>
              <a:rPr lang="en-GB" sz="3200" dirty="0" smtClean="0"/>
              <a:t>___________ hip-hop.</a:t>
            </a:r>
          </a:p>
          <a:p>
            <a:pPr marL="0" indent="0">
              <a:lnSpc>
                <a:spcPct val="120000"/>
              </a:lnSpc>
              <a:buNone/>
            </a:pPr>
            <a:r>
              <a:rPr lang="en-GB" sz="3200" dirty="0" smtClean="0"/>
              <a:t>¿_________?</a:t>
            </a:r>
          </a:p>
          <a:p>
            <a:pPr marL="0" indent="0">
              <a:lnSpc>
                <a:spcPct val="120000"/>
              </a:lnSpc>
              <a:buNone/>
            </a:pPr>
            <a:r>
              <a:rPr lang="en-GB" sz="3200" dirty="0" smtClean="0"/>
              <a:t>En una casa en San Sebastián.</a:t>
            </a:r>
          </a:p>
          <a:p>
            <a:pPr marL="0" indent="0">
              <a:lnSpc>
                <a:spcPct val="120000"/>
              </a:lnSpc>
              <a:buNone/>
            </a:pPr>
            <a:r>
              <a:rPr lang="en-GB" sz="3200" dirty="0" smtClean="0"/>
              <a:t>¿</a:t>
            </a:r>
            <a:r>
              <a:rPr lang="en-GB" sz="3200" dirty="0"/>
              <a:t>Con ________?</a:t>
            </a:r>
          </a:p>
          <a:p>
            <a:pPr marL="0" indent="0">
              <a:lnSpc>
                <a:spcPct val="120000"/>
              </a:lnSpc>
              <a:buNone/>
            </a:pPr>
            <a:r>
              <a:rPr lang="en-GB" sz="3200" dirty="0"/>
              <a:t>Con </a:t>
            </a:r>
            <a:r>
              <a:rPr lang="en-GB" sz="3200" dirty="0" smtClean="0"/>
              <a:t>una </a:t>
            </a:r>
            <a:r>
              <a:rPr lang="en-GB" sz="3200" dirty="0" err="1" smtClean="0"/>
              <a:t>amiga</a:t>
            </a:r>
            <a:r>
              <a:rPr lang="en-GB" sz="3200" dirty="0" smtClean="0"/>
              <a:t>, Sara.</a:t>
            </a:r>
          </a:p>
          <a:p>
            <a:pPr marL="0" indent="0">
              <a:lnSpc>
                <a:spcPct val="120000"/>
              </a:lnSpc>
              <a:buNone/>
            </a:pPr>
            <a:r>
              <a:rPr lang="en-GB" sz="3200" dirty="0" smtClean="0"/>
              <a:t>¿ _______ también?</a:t>
            </a:r>
          </a:p>
          <a:p>
            <a:pPr marL="0" indent="0">
              <a:lnSpc>
                <a:spcPct val="120000"/>
              </a:lnSpc>
              <a:buNone/>
            </a:pPr>
            <a:r>
              <a:rPr lang="en-GB" sz="3200" dirty="0" err="1" smtClean="0"/>
              <a:t>Sí</a:t>
            </a:r>
            <a:r>
              <a:rPr lang="en-GB" sz="3200" dirty="0" smtClean="0"/>
              <a:t>, ¡</a:t>
            </a:r>
            <a:r>
              <a:rPr lang="en-GB" sz="3200" dirty="0" err="1" smtClean="0"/>
              <a:t>es</a:t>
            </a:r>
            <a:r>
              <a:rPr lang="en-GB" sz="3200" dirty="0" smtClean="0"/>
              <a:t> </a:t>
            </a:r>
            <a:r>
              <a:rPr lang="en-GB" sz="3200" dirty="0" err="1" smtClean="0"/>
              <a:t>fantástico</a:t>
            </a:r>
            <a:r>
              <a:rPr lang="en-GB" sz="3200" dirty="0" smtClean="0"/>
              <a:t>!</a:t>
            </a:r>
          </a:p>
          <a:p>
            <a:pPr marL="0" indent="0">
              <a:lnSpc>
                <a:spcPct val="120000"/>
              </a:lnSpc>
              <a:buNone/>
            </a:pPr>
            <a:endParaRPr lang="en-GB" sz="3200" dirty="0"/>
          </a:p>
        </p:txBody>
      </p:sp>
      <p:sp>
        <p:nvSpPr>
          <p:cNvPr id="5" name="Rounded Rectangle 4"/>
          <p:cNvSpPr/>
          <p:nvPr/>
        </p:nvSpPr>
        <p:spPr>
          <a:xfrm>
            <a:off x="10221686" y="5887435"/>
            <a:ext cx="1811047" cy="400919"/>
          </a:xfrm>
          <a:prstGeom prst="roundRect">
            <a:avLst/>
          </a:prstGeom>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b="1" dirty="0" smtClean="0">
                <a:latin typeface="Century Gothic" panose="020B0502020202020204" pitchFamily="34" charset="0"/>
              </a:rPr>
              <a:t>leer / </a:t>
            </a:r>
            <a:r>
              <a:rPr lang="en-GB" b="1" dirty="0" err="1" smtClean="0">
                <a:latin typeface="Century Gothic" panose="020B0502020202020204" pitchFamily="34" charset="0"/>
              </a:rPr>
              <a:t>hablar</a:t>
            </a:r>
            <a:endParaRPr lang="en-GB" b="1" dirty="0">
              <a:latin typeface="Century Gothic" panose="020B0502020202020204" pitchFamily="34" charset="0"/>
            </a:endParaRPr>
          </a:p>
        </p:txBody>
      </p:sp>
      <p:sp>
        <p:nvSpPr>
          <p:cNvPr id="6" name="TextBox 5"/>
          <p:cNvSpPr txBox="1"/>
          <p:nvPr/>
        </p:nvSpPr>
        <p:spPr>
          <a:xfrm>
            <a:off x="3631524" y="516682"/>
            <a:ext cx="2041990" cy="569387"/>
          </a:xfrm>
          <a:prstGeom prst="rect">
            <a:avLst/>
          </a:prstGeom>
          <a:noFill/>
        </p:spPr>
        <p:txBody>
          <a:bodyPr wrap="square" rtlCol="0">
            <a:spAutoFit/>
          </a:bodyPr>
          <a:lstStyle/>
          <a:p>
            <a:r>
              <a:rPr lang="en-GB" sz="3100" dirty="0" smtClean="0">
                <a:solidFill>
                  <a:schemeClr val="accent2"/>
                </a:solidFill>
                <a:latin typeface="Century Gothic" panose="020B0502020202020204" pitchFamily="34" charset="0"/>
              </a:rPr>
              <a:t>escuchas</a:t>
            </a:r>
            <a:endParaRPr lang="en-GB" sz="3100" dirty="0">
              <a:solidFill>
                <a:schemeClr val="accent2"/>
              </a:solidFill>
              <a:latin typeface="Century Gothic" panose="020B0502020202020204" pitchFamily="34" charset="0"/>
            </a:endParaRPr>
          </a:p>
        </p:txBody>
      </p:sp>
      <p:sp>
        <p:nvSpPr>
          <p:cNvPr id="43" name="TextBox 42"/>
          <p:cNvSpPr txBox="1"/>
          <p:nvPr/>
        </p:nvSpPr>
        <p:spPr>
          <a:xfrm>
            <a:off x="638646" y="554488"/>
            <a:ext cx="1082460" cy="584775"/>
          </a:xfrm>
          <a:prstGeom prst="rect">
            <a:avLst/>
          </a:prstGeom>
          <a:noFill/>
        </p:spPr>
        <p:txBody>
          <a:bodyPr wrap="square" rtlCol="0">
            <a:spAutoFit/>
          </a:bodyPr>
          <a:lstStyle/>
          <a:p>
            <a:r>
              <a:rPr lang="en-GB" sz="3100" dirty="0" smtClean="0">
                <a:solidFill>
                  <a:schemeClr val="accent2"/>
                </a:solidFill>
                <a:latin typeface="Century Gothic" panose="020B0502020202020204" pitchFamily="34" charset="0"/>
              </a:rPr>
              <a:t>Qué</a:t>
            </a:r>
            <a:endParaRPr lang="en-GB" sz="3100" dirty="0">
              <a:solidFill>
                <a:schemeClr val="accent2"/>
              </a:solidFill>
              <a:latin typeface="Century Gothic" panose="020B0502020202020204" pitchFamily="34" charset="0"/>
            </a:endParaRPr>
          </a:p>
        </p:txBody>
      </p:sp>
      <p:sp>
        <p:nvSpPr>
          <p:cNvPr id="45" name="TextBox 44"/>
          <p:cNvSpPr txBox="1"/>
          <p:nvPr/>
        </p:nvSpPr>
        <p:spPr>
          <a:xfrm>
            <a:off x="1678590" y="3368330"/>
            <a:ext cx="1292255" cy="569387"/>
          </a:xfrm>
          <a:prstGeom prst="rect">
            <a:avLst/>
          </a:prstGeom>
          <a:noFill/>
        </p:spPr>
        <p:txBody>
          <a:bodyPr wrap="square" rtlCol="0">
            <a:spAutoFit/>
          </a:bodyPr>
          <a:lstStyle/>
          <a:p>
            <a:r>
              <a:rPr lang="en-GB" sz="3100" dirty="0" smtClean="0">
                <a:solidFill>
                  <a:schemeClr val="accent2"/>
                </a:solidFill>
                <a:latin typeface="Century Gothic" panose="020B0502020202020204" pitchFamily="34" charset="0"/>
              </a:rPr>
              <a:t>quién</a:t>
            </a:r>
            <a:endParaRPr lang="en-GB" sz="3100" dirty="0">
              <a:solidFill>
                <a:schemeClr val="accent2"/>
              </a:solidFill>
              <a:latin typeface="Century Gothic" panose="020B0502020202020204" pitchFamily="34" charset="0"/>
            </a:endParaRPr>
          </a:p>
        </p:txBody>
      </p:sp>
      <p:grpSp>
        <p:nvGrpSpPr>
          <p:cNvPr id="3" name="Group 2"/>
          <p:cNvGrpSpPr/>
          <p:nvPr/>
        </p:nvGrpSpPr>
        <p:grpSpPr>
          <a:xfrm>
            <a:off x="7370663" y="154106"/>
            <a:ext cx="4662070" cy="2773898"/>
            <a:chOff x="7190508" y="2936854"/>
            <a:chExt cx="4662070" cy="2773898"/>
          </a:xfrm>
        </p:grpSpPr>
        <p:sp>
          <p:nvSpPr>
            <p:cNvPr id="28" name="Rectangle 27"/>
            <p:cNvSpPr/>
            <p:nvPr/>
          </p:nvSpPr>
          <p:spPr>
            <a:xfrm>
              <a:off x="7190508" y="4854409"/>
              <a:ext cx="2361290"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accent2"/>
                  </a:solidFill>
                  <a:latin typeface="Century Gothic" panose="020B0502020202020204" pitchFamily="34" charset="0"/>
                </a:rPr>
                <a:t>escuchas</a:t>
              </a:r>
              <a:endParaRPr lang="en-GB" sz="3600" dirty="0">
                <a:solidFill>
                  <a:schemeClr val="accent2"/>
                </a:solidFill>
                <a:latin typeface="Century Gothic" panose="020B0502020202020204" pitchFamily="34" charset="0"/>
              </a:endParaRPr>
            </a:p>
          </p:txBody>
        </p:sp>
        <p:sp>
          <p:nvSpPr>
            <p:cNvPr id="29" name="Rectangle 28"/>
            <p:cNvSpPr/>
            <p:nvPr/>
          </p:nvSpPr>
          <p:spPr>
            <a:xfrm>
              <a:off x="7839112" y="2936854"/>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chemeClr val="accent2"/>
                  </a:solidFill>
                  <a:latin typeface="Century Gothic" panose="020B0502020202020204" pitchFamily="34" charset="0"/>
                </a:rPr>
                <a:t>qué</a:t>
              </a:r>
              <a:endParaRPr lang="en-GB" sz="3600" dirty="0">
                <a:solidFill>
                  <a:schemeClr val="accent2"/>
                </a:solidFill>
                <a:latin typeface="Century Gothic" panose="020B0502020202020204" pitchFamily="34" charset="0"/>
              </a:endParaRPr>
            </a:p>
          </p:txBody>
        </p:sp>
        <p:sp>
          <p:nvSpPr>
            <p:cNvPr id="30" name="Rectangle 29"/>
            <p:cNvSpPr/>
            <p:nvPr/>
          </p:nvSpPr>
          <p:spPr>
            <a:xfrm>
              <a:off x="9674854" y="3882104"/>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chemeClr val="accent2"/>
                  </a:solidFill>
                  <a:latin typeface="Century Gothic" panose="020B0502020202020204" pitchFamily="34" charset="0"/>
                </a:rPr>
                <a:t>quién</a:t>
              </a:r>
              <a:endParaRPr lang="en-GB" sz="3600" dirty="0">
                <a:solidFill>
                  <a:schemeClr val="accent2"/>
                </a:solidFill>
                <a:latin typeface="Century Gothic" panose="020B0502020202020204" pitchFamily="34" charset="0"/>
              </a:endParaRPr>
            </a:p>
          </p:txBody>
        </p:sp>
        <p:sp>
          <p:nvSpPr>
            <p:cNvPr id="31" name="Rectangle 30"/>
            <p:cNvSpPr/>
            <p:nvPr/>
          </p:nvSpPr>
          <p:spPr>
            <a:xfrm>
              <a:off x="7839112" y="3882104"/>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a:solidFill>
                    <a:schemeClr val="accent2"/>
                  </a:solidFill>
                  <a:latin typeface="Century Gothic" panose="020B0502020202020204" pitchFamily="34" charset="0"/>
                </a:rPr>
                <a:t>dónde</a:t>
              </a:r>
              <a:endParaRPr lang="en-GB" sz="3600" dirty="0">
                <a:solidFill>
                  <a:schemeClr val="accent2"/>
                </a:solidFill>
                <a:latin typeface="Century Gothic" panose="020B0502020202020204" pitchFamily="34" charset="0"/>
              </a:endParaRPr>
            </a:p>
          </p:txBody>
        </p:sp>
        <p:sp>
          <p:nvSpPr>
            <p:cNvPr id="33" name="Rectangle 32"/>
            <p:cNvSpPr/>
            <p:nvPr/>
          </p:nvSpPr>
          <p:spPr>
            <a:xfrm>
              <a:off x="9677495" y="2945789"/>
              <a:ext cx="1712685"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chemeClr val="accent2"/>
                  </a:solidFill>
                  <a:latin typeface="Century Gothic" panose="020B0502020202020204" pitchFamily="34" charset="0"/>
                </a:rPr>
                <a:t>bailas</a:t>
              </a:r>
              <a:endParaRPr lang="en-GB" sz="3600" dirty="0">
                <a:solidFill>
                  <a:schemeClr val="accent2"/>
                </a:solidFill>
                <a:latin typeface="Century Gothic" panose="020B0502020202020204" pitchFamily="34" charset="0"/>
              </a:endParaRPr>
            </a:p>
          </p:txBody>
        </p:sp>
        <p:sp>
          <p:nvSpPr>
            <p:cNvPr id="19" name="Rectangle 18"/>
            <p:cNvSpPr/>
            <p:nvPr/>
          </p:nvSpPr>
          <p:spPr>
            <a:xfrm>
              <a:off x="9674854" y="4854409"/>
              <a:ext cx="2177724" cy="85634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err="1" smtClean="0">
                  <a:solidFill>
                    <a:schemeClr val="accent2"/>
                  </a:solidFill>
                  <a:latin typeface="Century Gothic" panose="020B0502020202020204" pitchFamily="34" charset="0"/>
                </a:rPr>
                <a:t>escucho</a:t>
              </a:r>
              <a:endParaRPr lang="en-GB" sz="3600" dirty="0">
                <a:solidFill>
                  <a:schemeClr val="accent2"/>
                </a:solidFill>
                <a:latin typeface="Century Gothic" panose="020B0502020202020204" pitchFamily="34" charset="0"/>
              </a:endParaRPr>
            </a:p>
          </p:txBody>
        </p:sp>
      </p:grpSp>
      <p:sp>
        <p:nvSpPr>
          <p:cNvPr id="21" name="TextBox 20"/>
          <p:cNvSpPr txBox="1"/>
          <p:nvPr/>
        </p:nvSpPr>
        <p:spPr>
          <a:xfrm>
            <a:off x="568849" y="1256362"/>
            <a:ext cx="2219481" cy="569387"/>
          </a:xfrm>
          <a:prstGeom prst="rect">
            <a:avLst/>
          </a:prstGeom>
          <a:noFill/>
        </p:spPr>
        <p:txBody>
          <a:bodyPr wrap="square" rtlCol="0">
            <a:spAutoFit/>
          </a:bodyPr>
          <a:lstStyle/>
          <a:p>
            <a:r>
              <a:rPr lang="en-GB" sz="3100" dirty="0" smtClean="0">
                <a:solidFill>
                  <a:schemeClr val="accent2"/>
                </a:solidFill>
                <a:latin typeface="Century Gothic" panose="020B0502020202020204" pitchFamily="34" charset="0"/>
              </a:rPr>
              <a:t>Escucho</a:t>
            </a:r>
            <a:endParaRPr lang="en-GB" sz="3100" dirty="0">
              <a:solidFill>
                <a:schemeClr val="accent2"/>
              </a:solidFill>
              <a:latin typeface="Century Gothic" panose="020B0502020202020204" pitchFamily="34" charset="0"/>
            </a:endParaRPr>
          </a:p>
        </p:txBody>
      </p:sp>
      <p:sp>
        <p:nvSpPr>
          <p:cNvPr id="22" name="TextBox 21"/>
          <p:cNvSpPr txBox="1"/>
          <p:nvPr/>
        </p:nvSpPr>
        <p:spPr>
          <a:xfrm>
            <a:off x="673342" y="1995606"/>
            <a:ext cx="1651376" cy="569387"/>
          </a:xfrm>
          <a:prstGeom prst="rect">
            <a:avLst/>
          </a:prstGeom>
          <a:noFill/>
        </p:spPr>
        <p:txBody>
          <a:bodyPr wrap="square" rtlCol="0">
            <a:spAutoFit/>
          </a:bodyPr>
          <a:lstStyle/>
          <a:p>
            <a:r>
              <a:rPr lang="en-GB" sz="3100" dirty="0" smtClean="0">
                <a:solidFill>
                  <a:schemeClr val="accent2"/>
                </a:solidFill>
                <a:latin typeface="Century Gothic" panose="020B0502020202020204" pitchFamily="34" charset="0"/>
              </a:rPr>
              <a:t>Dónde</a:t>
            </a:r>
            <a:endParaRPr lang="en-GB" sz="3100" dirty="0">
              <a:solidFill>
                <a:schemeClr val="accent2"/>
              </a:solidFill>
              <a:latin typeface="Century Gothic" panose="020B0502020202020204" pitchFamily="34" charset="0"/>
            </a:endParaRPr>
          </a:p>
        </p:txBody>
      </p:sp>
      <p:pic>
        <p:nvPicPr>
          <p:cNvPr id="7" name="Picture 6"/>
          <p:cNvPicPr>
            <a:picLocks noChangeAspect="1"/>
          </p:cNvPicPr>
          <p:nvPr/>
        </p:nvPicPr>
        <p:blipFill>
          <a:blip r:embed="rId3" cstate="print">
            <a:clrChange>
              <a:clrFrom>
                <a:srgbClr val="FFF8D8"/>
              </a:clrFrom>
              <a:clrTo>
                <a:srgbClr val="FFF8D8">
                  <a:alpha val="0"/>
                </a:srgbClr>
              </a:clrTo>
            </a:clrChang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652519" y="3483669"/>
            <a:ext cx="4629736" cy="2604225"/>
          </a:xfrm>
          <a:prstGeom prst="rect">
            <a:avLst/>
          </a:prstGeom>
        </p:spPr>
      </p:pic>
      <p:sp>
        <p:nvSpPr>
          <p:cNvPr id="35" name="TextBox 34"/>
          <p:cNvSpPr txBox="1"/>
          <p:nvPr/>
        </p:nvSpPr>
        <p:spPr>
          <a:xfrm>
            <a:off x="673342" y="4823427"/>
            <a:ext cx="1292255" cy="569387"/>
          </a:xfrm>
          <a:prstGeom prst="rect">
            <a:avLst/>
          </a:prstGeom>
          <a:noFill/>
        </p:spPr>
        <p:txBody>
          <a:bodyPr wrap="square" rtlCol="0">
            <a:spAutoFit/>
          </a:bodyPr>
          <a:lstStyle/>
          <a:p>
            <a:r>
              <a:rPr lang="en-GB" sz="3100" dirty="0" err="1" smtClean="0">
                <a:solidFill>
                  <a:schemeClr val="accent2"/>
                </a:solidFill>
                <a:latin typeface="Century Gothic" panose="020B0502020202020204" pitchFamily="34" charset="0"/>
              </a:rPr>
              <a:t>Bailas</a:t>
            </a:r>
            <a:endParaRPr lang="en-GB" sz="3100"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399963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3" grpId="0"/>
      <p:bldP spid="45" grpId="0"/>
      <p:bldP spid="21" grpId="0"/>
      <p:bldP spid="22" grpId="0"/>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944" y="39136"/>
            <a:ext cx="1166787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María</a:t>
            </a: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tiene</a:t>
            </a: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una</a:t>
            </a: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lista</a:t>
            </a: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de </a:t>
            </a:r>
            <a:r>
              <a:rPr kumimoji="0" lang="en-GB" sz="2400" b="0"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cosas</a:t>
            </a: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p>
        </p:txBody>
      </p:sp>
      <p:sp>
        <p:nvSpPr>
          <p:cNvPr id="23" name="Rounded Rectangle 22"/>
          <p:cNvSpPr/>
          <p:nvPr/>
        </p:nvSpPr>
        <p:spPr>
          <a:xfrm>
            <a:off x="10658006" y="5885338"/>
            <a:ext cx="1415097" cy="400919"/>
          </a:xfrm>
          <a:prstGeom prst="roundRect">
            <a:avLst/>
          </a:prstGeom>
          <a:solidFill>
            <a:schemeClr val="accent2"/>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61" name="Table 60"/>
          <p:cNvGraphicFramePr>
            <a:graphicFrameLocks noGrp="1"/>
          </p:cNvGraphicFramePr>
          <p:nvPr>
            <p:extLst/>
          </p:nvPr>
        </p:nvGraphicFramePr>
        <p:xfrm>
          <a:off x="1274164" y="854787"/>
          <a:ext cx="9017000" cy="5306172"/>
        </p:xfrm>
        <a:graphic>
          <a:graphicData uri="http://schemas.openxmlformats.org/drawingml/2006/table">
            <a:tbl>
              <a:tblPr firstRow="1" bandRow="1">
                <a:tableStyleId>{8A107856-5554-42FB-B03E-39F5DBC370BA}</a:tableStyleId>
              </a:tblPr>
              <a:tblGrid>
                <a:gridCol w="1768039">
                  <a:extLst>
                    <a:ext uri="{9D8B030D-6E8A-4147-A177-3AD203B41FA5}">
                      <a16:colId xmlns:a16="http://schemas.microsoft.com/office/drawing/2014/main" val="2637824710"/>
                    </a:ext>
                  </a:extLst>
                </a:gridCol>
                <a:gridCol w="2069443">
                  <a:extLst>
                    <a:ext uri="{9D8B030D-6E8A-4147-A177-3AD203B41FA5}">
                      <a16:colId xmlns:a16="http://schemas.microsoft.com/office/drawing/2014/main" val="907253324"/>
                    </a:ext>
                  </a:extLst>
                </a:gridCol>
                <a:gridCol w="5179518">
                  <a:extLst>
                    <a:ext uri="{9D8B030D-6E8A-4147-A177-3AD203B41FA5}">
                      <a16:colId xmlns:a16="http://schemas.microsoft.com/office/drawing/2014/main" val="882952083"/>
                    </a:ext>
                  </a:extLst>
                </a:gridCol>
              </a:tblGrid>
              <a:tr h="884362">
                <a:tc>
                  <a:txBody>
                    <a:bodyPr/>
                    <a:lstStyle/>
                    <a:p>
                      <a:pPr algn="ctr"/>
                      <a:r>
                        <a:rPr lang="en-GB" sz="2400" b="0" dirty="0" smtClean="0">
                          <a:solidFill>
                            <a:srgbClr val="002060"/>
                          </a:solidFill>
                          <a:latin typeface="Century Gothic" panose="020B0502020202020204" pitchFamily="34" charset="0"/>
                        </a:rPr>
                        <a:t>“I need”</a:t>
                      </a:r>
                      <a:endParaRPr lang="en-GB" sz="2400" b="0" dirty="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smtClean="0">
                          <a:solidFill>
                            <a:srgbClr val="002060"/>
                          </a:solidFill>
                          <a:latin typeface="Century Gothic" panose="020B0502020202020204" pitchFamily="34" charset="0"/>
                        </a:rPr>
                        <a:t>“she needs”</a:t>
                      </a:r>
                      <a:endParaRPr lang="en-GB" sz="2400" b="0" dirty="0">
                        <a:solidFill>
                          <a:srgbClr val="00206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833764784"/>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72667682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847184719"/>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77925644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97658737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4213933167"/>
                  </a:ext>
                </a:extLst>
              </a:tr>
            </a:tbl>
          </a:graphicData>
        </a:graphic>
      </p:graphicFrame>
      <p:pic>
        <p:nvPicPr>
          <p:cNvPr id="62"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343" y="196515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467" y="282311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777" y="373338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3265" y="4589747"/>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467" y="5445291"/>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72" name="Action Button: Custom 71">
            <a:hlinkClick r:id="" action="ppaction://noaction" highlightClick="1">
              <a:snd r:embed="rId4" name="necesito una botella.wav"/>
            </a:hlinkClick>
          </p:cNvPr>
          <p:cNvSpPr/>
          <p:nvPr/>
        </p:nvSpPr>
        <p:spPr>
          <a:xfrm>
            <a:off x="832611" y="207062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73" name="Action Button: Custom 72">
            <a:hlinkClick r:id="" action="ppaction://noaction" highlightClick="1">
              <a:snd r:embed="rId5" name="necesita un caballo.wav"/>
            </a:hlinkClick>
          </p:cNvPr>
          <p:cNvSpPr/>
          <p:nvPr/>
        </p:nvSpPr>
        <p:spPr>
          <a:xfrm>
            <a:off x="823520" y="289662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74" name="Action Button: Custom 73">
            <a:hlinkClick r:id="" action="ppaction://noaction" highlightClick="1">
              <a:snd r:embed="rId6" name="necesito unas revistas.wav"/>
            </a:hlinkClick>
          </p:cNvPr>
          <p:cNvSpPr/>
          <p:nvPr/>
        </p:nvSpPr>
        <p:spPr>
          <a:xfrm>
            <a:off x="832611" y="378726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75" name="Action Button: Custom 74">
            <a:hlinkClick r:id="" action="ppaction://noaction" highlightClick="1">
              <a:snd r:embed="rId7" name="necesita una cama.wav"/>
            </a:hlinkClick>
          </p:cNvPr>
          <p:cNvSpPr/>
          <p:nvPr/>
        </p:nvSpPr>
        <p:spPr>
          <a:xfrm>
            <a:off x="813930" y="469634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76" name="Action Button: Custom 75">
            <a:hlinkClick r:id="" action="ppaction://noaction" highlightClick="1">
              <a:snd r:embed="rId8" name="necesita unas plantas.wav"/>
            </a:hlinkClick>
          </p:cNvPr>
          <p:cNvSpPr/>
          <p:nvPr/>
        </p:nvSpPr>
        <p:spPr>
          <a:xfrm>
            <a:off x="813931" y="554207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pic>
        <p:nvPicPr>
          <p:cNvPr id="83" name="Picture 4" descr="http://www.clker.com/cliparts/8/9/8/4/11954286171112758684tomas_arad_bottles.svg.med.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r="48453"/>
          <a:stretch/>
        </p:blipFill>
        <p:spPr bwMode="auto">
          <a:xfrm rot="18531943">
            <a:off x="6247433" y="1755621"/>
            <a:ext cx="289884" cy="82149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http://www.clker.com/cliparts/8/9/8/4/11954286171112758684tomas_arad_bottles.svg.med.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r="48453"/>
          <a:stretch/>
        </p:blipFill>
        <p:spPr bwMode="auto">
          <a:xfrm rot="18531943">
            <a:off x="6587173" y="1755621"/>
            <a:ext cx="289884" cy="82149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http://www.clker.com/cliparts/8/9/8/4/11954286171112758684tomas_arad_bottles.svg.med.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 r="48453"/>
          <a:stretch/>
        </p:blipFill>
        <p:spPr bwMode="auto">
          <a:xfrm rot="18531943">
            <a:off x="8375529" y="1780604"/>
            <a:ext cx="289884" cy="821496"/>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http://www.clker.com/cliparts/9/3/7/f/1194989819794188981cavallo_architetto_franc_05.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33549" y="2682575"/>
            <a:ext cx="677170" cy="77057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descr="http://www.clker.com/cliparts/x/k/6/f/T/0/magazine-without-shadow-or-barcode-m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90166" y="3548063"/>
            <a:ext cx="737629" cy="78209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 descr="http://www.clker.com/cliparts/x/k/6/f/T/0/magazine-without-shadow-or-barcode-m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27795" y="3567640"/>
            <a:ext cx="700701" cy="742942"/>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http://www.clker.com/cliparts/9/3/7/f/1194989819794188981cavallo_architetto_franc_05.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57612" y="2728934"/>
            <a:ext cx="677170" cy="770574"/>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http://www.clker.com/cliparts/9/3/7/f/1194989819794188981cavallo_architetto_franc_05.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72372" y="2737299"/>
            <a:ext cx="677170" cy="77057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6" descr="http://www.clker.com/cliparts/x/k/6/f/T/0/magazine-without-shadow-or-barcode-m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99119" y="3637087"/>
            <a:ext cx="700701" cy="742942"/>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99081" y="4529785"/>
            <a:ext cx="1229415" cy="727821"/>
          </a:xfrm>
          <a:prstGeom prst="rect">
            <a:avLst/>
          </a:prstGeom>
        </p:spPr>
      </p:pic>
      <p:pic>
        <p:nvPicPr>
          <p:cNvPr id="106" name="Picture 10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09704" y="4513132"/>
            <a:ext cx="1229415" cy="727821"/>
          </a:xfrm>
          <a:prstGeom prst="rect">
            <a:avLst/>
          </a:prstGeom>
        </p:spPr>
      </p:pic>
      <p:pic>
        <p:nvPicPr>
          <p:cNvPr id="107" name="Picture 10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19410" y="4450483"/>
            <a:ext cx="1229415" cy="727821"/>
          </a:xfrm>
          <a:prstGeom prst="rect">
            <a:avLst/>
          </a:prstGeom>
        </p:spPr>
      </p:pic>
      <p:pic>
        <p:nvPicPr>
          <p:cNvPr id="108" name="Picture 4" descr="http://www.clker.com/cliparts/p/y/U/Y/S/b/plantas-md.png"/>
          <p:cNvPicPr>
            <a:picLocks noChangeAspect="1" noChangeArrowheads="1"/>
          </p:cNvPicPr>
          <p:nvPr/>
        </p:nvPicPr>
        <p:blipFill rotWithShape="1">
          <a:blip r:embed="rId14">
            <a:extLst>
              <a:ext uri="{28A0092B-C50C-407E-A947-70E740481C1C}">
                <a14:useLocalDpi xmlns:a14="http://schemas.microsoft.com/office/drawing/2010/main" val="0"/>
              </a:ext>
            </a:extLst>
          </a:blip>
          <a:srcRect l="30484" t="31705" r="41116"/>
          <a:stretch/>
        </p:blipFill>
        <p:spPr bwMode="auto">
          <a:xfrm>
            <a:off x="6220450" y="5160125"/>
            <a:ext cx="678546" cy="98561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www.clker.com/cliparts/p/y/U/Y/S/b/plantas-md.png"/>
          <p:cNvPicPr>
            <a:picLocks noChangeAspect="1" noChangeArrowheads="1"/>
          </p:cNvPicPr>
          <p:nvPr/>
        </p:nvPicPr>
        <p:blipFill rotWithShape="1">
          <a:blip r:embed="rId14">
            <a:extLst>
              <a:ext uri="{28A0092B-C50C-407E-A947-70E740481C1C}">
                <a14:useLocalDpi xmlns:a14="http://schemas.microsoft.com/office/drawing/2010/main" val="0"/>
              </a:ext>
            </a:extLst>
          </a:blip>
          <a:srcRect l="30484" t="31705" r="41116"/>
          <a:stretch/>
        </p:blipFill>
        <p:spPr bwMode="auto">
          <a:xfrm>
            <a:off x="8291886" y="5188868"/>
            <a:ext cx="638970" cy="928130"/>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http://www.clker.com/cliparts/p/y/U/Y/S/b/plantas-md.png"/>
          <p:cNvPicPr>
            <a:picLocks noChangeAspect="1" noChangeArrowheads="1"/>
          </p:cNvPicPr>
          <p:nvPr/>
        </p:nvPicPr>
        <p:blipFill rotWithShape="1">
          <a:blip r:embed="rId14">
            <a:extLst>
              <a:ext uri="{28A0092B-C50C-407E-A947-70E740481C1C}">
                <a14:useLocalDpi xmlns:a14="http://schemas.microsoft.com/office/drawing/2010/main" val="0"/>
              </a:ext>
            </a:extLst>
          </a:blip>
          <a:srcRect l="30484" t="31705" r="41116"/>
          <a:stretch/>
        </p:blipFill>
        <p:spPr bwMode="auto">
          <a:xfrm>
            <a:off x="8930856" y="5178004"/>
            <a:ext cx="666237" cy="967737"/>
          </a:xfrm>
          <a:prstGeom prst="rect">
            <a:avLst/>
          </a:prstGeom>
          <a:noFill/>
          <a:extLst>
            <a:ext uri="{909E8E84-426E-40DD-AFC4-6F175D3DCCD1}">
              <a14:hiddenFill xmlns:a14="http://schemas.microsoft.com/office/drawing/2010/main">
                <a:solidFill>
                  <a:srgbClr val="FFFFFF"/>
                </a:solidFill>
              </a14:hiddenFill>
            </a:ext>
          </a:extLst>
        </p:spPr>
      </p:pic>
      <p:sp>
        <p:nvSpPr>
          <p:cNvPr id="117" name="TextBox 116"/>
          <p:cNvSpPr txBox="1"/>
          <p:nvPr/>
        </p:nvSpPr>
        <p:spPr>
          <a:xfrm>
            <a:off x="6271192" y="1078700"/>
            <a:ext cx="691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8" name="TextBox 117"/>
          <p:cNvSpPr txBox="1"/>
          <p:nvPr/>
        </p:nvSpPr>
        <p:spPr>
          <a:xfrm>
            <a:off x="8395926" y="1078700"/>
            <a:ext cx="691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B</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19" name="Picture 2" descr="http://www.clker.com/cliparts/9/3/7/f/1194989819794188981cavallo_architetto_franc_05.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87132" y="2741208"/>
            <a:ext cx="677170" cy="77057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788381" y="2410212"/>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Oval 35"/>
          <p:cNvSpPr/>
          <p:nvPr/>
        </p:nvSpPr>
        <p:spPr>
          <a:xfrm>
            <a:off x="7638870" y="1575873"/>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Oval 36"/>
          <p:cNvSpPr/>
          <p:nvPr/>
        </p:nvSpPr>
        <p:spPr>
          <a:xfrm>
            <a:off x="5892364" y="3367964"/>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9" name="Oval 38"/>
          <p:cNvSpPr/>
          <p:nvPr/>
        </p:nvSpPr>
        <p:spPr>
          <a:xfrm>
            <a:off x="5932883" y="4273850"/>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0" name="Oval 39"/>
          <p:cNvSpPr/>
          <p:nvPr/>
        </p:nvSpPr>
        <p:spPr>
          <a:xfrm>
            <a:off x="8133887" y="5184913"/>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 name="Rectangle 2"/>
          <p:cNvSpPr/>
          <p:nvPr/>
        </p:nvSpPr>
        <p:spPr>
          <a:xfrm>
            <a:off x="4736420" y="16466"/>
            <a:ext cx="162256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4" name="Rectangle 3"/>
          <p:cNvSpPr/>
          <p:nvPr/>
        </p:nvSpPr>
        <p:spPr>
          <a:xfrm>
            <a:off x="98944" y="453063"/>
            <a:ext cx="470192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Marca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need</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needs</a:t>
            </a: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le 5"/>
          <p:cNvSpPr/>
          <p:nvPr/>
        </p:nvSpPr>
        <p:spPr>
          <a:xfrm>
            <a:off x="5109680" y="424292"/>
            <a:ext cx="21788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7413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6" grpId="0" animBg="1"/>
      <p:bldP spid="37"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10658006" y="5885338"/>
            <a:ext cx="1415097" cy="400919"/>
          </a:xfrm>
          <a:prstGeom prst="roundRect">
            <a:avLst/>
          </a:prstGeom>
          <a:solidFill>
            <a:schemeClr val="accent2"/>
          </a:solidFill>
          <a:effectLst>
            <a:outerShdw blurRad="50800" dist="3810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61" name="Table 60"/>
          <p:cNvGraphicFramePr>
            <a:graphicFrameLocks noGrp="1"/>
          </p:cNvGraphicFramePr>
          <p:nvPr>
            <p:extLst/>
          </p:nvPr>
        </p:nvGraphicFramePr>
        <p:xfrm>
          <a:off x="1274164" y="854787"/>
          <a:ext cx="9017000" cy="5306172"/>
        </p:xfrm>
        <a:graphic>
          <a:graphicData uri="http://schemas.openxmlformats.org/drawingml/2006/table">
            <a:tbl>
              <a:tblPr firstRow="1" bandRow="1">
                <a:tableStyleId>{8A107856-5554-42FB-B03E-39F5DBC370BA}</a:tableStyleId>
              </a:tblPr>
              <a:tblGrid>
                <a:gridCol w="1768039">
                  <a:extLst>
                    <a:ext uri="{9D8B030D-6E8A-4147-A177-3AD203B41FA5}">
                      <a16:colId xmlns:a16="http://schemas.microsoft.com/office/drawing/2014/main" val="2637824710"/>
                    </a:ext>
                  </a:extLst>
                </a:gridCol>
                <a:gridCol w="2054453">
                  <a:extLst>
                    <a:ext uri="{9D8B030D-6E8A-4147-A177-3AD203B41FA5}">
                      <a16:colId xmlns:a16="http://schemas.microsoft.com/office/drawing/2014/main" val="907253324"/>
                    </a:ext>
                  </a:extLst>
                </a:gridCol>
                <a:gridCol w="5194508">
                  <a:extLst>
                    <a:ext uri="{9D8B030D-6E8A-4147-A177-3AD203B41FA5}">
                      <a16:colId xmlns:a16="http://schemas.microsoft.com/office/drawing/2014/main" val="882952083"/>
                    </a:ext>
                  </a:extLst>
                </a:gridCol>
              </a:tblGrid>
              <a:tr h="884362">
                <a:tc>
                  <a:txBody>
                    <a:bodyPr/>
                    <a:lstStyle/>
                    <a:p>
                      <a:pPr algn="ctr"/>
                      <a:r>
                        <a:rPr lang="en-GB" sz="2400" b="0" dirty="0" smtClean="0">
                          <a:solidFill>
                            <a:srgbClr val="002060"/>
                          </a:solidFill>
                          <a:latin typeface="Century Gothic" panose="020B0502020202020204" pitchFamily="34" charset="0"/>
                        </a:rPr>
                        <a:t>“I need”</a:t>
                      </a:r>
                      <a:endParaRPr lang="en-GB" sz="2400" b="0" dirty="0">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0" dirty="0" smtClean="0">
                          <a:solidFill>
                            <a:srgbClr val="002060"/>
                          </a:solidFill>
                          <a:latin typeface="Century Gothic" panose="020B0502020202020204" pitchFamily="34" charset="0"/>
                        </a:rPr>
                        <a:t>“she needs”</a:t>
                      </a:r>
                      <a:endParaRPr lang="en-GB" sz="2400" b="0" dirty="0">
                        <a:solidFill>
                          <a:srgbClr val="00206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b="0"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1833764784"/>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72667682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847184719"/>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277925644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976587370"/>
                  </a:ext>
                </a:extLst>
              </a:tr>
              <a:tr h="884362">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tc>
                  <a:txBody>
                    <a:bodyPr/>
                    <a:lstStyle/>
                    <a:p>
                      <a:endParaRPr lang="en-GB" sz="2400" b="1" dirty="0">
                        <a:latin typeface="Century Gothic" panose="020B0502020202020204" pitchFamily="34" charset="0"/>
                      </a:endParaRPr>
                    </a:p>
                  </a:txBody>
                  <a:tcPr/>
                </a:tc>
                <a:extLst>
                  <a:ext uri="{0D108BD9-81ED-4DB2-BD59-A6C34878D82A}">
                    <a16:rowId xmlns:a16="http://schemas.microsoft.com/office/drawing/2014/main" val="4213933167"/>
                  </a:ext>
                </a:extLst>
              </a:tr>
            </a:tbl>
          </a:graphicData>
        </a:graphic>
      </p:graphicFrame>
      <p:pic>
        <p:nvPicPr>
          <p:cNvPr id="62"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777" y="2010722"/>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7467" y="282311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777" y="3733386"/>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3265" y="4589747"/>
            <a:ext cx="422268" cy="44004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http://www.clker.com/cliparts/j/p/l/D/8/K/green-tick-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777" y="5445291"/>
            <a:ext cx="422268" cy="440047"/>
          </a:xfrm>
          <a:prstGeom prst="rect">
            <a:avLst/>
          </a:prstGeom>
          <a:noFill/>
          <a:extLst>
            <a:ext uri="{909E8E84-426E-40DD-AFC4-6F175D3DCCD1}">
              <a14:hiddenFill xmlns:a14="http://schemas.microsoft.com/office/drawing/2010/main">
                <a:solidFill>
                  <a:srgbClr val="FFFFFF"/>
                </a:solidFill>
              </a14:hiddenFill>
            </a:ext>
          </a:extLst>
        </p:spPr>
      </p:pic>
      <p:sp>
        <p:nvSpPr>
          <p:cNvPr id="72" name="Action Button: Custom 71">
            <a:hlinkClick r:id="" action="ppaction://noaction" highlightClick="1">
              <a:snd r:embed="rId4" name="necesito un zapato.wav"/>
            </a:hlinkClick>
          </p:cNvPr>
          <p:cNvSpPr/>
          <p:nvPr/>
        </p:nvSpPr>
        <p:spPr>
          <a:xfrm>
            <a:off x="832611" y="2070621"/>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6</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3" name="Action Button: Custom 72">
            <a:hlinkClick r:id="" action="ppaction://noaction" highlightClick="1">
              <a:snd r:embed="rId5" name="necesita unas bolsas.wav"/>
            </a:hlinkClick>
          </p:cNvPr>
          <p:cNvSpPr/>
          <p:nvPr/>
        </p:nvSpPr>
        <p:spPr>
          <a:xfrm>
            <a:off x="823520" y="289662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7</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4" name="Action Button: Custom 73">
            <a:hlinkClick r:id="" action="ppaction://noaction" highlightClick="1">
              <a:snd r:embed="rId6" name="necesito un gato.wav"/>
            </a:hlinkClick>
          </p:cNvPr>
          <p:cNvSpPr/>
          <p:nvPr/>
        </p:nvSpPr>
        <p:spPr>
          <a:xfrm>
            <a:off x="832611" y="3787263"/>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8</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5" name="Action Button: Custom 74">
            <a:hlinkClick r:id="" action="ppaction://noaction" highlightClick="1">
              <a:snd r:embed="rId7" name="necesita una camisa.wav"/>
            </a:hlinkClick>
          </p:cNvPr>
          <p:cNvSpPr/>
          <p:nvPr/>
        </p:nvSpPr>
        <p:spPr>
          <a:xfrm>
            <a:off x="813930" y="4696345"/>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9</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6" name="Action Button: Custom 75">
            <a:hlinkClick r:id="" action="ppaction://noaction" highlightClick="1">
              <a:snd r:embed="rId8" name="necesito unos vasos.wav"/>
            </a:hlinkClick>
          </p:cNvPr>
          <p:cNvSpPr/>
          <p:nvPr/>
        </p:nvSpPr>
        <p:spPr>
          <a:xfrm>
            <a:off x="813931" y="5542077"/>
            <a:ext cx="355003" cy="320251"/>
          </a:xfrm>
          <a:prstGeom prst="actionButtonBlank">
            <a:avLst/>
          </a:prstGeom>
          <a:solidFill>
            <a:srgbClr val="EA5F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10</a:t>
            </a:r>
            <a:endPar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17" name="TextBox 116"/>
          <p:cNvSpPr txBox="1"/>
          <p:nvPr/>
        </p:nvSpPr>
        <p:spPr>
          <a:xfrm>
            <a:off x="6271192" y="1078700"/>
            <a:ext cx="691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A</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8" name="TextBox 117"/>
          <p:cNvSpPr txBox="1"/>
          <p:nvPr/>
        </p:nvSpPr>
        <p:spPr>
          <a:xfrm>
            <a:off x="8395926" y="1078700"/>
            <a:ext cx="6919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B</a:t>
            </a:r>
            <a:endPar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9" name="Picture 14" descr="http://www.clker.com/cliparts/7/3/c/4/1318962893696135763Cat%20and%20Water%20Bowl.svg.m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1346" y="3515562"/>
            <a:ext cx="1035356" cy="869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http://www.clker.com/cliparts/7/3/c/4/1318962893696135763Cat%20and%20Water%20Bowl.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04436" y="3525554"/>
            <a:ext cx="955278" cy="80243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http://www.clker.com/cliparts/7/3/c/4/1318962893696135763Cat%20and%20Water%20Bowl.svg.med.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73931" y="3515562"/>
            <a:ext cx="1023517" cy="8597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lker.com/cliparts/b/9/3/0/1195425920145591398johnny_automatic_crystal_goblet.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75408" y="5299681"/>
            <a:ext cx="421244" cy="85108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8" descr="http://www.clker.com/cliparts/b/9/3/0/1195425920145591398johnny_automatic_crystal_goblet.svg.med.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15726" y="5304308"/>
            <a:ext cx="426289" cy="86127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http://www.clker.com/cliparts/b/9/3/0/1195425920145591398johnny_automatic_crystal_goblet.svg.med.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765679" y="5299681"/>
            <a:ext cx="421244" cy="8510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lker.com/cliparts/3/2/0/4/1194986437730711718tennis_shoe_jarno_vasama_.svg.med.png"/>
          <p:cNvPicPr>
            <a:picLocks noChangeAspect="1" noChangeArrowheads="1"/>
          </p:cNvPicPr>
          <p:nvPr/>
        </p:nvPicPr>
        <p:blipFill rotWithShape="1">
          <a:blip r:embed="rId14">
            <a:extLst>
              <a:ext uri="{28A0092B-C50C-407E-A947-70E740481C1C}">
                <a14:useLocalDpi xmlns:a14="http://schemas.microsoft.com/office/drawing/2010/main" val="0"/>
              </a:ext>
            </a:extLst>
          </a:blip>
          <a:srcRect l="44746" t="44285"/>
          <a:stretch/>
        </p:blipFill>
        <p:spPr bwMode="auto">
          <a:xfrm>
            <a:off x="6145966" y="1783829"/>
            <a:ext cx="1316969" cy="69054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http://www.clker.com/cliparts/3/2/0/4/1194986437730711718tennis_shoe_jarno_vasama_.svg.med.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88992" y="1193972"/>
            <a:ext cx="2383488" cy="123941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http://www.clker.com/cliparts/3/2/0/4/1194986437730711718tennis_shoe_jarno_vasama_.svg.med.png"/>
          <p:cNvPicPr>
            <a:picLocks noChangeAspect="1" noChangeArrowheads="1"/>
          </p:cNvPicPr>
          <p:nvPr/>
        </p:nvPicPr>
        <p:blipFill rotWithShape="1">
          <a:blip r:embed="rId14">
            <a:extLst>
              <a:ext uri="{28A0092B-C50C-407E-A947-70E740481C1C}">
                <a14:useLocalDpi xmlns:a14="http://schemas.microsoft.com/office/drawing/2010/main" val="0"/>
              </a:ext>
            </a:extLst>
          </a:blip>
          <a:srcRect l="35171" t="32887"/>
          <a:stretch/>
        </p:blipFill>
        <p:spPr bwMode="auto">
          <a:xfrm>
            <a:off x="7623331" y="1789621"/>
            <a:ext cx="1545190" cy="8318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clker.com/cliparts/5/k/H/i/t/R/folded-pink-shirt-m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71469" y="4368629"/>
            <a:ext cx="771368" cy="94069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http://www.clker.com/cliparts/5/k/H/i/t/R/folded-pink-shirt-m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76659" y="4358435"/>
            <a:ext cx="771368" cy="940692"/>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2" descr="http://www.clker.com/cliparts/5/k/H/i/t/R/folded-pink-shirt-m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99501" y="4375317"/>
            <a:ext cx="771368" cy="94069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clker.com/cliparts/e/8/1/a/11949853511374305291borsa_estiva_architetto__01.svg.m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45966" y="2634435"/>
            <a:ext cx="672548" cy="8734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4" descr="http://www.clker.com/cliparts/e/8/1/a/11949853511374305291borsa_estiva_architetto__01.svg.m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83336" y="2656209"/>
            <a:ext cx="672548" cy="87343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4" descr="http://www.clker.com/cliparts/e/8/1/a/11949853511374305291borsa_estiva_architetto__01.svg.me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97712" y="2627513"/>
            <a:ext cx="672548" cy="873438"/>
          </a:xfrm>
          <a:prstGeom prst="rect">
            <a:avLst/>
          </a:prstGeom>
          <a:noFill/>
          <a:extLst>
            <a:ext uri="{909E8E84-426E-40DD-AFC4-6F175D3DCCD1}">
              <a14:hiddenFill xmlns:a14="http://schemas.microsoft.com/office/drawing/2010/main">
                <a:solidFill>
                  <a:srgbClr val="FFFFFF"/>
                </a:solidFill>
              </a14:hiddenFill>
            </a:ext>
          </a:extLst>
        </p:spPr>
      </p:pic>
      <p:sp>
        <p:nvSpPr>
          <p:cNvPr id="33" name="Oval 32"/>
          <p:cNvSpPr/>
          <p:nvPr/>
        </p:nvSpPr>
        <p:spPr>
          <a:xfrm>
            <a:off x="5964107" y="1631290"/>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 name="Oval 33"/>
          <p:cNvSpPr/>
          <p:nvPr/>
        </p:nvSpPr>
        <p:spPr>
          <a:xfrm>
            <a:off x="6064692" y="2493122"/>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5" name="Oval 34"/>
          <p:cNvSpPr/>
          <p:nvPr/>
        </p:nvSpPr>
        <p:spPr>
          <a:xfrm>
            <a:off x="5693365" y="3355666"/>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6" name="Oval 35"/>
          <p:cNvSpPr/>
          <p:nvPr/>
        </p:nvSpPr>
        <p:spPr>
          <a:xfrm>
            <a:off x="7919610" y="4248183"/>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Oval 36"/>
          <p:cNvSpPr/>
          <p:nvPr/>
        </p:nvSpPr>
        <p:spPr>
          <a:xfrm>
            <a:off x="7920177" y="5140313"/>
            <a:ext cx="1625104" cy="114221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8" name="TextBox 37"/>
          <p:cNvSpPr txBox="1"/>
          <p:nvPr/>
        </p:nvSpPr>
        <p:spPr>
          <a:xfrm>
            <a:off x="197407" y="74598"/>
            <a:ext cx="1166787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6 - 10</a:t>
            </a:r>
          </a:p>
        </p:txBody>
      </p:sp>
    </p:spTree>
    <p:extLst>
      <p:ext uri="{BB962C8B-B14F-4D97-AF65-F5344CB8AC3E}">
        <p14:creationId xmlns:p14="http://schemas.microsoft.com/office/powerpoint/2010/main" val="400807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837"/>
            <a:ext cx="10515600" cy="1325563"/>
          </a:xfrm>
        </p:spPr>
        <p:txBody>
          <a:bodyPr>
            <a:normAutofit/>
          </a:bodyPr>
          <a:lstStyle/>
          <a:p>
            <a:r>
              <a:rPr lang="en-GB" sz="4000" dirty="0" smtClean="0"/>
              <a:t>You have an identical twin! </a:t>
            </a:r>
            <a:endParaRPr lang="en-GB" sz="4000" dirty="0"/>
          </a:p>
        </p:txBody>
      </p:sp>
      <p:sp>
        <p:nvSpPr>
          <p:cNvPr id="5" name="Rounded Rectangle 4"/>
          <p:cNvSpPr/>
          <p:nvPr/>
        </p:nvSpPr>
        <p:spPr>
          <a:xfrm>
            <a:off x="9787449" y="5926469"/>
            <a:ext cx="2327433" cy="400919"/>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white"/>
                </a:solidFill>
                <a:effectLst/>
                <a:uLnTx/>
                <a:uFillTx/>
                <a:latin typeface="Century Gothic" panose="020B0502020202020204" pitchFamily="34" charset="0"/>
                <a:ea typeface="+mn-ea"/>
                <a:cs typeface="+mn-cs"/>
              </a:rPr>
              <a:t>hablar / 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itle 1"/>
          <p:cNvSpPr txBox="1">
            <a:spLocks/>
          </p:cNvSpPr>
          <p:nvPr/>
        </p:nvSpPr>
        <p:spPr>
          <a:xfrm>
            <a:off x="838200" y="152273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The two of you </a:t>
            </a:r>
            <a:r>
              <a:rPr kumimoji="0" lang="en-GB" sz="40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look</a:t>
            </a:r>
            <a:r>
              <a:rPr kumimoji="0" lang="en-GB" sz="36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 the same, but how are you different? </a:t>
            </a:r>
            <a:endPar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7" name="Title 1"/>
          <p:cNvSpPr txBox="1">
            <a:spLocks/>
          </p:cNvSpPr>
          <p:nvPr/>
        </p:nvSpPr>
        <p:spPr>
          <a:xfrm>
            <a:off x="838200" y="3163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Tell your partner what you do and what your twin does, using the speaking cards.</a:t>
            </a:r>
            <a:endPar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8" name="Title 1"/>
          <p:cNvSpPr txBox="1">
            <a:spLocks/>
          </p:cNvSpPr>
          <p:nvPr/>
        </p:nvSpPr>
        <p:spPr>
          <a:xfrm>
            <a:off x="838199" y="4489394"/>
            <a:ext cx="110930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ea typeface="+mj-ea"/>
                <a:cs typeface="+mj-cs"/>
              </a:rPr>
              <a:t>Remember to use the right verb ending for ‘I’ and ‘s/he’.</a:t>
            </a:r>
            <a:endParaRPr kumimoji="0" lang="en-GB" sz="3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5826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4282" y="-67264"/>
            <a:ext cx="12030308" cy="6245666"/>
            <a:chOff x="-64282" y="-67264"/>
            <a:chExt cx="12030308" cy="6245666"/>
          </a:xfrm>
        </p:grpSpPr>
        <p:sp>
          <p:nvSpPr>
            <p:cNvPr id="8" name="Rectangle 7"/>
            <p:cNvSpPr/>
            <p:nvPr/>
          </p:nvSpPr>
          <p:spPr>
            <a:xfrm>
              <a:off x="504496" y="3342290"/>
              <a:ext cx="3626069" cy="283611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504496" y="246994"/>
              <a:ext cx="3626069" cy="283611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Rectangle 9"/>
            <p:cNvSpPr/>
            <p:nvPr/>
          </p:nvSpPr>
          <p:spPr>
            <a:xfrm>
              <a:off x="4472151" y="3342290"/>
              <a:ext cx="3626069" cy="283611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 name="Rectangle 10"/>
            <p:cNvSpPr/>
            <p:nvPr/>
          </p:nvSpPr>
          <p:spPr>
            <a:xfrm>
              <a:off x="4472151" y="246994"/>
              <a:ext cx="3626069" cy="283611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Rectangle 11"/>
            <p:cNvSpPr/>
            <p:nvPr/>
          </p:nvSpPr>
          <p:spPr>
            <a:xfrm>
              <a:off x="8339957" y="3342290"/>
              <a:ext cx="3626069" cy="283611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[need a shirt!]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Rectangle 12"/>
            <p:cNvSpPr/>
            <p:nvPr/>
          </p:nvSpPr>
          <p:spPr>
            <a:xfrm>
              <a:off x="8339957" y="246994"/>
              <a:ext cx="3626069" cy="283611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8" name="Picture 17"/>
            <p:cNvPicPr>
              <a:picLocks noChangeAspect="1"/>
            </p:cNvPicPr>
            <p:nvPr/>
          </p:nvPicPr>
          <p:blipFill rotWithShape="1">
            <a:blip r:embed="rId3" cstate="print">
              <a:clrChange>
                <a:clrFrom>
                  <a:srgbClr val="FBFBFB"/>
                </a:clrFrom>
                <a:clrTo>
                  <a:srgbClr val="FBFBFB">
                    <a:alpha val="0"/>
                  </a:srgbClr>
                </a:clrTo>
              </a:clrChange>
              <a:extLst>
                <a:ext uri="{28A0092B-C50C-407E-A947-70E740481C1C}">
                  <a14:useLocalDpi xmlns:a14="http://schemas.microsoft.com/office/drawing/2010/main" val="0"/>
                </a:ext>
              </a:extLst>
            </a:blip>
            <a:srcRect l="39449" r="20659"/>
            <a:stretch/>
          </p:blipFill>
          <p:spPr>
            <a:xfrm>
              <a:off x="4578774" y="712942"/>
              <a:ext cx="1618826" cy="2282676"/>
            </a:xfrm>
            <a:prstGeom prst="rect">
              <a:avLst/>
            </a:prstGeom>
          </p:spPr>
        </p:pic>
        <p:pic>
          <p:nvPicPr>
            <p:cNvPr id="19" name="Picture 18"/>
            <p:cNvPicPr>
              <a:picLocks noChangeAspect="1"/>
            </p:cNvPicPr>
            <p:nvPr/>
          </p:nvPicPr>
          <p:blipFill rotWithShape="1">
            <a:blip r:embed="rId4" cstate="print">
              <a:clrChange>
                <a:clrFrom>
                  <a:srgbClr val="FBFBFB"/>
                </a:clrFrom>
                <a:clrTo>
                  <a:srgbClr val="FBFBFB">
                    <a:alpha val="0"/>
                  </a:srgbClr>
                </a:clrTo>
              </a:clrChange>
              <a:extLst>
                <a:ext uri="{28A0092B-C50C-407E-A947-70E740481C1C}">
                  <a14:useLocalDpi xmlns:a14="http://schemas.microsoft.com/office/drawing/2010/main" val="0"/>
                </a:ext>
              </a:extLst>
            </a:blip>
            <a:srcRect l="27304" t="4880" r="41207" b="33972"/>
            <a:stretch/>
          </p:blipFill>
          <p:spPr>
            <a:xfrm>
              <a:off x="10126756" y="1074057"/>
              <a:ext cx="1839270" cy="2009049"/>
            </a:xfrm>
            <a:prstGeom prst="rect">
              <a:avLst/>
            </a:prstGeom>
          </p:spPr>
        </p:pic>
        <p:sp>
          <p:nvSpPr>
            <p:cNvPr id="21" name="TextBox 20"/>
            <p:cNvSpPr txBox="1"/>
            <p:nvPr/>
          </p:nvSpPr>
          <p:spPr>
            <a:xfrm>
              <a:off x="1917305" y="1187996"/>
              <a:ext cx="221326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[buy some shoes]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TextBox 21"/>
            <p:cNvSpPr txBox="1"/>
            <p:nvPr/>
          </p:nvSpPr>
          <p:spPr>
            <a:xfrm>
              <a:off x="8339956" y="901338"/>
              <a:ext cx="245416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brother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uses a pen]</a:t>
              </a:r>
              <a:endParaRPr kumimoji="0" lang="en-GB" sz="2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3" name="TextBox 22"/>
            <p:cNvSpPr txBox="1"/>
            <p:nvPr/>
          </p:nvSpPr>
          <p:spPr>
            <a:xfrm>
              <a:off x="5123793" y="1481298"/>
              <a:ext cx="29744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brother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[listens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music]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31313" t="5131" r="39972"/>
            <a:stretch/>
          </p:blipFill>
          <p:spPr>
            <a:xfrm>
              <a:off x="578672" y="3750555"/>
              <a:ext cx="1082471" cy="2011616"/>
            </a:xfrm>
            <a:prstGeom prst="rect">
              <a:avLst/>
            </a:prstGeom>
          </p:spPr>
        </p:pic>
        <p:sp>
          <p:nvSpPr>
            <p:cNvPr id="25" name="TextBox 24"/>
            <p:cNvSpPr txBox="1"/>
            <p:nvPr/>
          </p:nvSpPr>
          <p:spPr>
            <a:xfrm>
              <a:off x="1205229" y="3967790"/>
              <a:ext cx="2925336"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dance in the north]</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26" name="Picture 25"/>
            <p:cNvPicPr>
              <a:picLocks noChangeAspect="1"/>
            </p:cNvPicPr>
            <p:nvPr/>
          </p:nvPicPr>
          <p:blipFill rotWithShape="1">
            <a:blip r:embed="rId6" cstate="print">
              <a:extLst>
                <a:ext uri="{28A0092B-C50C-407E-A947-70E740481C1C}">
                  <a14:useLocalDpi xmlns:a14="http://schemas.microsoft.com/office/drawing/2010/main" val="0"/>
                </a:ext>
              </a:extLst>
            </a:blip>
            <a:srcRect l="34776" t="8978" r="38239"/>
            <a:stretch/>
          </p:blipFill>
          <p:spPr>
            <a:xfrm>
              <a:off x="4564249" y="3411895"/>
              <a:ext cx="1458058" cy="2766507"/>
            </a:xfrm>
            <a:prstGeom prst="rect">
              <a:avLst/>
            </a:prstGeom>
          </p:spPr>
        </p:pic>
        <p:sp>
          <p:nvSpPr>
            <p:cNvPr id="27" name="TextBox 26"/>
            <p:cNvSpPr txBox="1"/>
            <p:nvPr/>
          </p:nvSpPr>
          <p:spPr>
            <a:xfrm>
              <a:off x="5791200" y="4100597"/>
              <a:ext cx="2307020"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brother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carries some bags]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28" name="Picture 12" descr="http://www.clker.com/cliparts/5/k/H/i/t/R/folded-pink-shirt-m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57094" y="3579787"/>
              <a:ext cx="1191794" cy="14534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282" y="-67264"/>
              <a:ext cx="14308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Student A</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3" name="Group 2"/>
            <p:cNvGrpSpPr/>
            <p:nvPr/>
          </p:nvGrpSpPr>
          <p:grpSpPr>
            <a:xfrm>
              <a:off x="578673" y="303312"/>
              <a:ext cx="1855065" cy="2723476"/>
              <a:chOff x="578673" y="303312"/>
              <a:chExt cx="1855065" cy="2723476"/>
            </a:xfrm>
          </p:grpSpPr>
          <p:pic>
            <p:nvPicPr>
              <p:cNvPr id="20" name="Picture 19"/>
              <p:cNvPicPr>
                <a:picLocks noChangeAspect="1"/>
              </p:cNvPicPr>
              <p:nvPr/>
            </p:nvPicPr>
            <p:blipFill rotWithShape="1">
              <a:blip r:embed="rId8" cstate="print">
                <a:clrChange>
                  <a:clrFrom>
                    <a:srgbClr val="FCFAFB"/>
                  </a:clrFrom>
                  <a:clrTo>
                    <a:srgbClr val="FCFAFB">
                      <a:alpha val="0"/>
                    </a:srgbClr>
                  </a:clrTo>
                </a:clrChange>
                <a:extLst>
                  <a:ext uri="{28A0092B-C50C-407E-A947-70E740481C1C}">
                    <a14:useLocalDpi xmlns:a14="http://schemas.microsoft.com/office/drawing/2010/main" val="0"/>
                  </a:ext>
                </a:extLst>
              </a:blip>
              <a:srcRect l="32915" t="3344" r="33699"/>
              <a:stretch/>
            </p:blipFill>
            <p:spPr>
              <a:xfrm>
                <a:off x="578673" y="303312"/>
                <a:ext cx="1672362" cy="2723476"/>
              </a:xfrm>
              <a:prstGeom prst="rect">
                <a:avLst/>
              </a:prstGeom>
            </p:spPr>
          </p:pic>
          <p:pic>
            <p:nvPicPr>
              <p:cNvPr id="33" name="Picture 10" descr="http://www.clker.com/cliparts/3/2/0/4/1194986437730711718tennis_shoe_jarno_vasama_.svg.med.png"/>
              <p:cNvPicPr>
                <a:picLocks noChangeAspect="1" noChangeArrowheads="1"/>
              </p:cNvPicPr>
              <p:nvPr/>
            </p:nvPicPr>
            <p:blipFill rotWithShape="1">
              <a:blip r:embed="rId9">
                <a:extLst>
                  <a:ext uri="{28A0092B-C50C-407E-A947-70E740481C1C}">
                    <a14:useLocalDpi xmlns:a14="http://schemas.microsoft.com/office/drawing/2010/main" val="0"/>
                  </a:ext>
                </a:extLst>
              </a:blip>
              <a:srcRect l="35171" t="32887"/>
              <a:stretch/>
            </p:blipFill>
            <p:spPr bwMode="auto">
              <a:xfrm>
                <a:off x="883560" y="1806124"/>
                <a:ext cx="1545190" cy="83180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http://www.clker.com/cliparts/3/2/0/4/1194986437730711718tennis_shoe_jarno_vasama_.svg.med.png"/>
              <p:cNvPicPr>
                <a:picLocks noChangeAspect="1" noChangeArrowheads="1"/>
              </p:cNvPicPr>
              <p:nvPr/>
            </p:nvPicPr>
            <p:blipFill rotWithShape="1">
              <a:blip r:embed="rId9">
                <a:extLst>
                  <a:ext uri="{28A0092B-C50C-407E-A947-70E740481C1C}">
                    <a14:useLocalDpi xmlns:a14="http://schemas.microsoft.com/office/drawing/2010/main" val="0"/>
                  </a:ext>
                </a:extLst>
              </a:blip>
              <a:srcRect l="35171" t="32887"/>
              <a:stretch/>
            </p:blipFill>
            <p:spPr bwMode="auto">
              <a:xfrm>
                <a:off x="888548" y="2147386"/>
                <a:ext cx="1545190" cy="83180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0" name="Rounded Rectangle 29"/>
          <p:cNvSpPr/>
          <p:nvPr/>
        </p:nvSpPr>
        <p:spPr>
          <a:xfrm>
            <a:off x="3368095" y="6410397"/>
            <a:ext cx="1115007" cy="400919"/>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srgbClr val="002060"/>
                </a:solidFill>
                <a:effectLst/>
                <a:uLnTx/>
                <a:uFillTx/>
                <a:latin typeface="Century Gothic" panose="020B0502020202020204" pitchFamily="34" charset="0"/>
                <a:ea typeface="+mn-ea"/>
                <a:cs typeface="+mn-cs"/>
              </a:rPr>
              <a:t>hablar</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44296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282" y="-67264"/>
            <a:ext cx="12196493" cy="6245666"/>
            <a:chOff x="-64282" y="-67264"/>
            <a:chExt cx="12196493" cy="6245666"/>
          </a:xfrm>
        </p:grpSpPr>
        <p:sp>
          <p:nvSpPr>
            <p:cNvPr id="8" name="Rectangle 7"/>
            <p:cNvSpPr/>
            <p:nvPr/>
          </p:nvSpPr>
          <p:spPr>
            <a:xfrm>
              <a:off x="504496" y="3342290"/>
              <a:ext cx="3626069" cy="283611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504496" y="246994"/>
              <a:ext cx="3626069" cy="283611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Rectangle 9"/>
            <p:cNvSpPr/>
            <p:nvPr/>
          </p:nvSpPr>
          <p:spPr>
            <a:xfrm>
              <a:off x="4472151" y="3342290"/>
              <a:ext cx="3626069" cy="283611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 name="Rectangle 10"/>
            <p:cNvSpPr/>
            <p:nvPr/>
          </p:nvSpPr>
          <p:spPr>
            <a:xfrm>
              <a:off x="4472151" y="246994"/>
              <a:ext cx="3626069" cy="283611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         </a:t>
              </a: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Rectangle 11"/>
            <p:cNvSpPr/>
            <p:nvPr/>
          </p:nvSpPr>
          <p:spPr>
            <a:xfrm>
              <a:off x="8339957" y="3342290"/>
              <a:ext cx="3626069" cy="283611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sister</a:t>
              </a: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[needs a shirt!]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Rectangle 12"/>
            <p:cNvSpPr/>
            <p:nvPr/>
          </p:nvSpPr>
          <p:spPr>
            <a:xfrm>
              <a:off x="8339957" y="246994"/>
              <a:ext cx="3626069" cy="283611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TextBox 20"/>
            <p:cNvSpPr txBox="1"/>
            <p:nvPr/>
          </p:nvSpPr>
          <p:spPr>
            <a:xfrm>
              <a:off x="1838848" y="1187996"/>
              <a:ext cx="229171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sister</a:t>
              </a:r>
              <a:endPar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[buys glasses]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2" name="TextBox 21"/>
            <p:cNvSpPr txBox="1"/>
            <p:nvPr/>
          </p:nvSpPr>
          <p:spPr>
            <a:xfrm>
              <a:off x="9365565" y="1187996"/>
              <a:ext cx="276664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[use a phone]</a:t>
              </a:r>
              <a:endParaRPr kumimoji="0" lang="en-GB" sz="2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3" name="TextBox 22"/>
            <p:cNvSpPr txBox="1"/>
            <p:nvPr/>
          </p:nvSpPr>
          <p:spPr>
            <a:xfrm>
              <a:off x="5556739" y="1481298"/>
              <a:ext cx="254148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[listen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music]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5" name="TextBox 24"/>
            <p:cNvSpPr txBox="1"/>
            <p:nvPr/>
          </p:nvSpPr>
          <p:spPr>
            <a:xfrm>
              <a:off x="1546815" y="3964151"/>
              <a:ext cx="2615138"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ED7D31"/>
                  </a:solidFill>
                  <a:effectLst/>
                  <a:uLnTx/>
                  <a:uFillTx/>
                  <a:latin typeface="Century Gothic" panose="020B0502020202020204" pitchFamily="34" charset="0"/>
                  <a:ea typeface="+mn-ea"/>
                  <a:cs typeface="+mn-cs"/>
                </a:rPr>
                <a:t>sister</a:t>
              </a: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dances in the south]</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
          <p:nvSpPr>
            <p:cNvPr id="27" name="TextBox 26"/>
            <p:cNvSpPr txBox="1"/>
            <p:nvPr/>
          </p:nvSpPr>
          <p:spPr>
            <a:xfrm>
              <a:off x="5801477" y="3586586"/>
              <a:ext cx="2307020" cy="16619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me</a:t>
              </a:r>
              <a:endPar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carry some plants]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28" name="Picture 12" descr="http://www.clker.com/cliparts/5/k/H/i/t/R/folded-pink-shirt-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7094" y="3579787"/>
              <a:ext cx="1191794" cy="14534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282" y="-67264"/>
              <a:ext cx="14308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Student B</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4565" r="33466"/>
            <a:stretch/>
          </p:blipFill>
          <p:spPr>
            <a:xfrm>
              <a:off x="790102" y="377698"/>
              <a:ext cx="1414320" cy="2488595"/>
            </a:xfrm>
            <a:prstGeom prst="rect">
              <a:avLst/>
            </a:prstGeom>
          </p:spPr>
        </p:pic>
        <p:pic>
          <p:nvPicPr>
            <p:cNvPr id="29" name="Picture 8" descr="http://www.clker.com/cliparts/b/9/3/0/1195425920145591398johnny_automatic_crystal_goblet.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3225" y="1918468"/>
              <a:ext cx="426289" cy="86127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www.clker.com/cliparts/b/9/3/0/1195425920145591398johnny_automatic_crystal_goblet.svg.m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1726" y="1971936"/>
              <a:ext cx="421244" cy="8510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val="0"/>
                </a:ext>
              </a:extLst>
            </a:blip>
            <a:srcRect l="40160" r="28471"/>
            <a:stretch/>
          </p:blipFill>
          <p:spPr>
            <a:xfrm>
              <a:off x="4573688" y="377698"/>
              <a:ext cx="1448619" cy="2597653"/>
            </a:xfrm>
            <a:prstGeom prst="rect">
              <a:avLst/>
            </a:prstGeom>
          </p:spPr>
        </p:pic>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t="9525" b="3669"/>
            <a:stretch/>
          </p:blipFill>
          <p:spPr>
            <a:xfrm>
              <a:off x="8382402" y="362308"/>
              <a:ext cx="1150481" cy="2628430"/>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28872" r="39774"/>
            <a:stretch/>
          </p:blipFill>
          <p:spPr>
            <a:xfrm>
              <a:off x="535884" y="3867046"/>
              <a:ext cx="1242673" cy="2229361"/>
            </a:xfrm>
            <a:prstGeom prst="rect">
              <a:avLst/>
            </a:prstGeom>
          </p:spPr>
        </p:pic>
        <p:pic>
          <p:nvPicPr>
            <p:cNvPr id="33" name="Picture 4" descr="http://www.clker.com/cliparts/p/y/U/Y/S/b/plantas-md.png"/>
            <p:cNvPicPr>
              <a:picLocks noChangeAspect="1" noChangeArrowheads="1"/>
            </p:cNvPicPr>
            <p:nvPr/>
          </p:nvPicPr>
          <p:blipFill rotWithShape="1">
            <a:blip r:embed="rId10">
              <a:extLst>
                <a:ext uri="{28A0092B-C50C-407E-A947-70E740481C1C}">
                  <a14:useLocalDpi xmlns:a14="http://schemas.microsoft.com/office/drawing/2010/main" val="0"/>
                </a:ext>
              </a:extLst>
            </a:blip>
            <a:srcRect l="30484" t="31705" r="41116"/>
            <a:stretch/>
          </p:blipFill>
          <p:spPr bwMode="auto">
            <a:xfrm>
              <a:off x="4406681" y="4268278"/>
              <a:ext cx="1053210" cy="152983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www.clker.com/cliparts/p/y/U/Y/S/b/plantas-md.png"/>
            <p:cNvPicPr>
              <a:picLocks noChangeAspect="1" noChangeArrowheads="1"/>
            </p:cNvPicPr>
            <p:nvPr/>
          </p:nvPicPr>
          <p:blipFill rotWithShape="1">
            <a:blip r:embed="rId10">
              <a:extLst>
                <a:ext uri="{28A0092B-C50C-407E-A947-70E740481C1C}">
                  <a14:useLocalDpi xmlns:a14="http://schemas.microsoft.com/office/drawing/2010/main" val="0"/>
                </a:ext>
              </a:extLst>
            </a:blip>
            <a:srcRect l="30484" t="31705" r="41116"/>
            <a:stretch/>
          </p:blipFill>
          <p:spPr bwMode="auto">
            <a:xfrm>
              <a:off x="5340675" y="4462693"/>
              <a:ext cx="873769" cy="1269185"/>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ounded Rectangle 31"/>
          <p:cNvSpPr/>
          <p:nvPr/>
        </p:nvSpPr>
        <p:spPr>
          <a:xfrm>
            <a:off x="3368095" y="6410397"/>
            <a:ext cx="1115007" cy="400919"/>
          </a:xfrm>
          <a:prstGeom prst="round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hablar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52469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718266" y="1302471"/>
          <a:ext cx="9284678" cy="3380060"/>
        </p:xfrm>
        <a:graphic>
          <a:graphicData uri="http://schemas.openxmlformats.org/drawingml/2006/table">
            <a:tbl>
              <a:tblPr firstRow="1" bandRow="1">
                <a:tableStyleId>{8A107856-5554-42FB-B03E-39F5DBC370BA}</a:tableStyleId>
              </a:tblPr>
              <a:tblGrid>
                <a:gridCol w="4642339">
                  <a:extLst>
                    <a:ext uri="{9D8B030D-6E8A-4147-A177-3AD203B41FA5}">
                      <a16:colId xmlns:a16="http://schemas.microsoft.com/office/drawing/2014/main" val="1228732880"/>
                    </a:ext>
                  </a:extLst>
                </a:gridCol>
                <a:gridCol w="4642339">
                  <a:extLst>
                    <a:ext uri="{9D8B030D-6E8A-4147-A177-3AD203B41FA5}">
                      <a16:colId xmlns:a16="http://schemas.microsoft.com/office/drawing/2014/main" val="1725206688"/>
                    </a:ext>
                  </a:extLst>
                </a:gridCol>
              </a:tblGrid>
              <a:tr h="845015">
                <a:tc>
                  <a:txBody>
                    <a:bodyPr/>
                    <a:lstStyle/>
                    <a:p>
                      <a:pPr algn="ctr"/>
                      <a:r>
                        <a:rPr lang="en-GB" sz="2400" i="1" dirty="0" smtClean="0">
                          <a:solidFill>
                            <a:srgbClr val="002060"/>
                          </a:solidFill>
                          <a:latin typeface="Century Gothic" panose="020B0502020202020204" pitchFamily="34" charset="0"/>
                        </a:rPr>
                        <a:t>My partner (‘I’)</a:t>
                      </a:r>
                      <a:endParaRPr lang="en-GB" sz="2400" i="1" dirty="0">
                        <a:solidFill>
                          <a:srgbClr val="002060"/>
                        </a:solidFill>
                        <a:latin typeface="Century Gothic" panose="020B0502020202020204" pitchFamily="34" charset="0"/>
                      </a:endParaRPr>
                    </a:p>
                  </a:txBody>
                  <a:tcPr anchor="ctr"/>
                </a:tc>
                <a:tc>
                  <a:txBody>
                    <a:bodyPr/>
                    <a:lstStyle/>
                    <a:p>
                      <a:pPr algn="ctr"/>
                      <a:r>
                        <a:rPr lang="en-GB" sz="2400" i="1" dirty="0" smtClean="0">
                          <a:solidFill>
                            <a:srgbClr val="002060"/>
                          </a:solidFill>
                          <a:latin typeface="Century Gothic" panose="020B0502020202020204" pitchFamily="34" charset="0"/>
                        </a:rPr>
                        <a:t>My partner’s brother (‘he’)</a:t>
                      </a:r>
                      <a:endParaRPr lang="en-GB" sz="2400" i="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96494069"/>
                  </a:ext>
                </a:extLst>
              </a:tr>
              <a:tr h="845015">
                <a:tc>
                  <a:txBody>
                    <a:bodyPr/>
                    <a:lstStyle/>
                    <a:p>
                      <a:endParaRPr lang="en-GB"/>
                    </a:p>
                  </a:txBody>
                  <a:tcPr/>
                </a:tc>
                <a:tc>
                  <a:txBody>
                    <a:bodyPr/>
                    <a:lstStyle/>
                    <a:p>
                      <a:endParaRPr lang="en-GB" dirty="0"/>
                    </a:p>
                  </a:txBody>
                  <a:tcPr/>
                </a:tc>
                <a:extLst>
                  <a:ext uri="{0D108BD9-81ED-4DB2-BD59-A6C34878D82A}">
                    <a16:rowId xmlns:a16="http://schemas.microsoft.com/office/drawing/2014/main" val="3417304103"/>
                  </a:ext>
                </a:extLst>
              </a:tr>
              <a:tr h="845015">
                <a:tc>
                  <a:txBody>
                    <a:bodyPr/>
                    <a:lstStyle/>
                    <a:p>
                      <a:endParaRPr lang="en-GB"/>
                    </a:p>
                  </a:txBody>
                  <a:tcPr/>
                </a:tc>
                <a:tc>
                  <a:txBody>
                    <a:bodyPr/>
                    <a:lstStyle/>
                    <a:p>
                      <a:endParaRPr lang="en-GB"/>
                    </a:p>
                  </a:txBody>
                  <a:tcPr/>
                </a:tc>
                <a:extLst>
                  <a:ext uri="{0D108BD9-81ED-4DB2-BD59-A6C34878D82A}">
                    <a16:rowId xmlns:a16="http://schemas.microsoft.com/office/drawing/2014/main" val="1931774416"/>
                  </a:ext>
                </a:extLst>
              </a:tr>
              <a:tr h="845015">
                <a:tc>
                  <a:txBody>
                    <a:bodyPr/>
                    <a:lstStyle/>
                    <a:p>
                      <a:endParaRPr lang="en-GB"/>
                    </a:p>
                  </a:txBody>
                  <a:tcPr/>
                </a:tc>
                <a:tc>
                  <a:txBody>
                    <a:bodyPr/>
                    <a:lstStyle/>
                    <a:p>
                      <a:endParaRPr lang="en-GB" dirty="0"/>
                    </a:p>
                  </a:txBody>
                  <a:tcPr/>
                </a:tc>
                <a:extLst>
                  <a:ext uri="{0D108BD9-81ED-4DB2-BD59-A6C34878D82A}">
                    <a16:rowId xmlns:a16="http://schemas.microsoft.com/office/drawing/2014/main" val="2445646384"/>
                  </a:ext>
                </a:extLst>
              </a:tr>
            </a:tbl>
          </a:graphicData>
        </a:graphic>
      </p:graphicFrame>
      <p:sp>
        <p:nvSpPr>
          <p:cNvPr id="5" name="TextBox 4"/>
          <p:cNvSpPr txBox="1"/>
          <p:nvPr/>
        </p:nvSpPr>
        <p:spPr>
          <a:xfrm>
            <a:off x="0" y="0"/>
            <a:ext cx="3008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Student B answer grid</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extBox 5"/>
          <p:cNvSpPr txBox="1"/>
          <p:nvPr/>
        </p:nvSpPr>
        <p:spPr>
          <a:xfrm>
            <a:off x="2793442" y="2280977"/>
            <a:ext cx="26929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buy some shoes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TextBox 6"/>
          <p:cNvSpPr txBox="1"/>
          <p:nvPr/>
        </p:nvSpPr>
        <p:spPr>
          <a:xfrm>
            <a:off x="7516167" y="2280977"/>
            <a:ext cx="24635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listens to music</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p:cNvSpPr txBox="1"/>
          <p:nvPr/>
        </p:nvSpPr>
        <p:spPr>
          <a:xfrm>
            <a:off x="7516166" y="3106616"/>
            <a:ext cx="24635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uses a pen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p:cNvSpPr txBox="1"/>
          <p:nvPr/>
        </p:nvSpPr>
        <p:spPr>
          <a:xfrm>
            <a:off x="2572379" y="3106616"/>
            <a:ext cx="31066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dance in the north</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p:cNvSpPr txBox="1"/>
          <p:nvPr/>
        </p:nvSpPr>
        <p:spPr>
          <a:xfrm>
            <a:off x="7224764" y="3932255"/>
            <a:ext cx="30463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carries some bags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p:cNvSpPr txBox="1"/>
          <p:nvPr/>
        </p:nvSpPr>
        <p:spPr>
          <a:xfrm>
            <a:off x="3104941" y="3932255"/>
            <a:ext cx="31066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need a shirt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Rounded Rectangle 12"/>
          <p:cNvSpPr/>
          <p:nvPr/>
        </p:nvSpPr>
        <p:spPr>
          <a:xfrm>
            <a:off x="10763480" y="5926469"/>
            <a:ext cx="1351402" cy="400919"/>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7417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718266" y="1302471"/>
          <a:ext cx="9284678" cy="3380060"/>
        </p:xfrm>
        <a:graphic>
          <a:graphicData uri="http://schemas.openxmlformats.org/drawingml/2006/table">
            <a:tbl>
              <a:tblPr firstRow="1" bandRow="1">
                <a:tableStyleId>{8A107856-5554-42FB-B03E-39F5DBC370BA}</a:tableStyleId>
              </a:tblPr>
              <a:tblGrid>
                <a:gridCol w="4642339">
                  <a:extLst>
                    <a:ext uri="{9D8B030D-6E8A-4147-A177-3AD203B41FA5}">
                      <a16:colId xmlns:a16="http://schemas.microsoft.com/office/drawing/2014/main" val="1228732880"/>
                    </a:ext>
                  </a:extLst>
                </a:gridCol>
                <a:gridCol w="4642339">
                  <a:extLst>
                    <a:ext uri="{9D8B030D-6E8A-4147-A177-3AD203B41FA5}">
                      <a16:colId xmlns:a16="http://schemas.microsoft.com/office/drawing/2014/main" val="1725206688"/>
                    </a:ext>
                  </a:extLst>
                </a:gridCol>
              </a:tblGrid>
              <a:tr h="845015">
                <a:tc>
                  <a:txBody>
                    <a:bodyPr/>
                    <a:lstStyle/>
                    <a:p>
                      <a:pPr algn="ctr"/>
                      <a:r>
                        <a:rPr lang="en-GB" sz="2400" i="1" dirty="0" smtClean="0">
                          <a:solidFill>
                            <a:srgbClr val="002060"/>
                          </a:solidFill>
                          <a:latin typeface="Century Gothic" panose="020B0502020202020204" pitchFamily="34" charset="0"/>
                        </a:rPr>
                        <a:t>My partner (‘I’)</a:t>
                      </a:r>
                      <a:endParaRPr lang="en-GB" sz="2400" i="1" dirty="0">
                        <a:solidFill>
                          <a:srgbClr val="002060"/>
                        </a:solidFill>
                        <a:latin typeface="Century Gothic" panose="020B0502020202020204" pitchFamily="34" charset="0"/>
                      </a:endParaRPr>
                    </a:p>
                  </a:txBody>
                  <a:tcPr anchor="ctr"/>
                </a:tc>
                <a:tc>
                  <a:txBody>
                    <a:bodyPr/>
                    <a:lstStyle/>
                    <a:p>
                      <a:pPr algn="ctr"/>
                      <a:r>
                        <a:rPr lang="en-GB" sz="2400" i="1" dirty="0" smtClean="0">
                          <a:solidFill>
                            <a:srgbClr val="002060"/>
                          </a:solidFill>
                          <a:latin typeface="Century Gothic" panose="020B0502020202020204" pitchFamily="34" charset="0"/>
                        </a:rPr>
                        <a:t>My partner’s sister (‘she’)</a:t>
                      </a:r>
                      <a:endParaRPr lang="en-GB" sz="2400" i="1" dirty="0">
                        <a:solidFill>
                          <a:srgbClr val="002060"/>
                        </a:solidFill>
                        <a:latin typeface="Century Gothic" panose="020B0502020202020204" pitchFamily="34" charset="0"/>
                      </a:endParaRPr>
                    </a:p>
                  </a:txBody>
                  <a:tcPr anchor="ctr"/>
                </a:tc>
                <a:extLst>
                  <a:ext uri="{0D108BD9-81ED-4DB2-BD59-A6C34878D82A}">
                    <a16:rowId xmlns:a16="http://schemas.microsoft.com/office/drawing/2014/main" val="96494069"/>
                  </a:ext>
                </a:extLst>
              </a:tr>
              <a:tr h="845015">
                <a:tc>
                  <a:txBody>
                    <a:bodyPr/>
                    <a:lstStyle/>
                    <a:p>
                      <a:endParaRPr lang="en-GB"/>
                    </a:p>
                  </a:txBody>
                  <a:tcPr/>
                </a:tc>
                <a:tc>
                  <a:txBody>
                    <a:bodyPr/>
                    <a:lstStyle/>
                    <a:p>
                      <a:endParaRPr lang="en-GB" dirty="0"/>
                    </a:p>
                  </a:txBody>
                  <a:tcPr/>
                </a:tc>
                <a:extLst>
                  <a:ext uri="{0D108BD9-81ED-4DB2-BD59-A6C34878D82A}">
                    <a16:rowId xmlns:a16="http://schemas.microsoft.com/office/drawing/2014/main" val="3417304103"/>
                  </a:ext>
                </a:extLst>
              </a:tr>
              <a:tr h="845015">
                <a:tc>
                  <a:txBody>
                    <a:bodyPr/>
                    <a:lstStyle/>
                    <a:p>
                      <a:endParaRPr lang="en-GB"/>
                    </a:p>
                  </a:txBody>
                  <a:tcPr/>
                </a:tc>
                <a:tc>
                  <a:txBody>
                    <a:bodyPr/>
                    <a:lstStyle/>
                    <a:p>
                      <a:endParaRPr lang="en-GB"/>
                    </a:p>
                  </a:txBody>
                  <a:tcPr/>
                </a:tc>
                <a:extLst>
                  <a:ext uri="{0D108BD9-81ED-4DB2-BD59-A6C34878D82A}">
                    <a16:rowId xmlns:a16="http://schemas.microsoft.com/office/drawing/2014/main" val="1931774416"/>
                  </a:ext>
                </a:extLst>
              </a:tr>
              <a:tr h="845015">
                <a:tc>
                  <a:txBody>
                    <a:bodyPr/>
                    <a:lstStyle/>
                    <a:p>
                      <a:endParaRPr lang="en-GB"/>
                    </a:p>
                  </a:txBody>
                  <a:tcPr/>
                </a:tc>
                <a:tc>
                  <a:txBody>
                    <a:bodyPr/>
                    <a:lstStyle/>
                    <a:p>
                      <a:endParaRPr lang="en-GB" dirty="0"/>
                    </a:p>
                  </a:txBody>
                  <a:tcPr/>
                </a:tc>
                <a:extLst>
                  <a:ext uri="{0D108BD9-81ED-4DB2-BD59-A6C34878D82A}">
                    <a16:rowId xmlns:a16="http://schemas.microsoft.com/office/drawing/2014/main" val="2445646384"/>
                  </a:ext>
                </a:extLst>
              </a:tr>
            </a:tbl>
          </a:graphicData>
        </a:graphic>
      </p:graphicFrame>
      <p:sp>
        <p:nvSpPr>
          <p:cNvPr id="5" name="TextBox 4"/>
          <p:cNvSpPr txBox="1"/>
          <p:nvPr/>
        </p:nvSpPr>
        <p:spPr>
          <a:xfrm>
            <a:off x="0" y="0"/>
            <a:ext cx="30084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Student A answer grid</a:t>
            </a:r>
            <a:endPar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TextBox 5"/>
          <p:cNvSpPr txBox="1"/>
          <p:nvPr/>
        </p:nvSpPr>
        <p:spPr>
          <a:xfrm>
            <a:off x="2773344" y="2280977"/>
            <a:ext cx="24819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listen to music</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TextBox 6"/>
          <p:cNvSpPr txBox="1"/>
          <p:nvPr/>
        </p:nvSpPr>
        <p:spPr>
          <a:xfrm>
            <a:off x="7295101" y="2385692"/>
            <a:ext cx="31066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buys some glasses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p:cNvSpPr txBox="1"/>
          <p:nvPr/>
        </p:nvSpPr>
        <p:spPr>
          <a:xfrm>
            <a:off x="7190430" y="3120015"/>
            <a:ext cx="311498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dances in the south</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p:cNvSpPr txBox="1"/>
          <p:nvPr/>
        </p:nvSpPr>
        <p:spPr>
          <a:xfrm>
            <a:off x="2903972" y="3098243"/>
            <a:ext cx="22206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use a phone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TextBox 9"/>
          <p:cNvSpPr txBox="1"/>
          <p:nvPr/>
        </p:nvSpPr>
        <p:spPr>
          <a:xfrm>
            <a:off x="7666891" y="3930577"/>
            <a:ext cx="30463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needs a shirt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p:cNvSpPr txBox="1"/>
          <p:nvPr/>
        </p:nvSpPr>
        <p:spPr>
          <a:xfrm>
            <a:off x="2652765" y="3935045"/>
            <a:ext cx="31066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002060"/>
                </a:solidFill>
                <a:effectLst/>
                <a:uLnTx/>
                <a:uFillTx/>
                <a:latin typeface="Century Gothic" panose="020B0502020202020204" pitchFamily="34" charset="0"/>
                <a:ea typeface="+mn-ea"/>
                <a:cs typeface="+mn-cs"/>
              </a:rPr>
              <a:t>carry some plants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 name="Rounded Rectangle 12"/>
          <p:cNvSpPr/>
          <p:nvPr/>
        </p:nvSpPr>
        <p:spPr>
          <a:xfrm>
            <a:off x="10713214" y="5926469"/>
            <a:ext cx="1401668" cy="400919"/>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smtClean="0">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5122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2"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2427</Words>
  <Application>Microsoft Office PowerPoint</Application>
  <PresentationFormat>Widescreen</PresentationFormat>
  <Paragraphs>524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 Gothic</vt:lpstr>
      <vt:lpstr>Tw Cen MT</vt:lpstr>
      <vt:lpstr>1_Office Theme</vt:lpstr>
      <vt:lpstr>PowerPoint Presentation</vt:lpstr>
      <vt:lpstr>PowerPoint Presentation</vt:lpstr>
      <vt:lpstr>PowerPoint Presentation</vt:lpstr>
      <vt:lpstr>PowerPoint Presentation</vt:lpstr>
      <vt:lpstr>You have an identical twin!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Avery</dc:creator>
  <cp:lastModifiedBy>Nicholas Avery</cp:lastModifiedBy>
  <cp:revision>1</cp:revision>
  <dcterms:created xsi:type="dcterms:W3CDTF">2019-10-14T13:34:28Z</dcterms:created>
  <dcterms:modified xsi:type="dcterms:W3CDTF">2019-10-14T13:35:00Z</dcterms:modified>
</cp:coreProperties>
</file>